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03" r:id="rId4"/>
  </p:sldMasterIdLst>
  <p:notesMasterIdLst>
    <p:notesMasterId r:id="rId46"/>
  </p:notesMasterIdLst>
  <p:handoutMasterIdLst>
    <p:handoutMasterId r:id="rId47"/>
  </p:handoutMasterIdLst>
  <p:sldIdLst>
    <p:sldId id="256" r:id="rId5"/>
    <p:sldId id="3482" r:id="rId6"/>
    <p:sldId id="3445" r:id="rId7"/>
    <p:sldId id="260" r:id="rId8"/>
    <p:sldId id="3470" r:id="rId9"/>
    <p:sldId id="262" r:id="rId10"/>
    <p:sldId id="261" r:id="rId11"/>
    <p:sldId id="3479" r:id="rId12"/>
    <p:sldId id="3471" r:id="rId13"/>
    <p:sldId id="3447" r:id="rId14"/>
    <p:sldId id="759" r:id="rId15"/>
    <p:sldId id="3461" r:id="rId16"/>
    <p:sldId id="322" r:id="rId17"/>
    <p:sldId id="293" r:id="rId18"/>
    <p:sldId id="356" r:id="rId19"/>
    <p:sldId id="416" r:id="rId20"/>
    <p:sldId id="283" r:id="rId21"/>
    <p:sldId id="297" r:id="rId22"/>
    <p:sldId id="272" r:id="rId23"/>
    <p:sldId id="3451" r:id="rId24"/>
    <p:sldId id="3411" r:id="rId25"/>
    <p:sldId id="3412" r:id="rId26"/>
    <p:sldId id="3457" r:id="rId27"/>
    <p:sldId id="276" r:id="rId28"/>
    <p:sldId id="3481" r:id="rId29"/>
    <p:sldId id="340" r:id="rId30"/>
    <p:sldId id="3444" r:id="rId31"/>
    <p:sldId id="277" r:id="rId32"/>
    <p:sldId id="279" r:id="rId33"/>
    <p:sldId id="3485" r:id="rId34"/>
    <p:sldId id="291" r:id="rId35"/>
    <p:sldId id="288" r:id="rId36"/>
    <p:sldId id="3483" r:id="rId37"/>
    <p:sldId id="287" r:id="rId38"/>
    <p:sldId id="258" r:id="rId39"/>
    <p:sldId id="295" r:id="rId40"/>
    <p:sldId id="292" r:id="rId41"/>
    <p:sldId id="3472" r:id="rId42"/>
    <p:sldId id="3458" r:id="rId43"/>
    <p:sldId id="3484" r:id="rId44"/>
    <p:sldId id="257" r:id="rId45"/>
  </p:sldIdLst>
  <p:sldSz cx="12192000" cy="6858000"/>
  <p:notesSz cx="6858000" cy="9144000"/>
  <p:defaultTextStyle>
    <a:defPPr rtl="0">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Автор" initials="A" lastIdx="0" clrIdx="3"/>
  <p:cmAuthor id="5" name="user" initials="u" lastIdx="1" clrIdx="4">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7C96D"/>
    <a:srgbClr val="E7350C"/>
    <a:srgbClr val="FEE5AD"/>
    <a:srgbClr val="0F3553"/>
    <a:srgbClr val="1A93AE"/>
    <a:srgbClr val="FEF0D2"/>
    <a:srgbClr val="000000"/>
    <a:srgbClr val="1AAD9E"/>
    <a:srgbClr val="4167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24" autoAdjust="0"/>
    <p:restoredTop sz="90625" autoAdjust="0"/>
  </p:normalViewPr>
  <p:slideViewPr>
    <p:cSldViewPr snapToGrid="0">
      <p:cViewPr varScale="1">
        <p:scale>
          <a:sx n="156" d="100"/>
          <a:sy n="156" d="100"/>
        </p:scale>
        <p:origin x="640" y="176"/>
      </p:cViewPr>
      <p:guideLst>
        <p:guide orient="horz" pos="3360"/>
        <p:guide pos="3840"/>
      </p:guideLst>
    </p:cSldViewPr>
  </p:slideViewPr>
  <p:notesTextViewPr>
    <p:cViewPr>
      <p:scale>
        <a:sx n="1" d="1"/>
        <a:sy n="1" d="1"/>
      </p:scale>
      <p:origin x="0" y="0"/>
    </p:cViewPr>
  </p:notesTextViewPr>
  <p:notesViewPr>
    <p:cSldViewPr snapToGrid="0">
      <p:cViewPr>
        <p:scale>
          <a:sx n="75" d="100"/>
          <a:sy n="75" d="100"/>
        </p:scale>
        <p:origin x="4032" y="3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c:style val="2"/>
  <c:chart>
    <c:title>
      <c:tx>
        <c:rich>
          <a:bodyPr rot="0"/>
          <a:lstStyle/>
          <a:p>
            <a:pPr>
              <a:defRPr lang="en-US" sz="1400" b="0" strike="noStrike" spc="-1">
                <a:solidFill>
                  <a:srgbClr val="595959"/>
                </a:solidFill>
                <a:latin typeface="Arial"/>
                <a:ea typeface="DejaVu Sans"/>
              </a:defRPr>
            </a:pPr>
            <a:r>
              <a:rPr lang="en-US" sz="1400" b="0" strike="noStrike" spc="-1">
                <a:solidFill>
                  <a:srgbClr val="595959"/>
                </a:solidFill>
                <a:latin typeface="Arial"/>
                <a:ea typeface="DejaVu Sans"/>
              </a:rPr>
              <a:t>Age structure</a:t>
            </a:r>
          </a:p>
        </c:rich>
      </c:tx>
      <c:layout>
        <c:manualLayout>
          <c:xMode val="edge"/>
          <c:yMode val="edge"/>
          <c:x val="0.67939602726672998"/>
          <c:y val="7.5283225727859698E-2"/>
        </c:manualLayout>
      </c:layout>
      <c:overlay val="0"/>
      <c:spPr>
        <a:noFill/>
        <a:ln w="0">
          <a:noFill/>
        </a:ln>
      </c:spPr>
    </c:title>
    <c:autoTitleDeleted val="0"/>
    <c:plotArea>
      <c:layout>
        <c:manualLayout>
          <c:layoutTarget val="inner"/>
          <c:xMode val="edge"/>
          <c:yMode val="edge"/>
          <c:x val="0.16543282269295601"/>
          <c:y val="0.17602631258375001"/>
          <c:w val="0.67924943194312104"/>
          <c:h val="0.60348398099646705"/>
        </c:manualLayout>
      </c:layout>
      <c:lineChart>
        <c:grouping val="standard"/>
        <c:varyColors val="0"/>
        <c:ser>
          <c:idx val="0"/>
          <c:order val="0"/>
          <c:tx>
            <c:strRef>
              <c:f>label 0</c:f>
              <c:strCache>
                <c:ptCount val="1"/>
                <c:pt idx="0">
                  <c:v>2022</c:v>
                </c:pt>
              </c:strCache>
            </c:strRef>
          </c:tx>
          <c:spPr>
            <a:ln w="28440" cap="rnd">
              <a:solidFill>
                <a:srgbClr val="C0504D"/>
              </a:solidFill>
              <a:round/>
            </a:ln>
          </c:spPr>
          <c:marker>
            <c:symbol val="circle"/>
            <c:size val="5"/>
            <c:spPr>
              <a:solidFill>
                <a:srgbClr val="C0504D"/>
              </a:solidFill>
            </c:spPr>
          </c:marker>
          <c:dLbls>
            <c:spPr>
              <a:noFill/>
              <a:ln>
                <a:noFill/>
              </a:ln>
              <a:effectLst/>
            </c:spPr>
            <c:txPr>
              <a:bodyPr wrap="square"/>
              <a:lstStyle/>
              <a:p>
                <a:pPr>
                  <a:defRPr lang="en-US" sz="1000" b="0" strike="noStrike" spc="-1">
                    <a:solidFill>
                      <a:srgbClr val="000000"/>
                    </a:solidFill>
                    <a:latin typeface="Arial"/>
                    <a:ea typeface="DejaVu Sans"/>
                  </a:defRPr>
                </a:pPr>
                <a:endParaRPr lang="ru-RU"/>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 20 - 30 </c:v>
                </c:pt>
                <c:pt idx="1">
                  <c:v> 30 - 40</c:v>
                </c:pt>
                <c:pt idx="2">
                  <c:v> 40 - 50</c:v>
                </c:pt>
                <c:pt idx="3">
                  <c:v> 50  - 60</c:v>
                </c:pt>
                <c:pt idx="4">
                  <c:v> 60  - 70</c:v>
                </c:pt>
                <c:pt idx="5">
                  <c:v> 70  - 80</c:v>
                </c:pt>
                <c:pt idx="6">
                  <c:v> &gt; 80</c:v>
                </c:pt>
              </c:strCache>
            </c:strRef>
          </c:cat>
          <c:val>
            <c:numRef>
              <c:f>0</c:f>
              <c:numCache>
                <c:formatCode>General</c:formatCode>
                <c:ptCount val="7"/>
                <c:pt idx="0">
                  <c:v>630</c:v>
                </c:pt>
                <c:pt idx="1">
                  <c:v>986</c:v>
                </c:pt>
                <c:pt idx="2">
                  <c:v>694</c:v>
                </c:pt>
                <c:pt idx="3">
                  <c:v>640</c:v>
                </c:pt>
                <c:pt idx="4">
                  <c:v>874</c:v>
                </c:pt>
                <c:pt idx="5">
                  <c:v>489</c:v>
                </c:pt>
                <c:pt idx="6">
                  <c:v>137</c:v>
                </c:pt>
              </c:numCache>
            </c:numRef>
          </c:val>
          <c:smooth val="1"/>
          <c:extLst>
            <c:ext xmlns:c16="http://schemas.microsoft.com/office/drawing/2014/chart" uri="{C3380CC4-5D6E-409C-BE32-E72D297353CC}">
              <c16:uniqueId val="{00000000-7988-9D42-B158-D949E5D913E1}"/>
            </c:ext>
          </c:extLst>
        </c:ser>
        <c:ser>
          <c:idx val="1"/>
          <c:order val="1"/>
          <c:tx>
            <c:strRef>
              <c:f>label 1</c:f>
              <c:strCache>
                <c:ptCount val="1"/>
                <c:pt idx="0">
                  <c:v>2030</c:v>
                </c:pt>
              </c:strCache>
            </c:strRef>
          </c:tx>
          <c:spPr>
            <a:ln w="28440" cap="rnd">
              <a:solidFill>
                <a:srgbClr val="9BBB59"/>
              </a:solidFill>
              <a:round/>
            </a:ln>
          </c:spPr>
          <c:marker>
            <c:symbol val="circle"/>
            <c:size val="5"/>
            <c:spPr>
              <a:solidFill>
                <a:srgbClr val="9BBB59"/>
              </a:solidFill>
            </c:spPr>
          </c:marker>
          <c:dLbls>
            <c:spPr>
              <a:noFill/>
              <a:ln>
                <a:noFill/>
              </a:ln>
              <a:effectLst/>
            </c:spPr>
            <c:txPr>
              <a:bodyPr wrap="square"/>
              <a:lstStyle/>
              <a:p>
                <a:pPr>
                  <a:defRPr lang="en-US" sz="1000" b="0" strike="noStrike" spc="-1">
                    <a:solidFill>
                      <a:srgbClr val="000000"/>
                    </a:solidFill>
                    <a:latin typeface="Arial"/>
                    <a:ea typeface="DejaVu Sans"/>
                  </a:defRPr>
                </a:pPr>
                <a:endParaRPr lang="ru-RU"/>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 20 - 30 </c:v>
                </c:pt>
                <c:pt idx="1">
                  <c:v> 30 - 40</c:v>
                </c:pt>
                <c:pt idx="2">
                  <c:v> 40 - 50</c:v>
                </c:pt>
                <c:pt idx="3">
                  <c:v> 50  - 60</c:v>
                </c:pt>
                <c:pt idx="4">
                  <c:v> 60  - 70</c:v>
                </c:pt>
                <c:pt idx="5">
                  <c:v> 70  - 80</c:v>
                </c:pt>
                <c:pt idx="6">
                  <c:v> &gt; 80</c:v>
                </c:pt>
              </c:strCache>
            </c:strRef>
          </c:cat>
          <c:val>
            <c:numRef>
              <c:f>1</c:f>
              <c:numCache>
                <c:formatCode>General</c:formatCode>
                <c:ptCount val="7"/>
                <c:pt idx="0">
                  <c:v>1230</c:v>
                </c:pt>
                <c:pt idx="1">
                  <c:v>1000</c:v>
                </c:pt>
                <c:pt idx="2">
                  <c:v>900</c:v>
                </c:pt>
                <c:pt idx="3">
                  <c:v>890</c:v>
                </c:pt>
                <c:pt idx="4">
                  <c:v>870</c:v>
                </c:pt>
                <c:pt idx="5">
                  <c:v>305</c:v>
                </c:pt>
                <c:pt idx="6">
                  <c:v>37</c:v>
                </c:pt>
              </c:numCache>
            </c:numRef>
          </c:val>
          <c:smooth val="1"/>
          <c:extLst>
            <c:ext xmlns:c16="http://schemas.microsoft.com/office/drawing/2014/chart" uri="{C3380CC4-5D6E-409C-BE32-E72D297353CC}">
              <c16:uniqueId val="{00000001-7988-9D42-B158-D949E5D913E1}"/>
            </c:ext>
          </c:extLst>
        </c:ser>
        <c:dLbls>
          <c:showLegendKey val="0"/>
          <c:showVal val="0"/>
          <c:showCatName val="0"/>
          <c:showSerName val="0"/>
          <c:showPercent val="0"/>
          <c:showBubbleSize val="0"/>
        </c:dLbls>
        <c:hiLowLines>
          <c:spPr>
            <a:ln w="0">
              <a:noFill/>
            </a:ln>
          </c:spPr>
        </c:hiLowLines>
        <c:marker val="1"/>
        <c:smooth val="0"/>
        <c:axId val="73528968"/>
        <c:axId val="3695305"/>
      </c:lineChart>
      <c:catAx>
        <c:axId val="73528968"/>
        <c:scaling>
          <c:orientation val="minMax"/>
        </c:scaling>
        <c:delete val="0"/>
        <c:axPos val="b"/>
        <c:title>
          <c:tx>
            <c:rich>
              <a:bodyPr rot="0"/>
              <a:lstStyle/>
              <a:p>
                <a:pPr>
                  <a:defRPr lang="en-US" sz="1000" b="0" strike="noStrike" spc="-1">
                    <a:solidFill>
                      <a:srgbClr val="595959"/>
                    </a:solidFill>
                    <a:latin typeface="Arial"/>
                    <a:ea typeface="DejaVu Sans"/>
                  </a:defRPr>
                </a:pPr>
                <a:r>
                  <a:rPr lang="en-US" sz="1000" b="0" strike="noStrike" spc="-1">
                    <a:solidFill>
                      <a:srgbClr val="595959"/>
                    </a:solidFill>
                    <a:latin typeface="Arial"/>
                    <a:ea typeface="DejaVu Sans"/>
                  </a:rPr>
                  <a:t>Age, years</a:t>
                </a:r>
              </a:p>
            </c:rich>
          </c:tx>
          <c:overlay val="0"/>
          <c:spPr>
            <a:noFill/>
            <a:ln w="0">
              <a:noFill/>
            </a:ln>
          </c:spPr>
        </c:title>
        <c:numFmt formatCode="General" sourceLinked="0"/>
        <c:majorTickMark val="in"/>
        <c:minorTickMark val="none"/>
        <c:tickLblPos val="nextTo"/>
        <c:spPr>
          <a:ln w="9360">
            <a:solidFill>
              <a:srgbClr val="D9D9D9"/>
            </a:solidFill>
            <a:round/>
          </a:ln>
        </c:spPr>
        <c:txPr>
          <a:bodyPr/>
          <a:lstStyle/>
          <a:p>
            <a:pPr>
              <a:defRPr lang="en-US" sz="1000" b="0" strike="noStrike" spc="-1">
                <a:solidFill>
                  <a:srgbClr val="595959"/>
                </a:solidFill>
                <a:latin typeface="Arial"/>
                <a:ea typeface="DejaVu Sans"/>
              </a:defRPr>
            </a:pPr>
            <a:endParaRPr lang="ru-RU"/>
          </a:p>
        </c:txPr>
        <c:crossAx val="3695305"/>
        <c:crosses val="autoZero"/>
        <c:auto val="1"/>
        <c:lblAlgn val="ctr"/>
        <c:lblOffset val="100"/>
        <c:noMultiLvlLbl val="0"/>
      </c:catAx>
      <c:valAx>
        <c:axId val="3695305"/>
        <c:scaling>
          <c:orientation val="minMax"/>
        </c:scaling>
        <c:delete val="0"/>
        <c:axPos val="l"/>
        <c:title>
          <c:tx>
            <c:rich>
              <a:bodyPr rot="-5400000"/>
              <a:lstStyle/>
              <a:p>
                <a:pPr>
                  <a:defRPr lang="en-US" sz="1000" b="0" strike="noStrike" spc="-1">
                    <a:solidFill>
                      <a:srgbClr val="595959"/>
                    </a:solidFill>
                    <a:latin typeface="Arial"/>
                    <a:ea typeface="DejaVu Sans"/>
                  </a:defRPr>
                </a:pPr>
                <a:r>
                  <a:rPr lang="en-US" sz="1000" b="0" strike="noStrike" spc="-1">
                    <a:solidFill>
                      <a:srgbClr val="595959"/>
                    </a:solidFill>
                    <a:latin typeface="Arial"/>
                    <a:ea typeface="DejaVu Sans"/>
                  </a:rPr>
                  <a:t>people</a:t>
                </a:r>
              </a:p>
            </c:rich>
          </c:tx>
          <c:overlay val="0"/>
          <c:spPr>
            <a:noFill/>
            <a:ln w="0">
              <a:noFill/>
            </a:ln>
          </c:spPr>
        </c:title>
        <c:numFmt formatCode="General" sourceLinked="0"/>
        <c:majorTickMark val="in"/>
        <c:minorTickMark val="none"/>
        <c:tickLblPos val="nextTo"/>
        <c:spPr>
          <a:ln w="9360">
            <a:solidFill>
              <a:srgbClr val="D9D9D9"/>
            </a:solidFill>
            <a:round/>
          </a:ln>
        </c:spPr>
        <c:txPr>
          <a:bodyPr/>
          <a:lstStyle/>
          <a:p>
            <a:pPr>
              <a:defRPr lang="en-US" sz="1050" b="0" strike="noStrike" spc="-1">
                <a:solidFill>
                  <a:srgbClr val="595959"/>
                </a:solidFill>
                <a:latin typeface="Arial"/>
                <a:ea typeface="DejaVu Sans"/>
              </a:defRPr>
            </a:pPr>
            <a:endParaRPr lang="ru-RU"/>
          </a:p>
        </c:txPr>
        <c:crossAx val="73528968"/>
        <c:crosses val="autoZero"/>
        <c:crossBetween val="between"/>
      </c:valAx>
      <c:spPr>
        <a:noFill/>
        <a:ln w="0">
          <a:noFill/>
        </a:ln>
      </c:spPr>
    </c:plotArea>
    <c:legend>
      <c:legendPos val="r"/>
      <c:layout>
        <c:manualLayout>
          <c:xMode val="edge"/>
          <c:yMode val="edge"/>
          <c:x val="0.64649424866290595"/>
          <c:y val="0.20438222763238001"/>
          <c:w val="0.137309495896835"/>
          <c:h val="0.15765765765765799"/>
        </c:manualLayout>
      </c:layout>
      <c:overlay val="0"/>
      <c:spPr>
        <a:noFill/>
        <a:ln w="0">
          <a:noFill/>
        </a:ln>
      </c:spPr>
      <c:txPr>
        <a:bodyPr/>
        <a:lstStyle/>
        <a:p>
          <a:pPr>
            <a:defRPr lang="en-US" sz="1100" b="0" strike="noStrike" spc="-1">
              <a:solidFill>
                <a:srgbClr val="595959"/>
              </a:solidFill>
              <a:latin typeface="Arial"/>
              <a:ea typeface="DejaVu Sans"/>
            </a:defRPr>
          </a:pPr>
          <a:endParaRPr lang="ru-RU"/>
        </a:p>
      </c:txPr>
    </c:legend>
    <c:plotVisOnly val="1"/>
    <c:dispBlanksAs val="gap"/>
    <c:showDLblsOverMax val="1"/>
  </c:chart>
  <c:spPr>
    <a:noFill/>
    <a:ln w="0">
      <a:noFill/>
    </a:ln>
  </c:sp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c:style val="2"/>
  <c:chart>
    <c:title>
      <c:tx>
        <c:rich>
          <a:bodyPr rot="0"/>
          <a:lstStyle/>
          <a:p>
            <a:pPr>
              <a:defRPr lang="en-US" sz="1400" b="0" strike="noStrike" spc="-1">
                <a:solidFill>
                  <a:srgbClr val="000000"/>
                </a:solidFill>
                <a:latin typeface="Arial"/>
                <a:ea typeface="DejaVu Sans"/>
              </a:defRPr>
            </a:pPr>
            <a:r>
              <a:rPr lang="en-US" sz="1400" b="0" strike="noStrike" spc="-1">
                <a:solidFill>
                  <a:srgbClr val="000000"/>
                </a:solidFill>
                <a:latin typeface="Arial"/>
                <a:ea typeface="DejaVu Sans"/>
              </a:rPr>
              <a:t>Personnel Structure of JINR 
(total employees 4190 in 2022 and 5230 in 2030)
 </a:t>
            </a:r>
          </a:p>
        </c:rich>
      </c:tx>
      <c:overlay val="0"/>
      <c:spPr>
        <a:noFill/>
        <a:ln w="0">
          <a:noFill/>
        </a:ln>
      </c:spPr>
    </c:title>
    <c:autoTitleDeleted val="0"/>
    <c:plotArea>
      <c:layout/>
      <c:barChart>
        <c:barDir val="col"/>
        <c:grouping val="clustered"/>
        <c:varyColors val="0"/>
        <c:ser>
          <c:idx val="0"/>
          <c:order val="0"/>
          <c:tx>
            <c:strRef>
              <c:f>label 0</c:f>
              <c:strCache>
                <c:ptCount val="1"/>
                <c:pt idx="0">
                  <c:v>2022</c:v>
                </c:pt>
              </c:strCache>
            </c:strRef>
          </c:tx>
          <c:spPr>
            <a:solidFill>
              <a:srgbClr val="F79646"/>
            </a:solidFill>
            <a:ln w="0">
              <a:noFill/>
            </a:ln>
          </c:spPr>
          <c:invertIfNegative val="0"/>
          <c:dLbls>
            <c:spPr>
              <a:noFill/>
              <a:ln>
                <a:noFill/>
              </a:ln>
              <a:effectLst/>
            </c:spPr>
            <c:txPr>
              <a:bodyPr wrap="square"/>
              <a:lstStyle/>
              <a:p>
                <a:pPr>
                  <a:defRPr lang="en-US" sz="1000" b="0" strike="noStrike" spc="-1">
                    <a:solidFill>
                      <a:srgbClr val="000000"/>
                    </a:solidFill>
                    <a:latin typeface="Arial"/>
                    <a:ea typeface="DejaVu Sans"/>
                  </a:defRPr>
                </a:pPr>
                <a:endParaRPr lang="ru-RU"/>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scientific researchers</c:v>
                </c:pt>
                <c:pt idx="1">
                  <c:v>engineers</c:v>
                </c:pt>
                <c:pt idx="2">
                  <c:v>managers and specialists</c:v>
                </c:pt>
                <c:pt idx="3">
                  <c:v>workers</c:v>
                </c:pt>
                <c:pt idx="4">
                  <c:v>Associated Personnel</c:v>
                </c:pt>
              </c:strCache>
            </c:strRef>
          </c:cat>
          <c:val>
            <c:numRef>
              <c:f>0</c:f>
              <c:numCache>
                <c:formatCode>General</c:formatCode>
                <c:ptCount val="5"/>
                <c:pt idx="0">
                  <c:v>1190</c:v>
                </c:pt>
                <c:pt idx="1">
                  <c:v>1020</c:v>
                </c:pt>
                <c:pt idx="2">
                  <c:v>1100</c:v>
                </c:pt>
                <c:pt idx="3">
                  <c:v>730</c:v>
                </c:pt>
                <c:pt idx="4">
                  <c:v>150</c:v>
                </c:pt>
              </c:numCache>
            </c:numRef>
          </c:val>
          <c:extLst>
            <c:ext xmlns:c16="http://schemas.microsoft.com/office/drawing/2014/chart" uri="{C3380CC4-5D6E-409C-BE32-E72D297353CC}">
              <c16:uniqueId val="{00000000-EF09-044E-AAEE-AEEC4DF50FFF}"/>
            </c:ext>
          </c:extLst>
        </c:ser>
        <c:ser>
          <c:idx val="1"/>
          <c:order val="1"/>
          <c:tx>
            <c:strRef>
              <c:f>label 1</c:f>
              <c:strCache>
                <c:ptCount val="1"/>
                <c:pt idx="0">
                  <c:v>2030</c:v>
                </c:pt>
              </c:strCache>
            </c:strRef>
          </c:tx>
          <c:spPr>
            <a:solidFill>
              <a:srgbClr val="4BACC6"/>
            </a:solidFill>
            <a:ln w="0">
              <a:noFill/>
            </a:ln>
          </c:spPr>
          <c:invertIfNegative val="0"/>
          <c:dLbls>
            <c:spPr>
              <a:noFill/>
              <a:ln>
                <a:noFill/>
              </a:ln>
              <a:effectLst/>
            </c:spPr>
            <c:txPr>
              <a:bodyPr wrap="square"/>
              <a:lstStyle/>
              <a:p>
                <a:pPr>
                  <a:defRPr lang="en-US" sz="1000" b="0" strike="noStrike" spc="-1">
                    <a:solidFill>
                      <a:srgbClr val="000000"/>
                    </a:solidFill>
                    <a:latin typeface="Arial"/>
                    <a:ea typeface="DejaVu Sans"/>
                  </a:defRPr>
                </a:pPr>
                <a:endParaRPr lang="ru-RU"/>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scientific researchers</c:v>
                </c:pt>
                <c:pt idx="1">
                  <c:v>engineers</c:v>
                </c:pt>
                <c:pt idx="2">
                  <c:v>managers and specialists</c:v>
                </c:pt>
                <c:pt idx="3">
                  <c:v>workers</c:v>
                </c:pt>
                <c:pt idx="4">
                  <c:v>Associated Personnel</c:v>
                </c:pt>
              </c:strCache>
            </c:strRef>
          </c:cat>
          <c:val>
            <c:numRef>
              <c:f>1</c:f>
              <c:numCache>
                <c:formatCode>General</c:formatCode>
                <c:ptCount val="5"/>
                <c:pt idx="0">
                  <c:v>1240</c:v>
                </c:pt>
                <c:pt idx="1">
                  <c:v>1070</c:v>
                </c:pt>
                <c:pt idx="2">
                  <c:v>1160</c:v>
                </c:pt>
                <c:pt idx="3">
                  <c:v>760</c:v>
                </c:pt>
                <c:pt idx="4">
                  <c:v>1000</c:v>
                </c:pt>
              </c:numCache>
            </c:numRef>
          </c:val>
          <c:extLst>
            <c:ext xmlns:c16="http://schemas.microsoft.com/office/drawing/2014/chart" uri="{C3380CC4-5D6E-409C-BE32-E72D297353CC}">
              <c16:uniqueId val="{00000001-EF09-044E-AAEE-AEEC4DF50FFF}"/>
            </c:ext>
          </c:extLst>
        </c:ser>
        <c:dLbls>
          <c:showLegendKey val="0"/>
          <c:showVal val="0"/>
          <c:showCatName val="0"/>
          <c:showSerName val="0"/>
          <c:showPercent val="0"/>
          <c:showBubbleSize val="0"/>
        </c:dLbls>
        <c:gapWidth val="219"/>
        <c:overlap val="-27"/>
        <c:axId val="54174797"/>
        <c:axId val="90839215"/>
      </c:barChart>
      <c:catAx>
        <c:axId val="54174797"/>
        <c:scaling>
          <c:orientation val="minMax"/>
        </c:scaling>
        <c:delete val="0"/>
        <c:axPos val="b"/>
        <c:numFmt formatCode="General" sourceLinked="0"/>
        <c:majorTickMark val="none"/>
        <c:minorTickMark val="none"/>
        <c:tickLblPos val="nextTo"/>
        <c:spPr>
          <a:ln w="9360">
            <a:solidFill>
              <a:srgbClr val="D9D9D9"/>
            </a:solidFill>
            <a:round/>
          </a:ln>
        </c:spPr>
        <c:txPr>
          <a:bodyPr/>
          <a:lstStyle/>
          <a:p>
            <a:pPr>
              <a:defRPr lang="en-US" sz="1050" b="1" strike="noStrike" spc="-1">
                <a:solidFill>
                  <a:srgbClr val="595959"/>
                </a:solidFill>
                <a:latin typeface="Arial Narrow"/>
                <a:ea typeface="DejaVu Sans"/>
              </a:defRPr>
            </a:pPr>
            <a:endParaRPr lang="ru-RU"/>
          </a:p>
        </c:txPr>
        <c:crossAx val="90839215"/>
        <c:crosses val="autoZero"/>
        <c:auto val="1"/>
        <c:lblAlgn val="ctr"/>
        <c:lblOffset val="100"/>
        <c:noMultiLvlLbl val="0"/>
      </c:catAx>
      <c:valAx>
        <c:axId val="90839215"/>
        <c:scaling>
          <c:orientation val="minMax"/>
        </c:scaling>
        <c:delete val="0"/>
        <c:axPos val="l"/>
        <c:majorGridlines>
          <c:spPr>
            <a:ln w="9360">
              <a:solidFill>
                <a:srgbClr val="D9D9D9"/>
              </a:solidFill>
              <a:round/>
            </a:ln>
          </c:spPr>
        </c:majorGridlines>
        <c:numFmt formatCode="General" sourceLinked="0"/>
        <c:majorTickMark val="none"/>
        <c:minorTickMark val="none"/>
        <c:tickLblPos val="nextTo"/>
        <c:spPr>
          <a:ln w="9360">
            <a:noFill/>
          </a:ln>
        </c:spPr>
        <c:txPr>
          <a:bodyPr/>
          <a:lstStyle/>
          <a:p>
            <a:pPr>
              <a:defRPr lang="en-US" sz="1100" b="0" strike="noStrike" spc="-1">
                <a:solidFill>
                  <a:srgbClr val="595959"/>
                </a:solidFill>
                <a:latin typeface="Arial"/>
                <a:ea typeface="DejaVu Sans"/>
              </a:defRPr>
            </a:pPr>
            <a:endParaRPr lang="ru-RU"/>
          </a:p>
        </c:txPr>
        <c:crossAx val="54174797"/>
        <c:crosses val="autoZero"/>
        <c:crossBetween val="between"/>
      </c:valAx>
      <c:spPr>
        <a:noFill/>
        <a:ln w="0">
          <a:noFill/>
        </a:ln>
      </c:spPr>
    </c:plotArea>
    <c:legend>
      <c:legendPos val="b"/>
      <c:overlay val="0"/>
      <c:spPr>
        <a:noFill/>
        <a:ln w="0">
          <a:noFill/>
        </a:ln>
      </c:spPr>
      <c:txPr>
        <a:bodyPr/>
        <a:lstStyle/>
        <a:p>
          <a:pPr>
            <a:defRPr lang="en-US" sz="900" b="0" strike="noStrike" spc="-1">
              <a:solidFill>
                <a:srgbClr val="595959"/>
              </a:solidFill>
              <a:latin typeface="Arial"/>
              <a:ea typeface="DejaVu Sans"/>
            </a:defRPr>
          </a:pPr>
          <a:endParaRPr lang="ru-RU"/>
        </a:p>
      </c:txPr>
    </c:legend>
    <c:plotVisOnly val="1"/>
    <c:dispBlanksAs val="gap"/>
    <c:showDLblsOverMax val="1"/>
  </c:chart>
  <c:spPr>
    <a:noFill/>
    <a:ln w="0">
      <a:noFill/>
    </a:ln>
  </c:sp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843049327354294E-3"/>
          <c:y val="2.4752475247524792E-2"/>
          <c:w val="0.99551569506722526"/>
          <c:h val="0.89108910891089654"/>
        </c:manualLayout>
      </c:layout>
      <c:doughnutChart>
        <c:varyColors val="1"/>
        <c:ser>
          <c:idx val="0"/>
          <c:order val="0"/>
          <c:spPr>
            <a:ln>
              <a:noFill/>
            </a:ln>
          </c:spPr>
          <c:dPt>
            <c:idx val="0"/>
            <c:bubble3D val="0"/>
            <c:spPr>
              <a:solidFill>
                <a:srgbClr val="0066FF"/>
              </a:solidFill>
              <a:ln>
                <a:noFill/>
              </a:ln>
            </c:spPr>
            <c:extLst>
              <c:ext xmlns:c16="http://schemas.microsoft.com/office/drawing/2014/chart" uri="{C3380CC4-5D6E-409C-BE32-E72D297353CC}">
                <c16:uniqueId val="{00000001-0783-41CC-89C8-258FFEDD44A2}"/>
              </c:ext>
            </c:extLst>
          </c:dPt>
          <c:dPt>
            <c:idx val="1"/>
            <c:bubble3D val="0"/>
            <c:spPr>
              <a:solidFill>
                <a:srgbClr val="CC0099"/>
              </a:solidFill>
              <a:ln w="12674">
                <a:noFill/>
              </a:ln>
            </c:spPr>
            <c:extLst>
              <c:ext xmlns:c16="http://schemas.microsoft.com/office/drawing/2014/chart" uri="{C3380CC4-5D6E-409C-BE32-E72D297353CC}">
                <c16:uniqueId val="{00000003-0783-41CC-89C8-258FFEDD44A2}"/>
              </c:ext>
            </c:extLst>
          </c:dPt>
          <c:dPt>
            <c:idx val="2"/>
            <c:bubble3D val="0"/>
            <c:spPr>
              <a:solidFill>
                <a:srgbClr val="990099"/>
              </a:solidFill>
              <a:ln w="12674">
                <a:noFill/>
              </a:ln>
            </c:spPr>
            <c:extLst>
              <c:ext xmlns:c16="http://schemas.microsoft.com/office/drawing/2014/chart" uri="{C3380CC4-5D6E-409C-BE32-E72D297353CC}">
                <c16:uniqueId val="{00000005-0783-41CC-89C8-258FFEDD44A2}"/>
              </c:ext>
            </c:extLst>
          </c:dPt>
          <c:dPt>
            <c:idx val="3"/>
            <c:bubble3D val="0"/>
            <c:spPr>
              <a:solidFill>
                <a:srgbClr val="FF9900"/>
              </a:solidFill>
              <a:ln w="12674">
                <a:noFill/>
              </a:ln>
            </c:spPr>
            <c:extLst>
              <c:ext xmlns:c16="http://schemas.microsoft.com/office/drawing/2014/chart" uri="{C3380CC4-5D6E-409C-BE32-E72D297353CC}">
                <c16:uniqueId val="{00000007-0783-41CC-89C8-258FFEDD44A2}"/>
              </c:ext>
            </c:extLst>
          </c:dPt>
          <c:dPt>
            <c:idx val="4"/>
            <c:bubble3D val="0"/>
            <c:spPr>
              <a:solidFill>
                <a:srgbClr val="00CC00"/>
              </a:solidFill>
              <a:ln w="12674">
                <a:noFill/>
              </a:ln>
            </c:spPr>
            <c:extLst>
              <c:ext xmlns:c16="http://schemas.microsoft.com/office/drawing/2014/chart" uri="{C3380CC4-5D6E-409C-BE32-E72D297353CC}">
                <c16:uniqueId val="{00000009-0783-41CC-89C8-258FFEDD44A2}"/>
              </c:ext>
            </c:extLst>
          </c:dPt>
          <c:dPt>
            <c:idx val="5"/>
            <c:bubble3D val="0"/>
            <c:spPr>
              <a:solidFill>
                <a:schemeClr val="bg1">
                  <a:lumMod val="85000"/>
                </a:schemeClr>
              </a:solidFill>
              <a:ln w="12674">
                <a:noFill/>
              </a:ln>
            </c:spPr>
            <c:extLst>
              <c:ext xmlns:c16="http://schemas.microsoft.com/office/drawing/2014/chart" uri="{C3380CC4-5D6E-409C-BE32-E72D297353CC}">
                <c16:uniqueId val="{0000000B-0783-41CC-89C8-258FFEDD44A2}"/>
              </c:ext>
            </c:extLst>
          </c:dPt>
          <c:dPt>
            <c:idx val="6"/>
            <c:bubble3D val="0"/>
            <c:spPr>
              <a:solidFill>
                <a:srgbClr val="D0DCEC"/>
              </a:solidFill>
              <a:ln>
                <a:noFill/>
              </a:ln>
            </c:spPr>
            <c:extLst>
              <c:ext xmlns:c16="http://schemas.microsoft.com/office/drawing/2014/chart" uri="{C3380CC4-5D6E-409C-BE32-E72D297353CC}">
                <c16:uniqueId val="{0000000D-0783-41CC-89C8-258FFEDD44A2}"/>
              </c:ext>
            </c:extLst>
          </c:dPt>
          <c:cat>
            <c:strRef>
              <c:f>Sheet1!$B$1:$G$1</c:f>
              <c:strCache>
                <c:ptCount val="6"/>
                <c:pt idx="0">
                  <c:v>Персонал</c:v>
                </c:pt>
                <c:pt idx="1">
                  <c:v>Материальные расходы - наука</c:v>
                </c:pt>
                <c:pt idx="2">
                  <c:v>Материальные расходы - инфраструктура</c:v>
                </c:pt>
                <c:pt idx="3">
                  <c:v>Международное сотрудничество</c:v>
                </c:pt>
                <c:pt idx="4">
                  <c:v>Сервисные расходы</c:v>
                </c:pt>
                <c:pt idx="5">
                  <c:v>Резерв</c:v>
                </c:pt>
              </c:strCache>
            </c:strRef>
          </c:cat>
          <c:val>
            <c:numRef>
              <c:f>Sheet1!$B$2:$G$2</c:f>
              <c:numCache>
                <c:formatCode>#,##0.0</c:formatCode>
                <c:ptCount val="6"/>
                <c:pt idx="0">
                  <c:v>820</c:v>
                </c:pt>
                <c:pt idx="1">
                  <c:v>634.79999999999995</c:v>
                </c:pt>
                <c:pt idx="2">
                  <c:v>236.8</c:v>
                </c:pt>
                <c:pt idx="3">
                  <c:v>45.3</c:v>
                </c:pt>
                <c:pt idx="4">
                  <c:v>85.4</c:v>
                </c:pt>
                <c:pt idx="5">
                  <c:v>118</c:v>
                </c:pt>
              </c:numCache>
            </c:numRef>
          </c:val>
          <c:extLst>
            <c:ext xmlns:c16="http://schemas.microsoft.com/office/drawing/2014/chart" uri="{C3380CC4-5D6E-409C-BE32-E72D297353CC}">
              <c16:uniqueId val="{0000000E-0783-41CC-89C8-258FFEDD44A2}"/>
            </c:ext>
          </c:extLst>
        </c:ser>
        <c:dLbls>
          <c:showLegendKey val="0"/>
          <c:showVal val="0"/>
          <c:showCatName val="0"/>
          <c:showSerName val="0"/>
          <c:showPercent val="0"/>
          <c:showBubbleSize val="0"/>
          <c:showLeaderLines val="1"/>
        </c:dLbls>
        <c:firstSliceAng val="207"/>
        <c:holeSize val="50"/>
      </c:doughnutChart>
      <c:spPr>
        <a:noFill/>
        <a:ln w="25347">
          <a:noFill/>
        </a:ln>
      </c:spPr>
    </c:plotArea>
    <c:plotVisOnly val="1"/>
    <c:dispBlanksAs val="zero"/>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843049327354294E-3"/>
          <c:y val="2.4752475247524792E-2"/>
          <c:w val="0.99551569506722526"/>
          <c:h val="0.89108910891089654"/>
        </c:manualLayout>
      </c:layout>
      <c:doughnutChart>
        <c:varyColors val="1"/>
        <c:ser>
          <c:idx val="0"/>
          <c:order val="0"/>
          <c:spPr>
            <a:ln>
              <a:noFill/>
            </a:ln>
          </c:spPr>
          <c:dPt>
            <c:idx val="0"/>
            <c:bubble3D val="0"/>
            <c:spPr>
              <a:solidFill>
                <a:srgbClr val="7030A0"/>
              </a:solidFill>
              <a:ln>
                <a:noFill/>
              </a:ln>
            </c:spPr>
            <c:extLst>
              <c:ext xmlns:c16="http://schemas.microsoft.com/office/drawing/2014/chart" uri="{C3380CC4-5D6E-409C-BE32-E72D297353CC}">
                <c16:uniqueId val="{00000001-0783-41CC-89C8-258FFEDD44A2}"/>
              </c:ext>
            </c:extLst>
          </c:dPt>
          <c:dPt>
            <c:idx val="1"/>
            <c:bubble3D val="0"/>
            <c:spPr>
              <a:solidFill>
                <a:srgbClr val="EE0060"/>
              </a:solidFill>
              <a:ln w="12674">
                <a:noFill/>
              </a:ln>
            </c:spPr>
            <c:extLst>
              <c:ext xmlns:c16="http://schemas.microsoft.com/office/drawing/2014/chart" uri="{C3380CC4-5D6E-409C-BE32-E72D297353CC}">
                <c16:uniqueId val="{00000003-0783-41CC-89C8-258FFEDD44A2}"/>
              </c:ext>
            </c:extLst>
          </c:dPt>
          <c:dPt>
            <c:idx val="2"/>
            <c:bubble3D val="0"/>
            <c:spPr>
              <a:solidFill>
                <a:srgbClr val="FF9900"/>
              </a:solidFill>
              <a:ln w="12674">
                <a:noFill/>
              </a:ln>
            </c:spPr>
            <c:extLst>
              <c:ext xmlns:c16="http://schemas.microsoft.com/office/drawing/2014/chart" uri="{C3380CC4-5D6E-409C-BE32-E72D297353CC}">
                <c16:uniqueId val="{00000005-0783-41CC-89C8-258FFEDD44A2}"/>
              </c:ext>
            </c:extLst>
          </c:dPt>
          <c:dPt>
            <c:idx val="3"/>
            <c:bubble3D val="0"/>
            <c:spPr>
              <a:solidFill>
                <a:srgbClr val="00B050"/>
              </a:solidFill>
              <a:ln w="12674">
                <a:noFill/>
              </a:ln>
            </c:spPr>
            <c:extLst>
              <c:ext xmlns:c16="http://schemas.microsoft.com/office/drawing/2014/chart" uri="{C3380CC4-5D6E-409C-BE32-E72D297353CC}">
                <c16:uniqueId val="{00000007-0783-41CC-89C8-258FFEDD44A2}"/>
              </c:ext>
            </c:extLst>
          </c:dPt>
          <c:dPt>
            <c:idx val="4"/>
            <c:bubble3D val="0"/>
            <c:spPr>
              <a:solidFill>
                <a:srgbClr val="DBD600"/>
              </a:solidFill>
              <a:ln w="12674">
                <a:noFill/>
              </a:ln>
            </c:spPr>
            <c:extLst>
              <c:ext xmlns:c16="http://schemas.microsoft.com/office/drawing/2014/chart" uri="{C3380CC4-5D6E-409C-BE32-E72D297353CC}">
                <c16:uniqueId val="{00000009-0783-41CC-89C8-258FFEDD44A2}"/>
              </c:ext>
            </c:extLst>
          </c:dPt>
          <c:dPt>
            <c:idx val="5"/>
            <c:bubble3D val="0"/>
            <c:spPr>
              <a:solidFill>
                <a:srgbClr val="CC66FF"/>
              </a:solidFill>
              <a:ln w="12674">
                <a:noFill/>
              </a:ln>
            </c:spPr>
            <c:extLst>
              <c:ext xmlns:c16="http://schemas.microsoft.com/office/drawing/2014/chart" uri="{C3380CC4-5D6E-409C-BE32-E72D297353CC}">
                <c16:uniqueId val="{0000000B-0783-41CC-89C8-258FFEDD44A2}"/>
              </c:ext>
            </c:extLst>
          </c:dPt>
          <c:dPt>
            <c:idx val="6"/>
            <c:bubble3D val="0"/>
            <c:spPr>
              <a:solidFill>
                <a:srgbClr val="FF66CC"/>
              </a:solidFill>
              <a:ln>
                <a:noFill/>
              </a:ln>
            </c:spPr>
            <c:extLst>
              <c:ext xmlns:c16="http://schemas.microsoft.com/office/drawing/2014/chart" uri="{C3380CC4-5D6E-409C-BE32-E72D297353CC}">
                <c16:uniqueId val="{0000000D-0783-41CC-89C8-258FFEDD44A2}"/>
              </c:ext>
            </c:extLst>
          </c:dPt>
          <c:dPt>
            <c:idx val="7"/>
            <c:bubble3D val="0"/>
            <c:spPr>
              <a:solidFill>
                <a:srgbClr val="0066FF"/>
              </a:solidFill>
              <a:ln>
                <a:noFill/>
              </a:ln>
            </c:spPr>
            <c:extLst>
              <c:ext xmlns:c16="http://schemas.microsoft.com/office/drawing/2014/chart" uri="{C3380CC4-5D6E-409C-BE32-E72D297353CC}">
                <c16:uniqueId val="{0000000F-8E04-C844-91BA-E7765F109D63}"/>
              </c:ext>
            </c:extLst>
          </c:dPt>
          <c:dPt>
            <c:idx val="8"/>
            <c:bubble3D val="0"/>
            <c:spPr>
              <a:solidFill>
                <a:srgbClr val="66CCFF"/>
              </a:solidFill>
              <a:ln>
                <a:noFill/>
              </a:ln>
            </c:spPr>
            <c:extLst>
              <c:ext xmlns:c16="http://schemas.microsoft.com/office/drawing/2014/chart" uri="{C3380CC4-5D6E-409C-BE32-E72D297353CC}">
                <c16:uniqueId val="{00000011-8E04-C844-91BA-E7765F109D63}"/>
              </c:ext>
            </c:extLst>
          </c:dPt>
          <c:cat>
            <c:strRef>
              <c:f>Sheet1!$A$5:$A$13</c:f>
              <c:strCache>
                <c:ptCount val="9"/>
                <c:pt idx="0">
                  <c:v>Теоретическая физика</c:v>
                </c:pt>
                <c:pt idx="1">
                  <c:v>Физика элементарных частиц и физика тяжелых ионов высоких энергий</c:v>
                </c:pt>
                <c:pt idx="2">
                  <c:v>Ядерная физика</c:v>
                </c:pt>
                <c:pt idx="3">
                  <c:v>Физика конденсированного состояния</c:v>
                </c:pt>
                <c:pt idx="4">
                  <c:v>Радиационные исследования в науках о жизни</c:v>
                </c:pt>
                <c:pt idx="5">
                  <c:v>Информационные технологии</c:v>
                </c:pt>
                <c:pt idx="6">
                  <c:v>Прикладная инновационная деятельность</c:v>
                </c:pt>
                <c:pt idx="7">
                  <c:v>Физика и техника ускорителей заряженных частиц</c:v>
                </c:pt>
                <c:pt idx="8">
                  <c:v>Организация научной деятельности и международного сотрудничества. Укрепление кадрового потенциала. Образовательная программа</c:v>
                </c:pt>
              </c:strCache>
            </c:strRef>
          </c:cat>
          <c:val>
            <c:numRef>
              <c:f>Sheet1!$B$5:$B$13</c:f>
              <c:numCache>
                <c:formatCode>#,##0.0</c:formatCode>
                <c:ptCount val="9"/>
                <c:pt idx="0">
                  <c:v>15.2</c:v>
                </c:pt>
                <c:pt idx="1">
                  <c:v>121.8</c:v>
                </c:pt>
                <c:pt idx="2">
                  <c:v>65.900000000000006</c:v>
                </c:pt>
                <c:pt idx="3">
                  <c:v>40.299999999999997</c:v>
                </c:pt>
                <c:pt idx="4">
                  <c:v>11.8</c:v>
                </c:pt>
                <c:pt idx="5">
                  <c:v>21.5</c:v>
                </c:pt>
                <c:pt idx="6" formatCode="General">
                  <c:v>17.600000000000001</c:v>
                </c:pt>
                <c:pt idx="7" formatCode="General">
                  <c:v>16.2</c:v>
                </c:pt>
                <c:pt idx="8" formatCode="General">
                  <c:v>4.9000000000000004</c:v>
                </c:pt>
              </c:numCache>
            </c:numRef>
          </c:val>
          <c:extLst>
            <c:ext xmlns:c16="http://schemas.microsoft.com/office/drawing/2014/chart" uri="{C3380CC4-5D6E-409C-BE32-E72D297353CC}">
              <c16:uniqueId val="{0000000E-0783-41CC-89C8-258FFEDD44A2}"/>
            </c:ext>
          </c:extLst>
        </c:ser>
        <c:dLbls>
          <c:showLegendKey val="0"/>
          <c:showVal val="0"/>
          <c:showCatName val="0"/>
          <c:showSerName val="0"/>
          <c:showPercent val="0"/>
          <c:showBubbleSize val="0"/>
          <c:showLeaderLines val="1"/>
        </c:dLbls>
        <c:firstSliceAng val="203"/>
        <c:holeSize val="50"/>
      </c:doughnutChart>
      <c:spPr>
        <a:noFill/>
        <a:ln w="25347">
          <a:noFill/>
        </a:ln>
      </c:spPr>
    </c:plotArea>
    <c:plotVisOnly val="1"/>
    <c:dispBlanksAs val="zero"/>
    <c:showDLblsOverMax val="0"/>
  </c:chart>
  <c:spPr>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53F6ED8B-CF52-4A64-BACC-61D9C1041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a:p>
        </p:txBody>
      </p:sp>
      <p:sp>
        <p:nvSpPr>
          <p:cNvPr id="3" name="Дата 2">
            <a:extLst>
              <a:ext uri="{FF2B5EF4-FFF2-40B4-BE49-F238E27FC236}">
                <a16:creationId xmlns:a16="http://schemas.microsoft.com/office/drawing/2014/main" id="{0D7022B2-02C5-4E03-99BC-0BA3C57AC4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2C48FB7-4632-4FB7-A822-C8EE7A1BCE57}" type="datetime1">
              <a:rPr lang="ru-RU" smtClean="0"/>
              <a:pPr rtl="0"/>
              <a:t>21.09.2023</a:t>
            </a:fld>
            <a:endParaRPr lang="ru-RU" dirty="0"/>
          </a:p>
        </p:txBody>
      </p:sp>
      <p:sp>
        <p:nvSpPr>
          <p:cNvPr id="4" name="Нижний колонтитул 3">
            <a:extLst>
              <a:ext uri="{FF2B5EF4-FFF2-40B4-BE49-F238E27FC236}">
                <a16:creationId xmlns:a16="http://schemas.microsoft.com/office/drawing/2014/main" id="{BC3FEE8C-8D38-4F2A-950E-071C6823E2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a:p>
        </p:txBody>
      </p:sp>
      <p:sp>
        <p:nvSpPr>
          <p:cNvPr id="5" name="Номер слайда 4">
            <a:extLst>
              <a:ext uri="{FF2B5EF4-FFF2-40B4-BE49-F238E27FC236}">
                <a16:creationId xmlns:a16="http://schemas.microsoft.com/office/drawing/2014/main" id="{8C567A6D-959B-4552-AB8D-4CCA819CAA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BF9A36D-7FAC-478F-9944-F324014F6FD1}" type="slidenum">
              <a:rPr lang="ru-RU" smtClean="0"/>
              <a:pPr rtl="0"/>
              <a:t>‹#›</a:t>
            </a:fld>
            <a:endParaRPr lang="ru-RU"/>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ru-RU" noProof="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7D626-816E-4770-8022-B9B504B09470}" type="datetime1">
              <a:rPr lang="ru-RU" smtClean="0"/>
              <a:pPr/>
              <a:t>21.09.2023</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ru-RU" noProof="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u-RU" noProof="0"/>
              <a:t>Щелкните, чтобы изменить стили текста образца слайда</a:t>
            </a:r>
          </a:p>
          <a:p>
            <a:pPr lvl="1" rtl="0"/>
            <a:r>
              <a:rPr lang="ru-RU" noProof="0"/>
              <a:t>Второй уровень</a:t>
            </a:r>
          </a:p>
          <a:p>
            <a:pPr lvl="2" rtl="0"/>
            <a:r>
              <a:rPr lang="ru-RU" noProof="0"/>
              <a:t>Третий уровень</a:t>
            </a:r>
          </a:p>
          <a:p>
            <a:pPr lvl="3" rtl="0"/>
            <a:r>
              <a:rPr lang="ru-RU" noProof="0"/>
              <a:t>Четвертый уровень</a:t>
            </a:r>
          </a:p>
          <a:p>
            <a:pPr lvl="4" rtl="0"/>
            <a:r>
              <a:rPr lang="ru-RU" noProof="0"/>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ru-RU" noProof="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4B9A9E5-4F7F-4A7D-9DE1-899232329269}" type="slidenum">
              <a:rPr lang="ru-RU" noProof="0" smtClean="0"/>
              <a:pPr rtl="0"/>
              <a:t>‹#›</a:t>
            </a:fld>
            <a:endParaRPr lang="ru-RU" noProof="0"/>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lementy.ru/news/432146"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nature.com/nature/journal/v415/n6869/abs/415297a.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8">
            <a:extLst>
              <a:ext uri="{FF2B5EF4-FFF2-40B4-BE49-F238E27FC236}">
                <a16:creationId xmlns:a16="http://schemas.microsoft.com/office/drawing/2014/main" id="{0AB11E72-0673-C240-8B63-4D0CF7A543E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9pPr>
          </a:lstStyle>
          <a:p>
            <a:pPr>
              <a:spcBef>
                <a:spcPts val="25"/>
              </a:spcBef>
              <a:buClrTx/>
              <a:buFontTx/>
              <a:buNone/>
            </a:pPr>
            <a:fld id="{F81FA422-4024-644B-B7BE-D60512C7F8A4}" type="slidenum">
              <a:rPr lang="en-US" altLang="ru-RU" sz="1400"/>
              <a:pPr>
                <a:spcBef>
                  <a:spcPts val="25"/>
                </a:spcBef>
                <a:buClrTx/>
                <a:buFontTx/>
                <a:buNone/>
              </a:pPr>
              <a:t>1</a:t>
            </a:fld>
            <a:endParaRPr lang="en-US" altLang="ru-RU" sz="1400"/>
          </a:p>
        </p:txBody>
      </p:sp>
      <p:sp>
        <p:nvSpPr>
          <p:cNvPr id="23555" name="Text Box 1">
            <a:extLst>
              <a:ext uri="{FF2B5EF4-FFF2-40B4-BE49-F238E27FC236}">
                <a16:creationId xmlns:a16="http://schemas.microsoft.com/office/drawing/2014/main" id="{D5CE580D-1F88-F94E-BB9C-B71F2A379948}"/>
              </a:ext>
            </a:extLst>
          </p:cNvPr>
          <p:cNvSpPr txBox="1">
            <a:spLocks noChangeArrowheads="1"/>
          </p:cNvSpPr>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9pPr>
          </a:lstStyle>
          <a:p>
            <a:pPr algn="r" eaLnBrk="1">
              <a:lnSpc>
                <a:spcPct val="83000"/>
              </a:lnSpc>
              <a:spcBef>
                <a:spcPts val="25"/>
              </a:spcBef>
              <a:spcAft>
                <a:spcPts val="25"/>
              </a:spcAft>
              <a:buClrTx/>
              <a:buFontTx/>
              <a:buNone/>
            </a:pPr>
            <a:fld id="{D67AE0BB-9113-EF48-B14B-8DB031703867}" type="slidenum">
              <a:rPr lang="en-US" altLang="ru-RU" sz="1400">
                <a:latin typeface="Calibri" panose="020F0502020204030204" pitchFamily="34" charset="0"/>
              </a:rPr>
              <a:pPr algn="r" eaLnBrk="1">
                <a:lnSpc>
                  <a:spcPct val="83000"/>
                </a:lnSpc>
                <a:spcBef>
                  <a:spcPts val="25"/>
                </a:spcBef>
                <a:spcAft>
                  <a:spcPts val="25"/>
                </a:spcAft>
                <a:buClrTx/>
                <a:buFontTx/>
                <a:buNone/>
              </a:pPr>
              <a:t>1</a:t>
            </a:fld>
            <a:endParaRPr lang="en-US" altLang="ru-RU" sz="1400">
              <a:latin typeface="Calibri" panose="020F0502020204030204" pitchFamily="34" charset="0"/>
            </a:endParaRPr>
          </a:p>
        </p:txBody>
      </p:sp>
      <p:sp>
        <p:nvSpPr>
          <p:cNvPr id="23556" name="Text Box 2">
            <a:extLst>
              <a:ext uri="{FF2B5EF4-FFF2-40B4-BE49-F238E27FC236}">
                <a16:creationId xmlns:a16="http://schemas.microsoft.com/office/drawing/2014/main" id="{D9B2E9B4-B1D6-8A4D-892A-7FAA3343756F}"/>
              </a:ext>
            </a:extLst>
          </p:cNvPr>
          <p:cNvSpPr>
            <a:spLocks noGrp="1" noRot="1" noChangeAspect="1" noChangeArrowheads="1" noTextEdit="1"/>
          </p:cNvSpPr>
          <p:nvPr>
            <p:ph type="sldImg"/>
          </p:nvPr>
        </p:nvSpPr>
        <p:spPr>
          <a:xfrm>
            <a:off x="479425" y="1279525"/>
            <a:ext cx="6138863" cy="34528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7" name="Text Box 3">
            <a:extLst>
              <a:ext uri="{FF2B5EF4-FFF2-40B4-BE49-F238E27FC236}">
                <a16:creationId xmlns:a16="http://schemas.microsoft.com/office/drawing/2014/main" id="{A37546F2-61A3-C54B-B949-8D90DAA73776}"/>
              </a:ext>
            </a:extLst>
          </p:cNvPr>
          <p:cNvSpPr>
            <a:spLocks noGrp="1" noChangeArrowheads="1"/>
          </p:cNvSpPr>
          <p:nvPr>
            <p:ph type="body" idx="1"/>
          </p:nvPr>
        </p:nvSpPr>
        <p:spPr>
          <a:xfrm>
            <a:off x="755650" y="5078413"/>
            <a:ext cx="6046788" cy="4810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
        <p:nvSpPr>
          <p:cNvPr id="23558" name="Rectangle 4">
            <a:extLst>
              <a:ext uri="{FF2B5EF4-FFF2-40B4-BE49-F238E27FC236}">
                <a16:creationId xmlns:a16="http://schemas.microsoft.com/office/drawing/2014/main" id="{143342FC-C8DD-204C-8BF7-703F733898BA}"/>
              </a:ext>
            </a:extLst>
          </p:cNvPr>
          <p:cNvSpPr>
            <a:spLocks noChangeArrowheads="1"/>
          </p:cNvSpPr>
          <p:nvPr/>
        </p:nvSpPr>
        <p:spPr bwMode="auto">
          <a:xfrm>
            <a:off x="4021138" y="9721850"/>
            <a:ext cx="307340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9000" tIns="49680" rIns="99000" bIns="49680" anchor="b" anchorCtr="1"/>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sz="1200">
                <a:solidFill>
                  <a:srgbClr val="000000"/>
                </a:solidFill>
                <a:latin typeface="Times New Roman" panose="02020603050405020304" pitchFamily="18" charset="0"/>
              </a:defRPr>
            </a:lvl9pPr>
          </a:lstStyle>
          <a:p>
            <a:pPr algn="r" eaLnBrk="1" hangingPunct="1">
              <a:spcBef>
                <a:spcPts val="25"/>
              </a:spcBef>
              <a:spcAft>
                <a:spcPts val="25"/>
              </a:spcAft>
              <a:buClrTx/>
              <a:buFontTx/>
              <a:buNone/>
            </a:pPr>
            <a:fld id="{039E0C67-011B-254F-9868-73A999DDB938}" type="slidenum">
              <a:rPr lang="ru-RU" altLang="ru-RU" sz="1300">
                <a:ea typeface="Noto Sans SC Regular" charset="0"/>
                <a:cs typeface="Noto Sans SC Regular" charset="0"/>
              </a:rPr>
              <a:pPr algn="r" eaLnBrk="1" hangingPunct="1">
                <a:spcBef>
                  <a:spcPts val="25"/>
                </a:spcBef>
                <a:spcAft>
                  <a:spcPts val="25"/>
                </a:spcAft>
                <a:buClrTx/>
                <a:buFontTx/>
                <a:buNone/>
              </a:pPr>
              <a:t>1</a:t>
            </a:fld>
            <a:endParaRPr lang="ru-RU" altLang="ru-RU" sz="1300">
              <a:ea typeface="Noto Sans SC Regular" charset="0"/>
              <a:cs typeface="Noto Sans SC Regular"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PlaceHolder 1"/>
          <p:cNvSpPr>
            <a:spLocks noGrp="1" noRot="1" noChangeAspect="1"/>
          </p:cNvSpPr>
          <p:nvPr>
            <p:ph type="sldImg"/>
          </p:nvPr>
        </p:nvSpPr>
        <p:spPr>
          <a:xfrm>
            <a:off x="687388" y="1143000"/>
            <a:ext cx="5480050" cy="3082925"/>
          </a:xfrm>
          <a:prstGeom prst="rect">
            <a:avLst/>
          </a:prstGeom>
          <a:ln w="0">
            <a:noFill/>
          </a:ln>
        </p:spPr>
      </p:sp>
      <p:sp>
        <p:nvSpPr>
          <p:cNvPr id="755" name="PlaceHolder 2"/>
          <p:cNvSpPr>
            <a:spLocks noGrp="1"/>
          </p:cNvSpPr>
          <p:nvPr>
            <p:ph type="body"/>
          </p:nvPr>
        </p:nvSpPr>
        <p:spPr>
          <a:xfrm>
            <a:off x="685800" y="4400640"/>
            <a:ext cx="5481360" cy="3595320"/>
          </a:xfrm>
          <a:prstGeom prst="rect">
            <a:avLst/>
          </a:prstGeom>
          <a:noFill/>
          <a:ln w="0">
            <a:noFill/>
          </a:ln>
        </p:spPr>
        <p:txBody>
          <a:bodyPr lIns="0" tIns="0" rIns="0" bIns="0" anchor="t">
            <a:noAutofit/>
          </a:bodyPr>
          <a:lstStyle/>
          <a:p>
            <a:pPr marL="216000" indent="0">
              <a:buNone/>
            </a:pPr>
            <a:endParaRPr lang="en-US" sz="1800" b="0" strike="noStrike" spc="-1">
              <a:solidFill>
                <a:srgbClr val="000000"/>
              </a:solidFill>
              <a:latin typeface="Arial"/>
            </a:endParaRPr>
          </a:p>
        </p:txBody>
      </p:sp>
      <p:sp>
        <p:nvSpPr>
          <p:cNvPr id="756" name="PlaceHolder 3"/>
          <p:cNvSpPr>
            <a:spLocks noGrp="1"/>
          </p:cNvSpPr>
          <p:nvPr>
            <p:ph type="sldNum" idx="19"/>
          </p:nvPr>
        </p:nvSpPr>
        <p:spPr>
          <a:xfrm>
            <a:off x="3884760" y="8685360"/>
            <a:ext cx="2966760" cy="45360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solidFill>
                  <a:srgbClr val="000000"/>
                </a:solidFill>
                <a:latin typeface="Times New Roman"/>
                <a:ea typeface="+mn-ea"/>
              </a:defRPr>
            </a:lvl1pPr>
          </a:lstStyle>
          <a:p>
            <a:pPr indent="0" algn="r">
              <a:lnSpc>
                <a:spcPct val="100000"/>
              </a:lnSpc>
              <a:buNone/>
              <a:tabLst>
                <a:tab pos="0" algn="l"/>
              </a:tabLst>
            </a:pPr>
            <a:fld id="{DF870CB4-6E6F-4441-A26B-4D31A05831B1}" type="slidenum">
              <a:rPr lang="ru-RU" sz="1200" b="0" strike="noStrike" spc="-1">
                <a:solidFill>
                  <a:srgbClr val="000000"/>
                </a:solidFill>
                <a:latin typeface="Times New Roman"/>
                <a:ea typeface="+mn-ea"/>
              </a:rPr>
              <a:t>19</a:t>
            </a:fld>
            <a:endParaRPr lang="en-US" sz="1200" b="0" strike="noStrike" spc="-1">
              <a:solidFill>
                <a:srgbClr val="000000"/>
              </a:solidFill>
              <a:latin typeface="Times New Roman"/>
            </a:endParaRPr>
          </a:p>
        </p:txBody>
      </p:sp>
    </p:spTree>
    <p:extLst>
      <p:ext uri="{BB962C8B-B14F-4D97-AF65-F5344CB8AC3E}">
        <p14:creationId xmlns:p14="http://schemas.microsoft.com/office/powerpoint/2010/main" val="2403819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PlaceHolder 1"/>
          <p:cNvSpPr>
            <a:spLocks noGrp="1" noRot="1" noChangeAspect="1"/>
          </p:cNvSpPr>
          <p:nvPr>
            <p:ph type="sldImg"/>
          </p:nvPr>
        </p:nvSpPr>
        <p:spPr>
          <a:xfrm>
            <a:off x="685800" y="1143000"/>
            <a:ext cx="5486400" cy="3086100"/>
          </a:xfrm>
          <a:prstGeom prst="rect">
            <a:avLst/>
          </a:prstGeom>
          <a:ln w="0">
            <a:noFill/>
          </a:ln>
        </p:spPr>
      </p:sp>
      <p:sp>
        <p:nvSpPr>
          <p:cNvPr id="749" name="PlaceHolder 2"/>
          <p:cNvSpPr>
            <a:spLocks noGrp="1"/>
          </p:cNvSpPr>
          <p:nvPr>
            <p:ph type="body"/>
          </p:nvPr>
        </p:nvSpPr>
        <p:spPr>
          <a:xfrm>
            <a:off x="685800" y="4400640"/>
            <a:ext cx="5485680" cy="3599640"/>
          </a:xfrm>
          <a:prstGeom prst="rect">
            <a:avLst/>
          </a:prstGeom>
          <a:noFill/>
          <a:ln w="0">
            <a:noFill/>
          </a:ln>
        </p:spPr>
        <p:txBody>
          <a:bodyPr lIns="0" tIns="0" rIns="0" bIns="0" anchor="t">
            <a:normAutofit/>
          </a:bodyPr>
          <a:lstStyle/>
          <a:p>
            <a:pPr marL="216000" indent="0">
              <a:buNone/>
            </a:pPr>
            <a:endParaRPr lang="en-US" sz="1800" b="0" strike="noStrike" spc="-1">
              <a:solidFill>
                <a:srgbClr val="000000"/>
              </a:solidFill>
              <a:latin typeface="Arial"/>
            </a:endParaRPr>
          </a:p>
        </p:txBody>
      </p:sp>
      <p:sp>
        <p:nvSpPr>
          <p:cNvPr id="750" name="PlaceHolder 3"/>
          <p:cNvSpPr>
            <a:spLocks noGrp="1"/>
          </p:cNvSpPr>
          <p:nvPr>
            <p:ph type="sldNum" idx="18"/>
          </p:nvPr>
        </p:nvSpPr>
        <p:spPr>
          <a:xfrm>
            <a:off x="3884760" y="8685360"/>
            <a:ext cx="2971080" cy="457920"/>
          </a:xfrm>
          <a:prstGeom prst="rect">
            <a:avLst/>
          </a:prstGeom>
          <a:noFill/>
          <a:ln w="0">
            <a:noFill/>
          </a:ln>
        </p:spPr>
        <p:txBody>
          <a:bodyPr lIns="0" tIns="0" rIns="0" bIns="0" anchor="b">
            <a:noAutofit/>
          </a:bodyPr>
          <a:lstStyle>
            <a:lvl1pPr indent="0" algn="r">
              <a:lnSpc>
                <a:spcPct val="100000"/>
              </a:lnSpc>
              <a:buNone/>
              <a:tabLst>
                <a:tab pos="0" algn="l"/>
              </a:tabLst>
              <a:defRPr lang="en-US" sz="1200" b="0" strike="noStrike" spc="-1">
                <a:solidFill>
                  <a:srgbClr val="000000"/>
                </a:solidFill>
                <a:latin typeface="Calibri"/>
                <a:ea typeface="+mn-ea"/>
              </a:defRPr>
            </a:lvl1pPr>
          </a:lstStyle>
          <a:p>
            <a:pPr indent="0" algn="r">
              <a:lnSpc>
                <a:spcPct val="100000"/>
              </a:lnSpc>
              <a:buNone/>
              <a:tabLst>
                <a:tab pos="0" algn="l"/>
              </a:tabLst>
            </a:pPr>
            <a:fld id="{AA74CCA4-B55A-48BF-92E6-C6DC6DED3E6F}" type="slidenum">
              <a:rPr lang="en-US" sz="1200" b="0" strike="noStrike" spc="-1">
                <a:solidFill>
                  <a:srgbClr val="000000"/>
                </a:solidFill>
                <a:latin typeface="Calibri"/>
                <a:ea typeface="+mn-ea"/>
              </a:rPr>
              <a:t>21</a:t>
            </a:fld>
            <a:endParaRPr lang="en-US" sz="1200" b="0" strike="noStrike" spc="-1">
              <a:solidFill>
                <a:srgbClr val="000000"/>
              </a:solid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PlaceHolder 1"/>
          <p:cNvSpPr>
            <a:spLocks noGrp="1" noRot="1" noChangeAspect="1"/>
          </p:cNvSpPr>
          <p:nvPr>
            <p:ph type="sldImg"/>
          </p:nvPr>
        </p:nvSpPr>
        <p:spPr>
          <a:xfrm>
            <a:off x="1089025" y="311150"/>
            <a:ext cx="6624638" cy="3727450"/>
          </a:xfrm>
          <a:prstGeom prst="rect">
            <a:avLst/>
          </a:prstGeom>
          <a:ln w="0">
            <a:noFill/>
          </a:ln>
        </p:spPr>
      </p:sp>
      <p:sp>
        <p:nvSpPr>
          <p:cNvPr id="761" name="PlaceHolder 2"/>
          <p:cNvSpPr>
            <a:spLocks noGrp="1"/>
          </p:cNvSpPr>
          <p:nvPr>
            <p:ph type="body"/>
          </p:nvPr>
        </p:nvSpPr>
        <p:spPr>
          <a:xfrm>
            <a:off x="558000" y="4175640"/>
            <a:ext cx="7612560" cy="6571080"/>
          </a:xfrm>
          <a:prstGeom prst="rect">
            <a:avLst/>
          </a:prstGeom>
          <a:noFill/>
          <a:ln w="0">
            <a:noFill/>
          </a:ln>
        </p:spPr>
        <p:txBody>
          <a:bodyPr lIns="99000" tIns="49680" rIns="99000" bIns="49680" anchor="t">
            <a:noAutofit/>
          </a:bodyPr>
          <a:lstStyle/>
          <a:p>
            <a:pPr marL="216000" indent="0">
              <a:buNone/>
            </a:pPr>
            <a:endParaRPr lang="en-US" sz="1800" b="0" strike="noStrike" spc="-1">
              <a:solidFill>
                <a:srgbClr val="000000"/>
              </a:solidFill>
              <a:latin typeface="Arial"/>
            </a:endParaRPr>
          </a:p>
        </p:txBody>
      </p:sp>
      <p:sp>
        <p:nvSpPr>
          <p:cNvPr id="762" name="CustomShape 7"/>
          <p:cNvSpPr/>
          <p:nvPr/>
        </p:nvSpPr>
        <p:spPr>
          <a:xfrm>
            <a:off x="4988880" y="10508400"/>
            <a:ext cx="3810600" cy="54864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DF7D34CD-74EF-4D72-A60F-B69863E89399}" type="slidenum">
              <a:rPr lang="ru-RU" sz="1300" b="0" strike="noStrike" spc="-1">
                <a:solidFill>
                  <a:srgbClr val="000000"/>
                </a:solidFill>
                <a:latin typeface="Calibri"/>
                <a:ea typeface="+mn-ea"/>
              </a:rPr>
              <a:t>24</a:t>
            </a:fld>
            <a:endParaRPr lang="en-US" sz="1300" b="0" strike="noStrike" spc="-1">
              <a:solidFill>
                <a:srgbClr val="000000"/>
              </a:solidFill>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A4ED1525-322A-4456-B612-C862DB007221}" type="slidenum">
              <a:rPr lang="en-US" smtClean="0"/>
              <a:t>27</a:t>
            </a:fld>
            <a:endParaRPr lang="en-US"/>
          </a:p>
        </p:txBody>
      </p:sp>
    </p:spTree>
    <p:extLst>
      <p:ext uri="{BB962C8B-B14F-4D97-AF65-F5344CB8AC3E}">
        <p14:creationId xmlns:p14="http://schemas.microsoft.com/office/powerpoint/2010/main" val="2333555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PlaceHolder 1"/>
          <p:cNvSpPr>
            <a:spLocks noGrp="1" noRot="1" noChangeAspect="1"/>
          </p:cNvSpPr>
          <p:nvPr>
            <p:ph type="sldImg"/>
          </p:nvPr>
        </p:nvSpPr>
        <p:spPr>
          <a:xfrm>
            <a:off x="420688" y="1241425"/>
            <a:ext cx="5954712" cy="3349625"/>
          </a:xfrm>
          <a:prstGeom prst="rect">
            <a:avLst/>
          </a:prstGeom>
          <a:ln w="0">
            <a:noFill/>
          </a:ln>
        </p:spPr>
      </p:sp>
      <p:sp>
        <p:nvSpPr>
          <p:cNvPr id="767" name="PlaceHolder 2"/>
          <p:cNvSpPr>
            <a:spLocks noGrp="1"/>
          </p:cNvSpPr>
          <p:nvPr>
            <p:ph type="body"/>
          </p:nvPr>
        </p:nvSpPr>
        <p:spPr>
          <a:xfrm>
            <a:off x="679680" y="4778640"/>
            <a:ext cx="5436000" cy="3907080"/>
          </a:xfrm>
          <a:prstGeom prst="rect">
            <a:avLst/>
          </a:prstGeom>
          <a:noFill/>
          <a:ln w="0">
            <a:noFill/>
          </a:ln>
        </p:spPr>
        <p:txBody>
          <a:bodyPr lIns="0" tIns="0" rIns="0" bIns="0" anchor="t">
            <a:noAutofit/>
          </a:bodyPr>
          <a:lstStyle/>
          <a:p>
            <a:pPr marL="202680" indent="0" algn="just">
              <a:lnSpc>
                <a:spcPct val="107000"/>
              </a:lnSpc>
              <a:spcAft>
                <a:spcPts val="751"/>
              </a:spcAft>
              <a:buNone/>
              <a:tabLst>
                <a:tab pos="0" algn="l"/>
              </a:tabLst>
            </a:pPr>
            <a:r>
              <a:rPr lang="ru-RU" sz="2000" b="0" strike="noStrike" spc="-1">
                <a:solidFill>
                  <a:srgbClr val="000000"/>
                </a:solidFill>
                <a:latin typeface="Times New Roman"/>
                <a:ea typeface="Calibri"/>
              </a:rPr>
              <a:t>Региональный подход к международному сотрудничеству является эффективным способом развития контактов с новыми партнерами и этот подход уже используется для развития контактов в странах арабского мира. В 2019 году начата работа на пространстве АСЕАН. Также большой объем партнерской сети у ОИЯИ в Латинской Америке. Наряду с перечисленными приоритетными регионами, ОИЯИ имеет определенные наработки в Южной Азии, на Юге Африки и на Юго-Западных Балканах.  Как правило, работа с регионом опирается на опыт одной из стран Института, являющейся «точкой притяжения» для региональной научно-исследовательской сети. Наиболее действенным инструментом расширения контактов ОИЯИ в регионах является программа долговременных стажировок на конкурсной основе. Данный подход не является новым, с конца 60х годов он успешно работал под названием «стипендиаты ОИЯИ». Благодаря возможности привлечения кадров из стран-неучастиц, обеспеченной поддержкой КПП, в настоящий момент в Институте работают сотрудники более чем из 30 стран мира. Позвольте мне обратиться к Вам, уважаемые Полномочные представители, за очередным подтверждением мандата дирекции в продолжении зарекомендовавшей себя практики долговременных стажировок для стран-неучастниц. </a:t>
            </a:r>
            <a:endParaRPr lang="en-US" sz="2000" b="0" strike="noStrike" spc="-1">
              <a:solidFill>
                <a:srgbClr val="000000"/>
              </a:solidFill>
              <a:latin typeface="Arial"/>
            </a:endParaRPr>
          </a:p>
          <a:p>
            <a:pPr marL="202680" indent="0">
              <a:lnSpc>
                <a:spcPct val="100000"/>
              </a:lnSpc>
              <a:buNone/>
              <a:tabLst>
                <a:tab pos="0" algn="l"/>
              </a:tabLst>
            </a:pPr>
            <a:endParaRPr lang="en-US" sz="2000" b="0" strike="noStrike" spc="-1">
              <a:solidFill>
                <a:srgbClr val="000000"/>
              </a:solidFill>
              <a:latin typeface="Arial"/>
            </a:endParaRPr>
          </a:p>
        </p:txBody>
      </p:sp>
      <p:sp>
        <p:nvSpPr>
          <p:cNvPr id="768" name="PlaceHolder 3"/>
          <p:cNvSpPr>
            <a:spLocks noGrp="1"/>
          </p:cNvSpPr>
          <p:nvPr>
            <p:ph type="sldNum" idx="22"/>
          </p:nvPr>
        </p:nvSpPr>
        <p:spPr>
          <a:xfrm>
            <a:off x="3850200" y="9431640"/>
            <a:ext cx="2943360" cy="495360"/>
          </a:xfrm>
          <a:prstGeom prst="rect">
            <a:avLst/>
          </a:prstGeom>
          <a:noFill/>
          <a:ln w="0">
            <a:noFill/>
          </a:ln>
        </p:spPr>
        <p:txBody>
          <a:bodyPr lIns="0" tIns="0" rIns="0" bIns="0" anchor="b">
            <a:noAutofit/>
          </a:bodyPr>
          <a:lstStyle>
            <a:lvl1pPr indent="0" algn="r">
              <a:lnSpc>
                <a:spcPct val="100000"/>
              </a:lnSpc>
              <a:buNone/>
              <a:tabLst>
                <a:tab pos="0" algn="l"/>
              </a:tabLst>
              <a:defRPr lang="ru-RU" sz="1100" b="0" strike="noStrike" spc="-1">
                <a:solidFill>
                  <a:srgbClr val="000000"/>
                </a:solidFill>
                <a:latin typeface="Times New Roman"/>
                <a:ea typeface="+mn-ea"/>
              </a:defRPr>
            </a:lvl1pPr>
          </a:lstStyle>
          <a:p>
            <a:pPr indent="0" algn="r">
              <a:lnSpc>
                <a:spcPct val="100000"/>
              </a:lnSpc>
              <a:buNone/>
              <a:tabLst>
                <a:tab pos="0" algn="l"/>
              </a:tabLst>
            </a:pPr>
            <a:fld id="{7C839D5D-5A73-4970-853B-AA7DD810B0C2}" type="slidenum">
              <a:rPr lang="ru-RU" sz="1100" b="0" strike="noStrike" spc="-1">
                <a:solidFill>
                  <a:srgbClr val="000000"/>
                </a:solidFill>
                <a:latin typeface="Times New Roman"/>
                <a:ea typeface="+mn-ea"/>
              </a:rPr>
              <a:t>29</a:t>
            </a:fld>
            <a:endParaRPr lang="en-US" sz="1100" b="0" strike="noStrike" spc="-1">
              <a:solidFill>
                <a:srgbClr val="000000"/>
              </a:solid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57225" y="763588"/>
            <a:ext cx="6456363" cy="37719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idx="9"/>
          </p:nvPr>
        </p:nvSpPr>
        <p:spPr/>
        <p:txBody>
          <a:bodyPr/>
          <a:lstStyle/>
          <a:p>
            <a:pPr indent="0" algn="r">
              <a:buNone/>
            </a:pPr>
            <a:fld id="{A0766111-BADB-4DC2-ACBA-00D570D221AE}" type="slidenum">
              <a:rPr lang="en-US" sz="1400" b="0" strike="noStrike" spc="-1" smtClean="0">
                <a:solidFill>
                  <a:srgbClr val="000000"/>
                </a:solidFill>
                <a:latin typeface="Times New Roman"/>
              </a:rPr>
              <a:t>31</a:t>
            </a:fld>
            <a:endParaRPr lang="en-US" sz="1400" b="0" strike="noStrike" spc="-1">
              <a:solidFill>
                <a:srgbClr val="000000"/>
              </a:solidFill>
              <a:latin typeface="Times New Roman"/>
            </a:endParaRPr>
          </a:p>
        </p:txBody>
      </p:sp>
    </p:spTree>
    <p:extLst>
      <p:ext uri="{BB962C8B-B14F-4D97-AF65-F5344CB8AC3E}">
        <p14:creationId xmlns:p14="http://schemas.microsoft.com/office/powerpoint/2010/main" val="3274219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PlaceHolder 1"/>
          <p:cNvSpPr>
            <a:spLocks noGrp="1" noRot="1" noChangeAspect="1"/>
          </p:cNvSpPr>
          <p:nvPr>
            <p:ph type="sldImg"/>
          </p:nvPr>
        </p:nvSpPr>
        <p:spPr>
          <a:xfrm>
            <a:off x="533400" y="754063"/>
            <a:ext cx="6704013" cy="3771900"/>
          </a:xfrm>
          <a:prstGeom prst="rect">
            <a:avLst/>
          </a:prstGeom>
          <a:ln w="0">
            <a:noFill/>
          </a:ln>
        </p:spPr>
      </p:sp>
      <p:sp>
        <p:nvSpPr>
          <p:cNvPr id="773" name="PlaceHolder 2"/>
          <p:cNvSpPr>
            <a:spLocks noGrp="1"/>
          </p:cNvSpPr>
          <p:nvPr>
            <p:ph type="body"/>
          </p:nvPr>
        </p:nvSpPr>
        <p:spPr>
          <a:xfrm>
            <a:off x="776880" y="4777560"/>
            <a:ext cx="6215400" cy="4523760"/>
          </a:xfrm>
          <a:prstGeom prst="rect">
            <a:avLst/>
          </a:prstGeom>
          <a:noFill/>
          <a:ln w="0">
            <a:noFill/>
          </a:ln>
        </p:spPr>
        <p:txBody>
          <a:bodyPr lIns="92160" tIns="46080" rIns="92160" bIns="46080" anchor="t">
            <a:noAutofit/>
          </a:bodyPr>
          <a:lstStyle/>
          <a:p>
            <a:r>
              <a:rPr lang="ru-RU" sz="1800" dirty="0">
                <a:solidFill>
                  <a:srgbClr val="FF0000"/>
                </a:solidFill>
              </a:rPr>
              <a:t>Основные риски и маневры</a:t>
            </a:r>
            <a:endParaRPr lang="en-US" sz="1800" dirty="0">
              <a:solidFill>
                <a:srgbClr val="FF0000"/>
              </a:solidFill>
            </a:endParaRPr>
          </a:p>
          <a:p>
            <a:endParaRPr lang="en-US" sz="1800" b="0" strike="noStrike" spc="-1" dirty="0">
              <a:solidFill>
                <a:srgbClr val="FF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t>При соблюдении принципа взаимности Институт продолжит выполнять все взятые на себя обязательства,</a:t>
            </a:r>
            <a:r>
              <a:rPr lang="en-US" sz="1800" dirty="0"/>
              <a:t> </a:t>
            </a:r>
            <a:r>
              <a:rPr lang="ru-RU" sz="1800" dirty="0"/>
              <a:t>будет последовательно проводить политику открытого доступа к своей исследовательской инфраструктуре и научным данным (</a:t>
            </a:r>
            <a:r>
              <a:rPr lang="ru-RU" sz="1800" dirty="0" err="1"/>
              <a:t>Open</a:t>
            </a:r>
            <a:r>
              <a:rPr lang="ru-RU" sz="1800" dirty="0"/>
              <a:t> </a:t>
            </a:r>
            <a:r>
              <a:rPr lang="ru-RU" sz="1800" dirty="0" err="1"/>
              <a:t>Science</a:t>
            </a:r>
            <a:r>
              <a:rPr lang="ru-RU" sz="1800" dirty="0"/>
              <a:t>), неукоснительно следовать международно-признанным стандартам научной экспертизы и правовой поддержки интеллектуальной деятельности. Основным финансовым риском развития ОИЯИ на 2024-2030 гг., связанным с геополитической обстановкой, является неполное и/или несвоевременное выполнение взносов стран-участниц, сокращение числа государств-членов и неуплата взносов государствами. Такие факторы, в первую очередь, повлияют на сокращение человеческого капитала ОИЯИ, снижение стоимости его активов и конкурентоспособности, а также существенное смещение сроков достижения научных результатов, что напрямую влияет на научную значимость самих стран-участниц Института. Привлечение на орбиту ОИЯИ новых государств с динамично развивающейся экономикой является важнейшим направлением работы по предотвращению развития негативных сценариев реализации финансовых рисков.</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sz="2800" dirty="0">
                <a:solidFill>
                  <a:srgbClr val="0432FF"/>
                </a:solidFill>
              </a:rPr>
              <a:t>Сумма взносов должна увеличиваться на 5% ежегодно</a:t>
            </a:r>
            <a:r>
              <a:rPr lang="en-US" sz="2800" dirty="0">
                <a:solidFill>
                  <a:srgbClr val="0432FF"/>
                </a:solidFill>
              </a:rPr>
              <a:t> </a:t>
            </a:r>
            <a:r>
              <a:rPr lang="ru-RU" sz="2800" dirty="0">
                <a:solidFill>
                  <a:srgbClr val="0432FF"/>
                </a:solidFill>
              </a:rPr>
              <a:t>и ежегодно наполняться, чтобы полностью покрыть расходы в размере 1</a:t>
            </a:r>
            <a:r>
              <a:rPr lang="en-US" sz="2800" dirty="0">
                <a:solidFill>
                  <a:srgbClr val="0432FF"/>
                </a:solidFill>
              </a:rPr>
              <a:t>.</a:t>
            </a:r>
            <a:r>
              <a:rPr lang="ru-RU" sz="2800" dirty="0">
                <a:solidFill>
                  <a:srgbClr val="0432FF"/>
                </a:solidFill>
              </a:rPr>
              <a:t>944,6 </a:t>
            </a:r>
            <a:r>
              <a:rPr lang="en-US" sz="2800" dirty="0">
                <a:solidFill>
                  <a:srgbClr val="0432FF"/>
                </a:solidFill>
              </a:rPr>
              <a:t>M$</a:t>
            </a:r>
            <a:r>
              <a:rPr lang="ru-RU" sz="2800" dirty="0">
                <a:solidFill>
                  <a:srgbClr val="0432FF"/>
                </a:solidFill>
              </a:rPr>
              <a:t>. При меньшей индексации суммы взносов будет недофинансирование отдельных этапов работ по крупным научным проектам: NICA-SPD около 45 </a:t>
            </a:r>
            <a:r>
              <a:rPr lang="en-US" sz="2800" dirty="0">
                <a:solidFill>
                  <a:srgbClr val="0432FF"/>
                </a:solidFill>
              </a:rPr>
              <a:t>M$</a:t>
            </a:r>
            <a:r>
              <a:rPr lang="ru-RU" sz="2800" dirty="0">
                <a:solidFill>
                  <a:srgbClr val="0432FF"/>
                </a:solidFill>
              </a:rPr>
              <a:t>, </a:t>
            </a:r>
            <a:r>
              <a:rPr lang="en-US" sz="2800" dirty="0">
                <a:solidFill>
                  <a:srgbClr val="0432FF"/>
                </a:solidFill>
              </a:rPr>
              <a:t>DRIBS</a:t>
            </a:r>
            <a:r>
              <a:rPr lang="ru-RU" sz="2800" dirty="0">
                <a:solidFill>
                  <a:srgbClr val="0432FF"/>
                </a:solidFill>
              </a:rPr>
              <a:t>-III Радиохимическая лаборатория - 1 класс - около 8,5 </a:t>
            </a:r>
            <a:r>
              <a:rPr lang="en-US" sz="2800" dirty="0">
                <a:solidFill>
                  <a:srgbClr val="0432FF"/>
                </a:solidFill>
              </a:rPr>
              <a:t>M</a:t>
            </a:r>
            <a:r>
              <a:rPr lang="ru-RU" sz="2800" dirty="0">
                <a:solidFill>
                  <a:srgbClr val="0432FF"/>
                </a:solidFill>
              </a:rPr>
              <a:t>$, </a:t>
            </a:r>
            <a:r>
              <a:rPr lang="ru-RU" sz="2800" dirty="0" err="1">
                <a:solidFill>
                  <a:srgbClr val="0432FF"/>
                </a:solidFill>
              </a:rPr>
              <a:t>Life</a:t>
            </a:r>
            <a:r>
              <a:rPr lang="ru-RU" sz="2800" dirty="0">
                <a:solidFill>
                  <a:srgbClr val="0432FF"/>
                </a:solidFill>
              </a:rPr>
              <a:t> </a:t>
            </a:r>
            <a:r>
              <a:rPr lang="ru-RU" sz="2800" dirty="0" err="1">
                <a:solidFill>
                  <a:srgbClr val="0432FF"/>
                </a:solidFill>
              </a:rPr>
              <a:t>Science</a:t>
            </a:r>
            <a:r>
              <a:rPr lang="ru-RU" sz="2800" dirty="0">
                <a:solidFill>
                  <a:srgbClr val="0432FF"/>
                </a:solidFill>
              </a:rPr>
              <a:t> и внешнее сотрудничество до 10 </a:t>
            </a:r>
            <a:r>
              <a:rPr lang="en-US" sz="2800" dirty="0">
                <a:solidFill>
                  <a:srgbClr val="0432FF"/>
                </a:solidFill>
              </a:rPr>
              <a:t>M</a:t>
            </a:r>
            <a:r>
              <a:rPr lang="ru-RU" sz="2800" dirty="0">
                <a:solidFill>
                  <a:srgbClr val="0432FF"/>
                </a:solidFill>
              </a:rPr>
              <a:t>$, сокращение времени проведения экспериментов</a:t>
            </a:r>
            <a:r>
              <a:rPr lang="en-US" sz="2800" dirty="0">
                <a:solidFill>
                  <a:srgbClr val="0432FF"/>
                </a:solidFill>
              </a:rPr>
              <a:t>:</a:t>
            </a:r>
            <a:r>
              <a:rPr lang="ru-RU" sz="2800" dirty="0">
                <a:solidFill>
                  <a:srgbClr val="0432FF"/>
                </a:solidFill>
              </a:rPr>
              <a:t> 10-20 </a:t>
            </a:r>
            <a:r>
              <a:rPr lang="en-US" sz="2800" dirty="0">
                <a:solidFill>
                  <a:srgbClr val="0432FF"/>
                </a:solidFill>
              </a:rPr>
              <a:t>M</a:t>
            </a:r>
            <a:r>
              <a:rPr lang="ru-RU" sz="2800" dirty="0">
                <a:solidFill>
                  <a:srgbClr val="0432FF"/>
                </a:solidFill>
              </a:rPr>
              <a:t>$, а также отмена привлечения около 200</a:t>
            </a:r>
            <a:r>
              <a:rPr lang="en-US" sz="2800" dirty="0">
                <a:solidFill>
                  <a:srgbClr val="0432FF"/>
                </a:solidFill>
              </a:rPr>
              <a:t>-300</a:t>
            </a:r>
            <a:r>
              <a:rPr lang="ru-RU" sz="2800" dirty="0">
                <a:solidFill>
                  <a:srgbClr val="0432FF"/>
                </a:solidFill>
              </a:rPr>
              <a:t> высококвалифицированных ученых и специалистов</a:t>
            </a:r>
            <a:r>
              <a:rPr lang="en-US" sz="2800" dirty="0">
                <a:solidFill>
                  <a:srgbClr val="0432FF"/>
                </a:solidFill>
              </a:rPr>
              <a:t> -</a:t>
            </a:r>
            <a:r>
              <a:rPr lang="ru-RU" sz="2800" dirty="0">
                <a:solidFill>
                  <a:srgbClr val="0432FF"/>
                </a:solidFill>
              </a:rPr>
              <a:t> 36 </a:t>
            </a:r>
            <a:r>
              <a:rPr lang="en-US" sz="2800" dirty="0">
                <a:solidFill>
                  <a:srgbClr val="0432FF"/>
                </a:solidFill>
              </a:rPr>
              <a:t>M</a:t>
            </a:r>
            <a:r>
              <a:rPr lang="ru-RU" sz="2800" dirty="0">
                <a:solidFill>
                  <a:srgbClr val="0432FF"/>
                </a:solidFill>
              </a:rPr>
              <a:t>$. Даже после этих кардинальных сокращения на Программу развития ОИЯИ дефицит бюджета составит около 100 </a:t>
            </a:r>
            <a:r>
              <a:rPr lang="en-US" sz="2800" dirty="0">
                <a:solidFill>
                  <a:srgbClr val="0432FF"/>
                </a:solidFill>
              </a:rPr>
              <a:t>M$</a:t>
            </a:r>
            <a:r>
              <a:rPr lang="ru-RU" sz="2800" dirty="0">
                <a:solidFill>
                  <a:srgbClr val="0432FF"/>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p>
          <a:p>
            <a:endParaRPr lang="en-US" sz="1800" b="0" strike="noStrike" spc="-1" dirty="0">
              <a:solidFill>
                <a:srgbClr val="FF0000"/>
              </a:solidFill>
              <a:latin typeface="Arial"/>
            </a:endParaRPr>
          </a:p>
          <a:p>
            <a:endParaRPr lang="en-US" sz="1800" b="0" strike="noStrike" spc="-1" dirty="0">
              <a:solidFill>
                <a:srgbClr val="FF0000"/>
              </a:solidFill>
              <a:latin typeface="Arial"/>
            </a:endParaRPr>
          </a:p>
          <a:p>
            <a:pPr marL="216000" indent="0">
              <a:buNone/>
            </a:pPr>
            <a:endParaRPr lang="en-US" sz="1800" b="0" strike="noStrike" spc="-1" dirty="0">
              <a:solidFill>
                <a:srgbClr val="000000"/>
              </a:solidFill>
              <a:latin typeface="Arial"/>
            </a:endParaRPr>
          </a:p>
        </p:txBody>
      </p:sp>
      <p:sp>
        <p:nvSpPr>
          <p:cNvPr id="774" name="PlaceHolder 3"/>
          <p:cNvSpPr>
            <a:spLocks noGrp="1"/>
          </p:cNvSpPr>
          <p:nvPr>
            <p:ph type="sldNum" idx="24"/>
          </p:nvPr>
        </p:nvSpPr>
        <p:spPr>
          <a:xfrm>
            <a:off x="4402440" y="9553680"/>
            <a:ext cx="3365280" cy="500400"/>
          </a:xfrm>
          <a:prstGeom prst="rect">
            <a:avLst/>
          </a:prstGeom>
          <a:noFill/>
          <a:ln w="0">
            <a:noFill/>
          </a:ln>
        </p:spPr>
        <p:txBody>
          <a:bodyPr lIns="92160" tIns="46080" rIns="92160" bIns="46080" anchor="b">
            <a:noAutofit/>
          </a:bodyPr>
          <a:lstStyle>
            <a:lvl1pPr indent="0" algn="r">
              <a:lnSpc>
                <a:spcPct val="100000"/>
              </a:lnSpc>
              <a:buNone/>
              <a:tabLst>
                <a:tab pos="0" algn="l"/>
              </a:tabLst>
              <a:defRPr lang="ru-RU" sz="1200" b="0" strike="noStrike" spc="-1">
                <a:solidFill>
                  <a:srgbClr val="000000"/>
                </a:solidFill>
                <a:latin typeface="+mn-lt"/>
                <a:ea typeface="+mn-ea"/>
              </a:defRPr>
            </a:lvl1pPr>
          </a:lstStyle>
          <a:p>
            <a:pPr indent="0" algn="r">
              <a:lnSpc>
                <a:spcPct val="100000"/>
              </a:lnSpc>
              <a:buNone/>
              <a:tabLst>
                <a:tab pos="0" algn="l"/>
              </a:tabLst>
            </a:pPr>
            <a:fld id="{9D8939F9-2A05-4C98-A4F8-90300CCDC317}" type="slidenum">
              <a:rPr lang="ru-RU" sz="1200" b="0" strike="noStrike" spc="-1">
                <a:solidFill>
                  <a:srgbClr val="000000"/>
                </a:solidFill>
                <a:latin typeface="+mn-lt"/>
                <a:ea typeface="+mn-ea"/>
              </a:rPr>
              <a:t>34</a:t>
            </a:fld>
            <a:endParaRPr lang="en-US" sz="1200" b="0" strike="noStrike" spc="-1">
              <a:solidFill>
                <a:srgbClr val="000000"/>
              </a:solid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rtl="0"/>
            <a:fld id="{D4B9A9E5-4F7F-4A7D-9DE1-899232329269}" type="slidenum">
              <a:rPr lang="ru-RU" noProof="0" smtClean="0"/>
              <a:pPr rtl="0"/>
              <a:t>36</a:t>
            </a:fld>
            <a:endParaRPr lang="ru-RU" noProof="0"/>
          </a:p>
        </p:txBody>
      </p:sp>
    </p:spTree>
    <p:extLst>
      <p:ext uri="{BB962C8B-B14F-4D97-AF65-F5344CB8AC3E}">
        <p14:creationId xmlns:p14="http://schemas.microsoft.com/office/powerpoint/2010/main" val="647765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4013" cy="3771900"/>
          </a:xfrm>
        </p:spPr>
      </p:sp>
      <p:sp>
        <p:nvSpPr>
          <p:cNvPr id="3" name="Заметки 2"/>
          <p:cNvSpPr>
            <a:spLocks noGrp="1"/>
          </p:cNvSpPr>
          <p:nvPr>
            <p:ph type="body" idx="1"/>
          </p:nvPr>
        </p:nvSpPr>
        <p:spPr/>
        <p:txBody>
          <a:bodyPr/>
          <a:lstStyle/>
          <a:p>
            <a:pPr algn="just">
              <a:spcBef>
                <a:spcPts val="386"/>
              </a:spcBef>
              <a:tabLst>
                <a:tab pos="0" algn="l"/>
              </a:tabLst>
            </a:pPr>
            <a:r>
              <a:rPr lang="ru-RU" sz="1200" dirty="0"/>
              <a:t>Весной 2022 года в зале MPD были установлены два компактных прецизионных лазерных инклинометра (CPLI). Получены данные о микросейсмической активности техногенного характера, определены амплитуды углов колебаний пола в зале МПД.</a:t>
            </a:r>
          </a:p>
          <a:p>
            <a:pPr algn="just">
              <a:spcBef>
                <a:spcPts val="386"/>
              </a:spcBef>
              <a:tabLst>
                <a:tab pos="0" algn="l"/>
              </a:tabLst>
            </a:pPr>
            <a:r>
              <a:rPr lang="ru-RU" sz="1200" dirty="0"/>
              <a:t>Мониторинг колебаний основания зала МПД и опор магнитооптических элементов </a:t>
            </a:r>
            <a:r>
              <a:rPr lang="ru-RU" sz="1200" dirty="0" err="1"/>
              <a:t>коллайдера</a:t>
            </a:r>
            <a:r>
              <a:rPr lang="ru-RU" sz="1200" dirty="0"/>
              <a:t> NICA будет продолжен с установкой дополнительных МПЛ. В дальнейшем будут определены крупнейшие источники микросейсмических шумов и реализованы компенсирующие обратные связи элементов ускорителя для стабилизации орбит пучков и области их взаимодействия.</a:t>
            </a:r>
            <a:endParaRPr lang="en-US" sz="900" spc="-1" dirty="0">
              <a:latin typeface="Arial"/>
            </a:endParaRPr>
          </a:p>
          <a:p>
            <a:endParaRPr lang="ru-RU" dirty="0"/>
          </a:p>
        </p:txBody>
      </p:sp>
      <p:sp>
        <p:nvSpPr>
          <p:cNvPr id="4" name="Номер слайда 3"/>
          <p:cNvSpPr>
            <a:spLocks noGrp="1"/>
          </p:cNvSpPr>
          <p:nvPr>
            <p:ph type="sldNum" sz="quarter" idx="5"/>
          </p:nvPr>
        </p:nvSpPr>
        <p:spPr/>
        <p:txBody>
          <a:bodyPr/>
          <a:lstStyle/>
          <a:p>
            <a:pPr rtl="0"/>
            <a:fld id="{D4B9A9E5-4F7F-4A7D-9DE1-899232329269}" type="slidenum">
              <a:rPr lang="ru-RU" noProof="0" smtClean="0"/>
              <a:pPr rtl="0"/>
              <a:t>39</a:t>
            </a:fld>
            <a:endParaRPr lang="ru-RU" noProof="0"/>
          </a:p>
        </p:txBody>
      </p:sp>
    </p:spTree>
    <p:extLst>
      <p:ext uri="{BB962C8B-B14F-4D97-AF65-F5344CB8AC3E}">
        <p14:creationId xmlns:p14="http://schemas.microsoft.com/office/powerpoint/2010/main" val="2138884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PlaceHolder 1"/>
          <p:cNvSpPr>
            <a:spLocks noGrp="1" noRot="1" noChangeAspect="1"/>
          </p:cNvSpPr>
          <p:nvPr>
            <p:ph type="sldImg"/>
          </p:nvPr>
        </p:nvSpPr>
        <p:spPr>
          <a:xfrm>
            <a:off x="1292225" y="1236663"/>
            <a:ext cx="5913438" cy="3325812"/>
          </a:xfrm>
          <a:prstGeom prst="rect">
            <a:avLst/>
          </a:prstGeom>
          <a:ln w="0">
            <a:noFill/>
          </a:ln>
        </p:spPr>
      </p:sp>
      <p:sp>
        <p:nvSpPr>
          <p:cNvPr id="1033" name="PlaceHolder 2"/>
          <p:cNvSpPr>
            <a:spLocks noGrp="1"/>
          </p:cNvSpPr>
          <p:nvPr>
            <p:ph type="body"/>
          </p:nvPr>
        </p:nvSpPr>
        <p:spPr>
          <a:xfrm>
            <a:off x="850680" y="4757040"/>
            <a:ext cx="6796800" cy="3881880"/>
          </a:xfrm>
          <a:prstGeom prst="rect">
            <a:avLst/>
          </a:prstGeom>
          <a:noFill/>
          <a:ln w="0">
            <a:noFill/>
          </a:ln>
        </p:spPr>
        <p:txBody>
          <a:bodyPr lIns="0" tIns="0" rIns="0" bIns="0" anchor="t">
            <a:noAutofit/>
          </a:bodyPr>
          <a:lstStyle/>
          <a:p>
            <a:pPr marL="216000" indent="-209520" algn="just">
              <a:lnSpc>
                <a:spcPct val="100000"/>
              </a:lnSpc>
              <a:buNone/>
              <a:tabLst>
                <a:tab pos="0" algn="l"/>
              </a:tabLst>
            </a:pPr>
            <a:endParaRPr lang="en-US" sz="1979" b="0" strike="noStrike" spc="-1">
              <a:latin typeface="Arial"/>
            </a:endParaRPr>
          </a:p>
          <a:p>
            <a:pPr marL="216000" indent="-209520" algn="just">
              <a:lnSpc>
                <a:spcPct val="100000"/>
              </a:lnSpc>
              <a:buNone/>
              <a:tabLst>
                <a:tab pos="0" algn="l"/>
              </a:tabLst>
            </a:pPr>
            <a:endParaRPr lang="en-US" sz="1979" b="0" strike="noStrike" spc="-1">
              <a:latin typeface="Arial"/>
            </a:endParaRPr>
          </a:p>
        </p:txBody>
      </p:sp>
      <p:sp>
        <p:nvSpPr>
          <p:cNvPr id="1034" name="CustomShape 6"/>
          <p:cNvSpPr/>
          <p:nvPr/>
        </p:nvSpPr>
        <p:spPr>
          <a:xfrm>
            <a:off x="4820040" y="9389520"/>
            <a:ext cx="3676680" cy="48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buNone/>
            </a:pPr>
            <a:fld id="{F2025F42-CFCB-45C2-A98B-FD1293B4BC83}" type="slidenum">
              <a:rPr lang="en-US" sz="1200" b="0" strike="noStrike" spc="-1">
                <a:solidFill>
                  <a:srgbClr val="000000"/>
                </a:solidFill>
                <a:latin typeface="Times New Roman"/>
                <a:ea typeface="+mn-ea"/>
              </a:rPr>
              <a:t>3</a:t>
            </a:fld>
            <a:endParaRPr lang="en-US" sz="12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 name="PlaceHolder 1"/>
          <p:cNvSpPr>
            <a:spLocks noGrp="1" noRot="1" noChangeAspect="1"/>
          </p:cNvSpPr>
          <p:nvPr>
            <p:ph type="sldImg"/>
          </p:nvPr>
        </p:nvSpPr>
        <p:spPr>
          <a:xfrm>
            <a:off x="533400" y="763588"/>
            <a:ext cx="6702425" cy="3770312"/>
          </a:xfrm>
          <a:prstGeom prst="rect">
            <a:avLst/>
          </a:prstGeom>
          <a:ln w="0">
            <a:noFill/>
          </a:ln>
        </p:spPr>
      </p:sp>
      <p:sp>
        <p:nvSpPr>
          <p:cNvPr id="1228" name="PlaceHolder 2"/>
          <p:cNvSpPr>
            <a:spLocks noGrp="1"/>
          </p:cNvSpPr>
          <p:nvPr>
            <p:ph type="body"/>
          </p:nvPr>
        </p:nvSpPr>
        <p:spPr>
          <a:xfrm>
            <a:off x="777240" y="4777560"/>
            <a:ext cx="6215760" cy="4524120"/>
          </a:xfrm>
          <a:prstGeom prst="rect">
            <a:avLst/>
          </a:prstGeom>
          <a:noFill/>
          <a:ln w="0">
            <a:noFill/>
          </a:ln>
        </p:spPr>
        <p:txBody>
          <a:bodyPr lIns="0" tIns="0" rIns="0" bIns="0" anchor="t">
            <a:noAutofit/>
          </a:bodyPr>
          <a:lstStyle/>
          <a:p>
            <a:pPr marL="343080" indent="-343080">
              <a:lnSpc>
                <a:spcPct val="100000"/>
              </a:lnSpc>
              <a:buClr>
                <a:srgbClr val="000000"/>
              </a:buClr>
              <a:buFont typeface="Symbol"/>
              <a:buChar char=""/>
            </a:pPr>
            <a:r>
              <a:rPr lang="en-US" sz="1200" b="1" strike="noStrike" spc="-1">
                <a:solidFill>
                  <a:srgbClr val="2E75B6"/>
                </a:solidFill>
                <a:latin typeface="Calibri"/>
              </a:rPr>
              <a:t>Advantages of the MPD &amp; NICA </a:t>
            </a:r>
            <a:endParaRPr lang="en-US" sz="1200" b="0" strike="noStrike" spc="-1">
              <a:latin typeface="Arial"/>
            </a:endParaRPr>
          </a:p>
          <a:p>
            <a:pPr>
              <a:lnSpc>
                <a:spcPct val="100000"/>
              </a:lnSpc>
              <a:buNone/>
            </a:pPr>
            <a:endParaRPr lang="en-US" sz="1200" b="0" strike="noStrike" spc="-1">
              <a:latin typeface="Arial"/>
            </a:endParaRPr>
          </a:p>
          <a:p>
            <a:pPr marL="343080" indent="-343080">
              <a:lnSpc>
                <a:spcPct val="100000"/>
              </a:lnSpc>
              <a:buClr>
                <a:srgbClr val="000000"/>
              </a:buClr>
              <a:buFont typeface="Symbol"/>
              <a:buChar char=""/>
            </a:pPr>
            <a:r>
              <a:rPr lang="en-US" sz="1200" b="0" strike="noStrike" spc="-1">
                <a:solidFill>
                  <a:srgbClr val="000000"/>
                </a:solidFill>
                <a:latin typeface="Calibri"/>
                <a:ea typeface="Times New Roman"/>
              </a:rPr>
              <a:t>NICA covers an </a:t>
            </a:r>
            <a:r>
              <a:rPr lang="en-US" sz="1200" b="0" u="sng" strike="noStrike" spc="-1">
                <a:solidFill>
                  <a:srgbClr val="000000"/>
                </a:solidFill>
                <a:uFillTx/>
                <a:latin typeface="Calibri"/>
                <a:ea typeface="Times New Roman"/>
              </a:rPr>
              <a:t>energy range </a:t>
            </a:r>
            <a:r>
              <a:rPr lang="en-US" sz="1200" b="0" strike="noStrike" spc="-1">
                <a:solidFill>
                  <a:srgbClr val="000000"/>
                </a:solidFill>
                <a:latin typeface="Calibri"/>
                <a:ea typeface="Times New Roman"/>
              </a:rPr>
              <a:t>where most important an interesting physics appears to take place - transition from hadronic to partonic effect dominance, possible appearance of first order phase transition in QCD phase diagram, transition from baryon to meson dominance in particle production. All of this is also connected to astrophysical studies which are strongly developing now and may pose additional questions for us. In summary there are a lot of interesting open questions and MPD has the capabilities to answer many of them.</a:t>
            </a:r>
            <a:endParaRPr lang="en-US" sz="1200" b="0" strike="noStrike" spc="-1">
              <a:latin typeface="Arial"/>
            </a:endParaRPr>
          </a:p>
          <a:p>
            <a:pPr marL="343080" indent="-343080">
              <a:lnSpc>
                <a:spcPct val="100000"/>
              </a:lnSpc>
              <a:buClr>
                <a:srgbClr val="000000"/>
              </a:buClr>
              <a:buFont typeface="Symbol"/>
              <a:buChar char=""/>
            </a:pPr>
            <a:r>
              <a:rPr lang="en-US" sz="1200" b="0" strike="noStrike" spc="-1">
                <a:solidFill>
                  <a:srgbClr val="000000"/>
                </a:solidFill>
                <a:latin typeface="Calibri"/>
                <a:ea typeface="Times New Roman"/>
              </a:rPr>
              <a:t>MPD covers this interesting region providing powerful combination of </a:t>
            </a:r>
            <a:r>
              <a:rPr lang="en-US" sz="1200" b="0" u="sng" strike="noStrike" spc="-1">
                <a:solidFill>
                  <a:srgbClr val="000000"/>
                </a:solidFill>
                <a:uFillTx/>
                <a:latin typeface="Calibri"/>
                <a:ea typeface="Times New Roman"/>
              </a:rPr>
              <a:t>large luminosity,</a:t>
            </a:r>
            <a:r>
              <a:rPr lang="en-US" sz="1200" b="0" strike="noStrike" spc="-1">
                <a:solidFill>
                  <a:srgbClr val="000000"/>
                </a:solidFill>
                <a:latin typeface="Calibri"/>
                <a:ea typeface="Times New Roman"/>
              </a:rPr>
              <a:t> </a:t>
            </a:r>
            <a:r>
              <a:rPr lang="en-US" sz="1200" b="0" u="sng" strike="noStrike" spc="-1">
                <a:solidFill>
                  <a:srgbClr val="000000"/>
                </a:solidFill>
                <a:uFillTx/>
                <a:latin typeface="Calibri"/>
                <a:ea typeface="Times New Roman"/>
              </a:rPr>
              <a:t>collision energy and</a:t>
            </a:r>
            <a:r>
              <a:rPr lang="en-US" sz="1200" b="0" strike="noStrike" spc="-1">
                <a:solidFill>
                  <a:srgbClr val="000000"/>
                </a:solidFill>
                <a:latin typeface="Calibri"/>
                <a:ea typeface="Times New Roman"/>
              </a:rPr>
              <a:t> </a:t>
            </a:r>
            <a:r>
              <a:rPr lang="en-US" sz="1200" b="0" u="sng" strike="noStrike" spc="-1">
                <a:solidFill>
                  <a:srgbClr val="000000"/>
                </a:solidFill>
                <a:uFillTx/>
                <a:latin typeface="Calibri"/>
                <a:ea typeface="Times New Roman"/>
              </a:rPr>
              <a:t>system size scan </a:t>
            </a:r>
            <a:r>
              <a:rPr lang="en-US" sz="1200" b="0" strike="noStrike" spc="-1">
                <a:solidFill>
                  <a:srgbClr val="000000"/>
                </a:solidFill>
                <a:latin typeface="Calibri"/>
                <a:ea typeface="Times New Roman"/>
              </a:rPr>
              <a:t>(including isobars), large and consistent </a:t>
            </a:r>
            <a:r>
              <a:rPr lang="en-US" sz="1200" b="0" u="sng" strike="noStrike" spc="-1">
                <a:solidFill>
                  <a:srgbClr val="000000"/>
                </a:solidFill>
                <a:uFillTx/>
                <a:latin typeface="Calibri"/>
                <a:ea typeface="Times New Roman"/>
              </a:rPr>
              <a:t>acceptance</a:t>
            </a:r>
            <a:r>
              <a:rPr lang="en-US" sz="1200" b="0" strike="noStrike" spc="-1">
                <a:solidFill>
                  <a:srgbClr val="000000"/>
                </a:solidFill>
                <a:latin typeface="Calibri"/>
                <a:ea typeface="Times New Roman"/>
              </a:rPr>
              <a:t>, full </a:t>
            </a:r>
            <a:r>
              <a:rPr lang="en-US" sz="1200" b="0" u="sng" strike="noStrike" spc="-1">
                <a:solidFill>
                  <a:srgbClr val="000000"/>
                </a:solidFill>
                <a:uFillTx/>
                <a:latin typeface="Calibri"/>
                <a:ea typeface="Times New Roman"/>
              </a:rPr>
              <a:t>centrality</a:t>
            </a:r>
            <a:r>
              <a:rPr lang="en-US" sz="1200" b="0" strike="noStrike" spc="-1">
                <a:solidFill>
                  <a:srgbClr val="000000"/>
                </a:solidFill>
                <a:latin typeface="Calibri"/>
                <a:ea typeface="Times New Roman"/>
              </a:rPr>
              <a:t> range.</a:t>
            </a:r>
            <a:endParaRPr lang="en-US" sz="1200" b="0" strike="noStrike" spc="-1">
              <a:latin typeface="Arial"/>
            </a:endParaRPr>
          </a:p>
          <a:p>
            <a:pPr marL="343080" indent="-343080">
              <a:lnSpc>
                <a:spcPct val="100000"/>
              </a:lnSpc>
              <a:buClr>
                <a:srgbClr val="000000"/>
              </a:buClr>
              <a:buFont typeface="Symbol"/>
              <a:buChar char=""/>
            </a:pPr>
            <a:r>
              <a:rPr lang="en-US" sz="1200" b="0" strike="noStrike" spc="-1">
                <a:solidFill>
                  <a:srgbClr val="000000"/>
                </a:solidFill>
                <a:latin typeface="Calibri"/>
                <a:ea typeface="Times New Roman"/>
              </a:rPr>
              <a:t>NICA is complementary to existing and planned world facilities (FAIR, SPS), and will be a natural and necessary continuation and significant expansion of studies at RHIC BES.</a:t>
            </a:r>
            <a:endParaRPr lang="en-US" sz="1200" b="0" strike="noStrike" spc="-1">
              <a:latin typeface="Arial"/>
            </a:endParaRPr>
          </a:p>
          <a:p>
            <a:pPr>
              <a:lnSpc>
                <a:spcPct val="100000"/>
              </a:lnSpc>
              <a:buNone/>
            </a:pPr>
            <a:endParaRPr lang="en-US" sz="1200" b="0" strike="noStrike" spc="-1">
              <a:latin typeface="Arial"/>
            </a:endParaRPr>
          </a:p>
          <a:p>
            <a:pPr>
              <a:lnSpc>
                <a:spcPct val="100000"/>
              </a:lnSpc>
              <a:buNone/>
            </a:pPr>
            <a:r>
              <a:rPr lang="en-US" sz="1400" b="1" strike="noStrike" spc="-1">
                <a:solidFill>
                  <a:srgbClr val="000000"/>
                </a:solidFill>
                <a:latin typeface="Calibri"/>
                <a:ea typeface="Times New Roman"/>
              </a:rPr>
              <a:t>Other facilities:</a:t>
            </a:r>
            <a:endParaRPr lang="en-US" sz="1400" b="0" strike="noStrike" spc="-1">
              <a:latin typeface="Arial"/>
            </a:endParaRPr>
          </a:p>
          <a:p>
            <a:pPr marL="285840" indent="-285840">
              <a:lnSpc>
                <a:spcPct val="100000"/>
              </a:lnSpc>
              <a:buClr>
                <a:srgbClr val="000000"/>
              </a:buClr>
              <a:buFont typeface="Wingdings" charset="2"/>
              <a:buChar char=""/>
            </a:pPr>
            <a:r>
              <a:rPr lang="en-US" sz="1200" b="1" strike="noStrike" spc="-1">
                <a:solidFill>
                  <a:srgbClr val="000000"/>
                </a:solidFill>
                <a:latin typeface="Calibri"/>
                <a:ea typeface="Times New Roman"/>
              </a:rPr>
              <a:t>HADES</a:t>
            </a:r>
            <a:r>
              <a:rPr lang="en-US" sz="1200" b="0" strike="noStrike" spc="-1">
                <a:solidFill>
                  <a:srgbClr val="000000"/>
                </a:solidFill>
                <a:latin typeface="Calibri"/>
                <a:ea typeface="Times New Roman"/>
              </a:rPr>
              <a:t> and S</a:t>
            </a:r>
            <a:r>
              <a:rPr lang="en-US" sz="1200" b="1" strike="noStrike" spc="-1">
                <a:solidFill>
                  <a:srgbClr val="000000"/>
                </a:solidFill>
                <a:latin typeface="Calibri"/>
                <a:ea typeface="Times New Roman"/>
              </a:rPr>
              <a:t>IS18</a:t>
            </a:r>
            <a:r>
              <a:rPr lang="en-US" sz="1200" b="0" strike="noStrike" spc="-1">
                <a:solidFill>
                  <a:srgbClr val="000000"/>
                </a:solidFill>
                <a:latin typeface="Calibri"/>
                <a:ea typeface="Times New Roman"/>
              </a:rPr>
              <a:t> provide energies below 3 GeV;</a:t>
            </a:r>
            <a:endParaRPr lang="en-US" sz="1200" b="0" strike="noStrike" spc="-1">
              <a:latin typeface="Arial"/>
            </a:endParaRPr>
          </a:p>
          <a:p>
            <a:pPr marL="285840" indent="-285840">
              <a:lnSpc>
                <a:spcPct val="100000"/>
              </a:lnSpc>
              <a:buClr>
                <a:srgbClr val="000000"/>
              </a:buClr>
              <a:buFont typeface="Wingdings" charset="2"/>
              <a:buChar char=""/>
            </a:pPr>
            <a:r>
              <a:rPr lang="en-US" sz="1200" b="1" strike="noStrike" spc="-1">
                <a:solidFill>
                  <a:srgbClr val="000000"/>
                </a:solidFill>
                <a:latin typeface="Calibri"/>
                <a:ea typeface="Times New Roman"/>
              </a:rPr>
              <a:t>FAIR</a:t>
            </a:r>
            <a:r>
              <a:rPr lang="en-US" sz="1200" b="0" strike="noStrike" spc="-1">
                <a:solidFill>
                  <a:srgbClr val="000000"/>
                </a:solidFill>
                <a:latin typeface="Calibri"/>
                <a:ea typeface="Times New Roman"/>
              </a:rPr>
              <a:t> is not going to provide data before 2028 - so it will not provide data in timescale comparable to NICA;</a:t>
            </a:r>
            <a:endParaRPr lang="en-US" sz="1200" b="0" strike="noStrike" spc="-1">
              <a:latin typeface="Arial"/>
            </a:endParaRPr>
          </a:p>
          <a:p>
            <a:pPr marL="285840" indent="-285840">
              <a:lnSpc>
                <a:spcPct val="100000"/>
              </a:lnSpc>
              <a:buClr>
                <a:srgbClr val="000000"/>
              </a:buClr>
              <a:buFont typeface="Wingdings" charset="2"/>
              <a:buChar char=""/>
            </a:pPr>
            <a:r>
              <a:rPr lang="en-US" sz="1200" b="1" strike="noStrike" spc="-1">
                <a:solidFill>
                  <a:srgbClr val="000000"/>
                </a:solidFill>
                <a:latin typeface="Calibri"/>
                <a:ea typeface="Times New Roman"/>
              </a:rPr>
              <a:t>SPS</a:t>
            </a:r>
            <a:r>
              <a:rPr lang="en-US" sz="1200" b="0" strike="noStrike" spc="-1">
                <a:solidFill>
                  <a:srgbClr val="000000"/>
                </a:solidFill>
                <a:latin typeface="Calibri"/>
                <a:ea typeface="Times New Roman"/>
              </a:rPr>
              <a:t> operates at higher energies, and is fixed target (and also mostly limited to highest centralities);</a:t>
            </a:r>
            <a:endParaRPr lang="en-US" sz="1200" b="0" strike="noStrike" spc="-1">
              <a:latin typeface="Arial"/>
            </a:endParaRPr>
          </a:p>
          <a:p>
            <a:pPr marL="285840" indent="-285840">
              <a:lnSpc>
                <a:spcPct val="100000"/>
              </a:lnSpc>
              <a:buClr>
                <a:srgbClr val="C00000"/>
              </a:buClr>
              <a:buFont typeface="Wingdings" charset="2"/>
              <a:buChar char=""/>
            </a:pPr>
            <a:r>
              <a:rPr lang="en-US" sz="1200" b="1" strike="noStrike" spc="-1">
                <a:solidFill>
                  <a:srgbClr val="C00000"/>
                </a:solidFill>
                <a:latin typeface="Calibri"/>
                <a:ea typeface="Times New Roman"/>
              </a:rPr>
              <a:t>STAR BES </a:t>
            </a:r>
            <a:r>
              <a:rPr lang="en-US" sz="1200" b="0" strike="noStrike" spc="-1">
                <a:solidFill>
                  <a:srgbClr val="000000"/>
                </a:solidFill>
                <a:latin typeface="Calibri"/>
                <a:ea typeface="Times New Roman"/>
              </a:rPr>
              <a:t>(Beam Energy Scan) covered the energy range of 3-20, however:</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  - the data taking is finished,</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  - data sample of 100M at most energies may be  </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     enough to "pose interesting questions", or </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     highlight the region of interest, but not provide </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     "definite answers",</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  - data below 8 GeV is in fixed-target mode,</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  - no collision system size scan was done,</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  - isobar run of RHIC showed new interesting physics </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     that may be explored at NICA.</a:t>
            </a:r>
            <a:endParaRPr lang="en-US" sz="1200" b="0" strike="noStrike" spc="-1">
              <a:latin typeface="Arial"/>
            </a:endParaRPr>
          </a:p>
          <a:p>
            <a:pPr marL="457200">
              <a:lnSpc>
                <a:spcPct val="100000"/>
              </a:lnSpc>
              <a:buNone/>
            </a:pPr>
            <a:endParaRPr lang="en-US" sz="1200" b="0" strike="noStrike" spc="-1">
              <a:latin typeface="Arial"/>
            </a:endParaRPr>
          </a:p>
          <a:p>
            <a:pPr marL="457200">
              <a:lnSpc>
                <a:spcPct val="100000"/>
              </a:lnSpc>
              <a:buNone/>
            </a:pPr>
            <a:r>
              <a:rPr lang="en-US" sz="1400" b="1" u="sng" strike="noStrike" spc="-1">
                <a:solidFill>
                  <a:srgbClr val="2E75B6"/>
                </a:solidFill>
                <a:uFillTx/>
                <a:latin typeface="Calibri"/>
                <a:ea typeface="Times New Roman"/>
              </a:rPr>
              <a:t>BM@N</a:t>
            </a:r>
            <a:endParaRPr lang="en-US" sz="1400" b="0" strike="noStrike" spc="-1">
              <a:latin typeface="Arial"/>
            </a:endParaRPr>
          </a:p>
          <a:p>
            <a:pPr marL="457200">
              <a:lnSpc>
                <a:spcPct val="100000"/>
              </a:lnSpc>
              <a:buNone/>
            </a:pPr>
            <a:r>
              <a:rPr lang="en-US" sz="1200" b="0" strike="noStrike" spc="-1">
                <a:solidFill>
                  <a:srgbClr val="000000"/>
                </a:solidFill>
                <a:latin typeface="Calibri"/>
                <a:ea typeface="Times New Roman"/>
              </a:rPr>
              <a:t>Baryonic Matter at Nuclotron (BM@N) experiment is focused on measurement of Au+Au collisions up to a kinetic beam energy of 3.8·A GeV in order to investigate the equation-of-state (EOS) and the microscopic degrees-of-freedom of QCD matter at neutron star core densities, as EOS defines relation between density, pressure, temperature, energy and isospin asymmetry of nuclear matter.</a:t>
            </a:r>
            <a:endParaRPr lang="en-US" sz="1200" b="0" strike="noStrike" spc="-1">
              <a:latin typeface="Arial"/>
            </a:endParaRPr>
          </a:p>
          <a:p>
            <a:pPr marL="457200">
              <a:lnSpc>
                <a:spcPct val="100000"/>
              </a:lnSpc>
              <a:buNone/>
            </a:pPr>
            <a:r>
              <a:rPr lang="en-US" sz="1200" b="0" strike="noStrike" spc="-1">
                <a:solidFill>
                  <a:srgbClr val="000000"/>
                </a:solidFill>
                <a:latin typeface="Calibri"/>
                <a:ea typeface="Times New Roman"/>
              </a:rPr>
              <a:t>The “hot” topics of the experiment are:</a:t>
            </a:r>
            <a:endParaRPr lang="en-US" sz="1200" b="0" strike="noStrike" spc="-1">
              <a:latin typeface="Arial"/>
            </a:endParaRPr>
          </a:p>
          <a:p>
            <a:pPr marL="285840" indent="-285840">
              <a:lnSpc>
                <a:spcPct val="100000"/>
              </a:lnSpc>
              <a:buClr>
                <a:srgbClr val="000000"/>
              </a:buClr>
              <a:buFont typeface="Arial"/>
              <a:buChar char="•"/>
            </a:pPr>
            <a:r>
              <a:rPr lang="en-US" sz="1200" b="0" strike="noStrike" spc="-1">
                <a:solidFill>
                  <a:srgbClr val="000000"/>
                </a:solidFill>
                <a:latin typeface="Calibri"/>
                <a:ea typeface="Times New Roman"/>
              </a:rPr>
              <a:t>Study isospin symmetric matter EOS at densities of ρ=3-5 ρ</a:t>
            </a:r>
            <a:r>
              <a:rPr lang="en-US" sz="1200" b="0" strike="noStrike" spc="-1" baseline="-25000">
                <a:solidFill>
                  <a:srgbClr val="000000"/>
                </a:solidFill>
                <a:latin typeface="Calibri"/>
                <a:ea typeface="Times New Roman"/>
              </a:rPr>
              <a:t>0</a:t>
            </a:r>
            <a:r>
              <a:rPr lang="en-US" sz="1200" b="0" strike="noStrike" spc="-1">
                <a:solidFill>
                  <a:srgbClr val="000000"/>
                </a:solidFill>
                <a:latin typeface="Calibri"/>
                <a:ea typeface="Times New Roman"/>
              </a:rPr>
              <a:t> (saturation density) by the following measurements:</a:t>
            </a:r>
            <a:endParaRPr lang="en-US" sz="1200" b="0" strike="noStrike" spc="-1">
              <a:latin typeface="Arial"/>
            </a:endParaRPr>
          </a:p>
          <a:p>
            <a:pPr>
              <a:lnSpc>
                <a:spcPct val="100000"/>
              </a:lnSpc>
              <a:buNone/>
            </a:pPr>
            <a:r>
              <a:rPr lang="en-US" sz="1200" b="0" strike="noStrike" spc="-1">
                <a:solidFill>
                  <a:srgbClr val="000000"/>
                </a:solidFill>
                <a:latin typeface="Calibri"/>
                <a:ea typeface="Times New Roman"/>
              </a:rPr>
              <a:t>       -  elliptic and direct flows of protons, mesons and hyperons,</a:t>
            </a:r>
            <a:endParaRPr lang="en-US" sz="1200" b="0" strike="noStrike" spc="-1">
              <a:latin typeface="Arial"/>
            </a:endParaRPr>
          </a:p>
          <a:p>
            <a:pPr>
              <a:lnSpc>
                <a:spcPct val="100000"/>
              </a:lnSpc>
              <a:buNone/>
            </a:pPr>
            <a:r>
              <a:rPr lang="en-US" sz="1200" b="0" strike="noStrike" spc="-1">
                <a:solidFill>
                  <a:srgbClr val="000000"/>
                </a:solidFill>
                <a:latin typeface="Calibri"/>
                <a:ea typeface="Times New Roman"/>
              </a:rPr>
              <a:t>       -  sub-threshold production of multi-strange hyperons and </a:t>
            </a:r>
            <a:endParaRPr lang="en-US" sz="1200" b="0" strike="noStrike" spc="-1">
              <a:latin typeface="Arial"/>
            </a:endParaRPr>
          </a:p>
          <a:p>
            <a:pPr>
              <a:lnSpc>
                <a:spcPct val="100000"/>
              </a:lnSpc>
              <a:buNone/>
            </a:pPr>
            <a:r>
              <a:rPr lang="en-US" sz="1200" b="0" strike="noStrike" spc="-1">
                <a:solidFill>
                  <a:srgbClr val="000000"/>
                </a:solidFill>
                <a:latin typeface="Calibri"/>
                <a:ea typeface="Times New Roman"/>
              </a:rPr>
              <a:t>          anti-hyperons.</a:t>
            </a:r>
            <a:endParaRPr lang="en-US" sz="1200" b="0" strike="noStrike" spc="-1">
              <a:latin typeface="Arial"/>
            </a:endParaRPr>
          </a:p>
          <a:p>
            <a:pPr marL="285840" indent="-285840">
              <a:lnSpc>
                <a:spcPct val="100000"/>
              </a:lnSpc>
              <a:buClr>
                <a:srgbClr val="000000"/>
              </a:buClr>
              <a:buFont typeface="Arial"/>
              <a:buChar char="•"/>
            </a:pPr>
            <a:r>
              <a:rPr lang="en-US" sz="1200" b="0" strike="noStrike" spc="-1">
                <a:solidFill>
                  <a:srgbClr val="000000"/>
                </a:solidFill>
                <a:latin typeface="Calibri"/>
                <a:ea typeface="Times New Roman"/>
              </a:rPr>
              <a:t>Constrain symmetry energy </a:t>
            </a:r>
            <a:r>
              <a:rPr lang="en-US" sz="1200" b="1" strike="noStrike" spc="-1">
                <a:solidFill>
                  <a:srgbClr val="00B050"/>
                </a:solidFill>
                <a:latin typeface="Calibri"/>
                <a:ea typeface="Times New Roman"/>
              </a:rPr>
              <a:t>E</a:t>
            </a:r>
            <a:r>
              <a:rPr lang="en-US" sz="1200" b="1" strike="noStrike" spc="-1" baseline="-25000">
                <a:solidFill>
                  <a:srgbClr val="00B050"/>
                </a:solidFill>
                <a:latin typeface="Calibri"/>
                <a:ea typeface="Times New Roman"/>
              </a:rPr>
              <a:t>sym</a:t>
            </a:r>
            <a:r>
              <a:rPr lang="en-US" sz="1200" b="0" strike="noStrike" spc="-1">
                <a:solidFill>
                  <a:srgbClr val="000000"/>
                </a:solidFill>
                <a:latin typeface="Calibri"/>
                <a:ea typeface="Times New Roman"/>
              </a:rPr>
              <a:t> - difference between binding energy of isospin symmetric and asymmetric matter by the following measurements:</a:t>
            </a:r>
            <a:endParaRPr lang="en-US" sz="1200" b="0" strike="noStrike" spc="-1">
              <a:latin typeface="Arial"/>
            </a:endParaRPr>
          </a:p>
          <a:p>
            <a:pPr>
              <a:lnSpc>
                <a:spcPct val="100000"/>
              </a:lnSpc>
              <a:buNone/>
            </a:pPr>
            <a:r>
              <a:rPr lang="en-US" sz="1200" b="0" strike="noStrike" spc="-1">
                <a:solidFill>
                  <a:srgbClr val="000000"/>
                </a:solidFill>
                <a:latin typeface="Calibri"/>
                <a:ea typeface="Times New Roman"/>
              </a:rPr>
              <a:t>        -  collective flow of neutrons vs protons,</a:t>
            </a:r>
            <a:endParaRPr lang="en-US" sz="1200" b="0" strike="noStrike" spc="-1">
              <a:latin typeface="Arial"/>
            </a:endParaRPr>
          </a:p>
          <a:p>
            <a:pPr>
              <a:lnSpc>
                <a:spcPct val="100000"/>
              </a:lnSpc>
              <a:buNone/>
            </a:pPr>
            <a:r>
              <a:rPr lang="en-US" sz="1200" b="0" strike="noStrike" spc="-1">
                <a:solidFill>
                  <a:srgbClr val="000000"/>
                </a:solidFill>
                <a:latin typeface="Calibri"/>
                <a:ea typeface="Times New Roman"/>
              </a:rPr>
              <a:t>        -  sub-threshold production of particles with opposite isospin.</a:t>
            </a:r>
            <a:endParaRPr lang="en-US" sz="1200" b="0" strike="noStrike" spc="-1">
              <a:latin typeface="Arial"/>
            </a:endParaRPr>
          </a:p>
          <a:p>
            <a:pPr marL="285840" indent="-285840">
              <a:lnSpc>
                <a:spcPct val="100000"/>
              </a:lnSpc>
              <a:buClr>
                <a:srgbClr val="000000"/>
              </a:buClr>
              <a:buFont typeface="Arial"/>
              <a:buChar char="•"/>
            </a:pPr>
            <a:r>
              <a:rPr lang="en-US" sz="1200" b="0" strike="noStrike" spc="-1">
                <a:solidFill>
                  <a:srgbClr val="000000"/>
                </a:solidFill>
                <a:latin typeface="Calibri"/>
                <a:ea typeface="Times New Roman"/>
              </a:rPr>
              <a:t>Searches for quark degrees-of-freedom and the critical endpoint of the first order phase transition at high baryonic densities.</a:t>
            </a:r>
            <a:endParaRPr lang="en-US" sz="1200" b="0" strike="noStrike" spc="-1">
              <a:latin typeface="Arial"/>
            </a:endParaRPr>
          </a:p>
          <a:p>
            <a:pPr marL="285840" indent="-285840">
              <a:lnSpc>
                <a:spcPct val="100000"/>
              </a:lnSpc>
              <a:buClr>
                <a:srgbClr val="000000"/>
              </a:buClr>
              <a:buFont typeface="Arial"/>
              <a:buChar char="•"/>
            </a:pPr>
            <a:r>
              <a:rPr lang="en-US" sz="1200" b="0" strike="noStrike" spc="-1">
                <a:solidFill>
                  <a:srgbClr val="000000"/>
                </a:solidFill>
                <a:latin typeface="Calibri"/>
                <a:ea typeface="Times New Roman"/>
              </a:rPr>
              <a:t>Role of hyperons in neutron stars (ΛN and ΛNN interactions) by measurements of yields and lifetime of light hyper-nucleus at high baryonic densities.</a:t>
            </a:r>
            <a:endParaRPr lang="en-US" sz="1200" b="0" strike="noStrike" spc="-1">
              <a:latin typeface="Arial"/>
            </a:endParaRPr>
          </a:p>
          <a:p>
            <a:pPr>
              <a:lnSpc>
                <a:spcPct val="100000"/>
              </a:lnSpc>
              <a:buNone/>
            </a:pPr>
            <a:endParaRPr lang="en-US" sz="1200" b="0" strike="noStrike" spc="-1">
              <a:latin typeface="Arial"/>
            </a:endParaRPr>
          </a:p>
          <a:p>
            <a:pPr>
              <a:lnSpc>
                <a:spcPct val="100000"/>
              </a:lnSpc>
              <a:buNone/>
            </a:pPr>
            <a:endParaRPr lang="en-US" sz="1200" b="0" strike="noStrike" spc="-1">
              <a:latin typeface="Arial"/>
            </a:endParaRPr>
          </a:p>
          <a:p>
            <a:pPr>
              <a:lnSpc>
                <a:spcPct val="100000"/>
              </a:lnSpc>
              <a:buNone/>
            </a:pPr>
            <a:endParaRPr lang="en-US" sz="1200" b="0" strike="noStrike" spc="-1">
              <a:latin typeface="Arial"/>
            </a:endParaRPr>
          </a:p>
          <a:p>
            <a:pPr marL="285840" indent="-285840">
              <a:lnSpc>
                <a:spcPct val="100000"/>
              </a:lnSpc>
              <a:buClr>
                <a:srgbClr val="000000"/>
              </a:buClr>
              <a:buFont typeface="Arial"/>
              <a:buChar char="•"/>
            </a:pPr>
            <a:r>
              <a:rPr lang="ru-RU" sz="2000" b="0" strike="noStrike" spc="-1">
                <a:latin typeface="+mn-lt"/>
                <a:ea typeface="Times New Roman"/>
              </a:rPr>
              <a:t>О возможности изучения на </a:t>
            </a:r>
            <a:r>
              <a:rPr lang="en-US" sz="2000" b="0" strike="noStrike" spc="-1">
                <a:latin typeface="+mn-lt"/>
                <a:ea typeface="Times New Roman"/>
              </a:rPr>
              <a:t>NICA </a:t>
            </a:r>
            <a:r>
              <a:rPr lang="ru-RU" sz="2000" b="0" strike="noStrike" spc="-1">
                <a:latin typeface="+mn-lt"/>
                <a:ea typeface="Times New Roman"/>
              </a:rPr>
              <a:t>столкновений изобарных ядер, имеющих тот же атомный номер, но разный заряд: в частности - не можем ли мы столкнуть свинец-208 и висмут-208? </a:t>
            </a:r>
            <a:br/>
            <a:br/>
            <a:r>
              <a:rPr lang="en-US" sz="2000" b="0" strike="noStrike" spc="-1">
                <a:latin typeface="+mn-lt"/>
                <a:ea typeface="Times New Roman"/>
              </a:rPr>
              <a:t>RICH </a:t>
            </a:r>
            <a:r>
              <a:rPr lang="ru-RU" sz="2000" b="0" strike="noStrike" spc="-1">
                <a:latin typeface="+mn-lt"/>
                <a:ea typeface="Times New Roman"/>
              </a:rPr>
              <a:t>закончил набор данных, но на последнем рабочем совещании (закрытом) они говорили об интересных результатах, которые могут быть очень важны для понимания структуры ядра. В этом плане низкие </a:t>
            </a:r>
            <a:br/>
            <a:r>
              <a:rPr lang="ru-RU" sz="2000" b="0" strike="noStrike" spc="-1">
                <a:latin typeface="+mn-lt"/>
                <a:ea typeface="Times New Roman"/>
              </a:rPr>
              <a:t>энергии </a:t>
            </a:r>
            <a:r>
              <a:rPr lang="en-US" sz="2000" b="0" strike="noStrike" spc="-1">
                <a:latin typeface="+mn-lt"/>
                <a:ea typeface="Times New Roman"/>
              </a:rPr>
              <a:t>NICA </a:t>
            </a:r>
            <a:r>
              <a:rPr lang="ru-RU" sz="2000" b="0" strike="noStrike" spc="-1">
                <a:latin typeface="+mn-lt"/>
                <a:ea typeface="Times New Roman"/>
              </a:rPr>
              <a:t>могут быть дополнительным преимуществом. Если столкновения идут с большим прицельным параметром, то возникают </a:t>
            </a:r>
            <a:br/>
            <a:r>
              <a:rPr lang="ru-RU" sz="2000" b="0" strike="noStrike" spc="-1">
                <a:latin typeface="+mn-lt"/>
                <a:ea typeface="Times New Roman"/>
              </a:rPr>
              <a:t>сильные электромагнитные поля и соответствующая физика - </a:t>
            </a:r>
            <a:r>
              <a:rPr lang="en-US" sz="2000" b="0" strike="noStrike" spc="-1">
                <a:latin typeface="+mn-lt"/>
                <a:ea typeface="Times New Roman"/>
              </a:rPr>
              <a:t>Chiral Magnetic Effect. </a:t>
            </a:r>
            <a:br/>
            <a:br/>
            <a:r>
              <a:rPr lang="ru-RU" sz="2000" b="0" strike="noStrike" spc="-1">
                <a:latin typeface="+mn-lt"/>
                <a:ea typeface="Times New Roman"/>
              </a:rPr>
              <a:t>Есть давние работы по теме. Например, С.Волошин (</a:t>
            </a:r>
            <a:r>
              <a:rPr lang="en-US" sz="2000" b="0" strike="noStrike" spc="-1">
                <a:latin typeface="+mn-lt"/>
                <a:ea typeface="Times New Roman"/>
              </a:rPr>
              <a:t>Phys.Rev.Lett.105 (2010) 17230) </a:t>
            </a:r>
            <a:r>
              <a:rPr lang="ru-RU" sz="2000" b="0" strike="noStrike" spc="-1">
                <a:latin typeface="+mn-lt"/>
                <a:ea typeface="Times New Roman"/>
              </a:rPr>
              <a:t>предлагает сталкивать </a:t>
            </a:r>
            <a:r>
              <a:rPr lang="en-US" sz="2000" b="0" strike="noStrike" spc="-1">
                <a:latin typeface="+mn-lt"/>
                <a:ea typeface="Times New Roman"/>
              </a:rPr>
              <a:t>Ru-44 </a:t>
            </a:r>
            <a:r>
              <a:rPr lang="ru-RU" sz="2000" b="0" strike="noStrike" spc="-1">
                <a:latin typeface="+mn-lt"/>
                <a:ea typeface="Times New Roman"/>
              </a:rPr>
              <a:t>и </a:t>
            </a:r>
            <a:r>
              <a:rPr lang="en-US" sz="2000" b="0" strike="noStrike" spc="-1">
                <a:latin typeface="+mn-lt"/>
                <a:ea typeface="Times New Roman"/>
              </a:rPr>
              <a:t>Zr-40 (A=96). </a:t>
            </a:r>
            <a:br/>
            <a:r>
              <a:rPr lang="ru-RU" sz="2000" b="0" strike="noStrike" spc="-1">
                <a:latin typeface="+mn-lt"/>
                <a:ea typeface="Times New Roman"/>
              </a:rPr>
              <a:t> </a:t>
            </a:r>
            <a:endParaRPr lang="en-US" sz="2000" b="0" strike="noStrike" spc="-1">
              <a:latin typeface="Arial"/>
            </a:endParaRPr>
          </a:p>
          <a:p>
            <a:pPr>
              <a:lnSpc>
                <a:spcPct val="100000"/>
              </a:lnSpc>
              <a:buNone/>
            </a:pPr>
            <a:endParaRPr lang="en-US" sz="2000" b="0" strike="noStrike" spc="-1">
              <a:latin typeface="Arial"/>
            </a:endParaRPr>
          </a:p>
          <a:p>
            <a:pPr>
              <a:lnSpc>
                <a:spcPct val="100000"/>
              </a:lnSpc>
              <a:buNone/>
            </a:pPr>
            <a:endParaRPr lang="en-US" sz="2000" b="0" strike="noStrike" spc="-1">
              <a:latin typeface="Arial"/>
            </a:endParaRPr>
          </a:p>
        </p:txBody>
      </p:sp>
      <p:sp>
        <p:nvSpPr>
          <p:cNvPr id="1229" name="PlaceHolder 3"/>
          <p:cNvSpPr>
            <a:spLocks noGrp="1"/>
          </p:cNvSpPr>
          <p:nvPr>
            <p:ph type="sldNum"/>
          </p:nvPr>
        </p:nvSpPr>
        <p:spPr>
          <a:xfrm>
            <a:off x="4399200" y="9555480"/>
            <a:ext cx="3371040" cy="500760"/>
          </a:xfrm>
          <a:prstGeom prst="rect">
            <a:avLst/>
          </a:prstGeom>
          <a:noFill/>
          <a:ln w="0">
            <a:noFill/>
          </a:ln>
        </p:spPr>
        <p:txBody>
          <a:bodyPr lIns="0" tIns="0" rIns="0" bIns="0" anchor="b">
            <a:noAutofit/>
          </a:bodyPr>
          <a:lstStyle/>
          <a:p>
            <a:pPr algn="r">
              <a:lnSpc>
                <a:spcPct val="100000"/>
              </a:lnSpc>
              <a:buNone/>
            </a:pPr>
            <a:fld id="{4F81B260-4201-442F-A04E-224676FE567A}" type="slidenum">
              <a:rPr lang="en-US" sz="1400" b="0" strike="noStrike" spc="-1">
                <a:solidFill>
                  <a:srgbClr val="000000"/>
                </a:solidFill>
                <a:latin typeface="Times New Roman"/>
                <a:ea typeface="+mn-ea"/>
              </a:rPr>
              <a:t>6</a:t>
            </a:fld>
            <a:endParaRPr lang="en-US" sz="1400" b="0" strike="noStrike" spc="-1">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PlaceHolder 1"/>
          <p:cNvSpPr>
            <a:spLocks noGrp="1" noRot="1" noChangeAspect="1"/>
          </p:cNvSpPr>
          <p:nvPr>
            <p:ph type="sldImg"/>
          </p:nvPr>
        </p:nvSpPr>
        <p:spPr>
          <a:xfrm>
            <a:off x="534988" y="763588"/>
            <a:ext cx="6696075" cy="3767137"/>
          </a:xfrm>
          <a:prstGeom prst="rect">
            <a:avLst/>
          </a:prstGeom>
          <a:ln w="0">
            <a:noFill/>
          </a:ln>
        </p:spPr>
      </p:sp>
      <p:sp>
        <p:nvSpPr>
          <p:cNvPr id="725" name="PlaceHolder 2"/>
          <p:cNvSpPr>
            <a:spLocks noGrp="1"/>
          </p:cNvSpPr>
          <p:nvPr>
            <p:ph type="body"/>
          </p:nvPr>
        </p:nvSpPr>
        <p:spPr>
          <a:xfrm>
            <a:off x="777240" y="4777560"/>
            <a:ext cx="6212880" cy="4521240"/>
          </a:xfrm>
          <a:prstGeom prst="rect">
            <a:avLst/>
          </a:prstGeom>
          <a:noFill/>
          <a:ln w="0">
            <a:noFill/>
          </a:ln>
        </p:spPr>
        <p:txBody>
          <a:bodyPr lIns="0" tIns="0" rIns="0" bIns="0" anchor="t">
            <a:noAutofit/>
          </a:bodyPr>
          <a:lstStyle/>
          <a:p>
            <a:pPr marL="216000" indent="0">
              <a:lnSpc>
                <a:spcPct val="100000"/>
              </a:lnSpc>
              <a:buNone/>
              <a:tabLst>
                <a:tab pos="0" algn="l"/>
              </a:tabLst>
            </a:pPr>
            <a:r>
              <a:rPr lang="en-US" sz="1200" b="0" strike="noStrike" spc="-1">
                <a:solidFill>
                  <a:srgbClr val="002060"/>
                </a:solidFill>
                <a:latin typeface="+mn-lt"/>
                <a:ea typeface="+mn-ea"/>
              </a:rPr>
              <a:t>For the next two decades, the principal focus in heavy ion physics and spin physics, that will influence to a large extent the JINR strategic development is the timely completion of the JINR flagship facility - NICA. The aim of the NICA project is to create a world-class experimental infrastructure for fundamental research in contemporary High Energy Physics (HEP), applied research, and in development of novel nuclear power technology. The format of close interlaboratory cooperation will contribute to the development of modern detectors and to further achievements in the area of high-temperature superconductivity. This base should be utilized by a global scientific community of users from member and non-member states of JINR.</a:t>
            </a:r>
            <a:endParaRPr lang="en-US" sz="1200" b="0" strike="noStrike" spc="-1">
              <a:solidFill>
                <a:srgbClr val="000000"/>
              </a:solidFill>
              <a:latin typeface="Arial"/>
            </a:endParaRPr>
          </a:p>
        </p:txBody>
      </p:sp>
      <p:sp>
        <p:nvSpPr>
          <p:cNvPr id="726" name="PlaceHolder 3"/>
          <p:cNvSpPr>
            <a:spLocks noGrp="1"/>
          </p:cNvSpPr>
          <p:nvPr>
            <p:ph type="sldNum" idx="10"/>
          </p:nvPr>
        </p:nvSpPr>
        <p:spPr>
          <a:xfrm>
            <a:off x="4399200" y="9555480"/>
            <a:ext cx="3368160" cy="49788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538613E4-3C2B-43D9-B8BB-77ED7B16163F}" type="slidenum">
              <a:rPr lang="en-US" sz="1400" b="0" strike="noStrike" spc="-1">
                <a:solidFill>
                  <a:srgbClr val="000000"/>
                </a:solidFill>
                <a:latin typeface="Times New Roman"/>
                <a:ea typeface="+mn-ea"/>
              </a:rPr>
              <a:t>7</a:t>
            </a:fld>
            <a:endParaRPr lang="en-US" sz="14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Bef>
                <a:spcPts val="600"/>
              </a:spcBef>
            </a:pPr>
            <a:r>
              <a:rPr lang="ru-RU" sz="1200" dirty="0"/>
              <a:t>Основной частью программы ЛЯР</a:t>
            </a:r>
            <a:r>
              <a:rPr lang="en-US" sz="1200" dirty="0"/>
              <a:t> </a:t>
            </a:r>
            <a:r>
              <a:rPr lang="ru-RU" sz="1200" dirty="0"/>
              <a:t>им. </a:t>
            </a:r>
            <a:r>
              <a:rPr lang="ru-RU" sz="1200" dirty="0" err="1"/>
              <a:t>Г.Н.Флерова</a:t>
            </a:r>
            <a:r>
              <a:rPr lang="ru-RU" sz="1200" dirty="0"/>
              <a:t> на следующее десятилетие: поиск границ существования ядерной материи путем сосредоточения внимания на границах острова стабильности сверхтяжелых элементов (СТЭ) — области карты нуклидов, где могут быть обнаружены долгоживущие изотопы, изучение их свойств методами ядерной спектроскопии (α-, β-, </a:t>
            </a:r>
            <a:r>
              <a:rPr lang="ru-RU" sz="1200" dirty="0" err="1"/>
              <a:t>γ</a:t>
            </a:r>
            <a:r>
              <a:rPr lang="ru-RU" sz="1200" dirty="0"/>
              <a:t>-спектроскопии), а также их химических свойств, изучение механизмов различных ядерных реакций, приводящих к образованию новых, еще неизвестных ядер. </a:t>
            </a:r>
          </a:p>
          <a:p>
            <a:pPr>
              <a:spcBef>
                <a:spcPts val="600"/>
              </a:spcBef>
            </a:pPr>
            <a:r>
              <a:rPr lang="ru-RU" sz="1200" dirty="0"/>
              <a:t>Для этого построена Фабрика СТЭ на базе ускорителя тяжелых ионов ДЦ-280 — лидера среди ускорителей такого типа в мире. Существенное повышение (в 20 раз) эффективности экспериментов необходимо для синтеза еще более тяжелых элементов 119 и 120, а также для изучения ядерных и химических свойств уже известных элементов.</a:t>
            </a:r>
            <a:r>
              <a:rPr lang="en-US" sz="1200" dirty="0"/>
              <a:t> </a:t>
            </a:r>
            <a:endParaRPr lang="ru-RU" sz="1200" dirty="0"/>
          </a:p>
          <a:p>
            <a:pPr>
              <a:spcBef>
                <a:spcPts val="600"/>
              </a:spcBef>
            </a:pPr>
            <a:r>
              <a:rPr lang="ru-RU" sz="1200" dirty="0"/>
              <a:t>Еще одним научным направлением в области СТЭ станет изучение реакций </a:t>
            </a:r>
            <a:r>
              <a:rPr lang="ru-RU" sz="1200" dirty="0" err="1"/>
              <a:t>многонуклонных</a:t>
            </a:r>
            <a:r>
              <a:rPr lang="ru-RU" sz="1200" dirty="0"/>
              <a:t> передач при столкновениях актинидов с энергией вблизи барьера, перспективных для синтеза новых нейтронно-избыточных изотопов тяжелых и сверхтяжелых элементов вплоть до линии бета-стабильности. На модернизированном ускорительном комплексе У-400Р будут созданы необходимые условия для углубленного изучения этих и других низкоэнергетических ядерных реакций с тяжелыми ионами. </a:t>
            </a:r>
          </a:p>
          <a:p>
            <a:pPr>
              <a:spcBef>
                <a:spcPts val="600"/>
              </a:spcBef>
            </a:pPr>
            <a:r>
              <a:rPr lang="ru-RU" sz="1200" dirty="0"/>
              <a:t>ЛЯР ОИЯИ обеспечит продолжение экспериментальных исследований в области легких экзотических ядер, находящихся на границах ядерной стабильности, включая изучение ядерного гало, нейтронной шубы, кластерных состояний, экзотических </a:t>
            </a:r>
            <a:r>
              <a:rPr lang="ru-RU" sz="1200" dirty="0" err="1"/>
              <a:t>мультинейтронных</a:t>
            </a:r>
            <a:r>
              <a:rPr lang="ru-RU" sz="1200" dirty="0"/>
              <a:t> распадов (</a:t>
            </a:r>
            <a:r>
              <a:rPr lang="ru-RU" sz="1200" dirty="0" err="1"/>
              <a:t>двухнуклонных</a:t>
            </a:r>
            <a:r>
              <a:rPr lang="ru-RU" sz="1200" dirty="0"/>
              <a:t> виртуальных состояний, 2</a:t>
            </a:r>
            <a:r>
              <a:rPr lang="en-US" sz="1200" dirty="0"/>
              <a:t>n- </a:t>
            </a:r>
            <a:r>
              <a:rPr lang="ru-RU" sz="1200" dirty="0"/>
              <a:t>и 4</a:t>
            </a:r>
            <a:r>
              <a:rPr lang="en-US" sz="1200" dirty="0"/>
              <a:t>n-</a:t>
            </a:r>
            <a:r>
              <a:rPr lang="ru-RU" sz="1200" dirty="0"/>
              <a:t>радиоактивности), </a:t>
            </a:r>
            <a:r>
              <a:rPr lang="ru-RU" sz="1200" dirty="0" err="1"/>
              <a:t>двухпротонной</a:t>
            </a:r>
            <a:r>
              <a:rPr lang="ru-RU" sz="1200" dirty="0"/>
              <a:t> радиоактивности, поиск новых магических чисел, спектроскопию экзотических ядер и реакции с </a:t>
            </a:r>
            <a:r>
              <a:rPr lang="ru-RU" sz="1200" dirty="0" err="1"/>
              <a:t>галоядрами</a:t>
            </a:r>
            <a:r>
              <a:rPr lang="ru-RU" sz="1200" dirty="0"/>
              <a:t>.</a:t>
            </a:r>
          </a:p>
          <a:p>
            <a:endParaRPr lang="ru-RU" dirty="0"/>
          </a:p>
        </p:txBody>
      </p:sp>
      <p:sp>
        <p:nvSpPr>
          <p:cNvPr id="4" name="Номер слайда 3"/>
          <p:cNvSpPr>
            <a:spLocks noGrp="1"/>
          </p:cNvSpPr>
          <p:nvPr>
            <p:ph type="sldNum" sz="quarter" idx="5"/>
          </p:nvPr>
        </p:nvSpPr>
        <p:spPr/>
        <p:txBody>
          <a:bodyPr/>
          <a:lstStyle/>
          <a:p>
            <a:pPr rtl="0"/>
            <a:fld id="{D4B9A9E5-4F7F-4A7D-9DE1-899232329269}" type="slidenum">
              <a:rPr lang="ru-RU" noProof="0" smtClean="0"/>
              <a:pPr rtl="0"/>
              <a:t>8</a:t>
            </a:fld>
            <a:endParaRPr lang="ru-RU" noProof="0"/>
          </a:p>
        </p:txBody>
      </p:sp>
    </p:spTree>
    <p:extLst>
      <p:ext uri="{BB962C8B-B14F-4D97-AF65-F5344CB8AC3E}">
        <p14:creationId xmlns:p14="http://schemas.microsoft.com/office/powerpoint/2010/main" val="3093749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 name="PlaceHolder 1"/>
          <p:cNvSpPr>
            <a:spLocks noGrp="1" noRot="1" noChangeAspect="1"/>
          </p:cNvSpPr>
          <p:nvPr>
            <p:ph type="sldImg"/>
          </p:nvPr>
        </p:nvSpPr>
        <p:spPr>
          <a:xfrm>
            <a:off x="534988" y="763588"/>
            <a:ext cx="6697662" cy="3768725"/>
          </a:xfrm>
          <a:prstGeom prst="rect">
            <a:avLst/>
          </a:prstGeom>
          <a:ln w="0">
            <a:noFill/>
          </a:ln>
        </p:spPr>
      </p:sp>
      <p:sp>
        <p:nvSpPr>
          <p:cNvPr id="1182" name="PlaceHolder 2"/>
          <p:cNvSpPr>
            <a:spLocks noGrp="1"/>
          </p:cNvSpPr>
          <p:nvPr>
            <p:ph type="body"/>
          </p:nvPr>
        </p:nvSpPr>
        <p:spPr>
          <a:xfrm>
            <a:off x="777240" y="4777560"/>
            <a:ext cx="6213600" cy="4521960"/>
          </a:xfrm>
          <a:prstGeom prst="rect">
            <a:avLst/>
          </a:prstGeom>
          <a:noFill/>
          <a:ln w="0">
            <a:noFill/>
          </a:ln>
        </p:spPr>
        <p:txBody>
          <a:bodyPr lIns="0" tIns="0" rIns="0" bIns="0" anchor="t">
            <a:noAutofit/>
          </a:bodyPr>
          <a:lstStyle/>
          <a:p>
            <a:pPr marL="216000" indent="0">
              <a:lnSpc>
                <a:spcPct val="100000"/>
              </a:lnSpc>
              <a:buNone/>
              <a:tabLst>
                <a:tab pos="0" algn="l"/>
              </a:tabLst>
            </a:pPr>
            <a:r>
              <a:rPr lang="en-US" sz="1200" b="1" strike="noStrike" spc="-1" dirty="0">
                <a:solidFill>
                  <a:srgbClr val="000000"/>
                </a:solidFill>
                <a:latin typeface="+mn-lt"/>
                <a:ea typeface="+mn-ea"/>
              </a:rPr>
              <a:t>Test reactions (2022-2023):</a:t>
            </a:r>
            <a:endParaRPr lang="en-US" sz="1200" b="0" strike="noStrike" spc="-1" dirty="0">
              <a:latin typeface="Arial"/>
            </a:endParaRPr>
          </a:p>
          <a:p>
            <a:pPr marL="216000" indent="0">
              <a:lnSpc>
                <a:spcPct val="100000"/>
              </a:lnSpc>
              <a:spcBef>
                <a:spcPts val="1199"/>
              </a:spcBef>
              <a:buNone/>
              <a:tabLst>
                <a:tab pos="0" algn="l"/>
              </a:tabLst>
            </a:pPr>
            <a:r>
              <a:rPr lang="en-US" sz="1200" b="0" strike="noStrike" spc="-1" baseline="30000" dirty="0">
                <a:solidFill>
                  <a:srgbClr val="0D0D0D"/>
                </a:solidFill>
                <a:latin typeface="+mn-lt"/>
                <a:ea typeface="+mn-ea"/>
              </a:rPr>
              <a:t>238</a:t>
            </a:r>
            <a:r>
              <a:rPr lang="en-US" sz="1200" b="0" strike="noStrike" spc="-1" dirty="0">
                <a:solidFill>
                  <a:srgbClr val="0D0D0D"/>
                </a:solidFill>
                <a:latin typeface="+mn-lt"/>
                <a:ea typeface="+mn-ea"/>
              </a:rPr>
              <a:t>U + </a:t>
            </a:r>
            <a:r>
              <a:rPr lang="en-US" sz="1200" b="0" strike="noStrike" spc="-1" baseline="30000" dirty="0">
                <a:solidFill>
                  <a:srgbClr val="0D0D0D"/>
                </a:solidFill>
                <a:latin typeface="+mn-lt"/>
                <a:ea typeface="+mn-ea"/>
              </a:rPr>
              <a:t>54</a:t>
            </a:r>
            <a:r>
              <a:rPr lang="en-US" sz="1200" b="0" strike="noStrike" spc="-1" dirty="0">
                <a:solidFill>
                  <a:srgbClr val="0D0D0D"/>
                </a:solidFill>
                <a:latin typeface="+mn-lt"/>
                <a:ea typeface="+mn-ea"/>
              </a:rPr>
              <a:t>Cr   → </a:t>
            </a:r>
            <a:r>
              <a:rPr lang="en-US" sz="1200" b="0" strike="noStrike" spc="-1" baseline="30000" dirty="0">
                <a:solidFill>
                  <a:srgbClr val="0D0D0D"/>
                </a:solidFill>
                <a:latin typeface="+mn-lt"/>
                <a:ea typeface="+mn-ea"/>
              </a:rPr>
              <a:t>292</a:t>
            </a:r>
            <a:r>
              <a:rPr lang="en-US" sz="1200" b="0" strike="noStrike" spc="-1" dirty="0">
                <a:solidFill>
                  <a:srgbClr val="0D0D0D"/>
                </a:solidFill>
                <a:latin typeface="+mn-lt"/>
                <a:ea typeface="+mn-ea"/>
              </a:rPr>
              <a:t>Lv*</a:t>
            </a:r>
            <a:endParaRPr lang="en-US" sz="1200" b="0" strike="noStrike" spc="-1" dirty="0">
              <a:latin typeface="Arial"/>
            </a:endParaRPr>
          </a:p>
          <a:p>
            <a:pPr marL="216000" indent="0">
              <a:lnSpc>
                <a:spcPct val="100000"/>
              </a:lnSpc>
              <a:spcBef>
                <a:spcPts val="601"/>
              </a:spcBef>
              <a:buNone/>
              <a:tabLst>
                <a:tab pos="0" algn="l"/>
              </a:tabLst>
            </a:pPr>
            <a:r>
              <a:rPr lang="en-US" sz="1200" b="0" strike="noStrike" spc="-1" baseline="30000" dirty="0">
                <a:solidFill>
                  <a:srgbClr val="0D0D0D"/>
                </a:solidFill>
                <a:latin typeface="+mn-lt"/>
                <a:ea typeface="+mn-ea"/>
              </a:rPr>
              <a:t>242</a:t>
            </a:r>
            <a:r>
              <a:rPr lang="en-US" sz="1200" b="0" strike="noStrike" spc="-1" dirty="0">
                <a:solidFill>
                  <a:srgbClr val="0D0D0D"/>
                </a:solidFill>
                <a:latin typeface="+mn-lt"/>
                <a:ea typeface="+mn-ea"/>
              </a:rPr>
              <a:t>Pu + </a:t>
            </a:r>
            <a:r>
              <a:rPr lang="en-US" sz="1200" b="0" strike="noStrike" spc="-1" baseline="30000" dirty="0">
                <a:solidFill>
                  <a:srgbClr val="0D0D0D"/>
                </a:solidFill>
                <a:latin typeface="+mn-lt"/>
                <a:ea typeface="+mn-ea"/>
              </a:rPr>
              <a:t>50</a:t>
            </a:r>
            <a:r>
              <a:rPr lang="en-US" sz="1200" b="0" strike="noStrike" spc="-1" dirty="0">
                <a:solidFill>
                  <a:srgbClr val="0D0D0D"/>
                </a:solidFill>
                <a:latin typeface="+mn-lt"/>
                <a:ea typeface="+mn-ea"/>
              </a:rPr>
              <a:t>Ti  → </a:t>
            </a:r>
            <a:r>
              <a:rPr lang="en-US" sz="1200" b="0" strike="noStrike" spc="-1" baseline="30000" dirty="0">
                <a:solidFill>
                  <a:srgbClr val="0D0D0D"/>
                </a:solidFill>
                <a:latin typeface="+mn-lt"/>
                <a:ea typeface="+mn-ea"/>
              </a:rPr>
              <a:t>292</a:t>
            </a:r>
            <a:r>
              <a:rPr lang="en-US" sz="1200" b="0" strike="noStrike" spc="-1" dirty="0">
                <a:solidFill>
                  <a:srgbClr val="0D0D0D"/>
                </a:solidFill>
                <a:latin typeface="+mn-lt"/>
                <a:ea typeface="+mn-ea"/>
              </a:rPr>
              <a:t>Lv*</a:t>
            </a:r>
            <a:endParaRPr lang="en-US" sz="1200" b="0" strike="noStrike" spc="-1" dirty="0">
              <a:latin typeface="Arial"/>
            </a:endParaRPr>
          </a:p>
          <a:p>
            <a:pPr marL="216000" indent="0">
              <a:lnSpc>
                <a:spcPct val="100000"/>
              </a:lnSpc>
              <a:buNone/>
              <a:tabLst>
                <a:tab pos="0" algn="l"/>
              </a:tabLst>
            </a:pPr>
            <a:r>
              <a:rPr lang="en-US" sz="1200" b="0" strike="noStrike" spc="-1" baseline="30000" dirty="0">
                <a:solidFill>
                  <a:srgbClr val="C00000"/>
                </a:solidFill>
                <a:latin typeface="+mn-lt"/>
                <a:ea typeface="+mn-ea"/>
              </a:rPr>
              <a:t>245</a:t>
            </a:r>
            <a:r>
              <a:rPr lang="en-US" sz="1200" b="0" strike="noStrike" spc="-1" dirty="0">
                <a:solidFill>
                  <a:srgbClr val="C00000"/>
                </a:solidFill>
                <a:latin typeface="+mn-lt"/>
                <a:ea typeface="+mn-ea"/>
              </a:rPr>
              <a:t>Cm + </a:t>
            </a:r>
            <a:r>
              <a:rPr lang="en-US" sz="1200" b="0" strike="noStrike" spc="-1" baseline="30000" dirty="0">
                <a:solidFill>
                  <a:srgbClr val="C00000"/>
                </a:solidFill>
                <a:latin typeface="+mn-lt"/>
                <a:ea typeface="+mn-ea"/>
              </a:rPr>
              <a:t>48</a:t>
            </a:r>
            <a:r>
              <a:rPr lang="en-US" sz="1200" b="0" strike="noStrike" spc="-1" dirty="0">
                <a:solidFill>
                  <a:srgbClr val="C00000"/>
                </a:solidFill>
                <a:latin typeface="+mn-lt"/>
                <a:ea typeface="+mn-ea"/>
              </a:rPr>
              <a:t>Ca→ </a:t>
            </a:r>
            <a:r>
              <a:rPr lang="en-US" sz="1200" b="0" strike="noStrike" spc="-1" baseline="30000" dirty="0">
                <a:solidFill>
                  <a:srgbClr val="C00000"/>
                </a:solidFill>
                <a:latin typeface="+mn-lt"/>
                <a:ea typeface="+mn-ea"/>
              </a:rPr>
              <a:t>293</a:t>
            </a:r>
            <a:r>
              <a:rPr lang="en-US" sz="1200" b="0" strike="noStrike" spc="-1" dirty="0">
                <a:solidFill>
                  <a:srgbClr val="C00000"/>
                </a:solidFill>
                <a:latin typeface="+mn-lt"/>
                <a:ea typeface="+mn-ea"/>
              </a:rPr>
              <a:t>Lv* </a:t>
            </a:r>
            <a:endParaRPr lang="en-US" sz="1200" b="0" strike="noStrike" spc="-1" dirty="0">
              <a:latin typeface="Arial"/>
            </a:endParaRPr>
          </a:p>
          <a:p>
            <a:pPr marL="216000" indent="0">
              <a:lnSpc>
                <a:spcPct val="100000"/>
              </a:lnSpc>
              <a:buNone/>
              <a:tabLst>
                <a:tab pos="0" algn="l"/>
              </a:tabLst>
            </a:pPr>
            <a:r>
              <a:rPr lang="en-US" sz="1200" b="0" strike="noStrike" spc="-1" dirty="0">
                <a:solidFill>
                  <a:srgbClr val="C00000"/>
                </a:solidFill>
                <a:latin typeface="+mn-lt"/>
                <a:ea typeface="+mn-ea"/>
              </a:rPr>
              <a:t>                     </a:t>
            </a:r>
            <a:r>
              <a:rPr lang="el-GR" sz="1200" b="0" strike="noStrike" spc="-1" dirty="0">
                <a:solidFill>
                  <a:srgbClr val="C00000"/>
                </a:solidFill>
                <a:latin typeface="+mn-lt"/>
                <a:ea typeface="+mn-ea"/>
              </a:rPr>
              <a:t>σ</a:t>
            </a:r>
            <a:r>
              <a:rPr lang="en-US" sz="1200" b="0" strike="noStrike" spc="-1" baseline="-25000" dirty="0">
                <a:solidFill>
                  <a:srgbClr val="C00000"/>
                </a:solidFill>
                <a:latin typeface="+mn-lt"/>
                <a:ea typeface="+mn-ea"/>
              </a:rPr>
              <a:t>3n</a:t>
            </a:r>
            <a:r>
              <a:rPr lang="en-US" sz="1200" b="0" strike="noStrike" spc="-1" dirty="0">
                <a:solidFill>
                  <a:srgbClr val="C00000"/>
                </a:solidFill>
                <a:latin typeface="+mn-lt"/>
                <a:ea typeface="+mn-ea"/>
              </a:rPr>
              <a:t>= </a:t>
            </a:r>
            <a:r>
              <a:rPr lang="en-US" sz="1200" b="0" strike="noStrike" spc="-1" dirty="0" err="1">
                <a:solidFill>
                  <a:srgbClr val="C00000"/>
                </a:solidFill>
                <a:latin typeface="+mn-lt"/>
                <a:ea typeface="+mn-ea"/>
              </a:rPr>
              <a:t>4pb</a:t>
            </a:r>
            <a:r>
              <a:rPr lang="en-US" sz="1200" b="0" strike="noStrike" spc="-1" dirty="0">
                <a:solidFill>
                  <a:srgbClr val="C00000"/>
                </a:solidFill>
                <a:latin typeface="+mn-lt"/>
                <a:ea typeface="+mn-ea"/>
              </a:rPr>
              <a:t> </a:t>
            </a:r>
            <a:endParaRPr lang="en-US" sz="1200" b="0" strike="noStrike" spc="-1" dirty="0">
              <a:latin typeface="Arial"/>
            </a:endParaRPr>
          </a:p>
          <a:p>
            <a:pPr marL="216000" indent="0">
              <a:lnSpc>
                <a:spcPct val="100000"/>
              </a:lnSpc>
              <a:buNone/>
              <a:tabLst>
                <a:tab pos="0" algn="l"/>
              </a:tabLst>
            </a:pPr>
            <a:endParaRPr lang="en-US" sz="1200" b="0" strike="noStrike" spc="-1" dirty="0">
              <a:latin typeface="Arial"/>
            </a:endParaRPr>
          </a:p>
        </p:txBody>
      </p:sp>
      <p:sp>
        <p:nvSpPr>
          <p:cNvPr id="1183" name="PlaceHolder 3"/>
          <p:cNvSpPr>
            <a:spLocks noGrp="1"/>
          </p:cNvSpPr>
          <p:nvPr>
            <p:ph type="sldNum" idx="22"/>
          </p:nvPr>
        </p:nvSpPr>
        <p:spPr>
          <a:xfrm>
            <a:off x="4399200" y="9555480"/>
            <a:ext cx="3368880" cy="49860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B52AEE60-7718-4AFB-892E-46136F176476}" type="slidenum">
              <a:rPr lang="en-US" sz="1400" b="0" strike="noStrike" spc="-1">
                <a:solidFill>
                  <a:srgbClr val="000000"/>
                </a:solidFill>
                <a:latin typeface="Times New Roman"/>
                <a:ea typeface="+mn-ea"/>
              </a:rPr>
              <a:t>10</a:t>
            </a:fld>
            <a:endParaRPr lang="en-US" sz="1400" b="0" strike="noStrike" spc="-1">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PlaceHolder 1"/>
          <p:cNvSpPr>
            <a:spLocks noGrp="1" noRot="1" noChangeAspect="1"/>
          </p:cNvSpPr>
          <p:nvPr>
            <p:ph type="sldImg"/>
          </p:nvPr>
        </p:nvSpPr>
        <p:spPr>
          <a:xfrm>
            <a:off x="381000" y="685800"/>
            <a:ext cx="6094413" cy="3429000"/>
          </a:xfrm>
          <a:prstGeom prst="rect">
            <a:avLst/>
          </a:prstGeom>
          <a:ln w="0">
            <a:noFill/>
          </a:ln>
        </p:spPr>
      </p:sp>
      <p:sp>
        <p:nvSpPr>
          <p:cNvPr id="191" name="PlaceHolder 2"/>
          <p:cNvSpPr>
            <a:spLocks noGrp="1"/>
          </p:cNvSpPr>
          <p:nvPr>
            <p:ph type="body"/>
          </p:nvPr>
        </p:nvSpPr>
        <p:spPr>
          <a:xfrm>
            <a:off x="685800" y="4343400"/>
            <a:ext cx="5485680" cy="4114080"/>
          </a:xfrm>
          <a:prstGeom prst="rect">
            <a:avLst/>
          </a:prstGeom>
          <a:noFill/>
          <a:ln w="0">
            <a:noFill/>
          </a:ln>
        </p:spPr>
        <p:txBody>
          <a:bodyPr lIns="0" tIns="0" rIns="0" bIns="0" anchor="t">
            <a:normAutofit/>
          </a:bodyPr>
          <a:lstStyle/>
          <a:p>
            <a:endParaRPr lang="en-US" sz="1800" b="0" strike="noStrike" spc="-1">
              <a:solidFill>
                <a:srgbClr val="000000"/>
              </a:solidFill>
              <a:latin typeface="Arial"/>
            </a:endParaRPr>
          </a:p>
        </p:txBody>
      </p:sp>
      <p:sp>
        <p:nvSpPr>
          <p:cNvPr id="192" name="PlaceHolder 3"/>
          <p:cNvSpPr>
            <a:spLocks noGrp="1"/>
          </p:cNvSpPr>
          <p:nvPr>
            <p:ph type="sldNum" idx="13"/>
          </p:nvPr>
        </p:nvSpPr>
        <p:spPr>
          <a:xfrm>
            <a:off x="3884760" y="8685360"/>
            <a:ext cx="2971080" cy="456480"/>
          </a:xfrm>
          <a:prstGeom prst="rect">
            <a:avLst/>
          </a:prstGeom>
          <a:noFill/>
          <a:ln w="0">
            <a:noFill/>
          </a:ln>
        </p:spPr>
        <p:txBody>
          <a:bodyPr lIns="0" tIns="0" rIns="0" bIns="0" anchor="b">
            <a:noAutofit/>
          </a:bodyPr>
          <a:lstStyle>
            <a:lvl1pPr algn="r">
              <a:lnSpc>
                <a:spcPct val="100000"/>
              </a:lnSpc>
              <a:buNone/>
              <a:defRPr lang="ru-RU" sz="1200" b="0" strike="noStrike" spc="-1">
                <a:solidFill>
                  <a:srgbClr val="000000"/>
                </a:solidFill>
                <a:latin typeface="+mn-lt"/>
                <a:ea typeface="+mn-ea"/>
              </a:defRPr>
            </a:lvl1pPr>
          </a:lstStyle>
          <a:p>
            <a:pPr algn="r">
              <a:lnSpc>
                <a:spcPct val="100000"/>
              </a:lnSpc>
              <a:buNone/>
            </a:pPr>
            <a:fld id="{6F38B5EB-9781-4C2E-9CBA-CF72D1EBAD49}" type="slidenum">
              <a:rPr lang="ru-RU" sz="1200" b="0" strike="noStrike" spc="-1">
                <a:solidFill>
                  <a:srgbClr val="000000"/>
                </a:solidFill>
                <a:latin typeface="+mn-lt"/>
                <a:ea typeface="+mn-ea"/>
              </a:rPr>
              <a:t>14</a:t>
            </a:fld>
            <a:endParaRPr lang="en-US" sz="12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a:t>В современной науке нейтроны используются для изучения фундаментальных взаимодействий и симметрий, структуры и свойств атомных ядер, но в настоящее время наиболее широко — в физике конденсированного состояния вещества, молекулярной биологии, структурной химии, материаловедении, в системах неразрушающего контроля объемных материалов и промышленных изделий. Кроме того, нейтроны сверхнизких энергий также являются весьма перспективным инструментом для исследований в области физики элементарных частиц и изучения фундаментальных взаимодействий.</a:t>
            </a:r>
          </a:p>
          <a:p>
            <a:endParaRPr lang="ru-RU" dirty="0"/>
          </a:p>
          <a:p>
            <a:r>
              <a:rPr lang="ru-RU" dirty="0"/>
              <a:t>Предметом исследования нейтронной физики является также свойства самого нейтрона как элементарной частицы. Большое значение для физики слабого взаимодействия имеет точное измерение времени жизни нейтрона (в </a:t>
            </a:r>
            <a:r>
              <a:rPr lang="ru-RU" dirty="0" err="1"/>
              <a:t>тч</a:t>
            </a:r>
            <a:r>
              <a:rPr lang="ru-RU" dirty="0"/>
              <a:t> для загадки Барионной асимметрии Вселенной). Многие расширения Стандартной Модели предсказывают наличие у нейтрона ненулевого ЭДМ, а также существование нейтрон-нейтронных осцилляций. Изучение квантовых уровней энергии нейтронов в гравитационном поле Земли, а также изучение </a:t>
            </a:r>
            <a:r>
              <a:rPr lang="ru-RU" baseline="0" dirty="0"/>
              <a:t>нарушения фундаментальных симметрий в реакциях нейтронов с ядрами (о временной инвариантности, т.е. проверке </a:t>
            </a:r>
            <a:r>
              <a:rPr lang="en-US" baseline="0" dirty="0"/>
              <a:t>CPT</a:t>
            </a:r>
            <a:r>
              <a:rPr lang="ru-RU" baseline="0" dirty="0"/>
              <a:t> теоремы)</a:t>
            </a:r>
            <a:r>
              <a:rPr lang="ru-RU" dirty="0"/>
              <a:t>. </a:t>
            </a:r>
          </a:p>
          <a:p>
            <a:endParaRPr lang="ru-RU" b="1" dirty="0"/>
          </a:p>
          <a:p>
            <a:r>
              <a:rPr lang="ru-RU" b="1" dirty="0"/>
              <a:t>Нейтронная спектроскопия в гравитационном поле позволила получить результаты космологического масштаба, касающиеся некоторых экзотических теорий темной материи и темной энергии.</a:t>
            </a:r>
            <a:endParaRPr lang="ru-RU" dirty="0"/>
          </a:p>
          <a:p>
            <a:endParaRPr lang="ru-RU" dirty="0"/>
          </a:p>
          <a:p>
            <a:r>
              <a:rPr lang="ru-RU" b="0" i="0" u="none" strike="noStrike" dirty="0">
                <a:solidFill>
                  <a:srgbClr val="1A1A1A"/>
                </a:solidFill>
                <a:effectLst/>
                <a:latin typeface="Gerbera"/>
              </a:rPr>
              <a:t>Схема эксперимента по наблюдению квантовых уровней энергии нейтронов в гравитационном поле Земли. </a:t>
            </a:r>
            <a:r>
              <a:rPr lang="ru-RU" b="0" i="0" u="none" strike="noStrike" dirty="0" err="1">
                <a:solidFill>
                  <a:srgbClr val="1A1A1A"/>
                </a:solidFill>
                <a:effectLst/>
                <a:latin typeface="Gerbera"/>
              </a:rPr>
              <a:t>Ультрахолодные</a:t>
            </a:r>
            <a:r>
              <a:rPr lang="ru-RU" b="0" i="0" u="none" strike="noStrike" dirty="0">
                <a:solidFill>
                  <a:srgbClr val="1A1A1A"/>
                </a:solidFill>
                <a:effectLst/>
                <a:latin typeface="Gerbera"/>
              </a:rPr>
              <a:t> нейтроны влетают в узкий зазор между плитой и поглотителем и, подпрыгнув несколько раз, долетают до счетчика нейтронов. Если высота прыжков составляет доли миллиметра, эти прыжки описываются уже не классической, а квантовой физикой. Измеряя поток нейтронов в зависимости от ширины зазора, можно обнаружить квантование нейтронного движения по вертикали. </a:t>
            </a:r>
          </a:p>
          <a:p>
            <a:r>
              <a:rPr lang="ru-RU" b="1" i="0" u="none" strike="noStrike" dirty="0">
                <a:solidFill>
                  <a:srgbClr val="1A1A1A"/>
                </a:solidFill>
                <a:effectLst/>
                <a:latin typeface="Adonis"/>
              </a:rPr>
              <a:t>Десять лет назад было экспериментально доказано, что за счет силы тяжести лежащие на подложке </a:t>
            </a:r>
            <a:r>
              <a:rPr lang="ru-RU" b="1" i="0" u="none" strike="noStrike" dirty="0" err="1">
                <a:solidFill>
                  <a:srgbClr val="1A1A1A"/>
                </a:solidFill>
                <a:effectLst/>
                <a:latin typeface="Adonis"/>
              </a:rPr>
              <a:t>ультрахолодные</a:t>
            </a:r>
            <a:r>
              <a:rPr lang="ru-RU" b="1" i="0" u="none" strike="noStrike" dirty="0">
                <a:solidFill>
                  <a:srgbClr val="1A1A1A"/>
                </a:solidFill>
                <a:effectLst/>
                <a:latin typeface="Adonis"/>
              </a:rPr>
              <a:t> нейтроны обладают квантовыми уровнями энергии, наподобие электронов в атоме.</a:t>
            </a:r>
          </a:p>
          <a:p>
            <a:r>
              <a:rPr lang="ru-RU" b="0" i="0" u="none" strike="noStrike" dirty="0">
                <a:solidFill>
                  <a:srgbClr val="1A1A1A"/>
                </a:solidFill>
                <a:effectLst/>
                <a:latin typeface="Adonis"/>
              </a:rPr>
              <a:t>В начале 2000-х годов квантование уровней энергии было экспериментально продемонстрировано еще в одном, довольно необычном, случае — </a:t>
            </a:r>
            <a:r>
              <a:rPr lang="ru-RU" b="1" i="0" u="none" strike="noStrike" dirty="0">
                <a:solidFill>
                  <a:srgbClr val="1A1A1A"/>
                </a:solidFill>
                <a:effectLst/>
                <a:latin typeface="Adonis"/>
              </a:rPr>
              <a:t>для </a:t>
            </a:r>
            <a:r>
              <a:rPr lang="ru-RU" b="1" i="0" u="none" strike="noStrike" dirty="0" err="1">
                <a:solidFill>
                  <a:srgbClr val="1A1A1A"/>
                </a:solidFill>
                <a:effectLst/>
                <a:latin typeface="Adonis"/>
              </a:rPr>
              <a:t>ультрахолодных</a:t>
            </a:r>
            <a:r>
              <a:rPr lang="ru-RU" b="1" i="0" u="none" strike="noStrike" dirty="0">
                <a:solidFill>
                  <a:srgbClr val="1A1A1A"/>
                </a:solidFill>
                <a:effectLst/>
                <a:latin typeface="Adonis"/>
              </a:rPr>
              <a:t> нейтронов в поле тяжести Земли</a:t>
            </a:r>
            <a:r>
              <a:rPr lang="ru-RU" b="0" i="0" u="none" strike="noStrike" dirty="0">
                <a:solidFill>
                  <a:srgbClr val="1A1A1A"/>
                </a:solidFill>
                <a:effectLst/>
                <a:latin typeface="Adonis"/>
              </a:rPr>
              <a:t>. Нейтрон со скоростью порядка несколько метров в секунду хорошо </a:t>
            </a:r>
            <a:r>
              <a:rPr lang="ru-RU" b="0" i="0" u="none" strike="noStrike" dirty="0">
                <a:solidFill>
                  <a:srgbClr val="001034"/>
                </a:solidFill>
                <a:effectLst/>
                <a:latin typeface="Adonis"/>
                <a:hlinkClick r:id="rId3"/>
              </a:rPr>
              <a:t>отражается от обычного твердого вещества</a:t>
            </a:r>
            <a:r>
              <a:rPr lang="ru-RU" b="0" i="0" u="none" strike="noStrike" dirty="0">
                <a:solidFill>
                  <a:srgbClr val="1A1A1A"/>
                </a:solidFill>
                <a:effectLst/>
                <a:latin typeface="Adonis"/>
              </a:rPr>
              <a:t>. Поэтому если его, условно говоря, «положить» на горизонтальную плиту, то он будет находиться в потенциальной яме, ограниченной снизу отражающей плитой, а сверху — потенциальной энергией. В этой потенциальной яме у нейтрона будут </a:t>
            </a:r>
            <a:r>
              <a:rPr lang="ru-RU" b="0" i="0" u="none" strike="noStrike" dirty="0" err="1">
                <a:solidFill>
                  <a:srgbClr val="1A1A1A"/>
                </a:solidFill>
                <a:effectLst/>
                <a:latin typeface="Adonis"/>
              </a:rPr>
              <a:t>квантованные</a:t>
            </a:r>
            <a:r>
              <a:rPr lang="ru-RU" b="0" i="0" u="none" strike="noStrike" dirty="0">
                <a:solidFill>
                  <a:srgbClr val="1A1A1A"/>
                </a:solidFill>
                <a:effectLst/>
                <a:latin typeface="Adonis"/>
              </a:rPr>
              <a:t> уровни энергии с энергиями порядка </a:t>
            </a:r>
            <a:r>
              <a:rPr lang="ru-RU" b="0" i="0" u="none" strike="noStrike" dirty="0" err="1">
                <a:solidFill>
                  <a:srgbClr val="1A1A1A"/>
                </a:solidFill>
                <a:effectLst/>
                <a:latin typeface="Adonis"/>
              </a:rPr>
              <a:t>пикоэлектронвольта</a:t>
            </a:r>
            <a:r>
              <a:rPr lang="ru-RU" b="0" i="0" u="none" strike="noStrike" dirty="0">
                <a:solidFill>
                  <a:srgbClr val="1A1A1A"/>
                </a:solidFill>
                <a:effectLst/>
                <a:latin typeface="Adonis"/>
              </a:rPr>
              <a:t> (в триллионы раз меньше, чем энергии электронов в атоме). Эти уровни энергии и были </a:t>
            </a:r>
            <a:r>
              <a:rPr lang="ru-RU" b="0" i="0" u="none" strike="noStrike" dirty="0">
                <a:solidFill>
                  <a:srgbClr val="001034"/>
                </a:solidFill>
                <a:effectLst/>
                <a:latin typeface="Adonis"/>
                <a:hlinkClick r:id="rId4"/>
              </a:rPr>
              <a:t>впервые зарегистрированы</a:t>
            </a:r>
            <a:r>
              <a:rPr lang="ru-RU" b="0" i="0" u="none" strike="noStrike" dirty="0">
                <a:solidFill>
                  <a:srgbClr val="1A1A1A"/>
                </a:solidFill>
                <a:effectLst/>
                <a:latin typeface="Adonis"/>
              </a:rPr>
              <a:t> в 2001 году.</a:t>
            </a:r>
          </a:p>
          <a:p>
            <a:endParaRPr lang="ru-RU" b="0" i="0" u="none" strike="noStrike" dirty="0">
              <a:solidFill>
                <a:srgbClr val="1A1A1A"/>
              </a:solidFill>
              <a:effectLst/>
              <a:latin typeface="Adonis"/>
            </a:endParaRPr>
          </a:p>
          <a:p>
            <a:r>
              <a:rPr lang="ru-RU" b="0" i="0" u="none" strike="noStrike" dirty="0">
                <a:solidFill>
                  <a:srgbClr val="1A1A1A"/>
                </a:solidFill>
                <a:effectLst/>
                <a:latin typeface="Adonis"/>
              </a:rPr>
              <a:t>полезно еще раз подчеркнуть два аспекта этой работы. Во-первых, в очередной раз подтверждается мысль, что аккуратные измерения очень тонких лабораторных эффектов позволяют сделать выводы, касающиеся устройства всей Вселенной. В частности, в описанной работе измерения нейтронов позволили ограничить экзотические модели темной энергии и темной материи. Во-вторых, нейтроны в этом исследовании играют особую роль. В отличие от заряженных частиц и от нейтральных атомов, </a:t>
            </a:r>
            <a:r>
              <a:rPr lang="ru-RU" b="0" i="0" u="none" strike="noStrike" dirty="0" err="1">
                <a:solidFill>
                  <a:srgbClr val="1A1A1A"/>
                </a:solidFill>
                <a:effectLst/>
                <a:latin typeface="Adonis"/>
              </a:rPr>
              <a:t>ультрахолодные</a:t>
            </a:r>
            <a:r>
              <a:rPr lang="ru-RU" b="0" i="0" u="none" strike="noStrike" dirty="0">
                <a:solidFill>
                  <a:srgbClr val="1A1A1A"/>
                </a:solidFill>
                <a:effectLst/>
                <a:latin typeface="Adonis"/>
              </a:rPr>
              <a:t> нейтроны практически не чувствуют «обычных» сил, вызванных межатомным взаимодействием или электрическим полем. Это помогает нейтронам чувствовать другие силы — гравитацию и гипотетические «пятые силы». Именно поэтому уже первые измерения спектроскопии нейтронов в гравитационном поле позволили получить ограничения, превосходящие возможности обычной атомной спектроскопии.</a:t>
            </a:r>
            <a:endParaRPr lang="ru-RU" dirty="0"/>
          </a:p>
          <a:p>
            <a:endParaRPr lang="ru-RU" baseline="0" dirty="0"/>
          </a:p>
        </p:txBody>
      </p:sp>
      <p:sp>
        <p:nvSpPr>
          <p:cNvPr id="4" name="Номер слайда 3"/>
          <p:cNvSpPr>
            <a:spLocks noGrp="1"/>
          </p:cNvSpPr>
          <p:nvPr>
            <p:ph type="sldNum" sz="quarter" idx="10"/>
          </p:nvPr>
        </p:nvSpPr>
        <p:spPr/>
        <p:txBody>
          <a:bodyPr/>
          <a:lstStyle/>
          <a:p>
            <a:fld id="{6E524746-4476-4117-AF64-91545BE7BB09}" type="slidenum">
              <a:rPr lang="en-US" smtClean="0"/>
              <a:pPr/>
              <a:t>16</a:t>
            </a:fld>
            <a:endParaRPr lang="en-US"/>
          </a:p>
        </p:txBody>
      </p:sp>
    </p:spTree>
    <p:extLst>
      <p:ext uri="{BB962C8B-B14F-4D97-AF65-F5344CB8AC3E}">
        <p14:creationId xmlns:p14="http://schemas.microsoft.com/office/powerpoint/2010/main" val="952730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 name="PlaceHolder 1"/>
          <p:cNvSpPr>
            <a:spLocks noGrp="1" noRot="1" noChangeAspect="1"/>
          </p:cNvSpPr>
          <p:nvPr>
            <p:ph type="sldImg"/>
          </p:nvPr>
        </p:nvSpPr>
        <p:spPr>
          <a:xfrm>
            <a:off x="685800" y="1143000"/>
            <a:ext cx="5486400" cy="3086100"/>
          </a:xfrm>
          <a:prstGeom prst="rect">
            <a:avLst/>
          </a:prstGeom>
          <a:ln w="0">
            <a:noFill/>
          </a:ln>
        </p:spPr>
      </p:sp>
      <p:sp>
        <p:nvSpPr>
          <p:cNvPr id="143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indent="0" algn="just">
              <a:lnSpc>
                <a:spcPct val="150000"/>
              </a:lnSpc>
              <a:buNone/>
              <a:tabLst>
                <a:tab pos="0" algn="l"/>
              </a:tabLst>
            </a:pPr>
            <a:endParaRPr lang="ru-RU" sz="1800" b="0" strike="noStrike" spc="-1">
              <a:solidFill>
                <a:srgbClr val="000000"/>
              </a:solidFill>
              <a:latin typeface="Arial"/>
            </a:endParaRPr>
          </a:p>
          <a:p>
            <a:pPr indent="0" algn="just">
              <a:lnSpc>
                <a:spcPct val="150000"/>
              </a:lnSpc>
              <a:buNone/>
              <a:tabLst>
                <a:tab pos="0" algn="l"/>
              </a:tabLst>
            </a:pPr>
            <a:endParaRPr lang="ru-RU" sz="1800" b="0" strike="noStrike" spc="-1">
              <a:solidFill>
                <a:srgbClr val="000000"/>
              </a:solidFill>
              <a:latin typeface="Arial"/>
            </a:endParaRPr>
          </a:p>
          <a:p>
            <a:pPr indent="0" algn="just">
              <a:lnSpc>
                <a:spcPct val="150000"/>
              </a:lnSpc>
              <a:buNone/>
              <a:tabLst>
                <a:tab pos="0" algn="l"/>
              </a:tabLst>
            </a:pPr>
            <a:endParaRPr lang="ru-RU" sz="1800" b="0" strike="noStrike" spc="-1">
              <a:solidFill>
                <a:srgbClr val="000000"/>
              </a:solidFill>
              <a:latin typeface="Arial"/>
            </a:endParaRPr>
          </a:p>
        </p:txBody>
      </p:sp>
      <p:sp>
        <p:nvSpPr>
          <p:cNvPr id="1436" name="PlaceHolder 3"/>
          <p:cNvSpPr>
            <a:spLocks noGrp="1"/>
          </p:cNvSpPr>
          <p:nvPr>
            <p:ph type="sldNum" idx="52"/>
          </p:nvPr>
        </p:nvSpPr>
        <p:spPr>
          <a:xfrm>
            <a:off x="3884760" y="8685360"/>
            <a:ext cx="2971440" cy="458280"/>
          </a:xfrm>
          <a:prstGeom prst="rect">
            <a:avLst/>
          </a:prstGeom>
          <a:noFill/>
          <a:ln w="0">
            <a:noFill/>
          </a:ln>
        </p:spPr>
        <p:txBody>
          <a:bodyPr anchor="b">
            <a:noAutofit/>
          </a:bodyPr>
          <a:lstStyle>
            <a:lvl1pPr indent="0" algn="r">
              <a:lnSpc>
                <a:spcPct val="100000"/>
              </a:lnSpc>
              <a:buNone/>
              <a:defRPr lang="ru-RU" sz="1200" b="0" strike="noStrike" spc="-1">
                <a:solidFill>
                  <a:srgbClr val="000000"/>
                </a:solidFill>
                <a:latin typeface="Times New Roman"/>
              </a:defRPr>
            </a:lvl1pPr>
          </a:lstStyle>
          <a:p>
            <a:pPr indent="0" algn="r">
              <a:lnSpc>
                <a:spcPct val="100000"/>
              </a:lnSpc>
              <a:buNone/>
            </a:pPr>
            <a:fld id="{5D23E486-0C3C-4FF0-8B5A-6A4CED570481}" type="slidenum">
              <a:rPr lang="ru-RU" sz="1200" b="0" strike="noStrike" spc="-1">
                <a:solidFill>
                  <a:srgbClr val="000000"/>
                </a:solidFill>
                <a:latin typeface="Times New Roman"/>
              </a:rPr>
              <a:t>18</a:t>
            </a:fld>
            <a:endParaRPr lang="ru-RU"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r>
              <a:rPr lang="ru-RU"/>
              <a:t>20ГГ</a:t>
            </a:r>
            <a:endParaRPr lang="en-US" dirty="0"/>
          </a:p>
        </p:txBody>
      </p:sp>
      <p:sp>
        <p:nvSpPr>
          <p:cNvPr id="5" name="Footer Placeholder 4"/>
          <p:cNvSpPr>
            <a:spLocks noGrp="1"/>
          </p:cNvSpPr>
          <p:nvPr>
            <p:ph type="ftr" sz="quarter" idx="11"/>
          </p:nvPr>
        </p:nvSpPr>
        <p:spPr/>
        <p:txBody>
          <a:bodyPr/>
          <a:lstStyle/>
          <a:p>
            <a:r>
              <a:rPr lang="ru-RU"/>
              <a:t>Набор слайдов для презентации</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9896237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r>
              <a:rPr lang="ru-RU" noProof="0"/>
              <a:t>20ГГ</a:t>
            </a:r>
          </a:p>
        </p:txBody>
      </p:sp>
      <p:sp>
        <p:nvSpPr>
          <p:cNvPr id="5" name="Footer Placeholder 4"/>
          <p:cNvSpPr>
            <a:spLocks noGrp="1"/>
          </p:cNvSpPr>
          <p:nvPr>
            <p:ph type="ftr" sz="quarter" idx="11"/>
          </p:nvPr>
        </p:nvSpPr>
        <p:spPr/>
        <p:txBody>
          <a:bodyPr/>
          <a:lstStyle/>
          <a:p>
            <a:r>
              <a:rPr lang="ru-RU" noProof="0"/>
              <a:t>Набор слайдов для презентации</a:t>
            </a:r>
          </a:p>
        </p:txBody>
      </p:sp>
      <p:sp>
        <p:nvSpPr>
          <p:cNvPr id="6" name="Slide Number Placeholder 5"/>
          <p:cNvSpPr>
            <a:spLocks noGrp="1"/>
          </p:cNvSpPr>
          <p:nvPr>
            <p:ph type="sldNum" sz="quarter" idx="12"/>
          </p:nvPr>
        </p:nvSpPr>
        <p:spPr/>
        <p:txBody>
          <a:bodyPr/>
          <a:lstStyle/>
          <a:p>
            <a:fld id="{B5CEABB6-07DC-46E8-9B57-56EC44A396E5}" type="slidenum">
              <a:rPr lang="ru-RU" noProof="0" smtClean="0"/>
              <a:pPr/>
              <a:t>‹#›</a:t>
            </a:fld>
            <a:endParaRPr lang="ru-RU" noProof="0"/>
          </a:p>
        </p:txBody>
      </p:sp>
    </p:spTree>
    <p:extLst>
      <p:ext uri="{BB962C8B-B14F-4D97-AF65-F5344CB8AC3E}">
        <p14:creationId xmlns:p14="http://schemas.microsoft.com/office/powerpoint/2010/main" val="396293294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r>
              <a:rPr lang="ru-RU" noProof="0"/>
              <a:t>20ГГ</a:t>
            </a:r>
          </a:p>
        </p:txBody>
      </p:sp>
      <p:sp>
        <p:nvSpPr>
          <p:cNvPr id="5" name="Footer Placeholder 4"/>
          <p:cNvSpPr>
            <a:spLocks noGrp="1"/>
          </p:cNvSpPr>
          <p:nvPr>
            <p:ph type="ftr" sz="quarter" idx="11"/>
          </p:nvPr>
        </p:nvSpPr>
        <p:spPr/>
        <p:txBody>
          <a:bodyPr/>
          <a:lstStyle/>
          <a:p>
            <a:r>
              <a:rPr lang="ru-RU" noProof="0"/>
              <a:t>Набор слайдов для презентации</a:t>
            </a:r>
          </a:p>
        </p:txBody>
      </p:sp>
      <p:sp>
        <p:nvSpPr>
          <p:cNvPr id="6" name="Slide Number Placeholder 5"/>
          <p:cNvSpPr>
            <a:spLocks noGrp="1"/>
          </p:cNvSpPr>
          <p:nvPr>
            <p:ph type="sldNum" sz="quarter" idx="12"/>
          </p:nvPr>
        </p:nvSpPr>
        <p:spPr/>
        <p:txBody>
          <a:bodyPr/>
          <a:lstStyle/>
          <a:p>
            <a:fld id="{B5CEABB6-07DC-46E8-9B57-56EC44A396E5}" type="slidenum">
              <a:rPr lang="ru-RU" noProof="0" smtClean="0"/>
              <a:pPr/>
              <a:t>‹#›</a:t>
            </a:fld>
            <a:endParaRPr lang="ru-RU" noProof="0"/>
          </a:p>
        </p:txBody>
      </p:sp>
    </p:spTree>
    <p:extLst>
      <p:ext uri="{BB962C8B-B14F-4D97-AF65-F5344CB8AC3E}">
        <p14:creationId xmlns:p14="http://schemas.microsoft.com/office/powerpoint/2010/main" val="162634152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30" name="PlaceHolder 1"/>
          <p:cNvSpPr>
            <a:spLocks noGrp="1"/>
          </p:cNvSpPr>
          <p:nvPr>
            <p:ph type="title"/>
          </p:nvPr>
        </p:nvSpPr>
        <p:spPr>
          <a:xfrm>
            <a:off x="609590" y="273610"/>
            <a:ext cx="10972270" cy="1144785"/>
          </a:xfrm>
          <a:prstGeom prst="rect">
            <a:avLst/>
          </a:prstGeom>
        </p:spPr>
        <p:txBody>
          <a:bodyPr lIns="0" tIns="0" rIns="0" bIns="0" anchor="ctr">
            <a:noAutofit/>
          </a:bodyPr>
          <a:lstStyle/>
          <a:p>
            <a:pPr algn="ctr"/>
            <a:endParaRPr lang="en-CA" sz="4244" b="0" strike="noStrike" spc="-1">
              <a:latin typeface="Arial"/>
            </a:endParaRPr>
          </a:p>
        </p:txBody>
      </p:sp>
      <p:sp>
        <p:nvSpPr>
          <p:cNvPr id="231" name="PlaceHolder 2"/>
          <p:cNvSpPr>
            <a:spLocks noGrp="1"/>
          </p:cNvSpPr>
          <p:nvPr>
            <p:ph type="subTitle"/>
          </p:nvPr>
        </p:nvSpPr>
        <p:spPr>
          <a:xfrm>
            <a:off x="609590" y="1604505"/>
            <a:ext cx="10972270" cy="3977062"/>
          </a:xfrm>
          <a:prstGeom prst="rect">
            <a:avLst/>
          </a:prstGeom>
        </p:spPr>
        <p:txBody>
          <a:bodyPr lIns="0" tIns="0" rIns="0" bIns="0" anchor="ctr">
            <a:noAutofit/>
          </a:bodyPr>
          <a:lstStyle/>
          <a:p>
            <a:pPr algn="ctr"/>
            <a:endParaRPr lang="en-CA" sz="3086" b="0" strike="noStrike" spc="-1">
              <a:latin typeface="Arial"/>
            </a:endParaRPr>
          </a:p>
        </p:txBody>
      </p:sp>
    </p:spTree>
    <p:extLst>
      <p:ext uri="{BB962C8B-B14F-4D97-AF65-F5344CB8AC3E}">
        <p14:creationId xmlns:p14="http://schemas.microsoft.com/office/powerpoint/2010/main" val="90369504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Рыночное 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cap="all" spc="150" baseline="0" dirty="0">
                <a:solidFill>
                  <a:schemeClr val="tx1">
                    <a:lumMod val="75000"/>
                    <a:lumOff val="25000"/>
                  </a:schemeClr>
                </a:solidFill>
                <a:latin typeface="Arial" panose="020B0604020202020204" pitchFamily="34" charset="0"/>
                <a:ea typeface="+mj-ea"/>
                <a:cs typeface="+mj-cs"/>
              </a:defRPr>
            </a:lvl1pPr>
          </a:lstStyle>
          <a:p>
            <a:pPr rtl="0"/>
            <a:r>
              <a:rPr lang="ru-RU" noProof="0"/>
              <a:t>ОБРАЗЕЦ ЗАГОЛОВКА</a:t>
            </a:r>
          </a:p>
        </p:txBody>
      </p:sp>
      <p:sp>
        <p:nvSpPr>
          <p:cNvPr id="3" name="Текст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063855" y="3064615"/>
            <a:ext cx="1240971" cy="823912"/>
          </a:xfrm>
        </p:spPr>
        <p:txBody>
          <a:bodyPr rtlCol="0" anchor="ctr">
            <a:noAutofit/>
          </a:bodyPr>
          <a:lstStyle>
            <a:lvl1pPr marL="0" indent="0" algn="ctr">
              <a:buNone/>
              <a:defRPr lang="en-US" sz="4000" kern="1200" cap="all" spc="150" baseline="0" dirty="0" smtClean="0">
                <a:solidFill>
                  <a:schemeClr val="tx1">
                    <a:lumMod val="75000"/>
                    <a:lumOff val="25000"/>
                  </a:schemeClr>
                </a:solidFill>
                <a:latin typeface="Arial" panose="020B0604020202020204" pitchFamily="34" charset="0"/>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a:t>
            </a:r>
          </a:p>
        </p:txBody>
      </p:sp>
      <p:sp>
        <p:nvSpPr>
          <p:cNvPr id="23" name="Текст 2">
            <a:extLst>
              <a:ext uri="{FF2B5EF4-FFF2-40B4-BE49-F238E27FC236}">
                <a16:creationId xmlns:a16="http://schemas.microsoft.com/office/drawing/2014/main" id="{A066E2EA-C6EA-4A02-818E-33BD582D92E7}"/>
              </a:ext>
            </a:extLst>
          </p:cNvPr>
          <p:cNvSpPr>
            <a:spLocks noGrp="1"/>
          </p:cNvSpPr>
          <p:nvPr>
            <p:ph type="body" idx="15" hasCustomPrompt="1"/>
          </p:nvPr>
        </p:nvSpPr>
        <p:spPr>
          <a:xfrm>
            <a:off x="5475514" y="3064615"/>
            <a:ext cx="1240971" cy="823912"/>
          </a:xfrm>
        </p:spPr>
        <p:txBody>
          <a:bodyPr rtlCol="0" anchor="ctr">
            <a:noAutofit/>
          </a:bodyPr>
          <a:lstStyle>
            <a:lvl1pPr marL="0" indent="0" algn="ctr">
              <a:buNone/>
              <a:defRPr lang="en-US" sz="4000" kern="1200" cap="all" spc="150" baseline="0" dirty="0" smtClean="0">
                <a:solidFill>
                  <a:schemeClr val="tx1">
                    <a:lumMod val="75000"/>
                    <a:lumOff val="25000"/>
                  </a:schemeClr>
                </a:solidFill>
                <a:latin typeface="Arial" panose="020B0604020202020204" pitchFamily="34" charset="0"/>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a:t>
            </a:r>
          </a:p>
        </p:txBody>
      </p:sp>
      <p:sp>
        <p:nvSpPr>
          <p:cNvPr id="24" name="Текст 2">
            <a:extLst>
              <a:ext uri="{FF2B5EF4-FFF2-40B4-BE49-F238E27FC236}">
                <a16:creationId xmlns:a16="http://schemas.microsoft.com/office/drawing/2014/main" id="{97B9C3B0-3522-407C-B662-631E19ECC95F}"/>
              </a:ext>
            </a:extLst>
          </p:cNvPr>
          <p:cNvSpPr>
            <a:spLocks noGrp="1"/>
          </p:cNvSpPr>
          <p:nvPr>
            <p:ph type="body" idx="16" hasCustomPrompt="1"/>
          </p:nvPr>
        </p:nvSpPr>
        <p:spPr>
          <a:xfrm>
            <a:off x="8887174" y="3064615"/>
            <a:ext cx="1240971" cy="823912"/>
          </a:xfrm>
        </p:spPr>
        <p:txBody>
          <a:bodyPr rtlCol="0" anchor="ctr">
            <a:noAutofit/>
          </a:bodyPr>
          <a:lstStyle>
            <a:lvl1pPr marL="0" indent="0" algn="ctr">
              <a:buNone/>
              <a:defRPr lang="en-US" sz="4000" kern="1200" cap="all" spc="150" baseline="0" dirty="0" smtClean="0">
                <a:solidFill>
                  <a:schemeClr val="tx1">
                    <a:lumMod val="75000"/>
                    <a:lumOff val="25000"/>
                  </a:schemeClr>
                </a:solidFill>
                <a:latin typeface="Arial" panose="020B0604020202020204" pitchFamily="34" charset="0"/>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a:t>
            </a:r>
          </a:p>
        </p:txBody>
      </p:sp>
      <p:sp>
        <p:nvSpPr>
          <p:cNvPr id="4" name="Объект 3">
            <a:extLst>
              <a:ext uri="{FF2B5EF4-FFF2-40B4-BE49-F238E27FC236}">
                <a16:creationId xmlns:a16="http://schemas.microsoft.com/office/drawing/2014/main" id="{AC9B20CF-6B91-4562-B799-0ABDAEBC0D2A}"/>
              </a:ext>
            </a:extLst>
          </p:cNvPr>
          <p:cNvSpPr>
            <a:spLocks noGrp="1"/>
          </p:cNvSpPr>
          <p:nvPr>
            <p:ph sz="half" idx="2" hasCustomPrompt="1"/>
          </p:nvPr>
        </p:nvSpPr>
        <p:spPr>
          <a:xfrm>
            <a:off x="1129698" y="4824188"/>
            <a:ext cx="3124093" cy="462927"/>
          </a:xfrm>
        </p:spPr>
        <p:txBody>
          <a:bodyPr rtlCol="0">
            <a:noAutofit/>
          </a:bodyPr>
          <a:lstStyle>
            <a:lvl1pPr marL="0" indent="0" algn="ctr">
              <a:lnSpc>
                <a:spcPct val="100000"/>
              </a:lnSpc>
              <a:buNone/>
              <a:defRPr sz="2000" cap="all" spc="50" baseline="0">
                <a:solidFill>
                  <a:schemeClr val="tx1">
                    <a:lumMod val="75000"/>
                    <a:lumOff val="25000"/>
                  </a:schemeClr>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ru-RU" noProof="0"/>
              <a:t>Щелкните, чтобы изменить</a:t>
            </a:r>
          </a:p>
        </p:txBody>
      </p:sp>
      <p:sp>
        <p:nvSpPr>
          <p:cNvPr id="6" name="Объект 5">
            <a:extLst>
              <a:ext uri="{FF2B5EF4-FFF2-40B4-BE49-F238E27FC236}">
                <a16:creationId xmlns:a16="http://schemas.microsoft.com/office/drawing/2014/main" id="{B36EE64B-44BF-4634-97BC-5ED74C6DF280}"/>
              </a:ext>
            </a:extLst>
          </p:cNvPr>
          <p:cNvSpPr>
            <a:spLocks noGrp="1"/>
          </p:cNvSpPr>
          <p:nvPr>
            <p:ph sz="quarter" idx="4" hasCustomPrompt="1"/>
          </p:nvPr>
        </p:nvSpPr>
        <p:spPr>
          <a:xfrm>
            <a:off x="4526261" y="4824188"/>
            <a:ext cx="3139479" cy="462927"/>
          </a:xfrm>
        </p:spPr>
        <p:txBody>
          <a:bodyPr rtlCol="0">
            <a:normAutofit/>
          </a:bodyPr>
          <a:lstStyle>
            <a:lvl1pPr marL="0" indent="0" algn="ctr">
              <a:lnSpc>
                <a:spcPct val="100000"/>
              </a:lnSpc>
              <a:buNone/>
              <a:defRPr sz="2000" cap="all" spc="50" baseline="0">
                <a:solidFill>
                  <a:schemeClr val="tx1">
                    <a:lumMod val="75000"/>
                    <a:lumOff val="25000"/>
                  </a:schemeClr>
                </a:solidFill>
              </a:defRPr>
            </a:lvl1pPr>
            <a:lvl2pPr marL="457200" indent="0">
              <a:lnSpc>
                <a:spcPct val="100000"/>
              </a:lnSpc>
              <a:buNone/>
              <a:defRPr sz="2000" cap="all"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ru-RU" noProof="0"/>
              <a:t>Щелкните, чтобы изменить</a:t>
            </a:r>
          </a:p>
        </p:txBody>
      </p:sp>
      <p:sp>
        <p:nvSpPr>
          <p:cNvPr id="22" name="Объект 3">
            <a:extLst>
              <a:ext uri="{FF2B5EF4-FFF2-40B4-BE49-F238E27FC236}">
                <a16:creationId xmlns:a16="http://schemas.microsoft.com/office/drawing/2014/main" id="{C464A9BD-B815-4632-8F54-6EB70E48BAFF}"/>
              </a:ext>
            </a:extLst>
          </p:cNvPr>
          <p:cNvSpPr>
            <a:spLocks noGrp="1"/>
          </p:cNvSpPr>
          <p:nvPr>
            <p:ph sz="half" idx="14" hasCustomPrompt="1"/>
          </p:nvPr>
        </p:nvSpPr>
        <p:spPr>
          <a:xfrm>
            <a:off x="7938210" y="4824188"/>
            <a:ext cx="3124093" cy="462927"/>
          </a:xfrm>
        </p:spPr>
        <p:txBody>
          <a:bodyPr rtlCol="0">
            <a:noAutofit/>
          </a:bodyPr>
          <a:lstStyle>
            <a:lvl1pPr marL="0" indent="0" algn="ctr">
              <a:lnSpc>
                <a:spcPct val="100000"/>
              </a:lnSpc>
              <a:buNone/>
              <a:defRPr sz="2000" cap="all" spc="50" baseline="0">
                <a:solidFill>
                  <a:schemeClr val="tx1">
                    <a:lumMod val="75000"/>
                    <a:lumOff val="25000"/>
                  </a:schemeClr>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ru-RU" noProof="0"/>
              <a:t>Щелкните, чтобы изменить</a:t>
            </a:r>
          </a:p>
        </p:txBody>
      </p:sp>
      <p:pic>
        <p:nvPicPr>
          <p:cNvPr id="11" name="Графический объект 10">
            <a:extLst>
              <a:ext uri="{FF2B5EF4-FFF2-40B4-BE49-F238E27FC236}">
                <a16:creationId xmlns:a16="http://schemas.microsoft.com/office/drawing/2014/main" id="{B38B0D13-BD5F-460B-B337-F4A9342026D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65141" y="2358007"/>
            <a:ext cx="2438400" cy="2019300"/>
          </a:xfrm>
          <a:prstGeom prst="rect">
            <a:avLst/>
          </a:prstGeom>
        </p:spPr>
      </p:pic>
      <p:pic>
        <p:nvPicPr>
          <p:cNvPr id="13" name="Графический объект 12">
            <a:extLst>
              <a:ext uri="{FF2B5EF4-FFF2-40B4-BE49-F238E27FC236}">
                <a16:creationId xmlns:a16="http://schemas.microsoft.com/office/drawing/2014/main" id="{BE72876B-D3DA-4462-9E24-3354D8D02A27}"/>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000625" y="2531837"/>
            <a:ext cx="2190750" cy="1943100"/>
          </a:xfrm>
          <a:prstGeom prst="rect">
            <a:avLst/>
          </a:prstGeom>
        </p:spPr>
      </p:pic>
      <p:pic>
        <p:nvPicPr>
          <p:cNvPr id="15" name="Графический объект 14">
            <a:extLst>
              <a:ext uri="{FF2B5EF4-FFF2-40B4-BE49-F238E27FC236}">
                <a16:creationId xmlns:a16="http://schemas.microsoft.com/office/drawing/2014/main" id="{14A539B6-6E3F-41BA-ACE2-76E8BB65163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345608" y="2421056"/>
            <a:ext cx="2324100" cy="2057400"/>
          </a:xfrm>
          <a:prstGeom prst="rect">
            <a:avLst/>
          </a:prstGeom>
        </p:spPr>
      </p:pic>
      <p:sp>
        <p:nvSpPr>
          <p:cNvPr id="25" name="Объект 3">
            <a:extLst>
              <a:ext uri="{FF2B5EF4-FFF2-40B4-BE49-F238E27FC236}">
                <a16:creationId xmlns:a16="http://schemas.microsoft.com/office/drawing/2014/main" id="{82D8880F-3EAC-45C9-91F2-19A193791A18}"/>
              </a:ext>
            </a:extLst>
          </p:cNvPr>
          <p:cNvSpPr>
            <a:spLocks noGrp="1"/>
          </p:cNvSpPr>
          <p:nvPr>
            <p:ph sz="half" idx="17" hasCustomPrompt="1"/>
          </p:nvPr>
        </p:nvSpPr>
        <p:spPr>
          <a:xfrm>
            <a:off x="1129698" y="5280763"/>
            <a:ext cx="3124093" cy="462927"/>
          </a:xfrm>
        </p:spPr>
        <p:txBody>
          <a:bodyPr rtlCol="0">
            <a:normAutofit/>
          </a:bodyPr>
          <a:lstStyle>
            <a:lvl1pPr marL="0" indent="0" algn="ctr">
              <a:lnSpc>
                <a:spcPct val="100000"/>
              </a:lnSpc>
              <a:buNone/>
              <a:defRPr sz="1400" cap="none" spc="50" baseline="0">
                <a:solidFill>
                  <a:schemeClr val="tx1">
                    <a:lumMod val="75000"/>
                    <a:lumOff val="25000"/>
                  </a:schemeClr>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ru-RU" noProof="0"/>
              <a:t>Щелкните, чтобы изменить стили текста образца слайда</a:t>
            </a:r>
          </a:p>
        </p:txBody>
      </p:sp>
      <p:sp>
        <p:nvSpPr>
          <p:cNvPr id="26" name="Объект 5">
            <a:extLst>
              <a:ext uri="{FF2B5EF4-FFF2-40B4-BE49-F238E27FC236}">
                <a16:creationId xmlns:a16="http://schemas.microsoft.com/office/drawing/2014/main" id="{9019518E-E850-403D-A5B5-4B53F8C4A56B}"/>
              </a:ext>
            </a:extLst>
          </p:cNvPr>
          <p:cNvSpPr>
            <a:spLocks noGrp="1"/>
          </p:cNvSpPr>
          <p:nvPr>
            <p:ph sz="quarter" idx="18" hasCustomPrompt="1"/>
          </p:nvPr>
        </p:nvSpPr>
        <p:spPr>
          <a:xfrm>
            <a:off x="4526261" y="5280763"/>
            <a:ext cx="3139479" cy="462927"/>
          </a:xfrm>
        </p:spPr>
        <p:txBody>
          <a:bodyPr rtlCol="0">
            <a:normAutofit/>
          </a:bodyPr>
          <a:lstStyle>
            <a:lvl1pPr marL="0" indent="0" algn="ctr">
              <a:lnSpc>
                <a:spcPct val="100000"/>
              </a:lnSpc>
              <a:buNone/>
              <a:defRPr sz="1400" cap="none" spc="50" baseline="0">
                <a:solidFill>
                  <a:schemeClr val="tx1">
                    <a:lumMod val="75000"/>
                    <a:lumOff val="25000"/>
                  </a:schemeClr>
                </a:solidFill>
              </a:defRPr>
            </a:lvl1pPr>
            <a:lvl2pPr marL="457200" indent="0" algn="ctr">
              <a:lnSpc>
                <a:spcPct val="100000"/>
              </a:lnSpc>
              <a:buNone/>
              <a:defRPr sz="1400" cap="none" spc="50" baseline="0">
                <a:solidFill>
                  <a:schemeClr val="tx1">
                    <a:lumMod val="75000"/>
                    <a:lumOff val="25000"/>
                  </a:schemeClr>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ru-RU" noProof="0"/>
              <a:t>Щелкните, чтобы изменить стили текста образца слайда</a:t>
            </a:r>
          </a:p>
          <a:p>
            <a:pPr lvl="1" rtl="0"/>
            <a:endParaRPr lang="ru-RU" noProof="0"/>
          </a:p>
        </p:txBody>
      </p:sp>
      <p:sp>
        <p:nvSpPr>
          <p:cNvPr id="27" name="Объект 3">
            <a:extLst>
              <a:ext uri="{FF2B5EF4-FFF2-40B4-BE49-F238E27FC236}">
                <a16:creationId xmlns:a16="http://schemas.microsoft.com/office/drawing/2014/main" id="{A8058154-45E5-403E-B714-AC85774F391F}"/>
              </a:ext>
            </a:extLst>
          </p:cNvPr>
          <p:cNvSpPr>
            <a:spLocks noGrp="1"/>
          </p:cNvSpPr>
          <p:nvPr>
            <p:ph sz="half" idx="19" hasCustomPrompt="1"/>
          </p:nvPr>
        </p:nvSpPr>
        <p:spPr>
          <a:xfrm>
            <a:off x="7938210" y="5280763"/>
            <a:ext cx="3124093" cy="462927"/>
          </a:xfrm>
        </p:spPr>
        <p:txBody>
          <a:bodyPr rtlCol="0">
            <a:normAutofit/>
          </a:bodyPr>
          <a:lstStyle>
            <a:lvl1pPr marL="0" indent="0" algn="ctr">
              <a:lnSpc>
                <a:spcPct val="100000"/>
              </a:lnSpc>
              <a:buNone/>
              <a:defRPr sz="1400" cap="none" spc="50" baseline="0">
                <a:solidFill>
                  <a:schemeClr val="tx1">
                    <a:lumMod val="75000"/>
                    <a:lumOff val="25000"/>
                  </a:schemeClr>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rtl="0"/>
            <a:r>
              <a:rPr lang="ru-RU" noProof="0"/>
              <a:t>Щелкните, чтобы изменить стили текста образца слайда</a:t>
            </a:r>
          </a:p>
        </p:txBody>
      </p:sp>
      <p:sp>
        <p:nvSpPr>
          <p:cNvPr id="7" name="Дата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vl1pPr>
          </a:lstStyle>
          <a:p>
            <a:pPr rtl="0"/>
            <a:r>
              <a:rPr lang="ru-RU" noProof="0"/>
              <a:t>20ГГ</a:t>
            </a:r>
          </a:p>
        </p:txBody>
      </p:sp>
      <p:sp>
        <p:nvSpPr>
          <p:cNvPr id="8" name="Нижний колонтитул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vl1pPr>
          </a:lstStyle>
          <a:p>
            <a:pPr rtl="0"/>
            <a:r>
              <a:rPr lang="ru-RU" noProof="0"/>
              <a:t>Набор слайдов для презентации</a:t>
            </a:r>
          </a:p>
        </p:txBody>
      </p:sp>
      <p:sp>
        <p:nvSpPr>
          <p:cNvPr id="9" name="Номер слайда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vl1pPr>
          </a:lstStyle>
          <a:p>
            <a:pPr rtl="0"/>
            <a:fld id="{B5CEABB6-07DC-46E8-9B57-56EC44A396E5}" type="slidenum">
              <a:rPr lang="ru-RU" noProof="0" smtClean="0"/>
              <a:pPr rtl="0"/>
              <a:t>‹#›</a:t>
            </a:fld>
            <a:endParaRPr lang="ru-RU" noProof="0"/>
          </a:p>
        </p:txBody>
      </p:sp>
    </p:spTree>
    <p:extLst>
      <p:ext uri="{BB962C8B-B14F-4D97-AF65-F5344CB8AC3E}">
        <p14:creationId xmlns:p14="http://schemas.microsoft.com/office/powerpoint/2010/main" val="1442619314"/>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Временная шкала 2">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7D46070C-E825-43D0-99F4-8B4614131131}"/>
              </a:ext>
            </a:extLst>
          </p:cNvPr>
          <p:cNvSpPr/>
          <p:nvPr userDrawn="1"/>
        </p:nvSpPr>
        <p:spPr>
          <a:xfrm>
            <a:off x="0" y="3057683"/>
            <a:ext cx="12191998" cy="2010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solidFill>
                <a:schemeClr val="tx1">
                  <a:lumMod val="75000"/>
                  <a:lumOff val="25000"/>
                </a:schemeClr>
              </a:solidFill>
              <a:latin typeface="Arial" panose="020B0604020202020204" pitchFamily="34" charset="0"/>
            </a:endParaRPr>
          </a:p>
        </p:txBody>
      </p:sp>
      <p:sp>
        <p:nvSpPr>
          <p:cNvPr id="2" name="Заголовок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rtlCol="0">
            <a:normAutofit/>
          </a:bodyPr>
          <a:lstStyle>
            <a:lvl1pPr algn="l">
              <a:defRPr lang="en-US" sz="2800" kern="1200" spc="150" baseline="0" dirty="0">
                <a:solidFill>
                  <a:schemeClr val="tx1">
                    <a:lumMod val="75000"/>
                    <a:lumOff val="25000"/>
                  </a:schemeClr>
                </a:solidFill>
                <a:latin typeface="Arial" panose="020B0604020202020204" pitchFamily="34" charset="0"/>
                <a:ea typeface="+mj-ea"/>
                <a:cs typeface="+mj-cs"/>
              </a:defRPr>
            </a:lvl1pPr>
          </a:lstStyle>
          <a:p>
            <a:pPr rtl="0"/>
            <a:r>
              <a:rPr lang="ru-RU" noProof="0"/>
              <a:t>ОБРАЗЕЦ ЗАГОЛОВКА</a:t>
            </a:r>
          </a:p>
        </p:txBody>
      </p:sp>
      <p:sp>
        <p:nvSpPr>
          <p:cNvPr id="6" name="Текст 10">
            <a:extLst>
              <a:ext uri="{FF2B5EF4-FFF2-40B4-BE49-F238E27FC236}">
                <a16:creationId xmlns:a16="http://schemas.microsoft.com/office/drawing/2014/main" id="{E4E92FC5-6FC2-45C2-9200-3244F9EA69A0}"/>
              </a:ext>
            </a:extLst>
          </p:cNvPr>
          <p:cNvSpPr>
            <a:spLocks noGrp="1"/>
          </p:cNvSpPr>
          <p:nvPr>
            <p:ph type="body" sz="quarter" idx="33" hasCustomPrompt="1"/>
          </p:nvPr>
        </p:nvSpPr>
        <p:spPr>
          <a:xfrm>
            <a:off x="914399" y="3354712"/>
            <a:ext cx="731520" cy="457200"/>
          </a:xfrm>
        </p:spPr>
        <p:txBody>
          <a:bodyPr rtlCol="0" anchor="ctr"/>
          <a:lstStyle>
            <a:lvl1pPr marL="0" indent="0" algn="l">
              <a:buNone/>
              <a:defRPr sz="1400" b="1">
                <a:solidFill>
                  <a:schemeClr val="tx1">
                    <a:lumMod val="75000"/>
                    <a:lumOff val="25000"/>
                  </a:schemeClr>
                </a:solidFill>
                <a:latin typeface="Arial" panose="020B0604020202020204" pitchFamily="34" charset="0"/>
              </a:defRPr>
            </a:lvl1pPr>
          </a:lstStyle>
          <a:p>
            <a:pPr lvl="0" rtl="0"/>
            <a:r>
              <a:rPr lang="ru-RU" noProof="0"/>
              <a:t>Год</a:t>
            </a:r>
          </a:p>
        </p:txBody>
      </p:sp>
      <p:sp>
        <p:nvSpPr>
          <p:cNvPr id="7" name="Текст 10">
            <a:extLst>
              <a:ext uri="{FF2B5EF4-FFF2-40B4-BE49-F238E27FC236}">
                <a16:creationId xmlns:a16="http://schemas.microsoft.com/office/drawing/2014/main" id="{4D75C136-D6C3-4431-8776-997070627AAB}"/>
              </a:ext>
            </a:extLst>
          </p:cNvPr>
          <p:cNvSpPr>
            <a:spLocks noGrp="1"/>
          </p:cNvSpPr>
          <p:nvPr>
            <p:ph type="body" sz="quarter" idx="34" hasCustomPrompt="1"/>
          </p:nvPr>
        </p:nvSpPr>
        <p:spPr>
          <a:xfrm>
            <a:off x="1965960" y="3502152"/>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8" name="Текст 10">
            <a:extLst>
              <a:ext uri="{FF2B5EF4-FFF2-40B4-BE49-F238E27FC236}">
                <a16:creationId xmlns:a16="http://schemas.microsoft.com/office/drawing/2014/main" id="{FD15D323-BFE3-4ACE-9A2E-C9EB69458B12}"/>
              </a:ext>
            </a:extLst>
          </p:cNvPr>
          <p:cNvSpPr>
            <a:spLocks noGrp="1"/>
          </p:cNvSpPr>
          <p:nvPr>
            <p:ph type="body" sz="quarter" idx="35" hasCustomPrompt="1"/>
          </p:nvPr>
        </p:nvSpPr>
        <p:spPr>
          <a:xfrm>
            <a:off x="2753880" y="3502152"/>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9" name="Текст 10">
            <a:extLst>
              <a:ext uri="{FF2B5EF4-FFF2-40B4-BE49-F238E27FC236}">
                <a16:creationId xmlns:a16="http://schemas.microsoft.com/office/drawing/2014/main" id="{3B520767-B49F-4503-8120-B66E411F33E4}"/>
              </a:ext>
            </a:extLst>
          </p:cNvPr>
          <p:cNvSpPr>
            <a:spLocks noGrp="1"/>
          </p:cNvSpPr>
          <p:nvPr>
            <p:ph type="body" sz="quarter" idx="36" hasCustomPrompt="1"/>
          </p:nvPr>
        </p:nvSpPr>
        <p:spPr>
          <a:xfrm>
            <a:off x="3541800" y="3502152"/>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10" name="Текст 10">
            <a:extLst>
              <a:ext uri="{FF2B5EF4-FFF2-40B4-BE49-F238E27FC236}">
                <a16:creationId xmlns:a16="http://schemas.microsoft.com/office/drawing/2014/main" id="{30C2F5A0-E03E-4C89-B9EB-8D48889F5F91}"/>
              </a:ext>
            </a:extLst>
          </p:cNvPr>
          <p:cNvSpPr>
            <a:spLocks noGrp="1"/>
          </p:cNvSpPr>
          <p:nvPr>
            <p:ph type="body" sz="quarter" idx="37" hasCustomPrompt="1"/>
          </p:nvPr>
        </p:nvSpPr>
        <p:spPr>
          <a:xfrm>
            <a:off x="4329720" y="3502152"/>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11" name="Текст 10">
            <a:extLst>
              <a:ext uri="{FF2B5EF4-FFF2-40B4-BE49-F238E27FC236}">
                <a16:creationId xmlns:a16="http://schemas.microsoft.com/office/drawing/2014/main" id="{AB3645A3-D681-45BF-B195-452D000802CA}"/>
              </a:ext>
            </a:extLst>
          </p:cNvPr>
          <p:cNvSpPr>
            <a:spLocks noGrp="1"/>
          </p:cNvSpPr>
          <p:nvPr>
            <p:ph type="body" sz="quarter" idx="38" hasCustomPrompt="1"/>
          </p:nvPr>
        </p:nvSpPr>
        <p:spPr>
          <a:xfrm>
            <a:off x="914400" y="4292468"/>
            <a:ext cx="731520" cy="457200"/>
          </a:xfrm>
        </p:spPr>
        <p:txBody>
          <a:bodyPr rtlCol="0" anchor="ctr"/>
          <a:lstStyle>
            <a:lvl1pPr marL="0" indent="0" algn="l">
              <a:buNone/>
              <a:defRPr sz="1400" b="1">
                <a:solidFill>
                  <a:schemeClr val="tx1">
                    <a:lumMod val="75000"/>
                    <a:lumOff val="25000"/>
                  </a:schemeClr>
                </a:solidFill>
                <a:latin typeface="Arial" panose="020B0604020202020204" pitchFamily="34" charset="0"/>
              </a:defRPr>
            </a:lvl1pPr>
          </a:lstStyle>
          <a:p>
            <a:pPr lvl="0" rtl="0"/>
            <a:r>
              <a:rPr lang="ru-RU" noProof="0"/>
              <a:t>Год</a:t>
            </a:r>
          </a:p>
        </p:txBody>
      </p:sp>
      <p:sp>
        <p:nvSpPr>
          <p:cNvPr id="12" name="Текст 10">
            <a:extLst>
              <a:ext uri="{FF2B5EF4-FFF2-40B4-BE49-F238E27FC236}">
                <a16:creationId xmlns:a16="http://schemas.microsoft.com/office/drawing/2014/main" id="{59D3CBFE-13C8-4DB1-A831-9393264923E7}"/>
              </a:ext>
            </a:extLst>
          </p:cNvPr>
          <p:cNvSpPr>
            <a:spLocks noGrp="1"/>
          </p:cNvSpPr>
          <p:nvPr>
            <p:ph type="body" sz="quarter" idx="39" hasCustomPrompt="1"/>
          </p:nvPr>
        </p:nvSpPr>
        <p:spPr>
          <a:xfrm>
            <a:off x="5117640" y="3502152"/>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13" name="Текст 10">
            <a:extLst>
              <a:ext uri="{FF2B5EF4-FFF2-40B4-BE49-F238E27FC236}">
                <a16:creationId xmlns:a16="http://schemas.microsoft.com/office/drawing/2014/main" id="{82385A0A-C61D-4BBD-AC77-D7642F895E22}"/>
              </a:ext>
            </a:extLst>
          </p:cNvPr>
          <p:cNvSpPr>
            <a:spLocks noGrp="1"/>
          </p:cNvSpPr>
          <p:nvPr>
            <p:ph type="body" sz="quarter" idx="40" hasCustomPrompt="1"/>
          </p:nvPr>
        </p:nvSpPr>
        <p:spPr>
          <a:xfrm>
            <a:off x="5905560" y="3502152"/>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14" name="Текст 10">
            <a:extLst>
              <a:ext uri="{FF2B5EF4-FFF2-40B4-BE49-F238E27FC236}">
                <a16:creationId xmlns:a16="http://schemas.microsoft.com/office/drawing/2014/main" id="{FED89FCE-7507-4C8C-923F-922290589466}"/>
              </a:ext>
            </a:extLst>
          </p:cNvPr>
          <p:cNvSpPr>
            <a:spLocks noGrp="1"/>
          </p:cNvSpPr>
          <p:nvPr>
            <p:ph type="body" sz="quarter" idx="41" hasCustomPrompt="1"/>
          </p:nvPr>
        </p:nvSpPr>
        <p:spPr>
          <a:xfrm>
            <a:off x="6693480" y="3502152"/>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15" name="Текст 10">
            <a:extLst>
              <a:ext uri="{FF2B5EF4-FFF2-40B4-BE49-F238E27FC236}">
                <a16:creationId xmlns:a16="http://schemas.microsoft.com/office/drawing/2014/main" id="{F2F73935-BF53-4510-8B8F-EDB1CD56A1BB}"/>
              </a:ext>
            </a:extLst>
          </p:cNvPr>
          <p:cNvSpPr>
            <a:spLocks noGrp="1"/>
          </p:cNvSpPr>
          <p:nvPr>
            <p:ph type="body" sz="quarter" idx="42" hasCustomPrompt="1"/>
          </p:nvPr>
        </p:nvSpPr>
        <p:spPr>
          <a:xfrm>
            <a:off x="9057240" y="3502152"/>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16" name="Текст 10">
            <a:extLst>
              <a:ext uri="{FF2B5EF4-FFF2-40B4-BE49-F238E27FC236}">
                <a16:creationId xmlns:a16="http://schemas.microsoft.com/office/drawing/2014/main" id="{2A9276DB-F427-4F8E-8E4C-466600F390FD}"/>
              </a:ext>
            </a:extLst>
          </p:cNvPr>
          <p:cNvSpPr>
            <a:spLocks noGrp="1"/>
          </p:cNvSpPr>
          <p:nvPr>
            <p:ph type="body" sz="quarter" idx="43" hasCustomPrompt="1"/>
          </p:nvPr>
        </p:nvSpPr>
        <p:spPr>
          <a:xfrm>
            <a:off x="7481400" y="3502152"/>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17" name="Текст 10">
            <a:extLst>
              <a:ext uri="{FF2B5EF4-FFF2-40B4-BE49-F238E27FC236}">
                <a16:creationId xmlns:a16="http://schemas.microsoft.com/office/drawing/2014/main" id="{79023948-0C1E-4DAB-B885-1C713409AA08}"/>
              </a:ext>
            </a:extLst>
          </p:cNvPr>
          <p:cNvSpPr>
            <a:spLocks noGrp="1"/>
          </p:cNvSpPr>
          <p:nvPr>
            <p:ph type="body" sz="quarter" idx="44" hasCustomPrompt="1"/>
          </p:nvPr>
        </p:nvSpPr>
        <p:spPr>
          <a:xfrm>
            <a:off x="8269320" y="3502152"/>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18" name="Текст 10">
            <a:extLst>
              <a:ext uri="{FF2B5EF4-FFF2-40B4-BE49-F238E27FC236}">
                <a16:creationId xmlns:a16="http://schemas.microsoft.com/office/drawing/2014/main" id="{4AB6A03C-6180-41ED-A88D-ECBB80D160F2}"/>
              </a:ext>
            </a:extLst>
          </p:cNvPr>
          <p:cNvSpPr>
            <a:spLocks noGrp="1"/>
          </p:cNvSpPr>
          <p:nvPr>
            <p:ph type="body" sz="quarter" idx="45" hasCustomPrompt="1"/>
          </p:nvPr>
        </p:nvSpPr>
        <p:spPr>
          <a:xfrm>
            <a:off x="9845160" y="3502152"/>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19" name="Текст 10">
            <a:extLst>
              <a:ext uri="{FF2B5EF4-FFF2-40B4-BE49-F238E27FC236}">
                <a16:creationId xmlns:a16="http://schemas.microsoft.com/office/drawing/2014/main" id="{145AD645-55F0-41A9-AC53-ED30BF1340BA}"/>
              </a:ext>
            </a:extLst>
          </p:cNvPr>
          <p:cNvSpPr>
            <a:spLocks noGrp="1"/>
          </p:cNvSpPr>
          <p:nvPr>
            <p:ph type="body" sz="quarter" idx="46" hasCustomPrompt="1"/>
          </p:nvPr>
        </p:nvSpPr>
        <p:spPr>
          <a:xfrm>
            <a:off x="10633085" y="3502152"/>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20" name="Текст 10">
            <a:extLst>
              <a:ext uri="{FF2B5EF4-FFF2-40B4-BE49-F238E27FC236}">
                <a16:creationId xmlns:a16="http://schemas.microsoft.com/office/drawing/2014/main" id="{C39F248D-01B4-40EE-B483-E8E81806DFBE}"/>
              </a:ext>
            </a:extLst>
          </p:cNvPr>
          <p:cNvSpPr>
            <a:spLocks noGrp="1"/>
          </p:cNvSpPr>
          <p:nvPr>
            <p:ph type="body" sz="quarter" idx="47" hasCustomPrompt="1"/>
          </p:nvPr>
        </p:nvSpPr>
        <p:spPr>
          <a:xfrm>
            <a:off x="1969915" y="4425696"/>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21" name="Текст 10">
            <a:extLst>
              <a:ext uri="{FF2B5EF4-FFF2-40B4-BE49-F238E27FC236}">
                <a16:creationId xmlns:a16="http://schemas.microsoft.com/office/drawing/2014/main" id="{1D0F1859-7A34-42DF-873E-2CF864E4C4BE}"/>
              </a:ext>
            </a:extLst>
          </p:cNvPr>
          <p:cNvSpPr>
            <a:spLocks noGrp="1"/>
          </p:cNvSpPr>
          <p:nvPr>
            <p:ph type="body" sz="quarter" idx="48" hasCustomPrompt="1"/>
          </p:nvPr>
        </p:nvSpPr>
        <p:spPr>
          <a:xfrm>
            <a:off x="2757602" y="4425696"/>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22" name="Текст 10">
            <a:extLst>
              <a:ext uri="{FF2B5EF4-FFF2-40B4-BE49-F238E27FC236}">
                <a16:creationId xmlns:a16="http://schemas.microsoft.com/office/drawing/2014/main" id="{6EB397AF-B5C1-40FE-86D4-BA660E4C6E46}"/>
              </a:ext>
            </a:extLst>
          </p:cNvPr>
          <p:cNvSpPr>
            <a:spLocks noGrp="1"/>
          </p:cNvSpPr>
          <p:nvPr>
            <p:ph type="body" sz="quarter" idx="49" hasCustomPrompt="1"/>
          </p:nvPr>
        </p:nvSpPr>
        <p:spPr>
          <a:xfrm>
            <a:off x="3545289" y="4425696"/>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23" name="Текст 10">
            <a:extLst>
              <a:ext uri="{FF2B5EF4-FFF2-40B4-BE49-F238E27FC236}">
                <a16:creationId xmlns:a16="http://schemas.microsoft.com/office/drawing/2014/main" id="{AF1343D5-DC0F-4C7E-967F-CFC300A2C807}"/>
              </a:ext>
            </a:extLst>
          </p:cNvPr>
          <p:cNvSpPr>
            <a:spLocks noGrp="1"/>
          </p:cNvSpPr>
          <p:nvPr>
            <p:ph type="body" sz="quarter" idx="50" hasCustomPrompt="1"/>
          </p:nvPr>
        </p:nvSpPr>
        <p:spPr>
          <a:xfrm>
            <a:off x="4332976" y="4425696"/>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24" name="Текст 10">
            <a:extLst>
              <a:ext uri="{FF2B5EF4-FFF2-40B4-BE49-F238E27FC236}">
                <a16:creationId xmlns:a16="http://schemas.microsoft.com/office/drawing/2014/main" id="{9AD688A5-D2DF-4FC3-8171-FAEA8C4F5566}"/>
              </a:ext>
            </a:extLst>
          </p:cNvPr>
          <p:cNvSpPr>
            <a:spLocks noGrp="1"/>
          </p:cNvSpPr>
          <p:nvPr>
            <p:ph type="body" sz="quarter" idx="51" hasCustomPrompt="1"/>
          </p:nvPr>
        </p:nvSpPr>
        <p:spPr>
          <a:xfrm>
            <a:off x="5120663" y="4425696"/>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25" name="Текст 10">
            <a:extLst>
              <a:ext uri="{FF2B5EF4-FFF2-40B4-BE49-F238E27FC236}">
                <a16:creationId xmlns:a16="http://schemas.microsoft.com/office/drawing/2014/main" id="{EA05A5D4-01B0-4932-B03E-571986E282EA}"/>
              </a:ext>
            </a:extLst>
          </p:cNvPr>
          <p:cNvSpPr>
            <a:spLocks noGrp="1"/>
          </p:cNvSpPr>
          <p:nvPr>
            <p:ph type="body" sz="quarter" idx="52" hasCustomPrompt="1"/>
          </p:nvPr>
        </p:nvSpPr>
        <p:spPr>
          <a:xfrm>
            <a:off x="5908350" y="4425696"/>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26" name="Текст 10">
            <a:extLst>
              <a:ext uri="{FF2B5EF4-FFF2-40B4-BE49-F238E27FC236}">
                <a16:creationId xmlns:a16="http://schemas.microsoft.com/office/drawing/2014/main" id="{72A84601-CD4F-49ED-8D51-CEF032363058}"/>
              </a:ext>
            </a:extLst>
          </p:cNvPr>
          <p:cNvSpPr>
            <a:spLocks noGrp="1"/>
          </p:cNvSpPr>
          <p:nvPr>
            <p:ph type="body" sz="quarter" idx="53" hasCustomPrompt="1"/>
          </p:nvPr>
        </p:nvSpPr>
        <p:spPr>
          <a:xfrm>
            <a:off x="6696037" y="4425696"/>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27" name="Текст 10">
            <a:extLst>
              <a:ext uri="{FF2B5EF4-FFF2-40B4-BE49-F238E27FC236}">
                <a16:creationId xmlns:a16="http://schemas.microsoft.com/office/drawing/2014/main" id="{C49FB196-753D-4A12-9460-57D8AB4B540B}"/>
              </a:ext>
            </a:extLst>
          </p:cNvPr>
          <p:cNvSpPr>
            <a:spLocks noGrp="1"/>
          </p:cNvSpPr>
          <p:nvPr>
            <p:ph type="body" sz="quarter" idx="54" hasCustomPrompt="1"/>
          </p:nvPr>
        </p:nvSpPr>
        <p:spPr>
          <a:xfrm>
            <a:off x="9059098" y="4425696"/>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28" name="Текст 10">
            <a:extLst>
              <a:ext uri="{FF2B5EF4-FFF2-40B4-BE49-F238E27FC236}">
                <a16:creationId xmlns:a16="http://schemas.microsoft.com/office/drawing/2014/main" id="{DFC05EC7-9D6C-486B-9E2F-D3612013C0A1}"/>
              </a:ext>
            </a:extLst>
          </p:cNvPr>
          <p:cNvSpPr>
            <a:spLocks noGrp="1"/>
          </p:cNvSpPr>
          <p:nvPr>
            <p:ph type="body" sz="quarter" idx="55" hasCustomPrompt="1"/>
          </p:nvPr>
        </p:nvSpPr>
        <p:spPr>
          <a:xfrm>
            <a:off x="7483724" y="4425696"/>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29" name="Текст 10">
            <a:extLst>
              <a:ext uri="{FF2B5EF4-FFF2-40B4-BE49-F238E27FC236}">
                <a16:creationId xmlns:a16="http://schemas.microsoft.com/office/drawing/2014/main" id="{98F455FB-241B-4E1F-B581-FA6CBA239545}"/>
              </a:ext>
            </a:extLst>
          </p:cNvPr>
          <p:cNvSpPr>
            <a:spLocks noGrp="1"/>
          </p:cNvSpPr>
          <p:nvPr>
            <p:ph type="body" sz="quarter" idx="56" hasCustomPrompt="1"/>
          </p:nvPr>
        </p:nvSpPr>
        <p:spPr>
          <a:xfrm>
            <a:off x="8271411" y="4425696"/>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30" name="Текст 10">
            <a:extLst>
              <a:ext uri="{FF2B5EF4-FFF2-40B4-BE49-F238E27FC236}">
                <a16:creationId xmlns:a16="http://schemas.microsoft.com/office/drawing/2014/main" id="{9E38664A-8108-4E24-800B-3C32ADA43978}"/>
              </a:ext>
            </a:extLst>
          </p:cNvPr>
          <p:cNvSpPr>
            <a:spLocks noGrp="1"/>
          </p:cNvSpPr>
          <p:nvPr>
            <p:ph type="body" sz="quarter" idx="57" hasCustomPrompt="1"/>
          </p:nvPr>
        </p:nvSpPr>
        <p:spPr>
          <a:xfrm>
            <a:off x="9846785" y="4425696"/>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31" name="Текст 10">
            <a:extLst>
              <a:ext uri="{FF2B5EF4-FFF2-40B4-BE49-F238E27FC236}">
                <a16:creationId xmlns:a16="http://schemas.microsoft.com/office/drawing/2014/main" id="{2908458B-A3ED-4855-9E08-108D7C4A8D36}"/>
              </a:ext>
            </a:extLst>
          </p:cNvPr>
          <p:cNvSpPr>
            <a:spLocks noGrp="1"/>
          </p:cNvSpPr>
          <p:nvPr>
            <p:ph type="body" sz="quarter" idx="58" hasCustomPrompt="1"/>
          </p:nvPr>
        </p:nvSpPr>
        <p:spPr>
          <a:xfrm>
            <a:off x="10634472" y="4425696"/>
            <a:ext cx="640080" cy="201776"/>
          </a:xfrm>
        </p:spPr>
        <p:txBody>
          <a:bodyPr rtlCol="0">
            <a:noAutofit/>
          </a:bodyPr>
          <a:lstStyle>
            <a:lvl1pPr marL="0" indent="0" algn="ctr">
              <a:buNone/>
              <a:defRPr sz="1000">
                <a:solidFill>
                  <a:schemeClr val="tx1">
                    <a:lumMod val="75000"/>
                    <a:lumOff val="25000"/>
                  </a:schemeClr>
                </a:solidFill>
              </a:defRPr>
            </a:lvl1pPr>
          </a:lstStyle>
          <a:p>
            <a:pPr lvl="0" rtl="0"/>
            <a:r>
              <a:rPr lang="ru-RU" noProof="0"/>
              <a:t>ММ</a:t>
            </a:r>
          </a:p>
        </p:txBody>
      </p:sp>
      <p:sp>
        <p:nvSpPr>
          <p:cNvPr id="32" name="Прямоугольник 31">
            <a:extLst>
              <a:ext uri="{FF2B5EF4-FFF2-40B4-BE49-F238E27FC236}">
                <a16:creationId xmlns:a16="http://schemas.microsoft.com/office/drawing/2014/main" id="{FFA35437-CCDE-4D92-B879-F23B329C8EC3}"/>
              </a:ext>
            </a:extLst>
          </p:cNvPr>
          <p:cNvSpPr/>
          <p:nvPr userDrawn="1"/>
        </p:nvSpPr>
        <p:spPr>
          <a:xfrm>
            <a:off x="929640" y="4034785"/>
            <a:ext cx="10332720" cy="4571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ru-RU" noProof="0">
              <a:solidFill>
                <a:schemeClr val="tx1">
                  <a:lumMod val="75000"/>
                  <a:lumOff val="25000"/>
                </a:schemeClr>
              </a:solidFill>
              <a:latin typeface="Arial" panose="020B0604020202020204" pitchFamily="34" charset="0"/>
            </a:endParaRPr>
          </a:p>
        </p:txBody>
      </p:sp>
      <p:sp>
        <p:nvSpPr>
          <p:cNvPr id="36" name="Дата 2">
            <a:extLst>
              <a:ext uri="{FF2B5EF4-FFF2-40B4-BE49-F238E27FC236}">
                <a16:creationId xmlns:a16="http://schemas.microsoft.com/office/drawing/2014/main" id="{1CDC588F-73BC-4108-974B-0EAAB8213CE0}"/>
              </a:ext>
            </a:extLst>
          </p:cNvPr>
          <p:cNvSpPr>
            <a:spLocks noGrp="1"/>
          </p:cNvSpPr>
          <p:nvPr>
            <p:ph type="dt" sz="half" idx="10"/>
          </p:nvPr>
        </p:nvSpPr>
        <p:spPr>
          <a:xfrm>
            <a:off x="838200" y="6356350"/>
            <a:ext cx="2743200" cy="365125"/>
          </a:xfrm>
        </p:spPr>
        <p:txBody>
          <a:bodyPr rtlCol="0"/>
          <a:lstStyle>
            <a:lvl1pPr>
              <a:defRPr sz="900"/>
            </a:lvl1pPr>
          </a:lstStyle>
          <a:p>
            <a:pPr rtl="0"/>
            <a:r>
              <a:rPr lang="ru-RU" noProof="0"/>
              <a:t>20ГГ</a:t>
            </a:r>
          </a:p>
        </p:txBody>
      </p:sp>
      <p:sp>
        <p:nvSpPr>
          <p:cNvPr id="37" name="Нижний колонтитул 3">
            <a:extLst>
              <a:ext uri="{FF2B5EF4-FFF2-40B4-BE49-F238E27FC236}">
                <a16:creationId xmlns:a16="http://schemas.microsoft.com/office/drawing/2014/main" id="{B2AC1EB2-9B8F-4077-8B66-64F9549F2C99}"/>
              </a:ext>
            </a:extLst>
          </p:cNvPr>
          <p:cNvSpPr>
            <a:spLocks noGrp="1"/>
          </p:cNvSpPr>
          <p:nvPr>
            <p:ph type="ftr" sz="quarter" idx="11"/>
          </p:nvPr>
        </p:nvSpPr>
        <p:spPr>
          <a:xfrm>
            <a:off x="4038600" y="6356350"/>
            <a:ext cx="4114800" cy="365125"/>
          </a:xfrm>
        </p:spPr>
        <p:txBody>
          <a:bodyPr rtlCol="0"/>
          <a:lstStyle>
            <a:lvl1pPr>
              <a:defRPr sz="900"/>
            </a:lvl1pPr>
          </a:lstStyle>
          <a:p>
            <a:pPr rtl="0"/>
            <a:r>
              <a:rPr lang="ru-RU" noProof="0"/>
              <a:t>Набор слайдов для презентации</a:t>
            </a:r>
          </a:p>
        </p:txBody>
      </p:sp>
      <p:sp>
        <p:nvSpPr>
          <p:cNvPr id="38" name="Номер слайда 4">
            <a:extLst>
              <a:ext uri="{FF2B5EF4-FFF2-40B4-BE49-F238E27FC236}">
                <a16:creationId xmlns:a16="http://schemas.microsoft.com/office/drawing/2014/main" id="{28DE3E33-346A-45AF-B164-CB5DF04FAE6D}"/>
              </a:ext>
            </a:extLst>
          </p:cNvPr>
          <p:cNvSpPr>
            <a:spLocks noGrp="1"/>
          </p:cNvSpPr>
          <p:nvPr>
            <p:ph type="sldNum" sz="quarter" idx="12"/>
          </p:nvPr>
        </p:nvSpPr>
        <p:spPr>
          <a:xfrm>
            <a:off x="8610600" y="6356350"/>
            <a:ext cx="2743200" cy="365125"/>
          </a:xfrm>
        </p:spPr>
        <p:txBody>
          <a:bodyPr rtlCol="0"/>
          <a:lstStyle>
            <a:lvl1pPr>
              <a:defRPr sz="900"/>
            </a:lvl1pPr>
          </a:lstStyle>
          <a:p>
            <a:pPr rtl="0"/>
            <a:fld id="{B5CEABB6-07DC-46E8-9B57-56EC44A396E5}" type="slidenum">
              <a:rPr lang="ru-RU" noProof="0" smtClean="0"/>
              <a:pPr rtl="0"/>
              <a:t>‹#›</a:t>
            </a:fld>
            <a:endParaRPr lang="ru-RU" noProof="0"/>
          </a:p>
        </p:txBody>
      </p:sp>
    </p:spTree>
    <p:extLst>
      <p:ext uri="{BB962C8B-B14F-4D97-AF65-F5344CB8AC3E}">
        <p14:creationId xmlns:p14="http://schemas.microsoft.com/office/powerpoint/2010/main" val="205632346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Art">
    <p:spTree>
      <p:nvGrpSpPr>
        <p:cNvPr id="1" name=""/>
        <p:cNvGrpSpPr/>
        <p:nvPr/>
      </p:nvGrpSpPr>
      <p:grpSpPr>
        <a:xfrm>
          <a:off x="0" y="0"/>
          <a:ext cx="0" cy="0"/>
          <a:chOff x="0" y="0"/>
          <a:chExt cx="0" cy="0"/>
        </a:xfrm>
      </p:grpSpPr>
      <p:sp>
        <p:nvSpPr>
          <p:cNvPr id="7" name="Заполнитель графического элемента SmartArt 6">
            <a:extLst>
              <a:ext uri="{FF2B5EF4-FFF2-40B4-BE49-F238E27FC236}">
                <a16:creationId xmlns:a16="http://schemas.microsoft.com/office/drawing/2014/main" id="{156CA116-0F6E-4EE9-B34F-03BA07161A7A}"/>
              </a:ext>
            </a:extLst>
          </p:cNvPr>
          <p:cNvSpPr>
            <a:spLocks noGrp="1"/>
          </p:cNvSpPr>
          <p:nvPr>
            <p:ph type="dgm" sz="quarter" idx="15" hasCustomPrompt="1"/>
          </p:nvPr>
        </p:nvSpPr>
        <p:spPr>
          <a:xfrm>
            <a:off x="838200" y="2136776"/>
            <a:ext cx="10515600" cy="3697645"/>
          </a:xfrm>
        </p:spPr>
        <p:txBody>
          <a:bodyPr rtlCol="0"/>
          <a:lstStyle>
            <a:lvl1pPr>
              <a:defRPr>
                <a:solidFill>
                  <a:schemeClr val="tx1">
                    <a:lumMod val="75000"/>
                    <a:lumOff val="25000"/>
                  </a:schemeClr>
                </a:solidFill>
              </a:defRPr>
            </a:lvl1pPr>
          </a:lstStyle>
          <a:p>
            <a:pPr rtl="0"/>
            <a:r>
              <a:rPr lang="ru-RU" noProof="0"/>
              <a:t>Щелкните значок, чтобы добавить графический элемент SmartArt</a:t>
            </a:r>
          </a:p>
        </p:txBody>
      </p:sp>
      <p:sp>
        <p:nvSpPr>
          <p:cNvPr id="2" name="Заголовок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rtlCol="0">
            <a:normAutofit/>
          </a:bodyPr>
          <a:lstStyle>
            <a:lvl1pPr algn="ctr">
              <a:defRPr lang="en-US" sz="2800" kern="1200" spc="150" baseline="0" dirty="0">
                <a:solidFill>
                  <a:schemeClr val="tx1">
                    <a:lumMod val="75000"/>
                    <a:lumOff val="25000"/>
                  </a:schemeClr>
                </a:solidFill>
                <a:latin typeface="Arial" panose="020B0604020202020204" pitchFamily="34" charset="0"/>
                <a:ea typeface="+mj-ea"/>
                <a:cs typeface="+mj-cs"/>
              </a:defRPr>
            </a:lvl1pPr>
          </a:lstStyle>
          <a:p>
            <a:pPr rtl="0"/>
            <a:r>
              <a:rPr lang="ru-RU" noProof="0"/>
              <a:t>ЩЕЛКНИТЕ, ЧТОБЫ ИЗМЕНИТЬ СТИЛЬ ЗАГОЛОВКА НА ОБРАЗЦЕ СЛАЙДА</a:t>
            </a:r>
          </a:p>
        </p:txBody>
      </p:sp>
      <p:sp>
        <p:nvSpPr>
          <p:cNvPr id="3" name="Дата 2">
            <a:extLst>
              <a:ext uri="{FF2B5EF4-FFF2-40B4-BE49-F238E27FC236}">
                <a16:creationId xmlns:a16="http://schemas.microsoft.com/office/drawing/2014/main" id="{7E085D26-FA83-4414-959E-98936A772670}"/>
              </a:ext>
            </a:extLst>
          </p:cNvPr>
          <p:cNvSpPr>
            <a:spLocks noGrp="1"/>
          </p:cNvSpPr>
          <p:nvPr>
            <p:ph type="dt" sz="half" idx="10"/>
          </p:nvPr>
        </p:nvSpPr>
        <p:spPr/>
        <p:txBody>
          <a:bodyPr rtlCol="0"/>
          <a:lstStyle>
            <a:lvl1pPr>
              <a:defRPr sz="900"/>
            </a:lvl1pPr>
          </a:lstStyle>
          <a:p>
            <a:pPr rtl="0"/>
            <a:r>
              <a:rPr lang="ru-RU" noProof="0"/>
              <a:t>20ГГ</a:t>
            </a:r>
          </a:p>
        </p:txBody>
      </p:sp>
      <p:sp>
        <p:nvSpPr>
          <p:cNvPr id="4" name="Нижний колонтитул 3">
            <a:extLst>
              <a:ext uri="{FF2B5EF4-FFF2-40B4-BE49-F238E27FC236}">
                <a16:creationId xmlns:a16="http://schemas.microsoft.com/office/drawing/2014/main" id="{1FB52E93-DE4C-4341-8D83-F0230E38B1A1}"/>
              </a:ext>
            </a:extLst>
          </p:cNvPr>
          <p:cNvSpPr>
            <a:spLocks noGrp="1"/>
          </p:cNvSpPr>
          <p:nvPr>
            <p:ph type="ftr" sz="quarter" idx="11"/>
          </p:nvPr>
        </p:nvSpPr>
        <p:spPr/>
        <p:txBody>
          <a:bodyPr rtlCol="0"/>
          <a:lstStyle>
            <a:lvl1pPr>
              <a:defRPr sz="900"/>
            </a:lvl1pPr>
          </a:lstStyle>
          <a:p>
            <a:pPr rtl="0"/>
            <a:r>
              <a:rPr lang="ru-RU" noProof="0"/>
              <a:t>Набор слайдов для презентации</a:t>
            </a:r>
          </a:p>
        </p:txBody>
      </p:sp>
      <p:cxnSp>
        <p:nvCxnSpPr>
          <p:cNvPr id="10" name="Прямая соединительная линия 9">
            <a:extLst>
              <a:ext uri="{FF2B5EF4-FFF2-40B4-BE49-F238E27FC236}">
                <a16:creationId xmlns:a16="http://schemas.microsoft.com/office/drawing/2014/main" id="{66988B2D-0240-4256-8268-4B9FF1E72363}"/>
              </a:ext>
            </a:extLst>
          </p:cNvPr>
          <p:cNvCxnSpPr>
            <a:cxnSpLocks/>
          </p:cNvCxnSpPr>
          <p:nvPr/>
        </p:nvCxnSpPr>
        <p:spPr>
          <a:xfrm flipV="1">
            <a:off x="0" y="0"/>
            <a:ext cx="2590800" cy="76200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D8EEAAE1-3D04-41C3-B2D2-B3BEF34C3B27}"/>
              </a:ext>
            </a:extLst>
          </p:cNvPr>
          <p:cNvCxnSpPr>
            <a:cxnSpLocks/>
          </p:cNvCxnSpPr>
          <p:nvPr/>
        </p:nvCxnSpPr>
        <p:spPr>
          <a:xfrm flipH="1">
            <a:off x="0" y="0"/>
            <a:ext cx="704850" cy="102790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Номер слайда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rtlCol="0"/>
          <a:lstStyle>
            <a:lvl1pPr>
              <a:defRPr sz="900"/>
            </a:lvl1pPr>
          </a:lstStyle>
          <a:p>
            <a:pPr rtl="0"/>
            <a:fld id="{B5CEABB6-07DC-46E8-9B57-56EC44A396E5}" type="slidenum">
              <a:rPr lang="ru-RU" noProof="0" smtClean="0"/>
              <a:pPr rtl="0"/>
              <a:t>‹#›</a:t>
            </a:fld>
            <a:endParaRPr lang="ru-RU" noProof="0"/>
          </a:p>
        </p:txBody>
      </p:sp>
    </p:spTree>
    <p:extLst>
      <p:ext uri="{BB962C8B-B14F-4D97-AF65-F5344CB8AC3E}">
        <p14:creationId xmlns:p14="http://schemas.microsoft.com/office/powerpoint/2010/main" val="23543133"/>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содержимо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rtlCol="0">
            <a:normAutofit/>
          </a:bodyPr>
          <a:lstStyle>
            <a:lvl1pPr algn="ctr">
              <a:defRPr lang="en-US" sz="2800" kern="1200" spc="150" baseline="0" dirty="0">
                <a:solidFill>
                  <a:schemeClr val="tx1">
                    <a:lumMod val="75000"/>
                    <a:lumOff val="25000"/>
                  </a:schemeClr>
                </a:solidFill>
                <a:latin typeface="Arial" panose="020B0604020202020204" pitchFamily="34" charset="0"/>
                <a:ea typeface="+mj-ea"/>
                <a:cs typeface="+mj-cs"/>
              </a:defRPr>
            </a:lvl1pPr>
          </a:lstStyle>
          <a:p>
            <a:pPr rtl="0"/>
            <a:r>
              <a:rPr lang="ru-RU" noProof="0"/>
              <a:t>ЩЕЛКНИТЕ, ЧТОБЫ ИЗМЕНИТЬ СТИЛЬ ЗАГОЛОВКА НА ОБРАЗЦЕ СЛАЙДА</a:t>
            </a:r>
          </a:p>
        </p:txBody>
      </p:sp>
      <p:sp>
        <p:nvSpPr>
          <p:cNvPr id="11" name="Объект 10">
            <a:extLst>
              <a:ext uri="{FF2B5EF4-FFF2-40B4-BE49-F238E27FC236}">
                <a16:creationId xmlns:a16="http://schemas.microsoft.com/office/drawing/2014/main" id="{ADC2540D-94C4-405B-8607-0CEDD6F54B9C}"/>
              </a:ext>
            </a:extLst>
          </p:cNvPr>
          <p:cNvSpPr>
            <a:spLocks noGrp="1"/>
          </p:cNvSpPr>
          <p:nvPr>
            <p:ph sz="quarter" idx="21" hasCustomPrompt="1"/>
          </p:nvPr>
        </p:nvSpPr>
        <p:spPr>
          <a:xfrm>
            <a:off x="1075447" y="2370670"/>
            <a:ext cx="1856232" cy="1664208"/>
          </a:xfrm>
        </p:spPr>
        <p:txBody>
          <a:bodyPr rtlCol="0">
            <a:noAutofit/>
          </a:bodyPr>
          <a:lstStyle>
            <a:lvl1pPr marL="0" indent="0" algn="ctr">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rtl="0"/>
            <a:r>
              <a:rPr lang="ru-RU" noProof="0"/>
              <a:t>Щелкните, чтобы добавить содержимое</a:t>
            </a:r>
          </a:p>
        </p:txBody>
      </p:sp>
      <p:sp>
        <p:nvSpPr>
          <p:cNvPr id="3" name="Текст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3788813"/>
            <a:ext cx="2330726" cy="804859"/>
          </a:xfrm>
        </p:spPr>
        <p:txBody>
          <a:bodyPr lIns="0" rIns="0" rtlCol="0" anchor="b">
            <a:noAutofit/>
          </a:bodyPr>
          <a:lstStyle>
            <a:lvl1pPr marL="0" indent="0" algn="ctr">
              <a:buNone/>
              <a:defRPr lang="en-US" sz="3200" kern="1200" spc="150" baseline="0" dirty="0" smtClean="0">
                <a:solidFill>
                  <a:schemeClr val="tx1">
                    <a:lumMod val="75000"/>
                    <a:lumOff val="25000"/>
                  </a:schemeClr>
                </a:solidFill>
                <a:latin typeface="Arial" panose="020B0604020202020204" pitchFamily="34" charset="0"/>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a:t>
            </a:r>
          </a:p>
        </p:txBody>
      </p:sp>
      <p:sp>
        <p:nvSpPr>
          <p:cNvPr id="17" name="Текст 2">
            <a:extLst>
              <a:ext uri="{FF2B5EF4-FFF2-40B4-BE49-F238E27FC236}">
                <a16:creationId xmlns:a16="http://schemas.microsoft.com/office/drawing/2014/main" id="{E43D2F47-FAF2-42C2-967D-251DD4B940D7}"/>
              </a:ext>
            </a:extLst>
          </p:cNvPr>
          <p:cNvSpPr>
            <a:spLocks noGrp="1"/>
          </p:cNvSpPr>
          <p:nvPr>
            <p:ph type="body" idx="17" hasCustomPrompt="1"/>
          </p:nvPr>
        </p:nvSpPr>
        <p:spPr>
          <a:xfrm>
            <a:off x="838200" y="4464810"/>
            <a:ext cx="2330726" cy="438505"/>
          </a:xfrm>
        </p:spPr>
        <p:txBody>
          <a:bodyPr lIns="0" rIns="0" rtlCol="0" anchor="b">
            <a:noAutofit/>
          </a:bodyPr>
          <a:lstStyle>
            <a:lvl1pPr marL="0" indent="0" algn="ctr">
              <a:buNone/>
              <a:defRPr lang="en-US" sz="1400" kern="1200" spc="150" baseline="0" dirty="0" smtClean="0">
                <a:solidFill>
                  <a:schemeClr val="tx1">
                    <a:lumMod val="75000"/>
                    <a:lumOff val="25000"/>
                  </a:schemeClr>
                </a:solidFill>
                <a:latin typeface="Arial" panose="020B0604020202020204" pitchFamily="34" charset="0"/>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a:t>
            </a:r>
          </a:p>
        </p:txBody>
      </p:sp>
      <p:sp>
        <p:nvSpPr>
          <p:cNvPr id="4" name="Объект 3">
            <a:extLst>
              <a:ext uri="{FF2B5EF4-FFF2-40B4-BE49-F238E27FC236}">
                <a16:creationId xmlns:a16="http://schemas.microsoft.com/office/drawing/2014/main" id="{AC9B20CF-6B91-4562-B799-0ABDAEBC0D2A}"/>
              </a:ext>
            </a:extLst>
          </p:cNvPr>
          <p:cNvSpPr>
            <a:spLocks noGrp="1"/>
          </p:cNvSpPr>
          <p:nvPr>
            <p:ph sz="half" idx="2" hasCustomPrompt="1"/>
          </p:nvPr>
        </p:nvSpPr>
        <p:spPr>
          <a:xfrm>
            <a:off x="838200" y="5120722"/>
            <a:ext cx="2330726" cy="853167"/>
          </a:xfrm>
        </p:spPr>
        <p:txBody>
          <a:bodyPr lIns="0" rIns="0" rtlCol="0">
            <a:normAutofit/>
          </a:bodyPr>
          <a:lstStyle>
            <a:lvl1pPr marL="0" indent="0" algn="ctr">
              <a:lnSpc>
                <a:spcPct val="100000"/>
              </a:lnSpc>
              <a:buNone/>
              <a:defRPr sz="14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ru-RU" noProof="0"/>
              <a:t>Щелкните, чтобы изменить стили текста образца слайда</a:t>
            </a:r>
          </a:p>
        </p:txBody>
      </p:sp>
      <p:sp>
        <p:nvSpPr>
          <p:cNvPr id="24" name="Объект 10">
            <a:extLst>
              <a:ext uri="{FF2B5EF4-FFF2-40B4-BE49-F238E27FC236}">
                <a16:creationId xmlns:a16="http://schemas.microsoft.com/office/drawing/2014/main" id="{11C6EC54-ADFA-4CFF-9E9B-DC7E96C854C2}"/>
              </a:ext>
            </a:extLst>
          </p:cNvPr>
          <p:cNvSpPr>
            <a:spLocks noGrp="1"/>
          </p:cNvSpPr>
          <p:nvPr>
            <p:ph sz="quarter" idx="22" hasCustomPrompt="1"/>
          </p:nvPr>
        </p:nvSpPr>
        <p:spPr>
          <a:xfrm>
            <a:off x="3805651" y="2370670"/>
            <a:ext cx="1856232" cy="1664208"/>
          </a:xfrm>
        </p:spPr>
        <p:txBody>
          <a:bodyPr rtlCol="0">
            <a:noAutofit/>
          </a:bodyPr>
          <a:lstStyle>
            <a:lvl1pPr marL="0" indent="0" algn="ctr">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rtl="0"/>
            <a:r>
              <a:rPr lang="ru-RU" noProof="0"/>
              <a:t>Щелкните, чтобы добавить содержимое</a:t>
            </a:r>
          </a:p>
        </p:txBody>
      </p:sp>
      <p:sp>
        <p:nvSpPr>
          <p:cNvPr id="5" name="Текст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562665" y="3788813"/>
            <a:ext cx="2342205" cy="804859"/>
          </a:xfrm>
        </p:spPr>
        <p:txBody>
          <a:bodyPr lIns="0" rIns="0" rtlCol="0" anchor="b">
            <a:noAutofit/>
          </a:bodyPr>
          <a:lstStyle>
            <a:lvl1pPr marL="0" indent="0" algn="ctr">
              <a:buNone/>
              <a:defRPr lang="en-US" sz="3200" kern="1200" spc="150" baseline="0" dirty="0" smtClean="0">
                <a:solidFill>
                  <a:schemeClr val="tx1">
                    <a:lumMod val="75000"/>
                    <a:lumOff val="25000"/>
                  </a:schemeClr>
                </a:solidFill>
                <a:latin typeface="Arial" panose="020B0604020202020204" pitchFamily="34" charset="0"/>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a:t>
            </a:r>
          </a:p>
        </p:txBody>
      </p:sp>
      <p:sp>
        <p:nvSpPr>
          <p:cNvPr id="18" name="Текст 4">
            <a:extLst>
              <a:ext uri="{FF2B5EF4-FFF2-40B4-BE49-F238E27FC236}">
                <a16:creationId xmlns:a16="http://schemas.microsoft.com/office/drawing/2014/main" id="{3322C250-87FC-4F14-A42C-FFDA120D0D64}"/>
              </a:ext>
            </a:extLst>
          </p:cNvPr>
          <p:cNvSpPr>
            <a:spLocks noGrp="1"/>
          </p:cNvSpPr>
          <p:nvPr>
            <p:ph type="body" sz="quarter" idx="18" hasCustomPrompt="1"/>
          </p:nvPr>
        </p:nvSpPr>
        <p:spPr>
          <a:xfrm>
            <a:off x="3562665" y="4464810"/>
            <a:ext cx="2342205" cy="438505"/>
          </a:xfrm>
        </p:spPr>
        <p:txBody>
          <a:bodyPr lIns="0" rIns="0" rtlCol="0" anchor="b">
            <a:noAutofit/>
          </a:bodyPr>
          <a:lstStyle>
            <a:lvl1pPr marL="0" indent="0" algn="ctr">
              <a:buNone/>
              <a:defRPr lang="en-US" sz="1400" kern="1200" spc="150" baseline="0" dirty="0" smtClean="0">
                <a:solidFill>
                  <a:schemeClr val="tx1">
                    <a:lumMod val="75000"/>
                    <a:lumOff val="25000"/>
                  </a:schemeClr>
                </a:solidFill>
                <a:latin typeface="Arial" panose="020B0604020202020204" pitchFamily="34" charset="0"/>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ru-RU" noProof="0"/>
              <a:t>ЩЕЛКНИТЕ, ЧТОБЫ ИЗМЕНИТЬ</a:t>
            </a:r>
          </a:p>
        </p:txBody>
      </p:sp>
      <p:sp>
        <p:nvSpPr>
          <p:cNvPr id="6" name="Объект 5">
            <a:extLst>
              <a:ext uri="{FF2B5EF4-FFF2-40B4-BE49-F238E27FC236}">
                <a16:creationId xmlns:a16="http://schemas.microsoft.com/office/drawing/2014/main" id="{B36EE64B-44BF-4634-97BC-5ED74C6DF280}"/>
              </a:ext>
            </a:extLst>
          </p:cNvPr>
          <p:cNvSpPr>
            <a:spLocks noGrp="1"/>
          </p:cNvSpPr>
          <p:nvPr>
            <p:ph sz="quarter" idx="4" hasCustomPrompt="1"/>
          </p:nvPr>
        </p:nvSpPr>
        <p:spPr>
          <a:xfrm>
            <a:off x="3562665" y="5120722"/>
            <a:ext cx="2342205" cy="853167"/>
          </a:xfrm>
        </p:spPr>
        <p:txBody>
          <a:bodyPr lIns="0" rIns="0" rtlCol="0">
            <a:normAutofit/>
          </a:bodyPr>
          <a:lstStyle>
            <a:lvl1pPr marL="0" indent="0" algn="ctr">
              <a:lnSpc>
                <a:spcPct val="100000"/>
              </a:lnSpc>
              <a:buNone/>
              <a:defRPr sz="14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ru-RU" noProof="0"/>
              <a:t>Щелкните, чтобы изменить стили текста образца слайда</a:t>
            </a:r>
          </a:p>
        </p:txBody>
      </p:sp>
      <p:sp>
        <p:nvSpPr>
          <p:cNvPr id="25" name="Объект 10">
            <a:extLst>
              <a:ext uri="{FF2B5EF4-FFF2-40B4-BE49-F238E27FC236}">
                <a16:creationId xmlns:a16="http://schemas.microsoft.com/office/drawing/2014/main" id="{1B6DD41C-FCE2-4AC6-A235-2FF1B905DAAD}"/>
              </a:ext>
            </a:extLst>
          </p:cNvPr>
          <p:cNvSpPr>
            <a:spLocks noGrp="1"/>
          </p:cNvSpPr>
          <p:nvPr>
            <p:ph sz="quarter" idx="23" hasCustomPrompt="1"/>
          </p:nvPr>
        </p:nvSpPr>
        <p:spPr>
          <a:xfrm>
            <a:off x="6530117" y="2370670"/>
            <a:ext cx="1856232" cy="1664208"/>
          </a:xfrm>
        </p:spPr>
        <p:txBody>
          <a:bodyPr rtlCol="0">
            <a:noAutofit/>
          </a:bodyPr>
          <a:lstStyle>
            <a:lvl1pPr marL="0" indent="0" algn="ctr">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rtl="0"/>
            <a:r>
              <a:rPr lang="ru-RU" noProof="0"/>
              <a:t>Щелкните, чтобы добавить содержимое</a:t>
            </a:r>
          </a:p>
        </p:txBody>
      </p:sp>
      <p:sp>
        <p:nvSpPr>
          <p:cNvPr id="21" name="Текст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298609" y="3788813"/>
            <a:ext cx="2330726" cy="804859"/>
          </a:xfrm>
        </p:spPr>
        <p:txBody>
          <a:bodyPr lIns="0" rIns="0" rtlCol="0" anchor="b">
            <a:noAutofit/>
          </a:bodyPr>
          <a:lstStyle>
            <a:lvl1pPr marL="0" indent="0" algn="ctr">
              <a:buNone/>
              <a:defRPr lang="en-US" sz="3200" kern="1200" spc="150" baseline="0" dirty="0" smtClean="0">
                <a:solidFill>
                  <a:schemeClr val="tx1">
                    <a:lumMod val="75000"/>
                    <a:lumOff val="25000"/>
                  </a:schemeClr>
                </a:solidFill>
                <a:latin typeface="Arial" panose="020B0604020202020204" pitchFamily="34" charset="0"/>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a:t>
            </a:r>
          </a:p>
        </p:txBody>
      </p:sp>
      <p:sp>
        <p:nvSpPr>
          <p:cNvPr id="19" name="Текст 2">
            <a:extLst>
              <a:ext uri="{FF2B5EF4-FFF2-40B4-BE49-F238E27FC236}">
                <a16:creationId xmlns:a16="http://schemas.microsoft.com/office/drawing/2014/main" id="{D3C675D6-83FA-4036-B516-098EDCAF2506}"/>
              </a:ext>
            </a:extLst>
          </p:cNvPr>
          <p:cNvSpPr>
            <a:spLocks noGrp="1"/>
          </p:cNvSpPr>
          <p:nvPr>
            <p:ph type="body" idx="19" hasCustomPrompt="1"/>
          </p:nvPr>
        </p:nvSpPr>
        <p:spPr>
          <a:xfrm>
            <a:off x="6298609" y="4464810"/>
            <a:ext cx="2330726" cy="438505"/>
          </a:xfrm>
        </p:spPr>
        <p:txBody>
          <a:bodyPr lIns="0" rIns="0" rtlCol="0" anchor="b">
            <a:noAutofit/>
          </a:bodyPr>
          <a:lstStyle>
            <a:lvl1pPr marL="0" indent="0" algn="ctr">
              <a:buNone/>
              <a:defRPr lang="en-US" sz="1400" kern="1200" spc="150" baseline="0" dirty="0" smtClean="0">
                <a:solidFill>
                  <a:schemeClr val="tx1">
                    <a:lumMod val="75000"/>
                    <a:lumOff val="25000"/>
                  </a:schemeClr>
                </a:solidFill>
                <a:latin typeface="Arial" panose="020B0604020202020204" pitchFamily="34" charset="0"/>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a:t>
            </a:r>
          </a:p>
        </p:txBody>
      </p:sp>
      <p:sp>
        <p:nvSpPr>
          <p:cNvPr id="22" name="Объект 3">
            <a:extLst>
              <a:ext uri="{FF2B5EF4-FFF2-40B4-BE49-F238E27FC236}">
                <a16:creationId xmlns:a16="http://schemas.microsoft.com/office/drawing/2014/main" id="{C464A9BD-B815-4632-8F54-6EB70E48BAFF}"/>
              </a:ext>
            </a:extLst>
          </p:cNvPr>
          <p:cNvSpPr>
            <a:spLocks noGrp="1"/>
          </p:cNvSpPr>
          <p:nvPr>
            <p:ph sz="half" idx="14" hasCustomPrompt="1"/>
          </p:nvPr>
        </p:nvSpPr>
        <p:spPr>
          <a:xfrm>
            <a:off x="6298609" y="5120722"/>
            <a:ext cx="2330726" cy="853167"/>
          </a:xfrm>
        </p:spPr>
        <p:txBody>
          <a:bodyPr lIns="0" rIns="0" rtlCol="0">
            <a:normAutofit/>
          </a:bodyPr>
          <a:lstStyle>
            <a:lvl1pPr marL="0" indent="0" algn="ctr">
              <a:lnSpc>
                <a:spcPct val="100000"/>
              </a:lnSpc>
              <a:buNone/>
              <a:defRPr sz="14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ru-RU" noProof="0"/>
              <a:t>Щелкните, чтобы изменить стили текста образца слайда</a:t>
            </a:r>
          </a:p>
        </p:txBody>
      </p:sp>
      <p:sp>
        <p:nvSpPr>
          <p:cNvPr id="26" name="Объект 10">
            <a:extLst>
              <a:ext uri="{FF2B5EF4-FFF2-40B4-BE49-F238E27FC236}">
                <a16:creationId xmlns:a16="http://schemas.microsoft.com/office/drawing/2014/main" id="{CEB4C3DB-E51E-4479-90C2-DFE5DB4B2482}"/>
              </a:ext>
            </a:extLst>
          </p:cNvPr>
          <p:cNvSpPr>
            <a:spLocks noGrp="1"/>
          </p:cNvSpPr>
          <p:nvPr>
            <p:ph sz="quarter" idx="24" hasCustomPrompt="1"/>
          </p:nvPr>
        </p:nvSpPr>
        <p:spPr>
          <a:xfrm>
            <a:off x="9260321" y="2370670"/>
            <a:ext cx="1856232" cy="1664208"/>
          </a:xfrm>
        </p:spPr>
        <p:txBody>
          <a:bodyPr rtlCol="0">
            <a:noAutofit/>
          </a:bodyPr>
          <a:lstStyle>
            <a:lvl1pPr marL="0" indent="0" algn="ctr">
              <a:buNone/>
              <a:defRPr sz="1400"/>
            </a:lvl1pPr>
            <a:lvl2pPr marL="457200" indent="0">
              <a:buNone/>
              <a:defRPr sz="1200"/>
            </a:lvl2pPr>
            <a:lvl3pPr marL="914400" indent="0">
              <a:buNone/>
              <a:defRPr sz="1100"/>
            </a:lvl3pPr>
            <a:lvl4pPr marL="1371600" indent="0">
              <a:buNone/>
              <a:defRPr sz="1050"/>
            </a:lvl4pPr>
            <a:lvl5pPr marL="1828800" indent="0">
              <a:buNone/>
              <a:defRPr sz="1050"/>
            </a:lvl5pPr>
          </a:lstStyle>
          <a:p>
            <a:pPr lvl="0" rtl="0"/>
            <a:r>
              <a:rPr lang="ru-RU" noProof="0"/>
              <a:t>Щелкните, чтобы добавить содержимое</a:t>
            </a:r>
          </a:p>
        </p:txBody>
      </p:sp>
      <p:sp>
        <p:nvSpPr>
          <p:cNvPr id="14" name="Текст 2">
            <a:extLst>
              <a:ext uri="{FF2B5EF4-FFF2-40B4-BE49-F238E27FC236}">
                <a16:creationId xmlns:a16="http://schemas.microsoft.com/office/drawing/2014/main" id="{84A1E92D-A5BF-4268-BFF3-1418A1F03589}"/>
              </a:ext>
            </a:extLst>
          </p:cNvPr>
          <p:cNvSpPr>
            <a:spLocks noGrp="1"/>
          </p:cNvSpPr>
          <p:nvPr>
            <p:ph type="body" idx="15" hasCustomPrompt="1"/>
          </p:nvPr>
        </p:nvSpPr>
        <p:spPr>
          <a:xfrm>
            <a:off x="9023074" y="3788457"/>
            <a:ext cx="2330726" cy="804859"/>
          </a:xfrm>
        </p:spPr>
        <p:txBody>
          <a:bodyPr lIns="0" rIns="0" rtlCol="0" anchor="b">
            <a:noAutofit/>
          </a:bodyPr>
          <a:lstStyle>
            <a:lvl1pPr marL="0" indent="0" algn="ctr">
              <a:buNone/>
              <a:defRPr lang="en-US" sz="3200" kern="1200" spc="150" baseline="0" dirty="0" smtClean="0">
                <a:solidFill>
                  <a:schemeClr val="tx1">
                    <a:lumMod val="75000"/>
                    <a:lumOff val="25000"/>
                  </a:schemeClr>
                </a:solidFill>
                <a:latin typeface="Arial" panose="020B0604020202020204" pitchFamily="34" charset="0"/>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a:t>
            </a:r>
          </a:p>
        </p:txBody>
      </p:sp>
      <p:sp>
        <p:nvSpPr>
          <p:cNvPr id="23" name="Текст 2">
            <a:extLst>
              <a:ext uri="{FF2B5EF4-FFF2-40B4-BE49-F238E27FC236}">
                <a16:creationId xmlns:a16="http://schemas.microsoft.com/office/drawing/2014/main" id="{B6439AAC-8A96-4015-8A87-ED8DF7027B60}"/>
              </a:ext>
            </a:extLst>
          </p:cNvPr>
          <p:cNvSpPr>
            <a:spLocks noGrp="1"/>
          </p:cNvSpPr>
          <p:nvPr>
            <p:ph type="body" idx="20" hasCustomPrompt="1"/>
          </p:nvPr>
        </p:nvSpPr>
        <p:spPr>
          <a:xfrm>
            <a:off x="9023074" y="4464454"/>
            <a:ext cx="2330726" cy="438505"/>
          </a:xfrm>
        </p:spPr>
        <p:txBody>
          <a:bodyPr lIns="0" rIns="0" rtlCol="0" anchor="b">
            <a:noAutofit/>
          </a:bodyPr>
          <a:lstStyle>
            <a:lvl1pPr marL="0" indent="0" algn="ctr">
              <a:buNone/>
              <a:defRPr lang="en-US" sz="1400" kern="1200" spc="150" baseline="0" dirty="0" smtClean="0">
                <a:solidFill>
                  <a:schemeClr val="tx1">
                    <a:lumMod val="75000"/>
                    <a:lumOff val="25000"/>
                  </a:schemeClr>
                </a:solidFill>
                <a:latin typeface="Arial" panose="020B0604020202020204" pitchFamily="34" charset="0"/>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u-RU" noProof="0"/>
              <a:t>ЩЕЛКНИТЕ, ЧТОБЫ ИЗМЕНИТЬ</a:t>
            </a:r>
          </a:p>
        </p:txBody>
      </p:sp>
      <p:cxnSp>
        <p:nvCxnSpPr>
          <p:cNvPr id="16" name="Прямая соединительная линия 15">
            <a:extLst>
              <a:ext uri="{FF2B5EF4-FFF2-40B4-BE49-F238E27FC236}">
                <a16:creationId xmlns:a16="http://schemas.microsoft.com/office/drawing/2014/main" id="{463D7850-C2A6-43CE-BBE4-8E81A0A593BF}"/>
              </a:ext>
              <a:ext uri="{C183D7F6-B498-43B3-948B-1728B52AA6E4}">
                <adec:decorative xmlns:adec="http://schemas.microsoft.com/office/drawing/2017/decorative" val="1"/>
              </a:ext>
            </a:extLst>
          </p:cNvPr>
          <p:cNvCxnSpPr>
            <a:cxnSpLocks/>
          </p:cNvCxnSpPr>
          <p:nvPr/>
        </p:nvCxnSpPr>
        <p:spPr>
          <a:xfrm flipH="1">
            <a:off x="0" y="0"/>
            <a:ext cx="1238250" cy="1328057"/>
          </a:xfrm>
          <a:prstGeom prst="line">
            <a:avLst/>
          </a:prstGeom>
          <a:ln w="31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a:extLst>
              <a:ext uri="{FF2B5EF4-FFF2-40B4-BE49-F238E27FC236}">
                <a16:creationId xmlns:a16="http://schemas.microsoft.com/office/drawing/2014/main" id="{EBAD3E03-2E3B-440C-9105-6F9D33006D66}"/>
              </a:ext>
              <a:ext uri="{C183D7F6-B498-43B3-948B-1728B52AA6E4}">
                <adec:decorative xmlns:adec="http://schemas.microsoft.com/office/drawing/2017/decorative" val="1"/>
              </a:ext>
            </a:extLst>
          </p:cNvPr>
          <p:cNvCxnSpPr>
            <a:cxnSpLocks/>
          </p:cNvCxnSpPr>
          <p:nvPr/>
        </p:nvCxnSpPr>
        <p:spPr>
          <a:xfrm flipH="1">
            <a:off x="0" y="0"/>
            <a:ext cx="3790950" cy="892177"/>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Объект 3">
            <a:extLst>
              <a:ext uri="{FF2B5EF4-FFF2-40B4-BE49-F238E27FC236}">
                <a16:creationId xmlns:a16="http://schemas.microsoft.com/office/drawing/2014/main" id="{492F9083-A886-4EEB-94D6-1FAE6DC33000}"/>
              </a:ext>
            </a:extLst>
          </p:cNvPr>
          <p:cNvSpPr>
            <a:spLocks noGrp="1"/>
          </p:cNvSpPr>
          <p:nvPr>
            <p:ph sz="half" idx="16" hasCustomPrompt="1"/>
          </p:nvPr>
        </p:nvSpPr>
        <p:spPr>
          <a:xfrm>
            <a:off x="9023074" y="5120366"/>
            <a:ext cx="2330726" cy="853167"/>
          </a:xfrm>
        </p:spPr>
        <p:txBody>
          <a:bodyPr lIns="0" rIns="0" rtlCol="0">
            <a:normAutofit/>
          </a:bodyPr>
          <a:lstStyle>
            <a:lvl1pPr marL="0" indent="0" algn="ctr">
              <a:lnSpc>
                <a:spcPct val="100000"/>
              </a:lnSpc>
              <a:buNone/>
              <a:defRPr sz="1400" spc="50" baseline="0">
                <a:solidFill>
                  <a:schemeClr val="tx1">
                    <a:lumMod val="75000"/>
                    <a:lumOff val="25000"/>
                  </a:schemeClr>
                </a:solidFill>
              </a:defRPr>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rtl="0"/>
            <a:r>
              <a:rPr lang="ru-RU" noProof="0"/>
              <a:t>Щелкните, чтобы изменить стили текста образца слайда</a:t>
            </a:r>
          </a:p>
        </p:txBody>
      </p:sp>
      <p:sp>
        <p:nvSpPr>
          <p:cNvPr id="7" name="Дата 6">
            <a:extLst>
              <a:ext uri="{FF2B5EF4-FFF2-40B4-BE49-F238E27FC236}">
                <a16:creationId xmlns:a16="http://schemas.microsoft.com/office/drawing/2014/main" id="{F255C16C-AA88-4BBF-8040-11ECFED618E0}"/>
              </a:ext>
            </a:extLst>
          </p:cNvPr>
          <p:cNvSpPr>
            <a:spLocks noGrp="1"/>
          </p:cNvSpPr>
          <p:nvPr>
            <p:ph type="dt" sz="half" idx="10"/>
          </p:nvPr>
        </p:nvSpPr>
        <p:spPr/>
        <p:txBody>
          <a:bodyPr rtlCol="0"/>
          <a:lstStyle>
            <a:lvl1pPr>
              <a:defRPr sz="900"/>
            </a:lvl1pPr>
          </a:lstStyle>
          <a:p>
            <a:pPr rtl="0"/>
            <a:r>
              <a:rPr lang="ru-RU" noProof="0"/>
              <a:t>20ГГ</a:t>
            </a:r>
          </a:p>
        </p:txBody>
      </p:sp>
      <p:sp>
        <p:nvSpPr>
          <p:cNvPr id="8" name="Нижний колонтитул 7">
            <a:extLst>
              <a:ext uri="{FF2B5EF4-FFF2-40B4-BE49-F238E27FC236}">
                <a16:creationId xmlns:a16="http://schemas.microsoft.com/office/drawing/2014/main" id="{CBE560E3-F935-488F-8F0E-191D7B6B54B8}"/>
              </a:ext>
            </a:extLst>
          </p:cNvPr>
          <p:cNvSpPr>
            <a:spLocks noGrp="1"/>
          </p:cNvSpPr>
          <p:nvPr>
            <p:ph type="ftr" sz="quarter" idx="11"/>
          </p:nvPr>
        </p:nvSpPr>
        <p:spPr/>
        <p:txBody>
          <a:bodyPr rtlCol="0"/>
          <a:lstStyle>
            <a:lvl1pPr>
              <a:defRPr sz="900"/>
            </a:lvl1pPr>
          </a:lstStyle>
          <a:p>
            <a:pPr rtl="0"/>
            <a:r>
              <a:rPr lang="ru-RU" noProof="0"/>
              <a:t>Набор слайдов для презентации</a:t>
            </a:r>
          </a:p>
        </p:txBody>
      </p:sp>
      <p:sp>
        <p:nvSpPr>
          <p:cNvPr id="9" name="Номер слайда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rtlCol="0"/>
          <a:lstStyle>
            <a:lvl1pPr>
              <a:defRPr sz="900"/>
            </a:lvl1pPr>
          </a:lstStyle>
          <a:p>
            <a:pPr rtl="0"/>
            <a:fld id="{B5CEABB6-07DC-46E8-9B57-56EC44A396E5}" type="slidenum">
              <a:rPr lang="ru-RU" noProof="0" smtClean="0"/>
              <a:pPr rtl="0"/>
              <a:t>‹#›</a:t>
            </a:fld>
            <a:endParaRPr lang="ru-RU" noProof="0"/>
          </a:p>
        </p:txBody>
      </p:sp>
    </p:spTree>
    <p:extLst>
      <p:ext uri="{BB962C8B-B14F-4D97-AF65-F5344CB8AC3E}">
        <p14:creationId xmlns:p14="http://schemas.microsoft.com/office/powerpoint/2010/main" val="1386696317"/>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1052" name="PlaceHolder 1"/>
          <p:cNvSpPr>
            <a:spLocks noGrp="1"/>
          </p:cNvSpPr>
          <p:nvPr>
            <p:ph type="title"/>
          </p:nvPr>
        </p:nvSpPr>
        <p:spPr>
          <a:xfrm>
            <a:off x="609590" y="273610"/>
            <a:ext cx="10972270" cy="1144785"/>
          </a:xfrm>
          <a:prstGeom prst="rect">
            <a:avLst/>
          </a:prstGeom>
          <a:noFill/>
          <a:ln w="0">
            <a:noFill/>
          </a:ln>
        </p:spPr>
        <p:txBody>
          <a:bodyPr lIns="0" tIns="0" rIns="0" bIns="0" anchor="ctr">
            <a:noAutofit/>
          </a:bodyPr>
          <a:lstStyle>
            <a:lvl1pPr indent="0" algn="ctr">
              <a:buNone/>
              <a:defRPr/>
            </a:lvl1pPr>
          </a:lstStyle>
          <a:p>
            <a:pPr indent="0" algn="ctr">
              <a:buNone/>
            </a:pPr>
            <a:endParaRPr lang="en-US" sz="4244" b="0" strike="noStrike" spc="-1">
              <a:solidFill>
                <a:srgbClr val="000000"/>
              </a:solidFill>
              <a:latin typeface="Arial"/>
            </a:endParaRPr>
          </a:p>
        </p:txBody>
      </p:sp>
      <p:sp>
        <p:nvSpPr>
          <p:cNvPr id="1053" name="PlaceHolder 2"/>
          <p:cNvSpPr>
            <a:spLocks noGrp="1"/>
          </p:cNvSpPr>
          <p:nvPr>
            <p:ph/>
          </p:nvPr>
        </p:nvSpPr>
        <p:spPr>
          <a:xfrm>
            <a:off x="609590" y="1604505"/>
            <a:ext cx="10972270" cy="3977062"/>
          </a:xfrm>
          <a:prstGeom prst="rect">
            <a:avLst/>
          </a:prstGeom>
          <a:noFill/>
          <a:ln w="0">
            <a:noFill/>
          </a:ln>
        </p:spPr>
        <p:txBody>
          <a:bodyPr lIns="0" tIns="0" rIns="0" bIns="0" anchor="t">
            <a:normAutofit/>
          </a:bodyPr>
          <a:lstStyle>
            <a:lvl1pPr indent="0">
              <a:spcBef>
                <a:spcPts val="1367"/>
              </a:spcBef>
              <a:buNone/>
              <a:defRPr/>
            </a:lvl1pPr>
          </a:lstStyle>
          <a:p>
            <a:pPr indent="0">
              <a:spcBef>
                <a:spcPts val="1417"/>
              </a:spcBef>
              <a:buNone/>
            </a:pPr>
            <a:endParaRPr lang="en-US" sz="3086" b="0" strike="noStrike" spc="-1">
              <a:solidFill>
                <a:srgbClr val="000000"/>
              </a:solidFill>
              <a:latin typeface="Arial"/>
            </a:endParaRPr>
          </a:p>
        </p:txBody>
      </p:sp>
    </p:spTree>
    <p:extLst>
      <p:ext uri="{BB962C8B-B14F-4D97-AF65-F5344CB8AC3E}">
        <p14:creationId xmlns:p14="http://schemas.microsoft.com/office/powerpoint/2010/main" val="1877881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utline">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FB3F6E8-2E8A-4C1D-B076-D182F8DC1104}"/>
              </a:ext>
            </a:extLst>
          </p:cNvPr>
          <p:cNvSpPr>
            <a:spLocks noGrp="1"/>
          </p:cNvSpPr>
          <p:nvPr>
            <p:ph sz="quarter" idx="10"/>
          </p:nvPr>
        </p:nvSpPr>
        <p:spPr>
          <a:xfrm>
            <a:off x="768000" y="2710800"/>
            <a:ext cx="10680000" cy="3477600"/>
          </a:xfrm>
          <a:prstGeom prst="rect">
            <a:avLst/>
          </a:prstGeom>
        </p:spPr>
        <p:txBody>
          <a:bodyPr/>
          <a:lstStyle>
            <a:lvl1pPr marL="419100" indent="-419100" algn="l" eaLnBrk="1" fontAlgn="auto" hangingPunct="1">
              <a:lnSpc>
                <a:spcPct val="150000"/>
              </a:lnSpc>
              <a:spcBef>
                <a:spcPct val="20000"/>
              </a:spcBef>
              <a:spcAft>
                <a:spcPts val="0"/>
              </a:spcAft>
              <a:buClr>
                <a:srgbClr val="87CCF3"/>
              </a:buClr>
              <a:buSzPct val="95000"/>
              <a:buFont typeface="Wingdings 2"/>
              <a:buChar char=""/>
              <a:defRPr lang="en-US" sz="2200" b="0" kern="1200">
                <a:solidFill>
                  <a:srgbClr val="223E7E"/>
                </a:solidFill>
                <a:effectLst>
                  <a:outerShdw blurRad="38100" dist="38100" dir="2700000" algn="tl">
                    <a:srgbClr val="C0C0C0"/>
                  </a:outerShdw>
                </a:effectLst>
                <a:latin typeface="Comic Sans MS" pitchFamily="66" charset="0"/>
                <a:ea typeface="+mn-ea"/>
                <a:cs typeface="+mn-cs"/>
              </a:defRPr>
            </a:lvl1pPr>
          </a:lstStyle>
          <a:p>
            <a:pPr marL="419100" indent="-419100" eaLnBrk="1" fontAlgn="auto" hangingPunct="1">
              <a:lnSpc>
                <a:spcPct val="150000"/>
              </a:lnSpc>
              <a:spcBef>
                <a:spcPct val="20000"/>
              </a:spcBef>
              <a:spcAft>
                <a:spcPts val="0"/>
              </a:spcAft>
              <a:buClr>
                <a:srgbClr val="87CCF3"/>
              </a:buClr>
              <a:buSzPct val="95000"/>
              <a:buFont typeface="Wingdings 2"/>
              <a:buChar char=""/>
              <a:defRPr/>
            </a:pPr>
            <a:r>
              <a:rPr lang="en-US" sz="2200" dirty="0">
                <a:solidFill>
                  <a:srgbClr val="223E7E"/>
                </a:solidFill>
                <a:effectLst>
                  <a:outerShdw blurRad="38100" dist="38100" dir="2700000" algn="tl">
                    <a:srgbClr val="C0C0C0"/>
                  </a:outerShdw>
                </a:effectLst>
                <a:latin typeface="Comic Sans MS" pitchFamily="66" charset="0"/>
                <a:ea typeface="+mn-ea"/>
              </a:rPr>
              <a:t>Edit Master text style</a:t>
            </a:r>
          </a:p>
        </p:txBody>
      </p:sp>
      <p:sp>
        <p:nvSpPr>
          <p:cNvPr id="11" name="Title 10">
            <a:extLst>
              <a:ext uri="{FF2B5EF4-FFF2-40B4-BE49-F238E27FC236}">
                <a16:creationId xmlns:a16="http://schemas.microsoft.com/office/drawing/2014/main" id="{678D1A7F-BACF-4B49-A4F6-2E8D14706E6C}"/>
              </a:ext>
            </a:extLst>
          </p:cNvPr>
          <p:cNvSpPr>
            <a:spLocks noGrp="1"/>
          </p:cNvSpPr>
          <p:nvPr>
            <p:ph type="title" hasCustomPrompt="1"/>
          </p:nvPr>
        </p:nvSpPr>
        <p:spPr>
          <a:xfrm>
            <a:off x="8304000" y="914400"/>
            <a:ext cx="3072000" cy="792000"/>
          </a:xfrm>
          <a:prstGeom prst="rect">
            <a:avLst/>
          </a:prstGeom>
        </p:spPr>
        <p:txBody>
          <a:bodyPr lIns="0" tIns="0" rIns="0" bIns="0"/>
          <a:lstStyle>
            <a:lvl1pPr>
              <a:defRPr kumimoji="0" lang="en-CA" sz="5000" b="1" kern="1200" dirty="0">
                <a:ln>
                  <a:solidFill>
                    <a:schemeClr val="tx1"/>
                  </a:solidFill>
                </a:ln>
                <a:solidFill>
                  <a:srgbClr val="87CCF3"/>
                </a:solidFill>
                <a:effectLst>
                  <a:outerShdw blurRad="38100" dist="25400" dir="5400000" algn="tl" rotWithShape="0">
                    <a:schemeClr val="tx1">
                      <a:alpha val="43000"/>
                    </a:schemeClr>
                  </a:outerShdw>
                </a:effectLst>
                <a:latin typeface="+mj-lt"/>
                <a:ea typeface="+mj-ea"/>
                <a:cs typeface="+mj-cs"/>
              </a:defRPr>
            </a:lvl1pPr>
          </a:lstStyle>
          <a:p>
            <a:r>
              <a:rPr lang="en-US" dirty="0"/>
              <a:t>Title</a:t>
            </a:r>
            <a:endParaRPr lang="en-CA" dirty="0"/>
          </a:p>
        </p:txBody>
      </p:sp>
      <p:pic>
        <p:nvPicPr>
          <p:cNvPr id="4" name="Picture 3">
            <a:extLst>
              <a:ext uri="{FF2B5EF4-FFF2-40B4-BE49-F238E27FC236}">
                <a16:creationId xmlns:a16="http://schemas.microsoft.com/office/drawing/2014/main" id="{F0B573B1-122F-4993-AF71-231EF353CB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958476"/>
          </a:xfrm>
          <a:prstGeom prst="rect">
            <a:avLst/>
          </a:prstGeom>
        </p:spPr>
      </p:pic>
    </p:spTree>
    <p:extLst>
      <p:ext uri="{BB962C8B-B14F-4D97-AF65-F5344CB8AC3E}">
        <p14:creationId xmlns:p14="http://schemas.microsoft.com/office/powerpoint/2010/main" val="3103258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r>
              <a:rPr lang="ru-RU" noProof="0"/>
              <a:t>20ГГ</a:t>
            </a:r>
          </a:p>
        </p:txBody>
      </p:sp>
      <p:sp>
        <p:nvSpPr>
          <p:cNvPr id="5" name="Footer Placeholder 4"/>
          <p:cNvSpPr>
            <a:spLocks noGrp="1"/>
          </p:cNvSpPr>
          <p:nvPr>
            <p:ph type="ftr" sz="quarter" idx="11"/>
          </p:nvPr>
        </p:nvSpPr>
        <p:spPr/>
        <p:txBody>
          <a:bodyPr/>
          <a:lstStyle/>
          <a:p>
            <a:r>
              <a:rPr lang="ru-RU" noProof="0"/>
              <a:t>Набор слайдов для презентации</a:t>
            </a:r>
          </a:p>
        </p:txBody>
      </p:sp>
      <p:sp>
        <p:nvSpPr>
          <p:cNvPr id="6" name="Slide Number Placeholder 5"/>
          <p:cNvSpPr>
            <a:spLocks noGrp="1"/>
          </p:cNvSpPr>
          <p:nvPr>
            <p:ph type="sldNum" sz="quarter" idx="12"/>
          </p:nvPr>
        </p:nvSpPr>
        <p:spPr/>
        <p:txBody>
          <a:bodyPr/>
          <a:lstStyle/>
          <a:p>
            <a:fld id="{B5CEABB6-07DC-46E8-9B57-56EC44A396E5}" type="slidenum">
              <a:rPr lang="ru-RU" noProof="0" smtClean="0"/>
              <a:pPr/>
              <a:t>‹#›</a:t>
            </a:fld>
            <a:endParaRPr lang="ru-RU" noProof="0"/>
          </a:p>
        </p:txBody>
      </p:sp>
    </p:spTree>
    <p:extLst>
      <p:ext uri="{BB962C8B-B14F-4D97-AF65-F5344CB8AC3E}">
        <p14:creationId xmlns:p14="http://schemas.microsoft.com/office/powerpoint/2010/main" val="206152962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r>
              <a:rPr lang="ru-RU" noProof="0"/>
              <a:t>20ГГ</a:t>
            </a:r>
          </a:p>
        </p:txBody>
      </p:sp>
      <p:sp>
        <p:nvSpPr>
          <p:cNvPr id="5" name="Footer Placeholder 4"/>
          <p:cNvSpPr>
            <a:spLocks noGrp="1"/>
          </p:cNvSpPr>
          <p:nvPr>
            <p:ph type="ftr" sz="quarter" idx="11"/>
          </p:nvPr>
        </p:nvSpPr>
        <p:spPr/>
        <p:txBody>
          <a:bodyPr/>
          <a:lstStyle/>
          <a:p>
            <a:r>
              <a:rPr lang="ru-RU" noProof="0"/>
              <a:t>Набор слайдов для презентации</a:t>
            </a:r>
          </a:p>
        </p:txBody>
      </p:sp>
      <p:sp>
        <p:nvSpPr>
          <p:cNvPr id="6" name="Slide Number Placeholder 5"/>
          <p:cNvSpPr>
            <a:spLocks noGrp="1"/>
          </p:cNvSpPr>
          <p:nvPr>
            <p:ph type="sldNum" sz="quarter" idx="12"/>
          </p:nvPr>
        </p:nvSpPr>
        <p:spPr/>
        <p:txBody>
          <a:bodyPr/>
          <a:lstStyle/>
          <a:p>
            <a:fld id="{B5CEABB6-07DC-46E8-9B57-56EC44A396E5}" type="slidenum">
              <a:rPr lang="ru-RU" noProof="0" smtClean="0"/>
              <a:pPr/>
              <a:t>‹#›</a:t>
            </a:fld>
            <a:endParaRPr lang="ru-RU" noProof="0"/>
          </a:p>
        </p:txBody>
      </p:sp>
    </p:spTree>
    <p:extLst>
      <p:ext uri="{BB962C8B-B14F-4D97-AF65-F5344CB8AC3E}">
        <p14:creationId xmlns:p14="http://schemas.microsoft.com/office/powerpoint/2010/main" val="213900961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r>
              <a:rPr lang="ru-RU" noProof="0"/>
              <a:t>20ГГ</a:t>
            </a:r>
          </a:p>
        </p:txBody>
      </p:sp>
      <p:sp>
        <p:nvSpPr>
          <p:cNvPr id="6" name="Footer Placeholder 5"/>
          <p:cNvSpPr>
            <a:spLocks noGrp="1"/>
          </p:cNvSpPr>
          <p:nvPr>
            <p:ph type="ftr" sz="quarter" idx="11"/>
          </p:nvPr>
        </p:nvSpPr>
        <p:spPr/>
        <p:txBody>
          <a:bodyPr/>
          <a:lstStyle/>
          <a:p>
            <a:r>
              <a:rPr lang="ru-RU" noProof="0"/>
              <a:t>Набор слайдов для презентации</a:t>
            </a:r>
          </a:p>
        </p:txBody>
      </p:sp>
      <p:sp>
        <p:nvSpPr>
          <p:cNvPr id="7" name="Slide Number Placeholder 6"/>
          <p:cNvSpPr>
            <a:spLocks noGrp="1"/>
          </p:cNvSpPr>
          <p:nvPr>
            <p:ph type="sldNum" sz="quarter" idx="12"/>
          </p:nvPr>
        </p:nvSpPr>
        <p:spPr/>
        <p:txBody>
          <a:bodyPr/>
          <a:lstStyle/>
          <a:p>
            <a:fld id="{B5CEABB6-07DC-46E8-9B57-56EC44A396E5}" type="slidenum">
              <a:rPr lang="ru-RU" noProof="0" smtClean="0"/>
              <a:pPr/>
              <a:t>‹#›</a:t>
            </a:fld>
            <a:endParaRPr lang="ru-RU" noProof="0"/>
          </a:p>
        </p:txBody>
      </p:sp>
    </p:spTree>
    <p:extLst>
      <p:ext uri="{BB962C8B-B14F-4D97-AF65-F5344CB8AC3E}">
        <p14:creationId xmlns:p14="http://schemas.microsoft.com/office/powerpoint/2010/main" val="205569788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r>
              <a:rPr lang="ru-RU" noProof="0"/>
              <a:t>20ГГ</a:t>
            </a:r>
          </a:p>
        </p:txBody>
      </p:sp>
      <p:sp>
        <p:nvSpPr>
          <p:cNvPr id="8" name="Footer Placeholder 7"/>
          <p:cNvSpPr>
            <a:spLocks noGrp="1"/>
          </p:cNvSpPr>
          <p:nvPr>
            <p:ph type="ftr" sz="quarter" idx="11"/>
          </p:nvPr>
        </p:nvSpPr>
        <p:spPr/>
        <p:txBody>
          <a:bodyPr/>
          <a:lstStyle/>
          <a:p>
            <a:r>
              <a:rPr lang="ru-RU" noProof="0"/>
              <a:t>Набор слайдов для презентации</a:t>
            </a:r>
          </a:p>
        </p:txBody>
      </p:sp>
      <p:sp>
        <p:nvSpPr>
          <p:cNvPr id="9" name="Slide Number Placeholder 8"/>
          <p:cNvSpPr>
            <a:spLocks noGrp="1"/>
          </p:cNvSpPr>
          <p:nvPr>
            <p:ph type="sldNum" sz="quarter" idx="12"/>
          </p:nvPr>
        </p:nvSpPr>
        <p:spPr/>
        <p:txBody>
          <a:bodyPr/>
          <a:lstStyle/>
          <a:p>
            <a:fld id="{B5CEABB6-07DC-46E8-9B57-56EC44A396E5}" type="slidenum">
              <a:rPr lang="ru-RU" noProof="0" smtClean="0"/>
              <a:pPr/>
              <a:t>‹#›</a:t>
            </a:fld>
            <a:endParaRPr lang="ru-RU" noProof="0"/>
          </a:p>
        </p:txBody>
      </p:sp>
    </p:spTree>
    <p:extLst>
      <p:ext uri="{BB962C8B-B14F-4D97-AF65-F5344CB8AC3E}">
        <p14:creationId xmlns:p14="http://schemas.microsoft.com/office/powerpoint/2010/main" val="424059833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r>
              <a:rPr lang="ru-RU" noProof="0"/>
              <a:t>20ГГ</a:t>
            </a:r>
          </a:p>
        </p:txBody>
      </p:sp>
      <p:sp>
        <p:nvSpPr>
          <p:cNvPr id="4" name="Footer Placeholder 3"/>
          <p:cNvSpPr>
            <a:spLocks noGrp="1"/>
          </p:cNvSpPr>
          <p:nvPr>
            <p:ph type="ftr" sz="quarter" idx="11"/>
          </p:nvPr>
        </p:nvSpPr>
        <p:spPr/>
        <p:txBody>
          <a:bodyPr/>
          <a:lstStyle/>
          <a:p>
            <a:r>
              <a:rPr lang="ru-RU" noProof="0"/>
              <a:t>Набор слайдов для презентации</a:t>
            </a:r>
          </a:p>
        </p:txBody>
      </p:sp>
      <p:sp>
        <p:nvSpPr>
          <p:cNvPr id="5" name="Slide Number Placeholder 4"/>
          <p:cNvSpPr>
            <a:spLocks noGrp="1"/>
          </p:cNvSpPr>
          <p:nvPr>
            <p:ph type="sldNum" sz="quarter" idx="12"/>
          </p:nvPr>
        </p:nvSpPr>
        <p:spPr/>
        <p:txBody>
          <a:bodyPr/>
          <a:lstStyle/>
          <a:p>
            <a:fld id="{B5CEABB6-07DC-46E8-9B57-56EC44A396E5}" type="slidenum">
              <a:rPr lang="ru-RU" noProof="0" smtClean="0"/>
              <a:pPr/>
              <a:t>‹#›</a:t>
            </a:fld>
            <a:endParaRPr lang="ru-RU" noProof="0"/>
          </a:p>
        </p:txBody>
      </p:sp>
    </p:spTree>
    <p:extLst>
      <p:ext uri="{BB962C8B-B14F-4D97-AF65-F5344CB8AC3E}">
        <p14:creationId xmlns:p14="http://schemas.microsoft.com/office/powerpoint/2010/main" val="125785053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ru-RU" noProof="0"/>
              <a:t>20ГГ</a:t>
            </a:r>
          </a:p>
        </p:txBody>
      </p:sp>
      <p:sp>
        <p:nvSpPr>
          <p:cNvPr id="3" name="Footer Placeholder 2"/>
          <p:cNvSpPr>
            <a:spLocks noGrp="1"/>
          </p:cNvSpPr>
          <p:nvPr>
            <p:ph type="ftr" sz="quarter" idx="11"/>
          </p:nvPr>
        </p:nvSpPr>
        <p:spPr/>
        <p:txBody>
          <a:bodyPr/>
          <a:lstStyle/>
          <a:p>
            <a:r>
              <a:rPr lang="ru-RU" noProof="0"/>
              <a:t>Набор слайдов для презентации</a:t>
            </a:r>
          </a:p>
        </p:txBody>
      </p:sp>
      <p:sp>
        <p:nvSpPr>
          <p:cNvPr id="4" name="Slide Number Placeholder 3"/>
          <p:cNvSpPr>
            <a:spLocks noGrp="1"/>
          </p:cNvSpPr>
          <p:nvPr>
            <p:ph type="sldNum" sz="quarter" idx="12"/>
          </p:nvPr>
        </p:nvSpPr>
        <p:spPr/>
        <p:txBody>
          <a:bodyPr/>
          <a:lstStyle/>
          <a:p>
            <a:fld id="{B5CEABB6-07DC-46E8-9B57-56EC44A396E5}" type="slidenum">
              <a:rPr lang="ru-RU" noProof="0" smtClean="0"/>
              <a:pPr/>
              <a:t>‹#›</a:t>
            </a:fld>
            <a:endParaRPr lang="ru-RU" noProof="0"/>
          </a:p>
        </p:txBody>
      </p:sp>
    </p:spTree>
    <p:extLst>
      <p:ext uri="{BB962C8B-B14F-4D97-AF65-F5344CB8AC3E}">
        <p14:creationId xmlns:p14="http://schemas.microsoft.com/office/powerpoint/2010/main" val="409626278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r>
              <a:rPr lang="ru-RU" noProof="0"/>
              <a:t>20ГГ</a:t>
            </a:r>
          </a:p>
        </p:txBody>
      </p:sp>
      <p:sp>
        <p:nvSpPr>
          <p:cNvPr id="6" name="Footer Placeholder 5"/>
          <p:cNvSpPr>
            <a:spLocks noGrp="1"/>
          </p:cNvSpPr>
          <p:nvPr>
            <p:ph type="ftr" sz="quarter" idx="11"/>
          </p:nvPr>
        </p:nvSpPr>
        <p:spPr/>
        <p:txBody>
          <a:bodyPr/>
          <a:lstStyle/>
          <a:p>
            <a:r>
              <a:rPr lang="ru-RU" noProof="0"/>
              <a:t>Набор слайдов для презентации</a:t>
            </a:r>
          </a:p>
        </p:txBody>
      </p:sp>
      <p:sp>
        <p:nvSpPr>
          <p:cNvPr id="7" name="Slide Number Placeholder 6"/>
          <p:cNvSpPr>
            <a:spLocks noGrp="1"/>
          </p:cNvSpPr>
          <p:nvPr>
            <p:ph type="sldNum" sz="quarter" idx="12"/>
          </p:nvPr>
        </p:nvSpPr>
        <p:spPr/>
        <p:txBody>
          <a:bodyPr/>
          <a:lstStyle/>
          <a:p>
            <a:fld id="{B5CEABB6-07DC-46E8-9B57-56EC44A396E5}" type="slidenum">
              <a:rPr lang="ru-RU" noProof="0" smtClean="0"/>
              <a:pPr/>
              <a:t>‹#›</a:t>
            </a:fld>
            <a:endParaRPr lang="ru-RU" noProof="0"/>
          </a:p>
        </p:txBody>
      </p:sp>
    </p:spTree>
    <p:extLst>
      <p:ext uri="{BB962C8B-B14F-4D97-AF65-F5344CB8AC3E}">
        <p14:creationId xmlns:p14="http://schemas.microsoft.com/office/powerpoint/2010/main" val="163231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r>
              <a:rPr lang="ru-RU" noProof="0"/>
              <a:t>20ГГ</a:t>
            </a:r>
          </a:p>
        </p:txBody>
      </p:sp>
      <p:sp>
        <p:nvSpPr>
          <p:cNvPr id="6" name="Footer Placeholder 5"/>
          <p:cNvSpPr>
            <a:spLocks noGrp="1"/>
          </p:cNvSpPr>
          <p:nvPr>
            <p:ph type="ftr" sz="quarter" idx="11"/>
          </p:nvPr>
        </p:nvSpPr>
        <p:spPr/>
        <p:txBody>
          <a:bodyPr/>
          <a:lstStyle/>
          <a:p>
            <a:r>
              <a:rPr lang="ru-RU" noProof="0"/>
              <a:t>Набор слайдов для презентации</a:t>
            </a:r>
          </a:p>
        </p:txBody>
      </p:sp>
      <p:sp>
        <p:nvSpPr>
          <p:cNvPr id="7" name="Slide Number Placeholder 6"/>
          <p:cNvSpPr>
            <a:spLocks noGrp="1"/>
          </p:cNvSpPr>
          <p:nvPr>
            <p:ph type="sldNum" sz="quarter" idx="12"/>
          </p:nvPr>
        </p:nvSpPr>
        <p:spPr/>
        <p:txBody>
          <a:bodyPr/>
          <a:lstStyle/>
          <a:p>
            <a:fld id="{B5CEABB6-07DC-46E8-9B57-56EC44A396E5}" type="slidenum">
              <a:rPr lang="ru-RU" noProof="0" smtClean="0"/>
              <a:pPr/>
              <a:t>‹#›</a:t>
            </a:fld>
            <a:endParaRPr lang="ru-RU" noProof="0"/>
          </a:p>
        </p:txBody>
      </p:sp>
    </p:spTree>
    <p:extLst>
      <p:ext uri="{BB962C8B-B14F-4D97-AF65-F5344CB8AC3E}">
        <p14:creationId xmlns:p14="http://schemas.microsoft.com/office/powerpoint/2010/main" val="383525061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ru-RU" noProof="0"/>
              <a:t>20ГГ</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noProof="0"/>
              <a:t>Набор слайдов для презентации</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CEABB6-07DC-46E8-9B57-56EC44A396E5}" type="slidenum">
              <a:rPr lang="ru-RU" noProof="0" smtClean="0"/>
              <a:pPr/>
              <a:t>‹#›</a:t>
            </a:fld>
            <a:endParaRPr lang="ru-RU" noProof="0"/>
          </a:p>
        </p:txBody>
      </p:sp>
    </p:spTree>
    <p:extLst>
      <p:ext uri="{BB962C8B-B14F-4D97-AF65-F5344CB8AC3E}">
        <p14:creationId xmlns:p14="http://schemas.microsoft.com/office/powerpoint/2010/main" val="2718312244"/>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6" r:id="rId12"/>
    <p:sldLayoutId id="2147483699" r:id="rId13"/>
    <p:sldLayoutId id="2147483692" r:id="rId14"/>
    <p:sldLayoutId id="2147483681" r:id="rId15"/>
    <p:sldLayoutId id="2147483696" r:id="rId16"/>
    <p:sldLayoutId id="2147483922" r:id="rId17"/>
    <p:sldLayoutId id="2147483923" r:id="rId18"/>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jpeg"/></Relationships>
</file>

<file path=ppt/slides/_rels/slide22.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tif"/></Relationships>
</file>

<file path=ppt/slides/_rels/slide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svg"/><Relationship Id="rId2" Type="http://schemas.openxmlformats.org/officeDocument/2006/relationships/image" Target="../media/image92.jpg"/><Relationship Id="rId1" Type="http://schemas.openxmlformats.org/officeDocument/2006/relationships/slideLayout" Target="../slideLayouts/slideLayout1.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jpg"/></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5.t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36.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6.png"/><Relationship Id="rId7" Type="http://schemas.openxmlformats.org/officeDocument/2006/relationships/image" Target="../media/image119.jpeg"/><Relationship Id="rId12" Type="http://schemas.openxmlformats.org/officeDocument/2006/relationships/image" Target="../media/image12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jpeg"/><Relationship Id="rId5" Type="http://schemas.openxmlformats.org/officeDocument/2006/relationships/image" Target="../media/image1330.png"/><Relationship Id="rId10" Type="http://schemas.openxmlformats.org/officeDocument/2006/relationships/image" Target="../media/image122.png"/><Relationship Id="rId4" Type="http://schemas.openxmlformats.org/officeDocument/2006/relationships/image" Target="../media/image117.png"/><Relationship Id="rId9" Type="http://schemas.openxmlformats.org/officeDocument/2006/relationships/image" Target="../media/image121.jpeg"/></Relationships>
</file>

<file path=ppt/slides/_rels/slide3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3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jpeg"/><Relationship Id="rId7" Type="http://schemas.openxmlformats.org/officeDocument/2006/relationships/image" Target="../media/image133.png"/><Relationship Id="rId12" Type="http://schemas.microsoft.com/office/2007/relationships/hdphoto" Target="../media/hdphoto1.wdp"/><Relationship Id="rId2" Type="http://schemas.openxmlformats.org/officeDocument/2006/relationships/image" Target="../media/image128.jpeg"/><Relationship Id="rId1" Type="http://schemas.openxmlformats.org/officeDocument/2006/relationships/slideLayout" Target="../slideLayouts/slideLayout12.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jpeg"/></Relationships>
</file>

<file path=ppt/slides/_rels/slide39.xml.rels><?xml version="1.0" encoding="UTF-8" standalone="yes"?>
<Relationships xmlns="http://schemas.openxmlformats.org/package/2006/relationships"><Relationship Id="rId8" Type="http://schemas.openxmlformats.org/officeDocument/2006/relationships/image" Target="../media/image143.jpg"/><Relationship Id="rId3" Type="http://schemas.openxmlformats.org/officeDocument/2006/relationships/image" Target="../media/image138.jpeg"/><Relationship Id="rId7" Type="http://schemas.openxmlformats.org/officeDocument/2006/relationships/image" Target="../media/image14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tif"/><Relationship Id="rId4" Type="http://schemas.openxmlformats.org/officeDocument/2006/relationships/image" Target="../media/image1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wmf"/></Relationships>
</file>

<file path=ppt/slides/_rels/slide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gif"/><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a:extLst>
              <a:ext uri="{FF2B5EF4-FFF2-40B4-BE49-F238E27FC236}">
                <a16:creationId xmlns:a16="http://schemas.microsoft.com/office/drawing/2014/main" id="{152B2B89-2A87-8F4D-BB4F-78D36756D854}"/>
              </a:ext>
            </a:extLst>
          </p:cNvPr>
          <p:cNvSpPr>
            <a:spLocks noChangeArrowheads="1"/>
          </p:cNvSpPr>
          <p:nvPr/>
        </p:nvSpPr>
        <p:spPr bwMode="auto">
          <a:xfrm>
            <a:off x="465666" y="836718"/>
            <a:ext cx="4262966" cy="30455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89988" tIns="44994" rIns="89988" bIns="44994" anchor="ctr" anchorCtr="1">
            <a:spAutoFit/>
          </a:bodyPr>
          <a:lstStyle>
            <a:lvl1pPr>
              <a:lnSpc>
                <a:spcPct val="84000"/>
              </a:lnSpc>
              <a:spcBef>
                <a:spcPts val="145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sz="2800">
                <a:solidFill>
                  <a:srgbClr val="000000"/>
                </a:solidFill>
                <a:latin typeface="Arial" panose="020B0604020202020204" pitchFamily="34" charset="0"/>
                <a:ea typeface="DejaVu Sans" charset="0"/>
                <a:cs typeface="DejaVu Sans" charset="0"/>
              </a:defRPr>
            </a:lvl1pPr>
            <a:lvl2pPr>
              <a:lnSpc>
                <a:spcPct val="84000"/>
              </a:lnSpc>
              <a:spcBef>
                <a:spcPts val="116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sz="2000">
                <a:solidFill>
                  <a:srgbClr val="000000"/>
                </a:solidFill>
                <a:latin typeface="Arial" panose="020B0604020202020204" pitchFamily="34" charset="0"/>
                <a:ea typeface="DejaVu Sans" charset="0"/>
                <a:cs typeface="DejaVu Sans" charset="0"/>
              </a:defRPr>
            </a:lvl2pPr>
            <a:lvl3pPr>
              <a:lnSpc>
                <a:spcPct val="84000"/>
              </a:lnSpc>
              <a:spcBef>
                <a:spcPts val="875"/>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a:solidFill>
                  <a:srgbClr val="000000"/>
                </a:solidFill>
                <a:latin typeface="Arial" panose="020B0604020202020204" pitchFamily="34" charset="0"/>
                <a:ea typeface="DejaVu Sans" charset="0"/>
                <a:cs typeface="DejaVu Sans" charset="0"/>
              </a:defRPr>
            </a:lvl3pPr>
            <a:lvl4pPr>
              <a:lnSpc>
                <a:spcPct val="84000"/>
              </a:lnSpc>
              <a:spcBef>
                <a:spcPts val="600"/>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a:solidFill>
                  <a:srgbClr val="000000"/>
                </a:solidFill>
                <a:latin typeface="Arial" panose="020B0604020202020204" pitchFamily="34" charset="0"/>
                <a:ea typeface="DejaVu Sans" charset="0"/>
                <a:cs typeface="DejaVu Sans" charset="0"/>
              </a:defRPr>
            </a:lvl4pPr>
            <a:lvl5pPr>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sz="2000">
                <a:solidFill>
                  <a:srgbClr val="000000"/>
                </a:solidFill>
                <a:latin typeface="Arial" panose="020B0604020202020204" pitchFamily="34" charset="0"/>
                <a:ea typeface="DejaVu Sans" charset="0"/>
                <a:cs typeface="DejaVu Sans" charset="0"/>
              </a:defRPr>
            </a:lvl5pPr>
            <a:lvl6pPr marL="2514600" indent="-228600" defTabSz="457200" eaLnBrk="0" fontAlgn="base" hangingPunct="0">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sz="2000">
                <a:solidFill>
                  <a:srgbClr val="000000"/>
                </a:solidFill>
                <a:latin typeface="Arial" panose="020B0604020202020204" pitchFamily="34" charset="0"/>
                <a:ea typeface="DejaVu Sans" charset="0"/>
                <a:cs typeface="DejaVu Sans" charset="0"/>
              </a:defRPr>
            </a:lvl6pPr>
            <a:lvl7pPr marL="2971800" indent="-228600" defTabSz="457200" eaLnBrk="0" fontAlgn="base" hangingPunct="0">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sz="2000">
                <a:solidFill>
                  <a:srgbClr val="000000"/>
                </a:solidFill>
                <a:latin typeface="Arial" panose="020B0604020202020204" pitchFamily="34" charset="0"/>
                <a:ea typeface="DejaVu Sans" charset="0"/>
                <a:cs typeface="DejaVu Sans" charset="0"/>
              </a:defRPr>
            </a:lvl7pPr>
            <a:lvl8pPr marL="3429000" indent="-228600" defTabSz="457200" eaLnBrk="0" fontAlgn="base" hangingPunct="0">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sz="2000">
                <a:solidFill>
                  <a:srgbClr val="000000"/>
                </a:solidFill>
                <a:latin typeface="Arial" panose="020B0604020202020204" pitchFamily="34" charset="0"/>
                <a:ea typeface="DejaVu Sans" charset="0"/>
                <a:cs typeface="DejaVu Sans" charset="0"/>
              </a:defRPr>
            </a:lvl8pPr>
            <a:lvl9pPr marL="3886200" indent="-228600" defTabSz="457200" eaLnBrk="0" fontAlgn="base" hangingPunct="0">
              <a:lnSpc>
                <a:spcPct val="84000"/>
              </a:lnSpc>
              <a:spcBef>
                <a:spcPts val="313"/>
              </a:spcBef>
              <a:spcAft>
                <a:spcPts val="25"/>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Lst>
              <a:defRPr sz="2000">
                <a:solidFill>
                  <a:srgbClr val="000000"/>
                </a:solidFill>
                <a:latin typeface="Arial" panose="020B0604020202020204" pitchFamily="34" charset="0"/>
                <a:ea typeface="DejaVu Sans" charset="0"/>
                <a:cs typeface="DejaVu Sans" charset="0"/>
              </a:defRPr>
            </a:lvl9pPr>
          </a:lstStyle>
          <a:p>
            <a:pPr algn="ctr">
              <a:lnSpc>
                <a:spcPct val="100000"/>
              </a:lnSpc>
              <a:spcBef>
                <a:spcPts val="25"/>
              </a:spcBef>
              <a:buClrTx/>
            </a:pPr>
            <a:r>
              <a:rPr lang="en-GB" altLang="ru-RU" sz="3200" b="1" dirty="0">
                <a:solidFill>
                  <a:srgbClr val="4472C4"/>
                </a:solidFill>
                <a:latin typeface="Calibri" panose="020F0502020204030204" pitchFamily="34" charset="0"/>
                <a:ea typeface="Droid Sans Fallback" charset="0"/>
                <a:cs typeface="Droid Sans Fallback" charset="0"/>
              </a:rPr>
              <a:t>Joint Institute for Nuclear Research: </a:t>
            </a:r>
          </a:p>
          <a:p>
            <a:pPr algn="ctr">
              <a:lnSpc>
                <a:spcPct val="100000"/>
              </a:lnSpc>
              <a:spcBef>
                <a:spcPts val="25"/>
              </a:spcBef>
              <a:buClrTx/>
            </a:pPr>
            <a:r>
              <a:rPr lang="en-GB" altLang="ru-RU" sz="3200" b="1" dirty="0">
                <a:solidFill>
                  <a:srgbClr val="4472C4"/>
                </a:solidFill>
                <a:latin typeface="Calibri" panose="020F0502020204030204" pitchFamily="34" charset="0"/>
                <a:ea typeface="Droid Sans Fallback" charset="0"/>
                <a:cs typeface="Droid Sans Fallback" charset="0"/>
              </a:rPr>
              <a:t>Next 7-year Program (2024-2030) </a:t>
            </a:r>
          </a:p>
          <a:p>
            <a:pPr algn="ctr">
              <a:lnSpc>
                <a:spcPct val="100000"/>
              </a:lnSpc>
              <a:spcBef>
                <a:spcPts val="25"/>
              </a:spcBef>
              <a:buClrTx/>
            </a:pPr>
            <a:endParaRPr lang="ru-RU" altLang="ru-RU" sz="2400" dirty="0">
              <a:latin typeface="Calibri" panose="020F0502020204030204" pitchFamily="34" charset="0"/>
              <a:ea typeface="Droid Sans Fallback" charset="0"/>
              <a:cs typeface="Droid Sans Fallback" charset="0"/>
            </a:endParaRPr>
          </a:p>
          <a:p>
            <a:pPr algn="ctr">
              <a:lnSpc>
                <a:spcPct val="100000"/>
              </a:lnSpc>
              <a:spcBef>
                <a:spcPts val="25"/>
              </a:spcBef>
              <a:buClrTx/>
            </a:pPr>
            <a:r>
              <a:rPr lang="en-GB" altLang="ru-RU" sz="2000" dirty="0">
                <a:latin typeface="Calibri" panose="020F0502020204030204" pitchFamily="34" charset="0"/>
                <a:ea typeface="Droid Sans Fallback" charset="0"/>
                <a:cs typeface="Droid Sans Fallback" charset="0"/>
              </a:rPr>
              <a:t>Grigory TRUBNIKOV </a:t>
            </a:r>
          </a:p>
          <a:p>
            <a:pPr algn="ctr">
              <a:lnSpc>
                <a:spcPct val="100000"/>
              </a:lnSpc>
              <a:spcBef>
                <a:spcPts val="25"/>
              </a:spcBef>
              <a:buClrTx/>
            </a:pPr>
            <a:r>
              <a:rPr lang="en-GB" altLang="ru-RU" sz="2000" dirty="0">
                <a:latin typeface="Calibri" panose="020F0502020204030204" pitchFamily="34" charset="0"/>
                <a:ea typeface="Droid Sans Fallback" charset="0"/>
                <a:cs typeface="Droid Sans Fallback" charset="0"/>
              </a:rPr>
              <a:t>September 2023</a:t>
            </a:r>
            <a:endParaRPr lang="ru-RU" altLang="ru-RU" sz="2000" dirty="0">
              <a:latin typeface="Calibri" panose="020F0502020204030204" pitchFamily="34" charset="0"/>
              <a:ea typeface="Droid Sans Fallback" charset="0"/>
              <a:cs typeface="Droid Sans Fallback" charset="0"/>
            </a:endParaRPr>
          </a:p>
        </p:txBody>
      </p:sp>
      <p:pic>
        <p:nvPicPr>
          <p:cNvPr id="5" name="Picture 2">
            <a:extLst>
              <a:ext uri="{FF2B5EF4-FFF2-40B4-BE49-F238E27FC236}">
                <a16:creationId xmlns:a16="http://schemas.microsoft.com/office/drawing/2014/main" id="{2D1B035A-984F-4B4D-9E3D-48550961A0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70700" y="4311240"/>
            <a:ext cx="2560378" cy="1990695"/>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2">
            <a:extLst>
              <a:ext uri="{FF2B5EF4-FFF2-40B4-BE49-F238E27FC236}">
                <a16:creationId xmlns:a16="http://schemas.microsoft.com/office/drawing/2014/main" id="{4D1D80C8-CB49-97D2-A3EF-3D2A7C3EF372}"/>
              </a:ext>
            </a:extLst>
          </p:cNvPr>
          <p:cNvPicPr>
            <a:picLocks noChangeAspect="1"/>
          </p:cNvPicPr>
          <p:nvPr/>
        </p:nvPicPr>
        <p:blipFill>
          <a:blip r:embed="rId4"/>
          <a:stretch>
            <a:fillRect/>
          </a:stretch>
        </p:blipFill>
        <p:spPr>
          <a:xfrm>
            <a:off x="5429250" y="139857"/>
            <a:ext cx="6633633" cy="664938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 name="Рисунок 11"/>
          <p:cNvPicPr/>
          <p:nvPr/>
        </p:nvPicPr>
        <p:blipFill>
          <a:blip r:embed="rId3"/>
          <a:srcRect r="20440"/>
          <a:stretch/>
        </p:blipFill>
        <p:spPr>
          <a:xfrm>
            <a:off x="3750783" y="1156939"/>
            <a:ext cx="3321857" cy="2549986"/>
          </a:xfrm>
          <a:prstGeom prst="rect">
            <a:avLst/>
          </a:prstGeom>
          <a:ln w="0">
            <a:noFill/>
          </a:ln>
        </p:spPr>
      </p:pic>
      <p:sp>
        <p:nvSpPr>
          <p:cNvPr id="826" name="Прямоугольник 6"/>
          <p:cNvSpPr/>
          <p:nvPr/>
        </p:nvSpPr>
        <p:spPr>
          <a:xfrm>
            <a:off x="3928213" y="3833313"/>
            <a:ext cx="2966998" cy="354778"/>
          </a:xfrm>
          <a:prstGeom prst="rect">
            <a:avLst/>
          </a:prstGeom>
          <a:solidFill>
            <a:srgbClr val="806320"/>
          </a:solid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nSpc>
                <a:spcPct val="100000"/>
              </a:lnSpc>
            </a:pPr>
            <a:r>
              <a:rPr lang="en-US" sz="1736" spc="-1">
                <a:solidFill>
                  <a:srgbClr val="FFFFFF"/>
                </a:solidFill>
                <a:latin typeface="Arial"/>
                <a:ea typeface="DejaVu Sans"/>
              </a:rPr>
              <a:t>Operation from end of  2023</a:t>
            </a:r>
            <a:r>
              <a:rPr lang="ru-RU" sz="1736" spc="-1">
                <a:solidFill>
                  <a:srgbClr val="FFFFFF"/>
                </a:solidFill>
                <a:latin typeface="Arial"/>
                <a:ea typeface="DejaVu Sans"/>
              </a:rPr>
              <a:t> </a:t>
            </a:r>
            <a:endParaRPr lang="en-US" sz="1736" spc="-1">
              <a:latin typeface="Arial"/>
            </a:endParaRPr>
          </a:p>
        </p:txBody>
      </p:sp>
      <p:sp>
        <p:nvSpPr>
          <p:cNvPr id="827" name="Прямоугольник 13"/>
          <p:cNvSpPr/>
          <p:nvPr/>
        </p:nvSpPr>
        <p:spPr>
          <a:xfrm>
            <a:off x="3750783" y="4256922"/>
            <a:ext cx="3368385" cy="2224585"/>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marL="274998" indent="-274998">
              <a:buClr>
                <a:srgbClr val="002060"/>
              </a:buClr>
              <a:buFont typeface="Arial"/>
              <a:buChar char="•"/>
            </a:pPr>
            <a:r>
              <a:rPr lang="en-US" sz="1543" spc="-1">
                <a:solidFill>
                  <a:srgbClr val="000000"/>
                </a:solidFill>
                <a:latin typeface="Arial"/>
                <a:ea typeface="DejaVu Sans"/>
              </a:rPr>
              <a:t>Nucleon halo, neutron skin;</a:t>
            </a:r>
            <a:endParaRPr lang="en-US" sz="1543" spc="-1">
              <a:latin typeface="Arial"/>
            </a:endParaRPr>
          </a:p>
          <a:p>
            <a:pPr marL="274998" indent="-274998">
              <a:buClr>
                <a:srgbClr val="002060"/>
              </a:buClr>
              <a:buFont typeface="Arial"/>
              <a:buChar char="•"/>
            </a:pPr>
            <a:r>
              <a:rPr lang="en-US" sz="1543" spc="-1">
                <a:solidFill>
                  <a:srgbClr val="000000"/>
                </a:solidFill>
                <a:latin typeface="Arial"/>
                <a:ea typeface="DejaVu Sans"/>
              </a:rPr>
              <a:t>Exotic decays:</a:t>
            </a:r>
            <a:br>
              <a:rPr sz="1736"/>
            </a:br>
            <a:r>
              <a:rPr lang="en-US" sz="1543" spc="-1">
                <a:solidFill>
                  <a:srgbClr val="000000"/>
                </a:solidFill>
                <a:latin typeface="Arial"/>
                <a:ea typeface="DejaVu Sans"/>
              </a:rPr>
              <a:t>b-delayed, 2p,2n radioactivity;</a:t>
            </a:r>
            <a:endParaRPr lang="en-US" sz="1543" spc="-1">
              <a:latin typeface="Arial"/>
            </a:endParaRPr>
          </a:p>
          <a:p>
            <a:pPr marL="274998" indent="-274998">
              <a:buClr>
                <a:srgbClr val="002060"/>
              </a:buClr>
              <a:buFont typeface="Arial"/>
              <a:buChar char="•"/>
            </a:pPr>
            <a:r>
              <a:rPr lang="en-US" sz="1543" spc="-1">
                <a:solidFill>
                  <a:srgbClr val="000000"/>
                </a:solidFill>
                <a:latin typeface="Arial"/>
                <a:ea typeface="DejaVu Sans"/>
              </a:rPr>
              <a:t>Soft excitation mode;</a:t>
            </a:r>
            <a:endParaRPr lang="en-US" sz="1543" spc="-1">
              <a:latin typeface="Arial"/>
            </a:endParaRPr>
          </a:p>
          <a:p>
            <a:pPr marL="274998" indent="-274998">
              <a:buClr>
                <a:srgbClr val="002060"/>
              </a:buClr>
              <a:buFont typeface="Arial"/>
              <a:buChar char="•"/>
            </a:pPr>
            <a:r>
              <a:rPr lang="en-US" sz="1543" spc="-1">
                <a:solidFill>
                  <a:srgbClr val="000000"/>
                </a:solidFill>
                <a:latin typeface="Arial"/>
                <a:ea typeface="DejaVu Sans"/>
              </a:rPr>
              <a:t>New magic numbers;</a:t>
            </a:r>
            <a:endParaRPr lang="en-US" sz="1543" spc="-1">
              <a:latin typeface="Arial"/>
            </a:endParaRPr>
          </a:p>
          <a:p>
            <a:pPr marL="274998" indent="-274998">
              <a:buClr>
                <a:srgbClr val="002060"/>
              </a:buClr>
              <a:buFont typeface="Arial"/>
              <a:buChar char="•"/>
            </a:pPr>
            <a:r>
              <a:rPr lang="en-US" sz="1543" spc="-1">
                <a:solidFill>
                  <a:srgbClr val="000000"/>
                </a:solidFill>
                <a:latin typeface="Arial"/>
                <a:ea typeface="DejaVu Sans"/>
              </a:rPr>
              <a:t>Spectroscopy of exotic nuclei;</a:t>
            </a:r>
            <a:endParaRPr lang="en-US" sz="1543" spc="-1">
              <a:latin typeface="Arial"/>
            </a:endParaRPr>
          </a:p>
          <a:p>
            <a:pPr marL="274998" indent="-274998">
              <a:buClr>
                <a:srgbClr val="002060"/>
              </a:buClr>
              <a:buFont typeface="Arial"/>
              <a:buChar char="•"/>
            </a:pPr>
            <a:r>
              <a:rPr lang="en-US" sz="1543" spc="-1">
                <a:solidFill>
                  <a:srgbClr val="000000"/>
                </a:solidFill>
                <a:latin typeface="Arial"/>
                <a:ea typeface="DejaVu Sans"/>
              </a:rPr>
              <a:t>Cluster states;</a:t>
            </a:r>
            <a:endParaRPr lang="en-US" sz="1543" spc="-1">
              <a:latin typeface="Arial"/>
            </a:endParaRPr>
          </a:p>
          <a:p>
            <a:pPr marL="274998" indent="-274998">
              <a:buClr>
                <a:srgbClr val="002060"/>
              </a:buClr>
              <a:buFont typeface="Arial"/>
              <a:buChar char="•"/>
            </a:pPr>
            <a:r>
              <a:rPr lang="en-US" sz="1543" spc="-1">
                <a:solidFill>
                  <a:srgbClr val="000000"/>
                </a:solidFill>
                <a:latin typeface="Arial"/>
                <a:ea typeface="DejaVu Sans"/>
              </a:rPr>
              <a:t>Reactions with RIBs;</a:t>
            </a:r>
            <a:endParaRPr lang="en-US" sz="1543" spc="-1">
              <a:latin typeface="Arial"/>
            </a:endParaRPr>
          </a:p>
          <a:p>
            <a:pPr marL="274998" indent="-274998">
              <a:buClr>
                <a:srgbClr val="002060"/>
              </a:buClr>
              <a:buFont typeface="Arial"/>
              <a:buChar char="•"/>
            </a:pPr>
            <a:r>
              <a:rPr lang="en-US" sz="1543" spc="-1">
                <a:solidFill>
                  <a:srgbClr val="000000"/>
                </a:solidFill>
                <a:latin typeface="Arial"/>
                <a:ea typeface="DejaVu Sans"/>
              </a:rPr>
              <a:t>Astrophysical applications.</a:t>
            </a:r>
            <a:endParaRPr lang="en-US" sz="1543" spc="-1">
              <a:latin typeface="Arial"/>
            </a:endParaRPr>
          </a:p>
        </p:txBody>
      </p:sp>
      <p:sp>
        <p:nvSpPr>
          <p:cNvPr id="828" name="Прямоугольник 1"/>
          <p:cNvSpPr/>
          <p:nvPr/>
        </p:nvSpPr>
        <p:spPr>
          <a:xfrm>
            <a:off x="3452173" y="119097"/>
            <a:ext cx="4006576" cy="681406"/>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00000"/>
              </a:lnSpc>
            </a:pPr>
            <a:r>
              <a:rPr lang="en-US" sz="1929" b="1" spc="-1">
                <a:solidFill>
                  <a:srgbClr val="002060"/>
                </a:solidFill>
                <a:latin typeface="Arial"/>
                <a:ea typeface="DejaVu Sans"/>
              </a:rPr>
              <a:t>Radioactive Ion-Beam research</a:t>
            </a:r>
            <a:r>
              <a:rPr lang="en-US" sz="1929" b="1" spc="-1">
                <a:solidFill>
                  <a:srgbClr val="000000"/>
                </a:solidFill>
                <a:latin typeface="Arial"/>
                <a:ea typeface="DejaVu Sans"/>
              </a:rPr>
              <a:t> </a:t>
            </a:r>
            <a:r>
              <a:rPr lang="en-US" sz="1929" spc="-1">
                <a:solidFill>
                  <a:srgbClr val="002060"/>
                </a:solidFill>
                <a:latin typeface="Arial"/>
                <a:ea typeface="DejaVu Sans"/>
              </a:rPr>
              <a:t>Basic facility: U-400M</a:t>
            </a:r>
            <a:endParaRPr lang="en-US" sz="1929" spc="-1">
              <a:latin typeface="Arial"/>
            </a:endParaRPr>
          </a:p>
        </p:txBody>
      </p:sp>
      <p:sp>
        <p:nvSpPr>
          <p:cNvPr id="829" name="Прямоугольник 2"/>
          <p:cNvSpPr/>
          <p:nvPr/>
        </p:nvSpPr>
        <p:spPr>
          <a:xfrm>
            <a:off x="3768491" y="830551"/>
            <a:ext cx="3304149" cy="325091"/>
          </a:xfrm>
          <a:prstGeom prst="rect">
            <a:avLst/>
          </a:prstGeom>
          <a:solidFill>
            <a:srgbClr val="EEECE1"/>
          </a:solid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marL="5208" algn="ctr"/>
            <a:r>
              <a:rPr lang="en-GB" sz="1543" b="1" spc="-1">
                <a:solidFill>
                  <a:srgbClr val="C00000"/>
                </a:solidFill>
                <a:latin typeface="Arial"/>
                <a:ea typeface="MS Mincho"/>
              </a:rPr>
              <a:t>Ambitions: E up to 80AMeV, I x 2</a:t>
            </a:r>
            <a:endParaRPr lang="en-US" sz="1543" spc="-1">
              <a:latin typeface="Arial"/>
            </a:endParaRPr>
          </a:p>
        </p:txBody>
      </p:sp>
      <p:sp>
        <p:nvSpPr>
          <p:cNvPr id="830" name="TextBox 3"/>
          <p:cNvSpPr/>
          <p:nvPr/>
        </p:nvSpPr>
        <p:spPr>
          <a:xfrm>
            <a:off x="7427500" y="119097"/>
            <a:ext cx="4373240" cy="384530"/>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nSpc>
                <a:spcPct val="100000"/>
              </a:lnSpc>
            </a:pPr>
            <a:r>
              <a:rPr lang="en-US" sz="1929" b="1" spc="-1">
                <a:solidFill>
                  <a:srgbClr val="C00000"/>
                </a:solidFill>
                <a:latin typeface="Arial"/>
                <a:ea typeface="DejaVu Sans"/>
              </a:rPr>
              <a:t>Nuclear reaction studies</a:t>
            </a:r>
            <a:r>
              <a:rPr lang="en-US" sz="1929" spc="-1">
                <a:solidFill>
                  <a:srgbClr val="C00000"/>
                </a:solidFill>
                <a:latin typeface="Arial"/>
                <a:ea typeface="DejaVu Sans"/>
              </a:rPr>
              <a:t> @ U-400R</a:t>
            </a:r>
            <a:endParaRPr lang="en-US" sz="1929" spc="-1">
              <a:latin typeface="Arial"/>
            </a:endParaRPr>
          </a:p>
        </p:txBody>
      </p:sp>
      <p:sp>
        <p:nvSpPr>
          <p:cNvPr id="831" name="Прямоугольник 14"/>
          <p:cNvSpPr/>
          <p:nvPr/>
        </p:nvSpPr>
        <p:spPr>
          <a:xfrm>
            <a:off x="7637915" y="503004"/>
            <a:ext cx="4006576" cy="621903"/>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00000"/>
              </a:lnSpc>
            </a:pPr>
            <a:r>
              <a:rPr lang="en-GB" sz="1736" b="1" i="1" spc="-1">
                <a:solidFill>
                  <a:srgbClr val="C00000"/>
                </a:solidFill>
                <a:latin typeface="Arial"/>
                <a:ea typeface="MS Mincho"/>
              </a:rPr>
              <a:t>Ambiti</a:t>
            </a:r>
            <a:r>
              <a:rPr lang="en-US" sz="1736" b="1" i="1" spc="-1">
                <a:solidFill>
                  <a:srgbClr val="C00000"/>
                </a:solidFill>
                <a:latin typeface="Arial"/>
                <a:ea typeface="MS Mincho"/>
              </a:rPr>
              <a:t>on</a:t>
            </a:r>
            <a:r>
              <a:rPr lang="en-GB" sz="1736" b="1" i="1" spc="-1">
                <a:solidFill>
                  <a:srgbClr val="C00000"/>
                </a:solidFill>
                <a:latin typeface="Arial"/>
                <a:ea typeface="MS Mincho"/>
              </a:rPr>
              <a:t>s: up to 2.6 mA (U-beam)  </a:t>
            </a:r>
            <a:endParaRPr lang="en-US" sz="1736" spc="-1">
              <a:latin typeface="Arial"/>
            </a:endParaRPr>
          </a:p>
          <a:p>
            <a:pPr algn="ctr">
              <a:lnSpc>
                <a:spcPct val="100000"/>
              </a:lnSpc>
            </a:pPr>
            <a:r>
              <a:rPr lang="en-GB" sz="1736" b="1" i="1" spc="-1">
                <a:solidFill>
                  <a:srgbClr val="C00000"/>
                </a:solidFill>
                <a:latin typeface="Arial"/>
                <a:ea typeface="MS Mincho"/>
              </a:rPr>
              <a:t>10</a:t>
            </a:r>
            <a:r>
              <a:rPr lang="en-GB" sz="1736" b="1" i="1" spc="-1" baseline="30000">
                <a:solidFill>
                  <a:srgbClr val="C00000"/>
                </a:solidFill>
                <a:latin typeface="Arial"/>
                <a:ea typeface="MS Mincho"/>
              </a:rPr>
              <a:t>10-11</a:t>
            </a:r>
            <a:r>
              <a:rPr lang="en-GB" sz="1736" b="1" i="1" spc="-1">
                <a:solidFill>
                  <a:srgbClr val="C00000"/>
                </a:solidFill>
                <a:latin typeface="Arial"/>
                <a:ea typeface="MS Mincho"/>
              </a:rPr>
              <a:t>, smooth energy variation</a:t>
            </a:r>
            <a:endParaRPr lang="en-US" sz="1736" spc="-1">
              <a:latin typeface="Arial"/>
            </a:endParaRPr>
          </a:p>
        </p:txBody>
      </p:sp>
      <p:sp>
        <p:nvSpPr>
          <p:cNvPr id="833" name="TextBox 2"/>
          <p:cNvSpPr/>
          <p:nvPr/>
        </p:nvSpPr>
        <p:spPr>
          <a:xfrm>
            <a:off x="7119168" y="4039444"/>
            <a:ext cx="4893667" cy="2699459"/>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marL="274998" indent="-274998">
              <a:buClr>
                <a:srgbClr val="000000"/>
              </a:buClr>
              <a:buFont typeface="Arial"/>
              <a:buChar char="•"/>
            </a:pPr>
            <a:r>
              <a:rPr lang="en-US" sz="1543" b="1" spc="-1">
                <a:solidFill>
                  <a:srgbClr val="000000"/>
                </a:solidFill>
                <a:latin typeface="Arial"/>
                <a:ea typeface="DejaVu Sans"/>
              </a:rPr>
              <a:t>Multinucleon transfer reactions:</a:t>
            </a:r>
            <a:br>
              <a:rPr sz="1736"/>
            </a:br>
            <a:r>
              <a:rPr lang="en-US" sz="1543" i="1" spc="-1">
                <a:solidFill>
                  <a:srgbClr val="000000"/>
                </a:solidFill>
                <a:latin typeface="Arial"/>
                <a:ea typeface="DejaVu Sans"/>
              </a:rPr>
              <a:t>Production of new isotopes of heavy,SH nuclei;</a:t>
            </a:r>
            <a:br>
              <a:rPr sz="1736"/>
            </a:br>
            <a:r>
              <a:rPr lang="en-US" sz="1543" i="1" spc="-1">
                <a:solidFill>
                  <a:srgbClr val="000000"/>
                </a:solidFill>
                <a:latin typeface="Arial"/>
                <a:ea typeface="DejaVu Sans"/>
              </a:rPr>
              <a:t>Study of properties of new nuclei.</a:t>
            </a:r>
            <a:endParaRPr lang="en-US" sz="1543" spc="-1">
              <a:latin typeface="Arial"/>
            </a:endParaRPr>
          </a:p>
          <a:p>
            <a:pPr marL="274998" indent="-274998">
              <a:buClr>
                <a:srgbClr val="000000"/>
              </a:buClr>
              <a:buFont typeface="Arial"/>
              <a:buChar char="•"/>
            </a:pPr>
            <a:r>
              <a:rPr lang="en-US" sz="1543" b="1" spc="-1">
                <a:solidFill>
                  <a:srgbClr val="000000"/>
                </a:solidFill>
                <a:latin typeface="Arial"/>
                <a:ea typeface="DejaVu Sans"/>
              </a:rPr>
              <a:t>Decay spectroscopy of heavy nuclei: </a:t>
            </a:r>
            <a:r>
              <a:rPr lang="en-US" sz="1543" i="1" spc="-1">
                <a:solidFill>
                  <a:srgbClr val="000000"/>
                </a:solidFill>
                <a:latin typeface="Arial"/>
                <a:ea typeface="DejaVu Sans"/>
              </a:rPr>
              <a:t>actinides and light transactinides</a:t>
            </a:r>
            <a:endParaRPr lang="en-US" sz="1543" spc="-1">
              <a:latin typeface="Arial"/>
            </a:endParaRPr>
          </a:p>
          <a:p>
            <a:pPr marL="274998" indent="-274998">
              <a:buClr>
                <a:srgbClr val="000000"/>
              </a:buClr>
              <a:buFont typeface="Arial"/>
              <a:buChar char="•"/>
            </a:pPr>
            <a:r>
              <a:rPr lang="en-US" sz="1543" b="1" spc="-1">
                <a:solidFill>
                  <a:srgbClr val="000000"/>
                </a:solidFill>
                <a:latin typeface="Arial"/>
                <a:ea typeface="DejaVu Sans"/>
              </a:rPr>
              <a:t>Study of fusion-fission and quasifission reactions leading to heaviest nuclei</a:t>
            </a:r>
            <a:endParaRPr lang="en-US" sz="1543" spc="-1">
              <a:latin typeface="Arial"/>
            </a:endParaRPr>
          </a:p>
          <a:p>
            <a:pPr marL="274998" indent="-274998">
              <a:buClr>
                <a:srgbClr val="000000"/>
              </a:buClr>
              <a:buFont typeface="Arial"/>
              <a:buChar char="•"/>
            </a:pPr>
            <a:r>
              <a:rPr lang="en-US" sz="1543" b="1" spc="-1">
                <a:solidFill>
                  <a:srgbClr val="000000"/>
                </a:solidFill>
                <a:latin typeface="Arial"/>
                <a:ea typeface="DejaVu Sans"/>
              </a:rPr>
              <a:t>Low-energy and spontaneous fission of heaviest nuclei</a:t>
            </a:r>
            <a:endParaRPr lang="en-US" sz="1543" spc="-1">
              <a:latin typeface="Arial"/>
            </a:endParaRPr>
          </a:p>
          <a:p>
            <a:pPr marL="274998" indent="-274998">
              <a:buClr>
                <a:srgbClr val="000000"/>
              </a:buClr>
              <a:buFont typeface="Arial"/>
              <a:buChar char="•"/>
            </a:pPr>
            <a:r>
              <a:rPr lang="en-US" sz="1543" b="1" spc="-1">
                <a:solidFill>
                  <a:srgbClr val="000000"/>
                </a:solidFill>
                <a:latin typeface="Arial"/>
                <a:ea typeface="DejaVu Sans"/>
              </a:rPr>
              <a:t>Study of nuclei at high excitation energies (several hundred of MeV)</a:t>
            </a:r>
            <a:endParaRPr lang="en-US" sz="1543" spc="-1">
              <a:latin typeface="Arial"/>
            </a:endParaRPr>
          </a:p>
        </p:txBody>
      </p:sp>
      <p:sp>
        <p:nvSpPr>
          <p:cNvPr id="834" name="Прямоугольник 6"/>
          <p:cNvSpPr/>
          <p:nvPr/>
        </p:nvSpPr>
        <p:spPr>
          <a:xfrm>
            <a:off x="7427500" y="3698377"/>
            <a:ext cx="4302060" cy="354778"/>
          </a:xfrm>
          <a:prstGeom prst="rect">
            <a:avLst/>
          </a:prstGeom>
          <a:solidFill>
            <a:srgbClr val="806320"/>
          </a:solid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nSpc>
                <a:spcPct val="100000"/>
              </a:lnSpc>
            </a:pPr>
            <a:r>
              <a:rPr lang="en-US" sz="1736" spc="-1">
                <a:solidFill>
                  <a:srgbClr val="FFFFFF"/>
                </a:solidFill>
                <a:latin typeface="Arial"/>
                <a:ea typeface="DejaVu Sans"/>
              </a:rPr>
              <a:t>Upgrade in 2023-25. Operation from 2026</a:t>
            </a:r>
            <a:endParaRPr lang="en-US" sz="1736" spc="-1">
              <a:latin typeface="Arial"/>
            </a:endParaRPr>
          </a:p>
        </p:txBody>
      </p:sp>
      <p:sp>
        <p:nvSpPr>
          <p:cNvPr id="835" name="TextBox 24"/>
          <p:cNvSpPr/>
          <p:nvPr/>
        </p:nvSpPr>
        <p:spPr>
          <a:xfrm>
            <a:off x="347676" y="119097"/>
            <a:ext cx="3105539" cy="681406"/>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00000"/>
              </a:lnSpc>
            </a:pPr>
            <a:r>
              <a:rPr lang="en-US" sz="1350" b="1" i="1" spc="-1">
                <a:solidFill>
                  <a:srgbClr val="C00000"/>
                </a:solidFill>
                <a:latin typeface="Arial"/>
                <a:ea typeface="DejaVu Sans"/>
              </a:rPr>
              <a:t> </a:t>
            </a:r>
            <a:r>
              <a:rPr lang="en-US" sz="1929" b="1" spc="-1">
                <a:solidFill>
                  <a:srgbClr val="C00000"/>
                </a:solidFill>
                <a:latin typeface="Arial"/>
                <a:ea typeface="DejaVu Sans"/>
              </a:rPr>
              <a:t>Synthesis of new elements @ SHE Factory</a:t>
            </a:r>
            <a:endParaRPr lang="en-US" sz="1929" spc="-1">
              <a:latin typeface="Arial"/>
            </a:endParaRPr>
          </a:p>
        </p:txBody>
      </p:sp>
      <p:sp>
        <p:nvSpPr>
          <p:cNvPr id="836" name="TextBox 28"/>
          <p:cNvSpPr/>
          <p:nvPr/>
        </p:nvSpPr>
        <p:spPr>
          <a:xfrm>
            <a:off x="347676" y="3888926"/>
            <a:ext cx="3204844" cy="1426482"/>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nSpc>
                <a:spcPct val="100000"/>
              </a:lnSpc>
            </a:pPr>
            <a:r>
              <a:rPr lang="en-US" sz="1640" b="1" spc="-1">
                <a:solidFill>
                  <a:srgbClr val="000000"/>
                </a:solidFill>
                <a:latin typeface="Arial"/>
                <a:ea typeface="DejaVu Sans"/>
              </a:rPr>
              <a:t>TARGETS: </a:t>
            </a:r>
            <a:endParaRPr lang="en-US" sz="1640" spc="-1">
              <a:latin typeface="Arial"/>
            </a:endParaRPr>
          </a:p>
          <a:p>
            <a:pPr marL="275693" indent="-275693">
              <a:spcAft>
                <a:spcPts val="580"/>
              </a:spcAft>
              <a:buClr>
                <a:srgbClr val="000000"/>
              </a:buClr>
              <a:buFont typeface="Arial"/>
              <a:buChar char="•"/>
            </a:pPr>
            <a:r>
              <a:rPr lang="en-US" sz="1640" spc="-1">
                <a:solidFill>
                  <a:srgbClr val="000000"/>
                </a:solidFill>
                <a:latin typeface="Arial"/>
                <a:ea typeface="DejaVu Sans"/>
              </a:rPr>
              <a:t>Rosatom and ORNL (USA): </a:t>
            </a:r>
            <a:r>
              <a:rPr lang="en-US" sz="1640" i="1" spc="-1">
                <a:solidFill>
                  <a:srgbClr val="000000"/>
                </a:solidFill>
                <a:latin typeface="Arial"/>
                <a:ea typeface="DejaVu Sans"/>
              </a:rPr>
              <a:t>Isotopically enriched heavy actinide materials;</a:t>
            </a:r>
            <a:endParaRPr lang="en-US" sz="1640" spc="-1">
              <a:latin typeface="Arial"/>
            </a:endParaRPr>
          </a:p>
          <a:p>
            <a:pPr marL="275693" indent="-275693">
              <a:spcAft>
                <a:spcPts val="580"/>
              </a:spcAft>
              <a:buClr>
                <a:srgbClr val="000000"/>
              </a:buClr>
              <a:buFont typeface="Arial"/>
              <a:buChar char="•"/>
            </a:pPr>
            <a:r>
              <a:rPr lang="en-US" sz="1640" spc="-1">
                <a:solidFill>
                  <a:srgbClr val="000000"/>
                </a:solidFill>
                <a:latin typeface="Arial"/>
                <a:ea typeface="DejaVu Sans"/>
              </a:rPr>
              <a:t>Radiochemical Lab of class 1</a:t>
            </a:r>
            <a:endParaRPr lang="en-US" sz="1640" spc="-1">
              <a:latin typeface="Arial"/>
            </a:endParaRPr>
          </a:p>
        </p:txBody>
      </p:sp>
      <p:sp>
        <p:nvSpPr>
          <p:cNvPr id="837" name="TextBox 30"/>
          <p:cNvSpPr/>
          <p:nvPr/>
        </p:nvSpPr>
        <p:spPr>
          <a:xfrm>
            <a:off x="382746" y="5265800"/>
            <a:ext cx="3184705" cy="1349538"/>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nSpc>
                <a:spcPct val="100000"/>
              </a:lnSpc>
            </a:pPr>
            <a:r>
              <a:rPr lang="en-US" sz="1640" b="1" spc="-1">
                <a:solidFill>
                  <a:srgbClr val="000000"/>
                </a:solidFill>
                <a:latin typeface="Arial"/>
                <a:ea typeface="DejaVu Sans"/>
              </a:rPr>
              <a:t>BEAMS: </a:t>
            </a:r>
            <a:endParaRPr lang="en-US" sz="1640" spc="-1">
              <a:latin typeface="Arial"/>
            </a:endParaRPr>
          </a:p>
          <a:p>
            <a:pPr marL="275693" indent="-275693">
              <a:buClr>
                <a:srgbClr val="000000"/>
              </a:buClr>
              <a:buFont typeface="Arial"/>
              <a:buChar char="•"/>
            </a:pPr>
            <a:r>
              <a:rPr lang="en-US" sz="1640" spc="-1">
                <a:solidFill>
                  <a:srgbClr val="000000"/>
                </a:solidFill>
                <a:latin typeface="Arial"/>
                <a:ea typeface="DejaVu Sans"/>
              </a:rPr>
              <a:t>Production of high-intensity beams of </a:t>
            </a:r>
            <a:r>
              <a:rPr lang="en-US" sz="1640" spc="-1" baseline="30000">
                <a:solidFill>
                  <a:srgbClr val="000000"/>
                </a:solidFill>
                <a:latin typeface="Arial"/>
                <a:ea typeface="DejaVu Sans"/>
              </a:rPr>
              <a:t>50</a:t>
            </a:r>
            <a:r>
              <a:rPr lang="en-US" sz="1640" spc="-1">
                <a:solidFill>
                  <a:srgbClr val="000000"/>
                </a:solidFill>
                <a:latin typeface="Arial"/>
                <a:ea typeface="DejaVu Sans"/>
              </a:rPr>
              <a:t>Ti, </a:t>
            </a:r>
            <a:r>
              <a:rPr lang="en-US" sz="1640" spc="-1" baseline="30000">
                <a:solidFill>
                  <a:srgbClr val="000000"/>
                </a:solidFill>
                <a:latin typeface="Arial"/>
                <a:ea typeface="DejaVu Sans"/>
              </a:rPr>
              <a:t>54</a:t>
            </a:r>
            <a:r>
              <a:rPr lang="en-US" sz="1640" spc="-1">
                <a:solidFill>
                  <a:srgbClr val="000000"/>
                </a:solidFill>
                <a:latin typeface="Arial"/>
                <a:ea typeface="DejaVu Sans"/>
              </a:rPr>
              <a:t>Cr and others</a:t>
            </a:r>
            <a:endParaRPr lang="en-US" sz="1640" spc="-1">
              <a:latin typeface="Arial"/>
            </a:endParaRPr>
          </a:p>
          <a:p>
            <a:pPr marL="275693" indent="-275693">
              <a:buClr>
                <a:srgbClr val="000000"/>
              </a:buClr>
              <a:buFont typeface="Arial"/>
              <a:buChar char="•"/>
            </a:pPr>
            <a:r>
              <a:rPr lang="en-US" sz="1640" spc="-1">
                <a:solidFill>
                  <a:srgbClr val="000000"/>
                </a:solidFill>
                <a:latin typeface="Arial"/>
                <a:ea typeface="DejaVu Sans"/>
              </a:rPr>
              <a:t>New ECR-28 GHz (2024)</a:t>
            </a:r>
            <a:endParaRPr lang="en-US" sz="1640" spc="-1">
              <a:latin typeface="Arial"/>
            </a:endParaRPr>
          </a:p>
        </p:txBody>
      </p:sp>
      <p:pic>
        <p:nvPicPr>
          <p:cNvPr id="4" name="Рисунок 3">
            <a:extLst>
              <a:ext uri="{FF2B5EF4-FFF2-40B4-BE49-F238E27FC236}">
                <a16:creationId xmlns:a16="http://schemas.microsoft.com/office/drawing/2014/main" id="{E0A7263E-C74D-5A26-2816-0865EA1BFDCB}"/>
              </a:ext>
            </a:extLst>
          </p:cNvPr>
          <p:cNvPicPr>
            <a:picLocks noChangeAspect="1"/>
          </p:cNvPicPr>
          <p:nvPr/>
        </p:nvPicPr>
        <p:blipFill rotWithShape="1">
          <a:blip r:embed="rId4"/>
          <a:srcRect l="13472" r="7707"/>
          <a:stretch/>
        </p:blipFill>
        <p:spPr>
          <a:xfrm>
            <a:off x="286857" y="1081137"/>
            <a:ext cx="3420132" cy="2584804"/>
          </a:xfrm>
          <a:prstGeom prst="rect">
            <a:avLst/>
          </a:prstGeom>
        </p:spPr>
      </p:pic>
      <p:pic>
        <p:nvPicPr>
          <p:cNvPr id="7" name="Рисунок 6">
            <a:extLst>
              <a:ext uri="{FF2B5EF4-FFF2-40B4-BE49-F238E27FC236}">
                <a16:creationId xmlns:a16="http://schemas.microsoft.com/office/drawing/2014/main" id="{EF91CFBD-903C-9FBA-4BAD-CB7346C87E7A}"/>
              </a:ext>
            </a:extLst>
          </p:cNvPr>
          <p:cNvPicPr>
            <a:picLocks noChangeAspect="1"/>
          </p:cNvPicPr>
          <p:nvPr/>
        </p:nvPicPr>
        <p:blipFill rotWithShape="1">
          <a:blip r:embed="rId5"/>
          <a:srcRect l="9847" t="4007" r="10076" b="17860"/>
          <a:stretch/>
        </p:blipFill>
        <p:spPr>
          <a:xfrm>
            <a:off x="7550326" y="1122121"/>
            <a:ext cx="4091645" cy="2502837"/>
          </a:xfrm>
          <a:prstGeom prst="rect">
            <a:avLst/>
          </a:prstGeom>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p:cNvSpPr>
            <a:spLocks noChangeArrowheads="1"/>
          </p:cNvSpPr>
          <p:nvPr/>
        </p:nvSpPr>
        <p:spPr bwMode="auto">
          <a:xfrm>
            <a:off x="10034585" y="1319532"/>
            <a:ext cx="184725"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7" tIns="45719" rIns="91437" bIns="45719" numCol="1" anchor="ctr" anchorCtr="0" compatLnSpc="1">
            <a:prstTxWarp prst="textNoShape">
              <a:avLst/>
            </a:prstTxWarp>
            <a:spAutoFit/>
          </a:bodyPr>
          <a:lstStyle/>
          <a:p>
            <a:pPr defTabSz="914386" eaLnBrk="1" fontAlgn="auto" hangingPunct="1">
              <a:spcBef>
                <a:spcPts val="0"/>
              </a:spcBef>
              <a:spcAft>
                <a:spcPts val="0"/>
              </a:spcAft>
              <a:defRPr/>
            </a:pPr>
            <a:endParaRPr lang="ru-RU" sz="1800">
              <a:solidFill>
                <a:prstClr val="black"/>
              </a:solidFill>
              <a:latin typeface="Arial"/>
            </a:endParaRPr>
          </a:p>
        </p:txBody>
      </p:sp>
      <p:pic>
        <p:nvPicPr>
          <p:cNvPr id="19"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5891" y="620753"/>
            <a:ext cx="5879456" cy="5760588"/>
          </a:xfrm>
          <a:prstGeom prst="rect">
            <a:avLst/>
          </a:prstGeom>
        </p:spPr>
      </p:pic>
      <p:sp>
        <p:nvSpPr>
          <p:cNvPr id="20" name="Овал 14"/>
          <p:cNvSpPr/>
          <p:nvPr/>
        </p:nvSpPr>
        <p:spPr>
          <a:xfrm>
            <a:off x="8289786" y="3139164"/>
            <a:ext cx="450039" cy="413144"/>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86" eaLnBrk="1" fontAlgn="auto" hangingPunct="1">
              <a:spcBef>
                <a:spcPts val="0"/>
              </a:spcBef>
              <a:spcAft>
                <a:spcPts val="0"/>
              </a:spcAft>
              <a:defRPr/>
            </a:pPr>
            <a:endParaRPr lang="ru-RU" sz="1800">
              <a:solidFill>
                <a:srgbClr val="4310FC"/>
              </a:solidFill>
              <a:latin typeface="Arial"/>
            </a:endParaRPr>
          </a:p>
        </p:txBody>
      </p:sp>
      <p:sp>
        <p:nvSpPr>
          <p:cNvPr id="22" name="Rectangle 2"/>
          <p:cNvSpPr>
            <a:spLocks noChangeArrowheads="1"/>
          </p:cNvSpPr>
          <p:nvPr/>
        </p:nvSpPr>
        <p:spPr bwMode="auto">
          <a:xfrm>
            <a:off x="11003821" y="1156692"/>
            <a:ext cx="184725"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7" tIns="45719" rIns="91437" bIns="45719" numCol="1" anchor="ctr" anchorCtr="0" compatLnSpc="1">
            <a:prstTxWarp prst="textNoShape">
              <a:avLst/>
            </a:prstTxWarp>
            <a:spAutoFit/>
          </a:bodyPr>
          <a:lstStyle/>
          <a:p>
            <a:pPr defTabSz="914386" eaLnBrk="1" fontAlgn="auto" hangingPunct="1">
              <a:spcBef>
                <a:spcPts val="0"/>
              </a:spcBef>
              <a:spcAft>
                <a:spcPts val="0"/>
              </a:spcAft>
              <a:defRPr/>
            </a:pPr>
            <a:endParaRPr lang="ru-RU" sz="1800">
              <a:solidFill>
                <a:prstClr val="black"/>
              </a:solidFill>
              <a:latin typeface="Arial"/>
            </a:endParaRPr>
          </a:p>
        </p:txBody>
      </p:sp>
      <p:sp>
        <p:nvSpPr>
          <p:cNvPr id="24" name="Овал 20"/>
          <p:cNvSpPr/>
          <p:nvPr/>
        </p:nvSpPr>
        <p:spPr>
          <a:xfrm>
            <a:off x="9044071" y="1569953"/>
            <a:ext cx="393607" cy="413144"/>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86" eaLnBrk="1" fontAlgn="auto" hangingPunct="1">
              <a:spcBef>
                <a:spcPts val="0"/>
              </a:spcBef>
              <a:spcAft>
                <a:spcPts val="0"/>
              </a:spcAft>
              <a:defRPr/>
            </a:pPr>
            <a:endParaRPr lang="ru-RU" sz="1800">
              <a:solidFill>
                <a:srgbClr val="4310FC"/>
              </a:solidFill>
              <a:latin typeface="Arial"/>
            </a:endParaRPr>
          </a:p>
        </p:txBody>
      </p:sp>
      <p:sp>
        <p:nvSpPr>
          <p:cNvPr id="26" name="Овал 24"/>
          <p:cNvSpPr/>
          <p:nvPr/>
        </p:nvSpPr>
        <p:spPr>
          <a:xfrm>
            <a:off x="9383355" y="1569953"/>
            <a:ext cx="393607" cy="413144"/>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86" eaLnBrk="1" fontAlgn="auto" hangingPunct="1">
              <a:spcBef>
                <a:spcPts val="0"/>
              </a:spcBef>
              <a:spcAft>
                <a:spcPts val="0"/>
              </a:spcAft>
              <a:defRPr/>
            </a:pPr>
            <a:endParaRPr lang="ru-RU" sz="1800">
              <a:solidFill>
                <a:srgbClr val="4310FC"/>
              </a:solidFill>
              <a:latin typeface="Arial"/>
            </a:endParaRPr>
          </a:p>
        </p:txBody>
      </p:sp>
      <p:sp>
        <p:nvSpPr>
          <p:cNvPr id="33" name="Овал 27"/>
          <p:cNvSpPr/>
          <p:nvPr/>
        </p:nvSpPr>
        <p:spPr>
          <a:xfrm>
            <a:off x="9372614" y="1888727"/>
            <a:ext cx="393607" cy="413144"/>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86" eaLnBrk="1" fontAlgn="auto" hangingPunct="1">
              <a:spcBef>
                <a:spcPts val="0"/>
              </a:spcBef>
              <a:spcAft>
                <a:spcPts val="0"/>
              </a:spcAft>
              <a:defRPr/>
            </a:pPr>
            <a:endParaRPr lang="ru-RU" sz="1800">
              <a:solidFill>
                <a:srgbClr val="4310FC"/>
              </a:solidFill>
              <a:latin typeface="Arial"/>
            </a:endParaRPr>
          </a:p>
        </p:txBody>
      </p:sp>
      <p:sp>
        <p:nvSpPr>
          <p:cNvPr id="34" name="Овал 28"/>
          <p:cNvSpPr/>
          <p:nvPr/>
        </p:nvSpPr>
        <p:spPr>
          <a:xfrm>
            <a:off x="6956659" y="4691984"/>
            <a:ext cx="393607" cy="413144"/>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86" eaLnBrk="1" fontAlgn="auto" hangingPunct="1">
              <a:spcBef>
                <a:spcPts val="0"/>
              </a:spcBef>
              <a:spcAft>
                <a:spcPts val="0"/>
              </a:spcAft>
              <a:defRPr/>
            </a:pPr>
            <a:endParaRPr lang="ru-RU" sz="1800">
              <a:solidFill>
                <a:srgbClr val="4310FC"/>
              </a:solidFill>
              <a:latin typeface="Arial"/>
            </a:endParaRPr>
          </a:p>
        </p:txBody>
      </p:sp>
      <p:sp>
        <p:nvSpPr>
          <p:cNvPr id="37" name="Овал 29"/>
          <p:cNvSpPr/>
          <p:nvPr/>
        </p:nvSpPr>
        <p:spPr>
          <a:xfrm>
            <a:off x="7251663" y="4936656"/>
            <a:ext cx="393607" cy="413144"/>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86" eaLnBrk="1" fontAlgn="auto" hangingPunct="1">
              <a:spcBef>
                <a:spcPts val="0"/>
              </a:spcBef>
              <a:spcAft>
                <a:spcPts val="0"/>
              </a:spcAft>
              <a:defRPr/>
            </a:pPr>
            <a:endParaRPr lang="ru-RU" sz="1800">
              <a:solidFill>
                <a:srgbClr val="4310FC"/>
              </a:solidFill>
              <a:latin typeface="Arial"/>
            </a:endParaRPr>
          </a:p>
        </p:txBody>
      </p:sp>
      <p:sp>
        <p:nvSpPr>
          <p:cNvPr id="38" name="Овал 30"/>
          <p:cNvSpPr/>
          <p:nvPr/>
        </p:nvSpPr>
        <p:spPr>
          <a:xfrm>
            <a:off x="7498802" y="5226681"/>
            <a:ext cx="1545269" cy="380451"/>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86" eaLnBrk="1" fontAlgn="auto" hangingPunct="1">
              <a:spcBef>
                <a:spcPts val="0"/>
              </a:spcBef>
              <a:spcAft>
                <a:spcPts val="0"/>
              </a:spcAft>
              <a:defRPr/>
            </a:pPr>
            <a:endParaRPr lang="ru-RU" sz="1800">
              <a:solidFill>
                <a:srgbClr val="4310FC"/>
              </a:solidFill>
              <a:latin typeface="Arial"/>
            </a:endParaRPr>
          </a:p>
        </p:txBody>
      </p:sp>
      <p:sp>
        <p:nvSpPr>
          <p:cNvPr id="42" name="Овал 17"/>
          <p:cNvSpPr/>
          <p:nvPr/>
        </p:nvSpPr>
        <p:spPr>
          <a:xfrm>
            <a:off x="7523739" y="5534126"/>
            <a:ext cx="396380" cy="499713"/>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86" eaLnBrk="1" fontAlgn="auto" hangingPunct="1">
              <a:spcBef>
                <a:spcPts val="0"/>
              </a:spcBef>
              <a:spcAft>
                <a:spcPts val="0"/>
              </a:spcAft>
              <a:defRPr/>
            </a:pPr>
            <a:endParaRPr lang="ru-RU" sz="1800">
              <a:solidFill>
                <a:srgbClr val="4310FC"/>
              </a:solidFill>
              <a:latin typeface="Arial"/>
            </a:endParaRPr>
          </a:p>
        </p:txBody>
      </p:sp>
      <p:sp>
        <p:nvSpPr>
          <p:cNvPr id="43" name="Овал 34"/>
          <p:cNvSpPr/>
          <p:nvPr/>
        </p:nvSpPr>
        <p:spPr>
          <a:xfrm>
            <a:off x="8053852" y="5534124"/>
            <a:ext cx="382321" cy="363027"/>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86" eaLnBrk="1" fontAlgn="auto" hangingPunct="1">
              <a:spcBef>
                <a:spcPts val="0"/>
              </a:spcBef>
              <a:spcAft>
                <a:spcPts val="0"/>
              </a:spcAft>
              <a:defRPr/>
            </a:pPr>
            <a:endParaRPr lang="ru-RU" sz="1800">
              <a:solidFill>
                <a:srgbClr val="4310FC"/>
              </a:solidFill>
              <a:latin typeface="Arial"/>
            </a:endParaRPr>
          </a:p>
        </p:txBody>
      </p:sp>
      <p:sp>
        <p:nvSpPr>
          <p:cNvPr id="44" name="Овал 35"/>
          <p:cNvSpPr/>
          <p:nvPr/>
        </p:nvSpPr>
        <p:spPr>
          <a:xfrm>
            <a:off x="8319563" y="5010024"/>
            <a:ext cx="320244" cy="327157"/>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86" eaLnBrk="1" fontAlgn="auto" hangingPunct="1">
              <a:spcBef>
                <a:spcPts val="0"/>
              </a:spcBef>
              <a:spcAft>
                <a:spcPts val="0"/>
              </a:spcAft>
              <a:defRPr/>
            </a:pPr>
            <a:endParaRPr lang="ru-RU" sz="1800">
              <a:solidFill>
                <a:srgbClr val="4310FC"/>
              </a:solidFill>
              <a:latin typeface="Arial"/>
            </a:endParaRPr>
          </a:p>
        </p:txBody>
      </p:sp>
      <p:sp>
        <p:nvSpPr>
          <p:cNvPr id="45" name="Овал 38"/>
          <p:cNvSpPr/>
          <p:nvPr/>
        </p:nvSpPr>
        <p:spPr>
          <a:xfrm>
            <a:off x="7280680" y="4210115"/>
            <a:ext cx="382321" cy="363027"/>
          </a:xfrm>
          <a:prstGeom prst="ellipse">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86" eaLnBrk="1" fontAlgn="auto" hangingPunct="1">
              <a:spcBef>
                <a:spcPts val="0"/>
              </a:spcBef>
              <a:spcAft>
                <a:spcPts val="0"/>
              </a:spcAft>
              <a:defRPr/>
            </a:pPr>
            <a:endParaRPr lang="ru-RU" sz="1800">
              <a:solidFill>
                <a:srgbClr val="4310FC"/>
              </a:solidFill>
              <a:latin typeface="Arial"/>
            </a:endParaRPr>
          </a:p>
        </p:txBody>
      </p:sp>
      <p:sp>
        <p:nvSpPr>
          <p:cNvPr id="46" name="Овал 39"/>
          <p:cNvSpPr/>
          <p:nvPr/>
        </p:nvSpPr>
        <p:spPr>
          <a:xfrm rot="20134237">
            <a:off x="8813862" y="3927173"/>
            <a:ext cx="3401007" cy="1004395"/>
          </a:xfrm>
          <a:prstGeom prst="ellipse">
            <a:avLst/>
          </a:prstGeom>
          <a:noFill/>
          <a:ln w="25400">
            <a:solidFill>
              <a:srgbClr val="00B0F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86" eaLnBrk="1" fontAlgn="auto" hangingPunct="1">
              <a:spcBef>
                <a:spcPts val="0"/>
              </a:spcBef>
              <a:spcAft>
                <a:spcPts val="0"/>
              </a:spcAft>
              <a:defRPr/>
            </a:pPr>
            <a:endParaRPr lang="ru-RU" sz="1800">
              <a:solidFill>
                <a:srgbClr val="4310FC"/>
              </a:solidFill>
              <a:latin typeface="Arial"/>
            </a:endParaRPr>
          </a:p>
        </p:txBody>
      </p:sp>
      <p:sp>
        <p:nvSpPr>
          <p:cNvPr id="3" name="Прямоугольник 4">
            <a:extLst>
              <a:ext uri="{FF2B5EF4-FFF2-40B4-BE49-F238E27FC236}">
                <a16:creationId xmlns:a16="http://schemas.microsoft.com/office/drawing/2014/main" id="{4B304A2F-8835-5FE6-8A88-1AE0CD576A46}"/>
              </a:ext>
            </a:extLst>
          </p:cNvPr>
          <p:cNvSpPr/>
          <p:nvPr/>
        </p:nvSpPr>
        <p:spPr>
          <a:xfrm>
            <a:off x="164234" y="530584"/>
            <a:ext cx="5658388" cy="2062103"/>
          </a:xfrm>
          <a:prstGeom prst="rect">
            <a:avLst/>
          </a:prstGeom>
        </p:spPr>
        <p:txBody>
          <a:bodyPr wrap="square">
            <a:spAutoFit/>
          </a:bodyPr>
          <a:lstStyle/>
          <a:p>
            <a:pPr marL="285746" indent="-285746" defTabSz="914386" eaLnBrk="1" fontAlgn="auto" hangingPunct="1">
              <a:spcBef>
                <a:spcPts val="0"/>
              </a:spcBef>
              <a:spcAft>
                <a:spcPts val="0"/>
              </a:spcAft>
              <a:buFont typeface="Arial" panose="020B0604020202020204" pitchFamily="34" charset="0"/>
              <a:buChar char="•"/>
              <a:defRPr/>
            </a:pPr>
            <a:r>
              <a:rPr lang="en-US" sz="1600" dirty="0">
                <a:solidFill>
                  <a:srgbClr val="002060"/>
                </a:solidFill>
                <a:latin typeface="Arial" panose="020B0604020202020204" pitchFamily="34" charset="0"/>
                <a:cs typeface="Arial" panose="020B0604020202020204" pitchFamily="34" charset="0"/>
              </a:rPr>
              <a:t>Nucleon halo, neutron skin</a:t>
            </a:r>
          </a:p>
          <a:p>
            <a:pPr marL="285746" indent="-285746" defTabSz="914386" eaLnBrk="1" fontAlgn="auto" hangingPunct="1">
              <a:spcBef>
                <a:spcPts val="0"/>
              </a:spcBef>
              <a:spcAft>
                <a:spcPts val="0"/>
              </a:spcAft>
              <a:buFont typeface="Arial" panose="020B0604020202020204" pitchFamily="34" charset="0"/>
              <a:buChar char="•"/>
              <a:defRPr/>
            </a:pPr>
            <a:r>
              <a:rPr lang="en-US" sz="1600" dirty="0">
                <a:solidFill>
                  <a:srgbClr val="002060"/>
                </a:solidFill>
                <a:latin typeface="Arial" panose="020B0604020202020204" pitchFamily="34" charset="0"/>
                <a:cs typeface="Arial" panose="020B0604020202020204" pitchFamily="34" charset="0"/>
              </a:rPr>
              <a:t>Exotic decays: </a:t>
            </a:r>
            <a:r>
              <a:rPr lang="en-US" sz="1600" dirty="0">
                <a:solidFill>
                  <a:srgbClr val="002060"/>
                </a:solidFill>
                <a:latin typeface="Symbol" panose="05050102010706020507" pitchFamily="18" charset="2"/>
                <a:cs typeface="Arial" panose="020B0604020202020204" pitchFamily="34" charset="0"/>
              </a:rPr>
              <a:t>b</a:t>
            </a:r>
            <a:r>
              <a:rPr lang="en-US" sz="1600" dirty="0">
                <a:solidFill>
                  <a:srgbClr val="002060"/>
                </a:solidFill>
                <a:latin typeface="Arial" panose="020B0604020202020204" pitchFamily="34" charset="0"/>
                <a:cs typeface="Arial" panose="020B0604020202020204" pitchFamily="34" charset="0"/>
              </a:rPr>
              <a:t>-delayed, 2p, 2n radioactivity, etc.</a:t>
            </a:r>
          </a:p>
          <a:p>
            <a:pPr marL="285746" indent="-285746" defTabSz="914386" eaLnBrk="1" fontAlgn="auto" hangingPunct="1">
              <a:spcBef>
                <a:spcPts val="0"/>
              </a:spcBef>
              <a:spcAft>
                <a:spcPts val="0"/>
              </a:spcAft>
              <a:buFont typeface="Arial" panose="020B0604020202020204" pitchFamily="34" charset="0"/>
              <a:buChar char="•"/>
              <a:defRPr/>
            </a:pPr>
            <a:r>
              <a:rPr lang="en-US" sz="1600" dirty="0">
                <a:solidFill>
                  <a:srgbClr val="002060"/>
                </a:solidFill>
                <a:latin typeface="Arial" panose="020B0604020202020204" pitchFamily="34" charset="0"/>
                <a:cs typeface="Arial" panose="020B0604020202020204" pitchFamily="34" charset="0"/>
              </a:rPr>
              <a:t>Soft excitation mode</a:t>
            </a:r>
          </a:p>
          <a:p>
            <a:pPr marL="285746" indent="-285746" defTabSz="914386" eaLnBrk="1" fontAlgn="auto" hangingPunct="1">
              <a:spcBef>
                <a:spcPts val="0"/>
              </a:spcBef>
              <a:spcAft>
                <a:spcPts val="0"/>
              </a:spcAft>
              <a:buFont typeface="Arial" panose="020B0604020202020204" pitchFamily="34" charset="0"/>
              <a:buChar char="•"/>
              <a:defRPr/>
            </a:pPr>
            <a:r>
              <a:rPr lang="en-US" sz="1600" dirty="0">
                <a:solidFill>
                  <a:srgbClr val="002060"/>
                </a:solidFill>
                <a:latin typeface="Arial" panose="020B0604020202020204" pitchFamily="34" charset="0"/>
                <a:cs typeface="Arial" panose="020B0604020202020204" pitchFamily="34" charset="0"/>
              </a:rPr>
              <a:t>New magic numbers and intruder states</a:t>
            </a:r>
          </a:p>
          <a:p>
            <a:pPr marL="285746" indent="-285746" defTabSz="914386" eaLnBrk="1" fontAlgn="auto" hangingPunct="1">
              <a:spcBef>
                <a:spcPts val="0"/>
              </a:spcBef>
              <a:spcAft>
                <a:spcPts val="0"/>
              </a:spcAft>
              <a:buFont typeface="Arial" panose="020B0604020202020204" pitchFamily="34" charset="0"/>
              <a:buChar char="•"/>
              <a:defRPr/>
            </a:pPr>
            <a:r>
              <a:rPr lang="en-US" sz="1600" dirty="0">
                <a:solidFill>
                  <a:srgbClr val="002060"/>
                </a:solidFill>
                <a:latin typeface="Arial" panose="020B0604020202020204" pitchFamily="34" charset="0"/>
                <a:cs typeface="Arial" panose="020B0604020202020204" pitchFamily="34" charset="0"/>
              </a:rPr>
              <a:t>Spectroscopy of exotic nuclei</a:t>
            </a:r>
          </a:p>
          <a:p>
            <a:pPr marL="285746" indent="-285746" defTabSz="914386" eaLnBrk="1" fontAlgn="auto" hangingPunct="1">
              <a:spcBef>
                <a:spcPts val="0"/>
              </a:spcBef>
              <a:spcAft>
                <a:spcPts val="0"/>
              </a:spcAft>
              <a:buFont typeface="Arial" panose="020B0604020202020204" pitchFamily="34" charset="0"/>
              <a:buChar char="•"/>
              <a:defRPr/>
            </a:pPr>
            <a:r>
              <a:rPr lang="en-US" sz="1600" dirty="0">
                <a:solidFill>
                  <a:srgbClr val="002060"/>
                </a:solidFill>
                <a:latin typeface="Arial" panose="020B0604020202020204" pitchFamily="34" charset="0"/>
                <a:cs typeface="Arial" panose="020B0604020202020204" pitchFamily="34" charset="0"/>
              </a:rPr>
              <a:t>Cluster states</a:t>
            </a:r>
          </a:p>
          <a:p>
            <a:pPr marL="285746" indent="-285746" defTabSz="914386" eaLnBrk="1" fontAlgn="auto" hangingPunct="1">
              <a:spcBef>
                <a:spcPts val="0"/>
              </a:spcBef>
              <a:spcAft>
                <a:spcPts val="0"/>
              </a:spcAft>
              <a:buFont typeface="Arial" panose="020B0604020202020204" pitchFamily="34" charset="0"/>
              <a:buChar char="•"/>
              <a:defRPr/>
            </a:pPr>
            <a:r>
              <a:rPr lang="en-US" sz="1600" dirty="0">
                <a:solidFill>
                  <a:srgbClr val="002060"/>
                </a:solidFill>
                <a:latin typeface="Arial" panose="020B0604020202020204" pitchFamily="34" charset="0"/>
                <a:cs typeface="Arial" panose="020B0604020202020204" pitchFamily="34" charset="0"/>
              </a:rPr>
              <a:t>Reactions with RIBs</a:t>
            </a:r>
          </a:p>
          <a:p>
            <a:pPr marL="285746" indent="-285746" defTabSz="914386" eaLnBrk="1" fontAlgn="auto" hangingPunct="1">
              <a:spcBef>
                <a:spcPts val="0"/>
              </a:spcBef>
              <a:spcAft>
                <a:spcPts val="0"/>
              </a:spcAft>
              <a:buFont typeface="Arial" panose="020B0604020202020204" pitchFamily="34" charset="0"/>
              <a:buChar char="•"/>
              <a:defRPr/>
            </a:pPr>
            <a:r>
              <a:rPr lang="en-US" sz="1600" dirty="0">
                <a:solidFill>
                  <a:srgbClr val="002060"/>
                </a:solidFill>
                <a:latin typeface="Arial" panose="020B0604020202020204" pitchFamily="34" charset="0"/>
                <a:cs typeface="Arial" panose="020B0604020202020204" pitchFamily="34" charset="0"/>
              </a:rPr>
              <a:t>Astrophysical applications</a:t>
            </a:r>
          </a:p>
        </p:txBody>
      </p:sp>
      <p:sp>
        <p:nvSpPr>
          <p:cNvPr id="5" name="Text Box 16">
            <a:extLst>
              <a:ext uri="{FF2B5EF4-FFF2-40B4-BE49-F238E27FC236}">
                <a16:creationId xmlns:a16="http://schemas.microsoft.com/office/drawing/2014/main" id="{77E38811-6270-699E-D95C-15D1E0BA1E54}"/>
              </a:ext>
            </a:extLst>
          </p:cNvPr>
          <p:cNvSpPr txBox="1">
            <a:spLocks noChangeArrowheads="1"/>
          </p:cNvSpPr>
          <p:nvPr/>
        </p:nvSpPr>
        <p:spPr bwMode="auto">
          <a:xfrm>
            <a:off x="40882" y="2578540"/>
            <a:ext cx="6535726" cy="2262671"/>
          </a:xfrm>
          <a:prstGeom prst="rect">
            <a:avLst/>
          </a:prstGeom>
          <a:noFill/>
          <a:ln>
            <a:noFill/>
          </a:ln>
          <a:effectLst/>
        </p:spPr>
        <p:txBody>
          <a:bodyPr wrap="square">
            <a:spAutoFit/>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defTabSz="914386" eaLnBrk="1" fontAlgn="auto" hangingPunct="1">
              <a:lnSpc>
                <a:spcPct val="150000"/>
              </a:lnSpc>
              <a:spcBef>
                <a:spcPts val="0"/>
              </a:spcBef>
              <a:spcAft>
                <a:spcPts val="0"/>
              </a:spcAft>
              <a:defRPr/>
            </a:pPr>
            <a:r>
              <a:rPr lang="en-US" altLang="ru-RU" sz="1600" dirty="0">
                <a:solidFill>
                  <a:prstClr val="black"/>
                </a:solidFill>
                <a:latin typeface="+mn-lt"/>
              </a:rPr>
              <a:t>Key instruments and methods:</a:t>
            </a:r>
          </a:p>
          <a:p>
            <a:pPr defTabSz="914386" eaLnBrk="1" fontAlgn="auto" hangingPunct="1">
              <a:lnSpc>
                <a:spcPct val="150000"/>
              </a:lnSpc>
              <a:spcBef>
                <a:spcPts val="0"/>
              </a:spcBef>
              <a:spcAft>
                <a:spcPts val="0"/>
              </a:spcAft>
              <a:defRPr/>
            </a:pPr>
            <a:r>
              <a:rPr lang="ru-RU" altLang="ru-RU" sz="1600" dirty="0">
                <a:solidFill>
                  <a:prstClr val="black"/>
                </a:solidFill>
                <a:latin typeface="+mn-lt"/>
              </a:rPr>
              <a:t> - </a:t>
            </a:r>
            <a:r>
              <a:rPr lang="en-US" altLang="ru-RU" sz="1600" dirty="0">
                <a:solidFill>
                  <a:prstClr val="black"/>
                </a:solidFill>
                <a:latin typeface="+mn-lt"/>
              </a:rPr>
              <a:t>Exotic primary beams</a:t>
            </a:r>
            <a:r>
              <a:rPr lang="pl-PL" altLang="ru-RU" sz="1600" dirty="0">
                <a:solidFill>
                  <a:prstClr val="black"/>
                </a:solidFill>
                <a:latin typeface="+mn-lt"/>
              </a:rPr>
              <a:t>: </a:t>
            </a:r>
            <a:r>
              <a:rPr lang="en-US" altLang="ru-RU" sz="1600" dirty="0">
                <a:solidFill>
                  <a:prstClr val="black"/>
                </a:solidFill>
                <a:latin typeface="+mn-lt"/>
              </a:rPr>
              <a:t>(</a:t>
            </a:r>
            <a:r>
              <a:rPr lang="en-US" altLang="ru-RU" sz="1600" baseline="30000" dirty="0">
                <a:solidFill>
                  <a:prstClr val="black"/>
                </a:solidFill>
                <a:latin typeface="+mn-lt"/>
              </a:rPr>
              <a:t>11</a:t>
            </a:r>
            <a:r>
              <a:rPr lang="en-US" altLang="ru-RU" sz="1600" dirty="0">
                <a:solidFill>
                  <a:prstClr val="black"/>
                </a:solidFill>
                <a:latin typeface="+mn-lt"/>
              </a:rPr>
              <a:t>B, </a:t>
            </a:r>
            <a:r>
              <a:rPr lang="en-US" altLang="ru-RU" sz="1600" baseline="30000" dirty="0">
                <a:solidFill>
                  <a:prstClr val="black"/>
                </a:solidFill>
                <a:latin typeface="+mn-lt"/>
              </a:rPr>
              <a:t>15</a:t>
            </a:r>
            <a:r>
              <a:rPr lang="en-US" altLang="ru-RU" sz="1600" dirty="0">
                <a:solidFill>
                  <a:prstClr val="black"/>
                </a:solidFill>
                <a:latin typeface="+mn-lt"/>
              </a:rPr>
              <a:t>N, </a:t>
            </a:r>
            <a:r>
              <a:rPr lang="en-US" altLang="ru-RU" sz="1600" baseline="30000" dirty="0">
                <a:solidFill>
                  <a:prstClr val="black"/>
                </a:solidFill>
                <a:latin typeface="+mn-lt"/>
              </a:rPr>
              <a:t>18</a:t>
            </a:r>
            <a:r>
              <a:rPr lang="en-US" altLang="ru-RU" sz="1600" dirty="0">
                <a:solidFill>
                  <a:prstClr val="black"/>
                </a:solidFill>
                <a:latin typeface="+mn-lt"/>
              </a:rPr>
              <a:t>O, </a:t>
            </a:r>
            <a:r>
              <a:rPr lang="en-US" altLang="ru-RU" sz="1600" baseline="30000" dirty="0">
                <a:solidFill>
                  <a:prstClr val="black"/>
                </a:solidFill>
                <a:latin typeface="+mn-lt"/>
              </a:rPr>
              <a:t>32</a:t>
            </a:r>
            <a:r>
              <a:rPr lang="en-US" altLang="ru-RU" sz="1600" dirty="0">
                <a:solidFill>
                  <a:prstClr val="black"/>
                </a:solidFill>
                <a:latin typeface="+mn-lt"/>
              </a:rPr>
              <a:t>S, </a:t>
            </a:r>
            <a:r>
              <a:rPr lang="en-US" altLang="ru-RU" sz="1600" baseline="30000" dirty="0">
                <a:solidFill>
                  <a:prstClr val="black"/>
                </a:solidFill>
                <a:latin typeface="+mn-lt"/>
              </a:rPr>
              <a:t>36</a:t>
            </a:r>
            <a:r>
              <a:rPr lang="en-US" altLang="ru-RU" sz="1600" dirty="0">
                <a:solidFill>
                  <a:prstClr val="black"/>
                </a:solidFill>
                <a:latin typeface="+mn-lt"/>
              </a:rPr>
              <a:t>S, </a:t>
            </a:r>
            <a:r>
              <a:rPr lang="en-US" altLang="ru-RU" sz="1600" baseline="30000" dirty="0">
                <a:solidFill>
                  <a:prstClr val="black"/>
                </a:solidFill>
                <a:latin typeface="+mn-lt"/>
              </a:rPr>
              <a:t>36</a:t>
            </a:r>
            <a:r>
              <a:rPr lang="en-US" altLang="ru-RU" sz="1600" dirty="0">
                <a:solidFill>
                  <a:prstClr val="black"/>
                </a:solidFill>
                <a:latin typeface="+mn-lt"/>
              </a:rPr>
              <a:t>Ar, </a:t>
            </a:r>
            <a:r>
              <a:rPr lang="en-US" altLang="ru-RU" sz="1600" baseline="30000" dirty="0">
                <a:solidFill>
                  <a:prstClr val="black"/>
                </a:solidFill>
                <a:latin typeface="+mn-lt"/>
              </a:rPr>
              <a:t>48</a:t>
            </a:r>
            <a:r>
              <a:rPr lang="en-US" altLang="ru-RU" sz="1600" dirty="0">
                <a:solidFill>
                  <a:prstClr val="black"/>
                </a:solidFill>
                <a:latin typeface="+mn-lt"/>
              </a:rPr>
              <a:t>Ca)</a:t>
            </a:r>
          </a:p>
          <a:p>
            <a:pPr defTabSz="914386" eaLnBrk="1" fontAlgn="auto" hangingPunct="1">
              <a:lnSpc>
                <a:spcPct val="150000"/>
              </a:lnSpc>
              <a:spcBef>
                <a:spcPts val="0"/>
              </a:spcBef>
              <a:spcAft>
                <a:spcPts val="0"/>
              </a:spcAft>
              <a:defRPr/>
            </a:pPr>
            <a:r>
              <a:rPr lang="ru-RU" altLang="ru-RU" sz="1600" dirty="0">
                <a:solidFill>
                  <a:prstClr val="black"/>
                </a:solidFill>
                <a:latin typeface="+mn-lt"/>
              </a:rPr>
              <a:t> - </a:t>
            </a:r>
            <a:r>
              <a:rPr lang="en-US" altLang="ru-RU" sz="1600" dirty="0">
                <a:solidFill>
                  <a:prstClr val="black"/>
                </a:solidFill>
                <a:latin typeface="+mn-lt"/>
              </a:rPr>
              <a:t>Exotic targets with a thickness 0.3÷15.0 mg/cm</a:t>
            </a:r>
            <a:r>
              <a:rPr lang="en-US" altLang="ru-RU" sz="1600" baseline="30000" dirty="0">
                <a:solidFill>
                  <a:prstClr val="black"/>
                </a:solidFill>
                <a:latin typeface="+mn-lt"/>
              </a:rPr>
              <a:t>2</a:t>
            </a:r>
            <a:r>
              <a:rPr lang="en-US" altLang="ru-RU" sz="1600" dirty="0">
                <a:solidFill>
                  <a:prstClr val="black"/>
                </a:solidFill>
                <a:latin typeface="+mn-lt"/>
              </a:rPr>
              <a:t> (H</a:t>
            </a:r>
            <a:r>
              <a:rPr lang="en-US" altLang="ru-RU" sz="1600" baseline="-25000" dirty="0">
                <a:solidFill>
                  <a:prstClr val="black"/>
                </a:solidFill>
                <a:latin typeface="+mn-lt"/>
              </a:rPr>
              <a:t>2</a:t>
            </a:r>
            <a:r>
              <a:rPr lang="en-US" altLang="ru-RU" sz="1600" dirty="0">
                <a:solidFill>
                  <a:prstClr val="black"/>
                </a:solidFill>
                <a:latin typeface="+mn-lt"/>
              </a:rPr>
              <a:t>, D</a:t>
            </a:r>
            <a:r>
              <a:rPr lang="en-US" altLang="ru-RU" sz="1600" baseline="-25000" dirty="0">
                <a:solidFill>
                  <a:prstClr val="black"/>
                </a:solidFill>
                <a:latin typeface="+mn-lt"/>
              </a:rPr>
              <a:t>2</a:t>
            </a:r>
            <a:r>
              <a:rPr lang="en-US" altLang="ru-RU" sz="1600" dirty="0">
                <a:solidFill>
                  <a:prstClr val="black"/>
                </a:solidFill>
                <a:latin typeface="+mn-lt"/>
              </a:rPr>
              <a:t>, </a:t>
            </a:r>
            <a:r>
              <a:rPr lang="en-US" altLang="ru-RU" sz="1600" b="1" dirty="0">
                <a:solidFill>
                  <a:prstClr val="black"/>
                </a:solidFill>
                <a:latin typeface="+mn-lt"/>
              </a:rPr>
              <a:t>T</a:t>
            </a:r>
            <a:r>
              <a:rPr lang="en-US" altLang="ru-RU" sz="1600" b="1" baseline="-25000" dirty="0">
                <a:solidFill>
                  <a:prstClr val="black"/>
                </a:solidFill>
                <a:latin typeface="+mn-lt"/>
              </a:rPr>
              <a:t>2</a:t>
            </a:r>
            <a:r>
              <a:rPr lang="en-US" altLang="ru-RU" sz="1600" dirty="0">
                <a:solidFill>
                  <a:prstClr val="black"/>
                </a:solidFill>
                <a:latin typeface="+mn-lt"/>
              </a:rPr>
              <a:t>, </a:t>
            </a:r>
            <a:r>
              <a:rPr lang="en-US" altLang="ru-RU" sz="1600" baseline="-25000" dirty="0">
                <a:solidFill>
                  <a:prstClr val="black"/>
                </a:solidFill>
                <a:latin typeface="+mn-lt"/>
              </a:rPr>
              <a:t>3,4</a:t>
            </a:r>
            <a:r>
              <a:rPr lang="en-US" altLang="ru-RU" sz="1600" dirty="0">
                <a:solidFill>
                  <a:prstClr val="black"/>
                </a:solidFill>
                <a:latin typeface="+mn-lt"/>
              </a:rPr>
              <a:t>He) </a:t>
            </a:r>
          </a:p>
          <a:p>
            <a:pPr defTabSz="914386" eaLnBrk="1" fontAlgn="auto" hangingPunct="1">
              <a:lnSpc>
                <a:spcPct val="150000"/>
              </a:lnSpc>
              <a:spcBef>
                <a:spcPts val="0"/>
              </a:spcBef>
              <a:spcAft>
                <a:spcPts val="0"/>
              </a:spcAft>
              <a:defRPr/>
            </a:pPr>
            <a:r>
              <a:rPr lang="ru-RU" altLang="ru-RU" sz="1600" dirty="0">
                <a:solidFill>
                  <a:prstClr val="black"/>
                </a:solidFill>
                <a:latin typeface="+mn-lt"/>
              </a:rPr>
              <a:t> - </a:t>
            </a:r>
            <a:r>
              <a:rPr lang="pl-PL" altLang="ru-RU" sz="1600" dirty="0">
                <a:solidFill>
                  <a:prstClr val="black"/>
                </a:solidFill>
                <a:latin typeface="+mn-lt"/>
              </a:rPr>
              <a:t>D</a:t>
            </a:r>
            <a:r>
              <a:rPr lang="en-US" altLang="ru-RU" sz="1600" dirty="0" err="1">
                <a:solidFill>
                  <a:prstClr val="black"/>
                </a:solidFill>
                <a:latin typeface="+mn-lt"/>
              </a:rPr>
              <a:t>etectors</a:t>
            </a:r>
            <a:r>
              <a:rPr lang="en-US" altLang="ru-RU" sz="1600" dirty="0">
                <a:solidFill>
                  <a:prstClr val="black"/>
                </a:solidFill>
                <a:latin typeface="+mn-lt"/>
              </a:rPr>
              <a:t> for charged and neutral particles (</a:t>
            </a:r>
            <a:r>
              <a:rPr lang="en-US" altLang="ru-RU" sz="1600" b="1" dirty="0">
                <a:solidFill>
                  <a:prstClr val="black"/>
                </a:solidFill>
                <a:latin typeface="+mn-lt"/>
              </a:rPr>
              <a:t>optical TPC</a:t>
            </a:r>
            <a:r>
              <a:rPr lang="pl-PL" altLang="ru-RU" sz="1600" b="1" dirty="0">
                <a:solidFill>
                  <a:prstClr val="black"/>
                </a:solidFill>
                <a:latin typeface="+mn-lt"/>
              </a:rPr>
              <a:t>*</a:t>
            </a:r>
            <a:r>
              <a:rPr lang="en-US" altLang="ru-RU" sz="1600" dirty="0">
                <a:solidFill>
                  <a:prstClr val="black"/>
                </a:solidFill>
                <a:latin typeface="+mn-lt"/>
              </a:rPr>
              <a:t>, neutron wall, scintillator arrays based on </a:t>
            </a:r>
            <a:r>
              <a:rPr lang="en-US" altLang="ru-RU" sz="1600" dirty="0" err="1">
                <a:solidFill>
                  <a:prstClr val="black"/>
                </a:solidFill>
                <a:latin typeface="+mn-lt"/>
              </a:rPr>
              <a:t>CsI</a:t>
            </a:r>
            <a:r>
              <a:rPr lang="en-US" altLang="ru-RU" sz="1600" dirty="0">
                <a:solidFill>
                  <a:prstClr val="black"/>
                </a:solidFill>
                <a:latin typeface="+mn-lt"/>
              </a:rPr>
              <a:t>, LaBr</a:t>
            </a:r>
            <a:r>
              <a:rPr lang="en-US" altLang="ru-RU" sz="1600" baseline="-25000" dirty="0">
                <a:solidFill>
                  <a:prstClr val="black"/>
                </a:solidFill>
                <a:latin typeface="+mn-lt"/>
              </a:rPr>
              <a:t>3</a:t>
            </a:r>
            <a:r>
              <a:rPr lang="en-US" altLang="ru-RU" sz="1600" dirty="0">
                <a:solidFill>
                  <a:prstClr val="black"/>
                </a:solidFill>
                <a:latin typeface="+mn-lt"/>
              </a:rPr>
              <a:t>, Si-telescopes</a:t>
            </a:r>
            <a:r>
              <a:rPr lang="pl-PL" altLang="ru-RU" sz="1600" dirty="0">
                <a:solidFill>
                  <a:prstClr val="black"/>
                </a:solidFill>
                <a:latin typeface="+mn-lt"/>
              </a:rPr>
              <a:t>,</a:t>
            </a:r>
            <a:r>
              <a:rPr lang="en-US" altLang="ru-RU" sz="1600" dirty="0">
                <a:solidFill>
                  <a:prstClr val="black"/>
                </a:solidFill>
                <a:latin typeface="+mn-lt"/>
              </a:rPr>
              <a:t> etc.)</a:t>
            </a:r>
          </a:p>
          <a:p>
            <a:pPr defTabSz="914386" eaLnBrk="1" fontAlgn="auto" hangingPunct="1">
              <a:lnSpc>
                <a:spcPct val="150000"/>
              </a:lnSpc>
              <a:spcBef>
                <a:spcPts val="0"/>
              </a:spcBef>
              <a:spcAft>
                <a:spcPts val="0"/>
              </a:spcAft>
              <a:defRPr/>
            </a:pPr>
            <a:r>
              <a:rPr lang="ru-RU" altLang="ru-RU" sz="1600" dirty="0">
                <a:solidFill>
                  <a:prstClr val="black"/>
                </a:solidFill>
                <a:latin typeface="+mn-lt"/>
              </a:rPr>
              <a:t> - </a:t>
            </a:r>
            <a:r>
              <a:rPr lang="en-US" altLang="ru-RU" sz="1600" dirty="0">
                <a:solidFill>
                  <a:prstClr val="black"/>
                </a:solidFill>
                <a:latin typeface="+mn-lt"/>
              </a:rPr>
              <a:t>Stage for beam purification</a:t>
            </a:r>
            <a:r>
              <a:rPr lang="pl-PL" altLang="ru-RU" sz="1600" dirty="0">
                <a:solidFill>
                  <a:prstClr val="black"/>
                </a:solidFill>
                <a:latin typeface="+mn-lt"/>
              </a:rPr>
              <a:t> </a:t>
            </a:r>
            <a:r>
              <a:rPr lang="en-US" altLang="ru-RU" sz="1600" dirty="0">
                <a:solidFill>
                  <a:prstClr val="black"/>
                </a:solidFill>
                <a:latin typeface="+mn-lt"/>
              </a:rPr>
              <a:t>(RF-kicker, Zero degree spectrometer)</a:t>
            </a:r>
          </a:p>
        </p:txBody>
      </p:sp>
      <p:pic>
        <p:nvPicPr>
          <p:cNvPr id="6" name="Picture 5">
            <a:extLst>
              <a:ext uri="{FF2B5EF4-FFF2-40B4-BE49-F238E27FC236}">
                <a16:creationId xmlns:a16="http://schemas.microsoft.com/office/drawing/2014/main" id="{54C5EF56-C409-BF2E-1FAC-E1BD546E991A}"/>
              </a:ext>
            </a:extLst>
          </p:cNvPr>
          <p:cNvPicPr>
            <a:picLocks noChangeAspect="1"/>
          </p:cNvPicPr>
          <p:nvPr/>
        </p:nvPicPr>
        <p:blipFill>
          <a:blip r:embed="rId3"/>
          <a:stretch>
            <a:fillRect/>
          </a:stretch>
        </p:blipFill>
        <p:spPr>
          <a:xfrm>
            <a:off x="3403754" y="5010023"/>
            <a:ext cx="2671313" cy="1759739"/>
          </a:xfrm>
          <a:prstGeom prst="rect">
            <a:avLst/>
          </a:prstGeom>
        </p:spPr>
      </p:pic>
      <p:pic>
        <p:nvPicPr>
          <p:cNvPr id="8" name="Picture 7">
            <a:extLst>
              <a:ext uri="{FF2B5EF4-FFF2-40B4-BE49-F238E27FC236}">
                <a16:creationId xmlns:a16="http://schemas.microsoft.com/office/drawing/2014/main" id="{023FFDDD-CD84-1558-E264-E8235F79E7D9}"/>
              </a:ext>
            </a:extLst>
          </p:cNvPr>
          <p:cNvPicPr>
            <a:picLocks noChangeAspect="1"/>
          </p:cNvPicPr>
          <p:nvPr/>
        </p:nvPicPr>
        <p:blipFill>
          <a:blip r:embed="rId4"/>
          <a:stretch>
            <a:fillRect/>
          </a:stretch>
        </p:blipFill>
        <p:spPr>
          <a:xfrm>
            <a:off x="331348" y="5010024"/>
            <a:ext cx="2864368" cy="1759736"/>
          </a:xfrm>
          <a:prstGeom prst="rect">
            <a:avLst/>
          </a:prstGeom>
        </p:spPr>
      </p:pic>
      <p:sp>
        <p:nvSpPr>
          <p:cNvPr id="9" name="Прямоугольник 7">
            <a:extLst>
              <a:ext uri="{FF2B5EF4-FFF2-40B4-BE49-F238E27FC236}">
                <a16:creationId xmlns:a16="http://schemas.microsoft.com/office/drawing/2014/main" id="{5C965952-0CCC-B424-0E41-C0814FF98D93}"/>
              </a:ext>
            </a:extLst>
          </p:cNvPr>
          <p:cNvSpPr/>
          <p:nvPr/>
        </p:nvSpPr>
        <p:spPr>
          <a:xfrm>
            <a:off x="3329" y="15769"/>
            <a:ext cx="12188532" cy="461665"/>
          </a:xfrm>
          <a:prstGeom prst="rect">
            <a:avLst/>
          </a:prstGeom>
        </p:spPr>
        <p:txBody>
          <a:bodyPr wrap="square">
            <a:spAutoFit/>
          </a:bodyPr>
          <a:lstStyle/>
          <a:p>
            <a:pPr algn="ctr" defTabSz="914386" eaLnBrk="1" fontAlgn="auto" hangingPunct="1">
              <a:spcBef>
                <a:spcPts val="0"/>
              </a:spcBef>
              <a:spcAft>
                <a:spcPts val="0"/>
              </a:spcAft>
              <a:defRPr/>
            </a:pPr>
            <a:r>
              <a:rPr lang="en-US" altLang="en-US" sz="2400" dirty="0">
                <a:solidFill>
                  <a:prstClr val="black"/>
                </a:solidFill>
                <a:latin typeface="Calibri" panose="020F0502020204030204" pitchFamily="34" charset="0"/>
              </a:rPr>
              <a:t>Experimental program with exotic nuclei (2018-2030)</a:t>
            </a:r>
          </a:p>
        </p:txBody>
      </p:sp>
      <p:sp>
        <p:nvSpPr>
          <p:cNvPr id="25" name="TextBox 24">
            <a:extLst>
              <a:ext uri="{FF2B5EF4-FFF2-40B4-BE49-F238E27FC236}">
                <a16:creationId xmlns:a16="http://schemas.microsoft.com/office/drawing/2014/main" id="{1A70531C-6B12-2E43-8565-9FE8D643193C}"/>
              </a:ext>
            </a:extLst>
          </p:cNvPr>
          <p:cNvSpPr txBox="1"/>
          <p:nvPr/>
        </p:nvSpPr>
        <p:spPr>
          <a:xfrm>
            <a:off x="9929387" y="6550153"/>
            <a:ext cx="2212029" cy="287643"/>
          </a:xfrm>
          <a:prstGeom prst="rect">
            <a:avLst/>
          </a:prstGeom>
          <a:noFill/>
        </p:spPr>
        <p:txBody>
          <a:bodyPr wrap="square">
            <a:spAutoFit/>
          </a:bodyPr>
          <a:lstStyle/>
          <a:p>
            <a:r>
              <a:rPr lang="en-GB" sz="1269" spc="-1" dirty="0">
                <a:solidFill>
                  <a:srgbClr val="0432FF"/>
                </a:solidFill>
                <a:latin typeface="Arial"/>
              </a:rPr>
              <a:t>Courtesy of </a:t>
            </a:r>
            <a:r>
              <a:rPr lang="en-GB" sz="1269" spc="-1" dirty="0" err="1">
                <a:solidFill>
                  <a:srgbClr val="0432FF"/>
                </a:solidFill>
                <a:latin typeface="Arial"/>
              </a:rPr>
              <a:t>Dr.D.Kamanin</a:t>
            </a:r>
            <a:endParaRPr lang="ru-RU" sz="1269" dirty="0">
              <a:solidFill>
                <a:srgbClr val="0432FF"/>
              </a:solidFill>
            </a:endParaRPr>
          </a:p>
        </p:txBody>
      </p:sp>
    </p:spTree>
    <p:extLst>
      <p:ext uri="{BB962C8B-B14F-4D97-AF65-F5344CB8AC3E}">
        <p14:creationId xmlns:p14="http://schemas.microsoft.com/office/powerpoint/2010/main" val="43555179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B8550B-142D-FC45-A632-093206D0B39F}"/>
              </a:ext>
            </a:extLst>
          </p:cNvPr>
          <p:cNvSpPr txBox="1"/>
          <p:nvPr/>
        </p:nvSpPr>
        <p:spPr>
          <a:xfrm>
            <a:off x="204223" y="114312"/>
            <a:ext cx="11910105" cy="3139321"/>
          </a:xfrm>
          <a:prstGeom prst="rect">
            <a:avLst/>
          </a:prstGeom>
          <a:noFill/>
        </p:spPr>
        <p:txBody>
          <a:bodyPr wrap="square">
            <a:spAutoFit/>
          </a:bodyPr>
          <a:lstStyle/>
          <a:p>
            <a:r>
              <a:rPr lang="en-US" sz="2200" dirty="0">
                <a:solidFill>
                  <a:srgbClr val="FF0000"/>
                </a:solidFill>
              </a:rPr>
              <a:t>The main directions in Particle Physics for JINR for the medium and long term are related to: </a:t>
            </a:r>
          </a:p>
          <a:p>
            <a:pPr marL="342900" indent="-342900">
              <a:buFont typeface="Arial" panose="020B0604020202020204" pitchFamily="34" charset="0"/>
              <a:buChar char="•"/>
            </a:pPr>
            <a:r>
              <a:rPr lang="en-US" sz="2200" dirty="0">
                <a:solidFill>
                  <a:srgbClr val="FF0000"/>
                </a:solidFill>
              </a:rPr>
              <a:t>precision study of strongly interacting states, including structure, phase QCD states, new hadronic states, including exotic multiquark states; </a:t>
            </a:r>
          </a:p>
          <a:p>
            <a:pPr marL="342900" indent="-342900">
              <a:buFont typeface="Arial" panose="020B0604020202020204" pitchFamily="34" charset="0"/>
              <a:buChar char="•"/>
            </a:pPr>
            <a:r>
              <a:rPr lang="en-US" sz="2200" dirty="0">
                <a:solidFill>
                  <a:srgbClr val="FF0000"/>
                </a:solidFill>
              </a:rPr>
              <a:t>study of the physics of electroweak interaction and flavor physics; </a:t>
            </a:r>
          </a:p>
          <a:p>
            <a:pPr marL="342900" indent="-342900">
              <a:buFont typeface="Arial" panose="020B0604020202020204" pitchFamily="34" charset="0"/>
              <a:buChar char="•"/>
            </a:pPr>
            <a:r>
              <a:rPr lang="en-US" sz="2200" dirty="0">
                <a:solidFill>
                  <a:srgbClr val="FF0000"/>
                </a:solidFill>
              </a:rPr>
              <a:t>further progress in understanding the evolution of the Universe in collider experiments, including the search for dark matter; </a:t>
            </a:r>
          </a:p>
          <a:p>
            <a:pPr marL="342900" indent="-342900">
              <a:buFont typeface="Arial" panose="020B0604020202020204" pitchFamily="34" charset="0"/>
              <a:buChar char="•"/>
            </a:pPr>
            <a:r>
              <a:rPr lang="en-US" sz="2200" dirty="0">
                <a:solidFill>
                  <a:srgbClr val="FF0000"/>
                </a:solidFill>
              </a:rPr>
              <a:t>astrophysical and cosmological observations and gravitational wave studies, multi-channel astronomy and the dark sector in non-accelerator experiments; </a:t>
            </a:r>
          </a:p>
          <a:p>
            <a:pPr marL="342900" indent="-342900">
              <a:buFont typeface="Arial" panose="020B0604020202020204" pitchFamily="34" charset="0"/>
              <a:buChar char="•"/>
            </a:pPr>
            <a:r>
              <a:rPr lang="en-US" sz="2200" dirty="0">
                <a:solidFill>
                  <a:srgbClr val="FF0000"/>
                </a:solidFill>
              </a:rPr>
              <a:t>experimental and theoretical definition of a model that goes beyond the Standard Model;</a:t>
            </a:r>
            <a:endParaRPr lang="ru-RU" sz="2200" dirty="0">
              <a:solidFill>
                <a:srgbClr val="FF0000"/>
              </a:solidFill>
            </a:endParaRPr>
          </a:p>
        </p:txBody>
      </p:sp>
      <p:sp>
        <p:nvSpPr>
          <p:cNvPr id="7" name="TextBox 6">
            <a:extLst>
              <a:ext uri="{FF2B5EF4-FFF2-40B4-BE49-F238E27FC236}">
                <a16:creationId xmlns:a16="http://schemas.microsoft.com/office/drawing/2014/main" id="{63EFD603-E2D3-554A-A62B-F3D2290A4B82}"/>
              </a:ext>
            </a:extLst>
          </p:cNvPr>
          <p:cNvSpPr txBox="1"/>
          <p:nvPr/>
        </p:nvSpPr>
        <p:spPr>
          <a:xfrm>
            <a:off x="174728" y="3265813"/>
            <a:ext cx="11969097" cy="3477875"/>
          </a:xfrm>
          <a:prstGeom prst="rect">
            <a:avLst/>
          </a:prstGeom>
          <a:noFill/>
        </p:spPr>
        <p:txBody>
          <a:bodyPr wrap="square">
            <a:spAutoFit/>
          </a:bodyPr>
          <a:lstStyle/>
          <a:p>
            <a:r>
              <a:rPr lang="en-US" sz="2200" dirty="0">
                <a:solidFill>
                  <a:srgbClr val="00B050"/>
                </a:solidFill>
              </a:rPr>
              <a:t>The JINR research program in the field of neutrino physics and astrophysics is aimed at fundamental problems:</a:t>
            </a:r>
            <a:r>
              <a:rPr lang="en-GB" sz="2200" dirty="0">
                <a:solidFill>
                  <a:srgbClr val="00B050"/>
                </a:solidFill>
              </a:rPr>
              <a:t> </a:t>
            </a:r>
            <a:r>
              <a:rPr lang="en-US" sz="2200" dirty="0">
                <a:solidFill>
                  <a:srgbClr val="00B050"/>
                </a:solidFill>
              </a:rPr>
              <a:t>identification of astrophysical sources of ultra-high energy neutrinos, mechanisms of formation and evolution of galaxies, determination of the neutrino mass hierarchy, origin of neutrino mass, restrictions on the CP violation phase, direct search dark matter, precision study of coherent elastic scattering of neutrinos on nuclei, etc. </a:t>
            </a:r>
            <a:endParaRPr lang="en-US" sz="2200" dirty="0"/>
          </a:p>
          <a:p>
            <a:r>
              <a:rPr lang="en-US" sz="2200" dirty="0">
                <a:solidFill>
                  <a:srgbClr val="0432FF"/>
                </a:solidFill>
              </a:rPr>
              <a:t>Currently, it is believed that phenomena occurring in the Universe should be studied by simultaneously observing different signals. The Baikal-GVD project is one of the cornerstones of this approach. The TAIGA installation, a set of gamma-ray and muon telescopes located in Siberia, in the </a:t>
            </a:r>
            <a:r>
              <a:rPr lang="en-US" sz="2200" dirty="0" err="1">
                <a:solidFill>
                  <a:srgbClr val="0432FF"/>
                </a:solidFill>
              </a:rPr>
              <a:t>Tunka</a:t>
            </a:r>
            <a:r>
              <a:rPr lang="en-US" sz="2200" dirty="0">
                <a:solidFill>
                  <a:srgbClr val="0432FF"/>
                </a:solidFill>
              </a:rPr>
              <a:t> Valley, south of Lake Baikal, can be considered as an additional instrument from the point of view of multichannel astronomy.</a:t>
            </a:r>
            <a:endParaRPr lang="ru-RU" sz="2200" dirty="0">
              <a:solidFill>
                <a:srgbClr val="0432FF"/>
              </a:solidFill>
              <a:latin typeface="+mn-lt"/>
            </a:endParaRPr>
          </a:p>
        </p:txBody>
      </p:sp>
    </p:spTree>
    <p:extLst>
      <p:ext uri="{BB962C8B-B14F-4D97-AF65-F5344CB8AC3E}">
        <p14:creationId xmlns:p14="http://schemas.microsoft.com/office/powerpoint/2010/main" val="240103546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extBox 2"/>
          <p:cNvSpPr/>
          <p:nvPr/>
        </p:nvSpPr>
        <p:spPr>
          <a:xfrm>
            <a:off x="2086920" y="97200"/>
            <a:ext cx="801756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pPr>
            <a:r>
              <a:rPr lang="en-US" sz="2400" b="1" strike="noStrike" spc="-1">
                <a:solidFill>
                  <a:srgbClr val="2C4E8C"/>
                </a:solidFill>
                <a:latin typeface="Arial"/>
              </a:rPr>
              <a:t>Selected Results from CERN and BNL in 2017-2023 (1)</a:t>
            </a:r>
            <a:endParaRPr lang="ru-RU" sz="2400" b="0" strike="noStrike" spc="-1">
              <a:solidFill>
                <a:srgbClr val="000000"/>
              </a:solidFill>
              <a:latin typeface="Arial"/>
            </a:endParaRPr>
          </a:p>
        </p:txBody>
      </p:sp>
      <p:pic>
        <p:nvPicPr>
          <p:cNvPr id="317" name="Рисунок 4"/>
          <p:cNvPicPr/>
          <p:nvPr/>
        </p:nvPicPr>
        <p:blipFill>
          <a:blip r:embed="rId2"/>
          <a:stretch/>
        </p:blipFill>
        <p:spPr>
          <a:xfrm>
            <a:off x="352440" y="731520"/>
            <a:ext cx="3290040" cy="2182320"/>
          </a:xfrm>
          <a:prstGeom prst="rect">
            <a:avLst/>
          </a:prstGeom>
          <a:ln w="0">
            <a:noFill/>
          </a:ln>
        </p:spPr>
      </p:pic>
      <p:sp>
        <p:nvSpPr>
          <p:cNvPr id="318" name="TextBox 4"/>
          <p:cNvSpPr/>
          <p:nvPr/>
        </p:nvSpPr>
        <p:spPr>
          <a:xfrm>
            <a:off x="3717720" y="3359520"/>
            <a:ext cx="3734640" cy="28000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1" strike="noStrike" spc="-1">
                <a:solidFill>
                  <a:srgbClr val="C00000"/>
                </a:solidFill>
                <a:latin typeface="Arial"/>
              </a:rPr>
              <a:t>ATLAS:</a:t>
            </a:r>
            <a:endParaRPr lang="ru-RU" sz="1600" b="0" strike="noStrike" spc="-1">
              <a:solidFill>
                <a:srgbClr val="000000"/>
              </a:solidFill>
              <a:latin typeface="Arial"/>
            </a:endParaRPr>
          </a:p>
          <a:p>
            <a:pPr marL="285840" indent="-285840">
              <a:lnSpc>
                <a:spcPct val="100000"/>
              </a:lnSpc>
              <a:buClr>
                <a:srgbClr val="000000"/>
              </a:buClr>
              <a:buFont typeface="Arial"/>
              <a:buChar char="•"/>
            </a:pPr>
            <a:r>
              <a:rPr lang="en-US" sz="1600" b="0" strike="noStrike" spc="-1">
                <a:solidFill>
                  <a:srgbClr val="2C4E8C"/>
                </a:solidFill>
                <a:latin typeface="Arial"/>
              </a:rPr>
              <a:t>First observation of the Higgs boson decay into a pair of b-quarks</a:t>
            </a:r>
            <a:r>
              <a:rPr lang="ru-RU" sz="1600" b="0" strike="noStrike" spc="-1">
                <a:solidFill>
                  <a:srgbClr val="2C4E8C"/>
                </a:solidFill>
                <a:latin typeface="Arial"/>
              </a:rPr>
              <a:t>;</a:t>
            </a:r>
            <a:endParaRPr lang="ru-RU" sz="1600" b="0" strike="noStrike" spc="-1">
              <a:solidFill>
                <a:srgbClr val="000000"/>
              </a:solidFill>
              <a:latin typeface="Arial"/>
            </a:endParaRPr>
          </a:p>
          <a:p>
            <a:pPr marL="285840" indent="-285840">
              <a:lnSpc>
                <a:spcPct val="100000"/>
              </a:lnSpc>
              <a:buClr>
                <a:srgbClr val="000000"/>
              </a:buClr>
              <a:buFont typeface="Arial"/>
              <a:buChar char="•"/>
            </a:pPr>
            <a:r>
              <a:rPr lang="en-US" sz="1600" b="0" strike="noStrike" spc="-1">
                <a:solidFill>
                  <a:srgbClr val="000000"/>
                </a:solidFill>
                <a:latin typeface="Arial"/>
              </a:rPr>
              <a:t>Limits on chiral W*/Z* bosons in Drell-Yan and two-jet processes</a:t>
            </a:r>
            <a:r>
              <a:rPr lang="ru-RU" sz="1600" b="0" strike="noStrike" spc="-1">
                <a:solidFill>
                  <a:srgbClr val="000000"/>
                </a:solidFill>
                <a:latin typeface="Arial"/>
              </a:rPr>
              <a:t>;</a:t>
            </a:r>
          </a:p>
          <a:p>
            <a:pPr marL="285840" indent="-285840">
              <a:lnSpc>
                <a:spcPct val="100000"/>
              </a:lnSpc>
              <a:buClr>
                <a:srgbClr val="000000"/>
              </a:buClr>
              <a:buFont typeface="Arial"/>
              <a:buChar char="•"/>
            </a:pPr>
            <a:r>
              <a:rPr lang="en-US" sz="1600" b="0" strike="noStrike" spc="-1">
                <a:solidFill>
                  <a:srgbClr val="000000"/>
                </a:solidFill>
                <a:latin typeface="Arial"/>
              </a:rPr>
              <a:t>Study of B</a:t>
            </a:r>
            <a:r>
              <a:rPr lang="en-US" sz="1600" b="0" strike="noStrike" spc="-1" baseline="-25000">
                <a:solidFill>
                  <a:srgbClr val="000000"/>
                </a:solidFill>
                <a:latin typeface="Arial"/>
              </a:rPr>
              <a:t>c</a:t>
            </a:r>
            <a:r>
              <a:rPr lang="en-US" sz="1600" b="0" strike="noStrike" spc="-1">
                <a:solidFill>
                  <a:srgbClr val="000000"/>
                </a:solidFill>
                <a:latin typeface="Arial"/>
              </a:rPr>
              <a:t> state properties, Penta/Tetraquark states</a:t>
            </a:r>
            <a:r>
              <a:rPr lang="ru-RU" sz="1600" b="0" strike="noStrike" spc="-1">
                <a:solidFill>
                  <a:srgbClr val="000000"/>
                </a:solidFill>
                <a:latin typeface="Arial"/>
              </a:rPr>
              <a:t>;</a:t>
            </a:r>
          </a:p>
          <a:p>
            <a:pPr marL="285840" indent="-285840">
              <a:lnSpc>
                <a:spcPct val="100000"/>
              </a:lnSpc>
              <a:buClr>
                <a:srgbClr val="000000"/>
              </a:buClr>
              <a:buFont typeface="Arial"/>
              <a:buChar char="•"/>
            </a:pPr>
            <a:r>
              <a:rPr lang="en-US" sz="1600" b="0" strike="noStrike" spc="-1">
                <a:solidFill>
                  <a:srgbClr val="000000"/>
                </a:solidFill>
                <a:latin typeface="Arial"/>
              </a:rPr>
              <a:t>Measurements of BEC parameters</a:t>
            </a:r>
            <a:r>
              <a:rPr lang="ru-RU" sz="1600" b="0" strike="noStrike" spc="-1">
                <a:solidFill>
                  <a:srgbClr val="000000"/>
                </a:solidFill>
                <a:latin typeface="Arial"/>
              </a:rPr>
              <a:t>.</a:t>
            </a:r>
          </a:p>
          <a:p>
            <a:pPr>
              <a:lnSpc>
                <a:spcPct val="100000"/>
              </a:lnSpc>
            </a:pPr>
            <a:endParaRPr lang="ru-RU" sz="1600" b="0" strike="noStrike" spc="-1">
              <a:solidFill>
                <a:srgbClr val="000000"/>
              </a:solidFill>
              <a:latin typeface="Arial"/>
            </a:endParaRPr>
          </a:p>
          <a:p>
            <a:pPr marL="285840" indent="-285840">
              <a:lnSpc>
                <a:spcPct val="100000"/>
              </a:lnSpc>
              <a:buClr>
                <a:srgbClr val="000000"/>
              </a:buClr>
              <a:buFont typeface="Arial"/>
              <a:buChar char="•"/>
            </a:pPr>
            <a:r>
              <a:rPr lang="en-US" sz="1600" b="0" strike="noStrike" spc="-1">
                <a:solidFill>
                  <a:srgbClr val="C00000"/>
                </a:solidFill>
                <a:latin typeface="Arial"/>
              </a:rPr>
              <a:t>50 </a:t>
            </a:r>
            <a:r>
              <a:rPr lang="en-US" sz="1600" b="0" strike="noStrike" spc="-1">
                <a:solidFill>
                  <a:srgbClr val="000000"/>
                </a:solidFill>
                <a:latin typeface="Arial"/>
              </a:rPr>
              <a:t>publications;</a:t>
            </a:r>
            <a:endParaRPr lang="ru-RU" sz="1600" b="0" strike="noStrike" spc="-1">
              <a:solidFill>
                <a:srgbClr val="000000"/>
              </a:solidFill>
              <a:latin typeface="Arial"/>
            </a:endParaRPr>
          </a:p>
          <a:p>
            <a:pPr marL="285840" indent="-285840">
              <a:lnSpc>
                <a:spcPct val="100000"/>
              </a:lnSpc>
              <a:buClr>
                <a:srgbClr val="000000"/>
              </a:buClr>
              <a:buFont typeface="Arial"/>
              <a:buChar char="•"/>
            </a:pPr>
            <a:r>
              <a:rPr lang="en-US" sz="1600" b="0" strike="noStrike" spc="-1">
                <a:solidFill>
                  <a:srgbClr val="C00000"/>
                </a:solidFill>
                <a:latin typeface="Arial"/>
              </a:rPr>
              <a:t>36</a:t>
            </a:r>
            <a:r>
              <a:rPr lang="en-US" sz="1600" b="0" strike="noStrike" spc="-1">
                <a:solidFill>
                  <a:srgbClr val="000000"/>
                </a:solidFill>
                <a:latin typeface="Arial"/>
              </a:rPr>
              <a:t> conference reports.</a:t>
            </a:r>
            <a:endParaRPr lang="ru-RU" sz="1600" b="0" strike="noStrike" spc="-1">
              <a:solidFill>
                <a:srgbClr val="000000"/>
              </a:solidFill>
              <a:latin typeface="Arial"/>
            </a:endParaRPr>
          </a:p>
        </p:txBody>
      </p:sp>
      <p:pic>
        <p:nvPicPr>
          <p:cNvPr id="319" name="Picture 5"/>
          <p:cNvPicPr/>
          <p:nvPr/>
        </p:nvPicPr>
        <p:blipFill>
          <a:blip r:embed="rId3"/>
          <a:stretch/>
        </p:blipFill>
        <p:spPr>
          <a:xfrm>
            <a:off x="4187880" y="732960"/>
            <a:ext cx="2595960" cy="2520000"/>
          </a:xfrm>
          <a:prstGeom prst="rect">
            <a:avLst/>
          </a:prstGeom>
          <a:ln w="0">
            <a:noFill/>
          </a:ln>
        </p:spPr>
      </p:pic>
      <p:sp>
        <p:nvSpPr>
          <p:cNvPr id="320" name="TextBox 6"/>
          <p:cNvSpPr/>
          <p:nvPr/>
        </p:nvSpPr>
        <p:spPr>
          <a:xfrm>
            <a:off x="244800" y="3045240"/>
            <a:ext cx="3397680" cy="25232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1" strike="noStrike" spc="-1">
                <a:solidFill>
                  <a:srgbClr val="C00000"/>
                </a:solidFill>
                <a:latin typeface="Arial"/>
              </a:rPr>
              <a:t>ALICE:</a:t>
            </a:r>
            <a:endParaRPr lang="ru-RU" sz="1600" b="0" strike="noStrike" spc="-1">
              <a:solidFill>
                <a:srgbClr val="000000"/>
              </a:solidFill>
              <a:latin typeface="Arial"/>
            </a:endParaRPr>
          </a:p>
          <a:p>
            <a:pPr marL="285840" indent="-285840">
              <a:lnSpc>
                <a:spcPct val="100000"/>
              </a:lnSpc>
              <a:buClr>
                <a:srgbClr val="000000"/>
              </a:buClr>
              <a:buFont typeface="Arial"/>
              <a:buChar char="•"/>
            </a:pPr>
            <a:r>
              <a:rPr lang="en-US" sz="1600" b="0" strike="noStrike" spc="-1">
                <a:solidFill>
                  <a:srgbClr val="000000"/>
                </a:solidFill>
                <a:latin typeface="Arial"/>
              </a:rPr>
              <a:t>Comprehensive study of the femtoscopic correlations</a:t>
            </a:r>
            <a:r>
              <a:rPr lang="ru-RU" sz="1600" b="0" strike="noStrike" spc="-1">
                <a:solidFill>
                  <a:srgbClr val="000000"/>
                </a:solidFill>
                <a:latin typeface="Arial"/>
              </a:rPr>
              <a:t>;</a:t>
            </a:r>
          </a:p>
          <a:p>
            <a:pPr marL="285840" indent="-285840">
              <a:lnSpc>
                <a:spcPct val="100000"/>
              </a:lnSpc>
              <a:buClr>
                <a:srgbClr val="000000"/>
              </a:buClr>
              <a:buFont typeface="Arial"/>
              <a:buChar char="•"/>
            </a:pPr>
            <a:r>
              <a:rPr lang="en-US" sz="1600" b="0" strike="noStrike" spc="-1">
                <a:solidFill>
                  <a:srgbClr val="2C4E8C"/>
                </a:solidFill>
                <a:latin typeface="Arial"/>
              </a:rPr>
              <a:t>Kaon emission time (</a:t>
            </a:r>
            <a:r>
              <a:rPr lang="el-GR" sz="1600" b="0" strike="noStrike" spc="-1">
                <a:solidFill>
                  <a:srgbClr val="C00000"/>
                </a:solidFill>
                <a:latin typeface="Arial"/>
              </a:rPr>
              <a:t>τ</a:t>
            </a:r>
            <a:r>
              <a:rPr lang="en-US" sz="1600" b="0" strike="noStrike" spc="-1">
                <a:solidFill>
                  <a:srgbClr val="2C4E8C"/>
                </a:solidFill>
                <a:latin typeface="Arial"/>
              </a:rPr>
              <a:t>) is obtained in 3D femtoscopic analysis of K</a:t>
            </a:r>
            <a:r>
              <a:rPr lang="en-US" sz="1600" b="0" strike="noStrike" spc="-1" baseline="30000">
                <a:solidFill>
                  <a:srgbClr val="2C4E8C"/>
                </a:solidFill>
                <a:latin typeface="Arial"/>
              </a:rPr>
              <a:t>±</a:t>
            </a:r>
            <a:r>
              <a:rPr lang="en-US" sz="1600" b="0" strike="noStrike" spc="-1">
                <a:solidFill>
                  <a:srgbClr val="2C4E8C"/>
                </a:solidFill>
                <a:latin typeface="Arial"/>
              </a:rPr>
              <a:t>K</a:t>
            </a:r>
            <a:r>
              <a:rPr lang="en-US" sz="1600" b="0" strike="noStrike" spc="-1" baseline="30000">
                <a:solidFill>
                  <a:srgbClr val="2C4E8C"/>
                </a:solidFill>
                <a:latin typeface="Arial"/>
              </a:rPr>
              <a:t>±</a:t>
            </a:r>
            <a:r>
              <a:rPr lang="en-US" sz="1600" b="0" strike="noStrike" spc="-1">
                <a:solidFill>
                  <a:srgbClr val="2C4E8C"/>
                </a:solidFill>
                <a:latin typeface="Arial"/>
              </a:rPr>
              <a:t> pair roduction (EPS-HEP 2023, Hamburg)</a:t>
            </a:r>
            <a:r>
              <a:rPr lang="ru-RU" sz="1600" b="0" strike="noStrike" spc="-1">
                <a:solidFill>
                  <a:srgbClr val="2C4E8C"/>
                </a:solidFill>
                <a:latin typeface="Arial"/>
              </a:rPr>
              <a:t>.</a:t>
            </a:r>
            <a:endParaRPr lang="ru-RU" sz="1600" b="0" strike="noStrike" spc="-1">
              <a:solidFill>
                <a:srgbClr val="000000"/>
              </a:solidFill>
              <a:latin typeface="Arial"/>
            </a:endParaRPr>
          </a:p>
          <a:p>
            <a:pPr>
              <a:lnSpc>
                <a:spcPct val="100000"/>
              </a:lnSpc>
            </a:pPr>
            <a:endParaRPr lang="ru-RU" sz="1600" b="0" strike="noStrike" spc="-1">
              <a:solidFill>
                <a:srgbClr val="000000"/>
              </a:solidFill>
              <a:latin typeface="Arial"/>
            </a:endParaRPr>
          </a:p>
          <a:p>
            <a:pPr marL="285840" indent="-285840">
              <a:lnSpc>
                <a:spcPct val="100000"/>
              </a:lnSpc>
              <a:buClr>
                <a:srgbClr val="000000"/>
              </a:buClr>
              <a:buFont typeface="Arial"/>
              <a:buChar char="•"/>
            </a:pPr>
            <a:r>
              <a:rPr lang="ru-RU" sz="1600" b="0" strike="noStrike" spc="-1">
                <a:solidFill>
                  <a:srgbClr val="C00000"/>
                </a:solidFill>
                <a:latin typeface="Arial"/>
              </a:rPr>
              <a:t>29</a:t>
            </a:r>
            <a:r>
              <a:rPr lang="en-US" sz="1600" b="0" strike="noStrike" spc="-1">
                <a:solidFill>
                  <a:srgbClr val="C00000"/>
                </a:solidFill>
                <a:latin typeface="Arial"/>
              </a:rPr>
              <a:t> </a:t>
            </a:r>
            <a:r>
              <a:rPr lang="en-US" sz="1600" b="0" strike="noStrike" spc="-1">
                <a:solidFill>
                  <a:srgbClr val="000000"/>
                </a:solidFill>
                <a:latin typeface="Arial"/>
              </a:rPr>
              <a:t>publications;</a:t>
            </a:r>
            <a:endParaRPr lang="ru-RU" sz="1600" b="0" strike="noStrike" spc="-1">
              <a:solidFill>
                <a:srgbClr val="000000"/>
              </a:solidFill>
              <a:latin typeface="Arial"/>
            </a:endParaRPr>
          </a:p>
          <a:p>
            <a:pPr marL="285840" indent="-285840">
              <a:lnSpc>
                <a:spcPct val="100000"/>
              </a:lnSpc>
              <a:buClr>
                <a:srgbClr val="000000"/>
              </a:buClr>
              <a:buFont typeface="Arial"/>
              <a:buChar char="•"/>
            </a:pPr>
            <a:r>
              <a:rPr lang="ru-RU" sz="1600" b="0" strike="noStrike" spc="-1">
                <a:solidFill>
                  <a:srgbClr val="C00000"/>
                </a:solidFill>
                <a:latin typeface="Arial"/>
              </a:rPr>
              <a:t>28</a:t>
            </a:r>
            <a:r>
              <a:rPr lang="en-US" sz="1600" b="0" strike="noStrike" spc="-1">
                <a:solidFill>
                  <a:srgbClr val="000000"/>
                </a:solidFill>
                <a:latin typeface="Arial"/>
              </a:rPr>
              <a:t> conference reports.</a:t>
            </a:r>
            <a:endParaRPr lang="ru-RU" sz="1600" b="0" strike="noStrike" spc="-1">
              <a:solidFill>
                <a:srgbClr val="000000"/>
              </a:solidFill>
              <a:latin typeface="Arial"/>
            </a:endParaRPr>
          </a:p>
        </p:txBody>
      </p:sp>
      <p:sp>
        <p:nvSpPr>
          <p:cNvPr id="321" name="TextBox 7"/>
          <p:cNvSpPr/>
          <p:nvPr/>
        </p:nvSpPr>
        <p:spPr>
          <a:xfrm>
            <a:off x="7748280" y="3369600"/>
            <a:ext cx="4198680" cy="26449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1" strike="noStrike" spc="-1">
                <a:solidFill>
                  <a:srgbClr val="C00000"/>
                </a:solidFill>
                <a:latin typeface="Arial"/>
              </a:rPr>
              <a:t>CMS:</a:t>
            </a:r>
            <a:endParaRPr lang="ru-RU" sz="1600" b="0" strike="noStrike" spc="-1">
              <a:solidFill>
                <a:srgbClr val="000000"/>
              </a:solidFill>
              <a:latin typeface="Arial"/>
            </a:endParaRPr>
          </a:p>
          <a:p>
            <a:pPr marL="285840" indent="-285840">
              <a:lnSpc>
                <a:spcPct val="100000"/>
              </a:lnSpc>
              <a:buClr>
                <a:srgbClr val="000000"/>
              </a:buClr>
              <a:buFont typeface="Arial"/>
              <a:buChar char="•"/>
            </a:pPr>
            <a:r>
              <a:rPr lang="en-US" sz="1600" b="0" strike="noStrike" spc="-1">
                <a:solidFill>
                  <a:srgbClr val="000000"/>
                </a:solidFill>
                <a:latin typeface="Arial"/>
              </a:rPr>
              <a:t>Searches for the Physics BSM including</a:t>
            </a:r>
            <a:r>
              <a:rPr lang="ru-RU" sz="1600" b="0" strike="noStrike" spc="-1">
                <a:solidFill>
                  <a:srgbClr val="000000"/>
                </a:solidFill>
                <a:latin typeface="Arial"/>
              </a:rPr>
              <a:t> </a:t>
            </a:r>
            <a:r>
              <a:rPr lang="en-US" sz="1600" b="0" strike="noStrike" spc="-1">
                <a:solidFill>
                  <a:srgbClr val="000000"/>
                </a:solidFill>
                <a:latin typeface="Arial"/>
              </a:rPr>
              <a:t>extra Higgs bosons, new gauge bosons,</a:t>
            </a:r>
            <a:r>
              <a:rPr lang="ru-RU" sz="1600" b="0" strike="noStrike" spc="-1">
                <a:solidFill>
                  <a:srgbClr val="000000"/>
                </a:solidFill>
                <a:latin typeface="Arial"/>
              </a:rPr>
              <a:t> </a:t>
            </a:r>
            <a:r>
              <a:rPr lang="en-US" sz="1600" b="0" strike="noStrike" spc="-1">
                <a:solidFill>
                  <a:srgbClr val="000000"/>
                </a:solidFill>
                <a:latin typeface="Arial"/>
              </a:rPr>
              <a:t>extra dimensions, etc. with dilepton/bbar</a:t>
            </a:r>
            <a:r>
              <a:rPr lang="ru-RU" sz="1600" b="0" strike="noStrike" spc="-1">
                <a:solidFill>
                  <a:srgbClr val="000000"/>
                </a:solidFill>
                <a:latin typeface="Arial"/>
              </a:rPr>
              <a:t> +</a:t>
            </a:r>
            <a:r>
              <a:rPr lang="en-US" sz="1600" b="0" strike="noStrike" spc="-1">
                <a:solidFill>
                  <a:srgbClr val="000000"/>
                </a:solidFill>
                <a:latin typeface="Arial"/>
              </a:rPr>
              <a:t> missing transverse energy signatures;</a:t>
            </a:r>
            <a:endParaRPr lang="ru-RU" sz="1600" b="0" strike="noStrike" spc="-1">
              <a:solidFill>
                <a:srgbClr val="000000"/>
              </a:solidFill>
              <a:latin typeface="Arial"/>
            </a:endParaRPr>
          </a:p>
          <a:p>
            <a:pPr marL="285840" indent="-285840">
              <a:lnSpc>
                <a:spcPct val="100000"/>
              </a:lnSpc>
              <a:buClr>
                <a:srgbClr val="000000"/>
              </a:buClr>
              <a:buFont typeface="Arial"/>
              <a:buChar char="•"/>
            </a:pPr>
            <a:r>
              <a:rPr lang="en-US" sz="1600" b="0" strike="noStrike" spc="-1">
                <a:solidFill>
                  <a:srgbClr val="2C4E8C"/>
                </a:solidFill>
                <a:latin typeface="Arial"/>
              </a:rPr>
              <a:t>Search for Dark Matter;</a:t>
            </a:r>
            <a:endParaRPr lang="ru-RU" sz="1600" b="0" strike="noStrike" spc="-1">
              <a:solidFill>
                <a:srgbClr val="000000"/>
              </a:solidFill>
              <a:latin typeface="Arial"/>
            </a:endParaRPr>
          </a:p>
          <a:p>
            <a:pPr marL="285840" indent="-285840">
              <a:lnSpc>
                <a:spcPct val="100000"/>
              </a:lnSpc>
              <a:buClr>
                <a:srgbClr val="000000"/>
              </a:buClr>
              <a:buFont typeface="Arial"/>
              <a:buChar char="•"/>
            </a:pPr>
            <a:r>
              <a:rPr lang="en-US" sz="1600" b="0" strike="noStrike" spc="-1">
                <a:solidFill>
                  <a:srgbClr val="000000"/>
                </a:solidFill>
                <a:latin typeface="Arial"/>
              </a:rPr>
              <a:t>SM tests with Drell-Yan processes and jets.</a:t>
            </a:r>
            <a:endParaRPr lang="ru-RU" sz="1600" b="0" strike="noStrike" spc="-1">
              <a:solidFill>
                <a:srgbClr val="000000"/>
              </a:solidFill>
              <a:latin typeface="Arial"/>
            </a:endParaRPr>
          </a:p>
          <a:p>
            <a:pPr>
              <a:lnSpc>
                <a:spcPct val="100000"/>
              </a:lnSpc>
            </a:pPr>
            <a:endParaRPr lang="ru-RU" sz="800" b="0" strike="noStrike" spc="-1">
              <a:solidFill>
                <a:srgbClr val="000000"/>
              </a:solidFill>
              <a:latin typeface="Arial"/>
            </a:endParaRPr>
          </a:p>
          <a:p>
            <a:pPr marL="285840" indent="-285840">
              <a:lnSpc>
                <a:spcPct val="100000"/>
              </a:lnSpc>
              <a:buClr>
                <a:srgbClr val="000000"/>
              </a:buClr>
              <a:buFont typeface="Arial"/>
              <a:buChar char="•"/>
            </a:pPr>
            <a:r>
              <a:rPr lang="en-US" sz="1600" b="0" strike="noStrike" spc="-1">
                <a:solidFill>
                  <a:srgbClr val="C00000"/>
                </a:solidFill>
                <a:latin typeface="Arial"/>
              </a:rPr>
              <a:t>&gt;100 </a:t>
            </a:r>
            <a:r>
              <a:rPr lang="en-US" sz="1600" b="0" strike="noStrike" spc="-1">
                <a:solidFill>
                  <a:srgbClr val="000000"/>
                </a:solidFill>
                <a:latin typeface="Arial"/>
              </a:rPr>
              <a:t>publications;</a:t>
            </a:r>
            <a:endParaRPr lang="ru-RU" sz="1600" b="0" strike="noStrike" spc="-1">
              <a:solidFill>
                <a:srgbClr val="000000"/>
              </a:solidFill>
              <a:latin typeface="Arial"/>
            </a:endParaRPr>
          </a:p>
          <a:p>
            <a:pPr marL="285840" indent="-285840">
              <a:lnSpc>
                <a:spcPct val="100000"/>
              </a:lnSpc>
              <a:buClr>
                <a:srgbClr val="000000"/>
              </a:buClr>
              <a:buFont typeface="Arial"/>
              <a:buChar char="•"/>
            </a:pPr>
            <a:r>
              <a:rPr lang="ru-RU" sz="1600" b="0" strike="noStrike" spc="-1">
                <a:solidFill>
                  <a:srgbClr val="C00000"/>
                </a:solidFill>
                <a:latin typeface="Arial"/>
              </a:rPr>
              <a:t>14</a:t>
            </a:r>
            <a:r>
              <a:rPr lang="en-US" sz="1600" b="0" strike="noStrike" spc="-1">
                <a:solidFill>
                  <a:srgbClr val="C00000"/>
                </a:solidFill>
                <a:latin typeface="Arial"/>
              </a:rPr>
              <a:t>0</a:t>
            </a:r>
            <a:r>
              <a:rPr lang="en-US" sz="1600" b="0" strike="noStrike" spc="-1">
                <a:solidFill>
                  <a:srgbClr val="000000"/>
                </a:solidFill>
                <a:latin typeface="Arial"/>
              </a:rPr>
              <a:t> talks at conferences and workshops;</a:t>
            </a:r>
            <a:endParaRPr lang="ru-RU" sz="1600" b="0" strike="noStrike" spc="-1">
              <a:solidFill>
                <a:srgbClr val="000000"/>
              </a:solidFill>
              <a:latin typeface="Arial"/>
            </a:endParaRPr>
          </a:p>
        </p:txBody>
      </p:sp>
      <p:sp>
        <p:nvSpPr>
          <p:cNvPr id="322" name="TextBox 8"/>
          <p:cNvSpPr/>
          <p:nvPr/>
        </p:nvSpPr>
        <p:spPr>
          <a:xfrm>
            <a:off x="98834" y="6395564"/>
            <a:ext cx="11993732"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en-US" sz="1600" strike="noStrike" spc="-1" dirty="0">
                <a:solidFill>
                  <a:srgbClr val="FF0000"/>
                </a:solidFill>
                <a:latin typeface="Arial"/>
              </a:rPr>
              <a:t>Both, ATLAS and CMS teams made significant contribution to their detector’s</a:t>
            </a:r>
            <a:r>
              <a:rPr lang="en-US" sz="1600" spc="-1" dirty="0">
                <a:solidFill>
                  <a:srgbClr val="FF0000"/>
                </a:solidFill>
                <a:latin typeface="Arial"/>
              </a:rPr>
              <a:t> </a:t>
            </a:r>
            <a:r>
              <a:rPr lang="en-US" sz="1600" strike="noStrike" spc="-1" dirty="0">
                <a:solidFill>
                  <a:srgbClr val="FF0000"/>
                </a:solidFill>
                <a:latin typeface="Arial"/>
              </a:rPr>
              <a:t>Upgrade in Phase-I, now moving to Phase-2 Upgrade</a:t>
            </a:r>
            <a:endParaRPr lang="ru-RU" sz="1600" strike="noStrike" spc="-1" dirty="0">
              <a:solidFill>
                <a:srgbClr val="FF0000"/>
              </a:solidFill>
              <a:latin typeface="Arial"/>
            </a:endParaRPr>
          </a:p>
        </p:txBody>
      </p:sp>
      <p:pic>
        <p:nvPicPr>
          <p:cNvPr id="323" name="Picture 1"/>
          <p:cNvPicPr/>
          <p:nvPr/>
        </p:nvPicPr>
        <p:blipFill>
          <a:blip r:embed="rId4"/>
          <a:stretch/>
        </p:blipFill>
        <p:spPr>
          <a:xfrm>
            <a:off x="7591320" y="794520"/>
            <a:ext cx="4170240" cy="2396880"/>
          </a:xfrm>
          <a:prstGeom prst="rect">
            <a:avLst/>
          </a:prstGeom>
          <a:ln w="0">
            <a:noFill/>
          </a:ln>
        </p:spPr>
      </p:pic>
    </p:spTree>
    <p:extLst>
      <p:ext uri="{BB962C8B-B14F-4D97-AF65-F5344CB8AC3E}">
        <p14:creationId xmlns:p14="http://schemas.microsoft.com/office/powerpoint/2010/main" val="3685839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3"/>
          <p:cNvPicPr/>
          <p:nvPr/>
        </p:nvPicPr>
        <p:blipFill>
          <a:blip r:embed="rId3" cstate="print">
            <a:extLst>
              <a:ext uri="{28A0092B-C50C-407E-A947-70E740481C1C}">
                <a14:useLocalDpi xmlns:a14="http://schemas.microsoft.com/office/drawing/2010/main"/>
              </a:ext>
            </a:extLst>
          </a:blip>
          <a:stretch/>
        </p:blipFill>
        <p:spPr>
          <a:xfrm>
            <a:off x="8467514" y="5547637"/>
            <a:ext cx="770910" cy="650629"/>
          </a:xfrm>
          <a:prstGeom prst="rect">
            <a:avLst/>
          </a:prstGeom>
          <a:ln w="9525">
            <a:noFill/>
          </a:ln>
        </p:spPr>
      </p:pic>
      <p:sp>
        <p:nvSpPr>
          <p:cNvPr id="133" name="Прямоугольник 1"/>
          <p:cNvSpPr/>
          <p:nvPr/>
        </p:nvSpPr>
        <p:spPr>
          <a:xfrm>
            <a:off x="464289" y="40293"/>
            <a:ext cx="11367119" cy="769087"/>
          </a:xfrm>
          <a:prstGeom prst="rect">
            <a:avLst/>
          </a:prstGeom>
          <a:noFill/>
          <a:ln w="15875">
            <a:noFill/>
          </a:ln>
        </p:spPr>
        <p:style>
          <a:lnRef idx="0">
            <a:scrgbClr r="0" g="0" b="0"/>
          </a:lnRef>
          <a:fillRef idx="0">
            <a:scrgbClr r="0" g="0" b="0"/>
          </a:fillRef>
          <a:effectRef idx="0">
            <a:scrgbClr r="0" g="0" b="0"/>
          </a:effectRef>
          <a:fontRef idx="minor"/>
        </p:style>
        <p:txBody>
          <a:bodyPr wrap="square" lIns="86658" tIns="43329" rIns="86658" bIns="43329" anchor="t">
            <a:spAutoFit/>
          </a:bodyPr>
          <a:lstStyle/>
          <a:p>
            <a:pPr algn="ctr">
              <a:lnSpc>
                <a:spcPct val="100000"/>
              </a:lnSpc>
              <a:buNone/>
            </a:pPr>
            <a:r>
              <a:rPr lang="en-US" sz="2696" b="1" spc="-1" dirty="0">
                <a:solidFill>
                  <a:srgbClr val="0000CC"/>
                </a:solidFill>
                <a:latin typeface="Times New Roman"/>
                <a:ea typeface="DejaVu Sans"/>
              </a:rPr>
              <a:t>Non-accelerator neutrino physics and astrophysics </a:t>
            </a:r>
            <a:endParaRPr lang="en-US" sz="2696" spc="-1" dirty="0">
              <a:solidFill>
                <a:srgbClr val="000000"/>
              </a:solidFill>
              <a:latin typeface="Arial"/>
            </a:endParaRPr>
          </a:p>
          <a:p>
            <a:pPr>
              <a:tabLst>
                <a:tab pos="0" algn="l"/>
              </a:tabLst>
            </a:pPr>
            <a:endParaRPr lang="en-US" sz="1733" spc="-1" dirty="0">
              <a:solidFill>
                <a:srgbClr val="000000"/>
              </a:solidFill>
              <a:latin typeface="Arial"/>
            </a:endParaRPr>
          </a:p>
        </p:txBody>
      </p:sp>
      <p:sp>
        <p:nvSpPr>
          <p:cNvPr id="135" name="Rectangle 3"/>
          <p:cNvSpPr/>
          <p:nvPr/>
        </p:nvSpPr>
        <p:spPr>
          <a:xfrm>
            <a:off x="373845" y="502341"/>
            <a:ext cx="9258603" cy="2857493"/>
          </a:xfrm>
          <a:prstGeom prst="rect">
            <a:avLst/>
          </a:prstGeom>
          <a:noFill/>
          <a:ln w="9525">
            <a:noFill/>
          </a:ln>
        </p:spPr>
        <p:style>
          <a:lnRef idx="0">
            <a:scrgbClr r="0" g="0" b="0"/>
          </a:lnRef>
          <a:fillRef idx="0">
            <a:scrgbClr r="0" g="0" b="0"/>
          </a:fillRef>
          <a:effectRef idx="0">
            <a:scrgbClr r="0" g="0" b="0"/>
          </a:effectRef>
          <a:fontRef idx="minor"/>
        </p:style>
        <p:txBody>
          <a:bodyPr wrap="square" lIns="86658" tIns="43329" rIns="86658" bIns="43329" anchor="ctr">
            <a:spAutoFit/>
          </a:bodyPr>
          <a:lstStyle/>
          <a:p>
            <a:pPr>
              <a:buClr>
                <a:srgbClr val="000000"/>
              </a:buClr>
            </a:pPr>
            <a:r>
              <a:rPr lang="en-US" sz="2000" b="1" spc="-1" dirty="0">
                <a:solidFill>
                  <a:srgbClr val="000000"/>
                </a:solidFill>
                <a:ea typeface="DejaVu Sans"/>
              </a:rPr>
              <a:t>Scientific directions : </a:t>
            </a:r>
            <a:endParaRPr lang="en-US" sz="2000" spc="-1" dirty="0">
              <a:solidFill>
                <a:srgbClr val="000000"/>
              </a:solidFill>
            </a:endParaRPr>
          </a:p>
          <a:p>
            <a:pPr>
              <a:lnSpc>
                <a:spcPct val="100000"/>
              </a:lnSpc>
              <a:buNone/>
            </a:pPr>
            <a:r>
              <a:rPr lang="en-US" sz="2000" spc="-1" dirty="0">
                <a:solidFill>
                  <a:srgbClr val="000000"/>
                </a:solidFill>
                <a:ea typeface="DejaVu Sans"/>
              </a:rPr>
              <a:t>– Double beta decay,  neutrino nature -- Majorana or Dirac</a:t>
            </a:r>
            <a:r>
              <a:rPr lang="ru-RU" sz="2000" spc="-1" dirty="0">
                <a:solidFill>
                  <a:srgbClr val="000000"/>
                </a:solidFill>
                <a:ea typeface="DejaVu Sans"/>
              </a:rPr>
              <a:t>; </a:t>
            </a:r>
            <a:r>
              <a:rPr lang="en-US" sz="2000" spc="-1" dirty="0">
                <a:solidFill>
                  <a:srgbClr val="000000"/>
                </a:solidFill>
                <a:ea typeface="DejaVu Sans"/>
              </a:rPr>
              <a:t>Nuclear matrix elements </a:t>
            </a:r>
            <a:endParaRPr lang="en-US" sz="2000" spc="-1" dirty="0">
              <a:solidFill>
                <a:srgbClr val="000000"/>
              </a:solidFill>
            </a:endParaRPr>
          </a:p>
          <a:p>
            <a:pPr>
              <a:tabLst>
                <a:tab pos="864841" algn="l"/>
              </a:tabLst>
            </a:pPr>
            <a:r>
              <a:rPr lang="en-US" sz="2000" spc="-1" dirty="0">
                <a:solidFill>
                  <a:srgbClr val="000000"/>
                </a:solidFill>
                <a:ea typeface="DejaVu Sans"/>
              </a:rPr>
              <a:t>– Fundamental neutrino properties</a:t>
            </a:r>
            <a:r>
              <a:rPr lang="ru-RU" sz="2000" spc="-1" dirty="0">
                <a:solidFill>
                  <a:srgbClr val="000000"/>
                </a:solidFill>
                <a:ea typeface="DejaVu Sans"/>
              </a:rPr>
              <a:t> (</a:t>
            </a:r>
            <a:r>
              <a:rPr lang="en-US" sz="2000" spc="-1" dirty="0">
                <a:solidFill>
                  <a:srgbClr val="000000"/>
                </a:solidFill>
                <a:ea typeface="DejaVu Sans"/>
              </a:rPr>
              <a:t>magnetic moment</a:t>
            </a:r>
            <a:r>
              <a:rPr lang="ru-RU" sz="2000" spc="-1" dirty="0">
                <a:solidFill>
                  <a:srgbClr val="000000"/>
                </a:solidFill>
                <a:ea typeface="DejaVu Sans"/>
              </a:rPr>
              <a:t>, </a:t>
            </a:r>
            <a:r>
              <a:rPr lang="en-US" sz="2000" spc="-1" dirty="0">
                <a:solidFill>
                  <a:srgbClr val="000000"/>
                </a:solidFill>
                <a:ea typeface="DejaVu Sans"/>
              </a:rPr>
              <a:t>mixture  with a sterile state</a:t>
            </a:r>
            <a:r>
              <a:rPr lang="ru-RU" sz="2000" spc="-1" dirty="0">
                <a:solidFill>
                  <a:srgbClr val="000000"/>
                </a:solidFill>
                <a:ea typeface="DejaVu Sans"/>
              </a:rPr>
              <a:t>, </a:t>
            </a:r>
            <a:r>
              <a:rPr lang="ru-RU" sz="2000" spc="-1" dirty="0" err="1">
                <a:solidFill>
                  <a:srgbClr val="000000"/>
                </a:solidFill>
                <a:ea typeface="DejaVu Sans"/>
              </a:rPr>
              <a:t>etc</a:t>
            </a:r>
            <a:r>
              <a:rPr lang="ru-RU" sz="2000" spc="-1" dirty="0">
                <a:solidFill>
                  <a:srgbClr val="000000"/>
                </a:solidFill>
                <a:ea typeface="DejaVu Sans"/>
              </a:rPr>
              <a:t>) </a:t>
            </a:r>
            <a:endParaRPr lang="en-US" sz="2000" spc="-1" dirty="0">
              <a:solidFill>
                <a:srgbClr val="000000"/>
              </a:solidFill>
            </a:endParaRPr>
          </a:p>
          <a:p>
            <a:pPr>
              <a:tabLst>
                <a:tab pos="864841" algn="l"/>
              </a:tabLst>
            </a:pPr>
            <a:r>
              <a:rPr lang="en-US" sz="2000" spc="-1" dirty="0">
                <a:solidFill>
                  <a:srgbClr val="000000"/>
                </a:solidFill>
                <a:ea typeface="DejaVu Sans"/>
              </a:rPr>
              <a:t>– Monitoring of nuclear reactors with neutrino detectors</a:t>
            </a:r>
            <a:endParaRPr lang="en-US" sz="2000" spc="-1" dirty="0">
              <a:solidFill>
                <a:srgbClr val="000000"/>
              </a:solidFill>
            </a:endParaRPr>
          </a:p>
          <a:p>
            <a:pPr>
              <a:tabLst>
                <a:tab pos="864841" algn="l"/>
              </a:tabLst>
            </a:pPr>
            <a:r>
              <a:rPr lang="en-US" sz="2000" spc="-1" dirty="0">
                <a:solidFill>
                  <a:srgbClr val="000000"/>
                </a:solidFill>
                <a:ea typeface="DejaVu Sans"/>
              </a:rPr>
              <a:t>– Direct and indirect search for Dark Matter</a:t>
            </a:r>
            <a:endParaRPr lang="en-US" sz="2000" spc="-1" dirty="0">
              <a:solidFill>
                <a:srgbClr val="000000"/>
              </a:solidFill>
            </a:endParaRPr>
          </a:p>
          <a:p>
            <a:pPr>
              <a:tabLst>
                <a:tab pos="864841" algn="l"/>
              </a:tabLst>
            </a:pPr>
            <a:r>
              <a:rPr lang="en-US" sz="2000" spc="-1" dirty="0">
                <a:solidFill>
                  <a:srgbClr val="000000"/>
                </a:solidFill>
                <a:ea typeface="DejaVu Sans"/>
              </a:rPr>
              <a:t>– Investigation of galactic and extragalactic neutrino sources</a:t>
            </a:r>
            <a:endParaRPr lang="en-US" sz="2000" spc="-1" dirty="0">
              <a:solidFill>
                <a:srgbClr val="000000"/>
              </a:solidFill>
            </a:endParaRPr>
          </a:p>
          <a:p>
            <a:pPr>
              <a:tabLst>
                <a:tab pos="864841" algn="l"/>
              </a:tabLst>
            </a:pPr>
            <a:r>
              <a:rPr lang="en-US" sz="2000" spc="-1" dirty="0">
                <a:solidFill>
                  <a:srgbClr val="000000"/>
                </a:solidFill>
                <a:ea typeface="DejaVu Sans"/>
              </a:rPr>
              <a:t>– Atomic processes accompanying radioactive decay</a:t>
            </a:r>
            <a:endParaRPr lang="en-US" sz="2000" spc="-1" dirty="0">
              <a:solidFill>
                <a:srgbClr val="000000"/>
              </a:solidFill>
            </a:endParaRPr>
          </a:p>
          <a:p>
            <a:pPr>
              <a:tabLst>
                <a:tab pos="864841" algn="l"/>
              </a:tabLst>
            </a:pPr>
            <a:r>
              <a:rPr lang="en-US" sz="2000" spc="-1" dirty="0">
                <a:solidFill>
                  <a:srgbClr val="000000"/>
                </a:solidFill>
                <a:ea typeface="DejaVu Sans"/>
              </a:rPr>
              <a:t>– Applied directions of research</a:t>
            </a:r>
            <a:endParaRPr lang="en-US" sz="2000" spc="-1" dirty="0">
              <a:solidFill>
                <a:srgbClr val="000000"/>
              </a:solidFill>
            </a:endParaRPr>
          </a:p>
        </p:txBody>
      </p:sp>
      <p:pic>
        <p:nvPicPr>
          <p:cNvPr id="136" name="Picture 4"/>
          <p:cNvPicPr/>
          <p:nvPr/>
        </p:nvPicPr>
        <p:blipFill>
          <a:blip r:embed="rId4" cstate="print">
            <a:extLst>
              <a:ext uri="{28A0092B-C50C-407E-A947-70E740481C1C}">
                <a14:useLocalDpi xmlns:a14="http://schemas.microsoft.com/office/drawing/2010/main"/>
              </a:ext>
            </a:extLst>
          </a:blip>
          <a:stretch/>
        </p:blipFill>
        <p:spPr>
          <a:xfrm>
            <a:off x="10863977" y="2802701"/>
            <a:ext cx="1114543" cy="947000"/>
          </a:xfrm>
          <a:prstGeom prst="rect">
            <a:avLst/>
          </a:prstGeom>
          <a:ln w="9525">
            <a:noFill/>
          </a:ln>
        </p:spPr>
      </p:pic>
      <p:sp>
        <p:nvSpPr>
          <p:cNvPr id="137" name="Rectangle 1"/>
          <p:cNvSpPr/>
          <p:nvPr/>
        </p:nvSpPr>
        <p:spPr>
          <a:xfrm>
            <a:off x="8793924" y="3925887"/>
            <a:ext cx="1314083" cy="609995"/>
          </a:xfrm>
          <a:prstGeom prst="rect">
            <a:avLst/>
          </a:prstGeom>
          <a:blipFill rotWithShape="0">
            <a:blip r:embed="rId5" cstate="print">
              <a:extLst>
                <a:ext uri="{28A0092B-C50C-407E-A947-70E740481C1C}">
                  <a14:useLocalDpi xmlns:a14="http://schemas.microsoft.com/office/drawing/2010/main"/>
                </a:ext>
              </a:extLst>
            </a:blip>
            <a:srcRect/>
            <a:stretch/>
          </a:blipFill>
          <a:ln w="9525">
            <a:noFill/>
          </a:ln>
        </p:spPr>
        <p:style>
          <a:lnRef idx="0">
            <a:scrgbClr r="0" g="0" b="0"/>
          </a:lnRef>
          <a:fillRef idx="0">
            <a:scrgbClr r="0" g="0" b="0"/>
          </a:fillRef>
          <a:effectRef idx="0">
            <a:scrgbClr r="0" g="0" b="0"/>
          </a:effectRef>
          <a:fontRef idx="minor"/>
        </p:style>
        <p:txBody>
          <a:bodyPr lIns="86658" tIns="43329" rIns="86658" bIns="43329" anchor="ctr">
            <a:noAutofit/>
          </a:bodyPr>
          <a:lstStyle/>
          <a:p>
            <a:pPr>
              <a:lnSpc>
                <a:spcPct val="100000"/>
              </a:lnSpc>
              <a:buNone/>
            </a:pPr>
            <a:endParaRPr lang="ru-RU" sz="1733" spc="-1">
              <a:solidFill>
                <a:srgbClr val="000000"/>
              </a:solidFill>
              <a:latin typeface="Arial"/>
              <a:ea typeface="DejaVu Sans"/>
            </a:endParaRPr>
          </a:p>
        </p:txBody>
      </p:sp>
      <p:pic>
        <p:nvPicPr>
          <p:cNvPr id="138" name="Рисунок 12"/>
          <p:cNvPicPr/>
          <p:nvPr/>
        </p:nvPicPr>
        <p:blipFill>
          <a:blip r:embed="rId6" cstate="print">
            <a:extLst>
              <a:ext uri="{28A0092B-C50C-407E-A947-70E740481C1C}">
                <a14:useLocalDpi xmlns:a14="http://schemas.microsoft.com/office/drawing/2010/main"/>
              </a:ext>
            </a:extLst>
          </a:blip>
          <a:stretch/>
        </p:blipFill>
        <p:spPr>
          <a:xfrm>
            <a:off x="8543259" y="4797697"/>
            <a:ext cx="2245832" cy="531528"/>
          </a:xfrm>
          <a:prstGeom prst="rect">
            <a:avLst/>
          </a:prstGeom>
          <a:ln w="9525">
            <a:noFill/>
          </a:ln>
        </p:spPr>
      </p:pic>
      <p:pic>
        <p:nvPicPr>
          <p:cNvPr id="139" name="Picture 6" descr="G:\SN\JINR Webmail  Mail_files\supernemo_snail_logo_files\supernemo_snail_logo.jpg"/>
          <p:cNvPicPr/>
          <p:nvPr/>
        </p:nvPicPr>
        <p:blipFill>
          <a:blip r:embed="rId7" cstate="print">
            <a:extLst>
              <a:ext uri="{28A0092B-C50C-407E-A947-70E740481C1C}">
                <a14:useLocalDpi xmlns:a14="http://schemas.microsoft.com/office/drawing/2010/main"/>
              </a:ext>
            </a:extLst>
          </a:blip>
          <a:stretch/>
        </p:blipFill>
        <p:spPr>
          <a:xfrm>
            <a:off x="10730145" y="3951566"/>
            <a:ext cx="1395542" cy="1144826"/>
          </a:xfrm>
          <a:prstGeom prst="rect">
            <a:avLst/>
          </a:prstGeom>
          <a:ln w="0">
            <a:noFill/>
          </a:ln>
        </p:spPr>
      </p:pic>
      <p:pic>
        <p:nvPicPr>
          <p:cNvPr id="140" name="Рисунок 58"/>
          <p:cNvPicPr/>
          <p:nvPr/>
        </p:nvPicPr>
        <p:blipFill>
          <a:blip r:embed="rId8"/>
          <a:stretch/>
        </p:blipFill>
        <p:spPr>
          <a:xfrm>
            <a:off x="9880907" y="1009506"/>
            <a:ext cx="2311093" cy="1625744"/>
          </a:xfrm>
          <a:prstGeom prst="rect">
            <a:avLst/>
          </a:prstGeom>
          <a:ln w="0">
            <a:noFill/>
          </a:ln>
        </p:spPr>
      </p:pic>
      <p:pic>
        <p:nvPicPr>
          <p:cNvPr id="141" name="Picture 1" descr="baikal"/>
          <p:cNvPicPr/>
          <p:nvPr/>
        </p:nvPicPr>
        <p:blipFill>
          <a:blip r:embed="rId9" cstate="print">
            <a:extLst>
              <a:ext uri="{28A0092B-C50C-407E-A947-70E740481C1C}">
                <a14:useLocalDpi xmlns:a14="http://schemas.microsoft.com/office/drawing/2010/main"/>
              </a:ext>
            </a:extLst>
          </a:blip>
          <a:stretch/>
        </p:blipFill>
        <p:spPr>
          <a:xfrm>
            <a:off x="10675855" y="5362222"/>
            <a:ext cx="1161565" cy="1096398"/>
          </a:xfrm>
          <a:prstGeom prst="rect">
            <a:avLst/>
          </a:prstGeom>
          <a:ln w="9525">
            <a:noFill/>
          </a:ln>
        </p:spPr>
      </p:pic>
      <p:pic>
        <p:nvPicPr>
          <p:cNvPr id="142" name="Picture 5"/>
          <p:cNvPicPr/>
          <p:nvPr/>
        </p:nvPicPr>
        <p:blipFill>
          <a:blip r:embed="rId10" cstate="print">
            <a:extLst>
              <a:ext uri="{28A0092B-C50C-407E-A947-70E740481C1C}">
                <a14:useLocalDpi xmlns:a14="http://schemas.microsoft.com/office/drawing/2010/main"/>
              </a:ext>
            </a:extLst>
          </a:blip>
          <a:stretch/>
        </p:blipFill>
        <p:spPr>
          <a:xfrm>
            <a:off x="8511363" y="1610219"/>
            <a:ext cx="1855696" cy="1422644"/>
          </a:xfrm>
          <a:prstGeom prst="rect">
            <a:avLst/>
          </a:prstGeom>
          <a:ln w="9525">
            <a:noFill/>
          </a:ln>
        </p:spPr>
      </p:pic>
      <p:pic>
        <p:nvPicPr>
          <p:cNvPr id="143" name="Рисунок 2" descr="nuGeN-logo-2-small.jpg"/>
          <p:cNvPicPr/>
          <p:nvPr/>
        </p:nvPicPr>
        <p:blipFill>
          <a:blip r:embed="rId11" cstate="print">
            <a:extLst>
              <a:ext uri="{28A0092B-C50C-407E-A947-70E740481C1C}">
                <a14:useLocalDpi xmlns:a14="http://schemas.microsoft.com/office/drawing/2010/main"/>
              </a:ext>
            </a:extLst>
          </a:blip>
          <a:stretch/>
        </p:blipFill>
        <p:spPr>
          <a:xfrm>
            <a:off x="8670260" y="3161898"/>
            <a:ext cx="1332110" cy="520641"/>
          </a:xfrm>
          <a:prstGeom prst="rect">
            <a:avLst/>
          </a:prstGeom>
          <a:ln w="9525">
            <a:noFill/>
          </a:ln>
        </p:spPr>
      </p:pic>
      <p:sp>
        <p:nvSpPr>
          <p:cNvPr id="144" name="Rectangle 4"/>
          <p:cNvSpPr/>
          <p:nvPr/>
        </p:nvSpPr>
        <p:spPr>
          <a:xfrm>
            <a:off x="213480" y="3557770"/>
            <a:ext cx="8771770" cy="3011382"/>
          </a:xfrm>
          <a:prstGeom prst="rect">
            <a:avLst/>
          </a:prstGeom>
          <a:noFill/>
          <a:ln w="9525">
            <a:noFill/>
          </a:ln>
        </p:spPr>
        <p:style>
          <a:lnRef idx="0">
            <a:scrgbClr r="0" g="0" b="0"/>
          </a:lnRef>
          <a:fillRef idx="0">
            <a:scrgbClr r="0" g="0" b="0"/>
          </a:fillRef>
          <a:effectRef idx="0">
            <a:scrgbClr r="0" g="0" b="0"/>
          </a:effectRef>
          <a:fontRef idx="minor"/>
        </p:style>
        <p:txBody>
          <a:bodyPr wrap="square" lIns="86658" tIns="43329" rIns="86658" bIns="43329" numCol="1" spcCol="0" anchor="ctr">
            <a:spAutoFit/>
          </a:bodyPr>
          <a:lstStyle/>
          <a:p>
            <a:pPr algn="just">
              <a:spcAft>
                <a:spcPts val="579"/>
              </a:spcAft>
            </a:pPr>
            <a:r>
              <a:rPr lang="en-US" sz="2000" b="1" spc="-1">
                <a:solidFill>
                  <a:srgbClr val="000099"/>
                </a:solidFill>
                <a:ea typeface="SimSun"/>
              </a:rPr>
              <a:t>The major aims:</a:t>
            </a:r>
            <a:endParaRPr lang="en-US" sz="2000" spc="-1">
              <a:solidFill>
                <a:srgbClr val="000099"/>
              </a:solidFill>
            </a:endParaRPr>
          </a:p>
          <a:p>
            <a:pPr algn="just">
              <a:spcAft>
                <a:spcPts val="579"/>
              </a:spcAft>
            </a:pPr>
            <a:r>
              <a:rPr lang="en-US" sz="2000" spc="-1">
                <a:solidFill>
                  <a:srgbClr val="000099"/>
                </a:solidFill>
                <a:ea typeface="Calibri"/>
              </a:rPr>
              <a:t>– BAIKAL-GVD: Observation of ultra-high energy astrophysical neutrinos; 			identification of their sources and nature</a:t>
            </a:r>
            <a:endParaRPr lang="en-US" sz="2000" spc="-1">
              <a:solidFill>
                <a:srgbClr val="000099"/>
              </a:solidFill>
            </a:endParaRPr>
          </a:p>
          <a:p>
            <a:pPr algn="just">
              <a:spcAft>
                <a:spcPts val="579"/>
              </a:spcAft>
            </a:pPr>
            <a:r>
              <a:rPr lang="en-US" sz="2000" spc="-1">
                <a:solidFill>
                  <a:srgbClr val="000099"/>
                </a:solidFill>
                <a:ea typeface="Calibri"/>
              </a:rPr>
              <a:t> – DANSS:  precision measurement of the spectrum of reactor antineutrinos</a:t>
            </a:r>
            <a:endParaRPr lang="en-US" sz="2000" spc="-1">
              <a:solidFill>
                <a:srgbClr val="000099"/>
              </a:solidFill>
            </a:endParaRPr>
          </a:p>
          <a:p>
            <a:pPr algn="just">
              <a:spcAft>
                <a:spcPts val="579"/>
              </a:spcAft>
            </a:pPr>
            <a:r>
              <a:rPr lang="en-US" sz="2000" spc="-1">
                <a:solidFill>
                  <a:srgbClr val="000099"/>
                </a:solidFill>
                <a:ea typeface="Calibri"/>
              </a:rPr>
              <a:t> – RICOCHET: New physics with precision measurements at reactors.</a:t>
            </a:r>
            <a:endParaRPr lang="en-US" sz="2000" spc="-1">
              <a:solidFill>
                <a:srgbClr val="000099"/>
              </a:solidFill>
            </a:endParaRPr>
          </a:p>
          <a:p>
            <a:pPr algn="just">
              <a:spcAft>
                <a:spcPts val="579"/>
              </a:spcAft>
            </a:pPr>
            <a:r>
              <a:rPr lang="en-US" sz="2000" spc="-1">
                <a:solidFill>
                  <a:srgbClr val="000099"/>
                </a:solidFill>
                <a:ea typeface="Calibri"/>
              </a:rPr>
              <a:t> – νGeN:  search for magnetic moment of neutrino</a:t>
            </a:r>
            <a:endParaRPr lang="en-US" sz="2000" spc="-1">
              <a:solidFill>
                <a:srgbClr val="000099"/>
              </a:solidFill>
            </a:endParaRPr>
          </a:p>
          <a:p>
            <a:pPr algn="just">
              <a:spcAft>
                <a:spcPts val="579"/>
              </a:spcAft>
            </a:pPr>
            <a:r>
              <a:rPr lang="en-US" sz="2000" spc="-1">
                <a:solidFill>
                  <a:srgbClr val="000099"/>
                </a:solidFill>
                <a:ea typeface="Calibri"/>
              </a:rPr>
              <a:t> – LEGEND:  neutrinoless double-beta decay at 10</a:t>
            </a:r>
            <a:r>
              <a:rPr lang="en-US" sz="2000" spc="-1" baseline="30000">
                <a:solidFill>
                  <a:srgbClr val="000099"/>
                </a:solidFill>
                <a:ea typeface="Calibri"/>
              </a:rPr>
              <a:t>28</a:t>
            </a:r>
            <a:r>
              <a:rPr lang="en-US" sz="2000" spc="-1">
                <a:solidFill>
                  <a:srgbClr val="000099"/>
                </a:solidFill>
                <a:ea typeface="Calibri"/>
              </a:rPr>
              <a:t> years</a:t>
            </a:r>
            <a:endParaRPr lang="en-US" sz="2000" spc="-1">
              <a:solidFill>
                <a:srgbClr val="000099"/>
              </a:solidFill>
            </a:endParaRPr>
          </a:p>
          <a:p>
            <a:pPr algn="just">
              <a:spcAft>
                <a:spcPts val="579"/>
              </a:spcAft>
            </a:pPr>
            <a:r>
              <a:rPr lang="en-US" sz="2000" spc="-1">
                <a:solidFill>
                  <a:srgbClr val="000099"/>
                </a:solidFill>
                <a:ea typeface="Calibri"/>
              </a:rPr>
              <a:t> – Radiochemistry plus spectroscopy for astrophysics and nuclear medicine</a:t>
            </a:r>
            <a:endParaRPr lang="en-US" sz="2000" spc="-1">
              <a:solidFill>
                <a:srgbClr val="000099"/>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TextBox 38"/>
          <p:cNvSpPr/>
          <p:nvPr/>
        </p:nvSpPr>
        <p:spPr>
          <a:xfrm>
            <a:off x="36720" y="5598604"/>
            <a:ext cx="9205534" cy="1229652"/>
          </a:xfrm>
          <a:prstGeom prst="rect">
            <a:avLst/>
          </a:prstGeom>
          <a:solidFill>
            <a:schemeClr val="accent1">
              <a:lumMod val="40000"/>
              <a:lumOff val="60000"/>
            </a:schemeClr>
          </a:solidFill>
          <a:ln w="0">
            <a:noFill/>
          </a:ln>
          <a:effectLst>
            <a:softEdge rad="88920"/>
          </a:effectLst>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2000" b="1" strike="noStrike" spc="-1" dirty="0">
                <a:solidFill>
                  <a:srgbClr val="FF0000"/>
                </a:solidFill>
                <a:latin typeface="Calibri"/>
                <a:ea typeface="DejaVu Sans"/>
              </a:rPr>
              <a:t>Baikal-GVD:</a:t>
            </a:r>
            <a:r>
              <a:rPr lang="en-US" sz="1800" b="0" strike="noStrike" spc="-1" dirty="0">
                <a:solidFill>
                  <a:srgbClr val="000000"/>
                </a:solidFill>
                <a:latin typeface="Calibri"/>
                <a:ea typeface="DejaVu Sans"/>
              </a:rPr>
              <a:t> flagship experiment of JINR with a </a:t>
            </a:r>
            <a:r>
              <a:rPr lang="en-US" sz="1800" b="0" strike="noStrike" spc="-1" dirty="0">
                <a:solidFill>
                  <a:srgbClr val="FF0000"/>
                </a:solidFill>
                <a:latin typeface="Calibri"/>
                <a:ea typeface="DejaVu Sans"/>
              </a:rPr>
              <a:t>leading role </a:t>
            </a:r>
            <a:r>
              <a:rPr lang="en-US" sz="1800" b="0" strike="noStrike" spc="-1" dirty="0">
                <a:solidFill>
                  <a:srgbClr val="000000"/>
                </a:solidFill>
                <a:latin typeface="Calibri"/>
                <a:ea typeface="DejaVu Sans"/>
              </a:rPr>
              <a:t>in the collaboration. </a:t>
            </a:r>
            <a:endParaRPr lang="en-US" sz="1800" b="0" strike="noStrike" spc="-1" dirty="0">
              <a:latin typeface="Arial"/>
            </a:endParaRPr>
          </a:p>
          <a:p>
            <a:pPr>
              <a:lnSpc>
                <a:spcPct val="100000"/>
              </a:lnSpc>
              <a:buNone/>
            </a:pPr>
            <a:r>
              <a:rPr lang="en-US" sz="1800" b="0" strike="noStrike" spc="-1" dirty="0">
                <a:solidFill>
                  <a:srgbClr val="000000"/>
                </a:solidFill>
                <a:latin typeface="Calibri"/>
                <a:ea typeface="DejaVu Sans"/>
              </a:rPr>
              <a:t>Gain new experience in the detector design, construction, deployment, maintenance,  simulation and data analysis. </a:t>
            </a:r>
            <a:r>
              <a:rPr lang="en-US" sz="1800" b="0" strike="noStrike" spc="-1" dirty="0">
                <a:solidFill>
                  <a:srgbClr val="FF0000"/>
                </a:solidFill>
                <a:latin typeface="Calibri"/>
                <a:ea typeface="DejaVu Sans"/>
              </a:rPr>
              <a:t>Expected breakthrough discoveries</a:t>
            </a:r>
            <a:r>
              <a:rPr lang="en-US" sz="1800" b="0" strike="noStrike" spc="-1" dirty="0">
                <a:solidFill>
                  <a:srgbClr val="000000"/>
                </a:solidFill>
                <a:latin typeface="Calibri"/>
                <a:ea typeface="DejaVu Sans"/>
              </a:rPr>
              <a:t>.</a:t>
            </a:r>
          </a:p>
          <a:p>
            <a:pPr>
              <a:lnSpc>
                <a:spcPct val="100000"/>
              </a:lnSpc>
              <a:buNone/>
            </a:pPr>
            <a:r>
              <a:rPr lang="en-US" b="1" spc="-1" dirty="0">
                <a:solidFill>
                  <a:srgbClr val="000000"/>
                </a:solidFill>
                <a:latin typeface="Calibri"/>
              </a:rPr>
              <a:t>SAC: light sensors, data transmission, radio-antennas + optics =&gt; New Quality and Efficiency</a:t>
            </a:r>
            <a:endParaRPr lang="en-US" sz="1800" b="1" strike="noStrike" spc="-1" dirty="0">
              <a:latin typeface="Arial"/>
            </a:endParaRPr>
          </a:p>
        </p:txBody>
      </p:sp>
      <p:pic>
        <p:nvPicPr>
          <p:cNvPr id="414" name="Рисунок 5"/>
          <p:cNvPicPr/>
          <p:nvPr/>
        </p:nvPicPr>
        <p:blipFill>
          <a:blip r:embed="rId2"/>
          <a:stretch/>
        </p:blipFill>
        <p:spPr>
          <a:xfrm>
            <a:off x="300272" y="560149"/>
            <a:ext cx="2869100" cy="2074691"/>
          </a:xfrm>
          <a:prstGeom prst="rect">
            <a:avLst/>
          </a:prstGeom>
          <a:ln w="0">
            <a:noFill/>
          </a:ln>
        </p:spPr>
      </p:pic>
      <p:sp>
        <p:nvSpPr>
          <p:cNvPr id="416" name="TextBox 39"/>
          <p:cNvSpPr/>
          <p:nvPr/>
        </p:nvSpPr>
        <p:spPr>
          <a:xfrm>
            <a:off x="7156324" y="84796"/>
            <a:ext cx="4186800" cy="452940"/>
          </a:xfrm>
          <a:prstGeom prst="rect">
            <a:avLst/>
          </a:prstGeom>
          <a:noFill/>
          <a:ln w="0">
            <a:noFill/>
          </a:ln>
          <a:effectLst>
            <a:outerShdw blurRad="50760" dist="50760" dir="5400000" algn="ctr" rotWithShape="0">
              <a:srgbClr val="000000">
                <a:alpha val="43000"/>
              </a:srgbClr>
            </a:outerShdw>
          </a:effectLst>
        </p:spPr>
        <p:style>
          <a:lnRef idx="0">
            <a:scrgbClr r="0" g="0" b="0"/>
          </a:lnRef>
          <a:fillRef idx="0">
            <a:scrgbClr r="0" g="0" b="0"/>
          </a:fillRef>
          <a:effectRef idx="0">
            <a:scrgbClr r="0" g="0" b="0"/>
          </a:effectRef>
          <a:fontRef idx="minor"/>
        </p:style>
        <p:txBody>
          <a:bodyPr lIns="82800" tIns="41400" rIns="82800" bIns="41400" anchor="t">
            <a:spAutoFit/>
          </a:bodyPr>
          <a:lstStyle/>
          <a:p>
            <a:pPr>
              <a:lnSpc>
                <a:spcPct val="100000"/>
              </a:lnSpc>
              <a:buNone/>
            </a:pPr>
            <a:r>
              <a:rPr lang="en-US" sz="2400" u="sng" strike="noStrike" dirty="0">
                <a:ln w="0"/>
                <a:uFillTx/>
                <a:latin typeface="Times New Roman"/>
                <a:ea typeface="DejaVu Sans"/>
              </a:rPr>
              <a:t>Project</a:t>
            </a:r>
            <a:r>
              <a:rPr lang="ru-RU" sz="2400" u="sng" strike="noStrike" dirty="0">
                <a:ln w="0"/>
                <a:uFillTx/>
                <a:latin typeface="Times New Roman"/>
                <a:ea typeface="DejaVu Sans"/>
              </a:rPr>
              <a:t> </a:t>
            </a:r>
            <a:r>
              <a:rPr lang="en-US" sz="2400" u="sng" strike="noStrike" dirty="0">
                <a:ln w="0"/>
                <a:uFillTx/>
                <a:latin typeface="Times New Roman"/>
                <a:ea typeface="DejaVu Sans"/>
              </a:rPr>
              <a:t>Baikal-GVD</a:t>
            </a:r>
            <a:endParaRPr lang="en-US" sz="2400" strike="noStrike" dirty="0">
              <a:ln w="0"/>
              <a:latin typeface="Arial"/>
            </a:endParaRPr>
          </a:p>
        </p:txBody>
      </p:sp>
      <p:pic>
        <p:nvPicPr>
          <p:cNvPr id="417" name="Рисунок 10"/>
          <p:cNvPicPr/>
          <p:nvPr/>
        </p:nvPicPr>
        <p:blipFill>
          <a:blip r:embed="rId3"/>
          <a:stretch/>
        </p:blipFill>
        <p:spPr>
          <a:xfrm>
            <a:off x="65499" y="2696522"/>
            <a:ext cx="3522960" cy="2840400"/>
          </a:xfrm>
          <a:prstGeom prst="rect">
            <a:avLst/>
          </a:prstGeom>
          <a:ln w="0">
            <a:noFill/>
          </a:ln>
        </p:spPr>
      </p:pic>
      <p:sp>
        <p:nvSpPr>
          <p:cNvPr id="419" name="TextBox 40"/>
          <p:cNvSpPr/>
          <p:nvPr/>
        </p:nvSpPr>
        <p:spPr>
          <a:xfrm>
            <a:off x="3225240" y="588013"/>
            <a:ext cx="8901261" cy="921876"/>
          </a:xfrm>
          <a:prstGeom prst="rect">
            <a:avLst/>
          </a:prstGeom>
          <a:solidFill>
            <a:schemeClr val="accent1">
              <a:lumMod val="40000"/>
              <a:lumOff val="60000"/>
              <a:alpha val="96000"/>
            </a:schemeClr>
          </a:solidFill>
          <a:ln w="0">
            <a:noFill/>
          </a:ln>
          <a:effectLst>
            <a:softEdge rad="38160"/>
          </a:effectLst>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1800" b="1" strike="noStrike" spc="-1" dirty="0">
                <a:solidFill>
                  <a:srgbClr val="FF0000"/>
                </a:solidFill>
                <a:latin typeface="Calibri"/>
                <a:ea typeface="DejaVu Sans"/>
              </a:rPr>
              <a:t>Baikal-GVD:</a:t>
            </a:r>
            <a:r>
              <a:rPr lang="en-US" sz="1800" b="0" strike="noStrike" spc="-1" dirty="0">
                <a:solidFill>
                  <a:srgbClr val="000000"/>
                </a:solidFill>
                <a:latin typeface="Calibri"/>
                <a:ea typeface="DejaVu Sans"/>
              </a:rPr>
              <a:t> Identification of astrophysical sources of ultra-high energy (exceeding  tens of </a:t>
            </a:r>
            <a:r>
              <a:rPr lang="en-US" sz="1800" b="0" strike="noStrike" spc="-1" dirty="0" err="1">
                <a:solidFill>
                  <a:srgbClr val="000000"/>
                </a:solidFill>
                <a:latin typeface="Calibri"/>
                <a:ea typeface="DejaVu Sans"/>
              </a:rPr>
              <a:t>TeV</a:t>
            </a:r>
            <a:r>
              <a:rPr lang="en-US" sz="1800" b="0" strike="noStrike" spc="-1" dirty="0">
                <a:solidFill>
                  <a:srgbClr val="000000"/>
                </a:solidFill>
                <a:latin typeface="Calibri"/>
                <a:ea typeface="DejaVu Sans"/>
              </a:rPr>
              <a:t>) neutrinos.</a:t>
            </a:r>
            <a:r>
              <a:rPr lang="en-US" sz="1800" b="0" i="1" strike="noStrike" spc="-1" dirty="0">
                <a:solidFill>
                  <a:srgbClr val="000000"/>
                </a:solidFill>
                <a:latin typeface="Calibri"/>
                <a:ea typeface="DejaVu Sans"/>
              </a:rPr>
              <a:t> </a:t>
            </a:r>
            <a:r>
              <a:rPr lang="en-US" sz="1800" b="0" strike="noStrike" spc="-1" dirty="0">
                <a:solidFill>
                  <a:srgbClr val="000000"/>
                </a:solidFill>
                <a:latin typeface="Calibri"/>
                <a:ea typeface="DejaVu Sans"/>
              </a:rPr>
              <a:t>Actuality: their sources are still unknown. The identification of sources will help to elucidate mechanisms of galaxies creation and evolution.</a:t>
            </a:r>
            <a:endParaRPr lang="en-US" sz="1800" b="0" strike="noStrike" spc="-1" dirty="0">
              <a:latin typeface="Arial"/>
            </a:endParaRPr>
          </a:p>
        </p:txBody>
      </p:sp>
      <p:sp>
        <p:nvSpPr>
          <p:cNvPr id="11" name="Прямоугольник 1">
            <a:extLst>
              <a:ext uri="{FF2B5EF4-FFF2-40B4-BE49-F238E27FC236}">
                <a16:creationId xmlns:a16="http://schemas.microsoft.com/office/drawing/2014/main" id="{AABC2170-5530-774E-8DED-C919F780E64F}"/>
              </a:ext>
            </a:extLst>
          </p:cNvPr>
          <p:cNvSpPr/>
          <p:nvPr/>
        </p:nvSpPr>
        <p:spPr>
          <a:xfrm>
            <a:off x="36720" y="106200"/>
            <a:ext cx="538272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400" b="1" strike="noStrike" spc="-1" dirty="0">
                <a:solidFill>
                  <a:srgbClr val="2A6099"/>
                </a:solidFill>
                <a:latin typeface="Calibri"/>
                <a:ea typeface="DejaVu Sans"/>
              </a:rPr>
              <a:t>NEUTRINO AND ASTROPARTICLE PHYSICS</a:t>
            </a:r>
            <a:endParaRPr lang="en-US" sz="2400" b="0" strike="noStrike" spc="-1" dirty="0">
              <a:latin typeface="Arial"/>
            </a:endParaRPr>
          </a:p>
        </p:txBody>
      </p:sp>
      <p:sp>
        <p:nvSpPr>
          <p:cNvPr id="12" name="TextBox 40">
            <a:extLst>
              <a:ext uri="{FF2B5EF4-FFF2-40B4-BE49-F238E27FC236}">
                <a16:creationId xmlns:a16="http://schemas.microsoft.com/office/drawing/2014/main" id="{BA4C0E50-B5AC-EB4F-A57C-FED76B103017}"/>
              </a:ext>
            </a:extLst>
          </p:cNvPr>
          <p:cNvSpPr/>
          <p:nvPr/>
        </p:nvSpPr>
        <p:spPr>
          <a:xfrm>
            <a:off x="3388642" y="1597494"/>
            <a:ext cx="5633987" cy="1321985"/>
          </a:xfrm>
          <a:prstGeom prst="rect">
            <a:avLst/>
          </a:prstGeom>
          <a:solidFill>
            <a:schemeClr val="accent4">
              <a:lumMod val="20000"/>
              <a:lumOff val="80000"/>
              <a:alpha val="96000"/>
            </a:schemeClr>
          </a:solidFill>
          <a:ln w="0">
            <a:noFill/>
          </a:ln>
          <a:effectLst>
            <a:softEdge rad="38160"/>
          </a:effectLst>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000" spc="-1" dirty="0">
                <a:solidFill>
                  <a:schemeClr val="accent6">
                    <a:lumMod val="75000"/>
                  </a:schemeClr>
                </a:solidFill>
                <a:latin typeface="Calibri"/>
                <a:ea typeface="DejaVu Sans"/>
              </a:rPr>
              <a:t>Main advantage of </a:t>
            </a:r>
            <a:r>
              <a:rPr lang="en-US" sz="2000" strike="noStrike" spc="-1" dirty="0">
                <a:solidFill>
                  <a:schemeClr val="accent6">
                    <a:lumMod val="75000"/>
                  </a:schemeClr>
                </a:solidFill>
                <a:latin typeface="Calibri"/>
                <a:ea typeface="DejaVu Sans"/>
              </a:rPr>
              <a:t>Baikal-GVD</a:t>
            </a:r>
            <a:r>
              <a:rPr lang="en-US" sz="2000" spc="-1" dirty="0">
                <a:solidFill>
                  <a:schemeClr val="accent6">
                    <a:lumMod val="75000"/>
                  </a:schemeClr>
                </a:solidFill>
                <a:latin typeface="Calibri"/>
                <a:ea typeface="DejaVu Sans"/>
              </a:rPr>
              <a:t>: pure and t-stable water. Angular resolution of muon tracks 0.3-0.5 grad (</a:t>
            </a:r>
            <a:r>
              <a:rPr lang="en-US" sz="2000" spc="-1" dirty="0" err="1">
                <a:solidFill>
                  <a:schemeClr val="accent6">
                    <a:lumMod val="75000"/>
                  </a:schemeClr>
                </a:solidFill>
                <a:latin typeface="Calibri"/>
                <a:ea typeface="DejaVu Sans"/>
              </a:rPr>
              <a:t>IceCube</a:t>
            </a:r>
            <a:r>
              <a:rPr lang="en-US" sz="2000" spc="-1" dirty="0">
                <a:solidFill>
                  <a:schemeClr val="accent6">
                    <a:lumMod val="75000"/>
                  </a:schemeClr>
                </a:solidFill>
                <a:latin typeface="Calibri"/>
                <a:ea typeface="DejaVu Sans"/>
              </a:rPr>
              <a:t>: 0.5-1), angular resolution of shower direction 2-3 grad (</a:t>
            </a:r>
            <a:r>
              <a:rPr lang="en-US" sz="2000" spc="-1" dirty="0" err="1">
                <a:solidFill>
                  <a:schemeClr val="accent6">
                    <a:lumMod val="75000"/>
                  </a:schemeClr>
                </a:solidFill>
                <a:latin typeface="Calibri"/>
                <a:ea typeface="DejaVu Sans"/>
              </a:rPr>
              <a:t>IceCube</a:t>
            </a:r>
            <a:r>
              <a:rPr lang="en-US" sz="2000" spc="-1" dirty="0">
                <a:solidFill>
                  <a:schemeClr val="accent6">
                    <a:lumMod val="75000"/>
                  </a:schemeClr>
                </a:solidFill>
                <a:latin typeface="Calibri"/>
                <a:ea typeface="DejaVu Sans"/>
              </a:rPr>
              <a:t>: 15),  </a:t>
            </a:r>
            <a:r>
              <a:rPr lang="en-US" sz="2000" strike="noStrike" spc="-1" dirty="0">
                <a:solidFill>
                  <a:schemeClr val="accent6">
                    <a:lumMod val="75000"/>
                  </a:schemeClr>
                </a:solidFill>
                <a:latin typeface="Calibri"/>
                <a:ea typeface="DejaVu Sans"/>
              </a:rPr>
              <a:t> </a:t>
            </a:r>
            <a:endParaRPr lang="en-US" sz="2000" strike="noStrike" spc="-1" dirty="0">
              <a:solidFill>
                <a:schemeClr val="accent6">
                  <a:lumMod val="75000"/>
                </a:schemeClr>
              </a:solidFill>
              <a:latin typeface="Arial"/>
            </a:endParaRPr>
          </a:p>
        </p:txBody>
      </p:sp>
      <p:graphicFrame>
        <p:nvGraphicFramePr>
          <p:cNvPr id="418" name="Group 2"/>
          <p:cNvGraphicFramePr/>
          <p:nvPr>
            <p:extLst>
              <p:ext uri="{D42A27DB-BD31-4B8C-83A1-F6EECF244321}">
                <p14:modId xmlns:p14="http://schemas.microsoft.com/office/powerpoint/2010/main" val="4124102158"/>
              </p:ext>
            </p:extLst>
          </p:nvPr>
        </p:nvGraphicFramePr>
        <p:xfrm>
          <a:off x="9304408" y="1545905"/>
          <a:ext cx="2822093" cy="5131079"/>
        </p:xfrm>
        <a:graphic>
          <a:graphicData uri="http://schemas.openxmlformats.org/drawingml/2006/table">
            <a:tbl>
              <a:tblPr/>
              <a:tblGrid>
                <a:gridCol w="746784">
                  <a:extLst>
                    <a:ext uri="{9D8B030D-6E8A-4147-A177-3AD203B41FA5}">
                      <a16:colId xmlns:a16="http://schemas.microsoft.com/office/drawing/2014/main" val="20000"/>
                    </a:ext>
                  </a:extLst>
                </a:gridCol>
                <a:gridCol w="995836">
                  <a:extLst>
                    <a:ext uri="{9D8B030D-6E8A-4147-A177-3AD203B41FA5}">
                      <a16:colId xmlns:a16="http://schemas.microsoft.com/office/drawing/2014/main" val="20001"/>
                    </a:ext>
                  </a:extLst>
                </a:gridCol>
                <a:gridCol w="1079473">
                  <a:extLst>
                    <a:ext uri="{9D8B030D-6E8A-4147-A177-3AD203B41FA5}">
                      <a16:colId xmlns:a16="http://schemas.microsoft.com/office/drawing/2014/main" val="20002"/>
                    </a:ext>
                  </a:extLst>
                </a:gridCol>
              </a:tblGrid>
              <a:tr h="681782">
                <a:tc>
                  <a:txBody>
                    <a:bodyPr/>
                    <a:lstStyle/>
                    <a:p>
                      <a:pPr algn="ctr">
                        <a:lnSpc>
                          <a:spcPct val="83000"/>
                        </a:lnSpc>
                        <a:buNone/>
                        <a:tabLst>
                          <a:tab pos="0" algn="l"/>
                        </a:tabLst>
                      </a:pPr>
                      <a:r>
                        <a:rPr lang="en-US" sz="1600" b="0" strike="noStrike" spc="-1" dirty="0">
                          <a:solidFill>
                            <a:srgbClr val="FFFFFF"/>
                          </a:solidFill>
                          <a:latin typeface="+mn-lt"/>
                        </a:rPr>
                        <a:t>Year</a:t>
                      </a:r>
                      <a:endParaRPr lang="en-US" sz="1600" b="0" strike="noStrike" spc="-1" dirty="0">
                        <a:latin typeface="+mn-lt"/>
                      </a:endParaRPr>
                    </a:p>
                  </a:txBody>
                  <a:tcPr marL="61920" marR="61920">
                    <a:lnL w="5760">
                      <a:solidFill>
                        <a:srgbClr val="FFFFFF"/>
                      </a:solidFill>
                    </a:lnL>
                    <a:lnR w="5760">
                      <a:solidFill>
                        <a:srgbClr val="FFFFFF"/>
                      </a:solidFill>
                    </a:lnR>
                    <a:lnT w="5760">
                      <a:solidFill>
                        <a:srgbClr val="FFFFFF"/>
                      </a:solidFill>
                    </a:lnT>
                    <a:lnB w="18720">
                      <a:solidFill>
                        <a:srgbClr val="FFFFFF"/>
                      </a:solidFill>
                    </a:lnB>
                    <a:solidFill>
                      <a:srgbClr val="5B9BD5"/>
                    </a:solidFill>
                  </a:tcPr>
                </a:tc>
                <a:tc>
                  <a:txBody>
                    <a:bodyPr/>
                    <a:lstStyle/>
                    <a:p>
                      <a:pPr algn="ctr">
                        <a:lnSpc>
                          <a:spcPct val="83000"/>
                        </a:lnSpc>
                        <a:buNone/>
                        <a:tabLst>
                          <a:tab pos="0" algn="l"/>
                        </a:tabLst>
                      </a:pPr>
                      <a:r>
                        <a:rPr lang="en-US" sz="1600" b="0" strike="noStrike" spc="-1" dirty="0">
                          <a:solidFill>
                            <a:srgbClr val="FFFFFF"/>
                          </a:solidFill>
                          <a:latin typeface="+mn-lt"/>
                        </a:rPr>
                        <a:t>Number of clusters</a:t>
                      </a:r>
                      <a:endParaRPr lang="en-US" sz="1600" b="0" strike="noStrike" spc="-1" dirty="0">
                        <a:latin typeface="+mn-lt"/>
                      </a:endParaRPr>
                    </a:p>
                  </a:txBody>
                  <a:tcPr marL="61920" marR="61920">
                    <a:lnL w="5760">
                      <a:solidFill>
                        <a:srgbClr val="FFFFFF"/>
                      </a:solidFill>
                    </a:lnL>
                    <a:lnR w="5760">
                      <a:solidFill>
                        <a:srgbClr val="FFFFFF"/>
                      </a:solidFill>
                    </a:lnR>
                    <a:lnT w="5760">
                      <a:solidFill>
                        <a:srgbClr val="FFFFFF"/>
                      </a:solidFill>
                    </a:lnT>
                    <a:lnB w="18720">
                      <a:solidFill>
                        <a:srgbClr val="FFFFFF"/>
                      </a:solidFill>
                    </a:lnB>
                    <a:solidFill>
                      <a:srgbClr val="5B9BD5"/>
                    </a:solidFill>
                  </a:tcPr>
                </a:tc>
                <a:tc>
                  <a:txBody>
                    <a:bodyPr/>
                    <a:lstStyle/>
                    <a:p>
                      <a:pPr algn="ctr">
                        <a:lnSpc>
                          <a:spcPct val="83000"/>
                        </a:lnSpc>
                        <a:buNone/>
                        <a:tabLst>
                          <a:tab pos="0" algn="l"/>
                        </a:tabLst>
                      </a:pPr>
                      <a:r>
                        <a:rPr lang="en-US" sz="1600" b="0" strike="noStrike" spc="-1" dirty="0">
                          <a:solidFill>
                            <a:srgbClr val="FFFFFF"/>
                          </a:solidFill>
                          <a:latin typeface="+mn-lt"/>
                        </a:rPr>
                        <a:t>Number of OMs</a:t>
                      </a:r>
                      <a:endParaRPr lang="en-US" sz="1600" b="0" strike="noStrike" spc="-1" dirty="0">
                        <a:latin typeface="+mn-lt"/>
                      </a:endParaRPr>
                    </a:p>
                  </a:txBody>
                  <a:tcPr marL="61920" marR="61920">
                    <a:lnL w="5760">
                      <a:solidFill>
                        <a:srgbClr val="FFFFFF"/>
                      </a:solidFill>
                    </a:lnL>
                    <a:lnR w="5760">
                      <a:solidFill>
                        <a:srgbClr val="FFFFFF"/>
                      </a:solidFill>
                    </a:lnR>
                    <a:lnT w="5760">
                      <a:solidFill>
                        <a:srgbClr val="FFFFFF"/>
                      </a:solidFill>
                    </a:lnT>
                    <a:lnB w="18720">
                      <a:solidFill>
                        <a:srgbClr val="FFFFFF"/>
                      </a:solidFill>
                    </a:lnB>
                    <a:solidFill>
                      <a:srgbClr val="5B9BD5"/>
                    </a:solidFill>
                  </a:tcPr>
                </a:tc>
                <a:extLst>
                  <a:ext uri="{0D108BD9-81ED-4DB2-BD59-A6C34878D82A}">
                    <a16:rowId xmlns:a16="http://schemas.microsoft.com/office/drawing/2014/main" val="10000"/>
                  </a:ext>
                </a:extLst>
              </a:tr>
              <a:tr h="383542">
                <a:tc>
                  <a:txBody>
                    <a:bodyPr/>
                    <a:lstStyle/>
                    <a:p>
                      <a:pPr algn="ctr">
                        <a:lnSpc>
                          <a:spcPct val="83000"/>
                        </a:lnSpc>
                        <a:buNone/>
                        <a:tabLst>
                          <a:tab pos="0" algn="l"/>
                        </a:tabLst>
                      </a:pPr>
                      <a:r>
                        <a:rPr lang="en-US" sz="1800" b="0" strike="noStrike" spc="-1">
                          <a:solidFill>
                            <a:srgbClr val="000000"/>
                          </a:solidFill>
                          <a:latin typeface="+mn-lt"/>
                        </a:rPr>
                        <a:t>2016</a:t>
                      </a:r>
                      <a:endParaRPr lang="en-US" sz="1800" b="0" strike="noStrike" spc="-1">
                        <a:latin typeface="+mn-lt"/>
                      </a:endParaRPr>
                    </a:p>
                  </a:txBody>
                  <a:tcPr marL="61920" marR="61920">
                    <a:lnL w="5760">
                      <a:solidFill>
                        <a:srgbClr val="FFFFFF"/>
                      </a:solidFill>
                    </a:lnL>
                    <a:lnR w="5760">
                      <a:solidFill>
                        <a:srgbClr val="FFFFFF"/>
                      </a:solidFill>
                    </a:lnR>
                    <a:lnT w="1872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a:solidFill>
                            <a:srgbClr val="000000"/>
                          </a:solidFill>
                          <a:latin typeface="+mn-lt"/>
                        </a:rPr>
                        <a:t>1</a:t>
                      </a:r>
                      <a:endParaRPr lang="en-US" sz="1800" b="0" strike="noStrike" spc="-1">
                        <a:latin typeface="+mn-lt"/>
                      </a:endParaRPr>
                    </a:p>
                  </a:txBody>
                  <a:tcPr marL="61920" marR="61920">
                    <a:lnL w="5760">
                      <a:solidFill>
                        <a:srgbClr val="FFFFFF"/>
                      </a:solidFill>
                    </a:lnL>
                    <a:lnR w="5760">
                      <a:solidFill>
                        <a:srgbClr val="FFFFFF"/>
                      </a:solidFill>
                    </a:lnR>
                    <a:lnT w="1872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a:solidFill>
                            <a:srgbClr val="000000"/>
                          </a:solidFill>
                          <a:latin typeface="+mn-lt"/>
                        </a:rPr>
                        <a:t>288</a:t>
                      </a:r>
                      <a:endParaRPr lang="en-US" sz="1800" b="0" strike="noStrike" spc="-1">
                        <a:latin typeface="+mn-lt"/>
                      </a:endParaRPr>
                    </a:p>
                  </a:txBody>
                  <a:tcPr marL="61920" marR="61920">
                    <a:lnL w="5760">
                      <a:solidFill>
                        <a:srgbClr val="FFFFFF"/>
                      </a:solidFill>
                    </a:lnL>
                    <a:lnR w="5760">
                      <a:solidFill>
                        <a:srgbClr val="FFFFFF"/>
                      </a:solidFill>
                    </a:lnR>
                    <a:lnT w="18720">
                      <a:solidFill>
                        <a:srgbClr val="FFFFFF"/>
                      </a:solidFill>
                    </a:lnT>
                    <a:lnB w="5760">
                      <a:solidFill>
                        <a:srgbClr val="FFFFFF"/>
                      </a:solidFill>
                    </a:lnB>
                    <a:solidFill>
                      <a:srgbClr val="D1DEEF"/>
                    </a:solidFill>
                  </a:tcPr>
                </a:tc>
                <a:extLst>
                  <a:ext uri="{0D108BD9-81ED-4DB2-BD59-A6C34878D82A}">
                    <a16:rowId xmlns:a16="http://schemas.microsoft.com/office/drawing/2014/main" val="10001"/>
                  </a:ext>
                </a:extLst>
              </a:tr>
              <a:tr h="449101">
                <a:tc>
                  <a:txBody>
                    <a:bodyPr/>
                    <a:lstStyle/>
                    <a:p>
                      <a:pPr algn="ctr">
                        <a:lnSpc>
                          <a:spcPct val="83000"/>
                        </a:lnSpc>
                        <a:buNone/>
                        <a:tabLst>
                          <a:tab pos="0" algn="l"/>
                        </a:tabLst>
                      </a:pPr>
                      <a:r>
                        <a:rPr lang="en-US" sz="1800" b="0" strike="noStrike" spc="-1">
                          <a:solidFill>
                            <a:srgbClr val="000000"/>
                          </a:solidFill>
                          <a:latin typeface="+mn-lt"/>
                        </a:rPr>
                        <a:t>2017</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83000"/>
                        </a:lnSpc>
                        <a:buNone/>
                        <a:tabLst>
                          <a:tab pos="0" algn="l"/>
                        </a:tabLst>
                      </a:pPr>
                      <a:r>
                        <a:rPr lang="en-US" sz="1800" b="0" strike="noStrike" spc="-1">
                          <a:solidFill>
                            <a:srgbClr val="000000"/>
                          </a:solidFill>
                          <a:latin typeface="+mn-lt"/>
                        </a:rPr>
                        <a:t>2</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83000"/>
                        </a:lnSpc>
                        <a:buNone/>
                        <a:tabLst>
                          <a:tab pos="0" algn="l"/>
                        </a:tabLst>
                      </a:pPr>
                      <a:r>
                        <a:rPr lang="en-US" sz="1800" b="0" strike="noStrike" spc="-1">
                          <a:solidFill>
                            <a:srgbClr val="000000"/>
                          </a:solidFill>
                          <a:latin typeface="+mn-lt"/>
                        </a:rPr>
                        <a:t>576</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2"/>
                  </a:ext>
                </a:extLst>
              </a:tr>
              <a:tr h="451556">
                <a:tc>
                  <a:txBody>
                    <a:bodyPr/>
                    <a:lstStyle/>
                    <a:p>
                      <a:pPr algn="ctr">
                        <a:lnSpc>
                          <a:spcPct val="83000"/>
                        </a:lnSpc>
                        <a:buNone/>
                        <a:tabLst>
                          <a:tab pos="0" algn="l"/>
                        </a:tabLst>
                      </a:pPr>
                      <a:r>
                        <a:rPr lang="en-US" sz="1800" b="0" strike="noStrike" spc="-1">
                          <a:solidFill>
                            <a:srgbClr val="000000"/>
                          </a:solidFill>
                          <a:latin typeface="+mn-lt"/>
                        </a:rPr>
                        <a:t>2018</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a:solidFill>
                            <a:srgbClr val="000000"/>
                          </a:solidFill>
                          <a:latin typeface="+mn-lt"/>
                        </a:rPr>
                        <a:t>3</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a:solidFill>
                            <a:srgbClr val="000000"/>
                          </a:solidFill>
                          <a:latin typeface="+mn-lt"/>
                        </a:rPr>
                        <a:t>864</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3"/>
                  </a:ext>
                </a:extLst>
              </a:tr>
              <a:tr h="451556">
                <a:tc>
                  <a:txBody>
                    <a:bodyPr/>
                    <a:lstStyle/>
                    <a:p>
                      <a:pPr algn="ctr">
                        <a:lnSpc>
                          <a:spcPct val="83000"/>
                        </a:lnSpc>
                        <a:buNone/>
                        <a:tabLst>
                          <a:tab pos="0" algn="l"/>
                        </a:tabLst>
                      </a:pPr>
                      <a:r>
                        <a:rPr lang="en-US" sz="1800" b="0" strike="noStrike" spc="-1">
                          <a:solidFill>
                            <a:srgbClr val="000000"/>
                          </a:solidFill>
                          <a:latin typeface="+mn-lt"/>
                        </a:rPr>
                        <a:t>2019</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83000"/>
                        </a:lnSpc>
                        <a:buNone/>
                        <a:tabLst>
                          <a:tab pos="0" algn="l"/>
                        </a:tabLst>
                      </a:pPr>
                      <a:r>
                        <a:rPr lang="en-US" sz="1800" b="0" strike="noStrike" spc="-1">
                          <a:solidFill>
                            <a:srgbClr val="000000"/>
                          </a:solidFill>
                          <a:latin typeface="+mn-lt"/>
                        </a:rPr>
                        <a:t>5</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83000"/>
                        </a:lnSpc>
                        <a:buNone/>
                        <a:tabLst>
                          <a:tab pos="0" algn="l"/>
                        </a:tabLst>
                      </a:pPr>
                      <a:r>
                        <a:rPr lang="en-US" sz="1800" b="0" strike="noStrike" spc="-1">
                          <a:solidFill>
                            <a:srgbClr val="000000"/>
                          </a:solidFill>
                          <a:latin typeface="+mn-lt"/>
                        </a:rPr>
                        <a:t>1440</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4"/>
                  </a:ext>
                </a:extLst>
              </a:tr>
              <a:tr h="451556">
                <a:tc>
                  <a:txBody>
                    <a:bodyPr/>
                    <a:lstStyle/>
                    <a:p>
                      <a:pPr algn="ctr">
                        <a:lnSpc>
                          <a:spcPct val="83000"/>
                        </a:lnSpc>
                        <a:buNone/>
                        <a:tabLst>
                          <a:tab pos="0" algn="l"/>
                        </a:tabLst>
                      </a:pPr>
                      <a:r>
                        <a:rPr lang="en-US" sz="1800" b="0" strike="noStrike" spc="-1">
                          <a:solidFill>
                            <a:srgbClr val="000000"/>
                          </a:solidFill>
                          <a:latin typeface="+mn-lt"/>
                        </a:rPr>
                        <a:t>2020</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a:solidFill>
                            <a:srgbClr val="000000"/>
                          </a:solidFill>
                          <a:latin typeface="+mn-lt"/>
                        </a:rPr>
                        <a:t>7</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a:solidFill>
                            <a:srgbClr val="000000"/>
                          </a:solidFill>
                          <a:latin typeface="+mn-lt"/>
                        </a:rPr>
                        <a:t>2016</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5"/>
                  </a:ext>
                </a:extLst>
              </a:tr>
              <a:tr h="451556">
                <a:tc>
                  <a:txBody>
                    <a:bodyPr/>
                    <a:lstStyle/>
                    <a:p>
                      <a:pPr algn="ctr">
                        <a:lnSpc>
                          <a:spcPct val="83000"/>
                        </a:lnSpc>
                        <a:buNone/>
                        <a:tabLst>
                          <a:tab pos="0" algn="l"/>
                        </a:tabLst>
                      </a:pPr>
                      <a:r>
                        <a:rPr lang="en-US" sz="1800" b="0" strike="noStrike" spc="-1">
                          <a:solidFill>
                            <a:srgbClr val="000000"/>
                          </a:solidFill>
                          <a:latin typeface="+mn-lt"/>
                        </a:rPr>
                        <a:t>2021</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83000"/>
                        </a:lnSpc>
                        <a:buNone/>
                        <a:tabLst>
                          <a:tab pos="0" algn="l"/>
                        </a:tabLst>
                      </a:pPr>
                      <a:r>
                        <a:rPr lang="en-US" sz="1800" b="0" strike="noStrike" spc="-1">
                          <a:solidFill>
                            <a:srgbClr val="000000"/>
                          </a:solidFill>
                          <a:latin typeface="+mn-lt"/>
                        </a:rPr>
                        <a:t>8</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83000"/>
                        </a:lnSpc>
                        <a:buNone/>
                        <a:tabLst>
                          <a:tab pos="0" algn="l"/>
                        </a:tabLst>
                      </a:pPr>
                      <a:r>
                        <a:rPr lang="en-US" sz="1800" b="0" strike="noStrike" spc="-1">
                          <a:solidFill>
                            <a:srgbClr val="000000"/>
                          </a:solidFill>
                          <a:latin typeface="+mn-lt"/>
                        </a:rPr>
                        <a:t>2304</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6"/>
                  </a:ext>
                </a:extLst>
              </a:tr>
              <a:tr h="451556">
                <a:tc>
                  <a:txBody>
                    <a:bodyPr/>
                    <a:lstStyle/>
                    <a:p>
                      <a:pPr algn="ctr">
                        <a:lnSpc>
                          <a:spcPct val="83000"/>
                        </a:lnSpc>
                        <a:buNone/>
                        <a:tabLst>
                          <a:tab pos="0" algn="l"/>
                        </a:tabLst>
                      </a:pPr>
                      <a:r>
                        <a:rPr lang="en-US" sz="1800" b="0" strike="noStrike" spc="-1">
                          <a:solidFill>
                            <a:srgbClr val="FF0000"/>
                          </a:solidFill>
                          <a:latin typeface="+mn-lt"/>
                        </a:rPr>
                        <a:t>2022</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a:solidFill>
                            <a:srgbClr val="FF0000"/>
                          </a:solidFill>
                          <a:latin typeface="+mn-lt"/>
                        </a:rPr>
                        <a:t>10</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a:solidFill>
                            <a:srgbClr val="FF0000"/>
                          </a:solidFill>
                          <a:latin typeface="+mn-lt"/>
                        </a:rPr>
                        <a:t>2880</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7"/>
                  </a:ext>
                </a:extLst>
              </a:tr>
              <a:tr h="451556">
                <a:tc>
                  <a:txBody>
                    <a:bodyPr/>
                    <a:lstStyle/>
                    <a:p>
                      <a:pPr algn="ctr">
                        <a:lnSpc>
                          <a:spcPct val="83000"/>
                        </a:lnSpc>
                        <a:buNone/>
                        <a:tabLst>
                          <a:tab pos="0" algn="l"/>
                        </a:tabLst>
                      </a:pPr>
                      <a:r>
                        <a:rPr lang="en-US" sz="1800" b="0" strike="noStrike" spc="-1">
                          <a:solidFill>
                            <a:srgbClr val="000000"/>
                          </a:solidFill>
                          <a:latin typeface="+mn-lt"/>
                        </a:rPr>
                        <a:t>2023</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83000"/>
                        </a:lnSpc>
                        <a:buNone/>
                        <a:tabLst>
                          <a:tab pos="0" algn="l"/>
                        </a:tabLst>
                      </a:pPr>
                      <a:r>
                        <a:rPr lang="en-US" sz="1800" b="0" strike="noStrike" spc="-1">
                          <a:solidFill>
                            <a:srgbClr val="000000"/>
                          </a:solidFill>
                          <a:latin typeface="+mn-lt"/>
                        </a:rPr>
                        <a:t>12</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83000"/>
                        </a:lnSpc>
                        <a:buNone/>
                        <a:tabLst>
                          <a:tab pos="0" algn="l"/>
                        </a:tabLst>
                      </a:pPr>
                      <a:r>
                        <a:rPr lang="en-US" sz="1800" b="0" strike="noStrike" spc="-1">
                          <a:solidFill>
                            <a:srgbClr val="000000"/>
                          </a:solidFill>
                          <a:latin typeface="+mn-lt"/>
                        </a:rPr>
                        <a:t>3456</a:t>
                      </a:r>
                      <a:endParaRPr lang="en-US" sz="1800" b="0" strike="noStrike" spc="-1">
                        <a:latin typeface="+mn-lt"/>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8"/>
                  </a:ext>
                </a:extLst>
              </a:tr>
              <a:tr h="453659">
                <a:tc>
                  <a:txBody>
                    <a:bodyPr/>
                    <a:lstStyle/>
                    <a:p>
                      <a:pPr algn="ctr">
                        <a:lnSpc>
                          <a:spcPct val="83000"/>
                        </a:lnSpc>
                        <a:buNone/>
                        <a:tabLst>
                          <a:tab pos="0" algn="l"/>
                        </a:tabLst>
                      </a:pPr>
                      <a:r>
                        <a:rPr lang="en-US" sz="1800" b="0" strike="noStrike" spc="-1" dirty="0">
                          <a:solidFill>
                            <a:srgbClr val="000000"/>
                          </a:solidFill>
                          <a:latin typeface="+mn-lt"/>
                        </a:rPr>
                        <a:t>2024</a:t>
                      </a:r>
                      <a:endParaRPr lang="en-US" sz="1800" b="0" strike="noStrike" spc="-1" dirty="0">
                        <a:latin typeface="+mn-lt"/>
                      </a:endParaRPr>
                    </a:p>
                  </a:txBody>
                  <a:tcPr marL="61920" marR="61920">
                    <a:lnL w="5760">
                      <a:solidFill>
                        <a:srgbClr val="FFFFFF"/>
                      </a:solidFill>
                    </a:lnL>
                    <a:lnR w="5760">
                      <a:solidFill>
                        <a:srgbClr val="FFFFFF"/>
                      </a:solidFill>
                    </a:lnR>
                    <a:lnT w="5760">
                      <a:solidFill>
                        <a:srgbClr val="FFFFFF"/>
                      </a:solidFill>
                    </a:lnT>
                    <a:lnB w="5760" cap="flat" cmpd="sng" algn="ctr">
                      <a:solidFill>
                        <a:srgbClr val="FFFFFF"/>
                      </a:solidFill>
                      <a:prstDash val="solid"/>
                      <a:round/>
                      <a:headEnd type="none" w="med" len="med"/>
                      <a:tailEnd type="none" w="med" len="med"/>
                    </a:lnB>
                    <a:solidFill>
                      <a:srgbClr val="D1DEEF"/>
                    </a:solidFill>
                  </a:tcPr>
                </a:tc>
                <a:tc>
                  <a:txBody>
                    <a:bodyPr/>
                    <a:lstStyle/>
                    <a:p>
                      <a:pPr algn="ctr">
                        <a:lnSpc>
                          <a:spcPct val="83000"/>
                        </a:lnSpc>
                        <a:buNone/>
                        <a:tabLst>
                          <a:tab pos="0" algn="l"/>
                        </a:tabLst>
                      </a:pPr>
                      <a:r>
                        <a:rPr lang="en-US" sz="1800" b="0" strike="noStrike" spc="-1" dirty="0">
                          <a:solidFill>
                            <a:srgbClr val="000000"/>
                          </a:solidFill>
                          <a:latin typeface="+mn-lt"/>
                        </a:rPr>
                        <a:t>14</a:t>
                      </a:r>
                      <a:endParaRPr lang="en-US" sz="1800" b="0" strike="noStrike" spc="-1" dirty="0">
                        <a:latin typeface="+mn-lt"/>
                      </a:endParaRPr>
                    </a:p>
                  </a:txBody>
                  <a:tcPr marL="61920" marR="61920">
                    <a:lnL w="5760">
                      <a:solidFill>
                        <a:srgbClr val="FFFFFF"/>
                      </a:solidFill>
                    </a:lnL>
                    <a:lnR w="5760">
                      <a:solidFill>
                        <a:srgbClr val="FFFFFF"/>
                      </a:solidFill>
                    </a:lnR>
                    <a:lnT w="5760">
                      <a:solidFill>
                        <a:srgbClr val="FFFFFF"/>
                      </a:solidFill>
                    </a:lnT>
                    <a:lnB w="5760" cap="flat" cmpd="sng" algn="ctr">
                      <a:solidFill>
                        <a:srgbClr val="FFFFFF"/>
                      </a:solidFill>
                      <a:prstDash val="solid"/>
                      <a:round/>
                      <a:headEnd type="none" w="med" len="med"/>
                      <a:tailEnd type="none" w="med" len="med"/>
                    </a:lnB>
                    <a:solidFill>
                      <a:srgbClr val="D1DEEF"/>
                    </a:solidFill>
                  </a:tcPr>
                </a:tc>
                <a:tc>
                  <a:txBody>
                    <a:bodyPr/>
                    <a:lstStyle/>
                    <a:p>
                      <a:pPr algn="ctr">
                        <a:lnSpc>
                          <a:spcPct val="83000"/>
                        </a:lnSpc>
                        <a:buNone/>
                        <a:tabLst>
                          <a:tab pos="0" algn="l"/>
                        </a:tabLst>
                      </a:pPr>
                      <a:r>
                        <a:rPr lang="en-US" sz="1800" b="0" strike="noStrike" spc="-1" dirty="0">
                          <a:solidFill>
                            <a:srgbClr val="000000"/>
                          </a:solidFill>
                          <a:latin typeface="+mn-lt"/>
                        </a:rPr>
                        <a:t>4032</a:t>
                      </a:r>
                    </a:p>
                  </a:txBody>
                  <a:tcPr marL="61920" marR="61920">
                    <a:lnL w="5760">
                      <a:solidFill>
                        <a:srgbClr val="FFFFFF"/>
                      </a:solidFill>
                    </a:lnL>
                    <a:lnR w="5760">
                      <a:solidFill>
                        <a:srgbClr val="FFFFFF"/>
                      </a:solidFill>
                    </a:lnR>
                    <a:lnT w="5760">
                      <a:solidFill>
                        <a:srgbClr val="FFFFFF"/>
                      </a:solidFill>
                    </a:lnT>
                    <a:lnB w="5760" cap="flat" cmpd="sng" algn="ctr">
                      <a:solidFill>
                        <a:srgbClr val="FFFFFF"/>
                      </a:solidFill>
                      <a:prstDash val="solid"/>
                      <a:round/>
                      <a:headEnd type="none" w="med" len="med"/>
                      <a:tailEnd type="none" w="med" len="med"/>
                    </a:lnB>
                    <a:solidFill>
                      <a:srgbClr val="D1DEEF"/>
                    </a:solidFill>
                  </a:tcPr>
                </a:tc>
                <a:extLst>
                  <a:ext uri="{0D108BD9-81ED-4DB2-BD59-A6C34878D82A}">
                    <a16:rowId xmlns:a16="http://schemas.microsoft.com/office/drawing/2014/main" val="10009"/>
                  </a:ext>
                </a:extLst>
              </a:tr>
              <a:tr h="453659">
                <a:tc>
                  <a:txBody>
                    <a:bodyPr/>
                    <a:lstStyle/>
                    <a:p>
                      <a:pPr algn="ctr">
                        <a:lnSpc>
                          <a:spcPct val="83000"/>
                        </a:lnSpc>
                        <a:buNone/>
                        <a:tabLst>
                          <a:tab pos="0" algn="l"/>
                        </a:tabLst>
                      </a:pPr>
                      <a:r>
                        <a:rPr lang="en-US" sz="1800" b="0" strike="noStrike" spc="-1" dirty="0">
                          <a:latin typeface="+mn-lt"/>
                        </a:rPr>
                        <a:t>2025</a:t>
                      </a:r>
                    </a:p>
                  </a:txBody>
                  <a:tcPr marL="61920" marR="61920">
                    <a:lnL w="5760">
                      <a:solidFill>
                        <a:srgbClr val="FFFFFF"/>
                      </a:solidFill>
                    </a:lnL>
                    <a:lnR w="5760" cap="flat" cmpd="sng" algn="ctr">
                      <a:solidFill>
                        <a:srgbClr val="FFFFFF"/>
                      </a:solidFill>
                      <a:prstDash val="solid"/>
                      <a:round/>
                      <a:headEnd type="none" w="med" len="med"/>
                      <a:tailEnd type="none" w="med" len="med"/>
                    </a:lnR>
                    <a:lnT w="576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dirty="0">
                          <a:latin typeface="+mn-lt"/>
                        </a:rPr>
                        <a:t>16</a:t>
                      </a:r>
                    </a:p>
                  </a:txBody>
                  <a:tcPr marL="61920" marR="61920">
                    <a:lnL w="5760" cap="flat" cmpd="sng" algn="ctr">
                      <a:solidFill>
                        <a:srgbClr val="FFFFFF"/>
                      </a:solidFill>
                      <a:prstDash val="solid"/>
                      <a:round/>
                      <a:headEnd type="none" w="med" len="med"/>
                      <a:tailEnd type="none" w="med" len="med"/>
                    </a:lnL>
                    <a:lnR w="5760" cap="flat" cmpd="sng" algn="ctr">
                      <a:solidFill>
                        <a:srgbClr val="FFFFFF"/>
                      </a:solidFill>
                      <a:prstDash val="solid"/>
                      <a:round/>
                      <a:headEnd type="none" w="med" len="med"/>
                      <a:tailEnd type="none" w="med" len="med"/>
                    </a:lnR>
                    <a:lnT w="576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dirty="0">
                          <a:solidFill>
                            <a:srgbClr val="000000"/>
                          </a:solidFill>
                          <a:latin typeface="+mn-lt"/>
                        </a:rPr>
                        <a:t>4600</a:t>
                      </a:r>
                    </a:p>
                  </a:txBody>
                  <a:tcPr marL="61920" marR="61920">
                    <a:lnL w="5760" cap="flat" cmpd="sng" algn="ctr">
                      <a:solidFill>
                        <a:srgbClr val="FFFFFF"/>
                      </a:solidFill>
                      <a:prstDash val="solid"/>
                      <a:round/>
                      <a:headEnd type="none" w="med" len="med"/>
                      <a:tailEnd type="none" w="med" len="med"/>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3113205587"/>
                  </a:ext>
                </a:extLst>
              </a:tr>
            </a:tbl>
          </a:graphicData>
        </a:graphic>
      </p:graphicFrame>
      <p:sp>
        <p:nvSpPr>
          <p:cNvPr id="13" name="TextBox 12">
            <a:extLst>
              <a:ext uri="{FF2B5EF4-FFF2-40B4-BE49-F238E27FC236}">
                <a16:creationId xmlns:a16="http://schemas.microsoft.com/office/drawing/2014/main" id="{4C05A582-6C2E-B544-93D4-92F8A821012A}"/>
              </a:ext>
            </a:extLst>
          </p:cNvPr>
          <p:cNvSpPr txBox="1"/>
          <p:nvPr/>
        </p:nvSpPr>
        <p:spPr>
          <a:xfrm>
            <a:off x="3825670" y="3289545"/>
            <a:ext cx="5196959" cy="1938992"/>
          </a:xfrm>
          <a:prstGeom prst="rect">
            <a:avLst/>
          </a:prstGeom>
          <a:noFill/>
        </p:spPr>
        <p:txBody>
          <a:bodyPr wrap="square">
            <a:spAutoFit/>
          </a:bodyPr>
          <a:lstStyle/>
          <a:p>
            <a:r>
              <a:rPr lang="ru-RU" sz="2000" dirty="0" err="1"/>
              <a:t>The</a:t>
            </a:r>
            <a:r>
              <a:rPr lang="ru-RU" sz="2000" dirty="0"/>
              <a:t> </a:t>
            </a:r>
            <a:r>
              <a:rPr lang="ru-RU" sz="2000" dirty="0" err="1"/>
              <a:t>second</a:t>
            </a:r>
            <a:r>
              <a:rPr lang="ru-RU" sz="2000" dirty="0"/>
              <a:t> </a:t>
            </a:r>
            <a:r>
              <a:rPr lang="ru-RU" sz="2000" dirty="0" err="1"/>
              <a:t>phase</a:t>
            </a:r>
            <a:r>
              <a:rPr lang="ru-RU" sz="2000" dirty="0"/>
              <a:t> </a:t>
            </a:r>
            <a:r>
              <a:rPr lang="ru-RU" sz="2000" dirty="0" err="1"/>
              <a:t>of</a:t>
            </a:r>
            <a:r>
              <a:rPr lang="ru-RU" sz="2000" dirty="0"/>
              <a:t> </a:t>
            </a:r>
            <a:r>
              <a:rPr lang="ru-RU" sz="2000" dirty="0" err="1"/>
              <a:t>the</a:t>
            </a:r>
            <a:r>
              <a:rPr lang="ru-RU" sz="2000" dirty="0"/>
              <a:t> </a:t>
            </a:r>
            <a:r>
              <a:rPr lang="ru-RU" sz="2000" dirty="0" err="1"/>
              <a:t>Baikal</a:t>
            </a:r>
            <a:r>
              <a:rPr lang="ru-RU" sz="2000" dirty="0"/>
              <a:t>-GVD </a:t>
            </a:r>
            <a:r>
              <a:rPr lang="ru-RU" sz="2000" dirty="0" err="1"/>
              <a:t>neutrino</a:t>
            </a:r>
            <a:r>
              <a:rPr lang="ru-RU" sz="2000" dirty="0"/>
              <a:t> </a:t>
            </a:r>
            <a:r>
              <a:rPr lang="ru-RU" sz="2000" dirty="0" err="1"/>
              <a:t>telescope</a:t>
            </a:r>
            <a:r>
              <a:rPr lang="ru-RU" sz="2000" dirty="0"/>
              <a:t> </a:t>
            </a:r>
            <a:r>
              <a:rPr lang="ru-RU" sz="2000" dirty="0" err="1"/>
              <a:t>will</a:t>
            </a:r>
            <a:r>
              <a:rPr lang="ru-RU" sz="2000" dirty="0"/>
              <a:t> </a:t>
            </a:r>
            <a:r>
              <a:rPr lang="ru-RU" sz="2000" dirty="0" err="1"/>
              <a:t>begin</a:t>
            </a:r>
            <a:r>
              <a:rPr lang="ru-RU" sz="2000" dirty="0"/>
              <a:t> </a:t>
            </a:r>
            <a:r>
              <a:rPr lang="ru-RU" sz="2000" dirty="0" err="1"/>
              <a:t>at</a:t>
            </a:r>
            <a:r>
              <a:rPr lang="ru-RU" sz="2000" dirty="0"/>
              <a:t> </a:t>
            </a:r>
            <a:r>
              <a:rPr lang="ru-RU" sz="2000" dirty="0" err="1"/>
              <a:t>the</a:t>
            </a:r>
            <a:r>
              <a:rPr lang="ru-RU" sz="2000" dirty="0"/>
              <a:t> </a:t>
            </a:r>
            <a:r>
              <a:rPr lang="ru-RU" sz="2000" dirty="0" err="1"/>
              <a:t>turn</a:t>
            </a:r>
            <a:r>
              <a:rPr lang="ru-RU" sz="2000" dirty="0"/>
              <a:t> </a:t>
            </a:r>
            <a:r>
              <a:rPr lang="ru-RU" sz="2000" dirty="0" err="1"/>
              <a:t>of</a:t>
            </a:r>
            <a:r>
              <a:rPr lang="ru-RU" sz="2000" dirty="0"/>
              <a:t> 2025 </a:t>
            </a:r>
            <a:r>
              <a:rPr lang="ru-RU" sz="2000" dirty="0" err="1"/>
              <a:t>and</a:t>
            </a:r>
            <a:r>
              <a:rPr lang="ru-RU" sz="2000" dirty="0"/>
              <a:t> </a:t>
            </a:r>
            <a:r>
              <a:rPr lang="ru-RU" sz="2000" dirty="0" err="1"/>
              <a:t>is</a:t>
            </a:r>
            <a:r>
              <a:rPr lang="ru-RU" sz="2000" dirty="0"/>
              <a:t> </a:t>
            </a:r>
            <a:r>
              <a:rPr lang="ru-RU" sz="2000" dirty="0" err="1"/>
              <a:t>scheduled</a:t>
            </a:r>
            <a:r>
              <a:rPr lang="ru-RU" sz="2000" dirty="0"/>
              <a:t> </a:t>
            </a:r>
            <a:r>
              <a:rPr lang="ru-RU" sz="2000" dirty="0" err="1"/>
              <a:t>for</a:t>
            </a:r>
            <a:r>
              <a:rPr lang="ru-RU" sz="2000" dirty="0"/>
              <a:t> </a:t>
            </a:r>
            <a:r>
              <a:rPr lang="ru-RU" sz="2000" dirty="0" err="1"/>
              <a:t>completion</a:t>
            </a:r>
            <a:r>
              <a:rPr lang="ru-RU" sz="2000" dirty="0"/>
              <a:t> </a:t>
            </a:r>
            <a:r>
              <a:rPr lang="ru-RU" sz="2000" dirty="0" err="1"/>
              <a:t>in</a:t>
            </a:r>
            <a:r>
              <a:rPr lang="ru-RU" sz="2000" dirty="0"/>
              <a:t> 2030, </a:t>
            </a:r>
            <a:r>
              <a:rPr lang="ru-RU" sz="2000" dirty="0" err="1"/>
              <a:t>when</a:t>
            </a:r>
            <a:r>
              <a:rPr lang="ru-RU" sz="2000" dirty="0"/>
              <a:t> </a:t>
            </a:r>
            <a:r>
              <a:rPr lang="ru-RU" sz="2000" dirty="0" err="1"/>
              <a:t>the</a:t>
            </a:r>
            <a:r>
              <a:rPr lang="ru-RU" sz="2000" dirty="0"/>
              <a:t> </a:t>
            </a:r>
            <a:r>
              <a:rPr lang="ru-RU" sz="2000" dirty="0" err="1"/>
              <a:t>facility</a:t>
            </a:r>
            <a:r>
              <a:rPr lang="ru-RU" sz="2000" dirty="0"/>
              <a:t> </a:t>
            </a:r>
            <a:r>
              <a:rPr lang="ru-RU" sz="2000" dirty="0" err="1"/>
              <a:t>will</a:t>
            </a:r>
            <a:r>
              <a:rPr lang="ru-RU" sz="2000" dirty="0"/>
              <a:t> </a:t>
            </a:r>
            <a:r>
              <a:rPr lang="ru-RU" sz="2000" dirty="0" err="1"/>
              <a:t>have</a:t>
            </a:r>
            <a:r>
              <a:rPr lang="ru-RU" sz="2000" dirty="0"/>
              <a:t> </a:t>
            </a:r>
            <a:r>
              <a:rPr lang="ru-RU" sz="2000" dirty="0" err="1"/>
              <a:t>more</a:t>
            </a:r>
            <a:r>
              <a:rPr lang="ru-RU" sz="2000" dirty="0"/>
              <a:t> </a:t>
            </a:r>
            <a:r>
              <a:rPr lang="ru-RU" sz="2000" dirty="0" err="1"/>
              <a:t>than</a:t>
            </a:r>
            <a:r>
              <a:rPr lang="ru-RU" sz="2000" dirty="0"/>
              <a:t> 20 </a:t>
            </a:r>
            <a:r>
              <a:rPr lang="ru-RU" sz="2000" dirty="0" err="1"/>
              <a:t>clusters</a:t>
            </a:r>
            <a:r>
              <a:rPr lang="ru-RU" sz="2000" dirty="0"/>
              <a:t> (</a:t>
            </a:r>
            <a:r>
              <a:rPr lang="ru-RU" sz="2000" dirty="0" err="1"/>
              <a:t>approximately</a:t>
            </a:r>
            <a:r>
              <a:rPr lang="ru-RU" sz="2000" dirty="0"/>
              <a:t> 6000-7000 </a:t>
            </a:r>
            <a:r>
              <a:rPr lang="ru-RU" sz="2000" dirty="0" err="1"/>
              <a:t>optical</a:t>
            </a:r>
            <a:r>
              <a:rPr lang="ru-RU" sz="2000" dirty="0"/>
              <a:t> </a:t>
            </a:r>
            <a:r>
              <a:rPr lang="ru-RU" sz="2000" dirty="0" err="1"/>
              <a:t>modules</a:t>
            </a:r>
            <a:r>
              <a:rPr lang="ru-RU" sz="2000" dirty="0"/>
              <a:t>) </a:t>
            </a:r>
            <a:r>
              <a:rPr lang="ru-RU" sz="2000" dirty="0" err="1"/>
              <a:t>with</a:t>
            </a:r>
            <a:r>
              <a:rPr lang="ru-RU" sz="2000" dirty="0"/>
              <a:t> </a:t>
            </a:r>
            <a:r>
              <a:rPr lang="ru-RU" sz="2000" dirty="0" err="1"/>
              <a:t>an</a:t>
            </a:r>
            <a:r>
              <a:rPr lang="ru-RU" sz="2000" dirty="0"/>
              <a:t> </a:t>
            </a:r>
            <a:r>
              <a:rPr lang="ru-RU" sz="2000" dirty="0" err="1"/>
              <a:t>effective</a:t>
            </a:r>
            <a:r>
              <a:rPr lang="ru-RU" sz="2000" dirty="0"/>
              <a:t> </a:t>
            </a:r>
            <a:r>
              <a:rPr lang="ru-RU" sz="2000" dirty="0" err="1"/>
              <a:t>volume</a:t>
            </a:r>
            <a:r>
              <a:rPr lang="ru-RU" sz="2000" dirty="0"/>
              <a:t> </a:t>
            </a:r>
            <a:r>
              <a:rPr lang="ru-RU" sz="2000" dirty="0" err="1"/>
              <a:t>of</a:t>
            </a:r>
            <a:r>
              <a:rPr lang="ru-RU" sz="2000" dirty="0"/>
              <a:t> </a:t>
            </a:r>
            <a:r>
              <a:rPr lang="ru-RU" sz="2000" dirty="0" err="1"/>
              <a:t>about</a:t>
            </a:r>
            <a:r>
              <a:rPr lang="ru-RU" sz="2000" dirty="0"/>
              <a:t> </a:t>
            </a:r>
            <a:r>
              <a:rPr lang="ru-RU" sz="2000" dirty="0" err="1"/>
              <a:t>or</a:t>
            </a:r>
            <a:r>
              <a:rPr lang="ru-RU" sz="2000" dirty="0"/>
              <a:t> </a:t>
            </a:r>
            <a:r>
              <a:rPr lang="ru-RU" sz="2000" dirty="0" err="1"/>
              <a:t>above</a:t>
            </a:r>
            <a:r>
              <a:rPr lang="ru-RU" sz="2000" dirty="0"/>
              <a:t> </a:t>
            </a:r>
            <a:r>
              <a:rPr lang="en-US" sz="2000" dirty="0"/>
              <a:t>1</a:t>
            </a:r>
            <a:r>
              <a:rPr lang="ru-RU" sz="2000" dirty="0"/>
              <a:t> </a:t>
            </a:r>
            <a:r>
              <a:rPr lang="ru-RU" sz="2000" dirty="0" err="1"/>
              <a:t>km</a:t>
            </a:r>
            <a:r>
              <a:rPr lang="en-US" sz="2000" dirty="0"/>
              <a:t>3</a:t>
            </a:r>
            <a:r>
              <a:rPr lang="ru-RU" sz="2000" dirty="0"/>
              <a:t>.</a:t>
            </a:r>
          </a:p>
        </p:txBody>
      </p:sp>
    </p:spTree>
    <p:extLst>
      <p:ext uri="{BB962C8B-B14F-4D97-AF65-F5344CB8AC3E}">
        <p14:creationId xmlns:p14="http://schemas.microsoft.com/office/powerpoint/2010/main" val="378619266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6"/>
          <p:cNvSpPr>
            <a:spLocks noGrp="1"/>
          </p:cNvSpPr>
          <p:nvPr>
            <p:ph idx="1"/>
          </p:nvPr>
        </p:nvSpPr>
        <p:spPr>
          <a:xfrm>
            <a:off x="359833" y="1263227"/>
            <a:ext cx="11832167" cy="5348137"/>
          </a:xfrm>
        </p:spPr>
        <p:txBody>
          <a:bodyPr>
            <a:noAutofit/>
          </a:bodyPr>
          <a:lstStyle/>
          <a:p>
            <a:r>
              <a:rPr lang="en-US" sz="2400"/>
              <a:t>UCN physics;</a:t>
            </a:r>
          </a:p>
          <a:p>
            <a:pPr lvl="1"/>
            <a:r>
              <a:rPr lang="en-US">
                <a:solidFill>
                  <a:srgbClr val="002060"/>
                </a:solidFill>
              </a:rPr>
              <a:t>Neutron lifetime</a:t>
            </a:r>
            <a:r>
              <a:rPr lang="en-GB">
                <a:solidFill>
                  <a:srgbClr val="002060"/>
                </a:solidFill>
              </a:rPr>
              <a:t>;</a:t>
            </a:r>
            <a:endParaRPr lang="en-US">
              <a:solidFill>
                <a:srgbClr val="002060"/>
              </a:solidFill>
            </a:endParaRPr>
          </a:p>
          <a:p>
            <a:pPr lvl="1"/>
            <a:r>
              <a:rPr lang="en-US">
                <a:solidFill>
                  <a:srgbClr val="002060"/>
                </a:solidFill>
              </a:rPr>
              <a:t>Weak equivalence principle check</a:t>
            </a:r>
            <a:r>
              <a:rPr lang="en-GB">
                <a:solidFill>
                  <a:srgbClr val="002060"/>
                </a:solidFill>
              </a:rPr>
              <a:t>. EDM?</a:t>
            </a:r>
            <a:endParaRPr lang="en-US">
              <a:solidFill>
                <a:srgbClr val="002060"/>
              </a:solidFill>
            </a:endParaRPr>
          </a:p>
          <a:p>
            <a:pPr lvl="1"/>
            <a:r>
              <a:rPr lang="en-US">
                <a:solidFill>
                  <a:srgbClr val="002060"/>
                </a:solidFill>
              </a:rPr>
              <a:t>Neutron quantum states in gravitational field; </a:t>
            </a:r>
            <a:endParaRPr lang="ru-RU"/>
          </a:p>
          <a:p>
            <a:r>
              <a:rPr lang="en-US" sz="2400"/>
              <a:t>Neutron scattering for condensed matter studies @ IBR-2;</a:t>
            </a:r>
          </a:p>
          <a:p>
            <a:pPr lvl="1"/>
            <a:r>
              <a:rPr lang="en-US">
                <a:solidFill>
                  <a:srgbClr val="002060"/>
                </a:solidFill>
              </a:rPr>
              <a:t>Diffraction at high pressure;</a:t>
            </a:r>
          </a:p>
          <a:p>
            <a:pPr lvl="1"/>
            <a:r>
              <a:rPr lang="en-US">
                <a:solidFill>
                  <a:srgbClr val="002060"/>
                </a:solidFill>
              </a:rPr>
              <a:t>Soft matter;</a:t>
            </a:r>
          </a:p>
          <a:p>
            <a:pPr lvl="1"/>
            <a:r>
              <a:rPr lang="en-US">
                <a:solidFill>
                  <a:srgbClr val="002060"/>
                </a:solidFill>
              </a:rPr>
              <a:t>Nanostructurized magnetic materials;</a:t>
            </a:r>
          </a:p>
          <a:p>
            <a:pPr lvl="1"/>
            <a:r>
              <a:rPr lang="en-US">
                <a:solidFill>
                  <a:srgbClr val="002060"/>
                </a:solidFill>
              </a:rPr>
              <a:t>Energy selective neutron radiography and tomography;</a:t>
            </a:r>
          </a:p>
          <a:p>
            <a:r>
              <a:rPr lang="en-US" sz="2400"/>
              <a:t>Nuclear physics with neutrons @ IREN, IBR-2 &amp; external sources;</a:t>
            </a:r>
          </a:p>
          <a:p>
            <a:pPr lvl="1"/>
            <a:r>
              <a:rPr lang="en-US">
                <a:solidFill>
                  <a:srgbClr val="002060"/>
                </a:solidFill>
              </a:rPr>
              <a:t>Nuclear data for engineering and astrophysics;</a:t>
            </a:r>
          </a:p>
          <a:p>
            <a:pPr lvl="1"/>
            <a:r>
              <a:rPr lang="en-US">
                <a:solidFill>
                  <a:srgbClr val="002060"/>
                </a:solidFill>
              </a:rPr>
              <a:t>Fundamental symmetries violation in neutron-nucleus interaction;</a:t>
            </a:r>
          </a:p>
          <a:p>
            <a:pPr lvl="1"/>
            <a:r>
              <a:rPr lang="en-US">
                <a:solidFill>
                  <a:srgbClr val="002060"/>
                </a:solidFill>
              </a:rPr>
              <a:t>Applied research;</a:t>
            </a:r>
            <a:endParaRPr lang="en-US" dirty="0">
              <a:solidFill>
                <a:srgbClr val="002060"/>
              </a:solidFill>
            </a:endParaRPr>
          </a:p>
        </p:txBody>
      </p:sp>
      <p:sp>
        <p:nvSpPr>
          <p:cNvPr id="3" name="Прямоугольник 2"/>
          <p:cNvSpPr/>
          <p:nvPr/>
        </p:nvSpPr>
        <p:spPr>
          <a:xfrm>
            <a:off x="264580" y="225471"/>
            <a:ext cx="6455834" cy="954107"/>
          </a:xfrm>
          <a:prstGeom prst="rect">
            <a:avLst/>
          </a:prstGeom>
        </p:spPr>
        <p:txBody>
          <a:bodyPr wrap="square">
            <a:spAutoFit/>
          </a:bodyPr>
          <a:lstStyle/>
          <a:p>
            <a:pPr algn="ctr"/>
            <a:r>
              <a:rPr lang="en-US" sz="2800" b="1" dirty="0">
                <a:solidFill>
                  <a:srgbClr val="0000FF"/>
                </a:solidFill>
              </a:rPr>
              <a:t>Neutron </a:t>
            </a:r>
            <a:r>
              <a:rPr lang="en-GB" sz="2800" b="1" dirty="0">
                <a:solidFill>
                  <a:srgbClr val="0000FF"/>
                </a:solidFill>
              </a:rPr>
              <a:t>Nuclear </a:t>
            </a:r>
            <a:r>
              <a:rPr lang="en-US" sz="2800" b="1" dirty="0">
                <a:solidFill>
                  <a:srgbClr val="0000FF"/>
                </a:solidFill>
              </a:rPr>
              <a:t>Physics </a:t>
            </a:r>
            <a:r>
              <a:rPr lang="en-GB" sz="2800" b="1" dirty="0">
                <a:solidFill>
                  <a:srgbClr val="0000FF"/>
                </a:solidFill>
              </a:rPr>
              <a:t>and Condensed Matter Research </a:t>
            </a:r>
            <a:r>
              <a:rPr lang="en-US" sz="2800" b="1" dirty="0">
                <a:solidFill>
                  <a:srgbClr val="0000FF"/>
                </a:solidFill>
              </a:rPr>
              <a:t>@ JINR</a:t>
            </a:r>
            <a:endParaRPr lang="ru-RU" sz="2800" b="1" dirty="0">
              <a:solidFill>
                <a:srgbClr val="0000FF"/>
              </a:solidFill>
            </a:endParaRPr>
          </a:p>
        </p:txBody>
      </p:sp>
      <p:pic>
        <p:nvPicPr>
          <p:cNvPr id="2" name="Изображение 1"/>
          <p:cNvPicPr>
            <a:picLocks noChangeAspect="1"/>
          </p:cNvPicPr>
          <p:nvPr/>
        </p:nvPicPr>
        <p:blipFill>
          <a:blip r:embed="rId3"/>
          <a:stretch>
            <a:fillRect/>
          </a:stretch>
        </p:blipFill>
        <p:spPr>
          <a:xfrm>
            <a:off x="7663543" y="164645"/>
            <a:ext cx="1689376" cy="1913380"/>
          </a:xfrm>
          <a:prstGeom prst="rect">
            <a:avLst/>
          </a:prstGeom>
        </p:spPr>
      </p:pic>
      <p:pic>
        <p:nvPicPr>
          <p:cNvPr id="4" name="Изображение 3"/>
          <p:cNvPicPr>
            <a:picLocks noChangeAspect="1"/>
          </p:cNvPicPr>
          <p:nvPr/>
        </p:nvPicPr>
        <p:blipFill rotWithShape="1">
          <a:blip r:embed="rId4"/>
          <a:srcRect b="11030"/>
          <a:stretch/>
        </p:blipFill>
        <p:spPr>
          <a:xfrm>
            <a:off x="9289811" y="685245"/>
            <a:ext cx="1392691" cy="1754873"/>
          </a:xfrm>
          <a:prstGeom prst="rect">
            <a:avLst/>
          </a:prstGeom>
        </p:spPr>
      </p:pic>
      <p:pic>
        <p:nvPicPr>
          <p:cNvPr id="5" name="Изображение 4"/>
          <p:cNvPicPr>
            <a:picLocks noChangeAspect="1"/>
          </p:cNvPicPr>
          <p:nvPr/>
        </p:nvPicPr>
        <p:blipFill rotWithShape="1">
          <a:blip r:embed="rId5"/>
          <a:srcRect b="11695"/>
          <a:stretch/>
        </p:blipFill>
        <p:spPr>
          <a:xfrm>
            <a:off x="10619393" y="164645"/>
            <a:ext cx="1392691" cy="1754872"/>
          </a:xfrm>
          <a:prstGeom prst="rect">
            <a:avLst/>
          </a:prstGeom>
        </p:spPr>
      </p:pic>
      <p:sp>
        <p:nvSpPr>
          <p:cNvPr id="8" name="TextBox 7">
            <a:extLst>
              <a:ext uri="{FF2B5EF4-FFF2-40B4-BE49-F238E27FC236}">
                <a16:creationId xmlns:a16="http://schemas.microsoft.com/office/drawing/2014/main" id="{17E24425-CDCE-3A4B-B2F8-A2A1996D0EBA}"/>
              </a:ext>
            </a:extLst>
          </p:cNvPr>
          <p:cNvSpPr txBox="1"/>
          <p:nvPr/>
        </p:nvSpPr>
        <p:spPr>
          <a:xfrm>
            <a:off x="7934102" y="2074406"/>
            <a:ext cx="1228090" cy="369332"/>
          </a:xfrm>
          <a:prstGeom prst="rect">
            <a:avLst/>
          </a:prstGeom>
          <a:noFill/>
        </p:spPr>
        <p:txBody>
          <a:bodyPr wrap="square">
            <a:spAutoFit/>
          </a:bodyPr>
          <a:lstStyle/>
          <a:p>
            <a:r>
              <a:rPr lang="en-US" dirty="0">
                <a:solidFill>
                  <a:srgbClr val="002060"/>
                </a:solidFill>
              </a:rPr>
              <a:t>I.M. Frank</a:t>
            </a:r>
            <a:endParaRPr lang="ru-RU" dirty="0"/>
          </a:p>
        </p:txBody>
      </p:sp>
      <p:sp>
        <p:nvSpPr>
          <p:cNvPr id="9" name="TextBox 8">
            <a:extLst>
              <a:ext uri="{FF2B5EF4-FFF2-40B4-BE49-F238E27FC236}">
                <a16:creationId xmlns:a16="http://schemas.microsoft.com/office/drawing/2014/main" id="{EC8453AC-CEE9-9A42-B994-D08633411F69}"/>
              </a:ext>
            </a:extLst>
          </p:cNvPr>
          <p:cNvSpPr txBox="1"/>
          <p:nvPr/>
        </p:nvSpPr>
        <p:spPr>
          <a:xfrm>
            <a:off x="9162192" y="2394825"/>
            <a:ext cx="1689376" cy="369332"/>
          </a:xfrm>
          <a:prstGeom prst="rect">
            <a:avLst/>
          </a:prstGeom>
          <a:noFill/>
        </p:spPr>
        <p:txBody>
          <a:bodyPr wrap="square">
            <a:spAutoFit/>
          </a:bodyPr>
          <a:lstStyle/>
          <a:p>
            <a:r>
              <a:rPr lang="en-US" dirty="0">
                <a:solidFill>
                  <a:srgbClr val="002060"/>
                </a:solidFill>
              </a:rPr>
              <a:t>D.I. </a:t>
            </a:r>
            <a:r>
              <a:rPr lang="en-US" dirty="0" err="1">
                <a:solidFill>
                  <a:srgbClr val="002060"/>
                </a:solidFill>
              </a:rPr>
              <a:t>Blokhintsev</a:t>
            </a:r>
            <a:endParaRPr lang="ru-RU" dirty="0"/>
          </a:p>
        </p:txBody>
      </p:sp>
      <p:sp>
        <p:nvSpPr>
          <p:cNvPr id="10" name="TextBox 9">
            <a:extLst>
              <a:ext uri="{FF2B5EF4-FFF2-40B4-BE49-F238E27FC236}">
                <a16:creationId xmlns:a16="http://schemas.microsoft.com/office/drawing/2014/main" id="{4C9892E0-AABD-4E4E-AF79-3324003AC544}"/>
              </a:ext>
            </a:extLst>
          </p:cNvPr>
          <p:cNvSpPr txBox="1"/>
          <p:nvPr/>
        </p:nvSpPr>
        <p:spPr>
          <a:xfrm>
            <a:off x="10788460" y="1972505"/>
            <a:ext cx="1262836" cy="369332"/>
          </a:xfrm>
          <a:prstGeom prst="rect">
            <a:avLst/>
          </a:prstGeom>
          <a:noFill/>
        </p:spPr>
        <p:txBody>
          <a:bodyPr wrap="square">
            <a:spAutoFit/>
          </a:bodyPr>
          <a:lstStyle/>
          <a:p>
            <a:r>
              <a:rPr lang="en-US" dirty="0">
                <a:solidFill>
                  <a:srgbClr val="002060"/>
                </a:solidFill>
              </a:rPr>
              <a:t>F.L. Shapiro</a:t>
            </a:r>
            <a:endParaRPr lang="ru-RU" dirty="0"/>
          </a:p>
        </p:txBody>
      </p:sp>
      <p:sp>
        <p:nvSpPr>
          <p:cNvPr id="11" name="TextBox 10">
            <a:extLst>
              <a:ext uri="{FF2B5EF4-FFF2-40B4-BE49-F238E27FC236}">
                <a16:creationId xmlns:a16="http://schemas.microsoft.com/office/drawing/2014/main" id="{E1BB309E-C2E9-F1A8-B481-76F686A74BA4}"/>
              </a:ext>
            </a:extLst>
          </p:cNvPr>
          <p:cNvSpPr txBox="1"/>
          <p:nvPr/>
        </p:nvSpPr>
        <p:spPr>
          <a:xfrm>
            <a:off x="8329082" y="2793121"/>
            <a:ext cx="3672417" cy="769441"/>
          </a:xfrm>
          <a:prstGeom prst="rect">
            <a:avLst/>
          </a:prstGeom>
          <a:noFill/>
        </p:spPr>
        <p:txBody>
          <a:bodyPr wrap="square">
            <a:spAutoFit/>
          </a:bodyPr>
          <a:lstStyle/>
          <a:p>
            <a:pPr algn="ctr"/>
            <a:r>
              <a:rPr lang="en-GB" sz="2200" b="1" dirty="0">
                <a:solidFill>
                  <a:srgbClr val="0000FF"/>
                </a:solidFill>
              </a:rPr>
              <a:t>Frank Laboratory of Neutron Physics</a:t>
            </a:r>
            <a:endParaRPr lang="ru-RU" sz="2200" dirty="0"/>
          </a:p>
        </p:txBody>
      </p:sp>
    </p:spTree>
    <p:extLst>
      <p:ext uri="{BB962C8B-B14F-4D97-AF65-F5344CB8AC3E}">
        <p14:creationId xmlns:p14="http://schemas.microsoft.com/office/powerpoint/2010/main" val="420298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37">
            <a:extLst>
              <a:ext uri="{FF2B5EF4-FFF2-40B4-BE49-F238E27FC236}">
                <a16:creationId xmlns:a16="http://schemas.microsoft.com/office/drawing/2014/main" id="{03B97FC0-8A41-4F75-A6A7-FBA35C40F2C6}"/>
              </a:ext>
            </a:extLst>
          </p:cNvPr>
          <p:cNvSpPr>
            <a:spLocks noGrp="1"/>
          </p:cNvSpPr>
          <p:nvPr>
            <p:ph sz="quarter" idx="10"/>
          </p:nvPr>
        </p:nvSpPr>
        <p:spPr>
          <a:xfrm>
            <a:off x="1775520" y="2710800"/>
            <a:ext cx="8568952" cy="3477600"/>
          </a:xfrm>
        </p:spPr>
        <p:txBody>
          <a:bodyPr/>
          <a:lstStyle/>
          <a:p>
            <a:pPr>
              <a:defRPr/>
            </a:pPr>
            <a:r>
              <a:rPr lang="en-US" b="1" dirty="0"/>
              <a:t>Pulsed Reactor (IBR) and Neutron Spectrometers</a:t>
            </a:r>
            <a:endParaRPr lang="en-CA" b="1" dirty="0"/>
          </a:p>
          <a:p>
            <a:pPr>
              <a:defRPr/>
            </a:pPr>
            <a:r>
              <a:rPr lang="en-CA" dirty="0"/>
              <a:t>Intense </a:t>
            </a:r>
            <a:r>
              <a:rPr lang="en-CA" dirty="0" err="1"/>
              <a:t>REsonance</a:t>
            </a:r>
            <a:r>
              <a:rPr lang="en-CA" dirty="0"/>
              <a:t> Neutron Source (IREN)</a:t>
            </a:r>
          </a:p>
          <a:p>
            <a:pPr>
              <a:defRPr/>
            </a:pPr>
            <a:r>
              <a:rPr lang="nl-NL" dirty="0"/>
              <a:t>Van der Graaf Electrostatic Accelerator (EG-5)</a:t>
            </a:r>
          </a:p>
          <a:p>
            <a:pPr>
              <a:defRPr/>
            </a:pPr>
            <a:r>
              <a:rPr lang="en-US" dirty="0"/>
              <a:t>Multimodal Optical Platform (CARS)</a:t>
            </a:r>
          </a:p>
          <a:p>
            <a:pPr>
              <a:defRPr/>
            </a:pPr>
            <a:endParaRPr lang="en-US" dirty="0"/>
          </a:p>
        </p:txBody>
      </p:sp>
      <p:sp>
        <p:nvSpPr>
          <p:cNvPr id="12" name="Title 11">
            <a:extLst>
              <a:ext uri="{FF2B5EF4-FFF2-40B4-BE49-F238E27FC236}">
                <a16:creationId xmlns:a16="http://schemas.microsoft.com/office/drawing/2014/main" id="{3CDBBB87-D4BA-4415-B228-108B04E0A3E6}"/>
              </a:ext>
            </a:extLst>
          </p:cNvPr>
          <p:cNvSpPr>
            <a:spLocks noGrp="1"/>
          </p:cNvSpPr>
          <p:nvPr>
            <p:ph type="title"/>
          </p:nvPr>
        </p:nvSpPr>
        <p:spPr/>
        <p:txBody>
          <a:bodyPr/>
          <a:lstStyle/>
          <a:p>
            <a:r>
              <a:rPr lang="en-US" dirty="0">
                <a:ln>
                  <a:solidFill>
                    <a:srgbClr val="223E7E"/>
                  </a:solidFill>
                </a:ln>
                <a:solidFill>
                  <a:srgbClr val="C00000"/>
                </a:solidFill>
                <a:effectLst>
                  <a:outerShdw blurRad="38100" dist="25400" dir="5400000" algn="tl" rotWithShape="0">
                    <a:srgbClr val="000000">
                      <a:alpha val="43000"/>
                    </a:srgbClr>
                  </a:outerShdw>
                </a:effectLst>
              </a:rPr>
              <a:t>Facilities</a:t>
            </a:r>
            <a:endParaRPr lang="en-CA" dirty="0">
              <a:ln>
                <a:solidFill>
                  <a:srgbClr val="223E7E"/>
                </a:solidFill>
              </a:ln>
              <a:solidFill>
                <a:srgbClr val="C00000"/>
              </a:solidFill>
              <a:effectLst>
                <a:outerShdw blurRad="38100" dist="25400" dir="5400000" algn="tl" rotWithShape="0">
                  <a:srgbClr val="000000">
                    <a:alpha val="43000"/>
                  </a:srgbClr>
                </a:outerShdw>
              </a:effectLst>
            </a:endParaRPr>
          </a:p>
        </p:txBody>
      </p:sp>
      <p:pic>
        <p:nvPicPr>
          <p:cNvPr id="3" name="Picture 2" descr="Timeline&#10;&#10;Description automatically generated">
            <a:extLst>
              <a:ext uri="{FF2B5EF4-FFF2-40B4-BE49-F238E27FC236}">
                <a16:creationId xmlns:a16="http://schemas.microsoft.com/office/drawing/2014/main" id="{AE1C67A9-2C2E-400F-BAE5-CD37F0031F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785" y="810470"/>
            <a:ext cx="10600215" cy="5961266"/>
          </a:xfrm>
          <a:prstGeom prst="rect">
            <a:avLst/>
          </a:prstGeom>
        </p:spPr>
      </p:pic>
      <p:sp>
        <p:nvSpPr>
          <p:cNvPr id="6" name="Text Box 10">
            <a:extLst>
              <a:ext uri="{FF2B5EF4-FFF2-40B4-BE49-F238E27FC236}">
                <a16:creationId xmlns:a16="http://schemas.microsoft.com/office/drawing/2014/main" id="{C26FD057-3657-4B2B-B697-F9C792BDAE5E}"/>
              </a:ext>
            </a:extLst>
          </p:cNvPr>
          <p:cNvSpPr txBox="1">
            <a:spLocks noChangeArrowheads="1"/>
          </p:cNvSpPr>
          <p:nvPr/>
        </p:nvSpPr>
        <p:spPr bwMode="auto">
          <a:xfrm>
            <a:off x="9132168" y="6534835"/>
            <a:ext cx="3059832" cy="323165"/>
          </a:xfrm>
          <a:prstGeom prst="rect">
            <a:avLst/>
          </a:prstGeom>
          <a:noFill/>
          <a:ln w="9525">
            <a:noFill/>
            <a:miter lim="800000"/>
            <a:headEnd/>
            <a:tailEnd/>
          </a:ln>
        </p:spPr>
        <p:txBody>
          <a:bodyPr wrap="square" anchor="b" anchorCtr="0">
            <a:spAutoFit/>
          </a:bodyPr>
          <a:lstStyle/>
          <a:p>
            <a:pPr algn="r"/>
            <a:r>
              <a:rPr lang="ru-RU" sz="1500" i="1" dirty="0">
                <a:solidFill>
                  <a:srgbClr val="7030A0"/>
                </a:solidFill>
                <a:ea typeface="Times New Roman" panose="02020603050405020304" pitchFamily="18" charset="0"/>
                <a:cs typeface="Arial" pitchFamily="34" charset="0"/>
              </a:rPr>
              <a:t> </a:t>
            </a:r>
            <a:r>
              <a:rPr lang="en-US" sz="1500" i="1" dirty="0">
                <a:solidFill>
                  <a:srgbClr val="7030A0"/>
                </a:solidFill>
                <a:ea typeface="Times New Roman" panose="02020603050405020304" pitchFamily="18" charset="0"/>
                <a:cs typeface="Arial" pitchFamily="34" charset="0"/>
              </a:rPr>
              <a:t>courtesy of Dr. </a:t>
            </a:r>
            <a:r>
              <a:rPr lang="en-US" sz="1500" i="1" dirty="0" err="1">
                <a:solidFill>
                  <a:srgbClr val="7030A0"/>
                </a:solidFill>
                <a:ea typeface="Times New Roman" panose="02020603050405020304" pitchFamily="18" charset="0"/>
                <a:cs typeface="Arial" pitchFamily="34" charset="0"/>
              </a:rPr>
              <a:t>D.Chudoba</a:t>
            </a:r>
            <a:endParaRPr lang="en-US" sz="1500" i="1" dirty="0">
              <a:solidFill>
                <a:srgbClr val="7030A0"/>
              </a:solidFill>
              <a:ea typeface="Times New Roman" panose="02020603050405020304" pitchFamily="18" charset="0"/>
              <a:cs typeface="Arial" pitchFamily="34" charset="0"/>
            </a:endParaRPr>
          </a:p>
        </p:txBody>
      </p:sp>
      <p:pic>
        <p:nvPicPr>
          <p:cNvPr id="7" name="Объект 15">
            <a:extLst>
              <a:ext uri="{FF2B5EF4-FFF2-40B4-BE49-F238E27FC236}">
                <a16:creationId xmlns:a16="http://schemas.microsoft.com/office/drawing/2014/main" id="{53B5F423-7B32-E247-A515-3090F4682C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25" y="1160585"/>
            <a:ext cx="1772990" cy="2268415"/>
          </a:xfrm>
          <a:prstGeom prst="rect">
            <a:avLst/>
          </a:prstGeom>
          <a:ln>
            <a:noFill/>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Прямоугольник 3"/>
          <p:cNvSpPr/>
          <p:nvPr/>
        </p:nvSpPr>
        <p:spPr>
          <a:xfrm flipH="1">
            <a:off x="0" y="-3600"/>
            <a:ext cx="12191760" cy="74772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p:style>
        <p:txBody>
          <a:bodyPr lIns="82440" tIns="41040" rIns="82440" bIns="41040" anchor="ctr">
            <a:noAutofit/>
          </a:bodyPr>
          <a:lstStyle/>
          <a:p>
            <a:pPr algn="ctr">
              <a:lnSpc>
                <a:spcPct val="90000"/>
              </a:lnSpc>
            </a:pPr>
            <a:endParaRPr lang="ru-RU" sz="2400" b="1" strike="noStrike" spc="-1">
              <a:solidFill>
                <a:srgbClr val="FFFFFF"/>
              </a:solidFill>
              <a:latin typeface="Calibri"/>
            </a:endParaRPr>
          </a:p>
        </p:txBody>
      </p:sp>
      <p:pic>
        <p:nvPicPr>
          <p:cNvPr id="1013" name="Рисунок 4"/>
          <p:cNvPicPr/>
          <p:nvPr/>
        </p:nvPicPr>
        <p:blipFill>
          <a:blip r:embed="rId3"/>
          <a:stretch/>
        </p:blipFill>
        <p:spPr>
          <a:xfrm>
            <a:off x="11191320" y="28440"/>
            <a:ext cx="1000440" cy="696960"/>
          </a:xfrm>
          <a:prstGeom prst="rect">
            <a:avLst/>
          </a:prstGeom>
          <a:ln w="0">
            <a:noFill/>
          </a:ln>
        </p:spPr>
      </p:pic>
      <p:sp>
        <p:nvSpPr>
          <p:cNvPr id="1014" name="Прямоугольник 3"/>
          <p:cNvSpPr/>
          <p:nvPr/>
        </p:nvSpPr>
        <p:spPr>
          <a:xfrm>
            <a:off x="2028600" y="148680"/>
            <a:ext cx="8134200" cy="45252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pPr>
            <a:r>
              <a:rPr lang="en-US" sz="2400" b="1" strike="noStrike" spc="-1">
                <a:solidFill>
                  <a:srgbClr val="FFFFFF"/>
                </a:solidFill>
                <a:latin typeface="Arial"/>
              </a:rPr>
              <a:t>MICC – Grid Infrastructure</a:t>
            </a:r>
            <a:r>
              <a:rPr lang="ru-RU" sz="2400" b="1" strike="noStrike" spc="-1">
                <a:solidFill>
                  <a:srgbClr val="FFFFFF"/>
                </a:solidFill>
                <a:latin typeface="Arial"/>
              </a:rPr>
              <a:t> </a:t>
            </a:r>
            <a:r>
              <a:rPr lang="en-US" sz="2400" b="1" strike="noStrike" spc="-1">
                <a:solidFill>
                  <a:srgbClr val="FFFFFF"/>
                </a:solidFill>
                <a:latin typeface="Arial"/>
              </a:rPr>
              <a:t>and DIRAC</a:t>
            </a:r>
            <a:endParaRPr lang="ru-RU" sz="2400" b="0" strike="noStrike" spc="-1">
              <a:solidFill>
                <a:srgbClr val="000000"/>
              </a:solidFill>
              <a:latin typeface="Arial"/>
            </a:endParaRPr>
          </a:p>
        </p:txBody>
      </p:sp>
      <p:sp>
        <p:nvSpPr>
          <p:cNvPr id="1015" name="Прямоугольник 12"/>
          <p:cNvSpPr/>
          <p:nvPr/>
        </p:nvSpPr>
        <p:spPr>
          <a:xfrm>
            <a:off x="92160" y="825840"/>
            <a:ext cx="5462640" cy="81684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just">
              <a:lnSpc>
                <a:spcPct val="100000"/>
              </a:lnSpc>
              <a:tabLst>
                <a:tab pos="0" algn="l"/>
              </a:tabLst>
            </a:pPr>
            <a:r>
              <a:rPr lang="en-US" sz="1600" b="0" strike="noStrike" spc="-1">
                <a:solidFill>
                  <a:srgbClr val="000000"/>
                </a:solidFill>
                <a:latin typeface="Arial"/>
                <a:ea typeface="DejaVu Sans"/>
              </a:rPr>
              <a:t>In 2023, the </a:t>
            </a:r>
            <a:r>
              <a:rPr lang="en-US" sz="1600" b="0" strike="noStrike" spc="-1">
                <a:solidFill>
                  <a:srgbClr val="C00000"/>
                </a:solidFill>
                <a:latin typeface="Arial"/>
                <a:ea typeface="DejaVu Sans"/>
              </a:rPr>
              <a:t>JINR Tier1 site for CMS </a:t>
            </a:r>
            <a:r>
              <a:rPr lang="en-US" sz="1600" b="0" strike="noStrike" spc="-1">
                <a:solidFill>
                  <a:srgbClr val="000000"/>
                </a:solidFill>
                <a:latin typeface="Arial"/>
                <a:ea typeface="DejaVu Sans"/>
              </a:rPr>
              <a:t>is ranked </a:t>
            </a:r>
            <a:r>
              <a:rPr lang="en-US" sz="1600" b="0" strike="noStrike" spc="-1">
                <a:solidFill>
                  <a:srgbClr val="C00000"/>
                </a:solidFill>
                <a:latin typeface="Arial"/>
                <a:ea typeface="DejaVu Sans"/>
              </a:rPr>
              <a:t>se</a:t>
            </a:r>
            <a:r>
              <a:rPr lang="en-GB" sz="1600" b="0" strike="noStrike" spc="-1">
                <a:solidFill>
                  <a:srgbClr val="C00000"/>
                </a:solidFill>
                <a:latin typeface="Arial"/>
                <a:ea typeface="DejaVu Sans"/>
              </a:rPr>
              <a:t>c</a:t>
            </a:r>
            <a:r>
              <a:rPr lang="en-US" sz="1600" b="0" strike="noStrike" spc="-1">
                <a:solidFill>
                  <a:srgbClr val="C00000"/>
                </a:solidFill>
                <a:latin typeface="Arial"/>
                <a:ea typeface="DejaVu Sans"/>
              </a:rPr>
              <a:t>ond (24%)</a:t>
            </a:r>
            <a:r>
              <a:rPr lang="en-US" sz="1600" b="0" strike="noStrike" spc="-1">
                <a:solidFill>
                  <a:srgbClr val="FF0000"/>
                </a:solidFill>
                <a:latin typeface="Arial"/>
                <a:ea typeface="DejaVu Sans"/>
              </a:rPr>
              <a:t> </a:t>
            </a:r>
            <a:r>
              <a:rPr lang="en-US" sz="1600" b="0" strike="noStrike" spc="-1">
                <a:solidFill>
                  <a:srgbClr val="000000"/>
                </a:solidFill>
                <a:latin typeface="Arial"/>
                <a:ea typeface="DejaVu Sans"/>
              </a:rPr>
              <a:t>among </a:t>
            </a:r>
            <a:r>
              <a:rPr lang="en-GB" sz="1600" b="0" strike="noStrike" spc="-1">
                <a:solidFill>
                  <a:srgbClr val="000000"/>
                </a:solidFill>
                <a:latin typeface="Arial"/>
                <a:ea typeface="DejaVu Sans"/>
              </a:rPr>
              <a:t>Tier1</a:t>
            </a:r>
            <a:r>
              <a:rPr lang="ru-RU" sz="1600" b="0" strike="noStrike" spc="-1">
                <a:solidFill>
                  <a:srgbClr val="000000"/>
                </a:solidFill>
                <a:latin typeface="Arial"/>
                <a:ea typeface="DejaVu Sans"/>
              </a:rPr>
              <a:t> </a:t>
            </a:r>
            <a:r>
              <a:rPr lang="en-US" sz="1600" b="0" strike="noStrike" spc="-1">
                <a:solidFill>
                  <a:srgbClr val="000000"/>
                </a:solidFill>
                <a:latin typeface="Arial"/>
                <a:ea typeface="DejaVu Sans"/>
              </a:rPr>
              <a:t>world centres for CMS. JINR Tier1 is also used for the </a:t>
            </a:r>
            <a:r>
              <a:rPr lang="en-US" sz="1600" b="0" strike="noStrike" spc="-1">
                <a:solidFill>
                  <a:srgbClr val="C00000"/>
                </a:solidFill>
                <a:latin typeface="Arial"/>
                <a:ea typeface="DejaVu Sans"/>
              </a:rPr>
              <a:t>MPD, BM@N </a:t>
            </a:r>
            <a:r>
              <a:rPr lang="en-US" sz="1600" b="0" strike="noStrike" spc="-1">
                <a:solidFill>
                  <a:srgbClr val="000000"/>
                </a:solidFill>
                <a:latin typeface="Arial"/>
                <a:ea typeface="DejaVu Sans"/>
              </a:rPr>
              <a:t>and </a:t>
            </a:r>
            <a:r>
              <a:rPr lang="en-US" sz="1600" b="0" strike="noStrike" spc="-1">
                <a:solidFill>
                  <a:srgbClr val="C00000"/>
                </a:solidFill>
                <a:latin typeface="Arial"/>
                <a:ea typeface="DejaVu Sans"/>
              </a:rPr>
              <a:t>SPD </a:t>
            </a:r>
            <a:r>
              <a:rPr lang="en-US" sz="1600" b="0" strike="noStrike" spc="-1">
                <a:solidFill>
                  <a:srgbClr val="000000"/>
                </a:solidFill>
                <a:latin typeface="Arial"/>
                <a:ea typeface="DejaVu Sans"/>
              </a:rPr>
              <a:t>experiments.</a:t>
            </a:r>
            <a:endParaRPr lang="ru-RU" sz="1600" b="0" strike="noStrike" spc="-1">
              <a:solidFill>
                <a:srgbClr val="000000"/>
              </a:solidFill>
              <a:latin typeface="Arial"/>
            </a:endParaRPr>
          </a:p>
        </p:txBody>
      </p:sp>
      <p:sp>
        <p:nvSpPr>
          <p:cNvPr id="1016" name="TextBox 10"/>
          <p:cNvSpPr/>
          <p:nvPr/>
        </p:nvSpPr>
        <p:spPr>
          <a:xfrm>
            <a:off x="92160" y="4107600"/>
            <a:ext cx="2682000" cy="7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400" b="0" strike="noStrike" spc="-1">
                <a:solidFill>
                  <a:srgbClr val="000000"/>
                </a:solidFill>
                <a:latin typeface="Arial"/>
                <a:ea typeface="Calibri"/>
              </a:rPr>
              <a:t>Distribution by CPU Work (HS23 hours) among CMS Tier1 worldwide </a:t>
            </a:r>
            <a:endParaRPr lang="ru-RU" sz="1400" b="0" strike="noStrike" spc="-1">
              <a:solidFill>
                <a:srgbClr val="000000"/>
              </a:solidFill>
              <a:latin typeface="Arial"/>
            </a:endParaRPr>
          </a:p>
        </p:txBody>
      </p:sp>
      <p:sp>
        <p:nvSpPr>
          <p:cNvPr id="1017" name="TextBox 13"/>
          <p:cNvSpPr/>
          <p:nvPr/>
        </p:nvSpPr>
        <p:spPr>
          <a:xfrm>
            <a:off x="2912400" y="4107600"/>
            <a:ext cx="2592000" cy="7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400" b="0" strike="noStrike" spc="-1">
                <a:solidFill>
                  <a:srgbClr val="000000"/>
                </a:solidFill>
                <a:latin typeface="Arial"/>
                <a:ea typeface="Calibri"/>
              </a:rPr>
              <a:t>Distribution by the number of jobs completed on Tier1 by CMS, BM@N, MPD and SPD</a:t>
            </a:r>
            <a:endParaRPr lang="ru-RU" sz="1400" b="0" strike="noStrike" spc="-1">
              <a:solidFill>
                <a:srgbClr val="000000"/>
              </a:solidFill>
              <a:latin typeface="Arial"/>
            </a:endParaRPr>
          </a:p>
        </p:txBody>
      </p:sp>
      <p:sp>
        <p:nvSpPr>
          <p:cNvPr id="1018" name="TextBox 25"/>
          <p:cNvSpPr/>
          <p:nvPr/>
        </p:nvSpPr>
        <p:spPr>
          <a:xfrm>
            <a:off x="2493720" y="5417280"/>
            <a:ext cx="6627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800" b="0" strike="noStrike" spc="-1">
                <a:solidFill>
                  <a:srgbClr val="FFFFFF"/>
                </a:solidFill>
                <a:latin typeface="Times New Roman"/>
              </a:rPr>
              <a:t>CMS</a:t>
            </a:r>
            <a:endParaRPr lang="ru-RU" sz="1800" b="0" strike="noStrike" spc="-1">
              <a:solidFill>
                <a:srgbClr val="000000"/>
              </a:solidFill>
              <a:latin typeface="Arial"/>
            </a:endParaRPr>
          </a:p>
        </p:txBody>
      </p:sp>
      <p:sp>
        <p:nvSpPr>
          <p:cNvPr id="1019" name="TextBox 26"/>
          <p:cNvSpPr/>
          <p:nvPr/>
        </p:nvSpPr>
        <p:spPr>
          <a:xfrm>
            <a:off x="4718520" y="5152320"/>
            <a:ext cx="67500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800" b="0" strike="noStrike" spc="-1">
                <a:solidFill>
                  <a:srgbClr val="FFFFFF"/>
                </a:solidFill>
                <a:latin typeface="Times New Roman"/>
              </a:rPr>
              <a:t>MPD</a:t>
            </a:r>
            <a:endParaRPr lang="ru-RU" sz="1800" b="0" strike="noStrike" spc="-1">
              <a:solidFill>
                <a:srgbClr val="000000"/>
              </a:solidFill>
              <a:latin typeface="Arial"/>
            </a:endParaRPr>
          </a:p>
        </p:txBody>
      </p:sp>
      <p:pic>
        <p:nvPicPr>
          <p:cNvPr id="1020" name="Рисунок 2"/>
          <p:cNvPicPr/>
          <p:nvPr/>
        </p:nvPicPr>
        <p:blipFill>
          <a:blip r:embed="rId4"/>
          <a:srcRect l="22813" t="5435" r="12651" b="8309"/>
          <a:stretch/>
        </p:blipFill>
        <p:spPr>
          <a:xfrm>
            <a:off x="0" y="1770840"/>
            <a:ext cx="2855160" cy="2293560"/>
          </a:xfrm>
          <a:prstGeom prst="rect">
            <a:avLst/>
          </a:prstGeom>
          <a:ln w="0">
            <a:noFill/>
          </a:ln>
        </p:spPr>
      </p:pic>
      <p:pic>
        <p:nvPicPr>
          <p:cNvPr id="1021" name="Рисунок 11"/>
          <p:cNvPicPr/>
          <p:nvPr/>
        </p:nvPicPr>
        <p:blipFill>
          <a:blip r:embed="rId5"/>
          <a:srcRect l="660" t="823" r="1484" b="16762"/>
          <a:stretch/>
        </p:blipFill>
        <p:spPr>
          <a:xfrm>
            <a:off x="0" y="4987440"/>
            <a:ext cx="3738600" cy="1892520"/>
          </a:xfrm>
          <a:prstGeom prst="rect">
            <a:avLst/>
          </a:prstGeom>
          <a:ln w="0">
            <a:noFill/>
          </a:ln>
        </p:spPr>
      </p:pic>
      <p:sp>
        <p:nvSpPr>
          <p:cNvPr id="1022" name="Прямоугольник 12"/>
          <p:cNvSpPr/>
          <p:nvPr/>
        </p:nvSpPr>
        <p:spPr>
          <a:xfrm>
            <a:off x="3771360" y="5601960"/>
            <a:ext cx="1733040" cy="115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0" strike="noStrike" spc="-1">
                <a:solidFill>
                  <a:srgbClr val="000000"/>
                </a:solidFill>
                <a:latin typeface="Arial"/>
              </a:rPr>
              <a:t>The JINR </a:t>
            </a:r>
            <a:r>
              <a:rPr lang="en-US" sz="1400" b="0" strike="noStrike" spc="-1">
                <a:solidFill>
                  <a:srgbClr val="C00000"/>
                </a:solidFill>
                <a:latin typeface="Arial"/>
              </a:rPr>
              <a:t>Tier2</a:t>
            </a:r>
            <a:r>
              <a:rPr lang="en-US" sz="1400" b="0" strike="noStrike" spc="-1">
                <a:solidFill>
                  <a:srgbClr val="FF0000"/>
                </a:solidFill>
                <a:latin typeface="Arial"/>
              </a:rPr>
              <a:t> </a:t>
            </a:r>
            <a:r>
              <a:rPr lang="en-US" sz="1400" b="0" strike="noStrike" spc="-1">
                <a:solidFill>
                  <a:srgbClr val="000000"/>
                </a:solidFill>
                <a:latin typeface="Arial"/>
              </a:rPr>
              <a:t>output is the </a:t>
            </a:r>
            <a:r>
              <a:rPr lang="en-US" sz="1400" b="0" strike="noStrike" spc="-1">
                <a:solidFill>
                  <a:srgbClr val="C00000"/>
                </a:solidFill>
                <a:latin typeface="Arial"/>
              </a:rPr>
              <a:t>highest</a:t>
            </a:r>
            <a:r>
              <a:rPr lang="ru-RU" sz="1400" b="0" strike="noStrike" spc="-1">
                <a:solidFill>
                  <a:srgbClr val="C00000"/>
                </a:solidFill>
                <a:latin typeface="Arial"/>
              </a:rPr>
              <a:t> (89</a:t>
            </a:r>
            <a:r>
              <a:rPr lang="en-US" sz="1400" b="0" strike="noStrike" spc="-1">
                <a:solidFill>
                  <a:srgbClr val="C00000"/>
                </a:solidFill>
                <a:latin typeface="Arial"/>
              </a:rPr>
              <a:t>.</a:t>
            </a:r>
            <a:r>
              <a:rPr lang="ru-RU" sz="1400" b="0" strike="noStrike" spc="-1">
                <a:solidFill>
                  <a:srgbClr val="C00000"/>
                </a:solidFill>
                <a:latin typeface="Arial"/>
              </a:rPr>
              <a:t>3%)</a:t>
            </a:r>
            <a:r>
              <a:rPr lang="en-US" sz="1400" b="0" strike="noStrike" spc="-1">
                <a:solidFill>
                  <a:srgbClr val="C00000"/>
                </a:solidFill>
                <a:latin typeface="Arial"/>
              </a:rPr>
              <a:t> </a:t>
            </a:r>
            <a:r>
              <a:rPr lang="en-US" sz="1400" b="0" strike="noStrike" spc="-1">
                <a:solidFill>
                  <a:srgbClr val="000000"/>
                </a:solidFill>
                <a:latin typeface="Arial"/>
              </a:rPr>
              <a:t>in the Russian Data Intensive Grid. </a:t>
            </a:r>
            <a:endParaRPr lang="ru-RU" sz="1400" b="0" strike="noStrike" spc="-1">
              <a:solidFill>
                <a:srgbClr val="000000"/>
              </a:solidFill>
              <a:latin typeface="Arial"/>
            </a:endParaRPr>
          </a:p>
        </p:txBody>
      </p:sp>
      <p:pic>
        <p:nvPicPr>
          <p:cNvPr id="1023" name="Рисунок 1"/>
          <p:cNvPicPr/>
          <p:nvPr/>
        </p:nvPicPr>
        <p:blipFill>
          <a:blip r:embed="rId6"/>
          <a:srcRect l="704" t="696" r="602" b="12614"/>
          <a:stretch/>
        </p:blipFill>
        <p:spPr>
          <a:xfrm>
            <a:off x="2855520" y="1770840"/>
            <a:ext cx="2657880" cy="2293560"/>
          </a:xfrm>
          <a:prstGeom prst="rect">
            <a:avLst/>
          </a:prstGeom>
          <a:ln w="0">
            <a:noFill/>
          </a:ln>
        </p:spPr>
      </p:pic>
      <p:sp>
        <p:nvSpPr>
          <p:cNvPr id="1024" name="Прямоугольник 14"/>
          <p:cNvSpPr/>
          <p:nvPr/>
        </p:nvSpPr>
        <p:spPr>
          <a:xfrm>
            <a:off x="5967000" y="825840"/>
            <a:ext cx="6090120" cy="130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600" b="0" strike="noStrike" spc="-1">
                <a:solidFill>
                  <a:srgbClr val="000000"/>
                </a:solidFill>
                <a:latin typeface="Arial"/>
              </a:rPr>
              <a:t>In 2023, </a:t>
            </a:r>
            <a:r>
              <a:rPr lang="en-US" sz="1600" b="0" strike="noStrike" spc="-1">
                <a:solidFill>
                  <a:srgbClr val="C00000"/>
                </a:solidFill>
                <a:latin typeface="Arial"/>
              </a:rPr>
              <a:t>DIRAC</a:t>
            </a:r>
            <a:r>
              <a:rPr lang="en-US" sz="1600" b="0" strike="noStrike" spc="-1">
                <a:solidFill>
                  <a:srgbClr val="FF0000"/>
                </a:solidFill>
                <a:latin typeface="Arial"/>
              </a:rPr>
              <a:t> </a:t>
            </a:r>
            <a:r>
              <a:rPr lang="en-US" sz="1600" b="0" strike="noStrike" spc="-1">
                <a:solidFill>
                  <a:srgbClr val="000000"/>
                </a:solidFill>
                <a:latin typeface="Arial"/>
              </a:rPr>
              <a:t>is the only system that includes all key MICC components. </a:t>
            </a:r>
            <a:r>
              <a:rPr lang="en-US" sz="1600" b="0" strike="noStrike" spc="-1">
                <a:solidFill>
                  <a:srgbClr val="C00000"/>
                </a:solidFill>
                <a:latin typeface="Arial"/>
              </a:rPr>
              <a:t>DIRAC</a:t>
            </a:r>
            <a:r>
              <a:rPr lang="en-US" sz="1600" b="0" strike="noStrike" spc="-1">
                <a:solidFill>
                  <a:srgbClr val="000000"/>
                </a:solidFill>
                <a:latin typeface="Arial"/>
              </a:rPr>
              <a:t> serves as an intermediate layer between users and various computing resources, ensuring their efficient, transparent and reliable use, providing a common interface to heterogeneous resources.</a:t>
            </a:r>
            <a:endParaRPr lang="ru-RU" sz="1600" b="0" strike="noStrike" spc="-1">
              <a:solidFill>
                <a:srgbClr val="000000"/>
              </a:solidFill>
              <a:latin typeface="Arial"/>
            </a:endParaRPr>
          </a:p>
        </p:txBody>
      </p:sp>
      <p:sp>
        <p:nvSpPr>
          <p:cNvPr id="1025" name="Прямоугольник 15"/>
          <p:cNvSpPr/>
          <p:nvPr/>
        </p:nvSpPr>
        <p:spPr>
          <a:xfrm>
            <a:off x="5967000" y="2149200"/>
            <a:ext cx="6090120" cy="81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600" b="0" strike="noStrike" spc="-1">
                <a:solidFill>
                  <a:srgbClr val="000000"/>
                </a:solidFill>
                <a:latin typeface="Arial"/>
              </a:rPr>
              <a:t>At the moment, </a:t>
            </a:r>
            <a:r>
              <a:rPr lang="en-US" sz="1600" b="0" strike="noStrike" spc="-1">
                <a:solidFill>
                  <a:srgbClr val="C00000"/>
                </a:solidFill>
                <a:latin typeface="Arial"/>
              </a:rPr>
              <a:t>DIRAC </a:t>
            </a:r>
            <a:r>
              <a:rPr lang="en-US" sz="1600" b="0" strike="noStrike" spc="-1">
                <a:solidFill>
                  <a:srgbClr val="000000"/>
                </a:solidFill>
                <a:latin typeface="Arial"/>
              </a:rPr>
              <a:t>is used to support the collaborations of the NICA experiments: </a:t>
            </a:r>
            <a:r>
              <a:rPr lang="en-US" sz="1600" b="0" strike="noStrike" spc="-1">
                <a:solidFill>
                  <a:srgbClr val="C00000"/>
                </a:solidFill>
                <a:latin typeface="Arial"/>
              </a:rPr>
              <a:t>MPD, BM@N </a:t>
            </a:r>
            <a:r>
              <a:rPr lang="en-US" sz="1600" b="0" strike="noStrike" spc="-1">
                <a:solidFill>
                  <a:srgbClr val="000000"/>
                </a:solidFill>
                <a:latin typeface="Arial"/>
              </a:rPr>
              <a:t>and</a:t>
            </a:r>
            <a:r>
              <a:rPr lang="en-US" sz="1600" b="0" strike="noStrike" spc="-1">
                <a:solidFill>
                  <a:srgbClr val="FF0000"/>
                </a:solidFill>
                <a:latin typeface="Arial"/>
              </a:rPr>
              <a:t> </a:t>
            </a:r>
            <a:r>
              <a:rPr lang="en-US" sz="1600" b="0" strike="noStrike" spc="-1">
                <a:solidFill>
                  <a:srgbClr val="C00000"/>
                </a:solidFill>
                <a:latin typeface="Arial"/>
              </a:rPr>
              <a:t>SPD</a:t>
            </a:r>
            <a:r>
              <a:rPr lang="en-US" sz="1600" b="0" strike="noStrike" spc="-1">
                <a:solidFill>
                  <a:srgbClr val="000000"/>
                </a:solidFill>
                <a:latin typeface="Arial"/>
              </a:rPr>
              <a:t>, as well as the </a:t>
            </a:r>
            <a:r>
              <a:rPr lang="en-US" sz="1600" b="0" strike="noStrike" spc="-1">
                <a:solidFill>
                  <a:srgbClr val="C00000"/>
                </a:solidFill>
                <a:latin typeface="Arial"/>
              </a:rPr>
              <a:t>Baikal-GVD</a:t>
            </a:r>
            <a:r>
              <a:rPr lang="en-US" sz="1600" b="0" strike="noStrike" spc="-1">
                <a:solidFill>
                  <a:srgbClr val="000000"/>
                </a:solidFill>
                <a:latin typeface="Arial"/>
              </a:rPr>
              <a:t> neutrino telescope.</a:t>
            </a:r>
            <a:endParaRPr lang="ru-RU" sz="1600" b="0" strike="noStrike" spc="-1">
              <a:solidFill>
                <a:srgbClr val="000000"/>
              </a:solidFill>
              <a:latin typeface="Arial"/>
            </a:endParaRPr>
          </a:p>
        </p:txBody>
      </p:sp>
      <p:pic>
        <p:nvPicPr>
          <p:cNvPr id="1026" name="Рисунок 17"/>
          <p:cNvPicPr/>
          <p:nvPr/>
        </p:nvPicPr>
        <p:blipFill>
          <a:blip r:embed="rId7"/>
          <a:srcRect l="19420" t="1764" r="11096" b="1150"/>
          <a:stretch/>
        </p:blipFill>
        <p:spPr>
          <a:xfrm>
            <a:off x="6050880" y="3103200"/>
            <a:ext cx="3092400" cy="2606400"/>
          </a:xfrm>
          <a:prstGeom prst="rect">
            <a:avLst/>
          </a:prstGeom>
          <a:ln w="0">
            <a:noFill/>
          </a:ln>
        </p:spPr>
      </p:pic>
      <p:pic>
        <p:nvPicPr>
          <p:cNvPr id="1027" name="Рисунок 18"/>
          <p:cNvPicPr/>
          <p:nvPr/>
        </p:nvPicPr>
        <p:blipFill>
          <a:blip r:embed="rId8"/>
          <a:srcRect l="9290" t="1006" r="20088" b="1202"/>
          <a:stretch/>
        </p:blipFill>
        <p:spPr>
          <a:xfrm>
            <a:off x="9062640" y="3105360"/>
            <a:ext cx="3129120" cy="2604240"/>
          </a:xfrm>
          <a:prstGeom prst="rect">
            <a:avLst/>
          </a:prstGeom>
          <a:ln w="0">
            <a:noFill/>
          </a:ln>
        </p:spPr>
      </p:pic>
      <p:sp>
        <p:nvSpPr>
          <p:cNvPr id="1028" name="Прямоугольник 19"/>
          <p:cNvSpPr/>
          <p:nvPr/>
        </p:nvSpPr>
        <p:spPr>
          <a:xfrm>
            <a:off x="5967000" y="5786640"/>
            <a:ext cx="3013560" cy="942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400" b="0" strike="noStrike" spc="-1">
                <a:solidFill>
                  <a:srgbClr val="000000"/>
                </a:solidFill>
                <a:latin typeface="Arial"/>
              </a:rPr>
              <a:t>Distribution by the normalized CPU time among the MICC components: </a:t>
            </a:r>
            <a:r>
              <a:rPr lang="en-US" sz="1400" b="0" strike="noStrike" spc="-1">
                <a:solidFill>
                  <a:srgbClr val="C00000"/>
                </a:solidFill>
                <a:latin typeface="Arial"/>
              </a:rPr>
              <a:t>Tier1, Tier2, Cloud and Govorun </a:t>
            </a:r>
            <a:r>
              <a:rPr lang="en-US" sz="1400" b="0" strike="noStrike" spc="-1">
                <a:solidFill>
                  <a:srgbClr val="000000"/>
                </a:solidFill>
                <a:latin typeface="Arial"/>
              </a:rPr>
              <a:t>for jobs sent via DIRAC in 2023</a:t>
            </a:r>
            <a:endParaRPr lang="ru-RU" sz="1400" b="0" strike="noStrike" spc="-1">
              <a:solidFill>
                <a:srgbClr val="000000"/>
              </a:solidFill>
              <a:latin typeface="Arial"/>
            </a:endParaRPr>
          </a:p>
        </p:txBody>
      </p:sp>
      <p:sp>
        <p:nvSpPr>
          <p:cNvPr id="1029" name="Прямоугольник 22"/>
          <p:cNvSpPr/>
          <p:nvPr/>
        </p:nvSpPr>
        <p:spPr>
          <a:xfrm>
            <a:off x="9524880" y="5791320"/>
            <a:ext cx="2666520" cy="1155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400" b="0" strike="noStrike" spc="-1">
                <a:solidFill>
                  <a:srgbClr val="000000"/>
                </a:solidFill>
                <a:latin typeface="Arial"/>
              </a:rPr>
              <a:t>Distribution by the normalized CPU time among  </a:t>
            </a:r>
            <a:r>
              <a:rPr lang="de-DE" sz="1400" b="0" strike="noStrike" spc="-1">
                <a:solidFill>
                  <a:srgbClr val="C00000"/>
                </a:solidFill>
                <a:latin typeface="Arial"/>
              </a:rPr>
              <a:t>MPD, BM@N, SPD and </a:t>
            </a:r>
            <a:r>
              <a:rPr lang="en-US" sz="1400" b="0" strike="noStrike" spc="-1">
                <a:solidFill>
                  <a:srgbClr val="C00000"/>
                </a:solidFill>
                <a:latin typeface="Arial"/>
              </a:rPr>
              <a:t> Baikal-GVD </a:t>
            </a:r>
            <a:r>
              <a:rPr lang="en-US" sz="1400" b="0" strike="noStrike" spc="-1">
                <a:solidFill>
                  <a:srgbClr val="000000"/>
                </a:solidFill>
                <a:latin typeface="Arial"/>
              </a:rPr>
              <a:t>for jobs sent via DIRAC in 2023</a:t>
            </a:r>
            <a:endParaRPr lang="ru-RU" sz="14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Прямоугольник 46"/>
          <p:cNvSpPr/>
          <p:nvPr/>
        </p:nvSpPr>
        <p:spPr>
          <a:xfrm flipH="1">
            <a:off x="223718" y="5903"/>
            <a:ext cx="11732229" cy="948953"/>
          </a:xfrm>
          <a:prstGeom prst="rect">
            <a:avLst/>
          </a:prstGeom>
          <a:gradFill rotWithShape="0">
            <a:gsLst>
              <a:gs pos="82000">
                <a:srgbClr val="005582"/>
              </a:gs>
              <a:gs pos="100000">
                <a:srgbClr val="F2F2F2"/>
              </a:gs>
            </a:gsLst>
            <a:lin ang="10800000"/>
          </a:gradFill>
          <a:ln>
            <a:noFill/>
          </a:ln>
        </p:spPr>
        <p:style>
          <a:lnRef idx="2">
            <a:schemeClr val="accent1">
              <a:shade val="50000"/>
            </a:schemeClr>
          </a:lnRef>
          <a:fillRef idx="1">
            <a:schemeClr val="accent1"/>
          </a:fillRef>
          <a:effectRef idx="0">
            <a:schemeClr val="accent1"/>
          </a:effectRef>
          <a:fontRef idx="minor"/>
        </p:style>
        <p:txBody>
          <a:bodyPr lIns="86805" tIns="43403" rIns="86805" bIns="43403" anchor="t">
            <a:noAutofit/>
          </a:bodyPr>
          <a:lstStyle/>
          <a:p>
            <a:pPr>
              <a:lnSpc>
                <a:spcPct val="100000"/>
              </a:lnSpc>
            </a:pPr>
            <a:endParaRPr lang="en-US" sz="1736" b="0" strike="noStrike" spc="-1">
              <a:solidFill>
                <a:srgbClr val="000000"/>
              </a:solidFill>
              <a:latin typeface="Arial"/>
              <a:ea typeface="DejaVu Sans"/>
            </a:endParaRPr>
          </a:p>
        </p:txBody>
      </p:sp>
      <p:pic>
        <p:nvPicPr>
          <p:cNvPr id="555" name="Рисунок 30"/>
          <p:cNvPicPr/>
          <p:nvPr/>
        </p:nvPicPr>
        <p:blipFill>
          <a:blip r:embed="rId3"/>
          <a:stretch/>
        </p:blipFill>
        <p:spPr>
          <a:xfrm>
            <a:off x="293857" y="63542"/>
            <a:ext cx="958675" cy="692357"/>
          </a:xfrm>
          <a:prstGeom prst="rect">
            <a:avLst/>
          </a:prstGeom>
          <a:ln w="0">
            <a:noFill/>
          </a:ln>
        </p:spPr>
      </p:pic>
      <p:sp>
        <p:nvSpPr>
          <p:cNvPr id="556" name="Прямоугольник 47"/>
          <p:cNvSpPr/>
          <p:nvPr/>
        </p:nvSpPr>
        <p:spPr>
          <a:xfrm>
            <a:off x="2022841" y="-7587"/>
            <a:ext cx="8133984" cy="918907"/>
          </a:xfrm>
          <a:prstGeom prst="rect">
            <a:avLst/>
          </a:prstGeom>
          <a:noFill/>
          <a:ln w="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en-US" sz="2701" b="1" strike="noStrike" spc="-1" dirty="0">
                <a:solidFill>
                  <a:srgbClr val="FFFFFF"/>
                </a:solidFill>
                <a:latin typeface="Arial"/>
                <a:ea typeface="DejaVu Sans"/>
              </a:rPr>
              <a:t>Strategy for Information Technology and Scientific Computing at </a:t>
            </a:r>
            <a:r>
              <a:rPr lang="en-US" sz="2315" b="1" strike="noStrike" spc="-1" dirty="0">
                <a:solidFill>
                  <a:srgbClr val="FFFFFF"/>
                </a:solidFill>
                <a:latin typeface="Arial"/>
                <a:ea typeface="DejaVu Sans"/>
              </a:rPr>
              <a:t>JINR</a:t>
            </a:r>
            <a:endParaRPr lang="en-US" sz="2315" b="0" strike="noStrike" spc="-1" dirty="0">
              <a:solidFill>
                <a:srgbClr val="000000"/>
              </a:solidFill>
              <a:latin typeface="Arial"/>
            </a:endParaRPr>
          </a:p>
        </p:txBody>
      </p:sp>
      <p:sp>
        <p:nvSpPr>
          <p:cNvPr id="557" name="Rectangle 32"/>
          <p:cNvSpPr/>
          <p:nvPr/>
        </p:nvSpPr>
        <p:spPr>
          <a:xfrm>
            <a:off x="6187575" y="1257632"/>
            <a:ext cx="5615595" cy="3026373"/>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tabLst>
                <a:tab pos="0" algn="l"/>
              </a:tabLst>
            </a:pPr>
            <a:r>
              <a:rPr lang="en-GB" sz="1929" b="1" strike="noStrike" spc="-1">
                <a:solidFill>
                  <a:srgbClr val="00B050"/>
                </a:solidFill>
                <a:latin typeface="Arial"/>
                <a:ea typeface="DejaVu Sans"/>
              </a:rPr>
              <a:t>S</a:t>
            </a:r>
            <a:r>
              <a:rPr lang="en-US" sz="1929" b="1" strike="noStrike" spc="-1">
                <a:solidFill>
                  <a:srgbClr val="00B050"/>
                </a:solidFill>
                <a:latin typeface="Arial"/>
                <a:ea typeface="DejaVu Sans"/>
              </a:rPr>
              <a:t>teady implementation/upgrades</a:t>
            </a:r>
            <a:r>
              <a:rPr lang="en-US" sz="1929" b="0" strike="noStrike" spc="-1">
                <a:solidFill>
                  <a:srgbClr val="00B050"/>
                </a:solidFill>
                <a:latin typeface="Arial"/>
                <a:ea typeface="DejaVu Sans"/>
              </a:rPr>
              <a:t> of</a:t>
            </a:r>
            <a:endParaRPr lang="en-US" sz="1929" b="0" strike="noStrike" spc="-1">
              <a:solidFill>
                <a:srgbClr val="000000"/>
              </a:solidFill>
              <a:latin typeface="Arial"/>
            </a:endParaRPr>
          </a:p>
          <a:p>
            <a:pPr marL="330901" indent="-330901">
              <a:lnSpc>
                <a:spcPct val="100000"/>
              </a:lnSpc>
              <a:buClr>
                <a:srgbClr val="002060"/>
              </a:buClr>
              <a:buFont typeface="Arial"/>
              <a:buChar char="•"/>
              <a:tabLst>
                <a:tab pos="0" algn="l"/>
              </a:tabLst>
            </a:pPr>
            <a:r>
              <a:rPr lang="en-US" sz="1736" b="0" strike="noStrike" spc="-1">
                <a:solidFill>
                  <a:srgbClr val="002060"/>
                </a:solidFill>
                <a:latin typeface="Arial"/>
                <a:ea typeface="DejaVu Sans"/>
              </a:rPr>
              <a:t>Networking (</a:t>
            </a:r>
            <a:r>
              <a:rPr lang="en-US" sz="1736" b="1" strike="noStrike" spc="-1">
                <a:solidFill>
                  <a:srgbClr val="FF0000"/>
                </a:solidFill>
                <a:latin typeface="Arial"/>
                <a:ea typeface="DejaVu Sans"/>
              </a:rPr>
              <a:t>Tb/s</a:t>
            </a:r>
            <a:r>
              <a:rPr lang="en-US" sz="1736" b="0" strike="noStrike" spc="-1">
                <a:solidFill>
                  <a:srgbClr val="002060"/>
                </a:solidFill>
                <a:latin typeface="Arial"/>
                <a:ea typeface="DejaVu Sans"/>
              </a:rPr>
              <a:t> range) </a:t>
            </a:r>
            <a:endParaRPr lang="en-US" sz="1736" b="0" strike="noStrike" spc="-1">
              <a:solidFill>
                <a:srgbClr val="000000"/>
              </a:solidFill>
              <a:latin typeface="Arial"/>
            </a:endParaRPr>
          </a:p>
          <a:p>
            <a:pPr marL="330901" indent="-330901">
              <a:lnSpc>
                <a:spcPct val="100000"/>
              </a:lnSpc>
              <a:buClr>
                <a:srgbClr val="002060"/>
              </a:buClr>
              <a:buFont typeface="Arial"/>
              <a:buChar char="•"/>
              <a:tabLst>
                <a:tab pos="0" algn="l"/>
              </a:tabLst>
            </a:pPr>
            <a:r>
              <a:rPr lang="en-US" sz="1736" b="0" strike="noStrike" spc="-1">
                <a:solidFill>
                  <a:srgbClr val="002060"/>
                </a:solidFill>
                <a:latin typeface="Arial"/>
                <a:ea typeface="DejaVu Sans"/>
              </a:rPr>
              <a:t>Computing infrastructure within the </a:t>
            </a:r>
            <a:r>
              <a:rPr lang="en-US" sz="1736" b="0" strike="noStrike" spc="-1">
                <a:solidFill>
                  <a:srgbClr val="FF0000"/>
                </a:solidFill>
                <a:latin typeface="Arial"/>
                <a:ea typeface="DejaVu Sans"/>
              </a:rPr>
              <a:t>M</a:t>
            </a:r>
            <a:r>
              <a:rPr lang="en-US" sz="1736" b="0" strike="noStrike" spc="-1">
                <a:solidFill>
                  <a:srgbClr val="002060"/>
                </a:solidFill>
                <a:latin typeface="Arial"/>
                <a:ea typeface="DejaVu Sans"/>
              </a:rPr>
              <a:t>ultifunctional </a:t>
            </a:r>
            <a:r>
              <a:rPr lang="en-US" sz="1736" b="0" strike="noStrike" spc="-1">
                <a:solidFill>
                  <a:srgbClr val="FF0000"/>
                </a:solidFill>
                <a:latin typeface="Arial"/>
                <a:ea typeface="DejaVu Sans"/>
              </a:rPr>
              <a:t>I</a:t>
            </a:r>
            <a:r>
              <a:rPr lang="en-US" sz="1736" b="0" strike="noStrike" spc="-1">
                <a:solidFill>
                  <a:srgbClr val="002060"/>
                </a:solidFill>
                <a:latin typeface="Arial"/>
                <a:ea typeface="DejaVu Sans"/>
              </a:rPr>
              <a:t>nformation &amp; </a:t>
            </a:r>
            <a:r>
              <a:rPr lang="en-US" sz="1736" b="0" strike="noStrike" spc="-1">
                <a:solidFill>
                  <a:srgbClr val="FF0000"/>
                </a:solidFill>
                <a:latin typeface="Arial"/>
                <a:ea typeface="DejaVu Sans"/>
              </a:rPr>
              <a:t>C</a:t>
            </a:r>
            <a:r>
              <a:rPr lang="en-US" sz="1736" b="0" strike="noStrike" spc="-1">
                <a:solidFill>
                  <a:srgbClr val="002060"/>
                </a:solidFill>
                <a:latin typeface="Arial"/>
                <a:ea typeface="DejaVu Sans"/>
              </a:rPr>
              <a:t>omputing </a:t>
            </a:r>
            <a:r>
              <a:rPr lang="en-US" sz="1736" b="0" strike="noStrike" spc="-1">
                <a:solidFill>
                  <a:srgbClr val="FF0000"/>
                </a:solidFill>
                <a:latin typeface="Arial"/>
                <a:ea typeface="DejaVu Sans"/>
              </a:rPr>
              <a:t>C</a:t>
            </a:r>
            <a:r>
              <a:rPr lang="en-US" sz="1736" b="0" strike="noStrike" spc="-1">
                <a:solidFill>
                  <a:srgbClr val="002060"/>
                </a:solidFill>
                <a:latin typeface="Arial"/>
                <a:ea typeface="DejaVu Sans"/>
              </a:rPr>
              <a:t>omplex (</a:t>
            </a:r>
            <a:r>
              <a:rPr lang="en-US" sz="1736" b="0" strike="noStrike" spc="-1">
                <a:solidFill>
                  <a:srgbClr val="FF0000"/>
                </a:solidFill>
                <a:latin typeface="Arial"/>
                <a:ea typeface="DejaVu Sans"/>
              </a:rPr>
              <a:t>MICC</a:t>
            </a:r>
            <a:r>
              <a:rPr lang="en-US" sz="1736" b="0" strike="noStrike" spc="-1">
                <a:solidFill>
                  <a:srgbClr val="002060"/>
                </a:solidFill>
                <a:latin typeface="Arial"/>
                <a:ea typeface="DejaVu Sans"/>
              </a:rPr>
              <a:t>) and </a:t>
            </a:r>
            <a:endParaRPr lang="en-US" sz="1736" b="0" strike="noStrike" spc="-1">
              <a:solidFill>
                <a:srgbClr val="000000"/>
              </a:solidFill>
              <a:latin typeface="Arial"/>
            </a:endParaRPr>
          </a:p>
          <a:p>
            <a:pPr marL="330901" indent="-330901">
              <a:lnSpc>
                <a:spcPct val="100000"/>
              </a:lnSpc>
              <a:buClr>
                <a:srgbClr val="002060"/>
              </a:buClr>
              <a:buFont typeface="Arial"/>
              <a:buChar char="•"/>
              <a:tabLst>
                <a:tab pos="0" algn="l"/>
              </a:tabLst>
            </a:pPr>
            <a:r>
              <a:rPr lang="en-US" sz="1736" b="0" strike="noStrike" spc="-1">
                <a:solidFill>
                  <a:srgbClr val="002060"/>
                </a:solidFill>
                <a:latin typeface="Arial"/>
                <a:ea typeface="DejaVu Sans"/>
              </a:rPr>
              <a:t>“Govorun” Supercomputer,</a:t>
            </a:r>
            <a:endParaRPr lang="en-US" sz="1736" b="0" strike="noStrike" spc="-1">
              <a:solidFill>
                <a:srgbClr val="000000"/>
              </a:solidFill>
              <a:latin typeface="Arial"/>
            </a:endParaRPr>
          </a:p>
          <a:p>
            <a:pPr marL="330901" indent="-330901">
              <a:lnSpc>
                <a:spcPct val="100000"/>
              </a:lnSpc>
              <a:buClr>
                <a:srgbClr val="002060"/>
              </a:buClr>
              <a:buFont typeface="Arial"/>
              <a:buChar char="•"/>
              <a:tabLst>
                <a:tab pos="0" algn="l"/>
              </a:tabLst>
            </a:pPr>
            <a:r>
              <a:rPr lang="en-GB" sz="1736" b="0" strike="noStrike" spc="-1">
                <a:solidFill>
                  <a:srgbClr val="002060"/>
                </a:solidFill>
                <a:latin typeface="Arial"/>
                <a:ea typeface="DejaVu Sans"/>
              </a:rPr>
              <a:t>NICA Tier0-Tier1-number of Tier2;</a:t>
            </a:r>
            <a:endParaRPr lang="en-US" sz="1736" b="0" strike="noStrike" spc="-1">
              <a:solidFill>
                <a:srgbClr val="000000"/>
              </a:solidFill>
              <a:latin typeface="Arial"/>
            </a:endParaRPr>
          </a:p>
          <a:p>
            <a:pPr marL="330901" indent="-330901">
              <a:lnSpc>
                <a:spcPct val="100000"/>
              </a:lnSpc>
              <a:buClr>
                <a:srgbClr val="002060"/>
              </a:buClr>
              <a:buFont typeface="Arial"/>
              <a:buChar char="•"/>
              <a:tabLst>
                <a:tab pos="0" algn="l"/>
              </a:tabLst>
            </a:pPr>
            <a:r>
              <a:rPr lang="en-GB" sz="1736" b="0" strike="noStrike" spc="-1">
                <a:solidFill>
                  <a:srgbClr val="002060"/>
                </a:solidFill>
                <a:latin typeface="Arial"/>
                <a:ea typeface="DejaVu Sans"/>
              </a:rPr>
              <a:t>Baykal, NOvA, JUNO – all types of resources</a:t>
            </a:r>
            <a:endParaRPr lang="en-US" sz="1736" b="0" strike="noStrike" spc="-1">
              <a:solidFill>
                <a:srgbClr val="000000"/>
              </a:solidFill>
              <a:latin typeface="Arial"/>
            </a:endParaRPr>
          </a:p>
          <a:p>
            <a:pPr marL="330901" indent="-330901">
              <a:lnSpc>
                <a:spcPct val="100000"/>
              </a:lnSpc>
              <a:buClr>
                <a:srgbClr val="002060"/>
              </a:buClr>
              <a:buFont typeface="Arial"/>
              <a:buChar char="•"/>
              <a:tabLst>
                <a:tab pos="0" algn="l"/>
              </a:tabLst>
            </a:pPr>
            <a:r>
              <a:rPr lang="en-GB" sz="1736" b="0" strike="noStrike" spc="-1">
                <a:solidFill>
                  <a:srgbClr val="002060"/>
                </a:solidFill>
                <a:latin typeface="Arial"/>
                <a:ea typeface="DejaVu Sans"/>
              </a:rPr>
              <a:t>LHC@HL-LHC: Tier1 for CMS, Tier 2 for ATLAC, ALICE</a:t>
            </a:r>
            <a:endParaRPr lang="en-US" sz="1736" b="0" strike="noStrike" spc="-1">
              <a:solidFill>
                <a:srgbClr val="000000"/>
              </a:solidFill>
              <a:latin typeface="Arial"/>
            </a:endParaRPr>
          </a:p>
          <a:p>
            <a:pPr marL="330901" indent="-330901">
              <a:lnSpc>
                <a:spcPct val="100000"/>
              </a:lnSpc>
              <a:buClr>
                <a:srgbClr val="002060"/>
              </a:buClr>
              <a:buFont typeface="Arial"/>
              <a:buChar char="•"/>
              <a:tabLst>
                <a:tab pos="0" algn="l"/>
              </a:tabLst>
            </a:pPr>
            <a:r>
              <a:rPr lang="en-US" sz="1736" b="0" strike="noStrike" spc="-1">
                <a:solidFill>
                  <a:srgbClr val="002060"/>
                </a:solidFill>
                <a:latin typeface="Arial"/>
                <a:ea typeface="DejaVu Sans"/>
              </a:rPr>
              <a:t>Data center infrastructure,</a:t>
            </a:r>
            <a:endParaRPr lang="en-US" sz="1736" b="0" strike="noStrike" spc="-1">
              <a:solidFill>
                <a:srgbClr val="000000"/>
              </a:solidFill>
              <a:latin typeface="Arial"/>
            </a:endParaRPr>
          </a:p>
          <a:p>
            <a:pPr marL="330901" indent="-330901">
              <a:lnSpc>
                <a:spcPct val="100000"/>
              </a:lnSpc>
              <a:buClr>
                <a:srgbClr val="002060"/>
              </a:buClr>
              <a:buFont typeface="Arial"/>
              <a:buChar char="•"/>
              <a:tabLst>
                <a:tab pos="0" algn="l"/>
              </a:tabLst>
            </a:pPr>
            <a:r>
              <a:rPr lang="en-US" sz="1736" b="0" strike="noStrike" spc="-1">
                <a:solidFill>
                  <a:srgbClr val="002060"/>
                </a:solidFill>
                <a:latin typeface="Arial"/>
                <a:ea typeface="DejaVu Sans"/>
              </a:rPr>
              <a:t>Data Lake &amp; long-term storage for all experiments.</a:t>
            </a:r>
            <a:endParaRPr lang="en-US" sz="1736" b="0" strike="noStrike" spc="-1">
              <a:solidFill>
                <a:srgbClr val="000000"/>
              </a:solidFill>
              <a:latin typeface="Arial"/>
            </a:endParaRPr>
          </a:p>
        </p:txBody>
      </p:sp>
      <p:sp>
        <p:nvSpPr>
          <p:cNvPr id="558" name="Rectangle 33"/>
          <p:cNvSpPr/>
          <p:nvPr/>
        </p:nvSpPr>
        <p:spPr>
          <a:xfrm>
            <a:off x="5627856" y="6397883"/>
            <a:ext cx="6501701" cy="354778"/>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pPr>
            <a:r>
              <a:rPr lang="en-US" sz="1736" b="1" strike="noStrike" spc="-1">
                <a:solidFill>
                  <a:srgbClr val="C0504D"/>
                </a:solidFill>
                <a:latin typeface="Arial"/>
                <a:ea typeface="DejaVu Sans"/>
              </a:rPr>
              <a:t>A variety of means will be used for IT specialists upskilling. </a:t>
            </a:r>
            <a:endParaRPr lang="en-US" sz="1736" b="0" strike="noStrike" spc="-1">
              <a:solidFill>
                <a:srgbClr val="000000"/>
              </a:solidFill>
              <a:latin typeface="Arial"/>
            </a:endParaRPr>
          </a:p>
        </p:txBody>
      </p:sp>
      <p:sp>
        <p:nvSpPr>
          <p:cNvPr id="559" name="TextBox 21"/>
          <p:cNvSpPr/>
          <p:nvPr/>
        </p:nvSpPr>
        <p:spPr>
          <a:xfrm>
            <a:off x="1769544" y="1059717"/>
            <a:ext cx="3329843" cy="384530"/>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pPr>
            <a:r>
              <a:rPr lang="en-US" sz="1929" b="1" strike="noStrike" spc="-1">
                <a:solidFill>
                  <a:srgbClr val="FF0000"/>
                </a:solidFill>
                <a:latin typeface="Arial"/>
                <a:ea typeface="DejaVu Sans"/>
              </a:rPr>
              <a:t>Scientific IT ecosystem:</a:t>
            </a:r>
            <a:endParaRPr lang="en-US" sz="1929" b="0" strike="noStrike" spc="-1">
              <a:solidFill>
                <a:srgbClr val="000000"/>
              </a:solidFill>
              <a:latin typeface="Arial"/>
            </a:endParaRPr>
          </a:p>
        </p:txBody>
      </p:sp>
      <p:sp>
        <p:nvSpPr>
          <p:cNvPr id="560" name="Левая фигурная скобка 2"/>
          <p:cNvSpPr/>
          <p:nvPr/>
        </p:nvSpPr>
        <p:spPr>
          <a:xfrm rot="5400000">
            <a:off x="3054954" y="-1071869"/>
            <a:ext cx="520483" cy="5427054"/>
          </a:xfrm>
          <a:prstGeom prst="leftBrace">
            <a:avLst>
              <a:gd name="adj1" fmla="val 8333"/>
              <a:gd name="adj2" fmla="val 50000"/>
            </a:avLst>
          </a:prstGeom>
          <a:noFill/>
          <a:ln w="28575">
            <a:solidFill>
              <a:srgbClr val="000066"/>
            </a:solidFill>
          </a:ln>
        </p:spPr>
        <p:style>
          <a:lnRef idx="1">
            <a:schemeClr val="accent1"/>
          </a:lnRef>
          <a:fillRef idx="0">
            <a:schemeClr val="accent1"/>
          </a:fillRef>
          <a:effectRef idx="0">
            <a:schemeClr val="accent1"/>
          </a:effectRef>
          <a:fontRef idx="minor"/>
        </p:style>
        <p:txBody>
          <a:bodyPr lIns="86805" tIns="43403" rIns="86805" bIns="43403" anchor="t">
            <a:noAutofit/>
          </a:bodyPr>
          <a:lstStyle/>
          <a:p>
            <a:pPr>
              <a:lnSpc>
                <a:spcPct val="100000"/>
              </a:lnSpc>
            </a:pPr>
            <a:endParaRPr lang="en-US" sz="1736" b="0" strike="noStrike" spc="-1">
              <a:solidFill>
                <a:srgbClr val="000000"/>
              </a:solidFill>
              <a:latin typeface="Arial"/>
              <a:ea typeface="DejaVu Sans"/>
            </a:endParaRPr>
          </a:p>
        </p:txBody>
      </p:sp>
      <p:sp>
        <p:nvSpPr>
          <p:cNvPr id="561" name="TextBox 126"/>
          <p:cNvSpPr/>
          <p:nvPr/>
        </p:nvSpPr>
        <p:spPr>
          <a:xfrm>
            <a:off x="157400" y="6046843"/>
            <a:ext cx="5427054" cy="681406"/>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en-US" sz="1929" b="0" strike="noStrike" spc="-1">
                <a:solidFill>
                  <a:srgbClr val="000066"/>
                </a:solidFill>
                <a:latin typeface="Arial"/>
                <a:ea typeface="Calibri"/>
              </a:rPr>
              <a:t>The coordinated development of interconnected IT technologies and computational methods</a:t>
            </a:r>
            <a:endParaRPr lang="en-US" sz="1929" b="0" strike="noStrike" spc="-1">
              <a:solidFill>
                <a:srgbClr val="000000"/>
              </a:solidFill>
              <a:latin typeface="Arial"/>
            </a:endParaRPr>
          </a:p>
        </p:txBody>
      </p:sp>
      <p:sp>
        <p:nvSpPr>
          <p:cNvPr id="562" name="TextBox 127"/>
          <p:cNvSpPr/>
          <p:nvPr/>
        </p:nvSpPr>
        <p:spPr>
          <a:xfrm>
            <a:off x="6118479" y="4528795"/>
            <a:ext cx="5520109" cy="1780040"/>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pPr>
            <a:r>
              <a:rPr lang="en-US" sz="1833" b="0" strike="noStrike" spc="-1">
                <a:solidFill>
                  <a:srgbClr val="002060"/>
                </a:solidFill>
                <a:latin typeface="Arial"/>
                <a:ea typeface="DejaVu Sans"/>
              </a:rPr>
              <a:t>The </a:t>
            </a:r>
            <a:r>
              <a:rPr lang="en-US" sz="1833" b="1" strike="noStrike" spc="-1">
                <a:solidFill>
                  <a:srgbClr val="002060"/>
                </a:solidFill>
                <a:latin typeface="Arial"/>
                <a:ea typeface="DejaVu Sans"/>
              </a:rPr>
              <a:t>development of new data processing and analysis algorithms </a:t>
            </a:r>
            <a:r>
              <a:rPr lang="en-US" sz="1833" b="0" strike="noStrike" spc="-1">
                <a:solidFill>
                  <a:srgbClr val="002060"/>
                </a:solidFill>
                <a:latin typeface="Arial"/>
                <a:ea typeface="DejaVu Sans"/>
              </a:rPr>
              <a:t>based on </a:t>
            </a:r>
            <a:endParaRPr lang="en-US" sz="1833" b="0" strike="noStrike" spc="-1">
              <a:solidFill>
                <a:srgbClr val="000000"/>
              </a:solidFill>
              <a:latin typeface="Arial"/>
            </a:endParaRPr>
          </a:p>
          <a:p>
            <a:pPr marL="330901" indent="-330901">
              <a:lnSpc>
                <a:spcPct val="100000"/>
              </a:lnSpc>
              <a:buClr>
                <a:srgbClr val="002060"/>
              </a:buClr>
              <a:buFont typeface="Arial"/>
              <a:buChar char="•"/>
            </a:pPr>
            <a:r>
              <a:rPr lang="en-US" sz="1833" b="0" strike="noStrike" spc="-1">
                <a:solidFill>
                  <a:srgbClr val="002060"/>
                </a:solidFill>
                <a:latin typeface="Arial"/>
                <a:ea typeface="DejaVu Sans"/>
              </a:rPr>
              <a:t>ML/DL, </a:t>
            </a:r>
            <a:endParaRPr lang="en-US" sz="1833" b="0" strike="noStrike" spc="-1">
              <a:solidFill>
                <a:srgbClr val="000000"/>
              </a:solidFill>
              <a:latin typeface="Arial"/>
            </a:endParaRPr>
          </a:p>
          <a:p>
            <a:pPr marL="330901" indent="-330901">
              <a:lnSpc>
                <a:spcPct val="100000"/>
              </a:lnSpc>
              <a:buClr>
                <a:srgbClr val="002060"/>
              </a:buClr>
              <a:buFont typeface="Arial"/>
              <a:buChar char="•"/>
            </a:pPr>
            <a:r>
              <a:rPr lang="en-US" sz="1833" b="0" strike="noStrike" spc="-1">
                <a:solidFill>
                  <a:srgbClr val="002060"/>
                </a:solidFill>
                <a:latin typeface="Arial"/>
                <a:ea typeface="DejaVu Sans"/>
              </a:rPr>
              <a:t>artificial intelligence, </a:t>
            </a:r>
            <a:endParaRPr lang="en-US" sz="1833" b="0" strike="noStrike" spc="-1">
              <a:solidFill>
                <a:srgbClr val="000000"/>
              </a:solidFill>
              <a:latin typeface="Arial"/>
            </a:endParaRPr>
          </a:p>
          <a:p>
            <a:pPr marL="330901" indent="-330901">
              <a:lnSpc>
                <a:spcPct val="100000"/>
              </a:lnSpc>
              <a:buClr>
                <a:srgbClr val="002060"/>
              </a:buClr>
              <a:buFont typeface="Arial"/>
              <a:buChar char="•"/>
            </a:pPr>
            <a:r>
              <a:rPr lang="en-US" sz="1833" b="0" strike="noStrike" spc="-1">
                <a:solidFill>
                  <a:srgbClr val="002060"/>
                </a:solidFill>
                <a:latin typeface="Arial"/>
                <a:ea typeface="DejaVu Sans"/>
              </a:rPr>
              <a:t>Big Data </a:t>
            </a:r>
            <a:endParaRPr lang="en-US" sz="1833" b="0" strike="noStrike" spc="-1">
              <a:solidFill>
                <a:srgbClr val="000000"/>
              </a:solidFill>
              <a:latin typeface="Arial"/>
            </a:endParaRPr>
          </a:p>
          <a:p>
            <a:pPr marL="330901" indent="-330901">
              <a:lnSpc>
                <a:spcPct val="100000"/>
              </a:lnSpc>
              <a:buClr>
                <a:srgbClr val="002060"/>
              </a:buClr>
              <a:buFont typeface="Arial"/>
              <a:buChar char="•"/>
            </a:pPr>
            <a:r>
              <a:rPr lang="en-US" sz="1833" b="0" strike="noStrike" spc="-1">
                <a:solidFill>
                  <a:srgbClr val="002060"/>
                </a:solidFill>
                <a:latin typeface="Arial"/>
                <a:ea typeface="DejaVu Sans"/>
              </a:rPr>
              <a:t>Quantum technologies.</a:t>
            </a:r>
            <a:endParaRPr lang="en-US" sz="1833" b="0" strike="noStrike" spc="-1">
              <a:solidFill>
                <a:srgbClr val="000000"/>
              </a:solidFill>
              <a:latin typeface="Arial"/>
            </a:endParaRPr>
          </a:p>
        </p:txBody>
      </p:sp>
      <p:pic>
        <p:nvPicPr>
          <p:cNvPr id="563" name="Рисунок 45"/>
          <p:cNvPicPr/>
          <p:nvPr/>
        </p:nvPicPr>
        <p:blipFill>
          <a:blip r:embed="rId4"/>
          <a:stretch/>
        </p:blipFill>
        <p:spPr>
          <a:xfrm>
            <a:off x="454273" y="1795477"/>
            <a:ext cx="5690595" cy="4160742"/>
          </a:xfrm>
          <a:prstGeom prst="rect">
            <a:avLst/>
          </a:prstGeom>
          <a:ln w="0">
            <a:noFill/>
          </a:ln>
        </p:spPr>
      </p:pic>
    </p:spTree>
    <p:extLst>
      <p:ext uri="{BB962C8B-B14F-4D97-AF65-F5344CB8AC3E}">
        <p14:creationId xmlns:p14="http://schemas.microsoft.com/office/powerpoint/2010/main" val="2979846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Рисунок 122"/>
          <p:cNvPicPr/>
          <p:nvPr/>
        </p:nvPicPr>
        <p:blipFill>
          <a:blip r:embed="rId2"/>
          <a:stretch/>
        </p:blipFill>
        <p:spPr>
          <a:xfrm>
            <a:off x="84600" y="287999"/>
            <a:ext cx="6575400" cy="3352015"/>
          </a:xfrm>
          <a:prstGeom prst="rect">
            <a:avLst/>
          </a:prstGeom>
          <a:ln w="0">
            <a:noFill/>
          </a:ln>
        </p:spPr>
      </p:pic>
      <p:sp>
        <p:nvSpPr>
          <p:cNvPr id="124" name="Text Box 1"/>
          <p:cNvSpPr/>
          <p:nvPr/>
        </p:nvSpPr>
        <p:spPr>
          <a:xfrm>
            <a:off x="71640" y="69192"/>
            <a:ext cx="1188000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1199"/>
              </a:spcBef>
            </a:pPr>
            <a:r>
              <a:rPr lang="en-US" sz="2400" b="1" strike="noStrike" spc="-1" dirty="0">
                <a:solidFill>
                  <a:srgbClr val="C00000"/>
                </a:solidFill>
                <a:latin typeface="Arial"/>
                <a:ea typeface="DejaVu Sans"/>
              </a:rPr>
              <a:t> JINR research Infrastructure in the global scientific Landscape today</a:t>
            </a:r>
            <a:endParaRPr lang="ru-RU" sz="2400" b="0" strike="noStrike" spc="-1" dirty="0">
              <a:solidFill>
                <a:srgbClr val="C00000"/>
              </a:solidFill>
              <a:latin typeface="Arial"/>
            </a:endParaRPr>
          </a:p>
        </p:txBody>
      </p:sp>
      <p:sp>
        <p:nvSpPr>
          <p:cNvPr id="125" name="TextBox 124"/>
          <p:cNvSpPr txBox="1"/>
          <p:nvPr/>
        </p:nvSpPr>
        <p:spPr>
          <a:xfrm>
            <a:off x="76140" y="2186487"/>
            <a:ext cx="6592320" cy="1998192"/>
          </a:xfrm>
          <a:prstGeom prst="rect">
            <a:avLst/>
          </a:prstGeom>
          <a:solidFill>
            <a:schemeClr val="accent6">
              <a:lumMod val="20000"/>
              <a:lumOff val="80000"/>
            </a:schemeClr>
          </a:solidFill>
          <a:ln w="0">
            <a:noFill/>
          </a:ln>
        </p:spPr>
        <p:txBody>
          <a:bodyPr lIns="90000" tIns="45000" rIns="90000" bIns="45000" anchor="t">
            <a:noAutofit/>
          </a:bodyPr>
          <a:lstStyle/>
          <a:p>
            <a:r>
              <a:rPr lang="ru-RU" sz="1400" b="0" strike="noStrike" spc="-1" dirty="0" err="1">
                <a:solidFill>
                  <a:srgbClr val="000000"/>
                </a:solidFill>
                <a:latin typeface="Arial"/>
              </a:rPr>
              <a:t>Taking</a:t>
            </a:r>
            <a:r>
              <a:rPr lang="ru-RU" sz="1400" b="0" strike="noStrike" spc="-1" dirty="0">
                <a:solidFill>
                  <a:srgbClr val="000000"/>
                </a:solidFill>
                <a:latin typeface="Arial"/>
              </a:rPr>
              <a:t> </a:t>
            </a:r>
            <a:r>
              <a:rPr lang="ru-RU" sz="1400" b="0" strike="noStrike" spc="-1" dirty="0" err="1">
                <a:solidFill>
                  <a:srgbClr val="000000"/>
                </a:solidFill>
                <a:latin typeface="Arial"/>
              </a:rPr>
              <a:t>beam</a:t>
            </a:r>
            <a:r>
              <a:rPr lang="ru-RU" sz="1400" b="0" strike="noStrike" spc="-1" dirty="0">
                <a:solidFill>
                  <a:srgbClr val="000000"/>
                </a:solidFill>
                <a:latin typeface="Arial"/>
              </a:rPr>
              <a:t> </a:t>
            </a:r>
            <a:r>
              <a:rPr lang="ru-RU" sz="1400" b="0" strike="noStrike" spc="-1" dirty="0" err="1">
                <a:solidFill>
                  <a:srgbClr val="000000"/>
                </a:solidFill>
                <a:latin typeface="Arial"/>
              </a:rPr>
              <a:t>energies</a:t>
            </a:r>
            <a:r>
              <a:rPr lang="ru-RU" sz="1400" b="0" strike="noStrike" spc="-1" dirty="0">
                <a:solidFill>
                  <a:srgbClr val="000000"/>
                </a:solidFill>
                <a:latin typeface="Arial"/>
              </a:rPr>
              <a:t> </a:t>
            </a:r>
            <a:r>
              <a:rPr lang="ru-RU" sz="1400" b="0" strike="noStrike" spc="-1" dirty="0" err="1">
                <a:solidFill>
                  <a:srgbClr val="000000"/>
                </a:solidFill>
                <a:latin typeface="Arial"/>
              </a:rPr>
              <a:t>of</a:t>
            </a:r>
            <a:r>
              <a:rPr lang="ru-RU" sz="1400" b="0" strike="noStrike" spc="-1" dirty="0">
                <a:solidFill>
                  <a:srgbClr val="000000"/>
                </a:solidFill>
                <a:latin typeface="Arial"/>
              </a:rPr>
              <a:t> 1 </a:t>
            </a:r>
            <a:r>
              <a:rPr lang="ru-RU" sz="1400" b="0" strike="noStrike" spc="-1" dirty="0" err="1">
                <a:solidFill>
                  <a:srgbClr val="000000"/>
                </a:solidFill>
                <a:latin typeface="Arial"/>
              </a:rPr>
              <a:t>GeV</a:t>
            </a:r>
            <a:r>
              <a:rPr lang="ru-RU" sz="1400" b="0" strike="noStrike" spc="-1" dirty="0">
                <a:solidFill>
                  <a:srgbClr val="000000"/>
                </a:solidFill>
                <a:latin typeface="Arial"/>
              </a:rPr>
              <a:t> </a:t>
            </a:r>
            <a:r>
              <a:rPr lang="ru-RU" sz="1400" b="0" strike="noStrike" spc="-1" dirty="0" err="1">
                <a:solidFill>
                  <a:srgbClr val="000000"/>
                </a:solidFill>
                <a:latin typeface="Arial"/>
              </a:rPr>
              <a:t>or</a:t>
            </a:r>
            <a:r>
              <a:rPr lang="ru-RU" sz="1400" b="0" strike="noStrike" spc="-1" dirty="0">
                <a:solidFill>
                  <a:srgbClr val="000000"/>
                </a:solidFill>
                <a:latin typeface="Arial"/>
              </a:rPr>
              <a:t> </a:t>
            </a:r>
            <a:r>
              <a:rPr lang="ru-RU" sz="1400" b="0" strike="noStrike" spc="-1" dirty="0" err="1">
                <a:solidFill>
                  <a:srgbClr val="000000"/>
                </a:solidFill>
                <a:latin typeface="Arial"/>
              </a:rPr>
              <a:t>greater</a:t>
            </a:r>
            <a:r>
              <a:rPr lang="ru-RU" sz="1400" b="0" strike="noStrike" spc="-1" dirty="0">
                <a:solidFill>
                  <a:srgbClr val="000000"/>
                </a:solidFill>
                <a:latin typeface="Arial"/>
              </a:rPr>
              <a:t>, </a:t>
            </a:r>
            <a:r>
              <a:rPr lang="ru-RU" sz="1400" b="0" strike="noStrike" spc="-1" dirty="0" err="1">
                <a:solidFill>
                  <a:srgbClr val="000000"/>
                </a:solidFill>
                <a:latin typeface="Arial"/>
              </a:rPr>
              <a:t>one</a:t>
            </a:r>
            <a:r>
              <a:rPr lang="ru-RU" sz="1400" b="0" strike="noStrike" spc="-1" dirty="0">
                <a:solidFill>
                  <a:srgbClr val="000000"/>
                </a:solidFill>
                <a:latin typeface="Arial"/>
              </a:rPr>
              <a:t> </a:t>
            </a:r>
            <a:r>
              <a:rPr lang="ru-RU" sz="1400" b="0" strike="noStrike" spc="-1" dirty="0" err="1">
                <a:solidFill>
                  <a:srgbClr val="000000"/>
                </a:solidFill>
                <a:latin typeface="Arial"/>
              </a:rPr>
              <a:t>has</a:t>
            </a:r>
            <a:r>
              <a:rPr lang="ru-RU" sz="1400" b="0" strike="noStrike" spc="-1" dirty="0">
                <a:solidFill>
                  <a:srgbClr val="000000"/>
                </a:solidFill>
                <a:latin typeface="Arial"/>
              </a:rPr>
              <a:t>:</a:t>
            </a:r>
          </a:p>
          <a:p>
            <a:r>
              <a:rPr lang="ru-RU" sz="1400" b="0" strike="noStrike" spc="-1" dirty="0">
                <a:solidFill>
                  <a:srgbClr val="000000"/>
                </a:solidFill>
                <a:latin typeface="Arial"/>
              </a:rPr>
              <a:t>• </a:t>
            </a:r>
            <a:r>
              <a:rPr lang="ru-RU" sz="1400" b="0" strike="noStrike" spc="-1" dirty="0" err="1">
                <a:solidFill>
                  <a:srgbClr val="000000"/>
                </a:solidFill>
                <a:latin typeface="Arial"/>
              </a:rPr>
              <a:t>fixed</a:t>
            </a:r>
            <a:r>
              <a:rPr lang="ru-RU" sz="1400" b="0" strike="noStrike" spc="-1" dirty="0">
                <a:solidFill>
                  <a:srgbClr val="000000"/>
                </a:solidFill>
                <a:latin typeface="Arial"/>
              </a:rPr>
              <a:t> </a:t>
            </a:r>
            <a:r>
              <a:rPr lang="ru-RU" sz="1400" b="0" strike="noStrike" spc="-1" dirty="0" err="1">
                <a:solidFill>
                  <a:srgbClr val="000000"/>
                </a:solidFill>
                <a:latin typeface="Arial"/>
              </a:rPr>
              <a:t>target</a:t>
            </a:r>
            <a:r>
              <a:rPr lang="ru-RU" sz="1400" b="0" strike="noStrike" spc="-1" dirty="0">
                <a:solidFill>
                  <a:srgbClr val="000000"/>
                </a:solidFill>
                <a:latin typeface="Arial"/>
              </a:rPr>
              <a:t> </a:t>
            </a:r>
            <a:r>
              <a:rPr lang="ru-RU" sz="1400" b="0" strike="noStrike" spc="-1" dirty="0" err="1">
                <a:solidFill>
                  <a:srgbClr val="000000"/>
                </a:solidFill>
                <a:latin typeface="Arial"/>
              </a:rPr>
              <a:t>heavy-ion</a:t>
            </a:r>
            <a:r>
              <a:rPr lang="ru-RU" sz="1400" b="0" strike="noStrike" spc="-1" dirty="0">
                <a:solidFill>
                  <a:srgbClr val="000000"/>
                </a:solidFill>
                <a:latin typeface="Arial"/>
              </a:rPr>
              <a:t> </a:t>
            </a:r>
            <a:r>
              <a:rPr lang="ru-RU" sz="1400" b="0" strike="noStrike" spc="-1" dirty="0" err="1">
                <a:solidFill>
                  <a:srgbClr val="000000"/>
                </a:solidFill>
                <a:latin typeface="Arial"/>
              </a:rPr>
              <a:t>experiments</a:t>
            </a:r>
            <a:r>
              <a:rPr lang="ru-RU" sz="1400" b="0" strike="noStrike" spc="-1" dirty="0">
                <a:solidFill>
                  <a:srgbClr val="000000"/>
                </a:solidFill>
                <a:latin typeface="Arial"/>
              </a:rPr>
              <a:t> (CERN-SPS, SIS-GSI/FAIR);</a:t>
            </a:r>
          </a:p>
          <a:p>
            <a:r>
              <a:rPr lang="ru-RU" sz="1400" b="0" strike="noStrike" spc="-1" dirty="0">
                <a:solidFill>
                  <a:srgbClr val="000000"/>
                </a:solidFill>
                <a:latin typeface="Arial"/>
              </a:rPr>
              <a:t>• </a:t>
            </a:r>
            <a:r>
              <a:rPr lang="ru-RU" sz="1400" b="0" strike="noStrike" spc="-1" dirty="0" err="1">
                <a:solidFill>
                  <a:srgbClr val="000000"/>
                </a:solidFill>
                <a:latin typeface="Arial"/>
              </a:rPr>
              <a:t>fixed</a:t>
            </a:r>
            <a:r>
              <a:rPr lang="ru-RU" sz="1400" b="0" strike="noStrike" spc="-1" dirty="0">
                <a:solidFill>
                  <a:srgbClr val="000000"/>
                </a:solidFill>
                <a:latin typeface="Arial"/>
              </a:rPr>
              <a:t> </a:t>
            </a:r>
            <a:r>
              <a:rPr lang="ru-RU" sz="1400" b="0" strike="noStrike" spc="-1" dirty="0" err="1">
                <a:solidFill>
                  <a:srgbClr val="000000"/>
                </a:solidFill>
                <a:latin typeface="Arial"/>
              </a:rPr>
              <a:t>target</a:t>
            </a:r>
            <a:r>
              <a:rPr lang="ru-RU" sz="1400" b="0" strike="noStrike" spc="-1" dirty="0">
                <a:solidFill>
                  <a:srgbClr val="000000"/>
                </a:solidFill>
                <a:latin typeface="Arial"/>
              </a:rPr>
              <a:t> </a:t>
            </a:r>
            <a:r>
              <a:rPr lang="ru-RU" sz="1400" b="0" strike="noStrike" spc="-1" dirty="0" err="1">
                <a:solidFill>
                  <a:srgbClr val="000000"/>
                </a:solidFill>
                <a:latin typeface="Arial"/>
              </a:rPr>
              <a:t>proton-nucleus</a:t>
            </a:r>
            <a:r>
              <a:rPr lang="ru-RU" sz="1400" b="0" strike="noStrike" spc="-1" dirty="0">
                <a:solidFill>
                  <a:srgbClr val="000000"/>
                </a:solidFill>
                <a:latin typeface="Arial"/>
              </a:rPr>
              <a:t> </a:t>
            </a:r>
            <a:r>
              <a:rPr lang="ru-RU" sz="1400" b="0" strike="noStrike" spc="-1" dirty="0" err="1">
                <a:solidFill>
                  <a:srgbClr val="000000"/>
                </a:solidFill>
                <a:latin typeface="Arial"/>
              </a:rPr>
              <a:t>studies</a:t>
            </a:r>
            <a:r>
              <a:rPr lang="ru-RU" sz="1400" b="0" strike="noStrike" spc="-1" dirty="0">
                <a:solidFill>
                  <a:srgbClr val="000000"/>
                </a:solidFill>
                <a:latin typeface="Arial"/>
              </a:rPr>
              <a:t> (</a:t>
            </a:r>
            <a:r>
              <a:rPr lang="ru-RU" sz="1400" b="0" strike="noStrike" spc="-1" dirty="0" err="1">
                <a:solidFill>
                  <a:srgbClr val="000000"/>
                </a:solidFill>
                <a:latin typeface="Arial"/>
              </a:rPr>
              <a:t>Fermilab</a:t>
            </a:r>
            <a:r>
              <a:rPr lang="ru-RU" sz="1400" b="0" strike="noStrike" spc="-1" dirty="0">
                <a:solidFill>
                  <a:srgbClr val="000000"/>
                </a:solidFill>
                <a:latin typeface="Arial"/>
              </a:rPr>
              <a:t>, J-PARC);</a:t>
            </a:r>
          </a:p>
          <a:p>
            <a:r>
              <a:rPr lang="ru-RU" sz="1800" b="0" strike="noStrike" spc="-1" dirty="0">
                <a:solidFill>
                  <a:srgbClr val="000000"/>
                </a:solidFill>
                <a:latin typeface="Arial"/>
              </a:rPr>
              <a:t>• </a:t>
            </a:r>
            <a:r>
              <a:rPr lang="ru-RU" sz="1600" b="1" strike="noStrike" spc="-1" dirty="0" err="1">
                <a:solidFill>
                  <a:srgbClr val="000000"/>
                </a:solidFill>
                <a:latin typeface="Arial"/>
              </a:rPr>
              <a:t>heavy</a:t>
            </a:r>
            <a:r>
              <a:rPr lang="ru-RU" sz="1600" b="1" strike="noStrike" spc="-1" dirty="0">
                <a:solidFill>
                  <a:srgbClr val="000000"/>
                </a:solidFill>
                <a:latin typeface="Arial"/>
              </a:rPr>
              <a:t> </a:t>
            </a:r>
            <a:r>
              <a:rPr lang="ru-RU" sz="1600" b="1" strike="noStrike" spc="-1" dirty="0" err="1">
                <a:solidFill>
                  <a:srgbClr val="000000"/>
                </a:solidFill>
                <a:latin typeface="Arial"/>
              </a:rPr>
              <a:t>ion</a:t>
            </a:r>
            <a:r>
              <a:rPr lang="ru-RU" sz="1600" b="1" strike="noStrike" spc="-1" dirty="0">
                <a:solidFill>
                  <a:srgbClr val="000000"/>
                </a:solidFill>
                <a:latin typeface="Arial"/>
              </a:rPr>
              <a:t> </a:t>
            </a:r>
            <a:r>
              <a:rPr lang="ru-RU" sz="1600" b="1" strike="noStrike" spc="-1" dirty="0" err="1">
                <a:solidFill>
                  <a:srgbClr val="000000"/>
                </a:solidFill>
                <a:latin typeface="Arial"/>
              </a:rPr>
              <a:t>collider</a:t>
            </a:r>
            <a:r>
              <a:rPr lang="ru-RU" sz="1600" b="1" strike="noStrike" spc="-1" dirty="0">
                <a:solidFill>
                  <a:srgbClr val="000000"/>
                </a:solidFill>
                <a:latin typeface="Arial"/>
              </a:rPr>
              <a:t> </a:t>
            </a:r>
            <a:r>
              <a:rPr lang="ru-RU" sz="1600" b="1" strike="noStrike" spc="-1" dirty="0" err="1">
                <a:solidFill>
                  <a:srgbClr val="000000"/>
                </a:solidFill>
                <a:latin typeface="Arial"/>
              </a:rPr>
              <a:t>experiments</a:t>
            </a:r>
            <a:r>
              <a:rPr lang="ru-RU" sz="1600" b="1" strike="noStrike" spc="-1" dirty="0">
                <a:solidFill>
                  <a:srgbClr val="000000"/>
                </a:solidFill>
                <a:latin typeface="Arial"/>
              </a:rPr>
              <a:t> (BNL-RHIC, CERN-LHC </a:t>
            </a:r>
            <a:endParaRPr lang="ru-RU" sz="1600" b="0" strike="noStrike" spc="-1" dirty="0">
              <a:solidFill>
                <a:srgbClr val="000000"/>
              </a:solidFill>
              <a:latin typeface="Arial"/>
            </a:endParaRPr>
          </a:p>
          <a:p>
            <a:r>
              <a:rPr lang="ru-RU" sz="1600" b="1" strike="noStrike" spc="-1" dirty="0">
                <a:solidFill>
                  <a:srgbClr val="000000"/>
                </a:solidFill>
                <a:latin typeface="Arial"/>
              </a:rPr>
              <a:t>				</a:t>
            </a:r>
            <a:r>
              <a:rPr lang="ru-RU" sz="1600" b="1" strike="noStrike" spc="-1" dirty="0" err="1">
                <a:solidFill>
                  <a:srgbClr val="000000"/>
                </a:solidFill>
                <a:latin typeface="Arial"/>
              </a:rPr>
              <a:t>and</a:t>
            </a:r>
            <a:r>
              <a:rPr lang="ru-RU" sz="1600" b="1" strike="noStrike" spc="-1" dirty="0">
                <a:solidFill>
                  <a:srgbClr val="000000"/>
                </a:solidFill>
                <a:latin typeface="Arial"/>
              </a:rPr>
              <a:t> </a:t>
            </a:r>
            <a:r>
              <a:rPr lang="ru-RU" sz="1600" b="1" strike="noStrike" spc="-1" dirty="0" err="1">
                <a:solidFill>
                  <a:srgbClr val="000000"/>
                </a:solidFill>
                <a:latin typeface="Arial"/>
              </a:rPr>
              <a:t>in</a:t>
            </a:r>
            <a:r>
              <a:rPr lang="ru-RU" sz="1600" b="1" strike="noStrike" spc="-1" dirty="0">
                <a:solidFill>
                  <a:srgbClr val="000000"/>
                </a:solidFill>
                <a:latin typeface="Arial"/>
              </a:rPr>
              <a:t> </a:t>
            </a:r>
            <a:r>
              <a:rPr lang="ru-RU" sz="1600" b="1" strike="noStrike" spc="-1" dirty="0" err="1">
                <a:solidFill>
                  <a:srgbClr val="000000"/>
                </a:solidFill>
                <a:latin typeface="Arial"/>
              </a:rPr>
              <a:t>the</a:t>
            </a:r>
            <a:r>
              <a:rPr lang="ru-RU" sz="1600" b="1" strike="noStrike" spc="-1" dirty="0">
                <a:solidFill>
                  <a:srgbClr val="000000"/>
                </a:solidFill>
                <a:latin typeface="Arial"/>
              </a:rPr>
              <a:t> </a:t>
            </a:r>
            <a:r>
              <a:rPr lang="ru-RU" sz="1600" b="1" strike="noStrike" spc="-1" dirty="0" err="1">
                <a:solidFill>
                  <a:srgbClr val="000000"/>
                </a:solidFill>
                <a:latin typeface="Arial"/>
              </a:rPr>
              <a:t>future</a:t>
            </a:r>
            <a:r>
              <a:rPr lang="ru-RU" sz="1600" b="1" strike="noStrike" spc="-1" dirty="0">
                <a:solidFill>
                  <a:srgbClr val="000000"/>
                </a:solidFill>
                <a:latin typeface="Arial"/>
              </a:rPr>
              <a:t> NICA);</a:t>
            </a:r>
            <a:endParaRPr lang="ru-RU" sz="1600" b="0" strike="noStrike" spc="-1" dirty="0">
              <a:solidFill>
                <a:srgbClr val="000000"/>
              </a:solidFill>
              <a:latin typeface="Arial"/>
            </a:endParaRPr>
          </a:p>
          <a:p>
            <a:r>
              <a:rPr lang="ru-RU" sz="1800" b="0" strike="noStrike" spc="-1" dirty="0">
                <a:solidFill>
                  <a:srgbClr val="000000"/>
                </a:solidFill>
                <a:latin typeface="Arial"/>
              </a:rPr>
              <a:t>•</a:t>
            </a:r>
            <a:r>
              <a:rPr lang="ru-RU" sz="1400" b="0" strike="noStrike" spc="-1" dirty="0">
                <a:solidFill>
                  <a:srgbClr val="000000"/>
                </a:solidFill>
                <a:latin typeface="Arial"/>
              </a:rPr>
              <a:t> </a:t>
            </a:r>
            <a:r>
              <a:rPr lang="ru-RU" sz="1400" b="0" strike="noStrike" spc="-1" dirty="0" err="1">
                <a:solidFill>
                  <a:srgbClr val="000000"/>
                </a:solidFill>
                <a:latin typeface="Arial"/>
              </a:rPr>
              <a:t>fixed</a:t>
            </a:r>
            <a:r>
              <a:rPr lang="ru-RU" sz="1400" b="0" strike="noStrike" spc="-1" dirty="0">
                <a:solidFill>
                  <a:srgbClr val="000000"/>
                </a:solidFill>
                <a:latin typeface="Arial"/>
              </a:rPr>
              <a:t> </a:t>
            </a:r>
            <a:r>
              <a:rPr lang="ru-RU" sz="1400" b="0" strike="noStrike" spc="-1" dirty="0" err="1">
                <a:solidFill>
                  <a:srgbClr val="000000"/>
                </a:solidFill>
                <a:latin typeface="Arial"/>
              </a:rPr>
              <a:t>target-lepton</a:t>
            </a:r>
            <a:r>
              <a:rPr lang="ru-RU" sz="1400" b="0" strike="noStrike" spc="-1" dirty="0">
                <a:solidFill>
                  <a:srgbClr val="000000"/>
                </a:solidFill>
                <a:latin typeface="Arial"/>
              </a:rPr>
              <a:t> DIS </a:t>
            </a:r>
            <a:r>
              <a:rPr lang="ru-RU" sz="1400" b="0" strike="noStrike" spc="-1" dirty="0" err="1">
                <a:solidFill>
                  <a:srgbClr val="000000"/>
                </a:solidFill>
                <a:latin typeface="Arial"/>
              </a:rPr>
              <a:t>experiments</a:t>
            </a:r>
            <a:r>
              <a:rPr lang="ru-RU" sz="1400" b="0" strike="noStrike" spc="-1" dirty="0">
                <a:solidFill>
                  <a:srgbClr val="000000"/>
                </a:solidFill>
                <a:latin typeface="Arial"/>
              </a:rPr>
              <a:t> (CERN, </a:t>
            </a:r>
            <a:r>
              <a:rPr lang="ru-RU" sz="1400" b="0" strike="noStrike" spc="-1" dirty="0" err="1">
                <a:solidFill>
                  <a:srgbClr val="000000"/>
                </a:solidFill>
                <a:latin typeface="Arial"/>
              </a:rPr>
              <a:t>JLab</a:t>
            </a:r>
            <a:r>
              <a:rPr lang="ru-RU" sz="1400" b="0" strike="noStrike" spc="-1" dirty="0">
                <a:solidFill>
                  <a:srgbClr val="000000"/>
                </a:solidFill>
                <a:latin typeface="Arial"/>
              </a:rPr>
              <a:t>-CEBAF);</a:t>
            </a:r>
          </a:p>
          <a:p>
            <a:r>
              <a:rPr lang="ru-RU" sz="1400" b="0" strike="noStrike" spc="-1" dirty="0">
                <a:solidFill>
                  <a:srgbClr val="000000"/>
                </a:solidFill>
                <a:latin typeface="Arial"/>
              </a:rPr>
              <a:t>• DIS </a:t>
            </a:r>
            <a:r>
              <a:rPr lang="ru-RU" sz="1400" b="0" strike="noStrike" spc="-1" dirty="0" err="1">
                <a:solidFill>
                  <a:srgbClr val="000000"/>
                </a:solidFill>
                <a:latin typeface="Arial"/>
              </a:rPr>
              <a:t>collider</a:t>
            </a:r>
            <a:r>
              <a:rPr lang="ru-RU" sz="1400" b="0" strike="noStrike" spc="-1" dirty="0">
                <a:solidFill>
                  <a:srgbClr val="000000"/>
                </a:solidFill>
                <a:latin typeface="Arial"/>
              </a:rPr>
              <a:t> </a:t>
            </a:r>
            <a:r>
              <a:rPr lang="ru-RU" sz="1400" b="0" strike="noStrike" spc="-1" dirty="0" err="1">
                <a:solidFill>
                  <a:srgbClr val="000000"/>
                </a:solidFill>
                <a:latin typeface="Arial"/>
              </a:rPr>
              <a:t>experiments</a:t>
            </a:r>
            <a:r>
              <a:rPr lang="ru-RU" sz="1400" b="0" strike="noStrike" spc="-1" dirty="0">
                <a:solidFill>
                  <a:srgbClr val="000000"/>
                </a:solidFill>
                <a:latin typeface="Arial"/>
              </a:rPr>
              <a:t> (</a:t>
            </a:r>
            <a:r>
              <a:rPr lang="en-US" sz="1400" spc="-1" dirty="0">
                <a:solidFill>
                  <a:srgbClr val="000000"/>
                </a:solidFill>
                <a:latin typeface="Arial"/>
              </a:rPr>
              <a:t>were </a:t>
            </a:r>
            <a:r>
              <a:rPr lang="ru-RU" sz="1400" b="0" strike="noStrike" spc="-1" dirty="0" err="1">
                <a:solidFill>
                  <a:srgbClr val="000000"/>
                </a:solidFill>
                <a:latin typeface="Arial"/>
              </a:rPr>
              <a:t>at</a:t>
            </a:r>
            <a:r>
              <a:rPr lang="ru-RU" sz="1400" b="0" strike="noStrike" spc="-1" dirty="0">
                <a:solidFill>
                  <a:srgbClr val="000000"/>
                </a:solidFill>
                <a:latin typeface="Arial"/>
              </a:rPr>
              <a:t> DESY</a:t>
            </a:r>
            <a:r>
              <a:rPr lang="en-US" sz="1400" b="0" strike="noStrike" spc="-1" dirty="0">
                <a:solidFill>
                  <a:srgbClr val="000000"/>
                </a:solidFill>
                <a:latin typeface="Arial"/>
              </a:rPr>
              <a:t>, </a:t>
            </a:r>
            <a:r>
              <a:rPr lang="ru-RU" sz="1400" b="0" strike="noStrike" spc="-1" dirty="0" err="1">
                <a:solidFill>
                  <a:srgbClr val="000000"/>
                </a:solidFill>
                <a:latin typeface="Arial"/>
              </a:rPr>
              <a:t>in</a:t>
            </a:r>
            <a:r>
              <a:rPr lang="ru-RU" sz="1400" b="0" strike="noStrike" spc="-1" dirty="0">
                <a:solidFill>
                  <a:srgbClr val="000000"/>
                </a:solidFill>
                <a:latin typeface="Arial"/>
              </a:rPr>
              <a:t> </a:t>
            </a:r>
            <a:r>
              <a:rPr lang="ru-RU" sz="1400" b="0" strike="noStrike" spc="-1" dirty="0" err="1">
                <a:solidFill>
                  <a:srgbClr val="000000"/>
                </a:solidFill>
                <a:latin typeface="Arial"/>
              </a:rPr>
              <a:t>the</a:t>
            </a:r>
            <a:r>
              <a:rPr lang="ru-RU" sz="1400" b="0" strike="noStrike" spc="-1" dirty="0">
                <a:solidFill>
                  <a:srgbClr val="000000"/>
                </a:solidFill>
                <a:latin typeface="Arial"/>
              </a:rPr>
              <a:t> </a:t>
            </a:r>
            <a:r>
              <a:rPr lang="ru-RU" sz="1400" b="0" strike="noStrike" spc="-1" dirty="0" err="1">
                <a:solidFill>
                  <a:srgbClr val="000000"/>
                </a:solidFill>
                <a:latin typeface="Arial"/>
              </a:rPr>
              <a:t>future</a:t>
            </a:r>
            <a:r>
              <a:rPr lang="ru-RU" sz="1400" b="0" strike="noStrike" spc="-1" dirty="0">
                <a:solidFill>
                  <a:srgbClr val="000000"/>
                </a:solidFill>
                <a:latin typeface="Arial"/>
              </a:rPr>
              <a:t> </a:t>
            </a:r>
            <a:r>
              <a:rPr lang="ru-RU" sz="1400" b="0" strike="noStrike" spc="-1" dirty="0" err="1">
                <a:solidFill>
                  <a:srgbClr val="000000"/>
                </a:solidFill>
                <a:latin typeface="Arial"/>
              </a:rPr>
              <a:t>possibly</a:t>
            </a:r>
            <a:r>
              <a:rPr lang="ru-RU" sz="1400" b="0" strike="noStrike" spc="-1" dirty="0">
                <a:solidFill>
                  <a:srgbClr val="000000"/>
                </a:solidFill>
                <a:latin typeface="Arial"/>
              </a:rPr>
              <a:t> </a:t>
            </a:r>
            <a:r>
              <a:rPr lang="ru-RU" sz="1400" b="0" strike="noStrike" spc="-1" dirty="0" err="1">
                <a:solidFill>
                  <a:srgbClr val="000000"/>
                </a:solidFill>
                <a:latin typeface="Arial"/>
              </a:rPr>
              <a:t>at</a:t>
            </a:r>
            <a:r>
              <a:rPr lang="ru-RU" sz="1400" b="0" strike="noStrike" spc="-1" dirty="0">
                <a:solidFill>
                  <a:srgbClr val="000000"/>
                </a:solidFill>
                <a:latin typeface="Arial"/>
              </a:rPr>
              <a:t> EIC </a:t>
            </a:r>
            <a:r>
              <a:rPr lang="ru-RU" sz="1400" b="0" strike="noStrike" spc="-1" dirty="0" err="1">
                <a:solidFill>
                  <a:srgbClr val="000000"/>
                </a:solidFill>
                <a:latin typeface="Arial"/>
              </a:rPr>
              <a:t>or</a:t>
            </a:r>
            <a:r>
              <a:rPr lang="ru-RU" sz="1400" b="0" strike="noStrike" spc="-1" dirty="0">
                <a:solidFill>
                  <a:srgbClr val="000000"/>
                </a:solidFill>
                <a:latin typeface="Arial"/>
              </a:rPr>
              <a:t> </a:t>
            </a:r>
            <a:r>
              <a:rPr lang="ru-RU" sz="1400" b="0" strike="noStrike" spc="-1" dirty="0" err="1">
                <a:solidFill>
                  <a:srgbClr val="000000"/>
                </a:solidFill>
                <a:latin typeface="Arial"/>
              </a:rPr>
              <a:t>LHeC</a:t>
            </a:r>
            <a:r>
              <a:rPr lang="ru-RU" sz="1400" b="0" strike="noStrike" spc="-1" dirty="0">
                <a:solidFill>
                  <a:srgbClr val="000000"/>
                </a:solidFill>
                <a:latin typeface="Arial"/>
              </a:rPr>
              <a:t>);</a:t>
            </a:r>
          </a:p>
          <a:p>
            <a:r>
              <a:rPr lang="ru-RU" sz="1400" b="0" strike="noStrike" spc="-1" dirty="0">
                <a:solidFill>
                  <a:srgbClr val="000000"/>
                </a:solidFill>
                <a:latin typeface="Arial"/>
              </a:rPr>
              <a:t>• </a:t>
            </a:r>
            <a:r>
              <a:rPr lang="ru-RU" sz="1400" b="0" strike="noStrike" spc="-1" dirty="0" err="1">
                <a:solidFill>
                  <a:srgbClr val="000000"/>
                </a:solidFill>
                <a:latin typeface="Arial"/>
              </a:rPr>
              <a:t>polarized</a:t>
            </a:r>
            <a:r>
              <a:rPr lang="ru-RU" sz="1400" b="0" strike="noStrike" spc="-1" dirty="0">
                <a:solidFill>
                  <a:srgbClr val="000000"/>
                </a:solidFill>
                <a:latin typeface="Arial"/>
              </a:rPr>
              <a:t> </a:t>
            </a:r>
            <a:r>
              <a:rPr lang="ru-RU" sz="1400" b="0" strike="noStrike" spc="-1" dirty="0" err="1">
                <a:solidFill>
                  <a:srgbClr val="000000"/>
                </a:solidFill>
                <a:latin typeface="Arial"/>
              </a:rPr>
              <a:t>beams</a:t>
            </a:r>
            <a:r>
              <a:rPr lang="ru-RU" sz="1400" b="0" strike="noStrike" spc="-1" dirty="0">
                <a:solidFill>
                  <a:srgbClr val="000000"/>
                </a:solidFill>
                <a:latin typeface="Arial"/>
              </a:rPr>
              <a:t> (RHIC, </a:t>
            </a:r>
            <a:r>
              <a:rPr lang="ru-RU" sz="1400" b="0" strike="noStrike" spc="-1" dirty="0" err="1">
                <a:solidFill>
                  <a:srgbClr val="000000"/>
                </a:solidFill>
                <a:latin typeface="Arial"/>
              </a:rPr>
              <a:t>future</a:t>
            </a:r>
            <a:r>
              <a:rPr lang="ru-RU" sz="1400" b="0" strike="noStrike" spc="-1" dirty="0">
                <a:solidFill>
                  <a:srgbClr val="000000"/>
                </a:solidFill>
                <a:latin typeface="Arial"/>
              </a:rPr>
              <a:t> </a:t>
            </a:r>
            <a:r>
              <a:rPr lang="ru-RU" sz="1400" b="0" strike="noStrike" spc="-1" dirty="0" err="1">
                <a:solidFill>
                  <a:srgbClr val="000000"/>
                </a:solidFill>
                <a:latin typeface="Arial"/>
              </a:rPr>
              <a:t>possibilities</a:t>
            </a:r>
            <a:r>
              <a:rPr lang="ru-RU" sz="1400" b="0" strike="noStrike" spc="-1" dirty="0">
                <a:solidFill>
                  <a:srgbClr val="000000"/>
                </a:solidFill>
                <a:latin typeface="Arial"/>
              </a:rPr>
              <a:t> </a:t>
            </a:r>
            <a:r>
              <a:rPr lang="ru-RU" sz="1400" b="0" strike="noStrike" spc="-1" dirty="0" err="1">
                <a:solidFill>
                  <a:srgbClr val="000000"/>
                </a:solidFill>
                <a:latin typeface="Arial"/>
              </a:rPr>
              <a:t>at</a:t>
            </a:r>
            <a:r>
              <a:rPr lang="ru-RU" sz="1400" b="0" strike="noStrike" spc="-1" dirty="0">
                <a:solidFill>
                  <a:srgbClr val="000000"/>
                </a:solidFill>
                <a:latin typeface="Arial"/>
              </a:rPr>
              <a:t> </a:t>
            </a:r>
            <a:r>
              <a:rPr lang="ru-RU" sz="1400" b="0" strike="noStrike" spc="-1" dirty="0" err="1">
                <a:solidFill>
                  <a:srgbClr val="000000"/>
                </a:solidFill>
                <a:latin typeface="Arial"/>
              </a:rPr>
              <a:t>eRHIC</a:t>
            </a:r>
            <a:r>
              <a:rPr lang="ru-RU" sz="1400" b="0" strike="noStrike" spc="-1" dirty="0">
                <a:solidFill>
                  <a:srgbClr val="000000"/>
                </a:solidFill>
                <a:latin typeface="Arial"/>
              </a:rPr>
              <a:t> </a:t>
            </a:r>
            <a:r>
              <a:rPr lang="ru-RU" sz="1400" b="0" strike="noStrike" spc="-1" dirty="0" err="1">
                <a:solidFill>
                  <a:srgbClr val="000000"/>
                </a:solidFill>
                <a:latin typeface="Arial"/>
              </a:rPr>
              <a:t>and</a:t>
            </a:r>
            <a:r>
              <a:rPr lang="ru-RU" sz="1400" b="0" strike="noStrike" spc="-1" dirty="0">
                <a:solidFill>
                  <a:srgbClr val="000000"/>
                </a:solidFill>
                <a:latin typeface="Arial"/>
              </a:rPr>
              <a:t> JLEIC</a:t>
            </a:r>
            <a:r>
              <a:rPr lang="ru-RU" sz="1800" b="0" strike="noStrike" spc="-1" dirty="0">
                <a:solidFill>
                  <a:srgbClr val="000000"/>
                </a:solidFill>
                <a:latin typeface="Arial"/>
              </a:rPr>
              <a:t>).</a:t>
            </a:r>
          </a:p>
        </p:txBody>
      </p:sp>
      <p:sp>
        <p:nvSpPr>
          <p:cNvPr id="126" name="TextBox 125"/>
          <p:cNvSpPr txBox="1"/>
          <p:nvPr/>
        </p:nvSpPr>
        <p:spPr>
          <a:xfrm>
            <a:off x="76140" y="4213374"/>
            <a:ext cx="6592320" cy="790504"/>
          </a:xfrm>
          <a:prstGeom prst="rect">
            <a:avLst/>
          </a:prstGeom>
          <a:solidFill>
            <a:schemeClr val="accent4">
              <a:lumMod val="20000"/>
              <a:lumOff val="80000"/>
            </a:schemeClr>
          </a:solidFill>
          <a:ln w="0">
            <a:noFill/>
          </a:ln>
        </p:spPr>
        <p:txBody>
          <a:bodyPr lIns="90000" tIns="45000" rIns="90000" bIns="45000" anchor="t">
            <a:noAutofit/>
          </a:bodyPr>
          <a:lstStyle/>
          <a:p>
            <a:r>
              <a:rPr lang="ru-RU" sz="1600" b="0" strike="noStrike" spc="-1" dirty="0">
                <a:solidFill>
                  <a:srgbClr val="000000"/>
                </a:solidFill>
                <a:latin typeface="Arial"/>
              </a:rPr>
              <a:t> </a:t>
            </a:r>
            <a:r>
              <a:rPr lang="ru-RU" sz="1600" b="0" strike="noStrike" spc="-1" dirty="0" err="1">
                <a:solidFill>
                  <a:srgbClr val="000000"/>
                </a:solidFill>
                <a:latin typeface="Arial"/>
              </a:rPr>
              <a:t>Superheavy</a:t>
            </a:r>
            <a:r>
              <a:rPr lang="ru-RU" sz="1600" b="0" strike="noStrike" spc="-1" dirty="0">
                <a:solidFill>
                  <a:srgbClr val="000000"/>
                </a:solidFill>
                <a:latin typeface="Arial"/>
              </a:rPr>
              <a:t> </a:t>
            </a:r>
            <a:r>
              <a:rPr lang="ru-RU" sz="1600" b="0" strike="noStrike" spc="-1" dirty="0" err="1">
                <a:solidFill>
                  <a:srgbClr val="000000"/>
                </a:solidFill>
                <a:latin typeface="Arial"/>
              </a:rPr>
              <a:t>element</a:t>
            </a:r>
            <a:r>
              <a:rPr lang="ru-RU" sz="1600" b="0" strike="noStrike" spc="-1" dirty="0">
                <a:solidFill>
                  <a:srgbClr val="000000"/>
                </a:solidFill>
                <a:latin typeface="Arial"/>
              </a:rPr>
              <a:t> </a:t>
            </a:r>
            <a:r>
              <a:rPr lang="ru-RU" sz="1600" b="0" strike="noStrike" spc="-1" dirty="0" err="1">
                <a:solidFill>
                  <a:srgbClr val="000000"/>
                </a:solidFill>
                <a:latin typeface="Arial"/>
              </a:rPr>
              <a:t>search</a:t>
            </a:r>
            <a:r>
              <a:rPr lang="ru-RU" sz="1600" b="0" strike="noStrike" spc="-1" dirty="0">
                <a:solidFill>
                  <a:srgbClr val="000000"/>
                </a:solidFill>
                <a:latin typeface="Arial"/>
              </a:rPr>
              <a:t>:</a:t>
            </a:r>
          </a:p>
          <a:p>
            <a:r>
              <a:rPr lang="ru-RU" sz="1600" b="0" strike="noStrike" spc="-1" dirty="0" err="1">
                <a:solidFill>
                  <a:srgbClr val="000000"/>
                </a:solidFill>
                <a:latin typeface="Arial"/>
              </a:rPr>
              <a:t>The</a:t>
            </a:r>
            <a:r>
              <a:rPr lang="ru-RU" sz="1600" b="0" strike="noStrike" spc="-1" dirty="0">
                <a:solidFill>
                  <a:srgbClr val="000000"/>
                </a:solidFill>
                <a:latin typeface="Arial"/>
              </a:rPr>
              <a:t> </a:t>
            </a:r>
            <a:r>
              <a:rPr lang="ru-RU" sz="1600" b="0" strike="noStrike" spc="-1" dirty="0" err="1">
                <a:solidFill>
                  <a:srgbClr val="000000"/>
                </a:solidFill>
                <a:latin typeface="Arial"/>
              </a:rPr>
              <a:t>future</a:t>
            </a:r>
            <a:r>
              <a:rPr lang="ru-RU" sz="1600" b="0" strike="noStrike" spc="-1" dirty="0">
                <a:solidFill>
                  <a:srgbClr val="000000"/>
                </a:solidFill>
                <a:latin typeface="Arial"/>
              </a:rPr>
              <a:t> </a:t>
            </a:r>
            <a:r>
              <a:rPr lang="ru-RU" sz="1600" b="0" strike="noStrike" spc="-1" dirty="0" err="1">
                <a:solidFill>
                  <a:srgbClr val="000000"/>
                </a:solidFill>
                <a:latin typeface="Arial"/>
              </a:rPr>
              <a:t>race</a:t>
            </a:r>
            <a:r>
              <a:rPr lang="ru-RU" sz="1600" b="0" strike="noStrike" spc="-1" dirty="0">
                <a:solidFill>
                  <a:srgbClr val="000000"/>
                </a:solidFill>
                <a:latin typeface="Arial"/>
              </a:rPr>
              <a:t> </a:t>
            </a:r>
            <a:r>
              <a:rPr lang="ru-RU" sz="1600" b="0" strike="noStrike" spc="-1" dirty="0" err="1">
                <a:solidFill>
                  <a:srgbClr val="000000"/>
                </a:solidFill>
                <a:latin typeface="Arial"/>
              </a:rPr>
              <a:t>hunting</a:t>
            </a:r>
            <a:r>
              <a:rPr lang="ru-RU" sz="1600" b="0" strike="noStrike" spc="-1" dirty="0">
                <a:solidFill>
                  <a:srgbClr val="000000"/>
                </a:solidFill>
                <a:latin typeface="Arial"/>
              </a:rPr>
              <a:t> </a:t>
            </a:r>
            <a:r>
              <a:rPr lang="ru-RU" sz="1600" b="0" strike="noStrike" spc="-1" dirty="0" err="1">
                <a:solidFill>
                  <a:srgbClr val="000000"/>
                </a:solidFill>
                <a:latin typeface="Arial"/>
              </a:rPr>
              <a:t>for</a:t>
            </a:r>
            <a:r>
              <a:rPr lang="ru-RU" sz="1600" b="0" strike="noStrike" spc="-1" dirty="0">
                <a:solidFill>
                  <a:srgbClr val="000000"/>
                </a:solidFill>
                <a:latin typeface="Arial"/>
              </a:rPr>
              <a:t> </a:t>
            </a:r>
            <a:r>
              <a:rPr lang="ru-RU" sz="1600" b="0" strike="noStrike" spc="-1" dirty="0" err="1">
                <a:solidFill>
                  <a:srgbClr val="000000"/>
                </a:solidFill>
                <a:latin typeface="Arial"/>
              </a:rPr>
              <a:t>the</a:t>
            </a:r>
            <a:r>
              <a:rPr lang="ru-RU" sz="1600" b="0" strike="noStrike" spc="-1" dirty="0">
                <a:solidFill>
                  <a:srgbClr val="000000"/>
                </a:solidFill>
                <a:latin typeface="Arial"/>
              </a:rPr>
              <a:t> 119th </a:t>
            </a:r>
            <a:r>
              <a:rPr lang="ru-RU" sz="1600" b="0" strike="noStrike" spc="-1" dirty="0" err="1">
                <a:solidFill>
                  <a:srgbClr val="000000"/>
                </a:solidFill>
                <a:latin typeface="Arial"/>
              </a:rPr>
              <a:t>and</a:t>
            </a:r>
            <a:r>
              <a:rPr lang="ru-RU" sz="1600" b="0" strike="noStrike" spc="-1" dirty="0">
                <a:solidFill>
                  <a:srgbClr val="000000"/>
                </a:solidFill>
                <a:latin typeface="Arial"/>
              </a:rPr>
              <a:t> 120th </a:t>
            </a:r>
            <a:r>
              <a:rPr lang="ru-RU" sz="1600" b="0" strike="noStrike" spc="-1" dirty="0" err="1">
                <a:solidFill>
                  <a:srgbClr val="000000"/>
                </a:solidFill>
                <a:latin typeface="Arial"/>
              </a:rPr>
              <a:t>elements</a:t>
            </a:r>
            <a:endParaRPr lang="ru-RU" sz="1600" b="0" strike="noStrike" spc="-1" dirty="0">
              <a:solidFill>
                <a:srgbClr val="000000"/>
              </a:solidFill>
              <a:latin typeface="Arial"/>
            </a:endParaRPr>
          </a:p>
          <a:p>
            <a:r>
              <a:rPr lang="ru-RU" sz="1600" b="1" strike="noStrike" spc="-1" dirty="0" err="1">
                <a:solidFill>
                  <a:srgbClr val="000000"/>
                </a:solidFill>
                <a:latin typeface="Arial"/>
              </a:rPr>
              <a:t>will</a:t>
            </a:r>
            <a:r>
              <a:rPr lang="ru-RU" sz="1600" b="1" strike="noStrike" spc="-1" dirty="0">
                <a:solidFill>
                  <a:srgbClr val="000000"/>
                </a:solidFill>
                <a:latin typeface="Arial"/>
              </a:rPr>
              <a:t> </a:t>
            </a:r>
            <a:r>
              <a:rPr lang="ru-RU" sz="1600" b="1" strike="noStrike" spc="-1" dirty="0" err="1">
                <a:solidFill>
                  <a:srgbClr val="000000"/>
                </a:solidFill>
                <a:latin typeface="Arial"/>
              </a:rPr>
              <a:t>continue</a:t>
            </a:r>
            <a:r>
              <a:rPr lang="ru-RU" sz="1600" b="1" strike="noStrike" spc="-1" dirty="0">
                <a:solidFill>
                  <a:srgbClr val="000000"/>
                </a:solidFill>
                <a:latin typeface="Arial"/>
              </a:rPr>
              <a:t> </a:t>
            </a:r>
            <a:r>
              <a:rPr lang="ru-RU" sz="1600" b="1" strike="noStrike" spc="-1" dirty="0" err="1">
                <a:solidFill>
                  <a:srgbClr val="000000"/>
                </a:solidFill>
                <a:latin typeface="Arial"/>
              </a:rPr>
              <a:t>at</a:t>
            </a:r>
            <a:r>
              <a:rPr lang="ru-RU" sz="1600" b="1" strike="noStrike" spc="-1" dirty="0">
                <a:solidFill>
                  <a:srgbClr val="000000"/>
                </a:solidFill>
                <a:latin typeface="Arial"/>
              </a:rPr>
              <a:t> </a:t>
            </a:r>
            <a:r>
              <a:rPr lang="ru-RU" sz="1600" b="1" strike="noStrike" spc="-1" dirty="0" err="1">
                <a:solidFill>
                  <a:srgbClr val="000000"/>
                </a:solidFill>
                <a:latin typeface="Arial"/>
              </a:rPr>
              <a:t>the</a:t>
            </a:r>
            <a:r>
              <a:rPr lang="ru-RU" sz="1600" b="1" strike="noStrike" spc="-1" dirty="0">
                <a:solidFill>
                  <a:srgbClr val="000000"/>
                </a:solidFill>
                <a:latin typeface="Arial"/>
              </a:rPr>
              <a:t> SHE </a:t>
            </a:r>
            <a:r>
              <a:rPr lang="ru-RU" sz="1600" b="1" strike="noStrike" spc="-1" dirty="0" err="1">
                <a:solidFill>
                  <a:srgbClr val="000000"/>
                </a:solidFill>
                <a:latin typeface="Arial"/>
              </a:rPr>
              <a:t>factory</a:t>
            </a:r>
            <a:r>
              <a:rPr lang="ru-RU" sz="1600" b="0" strike="noStrike" spc="-1" dirty="0">
                <a:solidFill>
                  <a:srgbClr val="000000"/>
                </a:solidFill>
                <a:latin typeface="Arial"/>
              </a:rPr>
              <a:t> </a:t>
            </a:r>
            <a:r>
              <a:rPr lang="ru-RU" sz="1600" b="0" strike="noStrike" spc="-1" dirty="0" err="1">
                <a:solidFill>
                  <a:srgbClr val="000000"/>
                </a:solidFill>
                <a:latin typeface="Arial"/>
              </a:rPr>
              <a:t>at</a:t>
            </a:r>
            <a:r>
              <a:rPr lang="ru-RU" sz="1600" b="0" strike="noStrike" spc="-1" dirty="0">
                <a:solidFill>
                  <a:srgbClr val="000000"/>
                </a:solidFill>
                <a:latin typeface="Arial"/>
              </a:rPr>
              <a:t> </a:t>
            </a:r>
            <a:r>
              <a:rPr lang="ru-RU" sz="1600" b="0" strike="noStrike" spc="-1" dirty="0" err="1">
                <a:solidFill>
                  <a:srgbClr val="000000"/>
                </a:solidFill>
                <a:latin typeface="Arial"/>
              </a:rPr>
              <a:t>Dubna</a:t>
            </a:r>
            <a:r>
              <a:rPr lang="ru-RU" sz="1600" b="0" strike="noStrike" spc="-1" dirty="0">
                <a:solidFill>
                  <a:srgbClr val="000000"/>
                </a:solidFill>
                <a:latin typeface="Arial"/>
              </a:rPr>
              <a:t> </a:t>
            </a:r>
            <a:r>
              <a:rPr lang="ru-RU" sz="1600" b="0" strike="noStrike" spc="-1" dirty="0" err="1">
                <a:solidFill>
                  <a:srgbClr val="000000"/>
                </a:solidFill>
                <a:latin typeface="Arial"/>
              </a:rPr>
              <a:t>and</a:t>
            </a:r>
            <a:r>
              <a:rPr lang="ru-RU" sz="1600" b="0" strike="noStrike" spc="-1" dirty="0">
                <a:solidFill>
                  <a:srgbClr val="000000"/>
                </a:solidFill>
                <a:latin typeface="Arial"/>
              </a:rPr>
              <a:t> RIKEN. </a:t>
            </a:r>
          </a:p>
        </p:txBody>
      </p:sp>
      <p:sp>
        <p:nvSpPr>
          <p:cNvPr id="127" name="TextBox 126"/>
          <p:cNvSpPr txBox="1"/>
          <p:nvPr/>
        </p:nvSpPr>
        <p:spPr>
          <a:xfrm>
            <a:off x="84600" y="5039819"/>
            <a:ext cx="6575400" cy="602280"/>
          </a:xfrm>
          <a:prstGeom prst="rect">
            <a:avLst/>
          </a:prstGeom>
          <a:solidFill>
            <a:schemeClr val="accent1">
              <a:lumMod val="20000"/>
              <a:lumOff val="80000"/>
            </a:schemeClr>
          </a:solidFill>
          <a:ln w="0">
            <a:noFill/>
          </a:ln>
        </p:spPr>
        <p:txBody>
          <a:bodyPr lIns="90000" tIns="45000" rIns="90000" bIns="45000" anchor="t">
            <a:noAutofit/>
          </a:bodyPr>
          <a:lstStyle/>
          <a:p>
            <a:r>
              <a:rPr lang="ru-RU" sz="1600" b="0" strike="noStrike" spc="-1" dirty="0">
                <a:solidFill>
                  <a:srgbClr val="000000"/>
                </a:solidFill>
                <a:latin typeface="Arial"/>
              </a:rPr>
              <a:t> </a:t>
            </a:r>
            <a:r>
              <a:rPr lang="ru-RU" sz="1600" b="1" strike="noStrike" spc="-1" dirty="0" err="1">
                <a:solidFill>
                  <a:srgbClr val="000000"/>
                </a:solidFill>
                <a:latin typeface="Arial"/>
              </a:rPr>
              <a:t>Baikal</a:t>
            </a:r>
            <a:r>
              <a:rPr lang="ru-RU" sz="1600" b="1" strike="noStrike" spc="-1" dirty="0">
                <a:solidFill>
                  <a:srgbClr val="000000"/>
                </a:solidFill>
                <a:latin typeface="Arial"/>
              </a:rPr>
              <a:t>-GVD: </a:t>
            </a:r>
            <a:r>
              <a:rPr lang="ru-RU" sz="1600" b="0" strike="noStrike" spc="-1" dirty="0">
                <a:solidFill>
                  <a:srgbClr val="000000"/>
                </a:solidFill>
                <a:latin typeface="Arial"/>
              </a:rPr>
              <a:t>... </a:t>
            </a:r>
            <a:r>
              <a:rPr lang="ru-RU" sz="1600" b="0" strike="noStrike" spc="-1" dirty="0" err="1">
                <a:solidFill>
                  <a:srgbClr val="000000"/>
                </a:solidFill>
                <a:latin typeface="Arial"/>
              </a:rPr>
              <a:t>the</a:t>
            </a:r>
            <a:r>
              <a:rPr lang="ru-RU" sz="1600" b="0" strike="noStrike" spc="-1" dirty="0">
                <a:solidFill>
                  <a:srgbClr val="000000"/>
                </a:solidFill>
                <a:latin typeface="Arial"/>
              </a:rPr>
              <a:t> </a:t>
            </a:r>
            <a:r>
              <a:rPr lang="ru-RU" sz="1600" b="0" strike="noStrike" spc="-1" dirty="0" err="1">
                <a:solidFill>
                  <a:srgbClr val="000000"/>
                </a:solidFill>
                <a:latin typeface="Arial"/>
              </a:rPr>
              <a:t>study</a:t>
            </a:r>
            <a:r>
              <a:rPr lang="ru-RU" sz="1600" b="0" strike="noStrike" spc="-1" dirty="0">
                <a:solidFill>
                  <a:srgbClr val="000000"/>
                </a:solidFill>
                <a:latin typeface="Arial"/>
              </a:rPr>
              <a:t> </a:t>
            </a:r>
            <a:r>
              <a:rPr lang="ru-RU" sz="1600" b="0" strike="noStrike" spc="-1" dirty="0" err="1">
                <a:solidFill>
                  <a:srgbClr val="000000"/>
                </a:solidFill>
                <a:latin typeface="Arial"/>
              </a:rPr>
              <a:t>of</a:t>
            </a:r>
            <a:r>
              <a:rPr lang="ru-RU" sz="1600" b="0" strike="noStrike" spc="-1" dirty="0">
                <a:solidFill>
                  <a:srgbClr val="000000"/>
                </a:solidFill>
                <a:latin typeface="Arial"/>
              </a:rPr>
              <a:t> </a:t>
            </a:r>
            <a:r>
              <a:rPr lang="ru-RU" sz="1600" b="0" strike="noStrike" spc="-1" dirty="0" err="1">
                <a:solidFill>
                  <a:srgbClr val="000000"/>
                </a:solidFill>
                <a:latin typeface="Arial"/>
              </a:rPr>
              <a:t>the</a:t>
            </a:r>
            <a:r>
              <a:rPr lang="ru-RU" sz="1600" b="0" strike="noStrike" spc="-1" dirty="0">
                <a:solidFill>
                  <a:srgbClr val="000000"/>
                </a:solidFill>
                <a:latin typeface="Arial"/>
              </a:rPr>
              <a:t> </a:t>
            </a:r>
            <a:r>
              <a:rPr lang="ru-RU" sz="1600" b="0" strike="noStrike" spc="-1" dirty="0" err="1">
                <a:solidFill>
                  <a:srgbClr val="000000"/>
                </a:solidFill>
                <a:latin typeface="Arial"/>
              </a:rPr>
              <a:t>flux</a:t>
            </a:r>
            <a:r>
              <a:rPr lang="ru-RU" sz="1600" b="0" strike="noStrike" spc="-1" dirty="0">
                <a:solidFill>
                  <a:srgbClr val="000000"/>
                </a:solidFill>
                <a:latin typeface="Arial"/>
              </a:rPr>
              <a:t> </a:t>
            </a:r>
            <a:r>
              <a:rPr lang="ru-RU" sz="1600" b="0" strike="noStrike" spc="-1" dirty="0" err="1">
                <a:solidFill>
                  <a:srgbClr val="000000"/>
                </a:solidFill>
                <a:latin typeface="Arial"/>
              </a:rPr>
              <a:t>of</a:t>
            </a:r>
            <a:r>
              <a:rPr lang="ru-RU" sz="1600" b="0" strike="noStrike" spc="-1" dirty="0">
                <a:solidFill>
                  <a:srgbClr val="000000"/>
                </a:solidFill>
                <a:latin typeface="Arial"/>
              </a:rPr>
              <a:t> </a:t>
            </a:r>
            <a:r>
              <a:rPr lang="ru-RU" sz="1600" b="0" strike="noStrike" spc="-1" dirty="0" err="1">
                <a:solidFill>
                  <a:srgbClr val="000000"/>
                </a:solidFill>
                <a:latin typeface="Arial"/>
              </a:rPr>
              <a:t>high-energy</a:t>
            </a:r>
            <a:r>
              <a:rPr lang="ru-RU" sz="1600" b="0" strike="noStrike" spc="-1" dirty="0">
                <a:solidFill>
                  <a:srgbClr val="000000"/>
                </a:solidFill>
                <a:latin typeface="Arial"/>
              </a:rPr>
              <a:t> </a:t>
            </a:r>
            <a:r>
              <a:rPr lang="ru-RU" sz="1600" b="0" strike="noStrike" spc="-1" dirty="0" err="1">
                <a:solidFill>
                  <a:srgbClr val="000000"/>
                </a:solidFill>
                <a:latin typeface="Arial"/>
              </a:rPr>
              <a:t>neutrinos</a:t>
            </a:r>
            <a:r>
              <a:rPr lang="ru-RU" sz="1600" b="0" strike="noStrike" spc="-1" dirty="0">
                <a:solidFill>
                  <a:srgbClr val="000000"/>
                </a:solidFill>
                <a:latin typeface="Arial"/>
              </a:rPr>
              <a:t> </a:t>
            </a:r>
          </a:p>
          <a:p>
            <a:r>
              <a:rPr lang="ru-RU" sz="1600" b="0" strike="noStrike" spc="-1" dirty="0" err="1">
                <a:solidFill>
                  <a:srgbClr val="000000"/>
                </a:solidFill>
                <a:latin typeface="Arial"/>
              </a:rPr>
              <a:t>and</a:t>
            </a:r>
            <a:r>
              <a:rPr lang="ru-RU" sz="1600" b="0" strike="noStrike" spc="-1" dirty="0">
                <a:solidFill>
                  <a:srgbClr val="000000"/>
                </a:solidFill>
                <a:latin typeface="Arial"/>
              </a:rPr>
              <a:t> </a:t>
            </a:r>
            <a:r>
              <a:rPr lang="ru-RU" sz="1600" b="0" strike="noStrike" spc="-1" dirty="0" err="1">
                <a:solidFill>
                  <a:srgbClr val="000000"/>
                </a:solidFill>
                <a:latin typeface="Arial"/>
              </a:rPr>
              <a:t>the</a:t>
            </a:r>
            <a:r>
              <a:rPr lang="ru-RU" sz="1600" b="0" strike="noStrike" spc="-1" dirty="0">
                <a:solidFill>
                  <a:srgbClr val="000000"/>
                </a:solidFill>
                <a:latin typeface="Arial"/>
              </a:rPr>
              <a:t> </a:t>
            </a:r>
            <a:r>
              <a:rPr lang="ru-RU" sz="1600" b="0" strike="noStrike" spc="-1" dirty="0" err="1">
                <a:solidFill>
                  <a:srgbClr val="000000"/>
                </a:solidFill>
                <a:latin typeface="Arial"/>
              </a:rPr>
              <a:t>construction</a:t>
            </a:r>
            <a:r>
              <a:rPr lang="ru-RU" sz="1600" b="0" strike="noStrike" spc="-1" dirty="0">
                <a:solidFill>
                  <a:srgbClr val="000000"/>
                </a:solidFill>
                <a:latin typeface="Arial"/>
              </a:rPr>
              <a:t> </a:t>
            </a:r>
            <a:r>
              <a:rPr lang="ru-RU" sz="1600" b="0" strike="noStrike" spc="-1" dirty="0" err="1">
                <a:solidFill>
                  <a:srgbClr val="000000"/>
                </a:solidFill>
                <a:latin typeface="Arial"/>
              </a:rPr>
              <a:t>of</a:t>
            </a:r>
            <a:r>
              <a:rPr lang="ru-RU" sz="1600" b="0" strike="noStrike" spc="-1" dirty="0">
                <a:solidFill>
                  <a:srgbClr val="000000"/>
                </a:solidFill>
                <a:latin typeface="Arial"/>
              </a:rPr>
              <a:t> </a:t>
            </a:r>
            <a:r>
              <a:rPr lang="ru-RU" sz="1600" b="0" strike="noStrike" spc="-1" dirty="0" err="1">
                <a:solidFill>
                  <a:srgbClr val="000000"/>
                </a:solidFill>
                <a:latin typeface="Arial"/>
              </a:rPr>
              <a:t>a</a:t>
            </a:r>
            <a:r>
              <a:rPr lang="ru-RU" sz="1600" b="0" strike="noStrike" spc="-1" dirty="0">
                <a:solidFill>
                  <a:srgbClr val="000000"/>
                </a:solidFill>
                <a:latin typeface="Arial"/>
              </a:rPr>
              <a:t> </a:t>
            </a:r>
            <a:r>
              <a:rPr lang="ru-RU" sz="1600" b="0" strike="noStrike" spc="-1" dirty="0" err="1">
                <a:solidFill>
                  <a:srgbClr val="000000"/>
                </a:solidFill>
                <a:latin typeface="Arial"/>
              </a:rPr>
              <a:t>telescope</a:t>
            </a:r>
            <a:r>
              <a:rPr lang="ru-RU" sz="1600" b="0" strike="noStrike" spc="-1" dirty="0">
                <a:solidFill>
                  <a:srgbClr val="000000"/>
                </a:solidFill>
                <a:latin typeface="Arial"/>
              </a:rPr>
              <a:t> </a:t>
            </a:r>
            <a:r>
              <a:rPr lang="ru-RU" sz="1600" b="0" strike="noStrike" spc="-1" dirty="0" err="1">
                <a:solidFill>
                  <a:srgbClr val="000000"/>
                </a:solidFill>
                <a:latin typeface="Arial"/>
              </a:rPr>
              <a:t>with</a:t>
            </a:r>
            <a:r>
              <a:rPr lang="ru-RU" sz="1600" b="0" strike="noStrike" spc="-1" dirty="0">
                <a:solidFill>
                  <a:srgbClr val="000000"/>
                </a:solidFill>
                <a:latin typeface="Arial"/>
              </a:rPr>
              <a:t> </a:t>
            </a:r>
            <a:r>
              <a:rPr lang="ru-RU" sz="1600" b="0" strike="noStrike" spc="-1" dirty="0" err="1">
                <a:solidFill>
                  <a:srgbClr val="000000"/>
                </a:solidFill>
                <a:latin typeface="Arial"/>
              </a:rPr>
              <a:t>an</a:t>
            </a:r>
            <a:r>
              <a:rPr lang="ru-RU" sz="1600" b="0" strike="noStrike" spc="-1" dirty="0">
                <a:solidFill>
                  <a:srgbClr val="000000"/>
                </a:solidFill>
                <a:latin typeface="Arial"/>
              </a:rPr>
              <a:t> </a:t>
            </a:r>
            <a:r>
              <a:rPr lang="ru-RU" sz="1600" b="0" strike="noStrike" spc="-1" dirty="0" err="1">
                <a:solidFill>
                  <a:srgbClr val="000000"/>
                </a:solidFill>
                <a:latin typeface="Arial"/>
              </a:rPr>
              <a:t>effective</a:t>
            </a:r>
            <a:r>
              <a:rPr lang="ru-RU" sz="1600" b="0" strike="noStrike" spc="-1" dirty="0">
                <a:solidFill>
                  <a:srgbClr val="000000"/>
                </a:solidFill>
                <a:latin typeface="Arial"/>
              </a:rPr>
              <a:t> </a:t>
            </a:r>
            <a:r>
              <a:rPr lang="ru-RU" sz="1600" b="0" strike="noStrike" spc="-1" dirty="0" err="1">
                <a:solidFill>
                  <a:srgbClr val="000000"/>
                </a:solidFill>
                <a:latin typeface="Arial"/>
              </a:rPr>
              <a:t>volume</a:t>
            </a:r>
            <a:r>
              <a:rPr lang="ru-RU" sz="1600" b="0" strike="noStrike" spc="-1" dirty="0">
                <a:solidFill>
                  <a:srgbClr val="000000"/>
                </a:solidFill>
                <a:latin typeface="Arial"/>
              </a:rPr>
              <a:t> </a:t>
            </a:r>
            <a:r>
              <a:rPr lang="ru-RU" sz="1600" b="0" strike="noStrike" spc="-1" dirty="0" err="1">
                <a:solidFill>
                  <a:srgbClr val="000000"/>
                </a:solidFill>
                <a:latin typeface="Arial"/>
              </a:rPr>
              <a:t>of</a:t>
            </a:r>
            <a:r>
              <a:rPr lang="ru-RU" sz="1600" b="0" strike="noStrike" spc="-1" dirty="0">
                <a:solidFill>
                  <a:srgbClr val="000000"/>
                </a:solidFill>
                <a:latin typeface="Arial"/>
              </a:rPr>
              <a:t> 1 km</a:t>
            </a:r>
            <a:r>
              <a:rPr lang="ru-RU" sz="1600" b="0" strike="noStrike" spc="-1" baseline="33000" dirty="0">
                <a:solidFill>
                  <a:srgbClr val="000000"/>
                </a:solidFill>
                <a:latin typeface="Arial"/>
              </a:rPr>
              <a:t>3</a:t>
            </a:r>
            <a:r>
              <a:rPr lang="ru-RU" sz="1600" b="0" strike="noStrike" spc="-1" dirty="0">
                <a:solidFill>
                  <a:srgbClr val="000000"/>
                </a:solidFill>
                <a:latin typeface="Arial"/>
              </a:rPr>
              <a:t>... </a:t>
            </a:r>
          </a:p>
        </p:txBody>
      </p:sp>
      <p:pic>
        <p:nvPicPr>
          <p:cNvPr id="128" name="Рисунок 127"/>
          <p:cNvPicPr/>
          <p:nvPr/>
        </p:nvPicPr>
        <p:blipFill>
          <a:blip r:embed="rId3"/>
          <a:stretch/>
        </p:blipFill>
        <p:spPr>
          <a:xfrm>
            <a:off x="220320" y="733680"/>
            <a:ext cx="1219680" cy="634320"/>
          </a:xfrm>
          <a:prstGeom prst="rect">
            <a:avLst/>
          </a:prstGeom>
          <a:ln w="0">
            <a:noFill/>
          </a:ln>
        </p:spPr>
      </p:pic>
      <p:pic>
        <p:nvPicPr>
          <p:cNvPr id="129" name="Рисунок 128"/>
          <p:cNvPicPr/>
          <p:nvPr/>
        </p:nvPicPr>
        <p:blipFill>
          <a:blip r:embed="rId4"/>
          <a:stretch/>
        </p:blipFill>
        <p:spPr>
          <a:xfrm>
            <a:off x="9720000" y="720000"/>
            <a:ext cx="2285640" cy="672840"/>
          </a:xfrm>
          <a:prstGeom prst="rect">
            <a:avLst/>
          </a:prstGeom>
          <a:ln w="0">
            <a:noFill/>
          </a:ln>
        </p:spPr>
      </p:pic>
      <p:pic>
        <p:nvPicPr>
          <p:cNvPr id="130" name="Рисунок 129"/>
          <p:cNvPicPr/>
          <p:nvPr/>
        </p:nvPicPr>
        <p:blipFill>
          <a:blip r:embed="rId5"/>
          <a:stretch/>
        </p:blipFill>
        <p:spPr>
          <a:xfrm>
            <a:off x="6676920" y="651600"/>
            <a:ext cx="5219072" cy="2399331"/>
          </a:xfrm>
          <a:prstGeom prst="rect">
            <a:avLst/>
          </a:prstGeom>
          <a:ln w="0">
            <a:noFill/>
          </a:ln>
        </p:spPr>
      </p:pic>
      <p:pic>
        <p:nvPicPr>
          <p:cNvPr id="131" name="Рисунок 130"/>
          <p:cNvPicPr/>
          <p:nvPr/>
        </p:nvPicPr>
        <p:blipFill>
          <a:blip r:embed="rId6"/>
          <a:srcRect r="7359"/>
          <a:stretch/>
        </p:blipFill>
        <p:spPr>
          <a:xfrm>
            <a:off x="6660000" y="3031983"/>
            <a:ext cx="5291640" cy="2961000"/>
          </a:xfrm>
          <a:prstGeom prst="rect">
            <a:avLst/>
          </a:prstGeom>
          <a:ln w="0">
            <a:noFill/>
          </a:ln>
        </p:spPr>
      </p:pic>
      <p:sp>
        <p:nvSpPr>
          <p:cNvPr id="11" name="TextBox 14">
            <a:extLst>
              <a:ext uri="{FF2B5EF4-FFF2-40B4-BE49-F238E27FC236}">
                <a16:creationId xmlns:a16="http://schemas.microsoft.com/office/drawing/2014/main" id="{33C65656-1C72-374E-8D0C-C3481E4F21F6}"/>
              </a:ext>
            </a:extLst>
          </p:cNvPr>
          <p:cNvSpPr/>
          <p:nvPr/>
        </p:nvSpPr>
        <p:spPr>
          <a:xfrm>
            <a:off x="0" y="5775327"/>
            <a:ext cx="12192000" cy="1087928"/>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just">
              <a:tabLst>
                <a:tab pos="0" algn="l"/>
              </a:tabLst>
            </a:pPr>
            <a:r>
              <a:rPr lang="en-US" sz="1300" spc="-1" dirty="0">
                <a:solidFill>
                  <a:srgbClr val="000000"/>
                </a:solidFill>
                <a:latin typeface="Arial"/>
                <a:ea typeface="DejaVu Sans"/>
              </a:rPr>
              <a:t>The statutory for JINR fields of science occupy a priority position in the world scientific  agenda and development of a large research infrastructure.</a:t>
            </a:r>
            <a:endParaRPr lang="en-US" sz="1300" spc="-1" dirty="0">
              <a:latin typeface="Arial"/>
            </a:endParaRPr>
          </a:p>
          <a:p>
            <a:pPr algn="just">
              <a:tabLst>
                <a:tab pos="0" algn="l"/>
              </a:tabLst>
            </a:pPr>
            <a:r>
              <a:rPr lang="en-US" sz="1300" spc="-1" dirty="0">
                <a:solidFill>
                  <a:srgbClr val="000000"/>
                </a:solidFill>
                <a:latin typeface="Arial"/>
                <a:ea typeface="DejaVu Sans"/>
              </a:rPr>
              <a:t>The analysis shows that almost half of modern projects in the field of basic sciences have accompanying </a:t>
            </a:r>
            <a:r>
              <a:rPr lang="en-US" sz="1300" spc="-1" dirty="0" err="1">
                <a:solidFill>
                  <a:srgbClr val="000000"/>
                </a:solidFill>
                <a:latin typeface="Arial"/>
                <a:ea typeface="DejaVu Sans"/>
              </a:rPr>
              <a:t>programmes</a:t>
            </a:r>
            <a:r>
              <a:rPr lang="en-US" sz="1300" spc="-1" dirty="0">
                <a:solidFill>
                  <a:srgbClr val="000000"/>
                </a:solidFill>
                <a:latin typeface="Arial"/>
                <a:ea typeface="DejaVu Sans"/>
              </a:rPr>
              <a:t> of applied research aimed at  sustainable development goals (SDG).</a:t>
            </a:r>
            <a:r>
              <a:rPr lang="ru-RU" sz="1300" spc="-1" dirty="0">
                <a:latin typeface="Arial"/>
              </a:rPr>
              <a:t> </a:t>
            </a:r>
            <a:r>
              <a:rPr lang="en-US" sz="1300" b="1" spc="-1" dirty="0">
                <a:solidFill>
                  <a:srgbClr val="000000"/>
                </a:solidFill>
                <a:latin typeface="Arial"/>
                <a:ea typeface="DejaVu Sans"/>
              </a:rPr>
              <a:t>Worldwide international dimension, the multi-disciplinary scientific </a:t>
            </a:r>
            <a:r>
              <a:rPr lang="en-US" sz="1300" b="1" spc="-1" dirty="0" err="1">
                <a:solidFill>
                  <a:srgbClr val="000000"/>
                </a:solidFill>
                <a:latin typeface="Arial"/>
                <a:ea typeface="DejaVu Sans"/>
              </a:rPr>
              <a:t>programme</a:t>
            </a:r>
            <a:r>
              <a:rPr lang="en-US" sz="1300" b="1" spc="-1" dirty="0">
                <a:solidFill>
                  <a:srgbClr val="000000"/>
                </a:solidFill>
                <a:latin typeface="Arial"/>
                <a:ea typeface="DejaVu Sans"/>
              </a:rPr>
              <a:t> and large infrastructure projects of JINR harmoniously complement the global scientific agenda and the worldwide  landscape of mega-science infrastructure, assuming, along with the main goals in the field of fundamental research, the achievement of certain SDG.</a:t>
            </a:r>
            <a:endParaRPr lang="en-US" sz="1300"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PlaceHolder 1"/>
          <p:cNvSpPr>
            <a:spLocks noGrp="1"/>
          </p:cNvSpPr>
          <p:nvPr>
            <p:ph type="title"/>
          </p:nvPr>
        </p:nvSpPr>
        <p:spPr>
          <a:xfrm>
            <a:off x="283705" y="503622"/>
            <a:ext cx="11624590" cy="663007"/>
          </a:xfrm>
          <a:prstGeom prst="rect">
            <a:avLst/>
          </a:prstGeom>
          <a:noFill/>
          <a:ln w="0">
            <a:noFill/>
          </a:ln>
        </p:spPr>
        <p:txBody>
          <a:bodyPr lIns="0" tIns="0" rIns="0" bIns="0" anchor="ctr">
            <a:noAutofit/>
          </a:bodyPr>
          <a:lstStyle/>
          <a:p>
            <a:pPr indent="0" algn="ctr">
              <a:lnSpc>
                <a:spcPct val="100000"/>
              </a:lnSpc>
              <a:buNone/>
              <a:tabLst>
                <a:tab pos="0" algn="l"/>
              </a:tabLst>
            </a:pPr>
            <a:r>
              <a:rPr lang="en-US" sz="1736" b="0" strike="noStrike" spc="-1" dirty="0">
                <a:solidFill>
                  <a:srgbClr val="C00000"/>
                </a:solidFill>
                <a:latin typeface="Arial"/>
                <a:ea typeface="DejaVu Sans"/>
              </a:rPr>
              <a:t>Researchers of JINR are active participants of the of state-of-the-art international accelerator projects: LHC, XFEL, FAIR, RHIC, GANIL, INFN, IMP CAS, HIAF, </a:t>
            </a:r>
            <a:r>
              <a:rPr lang="en-GB" sz="1736" b="0" strike="noStrike" spc="-1" dirty="0">
                <a:solidFill>
                  <a:srgbClr val="C00000"/>
                </a:solidFill>
                <a:latin typeface="Arial"/>
                <a:ea typeface="DejaVu Sans"/>
              </a:rPr>
              <a:t>EIC, </a:t>
            </a:r>
            <a:r>
              <a:rPr lang="en-US" sz="1736" b="0" strike="noStrike" spc="-1" dirty="0">
                <a:solidFill>
                  <a:srgbClr val="C00000"/>
                </a:solidFill>
                <a:latin typeface="Arial"/>
                <a:ea typeface="DejaVu Sans"/>
              </a:rPr>
              <a:t>ILC, CLIC,</a:t>
            </a:r>
            <a:r>
              <a:rPr lang="en-GB" sz="1736" b="0" strike="noStrike" spc="-1" dirty="0">
                <a:solidFill>
                  <a:srgbClr val="C00000"/>
                </a:solidFill>
                <a:latin typeface="Arial"/>
                <a:ea typeface="DejaVu Sans"/>
              </a:rPr>
              <a:t> FCC, </a:t>
            </a:r>
            <a:r>
              <a:rPr lang="en-US" sz="1736" b="0" strike="noStrike" spc="-1" dirty="0">
                <a:solidFill>
                  <a:srgbClr val="C00000"/>
                </a:solidFill>
                <a:latin typeface="Arial"/>
                <a:ea typeface="DejaVu Sans"/>
              </a:rPr>
              <a:t>etc. </a:t>
            </a:r>
            <a:r>
              <a:rPr lang="en-GB" sz="1736" b="1" strike="noStrike" spc="-1" dirty="0">
                <a:solidFill>
                  <a:srgbClr val="C00000"/>
                </a:solidFill>
                <a:latin typeface="Arial"/>
                <a:ea typeface="DejaVu Sans"/>
              </a:rPr>
              <a:t>We</a:t>
            </a:r>
            <a:r>
              <a:rPr lang="en-US" sz="1736" b="1" strike="noStrike" spc="-1" dirty="0">
                <a:solidFill>
                  <a:srgbClr val="C00000"/>
                </a:solidFill>
                <a:latin typeface="Arial"/>
                <a:ea typeface="DejaVu Sans"/>
              </a:rPr>
              <a:t> will focus on R&amp;D in the following areas:</a:t>
            </a:r>
            <a:endParaRPr lang="ru-RU" sz="1736" b="0" strike="noStrike" spc="-1" dirty="0">
              <a:solidFill>
                <a:srgbClr val="C00000"/>
              </a:solidFill>
              <a:latin typeface="Arial"/>
            </a:endParaRPr>
          </a:p>
        </p:txBody>
      </p:sp>
      <p:sp>
        <p:nvSpPr>
          <p:cNvPr id="578" name="PlaceHolder 2"/>
          <p:cNvSpPr>
            <a:spLocks noGrp="1"/>
          </p:cNvSpPr>
          <p:nvPr>
            <p:ph/>
          </p:nvPr>
        </p:nvSpPr>
        <p:spPr>
          <a:xfrm>
            <a:off x="283704" y="1384396"/>
            <a:ext cx="11624590" cy="4089207"/>
          </a:xfrm>
          <a:prstGeom prst="rect">
            <a:avLst/>
          </a:prstGeom>
          <a:solidFill>
            <a:schemeClr val="accent5">
              <a:lumMod val="20000"/>
              <a:lumOff val="80000"/>
            </a:schemeClr>
          </a:solidFill>
          <a:ln w="0">
            <a:noFill/>
          </a:ln>
        </p:spPr>
        <p:txBody>
          <a:bodyPr lIns="0" tIns="0" rIns="0" bIns="0" anchor="t">
            <a:noAutofit/>
          </a:bodyPr>
          <a:lstStyle/>
          <a:p>
            <a:pPr marL="220485" indent="0">
              <a:lnSpc>
                <a:spcPct val="100000"/>
              </a:lnSpc>
              <a:spcBef>
                <a:spcPts val="0"/>
              </a:spcBef>
              <a:spcAft>
                <a:spcPts val="600"/>
              </a:spcAft>
              <a:buNone/>
              <a:tabLst>
                <a:tab pos="0" algn="l"/>
              </a:tabLst>
            </a:pPr>
            <a:r>
              <a:rPr lang="en-US" sz="2100" b="0" strike="noStrike" spc="-1" dirty="0">
                <a:solidFill>
                  <a:srgbClr val="000000"/>
                </a:solidFill>
                <a:ea typeface="DejaVu Sans"/>
              </a:rPr>
              <a:t>– highly charged intense ion sources for generating heavy-ion beams (Z &gt; 40+); </a:t>
            </a:r>
            <a:endParaRPr lang="ru-RU" sz="2100" b="0" strike="noStrike" spc="-1" dirty="0">
              <a:solidFill>
                <a:srgbClr val="000000"/>
              </a:solidFill>
            </a:endParaRPr>
          </a:p>
          <a:p>
            <a:pPr marL="220485" indent="0">
              <a:lnSpc>
                <a:spcPct val="100000"/>
              </a:lnSpc>
              <a:spcBef>
                <a:spcPts val="0"/>
              </a:spcBef>
              <a:spcAft>
                <a:spcPts val="600"/>
              </a:spcAft>
              <a:buNone/>
              <a:tabLst>
                <a:tab pos="0" algn="l"/>
              </a:tabLst>
            </a:pPr>
            <a:r>
              <a:rPr lang="en-US" sz="2100" b="0" strike="noStrike" spc="-1" dirty="0">
                <a:solidFill>
                  <a:srgbClr val="0000CC"/>
                </a:solidFill>
                <a:ea typeface="DejaVu Sans"/>
              </a:rPr>
              <a:t>– superconducting magnetic technologies: </a:t>
            </a:r>
            <a:r>
              <a:rPr lang="en-GB" sz="2100" b="0" strike="noStrike" spc="-1" dirty="0">
                <a:solidFill>
                  <a:srgbClr val="0000CC"/>
                </a:solidFill>
                <a:ea typeface="DejaVu Sans"/>
              </a:rPr>
              <a:t>high</a:t>
            </a:r>
            <a:r>
              <a:rPr lang="en-US" sz="2100" b="0" strike="noStrike" spc="-1" dirty="0">
                <a:solidFill>
                  <a:srgbClr val="0000CC"/>
                </a:solidFill>
                <a:ea typeface="DejaVu Sans"/>
              </a:rPr>
              <a:t>-field magnets with fields up to 14–20 T, fast-cycling </a:t>
            </a:r>
            <a:r>
              <a:rPr lang="en-GB" sz="2100" b="0" strike="noStrike" spc="-1" dirty="0">
                <a:solidFill>
                  <a:srgbClr val="0000CC"/>
                </a:solidFill>
                <a:ea typeface="DejaVu Sans"/>
              </a:rPr>
              <a:t>high</a:t>
            </a:r>
            <a:r>
              <a:rPr lang="en-US" sz="2100" b="0" strike="noStrike" spc="-1" dirty="0">
                <a:solidFill>
                  <a:srgbClr val="0000CC"/>
                </a:solidFill>
                <a:ea typeface="DejaVu Sans"/>
              </a:rPr>
              <a:t>-field magnets (</a:t>
            </a:r>
            <a:r>
              <a:rPr lang="en-GB" sz="2100" b="0" strike="noStrike" spc="-1" dirty="0">
                <a:solidFill>
                  <a:srgbClr val="0000CC"/>
                </a:solidFill>
                <a:ea typeface="DejaVu Sans"/>
              </a:rPr>
              <a:t>B </a:t>
            </a:r>
            <a:r>
              <a:rPr lang="en-US" sz="2100" b="0" strike="noStrike" spc="-1" dirty="0">
                <a:solidFill>
                  <a:srgbClr val="0000CC"/>
                </a:solidFill>
                <a:ea typeface="DejaVu Sans"/>
              </a:rPr>
              <a:t>&gt; 4 T, ramp 4-10 T/s), high-current cables and windings (</a:t>
            </a:r>
            <a:r>
              <a:rPr lang="en-GB" sz="2100" b="0" strike="noStrike" spc="-1" dirty="0" err="1">
                <a:solidFill>
                  <a:srgbClr val="0000CC"/>
                </a:solidFill>
                <a:ea typeface="DejaVu Sans"/>
              </a:rPr>
              <a:t>I_cr</a:t>
            </a:r>
            <a:r>
              <a:rPr lang="en-US" sz="2100" b="0" strike="noStrike" spc="-1" dirty="0">
                <a:solidFill>
                  <a:srgbClr val="0000CC"/>
                </a:solidFill>
                <a:ea typeface="DejaVu Sans"/>
              </a:rPr>
              <a:t> &gt; 30 kA);</a:t>
            </a:r>
            <a:endParaRPr lang="ru-RU" sz="2100" b="0" strike="noStrike" spc="-1" dirty="0">
              <a:solidFill>
                <a:srgbClr val="000000"/>
              </a:solidFill>
            </a:endParaRPr>
          </a:p>
          <a:p>
            <a:pPr marL="220485" indent="0">
              <a:lnSpc>
                <a:spcPct val="100000"/>
              </a:lnSpc>
              <a:spcBef>
                <a:spcPts val="0"/>
              </a:spcBef>
              <a:spcAft>
                <a:spcPts val="600"/>
              </a:spcAft>
              <a:buNone/>
              <a:tabLst>
                <a:tab pos="0" algn="l"/>
              </a:tabLst>
            </a:pPr>
            <a:r>
              <a:rPr lang="en-US" sz="2100" b="0" strike="noStrike" spc="-1" dirty="0">
                <a:solidFill>
                  <a:srgbClr val="000000"/>
                </a:solidFill>
                <a:ea typeface="DejaVu Sans"/>
              </a:rPr>
              <a:t> – studies in the field of high-temperature superconductivity, </a:t>
            </a:r>
            <a:r>
              <a:rPr lang="en-GB" sz="2100" b="0" strike="noStrike" spc="-1" dirty="0">
                <a:solidFill>
                  <a:srgbClr val="000000"/>
                </a:solidFill>
                <a:ea typeface="DejaVu Sans"/>
              </a:rPr>
              <a:t>R&amp;D</a:t>
            </a:r>
            <a:r>
              <a:rPr lang="en-US" sz="2100" b="0" strike="noStrike" spc="-1" dirty="0">
                <a:solidFill>
                  <a:srgbClr val="000000"/>
                </a:solidFill>
                <a:ea typeface="DejaVu Sans"/>
              </a:rPr>
              <a:t> of </a:t>
            </a:r>
            <a:r>
              <a:rPr lang="en-US" sz="2100" spc="-1" dirty="0">
                <a:solidFill>
                  <a:srgbClr val="000000"/>
                </a:solidFill>
                <a:ea typeface="DejaVu Sans"/>
              </a:rPr>
              <a:t>”</a:t>
            </a:r>
            <a:r>
              <a:rPr lang="en-US" sz="2100" b="0" strike="noStrike" spc="-1" dirty="0">
                <a:solidFill>
                  <a:srgbClr val="000000"/>
                </a:solidFill>
                <a:ea typeface="DejaVu Sans"/>
              </a:rPr>
              <a:t>Dubna SC” cable technologies;</a:t>
            </a:r>
            <a:endParaRPr lang="ru-RU" sz="2100" b="0" strike="noStrike" spc="-1" dirty="0">
              <a:solidFill>
                <a:srgbClr val="000000"/>
              </a:solidFill>
            </a:endParaRPr>
          </a:p>
          <a:p>
            <a:pPr marL="220485" indent="0">
              <a:lnSpc>
                <a:spcPct val="100000"/>
              </a:lnSpc>
              <a:spcBef>
                <a:spcPts val="0"/>
              </a:spcBef>
              <a:spcAft>
                <a:spcPts val="600"/>
              </a:spcAft>
              <a:buNone/>
              <a:tabLst>
                <a:tab pos="0" algn="l"/>
              </a:tabLst>
            </a:pPr>
            <a:r>
              <a:rPr lang="en-US" sz="2100" b="0" strike="noStrike" spc="-1" dirty="0">
                <a:solidFill>
                  <a:srgbClr val="000000"/>
                </a:solidFill>
                <a:ea typeface="DejaVu Sans"/>
              </a:rPr>
              <a:t>– </a:t>
            </a:r>
            <a:r>
              <a:rPr lang="en-US" sz="2100" b="0" strike="noStrike" spc="-1" dirty="0">
                <a:solidFill>
                  <a:srgbClr val="000099"/>
                </a:solidFill>
                <a:ea typeface="DejaVu Sans"/>
              </a:rPr>
              <a:t>efficient fast cooling systems for intense hadron beams (~ 10 - 100 </a:t>
            </a:r>
            <a:r>
              <a:rPr lang="en-US" sz="2100" b="0" strike="noStrike" spc="-1" dirty="0" err="1">
                <a:solidFill>
                  <a:srgbClr val="000099"/>
                </a:solidFill>
                <a:ea typeface="DejaVu Sans"/>
              </a:rPr>
              <a:t>ms</a:t>
            </a:r>
            <a:r>
              <a:rPr lang="en-US" sz="2100" b="0" strike="noStrike" spc="-1" dirty="0">
                <a:solidFill>
                  <a:srgbClr val="000099"/>
                </a:solidFill>
                <a:ea typeface="DejaVu Sans"/>
              </a:rPr>
              <a:t>); </a:t>
            </a:r>
            <a:endParaRPr lang="ru-RU" sz="2100" b="0" strike="noStrike" spc="-1" dirty="0">
              <a:solidFill>
                <a:srgbClr val="000000"/>
              </a:solidFill>
            </a:endParaRPr>
          </a:p>
          <a:p>
            <a:pPr marL="220485" indent="0">
              <a:lnSpc>
                <a:spcPct val="100000"/>
              </a:lnSpc>
              <a:spcBef>
                <a:spcPts val="0"/>
              </a:spcBef>
              <a:spcAft>
                <a:spcPts val="600"/>
              </a:spcAft>
              <a:buNone/>
              <a:tabLst>
                <a:tab pos="0" algn="l"/>
              </a:tabLst>
            </a:pPr>
            <a:r>
              <a:rPr lang="en-US" sz="2100" b="0" strike="noStrike" spc="-1" dirty="0">
                <a:solidFill>
                  <a:srgbClr val="000000"/>
                </a:solidFill>
                <a:ea typeface="DejaVu Sans"/>
              </a:rPr>
              <a:t>– superconducting RF structures (RFQ and DTL) and cryomodules for </a:t>
            </a:r>
            <a:r>
              <a:rPr lang="en-GB" sz="2100" b="0" strike="noStrike" spc="-1" dirty="0">
                <a:solidFill>
                  <a:srgbClr val="000000"/>
                </a:solidFill>
                <a:ea typeface="DejaVu Sans"/>
              </a:rPr>
              <a:t>intense</a:t>
            </a:r>
            <a:r>
              <a:rPr lang="en-US" sz="2100" b="0" strike="noStrike" spc="-1" dirty="0">
                <a:solidFill>
                  <a:srgbClr val="000000"/>
                </a:solidFill>
                <a:ea typeface="DejaVu Sans"/>
              </a:rPr>
              <a:t> p</a:t>
            </a:r>
            <a:r>
              <a:rPr lang="ru-RU" sz="2100" b="0" strike="noStrike" spc="-1" dirty="0">
                <a:solidFill>
                  <a:srgbClr val="000000"/>
                </a:solidFill>
                <a:ea typeface="DejaVu Sans"/>
              </a:rPr>
              <a:t>-</a:t>
            </a:r>
            <a:r>
              <a:rPr lang="en-US" sz="2100" b="0" strike="noStrike" spc="-1" dirty="0">
                <a:solidFill>
                  <a:srgbClr val="000000"/>
                </a:solidFill>
                <a:ea typeface="DejaVu Sans"/>
              </a:rPr>
              <a:t> and </a:t>
            </a:r>
            <a:r>
              <a:rPr lang="en-US" sz="2100" b="0" strike="noStrike" spc="-1" dirty="0" err="1">
                <a:solidFill>
                  <a:srgbClr val="000000"/>
                </a:solidFill>
                <a:ea typeface="DejaVu Sans"/>
              </a:rPr>
              <a:t>i</a:t>
            </a:r>
            <a:r>
              <a:rPr lang="ru-RU" sz="2100" b="0" strike="noStrike" spc="-1" dirty="0">
                <a:solidFill>
                  <a:srgbClr val="000000"/>
                </a:solidFill>
                <a:ea typeface="DejaVu Sans"/>
              </a:rPr>
              <a:t>-</a:t>
            </a:r>
            <a:r>
              <a:rPr lang="en-US" sz="2100" b="0" strike="noStrike" spc="-1" dirty="0">
                <a:solidFill>
                  <a:srgbClr val="000000"/>
                </a:solidFill>
                <a:ea typeface="DejaVu Sans"/>
              </a:rPr>
              <a:t> beams;</a:t>
            </a:r>
            <a:endParaRPr lang="ru-RU" sz="2100" b="0" strike="noStrike" spc="-1" dirty="0">
              <a:solidFill>
                <a:srgbClr val="000000"/>
              </a:solidFill>
            </a:endParaRPr>
          </a:p>
          <a:p>
            <a:pPr marL="220485" indent="0">
              <a:lnSpc>
                <a:spcPct val="100000"/>
              </a:lnSpc>
              <a:spcBef>
                <a:spcPts val="0"/>
              </a:spcBef>
              <a:spcAft>
                <a:spcPts val="600"/>
              </a:spcAft>
              <a:buNone/>
              <a:tabLst>
                <a:tab pos="0" algn="l"/>
              </a:tabLst>
            </a:pPr>
            <a:r>
              <a:rPr lang="en-US" sz="2100" b="0" strike="noStrike" spc="-1" dirty="0">
                <a:solidFill>
                  <a:srgbClr val="000000"/>
                </a:solidFill>
                <a:ea typeface="DejaVu Sans"/>
              </a:rPr>
              <a:t>–</a:t>
            </a:r>
            <a:r>
              <a:rPr lang="en-US" sz="2100" b="0" strike="noStrike" spc="-1" dirty="0">
                <a:solidFill>
                  <a:srgbClr val="000099"/>
                </a:solidFill>
                <a:ea typeface="DejaVu Sans"/>
              </a:rPr>
              <a:t> research in the field of colliding beam accelerators.</a:t>
            </a:r>
            <a:r>
              <a:rPr lang="en-US" sz="2100" spc="-1" dirty="0">
                <a:solidFill>
                  <a:srgbClr val="000000"/>
                </a:solidFill>
                <a:ea typeface="DejaVu Sans"/>
              </a:rPr>
              <a:t> Problems</a:t>
            </a:r>
            <a:r>
              <a:rPr lang="en-US" sz="2100" b="0" strike="noStrike" spc="-1" dirty="0">
                <a:solidFill>
                  <a:srgbClr val="000000"/>
                </a:solidFill>
                <a:ea typeface="DejaVu Sans"/>
              </a:rPr>
              <a:t> of future colliders (FCC, ILC, C</a:t>
            </a:r>
            <a:r>
              <a:rPr lang="en-GB" sz="2100" b="0" strike="noStrike" spc="-1" dirty="0">
                <a:solidFill>
                  <a:srgbClr val="000000"/>
                </a:solidFill>
                <a:ea typeface="DejaVu Sans"/>
              </a:rPr>
              <a:t>pe</a:t>
            </a:r>
            <a:r>
              <a:rPr lang="en-US" sz="2100" b="0" strike="noStrike" spc="-1" dirty="0">
                <a:solidFill>
                  <a:srgbClr val="000000"/>
                </a:solidFill>
                <a:ea typeface="DejaVu Sans"/>
              </a:rPr>
              <a:t>C, etc.);</a:t>
            </a:r>
            <a:endParaRPr lang="ru-RU" sz="2100" b="0" strike="noStrike" spc="-1" dirty="0">
              <a:solidFill>
                <a:srgbClr val="000000"/>
              </a:solidFill>
            </a:endParaRPr>
          </a:p>
          <a:p>
            <a:pPr marL="220485" indent="0">
              <a:lnSpc>
                <a:spcPct val="100000"/>
              </a:lnSpc>
              <a:spcBef>
                <a:spcPts val="0"/>
              </a:spcBef>
              <a:spcAft>
                <a:spcPts val="600"/>
              </a:spcAft>
              <a:buNone/>
              <a:tabLst>
                <a:tab pos="0" algn="l"/>
              </a:tabLst>
            </a:pPr>
            <a:r>
              <a:rPr lang="en-US" sz="2100" b="0" strike="noStrike" spc="-1" dirty="0">
                <a:solidFill>
                  <a:srgbClr val="000000"/>
                </a:solidFill>
                <a:ea typeface="DejaVu Sans"/>
              </a:rPr>
              <a:t>– </a:t>
            </a:r>
            <a:r>
              <a:rPr lang="en-GB" sz="2100" b="0" strike="noStrike" spc="-1" dirty="0">
                <a:solidFill>
                  <a:srgbClr val="000000"/>
                </a:solidFill>
                <a:ea typeface="DejaVu Sans"/>
              </a:rPr>
              <a:t>R&amp;D</a:t>
            </a:r>
            <a:r>
              <a:rPr lang="en-US" sz="2100" b="0" strike="noStrike" spc="-1" dirty="0">
                <a:solidFill>
                  <a:srgbClr val="000000"/>
                </a:solidFill>
                <a:ea typeface="DejaVu Sans"/>
              </a:rPr>
              <a:t> </a:t>
            </a:r>
            <a:r>
              <a:rPr lang="en-GB" sz="2100" b="0" strike="noStrike" spc="-1" dirty="0">
                <a:solidFill>
                  <a:srgbClr val="000000"/>
                </a:solidFill>
                <a:ea typeface="DejaVu Sans"/>
              </a:rPr>
              <a:t>on</a:t>
            </a:r>
            <a:r>
              <a:rPr lang="en-US" sz="2100" b="0" strike="noStrike" spc="-1" dirty="0">
                <a:solidFill>
                  <a:srgbClr val="000000"/>
                </a:solidFill>
                <a:ea typeface="DejaVu Sans"/>
              </a:rPr>
              <a:t> beam therapy</a:t>
            </a:r>
            <a:r>
              <a:rPr lang="en-GB" sz="2100" b="0" strike="noStrike" spc="-1" dirty="0">
                <a:solidFill>
                  <a:srgbClr val="000000"/>
                </a:solidFill>
                <a:ea typeface="DejaVu Sans"/>
              </a:rPr>
              <a:t> (flash, pencil beam, light ions, neutrons)</a:t>
            </a:r>
            <a:r>
              <a:rPr lang="en-US" sz="2100" b="0" strike="noStrike" spc="-1" dirty="0">
                <a:solidFill>
                  <a:srgbClr val="000000"/>
                </a:solidFill>
                <a:ea typeface="DejaVu Sans"/>
              </a:rPr>
              <a:t>; </a:t>
            </a:r>
            <a:endParaRPr lang="ru-RU" sz="2100" b="0" strike="noStrike" spc="-1" dirty="0">
              <a:solidFill>
                <a:srgbClr val="000000"/>
              </a:solidFill>
            </a:endParaRPr>
          </a:p>
          <a:p>
            <a:pPr marL="220485" indent="0">
              <a:lnSpc>
                <a:spcPct val="100000"/>
              </a:lnSpc>
              <a:spcBef>
                <a:spcPts val="0"/>
              </a:spcBef>
              <a:spcAft>
                <a:spcPts val="600"/>
              </a:spcAft>
              <a:buNone/>
              <a:tabLst>
                <a:tab pos="0" algn="l"/>
              </a:tabLst>
            </a:pPr>
            <a:r>
              <a:rPr lang="en-US" sz="2100" b="0" strike="noStrike" spc="-1" dirty="0">
                <a:solidFill>
                  <a:srgbClr val="000000"/>
                </a:solidFill>
                <a:ea typeface="DejaVu Sans"/>
              </a:rPr>
              <a:t>–  development of modeling methods (including using AI methods) of beam dynamics with the real electromagnetic fields in accelerator structures and </a:t>
            </a:r>
            <a:r>
              <a:rPr lang="en-GB" sz="2100" b="0" strike="noStrike" spc="-1" dirty="0">
                <a:solidFill>
                  <a:srgbClr val="000000"/>
                </a:solidFill>
                <a:ea typeface="DejaVu Sans"/>
              </a:rPr>
              <a:t>in-flight </a:t>
            </a:r>
            <a:r>
              <a:rPr lang="en-US" sz="2100" b="0" strike="noStrike" spc="-1" dirty="0">
                <a:solidFill>
                  <a:srgbClr val="000000"/>
                </a:solidFill>
                <a:ea typeface="DejaVu Sans"/>
              </a:rPr>
              <a:t>beam parameters</a:t>
            </a:r>
            <a:r>
              <a:rPr lang="en-US" sz="2100" spc="-1" dirty="0">
                <a:solidFill>
                  <a:srgbClr val="000000"/>
                </a:solidFill>
                <a:ea typeface="DejaVu Sans"/>
              </a:rPr>
              <a:t>, </a:t>
            </a:r>
            <a:r>
              <a:rPr lang="en-US" sz="2100" b="0" strike="noStrike" spc="-1" dirty="0">
                <a:solidFill>
                  <a:srgbClr val="000099"/>
                </a:solidFill>
                <a:ea typeface="DejaVu Sans"/>
              </a:rPr>
              <a:t>deep machine learning for operation</a:t>
            </a:r>
            <a:r>
              <a:rPr lang="en-US" sz="2100" b="0" strike="noStrike" spc="-1" dirty="0">
                <a:solidFill>
                  <a:srgbClr val="000000"/>
                </a:solidFill>
                <a:ea typeface="DejaVu Sans"/>
              </a:rPr>
              <a:t>. </a:t>
            </a:r>
          </a:p>
        </p:txBody>
      </p:sp>
      <p:sp>
        <p:nvSpPr>
          <p:cNvPr id="579" name="Прямоугольник 17"/>
          <p:cNvSpPr/>
          <p:nvPr/>
        </p:nvSpPr>
        <p:spPr>
          <a:xfrm>
            <a:off x="2874052" y="91319"/>
            <a:ext cx="6593367" cy="384530"/>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pPr>
            <a:r>
              <a:rPr lang="en-GB" sz="1929" b="1" strike="noStrike" spc="-1">
                <a:solidFill>
                  <a:srgbClr val="002060"/>
                </a:solidFill>
                <a:latin typeface="Arial"/>
                <a:ea typeface="DejaVu Sans"/>
              </a:rPr>
              <a:t>BEAM </a:t>
            </a:r>
            <a:r>
              <a:rPr lang="en-US" sz="1929" b="1" strike="noStrike" spc="-1">
                <a:solidFill>
                  <a:srgbClr val="002060"/>
                </a:solidFill>
                <a:latin typeface="Arial"/>
                <a:ea typeface="DejaVu Sans"/>
              </a:rPr>
              <a:t>PHYSICS AND </a:t>
            </a:r>
            <a:r>
              <a:rPr lang="en-GB" sz="1929" b="1" strike="noStrike" spc="-1">
                <a:solidFill>
                  <a:srgbClr val="002060"/>
                </a:solidFill>
                <a:latin typeface="Arial"/>
                <a:ea typeface="DejaVu Sans"/>
              </a:rPr>
              <a:t>ACCELERATOR </a:t>
            </a:r>
            <a:r>
              <a:rPr lang="en-US" sz="1929" b="1" strike="noStrike" spc="-1">
                <a:solidFill>
                  <a:srgbClr val="002060"/>
                </a:solidFill>
                <a:latin typeface="Arial"/>
                <a:ea typeface="DejaVu Sans"/>
              </a:rPr>
              <a:t>TECHNOLOG</a:t>
            </a:r>
            <a:r>
              <a:rPr lang="en-GB" sz="1929" b="1" strike="noStrike" spc="-1">
                <a:solidFill>
                  <a:srgbClr val="002060"/>
                </a:solidFill>
                <a:latin typeface="Arial"/>
                <a:ea typeface="DejaVu Sans"/>
              </a:rPr>
              <a:t>IES</a:t>
            </a:r>
            <a:endParaRPr lang="en-US" sz="1929" b="0" strike="noStrike" spc="-1">
              <a:solidFill>
                <a:srgbClr val="000000"/>
              </a:solidFill>
              <a:latin typeface="Arial"/>
            </a:endParaRPr>
          </a:p>
        </p:txBody>
      </p:sp>
      <p:sp>
        <p:nvSpPr>
          <p:cNvPr id="7" name="TextBox 6">
            <a:extLst>
              <a:ext uri="{FF2B5EF4-FFF2-40B4-BE49-F238E27FC236}">
                <a16:creationId xmlns:a16="http://schemas.microsoft.com/office/drawing/2014/main" id="{EB19CADB-C4AB-A647-ABFF-63CFB8453EBC}"/>
              </a:ext>
            </a:extLst>
          </p:cNvPr>
          <p:cNvSpPr txBox="1"/>
          <p:nvPr/>
        </p:nvSpPr>
        <p:spPr>
          <a:xfrm>
            <a:off x="69779" y="5691370"/>
            <a:ext cx="12052440" cy="923330"/>
          </a:xfrm>
          <a:prstGeom prst="rect">
            <a:avLst/>
          </a:prstGeom>
          <a:noFill/>
        </p:spPr>
        <p:txBody>
          <a:bodyPr wrap="square">
            <a:spAutoFit/>
          </a:bodyPr>
          <a:lstStyle/>
          <a:p>
            <a:pPr algn="ctr"/>
            <a:r>
              <a:rPr lang="ru-RU" dirty="0" err="1">
                <a:latin typeface="Arial" panose="020B0604020202020204" pitchFamily="34" charset="0"/>
                <a:cs typeface="Arial" panose="020B0604020202020204" pitchFamily="34" charset="0"/>
              </a:rPr>
              <a:t>Progress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for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implementation</a:t>
            </a:r>
            <a:r>
              <a:rPr lang="en-US"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depend</a:t>
            </a:r>
            <a:r>
              <a:rPr lang="en-US" dirty="0">
                <a:latin typeface="Arial" panose="020B0604020202020204" pitchFamily="34" charset="0"/>
                <a:cs typeface="Arial" panose="020B0604020202020204" pitchFamily="34" charset="0"/>
              </a:rPr>
              <a:t>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coordination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priorities</a:t>
            </a:r>
            <a:r>
              <a:rPr lang="en-US" dirty="0">
                <a:latin typeface="Arial" panose="020B0604020202020204" pitchFamily="34" charset="0"/>
                <a:cs typeface="Arial" panose="020B0604020202020204" pitchFamily="34" charset="0"/>
              </a:rPr>
              <a:t>/</a:t>
            </a:r>
            <a:r>
              <a:rPr lang="ru-RU" dirty="0" err="1">
                <a:latin typeface="Arial" panose="020B0604020202020204" pitchFamily="34" charset="0"/>
                <a:cs typeface="Arial" panose="020B0604020202020204" pitchFamily="34" charset="0"/>
              </a:rPr>
              <a:t>resources</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which</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must</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be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carried</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out</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close Interlaboratory JINR </a:t>
            </a:r>
            <a:r>
              <a:rPr lang="ru-RU" dirty="0" err="1">
                <a:latin typeface="Arial" panose="020B0604020202020204" pitchFamily="34" charset="0"/>
                <a:cs typeface="Arial" panose="020B0604020202020204" pitchFamily="34" charset="0"/>
              </a:rPr>
              <a:t>cooperation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and</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involving centers from </a:t>
            </a:r>
            <a:r>
              <a:rPr lang="ru-RU" dirty="0" err="1">
                <a:latin typeface="Arial" panose="020B0604020202020204" pitchFamily="34" charset="0"/>
                <a:cs typeface="Arial" panose="020B0604020202020204" pitchFamily="34" charset="0"/>
              </a:rPr>
              <a:t>Member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States</a:t>
            </a:r>
            <a:r>
              <a:rPr lang="en-US" dirty="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It is feasible </a:t>
            </a:r>
            <a:r>
              <a:rPr lang="ru-RU" dirty="0" err="1">
                <a:latin typeface="Arial" panose="020B0604020202020204" pitchFamily="34" charset="0"/>
                <a:cs typeface="Arial" panose="020B0604020202020204" pitchFamily="34" charset="0"/>
              </a:rPr>
              <a:t>within</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framework</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of</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dedicated </a:t>
            </a:r>
            <a:r>
              <a:rPr lang="ru-RU" dirty="0" err="1">
                <a:latin typeface="Arial" panose="020B0604020202020204" pitchFamily="34" charset="0"/>
                <a:cs typeface="Arial" panose="020B0604020202020204" pitchFamily="34" charset="0"/>
              </a:rPr>
              <a:t>All-Institute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theme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for</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the</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period</a:t>
            </a:r>
            <a:r>
              <a:rPr lang="ru-RU" dirty="0">
                <a:latin typeface="Arial" panose="020B0604020202020204" pitchFamily="34" charset="0"/>
                <a:cs typeface="Arial" panose="020B0604020202020204" pitchFamily="34" charset="0"/>
              </a:rPr>
              <a:t> 2024–2030.</a:t>
            </a:r>
          </a:p>
        </p:txBody>
      </p:sp>
    </p:spTree>
    <p:extLst>
      <p:ext uri="{BB962C8B-B14F-4D97-AF65-F5344CB8AC3E}">
        <p14:creationId xmlns:p14="http://schemas.microsoft.com/office/powerpoint/2010/main" val="3642586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PlaceHolder 1"/>
          <p:cNvSpPr>
            <a:spLocks noGrp="1"/>
          </p:cNvSpPr>
          <p:nvPr>
            <p:ph type="title"/>
          </p:nvPr>
        </p:nvSpPr>
        <p:spPr>
          <a:xfrm>
            <a:off x="327190" y="315276"/>
            <a:ext cx="7415932" cy="466664"/>
          </a:xfrm>
          <a:prstGeom prst="rect">
            <a:avLst/>
          </a:prstGeom>
          <a:noFill/>
          <a:ln w="0">
            <a:noFill/>
          </a:ln>
        </p:spPr>
        <p:txBody>
          <a:bodyPr lIns="0" tIns="0" rIns="0" bIns="0" anchor="ctr">
            <a:noAutofit/>
          </a:bodyPr>
          <a:lstStyle/>
          <a:p>
            <a:pPr algn="ctr"/>
            <a:r>
              <a:rPr lang="en-US" sz="2315" b="1" spc="-1">
                <a:solidFill>
                  <a:srgbClr val="002060"/>
                </a:solidFill>
                <a:latin typeface="Times New Roman"/>
                <a:ea typeface="DejaVu Sans"/>
              </a:rPr>
              <a:t>RADIATION RESEARCH IN LIFE SCIENCES</a:t>
            </a:r>
            <a:endParaRPr lang="ru-RU" sz="2315" spc="-1">
              <a:solidFill>
                <a:srgbClr val="000000"/>
              </a:solidFill>
              <a:latin typeface="Arial"/>
            </a:endParaRPr>
          </a:p>
        </p:txBody>
      </p:sp>
      <p:sp>
        <p:nvSpPr>
          <p:cNvPr id="482" name="Прямоугольник 1"/>
          <p:cNvSpPr/>
          <p:nvPr/>
        </p:nvSpPr>
        <p:spPr>
          <a:xfrm>
            <a:off x="44206" y="1448604"/>
            <a:ext cx="3080539" cy="349998"/>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tabLst>
                <a:tab pos="0" algn="l"/>
              </a:tabLst>
            </a:pPr>
            <a:r>
              <a:rPr lang="en-US" sz="1726" b="1" spc="-1">
                <a:solidFill>
                  <a:srgbClr val="002060"/>
                </a:solidFill>
                <a:latin typeface="Times New Roman"/>
                <a:ea typeface="DejaVu Sans"/>
              </a:rPr>
              <a:t>Molecular Radiobiology</a:t>
            </a:r>
            <a:endParaRPr lang="en-US" sz="1726" spc="-1">
              <a:solidFill>
                <a:srgbClr val="000000"/>
              </a:solidFill>
              <a:latin typeface="Arial"/>
            </a:endParaRPr>
          </a:p>
        </p:txBody>
      </p:sp>
      <p:sp>
        <p:nvSpPr>
          <p:cNvPr id="483" name="Прямоугольник 2"/>
          <p:cNvSpPr/>
          <p:nvPr/>
        </p:nvSpPr>
        <p:spPr>
          <a:xfrm>
            <a:off x="447676" y="943051"/>
            <a:ext cx="3444773" cy="384530"/>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tabLst>
                <a:tab pos="0" algn="l"/>
              </a:tabLst>
            </a:pPr>
            <a:r>
              <a:rPr lang="en-US" sz="1929" b="1" cap="small" spc="-1">
                <a:solidFill>
                  <a:srgbClr val="002060"/>
                </a:solidFill>
                <a:latin typeface="Times New Roman"/>
                <a:ea typeface="DejaVu Sans"/>
              </a:rPr>
              <a:t>Main Research Fields:</a:t>
            </a:r>
            <a:endParaRPr lang="en-US" sz="1929" spc="-1">
              <a:solidFill>
                <a:srgbClr val="000000"/>
              </a:solidFill>
              <a:latin typeface="Arial"/>
            </a:endParaRPr>
          </a:p>
        </p:txBody>
      </p:sp>
      <p:sp>
        <p:nvSpPr>
          <p:cNvPr id="484" name="Прямоугольник 12"/>
          <p:cNvSpPr/>
          <p:nvPr/>
        </p:nvSpPr>
        <p:spPr>
          <a:xfrm>
            <a:off x="252190" y="4005882"/>
            <a:ext cx="2640264" cy="349998"/>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tabLst>
                <a:tab pos="0" algn="l"/>
              </a:tabLst>
            </a:pPr>
            <a:r>
              <a:rPr lang="en-US" sz="1726" b="1" spc="-1">
                <a:solidFill>
                  <a:srgbClr val="002060"/>
                </a:solidFill>
                <a:latin typeface="Times New Roman"/>
                <a:ea typeface="DejaVu Sans"/>
              </a:rPr>
              <a:t>Radiation Genetics</a:t>
            </a:r>
            <a:endParaRPr lang="en-US" sz="1726" spc="-1">
              <a:solidFill>
                <a:srgbClr val="000000"/>
              </a:solidFill>
              <a:latin typeface="Arial"/>
            </a:endParaRPr>
          </a:p>
        </p:txBody>
      </p:sp>
      <p:sp>
        <p:nvSpPr>
          <p:cNvPr id="485" name="Прямоугольник 14"/>
          <p:cNvSpPr/>
          <p:nvPr/>
        </p:nvSpPr>
        <p:spPr>
          <a:xfrm>
            <a:off x="2987940" y="1459715"/>
            <a:ext cx="2640264" cy="349998"/>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tabLst>
                <a:tab pos="0" algn="l"/>
              </a:tabLst>
            </a:pPr>
            <a:r>
              <a:rPr lang="en-US" sz="1726" b="1" spc="-1">
                <a:solidFill>
                  <a:srgbClr val="002060"/>
                </a:solidFill>
                <a:latin typeface="Times New Roman"/>
                <a:ea typeface="DejaVu Sans"/>
              </a:rPr>
              <a:t>Radiation Cytogenetics</a:t>
            </a:r>
            <a:endParaRPr lang="en-US" sz="1726" spc="-1">
              <a:solidFill>
                <a:srgbClr val="000000"/>
              </a:solidFill>
              <a:latin typeface="Arial"/>
            </a:endParaRPr>
          </a:p>
        </p:txBody>
      </p:sp>
      <p:sp>
        <p:nvSpPr>
          <p:cNvPr id="486" name="Прямоугольник 15"/>
          <p:cNvSpPr/>
          <p:nvPr/>
        </p:nvSpPr>
        <p:spPr>
          <a:xfrm>
            <a:off x="2953218" y="4019770"/>
            <a:ext cx="2581583" cy="349998"/>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tabLst>
                <a:tab pos="0" algn="l"/>
              </a:tabLst>
            </a:pPr>
            <a:r>
              <a:rPr lang="en-US" sz="1726" b="1" spc="-1">
                <a:solidFill>
                  <a:srgbClr val="002060"/>
                </a:solidFill>
                <a:latin typeface="Times New Roman"/>
                <a:ea typeface="DejaVu Sans"/>
              </a:rPr>
              <a:t>Clinical Radiobiology</a:t>
            </a:r>
            <a:endParaRPr lang="en-US" sz="1726" spc="-1">
              <a:solidFill>
                <a:srgbClr val="000000"/>
              </a:solidFill>
              <a:latin typeface="Arial"/>
            </a:endParaRPr>
          </a:p>
        </p:txBody>
      </p:sp>
      <p:sp>
        <p:nvSpPr>
          <p:cNvPr id="487" name="Прямоугольник 16"/>
          <p:cNvSpPr/>
          <p:nvPr/>
        </p:nvSpPr>
        <p:spPr>
          <a:xfrm>
            <a:off x="6024035" y="1468395"/>
            <a:ext cx="2267349" cy="349998"/>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tabLst>
                <a:tab pos="0" algn="l"/>
              </a:tabLst>
            </a:pPr>
            <a:r>
              <a:rPr lang="en-US" sz="1726" b="1" spc="-1">
                <a:solidFill>
                  <a:srgbClr val="002060"/>
                </a:solidFill>
                <a:latin typeface="Times New Roman"/>
                <a:ea typeface="DejaVu Sans"/>
              </a:rPr>
              <a:t>Radiation Physiology</a:t>
            </a:r>
            <a:endParaRPr lang="en-US" sz="1726" spc="-1">
              <a:solidFill>
                <a:srgbClr val="000000"/>
              </a:solidFill>
              <a:latin typeface="Arial"/>
            </a:endParaRPr>
          </a:p>
        </p:txBody>
      </p:sp>
      <p:sp>
        <p:nvSpPr>
          <p:cNvPr id="488" name="Прямоугольник 17"/>
          <p:cNvSpPr/>
          <p:nvPr/>
        </p:nvSpPr>
        <p:spPr>
          <a:xfrm>
            <a:off x="5602856" y="3990951"/>
            <a:ext cx="2845471" cy="349998"/>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tabLst>
                <a:tab pos="0" algn="l"/>
              </a:tabLst>
            </a:pPr>
            <a:r>
              <a:rPr lang="en-US" sz="1726" b="1" spc="-1">
                <a:solidFill>
                  <a:srgbClr val="002060"/>
                </a:solidFill>
                <a:latin typeface="Times New Roman"/>
                <a:ea typeface="DejaVu Sans"/>
              </a:rPr>
              <a:t>Radiation Neuroscience</a:t>
            </a:r>
            <a:endParaRPr lang="en-US" sz="1726" spc="-1">
              <a:solidFill>
                <a:srgbClr val="000000"/>
              </a:solidFill>
              <a:latin typeface="Arial"/>
            </a:endParaRPr>
          </a:p>
        </p:txBody>
      </p:sp>
      <p:sp>
        <p:nvSpPr>
          <p:cNvPr id="489" name="Прямоугольник 18"/>
          <p:cNvSpPr/>
          <p:nvPr/>
        </p:nvSpPr>
        <p:spPr>
          <a:xfrm>
            <a:off x="9087213" y="2429501"/>
            <a:ext cx="2228460" cy="349998"/>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tabLst>
                <a:tab pos="0" algn="l"/>
              </a:tabLst>
            </a:pPr>
            <a:r>
              <a:rPr lang="en-US" sz="1726" b="1" spc="-1">
                <a:solidFill>
                  <a:srgbClr val="002060"/>
                </a:solidFill>
                <a:latin typeface="Times New Roman"/>
                <a:ea typeface="DejaVu Sans"/>
              </a:rPr>
              <a:t>Radiation Research</a:t>
            </a:r>
            <a:endParaRPr lang="en-US" sz="1726" spc="-1">
              <a:solidFill>
                <a:srgbClr val="000000"/>
              </a:solidFill>
              <a:latin typeface="Arial"/>
            </a:endParaRPr>
          </a:p>
        </p:txBody>
      </p:sp>
      <p:sp>
        <p:nvSpPr>
          <p:cNvPr id="490" name="Прямоугольник 19"/>
          <p:cNvSpPr/>
          <p:nvPr/>
        </p:nvSpPr>
        <p:spPr>
          <a:xfrm>
            <a:off x="9457697" y="4361088"/>
            <a:ext cx="1545478" cy="349998"/>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tabLst>
                <a:tab pos="0" algn="l"/>
              </a:tabLst>
            </a:pPr>
            <a:r>
              <a:rPr lang="en-US" sz="1726" b="1" spc="-1">
                <a:solidFill>
                  <a:srgbClr val="002060"/>
                </a:solidFill>
                <a:latin typeface="Times New Roman"/>
                <a:ea typeface="DejaVu Sans"/>
              </a:rPr>
              <a:t>Astrobiology</a:t>
            </a:r>
            <a:endParaRPr lang="en-US" sz="1726" spc="-1">
              <a:solidFill>
                <a:srgbClr val="000000"/>
              </a:solidFill>
              <a:latin typeface="Arial"/>
            </a:endParaRPr>
          </a:p>
        </p:txBody>
      </p:sp>
      <p:sp>
        <p:nvSpPr>
          <p:cNvPr id="491" name="Прямоугольник 20"/>
          <p:cNvSpPr/>
          <p:nvPr/>
        </p:nvSpPr>
        <p:spPr>
          <a:xfrm>
            <a:off x="8832700" y="284374"/>
            <a:ext cx="2582278" cy="349998"/>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tabLst>
                <a:tab pos="0" algn="l"/>
              </a:tabLst>
            </a:pPr>
            <a:r>
              <a:rPr lang="en-US" sz="1726" b="1" spc="-1">
                <a:solidFill>
                  <a:srgbClr val="002060"/>
                </a:solidFill>
                <a:latin typeface="Times New Roman"/>
                <a:ea typeface="DejaVu Sans"/>
              </a:rPr>
              <a:t>Mathematical Modeling</a:t>
            </a:r>
            <a:endParaRPr lang="en-US" sz="1726" spc="-1">
              <a:solidFill>
                <a:srgbClr val="000000"/>
              </a:solidFill>
              <a:latin typeface="Arial"/>
            </a:endParaRPr>
          </a:p>
        </p:txBody>
      </p:sp>
      <p:pic>
        <p:nvPicPr>
          <p:cNvPr id="492" name="Рисунок 3"/>
          <p:cNvPicPr/>
          <p:nvPr/>
        </p:nvPicPr>
        <p:blipFill>
          <a:blip r:embed="rId3"/>
          <a:stretch/>
        </p:blipFill>
        <p:spPr>
          <a:xfrm>
            <a:off x="6081673" y="1950337"/>
            <a:ext cx="2301724" cy="1618741"/>
          </a:xfrm>
          <a:prstGeom prst="rect">
            <a:avLst/>
          </a:prstGeom>
          <a:ln w="0">
            <a:noFill/>
          </a:ln>
        </p:spPr>
      </p:pic>
      <p:pic>
        <p:nvPicPr>
          <p:cNvPr id="493" name="Рисунок 5"/>
          <p:cNvPicPr/>
          <p:nvPr/>
        </p:nvPicPr>
        <p:blipFill>
          <a:blip r:embed="rId4"/>
          <a:stretch/>
        </p:blipFill>
        <p:spPr>
          <a:xfrm>
            <a:off x="9029921" y="4777753"/>
            <a:ext cx="2420126" cy="1817351"/>
          </a:xfrm>
          <a:prstGeom prst="rect">
            <a:avLst/>
          </a:prstGeom>
          <a:ln w="0">
            <a:noFill/>
          </a:ln>
        </p:spPr>
      </p:pic>
      <p:pic>
        <p:nvPicPr>
          <p:cNvPr id="494" name="Рисунок 21"/>
          <p:cNvPicPr/>
          <p:nvPr/>
        </p:nvPicPr>
        <p:blipFill>
          <a:blip r:embed="rId5"/>
          <a:stretch/>
        </p:blipFill>
        <p:spPr>
          <a:xfrm>
            <a:off x="465384" y="4529143"/>
            <a:ext cx="2150683" cy="1539922"/>
          </a:xfrm>
          <a:prstGeom prst="rect">
            <a:avLst/>
          </a:prstGeom>
          <a:ln w="0">
            <a:noFill/>
          </a:ln>
        </p:spPr>
      </p:pic>
      <p:pic>
        <p:nvPicPr>
          <p:cNvPr id="495" name="Рисунок 22"/>
          <p:cNvPicPr/>
          <p:nvPr/>
        </p:nvPicPr>
        <p:blipFill>
          <a:blip r:embed="rId6"/>
          <a:stretch/>
        </p:blipFill>
        <p:spPr>
          <a:xfrm>
            <a:off x="3206341" y="4529143"/>
            <a:ext cx="2140614" cy="1539922"/>
          </a:xfrm>
          <a:prstGeom prst="rect">
            <a:avLst/>
          </a:prstGeom>
          <a:ln w="0">
            <a:noFill/>
          </a:ln>
        </p:spPr>
      </p:pic>
      <p:pic>
        <p:nvPicPr>
          <p:cNvPr id="496" name="Рисунок 23"/>
          <p:cNvPicPr/>
          <p:nvPr/>
        </p:nvPicPr>
        <p:blipFill>
          <a:blip r:embed="rId7"/>
          <a:stretch/>
        </p:blipFill>
        <p:spPr>
          <a:xfrm>
            <a:off x="5942438" y="4510046"/>
            <a:ext cx="2102072" cy="1524297"/>
          </a:xfrm>
          <a:prstGeom prst="rect">
            <a:avLst/>
          </a:prstGeom>
          <a:ln w="0">
            <a:noFill/>
          </a:ln>
        </p:spPr>
      </p:pic>
      <p:pic>
        <p:nvPicPr>
          <p:cNvPr id="497" name="Picture 2"/>
          <p:cNvPicPr/>
          <p:nvPr/>
        </p:nvPicPr>
        <p:blipFill>
          <a:blip r:embed="rId8"/>
          <a:stretch/>
        </p:blipFill>
        <p:spPr>
          <a:xfrm>
            <a:off x="9029921" y="2813180"/>
            <a:ext cx="2420126" cy="1599644"/>
          </a:xfrm>
          <a:prstGeom prst="rect">
            <a:avLst/>
          </a:prstGeom>
          <a:ln w="9525">
            <a:noFill/>
          </a:ln>
        </p:spPr>
      </p:pic>
      <p:pic>
        <p:nvPicPr>
          <p:cNvPr id="498" name="Picture 5"/>
          <p:cNvPicPr/>
          <p:nvPr/>
        </p:nvPicPr>
        <p:blipFill>
          <a:blip r:embed="rId9"/>
          <a:stretch/>
        </p:blipFill>
        <p:spPr>
          <a:xfrm>
            <a:off x="437607" y="1969781"/>
            <a:ext cx="2233321" cy="1679158"/>
          </a:xfrm>
          <a:prstGeom prst="rect">
            <a:avLst/>
          </a:prstGeom>
          <a:ln w="9525">
            <a:noFill/>
          </a:ln>
        </p:spPr>
      </p:pic>
      <p:pic>
        <p:nvPicPr>
          <p:cNvPr id="499" name="Рисунок 29"/>
          <p:cNvPicPr/>
          <p:nvPr/>
        </p:nvPicPr>
        <p:blipFill>
          <a:blip r:embed="rId10"/>
          <a:stretch/>
        </p:blipFill>
        <p:spPr>
          <a:xfrm>
            <a:off x="9113949" y="668052"/>
            <a:ext cx="2336446" cy="1649991"/>
          </a:xfrm>
          <a:prstGeom prst="rect">
            <a:avLst/>
          </a:prstGeom>
          <a:ln w="0">
            <a:noFill/>
          </a:ln>
        </p:spPr>
      </p:pic>
      <p:pic>
        <p:nvPicPr>
          <p:cNvPr id="500" name="Рисунок 31"/>
          <p:cNvPicPr/>
          <p:nvPr/>
        </p:nvPicPr>
        <p:blipFill>
          <a:blip r:embed="rId11"/>
          <a:stretch/>
        </p:blipFill>
        <p:spPr>
          <a:xfrm>
            <a:off x="3183772" y="1970128"/>
            <a:ext cx="2188183" cy="1545478"/>
          </a:xfrm>
          <a:prstGeom prst="rect">
            <a:avLst/>
          </a:prstGeom>
          <a:ln w="0">
            <a:noFill/>
          </a:ln>
        </p:spPr>
      </p:pic>
    </p:spTree>
    <p:extLst>
      <p:ext uri="{BB962C8B-B14F-4D97-AF65-F5344CB8AC3E}">
        <p14:creationId xmlns:p14="http://schemas.microsoft.com/office/powerpoint/2010/main" val="4258971576"/>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 name="Picture 3" descr="gl_zal"/>
          <p:cNvPicPr/>
          <p:nvPr/>
        </p:nvPicPr>
        <p:blipFill>
          <a:blip r:embed="rId2"/>
          <a:stretch/>
        </p:blipFill>
        <p:spPr>
          <a:xfrm>
            <a:off x="524064" y="1534714"/>
            <a:ext cx="2496862" cy="1869434"/>
          </a:xfrm>
          <a:prstGeom prst="rect">
            <a:avLst/>
          </a:prstGeom>
          <a:ln w="9525">
            <a:noFill/>
          </a:ln>
        </p:spPr>
      </p:pic>
      <p:sp>
        <p:nvSpPr>
          <p:cNvPr id="502" name="TextBox 2"/>
          <p:cNvSpPr/>
          <p:nvPr/>
        </p:nvSpPr>
        <p:spPr>
          <a:xfrm>
            <a:off x="1694891" y="128124"/>
            <a:ext cx="9007591" cy="497220"/>
          </a:xfrm>
          <a:prstGeom prst="rect">
            <a:avLst/>
          </a:prstGeom>
          <a:noFill/>
          <a:ln w="9525">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spcBef>
                <a:spcPts val="541"/>
              </a:spcBef>
              <a:tabLst>
                <a:tab pos="0" algn="l"/>
              </a:tabLst>
            </a:pPr>
            <a:r>
              <a:rPr lang="en-US" sz="2691" b="1" spc="-1">
                <a:solidFill>
                  <a:srgbClr val="002060"/>
                </a:solidFill>
                <a:latin typeface="Times New Roman"/>
                <a:ea typeface="DejaVu Sans"/>
              </a:rPr>
              <a:t>JINR’s radiation sources for radiobiological studies</a:t>
            </a:r>
            <a:endParaRPr lang="en-US" sz="2691" spc="-1">
              <a:solidFill>
                <a:srgbClr val="000000"/>
              </a:solidFill>
              <a:latin typeface="Arial"/>
            </a:endParaRPr>
          </a:p>
        </p:txBody>
      </p:sp>
      <p:sp>
        <p:nvSpPr>
          <p:cNvPr id="503" name="TextBox 3"/>
          <p:cNvSpPr/>
          <p:nvPr/>
        </p:nvSpPr>
        <p:spPr>
          <a:xfrm>
            <a:off x="524064" y="748608"/>
            <a:ext cx="2803110" cy="613538"/>
          </a:xfrm>
          <a:prstGeom prst="rect">
            <a:avLst/>
          </a:prstGeom>
          <a:noFill/>
          <a:ln w="9525">
            <a:noFill/>
          </a:ln>
        </p:spPr>
        <p:style>
          <a:lnRef idx="0">
            <a:scrgbClr r="0" g="0" b="0"/>
          </a:lnRef>
          <a:fillRef idx="0">
            <a:scrgbClr r="0" g="0" b="0"/>
          </a:fillRef>
          <a:effectRef idx="0">
            <a:scrgbClr r="0" g="0" b="0"/>
          </a:effectRef>
          <a:fontRef idx="minor"/>
        </p:style>
        <p:txBody>
          <a:bodyPr lIns="86805" tIns="43403" rIns="86805" bIns="43403" anchor="t">
            <a:spAutoFit/>
          </a:bodyPr>
          <a:lstStyle/>
          <a:p>
            <a:pPr>
              <a:tabLst>
                <a:tab pos="0" algn="l"/>
              </a:tabLst>
            </a:pPr>
            <a:r>
              <a:rPr lang="en-US" sz="1726" b="1" spc="-1">
                <a:solidFill>
                  <a:srgbClr val="001C54"/>
                </a:solidFill>
                <a:latin typeface="Times New Roman"/>
                <a:ea typeface="DejaVu Sans"/>
              </a:rPr>
              <a:t>Phasotron: </a:t>
            </a:r>
            <a:endParaRPr lang="en-US" sz="1726" spc="-1">
              <a:solidFill>
                <a:srgbClr val="000000"/>
              </a:solidFill>
              <a:latin typeface="Arial"/>
            </a:endParaRPr>
          </a:p>
          <a:p>
            <a:pPr>
              <a:tabLst>
                <a:tab pos="0" algn="l"/>
              </a:tabLst>
            </a:pPr>
            <a:r>
              <a:rPr lang="en-US" sz="1726" b="1" spc="-1">
                <a:solidFill>
                  <a:srgbClr val="001C54"/>
                </a:solidFill>
                <a:latin typeface="Times New Roman"/>
                <a:ea typeface="DejaVu Sans"/>
              </a:rPr>
              <a:t>p</a:t>
            </a:r>
            <a:r>
              <a:rPr lang="en-US" sz="1726" b="1" spc="-1">
                <a:solidFill>
                  <a:srgbClr val="000066"/>
                </a:solidFill>
                <a:latin typeface="Times New Roman"/>
                <a:ea typeface="DejaVu Sans"/>
              </a:rPr>
              <a:t>rotons 170 MeV</a:t>
            </a:r>
            <a:endParaRPr lang="en-US" sz="1726" spc="-1">
              <a:solidFill>
                <a:srgbClr val="000000"/>
              </a:solidFill>
              <a:latin typeface="Arial"/>
            </a:endParaRPr>
          </a:p>
        </p:txBody>
      </p:sp>
      <p:pic>
        <p:nvPicPr>
          <p:cNvPr id="504" name="Picture 2" descr="u400m-2"/>
          <p:cNvPicPr/>
          <p:nvPr/>
        </p:nvPicPr>
        <p:blipFill>
          <a:blip r:embed="rId3"/>
          <a:stretch/>
        </p:blipFill>
        <p:spPr>
          <a:xfrm>
            <a:off x="3415021" y="1361104"/>
            <a:ext cx="2616305" cy="2217002"/>
          </a:xfrm>
          <a:prstGeom prst="rect">
            <a:avLst/>
          </a:prstGeom>
          <a:ln w="9525">
            <a:noFill/>
          </a:ln>
        </p:spPr>
      </p:pic>
      <p:sp>
        <p:nvSpPr>
          <p:cNvPr id="505" name="TextBox 9"/>
          <p:cNvSpPr/>
          <p:nvPr/>
        </p:nvSpPr>
        <p:spPr>
          <a:xfrm>
            <a:off x="3361202" y="724997"/>
            <a:ext cx="3019081" cy="613538"/>
          </a:xfrm>
          <a:prstGeom prst="rect">
            <a:avLst/>
          </a:prstGeom>
          <a:noFill/>
          <a:ln w="9525">
            <a:noFill/>
          </a:ln>
        </p:spPr>
        <p:style>
          <a:lnRef idx="0">
            <a:scrgbClr r="0" g="0" b="0"/>
          </a:lnRef>
          <a:fillRef idx="0">
            <a:scrgbClr r="0" g="0" b="0"/>
          </a:fillRef>
          <a:effectRef idx="0">
            <a:scrgbClr r="0" g="0" b="0"/>
          </a:effectRef>
          <a:fontRef idx="minor"/>
        </p:style>
        <p:txBody>
          <a:bodyPr lIns="86805" tIns="43403" rIns="86805" bIns="43403" anchor="t">
            <a:spAutoFit/>
          </a:bodyPr>
          <a:lstStyle/>
          <a:p>
            <a:pPr>
              <a:tabLst>
                <a:tab pos="0" algn="l"/>
              </a:tabLst>
            </a:pPr>
            <a:r>
              <a:rPr lang="en-US" sz="1726" b="1" spc="-1">
                <a:solidFill>
                  <a:srgbClr val="002060"/>
                </a:solidFill>
                <a:latin typeface="Times New Roman"/>
                <a:ea typeface="DejaVu Sans"/>
              </a:rPr>
              <a:t>U-400M cyclotron: </a:t>
            </a:r>
            <a:endParaRPr lang="en-US" sz="1726" spc="-1">
              <a:solidFill>
                <a:srgbClr val="000000"/>
              </a:solidFill>
              <a:latin typeface="Arial"/>
            </a:endParaRPr>
          </a:p>
          <a:p>
            <a:pPr>
              <a:tabLst>
                <a:tab pos="0" algn="l"/>
              </a:tabLst>
            </a:pPr>
            <a:r>
              <a:rPr lang="en-US" sz="1726" b="1" spc="-1">
                <a:solidFill>
                  <a:srgbClr val="002060"/>
                </a:solidFill>
                <a:latin typeface="Times New Roman"/>
                <a:ea typeface="DejaVu Sans"/>
              </a:rPr>
              <a:t>heavy ions 50 MeV/u (Li-Ne)</a:t>
            </a:r>
            <a:endParaRPr lang="en-US" sz="1726" spc="-1">
              <a:solidFill>
                <a:srgbClr val="000000"/>
              </a:solidFill>
              <a:latin typeface="Arial"/>
            </a:endParaRPr>
          </a:p>
        </p:txBody>
      </p:sp>
      <p:sp>
        <p:nvSpPr>
          <p:cNvPr id="506" name="TextBox 10"/>
          <p:cNvSpPr/>
          <p:nvPr/>
        </p:nvSpPr>
        <p:spPr>
          <a:xfrm>
            <a:off x="6263269" y="611802"/>
            <a:ext cx="5616637" cy="384530"/>
          </a:xfrm>
          <a:prstGeom prst="rect">
            <a:avLst/>
          </a:prstGeom>
          <a:noFill/>
          <a:ln w="9525">
            <a:noFill/>
          </a:ln>
        </p:spPr>
        <p:style>
          <a:lnRef idx="0">
            <a:scrgbClr r="0" g="0" b="0"/>
          </a:lnRef>
          <a:fillRef idx="0">
            <a:scrgbClr r="0" g="0" b="0"/>
          </a:fillRef>
          <a:effectRef idx="0">
            <a:scrgbClr r="0" g="0" b="0"/>
          </a:effectRef>
          <a:fontRef idx="minor"/>
        </p:style>
        <p:txBody>
          <a:bodyPr lIns="86805" tIns="43403" rIns="86805" bIns="43403" anchor="t">
            <a:spAutoFit/>
          </a:bodyPr>
          <a:lstStyle/>
          <a:p>
            <a:pPr>
              <a:tabLst>
                <a:tab pos="0" algn="l"/>
              </a:tabLst>
            </a:pPr>
            <a:r>
              <a:rPr lang="en-US" sz="1929" b="1" spc="-1">
                <a:solidFill>
                  <a:srgbClr val="002060"/>
                </a:solidFill>
                <a:latin typeface="Times New Roman"/>
                <a:ea typeface="DejaVu Sans"/>
              </a:rPr>
              <a:t>Nuclotron:  heavy ions 0.3-1 GeV/u (H – Kr) </a:t>
            </a:r>
            <a:endParaRPr lang="en-US" sz="1929" spc="-1">
              <a:solidFill>
                <a:srgbClr val="000000"/>
              </a:solidFill>
              <a:latin typeface="Arial"/>
            </a:endParaRPr>
          </a:p>
        </p:txBody>
      </p:sp>
      <p:sp>
        <p:nvSpPr>
          <p:cNvPr id="507" name="Прямоугольник 11"/>
          <p:cNvSpPr/>
          <p:nvPr/>
        </p:nvSpPr>
        <p:spPr>
          <a:xfrm>
            <a:off x="3412590" y="3813174"/>
            <a:ext cx="2423598" cy="349998"/>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tabLst>
                <a:tab pos="0" algn="l"/>
              </a:tabLst>
            </a:pPr>
            <a:r>
              <a:rPr lang="en-US" sz="1726" b="1" spc="-1">
                <a:solidFill>
                  <a:srgbClr val="002060"/>
                </a:solidFill>
                <a:latin typeface="Times New Roman"/>
                <a:ea typeface="DejaVu Sans"/>
              </a:rPr>
              <a:t>IBR-2, IREN:  neutrons</a:t>
            </a:r>
            <a:endParaRPr lang="en-US" sz="1726" spc="-1">
              <a:solidFill>
                <a:srgbClr val="000000"/>
              </a:solidFill>
              <a:latin typeface="Arial"/>
            </a:endParaRPr>
          </a:p>
        </p:txBody>
      </p:sp>
      <p:pic>
        <p:nvPicPr>
          <p:cNvPr id="508" name="Рисунок 1"/>
          <p:cNvPicPr/>
          <p:nvPr/>
        </p:nvPicPr>
        <p:blipFill>
          <a:blip r:embed="rId4"/>
          <a:stretch/>
        </p:blipFill>
        <p:spPr>
          <a:xfrm>
            <a:off x="6297644" y="959717"/>
            <a:ext cx="5278444" cy="3029498"/>
          </a:xfrm>
          <a:prstGeom prst="rect">
            <a:avLst/>
          </a:prstGeom>
          <a:ln w="0">
            <a:noFill/>
          </a:ln>
        </p:spPr>
      </p:pic>
      <p:sp>
        <p:nvSpPr>
          <p:cNvPr id="509" name="Овал 2"/>
          <p:cNvSpPr/>
          <p:nvPr/>
        </p:nvSpPr>
        <p:spPr>
          <a:xfrm>
            <a:off x="7968469" y="2745124"/>
            <a:ext cx="236804" cy="168749"/>
          </a:xfrm>
          <a:prstGeom prst="ellipse">
            <a:avLst/>
          </a:prstGeom>
          <a:noFill/>
          <a:ln w="101600">
            <a:solidFill>
              <a:srgbClr val="C00000"/>
            </a:solidFill>
            <a:round/>
          </a:ln>
        </p:spPr>
        <p:style>
          <a:lnRef idx="2">
            <a:schemeClr val="accent1">
              <a:shade val="50000"/>
            </a:schemeClr>
          </a:lnRef>
          <a:fillRef idx="1">
            <a:schemeClr val="accent1"/>
          </a:fillRef>
          <a:effectRef idx="0">
            <a:schemeClr val="accent1"/>
          </a:effectRef>
          <a:fontRef idx="minor"/>
        </p:style>
        <p:txBody>
          <a:bodyPr lIns="86805" tIns="119444" rIns="86805" bIns="119444" anchor="ctr">
            <a:noAutofit/>
          </a:bodyPr>
          <a:lstStyle/>
          <a:p>
            <a:pPr algn="ctr">
              <a:tabLst>
                <a:tab pos="0" algn="l"/>
              </a:tabLst>
            </a:pPr>
            <a:endParaRPr lang="ru-RU" sz="1726" spc="-1">
              <a:solidFill>
                <a:srgbClr val="FFFFFF"/>
              </a:solidFill>
              <a:latin typeface="Calibri"/>
              <a:ea typeface="DejaVu Sans"/>
            </a:endParaRPr>
          </a:p>
        </p:txBody>
      </p:sp>
      <p:pic>
        <p:nvPicPr>
          <p:cNvPr id="510" name="Рисунок 3"/>
          <p:cNvPicPr/>
          <p:nvPr/>
        </p:nvPicPr>
        <p:blipFill>
          <a:blip r:embed="rId5"/>
          <a:stretch/>
        </p:blipFill>
        <p:spPr>
          <a:xfrm>
            <a:off x="3449049" y="4303449"/>
            <a:ext cx="2930887" cy="2140961"/>
          </a:xfrm>
          <a:prstGeom prst="rect">
            <a:avLst/>
          </a:prstGeom>
          <a:ln w="0">
            <a:noFill/>
          </a:ln>
        </p:spPr>
      </p:pic>
      <p:pic>
        <p:nvPicPr>
          <p:cNvPr id="511" name="Рисунок 17"/>
          <p:cNvPicPr/>
          <p:nvPr/>
        </p:nvPicPr>
        <p:blipFill>
          <a:blip r:embed="rId6"/>
          <a:stretch/>
        </p:blipFill>
        <p:spPr>
          <a:xfrm>
            <a:off x="472676" y="4437476"/>
            <a:ext cx="2599986" cy="2055892"/>
          </a:xfrm>
          <a:prstGeom prst="rect">
            <a:avLst/>
          </a:prstGeom>
          <a:ln w="0">
            <a:noFill/>
          </a:ln>
        </p:spPr>
      </p:pic>
      <p:sp>
        <p:nvSpPr>
          <p:cNvPr id="512" name="TextBox 3"/>
          <p:cNvSpPr/>
          <p:nvPr/>
        </p:nvSpPr>
        <p:spPr>
          <a:xfrm>
            <a:off x="490731" y="3498245"/>
            <a:ext cx="3162483" cy="877079"/>
          </a:xfrm>
          <a:prstGeom prst="rect">
            <a:avLst/>
          </a:prstGeom>
          <a:noFill/>
          <a:ln w="9525">
            <a:noFill/>
          </a:ln>
        </p:spPr>
        <p:style>
          <a:lnRef idx="0">
            <a:scrgbClr r="0" g="0" b="0"/>
          </a:lnRef>
          <a:fillRef idx="0">
            <a:scrgbClr r="0" g="0" b="0"/>
          </a:fillRef>
          <a:effectRef idx="0">
            <a:scrgbClr r="0" g="0" b="0"/>
          </a:effectRef>
          <a:fontRef idx="minor"/>
        </p:style>
        <p:txBody>
          <a:bodyPr lIns="86805" tIns="43403" rIns="86805" bIns="43403" anchor="t">
            <a:spAutoFit/>
          </a:bodyPr>
          <a:lstStyle/>
          <a:p>
            <a:pPr>
              <a:tabLst>
                <a:tab pos="0" algn="l"/>
              </a:tabLst>
            </a:pPr>
            <a:r>
              <a:rPr lang="en-US" sz="1726" b="1" spc="-1">
                <a:solidFill>
                  <a:srgbClr val="001C54"/>
                </a:solidFill>
                <a:latin typeface="Times New Roman"/>
                <a:ea typeface="DejaVu Sans"/>
              </a:rPr>
              <a:t>cyclotron MSC230 </a:t>
            </a:r>
            <a:endParaRPr lang="en-US" sz="1726" spc="-1">
              <a:solidFill>
                <a:srgbClr val="000000"/>
              </a:solidFill>
              <a:latin typeface="Arial"/>
            </a:endParaRPr>
          </a:p>
          <a:p>
            <a:pPr>
              <a:tabLst>
                <a:tab pos="0" algn="l"/>
              </a:tabLst>
            </a:pPr>
            <a:r>
              <a:rPr lang="en-US" sz="1726" b="1" spc="-1">
                <a:solidFill>
                  <a:srgbClr val="001C54"/>
                </a:solidFill>
                <a:latin typeface="Times New Roman"/>
                <a:ea typeface="DejaVu Sans"/>
              </a:rPr>
              <a:t>(since 2024): </a:t>
            </a:r>
            <a:endParaRPr lang="en-US" sz="1726" spc="-1">
              <a:solidFill>
                <a:srgbClr val="000000"/>
              </a:solidFill>
              <a:latin typeface="Arial"/>
            </a:endParaRPr>
          </a:p>
          <a:p>
            <a:pPr>
              <a:tabLst>
                <a:tab pos="0" algn="l"/>
              </a:tabLst>
            </a:pPr>
            <a:r>
              <a:rPr lang="en-US" sz="1726" b="1" spc="-1">
                <a:solidFill>
                  <a:srgbClr val="001C54"/>
                </a:solidFill>
                <a:latin typeface="Times New Roman"/>
                <a:ea typeface="DejaVu Sans"/>
              </a:rPr>
              <a:t>p</a:t>
            </a:r>
            <a:r>
              <a:rPr lang="en-US" sz="1726" b="1" spc="-1">
                <a:solidFill>
                  <a:srgbClr val="000066"/>
                </a:solidFill>
                <a:latin typeface="Times New Roman"/>
                <a:ea typeface="DejaVu Sans"/>
              </a:rPr>
              <a:t>rotons up to 230 MeV</a:t>
            </a:r>
            <a:endParaRPr lang="en-US" sz="1726" spc="-1">
              <a:solidFill>
                <a:srgbClr val="000000"/>
              </a:solidFill>
              <a:latin typeface="Arial"/>
            </a:endParaRPr>
          </a:p>
        </p:txBody>
      </p:sp>
      <p:sp>
        <p:nvSpPr>
          <p:cNvPr id="513" name="Прямая со стрелкой 5"/>
          <p:cNvSpPr/>
          <p:nvPr/>
        </p:nvSpPr>
        <p:spPr>
          <a:xfrm flipH="1">
            <a:off x="2929954" y="3523593"/>
            <a:ext cx="1389" cy="745829"/>
          </a:xfrm>
          <a:custGeom>
            <a:avLst/>
            <a:gdLst>
              <a:gd name="textAreaLeft" fmla="*/ 360 w 1440"/>
              <a:gd name="textAreaRight" fmla="*/ 2160 w 1440"/>
              <a:gd name="textAreaTop" fmla="*/ 0 h 773280"/>
              <a:gd name="textAreaBottom" fmla="*/ 773640 h 773280"/>
            </a:gdLst>
            <a:ahLst/>
            <a:cxnLst/>
            <a:rect l="textAreaLeft" t="textAreaTop" r="textAreaRight" b="textAreaBottom"/>
            <a:pathLst>
              <a:path w="21600" h="21600">
                <a:moveTo>
                  <a:pt x="0" y="0"/>
                </a:moveTo>
                <a:lnTo>
                  <a:pt x="21600" y="21600"/>
                </a:lnTo>
              </a:path>
            </a:pathLst>
          </a:custGeom>
          <a:noFill/>
          <a:ln>
            <a:solidFill>
              <a:srgbClr val="C0504D"/>
            </a:solidFill>
            <a:round/>
            <a:tailEnd type="triangle" w="med" len="med"/>
          </a:ln>
          <a:effectLst>
            <a:outerShdw blurRad="39960" dist="20160" dir="5400000" rotWithShape="0">
              <a:srgbClr val="000000">
                <a:alpha val="38000"/>
              </a:srgbClr>
            </a:outerShdw>
          </a:effectLst>
        </p:spPr>
        <p:style>
          <a:lnRef idx="2">
            <a:schemeClr val="accent2"/>
          </a:lnRef>
          <a:fillRef idx="0">
            <a:schemeClr val="accent2"/>
          </a:fillRef>
          <a:effectRef idx="1">
            <a:schemeClr val="accent2"/>
          </a:effectRef>
          <a:fontRef idx="minor"/>
        </p:style>
        <p:txBody>
          <a:bodyPr lIns="86805" tIns="43403" rIns="86805" bIns="43403" anchor="t">
            <a:noAutofit/>
          </a:bodyPr>
          <a:lstStyle/>
          <a:p>
            <a:pPr>
              <a:lnSpc>
                <a:spcPct val="100000"/>
              </a:lnSpc>
            </a:pPr>
            <a:endParaRPr lang="en-US" sz="1726" spc="-1">
              <a:solidFill>
                <a:srgbClr val="000000"/>
              </a:solidFill>
              <a:latin typeface="Arial"/>
              <a:ea typeface="DejaVu Sans"/>
            </a:endParaRPr>
          </a:p>
        </p:txBody>
      </p:sp>
      <p:pic>
        <p:nvPicPr>
          <p:cNvPr id="514" name="Рисунок 19"/>
          <p:cNvPicPr/>
          <p:nvPr/>
        </p:nvPicPr>
        <p:blipFill>
          <a:blip r:embed="rId7"/>
          <a:stretch/>
        </p:blipFill>
        <p:spPr>
          <a:xfrm>
            <a:off x="6756670" y="4436435"/>
            <a:ext cx="2117697" cy="2008670"/>
          </a:xfrm>
          <a:prstGeom prst="rect">
            <a:avLst/>
          </a:prstGeom>
          <a:ln w="0">
            <a:noFill/>
          </a:ln>
        </p:spPr>
      </p:pic>
      <p:sp>
        <p:nvSpPr>
          <p:cNvPr id="515" name="Прямоугольник 6"/>
          <p:cNvSpPr/>
          <p:nvPr/>
        </p:nvSpPr>
        <p:spPr>
          <a:xfrm>
            <a:off x="6910141" y="4062479"/>
            <a:ext cx="1588533" cy="349998"/>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726" b="1" spc="-1">
                <a:solidFill>
                  <a:srgbClr val="002060"/>
                </a:solidFill>
                <a:latin typeface="Times New Roman"/>
                <a:ea typeface="DejaVu Sans"/>
              </a:rPr>
              <a:t>SARRP: X-ray</a:t>
            </a:r>
            <a:endParaRPr lang="en-US" sz="1726" spc="-1">
              <a:solidFill>
                <a:srgbClr val="000000"/>
              </a:solidFill>
              <a:latin typeface="Arial"/>
            </a:endParaRPr>
          </a:p>
        </p:txBody>
      </p:sp>
      <p:sp>
        <p:nvSpPr>
          <p:cNvPr id="516" name="Прямоугольник 21"/>
          <p:cNvSpPr/>
          <p:nvPr/>
        </p:nvSpPr>
        <p:spPr>
          <a:xfrm>
            <a:off x="9193115" y="4101367"/>
            <a:ext cx="2219433" cy="613538"/>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lnSpc>
                <a:spcPct val="100000"/>
              </a:lnSpc>
            </a:pPr>
            <a:r>
              <a:rPr lang="en-US" sz="1726" b="1" spc="-1">
                <a:solidFill>
                  <a:srgbClr val="002060"/>
                </a:solidFill>
                <a:latin typeface="Times New Roman"/>
                <a:ea typeface="DejaVu Sans"/>
              </a:rPr>
              <a:t>Linac200: </a:t>
            </a:r>
            <a:endParaRPr lang="en-US" sz="1726" spc="-1">
              <a:solidFill>
                <a:srgbClr val="000000"/>
              </a:solidFill>
              <a:latin typeface="Arial"/>
            </a:endParaRPr>
          </a:p>
          <a:p>
            <a:pPr>
              <a:lnSpc>
                <a:spcPct val="100000"/>
              </a:lnSpc>
            </a:pPr>
            <a:r>
              <a:rPr lang="en-US" sz="1726" b="1" spc="-1">
                <a:solidFill>
                  <a:srgbClr val="002060"/>
                </a:solidFill>
                <a:latin typeface="Times New Roman"/>
                <a:ea typeface="DejaVu Sans"/>
              </a:rPr>
              <a:t>electrons 20-200 MeV</a:t>
            </a:r>
            <a:endParaRPr lang="en-US" sz="1726" spc="-1">
              <a:solidFill>
                <a:srgbClr val="000000"/>
              </a:solidFill>
              <a:latin typeface="Arial"/>
            </a:endParaRPr>
          </a:p>
        </p:txBody>
      </p:sp>
      <p:pic>
        <p:nvPicPr>
          <p:cNvPr id="517" name="Рисунок 7"/>
          <p:cNvPicPr/>
          <p:nvPr/>
        </p:nvPicPr>
        <p:blipFill>
          <a:blip r:embed="rId8"/>
          <a:stretch/>
        </p:blipFill>
        <p:spPr>
          <a:xfrm>
            <a:off x="9296239" y="4732961"/>
            <a:ext cx="2196169" cy="1711102"/>
          </a:xfrm>
          <a:prstGeom prst="rect">
            <a:avLst/>
          </a:prstGeom>
          <a:ln w="0">
            <a:noFill/>
          </a:ln>
        </p:spPr>
      </p:pic>
    </p:spTree>
    <p:extLst>
      <p:ext uri="{BB962C8B-B14F-4D97-AF65-F5344CB8AC3E}">
        <p14:creationId xmlns:p14="http://schemas.microsoft.com/office/powerpoint/2010/main" val="257789919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DA86D71E-790B-8B26-5C31-A931E8ECCAEE}"/>
              </a:ext>
            </a:extLst>
          </p:cNvPr>
          <p:cNvSpPr>
            <a:spLocks noGrp="1"/>
          </p:cNvSpPr>
          <p:nvPr>
            <p:ph type="sldNum" sz="quarter" idx="12"/>
          </p:nvPr>
        </p:nvSpPr>
        <p:spPr/>
        <p:txBody>
          <a:bodyPr/>
          <a:lstStyle/>
          <a:p>
            <a:fld id="{B5CEABB6-07DC-46E8-9B57-56EC44A396E5}" type="slidenum">
              <a:rPr lang="ru-RU" noProof="0" smtClean="0"/>
              <a:pPr/>
              <a:t>23</a:t>
            </a:fld>
            <a:endParaRPr lang="ru-RU" noProof="0"/>
          </a:p>
        </p:txBody>
      </p:sp>
      <p:sp>
        <p:nvSpPr>
          <p:cNvPr id="4" name="TextBox 3">
            <a:extLst>
              <a:ext uri="{FF2B5EF4-FFF2-40B4-BE49-F238E27FC236}">
                <a16:creationId xmlns:a16="http://schemas.microsoft.com/office/drawing/2014/main" id="{4A17329C-DC1B-9449-347E-348810FC112E}"/>
              </a:ext>
            </a:extLst>
          </p:cNvPr>
          <p:cNvSpPr txBox="1"/>
          <p:nvPr/>
        </p:nvSpPr>
        <p:spPr>
          <a:xfrm>
            <a:off x="187780" y="558482"/>
            <a:ext cx="11939574" cy="5570756"/>
          </a:xfrm>
          <a:prstGeom prst="rect">
            <a:avLst/>
          </a:prstGeom>
          <a:noFill/>
        </p:spPr>
        <p:txBody>
          <a:bodyPr wrap="square">
            <a:spAutoFit/>
          </a:bodyPr>
          <a:lstStyle/>
          <a:p>
            <a:r>
              <a:rPr lang="en-GB" sz="2600" b="1" dirty="0">
                <a:solidFill>
                  <a:srgbClr val="FF0000"/>
                </a:solidFill>
              </a:rPr>
              <a:t>IUPAP Report, WG-9 and C-12 (Summer 2023):</a:t>
            </a:r>
            <a:r>
              <a:rPr lang="ru-RU" sz="2600" dirty="0"/>
              <a:t> </a:t>
            </a:r>
            <a:endParaRPr lang="en-US" sz="2600" dirty="0"/>
          </a:p>
          <a:p>
            <a:r>
              <a:rPr lang="en-GB" sz="2400" dirty="0"/>
              <a:t>The key physics issues that have led to the nuclear science facilities existing or being planned:</a:t>
            </a:r>
            <a:endParaRPr lang="ru-RU" sz="2400" dirty="0"/>
          </a:p>
          <a:p>
            <a:endParaRPr lang="ru-RU" sz="2600" dirty="0"/>
          </a:p>
          <a:p>
            <a:pPr>
              <a:spcAft>
                <a:spcPts val="600"/>
              </a:spcAft>
            </a:pPr>
            <a:r>
              <a:rPr lang="en-GB" sz="2600" dirty="0"/>
              <a:t>• The nuclear physics as studied from its beginning; nuclear structure and nuclear reactions, the formation of the elements throughout the universe including the super-heavy elements.</a:t>
            </a:r>
            <a:endParaRPr lang="ru-RU" sz="2600" dirty="0"/>
          </a:p>
          <a:p>
            <a:pPr>
              <a:spcAft>
                <a:spcPts val="600"/>
              </a:spcAft>
            </a:pPr>
            <a:r>
              <a:rPr lang="en-GB" sz="2600" dirty="0"/>
              <a:t>• The structure of the nucleon consisting of quarks and gluons within the Standard Model.</a:t>
            </a:r>
            <a:endParaRPr lang="ru-RU" sz="2600" dirty="0"/>
          </a:p>
          <a:p>
            <a:pPr>
              <a:spcAft>
                <a:spcPts val="600"/>
              </a:spcAft>
            </a:pPr>
            <a:r>
              <a:rPr lang="en-GB" sz="2600" dirty="0"/>
              <a:t>• Fundamental symmetries leading to physics beyond the Standard Model and with the study of neutrino properties through neutrino-less double beta-decay and neutrino oscillations.</a:t>
            </a:r>
            <a:endParaRPr lang="ru-RU" sz="2600" dirty="0"/>
          </a:p>
          <a:p>
            <a:pPr>
              <a:spcAft>
                <a:spcPts val="600"/>
              </a:spcAft>
            </a:pPr>
            <a:r>
              <a:rPr lang="en-GB" sz="2600" dirty="0"/>
              <a:t>• Nuclear energy in the era of climate change and global warming.</a:t>
            </a:r>
            <a:endParaRPr lang="ru-RU" sz="2600" dirty="0"/>
          </a:p>
          <a:p>
            <a:pPr>
              <a:spcAft>
                <a:spcPts val="600"/>
              </a:spcAft>
            </a:pPr>
            <a:r>
              <a:rPr lang="en-GB" sz="2600" dirty="0"/>
              <a:t>• Applications of nuclear physics to the benefit of society, e.g. as in nuclear medicine.</a:t>
            </a:r>
            <a:endParaRPr lang="ru-RU" sz="2600" dirty="0"/>
          </a:p>
        </p:txBody>
      </p:sp>
    </p:spTree>
    <p:extLst>
      <p:ext uri="{BB962C8B-B14F-4D97-AF65-F5344CB8AC3E}">
        <p14:creationId xmlns:p14="http://schemas.microsoft.com/office/powerpoint/2010/main" val="427141858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5">
            <a:extLst>
              <a:ext uri="{FF2B5EF4-FFF2-40B4-BE49-F238E27FC236}">
                <a16:creationId xmlns:a16="http://schemas.microsoft.com/office/drawing/2014/main" id="{1FD2BFBA-971B-9A24-2C94-1ABD160F98B3}"/>
              </a:ext>
            </a:extLst>
          </p:cNvPr>
          <p:cNvPicPr/>
          <p:nvPr/>
        </p:nvPicPr>
        <p:blipFill>
          <a:blip r:embed="rId3"/>
          <a:stretch/>
        </p:blipFill>
        <p:spPr>
          <a:xfrm>
            <a:off x="9431906" y="2477997"/>
            <a:ext cx="2638917" cy="1785754"/>
          </a:xfrm>
          <a:prstGeom prst="rect">
            <a:avLst/>
          </a:prstGeom>
          <a:ln w="0">
            <a:noFill/>
          </a:ln>
        </p:spPr>
      </p:pic>
      <p:sp>
        <p:nvSpPr>
          <p:cNvPr id="584" name="CustomShape 17"/>
          <p:cNvSpPr/>
          <p:nvPr/>
        </p:nvSpPr>
        <p:spPr>
          <a:xfrm>
            <a:off x="484696" y="105332"/>
            <a:ext cx="11541258" cy="411384"/>
          </a:xfrm>
          <a:prstGeom prst="rect">
            <a:avLst/>
          </a:prstGeom>
          <a:noFill/>
          <a:ln w="0">
            <a:no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gn="ctr">
              <a:lnSpc>
                <a:spcPct val="100000"/>
              </a:lnSpc>
              <a:spcAft>
                <a:spcPts val="560"/>
              </a:spcAft>
              <a:tabLst>
                <a:tab pos="0" algn="l"/>
              </a:tabLst>
            </a:pPr>
            <a:r>
              <a:rPr lang="en-US" sz="2122" b="1" strike="noStrike" cap="small" spc="-1" dirty="0">
                <a:solidFill>
                  <a:srgbClr val="0066CC"/>
                </a:solidFill>
                <a:ea typeface="DejaVu Sans"/>
              </a:rPr>
              <a:t>INNOVATIONS: International Centre for Nuclear Technologies Research</a:t>
            </a:r>
            <a:endParaRPr lang="en-US" sz="2122" b="0" strike="noStrike" spc="-1" dirty="0">
              <a:solidFill>
                <a:srgbClr val="000000"/>
              </a:solidFill>
            </a:endParaRPr>
          </a:p>
        </p:txBody>
      </p:sp>
      <p:sp>
        <p:nvSpPr>
          <p:cNvPr id="585" name="CustomShape 16"/>
          <p:cNvSpPr/>
          <p:nvPr/>
        </p:nvSpPr>
        <p:spPr>
          <a:xfrm>
            <a:off x="8382702" y="6565937"/>
            <a:ext cx="2159711" cy="266052"/>
          </a:xfrm>
          <a:prstGeom prst="rect">
            <a:avLst/>
          </a:prstGeom>
          <a:noFill/>
          <a:ln w="0">
            <a:no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gn="ctr">
              <a:lnSpc>
                <a:spcPct val="80000"/>
              </a:lnSpc>
            </a:pPr>
            <a:r>
              <a:rPr lang="en-US" sz="1447" b="1" strike="noStrike" spc="-1">
                <a:solidFill>
                  <a:srgbClr val="000000"/>
                </a:solidFill>
                <a:latin typeface="Calibri"/>
                <a:ea typeface="DejaVu Sans"/>
              </a:rPr>
              <a:t>MSC-</a:t>
            </a:r>
            <a:r>
              <a:rPr lang="en-GB" sz="1447" b="1" strike="noStrike" spc="-1">
                <a:solidFill>
                  <a:srgbClr val="000000"/>
                </a:solidFill>
                <a:latin typeface="Calibri"/>
                <a:ea typeface="DejaVu Sans"/>
              </a:rPr>
              <a:t>230 </a:t>
            </a:r>
            <a:r>
              <a:rPr lang="ru-RU" sz="1447" b="1" strike="noStrike" spc="-1">
                <a:solidFill>
                  <a:srgbClr val="000000"/>
                </a:solidFill>
                <a:latin typeface="Calibri"/>
                <a:ea typeface="DejaVu Sans"/>
              </a:rPr>
              <a:t>(</a:t>
            </a:r>
            <a:r>
              <a:rPr lang="en-GB" sz="1447" b="1" strike="noStrike" spc="-1">
                <a:solidFill>
                  <a:srgbClr val="000000"/>
                </a:solidFill>
                <a:latin typeface="Calibri"/>
                <a:ea typeface="DejaVu Sans"/>
              </a:rPr>
              <a:t>general view</a:t>
            </a:r>
            <a:r>
              <a:rPr lang="ru-RU" sz="1447" b="1" strike="noStrike" spc="-1">
                <a:solidFill>
                  <a:srgbClr val="000000"/>
                </a:solidFill>
                <a:latin typeface="Calibri"/>
                <a:ea typeface="DejaVu Sans"/>
              </a:rPr>
              <a:t>)</a:t>
            </a:r>
            <a:endParaRPr lang="en-US" sz="1447" b="0" strike="noStrike" spc="-1">
              <a:solidFill>
                <a:srgbClr val="000000"/>
              </a:solidFill>
              <a:latin typeface="Arial"/>
            </a:endParaRPr>
          </a:p>
        </p:txBody>
      </p:sp>
      <p:pic>
        <p:nvPicPr>
          <p:cNvPr id="586" name="Рисунок 72"/>
          <p:cNvPicPr/>
          <p:nvPr/>
        </p:nvPicPr>
        <p:blipFill>
          <a:blip r:embed="rId4"/>
          <a:stretch/>
        </p:blipFill>
        <p:spPr>
          <a:xfrm>
            <a:off x="6883652" y="2493658"/>
            <a:ext cx="2381584" cy="1818046"/>
          </a:xfrm>
          <a:prstGeom prst="rect">
            <a:avLst/>
          </a:prstGeom>
          <a:ln w="0">
            <a:noFill/>
          </a:ln>
        </p:spPr>
      </p:pic>
      <p:pic>
        <p:nvPicPr>
          <p:cNvPr id="587" name="Рисунок 74"/>
          <p:cNvPicPr/>
          <p:nvPr/>
        </p:nvPicPr>
        <p:blipFill>
          <a:blip r:embed="rId5"/>
          <a:stretch/>
        </p:blipFill>
        <p:spPr>
          <a:xfrm>
            <a:off x="6967813" y="597699"/>
            <a:ext cx="2341583" cy="1776379"/>
          </a:xfrm>
          <a:prstGeom prst="rect">
            <a:avLst/>
          </a:prstGeom>
          <a:ln w="0">
            <a:noFill/>
          </a:ln>
        </p:spPr>
      </p:pic>
      <p:sp>
        <p:nvSpPr>
          <p:cNvPr id="588" name="CustomShape 18"/>
          <p:cNvSpPr/>
          <p:nvPr/>
        </p:nvSpPr>
        <p:spPr>
          <a:xfrm>
            <a:off x="8382702" y="4325790"/>
            <a:ext cx="2816999" cy="266052"/>
          </a:xfrm>
          <a:prstGeom prst="rect">
            <a:avLst/>
          </a:prstGeom>
          <a:noFill/>
          <a:ln w="0">
            <a:no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gn="ctr">
              <a:lnSpc>
                <a:spcPct val="80000"/>
              </a:lnSpc>
            </a:pPr>
            <a:r>
              <a:rPr lang="en-US" sz="1447" b="1" strike="noStrike" spc="-1" dirty="0">
                <a:solidFill>
                  <a:srgbClr val="000000"/>
                </a:solidFill>
                <a:latin typeface="Calibri"/>
                <a:ea typeface="DejaVu Sans"/>
              </a:rPr>
              <a:t>DC</a:t>
            </a:r>
            <a:r>
              <a:rPr lang="ru-RU" sz="1447" b="1" strike="noStrike" spc="-1" dirty="0">
                <a:solidFill>
                  <a:srgbClr val="000000"/>
                </a:solidFill>
                <a:latin typeface="Calibri"/>
                <a:ea typeface="DejaVu Sans"/>
              </a:rPr>
              <a:t>-140</a:t>
            </a:r>
            <a:r>
              <a:rPr lang="en-US" sz="1447" b="1" strike="noStrike" spc="-1" dirty="0">
                <a:solidFill>
                  <a:srgbClr val="000000"/>
                </a:solidFill>
                <a:latin typeface="Calibri"/>
                <a:ea typeface="DejaVu Sans"/>
              </a:rPr>
              <a:t> </a:t>
            </a:r>
            <a:r>
              <a:rPr lang="ru-RU" sz="1447" b="1" strike="noStrike" spc="-1" dirty="0">
                <a:solidFill>
                  <a:srgbClr val="000000"/>
                </a:solidFill>
                <a:latin typeface="Calibri"/>
                <a:ea typeface="DejaVu Sans"/>
              </a:rPr>
              <a:t>(</a:t>
            </a:r>
            <a:r>
              <a:rPr lang="en-GB" sz="1447" b="1" strike="noStrike" spc="-1" dirty="0">
                <a:solidFill>
                  <a:srgbClr val="000000"/>
                </a:solidFill>
                <a:latin typeface="Calibri"/>
                <a:ea typeface="DejaVu Sans"/>
              </a:rPr>
              <a:t>construction phase</a:t>
            </a:r>
            <a:r>
              <a:rPr lang="ru-RU" sz="1447" b="1" strike="noStrike" spc="-1" dirty="0">
                <a:solidFill>
                  <a:srgbClr val="000000"/>
                </a:solidFill>
                <a:latin typeface="Calibri"/>
                <a:ea typeface="DejaVu Sans"/>
              </a:rPr>
              <a:t>)</a:t>
            </a:r>
            <a:endParaRPr lang="en-US" sz="1447" b="0" strike="noStrike" spc="-1" dirty="0">
              <a:solidFill>
                <a:srgbClr val="000000"/>
              </a:solidFill>
              <a:latin typeface="Arial"/>
            </a:endParaRPr>
          </a:p>
        </p:txBody>
      </p:sp>
      <p:sp>
        <p:nvSpPr>
          <p:cNvPr id="590" name="CustomShape 21"/>
          <p:cNvSpPr/>
          <p:nvPr/>
        </p:nvSpPr>
        <p:spPr>
          <a:xfrm>
            <a:off x="68261" y="908553"/>
            <a:ext cx="6648721" cy="5438176"/>
          </a:xfrm>
          <a:prstGeom prst="rect">
            <a:avLst/>
          </a:prstGeom>
          <a:noFill/>
          <a:ln w="0">
            <a:noFill/>
          </a:ln>
        </p:spPr>
        <p:style>
          <a:lnRef idx="0">
            <a:scrgbClr r="0" g="0" b="0"/>
          </a:lnRef>
          <a:fillRef idx="0">
            <a:scrgbClr r="0" g="0" b="0"/>
          </a:fillRef>
          <a:effectRef idx="0">
            <a:scrgbClr r="0" g="0" b="0"/>
          </a:effectRef>
          <a:fontRef idx="minor"/>
        </p:style>
        <p:txBody>
          <a:bodyPr wrap="square" lIns="83680" tIns="41666" rIns="83680" bIns="41666" anchor="t">
            <a:spAutoFit/>
          </a:bodyPr>
          <a:lstStyle/>
          <a:p>
            <a:pPr marL="276734" indent="-275693" algn="just">
              <a:lnSpc>
                <a:spcPct val="120000"/>
              </a:lnSpc>
              <a:spcAft>
                <a:spcPts val="580"/>
              </a:spcAft>
              <a:buClr>
                <a:srgbClr val="000000"/>
              </a:buClr>
              <a:buFont typeface="Arial"/>
              <a:buChar char="•"/>
              <a:tabLst>
                <a:tab pos="0" algn="l"/>
              </a:tabLst>
            </a:pPr>
            <a:r>
              <a:rPr lang="en-GB" sz="1833" b="1" strike="noStrike" spc="-1" dirty="0">
                <a:solidFill>
                  <a:srgbClr val="C00000"/>
                </a:solidFill>
                <a:latin typeface="Arial"/>
                <a:ea typeface="DejaVu Sans"/>
              </a:rPr>
              <a:t>Radiation Biology @ LRB</a:t>
            </a:r>
            <a:r>
              <a:rPr lang="en-GB" sz="1833" strike="noStrike" spc="-1" dirty="0">
                <a:latin typeface="Arial"/>
                <a:ea typeface="DejaVu Sans"/>
              </a:rPr>
              <a:t>, OMICS, </a:t>
            </a:r>
            <a:r>
              <a:rPr lang="en-GB" sz="1833" b="0" strike="noStrike" spc="-1" dirty="0" err="1">
                <a:solidFill>
                  <a:srgbClr val="000000"/>
                </a:solidFill>
                <a:latin typeface="Arial"/>
                <a:ea typeface="DejaVu Sans"/>
              </a:rPr>
              <a:t>neuro-RB</a:t>
            </a:r>
            <a:r>
              <a:rPr lang="en-GB" sz="1833" b="0" strike="noStrike" spc="-1" dirty="0">
                <a:solidFill>
                  <a:srgbClr val="000000"/>
                </a:solidFill>
                <a:latin typeface="Arial"/>
                <a:ea typeface="DejaVu Sans"/>
              </a:rPr>
              <a:t> studies,  </a:t>
            </a:r>
            <a:r>
              <a:rPr lang="en-GB" sz="1833" spc="-1" dirty="0">
                <a:solidFill>
                  <a:srgbClr val="000000"/>
                </a:solidFill>
                <a:latin typeface="Arial"/>
                <a:ea typeface="DejaVu Sans"/>
              </a:rPr>
              <a:t>r</a:t>
            </a:r>
            <a:r>
              <a:rPr lang="en-GB" sz="1833" b="0" strike="noStrike" spc="-1" dirty="0">
                <a:solidFill>
                  <a:srgbClr val="000000"/>
                </a:solidFill>
                <a:latin typeface="Arial"/>
                <a:ea typeface="DejaVu Sans"/>
              </a:rPr>
              <a:t>adiation neuroscience. Approaches to increase </a:t>
            </a:r>
            <a:r>
              <a:rPr lang="en-GB" sz="1833" b="0" strike="noStrike" spc="-1" dirty="0" err="1">
                <a:solidFill>
                  <a:srgbClr val="000000"/>
                </a:solidFill>
                <a:latin typeface="Arial"/>
                <a:ea typeface="DejaVu Sans"/>
              </a:rPr>
              <a:t>radiosensitivity</a:t>
            </a:r>
            <a:r>
              <a:rPr lang="en-GB" sz="1833" b="0" strike="noStrike" spc="-1" dirty="0">
                <a:solidFill>
                  <a:srgbClr val="000000"/>
                </a:solidFill>
                <a:latin typeface="Arial"/>
                <a:ea typeface="DejaVu Sans"/>
              </a:rPr>
              <a:t>: pharmaceuticals, </a:t>
            </a:r>
            <a:r>
              <a:rPr lang="en-GB" sz="1833" b="0" strike="noStrike" spc="-1" dirty="0" err="1">
                <a:solidFill>
                  <a:srgbClr val="000000"/>
                </a:solidFill>
                <a:latin typeface="Arial"/>
                <a:ea typeface="DejaVu Sans"/>
              </a:rPr>
              <a:t>transgene</a:t>
            </a:r>
            <a:r>
              <a:rPr lang="en-GB" sz="1833" b="0" strike="noStrike" spc="-1" dirty="0">
                <a:solidFill>
                  <a:srgbClr val="000000"/>
                </a:solidFill>
                <a:latin typeface="Arial"/>
                <a:ea typeface="DejaVu Sans"/>
              </a:rPr>
              <a:t> systems, targeted delivery and radionuclide;</a:t>
            </a:r>
            <a:endParaRPr lang="en-US" sz="1833" b="0" strike="noStrike" spc="-1" dirty="0">
              <a:solidFill>
                <a:srgbClr val="000000"/>
              </a:solidFill>
              <a:latin typeface="Arial"/>
            </a:endParaRPr>
          </a:p>
          <a:p>
            <a:pPr marL="276734" indent="-275693" algn="just">
              <a:lnSpc>
                <a:spcPct val="120000"/>
              </a:lnSpc>
              <a:spcAft>
                <a:spcPts val="580"/>
              </a:spcAft>
              <a:buClr>
                <a:srgbClr val="C00000"/>
              </a:buClr>
              <a:buFont typeface="Arial"/>
              <a:buChar char="•"/>
              <a:tabLst>
                <a:tab pos="0" algn="l"/>
              </a:tabLst>
            </a:pPr>
            <a:r>
              <a:rPr lang="en-US" sz="1833" b="1" strike="noStrike" spc="-1" dirty="0" err="1">
                <a:solidFill>
                  <a:srgbClr val="C00000"/>
                </a:solidFill>
                <a:latin typeface="Arial"/>
                <a:ea typeface="DejaVu Sans"/>
              </a:rPr>
              <a:t>ARIADNA</a:t>
            </a:r>
            <a:r>
              <a:rPr lang="en-US" sz="1833" b="1" strike="noStrike" spc="-1" dirty="0">
                <a:solidFill>
                  <a:srgbClr val="C00000"/>
                </a:solidFill>
                <a:latin typeface="Arial"/>
                <a:ea typeface="DejaVu Sans"/>
              </a:rPr>
              <a:t>.</a:t>
            </a:r>
            <a:r>
              <a:rPr lang="en-US" sz="1833" b="0" strike="noStrike" spc="-1" dirty="0">
                <a:solidFill>
                  <a:srgbClr val="000000"/>
                </a:solidFill>
                <a:latin typeface="Arial"/>
                <a:ea typeface="DejaVu Sans"/>
              </a:rPr>
              <a:t> Applied beams@NICA: radiobiological studies (400-800 MeV/n); </a:t>
            </a:r>
            <a:r>
              <a:rPr lang="en-GB" sz="1833" spc="-1" dirty="0">
                <a:solidFill>
                  <a:srgbClr val="000000"/>
                </a:solidFill>
                <a:latin typeface="Arial"/>
                <a:ea typeface="DejaVu Sans"/>
              </a:rPr>
              <a:t>irradiation of e</a:t>
            </a:r>
            <a:r>
              <a:rPr lang="en-US" sz="1833" b="0" strike="noStrike" spc="-1" dirty="0" err="1">
                <a:solidFill>
                  <a:srgbClr val="000000"/>
                </a:solidFill>
                <a:latin typeface="Arial"/>
                <a:ea typeface="DejaVu Sans"/>
              </a:rPr>
              <a:t>lectroni</a:t>
            </a:r>
            <a:r>
              <a:rPr lang="en-GB" sz="1833" b="0" strike="noStrike" spc="-1" dirty="0" err="1">
                <a:solidFill>
                  <a:srgbClr val="000000"/>
                </a:solidFill>
                <a:latin typeface="Arial"/>
                <a:ea typeface="DejaVu Sans"/>
              </a:rPr>
              <a:t>cs</a:t>
            </a:r>
            <a:r>
              <a:rPr lang="en-GB" sz="1833" b="0" strike="noStrike" spc="-1" dirty="0">
                <a:solidFill>
                  <a:srgbClr val="000000"/>
                </a:solidFill>
                <a:latin typeface="Arial"/>
                <a:ea typeface="DejaVu Sans"/>
              </a:rPr>
              <a:t> and material science</a:t>
            </a:r>
            <a:r>
              <a:rPr lang="en-US" sz="1833" b="0" strike="noStrike" spc="-1" dirty="0">
                <a:solidFill>
                  <a:srgbClr val="000000"/>
                </a:solidFill>
                <a:latin typeface="Arial"/>
                <a:ea typeface="DejaVu Sans"/>
              </a:rPr>
              <a:t> (3; 150-350 MeV/n); nuclear physics </a:t>
            </a:r>
            <a:r>
              <a:rPr lang="en-GB" sz="1833" b="0" strike="noStrike" spc="-1" dirty="0">
                <a:solidFill>
                  <a:srgbClr val="000000"/>
                </a:solidFill>
                <a:latin typeface="Arial"/>
                <a:ea typeface="DejaVu Sans"/>
              </a:rPr>
              <a:t>(</a:t>
            </a:r>
            <a:r>
              <a:rPr lang="en-US" sz="1833" b="0" strike="noStrike" spc="-1" dirty="0">
                <a:solidFill>
                  <a:srgbClr val="000000"/>
                </a:solidFill>
                <a:latin typeface="Arial"/>
                <a:ea typeface="DejaVu Sans"/>
              </a:rPr>
              <a:t>1-4.5 GeV/n</a:t>
            </a:r>
            <a:r>
              <a:rPr lang="en-GB" sz="1833" b="0" strike="noStrike" spc="-1" dirty="0">
                <a:solidFill>
                  <a:srgbClr val="000000"/>
                </a:solidFill>
                <a:latin typeface="Arial"/>
                <a:ea typeface="DejaVu Sans"/>
              </a:rPr>
              <a:t>)</a:t>
            </a:r>
            <a:r>
              <a:rPr lang="en-US" sz="1833" b="0" strike="noStrike" spc="-1" dirty="0">
                <a:solidFill>
                  <a:srgbClr val="000000"/>
                </a:solidFill>
                <a:latin typeface="Arial"/>
                <a:ea typeface="DejaVu Sans"/>
              </a:rPr>
              <a:t>;</a:t>
            </a:r>
            <a:endParaRPr lang="en-US" sz="1833" b="0" strike="noStrike" spc="-1" dirty="0">
              <a:solidFill>
                <a:srgbClr val="000000"/>
              </a:solidFill>
              <a:latin typeface="Arial"/>
            </a:endParaRPr>
          </a:p>
          <a:p>
            <a:pPr marL="276734" indent="-275693" algn="just">
              <a:lnSpc>
                <a:spcPct val="120000"/>
              </a:lnSpc>
              <a:spcAft>
                <a:spcPts val="580"/>
              </a:spcAft>
              <a:buClr>
                <a:srgbClr val="000000"/>
              </a:buClr>
              <a:buFont typeface="Arial"/>
              <a:buChar char="•"/>
              <a:tabLst>
                <a:tab pos="0" algn="l"/>
              </a:tabLst>
            </a:pPr>
            <a:r>
              <a:rPr lang="en-US" sz="1833" b="1" strike="noStrike" spc="-1" dirty="0">
                <a:solidFill>
                  <a:srgbClr val="C00000"/>
                </a:solidFill>
                <a:latin typeface="Arial"/>
                <a:ea typeface="DejaVu Sans"/>
              </a:rPr>
              <a:t>DC140 cyclotron</a:t>
            </a:r>
            <a:r>
              <a:rPr lang="en-GB" sz="1833" b="1" strike="noStrike" spc="-1" dirty="0">
                <a:solidFill>
                  <a:srgbClr val="C00000"/>
                </a:solidFill>
                <a:latin typeface="Arial"/>
                <a:ea typeface="DejaVu Sans"/>
              </a:rPr>
              <a:t>:</a:t>
            </a:r>
            <a:r>
              <a:rPr lang="en-US" sz="1833" b="0" strike="noStrike" spc="-1" dirty="0">
                <a:solidFill>
                  <a:srgbClr val="000000"/>
                </a:solidFill>
                <a:latin typeface="Arial"/>
                <a:ea typeface="DejaVu Sans"/>
              </a:rPr>
              <a:t> </a:t>
            </a:r>
            <a:r>
              <a:rPr lang="en-GB" sz="1833" spc="-1" dirty="0">
                <a:solidFill>
                  <a:srgbClr val="000000"/>
                </a:solidFill>
                <a:latin typeface="Arial"/>
                <a:ea typeface="DejaVu Sans"/>
              </a:rPr>
              <a:t>Space </a:t>
            </a:r>
            <a:r>
              <a:rPr lang="en-US" sz="1833" b="0" strike="noStrike" spc="-1" dirty="0">
                <a:solidFill>
                  <a:srgbClr val="000000"/>
                </a:solidFill>
                <a:latin typeface="Arial"/>
                <a:ea typeface="DejaVu Sans"/>
              </a:rPr>
              <a:t>electronic</a:t>
            </a:r>
            <a:r>
              <a:rPr lang="en-GB" sz="1833" b="0" strike="noStrike" spc="-1" dirty="0">
                <a:solidFill>
                  <a:srgbClr val="000000"/>
                </a:solidFill>
                <a:latin typeface="Arial"/>
                <a:ea typeface="DejaVu Sans"/>
              </a:rPr>
              <a:t>s</a:t>
            </a:r>
            <a:r>
              <a:rPr lang="en-US" sz="1833" b="0" strike="noStrike" spc="-1" dirty="0">
                <a:solidFill>
                  <a:srgbClr val="000000"/>
                </a:solidFill>
                <a:latin typeface="Arial"/>
                <a:ea typeface="DejaVu Sans"/>
              </a:rPr>
              <a:t> testing, radiation material science, </a:t>
            </a:r>
            <a:r>
              <a:rPr lang="en-GB" sz="1833" b="0" strike="noStrike" spc="-1" dirty="0">
                <a:solidFill>
                  <a:srgbClr val="000000"/>
                </a:solidFill>
                <a:latin typeface="Arial"/>
                <a:ea typeface="DejaVu Sans"/>
              </a:rPr>
              <a:t>new generation of </a:t>
            </a:r>
            <a:r>
              <a:rPr lang="en-US" sz="1833" b="0" strike="noStrike" spc="-1" dirty="0">
                <a:solidFill>
                  <a:srgbClr val="000000"/>
                </a:solidFill>
                <a:latin typeface="Arial"/>
                <a:ea typeface="DejaVu Sans"/>
              </a:rPr>
              <a:t>track membrane</a:t>
            </a:r>
            <a:r>
              <a:rPr lang="en-GB" sz="1833" b="0" strike="noStrike" spc="-1" dirty="0">
                <a:solidFill>
                  <a:srgbClr val="000000"/>
                </a:solidFill>
                <a:latin typeface="Arial"/>
                <a:ea typeface="DejaVu Sans"/>
              </a:rPr>
              <a:t>s</a:t>
            </a:r>
            <a:r>
              <a:rPr lang="en-US" sz="1833" b="0" strike="noStrike" spc="-1" dirty="0">
                <a:solidFill>
                  <a:srgbClr val="002060"/>
                </a:solidFill>
                <a:latin typeface="Arial"/>
                <a:ea typeface="DejaVu Sans"/>
              </a:rPr>
              <a:t>;</a:t>
            </a:r>
            <a:endParaRPr lang="en-US" sz="1833" b="0" strike="noStrike" spc="-1" dirty="0">
              <a:solidFill>
                <a:srgbClr val="000000"/>
              </a:solidFill>
              <a:latin typeface="Arial"/>
            </a:endParaRPr>
          </a:p>
          <a:p>
            <a:pPr marL="276734" indent="-275693" algn="just">
              <a:lnSpc>
                <a:spcPct val="120000"/>
              </a:lnSpc>
              <a:spcAft>
                <a:spcPts val="580"/>
              </a:spcAft>
              <a:buClr>
                <a:srgbClr val="000000"/>
              </a:buClr>
              <a:buFont typeface="Arial"/>
              <a:buChar char="•"/>
              <a:tabLst>
                <a:tab pos="0" algn="l"/>
              </a:tabLst>
            </a:pPr>
            <a:r>
              <a:rPr lang="en-GB" sz="1833" b="1" strike="noStrike" spc="-1" dirty="0">
                <a:solidFill>
                  <a:srgbClr val="C00000"/>
                </a:solidFill>
                <a:latin typeface="Arial"/>
                <a:ea typeface="DejaVu Sans"/>
              </a:rPr>
              <a:t>MSC230</a:t>
            </a:r>
            <a:r>
              <a:rPr lang="en-GB" sz="1833" b="0" strike="noStrike" spc="-1" dirty="0">
                <a:solidFill>
                  <a:srgbClr val="C00000"/>
                </a:solidFill>
                <a:latin typeface="Arial"/>
                <a:ea typeface="DejaVu Sans"/>
              </a:rPr>
              <a:t> </a:t>
            </a:r>
            <a:r>
              <a:rPr lang="en-GB" sz="1833" b="1" strike="noStrike" spc="-1" dirty="0">
                <a:solidFill>
                  <a:srgbClr val="C00000"/>
                </a:solidFill>
                <a:latin typeface="Arial"/>
                <a:ea typeface="DejaVu Sans"/>
              </a:rPr>
              <a:t>cyclotron:</a:t>
            </a:r>
            <a:r>
              <a:rPr lang="en-GB" sz="1833" b="0" strike="noStrike" spc="-1" dirty="0">
                <a:solidFill>
                  <a:srgbClr val="000000"/>
                </a:solidFill>
                <a:latin typeface="Arial"/>
                <a:ea typeface="DejaVu Sans"/>
              </a:rPr>
              <a:t> research and beam therapy: treatment planning; </a:t>
            </a:r>
            <a:r>
              <a:rPr lang="en-GB" sz="1833" b="0" strike="noStrike" spc="-1" dirty="0" err="1">
                <a:solidFill>
                  <a:srgbClr val="000000"/>
                </a:solidFill>
                <a:latin typeface="Arial"/>
                <a:ea typeface="DejaVu Sans"/>
              </a:rPr>
              <a:t>radiomodificators</a:t>
            </a:r>
            <a:r>
              <a:rPr lang="en-GB" sz="1833" b="0" strike="noStrike" spc="-1" dirty="0">
                <a:solidFill>
                  <a:srgbClr val="000000"/>
                </a:solidFill>
                <a:latin typeface="Arial"/>
                <a:ea typeface="DejaVu Sans"/>
              </a:rPr>
              <a:t> for </a:t>
            </a:r>
            <a:r>
              <a:rPr lang="en-GB" sz="1833" b="0" strike="noStrike" spc="-1" dirty="0">
                <a:solidFill>
                  <a:srgbClr val="000000"/>
                </a:solidFill>
                <a:latin typeface="Symbol"/>
                <a:ea typeface="DejaVu Sans"/>
              </a:rPr>
              <a:t>g-</a:t>
            </a:r>
            <a:r>
              <a:rPr lang="en-GB" sz="1833" b="0" strike="noStrike" spc="-1" dirty="0">
                <a:solidFill>
                  <a:srgbClr val="000000"/>
                </a:solidFill>
                <a:latin typeface="Arial"/>
                <a:ea typeface="DejaVu Sans"/>
              </a:rPr>
              <a:t> and p- therapy, flash-therapy, pencil beam (10 µA, &gt;5 Gr/l @ 50 ms pulse)</a:t>
            </a:r>
            <a:r>
              <a:rPr lang="en-GB" sz="1833" b="0" strike="noStrike" spc="-1" dirty="0">
                <a:solidFill>
                  <a:srgbClr val="002060"/>
                </a:solidFill>
                <a:latin typeface="Arial"/>
                <a:ea typeface="DejaVu Sans"/>
              </a:rPr>
              <a:t>.</a:t>
            </a:r>
            <a:endParaRPr lang="en-US" sz="1833" b="0" strike="noStrike" spc="-1" dirty="0">
              <a:solidFill>
                <a:srgbClr val="000000"/>
              </a:solidFill>
              <a:latin typeface="Arial"/>
            </a:endParaRPr>
          </a:p>
          <a:p>
            <a:pPr marL="276734" indent="-275693" algn="just">
              <a:lnSpc>
                <a:spcPct val="120000"/>
              </a:lnSpc>
              <a:spcAft>
                <a:spcPts val="580"/>
              </a:spcAft>
              <a:buClr>
                <a:srgbClr val="000000"/>
              </a:buClr>
              <a:buFont typeface="Arial"/>
              <a:buChar char="•"/>
              <a:tabLst>
                <a:tab pos="0" algn="l"/>
              </a:tabLst>
            </a:pPr>
            <a:r>
              <a:rPr lang="en-US" sz="1833" b="1" strike="noStrike" spc="-1" dirty="0">
                <a:solidFill>
                  <a:srgbClr val="C00000"/>
                </a:solidFill>
                <a:latin typeface="Arial"/>
                <a:ea typeface="DejaVu Sans"/>
              </a:rPr>
              <a:t>Radiochemical Laboratory Class-I </a:t>
            </a:r>
            <a:r>
              <a:rPr lang="en-US" sz="1833" b="0" strike="noStrike" spc="-1" dirty="0">
                <a:solidFill>
                  <a:srgbClr val="000000"/>
                </a:solidFill>
                <a:latin typeface="Arial"/>
                <a:ea typeface="DejaVu Sans"/>
              </a:rPr>
              <a:t>for production of radioisotopes (Ac</a:t>
            </a:r>
            <a:r>
              <a:rPr lang="en-US" sz="1833" b="0" strike="noStrike" spc="-1" baseline="30000" dirty="0">
                <a:solidFill>
                  <a:srgbClr val="000000"/>
                </a:solidFill>
                <a:latin typeface="Arial"/>
                <a:ea typeface="DejaVu Sans"/>
              </a:rPr>
              <a:t>225</a:t>
            </a:r>
            <a:r>
              <a:rPr lang="en-US" sz="1833" b="0" strike="noStrike" spc="-1" dirty="0">
                <a:solidFill>
                  <a:srgbClr val="000000"/>
                </a:solidFill>
                <a:latin typeface="Arial"/>
                <a:ea typeface="DejaVu Sans"/>
              </a:rPr>
              <a:t>, </a:t>
            </a:r>
            <a:r>
              <a:rPr lang="en-US" sz="1833" b="0" strike="noStrike" spc="-1" baseline="30000" dirty="0">
                <a:solidFill>
                  <a:srgbClr val="000000"/>
                </a:solidFill>
                <a:latin typeface="Arial"/>
                <a:ea typeface="DejaVu Sans"/>
              </a:rPr>
              <a:t>99m</a:t>
            </a:r>
            <a:r>
              <a:rPr lang="en-US" sz="1833" b="0" strike="noStrike" spc="-1" dirty="0">
                <a:solidFill>
                  <a:srgbClr val="000000"/>
                </a:solidFill>
                <a:latin typeface="Arial"/>
                <a:ea typeface="DejaVu Sans"/>
              </a:rPr>
              <a:t>Tc), nuclear medicine R&amp;D in </a:t>
            </a:r>
            <a:r>
              <a:rPr lang="en-US" sz="1833" b="0" strike="noStrike" spc="-1" dirty="0" err="1">
                <a:solidFill>
                  <a:srgbClr val="000000"/>
                </a:solidFill>
                <a:latin typeface="Arial"/>
                <a:ea typeface="DejaVu Sans"/>
              </a:rPr>
              <a:t>photonuclear</a:t>
            </a:r>
            <a:r>
              <a:rPr lang="en-US" sz="1833" b="0" strike="noStrike" spc="-1" dirty="0">
                <a:solidFill>
                  <a:srgbClr val="000000"/>
                </a:solidFill>
                <a:latin typeface="Arial"/>
                <a:ea typeface="DejaVu Sans"/>
              </a:rPr>
              <a:t> reactions @ 40MeV</a:t>
            </a:r>
            <a:r>
              <a:rPr lang="en-GB" sz="1833" b="0" strike="noStrike" spc="-1" dirty="0">
                <a:solidFill>
                  <a:srgbClr val="000000"/>
                </a:solidFill>
                <a:latin typeface="Arial"/>
                <a:ea typeface="DejaVu Sans"/>
              </a:rPr>
              <a:t> e-accelerator</a:t>
            </a:r>
            <a:r>
              <a:rPr lang="en-US" sz="1833" b="0" strike="noStrike" spc="-1" dirty="0">
                <a:solidFill>
                  <a:srgbClr val="000000"/>
                </a:solidFill>
                <a:latin typeface="Arial"/>
                <a:ea typeface="DejaVu Sans"/>
              </a:rPr>
              <a:t>.</a:t>
            </a:r>
            <a:endParaRPr lang="en-US" sz="1833" b="0" strike="noStrike" spc="-1" dirty="0">
              <a:solidFill>
                <a:srgbClr val="000000"/>
              </a:solidFill>
              <a:latin typeface="Arial"/>
            </a:endParaRPr>
          </a:p>
        </p:txBody>
      </p:sp>
      <p:pic>
        <p:nvPicPr>
          <p:cNvPr id="591" name="Рисунок 3"/>
          <p:cNvPicPr/>
          <p:nvPr/>
        </p:nvPicPr>
        <p:blipFill>
          <a:blip r:embed="rId6"/>
          <a:stretch/>
        </p:blipFill>
        <p:spPr>
          <a:xfrm>
            <a:off x="9404572" y="4621503"/>
            <a:ext cx="3056928" cy="1927420"/>
          </a:xfrm>
          <a:prstGeom prst="rect">
            <a:avLst/>
          </a:prstGeom>
          <a:ln w="0">
            <a:noFill/>
          </a:ln>
        </p:spPr>
      </p:pic>
      <p:pic>
        <p:nvPicPr>
          <p:cNvPr id="592" name="Рисунок 55"/>
          <p:cNvPicPr/>
          <p:nvPr/>
        </p:nvPicPr>
        <p:blipFill>
          <a:blip r:embed="rId7"/>
          <a:stretch/>
        </p:blipFill>
        <p:spPr>
          <a:xfrm>
            <a:off x="9462557" y="588324"/>
            <a:ext cx="2500334" cy="1785754"/>
          </a:xfrm>
          <a:prstGeom prst="rect">
            <a:avLst/>
          </a:prstGeom>
          <a:ln w="0">
            <a:noFill/>
          </a:ln>
        </p:spPr>
      </p:pic>
      <p:pic>
        <p:nvPicPr>
          <p:cNvPr id="5" name="Рисунок 4">
            <a:extLst>
              <a:ext uri="{FF2B5EF4-FFF2-40B4-BE49-F238E27FC236}">
                <a16:creationId xmlns:a16="http://schemas.microsoft.com/office/drawing/2014/main" id="{21335EC0-5C23-CACF-47C9-CD29FE6AEBA9}"/>
              </a:ext>
            </a:extLst>
          </p:cNvPr>
          <p:cNvPicPr>
            <a:picLocks noChangeAspect="1"/>
          </p:cNvPicPr>
          <p:nvPr/>
        </p:nvPicPr>
        <p:blipFill>
          <a:blip r:embed="rId8"/>
          <a:stretch>
            <a:fillRect/>
          </a:stretch>
        </p:blipFill>
        <p:spPr>
          <a:xfrm>
            <a:off x="6967813" y="4603680"/>
            <a:ext cx="2381584" cy="194196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00B403E9-9DCD-DC44-B42E-DBD0A1B0F2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 y="9894"/>
            <a:ext cx="12191721" cy="6838215"/>
          </a:xfrm>
          <a:prstGeom prst="rect">
            <a:avLst/>
          </a:prstGeom>
        </p:spPr>
      </p:pic>
    </p:spTree>
    <p:extLst>
      <p:ext uri="{BB962C8B-B14F-4D97-AF65-F5344CB8AC3E}">
        <p14:creationId xmlns:p14="http://schemas.microsoft.com/office/powerpoint/2010/main" val="1803114978"/>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B5E914-A8E0-8E3F-3B89-47F46784AC34}"/>
              </a:ext>
            </a:extLst>
          </p:cNvPr>
          <p:cNvPicPr>
            <a:picLocks noChangeAspect="1"/>
          </p:cNvPicPr>
          <p:nvPr/>
        </p:nvPicPr>
        <p:blipFill rotWithShape="1">
          <a:blip r:embed="rId2">
            <a:alphaModFix amt="90000"/>
          </a:blip>
          <a:srcRect l="17396" r="32885"/>
          <a:stretch/>
        </p:blipFill>
        <p:spPr>
          <a:xfrm>
            <a:off x="-269237" y="-17362"/>
            <a:ext cx="5127585" cy="6875362"/>
          </a:xfrm>
          <a:prstGeom prst="rect">
            <a:avLst/>
          </a:prstGeom>
        </p:spPr>
      </p:pic>
      <p:sp>
        <p:nvSpPr>
          <p:cNvPr id="7" name="Rectangle 6">
            <a:extLst>
              <a:ext uri="{FF2B5EF4-FFF2-40B4-BE49-F238E27FC236}">
                <a16:creationId xmlns:a16="http://schemas.microsoft.com/office/drawing/2014/main" id="{33B4C296-B09E-1248-0D2B-4039EC83A9F1}"/>
              </a:ext>
            </a:extLst>
          </p:cNvPr>
          <p:cNvSpPr/>
          <p:nvPr/>
        </p:nvSpPr>
        <p:spPr>
          <a:xfrm>
            <a:off x="-242055" y="-23993"/>
            <a:ext cx="4277974" cy="1112366"/>
          </a:xfrm>
          <a:prstGeom prst="rect">
            <a:avLst/>
          </a:prstGeom>
          <a:gradFill>
            <a:gsLst>
              <a:gs pos="0">
                <a:srgbClr val="EB8B2D"/>
              </a:gs>
              <a:gs pos="100000">
                <a:srgbClr val="DE492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8" name="TextBox 7">
            <a:extLst>
              <a:ext uri="{FF2B5EF4-FFF2-40B4-BE49-F238E27FC236}">
                <a16:creationId xmlns:a16="http://schemas.microsoft.com/office/drawing/2014/main" id="{433BDC81-0282-065D-1128-91BFE2EDFEB6}"/>
              </a:ext>
            </a:extLst>
          </p:cNvPr>
          <p:cNvSpPr txBox="1"/>
          <p:nvPr/>
        </p:nvSpPr>
        <p:spPr>
          <a:xfrm>
            <a:off x="60421" y="39992"/>
            <a:ext cx="3752286" cy="646331"/>
          </a:xfrm>
          <a:prstGeom prst="rect">
            <a:avLst/>
          </a:prstGeom>
          <a:noFill/>
        </p:spPr>
        <p:txBody>
          <a:bodyPr wrap="square" rtlCol="0">
            <a:spAutoFit/>
          </a:bodyPr>
          <a:lstStyle/>
          <a:p>
            <a:r>
              <a:rPr lang="en-GB" sz="3600" b="1" dirty="0">
                <a:solidFill>
                  <a:schemeClr val="bg1"/>
                </a:solidFill>
                <a:latin typeface="Arial Black" panose="020B0604020202020204" pitchFamily="34" charset="0"/>
                <a:cs typeface="Arial Black" panose="020B0604020202020204" pitchFamily="34" charset="0"/>
              </a:rPr>
              <a:t>Big Science</a:t>
            </a:r>
            <a:endParaRPr lang="en-RU" sz="3600" b="1" dirty="0">
              <a:solidFill>
                <a:schemeClr val="bg1"/>
              </a:solidFill>
              <a:latin typeface="Arial Black" panose="020B0604020202020204" pitchFamily="34" charset="0"/>
              <a:cs typeface="Arial Black" panose="020B0604020202020204" pitchFamily="34" charset="0"/>
            </a:endParaRPr>
          </a:p>
        </p:txBody>
      </p:sp>
      <p:sp>
        <p:nvSpPr>
          <p:cNvPr id="10" name="TextBox 9">
            <a:extLst>
              <a:ext uri="{FF2B5EF4-FFF2-40B4-BE49-F238E27FC236}">
                <a16:creationId xmlns:a16="http://schemas.microsoft.com/office/drawing/2014/main" id="{665247E0-50B6-AEE8-CC5B-5F2A26C84C2E}"/>
              </a:ext>
            </a:extLst>
          </p:cNvPr>
          <p:cNvSpPr txBox="1"/>
          <p:nvPr/>
        </p:nvSpPr>
        <p:spPr>
          <a:xfrm>
            <a:off x="1275760" y="599357"/>
            <a:ext cx="1886673" cy="461665"/>
          </a:xfrm>
          <a:prstGeom prst="rect">
            <a:avLst/>
          </a:prstGeom>
          <a:noFill/>
        </p:spPr>
        <p:txBody>
          <a:bodyPr wrap="square" rtlCol="0">
            <a:spAutoFit/>
          </a:bodyPr>
          <a:lstStyle/>
          <a:p>
            <a:pPr algn="r"/>
            <a:r>
              <a:rPr lang="en-GB" sz="2400" b="1" dirty="0">
                <a:solidFill>
                  <a:schemeClr val="bg1"/>
                </a:solidFill>
              </a:rPr>
              <a:t>for Business</a:t>
            </a:r>
            <a:endParaRPr lang="en-RU" sz="2400" b="1" dirty="0">
              <a:solidFill>
                <a:schemeClr val="bg1"/>
              </a:solidFill>
            </a:endParaRPr>
          </a:p>
        </p:txBody>
      </p:sp>
      <p:sp>
        <p:nvSpPr>
          <p:cNvPr id="11" name="TextBox 10">
            <a:extLst>
              <a:ext uri="{FF2B5EF4-FFF2-40B4-BE49-F238E27FC236}">
                <a16:creationId xmlns:a16="http://schemas.microsoft.com/office/drawing/2014/main" id="{BE95396A-A659-1898-903D-E585ED1C4FB3}"/>
              </a:ext>
            </a:extLst>
          </p:cNvPr>
          <p:cNvSpPr txBox="1"/>
          <p:nvPr/>
        </p:nvSpPr>
        <p:spPr>
          <a:xfrm>
            <a:off x="5242697" y="164777"/>
            <a:ext cx="4041003" cy="6555641"/>
          </a:xfrm>
          <a:prstGeom prst="rect">
            <a:avLst/>
          </a:prstGeom>
          <a:noFill/>
        </p:spPr>
        <p:txBody>
          <a:bodyPr wrap="square" rtlCol="0">
            <a:spAutoFit/>
          </a:bodyPr>
          <a:lstStyle/>
          <a:p>
            <a:r>
              <a:rPr lang="en-GB" sz="1500" b="1" dirty="0">
                <a:latin typeface="Arial" panose="020B0604020202020204" pitchFamily="34" charset="0"/>
                <a:cs typeface="Arial" panose="020B0604020202020204" pitchFamily="34" charset="0"/>
              </a:rPr>
              <a:t>Machine learning</a:t>
            </a:r>
          </a:p>
          <a:p>
            <a:r>
              <a:rPr lang="en-GB" sz="1500" dirty="0">
                <a:latin typeface="Arial" panose="020B0604020202020204" pitchFamily="34" charset="0"/>
                <a:cs typeface="Arial" panose="020B0604020202020204" pitchFamily="34" charset="0"/>
              </a:rPr>
              <a:t>Plant disease detection platform </a:t>
            </a:r>
            <a:r>
              <a:rPr lang="en-GB" sz="1500" b="1" dirty="0" err="1">
                <a:solidFill>
                  <a:srgbClr val="00B0F0"/>
                </a:solidFill>
                <a:latin typeface="Arial" panose="020B0604020202020204" pitchFamily="34" charset="0"/>
                <a:cs typeface="Arial" panose="020B0604020202020204" pitchFamily="34" charset="0"/>
              </a:rPr>
              <a:t>pdd.jinr.ru</a:t>
            </a:r>
            <a:endParaRPr lang="en-GB" sz="1500" b="1" dirty="0">
              <a:solidFill>
                <a:srgbClr val="00B0F0"/>
              </a:solidFill>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a:p>
            <a:r>
              <a:rPr lang="en-GB" sz="1500" b="1" dirty="0">
                <a:latin typeface="Arial" panose="020B0604020202020204" pitchFamily="34" charset="0"/>
                <a:cs typeface="Arial" panose="020B0604020202020204" pitchFamily="34" charset="0"/>
              </a:rPr>
              <a:t>Hydrogen energy</a:t>
            </a:r>
            <a:br>
              <a:rPr lang="ru-RU"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New materials and proton-exchange </a:t>
            </a:r>
            <a:br>
              <a:rPr lang="ru-RU"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membranes improvement</a:t>
            </a:r>
          </a:p>
          <a:p>
            <a:endParaRPr lang="en-GB" sz="1500" dirty="0">
              <a:latin typeface="Arial" panose="020B0604020202020204" pitchFamily="34" charset="0"/>
              <a:cs typeface="Arial" panose="020B0604020202020204" pitchFamily="34" charset="0"/>
            </a:endParaRPr>
          </a:p>
          <a:p>
            <a:r>
              <a:rPr lang="en-GB" sz="1500" b="1" dirty="0">
                <a:latin typeface="Arial" panose="020B0604020202020204" pitchFamily="34" charset="0"/>
                <a:cs typeface="Arial" panose="020B0604020202020204" pitchFamily="34" charset="0"/>
              </a:rPr>
              <a:t>Implant development </a:t>
            </a:r>
            <a:br>
              <a:rPr lang="ru-RU"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Biocompatible implants </a:t>
            </a:r>
            <a:br>
              <a:rPr lang="ru-RU"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for corneal transplantation</a:t>
            </a:r>
          </a:p>
          <a:p>
            <a:endParaRPr lang="en-GB" sz="1500" dirty="0">
              <a:latin typeface="Arial" panose="020B0604020202020204" pitchFamily="34" charset="0"/>
              <a:cs typeface="Arial" panose="020B0604020202020204" pitchFamily="34" charset="0"/>
            </a:endParaRPr>
          </a:p>
          <a:p>
            <a:r>
              <a:rPr lang="en-GB" sz="1500" b="1" dirty="0">
                <a:latin typeface="Arial" panose="020B0604020202020204" pitchFamily="34" charset="0"/>
                <a:cs typeface="Arial" panose="020B0604020202020204" pitchFamily="34" charset="0"/>
              </a:rPr>
              <a:t>Proton therapy</a:t>
            </a:r>
          </a:p>
          <a:p>
            <a:r>
              <a:rPr lang="en-GB" sz="1500" dirty="0">
                <a:latin typeface="Arial" panose="020B0604020202020204" pitchFamily="34" charset="0"/>
                <a:cs typeface="Arial" panose="020B0604020202020204" pitchFamily="34" charset="0"/>
              </a:rPr>
              <a:t>New 230 MeV superconducting </a:t>
            </a:r>
            <a:br>
              <a:rPr lang="ru-RU"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medical cyclotron</a:t>
            </a:r>
          </a:p>
          <a:p>
            <a:endParaRPr lang="en-GB" sz="1500" dirty="0">
              <a:latin typeface="Arial" panose="020B0604020202020204" pitchFamily="34" charset="0"/>
              <a:cs typeface="Arial" panose="020B0604020202020204" pitchFamily="34" charset="0"/>
            </a:endParaRPr>
          </a:p>
          <a:p>
            <a:r>
              <a:rPr lang="en-GB" sz="1500" b="1" dirty="0">
                <a:latin typeface="Arial" panose="020B0604020202020204" pitchFamily="34" charset="0"/>
                <a:cs typeface="Arial" panose="020B0604020202020204" pitchFamily="34" charset="0"/>
              </a:rPr>
              <a:t>Membranes</a:t>
            </a:r>
          </a:p>
          <a:p>
            <a:r>
              <a:rPr lang="en-GB" sz="1500" dirty="0">
                <a:latin typeface="Arial" panose="020B0604020202020204" pitchFamily="34" charset="0"/>
                <a:cs typeface="Arial" panose="020B0604020202020204" pitchFamily="34" charset="0"/>
              </a:rPr>
              <a:t>Track membranes for water analysis </a:t>
            </a:r>
            <a:br>
              <a:rPr lang="ru-RU"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and filtration</a:t>
            </a:r>
            <a:r>
              <a:rPr lang="ru-RU" sz="1500" dirty="0">
                <a:latin typeface="Arial" panose="020B0604020202020204" pitchFamily="34" charset="0"/>
                <a:cs typeface="Arial" panose="020B0604020202020204" pitchFamily="34" charset="0"/>
              </a:rPr>
              <a:t> </a:t>
            </a:r>
            <a:r>
              <a:rPr lang="en-GB" sz="1500" dirty="0">
                <a:latin typeface="Arial" panose="020B0604020202020204" pitchFamily="34" charset="0"/>
                <a:cs typeface="Arial" panose="020B0604020202020204" pitchFamily="34" charset="0"/>
              </a:rPr>
              <a:t>Cassette module for </a:t>
            </a:r>
            <a:br>
              <a:rPr lang="ru-RU" sz="1500" dirty="0">
                <a:latin typeface="Arial" panose="020B0604020202020204" pitchFamily="34" charset="0"/>
                <a:cs typeface="Arial" panose="020B0604020202020204" pitchFamily="34" charset="0"/>
              </a:rPr>
            </a:br>
            <a:r>
              <a:rPr lang="en-GB" sz="1500" dirty="0" err="1">
                <a:latin typeface="Arial" panose="020B0604020202020204" pitchFamily="34" charset="0"/>
                <a:cs typeface="Arial" panose="020B0604020202020204" pitchFamily="34" charset="0"/>
              </a:rPr>
              <a:t>immunoenzyme</a:t>
            </a:r>
            <a:r>
              <a:rPr lang="en-GB" sz="1500" dirty="0">
                <a:latin typeface="Arial" panose="020B0604020202020204" pitchFamily="34" charset="0"/>
                <a:cs typeface="Arial" panose="020B0604020202020204" pitchFamily="34" charset="0"/>
              </a:rPr>
              <a:t> preparations and vaccines </a:t>
            </a:r>
          </a:p>
          <a:p>
            <a:endParaRPr lang="en-GB" sz="1500" dirty="0">
              <a:latin typeface="Arial" panose="020B0604020202020204" pitchFamily="34" charset="0"/>
              <a:cs typeface="Arial" panose="020B0604020202020204" pitchFamily="34" charset="0"/>
            </a:endParaRPr>
          </a:p>
          <a:p>
            <a:r>
              <a:rPr lang="en-GB" sz="1500" b="1" dirty="0">
                <a:latin typeface="Arial" panose="020B0604020202020204" pitchFamily="34" charset="0"/>
                <a:cs typeface="Arial" panose="020B0604020202020204" pitchFamily="34" charset="0"/>
              </a:rPr>
              <a:t>Tomography</a:t>
            </a:r>
          </a:p>
          <a:p>
            <a:r>
              <a:rPr lang="en-GB" sz="1500" dirty="0">
                <a:latin typeface="Arial" panose="020B0604020202020204" pitchFamily="34" charset="0"/>
                <a:cs typeface="Arial" panose="020B0604020202020204" pitchFamily="34" charset="0"/>
              </a:rPr>
              <a:t>semiconductor detectors for "coloured" </a:t>
            </a:r>
            <a:br>
              <a:rPr lang="ru-RU"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computer tomography</a:t>
            </a:r>
          </a:p>
          <a:p>
            <a:endParaRPr lang="en-GB" sz="1500" dirty="0">
              <a:latin typeface="Arial" panose="020B0604020202020204" pitchFamily="34" charset="0"/>
              <a:cs typeface="Arial" panose="020B0604020202020204" pitchFamily="34" charset="0"/>
            </a:endParaRPr>
          </a:p>
          <a:p>
            <a:r>
              <a:rPr lang="en-GB" sz="1500" b="1" dirty="0">
                <a:latin typeface="Arial" panose="020B0604020202020204" pitchFamily="34" charset="0"/>
                <a:cs typeface="Arial" panose="020B0604020202020204" pitchFamily="34" charset="0"/>
              </a:rPr>
              <a:t>Carbon supersites</a:t>
            </a:r>
          </a:p>
          <a:p>
            <a:r>
              <a:rPr lang="en-GB" sz="1500" dirty="0">
                <a:latin typeface="Arial" panose="020B0604020202020204" pitchFamily="34" charset="0"/>
                <a:cs typeface="Arial" panose="020B0604020202020204" pitchFamily="34" charset="0"/>
              </a:rPr>
              <a:t>Mobile facility for measuring soil carbon content </a:t>
            </a:r>
            <a:br>
              <a:rPr lang="ru-RU" sz="1500" dirty="0">
                <a:latin typeface="Arial" panose="020B0604020202020204" pitchFamily="34" charset="0"/>
                <a:cs typeface="Arial" panose="020B0604020202020204" pitchFamily="34" charset="0"/>
              </a:rPr>
            </a:br>
            <a:r>
              <a:rPr lang="en-GB" sz="1500" dirty="0">
                <a:latin typeface="Arial" panose="020B0604020202020204" pitchFamily="34" charset="0"/>
                <a:cs typeface="Arial" panose="020B0604020202020204" pitchFamily="34" charset="0"/>
              </a:rPr>
              <a:t>based on the tagged neutron method</a:t>
            </a:r>
            <a:endParaRPr lang="en-RU" sz="1500" dirty="0">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721ECC08-2BC7-4274-9300-01233A2909EF}"/>
              </a:ext>
            </a:extLst>
          </p:cNvPr>
          <p:cNvGrpSpPr/>
          <p:nvPr/>
        </p:nvGrpSpPr>
        <p:grpSpPr>
          <a:xfrm>
            <a:off x="5019179" y="583824"/>
            <a:ext cx="144000" cy="5271706"/>
            <a:chOff x="7292050" y="358548"/>
            <a:chExt cx="144000" cy="5271706"/>
          </a:xfrm>
          <a:gradFill>
            <a:gsLst>
              <a:gs pos="0">
                <a:srgbClr val="EB8B2D"/>
              </a:gs>
              <a:gs pos="100000">
                <a:srgbClr val="DE492A"/>
              </a:gs>
            </a:gsLst>
            <a:lin ang="16200000" scaled="0"/>
          </a:gradFill>
        </p:grpSpPr>
        <p:sp>
          <p:nvSpPr>
            <p:cNvPr id="12" name="Rectangle 11">
              <a:extLst>
                <a:ext uri="{FF2B5EF4-FFF2-40B4-BE49-F238E27FC236}">
                  <a16:creationId xmlns:a16="http://schemas.microsoft.com/office/drawing/2014/main" id="{200633E2-4697-BC7D-31E4-25B26DE4A8C9}"/>
                </a:ext>
              </a:extLst>
            </p:cNvPr>
            <p:cNvSpPr/>
            <p:nvPr/>
          </p:nvSpPr>
          <p:spPr>
            <a:xfrm>
              <a:off x="7292050" y="358548"/>
              <a:ext cx="144000" cy="144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13" name="Rectangle 12">
              <a:extLst>
                <a:ext uri="{FF2B5EF4-FFF2-40B4-BE49-F238E27FC236}">
                  <a16:creationId xmlns:a16="http://schemas.microsoft.com/office/drawing/2014/main" id="{EB8C78D5-E733-C490-C05E-7E8B76299613}"/>
                </a:ext>
              </a:extLst>
            </p:cNvPr>
            <p:cNvSpPr/>
            <p:nvPr/>
          </p:nvSpPr>
          <p:spPr>
            <a:xfrm>
              <a:off x="7292050" y="994652"/>
              <a:ext cx="144000" cy="144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Rectangle 13">
              <a:extLst>
                <a:ext uri="{FF2B5EF4-FFF2-40B4-BE49-F238E27FC236}">
                  <a16:creationId xmlns:a16="http://schemas.microsoft.com/office/drawing/2014/main" id="{114B3C45-F35B-39D2-D796-8E89674A2672}"/>
                </a:ext>
              </a:extLst>
            </p:cNvPr>
            <p:cNvSpPr/>
            <p:nvPr/>
          </p:nvSpPr>
          <p:spPr>
            <a:xfrm>
              <a:off x="7292050" y="1855712"/>
              <a:ext cx="144000" cy="144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15" name="Rectangle 14">
              <a:extLst>
                <a:ext uri="{FF2B5EF4-FFF2-40B4-BE49-F238E27FC236}">
                  <a16:creationId xmlns:a16="http://schemas.microsoft.com/office/drawing/2014/main" id="{932620C0-EF22-ABCB-92D3-BF2C7DDCE0D0}"/>
                </a:ext>
              </a:extLst>
            </p:cNvPr>
            <p:cNvSpPr/>
            <p:nvPr/>
          </p:nvSpPr>
          <p:spPr>
            <a:xfrm>
              <a:off x="7292050" y="2706501"/>
              <a:ext cx="144000" cy="144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6" name="Rectangle 15">
              <a:extLst>
                <a:ext uri="{FF2B5EF4-FFF2-40B4-BE49-F238E27FC236}">
                  <a16:creationId xmlns:a16="http://schemas.microsoft.com/office/drawing/2014/main" id="{0DEF208C-5AD3-F0CD-7E2D-8E08C4C9A298}"/>
                </a:ext>
              </a:extLst>
            </p:cNvPr>
            <p:cNvSpPr/>
            <p:nvPr/>
          </p:nvSpPr>
          <p:spPr>
            <a:xfrm>
              <a:off x="7292050" y="3557290"/>
              <a:ext cx="144000" cy="144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7" name="Rectangle 16">
              <a:extLst>
                <a:ext uri="{FF2B5EF4-FFF2-40B4-BE49-F238E27FC236}">
                  <a16:creationId xmlns:a16="http://schemas.microsoft.com/office/drawing/2014/main" id="{891B9720-2F32-6DC5-BBAD-13D9BE8B9274}"/>
                </a:ext>
              </a:extLst>
            </p:cNvPr>
            <p:cNvSpPr/>
            <p:nvPr/>
          </p:nvSpPr>
          <p:spPr>
            <a:xfrm>
              <a:off x="7292050" y="4635465"/>
              <a:ext cx="144000" cy="144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dirty="0"/>
            </a:p>
          </p:txBody>
        </p:sp>
        <p:sp>
          <p:nvSpPr>
            <p:cNvPr id="18" name="Rectangle 17">
              <a:extLst>
                <a:ext uri="{FF2B5EF4-FFF2-40B4-BE49-F238E27FC236}">
                  <a16:creationId xmlns:a16="http://schemas.microsoft.com/office/drawing/2014/main" id="{F7B91860-A8A4-B9DD-DA02-219E0DA60C15}"/>
                </a:ext>
              </a:extLst>
            </p:cNvPr>
            <p:cNvSpPr/>
            <p:nvPr/>
          </p:nvSpPr>
          <p:spPr>
            <a:xfrm>
              <a:off x="7292050" y="5486254"/>
              <a:ext cx="144000" cy="144000"/>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grpSp>
      <p:sp>
        <p:nvSpPr>
          <p:cNvPr id="20" name="TextBox 19">
            <a:extLst>
              <a:ext uri="{FF2B5EF4-FFF2-40B4-BE49-F238E27FC236}">
                <a16:creationId xmlns:a16="http://schemas.microsoft.com/office/drawing/2014/main" id="{7124E305-A2F1-C553-CD2B-046A5F2A5505}"/>
              </a:ext>
            </a:extLst>
          </p:cNvPr>
          <p:cNvSpPr txBox="1"/>
          <p:nvPr/>
        </p:nvSpPr>
        <p:spPr>
          <a:xfrm>
            <a:off x="37677" y="1307435"/>
            <a:ext cx="4796581" cy="738664"/>
          </a:xfrm>
          <a:prstGeom prst="rect">
            <a:avLst/>
          </a:prstGeom>
          <a:noFill/>
        </p:spPr>
        <p:txBody>
          <a:bodyPr wrap="square" rtlCol="0">
            <a:spAutoFit/>
          </a:bodyPr>
          <a:lstStyle/>
          <a:p>
            <a:r>
              <a:rPr lang="en-GB" sz="2100" b="1" dirty="0">
                <a:effectLst/>
                <a:latin typeface="Arial" panose="020B0604020202020204" pitchFamily="34" charset="0"/>
                <a:cs typeface="Arial" panose="020B0604020202020204" pitchFamily="34" charset="0"/>
              </a:rPr>
              <a:t>The strategic goal </a:t>
            </a:r>
            <a:r>
              <a:rPr lang="en-GB" sz="2100" dirty="0">
                <a:effectLst/>
                <a:latin typeface="Arial" panose="020B0604020202020204" pitchFamily="34" charset="0"/>
                <a:cs typeface="Arial" panose="020B0604020202020204" pitchFamily="34" charset="0"/>
              </a:rPr>
              <a:t>of innovative development of </a:t>
            </a:r>
            <a:r>
              <a:rPr lang="en-GB" sz="2100" b="1" dirty="0">
                <a:effectLst/>
                <a:latin typeface="Arial" panose="020B0604020202020204" pitchFamily="34" charset="0"/>
                <a:cs typeface="Arial" panose="020B0604020202020204" pitchFamily="34" charset="0"/>
              </a:rPr>
              <a:t>JINR “2030”</a:t>
            </a:r>
            <a:endParaRPr lang="ru-RU" sz="2100" dirty="0">
              <a:effectLs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AE671C5-C696-CFE2-0060-FFADF7D48F5C}"/>
              </a:ext>
            </a:extLst>
          </p:cNvPr>
          <p:cNvSpPr txBox="1"/>
          <p:nvPr/>
        </p:nvSpPr>
        <p:spPr>
          <a:xfrm>
            <a:off x="267228" y="2172861"/>
            <a:ext cx="4136772" cy="1815882"/>
          </a:xfrm>
          <a:prstGeom prst="rect">
            <a:avLst/>
          </a:prstGeom>
          <a:noFill/>
        </p:spPr>
        <p:txBody>
          <a:bodyPr wrap="square" rtlCol="0">
            <a:spAutoFit/>
          </a:bodyPr>
          <a:lstStyle/>
          <a:p>
            <a:r>
              <a:rPr lang="en-GB" sz="1400" dirty="0">
                <a:effectLst/>
                <a:latin typeface="Arial" panose="020B0604020202020204" pitchFamily="34" charset="0"/>
                <a:cs typeface="Arial" panose="020B0604020202020204" pitchFamily="34" charset="0"/>
              </a:rPr>
              <a:t>is to become one of the leading centres </a:t>
            </a:r>
            <a:br>
              <a:rPr lang="en-GB" sz="1400" dirty="0">
                <a:latin typeface="Arial" panose="020B0604020202020204" pitchFamily="34" charset="0"/>
                <a:cs typeface="Arial" panose="020B0604020202020204" pitchFamily="34" charset="0"/>
              </a:rPr>
            </a:br>
            <a:r>
              <a:rPr lang="en-GB" sz="1400" dirty="0">
                <a:effectLst/>
                <a:latin typeface="Arial" panose="020B0604020202020204" pitchFamily="34" charset="0"/>
                <a:cs typeface="Arial" panose="020B0604020202020204" pitchFamily="34" charset="0"/>
              </a:rPr>
              <a:t>of knowledge transfer among the Member States </a:t>
            </a:r>
            <a:br>
              <a:rPr lang="en-GB" sz="1400" dirty="0">
                <a:effectLst/>
                <a:latin typeface="Arial" panose="020B0604020202020204" pitchFamily="34" charset="0"/>
                <a:cs typeface="Arial" panose="020B0604020202020204" pitchFamily="34" charset="0"/>
              </a:rPr>
            </a:br>
            <a:r>
              <a:rPr lang="en-GB" sz="1400" dirty="0">
                <a:effectLst/>
                <a:latin typeface="Arial" panose="020B0604020202020204" pitchFamily="34" charset="0"/>
                <a:cs typeface="Arial" panose="020B0604020202020204" pitchFamily="34" charset="0"/>
              </a:rPr>
              <a:t>of the Institute. Such a centre should be capable </a:t>
            </a:r>
            <a:br>
              <a:rPr lang="en-GB" sz="1400" dirty="0">
                <a:effectLst/>
                <a:latin typeface="Arial" panose="020B0604020202020204" pitchFamily="34" charset="0"/>
                <a:cs typeface="Arial" panose="020B0604020202020204" pitchFamily="34" charset="0"/>
              </a:rPr>
            </a:br>
            <a:r>
              <a:rPr lang="en-GB" sz="1400" dirty="0">
                <a:effectLst/>
                <a:latin typeface="Arial" panose="020B0604020202020204" pitchFamily="34" charset="0"/>
                <a:cs typeface="Arial" panose="020B0604020202020204" pitchFamily="34" charset="0"/>
              </a:rPr>
              <a:t>of achieving significant results in compliance with their technological priorities, increasing interest in expanding applied research at the basic facilities </a:t>
            </a:r>
            <a:br>
              <a:rPr lang="en-GB" sz="1400" dirty="0">
                <a:effectLst/>
                <a:latin typeface="Arial" panose="020B0604020202020204" pitchFamily="34" charset="0"/>
                <a:cs typeface="Arial" panose="020B0604020202020204" pitchFamily="34" charset="0"/>
              </a:rPr>
            </a:br>
            <a:r>
              <a:rPr lang="en-GB" sz="1400" dirty="0">
                <a:effectLst/>
                <a:latin typeface="Arial" panose="020B0604020202020204" pitchFamily="34" charset="0"/>
                <a:cs typeface="Arial" panose="020B0604020202020204" pitchFamily="34" charset="0"/>
              </a:rPr>
              <a:t>of JINR, demonstrating the significance of the results of fundamental science for society</a:t>
            </a:r>
            <a:r>
              <a:rPr lang="ru-RU" sz="1400" dirty="0">
                <a:effectLst/>
                <a:latin typeface="Arial" panose="020B0604020202020204" pitchFamily="34" charset="0"/>
                <a:cs typeface="Arial" panose="020B0604020202020204" pitchFamily="34" charset="0"/>
              </a:rPr>
              <a:t>.</a:t>
            </a:r>
          </a:p>
        </p:txBody>
      </p:sp>
      <p:pic>
        <p:nvPicPr>
          <p:cNvPr id="26" name="Picture 25">
            <a:extLst>
              <a:ext uri="{FF2B5EF4-FFF2-40B4-BE49-F238E27FC236}">
                <a16:creationId xmlns:a16="http://schemas.microsoft.com/office/drawing/2014/main" id="{B9BD8887-09DC-285D-07CD-9363D3B2487C}"/>
              </a:ext>
            </a:extLst>
          </p:cNvPr>
          <p:cNvPicPr>
            <a:picLocks noChangeAspect="1"/>
          </p:cNvPicPr>
          <p:nvPr/>
        </p:nvPicPr>
        <p:blipFill>
          <a:blip r:embed="rId3"/>
          <a:stretch>
            <a:fillRect/>
          </a:stretch>
        </p:blipFill>
        <p:spPr>
          <a:xfrm>
            <a:off x="9790591" y="2120425"/>
            <a:ext cx="2160868" cy="450890"/>
          </a:xfrm>
          <a:prstGeom prst="rect">
            <a:avLst/>
          </a:prstGeom>
        </p:spPr>
      </p:pic>
      <p:pic>
        <p:nvPicPr>
          <p:cNvPr id="28" name="Picture 27">
            <a:extLst>
              <a:ext uri="{FF2B5EF4-FFF2-40B4-BE49-F238E27FC236}">
                <a16:creationId xmlns:a16="http://schemas.microsoft.com/office/drawing/2014/main" id="{AD48BBEC-CAB7-6274-0021-79F17E57C6B9}"/>
              </a:ext>
            </a:extLst>
          </p:cNvPr>
          <p:cNvPicPr>
            <a:picLocks noChangeAspect="1"/>
          </p:cNvPicPr>
          <p:nvPr/>
        </p:nvPicPr>
        <p:blipFill>
          <a:blip r:embed="rId4"/>
          <a:stretch>
            <a:fillRect/>
          </a:stretch>
        </p:blipFill>
        <p:spPr>
          <a:xfrm>
            <a:off x="9870133" y="52569"/>
            <a:ext cx="1727200" cy="635000"/>
          </a:xfrm>
          <a:prstGeom prst="rect">
            <a:avLst/>
          </a:prstGeom>
        </p:spPr>
      </p:pic>
      <p:pic>
        <p:nvPicPr>
          <p:cNvPr id="30" name="Picture 29">
            <a:extLst>
              <a:ext uri="{FF2B5EF4-FFF2-40B4-BE49-F238E27FC236}">
                <a16:creationId xmlns:a16="http://schemas.microsoft.com/office/drawing/2014/main" id="{7604F685-D2BE-BA57-FE9C-92AA326AB224}"/>
              </a:ext>
            </a:extLst>
          </p:cNvPr>
          <p:cNvPicPr>
            <a:picLocks noChangeAspect="1"/>
          </p:cNvPicPr>
          <p:nvPr/>
        </p:nvPicPr>
        <p:blipFill rotWithShape="1">
          <a:blip r:embed="rId5"/>
          <a:srcRect t="-1" b="393"/>
          <a:stretch/>
        </p:blipFill>
        <p:spPr>
          <a:xfrm>
            <a:off x="8881655" y="1022952"/>
            <a:ext cx="1832035" cy="868329"/>
          </a:xfrm>
          <a:prstGeom prst="rect">
            <a:avLst/>
          </a:prstGeom>
        </p:spPr>
      </p:pic>
      <p:pic>
        <p:nvPicPr>
          <p:cNvPr id="33" name="Graphic 32">
            <a:extLst>
              <a:ext uri="{FF2B5EF4-FFF2-40B4-BE49-F238E27FC236}">
                <a16:creationId xmlns:a16="http://schemas.microsoft.com/office/drawing/2014/main" id="{B8FB6671-F014-3030-9CE9-BC737F9081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70100" y="3074744"/>
            <a:ext cx="840983" cy="836799"/>
          </a:xfrm>
          <a:prstGeom prst="rect">
            <a:avLst/>
          </a:prstGeom>
        </p:spPr>
      </p:pic>
      <p:pic>
        <p:nvPicPr>
          <p:cNvPr id="35" name="Picture 34">
            <a:extLst>
              <a:ext uri="{FF2B5EF4-FFF2-40B4-BE49-F238E27FC236}">
                <a16:creationId xmlns:a16="http://schemas.microsoft.com/office/drawing/2014/main" id="{731F29CC-766A-7423-FDA2-9036DD58AA71}"/>
              </a:ext>
            </a:extLst>
          </p:cNvPr>
          <p:cNvPicPr>
            <a:picLocks noChangeAspect="1"/>
          </p:cNvPicPr>
          <p:nvPr/>
        </p:nvPicPr>
        <p:blipFill rotWithShape="1">
          <a:blip r:embed="rId8"/>
          <a:srcRect l="40102" t="9326" r="2949" b="8578"/>
          <a:stretch/>
        </p:blipFill>
        <p:spPr>
          <a:xfrm>
            <a:off x="9355970" y="4422135"/>
            <a:ext cx="1448394" cy="974024"/>
          </a:xfrm>
          <a:prstGeom prst="rect">
            <a:avLst/>
          </a:prstGeom>
        </p:spPr>
      </p:pic>
      <p:pic>
        <p:nvPicPr>
          <p:cNvPr id="37" name="Picture 36">
            <a:extLst>
              <a:ext uri="{FF2B5EF4-FFF2-40B4-BE49-F238E27FC236}">
                <a16:creationId xmlns:a16="http://schemas.microsoft.com/office/drawing/2014/main" id="{96313038-759A-FE4B-79A5-5C92B88018CA}"/>
              </a:ext>
            </a:extLst>
          </p:cNvPr>
          <p:cNvPicPr>
            <a:picLocks noChangeAspect="1"/>
          </p:cNvPicPr>
          <p:nvPr/>
        </p:nvPicPr>
        <p:blipFill rotWithShape="1">
          <a:blip r:embed="rId9"/>
          <a:srcRect b="14773"/>
          <a:stretch/>
        </p:blipFill>
        <p:spPr>
          <a:xfrm>
            <a:off x="10283353" y="3911546"/>
            <a:ext cx="1313980" cy="467302"/>
          </a:xfrm>
          <a:prstGeom prst="rect">
            <a:avLst/>
          </a:prstGeom>
        </p:spPr>
      </p:pic>
      <p:pic>
        <p:nvPicPr>
          <p:cNvPr id="39" name="Graphic 38">
            <a:extLst>
              <a:ext uri="{FF2B5EF4-FFF2-40B4-BE49-F238E27FC236}">
                <a16:creationId xmlns:a16="http://schemas.microsoft.com/office/drawing/2014/main" id="{18C2C061-1D8E-A22A-FD99-ED05AEA04E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23400" y="5738916"/>
            <a:ext cx="2031564" cy="569154"/>
          </a:xfrm>
          <a:prstGeom prst="rect">
            <a:avLst/>
          </a:prstGeom>
        </p:spPr>
      </p:pic>
      <p:sp>
        <p:nvSpPr>
          <p:cNvPr id="41" name="TextBox 40">
            <a:extLst>
              <a:ext uri="{FF2B5EF4-FFF2-40B4-BE49-F238E27FC236}">
                <a16:creationId xmlns:a16="http://schemas.microsoft.com/office/drawing/2014/main" id="{EAC98B65-4940-BE11-D732-F9F11E93BBCA}"/>
              </a:ext>
            </a:extLst>
          </p:cNvPr>
          <p:cNvSpPr txBox="1"/>
          <p:nvPr/>
        </p:nvSpPr>
        <p:spPr>
          <a:xfrm>
            <a:off x="267228" y="5358429"/>
            <a:ext cx="4136772" cy="954107"/>
          </a:xfrm>
          <a:prstGeom prst="rect">
            <a:avLst/>
          </a:prstGeom>
          <a:noFill/>
        </p:spPr>
        <p:txBody>
          <a:bodyPr wrap="square" rtlCol="0">
            <a:spAutoFit/>
          </a:bodyPr>
          <a:lstStyle/>
          <a:p>
            <a:r>
              <a:rPr lang="en-GB" sz="1400" dirty="0">
                <a:effectLst/>
                <a:latin typeface="Arial" panose="020B0604020202020204" pitchFamily="34" charset="0"/>
                <a:cs typeface="Arial" panose="020B0604020202020204" pitchFamily="34" charset="0"/>
              </a:rPr>
              <a:t>is the creation of the Innovative Centre for Nuclear Physics Research in radiation biology, biomedical technologies, radiation materials science, ecology, and information systems.</a:t>
            </a:r>
            <a:endParaRPr lang="ru-RU" sz="1400" dirty="0">
              <a:effectLst/>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2B8BB5E2-64FF-277D-7DFD-598F5238426A}"/>
              </a:ext>
            </a:extLst>
          </p:cNvPr>
          <p:cNvSpPr txBox="1"/>
          <p:nvPr/>
        </p:nvSpPr>
        <p:spPr>
          <a:xfrm>
            <a:off x="61767" y="4103510"/>
            <a:ext cx="4796581" cy="1061829"/>
          </a:xfrm>
          <a:prstGeom prst="rect">
            <a:avLst/>
          </a:prstGeom>
          <a:noFill/>
        </p:spPr>
        <p:txBody>
          <a:bodyPr wrap="square" rtlCol="0">
            <a:spAutoFit/>
          </a:bodyPr>
          <a:lstStyle/>
          <a:p>
            <a:r>
              <a:rPr lang="en-GB" sz="2100" b="1" dirty="0">
                <a:effectLst/>
                <a:latin typeface="Arial" panose="020B0604020202020204" pitchFamily="34" charset="0"/>
                <a:cs typeface="Arial" panose="020B0604020202020204" pitchFamily="34" charset="0"/>
              </a:rPr>
              <a:t>The flagship initiative </a:t>
            </a:r>
            <a:br>
              <a:rPr lang="en-GB" sz="2100" b="1" dirty="0">
                <a:effectLst/>
                <a:latin typeface="Arial" panose="020B0604020202020204" pitchFamily="34" charset="0"/>
                <a:cs typeface="Arial" panose="020B0604020202020204" pitchFamily="34" charset="0"/>
              </a:rPr>
            </a:br>
            <a:r>
              <a:rPr lang="en-GB" sz="2100" dirty="0">
                <a:effectLst/>
                <a:latin typeface="Arial" panose="020B0604020202020204" pitchFamily="34" charset="0"/>
                <a:cs typeface="Arial" panose="020B0604020202020204" pitchFamily="34" charset="0"/>
              </a:rPr>
              <a:t>of the Institute in the development </a:t>
            </a:r>
            <a:br>
              <a:rPr lang="en-GB" sz="2100" dirty="0">
                <a:effectLst/>
                <a:latin typeface="Arial" panose="020B0604020202020204" pitchFamily="34" charset="0"/>
                <a:cs typeface="Arial" panose="020B0604020202020204" pitchFamily="34" charset="0"/>
              </a:rPr>
            </a:br>
            <a:r>
              <a:rPr lang="en-GB" sz="2100" dirty="0">
                <a:effectLst/>
                <a:latin typeface="Arial" panose="020B0604020202020204" pitchFamily="34" charset="0"/>
                <a:cs typeface="Arial" panose="020B0604020202020204" pitchFamily="34" charset="0"/>
              </a:rPr>
              <a:t>of </a:t>
            </a:r>
            <a:r>
              <a:rPr lang="en-GB" sz="2100" b="1" dirty="0">
                <a:effectLst/>
                <a:latin typeface="Arial" panose="020B0604020202020204" pitchFamily="34" charset="0"/>
                <a:cs typeface="Arial" panose="020B0604020202020204" pitchFamily="34" charset="0"/>
              </a:rPr>
              <a:t>R&amp;D infrastructure</a:t>
            </a:r>
            <a:endParaRPr lang="ru-RU" sz="2100"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8300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7CBC79E4-B8DA-FC48-9F06-5299E61B526A}"/>
              </a:ext>
            </a:extLst>
          </p:cNvPr>
          <p:cNvPicPr>
            <a:picLocks noChangeAspect="1"/>
          </p:cNvPicPr>
          <p:nvPr/>
        </p:nvPicPr>
        <p:blipFill>
          <a:blip r:embed="rId3"/>
          <a:stretch>
            <a:fillRect/>
          </a:stretch>
        </p:blipFill>
        <p:spPr>
          <a:xfrm>
            <a:off x="0" y="15096"/>
            <a:ext cx="12192000" cy="6827808"/>
          </a:xfrm>
          <a:prstGeom prst="rect">
            <a:avLst/>
          </a:prstGeom>
        </p:spPr>
      </p:pic>
      <p:sp>
        <p:nvSpPr>
          <p:cNvPr id="2" name="TextBox 1">
            <a:extLst>
              <a:ext uri="{FF2B5EF4-FFF2-40B4-BE49-F238E27FC236}">
                <a16:creationId xmlns:a16="http://schemas.microsoft.com/office/drawing/2014/main" id="{C276CBE4-F9C4-EB49-931D-F4F1C1235F09}"/>
              </a:ext>
            </a:extLst>
          </p:cNvPr>
          <p:cNvSpPr txBox="1"/>
          <p:nvPr/>
        </p:nvSpPr>
        <p:spPr>
          <a:xfrm>
            <a:off x="3509556" y="-52254"/>
            <a:ext cx="1478290" cy="707886"/>
          </a:xfrm>
          <a:prstGeom prst="rect">
            <a:avLst/>
          </a:prstGeom>
          <a:noFill/>
        </p:spPr>
        <p:txBody>
          <a:bodyPr wrap="none" rtlCol="0">
            <a:spAutoFit/>
          </a:bodyPr>
          <a:lstStyle/>
          <a:p>
            <a:r>
              <a:rPr lang="en-US" sz="4000" dirty="0"/>
              <a:t>2030+</a:t>
            </a:r>
            <a:endParaRPr lang="ru-RU" sz="4000" dirty="0"/>
          </a:p>
        </p:txBody>
      </p:sp>
    </p:spTree>
    <p:extLst>
      <p:ext uri="{BB962C8B-B14F-4D97-AF65-F5344CB8AC3E}">
        <p14:creationId xmlns:p14="http://schemas.microsoft.com/office/powerpoint/2010/main" val="2077419598"/>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Прямоугольник 7"/>
          <p:cNvSpPr/>
          <p:nvPr/>
        </p:nvSpPr>
        <p:spPr>
          <a:xfrm>
            <a:off x="1424754" y="133680"/>
            <a:ext cx="8787453" cy="561181"/>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en-US" sz="3077" b="0" strike="noStrike" spc="-1" dirty="0">
                <a:solidFill>
                  <a:srgbClr val="002060"/>
                </a:solidFill>
                <a:latin typeface="Arial"/>
                <a:ea typeface="DejaVu Sans"/>
              </a:rPr>
              <a:t>Directions of the Personnel Strategy </a:t>
            </a:r>
            <a:r>
              <a:rPr lang="ru-RU" sz="3077" b="0" strike="noStrike" spc="-1" dirty="0">
                <a:solidFill>
                  <a:srgbClr val="002060"/>
                </a:solidFill>
                <a:latin typeface="Arial"/>
                <a:ea typeface="DejaVu Sans"/>
              </a:rPr>
              <a:t>2024‒2030</a:t>
            </a:r>
            <a:endParaRPr lang="en-US" sz="3077" b="0" strike="noStrike" spc="-1" dirty="0">
              <a:solidFill>
                <a:srgbClr val="000000"/>
              </a:solidFill>
              <a:latin typeface="Arial"/>
            </a:endParaRPr>
          </a:p>
        </p:txBody>
      </p:sp>
      <p:pic>
        <p:nvPicPr>
          <p:cNvPr id="594" name="Picture 4"/>
          <p:cNvPicPr/>
          <p:nvPr/>
        </p:nvPicPr>
        <p:blipFill>
          <a:blip r:embed="rId2"/>
          <a:stretch/>
        </p:blipFill>
        <p:spPr>
          <a:xfrm>
            <a:off x="113477" y="3498638"/>
            <a:ext cx="4016702" cy="2211382"/>
          </a:xfrm>
          <a:prstGeom prst="rect">
            <a:avLst/>
          </a:prstGeom>
          <a:ln w="0">
            <a:noFill/>
          </a:ln>
        </p:spPr>
      </p:pic>
      <p:sp>
        <p:nvSpPr>
          <p:cNvPr id="595" name="TextBox 12"/>
          <p:cNvSpPr/>
          <p:nvPr/>
        </p:nvSpPr>
        <p:spPr>
          <a:xfrm>
            <a:off x="456356" y="2901027"/>
            <a:ext cx="3682966" cy="443777"/>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pPr>
            <a:r>
              <a:rPr lang="en-US" sz="1157" b="0" i="1" strike="noStrike" spc="-1">
                <a:solidFill>
                  <a:srgbClr val="000000"/>
                </a:solidFill>
                <a:latin typeface="Arial"/>
                <a:ea typeface="DejaVu Sans"/>
              </a:rPr>
              <a:t>Moscow Regional Physics and Mathematics Lyceum named after Academician V. G. Kadyshevsky</a:t>
            </a:r>
            <a:endParaRPr lang="en-US" sz="1157" b="0" strike="noStrike" spc="-1">
              <a:solidFill>
                <a:srgbClr val="000000"/>
              </a:solidFill>
              <a:latin typeface="Arial"/>
            </a:endParaRPr>
          </a:p>
        </p:txBody>
      </p:sp>
      <p:sp>
        <p:nvSpPr>
          <p:cNvPr id="596" name="TextBox 13"/>
          <p:cNvSpPr/>
          <p:nvPr/>
        </p:nvSpPr>
        <p:spPr>
          <a:xfrm>
            <a:off x="113476" y="5767044"/>
            <a:ext cx="4152234" cy="977962"/>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pPr>
            <a:r>
              <a:rPr lang="en-US" sz="1157" b="1" strike="noStrike" spc="-1" dirty="0">
                <a:solidFill>
                  <a:srgbClr val="222222"/>
                </a:solidFill>
                <a:latin typeface="Arial"/>
                <a:ea typeface="DejaVu Sans"/>
              </a:rPr>
              <a:t>Moscow State University Branch in </a:t>
            </a:r>
            <a:r>
              <a:rPr lang="en-US" sz="1157" b="1" strike="noStrike" spc="-1" dirty="0" err="1">
                <a:solidFill>
                  <a:srgbClr val="222222"/>
                </a:solidFill>
                <a:latin typeface="Arial"/>
                <a:ea typeface="DejaVu Sans"/>
              </a:rPr>
              <a:t>Dubna</a:t>
            </a:r>
            <a:r>
              <a:rPr lang="en-US" sz="1157" b="1" strike="noStrike" spc="-1" dirty="0">
                <a:solidFill>
                  <a:srgbClr val="222222"/>
                </a:solidFill>
                <a:latin typeface="Arial"/>
                <a:ea typeface="DejaVu Sans"/>
              </a:rPr>
              <a:t>.</a:t>
            </a:r>
            <a:r>
              <a:rPr lang="ru-RU" sz="1157" b="1" strike="noStrike" spc="-1" dirty="0">
                <a:solidFill>
                  <a:srgbClr val="222222"/>
                </a:solidFill>
                <a:latin typeface="Arial"/>
                <a:ea typeface="DejaVu Sans"/>
              </a:rPr>
              <a:t> </a:t>
            </a:r>
            <a:endParaRPr lang="en-US" sz="1157" b="0" strike="noStrike" spc="-1" dirty="0">
              <a:solidFill>
                <a:srgbClr val="000000"/>
              </a:solidFill>
              <a:latin typeface="Arial"/>
            </a:endParaRPr>
          </a:p>
          <a:p>
            <a:pPr>
              <a:lnSpc>
                <a:spcPct val="100000"/>
              </a:lnSpc>
            </a:pPr>
            <a:r>
              <a:rPr lang="en-US" sz="1157" b="0" strike="noStrike" spc="-1" dirty="0">
                <a:solidFill>
                  <a:srgbClr val="444444"/>
                </a:solidFill>
                <a:latin typeface="Arial"/>
                <a:ea typeface="DejaVu Sans"/>
              </a:rPr>
              <a:t>Departments of Elementary Particle Physics and Department of Fundamental Nuclear Interactions.</a:t>
            </a:r>
            <a:r>
              <a:rPr lang="en-US" sz="1157" spc="-1" dirty="0">
                <a:solidFill>
                  <a:srgbClr val="000000"/>
                </a:solidFill>
                <a:latin typeface="Arial"/>
              </a:rPr>
              <a:t> </a:t>
            </a:r>
          </a:p>
          <a:p>
            <a:pPr>
              <a:lnSpc>
                <a:spcPct val="100000"/>
              </a:lnSpc>
            </a:pPr>
            <a:r>
              <a:rPr lang="en-US" sz="1157" b="0" strike="noStrike" spc="-1" dirty="0">
                <a:solidFill>
                  <a:srgbClr val="444444"/>
                </a:solidFill>
                <a:latin typeface="Arial"/>
                <a:ea typeface="DejaVu Sans"/>
              </a:rPr>
              <a:t>Departments at </a:t>
            </a:r>
            <a:r>
              <a:rPr lang="en-US" sz="1157" b="1" strike="noStrike" spc="-1" dirty="0">
                <a:solidFill>
                  <a:srgbClr val="444444"/>
                </a:solidFill>
                <a:latin typeface="Arial"/>
                <a:ea typeface="DejaVu Sans"/>
              </a:rPr>
              <a:t>MIPT,  </a:t>
            </a:r>
            <a:r>
              <a:rPr lang="en-US" sz="1157" b="1" strike="noStrike" spc="-1" dirty="0" err="1">
                <a:solidFill>
                  <a:srgbClr val="444444"/>
                </a:solidFill>
                <a:latin typeface="Arial"/>
                <a:ea typeface="DejaVu Sans"/>
              </a:rPr>
              <a:t>MEPhI</a:t>
            </a:r>
            <a:r>
              <a:rPr lang="en-US" sz="1157" b="1" strike="noStrike" spc="-1" dirty="0">
                <a:solidFill>
                  <a:srgbClr val="444444"/>
                </a:solidFill>
                <a:latin typeface="Arial"/>
                <a:ea typeface="DejaVu Sans"/>
              </a:rPr>
              <a:t>, </a:t>
            </a:r>
            <a:r>
              <a:rPr lang="en-US" sz="1157" b="1" strike="noStrike" spc="-1" dirty="0" err="1">
                <a:solidFill>
                  <a:srgbClr val="444444"/>
                </a:solidFill>
                <a:latin typeface="Arial"/>
                <a:ea typeface="DejaVu Sans"/>
              </a:rPr>
              <a:t>SPbSU</a:t>
            </a:r>
            <a:r>
              <a:rPr lang="en-US" sz="1157" b="1" strike="noStrike" spc="-1" dirty="0">
                <a:solidFill>
                  <a:srgbClr val="444444"/>
                </a:solidFill>
                <a:latin typeface="Arial"/>
                <a:ea typeface="DejaVu Sans"/>
              </a:rPr>
              <a:t>,  </a:t>
            </a:r>
            <a:r>
              <a:rPr lang="en-US" sz="1157" b="1" strike="noStrike" spc="-1" dirty="0" err="1">
                <a:solidFill>
                  <a:srgbClr val="444444"/>
                </a:solidFill>
                <a:latin typeface="Arial"/>
                <a:ea typeface="DejaVu Sans"/>
              </a:rPr>
              <a:t>Dubna</a:t>
            </a:r>
            <a:r>
              <a:rPr lang="en-US" sz="1157" b="1" strike="noStrike" spc="-1" dirty="0">
                <a:solidFill>
                  <a:srgbClr val="444444"/>
                </a:solidFill>
                <a:latin typeface="Arial"/>
                <a:ea typeface="DejaVu Sans"/>
              </a:rPr>
              <a:t> University </a:t>
            </a:r>
            <a:r>
              <a:rPr lang="en-US" sz="1157" b="0" strike="noStrike" spc="-1" dirty="0">
                <a:solidFill>
                  <a:srgbClr val="444444"/>
                </a:solidFill>
                <a:latin typeface="Arial"/>
                <a:ea typeface="DejaVu Sans"/>
              </a:rPr>
              <a:t>and several others.</a:t>
            </a:r>
            <a:endParaRPr lang="en-US" sz="1157" b="0" strike="noStrike" spc="-1" dirty="0">
              <a:solidFill>
                <a:srgbClr val="000000"/>
              </a:solidFill>
              <a:latin typeface="Arial"/>
            </a:endParaRPr>
          </a:p>
        </p:txBody>
      </p:sp>
      <p:pic>
        <p:nvPicPr>
          <p:cNvPr id="597" name="Picture 6" descr="English Language Week at the Kadyshevsky Lyceum"/>
          <p:cNvPicPr/>
          <p:nvPr/>
        </p:nvPicPr>
        <p:blipFill>
          <a:blip r:embed="rId3"/>
          <a:stretch/>
        </p:blipFill>
        <p:spPr>
          <a:xfrm>
            <a:off x="502537" y="842704"/>
            <a:ext cx="3763174" cy="2024989"/>
          </a:xfrm>
          <a:prstGeom prst="rect">
            <a:avLst/>
          </a:prstGeom>
          <a:ln w="0">
            <a:noFill/>
          </a:ln>
        </p:spPr>
      </p:pic>
      <p:sp>
        <p:nvSpPr>
          <p:cNvPr id="600" name="TextBox 20"/>
          <p:cNvSpPr/>
          <p:nvPr/>
        </p:nvSpPr>
        <p:spPr>
          <a:xfrm>
            <a:off x="8779257" y="1825321"/>
            <a:ext cx="3209543" cy="887873"/>
          </a:xfrm>
          <a:prstGeom prst="rect">
            <a:avLst/>
          </a:prstGeom>
          <a:gradFill rotWithShape="0">
            <a:gsLst>
              <a:gs pos="67000">
                <a:srgbClr val="FFFFFF">
                  <a:alpha val="0"/>
                </a:srgbClr>
              </a:gs>
              <a:gs pos="100000">
                <a:srgbClr val="B0C6E1"/>
              </a:gs>
            </a:gsLst>
            <a:lin ang="5400000"/>
          </a:grad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spcAft>
                <a:spcPts val="580"/>
              </a:spcAft>
            </a:pPr>
            <a:r>
              <a:rPr lang="en-US" sz="1400" b="0" strike="noStrike" spc="-1" dirty="0">
                <a:solidFill>
                  <a:srgbClr val="000000"/>
                </a:solidFill>
                <a:latin typeface="Arial"/>
                <a:ea typeface="DejaVu Sans"/>
              </a:rPr>
              <a:t> - Staff renewal (continuing education)</a:t>
            </a:r>
            <a:endParaRPr lang="en-US" sz="1400" b="0" strike="noStrike" spc="-1" dirty="0">
              <a:solidFill>
                <a:srgbClr val="000000"/>
              </a:solidFill>
              <a:latin typeface="Arial"/>
            </a:endParaRPr>
          </a:p>
          <a:p>
            <a:pPr>
              <a:lnSpc>
                <a:spcPct val="100000"/>
              </a:lnSpc>
              <a:spcAft>
                <a:spcPts val="580"/>
              </a:spcAft>
            </a:pPr>
            <a:r>
              <a:rPr lang="en-US" sz="1400" b="0" strike="noStrike" spc="-1" dirty="0">
                <a:solidFill>
                  <a:srgbClr val="000000"/>
                </a:solidFill>
                <a:latin typeface="Arial"/>
                <a:ea typeface="DejaVu Sans"/>
              </a:rPr>
              <a:t> - Harmonizing age structure</a:t>
            </a:r>
            <a:endParaRPr lang="en-US" sz="1400" b="0" strike="noStrike" spc="-1" dirty="0">
              <a:solidFill>
                <a:srgbClr val="000000"/>
              </a:solidFill>
              <a:latin typeface="Arial"/>
            </a:endParaRPr>
          </a:p>
          <a:p>
            <a:pPr>
              <a:lnSpc>
                <a:spcPct val="100000"/>
              </a:lnSpc>
              <a:spcAft>
                <a:spcPts val="580"/>
              </a:spcAft>
            </a:pPr>
            <a:r>
              <a:rPr lang="en-US" sz="1400" b="0" strike="noStrike" spc="-1" dirty="0">
                <a:solidFill>
                  <a:srgbClr val="000000"/>
                </a:solidFill>
                <a:latin typeface="Arial"/>
                <a:ea typeface="DejaVu Sans"/>
              </a:rPr>
              <a:t> - Significant growth of Associate staff.</a:t>
            </a:r>
            <a:endParaRPr lang="en-US" sz="1400" b="0" strike="noStrike" spc="-1" dirty="0">
              <a:solidFill>
                <a:srgbClr val="000000"/>
              </a:solidFill>
              <a:latin typeface="Arial"/>
            </a:endParaRPr>
          </a:p>
        </p:txBody>
      </p:sp>
      <p:graphicFrame>
        <p:nvGraphicFramePr>
          <p:cNvPr id="601" name="Диаграмма 2"/>
          <p:cNvGraphicFramePr/>
          <p:nvPr>
            <p:extLst>
              <p:ext uri="{D42A27DB-BD31-4B8C-83A1-F6EECF244321}">
                <p14:modId xmlns:p14="http://schemas.microsoft.com/office/powerpoint/2010/main" val="506234890"/>
              </p:ext>
            </p:extLst>
          </p:nvPr>
        </p:nvGraphicFramePr>
        <p:xfrm>
          <a:off x="4194186" y="3751290"/>
          <a:ext cx="4736780" cy="28499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02" name="Диаграмма 3"/>
          <p:cNvGraphicFramePr/>
          <p:nvPr/>
        </p:nvGraphicFramePr>
        <p:xfrm>
          <a:off x="4195572" y="761454"/>
          <a:ext cx="4473587" cy="3015609"/>
        </p:xfrm>
        <a:graphic>
          <a:graphicData uri="http://schemas.openxmlformats.org/drawingml/2006/chart">
            <c:chart xmlns:c="http://schemas.openxmlformats.org/drawingml/2006/chart" xmlns:r="http://schemas.openxmlformats.org/officeDocument/2006/relationships" r:id="rId5"/>
          </a:graphicData>
        </a:graphic>
      </p:graphicFrame>
      <p:sp>
        <p:nvSpPr>
          <p:cNvPr id="12" name="Прямоугольник 7">
            <a:extLst>
              <a:ext uri="{FF2B5EF4-FFF2-40B4-BE49-F238E27FC236}">
                <a16:creationId xmlns:a16="http://schemas.microsoft.com/office/drawing/2014/main" id="{07CBD4CD-D53D-B743-85D8-F0051CCFDCD9}"/>
              </a:ext>
            </a:extLst>
          </p:cNvPr>
          <p:cNvSpPr/>
          <p:nvPr/>
        </p:nvSpPr>
        <p:spPr>
          <a:xfrm>
            <a:off x="8678303" y="3498655"/>
            <a:ext cx="3430716" cy="3262241"/>
          </a:xfrm>
          <a:prstGeom prst="rect">
            <a:avLst/>
          </a:prstGeom>
          <a:solidFill>
            <a:schemeClr val="accent4"/>
          </a:solid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50000"/>
              </a:lnSpc>
            </a:pPr>
            <a:r>
              <a:rPr lang="en-US" sz="2000" b="0" strike="noStrike" spc="-1" dirty="0">
                <a:solidFill>
                  <a:srgbClr val="002060"/>
                </a:solidFill>
                <a:latin typeface="Arial"/>
                <a:ea typeface="DejaVu Sans"/>
              </a:rPr>
              <a:t>Main actions:</a:t>
            </a:r>
          </a:p>
          <a:p>
            <a:pPr marL="342900" indent="-342900">
              <a:lnSpc>
                <a:spcPct val="150000"/>
              </a:lnSpc>
              <a:buFont typeface="Arial" panose="020B0604020202020204" pitchFamily="34" charset="0"/>
              <a:buChar char="•"/>
            </a:pPr>
            <a:r>
              <a:rPr lang="en-US" sz="2000" b="0" strike="noStrike" spc="-1" dirty="0">
                <a:solidFill>
                  <a:srgbClr val="002060"/>
                </a:solidFill>
                <a:latin typeface="Arial"/>
                <a:ea typeface="DejaVu Sans"/>
              </a:rPr>
              <a:t>JINR University Center</a:t>
            </a:r>
          </a:p>
          <a:p>
            <a:pPr marL="342900" indent="-342900">
              <a:lnSpc>
                <a:spcPct val="150000"/>
              </a:lnSpc>
              <a:buFont typeface="Arial" panose="020B0604020202020204" pitchFamily="34" charset="0"/>
              <a:buChar char="•"/>
            </a:pPr>
            <a:r>
              <a:rPr lang="en-US" sz="2000" spc="-1" dirty="0">
                <a:solidFill>
                  <a:srgbClr val="002060"/>
                </a:solidFill>
                <a:latin typeface="Arial"/>
              </a:rPr>
              <a:t>Schools and Practices</a:t>
            </a:r>
          </a:p>
          <a:p>
            <a:pPr marL="342900" indent="-342900">
              <a:lnSpc>
                <a:spcPct val="150000"/>
              </a:lnSpc>
              <a:buFont typeface="Arial" panose="020B0604020202020204" pitchFamily="34" charset="0"/>
              <a:buChar char="•"/>
            </a:pPr>
            <a:r>
              <a:rPr lang="en-US" sz="2000" spc="-1" dirty="0">
                <a:solidFill>
                  <a:srgbClr val="002060"/>
                </a:solidFill>
                <a:latin typeface="Arial"/>
              </a:rPr>
              <a:t>Associated staff</a:t>
            </a:r>
          </a:p>
          <a:p>
            <a:pPr marL="342900" indent="-342900">
              <a:lnSpc>
                <a:spcPct val="150000"/>
              </a:lnSpc>
              <a:buFont typeface="Arial" panose="020B0604020202020204" pitchFamily="34" charset="0"/>
              <a:buChar char="•"/>
            </a:pPr>
            <a:r>
              <a:rPr lang="en-US" sz="2000" b="0" strike="noStrike" spc="-1" dirty="0">
                <a:solidFill>
                  <a:srgbClr val="002060"/>
                </a:solidFill>
                <a:latin typeface="Arial"/>
              </a:rPr>
              <a:t>JEMS, </a:t>
            </a:r>
            <a:r>
              <a:rPr lang="en-US" sz="2000" b="0" strike="noStrike" spc="-1" dirty="0" err="1">
                <a:solidFill>
                  <a:srgbClr val="002060"/>
                </a:solidFill>
                <a:latin typeface="Arial"/>
              </a:rPr>
              <a:t>InfoCenters</a:t>
            </a:r>
            <a:endParaRPr lang="en-US" sz="2000" b="0" strike="noStrike" spc="-1" dirty="0">
              <a:solidFill>
                <a:srgbClr val="002060"/>
              </a:solidFill>
              <a:latin typeface="Arial"/>
            </a:endParaRPr>
          </a:p>
          <a:p>
            <a:pPr marL="342900" indent="-342900">
              <a:lnSpc>
                <a:spcPct val="150000"/>
              </a:lnSpc>
              <a:buFont typeface="Arial" panose="020B0604020202020204" pitchFamily="34" charset="0"/>
              <a:buChar char="•"/>
            </a:pPr>
            <a:r>
              <a:rPr lang="en-US" sz="2000" spc="-1" dirty="0">
                <a:solidFill>
                  <a:srgbClr val="002060"/>
                </a:solidFill>
                <a:latin typeface="Arial"/>
              </a:rPr>
              <a:t>PhD, Fellowships</a:t>
            </a:r>
          </a:p>
          <a:p>
            <a:pPr marL="342900" indent="-342900">
              <a:lnSpc>
                <a:spcPct val="150000"/>
              </a:lnSpc>
              <a:buFont typeface="Arial" panose="020B0604020202020204" pitchFamily="34" charset="0"/>
              <a:buChar char="•"/>
            </a:pPr>
            <a:r>
              <a:rPr lang="en-US" sz="2000" b="0" strike="noStrike" spc="-1" dirty="0">
                <a:solidFill>
                  <a:srgbClr val="002060"/>
                </a:solidFill>
                <a:latin typeface="Arial"/>
              </a:rPr>
              <a:t>Science communications</a:t>
            </a:r>
            <a:endParaRPr lang="en-US" sz="2000" b="0" strike="noStrike" spc="-1" dirty="0">
              <a:solidFill>
                <a:srgbClr val="000000"/>
              </a:solidFill>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TextBox 26"/>
          <p:cNvSpPr/>
          <p:nvPr/>
        </p:nvSpPr>
        <p:spPr>
          <a:xfrm>
            <a:off x="435523" y="3696508"/>
            <a:ext cx="2230543" cy="2577839"/>
          </a:xfrm>
          <a:prstGeom prst="rect">
            <a:avLst/>
          </a:prstGeom>
          <a:solidFill>
            <a:schemeClr val="accent1"/>
          </a:solidFill>
          <a:ln w="0">
            <a:solidFill>
              <a:srgbClr val="002060"/>
            </a:solid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gn="ctr">
              <a:lnSpc>
                <a:spcPct val="100000"/>
              </a:lnSpc>
            </a:pPr>
            <a:r>
              <a:rPr lang="en-US" sz="1350" b="1" strike="noStrike" spc="-1" dirty="0">
                <a:solidFill>
                  <a:srgbClr val="FFFF00"/>
                </a:solidFill>
                <a:latin typeface="Times New Roman"/>
                <a:ea typeface="DejaVu Sans"/>
              </a:rPr>
              <a:t>Latin American region</a:t>
            </a:r>
            <a:br>
              <a:rPr sz="1350" dirty="0"/>
            </a:br>
            <a:endParaRPr lang="en-US" sz="1350" b="0" strike="noStrike" spc="-1" dirty="0">
              <a:solidFill>
                <a:srgbClr val="000000"/>
              </a:solidFill>
              <a:latin typeface="Arial"/>
            </a:endParaRPr>
          </a:p>
          <a:p>
            <a:pPr>
              <a:lnSpc>
                <a:spcPct val="100000"/>
              </a:lnSpc>
            </a:pPr>
            <a:r>
              <a:rPr lang="en-US" sz="1350" b="0" u="sng" strike="noStrike" spc="-1" dirty="0">
                <a:solidFill>
                  <a:srgbClr val="FFFFFF"/>
                </a:solidFill>
                <a:uFillTx/>
                <a:latin typeface="Times New Roman"/>
                <a:ea typeface="DejaVu Sans"/>
              </a:rPr>
              <a:t>JINR country </a:t>
            </a:r>
            <a:endParaRPr lang="en-US" sz="1350" b="0" strike="noStrike" spc="-1" dirty="0">
              <a:solidFill>
                <a:srgbClr val="000000"/>
              </a:solidFill>
              <a:latin typeface="Arial"/>
            </a:endParaRPr>
          </a:p>
          <a:p>
            <a:pPr>
              <a:lnSpc>
                <a:spcPct val="100000"/>
              </a:lnSpc>
            </a:pPr>
            <a:r>
              <a:rPr lang="en-US" sz="1350" b="0" strike="noStrike" spc="-1" dirty="0">
                <a:solidFill>
                  <a:srgbClr val="FFFFFF"/>
                </a:solidFill>
                <a:latin typeface="Times New Roman"/>
                <a:ea typeface="DejaVu Sans"/>
              </a:rPr>
              <a:t>Cuba – member state</a:t>
            </a:r>
            <a:r>
              <a:rPr lang="ru-RU" sz="1350" b="0" strike="noStrike" spc="-1" dirty="0">
                <a:solidFill>
                  <a:srgbClr val="FFFFFF"/>
                </a:solidFill>
                <a:latin typeface="Times New Roman"/>
                <a:ea typeface="DejaVu Sans"/>
              </a:rPr>
              <a:t> </a:t>
            </a:r>
            <a:endParaRPr lang="en-US" sz="1350" b="0" strike="noStrike" spc="-1" dirty="0">
              <a:solidFill>
                <a:srgbClr val="000000"/>
              </a:solidFill>
              <a:latin typeface="Arial"/>
            </a:endParaRPr>
          </a:p>
          <a:p>
            <a:pPr>
              <a:lnSpc>
                <a:spcPct val="100000"/>
              </a:lnSpc>
            </a:pPr>
            <a:r>
              <a:rPr lang="en-US" sz="1350" b="0" strike="noStrike" spc="-1" dirty="0">
                <a:solidFill>
                  <a:srgbClr val="FFFFFF"/>
                </a:solidFill>
                <a:latin typeface="Times New Roman"/>
                <a:ea typeface="DejaVu Sans"/>
              </a:rPr>
              <a:t>4 partner organizations </a:t>
            </a:r>
            <a:br>
              <a:rPr sz="1350" dirty="0"/>
            </a:br>
            <a:r>
              <a:rPr lang="en-GB" sz="1350" b="0" u="sng" strike="noStrike" spc="-1" dirty="0">
                <a:solidFill>
                  <a:srgbClr val="FF0000"/>
                </a:solidFill>
                <a:uFillTx/>
                <a:latin typeface="Times New Roman"/>
                <a:ea typeface="DejaVu Sans"/>
              </a:rPr>
              <a:t>Special Partner</a:t>
            </a:r>
            <a:r>
              <a:rPr lang="en-GB" sz="1350" b="0" strike="noStrike" spc="-1" dirty="0">
                <a:solidFill>
                  <a:srgbClr val="FF0000"/>
                </a:solidFill>
                <a:uFillTx/>
                <a:latin typeface="Times New Roman"/>
                <a:ea typeface="DejaVu Sans"/>
              </a:rPr>
              <a:t> – </a:t>
            </a:r>
            <a:r>
              <a:rPr lang="es-ES" sz="1350" b="0" strike="noStrike" spc="-1" dirty="0">
                <a:solidFill>
                  <a:srgbClr val="FF0000"/>
                </a:solidFill>
                <a:latin typeface="Times New Roman"/>
                <a:ea typeface="DejaVu Sans"/>
              </a:rPr>
              <a:t>Mexica (7) </a:t>
            </a:r>
            <a:r>
              <a:rPr lang="en-US" sz="1350" b="0" u="sng" strike="noStrike" spc="-1" dirty="0">
                <a:solidFill>
                  <a:srgbClr val="FF0000"/>
                </a:solidFill>
                <a:uFillTx/>
                <a:latin typeface="Times New Roman"/>
                <a:ea typeface="DejaVu Sans"/>
              </a:rPr>
              <a:t> </a:t>
            </a:r>
            <a:endParaRPr lang="en-US" sz="1350" b="0" strike="noStrike" spc="-1" dirty="0">
              <a:solidFill>
                <a:srgbClr val="FF0000"/>
              </a:solidFill>
              <a:latin typeface="Arial"/>
            </a:endParaRPr>
          </a:p>
          <a:p>
            <a:pPr>
              <a:lnSpc>
                <a:spcPct val="100000"/>
              </a:lnSpc>
            </a:pPr>
            <a:r>
              <a:rPr lang="en-US" sz="1350" b="0" u="sng" strike="noStrike" spc="-1" dirty="0">
                <a:solidFill>
                  <a:srgbClr val="FFFFFF"/>
                </a:solidFill>
                <a:uFillTx/>
                <a:latin typeface="Times New Roman"/>
                <a:ea typeface="DejaVu Sans"/>
              </a:rPr>
              <a:t>Partners in region</a:t>
            </a:r>
            <a:r>
              <a:rPr lang="en-US" sz="1350" b="0" strike="noStrike" spc="-1" dirty="0">
                <a:solidFill>
                  <a:srgbClr val="FFFFFF"/>
                </a:solidFill>
                <a:latin typeface="Times New Roman"/>
                <a:ea typeface="DejaVu Sans"/>
              </a:rPr>
              <a:t>  </a:t>
            </a:r>
            <a:endParaRPr lang="en-US" sz="1350" b="0" strike="noStrike" spc="-1" dirty="0">
              <a:solidFill>
                <a:srgbClr val="000000"/>
              </a:solidFill>
              <a:latin typeface="Arial"/>
            </a:endParaRPr>
          </a:p>
          <a:p>
            <a:pPr>
              <a:lnSpc>
                <a:spcPct val="100000"/>
              </a:lnSpc>
            </a:pPr>
            <a:r>
              <a:rPr lang="es-ES" sz="1350" b="0" strike="noStrike" spc="-1" dirty="0">
                <a:solidFill>
                  <a:srgbClr val="FFFFFF"/>
                </a:solidFill>
                <a:latin typeface="Times New Roman"/>
                <a:ea typeface="DejaVu Sans"/>
              </a:rPr>
              <a:t>1</a:t>
            </a:r>
            <a:r>
              <a:rPr lang="en-GB" sz="1350" b="0" strike="noStrike" spc="-1" dirty="0">
                <a:solidFill>
                  <a:srgbClr val="FFFFFF"/>
                </a:solidFill>
                <a:latin typeface="Times New Roman"/>
                <a:ea typeface="DejaVu Sans"/>
              </a:rPr>
              <a:t>7</a:t>
            </a:r>
            <a:r>
              <a:rPr lang="es-ES" sz="1350" b="0" strike="noStrike" spc="-1" dirty="0">
                <a:solidFill>
                  <a:srgbClr val="FFFFFF"/>
                </a:solidFill>
                <a:latin typeface="Times New Roman"/>
                <a:ea typeface="DejaVu Sans"/>
              </a:rPr>
              <a:t> Brazil</a:t>
            </a:r>
            <a:endParaRPr lang="en-US" sz="1350" b="0" strike="noStrike" spc="-1" dirty="0">
              <a:solidFill>
                <a:srgbClr val="000000"/>
              </a:solidFill>
              <a:latin typeface="Arial"/>
            </a:endParaRPr>
          </a:p>
          <a:p>
            <a:pPr>
              <a:lnSpc>
                <a:spcPct val="100000"/>
              </a:lnSpc>
            </a:pPr>
            <a:r>
              <a:rPr lang="es-ES" sz="1350" b="0" strike="noStrike" spc="-1" dirty="0">
                <a:solidFill>
                  <a:srgbClr val="FFFFFF"/>
                </a:solidFill>
                <a:latin typeface="Times New Roman"/>
                <a:ea typeface="DejaVu Sans"/>
              </a:rPr>
              <a:t>2 Argentina </a:t>
            </a:r>
            <a:endParaRPr lang="en-US" sz="1350" b="0" strike="noStrike" spc="-1" dirty="0">
              <a:solidFill>
                <a:srgbClr val="000000"/>
              </a:solidFill>
              <a:latin typeface="Arial"/>
            </a:endParaRPr>
          </a:p>
          <a:p>
            <a:pPr>
              <a:lnSpc>
                <a:spcPct val="100000"/>
              </a:lnSpc>
            </a:pPr>
            <a:r>
              <a:rPr lang="en-GB" sz="1350" spc="-1" dirty="0">
                <a:solidFill>
                  <a:srgbClr val="FFFFFF"/>
                </a:solidFill>
                <a:latin typeface="Times New Roman"/>
                <a:ea typeface="DejaVu Sans"/>
              </a:rPr>
              <a:t>3</a:t>
            </a:r>
            <a:r>
              <a:rPr lang="es-ES" sz="1350" b="0" strike="noStrike" spc="-1" dirty="0">
                <a:solidFill>
                  <a:srgbClr val="FFFFFF"/>
                </a:solidFill>
                <a:latin typeface="Times New Roman"/>
                <a:ea typeface="DejaVu Sans"/>
              </a:rPr>
              <a:t> Chile</a:t>
            </a:r>
            <a:endParaRPr lang="en-US" sz="1350" b="0" strike="noStrike" spc="-1" dirty="0">
              <a:solidFill>
                <a:srgbClr val="000000"/>
              </a:solidFill>
              <a:latin typeface="Arial"/>
            </a:endParaRPr>
          </a:p>
          <a:p>
            <a:pPr>
              <a:lnSpc>
                <a:spcPct val="100000"/>
              </a:lnSpc>
            </a:pPr>
            <a:r>
              <a:rPr lang="es-ES" sz="1350" b="0" strike="noStrike" spc="-1" dirty="0">
                <a:solidFill>
                  <a:srgbClr val="FFFFFF"/>
                </a:solidFill>
                <a:latin typeface="Times New Roman"/>
                <a:ea typeface="DejaVu Sans"/>
              </a:rPr>
              <a:t>1 Ecuador </a:t>
            </a:r>
            <a:endParaRPr lang="en-US" sz="1350" b="0" strike="noStrike" spc="-1" dirty="0">
              <a:solidFill>
                <a:srgbClr val="000000"/>
              </a:solidFill>
              <a:latin typeface="Arial"/>
            </a:endParaRPr>
          </a:p>
          <a:p>
            <a:pPr>
              <a:lnSpc>
                <a:spcPct val="100000"/>
              </a:lnSpc>
            </a:pPr>
            <a:r>
              <a:rPr lang="es-ES" sz="1350" b="0" strike="noStrike" spc="-1" dirty="0">
                <a:solidFill>
                  <a:srgbClr val="FFFFFF"/>
                </a:solidFill>
                <a:latin typeface="Times New Roman"/>
                <a:ea typeface="DejaVu Sans"/>
              </a:rPr>
              <a:t>1 Peru</a:t>
            </a:r>
            <a:endParaRPr lang="en-US" sz="1350" b="0" strike="noStrike" spc="-1" dirty="0">
              <a:solidFill>
                <a:srgbClr val="000000"/>
              </a:solidFill>
              <a:latin typeface="Arial"/>
            </a:endParaRPr>
          </a:p>
        </p:txBody>
      </p:sp>
      <p:sp>
        <p:nvSpPr>
          <p:cNvPr id="620" name="TextBox 27"/>
          <p:cNvSpPr/>
          <p:nvPr/>
        </p:nvSpPr>
        <p:spPr>
          <a:xfrm>
            <a:off x="594550" y="653122"/>
            <a:ext cx="2047558" cy="2540777"/>
          </a:xfrm>
          <a:prstGeom prst="rect">
            <a:avLst/>
          </a:prstGeom>
          <a:solidFill>
            <a:schemeClr val="accent1"/>
          </a:solidFill>
          <a:ln w="12700">
            <a:solidFill>
              <a:srgbClr val="002060"/>
            </a:solidFill>
            <a:round/>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gn="ctr">
              <a:lnSpc>
                <a:spcPct val="100000"/>
              </a:lnSpc>
            </a:pPr>
            <a:r>
              <a:rPr lang="en-US" sz="1350" b="1" strike="noStrike" spc="-1">
                <a:solidFill>
                  <a:srgbClr val="FFFF00"/>
                </a:solidFill>
                <a:latin typeface="Times New Roman"/>
                <a:ea typeface="DejaVu Sans"/>
              </a:rPr>
              <a:t>Middle East </a:t>
            </a:r>
            <a:br>
              <a:rPr sz="1350"/>
            </a:br>
            <a:r>
              <a:rPr lang="en-US" sz="1350" b="1" strike="noStrike" spc="-1">
                <a:solidFill>
                  <a:srgbClr val="FFFF00"/>
                </a:solidFill>
                <a:latin typeface="Times New Roman"/>
                <a:ea typeface="DejaVu Sans"/>
              </a:rPr>
              <a:t>and Northern Africa region</a:t>
            </a:r>
            <a:br>
              <a:rPr sz="1350"/>
            </a:br>
            <a:endParaRPr lang="en-US" sz="1350" b="0" strike="noStrike" spc="-1">
              <a:solidFill>
                <a:srgbClr val="000000"/>
              </a:solidFill>
              <a:latin typeface="Arial"/>
            </a:endParaRPr>
          </a:p>
          <a:p>
            <a:pPr>
              <a:lnSpc>
                <a:spcPct val="100000"/>
              </a:lnSpc>
            </a:pPr>
            <a:r>
              <a:rPr lang="en-US" sz="1350" b="0" u="sng" strike="noStrike" spc="-1">
                <a:solidFill>
                  <a:srgbClr val="FFFFFF"/>
                </a:solidFill>
                <a:uFillTx/>
                <a:latin typeface="Times New Roman"/>
                <a:ea typeface="DejaVu Sans"/>
              </a:rPr>
              <a:t>JINR country </a:t>
            </a:r>
            <a:endParaRPr lang="en-US" sz="1350" b="0" strike="noStrike" spc="-1">
              <a:solidFill>
                <a:srgbClr val="000000"/>
              </a:solidFill>
              <a:latin typeface="Arial"/>
            </a:endParaRPr>
          </a:p>
          <a:p>
            <a:pPr>
              <a:lnSpc>
                <a:spcPct val="100000"/>
              </a:lnSpc>
            </a:pPr>
            <a:r>
              <a:rPr lang="en-US" sz="1350" b="0" strike="noStrike" spc="-1">
                <a:solidFill>
                  <a:srgbClr val="FFFFFF"/>
                </a:solidFill>
                <a:latin typeface="Times New Roman"/>
                <a:ea typeface="DejaVu Sans"/>
              </a:rPr>
              <a:t>Egypt</a:t>
            </a:r>
            <a:r>
              <a:rPr lang="ru-RU" sz="1350" b="0" strike="noStrike" spc="-1">
                <a:solidFill>
                  <a:srgbClr val="FFFFFF"/>
                </a:solidFill>
                <a:latin typeface="Times New Roman"/>
                <a:ea typeface="DejaVu Sans"/>
              </a:rPr>
              <a:t> </a:t>
            </a:r>
            <a:r>
              <a:rPr lang="en-US" sz="1350" b="0" strike="noStrike" spc="-1">
                <a:solidFill>
                  <a:srgbClr val="FFFFFF"/>
                </a:solidFill>
                <a:latin typeface="Times New Roman"/>
                <a:ea typeface="DejaVu Sans"/>
              </a:rPr>
              <a:t>– member state</a:t>
            </a:r>
            <a:r>
              <a:rPr lang="ru-RU" sz="1350" b="0" strike="noStrike" spc="-1">
                <a:solidFill>
                  <a:srgbClr val="FFFFFF"/>
                </a:solidFill>
                <a:latin typeface="Times New Roman"/>
                <a:ea typeface="DejaVu Sans"/>
              </a:rPr>
              <a:t> </a:t>
            </a:r>
            <a:endParaRPr lang="en-US" sz="1350" b="0" strike="noStrike" spc="-1">
              <a:solidFill>
                <a:srgbClr val="000000"/>
              </a:solidFill>
              <a:latin typeface="Arial"/>
            </a:endParaRPr>
          </a:p>
          <a:p>
            <a:pPr>
              <a:lnSpc>
                <a:spcPct val="100000"/>
              </a:lnSpc>
            </a:pPr>
            <a:r>
              <a:rPr lang="ru-RU" sz="1350" b="0" strike="noStrike" spc="-1">
                <a:solidFill>
                  <a:srgbClr val="FFFFFF"/>
                </a:solidFill>
                <a:latin typeface="Times New Roman"/>
                <a:ea typeface="DejaVu Sans"/>
              </a:rPr>
              <a:t>10 </a:t>
            </a:r>
            <a:r>
              <a:rPr lang="en-US" sz="1350" b="0" strike="noStrike" spc="-1">
                <a:solidFill>
                  <a:srgbClr val="FFFFFF"/>
                </a:solidFill>
                <a:latin typeface="Times New Roman"/>
                <a:ea typeface="DejaVu Sans"/>
              </a:rPr>
              <a:t>partner organizations</a:t>
            </a:r>
            <a:endParaRPr lang="en-US" sz="1350" b="0" strike="noStrike" spc="-1">
              <a:solidFill>
                <a:srgbClr val="000000"/>
              </a:solidFill>
              <a:latin typeface="Arial"/>
            </a:endParaRPr>
          </a:p>
          <a:p>
            <a:pPr>
              <a:lnSpc>
                <a:spcPct val="100000"/>
              </a:lnSpc>
            </a:pPr>
            <a:endParaRPr lang="en-US" sz="1350" b="0" strike="noStrike" spc="-1">
              <a:solidFill>
                <a:srgbClr val="000000"/>
              </a:solidFill>
              <a:latin typeface="Arial"/>
            </a:endParaRPr>
          </a:p>
          <a:p>
            <a:pPr>
              <a:lnSpc>
                <a:spcPct val="100000"/>
              </a:lnSpc>
            </a:pPr>
            <a:r>
              <a:rPr lang="en-US" sz="1350" b="0" u="sng" strike="noStrike" spc="-1">
                <a:solidFill>
                  <a:srgbClr val="FFFFFF"/>
                </a:solidFill>
                <a:uFillTx/>
                <a:latin typeface="Times New Roman"/>
                <a:ea typeface="DejaVu Sans"/>
              </a:rPr>
              <a:t>Hub organization</a:t>
            </a:r>
            <a:r>
              <a:rPr lang="ru-RU" sz="1350" b="0" u="sng" strike="noStrike" spc="-1">
                <a:solidFill>
                  <a:srgbClr val="FFFFFF"/>
                </a:solidFill>
                <a:uFillTx/>
                <a:latin typeface="Times New Roman"/>
                <a:ea typeface="DejaVu Sans"/>
              </a:rPr>
              <a:t> </a:t>
            </a:r>
            <a:endParaRPr lang="en-US" sz="1350" b="0" strike="noStrike" spc="-1">
              <a:solidFill>
                <a:srgbClr val="000000"/>
              </a:solidFill>
              <a:latin typeface="Arial"/>
            </a:endParaRPr>
          </a:p>
          <a:p>
            <a:pPr>
              <a:lnSpc>
                <a:spcPct val="100000"/>
              </a:lnSpc>
            </a:pPr>
            <a:r>
              <a:rPr lang="en-US" sz="1350" b="0" strike="noStrike" spc="-1">
                <a:solidFill>
                  <a:srgbClr val="FFFFFF"/>
                </a:solidFill>
                <a:latin typeface="Times New Roman"/>
                <a:ea typeface="DejaVu Sans"/>
              </a:rPr>
              <a:t>AAEA</a:t>
            </a:r>
            <a:r>
              <a:rPr lang="ru-RU" sz="1350" b="0" strike="noStrike" spc="-1">
                <a:solidFill>
                  <a:srgbClr val="FFFFFF"/>
                </a:solidFill>
                <a:latin typeface="Times New Roman"/>
                <a:ea typeface="DejaVu Sans"/>
              </a:rPr>
              <a:t> </a:t>
            </a:r>
            <a:r>
              <a:rPr lang="en-US" sz="1350" b="0" strike="noStrike" spc="-1">
                <a:solidFill>
                  <a:srgbClr val="FFFFFF"/>
                </a:solidFill>
                <a:latin typeface="Times New Roman"/>
                <a:ea typeface="DejaVu Sans"/>
              </a:rPr>
              <a:t> </a:t>
            </a:r>
            <a:br>
              <a:rPr sz="1350"/>
            </a:br>
            <a:r>
              <a:rPr lang="en-US" sz="1350" b="0" strike="noStrike" spc="-1">
                <a:solidFill>
                  <a:srgbClr val="FFFFFF"/>
                </a:solidFill>
                <a:latin typeface="Times New Roman"/>
                <a:ea typeface="DejaVu Sans"/>
              </a:rPr>
              <a:t>MoU since 2016</a:t>
            </a:r>
            <a:endParaRPr lang="en-US" sz="1350" b="0" strike="noStrike" spc="-1">
              <a:solidFill>
                <a:srgbClr val="000000"/>
              </a:solidFill>
              <a:latin typeface="Arial"/>
            </a:endParaRPr>
          </a:p>
          <a:p>
            <a:pPr>
              <a:lnSpc>
                <a:spcPct val="100000"/>
              </a:lnSpc>
            </a:pPr>
            <a:endParaRPr lang="en-US" sz="1109" b="0" strike="noStrike" spc="-1">
              <a:solidFill>
                <a:srgbClr val="000000"/>
              </a:solidFill>
              <a:latin typeface="Arial"/>
            </a:endParaRPr>
          </a:p>
        </p:txBody>
      </p:sp>
      <p:sp>
        <p:nvSpPr>
          <p:cNvPr id="621" name="TextBox 29"/>
          <p:cNvSpPr/>
          <p:nvPr/>
        </p:nvSpPr>
        <p:spPr>
          <a:xfrm>
            <a:off x="9213601" y="5261077"/>
            <a:ext cx="2440958" cy="1331344"/>
          </a:xfrm>
          <a:prstGeom prst="rect">
            <a:avLst/>
          </a:prstGeom>
          <a:solidFill>
            <a:schemeClr val="bg2">
              <a:lumMod val="50000"/>
            </a:schemeClr>
          </a:solidFill>
          <a:ln w="0">
            <a:solidFill>
              <a:srgbClr val="002060"/>
            </a:solid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gn="ctr">
              <a:lnSpc>
                <a:spcPct val="100000"/>
              </a:lnSpc>
            </a:pPr>
            <a:r>
              <a:rPr lang="en-US" sz="1350" b="1" strike="noStrike" spc="-1" dirty="0">
                <a:solidFill>
                  <a:srgbClr val="FFFF00"/>
                </a:solidFill>
                <a:latin typeface="Times New Roman"/>
                <a:ea typeface="DejaVu Sans"/>
              </a:rPr>
              <a:t>South Asian region</a:t>
            </a:r>
            <a:endParaRPr lang="en-US" sz="1350" b="0" strike="noStrike" spc="-1" dirty="0">
              <a:solidFill>
                <a:srgbClr val="000000"/>
              </a:solidFill>
              <a:latin typeface="Arial"/>
            </a:endParaRPr>
          </a:p>
          <a:p>
            <a:pPr>
              <a:lnSpc>
                <a:spcPct val="100000"/>
              </a:lnSpc>
            </a:pPr>
            <a:r>
              <a:rPr lang="en-US" sz="1350" b="0" u="sng" strike="noStrike" spc="-1" dirty="0">
                <a:solidFill>
                  <a:srgbClr val="FFFFFF"/>
                </a:solidFill>
                <a:uFillTx/>
                <a:latin typeface="Times New Roman"/>
                <a:ea typeface="DejaVu Sans"/>
              </a:rPr>
              <a:t>Partners in region</a:t>
            </a:r>
            <a:r>
              <a:rPr lang="en-US" sz="1350" b="0" strike="noStrike" spc="-1" dirty="0">
                <a:solidFill>
                  <a:srgbClr val="FFFFFF"/>
                </a:solidFill>
                <a:latin typeface="Times New Roman"/>
                <a:ea typeface="DejaVu Sans"/>
              </a:rPr>
              <a:t>  </a:t>
            </a:r>
            <a:endParaRPr lang="en-US" sz="1350" b="0" strike="noStrike" spc="-1" dirty="0">
              <a:solidFill>
                <a:srgbClr val="000000"/>
              </a:solidFill>
              <a:latin typeface="Arial"/>
            </a:endParaRPr>
          </a:p>
          <a:p>
            <a:pPr>
              <a:lnSpc>
                <a:spcPct val="100000"/>
              </a:lnSpc>
            </a:pPr>
            <a:r>
              <a:rPr lang="en-US" sz="1350" b="0" strike="noStrike" spc="-1" dirty="0">
                <a:solidFill>
                  <a:srgbClr val="FFFFFF"/>
                </a:solidFill>
                <a:latin typeface="Times New Roman"/>
                <a:ea typeface="DejaVu Sans"/>
              </a:rPr>
              <a:t>24 India </a:t>
            </a:r>
            <a:endParaRPr lang="en-US" sz="1350" b="0" strike="noStrike" spc="-1" dirty="0">
              <a:solidFill>
                <a:srgbClr val="000000"/>
              </a:solidFill>
              <a:latin typeface="Arial"/>
            </a:endParaRPr>
          </a:p>
          <a:p>
            <a:pPr>
              <a:lnSpc>
                <a:spcPct val="100000"/>
              </a:lnSpc>
            </a:pPr>
            <a:r>
              <a:rPr lang="en-US" sz="1350" b="0" strike="noStrike" spc="-1" dirty="0">
                <a:solidFill>
                  <a:srgbClr val="FFFFFF"/>
                </a:solidFill>
                <a:latin typeface="Times New Roman"/>
                <a:ea typeface="DejaVu Sans"/>
              </a:rPr>
              <a:t>3 Pakistan</a:t>
            </a:r>
            <a:endParaRPr lang="en-US" sz="1350" b="0" strike="noStrike" spc="-1" dirty="0">
              <a:solidFill>
                <a:srgbClr val="000000"/>
              </a:solidFill>
              <a:latin typeface="Arial"/>
            </a:endParaRPr>
          </a:p>
          <a:p>
            <a:pPr>
              <a:lnSpc>
                <a:spcPct val="100000"/>
              </a:lnSpc>
            </a:pPr>
            <a:r>
              <a:rPr lang="en-US" sz="1350" b="0" strike="noStrike" spc="-1" dirty="0">
                <a:solidFill>
                  <a:srgbClr val="FFFFFF"/>
                </a:solidFill>
                <a:latin typeface="Times New Roman"/>
                <a:ea typeface="DejaVu Sans"/>
              </a:rPr>
              <a:t>1 Bangladesh </a:t>
            </a:r>
            <a:endParaRPr lang="en-US" sz="1350" b="0" strike="noStrike" spc="-1" dirty="0">
              <a:solidFill>
                <a:srgbClr val="000000"/>
              </a:solidFill>
              <a:latin typeface="Arial"/>
            </a:endParaRPr>
          </a:p>
          <a:p>
            <a:pPr>
              <a:lnSpc>
                <a:spcPct val="100000"/>
              </a:lnSpc>
            </a:pPr>
            <a:r>
              <a:rPr lang="en-US" sz="1350" b="0" strike="noStrike" spc="-1" dirty="0">
                <a:solidFill>
                  <a:srgbClr val="FFFFFF"/>
                </a:solidFill>
                <a:latin typeface="Times New Roman"/>
                <a:ea typeface="DejaVu Sans"/>
              </a:rPr>
              <a:t>1 Sri Lanka</a:t>
            </a:r>
            <a:r>
              <a:rPr lang="ru-RU" sz="1350" b="0" strike="noStrike" spc="-1" dirty="0">
                <a:solidFill>
                  <a:srgbClr val="000000"/>
                </a:solidFill>
                <a:latin typeface="Arial"/>
                <a:ea typeface="DejaVu Sans"/>
              </a:rPr>
              <a:t> </a:t>
            </a:r>
            <a:endParaRPr lang="en-US" sz="1350" b="0" strike="noStrike" spc="-1" dirty="0">
              <a:solidFill>
                <a:srgbClr val="000000"/>
              </a:solidFill>
              <a:latin typeface="Arial"/>
            </a:endParaRPr>
          </a:p>
        </p:txBody>
      </p:sp>
      <p:pic>
        <p:nvPicPr>
          <p:cNvPr id="622" name="Picture 2"/>
          <p:cNvPicPr/>
          <p:nvPr/>
        </p:nvPicPr>
        <p:blipFill>
          <a:blip r:embed="rId3"/>
          <a:stretch/>
        </p:blipFill>
        <p:spPr>
          <a:xfrm>
            <a:off x="2792802" y="652427"/>
            <a:ext cx="6465590" cy="3907271"/>
          </a:xfrm>
          <a:prstGeom prst="rect">
            <a:avLst/>
          </a:prstGeom>
          <a:ln w="0">
            <a:noFill/>
          </a:ln>
        </p:spPr>
      </p:pic>
      <p:sp>
        <p:nvSpPr>
          <p:cNvPr id="623" name="PlaceHolder 1"/>
          <p:cNvSpPr>
            <a:spLocks noGrp="1"/>
          </p:cNvSpPr>
          <p:nvPr>
            <p:ph type="title"/>
          </p:nvPr>
        </p:nvSpPr>
        <p:spPr>
          <a:xfrm>
            <a:off x="594550" y="116319"/>
            <a:ext cx="10922164" cy="378123"/>
          </a:xfrm>
          <a:prstGeom prst="rect">
            <a:avLst/>
          </a:prstGeom>
          <a:solidFill>
            <a:srgbClr val="002060"/>
          </a:solidFill>
          <a:ln w="0">
            <a:noFill/>
          </a:ln>
        </p:spPr>
        <p:txBody>
          <a:bodyPr lIns="83680" tIns="42014" rIns="83680" bIns="42014" anchor="ctr">
            <a:noAutofit/>
          </a:bodyPr>
          <a:lstStyle/>
          <a:p>
            <a:pPr indent="0" algn="ctr">
              <a:lnSpc>
                <a:spcPct val="90000"/>
              </a:lnSpc>
              <a:buNone/>
            </a:pPr>
            <a:r>
              <a:rPr lang="en-US" sz="1929" b="1" strike="noStrike" spc="-1" dirty="0">
                <a:solidFill>
                  <a:srgbClr val="FFFFFF"/>
                </a:solidFill>
                <a:latin typeface="Arial"/>
                <a:ea typeface="DejaVu Sans"/>
              </a:rPr>
              <a:t>JINR regional cooperation approach – cluster programs</a:t>
            </a:r>
            <a:r>
              <a:rPr lang="en-GB" sz="1929" b="1" strike="noStrike" spc="-1" dirty="0">
                <a:solidFill>
                  <a:srgbClr val="FFFFFF"/>
                </a:solidFill>
                <a:latin typeface="Arial"/>
                <a:ea typeface="DejaVu Sans"/>
              </a:rPr>
              <a:t>. Research &amp; Education</a:t>
            </a:r>
            <a:endParaRPr lang="ru-RU" sz="1929" b="0" strike="noStrike" spc="-1" dirty="0">
              <a:solidFill>
                <a:srgbClr val="000000"/>
              </a:solidFill>
              <a:latin typeface="Arial"/>
            </a:endParaRPr>
          </a:p>
        </p:txBody>
      </p:sp>
      <p:sp>
        <p:nvSpPr>
          <p:cNvPr id="624" name="Соединитель: уступ 5"/>
          <p:cNvSpPr/>
          <p:nvPr/>
        </p:nvSpPr>
        <p:spPr>
          <a:xfrm rot="10800000" flipV="1">
            <a:off x="2642108" y="2579847"/>
            <a:ext cx="1429854" cy="1436982"/>
          </a:xfrm>
          <a:prstGeom prst="bentConnector3">
            <a:avLst>
              <a:gd name="adj1" fmla="val 50000"/>
            </a:avLst>
          </a:prstGeom>
          <a:noFill/>
          <a:ln w="19050">
            <a:solidFill>
              <a:srgbClr val="FF0000"/>
            </a:solidFill>
            <a:tailEnd type="triangle" w="med" len="med"/>
          </a:ln>
        </p:spPr>
        <p:style>
          <a:lnRef idx="1">
            <a:schemeClr val="accent2"/>
          </a:lnRef>
          <a:fillRef idx="0">
            <a:schemeClr val="accent2"/>
          </a:fillRef>
          <a:effectRef idx="0">
            <a:schemeClr val="accent2"/>
          </a:effectRef>
          <a:fontRef idx="minor"/>
        </p:style>
        <p:txBody>
          <a:bodyPr lIns="86805" tIns="43403" rIns="86805" bIns="43403" anchor="t">
            <a:noAutofit/>
          </a:bodyPr>
          <a:lstStyle/>
          <a:p>
            <a:pPr>
              <a:lnSpc>
                <a:spcPct val="100000"/>
              </a:lnSpc>
            </a:pPr>
            <a:endParaRPr lang="en-US" sz="1736" b="0" strike="noStrike" spc="-1">
              <a:solidFill>
                <a:srgbClr val="000000"/>
              </a:solidFill>
              <a:latin typeface="Arial"/>
              <a:ea typeface="DejaVu Sans"/>
            </a:endParaRPr>
          </a:p>
        </p:txBody>
      </p:sp>
      <p:sp>
        <p:nvSpPr>
          <p:cNvPr id="625" name="Соединитель: уступ 13"/>
          <p:cNvSpPr/>
          <p:nvPr/>
        </p:nvSpPr>
        <p:spPr>
          <a:xfrm>
            <a:off x="8068469" y="2412024"/>
            <a:ext cx="1289923" cy="1391427"/>
          </a:xfrm>
          <a:prstGeom prst="bentConnector3">
            <a:avLst>
              <a:gd name="adj1" fmla="val 50000"/>
            </a:avLst>
          </a:prstGeom>
          <a:noFill/>
          <a:ln w="19050">
            <a:solidFill>
              <a:srgbClr val="FF0000"/>
            </a:solidFill>
            <a:tailEnd type="triangle" w="med" len="med"/>
          </a:ln>
        </p:spPr>
        <p:style>
          <a:lnRef idx="1">
            <a:schemeClr val="accent2"/>
          </a:lnRef>
          <a:fillRef idx="0">
            <a:schemeClr val="accent2"/>
          </a:fillRef>
          <a:effectRef idx="0">
            <a:schemeClr val="accent2"/>
          </a:effectRef>
          <a:fontRef idx="minor"/>
        </p:style>
        <p:txBody>
          <a:bodyPr lIns="86805" tIns="43403" rIns="86805" bIns="43403" anchor="t">
            <a:noAutofit/>
          </a:bodyPr>
          <a:lstStyle/>
          <a:p>
            <a:pPr>
              <a:lnSpc>
                <a:spcPct val="100000"/>
              </a:lnSpc>
            </a:pPr>
            <a:endParaRPr lang="en-US" sz="1736" b="0" strike="noStrike" spc="-1">
              <a:solidFill>
                <a:srgbClr val="000000"/>
              </a:solidFill>
              <a:latin typeface="Arial"/>
              <a:ea typeface="DejaVu Sans"/>
            </a:endParaRPr>
          </a:p>
        </p:txBody>
      </p:sp>
      <p:sp>
        <p:nvSpPr>
          <p:cNvPr id="626" name="Соединитель: уступ 14"/>
          <p:cNvSpPr/>
          <p:nvPr/>
        </p:nvSpPr>
        <p:spPr>
          <a:xfrm rot="10800000">
            <a:off x="2607386" y="1113536"/>
            <a:ext cx="3699633" cy="1379159"/>
          </a:xfrm>
          <a:prstGeom prst="bentConnector3">
            <a:avLst>
              <a:gd name="adj1" fmla="val 50000"/>
            </a:avLst>
          </a:prstGeom>
          <a:noFill/>
          <a:ln w="19050">
            <a:solidFill>
              <a:srgbClr val="FF0000"/>
            </a:solidFill>
            <a:tailEnd type="triangle" w="med" len="med"/>
          </a:ln>
        </p:spPr>
        <p:style>
          <a:lnRef idx="1">
            <a:schemeClr val="accent1"/>
          </a:lnRef>
          <a:fillRef idx="0">
            <a:schemeClr val="accent1"/>
          </a:fillRef>
          <a:effectRef idx="0">
            <a:schemeClr val="accent1"/>
          </a:effectRef>
          <a:fontRef idx="minor"/>
        </p:style>
        <p:txBody>
          <a:bodyPr lIns="86805" tIns="43403" rIns="86805" bIns="43403" anchor="t">
            <a:noAutofit/>
          </a:bodyPr>
          <a:lstStyle/>
          <a:p>
            <a:pPr>
              <a:lnSpc>
                <a:spcPct val="100000"/>
              </a:lnSpc>
            </a:pPr>
            <a:endParaRPr lang="en-US" sz="1736" b="0" strike="noStrike" spc="-1">
              <a:solidFill>
                <a:srgbClr val="000000"/>
              </a:solidFill>
              <a:latin typeface="Arial"/>
              <a:ea typeface="DejaVu Sans"/>
            </a:endParaRPr>
          </a:p>
        </p:txBody>
      </p:sp>
      <p:sp>
        <p:nvSpPr>
          <p:cNvPr id="627" name="TextBox 31"/>
          <p:cNvSpPr/>
          <p:nvPr/>
        </p:nvSpPr>
        <p:spPr>
          <a:xfrm>
            <a:off x="2792802" y="4773586"/>
            <a:ext cx="2440265" cy="1746842"/>
          </a:xfrm>
          <a:prstGeom prst="rect">
            <a:avLst/>
          </a:prstGeom>
          <a:solidFill>
            <a:schemeClr val="accent1"/>
          </a:solidFill>
          <a:ln w="0">
            <a:solidFill>
              <a:srgbClr val="002060"/>
            </a:solid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gn="ctr">
              <a:lnSpc>
                <a:spcPct val="100000"/>
              </a:lnSpc>
            </a:pPr>
            <a:r>
              <a:rPr lang="en-US" sz="1350" b="1" strike="noStrike" spc="-1">
                <a:solidFill>
                  <a:srgbClr val="FFFF00"/>
                </a:solidFill>
                <a:latin typeface="Times New Roman"/>
                <a:ea typeface="DejaVu Sans"/>
              </a:rPr>
              <a:t>South African region</a:t>
            </a:r>
            <a:endParaRPr lang="en-US" sz="1350" b="0" strike="noStrike" spc="-1">
              <a:solidFill>
                <a:srgbClr val="000000"/>
              </a:solidFill>
              <a:latin typeface="Arial"/>
            </a:endParaRPr>
          </a:p>
          <a:p>
            <a:pPr algn="ctr">
              <a:lnSpc>
                <a:spcPct val="100000"/>
              </a:lnSpc>
            </a:pPr>
            <a:endParaRPr lang="en-US" sz="1350" b="0" strike="noStrike" spc="-1">
              <a:solidFill>
                <a:srgbClr val="000000"/>
              </a:solidFill>
              <a:latin typeface="Arial"/>
            </a:endParaRPr>
          </a:p>
          <a:p>
            <a:pPr>
              <a:lnSpc>
                <a:spcPct val="100000"/>
              </a:lnSpc>
            </a:pPr>
            <a:r>
              <a:rPr lang="en-US" sz="1350" b="0" u="sng" strike="noStrike" spc="-1">
                <a:solidFill>
                  <a:srgbClr val="FFFFFF"/>
                </a:solidFill>
                <a:uFillTx/>
                <a:latin typeface="Times New Roman"/>
                <a:ea typeface="DejaVu Sans"/>
              </a:rPr>
              <a:t>JINR country </a:t>
            </a:r>
            <a:r>
              <a:rPr lang="en-US" sz="1350" b="0" strike="noStrike" spc="-1">
                <a:solidFill>
                  <a:srgbClr val="FFFFFF"/>
                </a:solidFill>
                <a:latin typeface="Times New Roman"/>
                <a:ea typeface="DejaVu Sans"/>
              </a:rPr>
              <a:t> </a:t>
            </a:r>
            <a:endParaRPr lang="en-US" sz="1350" b="0" strike="noStrike" spc="-1">
              <a:solidFill>
                <a:srgbClr val="000000"/>
              </a:solidFill>
              <a:latin typeface="Arial"/>
            </a:endParaRPr>
          </a:p>
          <a:p>
            <a:pPr>
              <a:lnSpc>
                <a:spcPct val="100000"/>
              </a:lnSpc>
            </a:pPr>
            <a:r>
              <a:rPr lang="en-US" sz="1350" b="0" strike="noStrike" spc="-1">
                <a:solidFill>
                  <a:srgbClr val="FFFFFF"/>
                </a:solidFill>
                <a:latin typeface="Times New Roman"/>
                <a:ea typeface="DejaVu Sans"/>
              </a:rPr>
              <a:t>South Africa – associated member</a:t>
            </a:r>
            <a:r>
              <a:rPr lang="ru-RU" sz="1350" b="0" strike="noStrike" spc="-1">
                <a:solidFill>
                  <a:srgbClr val="FFFFFF"/>
                </a:solidFill>
                <a:latin typeface="Times New Roman"/>
                <a:ea typeface="DejaVu Sans"/>
              </a:rPr>
              <a:t> </a:t>
            </a:r>
            <a:endParaRPr lang="en-US" sz="1350" b="0" strike="noStrike" spc="-1">
              <a:solidFill>
                <a:srgbClr val="000000"/>
              </a:solidFill>
              <a:latin typeface="Arial"/>
            </a:endParaRPr>
          </a:p>
          <a:p>
            <a:pPr>
              <a:lnSpc>
                <a:spcPct val="100000"/>
              </a:lnSpc>
            </a:pPr>
            <a:r>
              <a:rPr lang="en-US" sz="1350" b="0" strike="noStrike" spc="-1">
                <a:solidFill>
                  <a:srgbClr val="FFFFFF"/>
                </a:solidFill>
                <a:latin typeface="Times New Roman"/>
                <a:ea typeface="DejaVu Sans"/>
              </a:rPr>
              <a:t>10 partner organizations</a:t>
            </a:r>
            <a:endParaRPr lang="en-US" sz="1350" b="0" strike="noStrike" spc="-1">
              <a:solidFill>
                <a:srgbClr val="000000"/>
              </a:solidFill>
              <a:latin typeface="Arial"/>
            </a:endParaRPr>
          </a:p>
          <a:p>
            <a:pPr>
              <a:lnSpc>
                <a:spcPct val="100000"/>
              </a:lnSpc>
            </a:pPr>
            <a:r>
              <a:rPr lang="en-US" sz="1350" b="0" u="sng" strike="noStrike" spc="-1">
                <a:solidFill>
                  <a:srgbClr val="FFFFFF"/>
                </a:solidFill>
                <a:uFillTx/>
                <a:latin typeface="Times New Roman"/>
                <a:ea typeface="DejaVu Sans"/>
              </a:rPr>
              <a:t>Partners in region</a:t>
            </a:r>
            <a:r>
              <a:rPr lang="en-US" sz="1350" b="0" strike="noStrike" spc="-1">
                <a:solidFill>
                  <a:srgbClr val="FFFFFF"/>
                </a:solidFill>
                <a:latin typeface="Times New Roman"/>
                <a:ea typeface="DejaVu Sans"/>
              </a:rPr>
              <a:t>  </a:t>
            </a:r>
            <a:endParaRPr lang="en-US" sz="1350" b="0" strike="noStrike" spc="-1">
              <a:solidFill>
                <a:srgbClr val="000000"/>
              </a:solidFill>
              <a:latin typeface="Arial"/>
            </a:endParaRPr>
          </a:p>
          <a:p>
            <a:pPr>
              <a:lnSpc>
                <a:spcPct val="100000"/>
              </a:lnSpc>
            </a:pPr>
            <a:r>
              <a:rPr lang="en-US" sz="1350" b="0" strike="noStrike" spc="-1">
                <a:solidFill>
                  <a:srgbClr val="FFFFFF"/>
                </a:solidFill>
                <a:latin typeface="Times New Roman"/>
                <a:ea typeface="DejaVu Sans"/>
              </a:rPr>
              <a:t>1 Botswana</a:t>
            </a:r>
            <a:endParaRPr lang="en-US" sz="1350" b="0" strike="noStrike" spc="-1">
              <a:solidFill>
                <a:srgbClr val="000000"/>
              </a:solidFill>
              <a:latin typeface="Arial"/>
            </a:endParaRPr>
          </a:p>
        </p:txBody>
      </p:sp>
      <p:sp>
        <p:nvSpPr>
          <p:cNvPr id="628" name="TextBox 32"/>
          <p:cNvSpPr/>
          <p:nvPr/>
        </p:nvSpPr>
        <p:spPr>
          <a:xfrm>
            <a:off x="9375406" y="3291194"/>
            <a:ext cx="2447208" cy="1746842"/>
          </a:xfrm>
          <a:prstGeom prst="rect">
            <a:avLst/>
          </a:prstGeom>
          <a:solidFill>
            <a:schemeClr val="accent1"/>
          </a:solidFill>
          <a:ln w="0">
            <a:solidFill>
              <a:srgbClr val="002060"/>
            </a:solid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gn="ctr">
              <a:lnSpc>
                <a:spcPct val="100000"/>
              </a:lnSpc>
            </a:pPr>
            <a:r>
              <a:rPr lang="en-GB" sz="1350" b="1" spc="-1" dirty="0">
                <a:solidFill>
                  <a:srgbClr val="FFFF00"/>
                </a:solidFill>
                <a:latin typeface="Times New Roman"/>
                <a:ea typeface="DejaVu Sans"/>
              </a:rPr>
              <a:t>Asia and South Pacific</a:t>
            </a:r>
            <a:endParaRPr lang="en-US" sz="1350" b="0" strike="noStrike" spc="-1" dirty="0">
              <a:solidFill>
                <a:srgbClr val="000000"/>
              </a:solidFill>
              <a:latin typeface="Arial"/>
            </a:endParaRPr>
          </a:p>
          <a:p>
            <a:pPr>
              <a:lnSpc>
                <a:spcPct val="100000"/>
              </a:lnSpc>
            </a:pPr>
            <a:r>
              <a:rPr lang="en-US" sz="1350" b="0" u="sng" strike="noStrike" spc="-1" dirty="0">
                <a:solidFill>
                  <a:srgbClr val="FFFFFF"/>
                </a:solidFill>
                <a:uFillTx/>
                <a:latin typeface="Times New Roman"/>
                <a:ea typeface="DejaVu Sans"/>
              </a:rPr>
              <a:t>JINR country </a:t>
            </a:r>
            <a:r>
              <a:rPr lang="en-US" sz="1350" b="0" strike="noStrike" spc="-1" dirty="0">
                <a:solidFill>
                  <a:srgbClr val="FFFFFF"/>
                </a:solidFill>
                <a:latin typeface="Times New Roman"/>
                <a:ea typeface="DejaVu Sans"/>
              </a:rPr>
              <a:t> </a:t>
            </a:r>
            <a:endParaRPr lang="en-US" sz="1350" b="0" strike="noStrike" spc="-1" dirty="0">
              <a:solidFill>
                <a:srgbClr val="000000"/>
              </a:solidFill>
              <a:latin typeface="Arial"/>
            </a:endParaRPr>
          </a:p>
          <a:p>
            <a:pPr>
              <a:lnSpc>
                <a:spcPct val="100000"/>
              </a:lnSpc>
            </a:pPr>
            <a:r>
              <a:rPr lang="en-US" sz="1350" b="0" strike="noStrike" spc="-1" dirty="0">
                <a:solidFill>
                  <a:srgbClr val="FFFFFF"/>
                </a:solidFill>
                <a:latin typeface="Times New Roman"/>
                <a:ea typeface="DejaVu Sans"/>
              </a:rPr>
              <a:t>Vietnam – member state</a:t>
            </a:r>
            <a:r>
              <a:rPr lang="ru-RU" sz="1350" b="0" strike="noStrike" spc="-1" dirty="0">
                <a:solidFill>
                  <a:srgbClr val="FFFFFF"/>
                </a:solidFill>
                <a:latin typeface="Times New Roman"/>
                <a:ea typeface="DejaVu Sans"/>
              </a:rPr>
              <a:t> </a:t>
            </a:r>
            <a:endParaRPr lang="en-US" sz="1350" b="0" strike="noStrike" spc="-1" dirty="0">
              <a:solidFill>
                <a:srgbClr val="000000"/>
              </a:solidFill>
              <a:latin typeface="Arial"/>
            </a:endParaRPr>
          </a:p>
          <a:p>
            <a:pPr>
              <a:lnSpc>
                <a:spcPct val="100000"/>
              </a:lnSpc>
            </a:pPr>
            <a:r>
              <a:rPr lang="en-US" sz="1350" b="0" strike="noStrike" spc="-1" dirty="0">
                <a:solidFill>
                  <a:srgbClr val="FFFFFF"/>
                </a:solidFill>
                <a:latin typeface="Times New Roman"/>
                <a:ea typeface="DejaVu Sans"/>
              </a:rPr>
              <a:t>10 partner organizations</a:t>
            </a:r>
            <a:endParaRPr lang="en-GB" sz="1350" b="0" strike="noStrike" spc="-1" dirty="0">
              <a:solidFill>
                <a:srgbClr val="FFFFFF"/>
              </a:solidFill>
              <a:latin typeface="Times New Roman"/>
              <a:ea typeface="DejaVu Sans"/>
            </a:endParaRPr>
          </a:p>
          <a:p>
            <a:pPr>
              <a:lnSpc>
                <a:spcPct val="100000"/>
              </a:lnSpc>
            </a:pPr>
            <a:r>
              <a:rPr lang="en-GB" sz="1350" u="sng" spc="-1" dirty="0">
                <a:solidFill>
                  <a:srgbClr val="FF0000"/>
                </a:solidFill>
                <a:latin typeface="Times New Roman"/>
              </a:rPr>
              <a:t>Special Partner </a:t>
            </a:r>
            <a:r>
              <a:rPr lang="en-GB" sz="1350" spc="-1" dirty="0">
                <a:solidFill>
                  <a:srgbClr val="FF0000"/>
                </a:solidFill>
                <a:latin typeface="Times New Roman"/>
              </a:rPr>
              <a:t>– China (24+18)</a:t>
            </a:r>
            <a:endParaRPr lang="en-US" sz="1350" b="0" strike="noStrike" spc="-1" dirty="0">
              <a:solidFill>
                <a:srgbClr val="FF0000"/>
              </a:solidFill>
              <a:latin typeface="Arial"/>
            </a:endParaRPr>
          </a:p>
          <a:p>
            <a:pPr>
              <a:lnSpc>
                <a:spcPct val="100000"/>
              </a:lnSpc>
            </a:pPr>
            <a:r>
              <a:rPr lang="en-US" sz="1350" b="0" u="sng" strike="noStrike" spc="-1" dirty="0">
                <a:solidFill>
                  <a:srgbClr val="FFFFFF"/>
                </a:solidFill>
                <a:uFillTx/>
                <a:latin typeface="Times New Roman"/>
                <a:ea typeface="DejaVu Sans"/>
              </a:rPr>
              <a:t>Partners in region</a:t>
            </a:r>
            <a:r>
              <a:rPr lang="en-US" sz="1350" b="0" strike="noStrike" spc="-1" dirty="0">
                <a:solidFill>
                  <a:srgbClr val="FFFFFF"/>
                </a:solidFill>
                <a:latin typeface="Times New Roman"/>
                <a:ea typeface="DejaVu Sans"/>
              </a:rPr>
              <a:t>  </a:t>
            </a:r>
            <a:endParaRPr lang="en-US" sz="1350" b="0" strike="noStrike" spc="-1" dirty="0">
              <a:solidFill>
                <a:srgbClr val="000000"/>
              </a:solidFill>
              <a:latin typeface="Arial"/>
            </a:endParaRPr>
          </a:p>
          <a:p>
            <a:pPr>
              <a:lnSpc>
                <a:spcPct val="100000"/>
              </a:lnSpc>
            </a:pPr>
            <a:r>
              <a:rPr lang="en-US" sz="1350" b="0" strike="noStrike" spc="-1" dirty="0">
                <a:solidFill>
                  <a:srgbClr val="FFFFFF"/>
                </a:solidFill>
                <a:latin typeface="Times New Roman"/>
                <a:ea typeface="DejaVu Sans"/>
              </a:rPr>
              <a:t>5 Thailand </a:t>
            </a:r>
            <a:endParaRPr lang="en-US" sz="1350" b="0" strike="noStrike" spc="-1" dirty="0">
              <a:solidFill>
                <a:srgbClr val="000000"/>
              </a:solidFill>
              <a:latin typeface="Arial"/>
            </a:endParaRPr>
          </a:p>
          <a:p>
            <a:pPr>
              <a:lnSpc>
                <a:spcPct val="100000"/>
              </a:lnSpc>
            </a:pPr>
            <a:r>
              <a:rPr lang="en-US" sz="1350" b="0" strike="noStrike" spc="-1" dirty="0">
                <a:solidFill>
                  <a:srgbClr val="FFFFFF"/>
                </a:solidFill>
                <a:latin typeface="Times New Roman"/>
                <a:ea typeface="DejaVu Sans"/>
              </a:rPr>
              <a:t>1 Indonesia</a:t>
            </a:r>
            <a:endParaRPr lang="en-US" sz="1350" b="0" strike="noStrike" spc="-1" dirty="0">
              <a:solidFill>
                <a:srgbClr val="000000"/>
              </a:solidFill>
              <a:latin typeface="Arial"/>
            </a:endParaRPr>
          </a:p>
        </p:txBody>
      </p:sp>
      <p:sp>
        <p:nvSpPr>
          <p:cNvPr id="629" name="Соединитель: уступ 15"/>
          <p:cNvSpPr/>
          <p:nvPr/>
        </p:nvSpPr>
        <p:spPr>
          <a:xfrm flipV="1">
            <a:off x="6058757" y="1380548"/>
            <a:ext cx="3322204" cy="625691"/>
          </a:xfrm>
          <a:prstGeom prst="bentConnector3">
            <a:avLst>
              <a:gd name="adj1" fmla="val 50000"/>
            </a:avLst>
          </a:prstGeom>
          <a:noFill/>
          <a:ln w="19050">
            <a:solidFill>
              <a:srgbClr val="FF0000"/>
            </a:solidFill>
            <a:tailEnd type="triangle" w="med" len="med"/>
          </a:ln>
        </p:spPr>
        <p:style>
          <a:lnRef idx="1">
            <a:schemeClr val="accent1"/>
          </a:lnRef>
          <a:fillRef idx="0">
            <a:schemeClr val="accent1"/>
          </a:fillRef>
          <a:effectRef idx="0">
            <a:schemeClr val="accent1"/>
          </a:effectRef>
          <a:fontRef idx="minor"/>
        </p:style>
        <p:txBody>
          <a:bodyPr lIns="86805" tIns="43403" rIns="86805" bIns="43403" anchor="t">
            <a:noAutofit/>
          </a:bodyPr>
          <a:lstStyle/>
          <a:p>
            <a:pPr>
              <a:lnSpc>
                <a:spcPct val="100000"/>
              </a:lnSpc>
            </a:pPr>
            <a:endParaRPr lang="en-US" sz="1736" b="0" strike="noStrike" spc="-1">
              <a:solidFill>
                <a:srgbClr val="000000"/>
              </a:solidFill>
              <a:latin typeface="Arial"/>
              <a:ea typeface="DejaVu Sans"/>
            </a:endParaRPr>
          </a:p>
        </p:txBody>
      </p:sp>
      <p:sp>
        <p:nvSpPr>
          <p:cNvPr id="630" name="TextBox 33"/>
          <p:cNvSpPr/>
          <p:nvPr/>
        </p:nvSpPr>
        <p:spPr>
          <a:xfrm>
            <a:off x="9391725" y="652428"/>
            <a:ext cx="2447208" cy="2540777"/>
          </a:xfrm>
          <a:prstGeom prst="rect">
            <a:avLst/>
          </a:prstGeom>
          <a:solidFill>
            <a:schemeClr val="accent1"/>
          </a:solidFill>
          <a:ln w="0">
            <a:solidFill>
              <a:srgbClr val="002060"/>
            </a:solid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gn="ctr">
              <a:lnSpc>
                <a:spcPct val="100000"/>
              </a:lnSpc>
            </a:pPr>
            <a:r>
              <a:rPr lang="en-US" sz="1350" b="1" strike="noStrike" spc="-1">
                <a:solidFill>
                  <a:srgbClr val="FFFF00"/>
                </a:solidFill>
                <a:latin typeface="Times New Roman"/>
                <a:ea typeface="DejaVu Sans"/>
              </a:rPr>
              <a:t>Southwest Balkans</a:t>
            </a:r>
            <a:endParaRPr lang="en-US" sz="1350" b="0" strike="noStrike" spc="-1">
              <a:solidFill>
                <a:srgbClr val="000000"/>
              </a:solidFill>
              <a:latin typeface="Arial"/>
            </a:endParaRPr>
          </a:p>
          <a:p>
            <a:pPr algn="ctr">
              <a:lnSpc>
                <a:spcPct val="100000"/>
              </a:lnSpc>
            </a:pPr>
            <a:endParaRPr lang="en-US" sz="1350" b="0" strike="noStrike" spc="-1">
              <a:solidFill>
                <a:srgbClr val="000000"/>
              </a:solidFill>
              <a:latin typeface="Arial"/>
            </a:endParaRPr>
          </a:p>
          <a:p>
            <a:pPr>
              <a:lnSpc>
                <a:spcPct val="100000"/>
              </a:lnSpc>
            </a:pPr>
            <a:r>
              <a:rPr lang="en-US" sz="1350" b="0" u="sng" strike="noStrike" spc="-1">
                <a:solidFill>
                  <a:srgbClr val="FFFFFF"/>
                </a:solidFill>
                <a:uFillTx/>
                <a:latin typeface="Times New Roman"/>
                <a:ea typeface="DejaVu Sans"/>
              </a:rPr>
              <a:t>JINR country </a:t>
            </a:r>
            <a:endParaRPr lang="en-US" sz="1350" b="0" strike="noStrike" spc="-1">
              <a:solidFill>
                <a:srgbClr val="000000"/>
              </a:solidFill>
              <a:latin typeface="Arial"/>
            </a:endParaRPr>
          </a:p>
          <a:p>
            <a:pPr>
              <a:lnSpc>
                <a:spcPct val="100000"/>
              </a:lnSpc>
            </a:pPr>
            <a:r>
              <a:rPr lang="en-US" sz="1350" b="0" strike="noStrike" spc="-1">
                <a:solidFill>
                  <a:srgbClr val="FFFFFF"/>
                </a:solidFill>
                <a:latin typeface="Times New Roman"/>
                <a:ea typeface="DejaVu Sans"/>
              </a:rPr>
              <a:t>Bulgaria – member state, </a:t>
            </a:r>
            <a:endParaRPr lang="en-US" sz="1350" b="0" strike="noStrike" spc="-1">
              <a:solidFill>
                <a:srgbClr val="000000"/>
              </a:solidFill>
              <a:latin typeface="Arial"/>
            </a:endParaRPr>
          </a:p>
          <a:p>
            <a:pPr>
              <a:lnSpc>
                <a:spcPct val="100000"/>
              </a:lnSpc>
            </a:pPr>
            <a:r>
              <a:rPr lang="en-US" sz="1350" b="0" strike="noStrike" spc="-1">
                <a:solidFill>
                  <a:srgbClr val="FFFFFF"/>
                </a:solidFill>
                <a:latin typeface="Times New Roman"/>
                <a:ea typeface="DejaVu Sans"/>
              </a:rPr>
              <a:t>Serbia – associated member</a:t>
            </a:r>
            <a:endParaRPr lang="en-US" sz="1350" b="0" strike="noStrike" spc="-1">
              <a:solidFill>
                <a:srgbClr val="000000"/>
              </a:solidFill>
              <a:latin typeface="Arial"/>
            </a:endParaRPr>
          </a:p>
          <a:p>
            <a:pPr>
              <a:lnSpc>
                <a:spcPct val="100000"/>
              </a:lnSpc>
            </a:pPr>
            <a:r>
              <a:rPr lang="en-US" sz="1350" b="0" strike="noStrike" spc="-1">
                <a:solidFill>
                  <a:srgbClr val="FFFFFF"/>
                </a:solidFill>
                <a:latin typeface="Times New Roman"/>
                <a:ea typeface="DejaVu Sans"/>
              </a:rPr>
              <a:t>5 partner organizations</a:t>
            </a:r>
            <a:endParaRPr lang="en-US" sz="1350" b="0" strike="noStrike" spc="-1">
              <a:solidFill>
                <a:srgbClr val="000000"/>
              </a:solidFill>
              <a:latin typeface="Arial"/>
            </a:endParaRPr>
          </a:p>
          <a:p>
            <a:pPr>
              <a:lnSpc>
                <a:spcPct val="100000"/>
              </a:lnSpc>
            </a:pPr>
            <a:r>
              <a:rPr lang="en-US" sz="1350" b="0" u="sng" strike="noStrike" spc="-1">
                <a:solidFill>
                  <a:srgbClr val="FFFFFF"/>
                </a:solidFill>
                <a:uFillTx/>
                <a:latin typeface="Times New Roman"/>
                <a:ea typeface="DejaVu Sans"/>
              </a:rPr>
              <a:t>Partners in region</a:t>
            </a:r>
            <a:r>
              <a:rPr lang="en-US" sz="1350" b="0" strike="noStrike" spc="-1">
                <a:solidFill>
                  <a:srgbClr val="FFFFFF"/>
                </a:solidFill>
                <a:latin typeface="Times New Roman"/>
                <a:ea typeface="DejaVu Sans"/>
              </a:rPr>
              <a:t>  </a:t>
            </a:r>
            <a:endParaRPr lang="en-US" sz="1350" b="0" strike="noStrike" spc="-1">
              <a:solidFill>
                <a:srgbClr val="000000"/>
              </a:solidFill>
              <a:latin typeface="Arial"/>
            </a:endParaRPr>
          </a:p>
          <a:p>
            <a:pPr>
              <a:lnSpc>
                <a:spcPct val="100000"/>
              </a:lnSpc>
            </a:pPr>
            <a:r>
              <a:rPr lang="en-US" sz="1350" b="0" strike="noStrike" spc="-1">
                <a:solidFill>
                  <a:srgbClr val="FFFFFF"/>
                </a:solidFill>
                <a:latin typeface="Times New Roman"/>
                <a:ea typeface="DejaVu Sans"/>
              </a:rPr>
              <a:t>3 Croatia</a:t>
            </a:r>
            <a:endParaRPr lang="en-US" sz="1350" b="0" strike="noStrike" spc="-1">
              <a:solidFill>
                <a:srgbClr val="000000"/>
              </a:solidFill>
              <a:latin typeface="Arial"/>
            </a:endParaRPr>
          </a:p>
          <a:p>
            <a:pPr>
              <a:lnSpc>
                <a:spcPct val="100000"/>
              </a:lnSpc>
            </a:pPr>
            <a:r>
              <a:rPr lang="en-US" sz="1350" b="0" strike="noStrike" spc="-1">
                <a:solidFill>
                  <a:srgbClr val="FFFFFF"/>
                </a:solidFill>
                <a:latin typeface="Times New Roman"/>
                <a:ea typeface="DejaVu Sans"/>
              </a:rPr>
              <a:t>2 Slovenia </a:t>
            </a:r>
            <a:endParaRPr lang="en-US" sz="1350" b="0" strike="noStrike" spc="-1">
              <a:solidFill>
                <a:srgbClr val="000000"/>
              </a:solidFill>
              <a:latin typeface="Arial"/>
            </a:endParaRPr>
          </a:p>
          <a:p>
            <a:pPr>
              <a:lnSpc>
                <a:spcPct val="100000"/>
              </a:lnSpc>
            </a:pPr>
            <a:r>
              <a:rPr lang="en-US" sz="1350" b="0" strike="noStrike" spc="-1">
                <a:solidFill>
                  <a:srgbClr val="FFFFFF"/>
                </a:solidFill>
                <a:latin typeface="Times New Roman"/>
                <a:ea typeface="DejaVu Sans"/>
              </a:rPr>
              <a:t>1 Montenegro</a:t>
            </a:r>
            <a:endParaRPr lang="en-US" sz="1350" b="0" strike="noStrike" spc="-1">
              <a:solidFill>
                <a:srgbClr val="000000"/>
              </a:solidFill>
              <a:latin typeface="Arial"/>
            </a:endParaRPr>
          </a:p>
          <a:p>
            <a:pPr>
              <a:lnSpc>
                <a:spcPct val="100000"/>
              </a:lnSpc>
            </a:pPr>
            <a:r>
              <a:rPr lang="en-US" sz="1350" b="0" strike="noStrike" spc="-1">
                <a:solidFill>
                  <a:srgbClr val="FFFFFF"/>
                </a:solidFill>
                <a:latin typeface="Times New Roman"/>
                <a:ea typeface="DejaVu Sans"/>
              </a:rPr>
              <a:t>1 Northern Macedonia</a:t>
            </a:r>
            <a:endParaRPr lang="en-US" sz="1350" b="0" strike="noStrike" spc="-1">
              <a:solidFill>
                <a:srgbClr val="000000"/>
              </a:solidFill>
              <a:latin typeface="Arial"/>
            </a:endParaRPr>
          </a:p>
          <a:p>
            <a:pPr>
              <a:lnSpc>
                <a:spcPct val="100000"/>
              </a:lnSpc>
            </a:pPr>
            <a:endParaRPr lang="en-US" sz="1109" b="0" strike="noStrike" spc="-1">
              <a:solidFill>
                <a:srgbClr val="000000"/>
              </a:solidFill>
              <a:latin typeface="Arial"/>
            </a:endParaRPr>
          </a:p>
        </p:txBody>
      </p:sp>
      <p:sp>
        <p:nvSpPr>
          <p:cNvPr id="631" name="TextBox 36"/>
          <p:cNvSpPr/>
          <p:nvPr/>
        </p:nvSpPr>
        <p:spPr>
          <a:xfrm>
            <a:off x="5825077" y="1821866"/>
            <a:ext cx="505206" cy="322478"/>
          </a:xfrm>
          <a:prstGeom prst="rect">
            <a:avLst/>
          </a:prstGeom>
          <a:solidFill>
            <a:schemeClr val="accent1">
              <a:lumMod val="75000"/>
            </a:schemeClr>
          </a:solidFill>
          <a:ln w="0">
            <a:no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nSpc>
                <a:spcPct val="100000"/>
              </a:lnSpc>
            </a:pPr>
            <a:r>
              <a:rPr lang="en-US" sz="772" b="1" strike="noStrike" spc="-1">
                <a:solidFill>
                  <a:srgbClr val="FFFFFF"/>
                </a:solidFill>
                <a:latin typeface="Calibri"/>
                <a:ea typeface="DejaVu Sans"/>
              </a:rPr>
              <a:t>BulgariaSerbia</a:t>
            </a:r>
            <a:endParaRPr lang="en-US" sz="772" b="0" strike="noStrike" spc="-1">
              <a:solidFill>
                <a:srgbClr val="000000"/>
              </a:solidFill>
              <a:latin typeface="Arial"/>
            </a:endParaRPr>
          </a:p>
        </p:txBody>
      </p:sp>
      <p:sp>
        <p:nvSpPr>
          <p:cNvPr id="632" name="TextBox 37"/>
          <p:cNvSpPr/>
          <p:nvPr/>
        </p:nvSpPr>
        <p:spPr>
          <a:xfrm>
            <a:off x="3859116" y="2528806"/>
            <a:ext cx="444789" cy="213987"/>
          </a:xfrm>
          <a:prstGeom prst="rect">
            <a:avLst/>
          </a:prstGeom>
          <a:solidFill>
            <a:schemeClr val="accent1">
              <a:lumMod val="75000"/>
            </a:schemeClr>
          </a:solidFill>
          <a:ln w="0">
            <a:no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nSpc>
                <a:spcPct val="100000"/>
              </a:lnSpc>
            </a:pPr>
            <a:r>
              <a:rPr lang="en-US" sz="839" b="1" strike="noStrike" spc="-1">
                <a:solidFill>
                  <a:srgbClr val="FFFFFF"/>
                </a:solidFill>
                <a:latin typeface="Calibri"/>
                <a:ea typeface="DejaVu Sans"/>
              </a:rPr>
              <a:t>Cuba</a:t>
            </a:r>
            <a:endParaRPr lang="en-US" sz="839" b="0" strike="noStrike" spc="-1">
              <a:solidFill>
                <a:srgbClr val="000000"/>
              </a:solidFill>
              <a:latin typeface="Arial"/>
            </a:endParaRPr>
          </a:p>
        </p:txBody>
      </p:sp>
      <p:sp>
        <p:nvSpPr>
          <p:cNvPr id="633" name="TextBox 41"/>
          <p:cNvSpPr/>
          <p:nvPr/>
        </p:nvSpPr>
        <p:spPr>
          <a:xfrm>
            <a:off x="5460496" y="4782961"/>
            <a:ext cx="3166650" cy="1824668"/>
          </a:xfrm>
          <a:prstGeom prst="rect">
            <a:avLst/>
          </a:prstGeom>
          <a:solidFill>
            <a:schemeClr val="bg2">
              <a:lumMod val="50000"/>
            </a:schemeClr>
          </a:solidFill>
          <a:ln w="9525">
            <a:solidFill>
              <a:srgbClr val="000000"/>
            </a:solidFill>
            <a:round/>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pPr>
            <a:r>
              <a:rPr lang="en-US" sz="1254" b="1" strike="noStrike" spc="-1">
                <a:solidFill>
                  <a:srgbClr val="FFFF00"/>
                </a:solidFill>
                <a:latin typeface="Times New Roman"/>
                <a:ea typeface="DejaVu Sans"/>
              </a:rPr>
              <a:t>Area of potential interests: East and Central Africa</a:t>
            </a:r>
            <a:endParaRPr lang="en-US" sz="1254" b="0" strike="noStrike" spc="-1">
              <a:solidFill>
                <a:srgbClr val="000000"/>
              </a:solidFill>
              <a:latin typeface="Arial"/>
            </a:endParaRPr>
          </a:p>
          <a:p>
            <a:pPr algn="just">
              <a:lnSpc>
                <a:spcPct val="100000"/>
              </a:lnSpc>
            </a:pPr>
            <a:r>
              <a:rPr lang="en-US" sz="1254" b="0" u="sng" strike="noStrike" spc="-1">
                <a:solidFill>
                  <a:srgbClr val="FFFFFF"/>
                </a:solidFill>
                <a:uFillTx/>
                <a:latin typeface="Times New Roman"/>
                <a:ea typeface="DejaVu Sans"/>
              </a:rPr>
              <a:t>Rwanda</a:t>
            </a:r>
            <a:r>
              <a:rPr lang="en-US" sz="1254" b="0" strike="noStrike" spc="-1">
                <a:solidFill>
                  <a:srgbClr val="FFFFFF"/>
                </a:solidFill>
                <a:latin typeface="Times New Roman"/>
                <a:ea typeface="DejaVu Sans"/>
              </a:rPr>
              <a:t> – East Africa Institute for Fundamental Research (ICTP partner), Centre of Nuclear Science and Technologies</a:t>
            </a:r>
            <a:endParaRPr lang="en-US" sz="1254" b="0" strike="noStrike" spc="-1">
              <a:solidFill>
                <a:srgbClr val="000000"/>
              </a:solidFill>
              <a:latin typeface="Arial"/>
            </a:endParaRPr>
          </a:p>
          <a:p>
            <a:pPr algn="just">
              <a:lnSpc>
                <a:spcPct val="100000"/>
              </a:lnSpc>
            </a:pPr>
            <a:r>
              <a:rPr lang="en-US" sz="1254" b="0" u="sng" strike="noStrike" spc="-1">
                <a:solidFill>
                  <a:srgbClr val="FFFFFF"/>
                </a:solidFill>
                <a:uFillTx/>
                <a:latin typeface="Times New Roman"/>
                <a:ea typeface="DejaVu Sans"/>
              </a:rPr>
              <a:t>Kenya</a:t>
            </a:r>
            <a:r>
              <a:rPr lang="en-US" sz="1254" b="0" strike="noStrike" spc="-1">
                <a:solidFill>
                  <a:srgbClr val="FFFFFF"/>
                </a:solidFill>
                <a:latin typeface="Times New Roman"/>
                <a:ea typeface="DejaVu Sans"/>
              </a:rPr>
              <a:t> – headquarter of the African Academy of Sciences</a:t>
            </a:r>
            <a:endParaRPr lang="en-US" sz="1254" b="0" strike="noStrike" spc="-1">
              <a:solidFill>
                <a:srgbClr val="000000"/>
              </a:solidFill>
              <a:latin typeface="Arial"/>
            </a:endParaRPr>
          </a:p>
          <a:p>
            <a:pPr algn="just">
              <a:lnSpc>
                <a:spcPct val="100000"/>
              </a:lnSpc>
            </a:pPr>
            <a:r>
              <a:rPr lang="en-US" sz="1254" b="0" strike="noStrike" spc="-1">
                <a:solidFill>
                  <a:srgbClr val="FFFFFF"/>
                </a:solidFill>
                <a:latin typeface="Times New Roman"/>
                <a:ea typeface="DejaVu Sans"/>
              </a:rPr>
              <a:t>ROSATOM strategic partners: Namibia, Angola, Ghana, Kenya, Uganda</a:t>
            </a:r>
            <a:endParaRPr lang="en-US" sz="1254" b="0" strike="noStrike" spc="-1">
              <a:solidFill>
                <a:srgbClr val="000000"/>
              </a:solidFill>
              <a:latin typeface="Arial"/>
            </a:endParaRPr>
          </a:p>
        </p:txBody>
      </p:sp>
      <p:sp>
        <p:nvSpPr>
          <p:cNvPr id="634" name="Прямая со стрелкой 4"/>
          <p:cNvSpPr/>
          <p:nvPr/>
        </p:nvSpPr>
        <p:spPr>
          <a:xfrm>
            <a:off x="8837214" y="5647192"/>
            <a:ext cx="569094" cy="347"/>
          </a:xfrm>
          <a:custGeom>
            <a:avLst/>
            <a:gdLst>
              <a:gd name="textAreaLeft" fmla="*/ 0 w 590040"/>
              <a:gd name="textAreaRight" fmla="*/ 590400 w 590040"/>
              <a:gd name="textAreaTop" fmla="*/ 0 h 360"/>
              <a:gd name="textAreaBottom" fmla="*/ 720 h 360"/>
            </a:gdLst>
            <a:ahLst/>
            <a:cxnLst/>
            <a:rect l="textAreaLeft" t="textAreaTop" r="textAreaRight" b="textAreaBottom"/>
            <a:pathLst>
              <a:path w="21600" h="21600">
                <a:moveTo>
                  <a:pt x="0" y="0"/>
                </a:moveTo>
                <a:lnTo>
                  <a:pt x="21600" y="21600"/>
                </a:lnTo>
              </a:path>
            </a:pathLst>
          </a:custGeom>
          <a:noFill/>
          <a:ln w="19050">
            <a:solidFill>
              <a:srgbClr val="FF0000"/>
            </a:solidFill>
            <a:tailEnd type="triangle" w="med" len="med"/>
          </a:ln>
        </p:spPr>
        <p:style>
          <a:lnRef idx="1">
            <a:schemeClr val="accent2"/>
          </a:lnRef>
          <a:fillRef idx="0">
            <a:schemeClr val="accent2"/>
          </a:fillRef>
          <a:effectRef idx="0">
            <a:schemeClr val="accent2"/>
          </a:effectRef>
          <a:fontRef idx="minor"/>
        </p:style>
        <p:txBody>
          <a:bodyPr lIns="86805" tIns="694" rIns="86805" bIns="694" anchor="t">
            <a:noAutofit/>
          </a:bodyPr>
          <a:lstStyle/>
          <a:p>
            <a:pPr>
              <a:lnSpc>
                <a:spcPct val="100000"/>
              </a:lnSpc>
            </a:pPr>
            <a:endParaRPr lang="en-US" sz="1736" b="0" strike="noStrike" spc="-1">
              <a:solidFill>
                <a:srgbClr val="000000"/>
              </a:solidFill>
              <a:latin typeface="Arial"/>
              <a:ea typeface="DejaVu Sans"/>
            </a:endParaRPr>
          </a:p>
        </p:txBody>
      </p:sp>
      <p:sp>
        <p:nvSpPr>
          <p:cNvPr id="635" name="Соединитель: уступ 16"/>
          <p:cNvSpPr/>
          <p:nvPr/>
        </p:nvSpPr>
        <p:spPr>
          <a:xfrm rot="16200000" flipH="1">
            <a:off x="6618476" y="3428801"/>
            <a:ext cx="2866651" cy="1568742"/>
          </a:xfrm>
          <a:prstGeom prst="bentConnector3">
            <a:avLst>
              <a:gd name="adj1" fmla="val 50000"/>
            </a:avLst>
          </a:prstGeom>
          <a:noFill/>
          <a:ln w="19050">
            <a:solidFill>
              <a:srgbClr val="FF0000"/>
            </a:solidFill>
          </a:ln>
        </p:spPr>
        <p:style>
          <a:lnRef idx="1">
            <a:schemeClr val="accent2"/>
          </a:lnRef>
          <a:fillRef idx="0">
            <a:schemeClr val="accent2"/>
          </a:fillRef>
          <a:effectRef idx="0">
            <a:schemeClr val="accent2"/>
          </a:effectRef>
          <a:fontRef idx="minor"/>
        </p:style>
        <p:txBody>
          <a:bodyPr lIns="86805" tIns="43403" rIns="86805" bIns="43403" anchor="t">
            <a:noAutofit/>
          </a:bodyPr>
          <a:lstStyle/>
          <a:p>
            <a:pPr>
              <a:lnSpc>
                <a:spcPct val="100000"/>
              </a:lnSpc>
            </a:pPr>
            <a:endParaRPr lang="en-US" sz="1736" b="0" strike="noStrike" spc="-1">
              <a:solidFill>
                <a:srgbClr val="000000"/>
              </a:solidFill>
              <a:latin typeface="Arial"/>
              <a:ea typeface="DejaVu Sans"/>
            </a:endParaRPr>
          </a:p>
        </p:txBody>
      </p:sp>
      <p:sp>
        <p:nvSpPr>
          <p:cNvPr id="636" name="Прямая со стрелкой 5"/>
          <p:cNvSpPr/>
          <p:nvPr/>
        </p:nvSpPr>
        <p:spPr>
          <a:xfrm>
            <a:off x="6430630" y="2889568"/>
            <a:ext cx="347" cy="1919434"/>
          </a:xfrm>
          <a:custGeom>
            <a:avLst/>
            <a:gdLst>
              <a:gd name="textAreaLeft" fmla="*/ 0 w 360"/>
              <a:gd name="textAreaRight" fmla="*/ 720 w 360"/>
              <a:gd name="textAreaTop" fmla="*/ 0 h 1990080"/>
              <a:gd name="textAreaBottom" fmla="*/ 1990440 h 1990080"/>
            </a:gdLst>
            <a:ahLst/>
            <a:cxnLst/>
            <a:rect l="textAreaLeft" t="textAreaTop" r="textAreaRight" b="textAreaBottom"/>
            <a:pathLst>
              <a:path w="21600" h="21600">
                <a:moveTo>
                  <a:pt x="0" y="0"/>
                </a:moveTo>
                <a:lnTo>
                  <a:pt x="21600" y="21600"/>
                </a:lnTo>
              </a:path>
            </a:pathLst>
          </a:custGeom>
          <a:noFill/>
          <a:ln w="19050">
            <a:solidFill>
              <a:srgbClr val="FF0000"/>
            </a:solidFill>
            <a:tailEnd type="triangle" w="med" len="med"/>
          </a:ln>
        </p:spPr>
        <p:style>
          <a:lnRef idx="1">
            <a:schemeClr val="accent1"/>
          </a:lnRef>
          <a:fillRef idx="0">
            <a:schemeClr val="accent1"/>
          </a:fillRef>
          <a:effectRef idx="0">
            <a:schemeClr val="accent1"/>
          </a:effectRef>
          <a:fontRef idx="minor"/>
        </p:style>
        <p:txBody>
          <a:bodyPr lIns="86805" tIns="43403" rIns="86805" bIns="43403" anchor="t">
            <a:noAutofit/>
          </a:bodyPr>
          <a:lstStyle/>
          <a:p>
            <a:pPr>
              <a:lnSpc>
                <a:spcPct val="100000"/>
              </a:lnSpc>
            </a:pPr>
            <a:endParaRPr lang="en-US" sz="1736" b="0" strike="noStrike" spc="-1">
              <a:solidFill>
                <a:srgbClr val="000000"/>
              </a:solidFill>
              <a:latin typeface="Arial"/>
              <a:ea typeface="DejaVu Sans"/>
            </a:endParaRPr>
          </a:p>
        </p:txBody>
      </p:sp>
      <p:sp>
        <p:nvSpPr>
          <p:cNvPr id="637" name="Соединитель: уступ 17"/>
          <p:cNvSpPr/>
          <p:nvPr/>
        </p:nvSpPr>
        <p:spPr>
          <a:xfrm rot="10800000" flipV="1">
            <a:off x="5044873" y="3849979"/>
            <a:ext cx="866662" cy="922912"/>
          </a:xfrm>
          <a:prstGeom prst="bentConnector2">
            <a:avLst/>
          </a:prstGeom>
          <a:noFill/>
          <a:ln w="19050">
            <a:solidFill>
              <a:srgbClr val="FF0000"/>
            </a:solidFill>
            <a:tailEnd type="triangle" w="med" len="med"/>
          </a:ln>
        </p:spPr>
        <p:style>
          <a:lnRef idx="1">
            <a:schemeClr val="accent1"/>
          </a:lnRef>
          <a:fillRef idx="0">
            <a:schemeClr val="accent1"/>
          </a:fillRef>
          <a:effectRef idx="0">
            <a:schemeClr val="accent1"/>
          </a:effectRef>
          <a:fontRef idx="minor"/>
        </p:style>
        <p:txBody>
          <a:bodyPr lIns="86805" tIns="43403" rIns="86805" bIns="43403" anchor="t">
            <a:noAutofit/>
          </a:bodyPr>
          <a:lstStyle/>
          <a:p>
            <a:pPr>
              <a:lnSpc>
                <a:spcPct val="100000"/>
              </a:lnSpc>
            </a:pPr>
            <a:endParaRPr lang="en-US" sz="1736" b="0" strike="noStrike" spc="-1">
              <a:solidFill>
                <a:srgbClr val="000000"/>
              </a:solidFill>
              <a:latin typeface="Arial"/>
              <a:ea typeface="DejaVu Sans"/>
            </a:endParaRPr>
          </a:p>
        </p:txBody>
      </p:sp>
      <p:sp>
        <p:nvSpPr>
          <p:cNvPr id="638" name="TextBox 42"/>
          <p:cNvSpPr/>
          <p:nvPr/>
        </p:nvSpPr>
        <p:spPr>
          <a:xfrm>
            <a:off x="7077848" y="2564223"/>
            <a:ext cx="377776" cy="206469"/>
          </a:xfrm>
          <a:prstGeom prst="rect">
            <a:avLst/>
          </a:prstGeom>
          <a:solidFill>
            <a:srgbClr val="948A54"/>
          </a:solid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pPr>
            <a:r>
              <a:rPr lang="en-US" sz="772" b="1" strike="noStrike" spc="-1">
                <a:solidFill>
                  <a:srgbClr val="FFFFFF"/>
                </a:solidFill>
                <a:latin typeface="Calibri"/>
                <a:ea typeface="DejaVu Sans"/>
              </a:rPr>
              <a:t>India</a:t>
            </a:r>
            <a:endParaRPr lang="en-US" sz="772" b="0" strike="noStrike" spc="-1">
              <a:solidFill>
                <a:srgbClr val="000000"/>
              </a:solidFill>
              <a:latin typeface="Arial"/>
            </a:endParaRPr>
          </a:p>
        </p:txBody>
      </p:sp>
      <p:sp>
        <p:nvSpPr>
          <p:cNvPr id="639" name="TextBox 43"/>
          <p:cNvSpPr/>
          <p:nvPr/>
        </p:nvSpPr>
        <p:spPr>
          <a:xfrm>
            <a:off x="5914313" y="3741994"/>
            <a:ext cx="416317" cy="206469"/>
          </a:xfrm>
          <a:prstGeom prst="rect">
            <a:avLst/>
          </a:prstGeom>
          <a:solidFill>
            <a:schemeClr val="accent1">
              <a:lumMod val="75000"/>
            </a:schemeClr>
          </a:solid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pPr>
            <a:r>
              <a:rPr lang="en-US" sz="772" b="1" strike="noStrike" spc="-1">
                <a:solidFill>
                  <a:srgbClr val="FFFFFF"/>
                </a:solidFill>
                <a:latin typeface="Calibri"/>
                <a:ea typeface="DejaVu Sans"/>
              </a:rPr>
              <a:t>RSA</a:t>
            </a:r>
            <a:endParaRPr lang="en-US" sz="772" b="0" strike="noStrike" spc="-1">
              <a:solidFill>
                <a:srgbClr val="000000"/>
              </a:solidFill>
              <a:latin typeface="Arial"/>
            </a:endParaRPr>
          </a:p>
        </p:txBody>
      </p:sp>
      <p:sp>
        <p:nvSpPr>
          <p:cNvPr id="640" name="TextBox 46"/>
          <p:cNvSpPr/>
          <p:nvPr/>
        </p:nvSpPr>
        <p:spPr>
          <a:xfrm>
            <a:off x="6026465" y="2401376"/>
            <a:ext cx="402776" cy="206469"/>
          </a:xfrm>
          <a:prstGeom prst="rect">
            <a:avLst/>
          </a:prstGeom>
          <a:solidFill>
            <a:schemeClr val="accent1">
              <a:lumMod val="75000"/>
            </a:schemeClr>
          </a:solid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pPr>
            <a:r>
              <a:rPr lang="en-US" sz="772" b="1" strike="noStrike" spc="-1">
                <a:solidFill>
                  <a:srgbClr val="FFFFFF"/>
                </a:solidFill>
                <a:latin typeface="Calibri"/>
                <a:ea typeface="DejaVu Sans"/>
              </a:rPr>
              <a:t>Egypt</a:t>
            </a:r>
            <a:endParaRPr lang="en-US" sz="772" b="0" strike="noStrike" spc="-1">
              <a:solidFill>
                <a:srgbClr val="000000"/>
              </a:solidFill>
              <a:latin typeface="Arial"/>
            </a:endParaRPr>
          </a:p>
        </p:txBody>
      </p:sp>
      <p:sp>
        <p:nvSpPr>
          <p:cNvPr id="641" name="TextBox 64"/>
          <p:cNvSpPr/>
          <p:nvPr/>
        </p:nvSpPr>
        <p:spPr>
          <a:xfrm>
            <a:off x="7712094" y="2494982"/>
            <a:ext cx="527081" cy="203664"/>
          </a:xfrm>
          <a:prstGeom prst="rect">
            <a:avLst/>
          </a:prstGeom>
          <a:solidFill>
            <a:schemeClr val="accent1">
              <a:lumMod val="75000"/>
            </a:schemeClr>
          </a:solidFill>
          <a:ln w="0">
            <a:no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nSpc>
                <a:spcPct val="100000"/>
              </a:lnSpc>
            </a:pPr>
            <a:r>
              <a:rPr lang="en-US" sz="772" b="1" strike="noStrike" spc="-1">
                <a:solidFill>
                  <a:srgbClr val="FFFFFF"/>
                </a:solidFill>
                <a:latin typeface="Calibri"/>
                <a:ea typeface="DejaVu Sans"/>
              </a:rPr>
              <a:t>Vietnam</a:t>
            </a:r>
            <a:endParaRPr lang="en-US" sz="772" b="0" strike="noStrike" spc="-1">
              <a:solidFill>
                <a:srgbClr val="000000"/>
              </a:solidFill>
              <a:latin typeface="Arial"/>
            </a:endParaRPr>
          </a:p>
        </p:txBody>
      </p:sp>
      <p:sp>
        <p:nvSpPr>
          <p:cNvPr id="25" name="TextBox 64">
            <a:extLst>
              <a:ext uri="{FF2B5EF4-FFF2-40B4-BE49-F238E27FC236}">
                <a16:creationId xmlns:a16="http://schemas.microsoft.com/office/drawing/2014/main" id="{33AECCBD-1887-014B-B8F3-1AFDEC84CF80}"/>
              </a:ext>
            </a:extLst>
          </p:cNvPr>
          <p:cNvSpPr/>
          <p:nvPr/>
        </p:nvSpPr>
        <p:spPr>
          <a:xfrm>
            <a:off x="7605962" y="2170397"/>
            <a:ext cx="452190" cy="203664"/>
          </a:xfrm>
          <a:prstGeom prst="rect">
            <a:avLst/>
          </a:prstGeom>
          <a:solidFill>
            <a:schemeClr val="accent4">
              <a:lumMod val="50000"/>
            </a:schemeClr>
          </a:solidFill>
          <a:ln w="0">
            <a:no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nSpc>
                <a:spcPct val="100000"/>
              </a:lnSpc>
            </a:pPr>
            <a:r>
              <a:rPr lang="en-US" sz="772" b="1" strike="noStrike" spc="-1" dirty="0">
                <a:solidFill>
                  <a:srgbClr val="FFFFFF"/>
                </a:solidFill>
                <a:latin typeface="Calibri"/>
                <a:ea typeface="DejaVu Sans"/>
              </a:rPr>
              <a:t>China</a:t>
            </a:r>
            <a:endParaRPr lang="en-US" sz="772" b="0" strike="noStrike" spc="-1" dirty="0">
              <a:solidFill>
                <a:srgbClr val="000000"/>
              </a:solidFill>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CustomShape 2"/>
          <p:cNvSpPr/>
          <p:nvPr/>
        </p:nvSpPr>
        <p:spPr>
          <a:xfrm>
            <a:off x="344424" y="1056939"/>
            <a:ext cx="3863787" cy="657569"/>
          </a:xfrm>
          <a:prstGeom prst="rect">
            <a:avLst/>
          </a:prstGeom>
          <a:noFill/>
          <a:ln w="0">
            <a:noFill/>
          </a:ln>
        </p:spPr>
        <p:style>
          <a:lnRef idx="0">
            <a:scrgbClr r="0" g="0" b="0"/>
          </a:lnRef>
          <a:fillRef idx="0">
            <a:scrgbClr r="0" g="0" b="0"/>
          </a:fillRef>
          <a:effectRef idx="0">
            <a:scrgbClr r="0" g="0" b="0"/>
          </a:effectRef>
          <a:fontRef idx="minor"/>
        </p:style>
        <p:txBody>
          <a:bodyPr wrap="none" lIns="83680" tIns="42014" rIns="83680" bIns="42014" anchor="t">
            <a:spAutoFit/>
          </a:bodyPr>
          <a:lstStyle/>
          <a:p>
            <a:pPr algn="ctr">
              <a:tabLst>
                <a:tab pos="0" algn="l"/>
              </a:tabLst>
            </a:pPr>
            <a:r>
              <a:rPr lang="en-US" sz="1861" b="1" spc="-1" dirty="0">
                <a:solidFill>
                  <a:srgbClr val="002060"/>
                </a:solidFill>
                <a:latin typeface="Calibri"/>
                <a:ea typeface="DejaVu Sans"/>
              </a:rPr>
              <a:t>R</a:t>
            </a:r>
            <a:r>
              <a:rPr lang="en-GB" sz="1861" b="1" spc="-1" dirty="0" err="1">
                <a:solidFill>
                  <a:srgbClr val="002060"/>
                </a:solidFill>
                <a:latin typeface="Calibri"/>
                <a:ea typeface="DejaVu Sans"/>
              </a:rPr>
              <a:t>elativistic</a:t>
            </a:r>
            <a:r>
              <a:rPr lang="en-GB" sz="1861" b="1" spc="-1" dirty="0">
                <a:solidFill>
                  <a:srgbClr val="002060"/>
                </a:solidFill>
                <a:latin typeface="Calibri"/>
                <a:ea typeface="DejaVu Sans"/>
              </a:rPr>
              <a:t> </a:t>
            </a:r>
            <a:r>
              <a:rPr lang="en-US" sz="1861" b="1" spc="-1" dirty="0">
                <a:solidFill>
                  <a:srgbClr val="002060"/>
                </a:solidFill>
                <a:latin typeface="Calibri"/>
                <a:ea typeface="DejaVu Sans"/>
              </a:rPr>
              <a:t>H</a:t>
            </a:r>
            <a:r>
              <a:rPr lang="en-GB" sz="1861" b="1" spc="-1" dirty="0" err="1">
                <a:solidFill>
                  <a:srgbClr val="002060"/>
                </a:solidFill>
                <a:latin typeface="Calibri"/>
                <a:ea typeface="DejaVu Sans"/>
              </a:rPr>
              <a:t>eavy</a:t>
            </a:r>
            <a:r>
              <a:rPr lang="en-GB" sz="1861" b="1" spc="-1" dirty="0">
                <a:solidFill>
                  <a:srgbClr val="002060"/>
                </a:solidFill>
                <a:latin typeface="Calibri"/>
                <a:ea typeface="DejaVu Sans"/>
              </a:rPr>
              <a:t> Ion</a:t>
            </a:r>
            <a:r>
              <a:rPr lang="en-US" sz="1861" b="1" spc="-1" dirty="0">
                <a:solidFill>
                  <a:srgbClr val="002060"/>
                </a:solidFill>
                <a:latin typeface="Calibri"/>
                <a:ea typeface="DejaVu Sans"/>
              </a:rPr>
              <a:t> &amp; Spin Physics </a:t>
            </a:r>
            <a:endParaRPr lang="en-US" sz="1861" spc="-1" dirty="0">
              <a:latin typeface="Arial"/>
            </a:endParaRPr>
          </a:p>
          <a:p>
            <a:pPr algn="ctr">
              <a:tabLst>
                <a:tab pos="0" algn="l"/>
              </a:tabLst>
            </a:pPr>
            <a:r>
              <a:rPr lang="en-US" sz="1861" b="1" spc="-1" dirty="0">
                <a:solidFill>
                  <a:srgbClr val="002060"/>
                </a:solidFill>
                <a:latin typeface="Calibri"/>
                <a:ea typeface="DejaVu Sans"/>
              </a:rPr>
              <a:t>NICA complex</a:t>
            </a:r>
            <a:endParaRPr lang="en-US" sz="1861" spc="-1" dirty="0">
              <a:latin typeface="Arial"/>
            </a:endParaRPr>
          </a:p>
        </p:txBody>
      </p:sp>
      <p:sp>
        <p:nvSpPr>
          <p:cNvPr id="573" name="CustomShape 4"/>
          <p:cNvSpPr/>
          <p:nvPr/>
        </p:nvSpPr>
        <p:spPr>
          <a:xfrm>
            <a:off x="4084462" y="1158327"/>
            <a:ext cx="4148242" cy="651733"/>
          </a:xfrm>
          <a:prstGeom prst="rect">
            <a:avLst/>
          </a:prstGeom>
          <a:noFill/>
          <a:ln w="0">
            <a:noFill/>
          </a:ln>
        </p:spPr>
        <p:style>
          <a:lnRef idx="0">
            <a:scrgbClr r="0" g="0" b="0"/>
          </a:lnRef>
          <a:fillRef idx="0">
            <a:scrgbClr r="0" g="0" b="0"/>
          </a:fillRef>
          <a:effectRef idx="0">
            <a:scrgbClr r="0" g="0" b="0"/>
          </a:effectRef>
          <a:fontRef idx="minor"/>
        </p:style>
        <p:txBody>
          <a:bodyPr lIns="83680" tIns="42014" rIns="83680" bIns="42014" anchor="t">
            <a:spAutoFit/>
          </a:bodyPr>
          <a:lstStyle/>
          <a:p>
            <a:pPr algn="ctr">
              <a:tabLst>
                <a:tab pos="0" algn="l"/>
              </a:tabLst>
            </a:pPr>
            <a:r>
              <a:rPr lang="en-US" sz="1861" b="1" spc="-1">
                <a:solidFill>
                  <a:srgbClr val="002060"/>
                </a:solidFill>
                <a:latin typeface="Calibri"/>
                <a:ea typeface="DejaVu Sans"/>
              </a:rPr>
              <a:t>Low Energy Nuclear Physics </a:t>
            </a:r>
            <a:endParaRPr lang="en-US" sz="1861" spc="-1">
              <a:latin typeface="Arial"/>
            </a:endParaRPr>
          </a:p>
          <a:p>
            <a:pPr algn="ctr">
              <a:tabLst>
                <a:tab pos="0" algn="l"/>
              </a:tabLst>
            </a:pPr>
            <a:r>
              <a:rPr lang="en-US" sz="1861" b="1" spc="-1">
                <a:solidFill>
                  <a:srgbClr val="002060"/>
                </a:solidFill>
                <a:latin typeface="Calibri"/>
                <a:ea typeface="DejaVu Sans"/>
              </a:rPr>
              <a:t>SHEF&amp; DRIBS-III project</a:t>
            </a:r>
            <a:endParaRPr lang="en-US" sz="1861" spc="-1">
              <a:latin typeface="Arial"/>
            </a:endParaRPr>
          </a:p>
        </p:txBody>
      </p:sp>
      <p:sp>
        <p:nvSpPr>
          <p:cNvPr id="574" name="CustomShape 5"/>
          <p:cNvSpPr/>
          <p:nvPr/>
        </p:nvSpPr>
        <p:spPr>
          <a:xfrm>
            <a:off x="8232704" y="1090931"/>
            <a:ext cx="3725765" cy="657569"/>
          </a:xfrm>
          <a:prstGeom prst="rect">
            <a:avLst/>
          </a:prstGeom>
          <a:noFill/>
          <a:ln w="0">
            <a:no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gn="ctr">
              <a:tabLst>
                <a:tab pos="0" algn="l"/>
              </a:tabLst>
            </a:pPr>
            <a:r>
              <a:rPr lang="en-US" sz="1861" b="1" spc="-1" dirty="0">
                <a:solidFill>
                  <a:srgbClr val="002060"/>
                </a:solidFill>
                <a:latin typeface="Calibri"/>
                <a:ea typeface="DejaVu Sans"/>
              </a:rPr>
              <a:t>Condensed matter research </a:t>
            </a:r>
          </a:p>
          <a:p>
            <a:pPr algn="ctr">
              <a:tabLst>
                <a:tab pos="0" algn="l"/>
              </a:tabLst>
            </a:pPr>
            <a:r>
              <a:rPr lang="en-US" sz="1861" b="1" spc="-1" dirty="0">
                <a:solidFill>
                  <a:srgbClr val="002060"/>
                </a:solidFill>
                <a:latin typeface="Calibri"/>
                <a:ea typeface="DejaVu Sans"/>
              </a:rPr>
              <a:t>and Neutron physics (IBR-2М)</a:t>
            </a:r>
            <a:endParaRPr lang="en-US" sz="1861" spc="-1" dirty="0">
              <a:latin typeface="Arial"/>
            </a:endParaRPr>
          </a:p>
        </p:txBody>
      </p:sp>
      <p:sp>
        <p:nvSpPr>
          <p:cNvPr id="575" name="CustomShape 14"/>
          <p:cNvSpPr/>
          <p:nvPr/>
        </p:nvSpPr>
        <p:spPr>
          <a:xfrm>
            <a:off x="626152" y="3644425"/>
            <a:ext cx="3434697" cy="657569"/>
          </a:xfrm>
          <a:prstGeom prst="rect">
            <a:avLst/>
          </a:prstGeom>
          <a:noFill/>
          <a:ln w="0">
            <a:noFill/>
          </a:ln>
        </p:spPr>
        <p:style>
          <a:lnRef idx="0">
            <a:scrgbClr r="0" g="0" b="0"/>
          </a:lnRef>
          <a:fillRef idx="0">
            <a:scrgbClr r="0" g="0" b="0"/>
          </a:fillRef>
          <a:effectRef idx="0">
            <a:scrgbClr r="0" g="0" b="0"/>
          </a:effectRef>
          <a:fontRef idx="minor"/>
        </p:style>
        <p:txBody>
          <a:bodyPr wrap="none" lIns="83680" tIns="42014" rIns="83680" bIns="42014" anchor="t">
            <a:spAutoFit/>
          </a:bodyPr>
          <a:lstStyle/>
          <a:p>
            <a:pPr algn="ctr">
              <a:tabLst>
                <a:tab pos="0" algn="l"/>
              </a:tabLst>
            </a:pPr>
            <a:r>
              <a:rPr lang="en-GB" sz="1861" b="1" spc="-1" dirty="0">
                <a:solidFill>
                  <a:srgbClr val="002060"/>
                </a:solidFill>
                <a:ea typeface="DejaVu Sans"/>
              </a:rPr>
              <a:t>Neutrino</a:t>
            </a:r>
            <a:r>
              <a:rPr lang="en-US" sz="1861" b="1" spc="-1" dirty="0">
                <a:solidFill>
                  <a:srgbClr val="002060"/>
                </a:solidFill>
                <a:ea typeface="DejaVu Sans"/>
              </a:rPr>
              <a:t> &amp; </a:t>
            </a:r>
            <a:r>
              <a:rPr lang="en-US" sz="1861" b="1" spc="-1" dirty="0" err="1">
                <a:solidFill>
                  <a:srgbClr val="002060"/>
                </a:solidFill>
                <a:ea typeface="DejaVu Sans"/>
              </a:rPr>
              <a:t>Astroparticle</a:t>
            </a:r>
            <a:r>
              <a:rPr lang="en-US" sz="1861" b="1" spc="-1" dirty="0">
                <a:solidFill>
                  <a:srgbClr val="002060"/>
                </a:solidFill>
                <a:ea typeface="DejaVu Sans"/>
              </a:rPr>
              <a:t> physics </a:t>
            </a:r>
            <a:endParaRPr lang="en-US" sz="1861" spc="-1" dirty="0"/>
          </a:p>
          <a:p>
            <a:pPr algn="ctr">
              <a:tabLst>
                <a:tab pos="0" algn="l"/>
              </a:tabLst>
            </a:pPr>
            <a:r>
              <a:rPr lang="en-US" sz="1861" b="1" spc="-1" dirty="0" err="1">
                <a:solidFill>
                  <a:srgbClr val="002060"/>
                </a:solidFill>
                <a:ea typeface="DejaVu Sans"/>
              </a:rPr>
              <a:t>Baikal-GVD</a:t>
            </a:r>
            <a:endParaRPr lang="en-US" sz="1861" spc="-1" dirty="0"/>
          </a:p>
        </p:txBody>
      </p:sp>
      <p:sp>
        <p:nvSpPr>
          <p:cNvPr id="576" name="CustomShape 15"/>
          <p:cNvSpPr/>
          <p:nvPr/>
        </p:nvSpPr>
        <p:spPr>
          <a:xfrm>
            <a:off x="4445999" y="3668731"/>
            <a:ext cx="3425167" cy="657569"/>
          </a:xfrm>
          <a:prstGeom prst="rect">
            <a:avLst/>
          </a:prstGeom>
          <a:noFill/>
          <a:ln w="0">
            <a:no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gn="ctr">
              <a:tabLst>
                <a:tab pos="0" algn="l"/>
              </a:tabLst>
            </a:pPr>
            <a:r>
              <a:rPr lang="en-US" sz="1861" b="1" spc="-1" dirty="0">
                <a:solidFill>
                  <a:srgbClr val="002060"/>
                </a:solidFill>
                <a:latin typeface="Calibri"/>
                <a:ea typeface="DejaVu Sans"/>
              </a:rPr>
              <a:t>  IT and High Power Computing </a:t>
            </a:r>
            <a:endParaRPr lang="en-US" sz="1861" spc="-1" dirty="0">
              <a:latin typeface="Arial"/>
            </a:endParaRPr>
          </a:p>
          <a:p>
            <a:pPr algn="ctr">
              <a:tabLst>
                <a:tab pos="0" algn="l"/>
              </a:tabLst>
            </a:pPr>
            <a:r>
              <a:rPr lang="en-US" sz="1861" b="1" spc="-1" dirty="0">
                <a:solidFill>
                  <a:srgbClr val="002060"/>
                </a:solidFill>
                <a:latin typeface="Calibri"/>
                <a:ea typeface="DejaVu Sans"/>
              </a:rPr>
              <a:t>MIC complex</a:t>
            </a:r>
            <a:endParaRPr lang="en-US" sz="1861" spc="-1" dirty="0">
              <a:latin typeface="Arial"/>
            </a:endParaRPr>
          </a:p>
        </p:txBody>
      </p:sp>
      <p:sp>
        <p:nvSpPr>
          <p:cNvPr id="577" name="CustomShape 16"/>
          <p:cNvSpPr/>
          <p:nvPr/>
        </p:nvSpPr>
        <p:spPr>
          <a:xfrm flipH="1">
            <a:off x="1509823" y="347"/>
            <a:ext cx="10217654" cy="757635"/>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a:lstStyle/>
          <a:p>
            <a:endParaRPr lang="ru-RU"/>
          </a:p>
        </p:txBody>
      </p:sp>
      <p:sp>
        <p:nvSpPr>
          <p:cNvPr id="578" name="CustomShape 19"/>
          <p:cNvSpPr/>
          <p:nvPr/>
        </p:nvSpPr>
        <p:spPr>
          <a:xfrm>
            <a:off x="718691" y="232637"/>
            <a:ext cx="10879782" cy="440623"/>
          </a:xfrm>
          <a:prstGeom prst="rect">
            <a:avLst/>
          </a:prstGeom>
          <a:noFill/>
          <a:ln w="0">
            <a:noFill/>
          </a:ln>
        </p:spPr>
        <p:style>
          <a:lnRef idx="0">
            <a:scrgbClr r="0" g="0" b="0"/>
          </a:lnRef>
          <a:fillRef idx="0">
            <a:scrgbClr r="0" g="0" b="0"/>
          </a:fillRef>
          <a:effectRef idx="0">
            <a:scrgbClr r="0" g="0" b="0"/>
          </a:effectRef>
          <a:fontRef idx="minor"/>
        </p:style>
        <p:txBody>
          <a:bodyPr lIns="0" tIns="42014" rIns="0" bIns="42014" anchor="t">
            <a:noAutofit/>
          </a:bodyPr>
          <a:lstStyle/>
          <a:p>
            <a:pPr algn="ctr">
              <a:tabLst>
                <a:tab pos="0" algn="l"/>
              </a:tabLst>
            </a:pPr>
            <a:r>
              <a:rPr lang="en-US" sz="2701" b="1" cap="small" spc="-1" dirty="0">
                <a:solidFill>
                  <a:srgbClr val="FF0000"/>
                </a:solidFill>
                <a:latin typeface="Calibri"/>
                <a:ea typeface="Droid Sans Fallback"/>
              </a:rPr>
              <a:t>Implementation</a:t>
            </a:r>
            <a:r>
              <a:rPr lang="en-US" sz="2701" b="1" cap="small" spc="-1" dirty="0">
                <a:solidFill>
                  <a:srgbClr val="FF0000"/>
                </a:solidFill>
                <a:latin typeface="Calibri"/>
                <a:ea typeface="DejaVu Sans"/>
              </a:rPr>
              <a:t> of the 7-year Plan for the Development of JINR (2024-2030)</a:t>
            </a:r>
            <a:endParaRPr lang="en-US" sz="2701" spc="-1" dirty="0">
              <a:solidFill>
                <a:srgbClr val="FF0000"/>
              </a:solidFill>
              <a:latin typeface="Arial"/>
            </a:endParaRPr>
          </a:p>
        </p:txBody>
      </p:sp>
      <p:pic>
        <p:nvPicPr>
          <p:cNvPr id="579" name="Рисунок 9"/>
          <p:cNvPicPr/>
          <p:nvPr/>
        </p:nvPicPr>
        <p:blipFill>
          <a:blip r:embed="rId3"/>
          <a:stretch/>
        </p:blipFill>
        <p:spPr>
          <a:xfrm>
            <a:off x="598716" y="1728116"/>
            <a:ext cx="3331927" cy="1789574"/>
          </a:xfrm>
          <a:prstGeom prst="rect">
            <a:avLst/>
          </a:prstGeom>
          <a:ln w="0">
            <a:noFill/>
          </a:ln>
        </p:spPr>
      </p:pic>
      <p:pic>
        <p:nvPicPr>
          <p:cNvPr id="580" name="Рисунок 30"/>
          <p:cNvPicPr/>
          <p:nvPr/>
        </p:nvPicPr>
        <p:blipFill>
          <a:blip r:embed="rId4"/>
          <a:stretch/>
        </p:blipFill>
        <p:spPr>
          <a:xfrm>
            <a:off x="4122309" y="1845824"/>
            <a:ext cx="4177061" cy="1569089"/>
          </a:xfrm>
          <a:prstGeom prst="rect">
            <a:avLst/>
          </a:prstGeom>
          <a:ln w="0">
            <a:noFill/>
          </a:ln>
        </p:spPr>
      </p:pic>
      <p:pic>
        <p:nvPicPr>
          <p:cNvPr id="581" name="Рисунок 31"/>
          <p:cNvPicPr/>
          <p:nvPr/>
        </p:nvPicPr>
        <p:blipFill>
          <a:blip r:embed="rId5"/>
          <a:stretch/>
        </p:blipFill>
        <p:spPr>
          <a:xfrm>
            <a:off x="8512216" y="1845824"/>
            <a:ext cx="3119775" cy="1587491"/>
          </a:xfrm>
          <a:prstGeom prst="rect">
            <a:avLst/>
          </a:prstGeom>
          <a:ln w="0">
            <a:noFill/>
          </a:ln>
        </p:spPr>
      </p:pic>
      <p:pic>
        <p:nvPicPr>
          <p:cNvPr id="582" name="Рисунок 32"/>
          <p:cNvPicPr/>
          <p:nvPr/>
        </p:nvPicPr>
        <p:blipFill>
          <a:blip r:embed="rId6"/>
          <a:stretch/>
        </p:blipFill>
        <p:spPr>
          <a:xfrm>
            <a:off x="614689" y="4435046"/>
            <a:ext cx="3323246" cy="1862837"/>
          </a:xfrm>
          <a:prstGeom prst="rect">
            <a:avLst/>
          </a:prstGeom>
          <a:ln w="0">
            <a:noFill/>
          </a:ln>
        </p:spPr>
      </p:pic>
      <p:pic>
        <p:nvPicPr>
          <p:cNvPr id="583" name="Рисунок 33"/>
          <p:cNvPicPr/>
          <p:nvPr/>
        </p:nvPicPr>
        <p:blipFill>
          <a:blip r:embed="rId7"/>
          <a:stretch/>
        </p:blipFill>
        <p:spPr>
          <a:xfrm>
            <a:off x="4194530" y="4385046"/>
            <a:ext cx="4031576" cy="1852073"/>
          </a:xfrm>
          <a:prstGeom prst="rect">
            <a:avLst/>
          </a:prstGeom>
          <a:ln w="0">
            <a:noFill/>
          </a:ln>
        </p:spPr>
      </p:pic>
      <p:sp>
        <p:nvSpPr>
          <p:cNvPr id="584" name="CustomShape 20"/>
          <p:cNvSpPr/>
          <p:nvPr/>
        </p:nvSpPr>
        <p:spPr>
          <a:xfrm>
            <a:off x="8512216" y="3668731"/>
            <a:ext cx="3446253" cy="657569"/>
          </a:xfrm>
          <a:prstGeom prst="rect">
            <a:avLst/>
          </a:prstGeom>
          <a:noFill/>
          <a:ln w="0">
            <a:noFill/>
          </a:ln>
        </p:spPr>
        <p:style>
          <a:lnRef idx="0">
            <a:scrgbClr r="0" g="0" b="0"/>
          </a:lnRef>
          <a:fillRef idx="0">
            <a:scrgbClr r="0" g="0" b="0"/>
          </a:fillRef>
          <a:effectRef idx="0">
            <a:scrgbClr r="0" g="0" b="0"/>
          </a:effectRef>
          <a:fontRef idx="minor"/>
        </p:style>
        <p:txBody>
          <a:bodyPr wrap="square" lIns="83680" tIns="42014" rIns="83680" bIns="42014" anchor="t">
            <a:spAutoFit/>
          </a:bodyPr>
          <a:lstStyle/>
          <a:p>
            <a:pPr algn="ctr">
              <a:tabLst>
                <a:tab pos="0" algn="l"/>
              </a:tabLst>
            </a:pPr>
            <a:r>
              <a:rPr lang="en-US" sz="1861" b="1" spc="-1" dirty="0">
                <a:solidFill>
                  <a:srgbClr val="002060"/>
                </a:solidFill>
                <a:latin typeface="Calibri"/>
                <a:ea typeface="DejaVu Sans"/>
              </a:rPr>
              <a:t>Life Sciences </a:t>
            </a:r>
            <a:endParaRPr lang="en-US" sz="1861" spc="-1" dirty="0">
              <a:latin typeface="Arial"/>
            </a:endParaRPr>
          </a:p>
          <a:p>
            <a:pPr algn="ctr">
              <a:tabLst>
                <a:tab pos="0" algn="l"/>
              </a:tabLst>
            </a:pPr>
            <a:r>
              <a:rPr lang="en-US" sz="1861" b="1" spc="-1" dirty="0" err="1">
                <a:solidFill>
                  <a:srgbClr val="002060"/>
                </a:solidFill>
                <a:latin typeface="Calibri"/>
                <a:ea typeface="DejaVu Sans"/>
              </a:rPr>
              <a:t>RadioBiology</a:t>
            </a:r>
            <a:r>
              <a:rPr lang="en-US" sz="1861" b="1" spc="-1" dirty="0">
                <a:solidFill>
                  <a:srgbClr val="002060"/>
                </a:solidFill>
                <a:latin typeface="Calibri"/>
                <a:ea typeface="DejaVu Sans"/>
              </a:rPr>
              <a:t>, </a:t>
            </a:r>
            <a:r>
              <a:rPr lang="en-US" sz="1861" b="1" spc="-1" dirty="0" err="1">
                <a:solidFill>
                  <a:srgbClr val="002060"/>
                </a:solidFill>
                <a:latin typeface="Calibri"/>
                <a:ea typeface="DejaVu Sans"/>
              </a:rPr>
              <a:t>AstroBio</a:t>
            </a:r>
            <a:r>
              <a:rPr lang="en-US" sz="1861" b="1" spc="-1" dirty="0">
                <a:solidFill>
                  <a:srgbClr val="002060"/>
                </a:solidFill>
                <a:latin typeface="Calibri"/>
                <a:ea typeface="DejaVu Sans"/>
              </a:rPr>
              <a:t>, BioMed</a:t>
            </a:r>
            <a:endParaRPr lang="en-US" sz="1861" spc="-1" dirty="0">
              <a:latin typeface="Arial"/>
            </a:endParaRPr>
          </a:p>
        </p:txBody>
      </p:sp>
      <p:pic>
        <p:nvPicPr>
          <p:cNvPr id="1028" name="Picture 4">
            <a:extLst>
              <a:ext uri="{FF2B5EF4-FFF2-40B4-BE49-F238E27FC236}">
                <a16:creationId xmlns:a16="http://schemas.microsoft.com/office/drawing/2014/main" id="{8DFFB9B5-AE41-BF45-83CB-5004374B10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9318149" y="3661799"/>
            <a:ext cx="1768989" cy="32518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6807AED9-175C-4E42-9D64-A7374F0832FB}"/>
              </a:ext>
            </a:extLst>
          </p:cNvPr>
          <p:cNvSpPr>
            <a:spLocks noGrp="1"/>
          </p:cNvSpPr>
          <p:nvPr>
            <p:ph type="sldNum" sz="quarter" idx="12"/>
          </p:nvPr>
        </p:nvSpPr>
        <p:spPr/>
        <p:txBody>
          <a:bodyPr/>
          <a:lstStyle/>
          <a:p>
            <a:fld id="{B5CEABB6-07DC-46E8-9B57-56EC44A396E5}" type="slidenum">
              <a:rPr lang="ru-RU" noProof="0" smtClean="0"/>
              <a:pPr/>
              <a:t>30</a:t>
            </a:fld>
            <a:endParaRPr lang="ru-RU" noProof="0"/>
          </a:p>
        </p:txBody>
      </p:sp>
      <p:pic>
        <p:nvPicPr>
          <p:cNvPr id="3" name="Рисунок 2">
            <a:extLst>
              <a:ext uri="{FF2B5EF4-FFF2-40B4-BE49-F238E27FC236}">
                <a16:creationId xmlns:a16="http://schemas.microsoft.com/office/drawing/2014/main" id="{772D19B3-6662-854A-B229-75572C384E76}"/>
              </a:ext>
            </a:extLst>
          </p:cNvPr>
          <p:cNvPicPr>
            <a:picLocks noChangeAspect="1"/>
          </p:cNvPicPr>
          <p:nvPr/>
        </p:nvPicPr>
        <p:blipFill>
          <a:blip r:embed="rId2"/>
          <a:stretch>
            <a:fillRect/>
          </a:stretch>
        </p:blipFill>
        <p:spPr>
          <a:xfrm>
            <a:off x="0" y="326571"/>
            <a:ext cx="5609439" cy="4648653"/>
          </a:xfrm>
          <a:prstGeom prst="rect">
            <a:avLst/>
          </a:prstGeom>
        </p:spPr>
      </p:pic>
      <p:pic>
        <p:nvPicPr>
          <p:cNvPr id="4" name="Рисунок 3">
            <a:extLst>
              <a:ext uri="{FF2B5EF4-FFF2-40B4-BE49-F238E27FC236}">
                <a16:creationId xmlns:a16="http://schemas.microsoft.com/office/drawing/2014/main" id="{367474E1-3B70-E84C-ACA3-357E0CCC16C0}"/>
              </a:ext>
            </a:extLst>
          </p:cNvPr>
          <p:cNvPicPr>
            <a:picLocks noChangeAspect="1"/>
          </p:cNvPicPr>
          <p:nvPr/>
        </p:nvPicPr>
        <p:blipFill>
          <a:blip r:embed="rId3"/>
          <a:stretch>
            <a:fillRect/>
          </a:stretch>
        </p:blipFill>
        <p:spPr>
          <a:xfrm>
            <a:off x="5463112" y="1602016"/>
            <a:ext cx="6728888" cy="4929413"/>
          </a:xfrm>
          <a:prstGeom prst="rect">
            <a:avLst/>
          </a:prstGeom>
        </p:spPr>
      </p:pic>
    </p:spTree>
    <p:extLst>
      <p:ext uri="{BB962C8B-B14F-4D97-AF65-F5344CB8AC3E}">
        <p14:creationId xmlns:p14="http://schemas.microsoft.com/office/powerpoint/2010/main" val="849320665"/>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CDCEA2-643B-4B4B-8513-5852B8EA33D5}"/>
              </a:ext>
            </a:extLst>
          </p:cNvPr>
          <p:cNvSpPr>
            <a:spLocks noGrp="1"/>
          </p:cNvSpPr>
          <p:nvPr>
            <p:ph type="title"/>
          </p:nvPr>
        </p:nvSpPr>
        <p:spPr>
          <a:xfrm>
            <a:off x="2634437" y="120430"/>
            <a:ext cx="7353580" cy="727912"/>
          </a:xfrm>
        </p:spPr>
        <p:txBody>
          <a:bodyPr/>
          <a:lstStyle/>
          <a:p>
            <a:r>
              <a:rPr lang="en-US" dirty="0"/>
              <a:t>Milestones of the 2024-2030</a:t>
            </a:r>
            <a:endParaRPr lang="ru-RU" dirty="0"/>
          </a:p>
        </p:txBody>
      </p:sp>
      <p:sp>
        <p:nvSpPr>
          <p:cNvPr id="3" name="Подзаголовок 2">
            <a:extLst>
              <a:ext uri="{FF2B5EF4-FFF2-40B4-BE49-F238E27FC236}">
                <a16:creationId xmlns:a16="http://schemas.microsoft.com/office/drawing/2014/main" id="{6DA94953-0E55-D841-9518-A6DB91287EC0}"/>
              </a:ext>
            </a:extLst>
          </p:cNvPr>
          <p:cNvSpPr>
            <a:spLocks noGrp="1"/>
          </p:cNvSpPr>
          <p:nvPr>
            <p:ph type="subTitle"/>
          </p:nvPr>
        </p:nvSpPr>
        <p:spPr>
          <a:xfrm>
            <a:off x="444765" y="4132359"/>
            <a:ext cx="8256388" cy="1620076"/>
          </a:xfrm>
        </p:spPr>
        <p:txBody>
          <a:bodyPr/>
          <a:lstStyle/>
          <a:p>
            <a:pPr marL="440088" indent="-440088">
              <a:lnSpc>
                <a:spcPct val="100000"/>
              </a:lnSpc>
              <a:spcBef>
                <a:spcPts val="579"/>
              </a:spcBef>
              <a:buFont typeface="Arial" panose="020B0604020202020204" pitchFamily="34" charset="0"/>
              <a:buChar char="•"/>
            </a:pPr>
            <a:r>
              <a:rPr lang="en-US" sz="2122" dirty="0">
                <a:latin typeface="+mn-lt"/>
              </a:rPr>
              <a:t>Intellectual ECOSYSTEM ”Digital JINR”</a:t>
            </a:r>
          </a:p>
          <a:p>
            <a:pPr marL="440088" indent="-440088">
              <a:lnSpc>
                <a:spcPct val="100000"/>
              </a:lnSpc>
              <a:spcBef>
                <a:spcPts val="579"/>
              </a:spcBef>
              <a:buFont typeface="Arial" panose="020B0604020202020204" pitchFamily="34" charset="0"/>
              <a:buChar char="•"/>
            </a:pPr>
            <a:r>
              <a:rPr lang="en-US" sz="2122" dirty="0">
                <a:latin typeface="+mn-lt"/>
              </a:rPr>
              <a:t>New Educational Standards: Higher School in </a:t>
            </a:r>
            <a:r>
              <a:rPr lang="en-US" sz="2122" dirty="0" err="1">
                <a:latin typeface="+mn-lt"/>
              </a:rPr>
              <a:t>Dubna</a:t>
            </a:r>
            <a:r>
              <a:rPr lang="en-US" sz="2122" dirty="0">
                <a:latin typeface="+mn-lt"/>
              </a:rPr>
              <a:t>, Lyceum;</a:t>
            </a:r>
          </a:p>
          <a:p>
            <a:pPr marL="440088" indent="-440088">
              <a:lnSpc>
                <a:spcPct val="100000"/>
              </a:lnSpc>
              <a:spcBef>
                <a:spcPts val="579"/>
              </a:spcBef>
              <a:buFont typeface="Arial" panose="020B0604020202020204" pitchFamily="34" charset="0"/>
              <a:buChar char="•"/>
            </a:pPr>
            <a:r>
              <a:rPr lang="en-US" sz="2122" dirty="0">
                <a:latin typeface="+mn-lt"/>
              </a:rPr>
              <a:t>Development of a social environment: medicine, comfortable urban environment (&gt;100 new flats), ”</a:t>
            </a:r>
            <a:r>
              <a:rPr lang="en-US" sz="2122" dirty="0" err="1">
                <a:latin typeface="+mn-lt"/>
              </a:rPr>
              <a:t>Ratmino</a:t>
            </a:r>
            <a:r>
              <a:rPr lang="en-US" sz="2122" dirty="0">
                <a:latin typeface="+mn-lt"/>
              </a:rPr>
              <a:t>” Guest House; </a:t>
            </a:r>
          </a:p>
        </p:txBody>
      </p:sp>
      <p:pic>
        <p:nvPicPr>
          <p:cNvPr id="4" name="Рисунок 3">
            <a:extLst>
              <a:ext uri="{FF2B5EF4-FFF2-40B4-BE49-F238E27FC236}">
                <a16:creationId xmlns:a16="http://schemas.microsoft.com/office/drawing/2014/main" id="{F8D5C398-7BE4-9249-A32C-8FBFD8A48813}"/>
              </a:ext>
            </a:extLst>
          </p:cNvPr>
          <p:cNvPicPr>
            <a:picLocks noChangeAspect="1"/>
          </p:cNvPicPr>
          <p:nvPr/>
        </p:nvPicPr>
        <p:blipFill>
          <a:blip r:embed="rId3"/>
          <a:stretch>
            <a:fillRect/>
          </a:stretch>
        </p:blipFill>
        <p:spPr>
          <a:xfrm>
            <a:off x="8632771" y="3050879"/>
            <a:ext cx="3171643" cy="3105061"/>
          </a:xfrm>
          <a:prstGeom prst="rect">
            <a:avLst/>
          </a:prstGeom>
        </p:spPr>
      </p:pic>
      <p:sp>
        <p:nvSpPr>
          <p:cNvPr id="6" name="TextBox 5">
            <a:extLst>
              <a:ext uri="{FF2B5EF4-FFF2-40B4-BE49-F238E27FC236}">
                <a16:creationId xmlns:a16="http://schemas.microsoft.com/office/drawing/2014/main" id="{E58394B4-9FF5-5F41-8594-47A45693460E}"/>
              </a:ext>
            </a:extLst>
          </p:cNvPr>
          <p:cNvSpPr txBox="1"/>
          <p:nvPr/>
        </p:nvSpPr>
        <p:spPr>
          <a:xfrm>
            <a:off x="387586" y="854230"/>
            <a:ext cx="11500675" cy="2622182"/>
          </a:xfrm>
          <a:prstGeom prst="rect">
            <a:avLst/>
          </a:prstGeom>
          <a:noFill/>
        </p:spPr>
        <p:txBody>
          <a:bodyPr wrap="square">
            <a:spAutoFit/>
          </a:bodyPr>
          <a:lstStyle/>
          <a:p>
            <a:pPr marL="330727" indent="-330727">
              <a:spcBef>
                <a:spcPts val="772"/>
              </a:spcBef>
              <a:buFont typeface="Arial" panose="020B0604020202020204" pitchFamily="34" charset="0"/>
              <a:buChar char="•"/>
            </a:pPr>
            <a:r>
              <a:rPr lang="en-US" sz="2315" dirty="0">
                <a:latin typeface="Calibri" panose="020F0502020204030204" pitchFamily="34" charset="0"/>
                <a:cs typeface="Calibri" panose="020F0502020204030204" pitchFamily="34" charset="0"/>
              </a:rPr>
              <a:t>Reliable, </a:t>
            </a:r>
            <a:r>
              <a:rPr lang="en-US" sz="2315" dirty="0" err="1">
                <a:latin typeface="Calibri" panose="020F0502020204030204" pitchFamily="34" charset="0"/>
                <a:cs typeface="Calibri" panose="020F0502020204030204" pitchFamily="34" charset="0"/>
              </a:rPr>
              <a:t>ecosafe</a:t>
            </a:r>
            <a:r>
              <a:rPr lang="en-US" sz="2315" dirty="0">
                <a:latin typeface="Calibri" panose="020F0502020204030204" pitchFamily="34" charset="0"/>
                <a:cs typeface="Calibri" panose="020F0502020204030204" pitchFamily="34" charset="0"/>
              </a:rPr>
              <a:t>, </a:t>
            </a:r>
            <a:r>
              <a:rPr lang="en-US" sz="2315" dirty="0" err="1">
                <a:latin typeface="Calibri" panose="020F0502020204030204" pitchFamily="34" charset="0"/>
                <a:cs typeface="Calibri" panose="020F0502020204030204" pitchFamily="34" charset="0"/>
              </a:rPr>
              <a:t>globaly</a:t>
            </a:r>
            <a:r>
              <a:rPr lang="en-US" sz="2315" dirty="0">
                <a:latin typeface="Calibri" panose="020F0502020204030204" pitchFamily="34" charset="0"/>
                <a:cs typeface="Calibri" panose="020F0502020204030204" pitchFamily="34" charset="0"/>
              </a:rPr>
              <a:t> demanded Research Infrastructure (NICA, FLNR, IBR-2M, B-GVD, MICC): </a:t>
            </a:r>
            <a:r>
              <a:rPr lang="en-US" sz="2315" dirty="0">
                <a:solidFill>
                  <a:srgbClr val="C00000"/>
                </a:solidFill>
                <a:latin typeface="Calibri" panose="020F0502020204030204" pitchFamily="34" charset="0"/>
                <a:cs typeface="Calibri" panose="020F0502020204030204" pitchFamily="34" charset="0"/>
              </a:rPr>
              <a:t>annual beam </a:t>
            </a:r>
            <a:r>
              <a:rPr lang="en-US" sz="2315" dirty="0" err="1">
                <a:solidFill>
                  <a:srgbClr val="C00000"/>
                </a:solidFill>
                <a:latin typeface="Calibri" panose="020F0502020204030204" pitchFamily="34" charset="0"/>
                <a:cs typeface="Calibri" panose="020F0502020204030204" pitchFamily="34" charset="0"/>
              </a:rPr>
              <a:t>operation_av</a:t>
            </a:r>
            <a:r>
              <a:rPr lang="en-US" sz="2315" dirty="0">
                <a:solidFill>
                  <a:srgbClr val="C00000"/>
                </a:solidFill>
                <a:latin typeface="Calibri" panose="020F0502020204030204" pitchFamily="34" charset="0"/>
                <a:cs typeface="Calibri" panose="020F0502020204030204" pitchFamily="34" charset="0"/>
              </a:rPr>
              <a:t> =&gt; +30%, </a:t>
            </a:r>
            <a:r>
              <a:rPr lang="en-US" sz="2315" dirty="0" err="1">
                <a:solidFill>
                  <a:srgbClr val="C00000"/>
                </a:solidFill>
                <a:latin typeface="Calibri" panose="020F0502020204030204" pitchFamily="34" charset="0"/>
                <a:cs typeface="Calibri" panose="020F0502020204030204" pitchFamily="34" charset="0"/>
              </a:rPr>
              <a:t>N_users</a:t>
            </a:r>
            <a:r>
              <a:rPr lang="en-US" sz="2315" dirty="0">
                <a:solidFill>
                  <a:srgbClr val="C00000"/>
                </a:solidFill>
                <a:latin typeface="Calibri" panose="020F0502020204030204" pitchFamily="34" charset="0"/>
                <a:cs typeface="Calibri" panose="020F0502020204030204" pitchFamily="34" charset="0"/>
              </a:rPr>
              <a:t> =&gt; +30%, </a:t>
            </a:r>
            <a:r>
              <a:rPr lang="en-US" sz="2315" dirty="0" err="1">
                <a:solidFill>
                  <a:srgbClr val="C00000"/>
                </a:solidFill>
                <a:latin typeface="Calibri" panose="020F0502020204030204" pitchFamily="34" charset="0"/>
                <a:cs typeface="Calibri" panose="020F0502020204030204" pitchFamily="34" charset="0"/>
              </a:rPr>
              <a:t>N_publ</a:t>
            </a:r>
            <a:r>
              <a:rPr lang="en-US" sz="2315" dirty="0">
                <a:solidFill>
                  <a:srgbClr val="C00000"/>
                </a:solidFill>
                <a:latin typeface="Calibri" panose="020F0502020204030204" pitchFamily="34" charset="0"/>
                <a:cs typeface="Calibri" panose="020F0502020204030204" pitchFamily="34" charset="0"/>
              </a:rPr>
              <a:t> =&gt; +20-30%.</a:t>
            </a:r>
          </a:p>
          <a:p>
            <a:pPr marL="330727" indent="-330727">
              <a:spcBef>
                <a:spcPts val="772"/>
              </a:spcBef>
              <a:buFont typeface="Arial" panose="020B0604020202020204" pitchFamily="34" charset="0"/>
              <a:buChar char="•"/>
            </a:pPr>
            <a:r>
              <a:rPr lang="en-US" sz="2315" dirty="0">
                <a:latin typeface="Calibri" panose="020F0502020204030204" pitchFamily="34" charset="0"/>
                <a:cs typeface="Calibri" panose="020F0502020204030204" pitchFamily="34" charset="0"/>
              </a:rPr>
              <a:t>JINR Human Capital (Staff) </a:t>
            </a:r>
            <a:r>
              <a:rPr lang="en-US" sz="2315" dirty="0">
                <a:solidFill>
                  <a:srgbClr val="C00000"/>
                </a:solidFill>
                <a:latin typeface="Calibri" panose="020F0502020204030204" pitchFamily="34" charset="0"/>
                <a:cs typeface="Calibri" panose="020F0502020204030204" pitchFamily="34" charset="0"/>
              </a:rPr>
              <a:t>=&gt; + 1</a:t>
            </a:r>
            <a:r>
              <a:rPr lang="ru-RU" sz="2315" dirty="0">
                <a:solidFill>
                  <a:srgbClr val="C00000"/>
                </a:solidFill>
                <a:latin typeface="Calibri" panose="020F0502020204030204" pitchFamily="34" charset="0"/>
                <a:cs typeface="Calibri" panose="020F0502020204030204" pitchFamily="34" charset="0"/>
              </a:rPr>
              <a:t>5</a:t>
            </a:r>
            <a:r>
              <a:rPr lang="en-US" sz="2315" dirty="0">
                <a:solidFill>
                  <a:srgbClr val="C00000"/>
                </a:solidFill>
                <a:latin typeface="Calibri" panose="020F0502020204030204" pitchFamily="34" charset="0"/>
                <a:cs typeface="Calibri" panose="020F0502020204030204" pitchFamily="34" charset="0"/>
              </a:rPr>
              <a:t>00 </a:t>
            </a:r>
            <a:r>
              <a:rPr lang="en-US" sz="2315" dirty="0" err="1">
                <a:solidFill>
                  <a:srgbClr val="C00000"/>
                </a:solidFill>
                <a:latin typeface="Calibri" panose="020F0502020204030204" pitchFamily="34" charset="0"/>
                <a:cs typeface="Calibri" panose="020F0502020204030204" pitchFamily="34" charset="0"/>
              </a:rPr>
              <a:t>employes</a:t>
            </a:r>
            <a:r>
              <a:rPr lang="en-US" sz="2315" dirty="0">
                <a:solidFill>
                  <a:srgbClr val="C00000"/>
                </a:solidFill>
                <a:latin typeface="Calibri" panose="020F0502020204030204" pitchFamily="34" charset="0"/>
                <a:cs typeface="Calibri" panose="020F0502020204030204" pitchFamily="34" charset="0"/>
              </a:rPr>
              <a:t>. (620 M$ =&gt; 820 M$  ||  38% =&gt; 44%) </a:t>
            </a:r>
          </a:p>
          <a:p>
            <a:pPr marL="330727" indent="-330727">
              <a:spcBef>
                <a:spcPts val="772"/>
              </a:spcBef>
              <a:buFont typeface="Arial" panose="020B0604020202020204" pitchFamily="34" charset="0"/>
              <a:buChar char="•"/>
            </a:pPr>
            <a:r>
              <a:rPr lang="en-US" sz="2315" dirty="0">
                <a:solidFill>
                  <a:srgbClr val="C00000"/>
                </a:solidFill>
                <a:latin typeface="Calibri" panose="020F0502020204030204" pitchFamily="34" charset="0"/>
                <a:cs typeface="Calibri" panose="020F0502020204030204" pitchFamily="34" charset="0"/>
              </a:rPr>
              <a:t>New Innovative Facilities: </a:t>
            </a:r>
            <a:r>
              <a:rPr lang="en-US" sz="2315" dirty="0">
                <a:latin typeface="Calibri" panose="020F0502020204030204" pitchFamily="34" charset="0"/>
                <a:cs typeface="Calibri" panose="020F0502020204030204" pitchFamily="34" charset="0"/>
              </a:rPr>
              <a:t>MSC-230 </a:t>
            </a:r>
            <a:r>
              <a:rPr lang="en-US" sz="2315" dirty="0">
                <a:solidFill>
                  <a:srgbClr val="C00000"/>
                </a:solidFill>
                <a:latin typeface="Calibri" panose="020F0502020204030204" pitchFamily="34" charset="0"/>
                <a:cs typeface="Calibri" panose="020F0502020204030204" pitchFamily="34" charset="0"/>
              </a:rPr>
              <a:t>~15</a:t>
            </a:r>
            <a:r>
              <a:rPr lang="en-US" sz="2315" dirty="0">
                <a:latin typeface="Calibri" panose="020F0502020204030204" pitchFamily="34" charset="0"/>
                <a:cs typeface="Calibri" panose="020F0502020204030204" pitchFamily="34" charset="0"/>
              </a:rPr>
              <a:t>M$, DC140 ~</a:t>
            </a:r>
            <a:r>
              <a:rPr lang="ru-RU" sz="2315" dirty="0">
                <a:latin typeface="Calibri" panose="020F0502020204030204" pitchFamily="34" charset="0"/>
                <a:cs typeface="Calibri" panose="020F0502020204030204" pitchFamily="34" charset="0"/>
              </a:rPr>
              <a:t> </a:t>
            </a:r>
            <a:r>
              <a:rPr lang="ru-RU" sz="2315" dirty="0">
                <a:solidFill>
                  <a:srgbClr val="C00000"/>
                </a:solidFill>
                <a:latin typeface="Calibri" panose="020F0502020204030204" pitchFamily="34" charset="0"/>
                <a:cs typeface="Calibri" panose="020F0502020204030204" pitchFamily="34" charset="0"/>
              </a:rPr>
              <a:t>7</a:t>
            </a:r>
            <a:r>
              <a:rPr lang="en-US" sz="2315" dirty="0">
                <a:latin typeface="Calibri" panose="020F0502020204030204" pitchFamily="34" charset="0"/>
                <a:cs typeface="Calibri" panose="020F0502020204030204" pitchFamily="34" charset="0"/>
              </a:rPr>
              <a:t>M$, ARIADNA@NICA ~</a:t>
            </a:r>
            <a:r>
              <a:rPr lang="ru-RU" sz="2315" dirty="0">
                <a:latin typeface="Calibri" panose="020F0502020204030204" pitchFamily="34" charset="0"/>
                <a:cs typeface="Calibri" panose="020F0502020204030204" pitchFamily="34" charset="0"/>
              </a:rPr>
              <a:t> </a:t>
            </a:r>
            <a:r>
              <a:rPr lang="en-US" sz="2315" dirty="0">
                <a:solidFill>
                  <a:srgbClr val="C00000"/>
                </a:solidFill>
                <a:latin typeface="Calibri" panose="020F0502020204030204" pitchFamily="34" charset="0"/>
                <a:cs typeface="Calibri" panose="020F0502020204030204" pitchFamily="34" charset="0"/>
              </a:rPr>
              <a:t>13</a:t>
            </a:r>
            <a:r>
              <a:rPr lang="en-US" sz="2315" dirty="0">
                <a:latin typeface="Calibri" panose="020F0502020204030204" pitchFamily="34" charset="0"/>
                <a:cs typeface="Calibri" panose="020F0502020204030204" pitchFamily="34" charset="0"/>
              </a:rPr>
              <a:t>M$</a:t>
            </a:r>
          </a:p>
          <a:p>
            <a:pPr marL="330727" indent="-330727">
              <a:spcBef>
                <a:spcPts val="772"/>
              </a:spcBef>
              <a:buFont typeface="Arial" panose="020B0604020202020204" pitchFamily="34" charset="0"/>
              <a:buChar char="•"/>
            </a:pPr>
            <a:r>
              <a:rPr lang="en-US" sz="2315" dirty="0">
                <a:latin typeface="Calibri" panose="020F0502020204030204" pitchFamily="34" charset="0"/>
                <a:cs typeface="Calibri" panose="020F0502020204030204" pitchFamily="34" charset="0"/>
              </a:rPr>
              <a:t>Feasibility Studies for New Large-Scale Projects: </a:t>
            </a:r>
            <a:r>
              <a:rPr lang="en-US" sz="2315" dirty="0">
                <a:solidFill>
                  <a:srgbClr val="C00000"/>
                </a:solidFill>
                <a:latin typeface="Calibri" panose="020F0502020204030204" pitchFamily="34" charset="0"/>
                <a:cs typeface="Calibri" panose="020F0502020204030204" pitchFamily="34" charset="0"/>
              </a:rPr>
              <a:t>RCL, NEIF, NEPTUN, FRIB, others. </a:t>
            </a:r>
          </a:p>
          <a:p>
            <a:pPr marL="330727" indent="-330727">
              <a:spcBef>
                <a:spcPts val="772"/>
              </a:spcBef>
              <a:buFont typeface="Arial" panose="020B0604020202020204" pitchFamily="34" charset="0"/>
              <a:buChar char="•"/>
            </a:pPr>
            <a:r>
              <a:rPr lang="en-US" sz="2315" dirty="0">
                <a:latin typeface="Calibri" panose="020F0502020204030204" pitchFamily="34" charset="0"/>
                <a:cs typeface="Calibri" panose="020F0502020204030204" pitchFamily="34" charset="0"/>
              </a:rPr>
              <a:t>Budget (Integral) </a:t>
            </a:r>
            <a:r>
              <a:rPr lang="en-US" sz="2315" dirty="0">
                <a:solidFill>
                  <a:srgbClr val="C00000"/>
                </a:solidFill>
                <a:latin typeface="Calibri" panose="020F0502020204030204" pitchFamily="34" charset="0"/>
                <a:cs typeface="Calibri" panose="020F0502020204030204" pitchFamily="34" charset="0"/>
              </a:rPr>
              <a:t>growth: 1.5 B$ =&gt; 2 B$</a:t>
            </a:r>
          </a:p>
        </p:txBody>
      </p:sp>
      <p:sp>
        <p:nvSpPr>
          <p:cNvPr id="8" name="TextBox 7">
            <a:extLst>
              <a:ext uri="{FF2B5EF4-FFF2-40B4-BE49-F238E27FC236}">
                <a16:creationId xmlns:a16="http://schemas.microsoft.com/office/drawing/2014/main" id="{FA328754-38F1-DB44-8E88-BE47835C4CD0}"/>
              </a:ext>
            </a:extLst>
          </p:cNvPr>
          <p:cNvSpPr txBox="1"/>
          <p:nvPr/>
        </p:nvSpPr>
        <p:spPr>
          <a:xfrm>
            <a:off x="565518" y="3690949"/>
            <a:ext cx="8256387" cy="445276"/>
          </a:xfrm>
          <a:prstGeom prst="rect">
            <a:avLst/>
          </a:prstGeom>
          <a:noFill/>
        </p:spPr>
        <p:txBody>
          <a:bodyPr wrap="square">
            <a:spAutoFit/>
          </a:bodyPr>
          <a:lstStyle/>
          <a:p>
            <a:pPr>
              <a:spcBef>
                <a:spcPts val="1157"/>
              </a:spcBef>
            </a:pPr>
            <a:r>
              <a:rPr lang="en-US" sz="2315" dirty="0">
                <a:solidFill>
                  <a:srgbClr val="0432FF"/>
                </a:solidFill>
                <a:cs typeface="Arial" panose="020B0604020202020204" pitchFamily="34" charset="0"/>
              </a:rPr>
              <a:t>New quality and significant attractiveness of JINR2030:</a:t>
            </a:r>
            <a:endParaRPr lang="de-DE" sz="2315" dirty="0">
              <a:solidFill>
                <a:srgbClr val="0432FF"/>
              </a:solidFill>
              <a:cs typeface="Arial" panose="020B0604020202020204" pitchFamily="34" charset="0"/>
            </a:endParaRPr>
          </a:p>
        </p:txBody>
      </p:sp>
      <p:sp>
        <p:nvSpPr>
          <p:cNvPr id="9" name="TextBox 8">
            <a:extLst>
              <a:ext uri="{FF2B5EF4-FFF2-40B4-BE49-F238E27FC236}">
                <a16:creationId xmlns:a16="http://schemas.microsoft.com/office/drawing/2014/main" id="{7582863D-FD7D-5048-9CA7-FBB99241587D}"/>
              </a:ext>
            </a:extLst>
          </p:cNvPr>
          <p:cNvSpPr txBox="1"/>
          <p:nvPr/>
        </p:nvSpPr>
        <p:spPr>
          <a:xfrm>
            <a:off x="387587" y="5879861"/>
            <a:ext cx="10599963" cy="801497"/>
          </a:xfrm>
          <a:prstGeom prst="rect">
            <a:avLst/>
          </a:prstGeom>
          <a:noFill/>
        </p:spPr>
        <p:txBody>
          <a:bodyPr wrap="square">
            <a:spAutoFit/>
          </a:bodyPr>
          <a:lstStyle/>
          <a:p>
            <a:pPr>
              <a:lnSpc>
                <a:spcPct val="100000"/>
              </a:lnSpc>
            </a:pPr>
            <a:r>
              <a:rPr lang="en-US" sz="2315" b="1" dirty="0">
                <a:solidFill>
                  <a:srgbClr val="00B050"/>
                </a:solidFill>
              </a:rPr>
              <a:t>New countries in the orbit of JINR: Full Members, </a:t>
            </a:r>
          </a:p>
          <a:p>
            <a:pPr>
              <a:lnSpc>
                <a:spcPct val="100000"/>
              </a:lnSpc>
            </a:pPr>
            <a:r>
              <a:rPr lang="en-US" sz="2315" b="1" dirty="0">
                <a:solidFill>
                  <a:srgbClr val="00B050"/>
                </a:solidFill>
              </a:rPr>
              <a:t>Associate and Cooperative States. Proactive ISTC and Communications. </a:t>
            </a:r>
          </a:p>
        </p:txBody>
      </p:sp>
    </p:spTree>
    <p:extLst>
      <p:ext uri="{BB962C8B-B14F-4D97-AF65-F5344CB8AC3E}">
        <p14:creationId xmlns:p14="http://schemas.microsoft.com/office/powerpoint/2010/main" val="276215023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Rectangle: Rounded Corners 17"/>
          <p:cNvSpPr/>
          <p:nvPr/>
        </p:nvSpPr>
        <p:spPr>
          <a:xfrm>
            <a:off x="563189" y="1558521"/>
            <a:ext cx="1902073" cy="3745813"/>
          </a:xfrm>
          <a:prstGeom prst="roundRect">
            <a:avLst>
              <a:gd name="adj" fmla="val 1925"/>
            </a:avLst>
          </a:prstGeom>
          <a:solidFill>
            <a:srgbClr val="FFFFFF"/>
          </a:solidFill>
          <a:ln w="25560">
            <a:noFill/>
          </a:ln>
        </p:spPr>
        <p:style>
          <a:lnRef idx="0">
            <a:scrgbClr r="0" g="0" b="0"/>
          </a:lnRef>
          <a:fillRef idx="0">
            <a:scrgbClr r="0" g="0" b="0"/>
          </a:fillRef>
          <a:effectRef idx="0">
            <a:scrgbClr r="0" g="0" b="0"/>
          </a:effectRef>
          <a:fontRef idx="minor"/>
        </p:style>
        <p:txBody>
          <a:bodyPr lIns="86805" tIns="43403" rIns="86805" bIns="43403" anchor="t">
            <a:noAutofit/>
          </a:bodyPr>
          <a:lstStyle/>
          <a:p>
            <a:pPr>
              <a:lnSpc>
                <a:spcPct val="100000"/>
              </a:lnSpc>
            </a:pPr>
            <a:endParaRPr lang="en-US" sz="1736" spc="-1">
              <a:solidFill>
                <a:srgbClr val="000000"/>
              </a:solidFill>
              <a:latin typeface="Arial"/>
              <a:ea typeface="DejaVu Sans"/>
            </a:endParaRPr>
          </a:p>
        </p:txBody>
      </p:sp>
      <p:graphicFrame>
        <p:nvGraphicFramePr>
          <p:cNvPr id="675" name="Table 26"/>
          <p:cNvGraphicFramePr/>
          <p:nvPr>
            <p:extLst>
              <p:ext uri="{D42A27DB-BD31-4B8C-83A1-F6EECF244321}">
                <p14:modId xmlns:p14="http://schemas.microsoft.com/office/powerpoint/2010/main" val="3098969200"/>
              </p:ext>
            </p:extLst>
          </p:nvPr>
        </p:nvGraphicFramePr>
        <p:xfrm>
          <a:off x="2330193" y="1160607"/>
          <a:ext cx="9352033" cy="4536785"/>
        </p:xfrm>
        <a:graphic>
          <a:graphicData uri="http://schemas.openxmlformats.org/drawingml/2006/table">
            <a:tbl>
              <a:tblPr/>
              <a:tblGrid>
                <a:gridCol w="1408673">
                  <a:extLst>
                    <a:ext uri="{9D8B030D-6E8A-4147-A177-3AD203B41FA5}">
                      <a16:colId xmlns:a16="http://schemas.microsoft.com/office/drawing/2014/main" val="20000"/>
                    </a:ext>
                  </a:extLst>
                </a:gridCol>
                <a:gridCol w="1394090">
                  <a:extLst>
                    <a:ext uri="{9D8B030D-6E8A-4147-A177-3AD203B41FA5}">
                      <a16:colId xmlns:a16="http://schemas.microsoft.com/office/drawing/2014/main" val="20001"/>
                    </a:ext>
                  </a:extLst>
                </a:gridCol>
                <a:gridCol w="1211799">
                  <a:extLst>
                    <a:ext uri="{9D8B030D-6E8A-4147-A177-3AD203B41FA5}">
                      <a16:colId xmlns:a16="http://schemas.microsoft.com/office/drawing/2014/main" val="20002"/>
                    </a:ext>
                  </a:extLst>
                </a:gridCol>
                <a:gridCol w="1300687">
                  <a:extLst>
                    <a:ext uri="{9D8B030D-6E8A-4147-A177-3AD203B41FA5}">
                      <a16:colId xmlns:a16="http://schemas.microsoft.com/office/drawing/2014/main" val="20003"/>
                    </a:ext>
                  </a:extLst>
                </a:gridCol>
                <a:gridCol w="1282979">
                  <a:extLst>
                    <a:ext uri="{9D8B030D-6E8A-4147-A177-3AD203B41FA5}">
                      <a16:colId xmlns:a16="http://schemas.microsoft.com/office/drawing/2014/main" val="20004"/>
                    </a:ext>
                  </a:extLst>
                </a:gridCol>
                <a:gridCol w="1345132">
                  <a:extLst>
                    <a:ext uri="{9D8B030D-6E8A-4147-A177-3AD203B41FA5}">
                      <a16:colId xmlns:a16="http://schemas.microsoft.com/office/drawing/2014/main" val="20005"/>
                    </a:ext>
                  </a:extLst>
                </a:gridCol>
                <a:gridCol w="1408673">
                  <a:extLst>
                    <a:ext uri="{9D8B030D-6E8A-4147-A177-3AD203B41FA5}">
                      <a16:colId xmlns:a16="http://schemas.microsoft.com/office/drawing/2014/main" val="20006"/>
                    </a:ext>
                  </a:extLst>
                </a:gridCol>
              </a:tblGrid>
              <a:tr h="503470">
                <a:tc>
                  <a:txBody>
                    <a:bodyPr/>
                    <a:lstStyle/>
                    <a:p>
                      <a:pPr algn="ctr">
                        <a:lnSpc>
                          <a:spcPct val="100000"/>
                        </a:lnSpc>
                      </a:pPr>
                      <a:r>
                        <a:rPr lang="en-US" sz="1400" b="1" strike="noStrike" spc="-1">
                          <a:solidFill>
                            <a:srgbClr val="000000"/>
                          </a:solidFill>
                          <a:latin typeface="Arial"/>
                          <a:ea typeface="DejaVu Sans"/>
                        </a:rPr>
                        <a:t>2020</a:t>
                      </a:r>
                      <a:endParaRPr lang="en-US" sz="1400" b="0" strike="noStrike" spc="-1">
                        <a:solidFill>
                          <a:srgbClr val="000000"/>
                        </a:solidFill>
                        <a:latin typeface="Arial"/>
                      </a:endParaRPr>
                    </a:p>
                  </a:txBody>
                  <a:tcPr marL="88194" marR="88194" marT="44097" marB="44097"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2023</a:t>
                      </a:r>
                      <a:endParaRPr lang="en-US" sz="1400" b="0" strike="noStrike" spc="-1">
                        <a:solidFill>
                          <a:srgbClr val="000000"/>
                        </a:solidFill>
                        <a:latin typeface="Arial"/>
                      </a:endParaRPr>
                    </a:p>
                  </a:txBody>
                  <a:tcPr marL="88194" marR="88194" marT="44097" marB="44097"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dirty="0">
                          <a:solidFill>
                            <a:srgbClr val="000000"/>
                          </a:solidFill>
                          <a:latin typeface="Arial"/>
                          <a:ea typeface="DejaVu Sans"/>
                        </a:rPr>
                        <a:t>2026</a:t>
                      </a:r>
                      <a:endParaRPr lang="en-US" sz="1400" b="0" strike="noStrike" spc="-1" dirty="0">
                        <a:solidFill>
                          <a:srgbClr val="000000"/>
                        </a:solidFill>
                        <a:latin typeface="Arial"/>
                      </a:endParaRPr>
                    </a:p>
                  </a:txBody>
                  <a:tcPr marL="88194" marR="88194" marT="44097" marB="44097"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2029</a:t>
                      </a:r>
                      <a:endParaRPr lang="en-US" sz="1400" b="0" strike="noStrike" spc="-1">
                        <a:solidFill>
                          <a:srgbClr val="000000"/>
                        </a:solidFill>
                        <a:latin typeface="Arial"/>
                      </a:endParaRPr>
                    </a:p>
                  </a:txBody>
                  <a:tcPr marL="88194" marR="88194" marT="44097" marB="44097"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 2032</a:t>
                      </a:r>
                      <a:endParaRPr lang="en-US" sz="1400" b="0" strike="noStrike" spc="-1">
                        <a:solidFill>
                          <a:srgbClr val="000000"/>
                        </a:solidFill>
                        <a:latin typeface="Arial"/>
                      </a:endParaRPr>
                    </a:p>
                  </a:txBody>
                  <a:tcPr marL="88194" marR="88194" marT="44097" marB="44097"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 2035</a:t>
                      </a:r>
                      <a:endParaRPr lang="en-US" sz="1400" b="0" strike="noStrike" spc="-1">
                        <a:solidFill>
                          <a:srgbClr val="000000"/>
                        </a:solidFill>
                        <a:latin typeface="Arial"/>
                      </a:endParaRPr>
                    </a:p>
                  </a:txBody>
                  <a:tcPr marL="88194" marR="88194" marT="44097" marB="44097"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 2038</a:t>
                      </a:r>
                      <a:endParaRPr lang="en-US" sz="1400" b="0" strike="noStrike" spc="-1">
                        <a:solidFill>
                          <a:srgbClr val="000000"/>
                        </a:solidFill>
                        <a:latin typeface="Arial"/>
                      </a:endParaRPr>
                    </a:p>
                  </a:txBody>
                  <a:tcPr marL="88194" marR="88194" marT="44097" marB="44097"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extLst>
                  <a:ext uri="{0D108BD9-81ED-4DB2-BD59-A6C34878D82A}">
                    <a16:rowId xmlns:a16="http://schemas.microsoft.com/office/drawing/2014/main" val="10000"/>
                  </a:ext>
                </a:extLst>
              </a:tr>
              <a:tr h="366665">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extLst>
                  <a:ext uri="{0D108BD9-81ED-4DB2-BD59-A6C34878D82A}">
                    <a16:rowId xmlns:a16="http://schemas.microsoft.com/office/drawing/2014/main" val="10001"/>
                  </a:ext>
                </a:extLst>
              </a:tr>
              <a:tr h="366665">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2"/>
                  </a:ext>
                </a:extLst>
              </a:tr>
              <a:tr h="366665">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3"/>
                  </a:ext>
                </a:extLst>
              </a:tr>
              <a:tr h="366665">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4"/>
                  </a:ext>
                </a:extLst>
              </a:tr>
              <a:tr h="366665">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5"/>
                  </a:ext>
                </a:extLst>
              </a:tr>
              <a:tr h="366665">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6"/>
                  </a:ext>
                </a:extLst>
              </a:tr>
              <a:tr h="366665">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7"/>
                  </a:ext>
                </a:extLst>
              </a:tr>
              <a:tr h="366665">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8"/>
                  </a:ext>
                </a:extLst>
              </a:tr>
              <a:tr h="366665">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9"/>
                  </a:ext>
                </a:extLst>
              </a:tr>
              <a:tr h="366665">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10"/>
                  </a:ext>
                </a:extLst>
              </a:tr>
              <a:tr h="366665">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ru-RU" sz="1700" b="0" strike="noStrike" spc="-1" dirty="0">
                        <a:solidFill>
                          <a:srgbClr val="000000"/>
                        </a:solidFill>
                        <a:latin typeface="Arial"/>
                        <a:ea typeface="DejaVu Sans"/>
                      </a:endParaRPr>
                    </a:p>
                  </a:txBody>
                  <a:tcPr marL="87847" marR="87847" marT="44097" marB="44097"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11"/>
                  </a:ext>
                </a:extLst>
              </a:tr>
            </a:tbl>
          </a:graphicData>
        </a:graphic>
      </p:graphicFrame>
      <p:sp>
        <p:nvSpPr>
          <p:cNvPr id="676" name="Title 1"/>
          <p:cNvSpPr/>
          <p:nvPr/>
        </p:nvSpPr>
        <p:spPr>
          <a:xfrm>
            <a:off x="559717" y="1411647"/>
            <a:ext cx="1688185" cy="877079"/>
          </a:xfrm>
          <a:prstGeom prst="rect">
            <a:avLst/>
          </a:prstGeom>
          <a:noFill/>
          <a:ln w="0">
            <a:noFill/>
          </a:ln>
        </p:spPr>
        <p:style>
          <a:lnRef idx="0">
            <a:scrgbClr r="0" g="0" b="0"/>
          </a:lnRef>
          <a:fillRef idx="0">
            <a:scrgbClr r="0" g="0" b="0"/>
          </a:fillRef>
          <a:effectRef idx="0">
            <a:scrgbClr r="0" g="0" b="0"/>
          </a:effectRef>
          <a:fontRef idx="minor"/>
        </p:style>
        <p:txBody>
          <a:bodyPr lIns="0" tIns="43403" rIns="0" bIns="43403" anchor="ctr">
            <a:noAutofit/>
          </a:bodyPr>
          <a:lstStyle/>
          <a:p>
            <a:pPr>
              <a:lnSpc>
                <a:spcPct val="90000"/>
              </a:lnSpc>
            </a:pPr>
            <a:r>
              <a:rPr lang="de-DE" sz="1350" spc="-1">
                <a:solidFill>
                  <a:srgbClr val="000000"/>
                </a:solidFill>
                <a:latin typeface="Arial"/>
                <a:ea typeface="DejaVu Sans"/>
              </a:rPr>
              <a:t>DRIBS, SHE-Factory</a:t>
            </a:r>
            <a:endParaRPr lang="en-US" sz="1350" spc="-1">
              <a:solidFill>
                <a:srgbClr val="000000"/>
              </a:solidFill>
              <a:latin typeface="Arial"/>
            </a:endParaRPr>
          </a:p>
        </p:txBody>
      </p:sp>
      <p:sp>
        <p:nvSpPr>
          <p:cNvPr id="677" name="Title 1"/>
          <p:cNvSpPr/>
          <p:nvPr/>
        </p:nvSpPr>
        <p:spPr>
          <a:xfrm>
            <a:off x="552772" y="2377961"/>
            <a:ext cx="1688185" cy="334373"/>
          </a:xfrm>
          <a:prstGeom prst="rect">
            <a:avLst/>
          </a:prstGeom>
          <a:noFill/>
          <a:ln w="0">
            <a:noFill/>
          </a:ln>
        </p:spPr>
        <p:style>
          <a:lnRef idx="0">
            <a:scrgbClr r="0" g="0" b="0"/>
          </a:lnRef>
          <a:fillRef idx="0">
            <a:scrgbClr r="0" g="0" b="0"/>
          </a:fillRef>
          <a:effectRef idx="0">
            <a:scrgbClr r="0" g="0" b="0"/>
          </a:effectRef>
          <a:fontRef idx="minor"/>
        </p:style>
        <p:txBody>
          <a:bodyPr lIns="0" tIns="43403" rIns="0" bIns="43403" anchor="ctr">
            <a:noAutofit/>
          </a:bodyPr>
          <a:lstStyle/>
          <a:p>
            <a:pPr>
              <a:lnSpc>
                <a:spcPct val="90000"/>
              </a:lnSpc>
            </a:pPr>
            <a:r>
              <a:rPr lang="en-US" sz="1350" spc="-1">
                <a:solidFill>
                  <a:srgbClr val="000000"/>
                </a:solidFill>
                <a:latin typeface="Arial"/>
                <a:ea typeface="DejaVu Sans"/>
              </a:rPr>
              <a:t>NICA MPD</a:t>
            </a:r>
            <a:endParaRPr lang="en-US" sz="1350" spc="-1">
              <a:solidFill>
                <a:srgbClr val="000000"/>
              </a:solidFill>
              <a:latin typeface="Arial"/>
            </a:endParaRPr>
          </a:p>
        </p:txBody>
      </p:sp>
      <p:sp>
        <p:nvSpPr>
          <p:cNvPr id="678" name="Title 1"/>
          <p:cNvSpPr/>
          <p:nvPr/>
        </p:nvSpPr>
        <p:spPr>
          <a:xfrm>
            <a:off x="574994" y="3496705"/>
            <a:ext cx="1103119" cy="327082"/>
          </a:xfrm>
          <a:prstGeom prst="rect">
            <a:avLst/>
          </a:prstGeom>
          <a:noFill/>
          <a:ln w="0">
            <a:noFill/>
          </a:ln>
        </p:spPr>
        <p:style>
          <a:lnRef idx="0">
            <a:scrgbClr r="0" g="0" b="0"/>
          </a:lnRef>
          <a:fillRef idx="0">
            <a:scrgbClr r="0" g="0" b="0"/>
          </a:fillRef>
          <a:effectRef idx="0">
            <a:scrgbClr r="0" g="0" b="0"/>
          </a:effectRef>
          <a:fontRef idx="minor"/>
        </p:style>
        <p:txBody>
          <a:bodyPr lIns="0" tIns="43403" rIns="0" bIns="43403" anchor="ctr">
            <a:noAutofit/>
          </a:bodyPr>
          <a:lstStyle/>
          <a:p>
            <a:pPr>
              <a:lnSpc>
                <a:spcPct val="90000"/>
              </a:lnSpc>
            </a:pPr>
            <a:r>
              <a:rPr lang="en-US" sz="1350" b="1" spc="-1">
                <a:solidFill>
                  <a:srgbClr val="009A4D"/>
                </a:solidFill>
                <a:latin typeface="Arial"/>
                <a:ea typeface="DejaVu Sans"/>
              </a:rPr>
              <a:t>DNS-IV</a:t>
            </a:r>
            <a:endParaRPr lang="en-US" sz="1350" spc="-1">
              <a:solidFill>
                <a:srgbClr val="000000"/>
              </a:solidFill>
              <a:latin typeface="Arial"/>
            </a:endParaRPr>
          </a:p>
        </p:txBody>
      </p:sp>
      <p:sp>
        <p:nvSpPr>
          <p:cNvPr id="679" name="Title 1"/>
          <p:cNvSpPr/>
          <p:nvPr/>
        </p:nvSpPr>
        <p:spPr>
          <a:xfrm>
            <a:off x="573952" y="3912328"/>
            <a:ext cx="1103119" cy="274999"/>
          </a:xfrm>
          <a:prstGeom prst="rect">
            <a:avLst/>
          </a:prstGeom>
          <a:noFill/>
          <a:ln w="0">
            <a:noFill/>
          </a:ln>
        </p:spPr>
        <p:style>
          <a:lnRef idx="0">
            <a:scrgbClr r="0" g="0" b="0"/>
          </a:lnRef>
          <a:fillRef idx="0">
            <a:scrgbClr r="0" g="0" b="0"/>
          </a:fillRef>
          <a:effectRef idx="0">
            <a:scrgbClr r="0" g="0" b="0"/>
          </a:effectRef>
          <a:fontRef idx="minor"/>
        </p:style>
        <p:txBody>
          <a:bodyPr lIns="0" tIns="43403" rIns="0" bIns="43403" anchor="ctr">
            <a:noAutofit/>
          </a:bodyPr>
          <a:lstStyle/>
          <a:p>
            <a:pPr>
              <a:lnSpc>
                <a:spcPct val="90000"/>
              </a:lnSpc>
            </a:pPr>
            <a:r>
              <a:rPr lang="en-US" sz="1350" spc="-1">
                <a:solidFill>
                  <a:srgbClr val="000000"/>
                </a:solidFill>
                <a:latin typeface="Arial"/>
                <a:ea typeface="DejaVu Sans"/>
              </a:rPr>
              <a:t>Baikal - GVD</a:t>
            </a:r>
            <a:endParaRPr lang="en-US" sz="1350" spc="-1">
              <a:solidFill>
                <a:srgbClr val="000000"/>
              </a:solidFill>
              <a:latin typeface="Arial"/>
            </a:endParaRPr>
          </a:p>
        </p:txBody>
      </p:sp>
      <p:sp>
        <p:nvSpPr>
          <p:cNvPr id="680" name="Title 1"/>
          <p:cNvSpPr/>
          <p:nvPr/>
        </p:nvSpPr>
        <p:spPr>
          <a:xfrm>
            <a:off x="592702" y="4581421"/>
            <a:ext cx="1103119" cy="380554"/>
          </a:xfrm>
          <a:prstGeom prst="rect">
            <a:avLst/>
          </a:prstGeom>
          <a:noFill/>
          <a:ln w="0">
            <a:noFill/>
          </a:ln>
        </p:spPr>
        <p:style>
          <a:lnRef idx="0">
            <a:scrgbClr r="0" g="0" b="0"/>
          </a:lnRef>
          <a:fillRef idx="0">
            <a:scrgbClr r="0" g="0" b="0"/>
          </a:fillRef>
          <a:effectRef idx="0">
            <a:scrgbClr r="0" g="0" b="0"/>
          </a:effectRef>
          <a:fontRef idx="minor"/>
        </p:style>
        <p:txBody>
          <a:bodyPr lIns="0" tIns="43403" rIns="0" bIns="43403" anchor="ctr">
            <a:noAutofit/>
          </a:bodyPr>
          <a:lstStyle/>
          <a:p>
            <a:pPr>
              <a:lnSpc>
                <a:spcPct val="90000"/>
              </a:lnSpc>
            </a:pPr>
            <a:r>
              <a:rPr lang="en-US" sz="1350" spc="-1">
                <a:solidFill>
                  <a:srgbClr val="000000"/>
                </a:solidFill>
                <a:latin typeface="Arial"/>
                <a:ea typeface="DejaVu Sans"/>
              </a:rPr>
              <a:t>Life Science</a:t>
            </a:r>
            <a:endParaRPr lang="en-US" sz="1350" spc="-1">
              <a:solidFill>
                <a:srgbClr val="000000"/>
              </a:solidFill>
              <a:latin typeface="Arial"/>
            </a:endParaRPr>
          </a:p>
        </p:txBody>
      </p:sp>
      <p:sp>
        <p:nvSpPr>
          <p:cNvPr id="681" name="Title 1"/>
          <p:cNvSpPr/>
          <p:nvPr/>
        </p:nvSpPr>
        <p:spPr>
          <a:xfrm>
            <a:off x="573953" y="4969961"/>
            <a:ext cx="2619083" cy="343401"/>
          </a:xfrm>
          <a:prstGeom prst="rect">
            <a:avLst/>
          </a:prstGeom>
          <a:noFill/>
          <a:ln w="0">
            <a:noFill/>
          </a:ln>
        </p:spPr>
        <p:style>
          <a:lnRef idx="0">
            <a:scrgbClr r="0" g="0" b="0"/>
          </a:lnRef>
          <a:fillRef idx="0">
            <a:scrgbClr r="0" g="0" b="0"/>
          </a:fillRef>
          <a:effectRef idx="0">
            <a:scrgbClr r="0" g="0" b="0"/>
          </a:effectRef>
          <a:fontRef idx="minor"/>
        </p:style>
        <p:txBody>
          <a:bodyPr lIns="0" tIns="43403" rIns="0" bIns="43403" anchor="ctr">
            <a:noAutofit/>
          </a:bodyPr>
          <a:lstStyle/>
          <a:p>
            <a:pPr>
              <a:lnSpc>
                <a:spcPct val="90000"/>
              </a:lnSpc>
            </a:pPr>
            <a:r>
              <a:rPr lang="en-US" sz="1350" spc="-1">
                <a:solidFill>
                  <a:srgbClr val="000000"/>
                </a:solidFill>
                <a:latin typeface="Arial"/>
                <a:ea typeface="DejaVu Sans"/>
              </a:rPr>
              <a:t>FCC, ILC, GWI, …</a:t>
            </a:r>
            <a:endParaRPr lang="en-US" sz="1350" spc="-1">
              <a:solidFill>
                <a:srgbClr val="000000"/>
              </a:solidFill>
              <a:latin typeface="Arial"/>
            </a:endParaRPr>
          </a:p>
        </p:txBody>
      </p:sp>
      <p:sp>
        <p:nvSpPr>
          <p:cNvPr id="682" name="TextBox 11"/>
          <p:cNvSpPr/>
          <p:nvPr/>
        </p:nvSpPr>
        <p:spPr>
          <a:xfrm>
            <a:off x="484022" y="2049144"/>
            <a:ext cx="1755199" cy="295403"/>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nSpc>
                <a:spcPct val="100000"/>
              </a:lnSpc>
            </a:pPr>
            <a:r>
              <a:rPr lang="de-DE" sz="1350" b="1" spc="-1">
                <a:solidFill>
                  <a:srgbClr val="009A4D"/>
                </a:solidFill>
                <a:latin typeface="Arial"/>
                <a:ea typeface="DejaVu Sans"/>
              </a:rPr>
              <a:t>FRB </a:t>
            </a:r>
            <a:r>
              <a:rPr lang="en-US" sz="1350" b="1" spc="-1">
                <a:solidFill>
                  <a:srgbClr val="009A4D"/>
                </a:solidFill>
                <a:latin typeface="Arial"/>
                <a:ea typeface="DejaVu Sans"/>
              </a:rPr>
              <a:t>@ Flerov Lab</a:t>
            </a:r>
            <a:endParaRPr lang="en-US" sz="1350" spc="-1">
              <a:solidFill>
                <a:srgbClr val="000000"/>
              </a:solidFill>
              <a:latin typeface="Arial"/>
            </a:endParaRPr>
          </a:p>
        </p:txBody>
      </p:sp>
      <p:sp>
        <p:nvSpPr>
          <p:cNvPr id="683" name="TextBox 12"/>
          <p:cNvSpPr/>
          <p:nvPr/>
        </p:nvSpPr>
        <p:spPr>
          <a:xfrm>
            <a:off x="473259" y="2782473"/>
            <a:ext cx="1251382" cy="295403"/>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nSpc>
                <a:spcPct val="100000"/>
              </a:lnSpc>
            </a:pPr>
            <a:r>
              <a:rPr lang="en-US" sz="1350" spc="-1">
                <a:solidFill>
                  <a:srgbClr val="000000"/>
                </a:solidFill>
                <a:latin typeface="Arial"/>
                <a:ea typeface="DejaVu Sans"/>
              </a:rPr>
              <a:t>NICA SPD</a:t>
            </a:r>
            <a:endParaRPr lang="en-US" sz="1350" spc="-1">
              <a:solidFill>
                <a:srgbClr val="000000"/>
              </a:solidFill>
              <a:latin typeface="Arial"/>
            </a:endParaRPr>
          </a:p>
        </p:txBody>
      </p:sp>
      <p:sp>
        <p:nvSpPr>
          <p:cNvPr id="684" name="TextBox 13"/>
          <p:cNvSpPr/>
          <p:nvPr/>
        </p:nvSpPr>
        <p:spPr>
          <a:xfrm>
            <a:off x="470481" y="3151221"/>
            <a:ext cx="1948948" cy="295403"/>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nSpc>
                <a:spcPct val="100000"/>
              </a:lnSpc>
            </a:pPr>
            <a:r>
              <a:rPr lang="en-US" sz="1350" b="1" spc="-1">
                <a:solidFill>
                  <a:srgbClr val="009A4D"/>
                </a:solidFill>
                <a:latin typeface="Arial"/>
                <a:ea typeface="DejaVu Sans"/>
              </a:rPr>
              <a:t>NICA - III </a:t>
            </a:r>
            <a:r>
              <a:rPr lang="en-US" sz="1254" b="1" spc="-1">
                <a:solidFill>
                  <a:srgbClr val="009A4D"/>
                </a:solidFill>
                <a:latin typeface="Arial"/>
                <a:ea typeface="DejaVu Sans"/>
              </a:rPr>
              <a:t>(EIC, others</a:t>
            </a:r>
            <a:r>
              <a:rPr lang="ru-RU" sz="1254" b="1" spc="-1">
                <a:solidFill>
                  <a:srgbClr val="009A4D"/>
                </a:solidFill>
                <a:latin typeface="Arial"/>
                <a:ea typeface="DejaVu Sans"/>
              </a:rPr>
              <a:t>)</a:t>
            </a:r>
            <a:endParaRPr lang="en-US" sz="1254" spc="-1">
              <a:solidFill>
                <a:srgbClr val="000000"/>
              </a:solidFill>
              <a:latin typeface="Arial"/>
            </a:endParaRPr>
          </a:p>
        </p:txBody>
      </p:sp>
      <p:sp>
        <p:nvSpPr>
          <p:cNvPr id="685" name="TextBox 14"/>
          <p:cNvSpPr/>
          <p:nvPr/>
        </p:nvSpPr>
        <p:spPr>
          <a:xfrm>
            <a:off x="484022" y="4257465"/>
            <a:ext cx="2205544" cy="295403"/>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nSpc>
                <a:spcPct val="100000"/>
              </a:lnSpc>
            </a:pPr>
            <a:r>
              <a:rPr lang="en-US" sz="1350" b="1" spc="-1">
                <a:solidFill>
                  <a:srgbClr val="009A4D"/>
                </a:solidFill>
                <a:latin typeface="Symbol"/>
                <a:ea typeface="DejaVu Sans"/>
              </a:rPr>
              <a:t>n</a:t>
            </a:r>
            <a:r>
              <a:rPr lang="en-US" sz="1350" b="1" spc="-1">
                <a:solidFill>
                  <a:srgbClr val="009A4D"/>
                </a:solidFill>
                <a:latin typeface="Arial"/>
                <a:ea typeface="DejaVu Sans"/>
              </a:rPr>
              <a:t> &amp; AP Physics</a:t>
            </a:r>
            <a:endParaRPr lang="en-US" sz="1350" spc="-1">
              <a:solidFill>
                <a:srgbClr val="000000"/>
              </a:solidFill>
              <a:latin typeface="Arial"/>
            </a:endParaRPr>
          </a:p>
        </p:txBody>
      </p:sp>
      <p:sp>
        <p:nvSpPr>
          <p:cNvPr id="686" name="TextBox 15"/>
          <p:cNvSpPr/>
          <p:nvPr/>
        </p:nvSpPr>
        <p:spPr>
          <a:xfrm>
            <a:off x="2754932" y="6114056"/>
            <a:ext cx="7915058" cy="518541"/>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wrap="square" lIns="86805" tIns="43403" rIns="86805" bIns="43403" anchor="ctr">
            <a:spAutoFit/>
          </a:bodyPr>
          <a:lstStyle/>
          <a:p>
            <a:pPr algn="ctr">
              <a:lnSpc>
                <a:spcPct val="100000"/>
              </a:lnSpc>
            </a:pPr>
            <a:r>
              <a:rPr lang="en-US" sz="2800" b="1" cap="small" spc="-1" dirty="0">
                <a:solidFill>
                  <a:srgbClr val="002060"/>
                </a:solidFill>
                <a:latin typeface="Arial"/>
                <a:ea typeface="DejaVu Sans"/>
              </a:rPr>
              <a:t>Thank you for your attention and support!</a:t>
            </a:r>
            <a:endParaRPr lang="en-US" sz="2800" spc="-1" dirty="0">
              <a:solidFill>
                <a:srgbClr val="000000"/>
              </a:solidFill>
              <a:latin typeface="Arial"/>
            </a:endParaRPr>
          </a:p>
        </p:txBody>
      </p:sp>
      <p:sp>
        <p:nvSpPr>
          <p:cNvPr id="687" name="Title 1"/>
          <p:cNvSpPr/>
          <p:nvPr/>
        </p:nvSpPr>
        <p:spPr>
          <a:xfrm>
            <a:off x="559716" y="5377945"/>
            <a:ext cx="2092697" cy="334720"/>
          </a:xfrm>
          <a:prstGeom prst="rect">
            <a:avLst/>
          </a:prstGeom>
          <a:noFill/>
          <a:ln w="0">
            <a:noFill/>
          </a:ln>
        </p:spPr>
        <p:style>
          <a:lnRef idx="0">
            <a:scrgbClr r="0" g="0" b="0"/>
          </a:lnRef>
          <a:fillRef idx="0">
            <a:scrgbClr r="0" g="0" b="0"/>
          </a:fillRef>
          <a:effectRef idx="0">
            <a:scrgbClr r="0" g="0" b="0"/>
          </a:effectRef>
          <a:fontRef idx="minor"/>
        </p:style>
        <p:txBody>
          <a:bodyPr lIns="0" tIns="43403" rIns="0" bIns="43403" anchor="ctr">
            <a:noAutofit/>
          </a:bodyPr>
          <a:lstStyle/>
          <a:p>
            <a:pPr>
              <a:lnSpc>
                <a:spcPct val="90000"/>
              </a:lnSpc>
            </a:pPr>
            <a:r>
              <a:rPr lang="en-US" sz="1350" spc="-1">
                <a:solidFill>
                  <a:srgbClr val="000000"/>
                </a:solidFill>
                <a:latin typeface="Arial"/>
                <a:ea typeface="DejaVu Sans"/>
              </a:rPr>
              <a:t>Innovation center</a:t>
            </a:r>
            <a:endParaRPr lang="en-US" sz="1350" spc="-1">
              <a:solidFill>
                <a:srgbClr val="000000"/>
              </a:solidFill>
              <a:latin typeface="Arial"/>
            </a:endParaRPr>
          </a:p>
        </p:txBody>
      </p:sp>
      <p:sp>
        <p:nvSpPr>
          <p:cNvPr id="688" name="Rectangle: Rounded Corners 37"/>
          <p:cNvSpPr/>
          <p:nvPr/>
        </p:nvSpPr>
        <p:spPr>
          <a:xfrm>
            <a:off x="2418387" y="1687340"/>
            <a:ext cx="9259673" cy="316665"/>
          </a:xfrm>
          <a:prstGeom prst="roundRect">
            <a:avLst>
              <a:gd name="adj" fmla="val 50000"/>
            </a:avLst>
          </a:prstGeom>
          <a:pattFill prst="openDmnd">
            <a:fgClr>
              <a:srgbClr val="B9CDE5"/>
            </a:fgClr>
            <a:bgClr>
              <a:srgbClr val="376092"/>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543" b="1" spc="-1">
                <a:solidFill>
                  <a:srgbClr val="000000"/>
                </a:solidFill>
                <a:latin typeface="Segoe UI Light"/>
                <a:ea typeface="DejaVu Sans"/>
              </a:rPr>
              <a:t>Operation and development</a:t>
            </a:r>
            <a:endParaRPr lang="en-US" sz="1543" spc="-1">
              <a:solidFill>
                <a:srgbClr val="000000"/>
              </a:solidFill>
              <a:latin typeface="Arial"/>
            </a:endParaRPr>
          </a:p>
        </p:txBody>
      </p:sp>
      <p:sp>
        <p:nvSpPr>
          <p:cNvPr id="689" name="Rectangle: Rounded Corners 39"/>
          <p:cNvSpPr/>
          <p:nvPr/>
        </p:nvSpPr>
        <p:spPr>
          <a:xfrm>
            <a:off x="9171129" y="2057824"/>
            <a:ext cx="2506931" cy="311804"/>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543" b="1" spc="-1">
                <a:solidFill>
                  <a:srgbClr val="000000"/>
                </a:solidFill>
                <a:latin typeface="Segoe UI Light"/>
                <a:ea typeface="DejaVu Sans"/>
              </a:rPr>
              <a:t>Operation</a:t>
            </a:r>
            <a:endParaRPr lang="en-US" sz="1543" spc="-1">
              <a:solidFill>
                <a:srgbClr val="000000"/>
              </a:solidFill>
              <a:latin typeface="Arial"/>
            </a:endParaRPr>
          </a:p>
        </p:txBody>
      </p:sp>
      <p:sp>
        <p:nvSpPr>
          <p:cNvPr id="690" name="Rectangle: Rounded Corners 46"/>
          <p:cNvSpPr/>
          <p:nvPr/>
        </p:nvSpPr>
        <p:spPr>
          <a:xfrm>
            <a:off x="2400679" y="2049144"/>
            <a:ext cx="1273952" cy="33472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350" spc="-1">
                <a:solidFill>
                  <a:srgbClr val="FFFFFF"/>
                </a:solidFill>
                <a:latin typeface="Segoe UI Light"/>
                <a:ea typeface="DejaVu Sans"/>
              </a:rPr>
              <a:t>R&amp;D</a:t>
            </a:r>
            <a:endParaRPr lang="en-US" sz="1350" spc="-1">
              <a:solidFill>
                <a:srgbClr val="000000"/>
              </a:solidFill>
              <a:latin typeface="Arial"/>
            </a:endParaRPr>
          </a:p>
        </p:txBody>
      </p:sp>
      <p:sp>
        <p:nvSpPr>
          <p:cNvPr id="691" name="Rectangle: Rounded Corners 50"/>
          <p:cNvSpPr/>
          <p:nvPr/>
        </p:nvSpPr>
        <p:spPr>
          <a:xfrm>
            <a:off x="3715255" y="2034907"/>
            <a:ext cx="2012489" cy="360415"/>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254" spc="-1">
                <a:solidFill>
                  <a:srgbClr val="FFFFFF"/>
                </a:solidFill>
                <a:latin typeface="Segoe UI Light"/>
                <a:ea typeface="DejaVu Sans"/>
              </a:rPr>
              <a:t>Feasibility Studies + R&amp;D</a:t>
            </a:r>
            <a:endParaRPr lang="en-US" sz="1254" spc="-1">
              <a:solidFill>
                <a:srgbClr val="000000"/>
              </a:solidFill>
              <a:latin typeface="Arial"/>
            </a:endParaRPr>
          </a:p>
        </p:txBody>
      </p:sp>
      <p:sp>
        <p:nvSpPr>
          <p:cNvPr id="692" name="Rectangle: Rounded Corners 45"/>
          <p:cNvSpPr/>
          <p:nvPr/>
        </p:nvSpPr>
        <p:spPr>
          <a:xfrm>
            <a:off x="5738161" y="2035255"/>
            <a:ext cx="709718" cy="354859"/>
          </a:xfrm>
          <a:prstGeom prst="roundRect">
            <a:avLst>
              <a:gd name="adj" fmla="val 50000"/>
            </a:avLst>
          </a:prstGeom>
          <a:pattFill prst="ltDnDiag">
            <a:fgClr>
              <a:srgbClr val="FF0000"/>
            </a:fgClr>
            <a:bgClr>
              <a:srgbClr val="C00000"/>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965" b="1" spc="-1">
                <a:solidFill>
                  <a:srgbClr val="FFFFFF"/>
                </a:solidFill>
                <a:latin typeface="Segoe UI Light"/>
                <a:ea typeface="DejaVu Sans"/>
              </a:rPr>
              <a:t>Decision</a:t>
            </a:r>
            <a:endParaRPr lang="en-US" sz="965" spc="-1">
              <a:solidFill>
                <a:srgbClr val="FFFFFF"/>
              </a:solidFill>
              <a:latin typeface="Arial"/>
            </a:endParaRPr>
          </a:p>
        </p:txBody>
      </p:sp>
      <p:sp>
        <p:nvSpPr>
          <p:cNvPr id="693" name="Rectangle: Rounded Corners 46"/>
          <p:cNvSpPr/>
          <p:nvPr/>
        </p:nvSpPr>
        <p:spPr>
          <a:xfrm>
            <a:off x="6458296" y="2052616"/>
            <a:ext cx="2704847" cy="316665"/>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350" spc="-1">
                <a:solidFill>
                  <a:srgbClr val="FFFFFF"/>
                </a:solidFill>
                <a:latin typeface="Segoe UI Light"/>
                <a:ea typeface="DejaVu Sans"/>
              </a:rPr>
              <a:t>Phased construction</a:t>
            </a:r>
            <a:endParaRPr lang="en-US" sz="1350" spc="-1">
              <a:solidFill>
                <a:srgbClr val="000000"/>
              </a:solidFill>
              <a:latin typeface="Arial"/>
            </a:endParaRPr>
          </a:p>
        </p:txBody>
      </p:sp>
      <p:sp>
        <p:nvSpPr>
          <p:cNvPr id="694" name="Rectangle: Rounded Corners 46"/>
          <p:cNvSpPr/>
          <p:nvPr/>
        </p:nvSpPr>
        <p:spPr>
          <a:xfrm>
            <a:off x="2410053" y="2421017"/>
            <a:ext cx="2703111" cy="316665"/>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350" spc="-1">
                <a:solidFill>
                  <a:srgbClr val="FFFFFF"/>
                </a:solidFill>
                <a:latin typeface="Segoe UI Light"/>
                <a:ea typeface="DejaVu Sans"/>
              </a:rPr>
              <a:t>Construction</a:t>
            </a:r>
            <a:endParaRPr lang="en-US" sz="1350" spc="-1">
              <a:solidFill>
                <a:srgbClr val="000000"/>
              </a:solidFill>
              <a:latin typeface="Arial"/>
            </a:endParaRPr>
          </a:p>
        </p:txBody>
      </p:sp>
      <p:sp>
        <p:nvSpPr>
          <p:cNvPr id="695" name="Rectangle: Rounded Corners 39"/>
          <p:cNvSpPr/>
          <p:nvPr/>
        </p:nvSpPr>
        <p:spPr>
          <a:xfrm>
            <a:off x="5145803" y="2414767"/>
            <a:ext cx="1284368" cy="311804"/>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543" b="1" spc="-1">
                <a:solidFill>
                  <a:srgbClr val="000000"/>
                </a:solidFill>
                <a:latin typeface="Segoe UI Light"/>
                <a:ea typeface="DejaVu Sans"/>
              </a:rPr>
              <a:t>Operation</a:t>
            </a:r>
            <a:endParaRPr lang="en-US" sz="1543" spc="-1">
              <a:solidFill>
                <a:srgbClr val="000000"/>
              </a:solidFill>
              <a:latin typeface="Arial"/>
            </a:endParaRPr>
          </a:p>
        </p:txBody>
      </p:sp>
      <p:sp>
        <p:nvSpPr>
          <p:cNvPr id="696" name="Rectangle: Rounded Corners 39"/>
          <p:cNvSpPr/>
          <p:nvPr/>
        </p:nvSpPr>
        <p:spPr>
          <a:xfrm>
            <a:off x="6463157" y="2414767"/>
            <a:ext cx="2538181" cy="311804"/>
          </a:xfrm>
          <a:prstGeom prst="roundRect">
            <a:avLst>
              <a:gd name="adj" fmla="val 50000"/>
            </a:avLst>
          </a:prstGeom>
          <a:solidFill>
            <a:srgbClr val="4F6228"/>
          </a:solid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350" spc="-1">
                <a:solidFill>
                  <a:srgbClr val="FFFFFF"/>
                </a:solidFill>
                <a:latin typeface="Segoe UI Light"/>
                <a:ea typeface="DejaVu Sans"/>
              </a:rPr>
              <a:t>upgrade</a:t>
            </a:r>
            <a:endParaRPr lang="en-US" sz="1350" spc="-1">
              <a:solidFill>
                <a:srgbClr val="000000"/>
              </a:solidFill>
              <a:latin typeface="Arial"/>
            </a:endParaRPr>
          </a:p>
        </p:txBody>
      </p:sp>
      <p:sp>
        <p:nvSpPr>
          <p:cNvPr id="697" name="Rectangle: Rounded Corners 39"/>
          <p:cNvSpPr/>
          <p:nvPr/>
        </p:nvSpPr>
        <p:spPr>
          <a:xfrm>
            <a:off x="9041963" y="2425878"/>
            <a:ext cx="2636097" cy="311804"/>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543" b="1" spc="-1">
                <a:solidFill>
                  <a:srgbClr val="000000"/>
                </a:solidFill>
                <a:latin typeface="Segoe UI Light"/>
                <a:ea typeface="DejaVu Sans"/>
              </a:rPr>
              <a:t>Operation</a:t>
            </a:r>
            <a:endParaRPr lang="en-US" sz="1543" spc="-1">
              <a:solidFill>
                <a:srgbClr val="000000"/>
              </a:solidFill>
              <a:latin typeface="Arial"/>
            </a:endParaRPr>
          </a:p>
        </p:txBody>
      </p:sp>
      <p:sp>
        <p:nvSpPr>
          <p:cNvPr id="698" name="Rectangle: Rounded Corners 46"/>
          <p:cNvSpPr/>
          <p:nvPr/>
        </p:nvSpPr>
        <p:spPr>
          <a:xfrm>
            <a:off x="2356929" y="2788723"/>
            <a:ext cx="2784360" cy="33472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350" spc="-1">
                <a:solidFill>
                  <a:srgbClr val="FFFFFF"/>
                </a:solidFill>
                <a:latin typeface="Segoe UI Light"/>
                <a:ea typeface="DejaVu Sans"/>
              </a:rPr>
              <a:t>R&amp;D + Design</a:t>
            </a:r>
            <a:endParaRPr lang="en-US" sz="1350" spc="-1">
              <a:solidFill>
                <a:srgbClr val="000000"/>
              </a:solidFill>
              <a:latin typeface="Arial"/>
            </a:endParaRPr>
          </a:p>
        </p:txBody>
      </p:sp>
      <p:sp>
        <p:nvSpPr>
          <p:cNvPr id="699" name="Rectangle: Rounded Corners 46"/>
          <p:cNvSpPr/>
          <p:nvPr/>
        </p:nvSpPr>
        <p:spPr>
          <a:xfrm>
            <a:off x="5187122" y="2780043"/>
            <a:ext cx="1827074" cy="33472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254" spc="-1">
                <a:solidFill>
                  <a:srgbClr val="FFFFFF"/>
                </a:solidFill>
                <a:latin typeface="Segoe UI Light"/>
                <a:ea typeface="DejaVu Sans"/>
              </a:rPr>
              <a:t>Construction and commissioning</a:t>
            </a:r>
            <a:endParaRPr lang="en-US" sz="1254" spc="-1">
              <a:solidFill>
                <a:srgbClr val="000000"/>
              </a:solidFill>
              <a:latin typeface="Arial"/>
            </a:endParaRPr>
          </a:p>
        </p:txBody>
      </p:sp>
      <p:sp>
        <p:nvSpPr>
          <p:cNvPr id="700" name="Rectangle: Rounded Corners 39"/>
          <p:cNvSpPr/>
          <p:nvPr/>
        </p:nvSpPr>
        <p:spPr>
          <a:xfrm>
            <a:off x="7022182" y="2788723"/>
            <a:ext cx="3355885" cy="311804"/>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543" b="1" spc="-1">
                <a:solidFill>
                  <a:srgbClr val="000000"/>
                </a:solidFill>
                <a:latin typeface="Segoe UI Light"/>
                <a:ea typeface="DejaVu Sans"/>
              </a:rPr>
              <a:t>Operation</a:t>
            </a:r>
            <a:endParaRPr lang="en-US" sz="1543" spc="-1">
              <a:solidFill>
                <a:srgbClr val="000000"/>
              </a:solidFill>
              <a:latin typeface="Arial"/>
            </a:endParaRPr>
          </a:p>
        </p:txBody>
      </p:sp>
      <p:sp>
        <p:nvSpPr>
          <p:cNvPr id="701" name="Rectangle: Rounded Corners 39"/>
          <p:cNvSpPr/>
          <p:nvPr/>
        </p:nvSpPr>
        <p:spPr>
          <a:xfrm>
            <a:off x="10397858" y="2777612"/>
            <a:ext cx="1270827" cy="311804"/>
          </a:xfrm>
          <a:prstGeom prst="roundRect">
            <a:avLst>
              <a:gd name="adj" fmla="val 50000"/>
            </a:avLst>
          </a:prstGeom>
          <a:solidFill>
            <a:srgbClr val="4F6228"/>
          </a:solid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157" spc="-1">
                <a:solidFill>
                  <a:srgbClr val="FFFFFF"/>
                </a:solidFill>
                <a:latin typeface="Segoe UI Light"/>
                <a:ea typeface="DejaVu Sans"/>
              </a:rPr>
              <a:t>upgrade</a:t>
            </a:r>
            <a:endParaRPr lang="en-US" sz="1157" spc="-1">
              <a:solidFill>
                <a:srgbClr val="000000"/>
              </a:solidFill>
              <a:latin typeface="Arial"/>
            </a:endParaRPr>
          </a:p>
        </p:txBody>
      </p:sp>
      <p:sp>
        <p:nvSpPr>
          <p:cNvPr id="702" name="Rectangle: Rounded Corners 46"/>
          <p:cNvSpPr/>
          <p:nvPr/>
        </p:nvSpPr>
        <p:spPr>
          <a:xfrm>
            <a:off x="2356929" y="3151568"/>
            <a:ext cx="2784360" cy="334720"/>
          </a:xfrm>
          <a:prstGeom prst="roundRect">
            <a:avLst>
              <a:gd name="adj" fmla="val 50000"/>
            </a:avLst>
          </a:prstGeom>
          <a:solidFill>
            <a:srgbClr val="808080"/>
          </a:solid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254" spc="-1">
                <a:solidFill>
                  <a:srgbClr val="FFFFFF"/>
                </a:solidFill>
                <a:latin typeface="Segoe UI Light"/>
                <a:ea typeface="DejaVu Sans"/>
              </a:rPr>
              <a:t>Feasibility Studies + R&amp;D</a:t>
            </a:r>
            <a:endParaRPr lang="en-US" sz="1254" spc="-1">
              <a:solidFill>
                <a:srgbClr val="000000"/>
              </a:solidFill>
              <a:latin typeface="Arial"/>
            </a:endParaRPr>
          </a:p>
        </p:txBody>
      </p:sp>
      <p:sp>
        <p:nvSpPr>
          <p:cNvPr id="703" name="Rectangle: Rounded Corners 46"/>
          <p:cNvSpPr/>
          <p:nvPr/>
        </p:nvSpPr>
        <p:spPr>
          <a:xfrm>
            <a:off x="5162816" y="3157818"/>
            <a:ext cx="1273952" cy="33472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157" spc="-1">
                <a:solidFill>
                  <a:srgbClr val="FFFFFF"/>
                </a:solidFill>
                <a:latin typeface="Segoe UI Light"/>
                <a:ea typeface="DejaVu Sans"/>
              </a:rPr>
              <a:t>International Program + R&amp;D</a:t>
            </a:r>
            <a:endParaRPr lang="en-US" sz="1157" spc="-1">
              <a:solidFill>
                <a:srgbClr val="000000"/>
              </a:solidFill>
              <a:latin typeface="Arial"/>
            </a:endParaRPr>
          </a:p>
        </p:txBody>
      </p:sp>
      <p:sp>
        <p:nvSpPr>
          <p:cNvPr id="704" name="Rectangle: Rounded Corners 50"/>
          <p:cNvSpPr/>
          <p:nvPr/>
        </p:nvSpPr>
        <p:spPr>
          <a:xfrm>
            <a:off x="6458296" y="3144624"/>
            <a:ext cx="2487834" cy="360415"/>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254" spc="-1">
                <a:solidFill>
                  <a:srgbClr val="FFFFFF"/>
                </a:solidFill>
                <a:latin typeface="Segoe UI Light"/>
                <a:ea typeface="DejaVu Sans"/>
              </a:rPr>
              <a:t>Technical design and prototyping</a:t>
            </a:r>
            <a:endParaRPr lang="en-US" sz="1254" spc="-1">
              <a:solidFill>
                <a:srgbClr val="000000"/>
              </a:solidFill>
              <a:latin typeface="Arial"/>
            </a:endParaRPr>
          </a:p>
        </p:txBody>
      </p:sp>
      <p:sp>
        <p:nvSpPr>
          <p:cNvPr id="705" name="Rectangle: Rounded Corners 39"/>
          <p:cNvSpPr/>
          <p:nvPr/>
        </p:nvSpPr>
        <p:spPr>
          <a:xfrm>
            <a:off x="8967310" y="3157818"/>
            <a:ext cx="2680888" cy="311804"/>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543" b="1" spc="-1">
                <a:solidFill>
                  <a:srgbClr val="000000"/>
                </a:solidFill>
                <a:latin typeface="Segoe UI Light"/>
                <a:ea typeface="DejaVu Sans"/>
              </a:rPr>
              <a:t>Operation</a:t>
            </a:r>
            <a:endParaRPr lang="en-US" sz="1543" spc="-1">
              <a:solidFill>
                <a:srgbClr val="000000"/>
              </a:solidFill>
              <a:latin typeface="Arial"/>
            </a:endParaRPr>
          </a:p>
        </p:txBody>
      </p:sp>
      <p:sp>
        <p:nvSpPr>
          <p:cNvPr id="706" name="Rectangle: Rounded Corners 50"/>
          <p:cNvSpPr/>
          <p:nvPr/>
        </p:nvSpPr>
        <p:spPr>
          <a:xfrm>
            <a:off x="2356929" y="3517538"/>
            <a:ext cx="2756235" cy="360415"/>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254" spc="-1">
                <a:solidFill>
                  <a:srgbClr val="FFFFFF"/>
                </a:solidFill>
                <a:latin typeface="Segoe UI Light"/>
                <a:ea typeface="DejaVu Sans"/>
              </a:rPr>
              <a:t>Technical design and prototyping</a:t>
            </a:r>
            <a:endParaRPr lang="en-US" sz="1254" spc="-1">
              <a:solidFill>
                <a:srgbClr val="000000"/>
              </a:solidFill>
              <a:latin typeface="Arial"/>
            </a:endParaRPr>
          </a:p>
        </p:txBody>
      </p:sp>
      <p:sp>
        <p:nvSpPr>
          <p:cNvPr id="707" name="Rectangle: Rounded Corners 45"/>
          <p:cNvSpPr/>
          <p:nvPr/>
        </p:nvSpPr>
        <p:spPr>
          <a:xfrm>
            <a:off x="5170456" y="3514414"/>
            <a:ext cx="709718" cy="335762"/>
          </a:xfrm>
          <a:prstGeom prst="roundRect">
            <a:avLst>
              <a:gd name="adj" fmla="val 50000"/>
            </a:avLst>
          </a:prstGeom>
          <a:pattFill prst="ltDnDiag">
            <a:fgClr>
              <a:srgbClr val="FF0000"/>
            </a:fgClr>
            <a:bgClr>
              <a:srgbClr val="C00000"/>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965" b="1" spc="-1">
                <a:solidFill>
                  <a:srgbClr val="FFFFFF"/>
                </a:solidFill>
                <a:latin typeface="Segoe UI Light"/>
                <a:ea typeface="DejaVu Sans"/>
              </a:rPr>
              <a:t>Decision</a:t>
            </a:r>
            <a:endParaRPr lang="en-US" sz="965" spc="-1">
              <a:solidFill>
                <a:srgbClr val="FFFFFF"/>
              </a:solidFill>
              <a:latin typeface="Arial"/>
            </a:endParaRPr>
          </a:p>
        </p:txBody>
      </p:sp>
      <p:sp>
        <p:nvSpPr>
          <p:cNvPr id="708" name="Rectangle: Rounded Corners 46"/>
          <p:cNvSpPr/>
          <p:nvPr/>
        </p:nvSpPr>
        <p:spPr>
          <a:xfrm>
            <a:off x="5913507" y="3531427"/>
            <a:ext cx="4479490" cy="316665"/>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350" spc="-1">
                <a:solidFill>
                  <a:srgbClr val="FFFFFF"/>
                </a:solidFill>
                <a:latin typeface="Segoe UI Light"/>
                <a:ea typeface="DejaVu Sans"/>
              </a:rPr>
              <a:t>Construction</a:t>
            </a:r>
            <a:endParaRPr lang="en-US" sz="1350" spc="-1">
              <a:solidFill>
                <a:srgbClr val="000000"/>
              </a:solidFill>
              <a:latin typeface="Arial"/>
            </a:endParaRPr>
          </a:p>
        </p:txBody>
      </p:sp>
      <p:sp>
        <p:nvSpPr>
          <p:cNvPr id="709" name="Rectangle: Rounded Corners 39"/>
          <p:cNvSpPr/>
          <p:nvPr/>
        </p:nvSpPr>
        <p:spPr>
          <a:xfrm>
            <a:off x="10427025" y="3527608"/>
            <a:ext cx="1254507" cy="311804"/>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543" b="1" spc="-1">
                <a:solidFill>
                  <a:srgbClr val="000000"/>
                </a:solidFill>
                <a:latin typeface="Segoe UI Light"/>
                <a:ea typeface="DejaVu Sans"/>
              </a:rPr>
              <a:t>Operation</a:t>
            </a:r>
            <a:endParaRPr lang="en-US" sz="1543" spc="-1">
              <a:solidFill>
                <a:srgbClr val="000000"/>
              </a:solidFill>
              <a:latin typeface="Arial"/>
            </a:endParaRPr>
          </a:p>
        </p:txBody>
      </p:sp>
      <p:sp>
        <p:nvSpPr>
          <p:cNvPr id="710" name="Rectangle: Rounded Corners 46"/>
          <p:cNvSpPr/>
          <p:nvPr/>
        </p:nvSpPr>
        <p:spPr>
          <a:xfrm>
            <a:off x="2373943" y="3892189"/>
            <a:ext cx="3505884" cy="316665"/>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350" spc="-1">
                <a:solidFill>
                  <a:srgbClr val="FFFFFF"/>
                </a:solidFill>
                <a:latin typeface="Segoe UI Light"/>
                <a:ea typeface="DejaVu Sans"/>
              </a:rPr>
              <a:t>Construction and data acquisition</a:t>
            </a:r>
            <a:endParaRPr lang="en-US" sz="1350" spc="-1">
              <a:solidFill>
                <a:srgbClr val="000000"/>
              </a:solidFill>
              <a:latin typeface="Arial"/>
            </a:endParaRPr>
          </a:p>
        </p:txBody>
      </p:sp>
      <p:sp>
        <p:nvSpPr>
          <p:cNvPr id="711" name="Rectangle: Rounded Corners 39"/>
          <p:cNvSpPr/>
          <p:nvPr/>
        </p:nvSpPr>
        <p:spPr>
          <a:xfrm>
            <a:off x="5917326" y="3897397"/>
            <a:ext cx="4476018" cy="311804"/>
          </a:xfrm>
          <a:prstGeom prst="roundRect">
            <a:avLst>
              <a:gd name="adj" fmla="val 50000"/>
            </a:avLst>
          </a:prstGeom>
          <a:solidFill>
            <a:srgbClr val="4F6228"/>
          </a:solid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350" spc="-1">
                <a:solidFill>
                  <a:srgbClr val="FFFFFF"/>
                </a:solidFill>
                <a:latin typeface="Segoe UI Light"/>
                <a:ea typeface="DejaVu Sans"/>
              </a:rPr>
              <a:t>upgrade and data acquisition</a:t>
            </a:r>
            <a:endParaRPr lang="en-US" sz="1350" spc="-1">
              <a:solidFill>
                <a:srgbClr val="000000"/>
              </a:solidFill>
              <a:latin typeface="Arial"/>
            </a:endParaRPr>
          </a:p>
        </p:txBody>
      </p:sp>
      <p:sp>
        <p:nvSpPr>
          <p:cNvPr id="712" name="Rectangle: Rounded Corners 39"/>
          <p:cNvSpPr/>
          <p:nvPr/>
        </p:nvSpPr>
        <p:spPr>
          <a:xfrm>
            <a:off x="10420428" y="3888023"/>
            <a:ext cx="1254507" cy="311804"/>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543" b="1" spc="-1">
                <a:solidFill>
                  <a:srgbClr val="000000"/>
                </a:solidFill>
                <a:latin typeface="Segoe UI Light"/>
                <a:ea typeface="DejaVu Sans"/>
              </a:rPr>
              <a:t>Operation</a:t>
            </a:r>
            <a:endParaRPr lang="en-US" sz="1543" spc="-1">
              <a:solidFill>
                <a:srgbClr val="000000"/>
              </a:solidFill>
              <a:latin typeface="Arial"/>
            </a:endParaRPr>
          </a:p>
        </p:txBody>
      </p:sp>
      <p:sp>
        <p:nvSpPr>
          <p:cNvPr id="713" name="Rectangle: Rounded Corners 46"/>
          <p:cNvSpPr/>
          <p:nvPr/>
        </p:nvSpPr>
        <p:spPr>
          <a:xfrm>
            <a:off x="2355887" y="4247396"/>
            <a:ext cx="9292659" cy="334720"/>
          </a:xfrm>
          <a:prstGeom prst="roundRect">
            <a:avLst>
              <a:gd name="adj" fmla="val 50000"/>
            </a:avLst>
          </a:prstGeom>
          <a:solidFill>
            <a:srgbClr val="808080"/>
          </a:solid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543" spc="-1">
                <a:solidFill>
                  <a:srgbClr val="FFFFFF"/>
                </a:solidFill>
                <a:latin typeface="Segoe UI Light"/>
                <a:ea typeface="DejaVu Sans"/>
              </a:rPr>
              <a:t>International scientific program</a:t>
            </a:r>
            <a:endParaRPr lang="en-US" sz="1543" spc="-1">
              <a:solidFill>
                <a:srgbClr val="000000"/>
              </a:solidFill>
              <a:latin typeface="Arial"/>
            </a:endParaRPr>
          </a:p>
        </p:txBody>
      </p:sp>
      <p:sp>
        <p:nvSpPr>
          <p:cNvPr id="714" name="Rectangle: Rounded Corners 39"/>
          <p:cNvSpPr/>
          <p:nvPr/>
        </p:nvSpPr>
        <p:spPr>
          <a:xfrm>
            <a:off x="4420460" y="4611630"/>
            <a:ext cx="7223225" cy="367706"/>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543" spc="-1">
                <a:solidFill>
                  <a:srgbClr val="000000"/>
                </a:solidFill>
                <a:latin typeface="Segoe UI Light"/>
                <a:ea typeface="DejaVu Sans"/>
              </a:rPr>
              <a:t>International scientific program</a:t>
            </a:r>
            <a:endParaRPr lang="en-US" sz="1543" spc="-1">
              <a:solidFill>
                <a:srgbClr val="000000"/>
              </a:solidFill>
              <a:latin typeface="Arial"/>
            </a:endParaRPr>
          </a:p>
        </p:txBody>
      </p:sp>
      <p:sp>
        <p:nvSpPr>
          <p:cNvPr id="715" name="Rectangle: Rounded Corners 50"/>
          <p:cNvSpPr/>
          <p:nvPr/>
        </p:nvSpPr>
        <p:spPr>
          <a:xfrm>
            <a:off x="2355888" y="5003989"/>
            <a:ext cx="4338518" cy="319443"/>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350" spc="-1">
                <a:solidFill>
                  <a:srgbClr val="FFFFFF"/>
                </a:solidFill>
                <a:latin typeface="Segoe UI Light"/>
                <a:ea typeface="DejaVu Sans"/>
              </a:rPr>
              <a:t>Participation in Feasibility Studies, advanced R&amp;D</a:t>
            </a:r>
            <a:endParaRPr lang="en-US" sz="1350" spc="-1">
              <a:solidFill>
                <a:srgbClr val="000000"/>
              </a:solidFill>
              <a:latin typeface="Arial"/>
            </a:endParaRPr>
          </a:p>
        </p:txBody>
      </p:sp>
      <p:sp>
        <p:nvSpPr>
          <p:cNvPr id="716" name="Rectangle: Rounded Corners 45"/>
          <p:cNvSpPr/>
          <p:nvPr/>
        </p:nvSpPr>
        <p:spPr>
          <a:xfrm>
            <a:off x="6712461" y="5001211"/>
            <a:ext cx="940273" cy="319443"/>
          </a:xfrm>
          <a:prstGeom prst="roundRect">
            <a:avLst>
              <a:gd name="adj" fmla="val 50000"/>
            </a:avLst>
          </a:prstGeom>
          <a:pattFill prst="ltDnDiag">
            <a:fgClr>
              <a:srgbClr val="FF0000"/>
            </a:fgClr>
            <a:bgClr>
              <a:srgbClr val="C00000"/>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965" b="1" spc="-1">
                <a:solidFill>
                  <a:srgbClr val="FFFFFF"/>
                </a:solidFill>
                <a:latin typeface="Segoe UI Light"/>
                <a:ea typeface="DejaVu Sans"/>
              </a:rPr>
              <a:t>Decision</a:t>
            </a:r>
            <a:endParaRPr lang="en-US" sz="965" spc="-1">
              <a:solidFill>
                <a:srgbClr val="FFFFFF"/>
              </a:solidFill>
              <a:latin typeface="Arial"/>
            </a:endParaRPr>
          </a:p>
        </p:txBody>
      </p:sp>
      <p:sp>
        <p:nvSpPr>
          <p:cNvPr id="717" name="Rectangle: Rounded Corners 46"/>
          <p:cNvSpPr/>
          <p:nvPr/>
        </p:nvSpPr>
        <p:spPr>
          <a:xfrm>
            <a:off x="7670442" y="5003642"/>
            <a:ext cx="2679847" cy="316665"/>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350" spc="-1">
                <a:solidFill>
                  <a:srgbClr val="FFFFFF"/>
                </a:solidFill>
                <a:latin typeface="Segoe UI Light"/>
                <a:ea typeface="DejaVu Sans"/>
              </a:rPr>
              <a:t>Participation in construction</a:t>
            </a:r>
            <a:endParaRPr lang="en-US" sz="1350" spc="-1">
              <a:solidFill>
                <a:srgbClr val="000000"/>
              </a:solidFill>
              <a:latin typeface="Arial"/>
            </a:endParaRPr>
          </a:p>
        </p:txBody>
      </p:sp>
      <p:sp>
        <p:nvSpPr>
          <p:cNvPr id="718" name="Rectangle: Rounded Corners 39"/>
          <p:cNvSpPr/>
          <p:nvPr/>
        </p:nvSpPr>
        <p:spPr>
          <a:xfrm>
            <a:off x="4939554" y="5324821"/>
            <a:ext cx="6704131" cy="359720"/>
          </a:xfrm>
          <a:prstGeom prst="roundRect">
            <a:avLst>
              <a:gd name="adj" fmla="val 50000"/>
            </a:avLst>
          </a:prstGeom>
          <a:solidFill>
            <a:srgbClr val="B9CDE5"/>
          </a:solidFill>
          <a:ln w="25560">
            <a:solidFill>
              <a:srgbClr val="B9CDE5"/>
            </a:solidFill>
            <a:miter/>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543" b="1" spc="-1">
                <a:solidFill>
                  <a:srgbClr val="000000"/>
                </a:solidFill>
                <a:latin typeface="Segoe UI Light"/>
                <a:ea typeface="DejaVu Sans"/>
              </a:rPr>
              <a:t>Operation and regular modernization </a:t>
            </a:r>
            <a:endParaRPr lang="en-US" sz="1543" spc="-1">
              <a:solidFill>
                <a:srgbClr val="000000"/>
              </a:solidFill>
              <a:latin typeface="Arial"/>
            </a:endParaRPr>
          </a:p>
        </p:txBody>
      </p:sp>
      <p:sp>
        <p:nvSpPr>
          <p:cNvPr id="719" name="Rectangle: Rounded Corners 46"/>
          <p:cNvSpPr/>
          <p:nvPr/>
        </p:nvSpPr>
        <p:spPr>
          <a:xfrm>
            <a:off x="3744769" y="5341140"/>
            <a:ext cx="2049642" cy="343401"/>
          </a:xfrm>
          <a:prstGeom prst="roundRect">
            <a:avLst>
              <a:gd name="adj" fmla="val 50000"/>
            </a:avLst>
          </a:prstGeom>
          <a:solidFill>
            <a:srgbClr val="7030A0">
              <a:alpha val="60000"/>
            </a:srgbClr>
          </a:solid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350" spc="-1">
                <a:solidFill>
                  <a:srgbClr val="FFFFFF"/>
                </a:solidFill>
                <a:latin typeface="Segoe UI Light"/>
                <a:ea typeface="DejaVu Sans"/>
              </a:rPr>
              <a:t>Construction</a:t>
            </a:r>
            <a:endParaRPr lang="en-US" sz="1350" spc="-1">
              <a:solidFill>
                <a:srgbClr val="000000"/>
              </a:solidFill>
              <a:latin typeface="Arial"/>
            </a:endParaRPr>
          </a:p>
        </p:txBody>
      </p:sp>
      <p:sp>
        <p:nvSpPr>
          <p:cNvPr id="720" name="Rectangle: Rounded Corners 46"/>
          <p:cNvSpPr/>
          <p:nvPr/>
        </p:nvSpPr>
        <p:spPr>
          <a:xfrm>
            <a:off x="2380193" y="5360932"/>
            <a:ext cx="1367701" cy="33472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350" spc="-1">
                <a:solidFill>
                  <a:srgbClr val="FFFFFF"/>
                </a:solidFill>
                <a:latin typeface="Segoe UI Light"/>
                <a:ea typeface="DejaVu Sans"/>
              </a:rPr>
              <a:t>R&amp;D + Design</a:t>
            </a:r>
            <a:endParaRPr lang="en-US" sz="1350" spc="-1">
              <a:solidFill>
                <a:srgbClr val="000000"/>
              </a:solidFill>
              <a:latin typeface="Arial"/>
            </a:endParaRPr>
          </a:p>
        </p:txBody>
      </p:sp>
      <p:sp>
        <p:nvSpPr>
          <p:cNvPr id="721" name="Rectangle: Rounded Corners 46"/>
          <p:cNvSpPr/>
          <p:nvPr/>
        </p:nvSpPr>
        <p:spPr>
          <a:xfrm>
            <a:off x="2379151" y="4630380"/>
            <a:ext cx="2033322" cy="334720"/>
          </a:xfrm>
          <a:prstGeom prst="roundRect">
            <a:avLst>
              <a:gd name="adj" fmla="val 50000"/>
            </a:avLst>
          </a:prstGeom>
          <a:solidFill>
            <a:srgbClr val="808080"/>
          </a:solidFill>
          <a:ln w="2556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lnSpc>
                <a:spcPct val="100000"/>
              </a:lnSpc>
            </a:pPr>
            <a:r>
              <a:rPr lang="en-US" sz="1254" spc="-1">
                <a:solidFill>
                  <a:srgbClr val="FFFFFF"/>
                </a:solidFill>
                <a:latin typeface="Segoe UI Light"/>
                <a:ea typeface="DejaVu Sans"/>
              </a:rPr>
              <a:t>Formulation of Internati-onal scientific program</a:t>
            </a:r>
            <a:endParaRPr lang="en-US" sz="1254" spc="-1">
              <a:solidFill>
                <a:srgbClr val="000000"/>
              </a:solidFill>
              <a:latin typeface="Arial"/>
            </a:endParaRPr>
          </a:p>
        </p:txBody>
      </p:sp>
      <p:pic>
        <p:nvPicPr>
          <p:cNvPr id="3" name="Рисунок 2">
            <a:extLst>
              <a:ext uri="{FF2B5EF4-FFF2-40B4-BE49-F238E27FC236}">
                <a16:creationId xmlns:a16="http://schemas.microsoft.com/office/drawing/2014/main" id="{AF24286D-DF58-95B7-54F0-771EC2CB3832}"/>
              </a:ext>
            </a:extLst>
          </p:cNvPr>
          <p:cNvPicPr>
            <a:picLocks noChangeAspect="1"/>
          </p:cNvPicPr>
          <p:nvPr/>
        </p:nvPicPr>
        <p:blipFill>
          <a:blip r:embed="rId2"/>
          <a:stretch>
            <a:fillRect/>
          </a:stretch>
        </p:blipFill>
        <p:spPr>
          <a:xfrm>
            <a:off x="229134" y="104672"/>
            <a:ext cx="3023290" cy="1187059"/>
          </a:xfrm>
          <a:prstGeom prst="rect">
            <a:avLst/>
          </a:prstGeom>
        </p:spPr>
      </p:pic>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8DB2CF12-8FF6-B343-963D-F67F6DECE101}"/>
              </a:ext>
            </a:extLst>
          </p:cNvPr>
          <p:cNvSpPr>
            <a:spLocks noGrp="1"/>
          </p:cNvSpPr>
          <p:nvPr>
            <p:ph type="sldNum" sz="quarter" idx="12"/>
          </p:nvPr>
        </p:nvSpPr>
        <p:spPr/>
        <p:txBody>
          <a:bodyPr/>
          <a:lstStyle/>
          <a:p>
            <a:fld id="{B5CEABB6-07DC-46E8-9B57-56EC44A396E5}" type="slidenum">
              <a:rPr lang="ru-RU" noProof="0" smtClean="0"/>
              <a:pPr/>
              <a:t>33</a:t>
            </a:fld>
            <a:endParaRPr lang="ru-RU" noProof="0"/>
          </a:p>
        </p:txBody>
      </p:sp>
    </p:spTree>
    <p:extLst>
      <p:ext uri="{BB962C8B-B14F-4D97-AF65-F5344CB8AC3E}">
        <p14:creationId xmlns:p14="http://schemas.microsoft.com/office/powerpoint/2010/main" val="2972453800"/>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Прямоугольник 3"/>
          <p:cNvSpPr/>
          <p:nvPr/>
        </p:nvSpPr>
        <p:spPr>
          <a:xfrm>
            <a:off x="343948" y="4450028"/>
            <a:ext cx="11504105" cy="2145127"/>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nSpc>
                <a:spcPct val="100000"/>
              </a:lnSpc>
            </a:pPr>
            <a:r>
              <a:rPr lang="en-US" sz="1929" spc="-1" dirty="0">
                <a:solidFill>
                  <a:srgbClr val="0432FF"/>
                </a:solidFill>
                <a:latin typeface="Arial"/>
                <a:ea typeface="DejaVu Sans"/>
              </a:rPr>
              <a:t>The Sum of Contributions are to be increased by 5% annually to fully cover the $1,944.6 million cost. </a:t>
            </a:r>
            <a:endParaRPr lang="en-US" sz="1929" spc="-1" dirty="0">
              <a:solidFill>
                <a:srgbClr val="000000"/>
              </a:solidFill>
              <a:latin typeface="Arial"/>
            </a:endParaRPr>
          </a:p>
          <a:p>
            <a:pPr>
              <a:lnSpc>
                <a:spcPct val="100000"/>
              </a:lnSpc>
            </a:pPr>
            <a:r>
              <a:rPr lang="en-US" sz="1929" spc="-1" dirty="0">
                <a:solidFill>
                  <a:srgbClr val="0432FF"/>
                </a:solidFill>
                <a:latin typeface="Arial"/>
                <a:ea typeface="DejaVu Sans"/>
              </a:rPr>
              <a:t>In case of insignificant indexation of the amount of contributions, we have: underfunding of certain stages of work on large scientific projects (NICA-SPD in the first place, about $ 45 million, DRIBs-III Radiochemical Laboratory - class 1 - about 8.5 M$), Life Science and external cooperation up to 10 M$, reduction of experimental time (10-20 M$, as well as cancellation of the involvement of about 200 highly qualified scientists and specialists (36 M$).Even after these cardinal cuts for the JINR Development Program, the budget will have a deficit of about 100 M$.</a:t>
            </a:r>
            <a:endParaRPr lang="en-US" sz="1929" spc="-1" dirty="0">
              <a:solidFill>
                <a:srgbClr val="000000"/>
              </a:solidFill>
              <a:latin typeface="Arial"/>
            </a:endParaRPr>
          </a:p>
        </p:txBody>
      </p:sp>
      <p:sp>
        <p:nvSpPr>
          <p:cNvPr id="672" name="TextBox 4"/>
          <p:cNvSpPr/>
          <p:nvPr/>
        </p:nvSpPr>
        <p:spPr>
          <a:xfrm>
            <a:off x="286400" y="727080"/>
            <a:ext cx="11619729" cy="3507180"/>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spcAft>
                <a:spcPts val="580"/>
              </a:spcAft>
            </a:pPr>
            <a:r>
              <a:rPr lang="en-US" sz="1929" spc="-1" dirty="0">
                <a:solidFill>
                  <a:srgbClr val="C00000"/>
                </a:solidFill>
                <a:latin typeface="Arial"/>
                <a:ea typeface="DejaVu Sans"/>
              </a:rPr>
              <a:t>Subject to the principle of reciprocity, the Institute will continue to fulfill all its obligations, will consistently pursue a policy of Open Access to its research infrastructure and scientific data (Open Science), strictly follow internationally recognized standards of scientific expertise and legal support of intellectual property.</a:t>
            </a:r>
            <a:endParaRPr lang="en-US" sz="1929" spc="-1" dirty="0">
              <a:solidFill>
                <a:srgbClr val="000000"/>
              </a:solidFill>
              <a:latin typeface="Arial"/>
            </a:endParaRPr>
          </a:p>
          <a:p>
            <a:pPr>
              <a:spcAft>
                <a:spcPts val="580"/>
              </a:spcAft>
            </a:pPr>
            <a:r>
              <a:rPr lang="en-US" sz="1929" spc="-1" dirty="0">
                <a:solidFill>
                  <a:srgbClr val="C00000"/>
                </a:solidFill>
                <a:latin typeface="Arial"/>
                <a:ea typeface="DejaVu Sans"/>
              </a:rPr>
              <a:t>The main financial risk for the development of JINR for 2024-2030, associated with the geopolitical situation, is the incomplete and/or untimely fulfillment of the Member-country contributions, the reduction of member states and non-payment of contributions by states where membership was suspended for an indefinite period. Such factors, first of all, will affect the reduction of JINR's human capital, a decrease in the value of its assets and competitiveness, and a significant shift in the timing of achieving scientific results that directly affect the scientific visibility of the Institute's member countries. </a:t>
            </a:r>
            <a:endParaRPr lang="en-US" sz="1929" spc="-1" dirty="0">
              <a:solidFill>
                <a:srgbClr val="000000"/>
              </a:solidFill>
              <a:latin typeface="Arial"/>
            </a:endParaRPr>
          </a:p>
          <a:p>
            <a:pPr>
              <a:spcAft>
                <a:spcPts val="580"/>
              </a:spcAft>
            </a:pPr>
            <a:r>
              <a:rPr lang="en-US" sz="1929" spc="-1" dirty="0">
                <a:solidFill>
                  <a:srgbClr val="C00000"/>
                </a:solidFill>
                <a:latin typeface="Arial"/>
                <a:ea typeface="DejaVu Sans"/>
              </a:rPr>
              <a:t>Attracting new states with strong and dynamically developing economies to orbit of JINR is the most important area of ​​work to prevent</a:t>
            </a:r>
            <a:r>
              <a:rPr lang="en-GB" sz="1929" spc="-1" dirty="0">
                <a:solidFill>
                  <a:srgbClr val="C00000"/>
                </a:solidFill>
                <a:latin typeface="Arial"/>
                <a:ea typeface="DejaVu Sans"/>
              </a:rPr>
              <a:t> the</a:t>
            </a:r>
            <a:r>
              <a:rPr lang="en-US" sz="1929" spc="-1" dirty="0">
                <a:solidFill>
                  <a:srgbClr val="C00000"/>
                </a:solidFill>
                <a:latin typeface="Arial"/>
                <a:ea typeface="DejaVu Sans"/>
              </a:rPr>
              <a:t> development of negative scenarios for realization of financial risks. </a:t>
            </a:r>
            <a:endParaRPr lang="en-US" sz="1929" spc="-1" dirty="0">
              <a:solidFill>
                <a:srgbClr val="000000"/>
              </a:solidFill>
              <a:latin typeface="Arial"/>
            </a:endParaRPr>
          </a:p>
        </p:txBody>
      </p:sp>
      <p:sp>
        <p:nvSpPr>
          <p:cNvPr id="673" name="TextBox 6"/>
          <p:cNvSpPr/>
          <p:nvPr/>
        </p:nvSpPr>
        <p:spPr>
          <a:xfrm>
            <a:off x="4315016" y="262846"/>
            <a:ext cx="3011442" cy="384530"/>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nSpc>
                <a:spcPct val="100000"/>
              </a:lnSpc>
            </a:pPr>
            <a:r>
              <a:rPr lang="en-US" sz="1929" b="1" spc="-1">
                <a:solidFill>
                  <a:srgbClr val="000000"/>
                </a:solidFill>
                <a:latin typeface="Arial"/>
                <a:ea typeface="DejaVu Sans"/>
              </a:rPr>
              <a:t>RISKS and MITIGATION</a:t>
            </a:r>
            <a:endParaRPr lang="en-US" sz="1929" spc="-1">
              <a:solidFill>
                <a:srgbClr val="000000"/>
              </a:solidFill>
              <a:latin typeface="Arial"/>
            </a:endParaRPr>
          </a:p>
        </p:txBody>
      </p:sp>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TextBox 19"/>
          <p:cNvSpPr/>
          <p:nvPr/>
        </p:nvSpPr>
        <p:spPr>
          <a:xfrm>
            <a:off x="134640" y="280064"/>
            <a:ext cx="9945360" cy="460211"/>
          </a:xfrm>
          <a:prstGeom prst="rect">
            <a:avLst/>
          </a:prstGeom>
          <a:noFill/>
          <a:ln w="0">
            <a:noFill/>
          </a:ln>
          <a:effectLst>
            <a:softEdge rad="50760"/>
          </a:effectLst>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tabLst>
                <a:tab pos="0" algn="l"/>
              </a:tabLst>
            </a:pPr>
            <a:r>
              <a:rPr lang="en-US" sz="2400" b="1" dirty="0"/>
              <a:t>NEW 7-YEAR JINR DEVELOPMENT PLAN FOR 2024–2030</a:t>
            </a:r>
            <a:endParaRPr lang="ru-RU" sz="2000" b="1" strike="noStrike" spc="-1" dirty="0">
              <a:solidFill>
                <a:srgbClr val="000000"/>
              </a:solidFill>
              <a:latin typeface="Calibri" panose="020F0502020204030204" pitchFamily="34" charset="0"/>
              <a:cs typeface="Calibri" panose="020F0502020204030204" pitchFamily="34" charset="0"/>
            </a:endParaRPr>
          </a:p>
        </p:txBody>
      </p:sp>
      <p:sp>
        <p:nvSpPr>
          <p:cNvPr id="475" name="TextBox 20"/>
          <p:cNvSpPr/>
          <p:nvPr/>
        </p:nvSpPr>
        <p:spPr>
          <a:xfrm>
            <a:off x="63960" y="1096920"/>
            <a:ext cx="6794040" cy="2173945"/>
          </a:xfrm>
          <a:prstGeom prst="rect">
            <a:avLst/>
          </a:prstGeom>
          <a:solidFill>
            <a:srgbClr val="2A6099"/>
          </a:solidFill>
          <a:ln w="36720">
            <a:solidFill>
              <a:srgbClr val="999999"/>
            </a:solidFill>
            <a:round/>
          </a:ln>
          <a:effectLst>
            <a:softEdge rad="50760"/>
          </a:effectLst>
        </p:spPr>
        <p:style>
          <a:lnRef idx="0">
            <a:scrgbClr r="0" g="0" b="0"/>
          </a:lnRef>
          <a:fillRef idx="0">
            <a:scrgbClr r="0" g="0" b="0"/>
          </a:fillRef>
          <a:effectRef idx="0">
            <a:scrgbClr r="0" g="0" b="0"/>
          </a:effectRef>
          <a:fontRef idx="minor"/>
        </p:style>
        <p:txBody>
          <a:bodyPr wrap="square" lIns="108000" tIns="63000" rIns="108000" bIns="63000" anchor="t">
            <a:spAutoFit/>
          </a:bodyPr>
          <a:lstStyle/>
          <a:p>
            <a:pPr>
              <a:lnSpc>
                <a:spcPct val="100000"/>
              </a:lnSpc>
              <a:spcAft>
                <a:spcPts val="600"/>
              </a:spcAft>
            </a:pPr>
            <a:r>
              <a:rPr lang="en-US" b="1" dirty="0">
                <a:solidFill>
                  <a:schemeClr val="bg1"/>
                </a:solidFill>
              </a:rPr>
              <a:t>DEVELOPMENT OF LARGE RESEARCH INFRASTRUCTURE:</a:t>
            </a:r>
          </a:p>
          <a:p>
            <a:pPr marL="285750" indent="-285750">
              <a:lnSpc>
                <a:spcPct val="100000"/>
              </a:lnSpc>
              <a:spcAft>
                <a:spcPts val="600"/>
              </a:spcAft>
              <a:buFont typeface="Arial" panose="020B0604020202020204" pitchFamily="34" charset="0"/>
              <a:buChar char="•"/>
            </a:pPr>
            <a:r>
              <a:rPr lang="en-US" dirty="0">
                <a:solidFill>
                  <a:schemeClr val="bg1"/>
                </a:solidFill>
              </a:rPr>
              <a:t>NICA collider and experiments MPD, SPD, ARIADNA </a:t>
            </a:r>
          </a:p>
          <a:p>
            <a:pPr marL="285750" indent="-285750">
              <a:lnSpc>
                <a:spcPct val="100000"/>
              </a:lnSpc>
              <a:spcAft>
                <a:spcPts val="600"/>
              </a:spcAft>
              <a:buFont typeface="Arial" panose="020B0604020202020204" pitchFamily="34" charset="0"/>
              <a:buChar char="•"/>
            </a:pPr>
            <a:r>
              <a:rPr lang="en-US" dirty="0">
                <a:solidFill>
                  <a:schemeClr val="bg1"/>
                </a:solidFill>
              </a:rPr>
              <a:t>DRIBs-III (Factory STE, U-400R, DC-140, RHL-1 class) </a:t>
            </a:r>
          </a:p>
          <a:p>
            <a:pPr marL="285750" indent="-285750">
              <a:lnSpc>
                <a:spcPct val="100000"/>
              </a:lnSpc>
              <a:spcAft>
                <a:spcPts val="600"/>
              </a:spcAft>
              <a:buFont typeface="Arial" panose="020B0604020202020204" pitchFamily="34" charset="0"/>
              <a:buChar char="•"/>
            </a:pPr>
            <a:r>
              <a:rPr lang="en-US" dirty="0">
                <a:solidFill>
                  <a:schemeClr val="bg1"/>
                </a:solidFill>
              </a:rPr>
              <a:t>IBR-2M, New neutron source </a:t>
            </a:r>
          </a:p>
          <a:p>
            <a:pPr marL="285750" indent="-285750">
              <a:lnSpc>
                <a:spcPct val="100000"/>
              </a:lnSpc>
              <a:spcAft>
                <a:spcPts val="600"/>
              </a:spcAft>
              <a:buFont typeface="Arial" panose="020B0604020202020204" pitchFamily="34" charset="0"/>
              <a:buChar char="•"/>
            </a:pPr>
            <a:r>
              <a:rPr lang="en-US" dirty="0">
                <a:solidFill>
                  <a:schemeClr val="bg1"/>
                </a:solidFill>
              </a:rPr>
              <a:t>Telescope BAIKAL-GVD </a:t>
            </a:r>
          </a:p>
          <a:p>
            <a:pPr>
              <a:lnSpc>
                <a:spcPct val="100000"/>
              </a:lnSpc>
              <a:spcAft>
                <a:spcPts val="600"/>
              </a:spcAft>
            </a:pPr>
            <a:r>
              <a:rPr lang="en-US" dirty="0">
                <a:solidFill>
                  <a:schemeClr val="bg1"/>
                </a:solidFill>
              </a:rPr>
              <a:t>WORK OF INTERNATIONAL COLLABORATIONS, NEW COUNTRIES</a:t>
            </a:r>
            <a:endParaRPr lang="ru-RU" b="0" strike="noStrike" spc="-1" dirty="0">
              <a:solidFill>
                <a:schemeClr val="bg1"/>
              </a:solidFill>
              <a:latin typeface="Calibri" panose="020F0502020204030204" pitchFamily="34" charset="0"/>
              <a:cs typeface="Calibri" panose="020F0502020204030204" pitchFamily="34" charset="0"/>
            </a:endParaRPr>
          </a:p>
        </p:txBody>
      </p:sp>
      <p:sp>
        <p:nvSpPr>
          <p:cNvPr id="476" name="TextBox 475"/>
          <p:cNvSpPr txBox="1"/>
          <p:nvPr/>
        </p:nvSpPr>
        <p:spPr>
          <a:xfrm>
            <a:off x="63960" y="3383236"/>
            <a:ext cx="6993000" cy="3225213"/>
          </a:xfrm>
          <a:prstGeom prst="rect">
            <a:avLst/>
          </a:prstGeom>
          <a:noFill/>
          <a:ln w="0">
            <a:noFill/>
          </a:ln>
        </p:spPr>
        <p:txBody>
          <a:bodyPr lIns="90000" tIns="45000" rIns="90000" bIns="45000" anchor="t">
            <a:noAutofit/>
          </a:bodyPr>
          <a:lstStyle/>
          <a:p>
            <a:r>
              <a:rPr lang="en-US" sz="2000" dirty="0"/>
              <a:t>Completion of the creation of a large research infrastructure: </a:t>
            </a:r>
            <a:r>
              <a:rPr lang="en-US" sz="2000" b="1" dirty="0" err="1"/>
              <a:t>megascience</a:t>
            </a:r>
            <a:r>
              <a:rPr lang="en-US" sz="2000" b="1" dirty="0"/>
              <a:t> “NICA” (collaborations BM@N, MPD, SPD), neutrino observatory “Baikal-GVD”, new experimental complex U-400R, new innovative nuclear physics installations (medicine, energy). </a:t>
            </a:r>
          </a:p>
          <a:p>
            <a:r>
              <a:rPr lang="en-US" sz="2000" dirty="0"/>
              <a:t>Large-scale international interdisciplinary research at existing large installations: </a:t>
            </a:r>
            <a:r>
              <a:rPr lang="en-US" sz="2000" b="1" dirty="0"/>
              <a:t>SHE factory, IBR-2 reactor with a complex of spectrometers, a computing complex with a </a:t>
            </a:r>
            <a:r>
              <a:rPr lang="en-US" sz="2000" b="1" dirty="0" err="1"/>
              <a:t>Govorun</a:t>
            </a:r>
            <a:r>
              <a:rPr lang="en-US" sz="2000" b="1" dirty="0"/>
              <a:t> supercomputer, Laboratory of Radiation Biology - biomedicine and radiobiology, innovative research.</a:t>
            </a:r>
            <a:endParaRPr lang="ru-RU" sz="1900" b="1" strike="noStrike" spc="-1" dirty="0">
              <a:solidFill>
                <a:srgbClr val="000000"/>
              </a:solidFill>
              <a:latin typeface="Calibri" panose="020F0502020204030204" pitchFamily="34" charset="0"/>
              <a:cs typeface="Calibri" panose="020F0502020204030204" pitchFamily="34" charset="0"/>
            </a:endParaRPr>
          </a:p>
        </p:txBody>
      </p:sp>
      <p:pic>
        <p:nvPicPr>
          <p:cNvPr id="477" name="Рисунок 476"/>
          <p:cNvPicPr/>
          <p:nvPr/>
        </p:nvPicPr>
        <p:blipFill>
          <a:blip r:embed="rId2"/>
          <a:stretch/>
        </p:blipFill>
        <p:spPr>
          <a:xfrm>
            <a:off x="9613800" y="252000"/>
            <a:ext cx="2514240" cy="1689840"/>
          </a:xfrm>
          <a:prstGeom prst="rect">
            <a:avLst/>
          </a:prstGeom>
          <a:ln w="0">
            <a:noFill/>
          </a:ln>
        </p:spPr>
      </p:pic>
      <p:pic>
        <p:nvPicPr>
          <p:cNvPr id="478" name="Рисунок 477"/>
          <p:cNvPicPr/>
          <p:nvPr/>
        </p:nvPicPr>
        <p:blipFill>
          <a:blip r:embed="rId3"/>
          <a:stretch/>
        </p:blipFill>
        <p:spPr>
          <a:xfrm>
            <a:off x="7135200" y="1080000"/>
            <a:ext cx="2944800" cy="1679400"/>
          </a:xfrm>
          <a:prstGeom prst="rect">
            <a:avLst/>
          </a:prstGeom>
          <a:ln w="0">
            <a:noFill/>
          </a:ln>
        </p:spPr>
      </p:pic>
      <p:pic>
        <p:nvPicPr>
          <p:cNvPr id="479" name="Рисунок 478"/>
          <p:cNvPicPr/>
          <p:nvPr/>
        </p:nvPicPr>
        <p:blipFill>
          <a:blip r:embed="rId4"/>
          <a:stretch/>
        </p:blipFill>
        <p:spPr>
          <a:xfrm>
            <a:off x="9336600" y="2160000"/>
            <a:ext cx="2666520" cy="1687680"/>
          </a:xfrm>
          <a:prstGeom prst="rect">
            <a:avLst/>
          </a:prstGeom>
          <a:ln w="0">
            <a:noFill/>
          </a:ln>
        </p:spPr>
      </p:pic>
      <p:pic>
        <p:nvPicPr>
          <p:cNvPr id="480" name="Рисунок 479"/>
          <p:cNvPicPr/>
          <p:nvPr/>
        </p:nvPicPr>
        <p:blipFill>
          <a:blip r:embed="rId5"/>
          <a:stretch/>
        </p:blipFill>
        <p:spPr>
          <a:xfrm>
            <a:off x="7135200" y="2978640"/>
            <a:ext cx="2764800" cy="1701360"/>
          </a:xfrm>
          <a:prstGeom prst="rect">
            <a:avLst/>
          </a:prstGeom>
          <a:ln w="0">
            <a:noFill/>
          </a:ln>
        </p:spPr>
      </p:pic>
      <p:grpSp>
        <p:nvGrpSpPr>
          <p:cNvPr id="481" name="Group 1"/>
          <p:cNvGrpSpPr/>
          <p:nvPr/>
        </p:nvGrpSpPr>
        <p:grpSpPr>
          <a:xfrm>
            <a:off x="9626364" y="4028760"/>
            <a:ext cx="2461980" cy="1814256"/>
            <a:chOff x="9612360" y="4140000"/>
            <a:chExt cx="2087640" cy="1538640"/>
          </a:xfrm>
        </p:grpSpPr>
        <p:pic>
          <p:nvPicPr>
            <p:cNvPr id="482" name="Рисунок 42_ 1"/>
            <p:cNvPicPr/>
            <p:nvPr/>
          </p:nvPicPr>
          <p:blipFill>
            <a:blip r:embed="rId6"/>
            <a:stretch/>
          </p:blipFill>
          <p:spPr>
            <a:xfrm>
              <a:off x="9612360" y="4140000"/>
              <a:ext cx="2087640" cy="1538640"/>
            </a:xfrm>
            <a:prstGeom prst="rect">
              <a:avLst/>
            </a:prstGeom>
            <a:ln w="0">
              <a:noFill/>
            </a:ln>
          </p:spPr>
        </p:pic>
        <p:sp>
          <p:nvSpPr>
            <p:cNvPr id="483" name="CustomShape 11"/>
            <p:cNvSpPr/>
            <p:nvPr/>
          </p:nvSpPr>
          <p:spPr>
            <a:xfrm>
              <a:off x="10885320" y="4764600"/>
              <a:ext cx="552885" cy="2293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900" b="1" strike="noStrike" spc="-1">
                  <a:solidFill>
                    <a:srgbClr val="FFFFFF"/>
                  </a:solidFill>
                  <a:latin typeface="Calibri" panose="020F0502020204030204" pitchFamily="34" charset="0"/>
                  <a:ea typeface="DejaVu Sans"/>
                  <a:cs typeface="Calibri" panose="020F0502020204030204" pitchFamily="34" charset="0"/>
                </a:rPr>
                <a:t>CENTRE</a:t>
              </a:r>
              <a:endParaRPr lang="ru-RU" sz="900" b="0" strike="noStrike" spc="-1">
                <a:solidFill>
                  <a:srgbClr val="000000"/>
                </a:solidFill>
                <a:latin typeface="Calibri" panose="020F0502020204030204" pitchFamily="34" charset="0"/>
                <a:cs typeface="Calibri" panose="020F0502020204030204" pitchFamily="34" charset="0"/>
              </a:endParaRPr>
            </a:p>
          </p:txBody>
        </p:sp>
        <p:sp>
          <p:nvSpPr>
            <p:cNvPr id="484" name="CustomShape 16"/>
            <p:cNvSpPr/>
            <p:nvPr/>
          </p:nvSpPr>
          <p:spPr>
            <a:xfrm>
              <a:off x="10954440" y="4455720"/>
              <a:ext cx="391239" cy="229378"/>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900" b="1" strike="noStrike" spc="-1">
                  <a:solidFill>
                    <a:srgbClr val="FFFFFF"/>
                  </a:solidFill>
                  <a:latin typeface="Calibri" panose="020F0502020204030204" pitchFamily="34" charset="0"/>
                  <a:ea typeface="DejaVu Sans"/>
                  <a:cs typeface="Calibri" panose="020F0502020204030204" pitchFamily="34" charset="0"/>
                </a:rPr>
                <a:t>JINR</a:t>
              </a:r>
              <a:endParaRPr lang="ru-RU" sz="900" b="0" strike="noStrike" spc="-1">
                <a:solidFill>
                  <a:srgbClr val="000000"/>
                </a:solidFill>
                <a:latin typeface="Calibri" panose="020F0502020204030204" pitchFamily="34" charset="0"/>
                <a:cs typeface="Calibri" panose="020F0502020204030204" pitchFamily="34" charset="0"/>
              </a:endParaRPr>
            </a:p>
          </p:txBody>
        </p:sp>
      </p:grpSp>
      <p:pic>
        <p:nvPicPr>
          <p:cNvPr id="485" name="Рисунок 484"/>
          <p:cNvPicPr/>
          <p:nvPr/>
        </p:nvPicPr>
        <p:blipFill>
          <a:blip r:embed="rId7"/>
          <a:stretch/>
        </p:blipFill>
        <p:spPr>
          <a:xfrm>
            <a:off x="7233480" y="4845743"/>
            <a:ext cx="2788860" cy="1903609"/>
          </a:xfrm>
          <a:prstGeom prst="rect">
            <a:avLst/>
          </a:prstGeom>
          <a:ln w="0">
            <a:noFill/>
          </a:ln>
        </p:spPr>
      </p:pic>
    </p:spTree>
    <p:extLst>
      <p:ext uri="{BB962C8B-B14F-4D97-AF65-F5344CB8AC3E}">
        <p14:creationId xmlns:p14="http://schemas.microsoft.com/office/powerpoint/2010/main" val="4266233630"/>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13"/>
          <p:cNvSpPr>
            <a:spLocks noChangeArrowheads="1"/>
          </p:cNvSpPr>
          <p:nvPr/>
        </p:nvSpPr>
        <p:spPr bwMode="auto">
          <a:xfrm>
            <a:off x="704455" y="6090583"/>
            <a:ext cx="11479919" cy="752100"/>
          </a:xfrm>
          <a:prstGeom prst="rect">
            <a:avLst/>
          </a:prstGeom>
          <a:solidFill>
            <a:srgbClr val="78F4F1"/>
          </a:solidFill>
          <a:ln>
            <a:noFill/>
          </a:ln>
        </p:spPr>
        <p:txBody>
          <a:bodyPr wrap="none" lIns="144493" tIns="72247" rIns="144493" bIns="72247" anchor="ctr"/>
          <a:lstStyle>
            <a:lvl1pPr defTabSz="576263">
              <a:spcBef>
                <a:spcPct val="20000"/>
              </a:spcBef>
              <a:buChar char="•"/>
              <a:defRPr sz="2000">
                <a:solidFill>
                  <a:schemeClr val="tx1"/>
                </a:solidFill>
                <a:latin typeface="Arial" charset="0"/>
              </a:defRPr>
            </a:lvl1pPr>
            <a:lvl2pPr marL="742950" indent="-285750" defTabSz="576263">
              <a:spcBef>
                <a:spcPct val="20000"/>
              </a:spcBef>
              <a:buChar char="–"/>
              <a:defRPr>
                <a:solidFill>
                  <a:schemeClr val="tx1"/>
                </a:solidFill>
                <a:latin typeface="Arial" charset="0"/>
              </a:defRPr>
            </a:lvl2pPr>
            <a:lvl3pPr marL="1143000" indent="-228600" defTabSz="576263">
              <a:spcBef>
                <a:spcPct val="20000"/>
              </a:spcBef>
              <a:buChar char="•"/>
              <a:defRPr sz="1500">
                <a:solidFill>
                  <a:schemeClr val="tx1"/>
                </a:solidFill>
                <a:latin typeface="Arial" charset="0"/>
              </a:defRPr>
            </a:lvl3pPr>
            <a:lvl4pPr marL="1600200" indent="-228600" defTabSz="576263">
              <a:spcBef>
                <a:spcPct val="20000"/>
              </a:spcBef>
              <a:buChar char="–"/>
              <a:defRPr sz="1300">
                <a:solidFill>
                  <a:schemeClr val="tx1"/>
                </a:solidFill>
                <a:latin typeface="Arial" charset="0"/>
              </a:defRPr>
            </a:lvl4pPr>
            <a:lvl5pPr marL="2057400" indent="-228600" defTabSz="576263">
              <a:spcBef>
                <a:spcPct val="20000"/>
              </a:spcBef>
              <a:buChar char="»"/>
              <a:defRPr sz="1300">
                <a:solidFill>
                  <a:schemeClr val="tx1"/>
                </a:solidFill>
                <a:latin typeface="Arial" charset="0"/>
              </a:defRPr>
            </a:lvl5pPr>
            <a:lvl6pPr marL="2514600" indent="-228600" defTabSz="576263" eaLnBrk="0" fontAlgn="base" hangingPunct="0">
              <a:spcBef>
                <a:spcPct val="20000"/>
              </a:spcBef>
              <a:spcAft>
                <a:spcPct val="0"/>
              </a:spcAft>
              <a:buChar char="»"/>
              <a:defRPr sz="1300">
                <a:solidFill>
                  <a:schemeClr val="tx1"/>
                </a:solidFill>
                <a:latin typeface="Arial" charset="0"/>
              </a:defRPr>
            </a:lvl6pPr>
            <a:lvl7pPr marL="2971800" indent="-228600" defTabSz="576263" eaLnBrk="0" fontAlgn="base" hangingPunct="0">
              <a:spcBef>
                <a:spcPct val="20000"/>
              </a:spcBef>
              <a:spcAft>
                <a:spcPct val="0"/>
              </a:spcAft>
              <a:buChar char="»"/>
              <a:defRPr sz="1300">
                <a:solidFill>
                  <a:schemeClr val="tx1"/>
                </a:solidFill>
                <a:latin typeface="Arial" charset="0"/>
              </a:defRPr>
            </a:lvl7pPr>
            <a:lvl8pPr marL="3429000" indent="-228600" defTabSz="576263" eaLnBrk="0" fontAlgn="base" hangingPunct="0">
              <a:spcBef>
                <a:spcPct val="20000"/>
              </a:spcBef>
              <a:spcAft>
                <a:spcPct val="0"/>
              </a:spcAft>
              <a:buChar char="»"/>
              <a:defRPr sz="1300">
                <a:solidFill>
                  <a:schemeClr val="tx1"/>
                </a:solidFill>
                <a:latin typeface="Arial" charset="0"/>
              </a:defRPr>
            </a:lvl8pPr>
            <a:lvl9pPr marL="3886200" indent="-228600" defTabSz="576263" eaLnBrk="0" fontAlgn="base" hangingPunct="0">
              <a:spcBef>
                <a:spcPct val="20000"/>
              </a:spcBef>
              <a:spcAft>
                <a:spcPct val="0"/>
              </a:spcAft>
              <a:buChar char="»"/>
              <a:defRPr sz="1300">
                <a:solidFill>
                  <a:schemeClr val="tx1"/>
                </a:solidFill>
                <a:latin typeface="Arial" charset="0"/>
              </a:defRPr>
            </a:lvl9pPr>
          </a:lstStyle>
          <a:p>
            <a:pPr algn="ctr" eaLnBrk="1" hangingPunct="1">
              <a:spcBef>
                <a:spcPct val="0"/>
              </a:spcBef>
              <a:buFontTx/>
              <a:buNone/>
            </a:pPr>
            <a:endParaRPr lang="en-US" altLang="ru-RU" sz="1904" b="1" dirty="0">
              <a:latin typeface="Times New Roman" panose="02020603050405020304" pitchFamily="18" charset="0"/>
              <a:cs typeface="Times New Roman" panose="02020603050405020304" pitchFamily="18" charset="0"/>
            </a:endParaRPr>
          </a:p>
        </p:txBody>
      </p:sp>
      <p:sp>
        <p:nvSpPr>
          <p:cNvPr id="41" name="Rectangle 13"/>
          <p:cNvSpPr>
            <a:spLocks noChangeArrowheads="1"/>
          </p:cNvSpPr>
          <p:nvPr/>
        </p:nvSpPr>
        <p:spPr bwMode="auto">
          <a:xfrm>
            <a:off x="1107067" y="49757"/>
            <a:ext cx="10080544" cy="752100"/>
          </a:xfrm>
          <a:prstGeom prst="rect">
            <a:avLst/>
          </a:prstGeom>
          <a:solidFill>
            <a:srgbClr val="78F4F1"/>
          </a:solidFill>
          <a:ln>
            <a:noFill/>
          </a:ln>
        </p:spPr>
        <p:txBody>
          <a:bodyPr wrap="none" lIns="144493" tIns="72247" rIns="144493" bIns="72247" anchor="ctr"/>
          <a:lstStyle>
            <a:lvl1pPr defTabSz="576263">
              <a:spcBef>
                <a:spcPct val="20000"/>
              </a:spcBef>
              <a:buChar char="•"/>
              <a:defRPr sz="2000">
                <a:solidFill>
                  <a:schemeClr val="tx1"/>
                </a:solidFill>
                <a:latin typeface="Arial" charset="0"/>
              </a:defRPr>
            </a:lvl1pPr>
            <a:lvl2pPr marL="742950" indent="-285750" defTabSz="576263">
              <a:spcBef>
                <a:spcPct val="20000"/>
              </a:spcBef>
              <a:buChar char="–"/>
              <a:defRPr>
                <a:solidFill>
                  <a:schemeClr val="tx1"/>
                </a:solidFill>
                <a:latin typeface="Arial" charset="0"/>
              </a:defRPr>
            </a:lvl2pPr>
            <a:lvl3pPr marL="1143000" indent="-228600" defTabSz="576263">
              <a:spcBef>
                <a:spcPct val="20000"/>
              </a:spcBef>
              <a:buChar char="•"/>
              <a:defRPr sz="1500">
                <a:solidFill>
                  <a:schemeClr val="tx1"/>
                </a:solidFill>
                <a:latin typeface="Arial" charset="0"/>
              </a:defRPr>
            </a:lvl3pPr>
            <a:lvl4pPr marL="1600200" indent="-228600" defTabSz="576263">
              <a:spcBef>
                <a:spcPct val="20000"/>
              </a:spcBef>
              <a:buChar char="–"/>
              <a:defRPr sz="1300">
                <a:solidFill>
                  <a:schemeClr val="tx1"/>
                </a:solidFill>
                <a:latin typeface="Arial" charset="0"/>
              </a:defRPr>
            </a:lvl4pPr>
            <a:lvl5pPr marL="2057400" indent="-228600" defTabSz="576263">
              <a:spcBef>
                <a:spcPct val="20000"/>
              </a:spcBef>
              <a:buChar char="»"/>
              <a:defRPr sz="1300">
                <a:solidFill>
                  <a:schemeClr val="tx1"/>
                </a:solidFill>
                <a:latin typeface="Arial" charset="0"/>
              </a:defRPr>
            </a:lvl5pPr>
            <a:lvl6pPr marL="2514600" indent="-228600" defTabSz="576263" eaLnBrk="0" fontAlgn="base" hangingPunct="0">
              <a:spcBef>
                <a:spcPct val="20000"/>
              </a:spcBef>
              <a:spcAft>
                <a:spcPct val="0"/>
              </a:spcAft>
              <a:buChar char="»"/>
              <a:defRPr sz="1300">
                <a:solidFill>
                  <a:schemeClr val="tx1"/>
                </a:solidFill>
                <a:latin typeface="Arial" charset="0"/>
              </a:defRPr>
            </a:lvl6pPr>
            <a:lvl7pPr marL="2971800" indent="-228600" defTabSz="576263" eaLnBrk="0" fontAlgn="base" hangingPunct="0">
              <a:spcBef>
                <a:spcPct val="20000"/>
              </a:spcBef>
              <a:spcAft>
                <a:spcPct val="0"/>
              </a:spcAft>
              <a:buChar char="»"/>
              <a:defRPr sz="1300">
                <a:solidFill>
                  <a:schemeClr val="tx1"/>
                </a:solidFill>
                <a:latin typeface="Arial" charset="0"/>
              </a:defRPr>
            </a:lvl7pPr>
            <a:lvl8pPr marL="3429000" indent="-228600" defTabSz="576263" eaLnBrk="0" fontAlgn="base" hangingPunct="0">
              <a:spcBef>
                <a:spcPct val="20000"/>
              </a:spcBef>
              <a:spcAft>
                <a:spcPct val="0"/>
              </a:spcAft>
              <a:buChar char="»"/>
              <a:defRPr sz="1300">
                <a:solidFill>
                  <a:schemeClr val="tx1"/>
                </a:solidFill>
                <a:latin typeface="Arial" charset="0"/>
              </a:defRPr>
            </a:lvl8pPr>
            <a:lvl9pPr marL="3886200" indent="-228600" defTabSz="576263" eaLnBrk="0" fontAlgn="base" hangingPunct="0">
              <a:spcBef>
                <a:spcPct val="20000"/>
              </a:spcBef>
              <a:spcAft>
                <a:spcPct val="0"/>
              </a:spcAft>
              <a:buChar char="»"/>
              <a:defRPr sz="1300">
                <a:solidFill>
                  <a:schemeClr val="tx1"/>
                </a:solidFill>
                <a:latin typeface="Arial" charset="0"/>
              </a:defRPr>
            </a:lvl9pPr>
          </a:lstStyle>
          <a:p>
            <a:pPr algn="ctr" eaLnBrk="1" hangingPunct="1">
              <a:spcBef>
                <a:spcPct val="0"/>
              </a:spcBef>
              <a:buFontTx/>
              <a:buNone/>
            </a:pPr>
            <a:endParaRPr lang="en-US" altLang="ru-RU" sz="1904" b="1" dirty="0">
              <a:latin typeface="Times New Roman" panose="02020603050405020304" pitchFamily="18" charset="0"/>
              <a:cs typeface="Times New Roman" panose="02020603050405020304" pitchFamily="18" charset="0"/>
            </a:endParaRPr>
          </a:p>
        </p:txBody>
      </p:sp>
      <p:sp>
        <p:nvSpPr>
          <p:cNvPr id="12" name="Объект 2">
            <a:extLst>
              <a:ext uri="{FF2B5EF4-FFF2-40B4-BE49-F238E27FC236}">
                <a16:creationId xmlns:a16="http://schemas.microsoft.com/office/drawing/2014/main" id="{66A09962-593E-E349-F87E-265D242851B5}"/>
              </a:ext>
            </a:extLst>
          </p:cNvPr>
          <p:cNvSpPr>
            <a:spLocks noGrp="1"/>
          </p:cNvSpPr>
          <p:nvPr>
            <p:ph idx="1"/>
          </p:nvPr>
        </p:nvSpPr>
        <p:spPr>
          <a:xfrm>
            <a:off x="135675" y="987267"/>
            <a:ext cx="6077445" cy="3174493"/>
          </a:xfrm>
        </p:spPr>
        <p:txBody>
          <a:bodyPr>
            <a:normAutofit/>
          </a:bodyPr>
          <a:lstStyle/>
          <a:p>
            <a:pPr marL="0" indent="0">
              <a:lnSpc>
                <a:spcPct val="100000"/>
              </a:lnSpc>
              <a:buNone/>
            </a:pPr>
            <a:r>
              <a:rPr lang="en-US" sz="1600" b="1" dirty="0"/>
              <a:t>The Facility will allow you to explore/discover: </a:t>
            </a:r>
          </a:p>
          <a:p>
            <a:pPr marL="48600">
              <a:lnSpc>
                <a:spcPct val="110000"/>
              </a:lnSpc>
              <a:spcBef>
                <a:spcPts val="0"/>
              </a:spcBef>
            </a:pPr>
            <a:r>
              <a:rPr lang="en-US" sz="1600" b="1" dirty="0"/>
              <a:t>Parton density distribution function </a:t>
            </a:r>
          </a:p>
          <a:p>
            <a:pPr marL="48600">
              <a:lnSpc>
                <a:spcPct val="110000"/>
              </a:lnSpc>
              <a:spcBef>
                <a:spcPts val="0"/>
              </a:spcBef>
            </a:pPr>
            <a:r>
              <a:rPr lang="en-US" sz="1600" b="1" dirty="0"/>
              <a:t>DVCS, Compton-Bethe-</a:t>
            </a:r>
            <a:r>
              <a:rPr lang="en-US" sz="1600" b="1" dirty="0" err="1"/>
              <a:t>Heitler</a:t>
            </a:r>
            <a:r>
              <a:rPr lang="en-US" sz="1600" b="1" dirty="0"/>
              <a:t> process </a:t>
            </a:r>
          </a:p>
          <a:p>
            <a:pPr marL="48600">
              <a:lnSpc>
                <a:spcPct val="110000"/>
              </a:lnSpc>
              <a:spcBef>
                <a:spcPts val="0"/>
              </a:spcBef>
            </a:pPr>
            <a:r>
              <a:rPr lang="en-US" sz="1600" b="1" dirty="0" err="1"/>
              <a:t>Bjorken</a:t>
            </a:r>
            <a:r>
              <a:rPr lang="en-US" sz="1600" b="1" dirty="0"/>
              <a:t> sum rule, </a:t>
            </a:r>
          </a:p>
          <a:p>
            <a:pPr marL="48600">
              <a:lnSpc>
                <a:spcPct val="110000"/>
              </a:lnSpc>
              <a:spcBef>
                <a:spcPts val="0"/>
              </a:spcBef>
            </a:pPr>
            <a:r>
              <a:rPr lang="en-US" sz="1600" b="1" dirty="0"/>
              <a:t>Ji's sum rule </a:t>
            </a:r>
          </a:p>
          <a:p>
            <a:pPr marL="48600">
              <a:lnSpc>
                <a:spcPct val="110000"/>
              </a:lnSpc>
              <a:spcBef>
                <a:spcPts val="0"/>
              </a:spcBef>
            </a:pPr>
            <a:r>
              <a:rPr lang="en-US" sz="1600" b="1" dirty="0"/>
              <a:t>Dirac and Pauli form factors, axial and pseudo-scalar form factors </a:t>
            </a:r>
          </a:p>
          <a:p>
            <a:pPr marL="48600">
              <a:lnSpc>
                <a:spcPct val="110000"/>
              </a:lnSpc>
              <a:spcBef>
                <a:spcPts val="0"/>
              </a:spcBef>
            </a:pPr>
            <a:r>
              <a:rPr lang="en-US" sz="1600" b="1" dirty="0"/>
              <a:t>Spin asymmetry of beams </a:t>
            </a:r>
          </a:p>
          <a:p>
            <a:pPr marL="48600">
              <a:lnSpc>
                <a:spcPct val="110000"/>
              </a:lnSpc>
              <a:spcBef>
                <a:spcPts val="0"/>
              </a:spcBef>
            </a:pPr>
            <a:r>
              <a:rPr lang="en-US" sz="1600" b="1" dirty="0"/>
              <a:t>Charge asymmetry of beams </a:t>
            </a:r>
          </a:p>
          <a:p>
            <a:pPr marL="48600">
              <a:lnSpc>
                <a:spcPct val="110000"/>
              </a:lnSpc>
              <a:spcBef>
                <a:spcPts val="0"/>
              </a:spcBef>
            </a:pPr>
            <a:r>
              <a:rPr lang="en-US" sz="1600" b="1" dirty="0"/>
              <a:t>Electric dipole moment </a:t>
            </a:r>
          </a:p>
          <a:p>
            <a:pPr marL="48600">
              <a:lnSpc>
                <a:spcPct val="110000"/>
              </a:lnSpc>
              <a:spcBef>
                <a:spcPts val="0"/>
              </a:spcBef>
            </a:pPr>
            <a:r>
              <a:rPr lang="en-US" sz="1600" b="1" dirty="0"/>
              <a:t>The Inner Strangeness of Nucleons </a:t>
            </a:r>
          </a:p>
          <a:p>
            <a:pPr marL="48600">
              <a:lnSpc>
                <a:spcPct val="110000"/>
              </a:lnSpc>
              <a:spcBef>
                <a:spcPts val="0"/>
              </a:spcBef>
            </a:pPr>
            <a:r>
              <a:rPr lang="en-US" sz="1600" b="1" dirty="0"/>
              <a:t>Right currents</a:t>
            </a:r>
            <a:endParaRPr lang="ru-RU" sz="24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5BE14DC6-C582-7BD2-B6C2-22E6F5A6C362}"/>
              </a:ext>
            </a:extLst>
          </p:cNvPr>
          <p:cNvPicPr>
            <a:picLocks noChangeAspect="1"/>
          </p:cNvPicPr>
          <p:nvPr/>
        </p:nvPicPr>
        <p:blipFill>
          <a:blip r:embed="rId3"/>
          <a:stretch>
            <a:fillRect/>
          </a:stretch>
        </p:blipFill>
        <p:spPr>
          <a:xfrm>
            <a:off x="3059303" y="4314769"/>
            <a:ext cx="3074853" cy="2109371"/>
          </a:xfrm>
          <a:prstGeom prst="rect">
            <a:avLst/>
          </a:prstGeom>
        </p:spPr>
      </p:pic>
      <p:pic>
        <p:nvPicPr>
          <p:cNvPr id="11" name="Рисунок 10">
            <a:extLst>
              <a:ext uri="{FF2B5EF4-FFF2-40B4-BE49-F238E27FC236}">
                <a16:creationId xmlns:a16="http://schemas.microsoft.com/office/drawing/2014/main" id="{6863E81E-AFC3-94DF-D138-4B7FF47208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93" y="4347171"/>
            <a:ext cx="3030683" cy="2132596"/>
          </a:xfrm>
          <a:prstGeom prst="rect">
            <a:avLst/>
          </a:prstGeom>
        </p:spPr>
      </p:pic>
      <mc:AlternateContent xmlns:mc="http://schemas.openxmlformats.org/markup-compatibility/2006" xmlns:a14="http://schemas.microsoft.com/office/drawing/2010/main">
        <mc:Choice Requires="a14">
          <p:graphicFrame>
            <p:nvGraphicFramePr>
              <p:cNvPr id="15" name="Объект 3">
                <a:extLst>
                  <a:ext uri="{FF2B5EF4-FFF2-40B4-BE49-F238E27FC236}">
                    <a16:creationId xmlns:a16="http://schemas.microsoft.com/office/drawing/2014/main" id="{8568A3F6-4739-6115-F057-3D072B26DC39}"/>
                  </a:ext>
                </a:extLst>
              </p:cNvPr>
              <p:cNvGraphicFramePr>
                <a:graphicFrameLocks/>
              </p:cNvGraphicFramePr>
              <p:nvPr/>
            </p:nvGraphicFramePr>
            <p:xfrm>
              <a:off x="6558250" y="3379607"/>
              <a:ext cx="5089458" cy="2435349"/>
            </p:xfrm>
            <a:graphic>
              <a:graphicData uri="http://schemas.openxmlformats.org/drawingml/2006/table">
                <a:tbl>
                  <a:tblPr firstRow="1" firstCol="1" bandRow="1">
                    <a:tableStyleId>{D7AC3CCA-C797-4891-BE02-D94E43425B78}</a:tableStyleId>
                  </a:tblPr>
                  <a:tblGrid>
                    <a:gridCol w="1868575">
                      <a:extLst>
                        <a:ext uri="{9D8B030D-6E8A-4147-A177-3AD203B41FA5}">
                          <a16:colId xmlns:a16="http://schemas.microsoft.com/office/drawing/2014/main" val="4053876840"/>
                        </a:ext>
                      </a:extLst>
                    </a:gridCol>
                    <a:gridCol w="1529984">
                      <a:extLst>
                        <a:ext uri="{9D8B030D-6E8A-4147-A177-3AD203B41FA5}">
                          <a16:colId xmlns:a16="http://schemas.microsoft.com/office/drawing/2014/main" val="2353725283"/>
                        </a:ext>
                      </a:extLst>
                    </a:gridCol>
                    <a:gridCol w="1690899">
                      <a:extLst>
                        <a:ext uri="{9D8B030D-6E8A-4147-A177-3AD203B41FA5}">
                          <a16:colId xmlns:a16="http://schemas.microsoft.com/office/drawing/2014/main" val="4156075793"/>
                        </a:ext>
                      </a:extLst>
                    </a:gridCol>
                  </a:tblGrid>
                  <a:tr h="258048">
                    <a:tc>
                      <a:txBody>
                        <a:bodyPr/>
                        <a:lstStyle/>
                        <a:p>
                          <a:pPr>
                            <a:lnSpc>
                              <a:spcPct val="100000"/>
                            </a:lnSpc>
                            <a:spcAft>
                              <a:spcPts val="1000"/>
                            </a:spcAft>
                          </a:pP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700" dirty="0">
                              <a:effectLst/>
                              <a:latin typeface="Times New Roman" panose="02020603050405020304" pitchFamily="18" charset="0"/>
                              <a:cs typeface="Times New Roman" panose="02020603050405020304" pitchFamily="18" charset="0"/>
                            </a:rPr>
                            <a:t>p </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700" dirty="0">
                              <a:effectLst/>
                              <a:latin typeface="Times New Roman" panose="02020603050405020304" pitchFamily="18" charset="0"/>
                              <a:cs typeface="Times New Roman" panose="02020603050405020304" pitchFamily="18" charset="0"/>
                            </a:rPr>
                            <a:t>e</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22241829"/>
                      </a:ext>
                    </a:extLst>
                  </a:tr>
                  <a:tr h="227616">
                    <a:tc>
                      <a:txBody>
                        <a:bodyPr/>
                        <a:lstStyle/>
                        <a:p>
                          <a:pPr>
                            <a:lnSpc>
                              <a:spcPct val="100000"/>
                            </a:lnSpc>
                            <a:spcAft>
                              <a:spcPts val="1000"/>
                            </a:spcAft>
                          </a:pPr>
                          <a14:m>
                            <m:oMath xmlns:m="http://schemas.openxmlformats.org/officeDocument/2006/math">
                              <m:sSub>
                                <m:sSubPr>
                                  <m:ctrlPr>
                                    <a:rPr lang="ru-RU" sz="1500" b="1" i="1">
                                      <a:effectLst/>
                                      <a:latin typeface="Cambria Math" panose="02040503050406030204" pitchFamily="18" charset="0"/>
                                    </a:rPr>
                                  </m:ctrlPr>
                                </m:sSubPr>
                                <m:e>
                                  <m:r>
                                    <a:rPr lang="en-US" sz="1500" b="1" i="1">
                                      <a:effectLst/>
                                      <a:latin typeface="Cambria Math" panose="02040503050406030204" pitchFamily="18" charset="0"/>
                                    </a:rPr>
                                    <m:t>𝑬𝒏𝒆𝒓𝒈𝒚</m:t>
                                  </m:r>
                                  <m:r>
                                    <a:rPr lang="en-US" sz="1500" b="1">
                                      <a:effectLst/>
                                      <a:latin typeface="Cambria Math" panose="02040503050406030204" pitchFamily="18" charset="0"/>
                                    </a:rPr>
                                    <m:t> </m:t>
                                  </m:r>
                                </m:e>
                                <m:sub>
                                  <m:r>
                                    <a:rPr lang="en-US" sz="1500" b="1" i="1">
                                      <a:effectLst/>
                                      <a:latin typeface="Cambria Math" panose="02040503050406030204" pitchFamily="18" charset="0"/>
                                    </a:rPr>
                                    <m:t>𝒎𝒂𝒙</m:t>
                                  </m:r>
                                </m:sub>
                              </m:sSub>
                            </m:oMath>
                          </a14:m>
                          <a:r>
                            <a:rPr lang="en-US" sz="1500" b="0" dirty="0">
                              <a:effectLst/>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1500" b="0" i="0">
                                  <a:effectLst/>
                                  <a:latin typeface="Cambria Math" panose="02040503050406030204" pitchFamily="18" charset="0"/>
                                </a:rPr>
                                <m:t>GeV</m:t>
                              </m:r>
                            </m:oMath>
                          </a14:m>
                          <a:endParaRPr lang="ru-RU" sz="13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500" dirty="0">
                              <a:effectLst/>
                              <a:latin typeface="Times New Roman" panose="02020603050405020304" pitchFamily="18" charset="0"/>
                              <a:cs typeface="Times New Roman" panose="02020603050405020304" pitchFamily="18" charset="0"/>
                            </a:rPr>
                            <a:t>13.6</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500" dirty="0">
                              <a:effectLst/>
                              <a:latin typeface="Times New Roman" panose="02020603050405020304" pitchFamily="18" charset="0"/>
                              <a:cs typeface="Times New Roman" panose="02020603050405020304" pitchFamily="18" charset="0"/>
                            </a:rPr>
                            <a:t>7.5*</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1139531926"/>
                      </a:ext>
                    </a:extLst>
                  </a:tr>
                  <a:tr h="227616">
                    <a:tc>
                      <a:txBody>
                        <a:bodyPr/>
                        <a:lstStyle/>
                        <a:p>
                          <a:pPr>
                            <a:lnSpc>
                              <a:spcPct val="100000"/>
                            </a:lnSpc>
                            <a:spcAft>
                              <a:spcPts val="1000"/>
                            </a:spcAft>
                          </a:pPr>
                          <a:r>
                            <a:rPr lang="en-US" sz="1500" b="1" dirty="0">
                              <a:effectLst/>
                              <a:latin typeface="Times New Roman" panose="02020603050405020304" pitchFamily="18" charset="0"/>
                              <a:cs typeface="Times New Roman" panose="02020603050405020304" pitchFamily="18" charset="0"/>
                            </a:rPr>
                            <a:t>Bunch intensity</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500" dirty="0">
                              <a:effectLst/>
                              <a:latin typeface="Times New Roman" panose="02020603050405020304" pitchFamily="18" charset="0"/>
                              <a:cs typeface="Times New Roman" panose="02020603050405020304" pitchFamily="18" charset="0"/>
                            </a:rPr>
                            <a:t>2</a:t>
                          </a:r>
                          <a14:m>
                            <m:oMath xmlns:m="http://schemas.openxmlformats.org/officeDocument/2006/math">
                              <m:sSup>
                                <m:sSupPr>
                                  <m:ctrlPr>
                                    <a:rPr lang="ru-RU" sz="1500" i="1">
                                      <a:effectLst/>
                                      <a:latin typeface="Cambria Math" panose="02040503050406030204" pitchFamily="18" charset="0"/>
                                    </a:rPr>
                                  </m:ctrlPr>
                                </m:sSupPr>
                                <m:e>
                                  <m:r>
                                    <a:rPr lang="en-US" sz="1500">
                                      <a:effectLst/>
                                      <a:latin typeface="Cambria Math" panose="02040503050406030204" pitchFamily="18" charset="0"/>
                                    </a:rPr>
                                    <m:t>·10</m:t>
                                  </m:r>
                                </m:e>
                                <m:sup>
                                  <m:r>
                                    <a:rPr lang="en-US" sz="1500">
                                      <a:effectLst/>
                                      <a:latin typeface="Cambria Math" panose="02040503050406030204" pitchFamily="18" charset="0"/>
                                    </a:rPr>
                                    <m:t>11</m:t>
                                  </m:r>
                                </m:sup>
                              </m:sSup>
                            </m:oMath>
                          </a14:m>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14:m>
                            <m:oMath xmlns:m="http://schemas.openxmlformats.org/officeDocument/2006/math">
                              <m:sSup>
                                <m:sSupPr>
                                  <m:ctrlPr>
                                    <a:rPr lang="ru-RU" sz="1500" i="1">
                                      <a:effectLst/>
                                      <a:latin typeface="Cambria Math" panose="02040503050406030204" pitchFamily="18" charset="0"/>
                                    </a:rPr>
                                  </m:ctrlPr>
                                </m:sSupPr>
                                <m:e>
                                  <m:r>
                                    <a:rPr lang="en-US" sz="1500">
                                      <a:effectLst/>
                                      <a:latin typeface="Cambria Math" panose="02040503050406030204" pitchFamily="18" charset="0"/>
                                    </a:rPr>
                                    <m:t>2.5·10</m:t>
                                  </m:r>
                                </m:e>
                                <m:sup>
                                  <m:r>
                                    <a:rPr lang="en-US" sz="1500">
                                      <a:effectLst/>
                                      <a:latin typeface="Cambria Math" panose="02040503050406030204" pitchFamily="18" charset="0"/>
                                    </a:rPr>
                                    <m:t>11</m:t>
                                  </m:r>
                                </m:sup>
                              </m:sSup>
                            </m:oMath>
                          </a14:m>
                          <a:r>
                            <a:rPr lang="en-US" sz="1300" dirty="0">
                              <a:effectLst/>
                              <a:latin typeface="Times New Roman" panose="02020603050405020304" pitchFamily="18" charset="0"/>
                              <a:cs typeface="Times New Roman" panose="02020603050405020304" pitchFamily="18" charset="0"/>
                            </a:rPr>
                            <a:t>*</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222603568"/>
                      </a:ext>
                    </a:extLst>
                  </a:tr>
                  <a:tr h="227616">
                    <a:tc>
                      <a:txBody>
                        <a:bodyPr/>
                        <a:lstStyle/>
                        <a:p>
                          <a:pPr>
                            <a:lnSpc>
                              <a:spcPct val="100000"/>
                            </a:lnSpc>
                            <a:spcAft>
                              <a:spcPts val="1000"/>
                            </a:spcAft>
                          </a:pPr>
                          <a14:m>
                            <m:oMath xmlns:m="http://schemas.openxmlformats.org/officeDocument/2006/math">
                              <m:sSub>
                                <m:sSubPr>
                                  <m:ctrlPr>
                                    <a:rPr lang="ru-RU" sz="1500" b="1" i="1">
                                      <a:effectLst/>
                                      <a:latin typeface="Cambria Math" panose="02040503050406030204" pitchFamily="18" charset="0"/>
                                    </a:rPr>
                                  </m:ctrlPr>
                                </m:sSubPr>
                                <m:e>
                                  <m:r>
                                    <a:rPr lang="ru-RU" sz="1500" b="1" i="1">
                                      <a:effectLst/>
                                      <a:latin typeface="Cambria Math" panose="02040503050406030204" pitchFamily="18" charset="0"/>
                                    </a:rPr>
                                    <m:t>𝑼</m:t>
                                  </m:r>
                                </m:e>
                                <m:sub>
                                  <m:r>
                                    <a:rPr lang="ru-RU" sz="1500" b="1" i="1">
                                      <a:effectLst/>
                                      <a:latin typeface="Cambria Math" panose="02040503050406030204" pitchFamily="18" charset="0"/>
                                    </a:rPr>
                                    <m:t>𝟎</m:t>
                                  </m:r>
                                </m:sub>
                              </m:sSub>
                            </m:oMath>
                          </a14:m>
                          <a:r>
                            <a:rPr lang="ru-RU" sz="1500" b="0" dirty="0">
                              <a:effectLst/>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1500" b="0" i="0">
                                  <a:effectLst/>
                                  <a:latin typeface="Cambria Math" panose="02040503050406030204" pitchFamily="18" charset="0"/>
                                </a:rPr>
                                <m:t>MeV</m:t>
                              </m:r>
                            </m:oMath>
                          </a14:m>
                          <a:endParaRPr lang="ru-RU" sz="13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500">
                              <a:effectLst/>
                              <a:latin typeface="Times New Roman" panose="02020603050405020304" pitchFamily="18" charset="0"/>
                              <a:cs typeface="Times New Roman" panose="02020603050405020304" pitchFamily="18" charset="0"/>
                            </a:rPr>
                            <a:t>-</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500">
                              <a:effectLst/>
                              <a:latin typeface="Times New Roman" panose="02020603050405020304" pitchFamily="18" charset="0"/>
                              <a:cs typeface="Times New Roman" panose="02020603050405020304" pitchFamily="18" charset="0"/>
                            </a:rPr>
                            <a:t>20</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932576867"/>
                      </a:ext>
                    </a:extLst>
                  </a:tr>
                  <a:tr h="261336">
                    <a:tc>
                      <a:txBody>
                        <a:bodyPr/>
                        <a:lstStyle/>
                        <a:p>
                          <a:pPr>
                            <a:lnSpc>
                              <a:spcPct val="100000"/>
                            </a:lnSpc>
                            <a:spcAft>
                              <a:spcPts val="1000"/>
                            </a:spcAft>
                          </a:pPr>
                          <a14:m>
                            <m:oMath xmlns:m="http://schemas.openxmlformats.org/officeDocument/2006/math">
                              <m:sSub>
                                <m:sSubPr>
                                  <m:ctrlPr>
                                    <a:rPr lang="ru-RU" sz="1500" b="1" i="1">
                                      <a:effectLst/>
                                      <a:latin typeface="Cambria Math" panose="02040503050406030204" pitchFamily="18" charset="0"/>
                                    </a:rPr>
                                  </m:ctrlPr>
                                </m:sSubPr>
                                <m:e>
                                  <m:r>
                                    <a:rPr lang="en-US" sz="1500" b="1" i="1">
                                      <a:effectLst/>
                                      <a:latin typeface="Cambria Math" panose="02040503050406030204" pitchFamily="18" charset="0"/>
                                    </a:rPr>
                                    <m:t>𝜺</m:t>
                                  </m:r>
                                </m:e>
                                <m:sub>
                                  <m:r>
                                    <a:rPr lang="en-US" sz="1500" b="1" i="1">
                                      <a:effectLst/>
                                      <a:latin typeface="Cambria Math" panose="02040503050406030204" pitchFamily="18" charset="0"/>
                                    </a:rPr>
                                    <m:t>𝒙</m:t>
                                  </m:r>
                                  <m:r>
                                    <a:rPr lang="en-US" sz="1500" b="1">
                                      <a:effectLst/>
                                      <a:latin typeface="Cambria Math" panose="02040503050406030204" pitchFamily="18" charset="0"/>
                                    </a:rPr>
                                    <m:t>,</m:t>
                                  </m:r>
                                  <m:r>
                                    <a:rPr lang="en-US" sz="1500" b="1" i="1">
                                      <a:effectLst/>
                                      <a:latin typeface="Cambria Math" panose="02040503050406030204" pitchFamily="18" charset="0"/>
                                    </a:rPr>
                                    <m:t>𝒚</m:t>
                                  </m:r>
                                </m:sub>
                              </m:sSub>
                            </m:oMath>
                          </a14:m>
                          <a:r>
                            <a:rPr lang="en-US" sz="1500" b="0" dirty="0">
                              <a:effectLst/>
                              <a:latin typeface="Times New Roman" panose="02020603050405020304" pitchFamily="18" charset="0"/>
                              <a:cs typeface="Times New Roman" panose="02020603050405020304" pitchFamily="18" charset="0"/>
                            </a:rPr>
                            <a:t>, </a:t>
                          </a:r>
                          <a:r>
                            <a:rPr lang="ru-RU" sz="1500" b="0" dirty="0">
                              <a:effectLst/>
                              <a:latin typeface="Times New Roman" panose="02020603050405020304" pitchFamily="18" charset="0"/>
                              <a:cs typeface="Times New Roman" panose="02020603050405020304" pitchFamily="18" charset="0"/>
                            </a:rPr>
                            <a:t>мм</a:t>
                          </a:r>
                          <a14:m>
                            <m:oMath xmlns:m="http://schemas.openxmlformats.org/officeDocument/2006/math">
                              <m:r>
                                <a:rPr lang="en-US" sz="1500" b="0">
                                  <a:effectLst/>
                                  <a:latin typeface="Cambria Math" panose="02040503050406030204" pitchFamily="18" charset="0"/>
                                </a:rPr>
                                <m:t>·</m:t>
                              </m:r>
                            </m:oMath>
                          </a14:m>
                          <a:r>
                            <a:rPr lang="ru-RU" sz="1500" b="0" dirty="0">
                              <a:effectLst/>
                              <a:latin typeface="Times New Roman" panose="02020603050405020304" pitchFamily="18" charset="0"/>
                              <a:cs typeface="Times New Roman" panose="02020603050405020304" pitchFamily="18" charset="0"/>
                            </a:rPr>
                            <a:t>мрад</a:t>
                          </a:r>
                          <a:endParaRPr lang="ru-RU"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ru-RU" sz="1500" dirty="0">
                              <a:effectLst/>
                              <a:latin typeface="Times New Roman" panose="02020603050405020304" pitchFamily="18" charset="0"/>
                              <a:cs typeface="Times New Roman" panose="02020603050405020304" pitchFamily="18" charset="0"/>
                            </a:rPr>
                            <a:t>5</a:t>
                          </a:r>
                          <a14:m>
                            <m:oMath xmlns:m="http://schemas.openxmlformats.org/officeDocument/2006/math">
                              <m:sSup>
                                <m:sSupPr>
                                  <m:ctrlPr>
                                    <a:rPr lang="ru-RU" sz="1500" i="1">
                                      <a:effectLst/>
                                      <a:latin typeface="Cambria Math" panose="02040503050406030204" pitchFamily="18" charset="0"/>
                                    </a:rPr>
                                  </m:ctrlPr>
                                </m:sSupPr>
                                <m:e>
                                  <m:r>
                                    <a:rPr lang="en-US" sz="1500">
                                      <a:effectLst/>
                                      <a:latin typeface="Cambria Math" panose="02040503050406030204" pitchFamily="18" charset="0"/>
                                    </a:rPr>
                                    <m:t>·10</m:t>
                                  </m:r>
                                </m:e>
                                <m:sup>
                                  <m:r>
                                    <a:rPr lang="en-US" sz="1500">
                                      <a:effectLst/>
                                      <a:latin typeface="Cambria Math" panose="02040503050406030204" pitchFamily="18" charset="0"/>
                                    </a:rPr>
                                    <m:t>−7</m:t>
                                  </m:r>
                                </m:sup>
                              </m:sSup>
                            </m:oMath>
                          </a14:m>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500" dirty="0">
                              <a:effectLst/>
                              <a:latin typeface="Times New Roman" panose="02020603050405020304" pitchFamily="18" charset="0"/>
                              <a:cs typeface="Times New Roman" panose="02020603050405020304" pitchFamily="18" charset="0"/>
                            </a:rPr>
                            <a:t>6</a:t>
                          </a:r>
                          <a14:m>
                            <m:oMath xmlns:m="http://schemas.openxmlformats.org/officeDocument/2006/math">
                              <m:sSup>
                                <m:sSupPr>
                                  <m:ctrlPr>
                                    <a:rPr lang="ru-RU" sz="1500" i="1">
                                      <a:effectLst/>
                                      <a:latin typeface="Cambria Math" panose="02040503050406030204" pitchFamily="18" charset="0"/>
                                    </a:rPr>
                                  </m:ctrlPr>
                                </m:sSupPr>
                                <m:e>
                                  <m:r>
                                    <a:rPr lang="en-US" sz="1500">
                                      <a:effectLst/>
                                      <a:latin typeface="Cambria Math" panose="02040503050406030204" pitchFamily="18" charset="0"/>
                                    </a:rPr>
                                    <m:t>·10</m:t>
                                  </m:r>
                                </m:e>
                                <m:sup>
                                  <m:r>
                                    <a:rPr lang="en-US" sz="1500">
                                      <a:effectLst/>
                                      <a:latin typeface="Cambria Math" panose="02040503050406030204" pitchFamily="18" charset="0"/>
                                    </a:rPr>
                                    <m:t>−8</m:t>
                                  </m:r>
                                </m:sup>
                              </m:sSup>
                            </m:oMath>
                          </a14:m>
                          <a:r>
                            <a:rPr lang="en-US" sz="1300" dirty="0">
                              <a:effectLst/>
                              <a:latin typeface="Times New Roman" panose="02020603050405020304" pitchFamily="18" charset="0"/>
                              <a:cs typeface="Times New Roman" panose="02020603050405020304" pitchFamily="18" charset="0"/>
                            </a:rPr>
                            <a:t>*</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3478871546"/>
                      </a:ext>
                    </a:extLst>
                  </a:tr>
                  <a:tr h="288760">
                    <a:tc>
                      <a:txBody>
                        <a:bodyPr/>
                        <a:lstStyle/>
                        <a:p>
                          <a:pPr>
                            <a:lnSpc>
                              <a:spcPct val="100000"/>
                            </a:lnSpc>
                            <a:spcAft>
                              <a:spcPts val="1000"/>
                            </a:spcAft>
                          </a:pPr>
                          <a14:m>
                            <m:oMathPara xmlns:m="http://schemas.openxmlformats.org/officeDocument/2006/math">
                              <m:oMathParaPr>
                                <m:jc m:val="left"/>
                              </m:oMathParaPr>
                              <m:oMath xmlns:m="http://schemas.openxmlformats.org/officeDocument/2006/math">
                                <m:sSubSup>
                                  <m:sSubSupPr>
                                    <m:ctrlPr>
                                      <a:rPr lang="ru-RU" sz="1500" b="1" i="1">
                                        <a:effectLst/>
                                        <a:latin typeface="Cambria Math" panose="02040503050406030204" pitchFamily="18" charset="0"/>
                                      </a:rPr>
                                    </m:ctrlPr>
                                  </m:sSubSupPr>
                                  <m:e>
                                    <m:r>
                                      <a:rPr lang="en-US" sz="1500" b="1" i="1">
                                        <a:effectLst/>
                                        <a:latin typeface="Cambria Math" panose="02040503050406030204" pitchFamily="18" charset="0"/>
                                      </a:rPr>
                                      <m:t>𝜷</m:t>
                                    </m:r>
                                  </m:e>
                                  <m:sub>
                                    <m:r>
                                      <a:rPr lang="en-US" sz="1500" b="1" i="1">
                                        <a:effectLst/>
                                        <a:latin typeface="Cambria Math" panose="02040503050406030204" pitchFamily="18" charset="0"/>
                                      </a:rPr>
                                      <m:t>𝒙</m:t>
                                    </m:r>
                                    <m:r>
                                      <a:rPr lang="en-US" sz="1500" b="1">
                                        <a:effectLst/>
                                        <a:latin typeface="Cambria Math" panose="02040503050406030204" pitchFamily="18" charset="0"/>
                                      </a:rPr>
                                      <m:t>,</m:t>
                                    </m:r>
                                    <m:r>
                                      <a:rPr lang="en-US" sz="1500" b="1" i="1">
                                        <a:effectLst/>
                                        <a:latin typeface="Cambria Math" panose="02040503050406030204" pitchFamily="18" charset="0"/>
                                      </a:rPr>
                                      <m:t>𝒚</m:t>
                                    </m:r>
                                  </m:sub>
                                  <m:sup>
                                    <m:r>
                                      <a:rPr lang="en-US" sz="1500" b="1">
                                        <a:effectLst/>
                                        <a:latin typeface="Cambria Math" panose="02040503050406030204" pitchFamily="18" charset="0"/>
                                      </a:rPr>
                                      <m:t>∗</m:t>
                                    </m:r>
                                  </m:sup>
                                </m:sSubSup>
                              </m:oMath>
                            </m:oMathPara>
                          </a14:m>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500" dirty="0">
                              <a:effectLst/>
                              <a:latin typeface="Times New Roman" panose="02020603050405020304" pitchFamily="18" charset="0"/>
                              <a:cs typeface="Times New Roman" panose="02020603050405020304" pitchFamily="18" charset="0"/>
                            </a:rPr>
                            <a:t>0.6</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500" dirty="0">
                              <a:effectLst/>
                              <a:latin typeface="Times New Roman" panose="02020603050405020304" pitchFamily="18" charset="0"/>
                              <a:cs typeface="Times New Roman" panose="02020603050405020304" pitchFamily="18" charset="0"/>
                            </a:rPr>
                            <a:t>5.0</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628833919"/>
                      </a:ext>
                    </a:extLst>
                  </a:tr>
                  <a:tr h="247346">
                    <a:tc>
                      <a:txBody>
                        <a:bodyPr/>
                        <a:lstStyle/>
                        <a:p>
                          <a:pPr>
                            <a:lnSpc>
                              <a:spcPct val="100000"/>
                            </a:lnSpc>
                            <a:spcAft>
                              <a:spcPts val="1000"/>
                            </a:spcAft>
                          </a:pPr>
                          <a14:m>
                            <m:oMath xmlns:m="http://schemas.openxmlformats.org/officeDocument/2006/math">
                              <m:sSub>
                                <m:sSubPr>
                                  <m:ctrlPr>
                                    <a:rPr lang="ru-RU" sz="1500" b="1" i="1" smtClean="0">
                                      <a:effectLst/>
                                      <a:latin typeface="Cambria Math" panose="02040503050406030204" pitchFamily="18" charset="0"/>
                                    </a:rPr>
                                  </m:ctrlPr>
                                </m:sSubPr>
                                <m:e>
                                  <m:r>
                                    <a:rPr lang="ru-RU" sz="1500" b="1" i="1">
                                      <a:effectLst/>
                                      <a:latin typeface="Cambria Math" panose="02040503050406030204" pitchFamily="18" charset="0"/>
                                    </a:rPr>
                                    <m:t>𝑬</m:t>
                                  </m:r>
                                </m:e>
                                <m:sub>
                                  <m:r>
                                    <a:rPr lang="ru-RU" sz="1500" b="1" i="1">
                                      <a:effectLst/>
                                      <a:latin typeface="Cambria Math" panose="02040503050406030204" pitchFamily="18" charset="0"/>
                                    </a:rPr>
                                    <m:t>𝑪𝑴</m:t>
                                  </m:r>
                                  <m:r>
                                    <a:rPr lang="en-US" sz="1500" b="1">
                                      <a:effectLst/>
                                      <a:latin typeface="Cambria Math" panose="02040503050406030204" pitchFamily="18" charset="0"/>
                                    </a:rPr>
                                    <m:t>, </m:t>
                                  </m:r>
                                  <m:r>
                                    <a:rPr lang="en-US" sz="1500" b="1" i="1">
                                      <a:effectLst/>
                                      <a:latin typeface="Cambria Math" panose="02040503050406030204" pitchFamily="18" charset="0"/>
                                    </a:rPr>
                                    <m:t>𝒎𝒂𝒙</m:t>
                                  </m:r>
                                </m:sub>
                              </m:sSub>
                            </m:oMath>
                          </a14:m>
                          <a:r>
                            <a:rPr lang="en-US" sz="1500" b="1" dirty="0">
                              <a:effectLst/>
                              <a:latin typeface="Times New Roman" panose="02020603050405020304" pitchFamily="18" charset="0"/>
                              <a:cs typeface="Times New Roman" panose="02020603050405020304" pitchFamily="18" charset="0"/>
                            </a:rPr>
                            <a:t>, </a:t>
                          </a:r>
                          <a14:m>
                            <m:oMath xmlns:m="http://schemas.openxmlformats.org/officeDocument/2006/math">
                              <m:r>
                                <a:rPr lang="ru-RU" sz="1500" b="0" i="1">
                                  <a:effectLst/>
                                  <a:latin typeface="Cambria Math" panose="02040503050406030204" pitchFamily="18" charset="0"/>
                                </a:rPr>
                                <m:t>𝐺𝑒𝑉</m:t>
                              </m:r>
                            </m:oMath>
                          </a14:m>
                          <a:endParaRPr lang="ru-RU"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gridSpan="2">
                      <a:txBody>
                        <a:bodyPr/>
                        <a:lstStyle/>
                        <a:p>
                          <a:pPr algn="ctr">
                            <a:lnSpc>
                              <a:spcPct val="100000"/>
                            </a:lnSpc>
                            <a:spcAft>
                              <a:spcPts val="1000"/>
                            </a:spcAft>
                          </a:pPr>
                          <a:r>
                            <a:rPr lang="en-US" sz="1500" dirty="0">
                              <a:effectLst/>
                              <a:latin typeface="Times New Roman" panose="02020603050405020304" pitchFamily="18" charset="0"/>
                              <a:cs typeface="Times New Roman" panose="02020603050405020304" pitchFamily="18" charset="0"/>
                            </a:rPr>
                            <a:t>20*</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hMerge="1">
                      <a:txBody>
                        <a:bodyPr/>
                        <a:lstStyle/>
                        <a:p>
                          <a:endParaRPr lang="ru-RU"/>
                        </a:p>
                      </a:txBody>
                      <a:tcPr/>
                    </a:tc>
                    <a:extLst>
                      <a:ext uri="{0D108BD9-81ED-4DB2-BD59-A6C34878D82A}">
                        <a16:rowId xmlns:a16="http://schemas.microsoft.com/office/drawing/2014/main" val="2455180768"/>
                      </a:ext>
                    </a:extLst>
                  </a:tr>
                  <a:tr h="232160">
                    <a:tc>
                      <a:txBody>
                        <a:bodyPr/>
                        <a:lstStyle/>
                        <a:p>
                          <a:pPr>
                            <a:lnSpc>
                              <a:spcPct val="100000"/>
                            </a:lnSpc>
                            <a:spcAft>
                              <a:spcPts val="1000"/>
                            </a:spcAft>
                          </a:pPr>
                          <a:r>
                            <a:rPr lang="en-US" sz="1500" b="1" dirty="0">
                              <a:effectLst/>
                              <a:latin typeface="Times New Roman" panose="02020603050405020304" pitchFamily="18" charset="0"/>
                              <a:cs typeface="Times New Roman" panose="02020603050405020304" pitchFamily="18" charset="0"/>
                            </a:rPr>
                            <a:t>Circumference</a:t>
                          </a:r>
                          <a:r>
                            <a:rPr lang="en-US" sz="1500" b="0" dirty="0">
                              <a:effectLst/>
                              <a:latin typeface="Times New Roman" panose="02020603050405020304" pitchFamily="18" charset="0"/>
                              <a:cs typeface="Times New Roman" panose="02020603050405020304" pitchFamily="18" charset="0"/>
                            </a:rPr>
                            <a:t>, m</a:t>
                          </a:r>
                          <a:endParaRPr lang="ru-RU"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500" dirty="0">
                              <a:effectLst/>
                              <a:latin typeface="Times New Roman" panose="02020603050405020304" pitchFamily="18" charset="0"/>
                              <a:cs typeface="Times New Roman" panose="02020603050405020304" pitchFamily="18" charset="0"/>
                            </a:rPr>
                            <a:t>503.04</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500" dirty="0">
                              <a:effectLst/>
                              <a:latin typeface="Times New Roman" panose="02020603050405020304" pitchFamily="18" charset="0"/>
                              <a:cs typeface="Times New Roman" panose="02020603050405020304" pitchFamily="18" charset="0"/>
                            </a:rPr>
                            <a:t>∼503</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1496211781"/>
                      </a:ext>
                    </a:extLst>
                  </a:tr>
                  <a:tr h="373135">
                    <a:tc>
                      <a:txBody>
                        <a:bodyPr/>
                        <a:lstStyle/>
                        <a:p>
                          <a:pPr>
                            <a:lnSpc>
                              <a:spcPct val="100000"/>
                            </a:lnSpc>
                            <a:spcAft>
                              <a:spcPts val="1000"/>
                            </a:spcAft>
                          </a:pPr>
                          <a:r>
                            <a:rPr lang="en-US" sz="1500" b="1" dirty="0">
                              <a:effectLst/>
                              <a:latin typeface="Times New Roman" panose="02020603050405020304" pitchFamily="18" charset="0"/>
                              <a:cs typeface="Times New Roman" panose="02020603050405020304" pitchFamily="18" charset="0"/>
                            </a:rPr>
                            <a:t>Luminosity</a:t>
                          </a:r>
                          <a:r>
                            <a:rPr lang="en-US" sz="1500" b="0" dirty="0">
                              <a:effectLst/>
                              <a:latin typeface="Times New Roman" panose="02020603050405020304" pitchFamily="18" charset="0"/>
                              <a:cs typeface="Times New Roman" panose="02020603050405020304" pitchFamily="18" charset="0"/>
                            </a:rPr>
                            <a:t>, </a:t>
                          </a:r>
                          <a14:m>
                            <m:oMath xmlns:m="http://schemas.openxmlformats.org/officeDocument/2006/math">
                              <m:sSup>
                                <m:sSupPr>
                                  <m:ctrlPr>
                                    <a:rPr lang="ru-RU" sz="1500" b="0" i="1">
                                      <a:effectLst/>
                                      <a:latin typeface="Cambria Math" panose="02040503050406030204" pitchFamily="18" charset="0"/>
                                    </a:rPr>
                                  </m:ctrlPr>
                                </m:sSupPr>
                                <m:e>
                                  <m:r>
                                    <a:rPr lang="ru-RU" sz="1500" b="0">
                                      <a:effectLst/>
                                      <a:latin typeface="Cambria Math" panose="02040503050406030204" pitchFamily="18" charset="0"/>
                                    </a:rPr>
                                    <m:t>см</m:t>
                                  </m:r>
                                </m:e>
                                <m:sup>
                                  <m:r>
                                    <a:rPr lang="en-US" sz="1500" b="0">
                                      <a:effectLst/>
                                      <a:latin typeface="Cambria Math" panose="02040503050406030204" pitchFamily="18" charset="0"/>
                                    </a:rPr>
                                    <m:t>−</m:t>
                                  </m:r>
                                  <m:r>
                                    <a:rPr lang="en-US" sz="1500" b="0" i="1">
                                      <a:effectLst/>
                                      <a:latin typeface="Cambria Math" panose="02040503050406030204" pitchFamily="18" charset="0"/>
                                    </a:rPr>
                                    <m:t>2</m:t>
                                  </m:r>
                                </m:sup>
                              </m:sSup>
                              <m:sSup>
                                <m:sSupPr>
                                  <m:ctrlPr>
                                    <a:rPr lang="ru-RU" sz="1500" b="0" i="1">
                                      <a:effectLst/>
                                      <a:latin typeface="Cambria Math" panose="02040503050406030204" pitchFamily="18" charset="0"/>
                                    </a:rPr>
                                  </m:ctrlPr>
                                </m:sSupPr>
                                <m:e>
                                  <m:r>
                                    <a:rPr lang="en-US" sz="1500" b="0" i="1">
                                      <a:effectLst/>
                                      <a:latin typeface="Cambria Math" panose="02040503050406030204" pitchFamily="18" charset="0"/>
                                    </a:rPr>
                                    <m:t>𝑐</m:t>
                                  </m:r>
                                </m:e>
                                <m:sup>
                                  <m:r>
                                    <a:rPr lang="en-US" sz="1500" b="0">
                                      <a:effectLst/>
                                      <a:latin typeface="Cambria Math" panose="02040503050406030204" pitchFamily="18" charset="0"/>
                                    </a:rPr>
                                    <m:t>−</m:t>
                                  </m:r>
                                  <m:r>
                                    <a:rPr lang="en-US" sz="1500" b="0" i="1">
                                      <a:effectLst/>
                                      <a:latin typeface="Cambria Math" panose="02040503050406030204" pitchFamily="18" charset="0"/>
                                    </a:rPr>
                                    <m:t>1</m:t>
                                  </m:r>
                                </m:sup>
                              </m:sSup>
                            </m:oMath>
                          </a14:m>
                          <a:endParaRPr lang="ru-RU"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gridSpan="2">
                      <a:txBody>
                        <a:bodyPr/>
                        <a:lstStyle/>
                        <a:p>
                          <a:pPr algn="ctr">
                            <a:lnSpc>
                              <a:spcPct val="100000"/>
                            </a:lnSpc>
                            <a:spcAft>
                              <a:spcPts val="1000"/>
                            </a:spcAft>
                          </a:pPr>
                          <a:r>
                            <a:rPr lang="en-US" sz="1500" dirty="0">
                              <a:effectLst/>
                              <a:latin typeface="Times New Roman" panose="02020603050405020304" pitchFamily="18" charset="0"/>
                              <a:cs typeface="Times New Roman" panose="02020603050405020304" pitchFamily="18" charset="0"/>
                            </a:rPr>
                            <a:t>1</a:t>
                          </a:r>
                          <a14:m>
                            <m:oMath xmlns:m="http://schemas.openxmlformats.org/officeDocument/2006/math">
                              <m:sSup>
                                <m:sSupPr>
                                  <m:ctrlPr>
                                    <a:rPr lang="ru-RU" sz="1500" i="1">
                                      <a:effectLst/>
                                      <a:latin typeface="Cambria Math" panose="02040503050406030204" pitchFamily="18" charset="0"/>
                                    </a:rPr>
                                  </m:ctrlPr>
                                </m:sSupPr>
                                <m:e>
                                  <m:r>
                                    <a:rPr lang="en-US" sz="1500">
                                      <a:effectLst/>
                                      <a:latin typeface="Cambria Math" panose="02040503050406030204" pitchFamily="18" charset="0"/>
                                    </a:rPr>
                                    <m:t>·10</m:t>
                                  </m:r>
                                </m:e>
                                <m:sup>
                                  <m:r>
                                    <a:rPr lang="en-US" sz="1500">
                                      <a:effectLst/>
                                      <a:latin typeface="Cambria Math" panose="02040503050406030204" pitchFamily="18" charset="0"/>
                                    </a:rPr>
                                    <m:t>34</m:t>
                                  </m:r>
                                </m:sup>
                              </m:sSup>
                            </m:oMath>
                          </a14:m>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hMerge="1">
                      <a:txBody>
                        <a:bodyPr/>
                        <a:lstStyle/>
                        <a:p>
                          <a:endParaRPr lang="ru-RU"/>
                        </a:p>
                      </a:txBody>
                      <a:tcPr/>
                    </a:tc>
                    <a:extLst>
                      <a:ext uri="{0D108BD9-81ED-4DB2-BD59-A6C34878D82A}">
                        <a16:rowId xmlns:a16="http://schemas.microsoft.com/office/drawing/2014/main" val="1225279971"/>
                      </a:ext>
                    </a:extLst>
                  </a:tr>
                </a:tbl>
              </a:graphicData>
            </a:graphic>
          </p:graphicFrame>
        </mc:Choice>
        <mc:Fallback xmlns="">
          <p:graphicFrame>
            <p:nvGraphicFramePr>
              <p:cNvPr id="15" name="Объект 3">
                <a:extLst>
                  <a:ext uri="{FF2B5EF4-FFF2-40B4-BE49-F238E27FC236}">
                    <a16:creationId xmlns:a16="http://schemas.microsoft.com/office/drawing/2014/main" id="{8568A3F6-4739-6115-F057-3D072B26DC39}"/>
                  </a:ext>
                </a:extLst>
              </p:cNvPr>
              <p:cNvGraphicFramePr>
                <a:graphicFrameLocks/>
              </p:cNvGraphicFramePr>
              <p:nvPr>
                <p:extLst>
                  <p:ext uri="{D42A27DB-BD31-4B8C-83A1-F6EECF244321}">
                    <p14:modId xmlns:p14="http://schemas.microsoft.com/office/powerpoint/2010/main" val="3413309830"/>
                  </p:ext>
                </p:extLst>
              </p:nvPr>
            </p:nvGraphicFramePr>
            <p:xfrm>
              <a:off x="6558250" y="3379607"/>
              <a:ext cx="5089458" cy="2435349"/>
            </p:xfrm>
            <a:graphic>
              <a:graphicData uri="http://schemas.openxmlformats.org/drawingml/2006/table">
                <a:tbl>
                  <a:tblPr firstRow="1" firstCol="1" bandRow="1">
                    <a:tableStyleId>{D7AC3CCA-C797-4891-BE02-D94E43425B78}</a:tableStyleId>
                  </a:tblPr>
                  <a:tblGrid>
                    <a:gridCol w="1868575">
                      <a:extLst>
                        <a:ext uri="{9D8B030D-6E8A-4147-A177-3AD203B41FA5}">
                          <a16:colId xmlns:a16="http://schemas.microsoft.com/office/drawing/2014/main" val="4053876840"/>
                        </a:ext>
                      </a:extLst>
                    </a:gridCol>
                    <a:gridCol w="1529984">
                      <a:extLst>
                        <a:ext uri="{9D8B030D-6E8A-4147-A177-3AD203B41FA5}">
                          <a16:colId xmlns:a16="http://schemas.microsoft.com/office/drawing/2014/main" val="2353725283"/>
                        </a:ext>
                      </a:extLst>
                    </a:gridCol>
                    <a:gridCol w="1690899">
                      <a:extLst>
                        <a:ext uri="{9D8B030D-6E8A-4147-A177-3AD203B41FA5}">
                          <a16:colId xmlns:a16="http://schemas.microsoft.com/office/drawing/2014/main" val="4156075793"/>
                        </a:ext>
                      </a:extLst>
                    </a:gridCol>
                  </a:tblGrid>
                  <a:tr h="259080">
                    <a:tc>
                      <a:txBody>
                        <a:bodyPr/>
                        <a:lstStyle/>
                        <a:p>
                          <a:pPr>
                            <a:lnSpc>
                              <a:spcPct val="100000"/>
                            </a:lnSpc>
                            <a:spcAft>
                              <a:spcPts val="1000"/>
                            </a:spcAft>
                          </a:pPr>
                          <a:endParaRPr lang="ru-RU"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700" dirty="0">
                              <a:effectLst/>
                              <a:latin typeface="Times New Roman" panose="02020603050405020304" pitchFamily="18" charset="0"/>
                              <a:cs typeface="Times New Roman" panose="02020603050405020304" pitchFamily="18" charset="0"/>
                            </a:rPr>
                            <a:t>p </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700" dirty="0">
                              <a:effectLst/>
                              <a:latin typeface="Times New Roman" panose="02020603050405020304" pitchFamily="18" charset="0"/>
                              <a:cs typeface="Times New Roman" panose="02020603050405020304" pitchFamily="18" charset="0"/>
                            </a:rPr>
                            <a:t>e</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22241829"/>
                      </a:ext>
                    </a:extLst>
                  </a:tr>
                  <a:tr h="228600">
                    <a:tc>
                      <a:txBody>
                        <a:bodyPr/>
                        <a:lstStyle/>
                        <a:p>
                          <a:endParaRPr lang="ru-RU"/>
                        </a:p>
                      </a:txBody>
                      <a:tcPr marL="68579" marR="68579" marT="0" marB="0">
                        <a:blipFill>
                          <a:blip r:embed="rId5"/>
                          <a:stretch>
                            <a:fillRect l="-676" t="-144444" r="-171622" b="-855556"/>
                          </a:stretch>
                        </a:blipFill>
                      </a:tcPr>
                    </a:tc>
                    <a:tc>
                      <a:txBody>
                        <a:bodyPr/>
                        <a:lstStyle/>
                        <a:p>
                          <a:pPr algn="ctr">
                            <a:lnSpc>
                              <a:spcPct val="100000"/>
                            </a:lnSpc>
                            <a:spcAft>
                              <a:spcPts val="1000"/>
                            </a:spcAft>
                          </a:pPr>
                          <a:r>
                            <a:rPr lang="en-US" sz="1500" dirty="0">
                              <a:effectLst/>
                              <a:latin typeface="Times New Roman" panose="02020603050405020304" pitchFamily="18" charset="0"/>
                              <a:cs typeface="Times New Roman" panose="02020603050405020304" pitchFamily="18" charset="0"/>
                            </a:rPr>
                            <a:t>13.6</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500" dirty="0">
                              <a:effectLst/>
                              <a:latin typeface="Times New Roman" panose="02020603050405020304" pitchFamily="18" charset="0"/>
                              <a:cs typeface="Times New Roman" panose="02020603050405020304" pitchFamily="18" charset="0"/>
                            </a:rPr>
                            <a:t>7.5*</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1139531926"/>
                      </a:ext>
                    </a:extLst>
                  </a:tr>
                  <a:tr h="228600">
                    <a:tc>
                      <a:txBody>
                        <a:bodyPr/>
                        <a:lstStyle/>
                        <a:p>
                          <a:pPr>
                            <a:lnSpc>
                              <a:spcPct val="100000"/>
                            </a:lnSpc>
                            <a:spcAft>
                              <a:spcPts val="1000"/>
                            </a:spcAft>
                          </a:pPr>
                          <a:r>
                            <a:rPr lang="en-US" sz="1500" b="1" dirty="0">
                              <a:effectLst/>
                              <a:latin typeface="Times New Roman" panose="02020603050405020304" pitchFamily="18" charset="0"/>
                              <a:cs typeface="Times New Roman" panose="02020603050405020304" pitchFamily="18" charset="0"/>
                            </a:rPr>
                            <a:t>Bunch intensity</a:t>
                          </a:r>
                          <a:endParaRPr lang="ru-RU" sz="13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endParaRPr lang="ru-RU"/>
                        </a:p>
                      </a:txBody>
                      <a:tcPr marL="68579" marR="68579" marT="0" marB="0">
                        <a:blipFill>
                          <a:blip r:embed="rId5"/>
                          <a:stretch>
                            <a:fillRect l="-124167" t="-244444" r="-111667" b="-755556"/>
                          </a:stretch>
                        </a:blipFill>
                      </a:tcPr>
                    </a:tc>
                    <a:tc>
                      <a:txBody>
                        <a:bodyPr/>
                        <a:lstStyle/>
                        <a:p>
                          <a:endParaRPr lang="ru-RU"/>
                        </a:p>
                      </a:txBody>
                      <a:tcPr marL="68579" marR="68579" marT="0" marB="0">
                        <a:blipFill>
                          <a:blip r:embed="rId5"/>
                          <a:stretch>
                            <a:fillRect l="-200746" t="-244444" b="-755556"/>
                          </a:stretch>
                        </a:blipFill>
                      </a:tcPr>
                    </a:tc>
                    <a:extLst>
                      <a:ext uri="{0D108BD9-81ED-4DB2-BD59-A6C34878D82A}">
                        <a16:rowId xmlns:a16="http://schemas.microsoft.com/office/drawing/2014/main" val="222603568"/>
                      </a:ext>
                    </a:extLst>
                  </a:tr>
                  <a:tr h="228600">
                    <a:tc>
                      <a:txBody>
                        <a:bodyPr/>
                        <a:lstStyle/>
                        <a:p>
                          <a:endParaRPr lang="ru-RU"/>
                        </a:p>
                      </a:txBody>
                      <a:tcPr marL="68579" marR="68579" marT="0" marB="0">
                        <a:blipFill>
                          <a:blip r:embed="rId5"/>
                          <a:stretch>
                            <a:fillRect l="-676" t="-344444" r="-171622" b="-655556"/>
                          </a:stretch>
                        </a:blipFill>
                      </a:tcPr>
                    </a:tc>
                    <a:tc>
                      <a:txBody>
                        <a:bodyPr/>
                        <a:lstStyle/>
                        <a:p>
                          <a:pPr algn="ctr">
                            <a:lnSpc>
                              <a:spcPct val="100000"/>
                            </a:lnSpc>
                            <a:spcAft>
                              <a:spcPts val="1000"/>
                            </a:spcAft>
                          </a:pPr>
                          <a:r>
                            <a:rPr lang="en-US" sz="1500">
                              <a:effectLst/>
                              <a:latin typeface="Times New Roman" panose="02020603050405020304" pitchFamily="18" charset="0"/>
                              <a:cs typeface="Times New Roman" panose="02020603050405020304" pitchFamily="18" charset="0"/>
                            </a:rPr>
                            <a:t>-</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500">
                              <a:effectLst/>
                              <a:latin typeface="Times New Roman" panose="02020603050405020304" pitchFamily="18" charset="0"/>
                              <a:cs typeface="Times New Roman" panose="02020603050405020304" pitchFamily="18" charset="0"/>
                            </a:rPr>
                            <a:t>20</a:t>
                          </a:r>
                          <a:endParaRPr lang="ru-RU" sz="13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932576867"/>
                      </a:ext>
                    </a:extLst>
                  </a:tr>
                  <a:tr h="261336">
                    <a:tc>
                      <a:txBody>
                        <a:bodyPr/>
                        <a:lstStyle/>
                        <a:p>
                          <a:endParaRPr lang="ru-RU"/>
                        </a:p>
                      </a:txBody>
                      <a:tcPr marL="68579" marR="68579" marT="0" marB="0">
                        <a:blipFill>
                          <a:blip r:embed="rId5"/>
                          <a:stretch>
                            <a:fillRect l="-676" t="-380952" r="-171622" b="-461905"/>
                          </a:stretch>
                        </a:blipFill>
                      </a:tcPr>
                    </a:tc>
                    <a:tc>
                      <a:txBody>
                        <a:bodyPr/>
                        <a:lstStyle/>
                        <a:p>
                          <a:endParaRPr lang="ru-RU"/>
                        </a:p>
                      </a:txBody>
                      <a:tcPr marL="68579" marR="68579" marT="0" marB="0">
                        <a:blipFill>
                          <a:blip r:embed="rId5"/>
                          <a:stretch>
                            <a:fillRect l="-124167" t="-380952" r="-111667" b="-461905"/>
                          </a:stretch>
                        </a:blipFill>
                      </a:tcPr>
                    </a:tc>
                    <a:tc>
                      <a:txBody>
                        <a:bodyPr/>
                        <a:lstStyle/>
                        <a:p>
                          <a:endParaRPr lang="ru-RU"/>
                        </a:p>
                      </a:txBody>
                      <a:tcPr marL="68579" marR="68579" marT="0" marB="0">
                        <a:blipFill>
                          <a:blip r:embed="rId5"/>
                          <a:stretch>
                            <a:fillRect l="-200746" t="-380952" b="-461905"/>
                          </a:stretch>
                        </a:blipFill>
                      </a:tcPr>
                    </a:tc>
                    <a:extLst>
                      <a:ext uri="{0D108BD9-81ED-4DB2-BD59-A6C34878D82A}">
                        <a16:rowId xmlns:a16="http://schemas.microsoft.com/office/drawing/2014/main" val="3478871546"/>
                      </a:ext>
                    </a:extLst>
                  </a:tr>
                  <a:tr h="376492">
                    <a:tc>
                      <a:txBody>
                        <a:bodyPr/>
                        <a:lstStyle/>
                        <a:p>
                          <a:endParaRPr lang="ru-RU"/>
                        </a:p>
                      </a:txBody>
                      <a:tcPr marL="68579" marR="68579" marT="0" marB="0">
                        <a:blipFill>
                          <a:blip r:embed="rId5"/>
                          <a:stretch>
                            <a:fillRect l="-676" t="-336667" r="-171622" b="-223333"/>
                          </a:stretch>
                        </a:blipFill>
                      </a:tcPr>
                    </a:tc>
                    <a:tc>
                      <a:txBody>
                        <a:bodyPr/>
                        <a:lstStyle/>
                        <a:p>
                          <a:pPr algn="ctr">
                            <a:lnSpc>
                              <a:spcPct val="100000"/>
                            </a:lnSpc>
                            <a:spcAft>
                              <a:spcPts val="1000"/>
                            </a:spcAft>
                          </a:pPr>
                          <a:r>
                            <a:rPr lang="en-US" sz="1500" dirty="0">
                              <a:effectLst/>
                              <a:latin typeface="Times New Roman" panose="02020603050405020304" pitchFamily="18" charset="0"/>
                              <a:cs typeface="Times New Roman" panose="02020603050405020304" pitchFamily="18" charset="0"/>
                            </a:rPr>
                            <a:t>0.6</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500" dirty="0">
                              <a:effectLst/>
                              <a:latin typeface="Times New Roman" panose="02020603050405020304" pitchFamily="18" charset="0"/>
                              <a:cs typeface="Times New Roman" panose="02020603050405020304" pitchFamily="18" charset="0"/>
                            </a:rPr>
                            <a:t>5.0</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628833919"/>
                      </a:ext>
                    </a:extLst>
                  </a:tr>
                  <a:tr h="247346">
                    <a:tc>
                      <a:txBody>
                        <a:bodyPr/>
                        <a:lstStyle/>
                        <a:p>
                          <a:endParaRPr lang="ru-RU"/>
                        </a:p>
                      </a:txBody>
                      <a:tcPr marL="68579" marR="68579" marT="0" marB="0">
                        <a:blipFill>
                          <a:blip r:embed="rId5"/>
                          <a:stretch>
                            <a:fillRect l="-676" t="-689474" r="-171622" b="-252632"/>
                          </a:stretch>
                        </a:blipFill>
                      </a:tcPr>
                    </a:tc>
                    <a:tc gridSpan="2">
                      <a:txBody>
                        <a:bodyPr/>
                        <a:lstStyle/>
                        <a:p>
                          <a:pPr algn="ctr">
                            <a:lnSpc>
                              <a:spcPct val="100000"/>
                            </a:lnSpc>
                            <a:spcAft>
                              <a:spcPts val="1000"/>
                            </a:spcAft>
                          </a:pPr>
                          <a:r>
                            <a:rPr lang="en-US" sz="1500" dirty="0">
                              <a:effectLst/>
                              <a:latin typeface="Times New Roman" panose="02020603050405020304" pitchFamily="18" charset="0"/>
                              <a:cs typeface="Times New Roman" panose="02020603050405020304" pitchFamily="18" charset="0"/>
                            </a:rPr>
                            <a:t>20*</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hMerge="1">
                      <a:txBody>
                        <a:bodyPr/>
                        <a:lstStyle/>
                        <a:p>
                          <a:endParaRPr lang="ru-RU"/>
                        </a:p>
                      </a:txBody>
                      <a:tcPr/>
                    </a:tc>
                    <a:extLst>
                      <a:ext uri="{0D108BD9-81ED-4DB2-BD59-A6C34878D82A}">
                        <a16:rowId xmlns:a16="http://schemas.microsoft.com/office/drawing/2014/main" val="2455180768"/>
                      </a:ext>
                    </a:extLst>
                  </a:tr>
                  <a:tr h="232160">
                    <a:tc>
                      <a:txBody>
                        <a:bodyPr/>
                        <a:lstStyle/>
                        <a:p>
                          <a:pPr>
                            <a:lnSpc>
                              <a:spcPct val="100000"/>
                            </a:lnSpc>
                            <a:spcAft>
                              <a:spcPts val="1000"/>
                            </a:spcAft>
                          </a:pPr>
                          <a:r>
                            <a:rPr lang="en-US" sz="1500" b="1" dirty="0">
                              <a:effectLst/>
                              <a:latin typeface="Times New Roman" panose="02020603050405020304" pitchFamily="18" charset="0"/>
                              <a:cs typeface="Times New Roman" panose="02020603050405020304" pitchFamily="18" charset="0"/>
                            </a:rPr>
                            <a:t>Circumference</a:t>
                          </a:r>
                          <a:r>
                            <a:rPr lang="en-US" sz="1500" b="0" dirty="0">
                              <a:effectLst/>
                              <a:latin typeface="Times New Roman" panose="02020603050405020304" pitchFamily="18" charset="0"/>
                              <a:cs typeface="Times New Roman" panose="02020603050405020304" pitchFamily="18" charset="0"/>
                            </a:rPr>
                            <a:t>, m</a:t>
                          </a:r>
                          <a:endParaRPr lang="ru-RU"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500" dirty="0">
                              <a:effectLst/>
                              <a:latin typeface="Times New Roman" panose="02020603050405020304" pitchFamily="18" charset="0"/>
                              <a:cs typeface="Times New Roman" panose="02020603050405020304" pitchFamily="18" charset="0"/>
                            </a:rPr>
                            <a:t>503.04</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tc>
                      <a:txBody>
                        <a:bodyPr/>
                        <a:lstStyle/>
                        <a:p>
                          <a:pPr algn="ctr">
                            <a:lnSpc>
                              <a:spcPct val="100000"/>
                            </a:lnSpc>
                            <a:spcAft>
                              <a:spcPts val="1000"/>
                            </a:spcAft>
                          </a:pPr>
                          <a:r>
                            <a:rPr lang="en-US" sz="1500" dirty="0">
                              <a:effectLst/>
                              <a:latin typeface="Times New Roman" panose="02020603050405020304" pitchFamily="18" charset="0"/>
                              <a:cs typeface="Times New Roman" panose="02020603050405020304" pitchFamily="18" charset="0"/>
                            </a:rPr>
                            <a:t>∼503</a:t>
                          </a:r>
                          <a:endParaRPr lang="ru-RU"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79" marR="68579" marT="0" marB="0"/>
                    </a:tc>
                    <a:extLst>
                      <a:ext uri="{0D108BD9-81ED-4DB2-BD59-A6C34878D82A}">
                        <a16:rowId xmlns:a16="http://schemas.microsoft.com/office/drawing/2014/main" val="1496211781"/>
                      </a:ext>
                    </a:extLst>
                  </a:tr>
                  <a:tr h="373135">
                    <a:tc>
                      <a:txBody>
                        <a:bodyPr/>
                        <a:lstStyle/>
                        <a:p>
                          <a:endParaRPr lang="ru-RU"/>
                        </a:p>
                      </a:txBody>
                      <a:tcPr marL="68579" marR="68579" marT="0" marB="0">
                        <a:blipFill>
                          <a:blip r:embed="rId5"/>
                          <a:stretch>
                            <a:fillRect l="-676" t="-582759" r="-171622"/>
                          </a:stretch>
                        </a:blipFill>
                      </a:tcPr>
                    </a:tc>
                    <a:tc gridSpan="2">
                      <a:txBody>
                        <a:bodyPr/>
                        <a:lstStyle/>
                        <a:p>
                          <a:endParaRPr lang="ru-RU"/>
                        </a:p>
                      </a:txBody>
                      <a:tcPr marL="68579" marR="68579" marT="0" marB="0">
                        <a:blipFill>
                          <a:blip r:embed="rId5"/>
                          <a:stretch>
                            <a:fillRect l="-58661" t="-582759"/>
                          </a:stretch>
                        </a:blipFill>
                      </a:tcPr>
                    </a:tc>
                    <a:tc hMerge="1">
                      <a:txBody>
                        <a:bodyPr/>
                        <a:lstStyle/>
                        <a:p>
                          <a:endParaRPr lang="ru-RU"/>
                        </a:p>
                      </a:txBody>
                      <a:tcPr/>
                    </a:tc>
                    <a:extLst>
                      <a:ext uri="{0D108BD9-81ED-4DB2-BD59-A6C34878D82A}">
                        <a16:rowId xmlns:a16="http://schemas.microsoft.com/office/drawing/2014/main" val="1225279971"/>
                      </a:ext>
                    </a:extLst>
                  </a:tr>
                </a:tbl>
              </a:graphicData>
            </a:graphic>
          </p:graphicFrame>
        </mc:Fallback>
      </mc:AlternateContent>
      <p:sp>
        <p:nvSpPr>
          <p:cNvPr id="19" name="TextBox 18">
            <a:extLst>
              <a:ext uri="{FF2B5EF4-FFF2-40B4-BE49-F238E27FC236}">
                <a16:creationId xmlns:a16="http://schemas.microsoft.com/office/drawing/2014/main" id="{09B541AF-62DD-B2C1-0A6C-4AF9E776496B}"/>
              </a:ext>
            </a:extLst>
          </p:cNvPr>
          <p:cNvSpPr txBox="1"/>
          <p:nvPr/>
        </p:nvSpPr>
        <p:spPr>
          <a:xfrm>
            <a:off x="951999" y="6500347"/>
            <a:ext cx="1168427" cy="385362"/>
          </a:xfrm>
          <a:prstGeom prst="rect">
            <a:avLst/>
          </a:prstGeom>
          <a:noFill/>
        </p:spPr>
        <p:txBody>
          <a:bodyPr wrap="square">
            <a:spAutoFit/>
          </a:bodyPr>
          <a:lstStyle/>
          <a:p>
            <a:r>
              <a:rPr lang="en-US" sz="1904" b="1" dirty="0">
                <a:solidFill>
                  <a:srgbClr val="C00000"/>
                </a:solidFill>
                <a:latin typeface="Times New Roman" panose="02020603050405020304" pitchFamily="18" charset="0"/>
                <a:ea typeface="Times New Roman" panose="02020603050405020304" pitchFamily="18" charset="0"/>
              </a:rPr>
              <a:t>E</a:t>
            </a:r>
            <a:r>
              <a:rPr lang="en-US" sz="1800" b="1" dirty="0">
                <a:solidFill>
                  <a:srgbClr val="C00000"/>
                </a:solidFill>
                <a:latin typeface="Times New Roman" panose="02020603050405020304" pitchFamily="18" charset="0"/>
                <a:ea typeface="Times New Roman" panose="02020603050405020304" pitchFamily="18" charset="0"/>
              </a:rPr>
              <a:t>-NICA</a:t>
            </a:r>
            <a:endParaRPr lang="ru-RU" sz="1100" b="1" dirty="0">
              <a:solidFill>
                <a:srgbClr val="C00000"/>
              </a:solidFill>
            </a:endParaRPr>
          </a:p>
        </p:txBody>
      </p:sp>
      <p:sp>
        <p:nvSpPr>
          <p:cNvPr id="21" name="TextBox 20">
            <a:extLst>
              <a:ext uri="{FF2B5EF4-FFF2-40B4-BE49-F238E27FC236}">
                <a16:creationId xmlns:a16="http://schemas.microsoft.com/office/drawing/2014/main" id="{1B3349F0-51F4-E055-77A6-06A271662BAE}"/>
              </a:ext>
            </a:extLst>
          </p:cNvPr>
          <p:cNvSpPr txBox="1"/>
          <p:nvPr/>
        </p:nvSpPr>
        <p:spPr>
          <a:xfrm>
            <a:off x="4254467" y="6518986"/>
            <a:ext cx="782429" cy="369332"/>
          </a:xfrm>
          <a:prstGeom prst="rect">
            <a:avLst/>
          </a:prstGeom>
          <a:noFill/>
        </p:spPr>
        <p:txBody>
          <a:bodyPr wrap="square">
            <a:spAutoFit/>
          </a:bodyPr>
          <a:lstStyle/>
          <a:p>
            <a:r>
              <a:rPr lang="en-US" sz="1800" b="1" dirty="0">
                <a:latin typeface="Times New Roman" panose="02020603050405020304" pitchFamily="18" charset="0"/>
                <a:ea typeface="Times New Roman" panose="02020603050405020304" pitchFamily="18" charset="0"/>
              </a:rPr>
              <a:t>EIC</a:t>
            </a:r>
            <a:endParaRPr lang="ru-RU" sz="1100" b="1" dirty="0"/>
          </a:p>
        </p:txBody>
      </p:sp>
      <p:sp>
        <p:nvSpPr>
          <p:cNvPr id="35" name="Объект 2">
            <a:extLst>
              <a:ext uri="{FF2B5EF4-FFF2-40B4-BE49-F238E27FC236}">
                <a16:creationId xmlns:a16="http://schemas.microsoft.com/office/drawing/2014/main" id="{1ACD794A-3FA6-75E6-AB36-EAC31B6A84B1}"/>
              </a:ext>
            </a:extLst>
          </p:cNvPr>
          <p:cNvSpPr txBox="1">
            <a:spLocks/>
          </p:cNvSpPr>
          <p:nvPr/>
        </p:nvSpPr>
        <p:spPr>
          <a:xfrm>
            <a:off x="5939328" y="5424223"/>
            <a:ext cx="6077445" cy="572315"/>
          </a:xfrm>
          <a:prstGeom prst="rect">
            <a:avLst/>
          </a:prstGeom>
        </p:spPr>
        <p:txBody>
          <a:bodyPr vert="horz" lIns="91437" tIns="45719" rIns="91437" bIns="45719"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endParaRPr lang="ru-RU" sz="1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54" name="Объект 2">
            <a:extLst>
              <a:ext uri="{FF2B5EF4-FFF2-40B4-BE49-F238E27FC236}">
                <a16:creationId xmlns:a16="http://schemas.microsoft.com/office/drawing/2014/main" id="{65DE29C1-6DE7-D20C-72D3-CDED20253463}"/>
              </a:ext>
            </a:extLst>
          </p:cNvPr>
          <p:cNvSpPr txBox="1">
            <a:spLocks/>
          </p:cNvSpPr>
          <p:nvPr/>
        </p:nvSpPr>
        <p:spPr>
          <a:xfrm>
            <a:off x="6338587" y="5835342"/>
            <a:ext cx="5797904" cy="340647"/>
          </a:xfrm>
          <a:prstGeom prst="rect">
            <a:avLst/>
          </a:prstGeom>
        </p:spPr>
        <p:txBody>
          <a:bodyPr vert="horz" lIns="91437" tIns="45719" rIns="91437" bIns="45719"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US" sz="1050" dirty="0"/>
              <a:t>* MORE DETAILED OPTIMIZATION IS REQUIRED WITHIN THE PROJECT IMPLEMENTATION</a:t>
            </a:r>
            <a:endParaRPr lang="ru-RU" sz="11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7" name="Группа 16">
            <a:extLst>
              <a:ext uri="{FF2B5EF4-FFF2-40B4-BE49-F238E27FC236}">
                <a16:creationId xmlns:a16="http://schemas.microsoft.com/office/drawing/2014/main" id="{F86FAE61-10E7-0F40-447B-DA26D3A0266A}"/>
              </a:ext>
            </a:extLst>
          </p:cNvPr>
          <p:cNvGrpSpPr/>
          <p:nvPr/>
        </p:nvGrpSpPr>
        <p:grpSpPr>
          <a:xfrm>
            <a:off x="6625991" y="31772"/>
            <a:ext cx="4603811" cy="2426041"/>
            <a:chOff x="6360495" y="165297"/>
            <a:chExt cx="5459592" cy="2863440"/>
          </a:xfrm>
        </p:grpSpPr>
        <p:pic>
          <p:nvPicPr>
            <p:cNvPr id="58" name="Рисунок 57">
              <a:extLst>
                <a:ext uri="{FF2B5EF4-FFF2-40B4-BE49-F238E27FC236}">
                  <a16:creationId xmlns:a16="http://schemas.microsoft.com/office/drawing/2014/main" id="{A79761B3-07D9-1B09-9647-63A291F7E192}"/>
                </a:ext>
              </a:extLst>
            </p:cNvPr>
            <p:cNvPicPr>
              <a:picLocks noChangeAspect="1"/>
            </p:cNvPicPr>
            <p:nvPr/>
          </p:nvPicPr>
          <p:blipFill>
            <a:blip r:embed="rId6"/>
            <a:stretch>
              <a:fillRect/>
            </a:stretch>
          </p:blipFill>
          <p:spPr>
            <a:xfrm>
              <a:off x="6362809" y="165297"/>
              <a:ext cx="5436460" cy="2844375"/>
            </a:xfrm>
            <a:prstGeom prst="rect">
              <a:avLst/>
            </a:prstGeom>
          </p:spPr>
        </p:pic>
        <p:cxnSp>
          <p:nvCxnSpPr>
            <p:cNvPr id="4" name="Прямая соединительная линия 3">
              <a:extLst>
                <a:ext uri="{FF2B5EF4-FFF2-40B4-BE49-F238E27FC236}">
                  <a16:creationId xmlns:a16="http://schemas.microsoft.com/office/drawing/2014/main" id="{A735C2FB-846A-05E0-6DF4-AE5A13AFFCE1}"/>
                </a:ext>
              </a:extLst>
            </p:cNvPr>
            <p:cNvCxnSpPr/>
            <p:nvPr/>
          </p:nvCxnSpPr>
          <p:spPr>
            <a:xfrm>
              <a:off x="6360495" y="192947"/>
              <a:ext cx="5459592" cy="0"/>
            </a:xfrm>
            <a:prstGeom prst="line">
              <a:avLst/>
            </a:prstGeom>
          </p:spPr>
          <p:style>
            <a:lnRef idx="1">
              <a:schemeClr val="dk1"/>
            </a:lnRef>
            <a:fillRef idx="0">
              <a:schemeClr val="dk1"/>
            </a:fillRef>
            <a:effectRef idx="0">
              <a:schemeClr val="dk1"/>
            </a:effectRef>
            <a:fontRef idx="minor">
              <a:schemeClr val="tx1"/>
            </a:fontRef>
          </p:style>
        </p:cxnSp>
        <p:cxnSp>
          <p:nvCxnSpPr>
            <p:cNvPr id="6" name="Прямая соединительная линия 5">
              <a:extLst>
                <a:ext uri="{FF2B5EF4-FFF2-40B4-BE49-F238E27FC236}">
                  <a16:creationId xmlns:a16="http://schemas.microsoft.com/office/drawing/2014/main" id="{9B45212D-9DD4-1AA4-2A32-7E8D29365EEB}"/>
                </a:ext>
              </a:extLst>
            </p:cNvPr>
            <p:cNvCxnSpPr/>
            <p:nvPr/>
          </p:nvCxnSpPr>
          <p:spPr>
            <a:xfrm>
              <a:off x="6362810" y="192947"/>
              <a:ext cx="0" cy="2816725"/>
            </a:xfrm>
            <a:prstGeom prst="line">
              <a:avLst/>
            </a:prstGeom>
          </p:spPr>
          <p:style>
            <a:lnRef idx="1">
              <a:schemeClr val="dk1"/>
            </a:lnRef>
            <a:fillRef idx="0">
              <a:schemeClr val="dk1"/>
            </a:fillRef>
            <a:effectRef idx="0">
              <a:schemeClr val="dk1"/>
            </a:effectRef>
            <a:fontRef idx="minor">
              <a:schemeClr val="tx1"/>
            </a:fontRef>
          </p:style>
        </p:cxnSp>
        <p:cxnSp>
          <p:nvCxnSpPr>
            <p:cNvPr id="9" name="Прямая соединительная линия 8">
              <a:extLst>
                <a:ext uri="{FF2B5EF4-FFF2-40B4-BE49-F238E27FC236}">
                  <a16:creationId xmlns:a16="http://schemas.microsoft.com/office/drawing/2014/main" id="{B5B11A7B-C864-1C2B-A983-047D9956B152}"/>
                </a:ext>
              </a:extLst>
            </p:cNvPr>
            <p:cNvCxnSpPr/>
            <p:nvPr/>
          </p:nvCxnSpPr>
          <p:spPr>
            <a:xfrm>
              <a:off x="6360495" y="3009672"/>
              <a:ext cx="5459592" cy="19065"/>
            </a:xfrm>
            <a:prstGeom prst="line">
              <a:avLst/>
            </a:prstGeom>
          </p:spPr>
          <p:style>
            <a:lnRef idx="1">
              <a:schemeClr val="dk1"/>
            </a:lnRef>
            <a:fillRef idx="0">
              <a:schemeClr val="dk1"/>
            </a:fillRef>
            <a:effectRef idx="0">
              <a:schemeClr val="dk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4927D7F5-B992-AF53-1CB6-12AB01C02BAF}"/>
                </a:ext>
              </a:extLst>
            </p:cNvPr>
            <p:cNvCxnSpPr>
              <a:cxnSpLocks/>
            </p:cNvCxnSpPr>
            <p:nvPr/>
          </p:nvCxnSpPr>
          <p:spPr>
            <a:xfrm>
              <a:off x="11820087" y="192946"/>
              <a:ext cx="0" cy="2835791"/>
            </a:xfrm>
            <a:prstGeom prst="line">
              <a:avLst/>
            </a:prstGeom>
          </p:spPr>
          <p:style>
            <a:lnRef idx="1">
              <a:schemeClr val="dk1"/>
            </a:lnRef>
            <a:fillRef idx="0">
              <a:schemeClr val="dk1"/>
            </a:fillRef>
            <a:effectRef idx="0">
              <a:schemeClr val="dk1"/>
            </a:effectRef>
            <a:fontRef idx="minor">
              <a:schemeClr val="tx1"/>
            </a:fontRef>
          </p:style>
        </p:cxnSp>
      </p:grpSp>
      <p:pic>
        <p:nvPicPr>
          <p:cNvPr id="1028" name="Picture 4">
            <a:extLst>
              <a:ext uri="{FF2B5EF4-FFF2-40B4-BE49-F238E27FC236}">
                <a16:creationId xmlns:a16="http://schemas.microsoft.com/office/drawing/2014/main" id="{C1FE1E5E-9999-63B7-FE94-D4BF5EA347E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38507" y="6154676"/>
            <a:ext cx="477869" cy="572315"/>
          </a:xfrm>
          <a:prstGeom prst="rect">
            <a:avLst/>
          </a:prstGeom>
          <a:noFill/>
          <a:extLst>
            <a:ext uri="{909E8E84-426E-40DD-AFC4-6F175D3DCCD1}">
              <a14:hiddenFill xmlns:a14="http://schemas.microsoft.com/office/drawing/2010/main">
                <a:solidFill>
                  <a:srgbClr val="FFFFFF"/>
                </a:solidFill>
              </a14:hiddenFill>
            </a:ext>
          </a:extLst>
        </p:spPr>
      </p:pic>
      <p:sp>
        <p:nvSpPr>
          <p:cNvPr id="23" name="Объект 2">
            <a:extLst>
              <a:ext uri="{FF2B5EF4-FFF2-40B4-BE49-F238E27FC236}">
                <a16:creationId xmlns:a16="http://schemas.microsoft.com/office/drawing/2014/main" id="{4EAD8A58-EA6B-4368-A8E2-D6091F1B9B2F}"/>
              </a:ext>
            </a:extLst>
          </p:cNvPr>
          <p:cNvSpPr txBox="1">
            <a:spLocks/>
          </p:cNvSpPr>
          <p:nvPr/>
        </p:nvSpPr>
        <p:spPr>
          <a:xfrm>
            <a:off x="6077586" y="6139462"/>
            <a:ext cx="2974023" cy="718461"/>
          </a:xfrm>
          <a:prstGeom prst="rect">
            <a:avLst/>
          </a:prstGeom>
        </p:spPr>
        <p:txBody>
          <a:bodyPr vert="horz" lIns="91437" tIns="45719" rIns="91437" bIns="45719"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200" b="1" dirty="0">
                <a:solidFill>
                  <a:schemeClr val="tx2"/>
                </a:solidFill>
                <a:latin typeface="Times New Roman" panose="02020603050405020304" pitchFamily="18" charset="0"/>
              </a:rPr>
              <a:t>POSSIBLE PARTNERS</a:t>
            </a:r>
            <a:r>
              <a:rPr lang="ru-RU" sz="1200" b="1" dirty="0">
                <a:solidFill>
                  <a:schemeClr val="tx2"/>
                </a:solidFill>
                <a:latin typeface="Times New Roman" panose="02020603050405020304" pitchFamily="18" charset="0"/>
              </a:rPr>
              <a:t>: </a:t>
            </a:r>
            <a:r>
              <a:rPr lang="en-US" sz="1200" b="1" dirty="0">
                <a:solidFill>
                  <a:schemeClr val="tx2"/>
                </a:solidFill>
                <a:latin typeface="Times New Roman" panose="02020603050405020304" pitchFamily="18" charset="0"/>
              </a:rPr>
              <a:t>BINP</a:t>
            </a:r>
            <a:r>
              <a:rPr lang="ru-RU" sz="1200" b="1" dirty="0">
                <a:solidFill>
                  <a:schemeClr val="tx2"/>
                </a:solidFill>
                <a:latin typeface="Times New Roman" panose="02020603050405020304" pitchFamily="18" charset="0"/>
              </a:rPr>
              <a:t> (</a:t>
            </a:r>
            <a:r>
              <a:rPr lang="en-US" sz="1200" b="1" dirty="0">
                <a:solidFill>
                  <a:schemeClr val="tx2"/>
                </a:solidFill>
                <a:latin typeface="Times New Roman" panose="02020603050405020304" pitchFamily="18" charset="0"/>
              </a:rPr>
              <a:t>“SKIF”</a:t>
            </a:r>
            <a:r>
              <a:rPr lang="ru-RU" sz="1200" b="1" dirty="0">
                <a:solidFill>
                  <a:schemeClr val="tx2"/>
                </a:solidFill>
                <a:latin typeface="Times New Roman" panose="02020603050405020304" pitchFamily="18" charset="0"/>
              </a:rPr>
              <a:t>), </a:t>
            </a:r>
            <a:r>
              <a:rPr lang="en-US" sz="1200" b="1" dirty="0">
                <a:solidFill>
                  <a:schemeClr val="tx2"/>
                </a:solidFill>
                <a:latin typeface="Times New Roman" panose="02020603050405020304" pitchFamily="18" charset="0"/>
              </a:rPr>
              <a:t>NRC KI</a:t>
            </a:r>
            <a:r>
              <a:rPr lang="ru-RU" sz="1200" b="1" dirty="0">
                <a:solidFill>
                  <a:schemeClr val="tx2"/>
                </a:solidFill>
                <a:latin typeface="Times New Roman" panose="02020603050405020304" pitchFamily="18" charset="0"/>
              </a:rPr>
              <a:t> (</a:t>
            </a:r>
            <a:r>
              <a:rPr lang="en-US" sz="1200" b="1" dirty="0">
                <a:solidFill>
                  <a:schemeClr val="tx2"/>
                </a:solidFill>
                <a:latin typeface="Times New Roman" panose="02020603050405020304" pitchFamily="18" charset="0"/>
              </a:rPr>
              <a:t>“SILA”</a:t>
            </a:r>
            <a:r>
              <a:rPr lang="ru-RU" sz="1200" b="1" dirty="0">
                <a:solidFill>
                  <a:schemeClr val="tx2"/>
                </a:solidFill>
                <a:latin typeface="Times New Roman" panose="02020603050405020304" pitchFamily="18" charset="0"/>
              </a:rPr>
              <a:t>), </a:t>
            </a:r>
            <a:r>
              <a:rPr lang="en-US" sz="1200" b="1" dirty="0">
                <a:solidFill>
                  <a:schemeClr val="tx2"/>
                </a:solidFill>
                <a:latin typeface="Times New Roman" panose="02020603050405020304" pitchFamily="18" charset="0"/>
              </a:rPr>
              <a:t>NIIEFA</a:t>
            </a:r>
            <a:endParaRPr lang="ru-RU" sz="1100" b="1" dirty="0">
              <a:solidFill>
                <a:schemeClr val="tx2"/>
              </a:solidFill>
            </a:endParaRPr>
          </a:p>
          <a:p>
            <a:pPr marL="0" indent="0">
              <a:buNone/>
            </a:pPr>
            <a:endParaRPr lang="ru-RU" sz="18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30" name="Picture 6">
            <a:extLst>
              <a:ext uri="{FF2B5EF4-FFF2-40B4-BE49-F238E27FC236}">
                <a16:creationId xmlns:a16="http://schemas.microsoft.com/office/drawing/2014/main" id="{678592CA-0B81-710A-4D8A-14A9B0DDAEF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85849" y="6139460"/>
            <a:ext cx="608784" cy="6087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6ABA165-1BF7-BBDA-0810-15A555ABE18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98679" y="6150143"/>
            <a:ext cx="608784" cy="608784"/>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Прямая соединительная линия 26">
            <a:extLst>
              <a:ext uri="{FF2B5EF4-FFF2-40B4-BE49-F238E27FC236}">
                <a16:creationId xmlns:a16="http://schemas.microsoft.com/office/drawing/2014/main" id="{1EFC3989-1E52-F547-9E64-AE8028008610}"/>
              </a:ext>
            </a:extLst>
          </p:cNvPr>
          <p:cNvCxnSpPr/>
          <p:nvPr/>
        </p:nvCxnSpPr>
        <p:spPr>
          <a:xfrm>
            <a:off x="6161671" y="6134289"/>
            <a:ext cx="5532455" cy="0"/>
          </a:xfrm>
          <a:prstGeom prst="line">
            <a:avLst/>
          </a:prstGeom>
        </p:spPr>
        <p:style>
          <a:lnRef idx="1">
            <a:schemeClr val="dk1"/>
          </a:lnRef>
          <a:fillRef idx="0">
            <a:schemeClr val="dk1"/>
          </a:fillRef>
          <a:effectRef idx="0">
            <a:schemeClr val="dk1"/>
          </a:effectRef>
          <a:fontRef idx="minor">
            <a:schemeClr val="tx1"/>
          </a:fontRef>
        </p:style>
      </p:cxnSp>
      <p:cxnSp>
        <p:nvCxnSpPr>
          <p:cNvPr id="29" name="Прямая соединительная линия 28">
            <a:extLst>
              <a:ext uri="{FF2B5EF4-FFF2-40B4-BE49-F238E27FC236}">
                <a16:creationId xmlns:a16="http://schemas.microsoft.com/office/drawing/2014/main" id="{71A23106-6CB6-A954-CAEA-A53CA30EA179}"/>
              </a:ext>
            </a:extLst>
          </p:cNvPr>
          <p:cNvCxnSpPr/>
          <p:nvPr/>
        </p:nvCxnSpPr>
        <p:spPr>
          <a:xfrm>
            <a:off x="6161671" y="6839665"/>
            <a:ext cx="5532455" cy="0"/>
          </a:xfrm>
          <a:prstGeom prst="line">
            <a:avLst/>
          </a:prstGeom>
        </p:spPr>
        <p:style>
          <a:lnRef idx="1">
            <a:schemeClr val="dk1"/>
          </a:lnRef>
          <a:fillRef idx="0">
            <a:schemeClr val="dk1"/>
          </a:fillRef>
          <a:effectRef idx="0">
            <a:schemeClr val="dk1"/>
          </a:effectRef>
          <a:fontRef idx="minor">
            <a:schemeClr val="tx1"/>
          </a:fontRef>
        </p:style>
      </p:cxnSp>
      <p:cxnSp>
        <p:nvCxnSpPr>
          <p:cNvPr id="32" name="Прямая соединительная линия 31">
            <a:extLst>
              <a:ext uri="{FF2B5EF4-FFF2-40B4-BE49-F238E27FC236}">
                <a16:creationId xmlns:a16="http://schemas.microsoft.com/office/drawing/2014/main" id="{2DFB6777-52D5-0756-2880-470F9F589E6D}"/>
              </a:ext>
            </a:extLst>
          </p:cNvPr>
          <p:cNvCxnSpPr/>
          <p:nvPr/>
        </p:nvCxnSpPr>
        <p:spPr>
          <a:xfrm>
            <a:off x="6161669" y="6150144"/>
            <a:ext cx="0" cy="689523"/>
          </a:xfrm>
          <a:prstGeom prst="line">
            <a:avLst/>
          </a:prstGeom>
        </p:spPr>
        <p:style>
          <a:lnRef idx="1">
            <a:schemeClr val="dk1"/>
          </a:lnRef>
          <a:fillRef idx="0">
            <a:schemeClr val="dk1"/>
          </a:fillRef>
          <a:effectRef idx="0">
            <a:schemeClr val="dk1"/>
          </a:effectRef>
          <a:fontRef idx="minor">
            <a:schemeClr val="tx1"/>
          </a:fontRef>
        </p:style>
      </p:cxnSp>
      <p:cxnSp>
        <p:nvCxnSpPr>
          <p:cNvPr id="34" name="Прямая соединительная линия 33">
            <a:extLst>
              <a:ext uri="{FF2B5EF4-FFF2-40B4-BE49-F238E27FC236}">
                <a16:creationId xmlns:a16="http://schemas.microsoft.com/office/drawing/2014/main" id="{D64D6DAA-8603-56F9-99A2-A64D40071855}"/>
              </a:ext>
            </a:extLst>
          </p:cNvPr>
          <p:cNvCxnSpPr/>
          <p:nvPr/>
        </p:nvCxnSpPr>
        <p:spPr>
          <a:xfrm>
            <a:off x="11694125" y="6139462"/>
            <a:ext cx="0" cy="700205"/>
          </a:xfrm>
          <a:prstGeom prst="line">
            <a:avLst/>
          </a:prstGeom>
        </p:spPr>
        <p:style>
          <a:lnRef idx="1">
            <a:schemeClr val="dk1"/>
          </a:lnRef>
          <a:fillRef idx="0">
            <a:schemeClr val="dk1"/>
          </a:fillRef>
          <a:effectRef idx="0">
            <a:schemeClr val="dk1"/>
          </a:effectRef>
          <a:fontRef idx="minor">
            <a:schemeClr val="tx1"/>
          </a:fontRef>
        </p:style>
      </p:cxnSp>
      <p:pic>
        <p:nvPicPr>
          <p:cNvPr id="33" name="Рисунок 32"/>
          <p:cNvPicPr>
            <a:picLocks noChangeAspect="1"/>
          </p:cNvPicPr>
          <p:nvPr/>
        </p:nvPicPr>
        <p:blipFill>
          <a:blip r:embed="rId10"/>
          <a:stretch>
            <a:fillRect/>
          </a:stretch>
        </p:blipFill>
        <p:spPr>
          <a:xfrm>
            <a:off x="141" y="1"/>
            <a:ext cx="1089368" cy="613067"/>
          </a:xfrm>
          <a:prstGeom prst="rect">
            <a:avLst/>
          </a:prstGeom>
        </p:spPr>
      </p:pic>
      <p:pic>
        <p:nvPicPr>
          <p:cNvPr id="36" name="Picture 2">
            <a:extLst>
              <a:ext uri="{FF2B5EF4-FFF2-40B4-BE49-F238E27FC236}">
                <a16:creationId xmlns:a16="http://schemas.microsoft.com/office/drawing/2014/main" id="{CCE3C1AE-8D06-4EA4-8556-C14BFBD322F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11307463" y="1"/>
            <a:ext cx="890304" cy="53418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081083" y="78877"/>
            <a:ext cx="3763531" cy="434093"/>
          </a:xfrm>
          <a:prstGeom prst="rect">
            <a:avLst/>
          </a:prstGeom>
        </p:spPr>
        <p:txBody>
          <a:bodyPr wrap="none">
            <a:spAutoFit/>
          </a:bodyPr>
          <a:lstStyle/>
          <a:p>
            <a:r>
              <a:rPr lang="en-US" sz="2221" b="1" dirty="0">
                <a:latin typeface="Times New Roman" panose="02020603050405020304" pitchFamily="18" charset="0"/>
                <a:cs typeface="Times New Roman" panose="02020603050405020304" pitchFamily="18" charset="0"/>
              </a:rPr>
              <a:t>Electron-ion collider </a:t>
            </a:r>
            <a:r>
              <a:rPr lang="en-US" sz="2221" b="1" dirty="0">
                <a:solidFill>
                  <a:srgbClr val="C00000"/>
                </a:solidFill>
                <a:latin typeface="Times New Roman" panose="02020603050405020304" pitchFamily="18" charset="0"/>
                <a:cs typeface="Times New Roman" panose="02020603050405020304" pitchFamily="18" charset="0"/>
              </a:rPr>
              <a:t>E-NICA</a:t>
            </a:r>
            <a:endParaRPr lang="ru-RU" sz="2221" dirty="0"/>
          </a:p>
        </p:txBody>
      </p:sp>
      <p:pic>
        <p:nvPicPr>
          <p:cNvPr id="40" name="Picture 6"/>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139" y="6532668"/>
            <a:ext cx="647813" cy="3388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E82DCAC-653B-2CF3-2C5B-59BC72C16059}"/>
              </a:ext>
            </a:extLst>
          </p:cNvPr>
          <p:cNvSpPr txBox="1"/>
          <p:nvPr/>
        </p:nvSpPr>
        <p:spPr>
          <a:xfrm>
            <a:off x="10521239" y="6361197"/>
            <a:ext cx="1688443" cy="287643"/>
          </a:xfrm>
          <a:prstGeom prst="rect">
            <a:avLst/>
          </a:prstGeom>
          <a:noFill/>
        </p:spPr>
        <p:txBody>
          <a:bodyPr wrap="square">
            <a:spAutoFit/>
          </a:bodyPr>
          <a:lstStyle>
            <a:defPPr>
              <a:defRPr lang="ru-RU"/>
            </a:defPPr>
            <a:lvl1pPr algn="l" rtl="0" eaLnBrk="0" fontAlgn="base" hangingPunct="0">
              <a:spcBef>
                <a:spcPct val="0"/>
              </a:spcBef>
              <a:spcAft>
                <a:spcPct val="0"/>
              </a:spcAft>
              <a:defRPr sz="1100" kern="1200">
                <a:solidFill>
                  <a:schemeClr val="tx1"/>
                </a:solidFill>
                <a:latin typeface="Arial" charset="0"/>
                <a:ea typeface="+mn-ea"/>
                <a:cs typeface="+mn-cs"/>
              </a:defRPr>
            </a:lvl1pPr>
            <a:lvl2pPr marL="457200" algn="l" rtl="0" eaLnBrk="0" fontAlgn="base" hangingPunct="0">
              <a:spcBef>
                <a:spcPct val="0"/>
              </a:spcBef>
              <a:spcAft>
                <a:spcPct val="0"/>
              </a:spcAft>
              <a:defRPr sz="1100" kern="1200">
                <a:solidFill>
                  <a:schemeClr val="tx1"/>
                </a:solidFill>
                <a:latin typeface="Arial" charset="0"/>
                <a:ea typeface="+mn-ea"/>
                <a:cs typeface="+mn-cs"/>
              </a:defRPr>
            </a:lvl2pPr>
            <a:lvl3pPr marL="914400" algn="l" rtl="0" eaLnBrk="0" fontAlgn="base" hangingPunct="0">
              <a:spcBef>
                <a:spcPct val="0"/>
              </a:spcBef>
              <a:spcAft>
                <a:spcPct val="0"/>
              </a:spcAft>
              <a:defRPr sz="1100" kern="1200">
                <a:solidFill>
                  <a:schemeClr val="tx1"/>
                </a:solidFill>
                <a:latin typeface="Arial" charset="0"/>
                <a:ea typeface="+mn-ea"/>
                <a:cs typeface="+mn-cs"/>
              </a:defRPr>
            </a:lvl3pPr>
            <a:lvl4pPr marL="1371600" algn="l" rtl="0" eaLnBrk="0" fontAlgn="base" hangingPunct="0">
              <a:spcBef>
                <a:spcPct val="0"/>
              </a:spcBef>
              <a:spcAft>
                <a:spcPct val="0"/>
              </a:spcAft>
              <a:defRPr sz="1100" kern="1200">
                <a:solidFill>
                  <a:schemeClr val="tx1"/>
                </a:solidFill>
                <a:latin typeface="Arial" charset="0"/>
                <a:ea typeface="+mn-ea"/>
                <a:cs typeface="+mn-cs"/>
              </a:defRPr>
            </a:lvl4pPr>
            <a:lvl5pPr marL="1828800" algn="l" rtl="0" eaLnBrk="0" fontAlgn="base" hangingPunct="0">
              <a:spcBef>
                <a:spcPct val="0"/>
              </a:spcBef>
              <a:spcAft>
                <a:spcPct val="0"/>
              </a:spcAft>
              <a:defRPr sz="1100" kern="1200">
                <a:solidFill>
                  <a:schemeClr val="tx1"/>
                </a:solidFill>
                <a:latin typeface="Arial" charset="0"/>
                <a:ea typeface="+mn-ea"/>
                <a:cs typeface="+mn-cs"/>
              </a:defRPr>
            </a:lvl5pPr>
            <a:lvl6pPr marL="2286000" algn="l" defTabSz="914400" rtl="0" eaLnBrk="1" latinLnBrk="0" hangingPunct="1">
              <a:defRPr sz="1100" kern="1200">
                <a:solidFill>
                  <a:schemeClr val="tx1"/>
                </a:solidFill>
                <a:latin typeface="Arial" charset="0"/>
                <a:ea typeface="+mn-ea"/>
                <a:cs typeface="+mn-cs"/>
              </a:defRPr>
            </a:lvl6pPr>
            <a:lvl7pPr marL="2743200" algn="l" defTabSz="914400" rtl="0" eaLnBrk="1" latinLnBrk="0" hangingPunct="1">
              <a:defRPr sz="1100" kern="1200">
                <a:solidFill>
                  <a:schemeClr val="tx1"/>
                </a:solidFill>
                <a:latin typeface="Arial" charset="0"/>
                <a:ea typeface="+mn-ea"/>
                <a:cs typeface="+mn-cs"/>
              </a:defRPr>
            </a:lvl7pPr>
            <a:lvl8pPr marL="3200400" algn="l" defTabSz="914400" rtl="0" eaLnBrk="1" latinLnBrk="0" hangingPunct="1">
              <a:defRPr sz="1100" kern="1200">
                <a:solidFill>
                  <a:schemeClr val="tx1"/>
                </a:solidFill>
                <a:latin typeface="Arial" charset="0"/>
                <a:ea typeface="+mn-ea"/>
                <a:cs typeface="+mn-cs"/>
              </a:defRPr>
            </a:lvl8pPr>
            <a:lvl9pPr marL="3657600" algn="l" defTabSz="914400" rtl="0" eaLnBrk="1" latinLnBrk="0" hangingPunct="1">
              <a:defRPr sz="1100" kern="1200">
                <a:solidFill>
                  <a:schemeClr val="tx1"/>
                </a:solidFill>
                <a:latin typeface="Arial" charset="0"/>
                <a:ea typeface="+mn-ea"/>
                <a:cs typeface="+mn-cs"/>
              </a:defRPr>
            </a:lvl9pPr>
          </a:lstStyle>
          <a:p>
            <a:pPr algn="r"/>
            <a:r>
              <a:rPr lang="en-US" sz="1269" b="1" dirty="0" err="1">
                <a:latin typeface="Arial" panose="020B0604020202020204" pitchFamily="34" charset="0"/>
                <a:cs typeface="Arial" panose="020B0604020202020204" pitchFamily="34" charset="0"/>
              </a:rPr>
              <a:t>E.Syresin</a:t>
            </a:r>
            <a:endParaRPr lang="ru-RU" sz="1269" dirty="0"/>
          </a:p>
        </p:txBody>
      </p:sp>
    </p:spTree>
    <p:extLst>
      <p:ext uri="{BB962C8B-B14F-4D97-AF65-F5344CB8AC3E}">
        <p14:creationId xmlns:p14="http://schemas.microsoft.com/office/powerpoint/2010/main" val="1952525838"/>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4" name="Picture 20"/>
          <p:cNvPicPr/>
          <p:nvPr/>
        </p:nvPicPr>
        <p:blipFill>
          <a:blip r:embed="rId2"/>
          <a:stretch/>
        </p:blipFill>
        <p:spPr>
          <a:xfrm>
            <a:off x="9700056" y="724302"/>
            <a:ext cx="1745130" cy="2052420"/>
          </a:xfrm>
          <a:prstGeom prst="rect">
            <a:avLst/>
          </a:prstGeom>
          <a:ln w="0">
            <a:noFill/>
          </a:ln>
        </p:spPr>
      </p:pic>
      <p:pic>
        <p:nvPicPr>
          <p:cNvPr id="1165" name="Picture 21"/>
          <p:cNvPicPr/>
          <p:nvPr/>
        </p:nvPicPr>
        <p:blipFill>
          <a:blip r:embed="rId3"/>
          <a:stretch/>
        </p:blipFill>
        <p:spPr>
          <a:xfrm>
            <a:off x="6333061" y="754163"/>
            <a:ext cx="2981234" cy="1813879"/>
          </a:xfrm>
          <a:prstGeom prst="rect">
            <a:avLst/>
          </a:prstGeom>
          <a:ln w="0">
            <a:noFill/>
          </a:ln>
        </p:spPr>
      </p:pic>
      <p:sp>
        <p:nvSpPr>
          <p:cNvPr id="1166" name="Rectangle 25"/>
          <p:cNvSpPr/>
          <p:nvPr/>
        </p:nvSpPr>
        <p:spPr>
          <a:xfrm>
            <a:off x="6381672" y="2545125"/>
            <a:ext cx="4898932" cy="351387"/>
          </a:xfrm>
          <a:prstGeom prst="rect">
            <a:avLst/>
          </a:prstGeom>
          <a:solidFill>
            <a:srgbClr val="F4FFFF"/>
          </a:solid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buNone/>
            </a:pPr>
            <a:r>
              <a:rPr lang="en-US" sz="1736" b="1" i="1" strike="noStrike" spc="-1">
                <a:solidFill>
                  <a:srgbClr val="002060"/>
                </a:solidFill>
                <a:latin typeface="Arial"/>
                <a:ea typeface="DejaVu Sans"/>
              </a:rPr>
              <a:t>ATLAS</a:t>
            </a:r>
            <a:r>
              <a:rPr lang="en-US" sz="1736" b="0" i="1" strike="noStrike" spc="-1">
                <a:solidFill>
                  <a:srgbClr val="002060"/>
                </a:solidFill>
                <a:latin typeface="Arial"/>
                <a:ea typeface="DejaVu Sans"/>
              </a:rPr>
              <a:t>: Large Micromegas module production</a:t>
            </a:r>
            <a:endParaRPr lang="en-US" sz="1736" b="0" strike="noStrike" spc="-1">
              <a:latin typeface="Arial"/>
            </a:endParaRPr>
          </a:p>
        </p:txBody>
      </p:sp>
      <p:sp>
        <p:nvSpPr>
          <p:cNvPr id="1167" name="TextBox 91"/>
          <p:cNvSpPr/>
          <p:nvPr/>
        </p:nvSpPr>
        <p:spPr>
          <a:xfrm>
            <a:off x="532745" y="671872"/>
            <a:ext cx="5447887" cy="969092"/>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buNone/>
            </a:pPr>
            <a:r>
              <a:rPr lang="en-US" sz="1929" b="1" strike="noStrike" spc="-1">
                <a:solidFill>
                  <a:srgbClr val="FF0000"/>
                </a:solidFill>
                <a:latin typeface="Arial"/>
                <a:ea typeface="DejaVu Sans"/>
              </a:rPr>
              <a:t>ATLAS</a:t>
            </a:r>
            <a:r>
              <a:rPr lang="en-US" sz="1929" b="0" strike="noStrike" spc="-1">
                <a:solidFill>
                  <a:srgbClr val="002060"/>
                </a:solidFill>
                <a:latin typeface="Arial"/>
                <a:ea typeface="DejaVu Sans"/>
              </a:rPr>
              <a:t> – </a:t>
            </a:r>
            <a:r>
              <a:rPr lang="en-US" sz="1929" b="0" i="1" strike="noStrike" spc="-1">
                <a:solidFill>
                  <a:srgbClr val="002060"/>
                </a:solidFill>
                <a:latin typeface="Arial"/>
                <a:ea typeface="DejaVu Sans"/>
              </a:rPr>
              <a:t>calorimeters; muon spectrometer</a:t>
            </a:r>
            <a:endParaRPr lang="en-US" sz="1929" b="0" strike="noStrike" spc="-1">
              <a:latin typeface="Arial"/>
            </a:endParaRPr>
          </a:p>
          <a:p>
            <a:pPr>
              <a:lnSpc>
                <a:spcPct val="100000"/>
              </a:lnSpc>
              <a:buNone/>
            </a:pPr>
            <a:r>
              <a:rPr lang="en-US" sz="1929" b="0" i="1" strike="noStrike" spc="-1">
                <a:solidFill>
                  <a:srgbClr val="002060"/>
                </a:solidFill>
                <a:latin typeface="Arial"/>
                <a:ea typeface="DejaVu Sans"/>
              </a:rPr>
              <a:t>    	of high-granularity timing detector, </a:t>
            </a:r>
            <a:endParaRPr lang="en-US" sz="1929" b="0" strike="noStrike" spc="-1">
              <a:latin typeface="Arial"/>
            </a:endParaRPr>
          </a:p>
          <a:p>
            <a:pPr>
              <a:lnSpc>
                <a:spcPct val="100000"/>
              </a:lnSpc>
              <a:buNone/>
            </a:pPr>
            <a:r>
              <a:rPr lang="en-US" sz="1929" b="0" i="1" strike="noStrike" spc="-1">
                <a:solidFill>
                  <a:srgbClr val="002060"/>
                </a:solidFill>
                <a:latin typeface="Arial"/>
                <a:ea typeface="DejaVu Sans"/>
              </a:rPr>
              <a:t>    	enlargement of Micromegas technology.</a:t>
            </a:r>
            <a:endParaRPr lang="en-US" sz="1929" b="0" strike="noStrike" spc="-1">
              <a:latin typeface="Arial"/>
            </a:endParaRPr>
          </a:p>
        </p:txBody>
      </p:sp>
      <p:sp>
        <p:nvSpPr>
          <p:cNvPr id="1168" name="TextBox 92"/>
          <p:cNvSpPr/>
          <p:nvPr/>
        </p:nvSpPr>
        <p:spPr>
          <a:xfrm>
            <a:off x="1965376" y="113889"/>
            <a:ext cx="8421135" cy="443905"/>
          </a:xfrm>
          <a:prstGeom prst="rect">
            <a:avLst/>
          </a:prstGeom>
          <a:solidFill>
            <a:srgbClr val="D0FFFF"/>
          </a:solid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buNone/>
            </a:pPr>
            <a:r>
              <a:rPr lang="en-US" sz="2315" b="1" strike="noStrike" spc="-1">
                <a:solidFill>
                  <a:srgbClr val="002060"/>
                </a:solidFill>
                <a:latin typeface="Arial"/>
                <a:ea typeface="DejaVu Sans"/>
              </a:rPr>
              <a:t>Detector technology in fore-front experiments</a:t>
            </a:r>
            <a:endParaRPr lang="en-US" sz="2315" b="0" strike="noStrike" spc="-1">
              <a:latin typeface="Arial"/>
            </a:endParaRPr>
          </a:p>
        </p:txBody>
      </p:sp>
      <p:sp>
        <p:nvSpPr>
          <p:cNvPr id="1169" name="TextBox 93"/>
          <p:cNvSpPr/>
          <p:nvPr/>
        </p:nvSpPr>
        <p:spPr>
          <a:xfrm>
            <a:off x="532745" y="1710408"/>
            <a:ext cx="5223236" cy="380901"/>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buNone/>
            </a:pPr>
            <a:r>
              <a:rPr lang="en-US" sz="1929" b="1" strike="noStrike" spc="-1">
                <a:solidFill>
                  <a:srgbClr val="FF0000"/>
                </a:solidFill>
                <a:latin typeface="Arial"/>
                <a:ea typeface="DejaVu Sans"/>
              </a:rPr>
              <a:t>ALICE</a:t>
            </a:r>
            <a:r>
              <a:rPr lang="en-US" sz="1929" b="0" strike="noStrike" spc="-1">
                <a:solidFill>
                  <a:srgbClr val="FF0000"/>
                </a:solidFill>
                <a:latin typeface="Arial"/>
                <a:ea typeface="DejaVu Sans"/>
              </a:rPr>
              <a:t> </a:t>
            </a:r>
            <a:r>
              <a:rPr lang="en-US" sz="1929" b="0" strike="noStrike" spc="-1">
                <a:solidFill>
                  <a:srgbClr val="002060"/>
                </a:solidFill>
                <a:latin typeface="Arial"/>
                <a:ea typeface="DejaVu Sans"/>
              </a:rPr>
              <a:t> – </a:t>
            </a:r>
            <a:r>
              <a:rPr lang="en-US" sz="1929" b="0" i="1" strike="noStrike" spc="-1">
                <a:solidFill>
                  <a:srgbClr val="002060"/>
                </a:solidFill>
                <a:latin typeface="Arial"/>
                <a:ea typeface="DejaVu Sans"/>
              </a:rPr>
              <a:t>upgrade of PHOton Spectrometer. </a:t>
            </a:r>
            <a:endParaRPr lang="en-US" sz="1929" b="0" strike="noStrike" spc="-1">
              <a:latin typeface="Arial"/>
            </a:endParaRPr>
          </a:p>
        </p:txBody>
      </p:sp>
      <p:sp>
        <p:nvSpPr>
          <p:cNvPr id="1170" name="TextBox 94"/>
          <p:cNvSpPr/>
          <p:nvPr/>
        </p:nvSpPr>
        <p:spPr>
          <a:xfrm>
            <a:off x="532745" y="2192003"/>
            <a:ext cx="5447887" cy="674996"/>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buNone/>
            </a:pPr>
            <a:r>
              <a:rPr lang="en-US" sz="1929" b="1" strike="noStrike" spc="-1">
                <a:solidFill>
                  <a:srgbClr val="FF0000"/>
                </a:solidFill>
                <a:latin typeface="Arial"/>
                <a:ea typeface="DejaVu Sans"/>
              </a:rPr>
              <a:t>CMS</a:t>
            </a:r>
            <a:r>
              <a:rPr lang="en-US" sz="1929" b="0" strike="noStrike" spc="-1">
                <a:solidFill>
                  <a:srgbClr val="FF0000"/>
                </a:solidFill>
                <a:latin typeface="Arial"/>
                <a:ea typeface="DejaVu Sans"/>
              </a:rPr>
              <a:t> </a:t>
            </a:r>
            <a:r>
              <a:rPr lang="en-US" sz="1929" b="0" strike="noStrike" spc="-1">
                <a:solidFill>
                  <a:srgbClr val="002060"/>
                </a:solidFill>
                <a:latin typeface="Arial"/>
                <a:ea typeface="DejaVu Sans"/>
              </a:rPr>
              <a:t>   – </a:t>
            </a:r>
            <a:r>
              <a:rPr lang="en-US" sz="1929" b="0" i="1" strike="noStrike" spc="-1">
                <a:solidFill>
                  <a:srgbClr val="002060"/>
                </a:solidFill>
                <a:latin typeface="Arial"/>
                <a:ea typeface="DejaVu Sans"/>
              </a:rPr>
              <a:t>muon system, calorimeters, </a:t>
            </a:r>
            <a:endParaRPr lang="en-US" sz="1929" b="0" strike="noStrike" spc="-1">
              <a:latin typeface="Arial"/>
            </a:endParaRPr>
          </a:p>
          <a:p>
            <a:pPr>
              <a:lnSpc>
                <a:spcPct val="100000"/>
              </a:lnSpc>
              <a:buNone/>
            </a:pPr>
            <a:r>
              <a:rPr lang="en-US" sz="1929" b="0" i="1" strike="noStrike" spc="-1">
                <a:solidFill>
                  <a:srgbClr val="002060"/>
                </a:solidFill>
                <a:latin typeface="Arial"/>
                <a:ea typeface="DejaVu Sans"/>
              </a:rPr>
              <a:t>	high-granularity endcap calorimeter.</a:t>
            </a:r>
            <a:endParaRPr lang="en-US" sz="1929" b="0" strike="noStrike" spc="-1">
              <a:latin typeface="Arial"/>
            </a:endParaRPr>
          </a:p>
        </p:txBody>
      </p:sp>
      <p:sp>
        <p:nvSpPr>
          <p:cNvPr id="1171" name="Прямоугольник 26"/>
          <p:cNvSpPr/>
          <p:nvPr/>
        </p:nvSpPr>
        <p:spPr>
          <a:xfrm>
            <a:off x="532745" y="2923596"/>
            <a:ext cx="4897196" cy="674996"/>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buNone/>
              <a:tabLst>
                <a:tab pos="440969" algn="l"/>
              </a:tabLst>
            </a:pPr>
            <a:r>
              <a:rPr lang="en-US" sz="1929" b="1" strike="noStrike" spc="-1">
                <a:solidFill>
                  <a:srgbClr val="FF0000"/>
                </a:solidFill>
                <a:latin typeface="Arial"/>
                <a:ea typeface="DejaVu Sans"/>
              </a:rPr>
              <a:t>COMET, NA62</a:t>
            </a:r>
            <a:r>
              <a:rPr lang="en-US" sz="1929" b="1" strike="noStrike" spc="-1">
                <a:solidFill>
                  <a:srgbClr val="002060"/>
                </a:solidFill>
                <a:latin typeface="Arial"/>
                <a:ea typeface="DejaVu Sans"/>
              </a:rPr>
              <a:t> - </a:t>
            </a:r>
            <a:r>
              <a:rPr lang="en-US" sz="1929" b="0" i="1" strike="noStrike" spc="-1">
                <a:solidFill>
                  <a:srgbClr val="002060"/>
                </a:solidFill>
                <a:latin typeface="Arial"/>
                <a:ea typeface="DejaVu Sans"/>
              </a:rPr>
              <a:t>ultra-thin (12 </a:t>
            </a:r>
            <a:r>
              <a:rPr lang="en-US" sz="1929" b="0" i="1" strike="noStrike" spc="-1">
                <a:solidFill>
                  <a:srgbClr val="002060"/>
                </a:solidFill>
                <a:latin typeface="Arial"/>
                <a:ea typeface="Cambria"/>
              </a:rPr>
              <a:t>µm</a:t>
            </a:r>
            <a:r>
              <a:rPr lang="en-US" sz="1929" b="0" i="1" strike="noStrike" spc="-1">
                <a:solidFill>
                  <a:srgbClr val="002060"/>
                </a:solidFill>
                <a:latin typeface="Arial"/>
                <a:ea typeface="DejaVu Sans"/>
              </a:rPr>
              <a:t>) straw;</a:t>
            </a:r>
            <a:endParaRPr lang="en-US" sz="1929" b="0" strike="noStrike" spc="-1">
              <a:latin typeface="Arial"/>
            </a:endParaRPr>
          </a:p>
          <a:p>
            <a:pPr>
              <a:lnSpc>
                <a:spcPct val="100000"/>
              </a:lnSpc>
              <a:buNone/>
              <a:tabLst>
                <a:tab pos="440969" algn="l"/>
              </a:tabLst>
            </a:pPr>
            <a:r>
              <a:rPr lang="en-US" sz="1929" b="0" i="1" strike="noStrike" spc="-1">
                <a:solidFill>
                  <a:srgbClr val="002060"/>
                </a:solidFill>
                <a:latin typeface="Arial"/>
                <a:ea typeface="DejaVu Sans"/>
              </a:rPr>
              <a:t>            large area of straws in vacuum.  </a:t>
            </a:r>
            <a:endParaRPr lang="en-US" sz="1929" b="0" strike="noStrike" spc="-1">
              <a:latin typeface="Arial"/>
            </a:endParaRPr>
          </a:p>
        </p:txBody>
      </p:sp>
      <p:sp>
        <p:nvSpPr>
          <p:cNvPr id="1172" name="Rectangle 26"/>
          <p:cNvSpPr/>
          <p:nvPr/>
        </p:nvSpPr>
        <p:spPr>
          <a:xfrm>
            <a:off x="521286" y="3630189"/>
            <a:ext cx="5110737" cy="969092"/>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buNone/>
            </a:pPr>
            <a:r>
              <a:rPr lang="en-US" sz="1929" b="1" strike="noStrike" spc="-1">
                <a:solidFill>
                  <a:srgbClr val="FF0000"/>
                </a:solidFill>
                <a:latin typeface="Arial"/>
                <a:ea typeface="DejaVu Sans"/>
              </a:rPr>
              <a:t>SuperNEMO</a:t>
            </a:r>
            <a:r>
              <a:rPr lang="en-US" sz="1929" b="1" strike="noStrike" spc="-1">
                <a:solidFill>
                  <a:srgbClr val="002060"/>
                </a:solidFill>
                <a:latin typeface="Arial"/>
                <a:ea typeface="DejaVu Sans"/>
              </a:rPr>
              <a:t> - </a:t>
            </a:r>
            <a:r>
              <a:rPr lang="en-US" sz="1929" b="0" strike="noStrike" spc="-1">
                <a:solidFill>
                  <a:srgbClr val="002060"/>
                </a:solidFill>
                <a:latin typeface="Arial"/>
                <a:ea typeface="DejaVu Sans"/>
              </a:rPr>
              <a:t> </a:t>
            </a:r>
            <a:r>
              <a:rPr lang="en-US" sz="1929" b="0" i="1" strike="noStrike" spc="-1">
                <a:solidFill>
                  <a:srgbClr val="002060"/>
                </a:solidFill>
                <a:latin typeface="Arial"/>
                <a:ea typeface="DejaVu Sans"/>
              </a:rPr>
              <a:t>scintillator detectors; </a:t>
            </a:r>
            <a:endParaRPr lang="en-US" sz="1929" b="0" strike="noStrike" spc="-1">
              <a:latin typeface="Arial"/>
            </a:endParaRPr>
          </a:p>
          <a:p>
            <a:pPr>
              <a:lnSpc>
                <a:spcPct val="100000"/>
              </a:lnSpc>
              <a:buNone/>
            </a:pPr>
            <a:r>
              <a:rPr lang="en-US" sz="1929" b="0" i="1" strike="noStrike" spc="-1">
                <a:solidFill>
                  <a:srgbClr val="002060"/>
                </a:solidFill>
                <a:latin typeface="Arial"/>
                <a:ea typeface="DejaVu Sans"/>
              </a:rPr>
              <a:t>  	low background measurements </a:t>
            </a:r>
            <a:endParaRPr lang="en-US" sz="1929" b="0" strike="noStrike" spc="-1">
              <a:latin typeface="Arial"/>
            </a:endParaRPr>
          </a:p>
          <a:p>
            <a:pPr>
              <a:lnSpc>
                <a:spcPct val="100000"/>
              </a:lnSpc>
              <a:buNone/>
            </a:pPr>
            <a:r>
              <a:rPr lang="en-US" sz="1929" b="0" i="1" strike="noStrike" spc="-1">
                <a:solidFill>
                  <a:srgbClr val="002060"/>
                </a:solidFill>
                <a:latin typeface="Arial"/>
                <a:ea typeface="DejaVu Sans"/>
              </a:rPr>
              <a:t>	with HPGe &amp; BiPo d-etectors.</a:t>
            </a:r>
            <a:endParaRPr lang="en-US" sz="1929" b="0" strike="noStrike" spc="-1">
              <a:latin typeface="Arial"/>
            </a:endParaRPr>
          </a:p>
        </p:txBody>
      </p:sp>
      <p:sp>
        <p:nvSpPr>
          <p:cNvPr id="1173" name="Прямоугольник 27"/>
          <p:cNvSpPr/>
          <p:nvPr/>
        </p:nvSpPr>
        <p:spPr>
          <a:xfrm>
            <a:off x="5756675" y="3566300"/>
            <a:ext cx="6095801" cy="380901"/>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buNone/>
              <a:tabLst>
                <a:tab pos="440969" algn="l"/>
              </a:tabLst>
            </a:pPr>
            <a:r>
              <a:rPr lang="en-US" sz="1929" b="1" strike="noStrike" spc="-1">
                <a:solidFill>
                  <a:srgbClr val="FF0000"/>
                </a:solidFill>
                <a:latin typeface="Arial"/>
                <a:ea typeface="DejaVu Sans"/>
              </a:rPr>
              <a:t>GERDA</a:t>
            </a:r>
            <a:r>
              <a:rPr lang="en-US" sz="1929" b="1" strike="noStrike" spc="-1">
                <a:solidFill>
                  <a:srgbClr val="002060"/>
                </a:solidFill>
                <a:latin typeface="Arial"/>
                <a:ea typeface="DejaVu Sans"/>
              </a:rPr>
              <a:t> </a:t>
            </a:r>
            <a:r>
              <a:rPr lang="en-US" sz="1929" b="0" strike="noStrike" spc="-1">
                <a:solidFill>
                  <a:srgbClr val="002060"/>
                </a:solidFill>
                <a:latin typeface="Arial"/>
                <a:ea typeface="DejaVu Sans"/>
              </a:rPr>
              <a:t>- </a:t>
            </a:r>
            <a:r>
              <a:rPr lang="en-US" sz="1929" b="0" i="1" strike="noStrike" spc="-1">
                <a:solidFill>
                  <a:srgbClr val="002060"/>
                </a:solidFill>
                <a:latin typeface="Arial"/>
                <a:ea typeface="DejaVu Sans"/>
              </a:rPr>
              <a:t>automation of det. movement in gloves box. </a:t>
            </a:r>
            <a:endParaRPr lang="en-US" sz="1929" b="0" strike="noStrike" spc="-1">
              <a:latin typeface="Arial"/>
            </a:endParaRPr>
          </a:p>
        </p:txBody>
      </p:sp>
      <p:sp>
        <p:nvSpPr>
          <p:cNvPr id="1174" name="Прямоугольник 28"/>
          <p:cNvSpPr/>
          <p:nvPr/>
        </p:nvSpPr>
        <p:spPr>
          <a:xfrm>
            <a:off x="5791050" y="3140956"/>
            <a:ext cx="4952404" cy="380901"/>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buNone/>
              <a:tabLst>
                <a:tab pos="440969" algn="l"/>
              </a:tabLst>
            </a:pPr>
            <a:r>
              <a:rPr lang="en-US" sz="1929" b="1" strike="noStrike" spc="-1">
                <a:solidFill>
                  <a:srgbClr val="FF0000"/>
                </a:solidFill>
                <a:latin typeface="Arial"/>
                <a:ea typeface="DejaVu Sans"/>
              </a:rPr>
              <a:t>EDELWEISS</a:t>
            </a:r>
            <a:r>
              <a:rPr lang="en-US" sz="1929" b="1" strike="noStrike" spc="-1">
                <a:solidFill>
                  <a:srgbClr val="002060"/>
                </a:solidFill>
                <a:latin typeface="Arial"/>
                <a:ea typeface="DejaVu Sans"/>
              </a:rPr>
              <a:t> </a:t>
            </a:r>
            <a:r>
              <a:rPr lang="en-US" sz="1929" b="0" strike="noStrike" spc="-1">
                <a:solidFill>
                  <a:srgbClr val="002060"/>
                </a:solidFill>
                <a:latin typeface="Arial"/>
                <a:ea typeface="DejaVu Sans"/>
              </a:rPr>
              <a:t>– </a:t>
            </a:r>
            <a:r>
              <a:rPr lang="en-US" sz="1929" b="0" i="1" strike="noStrike" spc="-1">
                <a:solidFill>
                  <a:srgbClr val="002060"/>
                </a:solidFill>
                <a:latin typeface="Arial"/>
                <a:ea typeface="DejaVu Sans"/>
              </a:rPr>
              <a:t>low radioactivity materials</a:t>
            </a:r>
            <a:r>
              <a:rPr lang="en-US" sz="1929" b="0" strike="noStrike" spc="-1">
                <a:solidFill>
                  <a:srgbClr val="002060"/>
                </a:solidFill>
                <a:latin typeface="Arial Rounded MT Bold"/>
                <a:ea typeface="DejaVu Sans"/>
              </a:rPr>
              <a:t>.</a:t>
            </a:r>
            <a:endParaRPr lang="en-US" sz="1929" b="0" strike="noStrike" spc="-1">
              <a:latin typeface="Arial"/>
            </a:endParaRPr>
          </a:p>
        </p:txBody>
      </p:sp>
      <p:sp>
        <p:nvSpPr>
          <p:cNvPr id="1175" name="Прямоугольник 30"/>
          <p:cNvSpPr/>
          <p:nvPr/>
        </p:nvSpPr>
        <p:spPr>
          <a:xfrm>
            <a:off x="521286" y="5822886"/>
            <a:ext cx="4804141" cy="380901"/>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buNone/>
              <a:tabLst>
                <a:tab pos="440969" algn="l"/>
              </a:tabLst>
            </a:pPr>
            <a:r>
              <a:rPr lang="en-US" sz="1929" b="1" strike="noStrike" spc="-1">
                <a:solidFill>
                  <a:srgbClr val="FF0000"/>
                </a:solidFill>
                <a:latin typeface="Arial"/>
                <a:ea typeface="DejaVu Sans"/>
              </a:rPr>
              <a:t>JUNO</a:t>
            </a:r>
            <a:r>
              <a:rPr lang="en-US" sz="1929" b="1" strike="noStrike" spc="-1">
                <a:solidFill>
                  <a:srgbClr val="002060"/>
                </a:solidFill>
                <a:latin typeface="Arial"/>
                <a:ea typeface="DejaVu Sans"/>
              </a:rPr>
              <a:t> </a:t>
            </a:r>
            <a:r>
              <a:rPr lang="en-US" sz="1929" b="0" strike="noStrike" spc="-1">
                <a:solidFill>
                  <a:srgbClr val="002060"/>
                </a:solidFill>
                <a:latin typeface="Arial Rounded MT Bold"/>
                <a:ea typeface="DejaVu Sans"/>
              </a:rPr>
              <a:t>– </a:t>
            </a:r>
            <a:r>
              <a:rPr lang="en-US" sz="1929" b="0" i="1" strike="noStrike" spc="-1">
                <a:solidFill>
                  <a:srgbClr val="002060"/>
                </a:solidFill>
                <a:latin typeface="Arial"/>
                <a:ea typeface="DejaVu Sans"/>
              </a:rPr>
              <a:t>high resolution liquid scintillators </a:t>
            </a:r>
            <a:endParaRPr lang="en-US" sz="1929" b="0" strike="noStrike" spc="-1">
              <a:latin typeface="Arial"/>
            </a:endParaRPr>
          </a:p>
        </p:txBody>
      </p:sp>
      <p:sp>
        <p:nvSpPr>
          <p:cNvPr id="1176" name="Rectangle 27"/>
          <p:cNvSpPr/>
          <p:nvPr/>
        </p:nvSpPr>
        <p:spPr>
          <a:xfrm>
            <a:off x="5756675" y="4288866"/>
            <a:ext cx="6024968" cy="674996"/>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just">
              <a:lnSpc>
                <a:spcPct val="100000"/>
              </a:lnSpc>
              <a:buNone/>
              <a:tabLst>
                <a:tab pos="440969" algn="l"/>
              </a:tabLst>
            </a:pPr>
            <a:r>
              <a:rPr lang="en-US" sz="1929" b="1" strike="noStrike" spc="-1">
                <a:solidFill>
                  <a:srgbClr val="FF0000"/>
                </a:solidFill>
                <a:latin typeface="Arial"/>
                <a:ea typeface="DejaVu Sans"/>
              </a:rPr>
              <a:t>PLI - </a:t>
            </a:r>
            <a:r>
              <a:rPr lang="en-US" sz="1929" b="1" strike="noStrike" spc="-1">
                <a:solidFill>
                  <a:srgbClr val="002060"/>
                </a:solidFill>
                <a:latin typeface="Arial"/>
                <a:ea typeface="DejaVu Sans"/>
              </a:rPr>
              <a:t>New method to measure surface inclination</a:t>
            </a:r>
            <a:endParaRPr lang="en-US" sz="1929" b="0" strike="noStrike" spc="-1">
              <a:latin typeface="Arial"/>
            </a:endParaRPr>
          </a:p>
          <a:p>
            <a:pPr algn="r">
              <a:lnSpc>
                <a:spcPct val="100000"/>
              </a:lnSpc>
              <a:buNone/>
              <a:tabLst>
                <a:tab pos="440969" algn="l"/>
              </a:tabLst>
            </a:pPr>
            <a:r>
              <a:rPr lang="en-US" sz="1929" b="1" strike="noStrike" spc="-1">
                <a:solidFill>
                  <a:srgbClr val="002060"/>
                </a:solidFill>
                <a:latin typeface="Arial"/>
                <a:ea typeface="DejaVu Sans"/>
              </a:rPr>
              <a:t> with nano-radian accuracy</a:t>
            </a:r>
            <a:endParaRPr lang="en-US" sz="1929" b="0" strike="noStrike" spc="-1">
              <a:latin typeface="Arial"/>
            </a:endParaRPr>
          </a:p>
        </p:txBody>
      </p:sp>
      <p:pic>
        <p:nvPicPr>
          <p:cNvPr id="1177" name="Рисунок 35"/>
          <p:cNvPicPr/>
          <p:nvPr/>
        </p:nvPicPr>
        <p:blipFill>
          <a:blip r:embed="rId4"/>
          <a:stretch/>
        </p:blipFill>
        <p:spPr>
          <a:xfrm>
            <a:off x="5964313" y="4649975"/>
            <a:ext cx="1839226" cy="1944434"/>
          </a:xfrm>
          <a:prstGeom prst="rect">
            <a:avLst/>
          </a:prstGeom>
          <a:ln w="0">
            <a:noFill/>
          </a:ln>
        </p:spPr>
      </p:pic>
      <p:sp>
        <p:nvSpPr>
          <p:cNvPr id="1178" name="Rectangle 28"/>
          <p:cNvSpPr/>
          <p:nvPr/>
        </p:nvSpPr>
        <p:spPr>
          <a:xfrm>
            <a:off x="8010135" y="4963863"/>
            <a:ext cx="3731577" cy="1557283"/>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buNone/>
              <a:tabLst>
                <a:tab pos="440969" algn="l"/>
              </a:tabLst>
            </a:pPr>
            <a:r>
              <a:rPr lang="en-US" sz="1929" b="1" strike="noStrike" spc="-1">
                <a:solidFill>
                  <a:srgbClr val="002060"/>
                </a:solidFill>
                <a:latin typeface="Arial"/>
                <a:ea typeface="DejaVu Sans"/>
              </a:rPr>
              <a:t>required in </a:t>
            </a:r>
            <a:endParaRPr lang="en-US" sz="1929" b="0" strike="noStrike" spc="-1">
              <a:latin typeface="Arial"/>
            </a:endParaRPr>
          </a:p>
          <a:p>
            <a:pPr marL="275693" indent="-275693">
              <a:lnSpc>
                <a:spcPct val="100000"/>
              </a:lnSpc>
              <a:buClr>
                <a:srgbClr val="000000"/>
              </a:buClr>
              <a:buFont typeface="Arial"/>
              <a:buChar char="•"/>
              <a:tabLst>
                <a:tab pos="440969" algn="l"/>
              </a:tabLst>
            </a:pPr>
            <a:r>
              <a:rPr lang="en-US" sz="1929" b="0" i="1" strike="noStrike" spc="-1">
                <a:solidFill>
                  <a:srgbClr val="002060"/>
                </a:solidFill>
                <a:latin typeface="Arial"/>
                <a:ea typeface="DejaVu Sans"/>
              </a:rPr>
              <a:t>gravitational waves detect. (</a:t>
            </a:r>
            <a:r>
              <a:rPr lang="en-US" sz="1929" b="1" i="1" strike="noStrike" spc="-1">
                <a:solidFill>
                  <a:srgbClr val="002060"/>
                </a:solidFill>
                <a:latin typeface="Arial"/>
                <a:ea typeface="DejaVu Sans"/>
              </a:rPr>
              <a:t>LIGO</a:t>
            </a:r>
            <a:r>
              <a:rPr lang="en-US" sz="1929" b="0" i="1" strike="noStrike" spc="-1">
                <a:solidFill>
                  <a:srgbClr val="002060"/>
                </a:solidFill>
                <a:latin typeface="Arial"/>
                <a:ea typeface="DejaVu Sans"/>
              </a:rPr>
              <a:t>, </a:t>
            </a:r>
            <a:r>
              <a:rPr lang="en-US" sz="1929" b="1" i="1" strike="noStrike" spc="-1">
                <a:solidFill>
                  <a:srgbClr val="002060"/>
                </a:solidFill>
                <a:latin typeface="Arial"/>
                <a:ea typeface="DejaVu Sans"/>
              </a:rPr>
              <a:t>VIRGO</a:t>
            </a:r>
            <a:r>
              <a:rPr lang="en-US" sz="1929" b="0" i="1" strike="noStrike" spc="-1">
                <a:solidFill>
                  <a:srgbClr val="002060"/>
                </a:solidFill>
                <a:latin typeface="Arial"/>
                <a:ea typeface="DejaVu Sans"/>
              </a:rPr>
              <a:t>, </a:t>
            </a:r>
            <a:r>
              <a:rPr lang="en-US" sz="1929" b="1" i="1" strike="noStrike" spc="-1">
                <a:solidFill>
                  <a:srgbClr val="002060"/>
                </a:solidFill>
                <a:latin typeface="Arial"/>
                <a:ea typeface="DejaVu Sans"/>
              </a:rPr>
              <a:t>Einstein</a:t>
            </a:r>
            <a:r>
              <a:rPr lang="en-US" sz="1929" b="0" i="1" strike="noStrike" spc="-1">
                <a:solidFill>
                  <a:srgbClr val="002060"/>
                </a:solidFill>
                <a:latin typeface="Arial"/>
                <a:ea typeface="DejaVu Sans"/>
              </a:rPr>
              <a:t>),</a:t>
            </a:r>
            <a:endParaRPr lang="en-US" sz="1929" b="0" strike="noStrike" spc="-1">
              <a:latin typeface="Arial"/>
            </a:endParaRPr>
          </a:p>
          <a:p>
            <a:pPr marL="275693" indent="-275693">
              <a:lnSpc>
                <a:spcPct val="100000"/>
              </a:lnSpc>
              <a:buClr>
                <a:srgbClr val="000000"/>
              </a:buClr>
              <a:buFont typeface="Arial"/>
              <a:buChar char="•"/>
              <a:tabLst>
                <a:tab pos="440969" algn="l"/>
              </a:tabLst>
            </a:pPr>
            <a:r>
              <a:rPr lang="en-US" sz="1929" b="0" i="1" strike="noStrike" spc="-1">
                <a:solidFill>
                  <a:srgbClr val="002060"/>
                </a:solidFill>
                <a:latin typeface="Arial"/>
                <a:ea typeface="DejaVu Sans"/>
              </a:rPr>
              <a:t>colliders (</a:t>
            </a:r>
            <a:r>
              <a:rPr lang="en-US" sz="1929" b="1" i="1" strike="noStrike" spc="-1">
                <a:solidFill>
                  <a:srgbClr val="002060"/>
                </a:solidFill>
                <a:latin typeface="Arial"/>
                <a:ea typeface="DejaVu Sans"/>
              </a:rPr>
              <a:t>LHC</a:t>
            </a:r>
            <a:r>
              <a:rPr lang="en-US" sz="1929" b="0" i="1" strike="noStrike" spc="-1">
                <a:solidFill>
                  <a:srgbClr val="002060"/>
                </a:solidFill>
                <a:latin typeface="Arial"/>
                <a:ea typeface="DejaVu Sans"/>
              </a:rPr>
              <a:t>, </a:t>
            </a:r>
            <a:r>
              <a:rPr lang="en-US" sz="1929" b="1" i="1" strike="noStrike" spc="-1">
                <a:solidFill>
                  <a:srgbClr val="002060"/>
                </a:solidFill>
                <a:latin typeface="Arial"/>
                <a:ea typeface="DejaVu Sans"/>
              </a:rPr>
              <a:t>NICA</a:t>
            </a:r>
            <a:r>
              <a:rPr lang="en-US" sz="1929" b="0" i="1" strike="noStrike" spc="-1">
                <a:solidFill>
                  <a:srgbClr val="002060"/>
                </a:solidFill>
                <a:latin typeface="Arial"/>
                <a:ea typeface="DejaVu Sans"/>
              </a:rPr>
              <a:t>), </a:t>
            </a:r>
            <a:endParaRPr lang="en-US" sz="1929" b="0" strike="noStrike" spc="-1">
              <a:latin typeface="Arial"/>
            </a:endParaRPr>
          </a:p>
          <a:p>
            <a:pPr marL="275693" indent="-275693">
              <a:lnSpc>
                <a:spcPct val="100000"/>
              </a:lnSpc>
              <a:buClr>
                <a:srgbClr val="000000"/>
              </a:buClr>
              <a:buFont typeface="Arial"/>
              <a:buChar char="•"/>
              <a:tabLst>
                <a:tab pos="440969" algn="l"/>
              </a:tabLst>
            </a:pPr>
            <a:r>
              <a:rPr lang="en-US" sz="1929" b="0" i="1" strike="noStrike" spc="-1">
                <a:solidFill>
                  <a:srgbClr val="002060"/>
                </a:solidFill>
                <a:latin typeface="Arial"/>
                <a:ea typeface="DejaVu Sans"/>
              </a:rPr>
              <a:t>early warning of earthquakes</a:t>
            </a:r>
            <a:r>
              <a:rPr lang="en-US" sz="1929" b="0" i="1" strike="noStrike" spc="-1">
                <a:solidFill>
                  <a:srgbClr val="000000"/>
                </a:solidFill>
                <a:latin typeface="Arial Rounded MT Bold"/>
                <a:ea typeface="DejaVu Sans"/>
              </a:rPr>
              <a:t>. </a:t>
            </a:r>
            <a:endParaRPr lang="en-US" sz="1929" b="0" strike="noStrike" spc="-1">
              <a:latin typeface="Arial"/>
            </a:endParaRPr>
          </a:p>
        </p:txBody>
      </p:sp>
      <p:sp>
        <p:nvSpPr>
          <p:cNvPr id="1179" name="Прямоугольник 31"/>
          <p:cNvSpPr/>
          <p:nvPr/>
        </p:nvSpPr>
        <p:spPr>
          <a:xfrm>
            <a:off x="521286" y="4726017"/>
            <a:ext cx="5080181" cy="674996"/>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buNone/>
              <a:tabLst>
                <a:tab pos="440969" algn="l"/>
              </a:tabLst>
            </a:pPr>
            <a:r>
              <a:rPr lang="en-US" sz="1929" b="1" strike="noStrike" spc="-1">
                <a:solidFill>
                  <a:srgbClr val="FF0000"/>
                </a:solidFill>
                <a:latin typeface="Arial"/>
                <a:ea typeface="DejaVu Sans"/>
              </a:rPr>
              <a:t>MPD</a:t>
            </a:r>
            <a:r>
              <a:rPr lang="en-US" sz="1929" b="1" strike="noStrike" spc="-1">
                <a:solidFill>
                  <a:srgbClr val="002060"/>
                </a:solidFill>
                <a:latin typeface="Arial"/>
                <a:ea typeface="DejaVu Sans"/>
              </a:rPr>
              <a:t> </a:t>
            </a:r>
            <a:r>
              <a:rPr lang="en-US" sz="1929" b="0" i="1" strike="noStrike" spc="-1">
                <a:solidFill>
                  <a:srgbClr val="002060"/>
                </a:solidFill>
                <a:latin typeface="Arial"/>
                <a:ea typeface="DejaVu Sans"/>
              </a:rPr>
              <a:t>–TPC, TOF based on MRPC, </a:t>
            </a:r>
            <a:endParaRPr lang="en-US" sz="1929" b="0" strike="noStrike" spc="-1">
              <a:latin typeface="Arial"/>
            </a:endParaRPr>
          </a:p>
          <a:p>
            <a:pPr>
              <a:lnSpc>
                <a:spcPct val="100000"/>
              </a:lnSpc>
              <a:buNone/>
              <a:tabLst>
                <a:tab pos="440969" algn="l"/>
              </a:tabLst>
            </a:pPr>
            <a:r>
              <a:rPr lang="en-US" sz="1929" b="0" i="1" strike="noStrike" spc="-1">
                <a:solidFill>
                  <a:srgbClr val="002060"/>
                </a:solidFill>
                <a:latin typeface="Arial"/>
                <a:ea typeface="DejaVu Sans"/>
              </a:rPr>
              <a:t>		ECal with projection geometry. </a:t>
            </a:r>
            <a:endParaRPr lang="en-US" sz="1929" b="0" strike="noStrike" spc="-1">
              <a:latin typeface="Arial"/>
            </a:endParaRPr>
          </a:p>
        </p:txBody>
      </p:sp>
      <p:sp>
        <p:nvSpPr>
          <p:cNvPr id="1180" name="Прямоугольник 32"/>
          <p:cNvSpPr/>
          <p:nvPr/>
        </p:nvSpPr>
        <p:spPr>
          <a:xfrm>
            <a:off x="532745" y="5387124"/>
            <a:ext cx="4804141" cy="380901"/>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buNone/>
              <a:tabLst>
                <a:tab pos="440969" algn="l"/>
              </a:tabLst>
            </a:pPr>
            <a:r>
              <a:rPr lang="en-US" sz="1929" b="1" strike="noStrike" spc="-1">
                <a:solidFill>
                  <a:srgbClr val="FF0000"/>
                </a:solidFill>
                <a:latin typeface="Arial"/>
                <a:ea typeface="DejaVu Sans"/>
              </a:rPr>
              <a:t>BM@N, RD-51</a:t>
            </a:r>
            <a:r>
              <a:rPr lang="en-US" sz="1929" b="1" strike="noStrike" spc="-1">
                <a:solidFill>
                  <a:srgbClr val="002060"/>
                </a:solidFill>
                <a:latin typeface="Arial"/>
                <a:ea typeface="DejaVu Sans"/>
              </a:rPr>
              <a:t> </a:t>
            </a:r>
            <a:r>
              <a:rPr lang="en-US" sz="1929" b="0" i="1" strike="noStrike" spc="-1">
                <a:solidFill>
                  <a:srgbClr val="002060"/>
                </a:solidFill>
                <a:latin typeface="Arial"/>
                <a:ea typeface="DejaVu Sans"/>
              </a:rPr>
              <a:t>– GEM chambers.</a:t>
            </a:r>
            <a:endParaRPr lang="en-US" sz="1929" b="0" strike="noStrike" spc="-1">
              <a:latin typeface="Arial"/>
            </a:endParaRPr>
          </a:p>
        </p:txBody>
      </p:sp>
      <p:sp>
        <p:nvSpPr>
          <p:cNvPr id="1181" name="Прямоугольник 33"/>
          <p:cNvSpPr/>
          <p:nvPr/>
        </p:nvSpPr>
        <p:spPr>
          <a:xfrm>
            <a:off x="532745" y="6244758"/>
            <a:ext cx="4804141" cy="380901"/>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nSpc>
                <a:spcPct val="100000"/>
              </a:lnSpc>
              <a:buNone/>
              <a:tabLst>
                <a:tab pos="440969" algn="l"/>
              </a:tabLst>
            </a:pPr>
            <a:r>
              <a:rPr lang="en-US" sz="1929" b="1" strike="noStrike" spc="-1">
                <a:solidFill>
                  <a:srgbClr val="FF0000"/>
                </a:solidFill>
                <a:latin typeface="Arial"/>
                <a:ea typeface="DejaVu Sans"/>
              </a:rPr>
              <a:t>DUNE </a:t>
            </a:r>
            <a:r>
              <a:rPr lang="en-US" sz="1929" b="0" strike="noStrike" spc="-1">
                <a:solidFill>
                  <a:srgbClr val="002060"/>
                </a:solidFill>
                <a:latin typeface="Arial Rounded MT Bold"/>
                <a:ea typeface="DejaVu Sans"/>
              </a:rPr>
              <a:t>–</a:t>
            </a:r>
            <a:r>
              <a:rPr lang="en-US" sz="1929" b="0" i="1" strike="noStrike" spc="-1">
                <a:solidFill>
                  <a:srgbClr val="002060"/>
                </a:solidFill>
                <a:latin typeface="Arial"/>
                <a:ea typeface="DejaVu Sans"/>
              </a:rPr>
              <a:t> light detection in LAr TPC </a:t>
            </a:r>
            <a:endParaRPr lang="en-US" sz="1929" b="0" strike="noStrike" spc="-1">
              <a:latin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B3C8A389-9C2B-4D28-959E-39E263355C9F}"/>
              </a:ext>
            </a:extLst>
          </p:cNvPr>
          <p:cNvSpPr/>
          <p:nvPr/>
        </p:nvSpPr>
        <p:spPr>
          <a:xfrm>
            <a:off x="323055" y="182857"/>
            <a:ext cx="1147033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b="1" cap="small" dirty="0">
                <a:solidFill>
                  <a:schemeClr val="tx2"/>
                </a:solidFill>
                <a:latin typeface="Calibri" panose="020F0502020204030204" pitchFamily="34" charset="0"/>
                <a:cs typeface="Calibri" panose="020F0502020204030204" pitchFamily="34" charset="0"/>
              </a:rPr>
              <a:t>T</a:t>
            </a:r>
            <a:r>
              <a:rPr kumimoji="0" lang="en-US" sz="2800" b="1" i="0" u="none" strike="noStrike" kern="1200" cap="small" spc="0" normalizeH="0" baseline="0" noProof="0" dirty="0">
                <a:ln>
                  <a:noFill/>
                </a:ln>
                <a:solidFill>
                  <a:schemeClr val="tx2"/>
                </a:solidFill>
                <a:effectLst/>
                <a:uLnTx/>
                <a:uFillTx/>
                <a:latin typeface="Calibri" panose="020F0502020204030204" pitchFamily="34" charset="0"/>
                <a:cs typeface="Calibri" panose="020F0502020204030204" pitchFamily="34" charset="0"/>
              </a:rPr>
              <a:t>he DC-140 accelerator complex</a:t>
            </a:r>
          </a:p>
        </p:txBody>
      </p:sp>
      <p:graphicFrame>
        <p:nvGraphicFramePr>
          <p:cNvPr id="7" name="Таблица 6">
            <a:extLst>
              <a:ext uri="{FF2B5EF4-FFF2-40B4-BE49-F238E27FC236}">
                <a16:creationId xmlns:a16="http://schemas.microsoft.com/office/drawing/2014/main" id="{08C84EB1-4523-4CC1-A166-45974864A7F4}"/>
              </a:ext>
            </a:extLst>
          </p:cNvPr>
          <p:cNvGraphicFramePr>
            <a:graphicFrameLocks noGrp="1"/>
          </p:cNvGraphicFramePr>
          <p:nvPr/>
        </p:nvGraphicFramePr>
        <p:xfrm>
          <a:off x="311148" y="1445080"/>
          <a:ext cx="11785600" cy="2498270"/>
        </p:xfrm>
        <a:graphic>
          <a:graphicData uri="http://schemas.openxmlformats.org/drawingml/2006/table">
            <a:tbl>
              <a:tblPr firstRow="1" firstCol="1" bandRow="1">
                <a:tableStyleId>{5C22544A-7EE6-4342-B048-85BDC9FD1C3A}</a:tableStyleId>
              </a:tblPr>
              <a:tblGrid>
                <a:gridCol w="3713864">
                  <a:extLst>
                    <a:ext uri="{9D8B030D-6E8A-4147-A177-3AD203B41FA5}">
                      <a16:colId xmlns:a16="http://schemas.microsoft.com/office/drawing/2014/main" val="20000"/>
                    </a:ext>
                  </a:extLst>
                </a:gridCol>
                <a:gridCol w="4299838">
                  <a:extLst>
                    <a:ext uri="{9D8B030D-6E8A-4147-A177-3AD203B41FA5}">
                      <a16:colId xmlns:a16="http://schemas.microsoft.com/office/drawing/2014/main" val="20001"/>
                    </a:ext>
                  </a:extLst>
                </a:gridCol>
                <a:gridCol w="3771898">
                  <a:extLst>
                    <a:ext uri="{9D8B030D-6E8A-4147-A177-3AD203B41FA5}">
                      <a16:colId xmlns:a16="http://schemas.microsoft.com/office/drawing/2014/main" val="20002"/>
                    </a:ext>
                  </a:extLst>
                </a:gridCol>
              </a:tblGrid>
              <a:tr h="664748">
                <a:tc>
                  <a:txBody>
                    <a:bodyPr/>
                    <a:lstStyle/>
                    <a:p>
                      <a:pPr algn="ctr">
                        <a:spcAft>
                          <a:spcPts val="0"/>
                        </a:spcAft>
                      </a:pPr>
                      <a:endParaRPr lang="en-US" sz="400" dirty="0">
                        <a:solidFill>
                          <a:schemeClr val="tx1"/>
                        </a:solidFill>
                        <a:effectLst/>
                        <a:latin typeface="Calibri" panose="020F0502020204030204" pitchFamily="34" charset="0"/>
                        <a:cs typeface="Calibri" panose="020F0502020204030204" pitchFamily="34" charset="0"/>
                      </a:endParaRPr>
                    </a:p>
                    <a:p>
                      <a:pPr algn="ctr">
                        <a:spcAft>
                          <a:spcPts val="0"/>
                        </a:spcAft>
                      </a:pPr>
                      <a:r>
                        <a:rPr lang="en-US" sz="1600" dirty="0">
                          <a:solidFill>
                            <a:schemeClr val="tx1"/>
                          </a:solidFill>
                          <a:effectLst/>
                          <a:latin typeface="Calibri" panose="020F0502020204030204" pitchFamily="34" charset="0"/>
                          <a:cs typeface="Calibri" panose="020F0502020204030204" pitchFamily="34" charset="0"/>
                        </a:rPr>
                        <a:t>Ion-implantation nanotechnology and radiation materials science.</a:t>
                      </a:r>
                    </a:p>
                    <a:p>
                      <a:pPr algn="ctr">
                        <a:spcAft>
                          <a:spcPts val="0"/>
                        </a:spcAft>
                      </a:pPr>
                      <a:endParaRPr lang="ru-RU" sz="700" dirty="0">
                        <a:solidFill>
                          <a:schemeClr val="tx1"/>
                        </a:solidFill>
                        <a:effectLst/>
                        <a:latin typeface="Calibri" panose="020F0502020204030204" pitchFamily="34" charset="0"/>
                        <a:ea typeface="+mn-ea"/>
                        <a:cs typeface="Calibri" panose="020F0502020204030204" pitchFamily="34" charset="0"/>
                      </a:endParaRPr>
                    </a:p>
                  </a:txBody>
                  <a:tcPr marL="71362" marR="71362" marT="0" marB="0"/>
                </a:tc>
                <a:tc>
                  <a:txBody>
                    <a:bodyPr/>
                    <a:lstStyle/>
                    <a:p>
                      <a:pPr algn="ctr">
                        <a:spcAft>
                          <a:spcPts val="0"/>
                        </a:spcAft>
                      </a:pPr>
                      <a:endParaRPr lang="en-US" sz="400" dirty="0">
                        <a:solidFill>
                          <a:schemeClr val="tx1"/>
                        </a:solidFill>
                        <a:effectLst/>
                        <a:latin typeface="Calibri" panose="020F0502020204030204" pitchFamily="34" charset="0"/>
                        <a:cs typeface="Calibri" panose="020F0502020204030204" pitchFamily="34" charset="0"/>
                      </a:endParaRPr>
                    </a:p>
                    <a:p>
                      <a:pPr algn="ctr">
                        <a:spcAft>
                          <a:spcPts val="0"/>
                        </a:spcAft>
                      </a:pPr>
                      <a:r>
                        <a:rPr lang="en-US" sz="1600" dirty="0">
                          <a:solidFill>
                            <a:schemeClr val="tx1"/>
                          </a:solidFill>
                          <a:effectLst/>
                          <a:latin typeface="Calibri" panose="020F0502020204030204" pitchFamily="34" charset="0"/>
                          <a:cs typeface="Calibri" panose="020F0502020204030204" pitchFamily="34" charset="0"/>
                        </a:rPr>
                        <a:t>Track membranes and the heavy ion induced modification of materials.</a:t>
                      </a:r>
                      <a:endParaRPr lang="ru-RU" sz="7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71362" marR="71362" marT="0" marB="0"/>
                </a:tc>
                <a:tc>
                  <a:txBody>
                    <a:bodyPr/>
                    <a:lstStyle/>
                    <a:p>
                      <a:pPr algn="ctr">
                        <a:spcAft>
                          <a:spcPts val="0"/>
                        </a:spcAft>
                      </a:pPr>
                      <a:endParaRPr lang="en-US" sz="400" dirty="0">
                        <a:solidFill>
                          <a:schemeClr val="tx1"/>
                        </a:solidFill>
                        <a:effectLst/>
                        <a:latin typeface="Calibri" panose="020F0502020204030204" pitchFamily="34" charset="0"/>
                        <a:cs typeface="Calibri" panose="020F0502020204030204" pitchFamily="34" charset="0"/>
                      </a:endParaRPr>
                    </a:p>
                    <a:p>
                      <a:pPr algn="ctr">
                        <a:spcAft>
                          <a:spcPts val="0"/>
                        </a:spcAft>
                      </a:pPr>
                      <a:r>
                        <a:rPr lang="en-US" sz="1600" dirty="0">
                          <a:solidFill>
                            <a:schemeClr val="tx1"/>
                          </a:solidFill>
                          <a:effectLst/>
                          <a:latin typeface="Calibri" panose="020F0502020204030204" pitchFamily="34" charset="0"/>
                          <a:cs typeface="Calibri" panose="020F0502020204030204" pitchFamily="34" charset="0"/>
                        </a:rPr>
                        <a:t>Testing of electronic components (avionics and space) for radiation hardness.</a:t>
                      </a:r>
                    </a:p>
                  </a:txBody>
                  <a:tcPr marL="71362" marR="71362" marT="0" marB="0"/>
                </a:tc>
                <a:extLst>
                  <a:ext uri="{0D108BD9-81ED-4DB2-BD59-A6C34878D82A}">
                    <a16:rowId xmlns:a16="http://schemas.microsoft.com/office/drawing/2014/main" val="10000"/>
                  </a:ext>
                </a:extLst>
              </a:tr>
              <a:tr h="1833522">
                <a:tc>
                  <a:txBody>
                    <a:bodyPr/>
                    <a:lstStyle/>
                    <a:p>
                      <a:pPr algn="ctr">
                        <a:spcAft>
                          <a:spcPts val="0"/>
                        </a:spcAft>
                      </a:pPr>
                      <a:endParaRPr lang="ru-RU" sz="1600" b="1" kern="1200" dirty="0">
                        <a:solidFill>
                          <a:schemeClr val="tx1"/>
                        </a:solidFill>
                        <a:effectLst/>
                        <a:latin typeface="Calibri" panose="020F0502020204030204" pitchFamily="34" charset="0"/>
                        <a:ea typeface="+mn-ea"/>
                        <a:cs typeface="Calibri" panose="020F0502020204030204" pitchFamily="34" charset="0"/>
                      </a:endParaRPr>
                    </a:p>
                  </a:txBody>
                  <a:tcPr marL="71362" marR="71362" marT="0" marB="0">
                    <a:solidFill>
                      <a:schemeClr val="accent1">
                        <a:lumMod val="20000"/>
                        <a:lumOff val="80000"/>
                      </a:schemeClr>
                    </a:solidFill>
                  </a:tcPr>
                </a:tc>
                <a:tc>
                  <a:txBody>
                    <a:bodyPr/>
                    <a:lstStyle/>
                    <a:p>
                      <a:pPr algn="ctr">
                        <a:spcAft>
                          <a:spcPts val="0"/>
                        </a:spcAft>
                      </a:pPr>
                      <a:endParaRPr lang="en-GB" sz="500" b="1" dirty="0">
                        <a:solidFill>
                          <a:schemeClr val="tx1"/>
                        </a:solidFill>
                        <a:effectLst/>
                        <a:latin typeface="Calibri" panose="020F0502020204030204" pitchFamily="34" charset="0"/>
                        <a:cs typeface="Calibri" panose="020F0502020204030204" pitchFamily="34" charset="0"/>
                      </a:endParaRPr>
                    </a:p>
                  </a:txBody>
                  <a:tcPr marL="71362" marR="71362" marT="0" marB="0">
                    <a:solidFill>
                      <a:schemeClr val="accent1">
                        <a:lumMod val="20000"/>
                        <a:lumOff val="80000"/>
                      </a:schemeClr>
                    </a:solidFill>
                  </a:tcPr>
                </a:tc>
                <a:tc>
                  <a:txBody>
                    <a:bodyPr/>
                    <a:lstStyle/>
                    <a:p>
                      <a:pPr algn="ctr">
                        <a:spcAft>
                          <a:spcPts val="0"/>
                        </a:spcAft>
                      </a:pPr>
                      <a:endParaRPr lang="ru-RU" sz="16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L="71362" marR="71362" marT="0" marB="0">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15" name="Прямоугольник 14">
            <a:extLst>
              <a:ext uri="{FF2B5EF4-FFF2-40B4-BE49-F238E27FC236}">
                <a16:creationId xmlns:a16="http://schemas.microsoft.com/office/drawing/2014/main" id="{D571524A-334E-48C6-A60B-AD1C940E1AFA}"/>
              </a:ext>
            </a:extLst>
          </p:cNvPr>
          <p:cNvSpPr/>
          <p:nvPr/>
        </p:nvSpPr>
        <p:spPr>
          <a:xfrm>
            <a:off x="311148" y="808321"/>
            <a:ext cx="12016712" cy="400110"/>
          </a:xfrm>
          <a:prstGeom prst="rect">
            <a:avLst/>
          </a:prstGeom>
        </p:spPr>
        <p:txBody>
          <a:bodyPr wrap="square">
            <a:spAutoFit/>
          </a:bodyPr>
          <a:lstStyle/>
          <a:p>
            <a:pPr marL="0" marR="0" lvl="0" indent="0" algn="just" defTabSz="914400" rtl="0" eaLnBrk="1" fontAlgn="auto" latinLnBrk="0" hangingPunct="1">
              <a:lnSpc>
                <a:spcPct val="100000"/>
              </a:lnSpc>
              <a:spcBef>
                <a:spcPts val="80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rPr>
              <a:t>The applied research infrastructure for Life/Applied science activities at FLNR</a:t>
            </a:r>
            <a:r>
              <a:rPr kumimoji="0" lang="ru-RU" sz="2000" b="1" i="0" u="none" strike="noStrike" kern="1200" cap="none" spc="0" normalizeH="0" baseline="0" noProof="0" dirty="0">
                <a:ln>
                  <a:noFill/>
                </a:ln>
                <a:solidFill>
                  <a:srgbClr val="002060"/>
                </a:solidFill>
                <a:effectLst/>
                <a:uLnTx/>
                <a:uFillTx/>
                <a:latin typeface="Calibri"/>
              </a:rPr>
              <a:t>:</a:t>
            </a:r>
            <a:endParaRPr kumimoji="0" lang="ru-RU" sz="15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0" name="Picture 2" descr="C:\PC_users\skuratov\mail\SA\2014\Y2Ti2O7_Paper\Paper\Figures\fig1.jpg">
            <a:extLst>
              <a:ext uri="{FF2B5EF4-FFF2-40B4-BE49-F238E27FC236}">
                <a16:creationId xmlns:a16="http://schemas.microsoft.com/office/drawing/2014/main" id="{C6195822-CE08-4D9A-AB28-AD7159E1D6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6446" y="2759522"/>
            <a:ext cx="1653028" cy="11020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2F567D1E-06C3-4C2E-990E-E3B0C572CD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703" y="2231485"/>
            <a:ext cx="1316137" cy="1102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0" descr="Fig14B">
            <a:extLst>
              <a:ext uri="{FF2B5EF4-FFF2-40B4-BE49-F238E27FC236}">
                <a16:creationId xmlns:a16="http://schemas.microsoft.com/office/drawing/2014/main" id="{EF9D5959-62D7-45E9-8998-E856CC75870E}"/>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262161" y="2278865"/>
            <a:ext cx="1247372" cy="105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a:extLst>
              <a:ext uri="{FF2B5EF4-FFF2-40B4-BE49-F238E27FC236}">
                <a16:creationId xmlns:a16="http://schemas.microsoft.com/office/drawing/2014/main" id="{9AC3439C-F86E-4B13-87C5-9C7DA5207F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3699" y="2223339"/>
            <a:ext cx="1247371" cy="1247371"/>
          </a:xfrm>
          <a:prstGeom prst="rect">
            <a:avLst/>
          </a:prstGeom>
          <a:noFill/>
          <a:ln w="12700">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4" descr="ST110705">
            <a:extLst>
              <a:ext uri="{FF2B5EF4-FFF2-40B4-BE49-F238E27FC236}">
                <a16:creationId xmlns:a16="http://schemas.microsoft.com/office/drawing/2014/main" id="{5BDEF25F-C4B0-46A6-BC0E-E93663CFF5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7311" y="2614168"/>
            <a:ext cx="1247372" cy="124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a:extLst>
              <a:ext uri="{FF2B5EF4-FFF2-40B4-BE49-F238E27FC236}">
                <a16:creationId xmlns:a16="http://schemas.microsoft.com/office/drawing/2014/main" id="{3210971B-A265-411E-8CFC-37033C7C6D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6957" y="2231486"/>
            <a:ext cx="1057524" cy="7377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 name="Picture 2">
            <a:extLst>
              <a:ext uri="{FF2B5EF4-FFF2-40B4-BE49-F238E27FC236}">
                <a16:creationId xmlns:a16="http://schemas.microsoft.com/office/drawing/2014/main" id="{A80768E2-BC5C-46B3-9D54-B5DDBAB75D3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37641" y="2256674"/>
            <a:ext cx="3557341" cy="1214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Рисунок 27">
            <a:extLst>
              <a:ext uri="{FF2B5EF4-FFF2-40B4-BE49-F238E27FC236}">
                <a16:creationId xmlns:a16="http://schemas.microsoft.com/office/drawing/2014/main" id="{8DC5CFB2-497D-4911-8029-FCA88B803FAC}"/>
              </a:ext>
            </a:extLst>
          </p:cNvPr>
          <p:cNvPicPr>
            <a:picLocks noChangeAspect="1"/>
          </p:cNvPicPr>
          <p:nvPr/>
        </p:nvPicPr>
        <p:blipFill rotWithShape="1">
          <a:blip r:embed="rId9" cstate="print">
            <a:alphaModFix/>
            <a:extLst>
              <a:ext uri="{28A0092B-C50C-407E-A947-70E740481C1C}">
                <a14:useLocalDpi xmlns:a14="http://schemas.microsoft.com/office/drawing/2010/main" val="0"/>
              </a:ext>
            </a:extLst>
          </a:blip>
          <a:srcRect l="33456" t="15549" r="23403" b="14340"/>
          <a:stretch/>
        </p:blipFill>
        <p:spPr>
          <a:xfrm>
            <a:off x="323055" y="4078156"/>
            <a:ext cx="2986196" cy="2627417"/>
          </a:xfrm>
          <a:prstGeom prst="rect">
            <a:avLst/>
          </a:prstGeom>
        </p:spPr>
      </p:pic>
      <p:graphicFrame>
        <p:nvGraphicFramePr>
          <p:cNvPr id="29" name="Таблица 28">
            <a:extLst>
              <a:ext uri="{FF2B5EF4-FFF2-40B4-BE49-F238E27FC236}">
                <a16:creationId xmlns:a16="http://schemas.microsoft.com/office/drawing/2014/main" id="{2D3943C8-AA13-4F93-AE52-BBB68B5EBFEB}"/>
              </a:ext>
            </a:extLst>
          </p:cNvPr>
          <p:cNvGraphicFramePr>
            <a:graphicFrameLocks noGrp="1"/>
          </p:cNvGraphicFramePr>
          <p:nvPr/>
        </p:nvGraphicFramePr>
        <p:xfrm>
          <a:off x="3414599" y="4078157"/>
          <a:ext cx="4268270" cy="2624736"/>
        </p:xfrm>
        <a:graphic>
          <a:graphicData uri="http://schemas.openxmlformats.org/drawingml/2006/table">
            <a:tbl>
              <a:tblPr firstRow="1" bandRow="1"/>
              <a:tblGrid>
                <a:gridCol w="2170853">
                  <a:extLst>
                    <a:ext uri="{9D8B030D-6E8A-4147-A177-3AD203B41FA5}">
                      <a16:colId xmlns:a16="http://schemas.microsoft.com/office/drawing/2014/main" val="20000"/>
                    </a:ext>
                  </a:extLst>
                </a:gridCol>
                <a:gridCol w="2097417">
                  <a:extLst>
                    <a:ext uri="{9D8B030D-6E8A-4147-A177-3AD203B41FA5}">
                      <a16:colId xmlns:a16="http://schemas.microsoft.com/office/drawing/2014/main" val="20001"/>
                    </a:ext>
                  </a:extLst>
                </a:gridCol>
              </a:tblGrid>
              <a:tr h="277776">
                <a:tc gridSpan="2">
                  <a:txBody>
                    <a:bodyPr/>
                    <a:lstStyle>
                      <a:lvl1pPr marL="0" algn="l" defTabSz="881939" rtl="0" eaLnBrk="1" latinLnBrk="0" hangingPunct="1">
                        <a:defRPr sz="1736" b="1" kern="1200">
                          <a:solidFill>
                            <a:schemeClr val="lt1"/>
                          </a:solidFill>
                          <a:latin typeface="Calibri"/>
                        </a:defRPr>
                      </a:lvl1pPr>
                      <a:lvl2pPr marL="440969" algn="l" defTabSz="881939" rtl="0" eaLnBrk="1" latinLnBrk="0" hangingPunct="1">
                        <a:defRPr sz="1736" b="1" kern="1200">
                          <a:solidFill>
                            <a:schemeClr val="lt1"/>
                          </a:solidFill>
                          <a:latin typeface="Calibri"/>
                        </a:defRPr>
                      </a:lvl2pPr>
                      <a:lvl3pPr marL="881939" algn="l" defTabSz="881939" rtl="0" eaLnBrk="1" latinLnBrk="0" hangingPunct="1">
                        <a:defRPr sz="1736" b="1" kern="1200">
                          <a:solidFill>
                            <a:schemeClr val="lt1"/>
                          </a:solidFill>
                          <a:latin typeface="Calibri"/>
                        </a:defRPr>
                      </a:lvl3pPr>
                      <a:lvl4pPr marL="1322908" algn="l" defTabSz="881939" rtl="0" eaLnBrk="1" latinLnBrk="0" hangingPunct="1">
                        <a:defRPr sz="1736" b="1" kern="1200">
                          <a:solidFill>
                            <a:schemeClr val="lt1"/>
                          </a:solidFill>
                          <a:latin typeface="Calibri"/>
                        </a:defRPr>
                      </a:lvl4pPr>
                      <a:lvl5pPr marL="1763878" algn="l" defTabSz="881939" rtl="0" eaLnBrk="1" latinLnBrk="0" hangingPunct="1">
                        <a:defRPr sz="1736" b="1" kern="1200">
                          <a:solidFill>
                            <a:schemeClr val="lt1"/>
                          </a:solidFill>
                          <a:latin typeface="Calibri"/>
                        </a:defRPr>
                      </a:lvl5pPr>
                      <a:lvl6pPr marL="2204847" algn="l" defTabSz="881939" rtl="0" eaLnBrk="1" latinLnBrk="0" hangingPunct="1">
                        <a:defRPr sz="1736" b="1" kern="1200">
                          <a:solidFill>
                            <a:schemeClr val="lt1"/>
                          </a:solidFill>
                          <a:latin typeface="Calibri"/>
                        </a:defRPr>
                      </a:lvl6pPr>
                      <a:lvl7pPr marL="2645816" algn="l" defTabSz="881939" rtl="0" eaLnBrk="1" latinLnBrk="0" hangingPunct="1">
                        <a:defRPr sz="1736" b="1" kern="1200">
                          <a:solidFill>
                            <a:schemeClr val="lt1"/>
                          </a:solidFill>
                          <a:latin typeface="Calibri"/>
                        </a:defRPr>
                      </a:lvl7pPr>
                      <a:lvl8pPr marL="3086786" algn="l" defTabSz="881939" rtl="0" eaLnBrk="1" latinLnBrk="0" hangingPunct="1">
                        <a:defRPr sz="1736" b="1" kern="1200">
                          <a:solidFill>
                            <a:schemeClr val="lt1"/>
                          </a:solidFill>
                          <a:latin typeface="Calibri"/>
                        </a:defRPr>
                      </a:lvl8pPr>
                      <a:lvl9pPr marL="3527755" algn="l" defTabSz="881939" rtl="0" eaLnBrk="1" latinLnBrk="0" hangingPunct="1">
                        <a:defRPr sz="1736"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a:latin typeface="Times New Roman" panose="02020603050405020304" pitchFamily="18" charset="0"/>
                          <a:cs typeface="Times New Roman" panose="02020603050405020304" pitchFamily="18" charset="0"/>
                        </a:rPr>
                        <a:t>Technical characteristics and peculiarities of DC-140</a:t>
                      </a:r>
                      <a:r>
                        <a:rPr lang="en-US" sz="1000" dirty="0">
                          <a:latin typeface="Times New Roman" panose="02020603050405020304" pitchFamily="18" charset="0"/>
                          <a:cs typeface="Times New Roman" panose="02020603050405020304" pitchFamily="18" charset="0"/>
                        </a:rPr>
                        <a:t>: </a:t>
                      </a:r>
                      <a:endParaRPr lang="ru-RU" sz="10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a:txBody>
                  <a:tcPr/>
                </a:tc>
                <a:extLst>
                  <a:ext uri="{0D108BD9-81ED-4DB2-BD59-A6C34878D82A}">
                    <a16:rowId xmlns:a16="http://schemas.microsoft.com/office/drawing/2014/main" val="10000"/>
                  </a:ext>
                </a:extLst>
              </a:tr>
              <a:tr h="201529">
                <a:tc>
                  <a:txBody>
                    <a:bodyPr/>
                    <a:lstStyle>
                      <a:lvl1pPr marL="0" algn="l" defTabSz="881939" rtl="0" eaLnBrk="1" latinLnBrk="0" hangingPunct="1">
                        <a:defRPr sz="1736" kern="1200">
                          <a:solidFill>
                            <a:schemeClr val="dk1"/>
                          </a:solidFill>
                          <a:latin typeface="Calibri"/>
                        </a:defRPr>
                      </a:lvl1pPr>
                      <a:lvl2pPr marL="440969" algn="l" defTabSz="881939" rtl="0" eaLnBrk="1" latinLnBrk="0" hangingPunct="1">
                        <a:defRPr sz="1736" kern="1200">
                          <a:solidFill>
                            <a:schemeClr val="dk1"/>
                          </a:solidFill>
                          <a:latin typeface="Calibri"/>
                        </a:defRPr>
                      </a:lvl2pPr>
                      <a:lvl3pPr marL="881939" algn="l" defTabSz="881939" rtl="0" eaLnBrk="1" latinLnBrk="0" hangingPunct="1">
                        <a:defRPr sz="1736" kern="1200">
                          <a:solidFill>
                            <a:schemeClr val="dk1"/>
                          </a:solidFill>
                          <a:latin typeface="Calibri"/>
                        </a:defRPr>
                      </a:lvl3pPr>
                      <a:lvl4pPr marL="1322908" algn="l" defTabSz="881939" rtl="0" eaLnBrk="1" latinLnBrk="0" hangingPunct="1">
                        <a:defRPr sz="1736" kern="1200">
                          <a:solidFill>
                            <a:schemeClr val="dk1"/>
                          </a:solidFill>
                          <a:latin typeface="Calibri"/>
                        </a:defRPr>
                      </a:lvl4pPr>
                      <a:lvl5pPr marL="1763878" algn="l" defTabSz="881939" rtl="0" eaLnBrk="1" latinLnBrk="0" hangingPunct="1">
                        <a:defRPr sz="1736" kern="1200">
                          <a:solidFill>
                            <a:schemeClr val="dk1"/>
                          </a:solidFill>
                          <a:latin typeface="Calibri"/>
                        </a:defRPr>
                      </a:lvl5pPr>
                      <a:lvl6pPr marL="2204847" algn="l" defTabSz="881939" rtl="0" eaLnBrk="1" latinLnBrk="0" hangingPunct="1">
                        <a:defRPr sz="1736" kern="1200">
                          <a:solidFill>
                            <a:schemeClr val="dk1"/>
                          </a:solidFill>
                          <a:latin typeface="Calibri"/>
                        </a:defRPr>
                      </a:lvl6pPr>
                      <a:lvl7pPr marL="2645816" algn="l" defTabSz="881939" rtl="0" eaLnBrk="1" latinLnBrk="0" hangingPunct="1">
                        <a:defRPr sz="1736" kern="1200">
                          <a:solidFill>
                            <a:schemeClr val="dk1"/>
                          </a:solidFill>
                          <a:latin typeface="Calibri"/>
                        </a:defRPr>
                      </a:lvl7pPr>
                      <a:lvl8pPr marL="3086786" algn="l" defTabSz="881939" rtl="0" eaLnBrk="1" latinLnBrk="0" hangingPunct="1">
                        <a:defRPr sz="1736" kern="1200">
                          <a:solidFill>
                            <a:schemeClr val="dk1"/>
                          </a:solidFill>
                          <a:latin typeface="Calibri"/>
                        </a:defRPr>
                      </a:lvl8pPr>
                      <a:lvl9pPr marL="3527755" algn="l" defTabSz="881939" rtl="0" eaLnBrk="1" latinLnBrk="0" hangingPunct="1">
                        <a:defRPr sz="1736" kern="1200">
                          <a:solidFill>
                            <a:schemeClr val="dk1"/>
                          </a:solidFill>
                          <a:latin typeface="Calibri"/>
                        </a:defRPr>
                      </a:lvl9pPr>
                    </a:lstStyle>
                    <a:p>
                      <a:r>
                        <a:rPr lang="en-US" sz="1000" dirty="0">
                          <a:latin typeface="Times New Roman" panose="02020603050405020304" pitchFamily="18" charset="0"/>
                          <a:cs typeface="Times New Roman" panose="02020603050405020304" pitchFamily="18" charset="0"/>
                        </a:rPr>
                        <a:t>range of ions</a:t>
                      </a:r>
                      <a:endParaRPr lang="ru-RU" sz="10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81939" rtl="0" eaLnBrk="1" latinLnBrk="0" hangingPunct="1">
                        <a:defRPr sz="1736" kern="1200">
                          <a:solidFill>
                            <a:schemeClr val="dk1"/>
                          </a:solidFill>
                          <a:latin typeface="Calibri"/>
                        </a:defRPr>
                      </a:lvl1pPr>
                      <a:lvl2pPr marL="440969" algn="l" defTabSz="881939" rtl="0" eaLnBrk="1" latinLnBrk="0" hangingPunct="1">
                        <a:defRPr sz="1736" kern="1200">
                          <a:solidFill>
                            <a:schemeClr val="dk1"/>
                          </a:solidFill>
                          <a:latin typeface="Calibri"/>
                        </a:defRPr>
                      </a:lvl2pPr>
                      <a:lvl3pPr marL="881939" algn="l" defTabSz="881939" rtl="0" eaLnBrk="1" latinLnBrk="0" hangingPunct="1">
                        <a:defRPr sz="1736" kern="1200">
                          <a:solidFill>
                            <a:schemeClr val="dk1"/>
                          </a:solidFill>
                          <a:latin typeface="Calibri"/>
                        </a:defRPr>
                      </a:lvl3pPr>
                      <a:lvl4pPr marL="1322908" algn="l" defTabSz="881939" rtl="0" eaLnBrk="1" latinLnBrk="0" hangingPunct="1">
                        <a:defRPr sz="1736" kern="1200">
                          <a:solidFill>
                            <a:schemeClr val="dk1"/>
                          </a:solidFill>
                          <a:latin typeface="Calibri"/>
                        </a:defRPr>
                      </a:lvl4pPr>
                      <a:lvl5pPr marL="1763878" algn="l" defTabSz="881939" rtl="0" eaLnBrk="1" latinLnBrk="0" hangingPunct="1">
                        <a:defRPr sz="1736" kern="1200">
                          <a:solidFill>
                            <a:schemeClr val="dk1"/>
                          </a:solidFill>
                          <a:latin typeface="Calibri"/>
                        </a:defRPr>
                      </a:lvl5pPr>
                      <a:lvl6pPr marL="2204847" algn="l" defTabSz="881939" rtl="0" eaLnBrk="1" latinLnBrk="0" hangingPunct="1">
                        <a:defRPr sz="1736" kern="1200">
                          <a:solidFill>
                            <a:schemeClr val="dk1"/>
                          </a:solidFill>
                          <a:latin typeface="Calibri"/>
                        </a:defRPr>
                      </a:lvl6pPr>
                      <a:lvl7pPr marL="2645816" algn="l" defTabSz="881939" rtl="0" eaLnBrk="1" latinLnBrk="0" hangingPunct="1">
                        <a:defRPr sz="1736" kern="1200">
                          <a:solidFill>
                            <a:schemeClr val="dk1"/>
                          </a:solidFill>
                          <a:latin typeface="Calibri"/>
                        </a:defRPr>
                      </a:lvl7pPr>
                      <a:lvl8pPr marL="3086786" algn="l" defTabSz="881939" rtl="0" eaLnBrk="1" latinLnBrk="0" hangingPunct="1">
                        <a:defRPr sz="1736" kern="1200">
                          <a:solidFill>
                            <a:schemeClr val="dk1"/>
                          </a:solidFill>
                          <a:latin typeface="Calibri"/>
                        </a:defRPr>
                      </a:lvl8pPr>
                      <a:lvl9pPr marL="3527755" algn="l" defTabSz="881939" rtl="0" eaLnBrk="1" latinLnBrk="0" hangingPunct="1">
                        <a:defRPr sz="1736" kern="1200">
                          <a:solidFill>
                            <a:schemeClr val="dk1"/>
                          </a:solidFill>
                          <a:latin typeface="Calibri"/>
                        </a:defRPr>
                      </a:lvl9pPr>
                    </a:lstStyle>
                    <a:p>
                      <a:r>
                        <a:rPr lang="en-US" sz="1000" dirty="0">
                          <a:latin typeface="Times New Roman" panose="02020603050405020304" pitchFamily="18" charset="0"/>
                          <a:cs typeface="Times New Roman" panose="02020603050405020304" pitchFamily="18" charset="0"/>
                        </a:rPr>
                        <a:t>O to Bi</a:t>
                      </a:r>
                      <a:endParaRPr lang="ru-RU" sz="10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01529">
                <a:tc>
                  <a:txBody>
                    <a:bodyPr/>
                    <a:lstStyle>
                      <a:lvl1pPr marL="0" algn="l" defTabSz="881939" rtl="0" eaLnBrk="1" latinLnBrk="0" hangingPunct="1">
                        <a:defRPr sz="1736" kern="1200">
                          <a:solidFill>
                            <a:schemeClr val="dk1"/>
                          </a:solidFill>
                          <a:latin typeface="Calibri"/>
                        </a:defRPr>
                      </a:lvl1pPr>
                      <a:lvl2pPr marL="440969" algn="l" defTabSz="881939" rtl="0" eaLnBrk="1" latinLnBrk="0" hangingPunct="1">
                        <a:defRPr sz="1736" kern="1200">
                          <a:solidFill>
                            <a:schemeClr val="dk1"/>
                          </a:solidFill>
                          <a:latin typeface="Calibri"/>
                        </a:defRPr>
                      </a:lvl2pPr>
                      <a:lvl3pPr marL="881939" algn="l" defTabSz="881939" rtl="0" eaLnBrk="1" latinLnBrk="0" hangingPunct="1">
                        <a:defRPr sz="1736" kern="1200">
                          <a:solidFill>
                            <a:schemeClr val="dk1"/>
                          </a:solidFill>
                          <a:latin typeface="Calibri"/>
                        </a:defRPr>
                      </a:lvl3pPr>
                      <a:lvl4pPr marL="1322908" algn="l" defTabSz="881939" rtl="0" eaLnBrk="1" latinLnBrk="0" hangingPunct="1">
                        <a:defRPr sz="1736" kern="1200">
                          <a:solidFill>
                            <a:schemeClr val="dk1"/>
                          </a:solidFill>
                          <a:latin typeface="Calibri"/>
                        </a:defRPr>
                      </a:lvl4pPr>
                      <a:lvl5pPr marL="1763878" algn="l" defTabSz="881939" rtl="0" eaLnBrk="1" latinLnBrk="0" hangingPunct="1">
                        <a:defRPr sz="1736" kern="1200">
                          <a:solidFill>
                            <a:schemeClr val="dk1"/>
                          </a:solidFill>
                          <a:latin typeface="Calibri"/>
                        </a:defRPr>
                      </a:lvl5pPr>
                      <a:lvl6pPr marL="2204847" algn="l" defTabSz="881939" rtl="0" eaLnBrk="1" latinLnBrk="0" hangingPunct="1">
                        <a:defRPr sz="1736" kern="1200">
                          <a:solidFill>
                            <a:schemeClr val="dk1"/>
                          </a:solidFill>
                          <a:latin typeface="Calibri"/>
                        </a:defRPr>
                      </a:lvl6pPr>
                      <a:lvl7pPr marL="2645816" algn="l" defTabSz="881939" rtl="0" eaLnBrk="1" latinLnBrk="0" hangingPunct="1">
                        <a:defRPr sz="1736" kern="1200">
                          <a:solidFill>
                            <a:schemeClr val="dk1"/>
                          </a:solidFill>
                          <a:latin typeface="Calibri"/>
                        </a:defRPr>
                      </a:lvl7pPr>
                      <a:lvl8pPr marL="3086786" algn="l" defTabSz="881939" rtl="0" eaLnBrk="1" latinLnBrk="0" hangingPunct="1">
                        <a:defRPr sz="1736" kern="1200">
                          <a:solidFill>
                            <a:schemeClr val="dk1"/>
                          </a:solidFill>
                          <a:latin typeface="Calibri"/>
                        </a:defRPr>
                      </a:lvl8pPr>
                      <a:lvl9pPr marL="3527755" algn="l" defTabSz="881939" rtl="0" eaLnBrk="1" latinLnBrk="0" hangingPunct="1">
                        <a:defRPr sz="1736" kern="1200">
                          <a:solidFill>
                            <a:schemeClr val="dk1"/>
                          </a:solidFill>
                          <a:latin typeface="Calibri"/>
                        </a:defRPr>
                      </a:lvl9pPr>
                    </a:lstStyle>
                    <a:p>
                      <a:r>
                        <a:rPr lang="en-US" sz="1000" dirty="0">
                          <a:latin typeface="Times New Roman" panose="02020603050405020304" pitchFamily="18" charset="0"/>
                          <a:cs typeface="Times New Roman" panose="02020603050405020304" pitchFamily="18" charset="0"/>
                        </a:rPr>
                        <a:t>A/Z ratio</a:t>
                      </a:r>
                      <a:endParaRPr lang="ru-RU" sz="10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881939" rtl="0" eaLnBrk="1" latinLnBrk="0" hangingPunct="1">
                        <a:defRPr sz="1736" kern="1200">
                          <a:solidFill>
                            <a:schemeClr val="dk1"/>
                          </a:solidFill>
                          <a:latin typeface="Calibri"/>
                        </a:defRPr>
                      </a:lvl1pPr>
                      <a:lvl2pPr marL="440969" algn="l" defTabSz="881939" rtl="0" eaLnBrk="1" latinLnBrk="0" hangingPunct="1">
                        <a:defRPr sz="1736" kern="1200">
                          <a:solidFill>
                            <a:schemeClr val="dk1"/>
                          </a:solidFill>
                          <a:latin typeface="Calibri"/>
                        </a:defRPr>
                      </a:lvl2pPr>
                      <a:lvl3pPr marL="881939" algn="l" defTabSz="881939" rtl="0" eaLnBrk="1" latinLnBrk="0" hangingPunct="1">
                        <a:defRPr sz="1736" kern="1200">
                          <a:solidFill>
                            <a:schemeClr val="dk1"/>
                          </a:solidFill>
                          <a:latin typeface="Calibri"/>
                        </a:defRPr>
                      </a:lvl3pPr>
                      <a:lvl4pPr marL="1322908" algn="l" defTabSz="881939" rtl="0" eaLnBrk="1" latinLnBrk="0" hangingPunct="1">
                        <a:defRPr sz="1736" kern="1200">
                          <a:solidFill>
                            <a:schemeClr val="dk1"/>
                          </a:solidFill>
                          <a:latin typeface="Calibri"/>
                        </a:defRPr>
                      </a:lvl4pPr>
                      <a:lvl5pPr marL="1763878" algn="l" defTabSz="881939" rtl="0" eaLnBrk="1" latinLnBrk="0" hangingPunct="1">
                        <a:defRPr sz="1736" kern="1200">
                          <a:solidFill>
                            <a:schemeClr val="dk1"/>
                          </a:solidFill>
                          <a:latin typeface="Calibri"/>
                        </a:defRPr>
                      </a:lvl5pPr>
                      <a:lvl6pPr marL="2204847" algn="l" defTabSz="881939" rtl="0" eaLnBrk="1" latinLnBrk="0" hangingPunct="1">
                        <a:defRPr sz="1736" kern="1200">
                          <a:solidFill>
                            <a:schemeClr val="dk1"/>
                          </a:solidFill>
                          <a:latin typeface="Calibri"/>
                        </a:defRPr>
                      </a:lvl6pPr>
                      <a:lvl7pPr marL="2645816" algn="l" defTabSz="881939" rtl="0" eaLnBrk="1" latinLnBrk="0" hangingPunct="1">
                        <a:defRPr sz="1736" kern="1200">
                          <a:solidFill>
                            <a:schemeClr val="dk1"/>
                          </a:solidFill>
                          <a:latin typeface="Calibri"/>
                        </a:defRPr>
                      </a:lvl7pPr>
                      <a:lvl8pPr marL="3086786" algn="l" defTabSz="881939" rtl="0" eaLnBrk="1" latinLnBrk="0" hangingPunct="1">
                        <a:defRPr sz="1736" kern="1200">
                          <a:solidFill>
                            <a:schemeClr val="dk1"/>
                          </a:solidFill>
                          <a:latin typeface="Calibri"/>
                        </a:defRPr>
                      </a:lvl8pPr>
                      <a:lvl9pPr marL="3527755" algn="l" defTabSz="881939" rtl="0" eaLnBrk="1" latinLnBrk="0" hangingPunct="1">
                        <a:defRPr sz="1736" kern="1200">
                          <a:solidFill>
                            <a:schemeClr val="dk1"/>
                          </a:solidFill>
                          <a:latin typeface="Calibri"/>
                        </a:defRPr>
                      </a:lvl9pPr>
                    </a:lstStyle>
                    <a:p>
                      <a:r>
                        <a:rPr lang="en-US" sz="1000" dirty="0">
                          <a:latin typeface="Times New Roman" panose="02020603050405020304" pitchFamily="18" charset="0"/>
                          <a:cs typeface="Times New Roman" panose="02020603050405020304" pitchFamily="18" charset="0"/>
                        </a:rPr>
                        <a:t>7.35 – 8.25 and 4.9 – 5.5</a:t>
                      </a:r>
                      <a:endParaRPr lang="ru-RU" sz="10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201529">
                <a:tc>
                  <a:txBody>
                    <a:bodyPr/>
                    <a:lstStyle>
                      <a:lvl1pPr marL="0" algn="l" defTabSz="881939" rtl="0" eaLnBrk="1" latinLnBrk="0" hangingPunct="1">
                        <a:defRPr sz="1736" kern="1200">
                          <a:solidFill>
                            <a:schemeClr val="dk1"/>
                          </a:solidFill>
                          <a:latin typeface="Calibri"/>
                        </a:defRPr>
                      </a:lvl1pPr>
                      <a:lvl2pPr marL="440969" algn="l" defTabSz="881939" rtl="0" eaLnBrk="1" latinLnBrk="0" hangingPunct="1">
                        <a:defRPr sz="1736" kern="1200">
                          <a:solidFill>
                            <a:schemeClr val="dk1"/>
                          </a:solidFill>
                          <a:latin typeface="Calibri"/>
                        </a:defRPr>
                      </a:lvl2pPr>
                      <a:lvl3pPr marL="881939" algn="l" defTabSz="881939" rtl="0" eaLnBrk="1" latinLnBrk="0" hangingPunct="1">
                        <a:defRPr sz="1736" kern="1200">
                          <a:solidFill>
                            <a:schemeClr val="dk1"/>
                          </a:solidFill>
                          <a:latin typeface="Calibri"/>
                        </a:defRPr>
                      </a:lvl3pPr>
                      <a:lvl4pPr marL="1322908" algn="l" defTabSz="881939" rtl="0" eaLnBrk="1" latinLnBrk="0" hangingPunct="1">
                        <a:defRPr sz="1736" kern="1200">
                          <a:solidFill>
                            <a:schemeClr val="dk1"/>
                          </a:solidFill>
                          <a:latin typeface="Calibri"/>
                        </a:defRPr>
                      </a:lvl4pPr>
                      <a:lvl5pPr marL="1763878" algn="l" defTabSz="881939" rtl="0" eaLnBrk="1" latinLnBrk="0" hangingPunct="1">
                        <a:defRPr sz="1736" kern="1200">
                          <a:solidFill>
                            <a:schemeClr val="dk1"/>
                          </a:solidFill>
                          <a:latin typeface="Calibri"/>
                        </a:defRPr>
                      </a:lvl5pPr>
                      <a:lvl6pPr marL="2204847" algn="l" defTabSz="881939" rtl="0" eaLnBrk="1" latinLnBrk="0" hangingPunct="1">
                        <a:defRPr sz="1736" kern="1200">
                          <a:solidFill>
                            <a:schemeClr val="dk1"/>
                          </a:solidFill>
                          <a:latin typeface="Calibri"/>
                        </a:defRPr>
                      </a:lvl6pPr>
                      <a:lvl7pPr marL="2645816" algn="l" defTabSz="881939" rtl="0" eaLnBrk="1" latinLnBrk="0" hangingPunct="1">
                        <a:defRPr sz="1736" kern="1200">
                          <a:solidFill>
                            <a:schemeClr val="dk1"/>
                          </a:solidFill>
                          <a:latin typeface="Calibri"/>
                        </a:defRPr>
                      </a:lvl7pPr>
                      <a:lvl8pPr marL="3086786" algn="l" defTabSz="881939" rtl="0" eaLnBrk="1" latinLnBrk="0" hangingPunct="1">
                        <a:defRPr sz="1736" kern="1200">
                          <a:solidFill>
                            <a:schemeClr val="dk1"/>
                          </a:solidFill>
                          <a:latin typeface="Calibri"/>
                        </a:defRPr>
                      </a:lvl8pPr>
                      <a:lvl9pPr marL="3527755" algn="l" defTabSz="881939" rtl="0" eaLnBrk="1" latinLnBrk="0" hangingPunct="1">
                        <a:defRPr sz="1736" kern="1200">
                          <a:solidFill>
                            <a:schemeClr val="dk1"/>
                          </a:solidFill>
                          <a:latin typeface="Calibri"/>
                        </a:defRPr>
                      </a:lvl9pPr>
                    </a:lstStyle>
                    <a:p>
                      <a:r>
                        <a:rPr lang="en-US" sz="1000" dirty="0">
                          <a:latin typeface="Times New Roman" panose="02020603050405020304" pitchFamily="18" charset="0"/>
                          <a:cs typeface="Times New Roman" panose="02020603050405020304" pitchFamily="18" charset="0"/>
                        </a:rPr>
                        <a:t>beam intensities</a:t>
                      </a:r>
                      <a:endParaRPr lang="ru-RU" sz="10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81939" rtl="0" eaLnBrk="1" latinLnBrk="0" hangingPunct="1">
                        <a:defRPr sz="1736" kern="1200">
                          <a:solidFill>
                            <a:schemeClr val="dk1"/>
                          </a:solidFill>
                          <a:latin typeface="Calibri"/>
                        </a:defRPr>
                      </a:lvl1pPr>
                      <a:lvl2pPr marL="440969" algn="l" defTabSz="881939" rtl="0" eaLnBrk="1" latinLnBrk="0" hangingPunct="1">
                        <a:defRPr sz="1736" kern="1200">
                          <a:solidFill>
                            <a:schemeClr val="dk1"/>
                          </a:solidFill>
                          <a:latin typeface="Calibri"/>
                        </a:defRPr>
                      </a:lvl2pPr>
                      <a:lvl3pPr marL="881939" algn="l" defTabSz="881939" rtl="0" eaLnBrk="1" latinLnBrk="0" hangingPunct="1">
                        <a:defRPr sz="1736" kern="1200">
                          <a:solidFill>
                            <a:schemeClr val="dk1"/>
                          </a:solidFill>
                          <a:latin typeface="Calibri"/>
                        </a:defRPr>
                      </a:lvl3pPr>
                      <a:lvl4pPr marL="1322908" algn="l" defTabSz="881939" rtl="0" eaLnBrk="1" latinLnBrk="0" hangingPunct="1">
                        <a:defRPr sz="1736" kern="1200">
                          <a:solidFill>
                            <a:schemeClr val="dk1"/>
                          </a:solidFill>
                          <a:latin typeface="Calibri"/>
                        </a:defRPr>
                      </a:lvl4pPr>
                      <a:lvl5pPr marL="1763878" algn="l" defTabSz="881939" rtl="0" eaLnBrk="1" latinLnBrk="0" hangingPunct="1">
                        <a:defRPr sz="1736" kern="1200">
                          <a:solidFill>
                            <a:schemeClr val="dk1"/>
                          </a:solidFill>
                          <a:latin typeface="Calibri"/>
                        </a:defRPr>
                      </a:lvl5pPr>
                      <a:lvl6pPr marL="2204847" algn="l" defTabSz="881939" rtl="0" eaLnBrk="1" latinLnBrk="0" hangingPunct="1">
                        <a:defRPr sz="1736" kern="1200">
                          <a:solidFill>
                            <a:schemeClr val="dk1"/>
                          </a:solidFill>
                          <a:latin typeface="Calibri"/>
                        </a:defRPr>
                      </a:lvl6pPr>
                      <a:lvl7pPr marL="2645816" algn="l" defTabSz="881939" rtl="0" eaLnBrk="1" latinLnBrk="0" hangingPunct="1">
                        <a:defRPr sz="1736" kern="1200">
                          <a:solidFill>
                            <a:schemeClr val="dk1"/>
                          </a:solidFill>
                          <a:latin typeface="Calibri"/>
                        </a:defRPr>
                      </a:lvl7pPr>
                      <a:lvl8pPr marL="3086786" algn="l" defTabSz="881939" rtl="0" eaLnBrk="1" latinLnBrk="0" hangingPunct="1">
                        <a:defRPr sz="1736" kern="1200">
                          <a:solidFill>
                            <a:schemeClr val="dk1"/>
                          </a:solidFill>
                          <a:latin typeface="Calibri"/>
                        </a:defRPr>
                      </a:lvl8pPr>
                      <a:lvl9pPr marL="3527755" algn="l" defTabSz="881939" rtl="0" eaLnBrk="1" latinLnBrk="0" hangingPunct="1">
                        <a:defRPr sz="1736" kern="1200">
                          <a:solidFill>
                            <a:schemeClr val="dk1"/>
                          </a:solidFill>
                          <a:latin typeface="Calibri"/>
                        </a:defRPr>
                      </a:lvl9pPr>
                    </a:lstStyle>
                    <a:p>
                      <a:r>
                        <a:rPr lang="en-US" sz="1000" dirty="0">
                          <a:latin typeface="Times New Roman" panose="02020603050405020304" pitchFamily="18" charset="0"/>
                          <a:cs typeface="Times New Roman" panose="02020603050405020304" pitchFamily="18" charset="0"/>
                        </a:rPr>
                        <a:t>up to </a:t>
                      </a:r>
                      <a:r>
                        <a:rPr lang="ru-RU" sz="1000" dirty="0">
                          <a:latin typeface="Times New Roman" panose="02020603050405020304" pitchFamily="18" charset="0"/>
                          <a:cs typeface="Times New Roman" panose="02020603050405020304" pitchFamily="18" charset="0"/>
                        </a:rPr>
                        <a:t>1х10</a:t>
                      </a:r>
                      <a:r>
                        <a:rPr lang="ru-RU" sz="1000" baseline="30000" dirty="0">
                          <a:latin typeface="Times New Roman" panose="02020603050405020304" pitchFamily="18" charset="0"/>
                          <a:cs typeface="Times New Roman" panose="02020603050405020304" pitchFamily="18" charset="0"/>
                        </a:rPr>
                        <a:t>12</a:t>
                      </a:r>
                      <a:r>
                        <a:rPr lang="ru-RU" sz="1000" dirty="0">
                          <a:latin typeface="Times New Roman" panose="02020603050405020304" pitchFamily="18" charset="0"/>
                          <a:cs typeface="Times New Roman" panose="02020603050405020304" pitchFamily="18" charset="0"/>
                        </a:rPr>
                        <a:t> </a:t>
                      </a:r>
                      <a:r>
                        <a:rPr lang="en-US" sz="1000" dirty="0">
                          <a:latin typeface="Times New Roman" panose="02020603050405020304" pitchFamily="18" charset="0"/>
                          <a:cs typeface="Times New Roman" panose="02020603050405020304" pitchFamily="18" charset="0"/>
                        </a:rPr>
                        <a:t>s</a:t>
                      </a:r>
                      <a:r>
                        <a:rPr lang="ru-RU" sz="1000" baseline="30000" dirty="0">
                          <a:latin typeface="Times New Roman" panose="02020603050405020304" pitchFamily="18" charset="0"/>
                          <a:cs typeface="Times New Roman" panose="02020603050405020304" pitchFamily="18" charset="0"/>
                        </a:rPr>
                        <a:t>-1</a:t>
                      </a:r>
                      <a:r>
                        <a:rPr lang="en-US" sz="1000" baseline="30000" dirty="0">
                          <a:latin typeface="Times New Roman" panose="02020603050405020304" pitchFamily="18" charset="0"/>
                          <a:cs typeface="Times New Roman" panose="02020603050405020304" pitchFamily="18" charset="0"/>
                        </a:rPr>
                        <a:t> </a:t>
                      </a:r>
                      <a:endParaRPr lang="ru-RU" sz="10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201529">
                <a:tc>
                  <a:txBody>
                    <a:bodyPr/>
                    <a:lstStyle>
                      <a:lvl1pPr marL="0" algn="l" defTabSz="881939" rtl="0" eaLnBrk="1" latinLnBrk="0" hangingPunct="1">
                        <a:defRPr sz="1736" kern="1200">
                          <a:solidFill>
                            <a:schemeClr val="dk1"/>
                          </a:solidFill>
                          <a:latin typeface="Calibri"/>
                        </a:defRPr>
                      </a:lvl1pPr>
                      <a:lvl2pPr marL="440969" algn="l" defTabSz="881939" rtl="0" eaLnBrk="1" latinLnBrk="0" hangingPunct="1">
                        <a:defRPr sz="1736" kern="1200">
                          <a:solidFill>
                            <a:schemeClr val="dk1"/>
                          </a:solidFill>
                          <a:latin typeface="Calibri"/>
                        </a:defRPr>
                      </a:lvl2pPr>
                      <a:lvl3pPr marL="881939" algn="l" defTabSz="881939" rtl="0" eaLnBrk="1" latinLnBrk="0" hangingPunct="1">
                        <a:defRPr sz="1736" kern="1200">
                          <a:solidFill>
                            <a:schemeClr val="dk1"/>
                          </a:solidFill>
                          <a:latin typeface="Calibri"/>
                        </a:defRPr>
                      </a:lvl3pPr>
                      <a:lvl4pPr marL="1322908" algn="l" defTabSz="881939" rtl="0" eaLnBrk="1" latinLnBrk="0" hangingPunct="1">
                        <a:defRPr sz="1736" kern="1200">
                          <a:solidFill>
                            <a:schemeClr val="dk1"/>
                          </a:solidFill>
                          <a:latin typeface="Calibri"/>
                        </a:defRPr>
                      </a:lvl4pPr>
                      <a:lvl5pPr marL="1763878" algn="l" defTabSz="881939" rtl="0" eaLnBrk="1" latinLnBrk="0" hangingPunct="1">
                        <a:defRPr sz="1736" kern="1200">
                          <a:solidFill>
                            <a:schemeClr val="dk1"/>
                          </a:solidFill>
                          <a:latin typeface="Calibri"/>
                        </a:defRPr>
                      </a:lvl5pPr>
                      <a:lvl6pPr marL="2204847" algn="l" defTabSz="881939" rtl="0" eaLnBrk="1" latinLnBrk="0" hangingPunct="1">
                        <a:defRPr sz="1736" kern="1200">
                          <a:solidFill>
                            <a:schemeClr val="dk1"/>
                          </a:solidFill>
                          <a:latin typeface="Calibri"/>
                        </a:defRPr>
                      </a:lvl6pPr>
                      <a:lvl7pPr marL="2645816" algn="l" defTabSz="881939" rtl="0" eaLnBrk="1" latinLnBrk="0" hangingPunct="1">
                        <a:defRPr sz="1736" kern="1200">
                          <a:solidFill>
                            <a:schemeClr val="dk1"/>
                          </a:solidFill>
                          <a:latin typeface="Calibri"/>
                        </a:defRPr>
                      </a:lvl7pPr>
                      <a:lvl8pPr marL="3086786" algn="l" defTabSz="881939" rtl="0" eaLnBrk="1" latinLnBrk="0" hangingPunct="1">
                        <a:defRPr sz="1736" kern="1200">
                          <a:solidFill>
                            <a:schemeClr val="dk1"/>
                          </a:solidFill>
                          <a:latin typeface="Calibri"/>
                        </a:defRPr>
                      </a:lvl8pPr>
                      <a:lvl9pPr marL="3527755" algn="l" defTabSz="881939" rtl="0" eaLnBrk="1" latinLnBrk="0" hangingPunct="1">
                        <a:defRPr sz="1736" kern="1200">
                          <a:solidFill>
                            <a:schemeClr val="dk1"/>
                          </a:solidFill>
                          <a:latin typeface="Calibri"/>
                        </a:defRPr>
                      </a:lvl9pPr>
                    </a:lstStyle>
                    <a:p>
                      <a:r>
                        <a:rPr lang="en-US" sz="1000" dirty="0">
                          <a:latin typeface="Times New Roman" panose="02020603050405020304" pitchFamily="18" charset="0"/>
                          <a:cs typeface="Times New Roman" panose="02020603050405020304" pitchFamily="18" charset="0"/>
                        </a:rPr>
                        <a:t>ion energies</a:t>
                      </a:r>
                      <a:endParaRPr lang="ru-RU" sz="10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881939" rtl="0" eaLnBrk="1" latinLnBrk="0" hangingPunct="1">
                        <a:defRPr sz="1736" kern="1200">
                          <a:solidFill>
                            <a:schemeClr val="dk1"/>
                          </a:solidFill>
                          <a:latin typeface="Calibri"/>
                        </a:defRPr>
                      </a:lvl1pPr>
                      <a:lvl2pPr marL="440969" algn="l" defTabSz="881939" rtl="0" eaLnBrk="1" latinLnBrk="0" hangingPunct="1">
                        <a:defRPr sz="1736" kern="1200">
                          <a:solidFill>
                            <a:schemeClr val="dk1"/>
                          </a:solidFill>
                          <a:latin typeface="Calibri"/>
                        </a:defRPr>
                      </a:lvl2pPr>
                      <a:lvl3pPr marL="881939" algn="l" defTabSz="881939" rtl="0" eaLnBrk="1" latinLnBrk="0" hangingPunct="1">
                        <a:defRPr sz="1736" kern="1200">
                          <a:solidFill>
                            <a:schemeClr val="dk1"/>
                          </a:solidFill>
                          <a:latin typeface="Calibri"/>
                        </a:defRPr>
                      </a:lvl3pPr>
                      <a:lvl4pPr marL="1322908" algn="l" defTabSz="881939" rtl="0" eaLnBrk="1" latinLnBrk="0" hangingPunct="1">
                        <a:defRPr sz="1736" kern="1200">
                          <a:solidFill>
                            <a:schemeClr val="dk1"/>
                          </a:solidFill>
                          <a:latin typeface="Calibri"/>
                        </a:defRPr>
                      </a:lvl4pPr>
                      <a:lvl5pPr marL="1763878" algn="l" defTabSz="881939" rtl="0" eaLnBrk="1" latinLnBrk="0" hangingPunct="1">
                        <a:defRPr sz="1736" kern="1200">
                          <a:solidFill>
                            <a:schemeClr val="dk1"/>
                          </a:solidFill>
                          <a:latin typeface="Calibri"/>
                        </a:defRPr>
                      </a:lvl5pPr>
                      <a:lvl6pPr marL="2204847" algn="l" defTabSz="881939" rtl="0" eaLnBrk="1" latinLnBrk="0" hangingPunct="1">
                        <a:defRPr sz="1736" kern="1200">
                          <a:solidFill>
                            <a:schemeClr val="dk1"/>
                          </a:solidFill>
                          <a:latin typeface="Calibri"/>
                        </a:defRPr>
                      </a:lvl6pPr>
                      <a:lvl7pPr marL="2645816" algn="l" defTabSz="881939" rtl="0" eaLnBrk="1" latinLnBrk="0" hangingPunct="1">
                        <a:defRPr sz="1736" kern="1200">
                          <a:solidFill>
                            <a:schemeClr val="dk1"/>
                          </a:solidFill>
                          <a:latin typeface="Calibri"/>
                        </a:defRPr>
                      </a:lvl7pPr>
                      <a:lvl8pPr marL="3086786" algn="l" defTabSz="881939" rtl="0" eaLnBrk="1" latinLnBrk="0" hangingPunct="1">
                        <a:defRPr sz="1736" kern="1200">
                          <a:solidFill>
                            <a:schemeClr val="dk1"/>
                          </a:solidFill>
                          <a:latin typeface="Calibri"/>
                        </a:defRPr>
                      </a:lvl8pPr>
                      <a:lvl9pPr marL="3527755" algn="l" defTabSz="881939" rtl="0" eaLnBrk="1" latinLnBrk="0" hangingPunct="1">
                        <a:defRPr sz="1736" kern="1200">
                          <a:solidFill>
                            <a:schemeClr val="dk1"/>
                          </a:solidFill>
                          <a:latin typeface="Calibri"/>
                        </a:defRPr>
                      </a:lvl9pPr>
                    </a:lstStyle>
                    <a:p>
                      <a:r>
                        <a:rPr lang="en-US" sz="1000" b="0" dirty="0">
                          <a:latin typeface="Times New Roman" panose="02020603050405020304" pitchFamily="18" charset="0"/>
                          <a:cs typeface="Times New Roman" panose="02020603050405020304" pitchFamily="18" charset="0"/>
                        </a:rPr>
                        <a:t>2.124 and 4.8 M</a:t>
                      </a:r>
                      <a:r>
                        <a:rPr lang="en-US" sz="1000" dirty="0">
                          <a:latin typeface="Times New Roman" panose="02020603050405020304" pitchFamily="18" charset="0"/>
                          <a:cs typeface="Times New Roman" panose="02020603050405020304" pitchFamily="18" charset="0"/>
                        </a:rPr>
                        <a:t>eV/nucleon </a:t>
                      </a:r>
                      <a:endParaRPr lang="ru-RU" sz="10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201529">
                <a:tc>
                  <a:txBody>
                    <a:bodyPr/>
                    <a:lstStyle>
                      <a:lvl1pPr marL="0" algn="l" defTabSz="881939" rtl="0" eaLnBrk="1" latinLnBrk="0" hangingPunct="1">
                        <a:defRPr sz="1736" kern="1200">
                          <a:solidFill>
                            <a:schemeClr val="dk1"/>
                          </a:solidFill>
                          <a:latin typeface="Calibri"/>
                        </a:defRPr>
                      </a:lvl1pPr>
                      <a:lvl2pPr marL="440969" algn="l" defTabSz="881939" rtl="0" eaLnBrk="1" latinLnBrk="0" hangingPunct="1">
                        <a:defRPr sz="1736" kern="1200">
                          <a:solidFill>
                            <a:schemeClr val="dk1"/>
                          </a:solidFill>
                          <a:latin typeface="Calibri"/>
                        </a:defRPr>
                      </a:lvl2pPr>
                      <a:lvl3pPr marL="881939" algn="l" defTabSz="881939" rtl="0" eaLnBrk="1" latinLnBrk="0" hangingPunct="1">
                        <a:defRPr sz="1736" kern="1200">
                          <a:solidFill>
                            <a:schemeClr val="dk1"/>
                          </a:solidFill>
                          <a:latin typeface="Calibri"/>
                        </a:defRPr>
                      </a:lvl3pPr>
                      <a:lvl4pPr marL="1322908" algn="l" defTabSz="881939" rtl="0" eaLnBrk="1" latinLnBrk="0" hangingPunct="1">
                        <a:defRPr sz="1736" kern="1200">
                          <a:solidFill>
                            <a:schemeClr val="dk1"/>
                          </a:solidFill>
                          <a:latin typeface="Calibri"/>
                        </a:defRPr>
                      </a:lvl4pPr>
                      <a:lvl5pPr marL="1763878" algn="l" defTabSz="881939" rtl="0" eaLnBrk="1" latinLnBrk="0" hangingPunct="1">
                        <a:defRPr sz="1736" kern="1200">
                          <a:solidFill>
                            <a:schemeClr val="dk1"/>
                          </a:solidFill>
                          <a:latin typeface="Calibri"/>
                        </a:defRPr>
                      </a:lvl5pPr>
                      <a:lvl6pPr marL="2204847" algn="l" defTabSz="881939" rtl="0" eaLnBrk="1" latinLnBrk="0" hangingPunct="1">
                        <a:defRPr sz="1736" kern="1200">
                          <a:solidFill>
                            <a:schemeClr val="dk1"/>
                          </a:solidFill>
                          <a:latin typeface="Calibri"/>
                        </a:defRPr>
                      </a:lvl6pPr>
                      <a:lvl7pPr marL="2645816" algn="l" defTabSz="881939" rtl="0" eaLnBrk="1" latinLnBrk="0" hangingPunct="1">
                        <a:defRPr sz="1736" kern="1200">
                          <a:solidFill>
                            <a:schemeClr val="dk1"/>
                          </a:solidFill>
                          <a:latin typeface="Calibri"/>
                        </a:defRPr>
                      </a:lvl7pPr>
                      <a:lvl8pPr marL="3086786" algn="l" defTabSz="881939" rtl="0" eaLnBrk="1" latinLnBrk="0" hangingPunct="1">
                        <a:defRPr sz="1736" kern="1200">
                          <a:solidFill>
                            <a:schemeClr val="dk1"/>
                          </a:solidFill>
                          <a:latin typeface="Calibri"/>
                        </a:defRPr>
                      </a:lvl8pPr>
                      <a:lvl9pPr marL="3527755" algn="l" defTabSz="881939" rtl="0" eaLnBrk="1" latinLnBrk="0" hangingPunct="1">
                        <a:defRPr sz="1736" kern="1200">
                          <a:solidFill>
                            <a:schemeClr val="dk1"/>
                          </a:solidFill>
                          <a:latin typeface="Calibri"/>
                        </a:defRPr>
                      </a:lvl9pPr>
                    </a:lstStyle>
                    <a:p>
                      <a:r>
                        <a:rPr lang="en-US" sz="1000" dirty="0">
                          <a:latin typeface="Times New Roman" panose="02020603050405020304" pitchFamily="18" charset="0"/>
                          <a:cs typeface="Times New Roman" panose="02020603050405020304" pitchFamily="18" charset="0"/>
                        </a:rPr>
                        <a:t>ion </a:t>
                      </a:r>
                      <a:r>
                        <a:rPr lang="en-GB" sz="1000" dirty="0">
                          <a:latin typeface="Times New Roman" panose="02020603050405020304" pitchFamily="18" charset="0"/>
                          <a:ea typeface="Times New Roman" panose="02020603050405020304" pitchFamily="18" charset="0"/>
                          <a:cs typeface="Times New Roman" panose="02020603050405020304" pitchFamily="18" charset="0"/>
                        </a:rPr>
                        <a:t>frequency </a:t>
                      </a:r>
                      <a:endParaRPr lang="ru-RU" sz="10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81939" rtl="0" eaLnBrk="1" latinLnBrk="0" hangingPunct="1">
                        <a:defRPr sz="1736" kern="1200">
                          <a:solidFill>
                            <a:schemeClr val="dk1"/>
                          </a:solidFill>
                          <a:latin typeface="Calibri"/>
                        </a:defRPr>
                      </a:lvl1pPr>
                      <a:lvl2pPr marL="440969" algn="l" defTabSz="881939" rtl="0" eaLnBrk="1" latinLnBrk="0" hangingPunct="1">
                        <a:defRPr sz="1736" kern="1200">
                          <a:solidFill>
                            <a:schemeClr val="dk1"/>
                          </a:solidFill>
                          <a:latin typeface="Calibri"/>
                        </a:defRPr>
                      </a:lvl2pPr>
                      <a:lvl3pPr marL="881939" algn="l" defTabSz="881939" rtl="0" eaLnBrk="1" latinLnBrk="0" hangingPunct="1">
                        <a:defRPr sz="1736" kern="1200">
                          <a:solidFill>
                            <a:schemeClr val="dk1"/>
                          </a:solidFill>
                          <a:latin typeface="Calibri"/>
                        </a:defRPr>
                      </a:lvl3pPr>
                      <a:lvl4pPr marL="1322908" algn="l" defTabSz="881939" rtl="0" eaLnBrk="1" latinLnBrk="0" hangingPunct="1">
                        <a:defRPr sz="1736" kern="1200">
                          <a:solidFill>
                            <a:schemeClr val="dk1"/>
                          </a:solidFill>
                          <a:latin typeface="Calibri"/>
                        </a:defRPr>
                      </a:lvl4pPr>
                      <a:lvl5pPr marL="1763878" algn="l" defTabSz="881939" rtl="0" eaLnBrk="1" latinLnBrk="0" hangingPunct="1">
                        <a:defRPr sz="1736" kern="1200">
                          <a:solidFill>
                            <a:schemeClr val="dk1"/>
                          </a:solidFill>
                          <a:latin typeface="Calibri"/>
                        </a:defRPr>
                      </a:lvl5pPr>
                      <a:lvl6pPr marL="2204847" algn="l" defTabSz="881939" rtl="0" eaLnBrk="1" latinLnBrk="0" hangingPunct="1">
                        <a:defRPr sz="1736" kern="1200">
                          <a:solidFill>
                            <a:schemeClr val="dk1"/>
                          </a:solidFill>
                          <a:latin typeface="Calibri"/>
                        </a:defRPr>
                      </a:lvl6pPr>
                      <a:lvl7pPr marL="2645816" algn="l" defTabSz="881939" rtl="0" eaLnBrk="1" latinLnBrk="0" hangingPunct="1">
                        <a:defRPr sz="1736" kern="1200">
                          <a:solidFill>
                            <a:schemeClr val="dk1"/>
                          </a:solidFill>
                          <a:latin typeface="Calibri"/>
                        </a:defRPr>
                      </a:lvl7pPr>
                      <a:lvl8pPr marL="3086786" algn="l" defTabSz="881939" rtl="0" eaLnBrk="1" latinLnBrk="0" hangingPunct="1">
                        <a:defRPr sz="1736" kern="1200">
                          <a:solidFill>
                            <a:schemeClr val="dk1"/>
                          </a:solidFill>
                          <a:latin typeface="Calibri"/>
                        </a:defRPr>
                      </a:lvl8pPr>
                      <a:lvl9pPr marL="3527755" algn="l" defTabSz="881939" rtl="0" eaLnBrk="1" latinLnBrk="0" hangingPunct="1">
                        <a:defRPr sz="1736" kern="1200">
                          <a:solidFill>
                            <a:schemeClr val="dk1"/>
                          </a:solidFill>
                          <a:latin typeface="Calibri"/>
                        </a:defRPr>
                      </a:lvl9pPr>
                    </a:lstStyle>
                    <a:p>
                      <a:r>
                        <a:rPr lang="en-GB" sz="1000" dirty="0">
                          <a:latin typeface="Times New Roman" panose="02020603050405020304" pitchFamily="18" charset="0"/>
                          <a:ea typeface="Times New Roman" panose="02020603050405020304" pitchFamily="18" charset="0"/>
                          <a:cs typeface="Times New Roman" panose="02020603050405020304" pitchFamily="18" charset="0"/>
                        </a:rPr>
                        <a:t>Single value  f = 8.632 MHz</a:t>
                      </a:r>
                      <a:r>
                        <a:rPr lang="en-GB" sz="1000" dirty="0">
                          <a:latin typeface="Times New Roman" panose="02020603050405020304" pitchFamily="18" charset="0"/>
                          <a:cs typeface="Times New Roman" panose="02020603050405020304" pitchFamily="18" charset="0"/>
                        </a:rPr>
                        <a:t> </a:t>
                      </a:r>
                      <a:endParaRPr lang="ru-RU" sz="10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201529">
                <a:tc>
                  <a:txBody>
                    <a:bodyPr/>
                    <a:lstStyle>
                      <a:lvl1pPr marL="0" algn="l" defTabSz="881939" rtl="0" eaLnBrk="1" latinLnBrk="0" hangingPunct="1">
                        <a:defRPr sz="1736" kern="1200">
                          <a:solidFill>
                            <a:schemeClr val="dk1"/>
                          </a:solidFill>
                          <a:latin typeface="Calibri"/>
                        </a:defRPr>
                      </a:lvl1pPr>
                      <a:lvl2pPr marL="440969" algn="l" defTabSz="881939" rtl="0" eaLnBrk="1" latinLnBrk="0" hangingPunct="1">
                        <a:defRPr sz="1736" kern="1200">
                          <a:solidFill>
                            <a:schemeClr val="dk1"/>
                          </a:solidFill>
                          <a:latin typeface="Calibri"/>
                        </a:defRPr>
                      </a:lvl2pPr>
                      <a:lvl3pPr marL="881939" algn="l" defTabSz="881939" rtl="0" eaLnBrk="1" latinLnBrk="0" hangingPunct="1">
                        <a:defRPr sz="1736" kern="1200">
                          <a:solidFill>
                            <a:schemeClr val="dk1"/>
                          </a:solidFill>
                          <a:latin typeface="Calibri"/>
                        </a:defRPr>
                      </a:lvl3pPr>
                      <a:lvl4pPr marL="1322908" algn="l" defTabSz="881939" rtl="0" eaLnBrk="1" latinLnBrk="0" hangingPunct="1">
                        <a:defRPr sz="1736" kern="1200">
                          <a:solidFill>
                            <a:schemeClr val="dk1"/>
                          </a:solidFill>
                          <a:latin typeface="Calibri"/>
                        </a:defRPr>
                      </a:lvl4pPr>
                      <a:lvl5pPr marL="1763878" algn="l" defTabSz="881939" rtl="0" eaLnBrk="1" latinLnBrk="0" hangingPunct="1">
                        <a:defRPr sz="1736" kern="1200">
                          <a:solidFill>
                            <a:schemeClr val="dk1"/>
                          </a:solidFill>
                          <a:latin typeface="Calibri"/>
                        </a:defRPr>
                      </a:lvl5pPr>
                      <a:lvl6pPr marL="2204847" algn="l" defTabSz="881939" rtl="0" eaLnBrk="1" latinLnBrk="0" hangingPunct="1">
                        <a:defRPr sz="1736" kern="1200">
                          <a:solidFill>
                            <a:schemeClr val="dk1"/>
                          </a:solidFill>
                          <a:latin typeface="Calibri"/>
                        </a:defRPr>
                      </a:lvl6pPr>
                      <a:lvl7pPr marL="2645816" algn="l" defTabSz="881939" rtl="0" eaLnBrk="1" latinLnBrk="0" hangingPunct="1">
                        <a:defRPr sz="1736" kern="1200">
                          <a:solidFill>
                            <a:schemeClr val="dk1"/>
                          </a:solidFill>
                          <a:latin typeface="Calibri"/>
                        </a:defRPr>
                      </a:lvl7pPr>
                      <a:lvl8pPr marL="3086786" algn="l" defTabSz="881939" rtl="0" eaLnBrk="1" latinLnBrk="0" hangingPunct="1">
                        <a:defRPr sz="1736" kern="1200">
                          <a:solidFill>
                            <a:schemeClr val="dk1"/>
                          </a:solidFill>
                          <a:latin typeface="Calibri"/>
                        </a:defRPr>
                      </a:lvl8pPr>
                      <a:lvl9pPr marL="3527755" algn="l" defTabSz="881939" rtl="0" eaLnBrk="1" latinLnBrk="0" hangingPunct="1">
                        <a:defRPr sz="1736" kern="1200">
                          <a:solidFill>
                            <a:schemeClr val="dk1"/>
                          </a:solidFill>
                          <a:latin typeface="Calibri"/>
                        </a:defRPr>
                      </a:lvl9pPr>
                    </a:lstStyle>
                    <a:p>
                      <a:r>
                        <a:rPr lang="en-GB" sz="1000" dirty="0">
                          <a:latin typeface="Times New Roman" panose="02020603050405020304" pitchFamily="18" charset="0"/>
                          <a:ea typeface="Times New Roman" panose="02020603050405020304" pitchFamily="18" charset="0"/>
                          <a:cs typeface="Times New Roman" panose="02020603050405020304" pitchFamily="18" charset="0"/>
                        </a:rPr>
                        <a:t>harmonic number </a:t>
                      </a:r>
                      <a:endParaRPr lang="ru-RU" sz="10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881939" rtl="0" eaLnBrk="1" latinLnBrk="0" hangingPunct="1">
                        <a:defRPr sz="1736" kern="1200">
                          <a:solidFill>
                            <a:schemeClr val="dk1"/>
                          </a:solidFill>
                          <a:latin typeface="Calibri"/>
                        </a:defRPr>
                      </a:lvl1pPr>
                      <a:lvl2pPr marL="440969" algn="l" defTabSz="881939" rtl="0" eaLnBrk="1" latinLnBrk="0" hangingPunct="1">
                        <a:defRPr sz="1736" kern="1200">
                          <a:solidFill>
                            <a:schemeClr val="dk1"/>
                          </a:solidFill>
                          <a:latin typeface="Calibri"/>
                        </a:defRPr>
                      </a:lvl2pPr>
                      <a:lvl3pPr marL="881939" algn="l" defTabSz="881939" rtl="0" eaLnBrk="1" latinLnBrk="0" hangingPunct="1">
                        <a:defRPr sz="1736" kern="1200">
                          <a:solidFill>
                            <a:schemeClr val="dk1"/>
                          </a:solidFill>
                          <a:latin typeface="Calibri"/>
                        </a:defRPr>
                      </a:lvl3pPr>
                      <a:lvl4pPr marL="1322908" algn="l" defTabSz="881939" rtl="0" eaLnBrk="1" latinLnBrk="0" hangingPunct="1">
                        <a:defRPr sz="1736" kern="1200">
                          <a:solidFill>
                            <a:schemeClr val="dk1"/>
                          </a:solidFill>
                          <a:latin typeface="Calibri"/>
                        </a:defRPr>
                      </a:lvl4pPr>
                      <a:lvl5pPr marL="1763878" algn="l" defTabSz="881939" rtl="0" eaLnBrk="1" latinLnBrk="0" hangingPunct="1">
                        <a:defRPr sz="1736" kern="1200">
                          <a:solidFill>
                            <a:schemeClr val="dk1"/>
                          </a:solidFill>
                          <a:latin typeface="Calibri"/>
                        </a:defRPr>
                      </a:lvl5pPr>
                      <a:lvl6pPr marL="2204847" algn="l" defTabSz="881939" rtl="0" eaLnBrk="1" latinLnBrk="0" hangingPunct="1">
                        <a:defRPr sz="1736" kern="1200">
                          <a:solidFill>
                            <a:schemeClr val="dk1"/>
                          </a:solidFill>
                          <a:latin typeface="Calibri"/>
                        </a:defRPr>
                      </a:lvl6pPr>
                      <a:lvl7pPr marL="2645816" algn="l" defTabSz="881939" rtl="0" eaLnBrk="1" latinLnBrk="0" hangingPunct="1">
                        <a:defRPr sz="1736" kern="1200">
                          <a:solidFill>
                            <a:schemeClr val="dk1"/>
                          </a:solidFill>
                          <a:latin typeface="Calibri"/>
                        </a:defRPr>
                      </a:lvl7pPr>
                      <a:lvl8pPr marL="3086786" algn="l" defTabSz="881939" rtl="0" eaLnBrk="1" latinLnBrk="0" hangingPunct="1">
                        <a:defRPr sz="1736" kern="1200">
                          <a:solidFill>
                            <a:schemeClr val="dk1"/>
                          </a:solidFill>
                          <a:latin typeface="Calibri"/>
                        </a:defRPr>
                      </a:lvl8pPr>
                      <a:lvl9pPr marL="3527755" algn="l" defTabSz="881939" rtl="0" eaLnBrk="1" latinLnBrk="0" hangingPunct="1">
                        <a:defRPr sz="1736"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Times New Roman" panose="02020603050405020304" pitchFamily="18" charset="0"/>
                          <a:ea typeface="Times New Roman" panose="02020603050405020304" pitchFamily="18" charset="0"/>
                          <a:cs typeface="Times New Roman" panose="02020603050405020304" pitchFamily="18" charset="0"/>
                        </a:rPr>
                        <a:t>h = 3 (f=2.877MHz)</a:t>
                      </a:r>
                    </a:p>
                    <a:p>
                      <a:pPr marL="0" marR="0" indent="0" algn="l" defTabSz="914400" rtl="0" eaLnBrk="1" fontAlgn="auto" latinLnBrk="0" hangingPunct="1">
                        <a:lnSpc>
                          <a:spcPct val="100000"/>
                        </a:lnSpc>
                        <a:spcBef>
                          <a:spcPts val="0"/>
                        </a:spcBef>
                        <a:spcAft>
                          <a:spcPts val="0"/>
                        </a:spcAft>
                        <a:buClrTx/>
                        <a:buSzTx/>
                        <a:buFontTx/>
                        <a:buNone/>
                        <a:tabLst/>
                        <a:defRPr/>
                      </a:pPr>
                      <a:r>
                        <a:rPr lang="en-GB" sz="1000" dirty="0">
                          <a:latin typeface="Times New Roman" panose="02020603050405020304" pitchFamily="18" charset="0"/>
                          <a:ea typeface="Times New Roman" panose="02020603050405020304" pitchFamily="18" charset="0"/>
                          <a:cs typeface="Times New Roman" panose="02020603050405020304" pitchFamily="18" charset="0"/>
                        </a:rPr>
                        <a:t>h = 2 (f=4.316 MHz) </a:t>
                      </a:r>
                      <a:endParaRPr lang="ru-RU" sz="10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201529">
                <a:tc>
                  <a:txBody>
                    <a:bodyPr/>
                    <a:lstStyle>
                      <a:lvl1pPr marL="0" algn="l" defTabSz="881939" rtl="0" eaLnBrk="1" latinLnBrk="0" hangingPunct="1">
                        <a:defRPr sz="1736" kern="1200">
                          <a:solidFill>
                            <a:schemeClr val="dk1"/>
                          </a:solidFill>
                          <a:latin typeface="Calibri"/>
                        </a:defRPr>
                      </a:lvl1pPr>
                      <a:lvl2pPr marL="440969" algn="l" defTabSz="881939" rtl="0" eaLnBrk="1" latinLnBrk="0" hangingPunct="1">
                        <a:defRPr sz="1736" kern="1200">
                          <a:solidFill>
                            <a:schemeClr val="dk1"/>
                          </a:solidFill>
                          <a:latin typeface="Calibri"/>
                        </a:defRPr>
                      </a:lvl2pPr>
                      <a:lvl3pPr marL="881939" algn="l" defTabSz="881939" rtl="0" eaLnBrk="1" latinLnBrk="0" hangingPunct="1">
                        <a:defRPr sz="1736" kern="1200">
                          <a:solidFill>
                            <a:schemeClr val="dk1"/>
                          </a:solidFill>
                          <a:latin typeface="Calibri"/>
                        </a:defRPr>
                      </a:lvl3pPr>
                      <a:lvl4pPr marL="1322908" algn="l" defTabSz="881939" rtl="0" eaLnBrk="1" latinLnBrk="0" hangingPunct="1">
                        <a:defRPr sz="1736" kern="1200">
                          <a:solidFill>
                            <a:schemeClr val="dk1"/>
                          </a:solidFill>
                          <a:latin typeface="Calibri"/>
                        </a:defRPr>
                      </a:lvl4pPr>
                      <a:lvl5pPr marL="1763878" algn="l" defTabSz="881939" rtl="0" eaLnBrk="1" latinLnBrk="0" hangingPunct="1">
                        <a:defRPr sz="1736" kern="1200">
                          <a:solidFill>
                            <a:schemeClr val="dk1"/>
                          </a:solidFill>
                          <a:latin typeface="Calibri"/>
                        </a:defRPr>
                      </a:lvl5pPr>
                      <a:lvl6pPr marL="2204847" algn="l" defTabSz="881939" rtl="0" eaLnBrk="1" latinLnBrk="0" hangingPunct="1">
                        <a:defRPr sz="1736" kern="1200">
                          <a:solidFill>
                            <a:schemeClr val="dk1"/>
                          </a:solidFill>
                          <a:latin typeface="Calibri"/>
                        </a:defRPr>
                      </a:lvl6pPr>
                      <a:lvl7pPr marL="2645816" algn="l" defTabSz="881939" rtl="0" eaLnBrk="1" latinLnBrk="0" hangingPunct="1">
                        <a:defRPr sz="1736" kern="1200">
                          <a:solidFill>
                            <a:schemeClr val="dk1"/>
                          </a:solidFill>
                          <a:latin typeface="Calibri"/>
                        </a:defRPr>
                      </a:lvl7pPr>
                      <a:lvl8pPr marL="3086786" algn="l" defTabSz="881939" rtl="0" eaLnBrk="1" latinLnBrk="0" hangingPunct="1">
                        <a:defRPr sz="1736" kern="1200">
                          <a:solidFill>
                            <a:schemeClr val="dk1"/>
                          </a:solidFill>
                          <a:latin typeface="Calibri"/>
                        </a:defRPr>
                      </a:lvl8pPr>
                      <a:lvl9pPr marL="3527755" algn="l" defTabSz="881939" rtl="0" eaLnBrk="1" latinLnBrk="0" hangingPunct="1">
                        <a:defRPr sz="1736" kern="1200">
                          <a:solidFill>
                            <a:schemeClr val="dk1"/>
                          </a:solidFill>
                          <a:latin typeface="Calibri"/>
                        </a:defRPr>
                      </a:lvl9pPr>
                    </a:lstStyle>
                    <a:p>
                      <a:r>
                        <a:rPr lang="en-US" sz="1000" dirty="0">
                          <a:latin typeface="Times New Roman" panose="02020603050405020304" pitchFamily="18" charset="0"/>
                          <a:cs typeface="Times New Roman" panose="02020603050405020304" pitchFamily="18" charset="0"/>
                        </a:rPr>
                        <a:t>number of experimental</a:t>
                      </a:r>
                      <a:r>
                        <a:rPr lang="en-US" sz="1000" baseline="0" dirty="0">
                          <a:latin typeface="Times New Roman" panose="02020603050405020304" pitchFamily="18" charset="0"/>
                          <a:cs typeface="Times New Roman" panose="02020603050405020304" pitchFamily="18" charset="0"/>
                        </a:rPr>
                        <a:t> beam lines</a:t>
                      </a:r>
                      <a:endParaRPr lang="ru-RU" sz="10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881939" rtl="0" eaLnBrk="1" latinLnBrk="0" hangingPunct="1">
                        <a:defRPr sz="1736" kern="1200">
                          <a:solidFill>
                            <a:schemeClr val="dk1"/>
                          </a:solidFill>
                          <a:latin typeface="Calibri"/>
                        </a:defRPr>
                      </a:lvl1pPr>
                      <a:lvl2pPr marL="440969" algn="l" defTabSz="881939" rtl="0" eaLnBrk="1" latinLnBrk="0" hangingPunct="1">
                        <a:defRPr sz="1736" kern="1200">
                          <a:solidFill>
                            <a:schemeClr val="dk1"/>
                          </a:solidFill>
                          <a:latin typeface="Calibri"/>
                        </a:defRPr>
                      </a:lvl2pPr>
                      <a:lvl3pPr marL="881939" algn="l" defTabSz="881939" rtl="0" eaLnBrk="1" latinLnBrk="0" hangingPunct="1">
                        <a:defRPr sz="1736" kern="1200">
                          <a:solidFill>
                            <a:schemeClr val="dk1"/>
                          </a:solidFill>
                          <a:latin typeface="Calibri"/>
                        </a:defRPr>
                      </a:lvl3pPr>
                      <a:lvl4pPr marL="1322908" algn="l" defTabSz="881939" rtl="0" eaLnBrk="1" latinLnBrk="0" hangingPunct="1">
                        <a:defRPr sz="1736" kern="1200">
                          <a:solidFill>
                            <a:schemeClr val="dk1"/>
                          </a:solidFill>
                          <a:latin typeface="Calibri"/>
                        </a:defRPr>
                      </a:lvl4pPr>
                      <a:lvl5pPr marL="1763878" algn="l" defTabSz="881939" rtl="0" eaLnBrk="1" latinLnBrk="0" hangingPunct="1">
                        <a:defRPr sz="1736" kern="1200">
                          <a:solidFill>
                            <a:schemeClr val="dk1"/>
                          </a:solidFill>
                          <a:latin typeface="Calibri"/>
                        </a:defRPr>
                      </a:lvl5pPr>
                      <a:lvl6pPr marL="2204847" algn="l" defTabSz="881939" rtl="0" eaLnBrk="1" latinLnBrk="0" hangingPunct="1">
                        <a:defRPr sz="1736" kern="1200">
                          <a:solidFill>
                            <a:schemeClr val="dk1"/>
                          </a:solidFill>
                          <a:latin typeface="Calibri"/>
                        </a:defRPr>
                      </a:lvl6pPr>
                      <a:lvl7pPr marL="2645816" algn="l" defTabSz="881939" rtl="0" eaLnBrk="1" latinLnBrk="0" hangingPunct="1">
                        <a:defRPr sz="1736" kern="1200">
                          <a:solidFill>
                            <a:schemeClr val="dk1"/>
                          </a:solidFill>
                          <a:latin typeface="Calibri"/>
                        </a:defRPr>
                      </a:lvl7pPr>
                      <a:lvl8pPr marL="3086786" algn="l" defTabSz="881939" rtl="0" eaLnBrk="1" latinLnBrk="0" hangingPunct="1">
                        <a:defRPr sz="1736" kern="1200">
                          <a:solidFill>
                            <a:schemeClr val="dk1"/>
                          </a:solidFill>
                          <a:latin typeface="Calibri"/>
                        </a:defRPr>
                      </a:lvl8pPr>
                      <a:lvl9pPr marL="3527755" algn="l" defTabSz="881939" rtl="0" eaLnBrk="1" latinLnBrk="0" hangingPunct="1">
                        <a:defRPr sz="1736" kern="1200">
                          <a:solidFill>
                            <a:schemeClr val="dk1"/>
                          </a:solidFill>
                          <a:latin typeface="Calibri"/>
                        </a:defRPr>
                      </a:lvl9pPr>
                    </a:lstStyle>
                    <a:p>
                      <a:pPr algn="ctr"/>
                      <a:r>
                        <a:rPr lang="en-US" sz="1000" dirty="0">
                          <a:latin typeface="Times New Roman" panose="02020603050405020304" pitchFamily="18" charset="0"/>
                          <a:cs typeface="Times New Roman" panose="02020603050405020304" pitchFamily="18" charset="0"/>
                        </a:rPr>
                        <a:t>3</a:t>
                      </a:r>
                      <a:endParaRPr lang="ru-RU" sz="10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201529">
                <a:tc gridSpan="2">
                  <a:txBody>
                    <a:bodyPr/>
                    <a:lstStyle>
                      <a:lvl1pPr marL="0" algn="l" defTabSz="881939" rtl="0" eaLnBrk="1" latinLnBrk="0" hangingPunct="1">
                        <a:defRPr sz="1736" kern="1200">
                          <a:solidFill>
                            <a:schemeClr val="dk1"/>
                          </a:solidFill>
                          <a:latin typeface="Calibri"/>
                        </a:defRPr>
                      </a:lvl1pPr>
                      <a:lvl2pPr marL="440969" algn="l" defTabSz="881939" rtl="0" eaLnBrk="1" latinLnBrk="0" hangingPunct="1">
                        <a:defRPr sz="1736" kern="1200">
                          <a:solidFill>
                            <a:schemeClr val="dk1"/>
                          </a:solidFill>
                          <a:latin typeface="Calibri"/>
                        </a:defRPr>
                      </a:lvl2pPr>
                      <a:lvl3pPr marL="881939" algn="l" defTabSz="881939" rtl="0" eaLnBrk="1" latinLnBrk="0" hangingPunct="1">
                        <a:defRPr sz="1736" kern="1200">
                          <a:solidFill>
                            <a:schemeClr val="dk1"/>
                          </a:solidFill>
                          <a:latin typeface="Calibri"/>
                        </a:defRPr>
                      </a:lvl3pPr>
                      <a:lvl4pPr marL="1322908" algn="l" defTabSz="881939" rtl="0" eaLnBrk="1" latinLnBrk="0" hangingPunct="1">
                        <a:defRPr sz="1736" kern="1200">
                          <a:solidFill>
                            <a:schemeClr val="dk1"/>
                          </a:solidFill>
                          <a:latin typeface="Calibri"/>
                        </a:defRPr>
                      </a:lvl4pPr>
                      <a:lvl5pPr marL="1763878" algn="l" defTabSz="881939" rtl="0" eaLnBrk="1" latinLnBrk="0" hangingPunct="1">
                        <a:defRPr sz="1736" kern="1200">
                          <a:solidFill>
                            <a:schemeClr val="dk1"/>
                          </a:solidFill>
                          <a:latin typeface="Calibri"/>
                        </a:defRPr>
                      </a:lvl5pPr>
                      <a:lvl6pPr marL="2204847" algn="l" defTabSz="881939" rtl="0" eaLnBrk="1" latinLnBrk="0" hangingPunct="1">
                        <a:defRPr sz="1736" kern="1200">
                          <a:solidFill>
                            <a:schemeClr val="dk1"/>
                          </a:solidFill>
                          <a:latin typeface="Calibri"/>
                        </a:defRPr>
                      </a:lvl6pPr>
                      <a:lvl7pPr marL="2645816" algn="l" defTabSz="881939" rtl="0" eaLnBrk="1" latinLnBrk="0" hangingPunct="1">
                        <a:defRPr sz="1736" kern="1200">
                          <a:solidFill>
                            <a:schemeClr val="dk1"/>
                          </a:solidFill>
                          <a:latin typeface="Calibri"/>
                        </a:defRPr>
                      </a:lvl7pPr>
                      <a:lvl8pPr marL="3086786" algn="l" defTabSz="881939" rtl="0" eaLnBrk="1" latinLnBrk="0" hangingPunct="1">
                        <a:defRPr sz="1736" kern="1200">
                          <a:solidFill>
                            <a:schemeClr val="dk1"/>
                          </a:solidFill>
                          <a:latin typeface="Calibri"/>
                        </a:defRPr>
                      </a:lvl8pPr>
                      <a:lvl9pPr marL="3527755" algn="l" defTabSz="881939" rtl="0" eaLnBrk="1" latinLnBrk="0" hangingPunct="1">
                        <a:defRPr sz="1736" kern="1200">
                          <a:solidFill>
                            <a:schemeClr val="dk1"/>
                          </a:solidFill>
                          <a:latin typeface="Calibri"/>
                        </a:defRPr>
                      </a:lvl9pPr>
                    </a:lstStyle>
                    <a:p>
                      <a:r>
                        <a:rPr lang="en-US" sz="1000" dirty="0">
                          <a:latin typeface="Times New Roman" panose="02020603050405020304" pitchFamily="18" charset="0"/>
                          <a:cs typeface="Times New Roman" panose="02020603050405020304" pitchFamily="18" charset="0"/>
                        </a:rPr>
                        <a:t>'‘beam cocktail'' option  (quick switching between ion species)</a:t>
                      </a:r>
                      <a:endParaRPr lang="ru-RU" sz="10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ru-RU" sz="1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8"/>
                  </a:ext>
                </a:extLst>
              </a:tr>
              <a:tr h="201529">
                <a:tc gridSpan="2">
                  <a:txBody>
                    <a:bodyPr/>
                    <a:lstStyle>
                      <a:lvl1pPr marL="0" algn="l" defTabSz="881939" rtl="0" eaLnBrk="1" latinLnBrk="0" hangingPunct="1">
                        <a:defRPr sz="1736" kern="1200">
                          <a:solidFill>
                            <a:schemeClr val="dk1"/>
                          </a:solidFill>
                          <a:latin typeface="Calibri"/>
                        </a:defRPr>
                      </a:lvl1pPr>
                      <a:lvl2pPr marL="440969" algn="l" defTabSz="881939" rtl="0" eaLnBrk="1" latinLnBrk="0" hangingPunct="1">
                        <a:defRPr sz="1736" kern="1200">
                          <a:solidFill>
                            <a:schemeClr val="dk1"/>
                          </a:solidFill>
                          <a:latin typeface="Calibri"/>
                        </a:defRPr>
                      </a:lvl2pPr>
                      <a:lvl3pPr marL="881939" algn="l" defTabSz="881939" rtl="0" eaLnBrk="1" latinLnBrk="0" hangingPunct="1">
                        <a:defRPr sz="1736" kern="1200">
                          <a:solidFill>
                            <a:schemeClr val="dk1"/>
                          </a:solidFill>
                          <a:latin typeface="Calibri"/>
                        </a:defRPr>
                      </a:lvl3pPr>
                      <a:lvl4pPr marL="1322908" algn="l" defTabSz="881939" rtl="0" eaLnBrk="1" latinLnBrk="0" hangingPunct="1">
                        <a:defRPr sz="1736" kern="1200">
                          <a:solidFill>
                            <a:schemeClr val="dk1"/>
                          </a:solidFill>
                          <a:latin typeface="Calibri"/>
                        </a:defRPr>
                      </a:lvl4pPr>
                      <a:lvl5pPr marL="1763878" algn="l" defTabSz="881939" rtl="0" eaLnBrk="1" latinLnBrk="0" hangingPunct="1">
                        <a:defRPr sz="1736" kern="1200">
                          <a:solidFill>
                            <a:schemeClr val="dk1"/>
                          </a:solidFill>
                          <a:latin typeface="Calibri"/>
                        </a:defRPr>
                      </a:lvl5pPr>
                      <a:lvl6pPr marL="2204847" algn="l" defTabSz="881939" rtl="0" eaLnBrk="1" latinLnBrk="0" hangingPunct="1">
                        <a:defRPr sz="1736" kern="1200">
                          <a:solidFill>
                            <a:schemeClr val="dk1"/>
                          </a:solidFill>
                          <a:latin typeface="Calibri"/>
                        </a:defRPr>
                      </a:lvl6pPr>
                      <a:lvl7pPr marL="2645816" algn="l" defTabSz="881939" rtl="0" eaLnBrk="1" latinLnBrk="0" hangingPunct="1">
                        <a:defRPr sz="1736" kern="1200">
                          <a:solidFill>
                            <a:schemeClr val="dk1"/>
                          </a:solidFill>
                          <a:latin typeface="Calibri"/>
                        </a:defRPr>
                      </a:lvl7pPr>
                      <a:lvl8pPr marL="3086786" algn="l" defTabSz="881939" rtl="0" eaLnBrk="1" latinLnBrk="0" hangingPunct="1">
                        <a:defRPr sz="1736" kern="1200">
                          <a:solidFill>
                            <a:schemeClr val="dk1"/>
                          </a:solidFill>
                          <a:latin typeface="Calibri"/>
                        </a:defRPr>
                      </a:lvl8pPr>
                      <a:lvl9pPr marL="3527755" algn="l" defTabSz="881939" rtl="0" eaLnBrk="1" latinLnBrk="0" hangingPunct="1">
                        <a:defRPr sz="1736" kern="1200">
                          <a:solidFill>
                            <a:schemeClr val="dk1"/>
                          </a:solidFill>
                          <a:latin typeface="Calibri"/>
                        </a:defRPr>
                      </a:lvl9pPr>
                    </a:lstStyle>
                    <a:p>
                      <a:r>
                        <a:rPr lang="en-US" sz="1000" dirty="0">
                          <a:latin typeface="Times New Roman" panose="02020603050405020304" pitchFamily="18" charset="0"/>
                          <a:cs typeface="Times New Roman" panose="02020603050405020304" pitchFamily="18" charset="0"/>
                        </a:rPr>
                        <a:t>Simplicity of operation </a:t>
                      </a:r>
                      <a:r>
                        <a:rPr lang="en-US" sz="1000" baseline="0" dirty="0">
                          <a:latin typeface="Times New Roman" panose="02020603050405020304" pitchFamily="18" charset="0"/>
                          <a:cs typeface="Times New Roman" panose="02020603050405020304" pitchFamily="18" charset="0"/>
                        </a:rPr>
                        <a:t> </a:t>
                      </a:r>
                      <a:endParaRPr lang="ru-RU" sz="1000" dirty="0">
                        <a:latin typeface="Times New Roman" panose="02020603050405020304" pitchFamily="18" charset="0"/>
                        <a:cs typeface="Times New Roman" panose="02020603050405020304" pitchFamily="18"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ru-RU"/>
                    </a:p>
                  </a:txBody>
                  <a:tcPr/>
                </a:tc>
                <a:extLst>
                  <a:ext uri="{0D108BD9-81ED-4DB2-BD59-A6C34878D82A}">
                    <a16:rowId xmlns:a16="http://schemas.microsoft.com/office/drawing/2014/main" val="10009"/>
                  </a:ext>
                </a:extLst>
              </a:tr>
            </a:tbl>
          </a:graphicData>
        </a:graphic>
      </p:graphicFrame>
      <p:pic>
        <p:nvPicPr>
          <p:cNvPr id="32" name="Рисунок 31">
            <a:extLst>
              <a:ext uri="{FF2B5EF4-FFF2-40B4-BE49-F238E27FC236}">
                <a16:creationId xmlns:a16="http://schemas.microsoft.com/office/drawing/2014/main" id="{4F14205A-8CC6-48EB-907A-14DA9E2035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52856" y="215092"/>
            <a:ext cx="703637" cy="554476"/>
          </a:xfrm>
          <a:prstGeom prst="rect">
            <a:avLst/>
          </a:prstGeom>
        </p:spPr>
      </p:pic>
      <p:pic>
        <p:nvPicPr>
          <p:cNvPr id="18" name="Рисунок 17">
            <a:extLst>
              <a:ext uri="{FF2B5EF4-FFF2-40B4-BE49-F238E27FC236}">
                <a16:creationId xmlns:a16="http://schemas.microsoft.com/office/drawing/2014/main" id="{232E4C83-F8F2-B94A-8C80-3BE3DAB13339}"/>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a:ext>
            </a:extLst>
          </a:blip>
          <a:srcRect/>
          <a:stretch/>
        </p:blipFill>
        <p:spPr>
          <a:xfrm>
            <a:off x="7889979" y="4171849"/>
            <a:ext cx="4203989" cy="2437351"/>
          </a:xfrm>
          <a:prstGeom prst="rect">
            <a:avLst/>
          </a:prstGeom>
        </p:spPr>
      </p:pic>
    </p:spTree>
    <p:extLst>
      <p:ext uri="{BB962C8B-B14F-4D97-AF65-F5344CB8AC3E}">
        <p14:creationId xmlns:p14="http://schemas.microsoft.com/office/powerpoint/2010/main" val="13797395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 name="Рисунок 6"/>
          <p:cNvPicPr/>
          <p:nvPr/>
        </p:nvPicPr>
        <p:blipFill>
          <a:blip r:embed="rId3" cstate="screen">
            <a:extLst>
              <a:ext uri="{28A0092B-C50C-407E-A947-70E740481C1C}">
                <a14:useLocalDpi xmlns:a14="http://schemas.microsoft.com/office/drawing/2010/main"/>
              </a:ext>
            </a:extLst>
          </a:blip>
          <a:stretch/>
        </p:blipFill>
        <p:spPr>
          <a:xfrm>
            <a:off x="8162414" y="4777739"/>
            <a:ext cx="2659469" cy="1787397"/>
          </a:xfrm>
          <a:prstGeom prst="rect">
            <a:avLst/>
          </a:prstGeom>
          <a:ln w="0">
            <a:noFill/>
          </a:ln>
        </p:spPr>
      </p:pic>
      <p:pic>
        <p:nvPicPr>
          <p:cNvPr id="1117" name="Рисунок 10"/>
          <p:cNvPicPr/>
          <p:nvPr/>
        </p:nvPicPr>
        <p:blipFill>
          <a:blip r:embed="rId4" cstate="screen">
            <a:extLst>
              <a:ext uri="{28A0092B-C50C-407E-A947-70E740481C1C}">
                <a14:useLocalDpi xmlns:a14="http://schemas.microsoft.com/office/drawing/2010/main"/>
              </a:ext>
            </a:extLst>
          </a:blip>
          <a:stretch/>
        </p:blipFill>
        <p:spPr>
          <a:xfrm>
            <a:off x="4100166" y="4388421"/>
            <a:ext cx="3799513" cy="2275792"/>
          </a:xfrm>
          <a:prstGeom prst="rect">
            <a:avLst/>
          </a:prstGeom>
          <a:ln w="0">
            <a:noFill/>
          </a:ln>
        </p:spPr>
      </p:pic>
      <p:pic>
        <p:nvPicPr>
          <p:cNvPr id="7" name="Рисунок 5">
            <a:extLst>
              <a:ext uri="{FF2B5EF4-FFF2-40B4-BE49-F238E27FC236}">
                <a16:creationId xmlns:a16="http://schemas.microsoft.com/office/drawing/2014/main" id="{5C901498-5E71-8F4C-AC77-90F54A7FD820}"/>
              </a:ext>
            </a:extLst>
          </p:cNvPr>
          <p:cNvPicPr/>
          <p:nvPr/>
        </p:nvPicPr>
        <p:blipFill>
          <a:blip r:embed="rId5" cstate="screen">
            <a:extLst>
              <a:ext uri="{28A0092B-C50C-407E-A947-70E740481C1C}">
                <a14:useLocalDpi xmlns:a14="http://schemas.microsoft.com/office/drawing/2010/main"/>
              </a:ext>
            </a:extLst>
          </a:blip>
          <a:stretch/>
        </p:blipFill>
        <p:spPr>
          <a:xfrm>
            <a:off x="242514" y="4497331"/>
            <a:ext cx="3799513" cy="2360591"/>
          </a:xfrm>
          <a:prstGeom prst="rect">
            <a:avLst/>
          </a:prstGeom>
          <a:ln w="0">
            <a:noFill/>
          </a:ln>
        </p:spPr>
      </p:pic>
      <p:sp>
        <p:nvSpPr>
          <p:cNvPr id="5" name="TextBox 4">
            <a:extLst>
              <a:ext uri="{FF2B5EF4-FFF2-40B4-BE49-F238E27FC236}">
                <a16:creationId xmlns:a16="http://schemas.microsoft.com/office/drawing/2014/main" id="{50A6482D-0245-76D6-02B6-D6789287C2A6}"/>
              </a:ext>
            </a:extLst>
          </p:cNvPr>
          <p:cNvSpPr txBox="1"/>
          <p:nvPr/>
        </p:nvSpPr>
        <p:spPr>
          <a:xfrm>
            <a:off x="5581938" y="789783"/>
            <a:ext cx="3850665" cy="1446550"/>
          </a:xfrm>
          <a:prstGeom prst="rect">
            <a:avLst/>
          </a:prstGeom>
          <a:noFill/>
        </p:spPr>
        <p:txBody>
          <a:bodyPr wrap="square" rtlCol="0">
            <a:spAutoFit/>
          </a:bodyPr>
          <a:lstStyle/>
          <a:p>
            <a:pPr lvl="0" algn="ctr"/>
            <a:r>
              <a:rPr lang="en-GB" sz="2200" b="1" dirty="0">
                <a:solidFill>
                  <a:srgbClr val="008F00"/>
                </a:solidFill>
              </a:rPr>
              <a:t>Energy accumulator for 3-5 MJ based on high-temperature superconductive solenoid</a:t>
            </a:r>
            <a:endParaRPr lang="ru-RU" sz="2200" b="1" dirty="0">
              <a:solidFill>
                <a:srgbClr val="008F00"/>
              </a:solidFill>
            </a:endParaRPr>
          </a:p>
        </p:txBody>
      </p:sp>
      <p:pic>
        <p:nvPicPr>
          <p:cNvPr id="10" name="Рисунок 9">
            <a:extLst>
              <a:ext uri="{FF2B5EF4-FFF2-40B4-BE49-F238E27FC236}">
                <a16:creationId xmlns:a16="http://schemas.microsoft.com/office/drawing/2014/main" id="{FADEBA72-CC5D-993F-7956-A7FB1370F84A}"/>
              </a:ext>
            </a:extLst>
          </p:cNvPr>
          <p:cNvPicPr/>
          <p:nvPr/>
        </p:nvPicPr>
        <p:blipFill>
          <a:blip r:embed="rId6" cstate="print">
            <a:extLst>
              <a:ext uri="{28A0092B-C50C-407E-A947-70E740481C1C}">
                <a14:useLocalDpi xmlns:a14="http://schemas.microsoft.com/office/drawing/2010/main"/>
              </a:ext>
            </a:extLst>
          </a:blip>
          <a:stretch>
            <a:fillRect/>
          </a:stretch>
        </p:blipFill>
        <p:spPr>
          <a:xfrm>
            <a:off x="9492148" y="364513"/>
            <a:ext cx="2449104" cy="1533240"/>
          </a:xfrm>
          <a:prstGeom prst="rect">
            <a:avLst/>
          </a:prstGeom>
        </p:spPr>
      </p:pic>
      <p:pic>
        <p:nvPicPr>
          <p:cNvPr id="2" name="Рисунок 3">
            <a:extLst>
              <a:ext uri="{FF2B5EF4-FFF2-40B4-BE49-F238E27FC236}">
                <a16:creationId xmlns:a16="http://schemas.microsoft.com/office/drawing/2014/main" id="{1713693F-BC50-64E6-D6F5-E72A77082E0D}"/>
              </a:ext>
            </a:extLst>
          </p:cNvPr>
          <p:cNvPicPr>
            <a:picLocks noChangeAspect="1"/>
          </p:cNvPicPr>
          <p:nvPr/>
        </p:nvPicPr>
        <p:blipFill rotWithShape="1">
          <a:blip r:embed="rId7"/>
          <a:srcRect r="56624"/>
          <a:stretch/>
        </p:blipFill>
        <p:spPr>
          <a:xfrm>
            <a:off x="224747" y="195970"/>
            <a:ext cx="2198845" cy="2426103"/>
          </a:xfrm>
          <a:prstGeom prst="rect">
            <a:avLst/>
          </a:prstGeom>
        </p:spPr>
      </p:pic>
      <p:pic>
        <p:nvPicPr>
          <p:cNvPr id="9" name="Picture 4">
            <a:extLst>
              <a:ext uri="{FF2B5EF4-FFF2-40B4-BE49-F238E27FC236}">
                <a16:creationId xmlns:a16="http://schemas.microsoft.com/office/drawing/2014/main" id="{34814B00-988A-844A-B2ED-54DDE8F12779}"/>
              </a:ext>
            </a:extLst>
          </p:cNvPr>
          <p:cNvPicPr/>
          <p:nvPr/>
        </p:nvPicPr>
        <p:blipFill>
          <a:blip r:embed="rId8">
            <a:extLst>
              <a:ext uri="{28A0092B-C50C-407E-A947-70E740481C1C}">
                <a14:useLocalDpi xmlns:a14="http://schemas.microsoft.com/office/drawing/2010/main" val="0"/>
              </a:ext>
            </a:extLst>
          </a:blip>
          <a:stretch>
            <a:fillRect/>
          </a:stretch>
        </p:blipFill>
        <p:spPr>
          <a:xfrm>
            <a:off x="2567608" y="365996"/>
            <a:ext cx="2399030" cy="2346325"/>
          </a:xfrm>
          <a:prstGeom prst="rect">
            <a:avLst/>
          </a:prstGeom>
        </p:spPr>
      </p:pic>
      <p:sp>
        <p:nvSpPr>
          <p:cNvPr id="11" name="PlaceHolder 1">
            <a:extLst>
              <a:ext uri="{FF2B5EF4-FFF2-40B4-BE49-F238E27FC236}">
                <a16:creationId xmlns:a16="http://schemas.microsoft.com/office/drawing/2014/main" id="{D2298256-16E8-C140-BB61-679D84A3DECF}"/>
              </a:ext>
            </a:extLst>
          </p:cNvPr>
          <p:cNvSpPr txBox="1">
            <a:spLocks/>
          </p:cNvSpPr>
          <p:nvPr/>
        </p:nvSpPr>
        <p:spPr>
          <a:xfrm>
            <a:off x="498292" y="3142264"/>
            <a:ext cx="11195415" cy="780177"/>
          </a:xfrm>
          <a:prstGeom prst="rect">
            <a:avLst/>
          </a:prstGeom>
          <a:noFill/>
          <a:ln w="0">
            <a:noFill/>
          </a:ln>
        </p:spPr>
        <p:txBody>
          <a:bodyPr lIns="0" tIns="0" rIns="0" bIns="0" anchor="ctr">
            <a:noAutofit/>
          </a:bodyPr>
          <a:lstStyle>
            <a:lvl1pPr algn="ctr" defTabSz="1219454" rtl="0" eaLnBrk="0" fontAlgn="base" hangingPunct="0">
              <a:spcBef>
                <a:spcPct val="0"/>
              </a:spcBef>
              <a:spcAft>
                <a:spcPct val="0"/>
              </a:spcAft>
              <a:defRPr sz="5927">
                <a:solidFill>
                  <a:schemeClr val="tx2"/>
                </a:solidFill>
                <a:latin typeface="+mj-lt"/>
                <a:ea typeface="+mj-ea"/>
                <a:cs typeface="+mj-cs"/>
              </a:defRPr>
            </a:lvl1pPr>
            <a:lvl2pPr algn="ctr" defTabSz="1219454" rtl="0" eaLnBrk="0" fontAlgn="base" hangingPunct="0">
              <a:spcBef>
                <a:spcPct val="0"/>
              </a:spcBef>
              <a:spcAft>
                <a:spcPct val="0"/>
              </a:spcAft>
              <a:defRPr sz="5927">
                <a:solidFill>
                  <a:schemeClr val="tx2"/>
                </a:solidFill>
                <a:latin typeface="Arial" charset="0"/>
              </a:defRPr>
            </a:lvl2pPr>
            <a:lvl3pPr algn="ctr" defTabSz="1219454" rtl="0" eaLnBrk="0" fontAlgn="base" hangingPunct="0">
              <a:spcBef>
                <a:spcPct val="0"/>
              </a:spcBef>
              <a:spcAft>
                <a:spcPct val="0"/>
              </a:spcAft>
              <a:defRPr sz="5927">
                <a:solidFill>
                  <a:schemeClr val="tx2"/>
                </a:solidFill>
                <a:latin typeface="Arial" charset="0"/>
              </a:defRPr>
            </a:lvl3pPr>
            <a:lvl4pPr algn="ctr" defTabSz="1219454" rtl="0" eaLnBrk="0" fontAlgn="base" hangingPunct="0">
              <a:spcBef>
                <a:spcPct val="0"/>
              </a:spcBef>
              <a:spcAft>
                <a:spcPct val="0"/>
              </a:spcAft>
              <a:defRPr sz="5927">
                <a:solidFill>
                  <a:schemeClr val="tx2"/>
                </a:solidFill>
                <a:latin typeface="Arial" charset="0"/>
              </a:defRPr>
            </a:lvl4pPr>
            <a:lvl5pPr algn="ctr" defTabSz="1219454" rtl="0" eaLnBrk="0" fontAlgn="base" hangingPunct="0">
              <a:spcBef>
                <a:spcPct val="0"/>
              </a:spcBef>
              <a:spcAft>
                <a:spcPct val="0"/>
              </a:spcAft>
              <a:defRPr sz="5927">
                <a:solidFill>
                  <a:schemeClr val="tx2"/>
                </a:solidFill>
                <a:latin typeface="Arial" charset="0"/>
              </a:defRPr>
            </a:lvl5pPr>
            <a:lvl6pPr marL="967500" algn="ctr" defTabSz="1219454" rtl="0" fontAlgn="base">
              <a:spcBef>
                <a:spcPct val="0"/>
              </a:spcBef>
              <a:spcAft>
                <a:spcPct val="0"/>
              </a:spcAft>
              <a:defRPr sz="5927">
                <a:solidFill>
                  <a:schemeClr val="tx2"/>
                </a:solidFill>
                <a:latin typeface="Arial" charset="0"/>
              </a:defRPr>
            </a:lvl6pPr>
            <a:lvl7pPr marL="1935000" algn="ctr" defTabSz="1219454" rtl="0" fontAlgn="base">
              <a:spcBef>
                <a:spcPct val="0"/>
              </a:spcBef>
              <a:spcAft>
                <a:spcPct val="0"/>
              </a:spcAft>
              <a:defRPr sz="5927">
                <a:solidFill>
                  <a:schemeClr val="tx2"/>
                </a:solidFill>
                <a:latin typeface="Arial" charset="0"/>
              </a:defRPr>
            </a:lvl7pPr>
            <a:lvl8pPr marL="2902499" algn="ctr" defTabSz="1219454" rtl="0" fontAlgn="base">
              <a:spcBef>
                <a:spcPct val="0"/>
              </a:spcBef>
              <a:spcAft>
                <a:spcPct val="0"/>
              </a:spcAft>
              <a:defRPr sz="5927">
                <a:solidFill>
                  <a:schemeClr val="tx2"/>
                </a:solidFill>
                <a:latin typeface="Arial" charset="0"/>
              </a:defRPr>
            </a:lvl8pPr>
            <a:lvl9pPr marL="3870001" algn="ctr" defTabSz="1219454" rtl="0" fontAlgn="base">
              <a:spcBef>
                <a:spcPct val="0"/>
              </a:spcBef>
              <a:spcAft>
                <a:spcPct val="0"/>
              </a:spcAft>
              <a:defRPr sz="5927">
                <a:solidFill>
                  <a:schemeClr val="tx2"/>
                </a:solidFill>
                <a:latin typeface="Arial" charset="0"/>
              </a:defRPr>
            </a:lvl9pPr>
          </a:lstStyle>
          <a:p>
            <a:r>
              <a:rPr lang="en-US" sz="2400" kern="0" spc="-116" dirty="0">
                <a:solidFill>
                  <a:srgbClr val="002060"/>
                </a:solidFill>
              </a:rPr>
              <a:t>Angular </a:t>
            </a:r>
            <a:r>
              <a:rPr lang="en-GB" sz="2400" kern="0" spc="-116" dirty="0">
                <a:solidFill>
                  <a:srgbClr val="002060"/>
                </a:solidFill>
              </a:rPr>
              <a:t>oscillation of the surface</a:t>
            </a:r>
            <a:r>
              <a:rPr lang="en-US" sz="2400" kern="0" spc="-116" dirty="0">
                <a:solidFill>
                  <a:srgbClr val="002060"/>
                </a:solidFill>
              </a:rPr>
              <a:t> </a:t>
            </a:r>
            <a:r>
              <a:rPr lang="en-GB" sz="2400" kern="0" spc="-116" dirty="0">
                <a:solidFill>
                  <a:srgbClr val="002060"/>
                </a:solidFill>
              </a:rPr>
              <a:t>with </a:t>
            </a:r>
            <a:r>
              <a:rPr lang="ru-RU" sz="2400" kern="0" spc="-116" dirty="0">
                <a:solidFill>
                  <a:srgbClr val="002060"/>
                </a:solidFill>
              </a:rPr>
              <a:t>2.4</a:t>
            </a:r>
            <a:r>
              <a:rPr lang="en-US" sz="2400" kern="0" spc="-116" dirty="0">
                <a:solidFill>
                  <a:srgbClr val="002060"/>
                </a:solidFill>
              </a:rPr>
              <a:t>*10</a:t>
            </a:r>
            <a:r>
              <a:rPr lang="en-GB" sz="2400" kern="0" spc="-116" baseline="30000" dirty="0">
                <a:solidFill>
                  <a:srgbClr val="002060"/>
                </a:solidFill>
              </a:rPr>
              <a:t>-</a:t>
            </a:r>
            <a:r>
              <a:rPr lang="ru-RU" sz="2400" kern="0" spc="-116" baseline="30000" dirty="0">
                <a:solidFill>
                  <a:srgbClr val="002060"/>
                </a:solidFill>
              </a:rPr>
              <a:t>11</a:t>
            </a:r>
            <a:r>
              <a:rPr lang="en-GB" sz="2400" kern="0" spc="-116" dirty="0">
                <a:solidFill>
                  <a:srgbClr val="002060"/>
                </a:solidFill>
              </a:rPr>
              <a:t> rad</a:t>
            </a:r>
            <a:r>
              <a:rPr lang="ru-RU" sz="2400" kern="0" spc="-116" dirty="0">
                <a:solidFill>
                  <a:srgbClr val="002060"/>
                </a:solidFill>
              </a:rPr>
              <a:t>/</a:t>
            </a:r>
            <a:r>
              <a:rPr lang="en-US" sz="2400" kern="0" spc="-116" dirty="0">
                <a:solidFill>
                  <a:srgbClr val="002060"/>
                </a:solidFill>
              </a:rPr>
              <a:t>Hz</a:t>
            </a:r>
            <a:r>
              <a:rPr lang="en-US" sz="2400" kern="0" spc="-116" baseline="30000" dirty="0">
                <a:solidFill>
                  <a:srgbClr val="002060"/>
                </a:solidFill>
              </a:rPr>
              <a:t>1</a:t>
            </a:r>
            <a:r>
              <a:rPr lang="ru-RU" sz="2400" kern="0" spc="-116" baseline="30000" dirty="0">
                <a:solidFill>
                  <a:srgbClr val="002060"/>
                </a:solidFill>
              </a:rPr>
              <a:t>/2</a:t>
            </a:r>
            <a:r>
              <a:rPr lang="ru-RU" sz="2400" kern="0" spc="-116" dirty="0">
                <a:solidFill>
                  <a:srgbClr val="002060"/>
                </a:solidFill>
              </a:rPr>
              <a:t> </a:t>
            </a:r>
            <a:r>
              <a:rPr lang="en-US" sz="2400" kern="0" spc="-116" dirty="0">
                <a:solidFill>
                  <a:srgbClr val="002060"/>
                </a:solidFill>
              </a:rPr>
              <a:t>@ frequency range: 10</a:t>
            </a:r>
            <a:r>
              <a:rPr lang="en-US" sz="2400" kern="0" spc="-116" baseline="30000" dirty="0">
                <a:solidFill>
                  <a:srgbClr val="002060"/>
                </a:solidFill>
              </a:rPr>
              <a:t>-3</a:t>
            </a:r>
            <a:r>
              <a:rPr lang="en-US" sz="2400" kern="0" spc="-116" dirty="0">
                <a:solidFill>
                  <a:srgbClr val="002060"/>
                </a:solidFill>
              </a:rPr>
              <a:t> – 10Hz) </a:t>
            </a:r>
            <a:r>
              <a:rPr lang="en-GB" sz="2400" kern="0" spc="-116" dirty="0">
                <a:solidFill>
                  <a:srgbClr val="002060"/>
                </a:solidFill>
              </a:rPr>
              <a:t>Precision laser inclinometer. </a:t>
            </a:r>
            <a:r>
              <a:rPr lang="en-US" sz="2400" kern="0" spc="-116" dirty="0">
                <a:solidFill>
                  <a:srgbClr val="002060"/>
                </a:solidFill>
              </a:rPr>
              <a:t>Using for Long-Term Earthquake Prediction</a:t>
            </a:r>
            <a:r>
              <a:rPr lang="ru-RU" sz="2400" kern="0" dirty="0">
                <a:solidFill>
                  <a:srgbClr val="002060"/>
                </a:solidFill>
              </a:rPr>
              <a:t>.</a:t>
            </a:r>
            <a:endParaRPr lang="ru-RU" sz="2400" kern="0" dirty="0">
              <a:solidFill>
                <a:srgbClr val="FF0000"/>
              </a:solidFill>
            </a:endParaRPr>
          </a:p>
        </p:txBody>
      </p:sp>
    </p:spTree>
    <p:extLst>
      <p:ext uri="{BB962C8B-B14F-4D97-AF65-F5344CB8AC3E}">
        <p14:creationId xmlns:p14="http://schemas.microsoft.com/office/powerpoint/2010/main" val="1606218703"/>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TextBox 44"/>
          <p:cNvSpPr/>
          <p:nvPr/>
        </p:nvSpPr>
        <p:spPr>
          <a:xfrm>
            <a:off x="262607" y="44444"/>
            <a:ext cx="11682576" cy="2848538"/>
          </a:xfrm>
          <a:prstGeom prst="rect">
            <a:avLst/>
          </a:prstGeom>
          <a:solidFill>
            <a:schemeClr val="tx2">
              <a:lumMod val="20000"/>
              <a:lumOff val="80000"/>
            </a:schemeClr>
          </a:solidFill>
          <a:ln w="0">
            <a:solidFill>
              <a:srgbClr val="3A5F8B"/>
            </a:solid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endParaRPr lang="en-US" sz="1736" b="0" strike="noStrike" spc="-1">
              <a:solidFill>
                <a:srgbClr val="000000"/>
              </a:solidFill>
              <a:latin typeface="Arial"/>
            </a:endParaRPr>
          </a:p>
          <a:p>
            <a:pPr algn="ctr">
              <a:lnSpc>
                <a:spcPct val="100000"/>
              </a:lnSpc>
            </a:pPr>
            <a:r>
              <a:rPr lang="zxx" sz="2701" b="1" strike="noStrike" spc="-1">
                <a:solidFill>
                  <a:srgbClr val="002060"/>
                </a:solidFill>
                <a:latin typeface="Arial"/>
                <a:ea typeface="DejaVu Sans"/>
              </a:rPr>
              <a:t>THEORETICAL  PHYSICS (BLTP)</a:t>
            </a:r>
            <a:endParaRPr lang="en-US" sz="2701" b="0" strike="noStrike" spc="-1">
              <a:solidFill>
                <a:srgbClr val="000000"/>
              </a:solidFill>
              <a:latin typeface="Arial"/>
            </a:endParaRPr>
          </a:p>
          <a:p>
            <a:pPr algn="ctr">
              <a:lnSpc>
                <a:spcPct val="100000"/>
              </a:lnSpc>
            </a:pPr>
            <a:endParaRPr lang="en-US" sz="2701" b="0" strike="noStrike" spc="-1">
              <a:solidFill>
                <a:srgbClr val="000000"/>
              </a:solidFill>
              <a:latin typeface="Arial"/>
            </a:endParaRPr>
          </a:p>
          <a:p>
            <a:pPr algn="ctr">
              <a:lnSpc>
                <a:spcPct val="100000"/>
              </a:lnSpc>
            </a:pPr>
            <a:endParaRPr lang="en-US" sz="2701" b="0" strike="noStrike" spc="-1">
              <a:solidFill>
                <a:srgbClr val="000000"/>
              </a:solidFill>
              <a:latin typeface="Arial"/>
            </a:endParaRPr>
          </a:p>
          <a:p>
            <a:pPr algn="ctr">
              <a:lnSpc>
                <a:spcPct val="100000"/>
              </a:lnSpc>
            </a:pPr>
            <a:endParaRPr lang="en-US" sz="2701" b="0" strike="noStrike" spc="-1">
              <a:solidFill>
                <a:srgbClr val="000000"/>
              </a:solidFill>
              <a:latin typeface="Arial"/>
            </a:endParaRPr>
          </a:p>
          <a:p>
            <a:pPr algn="ctr">
              <a:lnSpc>
                <a:spcPct val="100000"/>
              </a:lnSpc>
            </a:pPr>
            <a:endParaRPr lang="en-US" sz="2701" b="0" strike="noStrike" spc="-1">
              <a:solidFill>
                <a:srgbClr val="000000"/>
              </a:solidFill>
              <a:latin typeface="Arial"/>
            </a:endParaRPr>
          </a:p>
          <a:p>
            <a:pPr algn="ctr">
              <a:lnSpc>
                <a:spcPct val="100000"/>
              </a:lnSpc>
            </a:pPr>
            <a:endParaRPr lang="en-US" sz="2701" b="0" strike="noStrike" spc="-1">
              <a:solidFill>
                <a:srgbClr val="000000"/>
              </a:solidFill>
              <a:latin typeface="Arial"/>
            </a:endParaRPr>
          </a:p>
        </p:txBody>
      </p:sp>
      <p:sp>
        <p:nvSpPr>
          <p:cNvPr id="355" name="Скругленный прямоугольник 5"/>
          <p:cNvSpPr/>
          <p:nvPr/>
        </p:nvSpPr>
        <p:spPr>
          <a:xfrm>
            <a:off x="9129226" y="973953"/>
            <a:ext cx="2160058" cy="1114230"/>
          </a:xfrm>
          <a:prstGeom prst="roundRect">
            <a:avLst>
              <a:gd name="adj" fmla="val 16667"/>
            </a:avLst>
          </a:prstGeom>
          <a:solidFill>
            <a:schemeClr val="bg2">
              <a:lumMod val="75000"/>
            </a:schemeClr>
          </a:solidFill>
          <a:ln>
            <a:solidFill>
              <a:srgbClr val="1E1C11"/>
            </a:solidFill>
          </a:ln>
        </p:spPr>
        <p:style>
          <a:lnRef idx="2">
            <a:schemeClr val="accent1">
              <a:shade val="50000"/>
            </a:schemeClr>
          </a:lnRef>
          <a:fillRef idx="1">
            <a:schemeClr val="accent1"/>
          </a:fillRef>
          <a:effectRef idx="0">
            <a:schemeClr val="accent1"/>
          </a:effectRef>
          <a:fontRef idx="minor"/>
        </p:style>
        <p:txBody>
          <a:bodyPr lIns="86805" tIns="43403" rIns="86805" bIns="43403" anchor="t">
            <a:noAutofit/>
          </a:bodyPr>
          <a:lstStyle/>
          <a:p>
            <a:pPr>
              <a:lnSpc>
                <a:spcPct val="100000"/>
              </a:lnSpc>
            </a:pPr>
            <a:endParaRPr lang="en-US" sz="1736" b="0" strike="noStrike" spc="-1">
              <a:solidFill>
                <a:srgbClr val="000000"/>
              </a:solidFill>
              <a:latin typeface="Arial"/>
              <a:ea typeface="DejaVu Sans"/>
            </a:endParaRPr>
          </a:p>
        </p:txBody>
      </p:sp>
      <p:sp>
        <p:nvSpPr>
          <p:cNvPr id="356" name="Скругленный прямоугольник 6"/>
          <p:cNvSpPr/>
          <p:nvPr/>
        </p:nvSpPr>
        <p:spPr>
          <a:xfrm>
            <a:off x="859479" y="973953"/>
            <a:ext cx="2160058" cy="1114230"/>
          </a:xfrm>
          <a:prstGeom prst="roundRect">
            <a:avLst>
              <a:gd name="adj" fmla="val 16667"/>
            </a:avLst>
          </a:prstGeom>
          <a:solidFill>
            <a:schemeClr val="accent4">
              <a:lumMod val="20000"/>
              <a:lumOff val="80000"/>
            </a:schemeClr>
          </a:solidFill>
          <a:ln>
            <a:solidFill>
              <a:srgbClr val="604A7B"/>
            </a:solidFill>
          </a:ln>
        </p:spPr>
        <p:style>
          <a:lnRef idx="2">
            <a:schemeClr val="accent1">
              <a:shade val="50000"/>
            </a:schemeClr>
          </a:lnRef>
          <a:fillRef idx="1">
            <a:schemeClr val="accent1"/>
          </a:fillRef>
          <a:effectRef idx="0">
            <a:schemeClr val="accent1"/>
          </a:effectRef>
          <a:fontRef idx="minor"/>
        </p:style>
        <p:txBody>
          <a:bodyPr lIns="86805" tIns="43403" rIns="86805" bIns="43403" anchor="t">
            <a:noAutofit/>
          </a:bodyPr>
          <a:lstStyle/>
          <a:p>
            <a:pPr>
              <a:lnSpc>
                <a:spcPct val="100000"/>
              </a:lnSpc>
            </a:pPr>
            <a:endParaRPr lang="en-US" sz="1736" b="0" strike="noStrike" spc="-1">
              <a:solidFill>
                <a:srgbClr val="000000"/>
              </a:solidFill>
              <a:latin typeface="Arial"/>
              <a:ea typeface="DejaVu Sans"/>
            </a:endParaRPr>
          </a:p>
        </p:txBody>
      </p:sp>
      <p:sp>
        <p:nvSpPr>
          <p:cNvPr id="357" name="Скругленный прямоугольник 7"/>
          <p:cNvSpPr/>
          <p:nvPr/>
        </p:nvSpPr>
        <p:spPr>
          <a:xfrm>
            <a:off x="6380977" y="973953"/>
            <a:ext cx="2160058" cy="1114230"/>
          </a:xfrm>
          <a:prstGeom prst="roundRect">
            <a:avLst>
              <a:gd name="adj" fmla="val 16667"/>
            </a:avLst>
          </a:prstGeom>
          <a:solidFill>
            <a:schemeClr val="accent1">
              <a:lumMod val="20000"/>
              <a:lumOff val="80000"/>
            </a:schemeClr>
          </a:solidFill>
          <a:ln>
            <a:solidFill>
              <a:srgbClr val="376092"/>
            </a:solidFill>
          </a:ln>
        </p:spPr>
        <p:style>
          <a:lnRef idx="2">
            <a:schemeClr val="accent1">
              <a:shade val="50000"/>
            </a:schemeClr>
          </a:lnRef>
          <a:fillRef idx="1">
            <a:schemeClr val="accent1"/>
          </a:fillRef>
          <a:effectRef idx="0">
            <a:schemeClr val="accent1"/>
          </a:effectRef>
          <a:fontRef idx="minor"/>
        </p:style>
        <p:txBody>
          <a:bodyPr lIns="86805" tIns="43403" rIns="86805" bIns="43403" anchor="t">
            <a:noAutofit/>
          </a:bodyPr>
          <a:lstStyle/>
          <a:p>
            <a:pPr>
              <a:lnSpc>
                <a:spcPct val="100000"/>
              </a:lnSpc>
            </a:pPr>
            <a:endParaRPr lang="en-US" sz="1736" b="0" strike="noStrike" spc="-1">
              <a:solidFill>
                <a:srgbClr val="000000"/>
              </a:solidFill>
              <a:latin typeface="Arial"/>
              <a:ea typeface="DejaVu Sans"/>
            </a:endParaRPr>
          </a:p>
        </p:txBody>
      </p:sp>
      <p:sp>
        <p:nvSpPr>
          <p:cNvPr id="358" name="Скругленный прямоугольник 8"/>
          <p:cNvSpPr/>
          <p:nvPr/>
        </p:nvSpPr>
        <p:spPr>
          <a:xfrm>
            <a:off x="3621964" y="973953"/>
            <a:ext cx="2160058" cy="1114230"/>
          </a:xfrm>
          <a:prstGeom prst="roundRect">
            <a:avLst>
              <a:gd name="adj" fmla="val 16667"/>
            </a:avLst>
          </a:prstGeom>
          <a:solidFill>
            <a:schemeClr val="accent3">
              <a:lumMod val="40000"/>
              <a:lumOff val="60000"/>
            </a:schemeClr>
          </a:solidFill>
          <a:ln>
            <a:solidFill>
              <a:srgbClr val="4F6228"/>
            </a:solidFill>
          </a:ln>
        </p:spPr>
        <p:style>
          <a:lnRef idx="2">
            <a:schemeClr val="accent1">
              <a:shade val="50000"/>
            </a:schemeClr>
          </a:lnRef>
          <a:fillRef idx="1">
            <a:schemeClr val="accent1"/>
          </a:fillRef>
          <a:effectRef idx="0">
            <a:schemeClr val="accent1"/>
          </a:effectRef>
          <a:fontRef idx="minor"/>
        </p:style>
        <p:txBody>
          <a:bodyPr lIns="86805" tIns="43403" rIns="86805" bIns="43403" anchor="t">
            <a:noAutofit/>
          </a:bodyPr>
          <a:lstStyle/>
          <a:p>
            <a:pPr>
              <a:lnSpc>
                <a:spcPct val="100000"/>
              </a:lnSpc>
            </a:pPr>
            <a:endParaRPr lang="en-US" sz="1736" b="0" strike="noStrike" spc="-1">
              <a:solidFill>
                <a:srgbClr val="000000"/>
              </a:solidFill>
              <a:latin typeface="Arial"/>
              <a:ea typeface="DejaVu Sans"/>
            </a:endParaRPr>
          </a:p>
        </p:txBody>
      </p:sp>
      <p:sp>
        <p:nvSpPr>
          <p:cNvPr id="359" name="TextBox 45"/>
          <p:cNvSpPr/>
          <p:nvPr/>
        </p:nvSpPr>
        <p:spPr>
          <a:xfrm>
            <a:off x="3621964" y="1035411"/>
            <a:ext cx="2160058" cy="978282"/>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zxx" sz="1929" b="1" strike="noStrike" spc="-1">
                <a:solidFill>
                  <a:srgbClr val="000000"/>
                </a:solidFill>
                <a:latin typeface="Arial"/>
                <a:ea typeface="DejaVu Sans"/>
              </a:rPr>
              <a:t>Theory</a:t>
            </a:r>
            <a:endParaRPr lang="en-US" sz="1929" b="0" strike="noStrike" spc="-1">
              <a:solidFill>
                <a:srgbClr val="000000"/>
              </a:solidFill>
              <a:latin typeface="Arial"/>
            </a:endParaRPr>
          </a:p>
          <a:p>
            <a:pPr algn="ctr">
              <a:lnSpc>
                <a:spcPct val="100000"/>
              </a:lnSpc>
            </a:pPr>
            <a:r>
              <a:rPr lang="zxx" sz="1929" b="1" strike="noStrike" spc="-1">
                <a:solidFill>
                  <a:srgbClr val="000000"/>
                </a:solidFill>
                <a:latin typeface="Arial"/>
                <a:ea typeface="DejaVu Sans"/>
              </a:rPr>
              <a:t>of  Atomic</a:t>
            </a:r>
            <a:endParaRPr lang="en-US" sz="1929" b="0" strike="noStrike" spc="-1">
              <a:solidFill>
                <a:srgbClr val="000000"/>
              </a:solidFill>
              <a:latin typeface="Arial"/>
            </a:endParaRPr>
          </a:p>
          <a:p>
            <a:pPr algn="ctr">
              <a:lnSpc>
                <a:spcPct val="100000"/>
              </a:lnSpc>
            </a:pPr>
            <a:r>
              <a:rPr lang="zxx" sz="1929" b="1" strike="noStrike" spc="-1">
                <a:solidFill>
                  <a:srgbClr val="000000"/>
                </a:solidFill>
                <a:latin typeface="Arial"/>
                <a:ea typeface="DejaVu Sans"/>
              </a:rPr>
              <a:t>Nucleus</a:t>
            </a:r>
            <a:endParaRPr lang="en-US" sz="1929" b="0" strike="noStrike" spc="-1">
              <a:solidFill>
                <a:srgbClr val="000000"/>
              </a:solidFill>
              <a:latin typeface="Arial"/>
            </a:endParaRPr>
          </a:p>
        </p:txBody>
      </p:sp>
      <p:sp>
        <p:nvSpPr>
          <p:cNvPr id="360" name="TextBox 47"/>
          <p:cNvSpPr/>
          <p:nvPr/>
        </p:nvSpPr>
        <p:spPr>
          <a:xfrm>
            <a:off x="859479" y="1035411"/>
            <a:ext cx="2160058" cy="978282"/>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zxx" sz="1929" b="1" strike="noStrike" spc="-1">
                <a:solidFill>
                  <a:srgbClr val="000000"/>
                </a:solidFill>
                <a:latin typeface="Arial"/>
                <a:ea typeface="DejaVu Sans"/>
              </a:rPr>
              <a:t>Theory of</a:t>
            </a:r>
            <a:endParaRPr lang="en-US" sz="1929" b="0" strike="noStrike" spc="-1">
              <a:solidFill>
                <a:srgbClr val="000000"/>
              </a:solidFill>
              <a:latin typeface="Arial"/>
            </a:endParaRPr>
          </a:p>
          <a:p>
            <a:pPr algn="ctr">
              <a:lnSpc>
                <a:spcPct val="100000"/>
              </a:lnSpc>
            </a:pPr>
            <a:r>
              <a:rPr lang="zxx" sz="1929" b="1" strike="noStrike" spc="-1">
                <a:solidFill>
                  <a:srgbClr val="000000"/>
                </a:solidFill>
                <a:latin typeface="Arial"/>
                <a:ea typeface="DejaVu Sans"/>
              </a:rPr>
              <a:t>Fundamental</a:t>
            </a:r>
            <a:endParaRPr lang="en-US" sz="1929" b="0" strike="noStrike" spc="-1">
              <a:solidFill>
                <a:srgbClr val="000000"/>
              </a:solidFill>
              <a:latin typeface="Arial"/>
            </a:endParaRPr>
          </a:p>
          <a:p>
            <a:pPr algn="ctr">
              <a:lnSpc>
                <a:spcPct val="100000"/>
              </a:lnSpc>
            </a:pPr>
            <a:r>
              <a:rPr lang="zxx" sz="1929" b="1" strike="noStrike" spc="-1">
                <a:solidFill>
                  <a:srgbClr val="000000"/>
                </a:solidFill>
                <a:latin typeface="Arial"/>
                <a:ea typeface="DejaVu Sans"/>
              </a:rPr>
              <a:t>Interactions</a:t>
            </a:r>
            <a:endParaRPr lang="en-US" sz="1929" b="0" strike="noStrike" spc="-1">
              <a:solidFill>
                <a:srgbClr val="000000"/>
              </a:solidFill>
              <a:latin typeface="Arial"/>
            </a:endParaRPr>
          </a:p>
        </p:txBody>
      </p:sp>
      <p:sp>
        <p:nvSpPr>
          <p:cNvPr id="361" name="TextBox 48"/>
          <p:cNvSpPr/>
          <p:nvPr/>
        </p:nvSpPr>
        <p:spPr>
          <a:xfrm>
            <a:off x="6380977" y="1035411"/>
            <a:ext cx="2160058" cy="978282"/>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zxx" sz="1929" b="1" strike="noStrike" spc="-1">
                <a:solidFill>
                  <a:srgbClr val="000000"/>
                </a:solidFill>
                <a:latin typeface="Arial"/>
                <a:ea typeface="DejaVu Sans"/>
              </a:rPr>
              <a:t>Theory of</a:t>
            </a:r>
            <a:endParaRPr lang="en-US" sz="1929" b="0" strike="noStrike" spc="-1">
              <a:solidFill>
                <a:srgbClr val="000000"/>
              </a:solidFill>
              <a:latin typeface="Arial"/>
            </a:endParaRPr>
          </a:p>
          <a:p>
            <a:pPr algn="ctr">
              <a:lnSpc>
                <a:spcPct val="100000"/>
              </a:lnSpc>
            </a:pPr>
            <a:r>
              <a:rPr lang="zxx" sz="1929" b="1" strike="noStrike" spc="-1">
                <a:solidFill>
                  <a:srgbClr val="000000"/>
                </a:solidFill>
                <a:latin typeface="Arial"/>
                <a:ea typeface="DejaVu Sans"/>
              </a:rPr>
              <a:t>Condensed</a:t>
            </a:r>
            <a:endParaRPr lang="en-US" sz="1929" b="0" strike="noStrike" spc="-1">
              <a:solidFill>
                <a:srgbClr val="000000"/>
              </a:solidFill>
              <a:latin typeface="Arial"/>
            </a:endParaRPr>
          </a:p>
          <a:p>
            <a:pPr algn="ctr">
              <a:lnSpc>
                <a:spcPct val="100000"/>
              </a:lnSpc>
            </a:pPr>
            <a:r>
              <a:rPr lang="zxx" sz="1929" b="1" strike="noStrike" spc="-1">
                <a:solidFill>
                  <a:srgbClr val="000000"/>
                </a:solidFill>
                <a:latin typeface="Arial"/>
                <a:ea typeface="DejaVu Sans"/>
              </a:rPr>
              <a:t>Matter</a:t>
            </a:r>
            <a:endParaRPr lang="en-US" sz="1929" b="0" strike="noStrike" spc="-1">
              <a:solidFill>
                <a:srgbClr val="000000"/>
              </a:solidFill>
              <a:latin typeface="Arial"/>
            </a:endParaRPr>
          </a:p>
        </p:txBody>
      </p:sp>
      <p:sp>
        <p:nvSpPr>
          <p:cNvPr id="362" name="TextBox 49"/>
          <p:cNvSpPr/>
          <p:nvPr/>
        </p:nvSpPr>
        <p:spPr>
          <a:xfrm>
            <a:off x="9129226" y="1035411"/>
            <a:ext cx="2160058" cy="978282"/>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zxx" sz="1929" b="1" strike="noStrike" spc="-1">
                <a:solidFill>
                  <a:srgbClr val="000000"/>
                </a:solidFill>
                <a:latin typeface="Arial"/>
                <a:ea typeface="DejaVu Sans"/>
              </a:rPr>
              <a:t>Modern</a:t>
            </a:r>
            <a:endParaRPr lang="en-US" sz="1929" b="0" strike="noStrike" spc="-1">
              <a:solidFill>
                <a:srgbClr val="000000"/>
              </a:solidFill>
              <a:latin typeface="Arial"/>
            </a:endParaRPr>
          </a:p>
          <a:p>
            <a:pPr algn="ctr">
              <a:lnSpc>
                <a:spcPct val="100000"/>
              </a:lnSpc>
            </a:pPr>
            <a:r>
              <a:rPr lang="zxx" sz="1929" b="1" strike="noStrike" spc="-1">
                <a:solidFill>
                  <a:srgbClr val="000000"/>
                </a:solidFill>
                <a:latin typeface="Arial"/>
                <a:ea typeface="DejaVu Sans"/>
              </a:rPr>
              <a:t>Mathematical</a:t>
            </a:r>
            <a:endParaRPr lang="en-US" sz="1929" b="0" strike="noStrike" spc="-1">
              <a:solidFill>
                <a:srgbClr val="000000"/>
              </a:solidFill>
              <a:latin typeface="Arial"/>
            </a:endParaRPr>
          </a:p>
          <a:p>
            <a:pPr algn="ctr">
              <a:lnSpc>
                <a:spcPct val="100000"/>
              </a:lnSpc>
            </a:pPr>
            <a:r>
              <a:rPr lang="zxx" sz="1929" b="1" strike="noStrike" spc="-1">
                <a:solidFill>
                  <a:srgbClr val="000000"/>
                </a:solidFill>
                <a:latin typeface="Arial"/>
                <a:ea typeface="DejaVu Sans"/>
              </a:rPr>
              <a:t>Physics</a:t>
            </a:r>
            <a:endParaRPr lang="en-US" sz="1929" b="0" strike="noStrike" spc="-1">
              <a:solidFill>
                <a:srgbClr val="000000"/>
              </a:solidFill>
              <a:latin typeface="Arial"/>
            </a:endParaRPr>
          </a:p>
        </p:txBody>
      </p:sp>
      <p:sp>
        <p:nvSpPr>
          <p:cNvPr id="363" name="Овал 2"/>
          <p:cNvSpPr/>
          <p:nvPr/>
        </p:nvSpPr>
        <p:spPr>
          <a:xfrm>
            <a:off x="9194157" y="2258669"/>
            <a:ext cx="2680541" cy="2594778"/>
          </a:xfrm>
          <a:prstGeom prst="ellipse">
            <a:avLst/>
          </a:prstGeom>
          <a:solidFill>
            <a:srgbClr val="4F81BD"/>
          </a:solidFill>
          <a:ln>
            <a:noFill/>
          </a:ln>
        </p:spPr>
        <p:style>
          <a:lnRef idx="2">
            <a:schemeClr val="accent1">
              <a:shade val="50000"/>
            </a:schemeClr>
          </a:lnRef>
          <a:fillRef idx="1">
            <a:schemeClr val="accent1"/>
          </a:fillRef>
          <a:effectRef idx="0">
            <a:schemeClr val="accent1"/>
          </a:effectRef>
          <a:fontRef idx="minor"/>
        </p:style>
        <p:txBody>
          <a:bodyPr lIns="86805" tIns="43403" rIns="86805" bIns="43403" anchor="t">
            <a:noAutofit/>
          </a:bodyPr>
          <a:lstStyle/>
          <a:p>
            <a:pPr>
              <a:lnSpc>
                <a:spcPct val="100000"/>
              </a:lnSpc>
            </a:pPr>
            <a:endParaRPr lang="en-US" sz="1736" b="0" strike="noStrike" spc="-1">
              <a:solidFill>
                <a:srgbClr val="000000"/>
              </a:solidFill>
              <a:latin typeface="Arial"/>
              <a:ea typeface="DejaVu Sans"/>
            </a:endParaRPr>
          </a:p>
        </p:txBody>
      </p:sp>
      <p:sp>
        <p:nvSpPr>
          <p:cNvPr id="364" name="TextBox 50"/>
          <p:cNvSpPr/>
          <p:nvPr/>
        </p:nvSpPr>
        <p:spPr>
          <a:xfrm>
            <a:off x="9198323" y="2510403"/>
            <a:ext cx="2662486" cy="1927901"/>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zxx" sz="1543" b="1" i="1" strike="noStrike" spc="-1">
                <a:solidFill>
                  <a:srgbClr val="FFFFFF"/>
                </a:solidFill>
                <a:latin typeface="Arial"/>
                <a:ea typeface="DejaVu Sans"/>
              </a:rPr>
              <a:t>Research and</a:t>
            </a:r>
            <a:endParaRPr lang="en-US" sz="1543" b="0" strike="noStrike" spc="-1">
              <a:solidFill>
                <a:srgbClr val="000000"/>
              </a:solidFill>
              <a:latin typeface="Arial"/>
            </a:endParaRPr>
          </a:p>
          <a:p>
            <a:pPr algn="ctr">
              <a:lnSpc>
                <a:spcPct val="100000"/>
              </a:lnSpc>
            </a:pPr>
            <a:r>
              <a:rPr lang="zxx" sz="1543" b="1" i="1" strike="noStrike" spc="-1">
                <a:solidFill>
                  <a:srgbClr val="FFFFFF"/>
                </a:solidFill>
                <a:latin typeface="Arial"/>
                <a:ea typeface="DejaVu Sans"/>
              </a:rPr>
              <a:t>educational project</a:t>
            </a:r>
            <a:endParaRPr lang="en-US" sz="1543" b="0" strike="noStrike" spc="-1">
              <a:solidFill>
                <a:srgbClr val="000000"/>
              </a:solidFill>
              <a:latin typeface="Arial"/>
            </a:endParaRPr>
          </a:p>
          <a:p>
            <a:pPr algn="ctr">
              <a:lnSpc>
                <a:spcPct val="100000"/>
              </a:lnSpc>
            </a:pPr>
            <a:endParaRPr lang="en-US" sz="1061" b="0" strike="noStrike" spc="-1">
              <a:solidFill>
                <a:srgbClr val="000000"/>
              </a:solidFill>
              <a:latin typeface="Arial"/>
            </a:endParaRPr>
          </a:p>
          <a:p>
            <a:pPr algn="ctr">
              <a:lnSpc>
                <a:spcPct val="100000"/>
              </a:lnSpc>
            </a:pPr>
            <a:r>
              <a:rPr lang="zxx" sz="1929" b="1" strike="noStrike" spc="-1">
                <a:solidFill>
                  <a:srgbClr val="FFFFFF"/>
                </a:solidFill>
                <a:latin typeface="Arial"/>
                <a:ea typeface="DejaVu Sans"/>
              </a:rPr>
              <a:t>DIAS-TH</a:t>
            </a:r>
            <a:endParaRPr lang="en-US" sz="1929" b="0" strike="noStrike" spc="-1">
              <a:solidFill>
                <a:srgbClr val="000000"/>
              </a:solidFill>
              <a:latin typeface="Arial"/>
            </a:endParaRPr>
          </a:p>
          <a:p>
            <a:pPr algn="ctr">
              <a:lnSpc>
                <a:spcPct val="100000"/>
              </a:lnSpc>
            </a:pPr>
            <a:endParaRPr lang="en-US" sz="675" b="0" strike="noStrike" spc="-1">
              <a:solidFill>
                <a:srgbClr val="000000"/>
              </a:solidFill>
              <a:latin typeface="Arial"/>
            </a:endParaRPr>
          </a:p>
          <a:p>
            <a:pPr algn="ctr">
              <a:lnSpc>
                <a:spcPct val="100000"/>
              </a:lnSpc>
            </a:pPr>
            <a:r>
              <a:rPr lang="zxx" sz="1736" b="0" strike="noStrike" spc="-1">
                <a:solidFill>
                  <a:srgbClr val="FFFFFF"/>
                </a:solidFill>
                <a:latin typeface="Arial"/>
                <a:ea typeface="DejaVu Sans"/>
              </a:rPr>
              <a:t>“Dubna International</a:t>
            </a:r>
            <a:endParaRPr lang="en-US" sz="1736" b="0" strike="noStrike" spc="-1">
              <a:solidFill>
                <a:srgbClr val="000000"/>
              </a:solidFill>
              <a:latin typeface="Arial"/>
            </a:endParaRPr>
          </a:p>
          <a:p>
            <a:pPr algn="ctr">
              <a:lnSpc>
                <a:spcPct val="100000"/>
              </a:lnSpc>
            </a:pPr>
            <a:r>
              <a:rPr lang="zxx" sz="1736" b="0" strike="noStrike" spc="-1">
                <a:solidFill>
                  <a:srgbClr val="FFFFFF"/>
                </a:solidFill>
                <a:latin typeface="Arial"/>
                <a:ea typeface="DejaVu Sans"/>
              </a:rPr>
              <a:t>Advanced School of</a:t>
            </a:r>
            <a:endParaRPr lang="en-US" sz="1736" b="0" strike="noStrike" spc="-1">
              <a:solidFill>
                <a:srgbClr val="000000"/>
              </a:solidFill>
              <a:latin typeface="Arial"/>
            </a:endParaRPr>
          </a:p>
          <a:p>
            <a:pPr algn="ctr">
              <a:lnSpc>
                <a:spcPct val="100000"/>
              </a:lnSpc>
            </a:pPr>
            <a:r>
              <a:rPr lang="zxx" sz="1736" b="0" strike="noStrike" spc="-1">
                <a:solidFill>
                  <a:srgbClr val="FFFFFF"/>
                </a:solidFill>
                <a:latin typeface="Arial"/>
                <a:ea typeface="DejaVu Sans"/>
              </a:rPr>
              <a:t>Theoretical Physics”</a:t>
            </a:r>
            <a:endParaRPr lang="en-US" sz="1736" b="0" strike="noStrike" spc="-1">
              <a:solidFill>
                <a:srgbClr val="000000"/>
              </a:solidFill>
              <a:latin typeface="Arial"/>
            </a:endParaRPr>
          </a:p>
        </p:txBody>
      </p:sp>
      <p:sp>
        <p:nvSpPr>
          <p:cNvPr id="365" name="TextBox 54"/>
          <p:cNvSpPr/>
          <p:nvPr/>
        </p:nvSpPr>
        <p:spPr>
          <a:xfrm>
            <a:off x="709480" y="5579831"/>
            <a:ext cx="5072889" cy="1156151"/>
          </a:xfrm>
          <a:prstGeom prst="rect">
            <a:avLst/>
          </a:prstGeom>
          <a:solidFill>
            <a:schemeClr val="accent6">
              <a:lumMod val="60000"/>
              <a:lumOff val="40000"/>
            </a:schemeClr>
          </a:solidFill>
          <a:ln w="0">
            <a:solidFill>
              <a:srgbClr val="984807"/>
            </a:solid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zxx" sz="1736" b="1" strike="noStrike" spc="-1">
                <a:solidFill>
                  <a:srgbClr val="000000"/>
                </a:solidFill>
                <a:latin typeface="Arial"/>
                <a:ea typeface="DejaVu Sans"/>
              </a:rPr>
              <a:t>Human strategy:</a:t>
            </a:r>
            <a:endParaRPr lang="en-US" sz="1736" b="0" strike="noStrike" spc="-1">
              <a:solidFill>
                <a:srgbClr val="000000"/>
              </a:solidFill>
              <a:latin typeface="Arial"/>
            </a:endParaRPr>
          </a:p>
          <a:p>
            <a:pPr marL="208332" indent="-208332">
              <a:lnSpc>
                <a:spcPct val="100000"/>
              </a:lnSpc>
              <a:buClr>
                <a:srgbClr val="000000"/>
              </a:buClr>
              <a:buFont typeface="Wingdings" charset="2"/>
              <a:buChar char=""/>
            </a:pPr>
            <a:r>
              <a:rPr lang="zxx" sz="1736" b="0" strike="noStrike" spc="-1">
                <a:solidFill>
                  <a:srgbClr val="000000"/>
                </a:solidFill>
                <a:latin typeface="Arial"/>
                <a:ea typeface="DejaVu Sans"/>
              </a:rPr>
              <a:t> Attraction of leading scientists</a:t>
            </a:r>
            <a:endParaRPr lang="en-US" sz="1736" b="0" strike="noStrike" spc="-1">
              <a:solidFill>
                <a:srgbClr val="000000"/>
              </a:solidFill>
              <a:latin typeface="Arial"/>
            </a:endParaRPr>
          </a:p>
          <a:p>
            <a:pPr marL="208332" indent="-208332">
              <a:lnSpc>
                <a:spcPct val="100000"/>
              </a:lnSpc>
              <a:buClr>
                <a:srgbClr val="000000"/>
              </a:buClr>
              <a:buFont typeface="Wingdings" charset="2"/>
              <a:buChar char=""/>
            </a:pPr>
            <a:r>
              <a:rPr lang="zxx" sz="1736" b="0" strike="noStrike" spc="-1">
                <a:solidFill>
                  <a:srgbClr val="000000"/>
                </a:solidFill>
                <a:latin typeface="Arial"/>
                <a:ea typeface="DejaVu Sans"/>
              </a:rPr>
              <a:t> Attraction of young researchers</a:t>
            </a:r>
            <a:endParaRPr lang="en-US" sz="1736" b="0" strike="noStrike" spc="-1">
              <a:solidFill>
                <a:srgbClr val="000000"/>
              </a:solidFill>
              <a:latin typeface="Arial"/>
            </a:endParaRPr>
          </a:p>
          <a:p>
            <a:pPr marL="208332" indent="-208332">
              <a:lnSpc>
                <a:spcPct val="100000"/>
              </a:lnSpc>
              <a:buClr>
                <a:srgbClr val="000000"/>
              </a:buClr>
              <a:buFont typeface="Wingdings" charset="2"/>
              <a:buChar char=""/>
            </a:pPr>
            <a:r>
              <a:rPr lang="zxx" sz="1736" b="0" strike="noStrike" spc="-1">
                <a:solidFill>
                  <a:srgbClr val="000000"/>
                </a:solidFill>
                <a:latin typeface="Arial"/>
                <a:ea typeface="DejaVu Sans"/>
              </a:rPr>
              <a:t> Stimulation of scientific activity</a:t>
            </a:r>
            <a:endParaRPr lang="en-US" sz="1736" b="0" strike="noStrike" spc="-1">
              <a:solidFill>
                <a:srgbClr val="000000"/>
              </a:solidFill>
              <a:latin typeface="Arial"/>
            </a:endParaRPr>
          </a:p>
        </p:txBody>
      </p:sp>
      <p:sp>
        <p:nvSpPr>
          <p:cNvPr id="366" name="TextBox 55"/>
          <p:cNvSpPr/>
          <p:nvPr/>
        </p:nvSpPr>
        <p:spPr>
          <a:xfrm>
            <a:off x="6380977" y="5579831"/>
            <a:ext cx="5072889" cy="1156151"/>
          </a:xfrm>
          <a:prstGeom prst="rect">
            <a:avLst/>
          </a:prstGeom>
          <a:solidFill>
            <a:schemeClr val="accent6">
              <a:lumMod val="60000"/>
              <a:lumOff val="40000"/>
            </a:schemeClr>
          </a:solidFill>
          <a:ln w="0">
            <a:solidFill>
              <a:srgbClr val="984807"/>
            </a:solid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zxx" sz="1736" b="1" strike="noStrike" spc="-1">
                <a:solidFill>
                  <a:srgbClr val="000000"/>
                </a:solidFill>
                <a:latin typeface="Arial"/>
                <a:ea typeface="DejaVu Sans"/>
              </a:rPr>
              <a:t>Scientific strategy:</a:t>
            </a:r>
            <a:endParaRPr lang="en-US" sz="1736" b="0" strike="noStrike" spc="-1">
              <a:solidFill>
                <a:srgbClr val="000000"/>
              </a:solidFill>
              <a:latin typeface="Arial"/>
            </a:endParaRPr>
          </a:p>
          <a:p>
            <a:pPr marL="208332" indent="-208332">
              <a:lnSpc>
                <a:spcPct val="100000"/>
              </a:lnSpc>
              <a:buClr>
                <a:srgbClr val="000000"/>
              </a:buClr>
              <a:buFont typeface="Wingdings" charset="2"/>
              <a:buChar char=""/>
            </a:pPr>
            <a:r>
              <a:rPr lang="zxx" sz="1736" b="0" strike="noStrike" spc="-1">
                <a:solidFill>
                  <a:srgbClr val="000000"/>
                </a:solidFill>
                <a:latin typeface="Arial"/>
                <a:ea typeface="DejaVu Sans"/>
              </a:rPr>
              <a:t> Extension of international collaboration</a:t>
            </a:r>
            <a:endParaRPr lang="en-US" sz="1736" b="0" strike="noStrike" spc="-1">
              <a:solidFill>
                <a:srgbClr val="000000"/>
              </a:solidFill>
              <a:latin typeface="Arial"/>
            </a:endParaRPr>
          </a:p>
          <a:p>
            <a:pPr marL="208332" indent="-208332">
              <a:lnSpc>
                <a:spcPct val="100000"/>
              </a:lnSpc>
              <a:buClr>
                <a:srgbClr val="000000"/>
              </a:buClr>
              <a:buFont typeface="Wingdings" charset="2"/>
              <a:buChar char=""/>
            </a:pPr>
            <a:r>
              <a:rPr lang="zxx" sz="1736" b="0" strike="noStrike" spc="-1">
                <a:solidFill>
                  <a:srgbClr val="000000"/>
                </a:solidFill>
                <a:latin typeface="Arial"/>
                <a:ea typeface="DejaVu Sans"/>
              </a:rPr>
              <a:t> Keeping up with current scientific trends</a:t>
            </a:r>
            <a:endParaRPr lang="en-US" sz="1736" b="0" strike="noStrike" spc="-1">
              <a:solidFill>
                <a:srgbClr val="000000"/>
              </a:solidFill>
              <a:latin typeface="Arial"/>
            </a:endParaRPr>
          </a:p>
          <a:p>
            <a:pPr marL="208332" indent="-208332">
              <a:lnSpc>
                <a:spcPct val="100000"/>
              </a:lnSpc>
              <a:buClr>
                <a:srgbClr val="000000"/>
              </a:buClr>
              <a:buFont typeface="Wingdings" charset="2"/>
              <a:buChar char=""/>
            </a:pPr>
            <a:r>
              <a:rPr lang="zxx" sz="1736" b="0" strike="noStrike" spc="-1">
                <a:solidFill>
                  <a:srgbClr val="000000"/>
                </a:solidFill>
                <a:latin typeface="Arial"/>
                <a:ea typeface="DejaVu Sans"/>
              </a:rPr>
              <a:t> Interplay of research and education</a:t>
            </a:r>
            <a:endParaRPr lang="en-US" sz="1736" b="0" strike="noStrike" spc="-1">
              <a:solidFill>
                <a:srgbClr val="000000"/>
              </a:solidFill>
              <a:latin typeface="Arial"/>
            </a:endParaRPr>
          </a:p>
        </p:txBody>
      </p:sp>
      <p:sp>
        <p:nvSpPr>
          <p:cNvPr id="367" name="Скругленный прямоугольник 51"/>
          <p:cNvSpPr/>
          <p:nvPr/>
        </p:nvSpPr>
        <p:spPr>
          <a:xfrm>
            <a:off x="1416768" y="2463876"/>
            <a:ext cx="6796491" cy="352776"/>
          </a:xfrm>
          <a:prstGeom prst="roundRect">
            <a:avLst>
              <a:gd name="adj" fmla="val 16667"/>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txBody>
          <a:bodyPr lIns="86805" tIns="43403" rIns="86805" bIns="43403" anchor="t">
            <a:noAutofit/>
          </a:bodyPr>
          <a:lstStyle/>
          <a:p>
            <a:pPr>
              <a:lnSpc>
                <a:spcPct val="100000"/>
              </a:lnSpc>
            </a:pPr>
            <a:endParaRPr lang="en-US" sz="1736" b="0" strike="noStrike" spc="-1">
              <a:solidFill>
                <a:srgbClr val="000000"/>
              </a:solidFill>
              <a:latin typeface="Arial"/>
              <a:ea typeface="DejaVu Sans"/>
            </a:endParaRPr>
          </a:p>
        </p:txBody>
      </p:sp>
      <p:sp>
        <p:nvSpPr>
          <p:cNvPr id="368" name="TextBox 51"/>
          <p:cNvSpPr/>
          <p:nvPr/>
        </p:nvSpPr>
        <p:spPr>
          <a:xfrm>
            <a:off x="344204" y="3050678"/>
            <a:ext cx="5729483" cy="354778"/>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zxx" sz="1736" b="1" strike="noStrike" spc="-1">
                <a:solidFill>
                  <a:srgbClr val="000000"/>
                </a:solidFill>
                <a:latin typeface="Arial"/>
                <a:ea typeface="DejaVu Sans"/>
              </a:rPr>
              <a:t>VBLHEP </a:t>
            </a:r>
            <a:r>
              <a:rPr lang="zxx" sz="1543" b="0" strike="noStrike" spc="-1">
                <a:solidFill>
                  <a:srgbClr val="000000"/>
                </a:solidFill>
                <a:latin typeface="Arial"/>
                <a:ea typeface="DejaVu Sans"/>
              </a:rPr>
              <a:t>Hot and dense nuclear matter in heavy-ion collisions</a:t>
            </a:r>
            <a:endParaRPr lang="en-US" sz="1543" b="0" strike="noStrike" spc="-1">
              <a:solidFill>
                <a:srgbClr val="000000"/>
              </a:solidFill>
              <a:latin typeface="Arial"/>
            </a:endParaRPr>
          </a:p>
        </p:txBody>
      </p:sp>
      <p:sp>
        <p:nvSpPr>
          <p:cNvPr id="369" name="Двойная стрелка вверх/вниз 42"/>
          <p:cNvSpPr/>
          <p:nvPr/>
        </p:nvSpPr>
        <p:spPr>
          <a:xfrm>
            <a:off x="1813293" y="2134364"/>
            <a:ext cx="283332" cy="912495"/>
          </a:xfrm>
          <a:prstGeom prst="upDown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txBody>
          <a:bodyPr lIns="86805" tIns="43403" rIns="86805" bIns="43403" anchor="t">
            <a:noAutofit/>
          </a:bodyPr>
          <a:lstStyle/>
          <a:p>
            <a:pPr>
              <a:lnSpc>
                <a:spcPct val="100000"/>
              </a:lnSpc>
            </a:pPr>
            <a:endParaRPr lang="en-US" sz="1736" b="0" strike="noStrike" spc="-1">
              <a:solidFill>
                <a:srgbClr val="000000"/>
              </a:solidFill>
              <a:latin typeface="Arial"/>
              <a:ea typeface="DejaVu Sans"/>
            </a:endParaRPr>
          </a:p>
        </p:txBody>
      </p:sp>
      <p:sp>
        <p:nvSpPr>
          <p:cNvPr id="370" name="Двойная стрелка вверх/вниз 43"/>
          <p:cNvSpPr/>
          <p:nvPr/>
        </p:nvSpPr>
        <p:spPr>
          <a:xfrm>
            <a:off x="4610501" y="2137489"/>
            <a:ext cx="283332" cy="909370"/>
          </a:xfrm>
          <a:prstGeom prst="upDown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txBody>
          <a:bodyPr lIns="86805" tIns="43403" rIns="86805" bIns="43403" anchor="t">
            <a:noAutofit/>
          </a:bodyPr>
          <a:lstStyle/>
          <a:p>
            <a:pPr>
              <a:lnSpc>
                <a:spcPct val="100000"/>
              </a:lnSpc>
            </a:pPr>
            <a:endParaRPr lang="en-US" sz="1736" b="0" strike="noStrike" spc="-1">
              <a:solidFill>
                <a:srgbClr val="000000"/>
              </a:solidFill>
              <a:latin typeface="Arial"/>
              <a:ea typeface="DejaVu Sans"/>
            </a:endParaRPr>
          </a:p>
        </p:txBody>
      </p:sp>
      <p:sp>
        <p:nvSpPr>
          <p:cNvPr id="371" name="Двойная стрелка вверх/вниз 44"/>
          <p:cNvSpPr/>
          <p:nvPr/>
        </p:nvSpPr>
        <p:spPr>
          <a:xfrm>
            <a:off x="7430624" y="2137489"/>
            <a:ext cx="283332" cy="909370"/>
          </a:xfrm>
          <a:prstGeom prst="upDown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txBody>
          <a:bodyPr lIns="86805" tIns="43403" rIns="86805" bIns="43403" anchor="t">
            <a:noAutofit/>
          </a:bodyPr>
          <a:lstStyle/>
          <a:p>
            <a:pPr>
              <a:lnSpc>
                <a:spcPct val="100000"/>
              </a:lnSpc>
            </a:pPr>
            <a:endParaRPr lang="en-US" sz="1736" b="0" strike="noStrike" spc="-1">
              <a:solidFill>
                <a:srgbClr val="000000"/>
              </a:solidFill>
              <a:latin typeface="Arial"/>
              <a:ea typeface="DejaVu Sans"/>
            </a:endParaRPr>
          </a:p>
        </p:txBody>
      </p:sp>
      <p:sp>
        <p:nvSpPr>
          <p:cNvPr id="372" name="TextBox 52"/>
          <p:cNvSpPr/>
          <p:nvPr/>
        </p:nvSpPr>
        <p:spPr>
          <a:xfrm>
            <a:off x="344204" y="3478454"/>
            <a:ext cx="2526375" cy="592215"/>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zxx" sz="1736" b="1" strike="noStrike" spc="-1">
                <a:solidFill>
                  <a:srgbClr val="000000"/>
                </a:solidFill>
                <a:latin typeface="Arial"/>
                <a:ea typeface="DejaVu Sans"/>
              </a:rPr>
              <a:t>DLNP</a:t>
            </a:r>
            <a:endParaRPr lang="en-US" sz="1736" b="0" strike="noStrike" spc="-1">
              <a:solidFill>
                <a:srgbClr val="000000"/>
              </a:solidFill>
              <a:latin typeface="Arial"/>
            </a:endParaRPr>
          </a:p>
          <a:p>
            <a:pPr algn="ctr">
              <a:lnSpc>
                <a:spcPct val="100000"/>
              </a:lnSpc>
            </a:pPr>
            <a:r>
              <a:rPr lang="zxx" sz="1543" b="0" strike="noStrike" spc="-1">
                <a:solidFill>
                  <a:srgbClr val="000000"/>
                </a:solidFill>
                <a:latin typeface="Arial"/>
                <a:ea typeface="DejaVu Sans"/>
              </a:rPr>
              <a:t>Neutrino physics</a:t>
            </a:r>
            <a:endParaRPr lang="en-US" sz="1543" b="0" strike="noStrike" spc="-1">
              <a:solidFill>
                <a:srgbClr val="000000"/>
              </a:solidFill>
              <a:latin typeface="Arial"/>
            </a:endParaRPr>
          </a:p>
        </p:txBody>
      </p:sp>
      <p:sp>
        <p:nvSpPr>
          <p:cNvPr id="373" name="TextBox 56"/>
          <p:cNvSpPr/>
          <p:nvPr/>
        </p:nvSpPr>
        <p:spPr>
          <a:xfrm>
            <a:off x="3302522" y="3498592"/>
            <a:ext cx="2749638" cy="592215"/>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zxx" sz="1736" b="1" strike="noStrike" spc="-1">
                <a:solidFill>
                  <a:srgbClr val="000000"/>
                </a:solidFill>
                <a:latin typeface="Arial"/>
                <a:ea typeface="DejaVu Sans"/>
              </a:rPr>
              <a:t>FLNR</a:t>
            </a:r>
            <a:endParaRPr lang="en-US" sz="1736" b="0" strike="noStrike" spc="-1">
              <a:solidFill>
                <a:srgbClr val="000000"/>
              </a:solidFill>
              <a:latin typeface="Arial"/>
            </a:endParaRPr>
          </a:p>
          <a:p>
            <a:pPr algn="ctr">
              <a:lnSpc>
                <a:spcPct val="100000"/>
              </a:lnSpc>
            </a:pPr>
            <a:r>
              <a:rPr lang="zxx" sz="1543" b="0" strike="noStrike" spc="-1">
                <a:solidFill>
                  <a:srgbClr val="000000"/>
                </a:solidFill>
                <a:latin typeface="Arial"/>
                <a:ea typeface="DejaVu Sans"/>
              </a:rPr>
              <a:t>Superheavy and exotic nuclei</a:t>
            </a:r>
            <a:endParaRPr lang="en-US" sz="1543" b="0" strike="noStrike" spc="-1">
              <a:solidFill>
                <a:srgbClr val="000000"/>
              </a:solidFill>
              <a:latin typeface="Arial"/>
            </a:endParaRPr>
          </a:p>
        </p:txBody>
      </p:sp>
      <p:sp>
        <p:nvSpPr>
          <p:cNvPr id="374" name="TextBox 57"/>
          <p:cNvSpPr/>
          <p:nvPr/>
        </p:nvSpPr>
        <p:spPr>
          <a:xfrm>
            <a:off x="3314674" y="4142339"/>
            <a:ext cx="2746860" cy="592215"/>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zxx" sz="1736" b="1" strike="noStrike" spc="-1">
                <a:solidFill>
                  <a:srgbClr val="000000"/>
                </a:solidFill>
                <a:latin typeface="Arial"/>
                <a:ea typeface="DejaVu Sans"/>
              </a:rPr>
              <a:t>DLNP </a:t>
            </a:r>
            <a:r>
              <a:rPr lang="zxx" sz="1543" b="0" i="1" strike="noStrike" spc="-1">
                <a:solidFill>
                  <a:srgbClr val="000000"/>
                </a:solidFill>
                <a:latin typeface="Arial"/>
                <a:ea typeface="DejaVu Sans"/>
              </a:rPr>
              <a:t>Few-body systems,</a:t>
            </a:r>
            <a:endParaRPr lang="en-US" sz="1543" b="0" strike="noStrike" spc="-1">
              <a:solidFill>
                <a:srgbClr val="000000"/>
              </a:solidFill>
              <a:latin typeface="Arial"/>
            </a:endParaRPr>
          </a:p>
          <a:p>
            <a:pPr algn="ctr">
              <a:lnSpc>
                <a:spcPct val="100000"/>
              </a:lnSpc>
            </a:pPr>
            <a:r>
              <a:rPr lang="zxx" sz="1543" b="0" i="1" strike="noStrike" spc="-1">
                <a:solidFill>
                  <a:srgbClr val="000000"/>
                </a:solidFill>
                <a:latin typeface="Arial"/>
                <a:ea typeface="DejaVu Sans"/>
              </a:rPr>
              <a:t>Exotic nuclei</a:t>
            </a:r>
            <a:endParaRPr lang="en-US" sz="1543" b="0" strike="noStrike" spc="-1">
              <a:solidFill>
                <a:srgbClr val="000000"/>
              </a:solidFill>
              <a:latin typeface="Arial"/>
            </a:endParaRPr>
          </a:p>
        </p:txBody>
      </p:sp>
      <p:sp>
        <p:nvSpPr>
          <p:cNvPr id="375" name="TextBox 59"/>
          <p:cNvSpPr/>
          <p:nvPr/>
        </p:nvSpPr>
        <p:spPr>
          <a:xfrm>
            <a:off x="2100445" y="2463876"/>
            <a:ext cx="5326360" cy="384530"/>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zxx" sz="1929" b="1" strike="noStrike" spc="-1">
                <a:solidFill>
                  <a:srgbClr val="FFFFFF"/>
                </a:solidFill>
                <a:latin typeface="Arial"/>
                <a:ea typeface="DejaVu Sans"/>
              </a:rPr>
              <a:t>Interlaboratory cooperation</a:t>
            </a:r>
            <a:endParaRPr lang="en-US" sz="1929" b="0" strike="noStrike" spc="-1">
              <a:solidFill>
                <a:srgbClr val="000000"/>
              </a:solidFill>
              <a:latin typeface="Arial"/>
            </a:endParaRPr>
          </a:p>
        </p:txBody>
      </p:sp>
      <p:sp>
        <p:nvSpPr>
          <p:cNvPr id="376" name="TextBox 60"/>
          <p:cNvSpPr/>
          <p:nvPr/>
        </p:nvSpPr>
        <p:spPr>
          <a:xfrm>
            <a:off x="6442783" y="3050678"/>
            <a:ext cx="2160405" cy="829652"/>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zxx" sz="1736" b="1" strike="noStrike" spc="-1">
                <a:solidFill>
                  <a:srgbClr val="000000"/>
                </a:solidFill>
                <a:latin typeface="Arial"/>
                <a:ea typeface="DejaVu Sans"/>
              </a:rPr>
              <a:t>FLNP</a:t>
            </a:r>
            <a:endParaRPr lang="en-US" sz="1736" b="0" strike="noStrike" spc="-1">
              <a:solidFill>
                <a:srgbClr val="000000"/>
              </a:solidFill>
              <a:latin typeface="Arial"/>
            </a:endParaRPr>
          </a:p>
          <a:p>
            <a:pPr algn="ctr">
              <a:lnSpc>
                <a:spcPct val="100000"/>
              </a:lnSpc>
            </a:pPr>
            <a:r>
              <a:rPr lang="zxx" sz="1543" b="0" strike="noStrike" spc="-1">
                <a:solidFill>
                  <a:srgbClr val="000000"/>
                </a:solidFill>
                <a:latin typeface="Arial"/>
                <a:ea typeface="DejaVu Sans"/>
              </a:rPr>
              <a:t>Condensed Matter,</a:t>
            </a:r>
            <a:endParaRPr lang="en-US" sz="1543" b="0" strike="noStrike" spc="-1">
              <a:solidFill>
                <a:srgbClr val="000000"/>
              </a:solidFill>
              <a:latin typeface="Arial"/>
            </a:endParaRPr>
          </a:p>
          <a:p>
            <a:pPr algn="ctr">
              <a:lnSpc>
                <a:spcPct val="100000"/>
              </a:lnSpc>
            </a:pPr>
            <a:r>
              <a:rPr lang="zxx" sz="1543" b="0" strike="noStrike" spc="-1">
                <a:solidFill>
                  <a:srgbClr val="000000"/>
                </a:solidFill>
                <a:latin typeface="Arial"/>
                <a:ea typeface="DejaVu Sans"/>
              </a:rPr>
              <a:t>New materials</a:t>
            </a:r>
            <a:endParaRPr lang="en-US" sz="1543" b="0" strike="noStrike" spc="-1">
              <a:solidFill>
                <a:srgbClr val="000000"/>
              </a:solidFill>
              <a:latin typeface="Arial"/>
            </a:endParaRPr>
          </a:p>
        </p:txBody>
      </p:sp>
      <p:sp>
        <p:nvSpPr>
          <p:cNvPr id="377" name="TextBox 61"/>
          <p:cNvSpPr/>
          <p:nvPr/>
        </p:nvSpPr>
        <p:spPr>
          <a:xfrm>
            <a:off x="344204" y="4113173"/>
            <a:ext cx="2526375" cy="592215"/>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zxx" sz="1736" b="1" strike="noStrike" spc="-1">
                <a:solidFill>
                  <a:srgbClr val="000000"/>
                </a:solidFill>
                <a:latin typeface="Arial"/>
                <a:ea typeface="DejaVu Sans"/>
              </a:rPr>
              <a:t>MLIT</a:t>
            </a:r>
            <a:endParaRPr lang="en-US" sz="1736" b="0" strike="noStrike" spc="-1">
              <a:solidFill>
                <a:srgbClr val="000000"/>
              </a:solidFill>
              <a:latin typeface="Arial"/>
            </a:endParaRPr>
          </a:p>
          <a:p>
            <a:pPr algn="ctr">
              <a:lnSpc>
                <a:spcPct val="100000"/>
              </a:lnSpc>
            </a:pPr>
            <a:r>
              <a:rPr lang="zxx" sz="1543" b="0" i="1" strike="noStrike" spc="-1">
                <a:solidFill>
                  <a:srgbClr val="000000"/>
                </a:solidFill>
                <a:latin typeface="Arial"/>
                <a:ea typeface="DejaVu Sans"/>
              </a:rPr>
              <a:t>Lattice QCD calculations</a:t>
            </a:r>
            <a:endParaRPr lang="en-US" sz="1543" b="0" strike="noStrike" spc="-1">
              <a:solidFill>
                <a:srgbClr val="000000"/>
              </a:solidFill>
              <a:latin typeface="Arial"/>
            </a:endParaRPr>
          </a:p>
        </p:txBody>
      </p:sp>
      <p:sp>
        <p:nvSpPr>
          <p:cNvPr id="378" name="TextBox 62"/>
          <p:cNvSpPr/>
          <p:nvPr/>
        </p:nvSpPr>
        <p:spPr>
          <a:xfrm>
            <a:off x="3314674" y="4792683"/>
            <a:ext cx="5984690" cy="592215"/>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zxx" sz="1736" b="1" strike="noStrike" spc="-1">
                <a:solidFill>
                  <a:srgbClr val="000000"/>
                </a:solidFill>
                <a:latin typeface="Arial"/>
                <a:ea typeface="DejaVu Sans"/>
              </a:rPr>
              <a:t>MLIT </a:t>
            </a:r>
            <a:r>
              <a:rPr lang="zxx" sz="1543" b="0" strike="noStrike" spc="-1">
                <a:solidFill>
                  <a:srgbClr val="000000"/>
                </a:solidFill>
                <a:latin typeface="Arial"/>
                <a:ea typeface="DejaVu Sans"/>
              </a:rPr>
              <a:t>Computational methods for</a:t>
            </a:r>
            <a:endParaRPr lang="en-US" sz="1543" b="0" strike="noStrike" spc="-1">
              <a:solidFill>
                <a:srgbClr val="000000"/>
              </a:solidFill>
              <a:latin typeface="Arial"/>
            </a:endParaRPr>
          </a:p>
          <a:p>
            <a:pPr algn="ctr">
              <a:lnSpc>
                <a:spcPct val="100000"/>
              </a:lnSpc>
            </a:pPr>
            <a:r>
              <a:rPr lang="zxx" sz="1543" b="0" strike="noStrike" spc="-1">
                <a:solidFill>
                  <a:srgbClr val="000000"/>
                </a:solidFill>
                <a:latin typeface="Arial"/>
                <a:ea typeface="DejaVu Sans"/>
              </a:rPr>
              <a:t>nuclear physics and quantum chemistry</a:t>
            </a:r>
            <a:endParaRPr lang="en-US" sz="1543" b="0" strike="noStrike" spc="-1">
              <a:solidFill>
                <a:srgbClr val="000000"/>
              </a:solidFill>
              <a:latin typeface="Arial"/>
            </a:endParaRPr>
          </a:p>
        </p:txBody>
      </p:sp>
      <p:sp>
        <p:nvSpPr>
          <p:cNvPr id="379" name="TextBox 63"/>
          <p:cNvSpPr/>
          <p:nvPr/>
        </p:nvSpPr>
        <p:spPr>
          <a:xfrm>
            <a:off x="6442782" y="3924632"/>
            <a:ext cx="2755194" cy="829652"/>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pPr>
            <a:r>
              <a:rPr lang="zxx" sz="1736" b="1" strike="noStrike" spc="-1">
                <a:solidFill>
                  <a:srgbClr val="000000"/>
                </a:solidFill>
                <a:latin typeface="Arial"/>
                <a:ea typeface="DejaVu Sans"/>
              </a:rPr>
              <a:t>FLNR</a:t>
            </a:r>
            <a:endParaRPr lang="en-US" sz="1736" b="0" strike="noStrike" spc="-1">
              <a:solidFill>
                <a:srgbClr val="000000"/>
              </a:solidFill>
              <a:latin typeface="Arial"/>
            </a:endParaRPr>
          </a:p>
          <a:p>
            <a:pPr algn="ctr">
              <a:lnSpc>
                <a:spcPct val="100000"/>
              </a:lnSpc>
            </a:pPr>
            <a:r>
              <a:rPr lang="zxx" sz="1543" b="0" strike="noStrike" spc="-1">
                <a:solidFill>
                  <a:srgbClr val="000000"/>
                </a:solidFill>
                <a:latin typeface="Arial"/>
                <a:ea typeface="DejaVu Sans"/>
              </a:rPr>
              <a:t>Nanoporous  2D membranes,</a:t>
            </a:r>
            <a:endParaRPr lang="en-US" sz="1543" b="0" strike="noStrike" spc="-1">
              <a:solidFill>
                <a:srgbClr val="000000"/>
              </a:solidFill>
              <a:latin typeface="Arial"/>
            </a:endParaRPr>
          </a:p>
          <a:p>
            <a:pPr algn="ctr">
              <a:lnSpc>
                <a:spcPct val="100000"/>
              </a:lnSpc>
            </a:pPr>
            <a:r>
              <a:rPr lang="zxx" sz="1543" b="0" strike="noStrike" spc="-1">
                <a:solidFill>
                  <a:srgbClr val="000000"/>
                </a:solidFill>
                <a:latin typeface="Arial"/>
                <a:ea typeface="DejaVu Sans"/>
              </a:rPr>
              <a:t>Ion irradiation</a:t>
            </a:r>
            <a:endParaRPr lang="en-US" sz="1543" b="0" strike="noStrike" spc="-1">
              <a:solidFill>
                <a:srgbClr val="000000"/>
              </a:solidFill>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Объект 3"/>
          <p:cNvGraphicFramePr>
            <a:graphicFrameLocks noChangeAspect="1"/>
          </p:cNvGraphicFramePr>
          <p:nvPr/>
        </p:nvGraphicFramePr>
        <p:xfrm>
          <a:off x="3991491" y="1430548"/>
          <a:ext cx="4146796" cy="3765749"/>
        </p:xfrm>
        <a:graphic>
          <a:graphicData uri="http://schemas.openxmlformats.org/drawingml/2006/chart">
            <c:chart xmlns:c="http://schemas.openxmlformats.org/drawingml/2006/chart" xmlns:r="http://schemas.openxmlformats.org/officeDocument/2006/relationships" r:id="rId2"/>
          </a:graphicData>
        </a:graphic>
      </p:graphicFrame>
      <p:sp>
        <p:nvSpPr>
          <p:cNvPr id="40" name="Text Box 4"/>
          <p:cNvSpPr txBox="1">
            <a:spLocks noChangeArrowheads="1"/>
          </p:cNvSpPr>
          <p:nvPr/>
        </p:nvSpPr>
        <p:spPr bwMode="auto">
          <a:xfrm>
            <a:off x="3012713" y="1351269"/>
            <a:ext cx="1508581" cy="97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US" altLang="ru-RU" sz="1929" b="1" dirty="0">
                <a:solidFill>
                  <a:srgbClr val="000000"/>
                </a:solidFill>
                <a:latin typeface="Arial" charset="0"/>
              </a:rPr>
              <a:t>820</a:t>
            </a:r>
            <a:r>
              <a:rPr lang="ru-RU" altLang="ru-RU" sz="1929" b="1" dirty="0">
                <a:solidFill>
                  <a:srgbClr val="000000"/>
                </a:solidFill>
                <a:latin typeface="Arial" charset="0"/>
              </a:rPr>
              <a:t>.</a:t>
            </a:r>
            <a:r>
              <a:rPr lang="en-US" altLang="ru-RU" sz="1929" b="1" dirty="0">
                <a:solidFill>
                  <a:srgbClr val="000000"/>
                </a:solidFill>
                <a:latin typeface="Arial" charset="0"/>
              </a:rPr>
              <a:t>0</a:t>
            </a:r>
            <a:r>
              <a:rPr lang="ru-RU" altLang="ru-RU" sz="1929" b="1" dirty="0">
                <a:solidFill>
                  <a:srgbClr val="000000"/>
                </a:solidFill>
                <a:latin typeface="Arial" charset="0"/>
              </a:rPr>
              <a:t> М</a:t>
            </a:r>
            <a:r>
              <a:rPr lang="en-US" altLang="ru-RU" sz="1929" b="1" dirty="0">
                <a:solidFill>
                  <a:srgbClr val="000000"/>
                </a:solidFill>
                <a:latin typeface="Arial" charset="0"/>
              </a:rPr>
              <a:t>$</a:t>
            </a:r>
            <a:endParaRPr lang="ru-RU" altLang="ru-RU" sz="1929" b="1" dirty="0">
              <a:solidFill>
                <a:srgbClr val="000000"/>
              </a:solidFill>
              <a:latin typeface="Arial" charset="0"/>
            </a:endParaRPr>
          </a:p>
          <a:p>
            <a:pPr algn="r" eaLnBrk="1" hangingPunct="1">
              <a:spcBef>
                <a:spcPct val="0"/>
              </a:spcBef>
              <a:buFontTx/>
              <a:buNone/>
            </a:pPr>
            <a:r>
              <a:rPr lang="en-US" altLang="ru-RU" sz="1929" dirty="0">
                <a:solidFill>
                  <a:srgbClr val="000000"/>
                </a:solidFill>
                <a:latin typeface="Arial" charset="0"/>
              </a:rPr>
              <a:t>Personnel</a:t>
            </a:r>
            <a:endParaRPr lang="ru-RU" altLang="ru-RU" sz="1929" dirty="0">
              <a:solidFill>
                <a:srgbClr val="000000"/>
              </a:solidFill>
              <a:latin typeface="Arial" charset="0"/>
            </a:endParaRPr>
          </a:p>
          <a:p>
            <a:pPr algn="r" eaLnBrk="1" hangingPunct="1">
              <a:spcBef>
                <a:spcPct val="0"/>
              </a:spcBef>
              <a:buFontTx/>
              <a:buNone/>
            </a:pPr>
            <a:r>
              <a:rPr lang="ru-RU" altLang="ru-RU" sz="1929" dirty="0">
                <a:solidFill>
                  <a:srgbClr val="000000"/>
                </a:solidFill>
                <a:latin typeface="Arial" charset="0"/>
              </a:rPr>
              <a:t>(42</a:t>
            </a:r>
            <a:r>
              <a:rPr lang="en-US" altLang="ru-RU" sz="1929" dirty="0">
                <a:solidFill>
                  <a:srgbClr val="000000"/>
                </a:solidFill>
                <a:latin typeface="Arial" charset="0"/>
              </a:rPr>
              <a:t>.</a:t>
            </a:r>
            <a:r>
              <a:rPr lang="ru-RU" altLang="ru-RU" sz="1929" dirty="0">
                <a:solidFill>
                  <a:srgbClr val="000000"/>
                </a:solidFill>
                <a:latin typeface="Arial" charset="0"/>
              </a:rPr>
              <a:t>3%)</a:t>
            </a:r>
          </a:p>
        </p:txBody>
      </p:sp>
      <p:sp>
        <p:nvSpPr>
          <p:cNvPr id="42" name="Text Box 8"/>
          <p:cNvSpPr txBox="1">
            <a:spLocks noChangeArrowheads="1"/>
          </p:cNvSpPr>
          <p:nvPr/>
        </p:nvSpPr>
        <p:spPr bwMode="auto">
          <a:xfrm>
            <a:off x="8006638" y="1769510"/>
            <a:ext cx="1749683" cy="148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929" b="1" dirty="0">
                <a:solidFill>
                  <a:srgbClr val="000000"/>
                </a:solidFill>
                <a:latin typeface="Arial" charset="0"/>
              </a:rPr>
              <a:t>634.8 M$</a:t>
            </a:r>
          </a:p>
          <a:p>
            <a:pPr>
              <a:spcBef>
                <a:spcPct val="0"/>
              </a:spcBef>
              <a:buNone/>
            </a:pPr>
            <a:r>
              <a:rPr lang="en-US" altLang="ru-RU" sz="1929" dirty="0">
                <a:solidFill>
                  <a:srgbClr val="000000"/>
                </a:solidFill>
                <a:latin typeface="Arial" charset="0"/>
              </a:rPr>
              <a:t>Material costs for scientific activities </a:t>
            </a:r>
            <a:r>
              <a:rPr lang="ru-RU" altLang="ru-RU" sz="1929" dirty="0">
                <a:solidFill>
                  <a:srgbClr val="000000"/>
                </a:solidFill>
                <a:latin typeface="Arial" charset="0"/>
              </a:rPr>
              <a:t>(32</a:t>
            </a:r>
            <a:r>
              <a:rPr lang="en-US" altLang="ru-RU" sz="1929" dirty="0">
                <a:solidFill>
                  <a:srgbClr val="000000"/>
                </a:solidFill>
                <a:latin typeface="Arial" charset="0"/>
              </a:rPr>
              <a:t>.</a:t>
            </a:r>
            <a:r>
              <a:rPr lang="ru-RU" altLang="ru-RU" sz="1929" dirty="0">
                <a:solidFill>
                  <a:srgbClr val="000000"/>
                </a:solidFill>
                <a:latin typeface="Arial" charset="0"/>
              </a:rPr>
              <a:t>7%)</a:t>
            </a:r>
            <a:endParaRPr lang="ru-RU" altLang="ru-RU" sz="1929" dirty="0">
              <a:solidFill>
                <a:srgbClr val="FF0000"/>
              </a:solidFill>
              <a:latin typeface="Arial" charset="0"/>
            </a:endParaRPr>
          </a:p>
        </p:txBody>
      </p:sp>
      <p:sp>
        <p:nvSpPr>
          <p:cNvPr id="47" name="TextBox 4"/>
          <p:cNvSpPr txBox="1">
            <a:spLocks noChangeArrowheads="1"/>
          </p:cNvSpPr>
          <p:nvPr/>
        </p:nvSpPr>
        <p:spPr bwMode="auto">
          <a:xfrm>
            <a:off x="5279587" y="3003832"/>
            <a:ext cx="1717462" cy="38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508" b="1" dirty="0">
                <a:latin typeface="Arial" charset="0"/>
              </a:rPr>
              <a:t>1</a:t>
            </a:r>
            <a:r>
              <a:rPr lang="ru-RU" altLang="ru-RU" sz="2508" b="1" dirty="0">
                <a:latin typeface="Arial" charset="0"/>
              </a:rPr>
              <a:t> 940</a:t>
            </a:r>
            <a:r>
              <a:rPr lang="en-US" altLang="ru-RU" sz="2508" b="1" dirty="0">
                <a:latin typeface="Arial" charset="0"/>
              </a:rPr>
              <a:t>.3</a:t>
            </a:r>
            <a:r>
              <a:rPr lang="ru-RU" altLang="ru-RU" sz="2508" b="1" dirty="0">
                <a:latin typeface="Arial" charset="0"/>
              </a:rPr>
              <a:t> М</a:t>
            </a:r>
            <a:r>
              <a:rPr lang="en-US" altLang="ru-RU" sz="2508" b="1" dirty="0">
                <a:latin typeface="Arial" charset="0"/>
              </a:rPr>
              <a:t>$</a:t>
            </a:r>
            <a:endParaRPr lang="ru-RU" altLang="ru-RU" sz="2508" b="1" dirty="0">
              <a:latin typeface="Arial" charset="0"/>
            </a:endParaRPr>
          </a:p>
        </p:txBody>
      </p:sp>
      <p:sp>
        <p:nvSpPr>
          <p:cNvPr id="55" name="Text Box 8"/>
          <p:cNvSpPr txBox="1">
            <a:spLocks noChangeArrowheads="1"/>
          </p:cNvSpPr>
          <p:nvPr/>
        </p:nvSpPr>
        <p:spPr bwMode="auto">
          <a:xfrm>
            <a:off x="7954756" y="3894293"/>
            <a:ext cx="1644797" cy="118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929" b="1" dirty="0">
                <a:solidFill>
                  <a:srgbClr val="000000"/>
                </a:solidFill>
                <a:latin typeface="Arial" charset="0"/>
              </a:rPr>
              <a:t>236.8 M$</a:t>
            </a:r>
          </a:p>
          <a:p>
            <a:pPr>
              <a:spcBef>
                <a:spcPct val="0"/>
              </a:spcBef>
              <a:buNone/>
            </a:pPr>
            <a:r>
              <a:rPr lang="en-US" altLang="ru-RU" sz="1929" dirty="0">
                <a:solidFill>
                  <a:srgbClr val="000000"/>
                </a:solidFill>
                <a:latin typeface="Arial" charset="0"/>
              </a:rPr>
              <a:t>Material infrastructure costs </a:t>
            </a:r>
            <a:r>
              <a:rPr lang="ru-RU" altLang="ru-RU" sz="1929" dirty="0">
                <a:solidFill>
                  <a:srgbClr val="000000"/>
                </a:solidFill>
                <a:latin typeface="Arial" charset="0"/>
              </a:rPr>
              <a:t>(12</a:t>
            </a:r>
            <a:r>
              <a:rPr lang="en-US" altLang="ru-RU" sz="1929" dirty="0">
                <a:solidFill>
                  <a:srgbClr val="000000"/>
                </a:solidFill>
                <a:latin typeface="Arial" charset="0"/>
              </a:rPr>
              <a:t>.</a:t>
            </a:r>
            <a:r>
              <a:rPr lang="ru-RU" altLang="ru-RU" sz="1929" dirty="0">
                <a:solidFill>
                  <a:srgbClr val="000000"/>
                </a:solidFill>
                <a:latin typeface="Arial" charset="0"/>
              </a:rPr>
              <a:t>2%)</a:t>
            </a:r>
            <a:endParaRPr lang="ru-RU" altLang="ru-RU" sz="1929" dirty="0">
              <a:solidFill>
                <a:srgbClr val="FF0000"/>
              </a:solidFill>
              <a:latin typeface="Arial" charset="0"/>
            </a:endParaRPr>
          </a:p>
        </p:txBody>
      </p:sp>
      <p:sp>
        <p:nvSpPr>
          <p:cNvPr id="56" name="Text Box 8"/>
          <p:cNvSpPr txBox="1">
            <a:spLocks noChangeArrowheads="1"/>
          </p:cNvSpPr>
          <p:nvPr/>
        </p:nvSpPr>
        <p:spPr bwMode="auto">
          <a:xfrm>
            <a:off x="6767551" y="5200328"/>
            <a:ext cx="1959019" cy="118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929" b="1" dirty="0">
                <a:solidFill>
                  <a:srgbClr val="000000"/>
                </a:solidFill>
                <a:latin typeface="Arial" charset="0"/>
              </a:rPr>
              <a:t>45.3 M$</a:t>
            </a:r>
          </a:p>
          <a:p>
            <a:pPr>
              <a:spcBef>
                <a:spcPct val="0"/>
              </a:spcBef>
              <a:buNone/>
            </a:pPr>
            <a:r>
              <a:rPr lang="en-US" altLang="ru-RU" sz="1929" dirty="0">
                <a:solidFill>
                  <a:srgbClr val="000000"/>
                </a:solidFill>
                <a:latin typeface="Arial" charset="0"/>
              </a:rPr>
              <a:t>International cooperation </a:t>
            </a:r>
            <a:r>
              <a:rPr lang="ru-RU" altLang="ru-RU" sz="1929" dirty="0">
                <a:solidFill>
                  <a:srgbClr val="000000"/>
                </a:solidFill>
                <a:latin typeface="Arial" charset="0"/>
              </a:rPr>
              <a:t>(2</a:t>
            </a:r>
            <a:r>
              <a:rPr lang="en-US" altLang="ru-RU" sz="1929" dirty="0">
                <a:solidFill>
                  <a:srgbClr val="000000"/>
                </a:solidFill>
                <a:latin typeface="Arial" charset="0"/>
              </a:rPr>
              <a:t>.</a:t>
            </a:r>
            <a:r>
              <a:rPr lang="ru-RU" altLang="ru-RU" sz="1929" dirty="0">
                <a:solidFill>
                  <a:srgbClr val="000000"/>
                </a:solidFill>
                <a:latin typeface="Arial" charset="0"/>
              </a:rPr>
              <a:t>3%)</a:t>
            </a:r>
            <a:endParaRPr lang="ru-RU" altLang="ru-RU" sz="1929" dirty="0">
              <a:solidFill>
                <a:srgbClr val="FF0000"/>
              </a:solidFill>
              <a:latin typeface="Arial" charset="0"/>
            </a:endParaRPr>
          </a:p>
        </p:txBody>
      </p:sp>
      <p:sp>
        <p:nvSpPr>
          <p:cNvPr id="57" name="Text Box 8"/>
          <p:cNvSpPr txBox="1">
            <a:spLocks noChangeArrowheads="1"/>
          </p:cNvSpPr>
          <p:nvPr/>
        </p:nvSpPr>
        <p:spPr bwMode="auto">
          <a:xfrm>
            <a:off x="4768990" y="5497177"/>
            <a:ext cx="1631723" cy="89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US" altLang="ru-RU" sz="1929" b="1" dirty="0">
                <a:solidFill>
                  <a:srgbClr val="000000"/>
                </a:solidFill>
                <a:latin typeface="Arial" charset="0"/>
              </a:rPr>
              <a:t>85.4 M$</a:t>
            </a:r>
          </a:p>
          <a:p>
            <a:pPr algn="r">
              <a:spcBef>
                <a:spcPct val="0"/>
              </a:spcBef>
              <a:buNone/>
            </a:pPr>
            <a:r>
              <a:rPr lang="en-US" altLang="ru-RU" sz="1929" dirty="0">
                <a:solidFill>
                  <a:srgbClr val="000000"/>
                </a:solidFill>
                <a:latin typeface="Arial" charset="0"/>
              </a:rPr>
              <a:t>Service costs </a:t>
            </a:r>
          </a:p>
          <a:p>
            <a:pPr algn="r">
              <a:spcBef>
                <a:spcPct val="0"/>
              </a:spcBef>
              <a:buNone/>
            </a:pPr>
            <a:r>
              <a:rPr lang="ru-RU" altLang="ru-RU" sz="1929" dirty="0">
                <a:solidFill>
                  <a:srgbClr val="000000"/>
                </a:solidFill>
                <a:latin typeface="Arial" charset="0"/>
              </a:rPr>
              <a:t>(4</a:t>
            </a:r>
            <a:r>
              <a:rPr lang="en-US" altLang="ru-RU" sz="1929" dirty="0">
                <a:solidFill>
                  <a:srgbClr val="000000"/>
                </a:solidFill>
                <a:latin typeface="Arial" charset="0"/>
              </a:rPr>
              <a:t>.</a:t>
            </a:r>
            <a:r>
              <a:rPr lang="ru-RU" altLang="ru-RU" sz="1929" dirty="0">
                <a:solidFill>
                  <a:srgbClr val="000000"/>
                </a:solidFill>
                <a:latin typeface="Arial" charset="0"/>
              </a:rPr>
              <a:t>4%)</a:t>
            </a:r>
            <a:endParaRPr lang="ru-RU" altLang="ru-RU" sz="1929" dirty="0">
              <a:solidFill>
                <a:srgbClr val="FF0000"/>
              </a:solidFill>
              <a:latin typeface="Arial" charset="0"/>
            </a:endParaRPr>
          </a:p>
        </p:txBody>
      </p:sp>
      <p:sp>
        <p:nvSpPr>
          <p:cNvPr id="58" name="Text Box 8"/>
          <p:cNvSpPr txBox="1">
            <a:spLocks noChangeArrowheads="1"/>
          </p:cNvSpPr>
          <p:nvPr/>
        </p:nvSpPr>
        <p:spPr bwMode="auto">
          <a:xfrm>
            <a:off x="2947970" y="4406334"/>
            <a:ext cx="1508581" cy="118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en-US" altLang="ru-RU" sz="1929" b="1" dirty="0">
                <a:solidFill>
                  <a:schemeClr val="bg1">
                    <a:lumMod val="50000"/>
                  </a:schemeClr>
                </a:solidFill>
                <a:latin typeface="Arial" charset="0"/>
              </a:rPr>
              <a:t>118.0 M$</a:t>
            </a:r>
          </a:p>
          <a:p>
            <a:pPr algn="r">
              <a:spcBef>
                <a:spcPct val="0"/>
              </a:spcBef>
              <a:buNone/>
            </a:pPr>
            <a:r>
              <a:rPr lang="en-US" altLang="ru-RU" sz="1929" dirty="0">
                <a:solidFill>
                  <a:schemeClr val="bg1">
                    <a:lumMod val="50000"/>
                  </a:schemeClr>
                </a:solidFill>
                <a:latin typeface="Arial" charset="0"/>
              </a:rPr>
              <a:t>Reserve funds</a:t>
            </a:r>
          </a:p>
          <a:p>
            <a:pPr algn="r">
              <a:spcBef>
                <a:spcPct val="0"/>
              </a:spcBef>
              <a:buNone/>
            </a:pPr>
            <a:r>
              <a:rPr lang="ru-RU" altLang="ru-RU" sz="1929" dirty="0">
                <a:solidFill>
                  <a:schemeClr val="bg1">
                    <a:lumMod val="50000"/>
                  </a:schemeClr>
                </a:solidFill>
                <a:latin typeface="Arial" charset="0"/>
              </a:rPr>
              <a:t>(6</a:t>
            </a:r>
            <a:r>
              <a:rPr lang="en-US" altLang="ru-RU" sz="1929" dirty="0">
                <a:solidFill>
                  <a:schemeClr val="bg1">
                    <a:lumMod val="50000"/>
                  </a:schemeClr>
                </a:solidFill>
                <a:latin typeface="Arial" charset="0"/>
              </a:rPr>
              <a:t>.</a:t>
            </a:r>
            <a:r>
              <a:rPr lang="ru-RU" altLang="ru-RU" sz="1929" dirty="0">
                <a:solidFill>
                  <a:schemeClr val="bg1">
                    <a:lumMod val="50000"/>
                  </a:schemeClr>
                </a:solidFill>
                <a:latin typeface="Arial" charset="0"/>
              </a:rPr>
              <a:t>1%)</a:t>
            </a:r>
          </a:p>
        </p:txBody>
      </p:sp>
      <p:sp>
        <p:nvSpPr>
          <p:cNvPr id="59" name="Line 12"/>
          <p:cNvSpPr/>
          <p:nvPr/>
        </p:nvSpPr>
        <p:spPr>
          <a:xfrm>
            <a:off x="4129430" y="2333884"/>
            <a:ext cx="457337" cy="210202"/>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86805" tIns="37153" rIns="86805" bIns="37153" anchor="t" anchorCtr="1">
            <a:noAutofit/>
          </a:bodyPr>
          <a:lstStyle/>
          <a:p>
            <a:endParaRPr lang="en-US" sz="1736" spc="-1">
              <a:solidFill>
                <a:srgbClr val="000000"/>
              </a:solidFill>
              <a:latin typeface="Arial"/>
              <a:ea typeface="DejaVu Sans"/>
            </a:endParaRPr>
          </a:p>
        </p:txBody>
      </p:sp>
      <p:sp>
        <p:nvSpPr>
          <p:cNvPr id="60" name="Line 12"/>
          <p:cNvSpPr/>
          <p:nvPr/>
        </p:nvSpPr>
        <p:spPr>
          <a:xfrm flipV="1">
            <a:off x="7333578" y="2237997"/>
            <a:ext cx="661455" cy="303612"/>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86805" tIns="37153" rIns="86805" bIns="37153" anchor="t" anchorCtr="1">
            <a:noAutofit/>
          </a:bodyPr>
          <a:lstStyle/>
          <a:p>
            <a:endParaRPr lang="en-US" sz="1736" spc="-1">
              <a:solidFill>
                <a:srgbClr val="000000"/>
              </a:solidFill>
              <a:latin typeface="Arial"/>
              <a:ea typeface="DejaVu Sans"/>
            </a:endParaRPr>
          </a:p>
        </p:txBody>
      </p:sp>
      <p:sp>
        <p:nvSpPr>
          <p:cNvPr id="61" name="Line 12"/>
          <p:cNvSpPr/>
          <p:nvPr/>
        </p:nvSpPr>
        <p:spPr>
          <a:xfrm>
            <a:off x="7104910" y="4347780"/>
            <a:ext cx="757297" cy="303612"/>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86805" tIns="37153" rIns="86805" bIns="37153" anchor="t" anchorCtr="1">
            <a:noAutofit/>
          </a:bodyPr>
          <a:lstStyle/>
          <a:p>
            <a:endParaRPr lang="en-US" sz="1736" spc="-1">
              <a:solidFill>
                <a:srgbClr val="000000"/>
              </a:solidFill>
              <a:latin typeface="Arial"/>
              <a:ea typeface="DejaVu Sans"/>
            </a:endParaRPr>
          </a:p>
        </p:txBody>
      </p:sp>
      <p:sp>
        <p:nvSpPr>
          <p:cNvPr id="62" name="Line 12"/>
          <p:cNvSpPr/>
          <p:nvPr/>
        </p:nvSpPr>
        <p:spPr>
          <a:xfrm>
            <a:off x="6474373" y="4726867"/>
            <a:ext cx="228669" cy="770310"/>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86805" tIns="37153" rIns="86805" bIns="37153" anchor="t" anchorCtr="1">
            <a:noAutofit/>
          </a:bodyPr>
          <a:lstStyle/>
          <a:p>
            <a:endParaRPr lang="en-US" sz="1736" spc="-1">
              <a:solidFill>
                <a:srgbClr val="000000"/>
              </a:solidFill>
              <a:latin typeface="Arial"/>
              <a:ea typeface="DejaVu Sans"/>
            </a:endParaRPr>
          </a:p>
        </p:txBody>
      </p:sp>
      <p:sp>
        <p:nvSpPr>
          <p:cNvPr id="63" name="Line 12"/>
          <p:cNvSpPr/>
          <p:nvPr/>
        </p:nvSpPr>
        <p:spPr>
          <a:xfrm>
            <a:off x="6173134" y="4815173"/>
            <a:ext cx="0" cy="682005"/>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86805" tIns="37153" rIns="86805" bIns="37153" anchor="t" anchorCtr="1">
            <a:noAutofit/>
          </a:bodyPr>
          <a:lstStyle/>
          <a:p>
            <a:endParaRPr lang="en-US" sz="1736" spc="-1">
              <a:solidFill>
                <a:srgbClr val="000000"/>
              </a:solidFill>
              <a:latin typeface="Arial"/>
              <a:ea typeface="DejaVu Sans"/>
            </a:endParaRPr>
          </a:p>
        </p:txBody>
      </p:sp>
      <p:sp>
        <p:nvSpPr>
          <p:cNvPr id="64" name="Line 12"/>
          <p:cNvSpPr/>
          <p:nvPr/>
        </p:nvSpPr>
        <p:spPr>
          <a:xfrm flipH="1">
            <a:off x="4549098" y="4815173"/>
            <a:ext cx="950967" cy="266625"/>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86805" tIns="37153" rIns="86805" bIns="37153" anchor="t" anchorCtr="1">
            <a:noAutofit/>
          </a:bodyPr>
          <a:lstStyle/>
          <a:p>
            <a:endParaRPr lang="en-US" sz="1736" spc="-1">
              <a:solidFill>
                <a:srgbClr val="000000"/>
              </a:solidFill>
              <a:latin typeface="Arial"/>
              <a:ea typeface="DejaVu Sans"/>
            </a:endParaRPr>
          </a:p>
        </p:txBody>
      </p:sp>
      <p:sp>
        <p:nvSpPr>
          <p:cNvPr id="17" name="Прямоугольник 10"/>
          <p:cNvSpPr/>
          <p:nvPr/>
        </p:nvSpPr>
        <p:spPr>
          <a:xfrm>
            <a:off x="2570029" y="515819"/>
            <a:ext cx="7329737" cy="665969"/>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r>
              <a:rPr lang="en-US" sz="2122" b="1" spc="-1" dirty="0">
                <a:latin typeface="Arial"/>
                <a:ea typeface="DejaVu Sans"/>
              </a:rPr>
              <a:t>Draft expenses of the Seven-Year Plan for 2024-2030</a:t>
            </a:r>
          </a:p>
          <a:p>
            <a:pPr algn="ctr"/>
            <a:r>
              <a:rPr lang="en-US" sz="2122" b="1" spc="-1" dirty="0">
                <a:latin typeface="Arial"/>
                <a:ea typeface="DejaVu Sans"/>
              </a:rPr>
              <a:t>by types of expenses</a:t>
            </a:r>
            <a:endParaRPr lang="en-US" sz="2122" spc="-1" dirty="0">
              <a:latin typeface="Arial"/>
            </a:endParaRPr>
          </a:p>
        </p:txBody>
      </p:sp>
    </p:spTree>
    <p:extLst>
      <p:ext uri="{BB962C8B-B14F-4D97-AF65-F5344CB8AC3E}">
        <p14:creationId xmlns:p14="http://schemas.microsoft.com/office/powerpoint/2010/main" val="208619643"/>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Объект 3"/>
          <p:cNvGraphicFramePr>
            <a:graphicFrameLocks noChangeAspect="1"/>
          </p:cNvGraphicFramePr>
          <p:nvPr/>
        </p:nvGraphicFramePr>
        <p:xfrm>
          <a:off x="4003409" y="1430548"/>
          <a:ext cx="4146796" cy="3765749"/>
        </p:xfrm>
        <a:graphic>
          <a:graphicData uri="http://schemas.openxmlformats.org/drawingml/2006/chart">
            <c:chart xmlns:c="http://schemas.openxmlformats.org/drawingml/2006/chart" xmlns:r="http://schemas.openxmlformats.org/officeDocument/2006/relationships" r:id="rId2"/>
          </a:graphicData>
        </a:graphic>
      </p:graphicFrame>
      <p:sp>
        <p:nvSpPr>
          <p:cNvPr id="855" name="Прямоугольник 10"/>
          <p:cNvSpPr/>
          <p:nvPr/>
        </p:nvSpPr>
        <p:spPr>
          <a:xfrm>
            <a:off x="2369267" y="348521"/>
            <a:ext cx="7251220" cy="665969"/>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ctr">
            <a:noAutofit/>
          </a:bodyPr>
          <a:lstStyle/>
          <a:p>
            <a:pPr algn="ctr"/>
            <a:r>
              <a:rPr lang="en-US" sz="2122" b="1" spc="-1" dirty="0">
                <a:latin typeface="Arial"/>
                <a:ea typeface="DejaVu Sans"/>
              </a:rPr>
              <a:t>Draft expenses of the Seven-Year Plan for 2024-2030</a:t>
            </a:r>
          </a:p>
          <a:p>
            <a:pPr algn="ctr"/>
            <a:r>
              <a:rPr lang="en-US" sz="2122" b="1" spc="-1" dirty="0">
                <a:latin typeface="Arial"/>
                <a:ea typeface="DejaVu Sans"/>
              </a:rPr>
              <a:t>by fields of research </a:t>
            </a:r>
            <a:r>
              <a:rPr lang="ru-RU" sz="2122" spc="-1" dirty="0">
                <a:latin typeface="Arial"/>
              </a:rPr>
              <a:t>(</a:t>
            </a:r>
            <a:r>
              <a:rPr lang="en-US" sz="2122" spc="-1" dirty="0">
                <a:latin typeface="Arial"/>
              </a:rPr>
              <a:t>including overheads)</a:t>
            </a:r>
          </a:p>
        </p:txBody>
      </p:sp>
      <p:sp>
        <p:nvSpPr>
          <p:cNvPr id="40" name="Text Box 4"/>
          <p:cNvSpPr txBox="1">
            <a:spLocks noChangeArrowheads="1"/>
          </p:cNvSpPr>
          <p:nvPr/>
        </p:nvSpPr>
        <p:spPr bwMode="auto">
          <a:xfrm>
            <a:off x="2032906" y="2051806"/>
            <a:ext cx="1993711" cy="169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736" b="1" dirty="0">
                <a:solidFill>
                  <a:srgbClr val="000000"/>
                </a:solidFill>
                <a:latin typeface="Arial" charset="0"/>
              </a:rPr>
              <a:t>749.8 М</a:t>
            </a:r>
            <a:r>
              <a:rPr lang="en-US" altLang="ru-RU" sz="1736" b="1" dirty="0">
                <a:solidFill>
                  <a:srgbClr val="000000"/>
                </a:solidFill>
                <a:latin typeface="Arial" charset="0"/>
              </a:rPr>
              <a:t>$</a:t>
            </a:r>
            <a:endParaRPr lang="ru-RU" altLang="ru-RU" sz="1736" b="1" dirty="0">
              <a:solidFill>
                <a:srgbClr val="000000"/>
              </a:solidFill>
              <a:latin typeface="Arial" charset="0"/>
            </a:endParaRPr>
          </a:p>
          <a:p>
            <a:pPr algn="r">
              <a:spcBef>
                <a:spcPct val="0"/>
              </a:spcBef>
              <a:buNone/>
            </a:pPr>
            <a:r>
              <a:rPr lang="en-US" altLang="ru-RU" sz="1736" dirty="0">
                <a:solidFill>
                  <a:srgbClr val="000000"/>
                </a:solidFill>
                <a:latin typeface="Arial" charset="0"/>
              </a:rPr>
              <a:t>Elementary particle physics and high-energy heavy-ion physics</a:t>
            </a:r>
          </a:p>
          <a:p>
            <a:pPr algn="r">
              <a:spcBef>
                <a:spcPct val="0"/>
              </a:spcBef>
              <a:buNone/>
            </a:pPr>
            <a:r>
              <a:rPr lang="ru-RU" altLang="ru-RU" sz="1736" dirty="0">
                <a:solidFill>
                  <a:srgbClr val="000000"/>
                </a:solidFill>
                <a:latin typeface="Arial" charset="0"/>
              </a:rPr>
              <a:t>(38</a:t>
            </a:r>
            <a:r>
              <a:rPr lang="en-US" altLang="ru-RU" sz="1736" dirty="0">
                <a:solidFill>
                  <a:srgbClr val="000000"/>
                </a:solidFill>
                <a:latin typeface="Arial" charset="0"/>
              </a:rPr>
              <a:t>.</a:t>
            </a:r>
            <a:r>
              <a:rPr lang="ru-RU" altLang="ru-RU" sz="1736" dirty="0">
                <a:solidFill>
                  <a:srgbClr val="000000"/>
                </a:solidFill>
                <a:latin typeface="Arial" charset="0"/>
              </a:rPr>
              <a:t>6%)</a:t>
            </a:r>
          </a:p>
        </p:txBody>
      </p:sp>
      <p:sp>
        <p:nvSpPr>
          <p:cNvPr id="42" name="Text Box 8"/>
          <p:cNvSpPr txBox="1">
            <a:spLocks noChangeArrowheads="1"/>
          </p:cNvSpPr>
          <p:nvPr/>
        </p:nvSpPr>
        <p:spPr bwMode="auto">
          <a:xfrm>
            <a:off x="7721155" y="1376213"/>
            <a:ext cx="3585779" cy="53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736" b="1" dirty="0">
                <a:solidFill>
                  <a:srgbClr val="000000"/>
                </a:solidFill>
                <a:latin typeface="Arial" charset="0"/>
              </a:rPr>
              <a:t>405</a:t>
            </a:r>
            <a:r>
              <a:rPr lang="en-US" altLang="ru-RU" sz="1736" b="1" dirty="0">
                <a:solidFill>
                  <a:srgbClr val="000000"/>
                </a:solidFill>
                <a:latin typeface="Arial" charset="0"/>
              </a:rPr>
              <a:t>.</a:t>
            </a:r>
            <a:r>
              <a:rPr lang="ru-RU" altLang="ru-RU" sz="1736" b="1" dirty="0">
                <a:solidFill>
                  <a:srgbClr val="000000"/>
                </a:solidFill>
                <a:latin typeface="Arial" charset="0"/>
              </a:rPr>
              <a:t>7</a:t>
            </a:r>
            <a:r>
              <a:rPr lang="en-US" altLang="ru-RU" sz="1736" b="1" dirty="0">
                <a:solidFill>
                  <a:srgbClr val="000000"/>
                </a:solidFill>
                <a:latin typeface="Arial" charset="0"/>
              </a:rPr>
              <a:t> M$</a:t>
            </a:r>
          </a:p>
          <a:p>
            <a:pPr>
              <a:spcBef>
                <a:spcPct val="0"/>
              </a:spcBef>
              <a:buNone/>
            </a:pPr>
            <a:r>
              <a:rPr lang="en-US" altLang="ru-RU" sz="1736" dirty="0">
                <a:solidFill>
                  <a:srgbClr val="000000"/>
                </a:solidFill>
                <a:latin typeface="Arial" charset="0"/>
              </a:rPr>
              <a:t>Nuclear physics </a:t>
            </a:r>
            <a:r>
              <a:rPr lang="ru-RU" altLang="ru-RU" sz="1736" dirty="0">
                <a:solidFill>
                  <a:srgbClr val="000000"/>
                </a:solidFill>
                <a:latin typeface="Arial" charset="0"/>
              </a:rPr>
              <a:t>(20</a:t>
            </a:r>
            <a:r>
              <a:rPr lang="en-US" altLang="ru-RU" sz="1736" dirty="0">
                <a:solidFill>
                  <a:srgbClr val="000000"/>
                </a:solidFill>
                <a:latin typeface="Arial" charset="0"/>
              </a:rPr>
              <a:t>.</a:t>
            </a:r>
            <a:r>
              <a:rPr lang="ru-RU" altLang="ru-RU" sz="1736" dirty="0">
                <a:solidFill>
                  <a:srgbClr val="000000"/>
                </a:solidFill>
                <a:latin typeface="Arial" charset="0"/>
              </a:rPr>
              <a:t>9%)</a:t>
            </a:r>
            <a:endParaRPr lang="ru-RU" altLang="ru-RU" sz="1736" dirty="0">
              <a:solidFill>
                <a:srgbClr val="FF0000"/>
              </a:solidFill>
              <a:latin typeface="Arial" charset="0"/>
            </a:endParaRPr>
          </a:p>
        </p:txBody>
      </p:sp>
      <p:sp>
        <p:nvSpPr>
          <p:cNvPr id="47" name="TextBox 4"/>
          <p:cNvSpPr txBox="1">
            <a:spLocks noChangeArrowheads="1"/>
          </p:cNvSpPr>
          <p:nvPr/>
        </p:nvSpPr>
        <p:spPr bwMode="auto">
          <a:xfrm>
            <a:off x="5291506" y="3003832"/>
            <a:ext cx="1717462" cy="38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2508" b="1" dirty="0">
                <a:latin typeface="Arial" charset="0"/>
              </a:rPr>
              <a:t>1</a:t>
            </a:r>
            <a:r>
              <a:rPr lang="ru-RU" altLang="ru-RU" sz="2508" b="1" dirty="0">
                <a:latin typeface="Arial" charset="0"/>
              </a:rPr>
              <a:t> 940</a:t>
            </a:r>
            <a:r>
              <a:rPr lang="en-US" altLang="ru-RU" sz="2508" b="1" dirty="0">
                <a:latin typeface="Arial" charset="0"/>
              </a:rPr>
              <a:t>.3</a:t>
            </a:r>
            <a:r>
              <a:rPr lang="ru-RU" altLang="ru-RU" sz="2508" b="1" dirty="0">
                <a:latin typeface="Arial" charset="0"/>
              </a:rPr>
              <a:t> М</a:t>
            </a:r>
            <a:r>
              <a:rPr lang="en-US" altLang="ru-RU" sz="2508" b="1" dirty="0">
                <a:latin typeface="Arial" charset="0"/>
              </a:rPr>
              <a:t>$</a:t>
            </a:r>
            <a:endParaRPr lang="ru-RU" altLang="ru-RU" sz="2508" b="1" dirty="0">
              <a:latin typeface="Arial" charset="0"/>
            </a:endParaRPr>
          </a:p>
        </p:txBody>
      </p:sp>
      <p:sp>
        <p:nvSpPr>
          <p:cNvPr id="55" name="Text Box 8"/>
          <p:cNvSpPr txBox="1">
            <a:spLocks noChangeArrowheads="1"/>
          </p:cNvSpPr>
          <p:nvPr/>
        </p:nvSpPr>
        <p:spPr bwMode="auto">
          <a:xfrm>
            <a:off x="7992543" y="3746885"/>
            <a:ext cx="2431278" cy="80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736" b="1" dirty="0">
                <a:solidFill>
                  <a:srgbClr val="000000"/>
                </a:solidFill>
                <a:latin typeface="Arial" charset="0"/>
              </a:rPr>
              <a:t>72.6 M$</a:t>
            </a:r>
          </a:p>
          <a:p>
            <a:pPr>
              <a:spcBef>
                <a:spcPct val="0"/>
              </a:spcBef>
              <a:buNone/>
            </a:pPr>
            <a:r>
              <a:rPr lang="en-US" altLang="ru-RU" sz="1736" dirty="0">
                <a:solidFill>
                  <a:srgbClr val="000000"/>
                </a:solidFill>
                <a:latin typeface="Arial" charset="0"/>
              </a:rPr>
              <a:t>Radiation research in life sciences</a:t>
            </a:r>
            <a:r>
              <a:rPr lang="ru-RU" altLang="ru-RU" sz="1736" dirty="0">
                <a:solidFill>
                  <a:srgbClr val="000000"/>
                </a:solidFill>
                <a:latin typeface="Arial" charset="0"/>
              </a:rPr>
              <a:t> (</a:t>
            </a:r>
            <a:r>
              <a:rPr lang="en-US" altLang="ru-RU" sz="1736" dirty="0">
                <a:solidFill>
                  <a:srgbClr val="000000"/>
                </a:solidFill>
                <a:latin typeface="Arial" charset="0"/>
              </a:rPr>
              <a:t>3.8</a:t>
            </a:r>
            <a:r>
              <a:rPr lang="ru-RU" altLang="ru-RU" sz="1736" dirty="0">
                <a:solidFill>
                  <a:srgbClr val="000000"/>
                </a:solidFill>
                <a:latin typeface="Arial" charset="0"/>
              </a:rPr>
              <a:t>%)</a:t>
            </a:r>
            <a:endParaRPr lang="ru-RU" altLang="ru-RU" sz="1736" dirty="0">
              <a:solidFill>
                <a:srgbClr val="FF0000"/>
              </a:solidFill>
              <a:latin typeface="Arial" charset="0"/>
            </a:endParaRPr>
          </a:p>
        </p:txBody>
      </p:sp>
      <p:sp>
        <p:nvSpPr>
          <p:cNvPr id="56" name="Text Box 8"/>
          <p:cNvSpPr txBox="1">
            <a:spLocks noChangeArrowheads="1"/>
          </p:cNvSpPr>
          <p:nvPr/>
        </p:nvSpPr>
        <p:spPr bwMode="auto">
          <a:xfrm>
            <a:off x="7612968" y="4795610"/>
            <a:ext cx="2737416" cy="80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736" b="1" dirty="0">
                <a:solidFill>
                  <a:srgbClr val="000000"/>
                </a:solidFill>
                <a:latin typeface="Arial" charset="0"/>
              </a:rPr>
              <a:t>132</a:t>
            </a:r>
            <a:r>
              <a:rPr lang="en-US" altLang="ru-RU" sz="1736" b="1" dirty="0">
                <a:solidFill>
                  <a:srgbClr val="000000"/>
                </a:solidFill>
                <a:latin typeface="Arial" charset="0"/>
              </a:rPr>
              <a:t>.</a:t>
            </a:r>
            <a:r>
              <a:rPr lang="ru-RU" altLang="ru-RU" sz="1736" b="1" dirty="0">
                <a:solidFill>
                  <a:srgbClr val="000000"/>
                </a:solidFill>
                <a:latin typeface="Arial" charset="0"/>
              </a:rPr>
              <a:t>3</a:t>
            </a:r>
            <a:r>
              <a:rPr lang="en-US" altLang="ru-RU" sz="1736" b="1" dirty="0">
                <a:solidFill>
                  <a:srgbClr val="000000"/>
                </a:solidFill>
                <a:latin typeface="Arial" charset="0"/>
              </a:rPr>
              <a:t> M$</a:t>
            </a:r>
          </a:p>
          <a:p>
            <a:pPr>
              <a:spcBef>
                <a:spcPct val="0"/>
              </a:spcBef>
              <a:buNone/>
            </a:pPr>
            <a:r>
              <a:rPr lang="en-US" altLang="ru-RU" sz="1736" dirty="0">
                <a:solidFill>
                  <a:srgbClr val="000000"/>
                </a:solidFill>
                <a:latin typeface="Arial" charset="0"/>
              </a:rPr>
              <a:t>Information technology </a:t>
            </a:r>
            <a:r>
              <a:rPr lang="ru-RU" altLang="ru-RU" sz="1736" dirty="0">
                <a:solidFill>
                  <a:srgbClr val="000000"/>
                </a:solidFill>
                <a:latin typeface="Arial" charset="0"/>
              </a:rPr>
              <a:t>(</a:t>
            </a:r>
            <a:r>
              <a:rPr lang="en-US" altLang="ru-RU" sz="1736" dirty="0">
                <a:solidFill>
                  <a:srgbClr val="000000"/>
                </a:solidFill>
                <a:latin typeface="Arial" charset="0"/>
              </a:rPr>
              <a:t>6.8</a:t>
            </a:r>
            <a:r>
              <a:rPr lang="ru-RU" altLang="ru-RU" sz="1736" dirty="0">
                <a:solidFill>
                  <a:srgbClr val="000000"/>
                </a:solidFill>
                <a:latin typeface="Arial" charset="0"/>
              </a:rPr>
              <a:t>%)</a:t>
            </a:r>
            <a:endParaRPr lang="ru-RU" altLang="ru-RU" sz="1736" dirty="0">
              <a:solidFill>
                <a:srgbClr val="FF0000"/>
              </a:solidFill>
              <a:latin typeface="Arial" charset="0"/>
            </a:endParaRPr>
          </a:p>
        </p:txBody>
      </p:sp>
      <p:sp>
        <p:nvSpPr>
          <p:cNvPr id="57" name="Text Box 8"/>
          <p:cNvSpPr txBox="1">
            <a:spLocks noChangeArrowheads="1"/>
          </p:cNvSpPr>
          <p:nvPr/>
        </p:nvSpPr>
        <p:spPr bwMode="auto">
          <a:xfrm>
            <a:off x="7008968" y="5727332"/>
            <a:ext cx="2795876" cy="80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ru-RU" sz="1736" b="1" dirty="0">
                <a:solidFill>
                  <a:srgbClr val="000000"/>
                </a:solidFill>
                <a:latin typeface="Arial" charset="0"/>
              </a:rPr>
              <a:t>108.3 M$</a:t>
            </a:r>
          </a:p>
          <a:p>
            <a:pPr>
              <a:spcBef>
                <a:spcPct val="0"/>
              </a:spcBef>
              <a:buNone/>
            </a:pPr>
            <a:r>
              <a:rPr lang="en-US" altLang="ru-RU" sz="1736" dirty="0">
                <a:solidFill>
                  <a:srgbClr val="000000"/>
                </a:solidFill>
                <a:latin typeface="Arial" charset="0"/>
              </a:rPr>
              <a:t>Applied innovation activity </a:t>
            </a:r>
          </a:p>
          <a:p>
            <a:pPr>
              <a:spcBef>
                <a:spcPct val="0"/>
              </a:spcBef>
              <a:buNone/>
            </a:pPr>
            <a:r>
              <a:rPr lang="ru-RU" altLang="ru-RU" sz="1736" dirty="0">
                <a:solidFill>
                  <a:srgbClr val="000000"/>
                </a:solidFill>
                <a:latin typeface="Arial" charset="0"/>
              </a:rPr>
              <a:t>(</a:t>
            </a:r>
            <a:r>
              <a:rPr lang="en-US" altLang="ru-RU" sz="1736" dirty="0">
                <a:solidFill>
                  <a:srgbClr val="000000"/>
                </a:solidFill>
                <a:latin typeface="Arial" charset="0"/>
              </a:rPr>
              <a:t>5.6</a:t>
            </a:r>
            <a:r>
              <a:rPr lang="ru-RU" altLang="ru-RU" sz="1736" dirty="0">
                <a:solidFill>
                  <a:srgbClr val="000000"/>
                </a:solidFill>
                <a:latin typeface="Arial" charset="0"/>
              </a:rPr>
              <a:t>%)</a:t>
            </a:r>
            <a:endParaRPr lang="ru-RU" altLang="ru-RU" sz="1736" dirty="0">
              <a:solidFill>
                <a:srgbClr val="FF0000"/>
              </a:solidFill>
              <a:latin typeface="Arial" charset="0"/>
            </a:endParaRPr>
          </a:p>
        </p:txBody>
      </p:sp>
      <p:sp>
        <p:nvSpPr>
          <p:cNvPr id="59" name="Line 12"/>
          <p:cNvSpPr/>
          <p:nvPr/>
        </p:nvSpPr>
        <p:spPr>
          <a:xfrm>
            <a:off x="4026618" y="2630664"/>
            <a:ext cx="493886" cy="175799"/>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86805" tIns="37153" rIns="86805" bIns="37153" anchor="t" anchorCtr="1">
            <a:noAutofit/>
          </a:bodyPr>
          <a:lstStyle/>
          <a:p>
            <a:endParaRPr lang="en-US" sz="1736" spc="-1">
              <a:solidFill>
                <a:srgbClr val="000000"/>
              </a:solidFill>
              <a:latin typeface="Arial"/>
              <a:ea typeface="DejaVu Sans"/>
            </a:endParaRPr>
          </a:p>
        </p:txBody>
      </p:sp>
      <p:sp>
        <p:nvSpPr>
          <p:cNvPr id="60" name="Line 12"/>
          <p:cNvSpPr/>
          <p:nvPr/>
        </p:nvSpPr>
        <p:spPr>
          <a:xfrm flipV="1">
            <a:off x="7234568" y="1769509"/>
            <a:ext cx="419108" cy="399586"/>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86805" tIns="37153" rIns="86805" bIns="37153" anchor="t" anchorCtr="1">
            <a:noAutofit/>
          </a:bodyPr>
          <a:lstStyle/>
          <a:p>
            <a:endParaRPr lang="en-US" sz="1736" spc="-1">
              <a:solidFill>
                <a:srgbClr val="000000"/>
              </a:solidFill>
              <a:latin typeface="Arial"/>
              <a:ea typeface="DejaVu Sans"/>
            </a:endParaRPr>
          </a:p>
        </p:txBody>
      </p:sp>
      <p:sp>
        <p:nvSpPr>
          <p:cNvPr id="61" name="Line 12"/>
          <p:cNvSpPr/>
          <p:nvPr/>
        </p:nvSpPr>
        <p:spPr>
          <a:xfrm>
            <a:off x="7444121" y="4224475"/>
            <a:ext cx="548421" cy="49045"/>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86805" tIns="37153" rIns="86805" bIns="37153" anchor="t" anchorCtr="1">
            <a:noAutofit/>
          </a:bodyPr>
          <a:lstStyle/>
          <a:p>
            <a:endParaRPr lang="en-US" sz="1736" spc="-1">
              <a:solidFill>
                <a:srgbClr val="000000"/>
              </a:solidFill>
              <a:latin typeface="Arial"/>
              <a:ea typeface="DejaVu Sans"/>
            </a:endParaRPr>
          </a:p>
        </p:txBody>
      </p:sp>
      <p:sp>
        <p:nvSpPr>
          <p:cNvPr id="62" name="Line 12"/>
          <p:cNvSpPr/>
          <p:nvPr/>
        </p:nvSpPr>
        <p:spPr>
          <a:xfrm>
            <a:off x="6925223" y="4532070"/>
            <a:ext cx="518898" cy="668259"/>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86805" tIns="37153" rIns="86805" bIns="37153" anchor="t" anchorCtr="1">
            <a:noAutofit/>
          </a:bodyPr>
          <a:lstStyle/>
          <a:p>
            <a:endParaRPr lang="en-US" sz="1736" spc="-1">
              <a:solidFill>
                <a:srgbClr val="000000"/>
              </a:solidFill>
              <a:latin typeface="Arial"/>
              <a:ea typeface="DejaVu Sans"/>
            </a:endParaRPr>
          </a:p>
        </p:txBody>
      </p:sp>
      <p:sp>
        <p:nvSpPr>
          <p:cNvPr id="63" name="Line 12"/>
          <p:cNvSpPr/>
          <p:nvPr/>
        </p:nvSpPr>
        <p:spPr>
          <a:xfrm>
            <a:off x="6417086" y="4798400"/>
            <a:ext cx="539565" cy="1120426"/>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86805" tIns="37153" rIns="86805" bIns="37153" anchor="t" anchorCtr="1">
            <a:noAutofit/>
          </a:bodyPr>
          <a:lstStyle/>
          <a:p>
            <a:endParaRPr lang="en-US" sz="1736" spc="-1">
              <a:solidFill>
                <a:srgbClr val="000000"/>
              </a:solidFill>
              <a:latin typeface="Arial"/>
              <a:ea typeface="DejaVu Sans"/>
            </a:endParaRPr>
          </a:p>
        </p:txBody>
      </p:sp>
      <p:sp>
        <p:nvSpPr>
          <p:cNvPr id="64" name="Line 12"/>
          <p:cNvSpPr/>
          <p:nvPr/>
        </p:nvSpPr>
        <p:spPr>
          <a:xfrm flipH="1">
            <a:off x="4229100" y="4637314"/>
            <a:ext cx="963386" cy="108204"/>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86805" tIns="37153" rIns="86805" bIns="37153" anchor="t" anchorCtr="1">
            <a:noAutofit/>
          </a:bodyPr>
          <a:lstStyle/>
          <a:p>
            <a:endParaRPr lang="en-US" sz="1736" spc="-1">
              <a:solidFill>
                <a:srgbClr val="000000"/>
              </a:solidFill>
              <a:latin typeface="Arial"/>
              <a:ea typeface="DejaVu Sans"/>
            </a:endParaRPr>
          </a:p>
        </p:txBody>
      </p:sp>
      <p:sp>
        <p:nvSpPr>
          <p:cNvPr id="17" name="Text Box 4"/>
          <p:cNvSpPr txBox="1">
            <a:spLocks noChangeArrowheads="1"/>
          </p:cNvSpPr>
          <p:nvPr/>
        </p:nvSpPr>
        <p:spPr bwMode="auto">
          <a:xfrm>
            <a:off x="1694896" y="4379924"/>
            <a:ext cx="2622809" cy="89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736" b="1" dirty="0">
                <a:solidFill>
                  <a:srgbClr val="000000"/>
                </a:solidFill>
                <a:latin typeface="Arial" charset="0"/>
              </a:rPr>
              <a:t>93.6 М</a:t>
            </a:r>
            <a:r>
              <a:rPr lang="en-US" altLang="ru-RU" sz="1736" b="1" dirty="0">
                <a:solidFill>
                  <a:srgbClr val="000000"/>
                </a:solidFill>
                <a:latin typeface="Arial" charset="0"/>
              </a:rPr>
              <a:t>$</a:t>
            </a:r>
            <a:endParaRPr lang="ru-RU" altLang="ru-RU" sz="1736" b="1" dirty="0">
              <a:solidFill>
                <a:srgbClr val="000000"/>
              </a:solidFill>
              <a:latin typeface="Arial" charset="0"/>
            </a:endParaRPr>
          </a:p>
          <a:p>
            <a:pPr algn="r">
              <a:spcBef>
                <a:spcPct val="0"/>
              </a:spcBef>
              <a:buNone/>
            </a:pPr>
            <a:r>
              <a:rPr lang="en-US" altLang="ru-RU" sz="1736" dirty="0">
                <a:solidFill>
                  <a:srgbClr val="000000"/>
                </a:solidFill>
                <a:latin typeface="Arial" charset="0"/>
              </a:rPr>
              <a:t>Theoretical physics </a:t>
            </a:r>
            <a:r>
              <a:rPr lang="ru-RU" altLang="ru-RU" sz="1736" dirty="0">
                <a:solidFill>
                  <a:srgbClr val="000000"/>
                </a:solidFill>
                <a:latin typeface="Arial" charset="0"/>
              </a:rPr>
              <a:t>(4</a:t>
            </a:r>
            <a:r>
              <a:rPr lang="en-US" altLang="ru-RU" sz="1736" dirty="0">
                <a:solidFill>
                  <a:srgbClr val="000000"/>
                </a:solidFill>
                <a:latin typeface="Arial" charset="0"/>
              </a:rPr>
              <a:t>.</a:t>
            </a:r>
            <a:r>
              <a:rPr lang="ru-RU" altLang="ru-RU" sz="1736" dirty="0">
                <a:solidFill>
                  <a:srgbClr val="000000"/>
                </a:solidFill>
                <a:latin typeface="Arial" charset="0"/>
              </a:rPr>
              <a:t>8%)</a:t>
            </a:r>
          </a:p>
        </p:txBody>
      </p:sp>
      <p:sp>
        <p:nvSpPr>
          <p:cNvPr id="18" name="Text Box 8"/>
          <p:cNvSpPr txBox="1">
            <a:spLocks noChangeArrowheads="1"/>
          </p:cNvSpPr>
          <p:nvPr/>
        </p:nvSpPr>
        <p:spPr bwMode="auto">
          <a:xfrm>
            <a:off x="8096059" y="2563884"/>
            <a:ext cx="1926610" cy="80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1736" b="1" dirty="0">
                <a:solidFill>
                  <a:srgbClr val="000000"/>
                </a:solidFill>
                <a:latin typeface="Arial" charset="0"/>
              </a:rPr>
              <a:t>248</a:t>
            </a:r>
            <a:r>
              <a:rPr lang="en-US" altLang="ru-RU" sz="1736" b="1" dirty="0">
                <a:solidFill>
                  <a:srgbClr val="000000"/>
                </a:solidFill>
                <a:latin typeface="Arial" charset="0"/>
              </a:rPr>
              <a:t>.</a:t>
            </a:r>
            <a:r>
              <a:rPr lang="ru-RU" altLang="ru-RU" sz="1736" b="1" dirty="0">
                <a:solidFill>
                  <a:srgbClr val="000000"/>
                </a:solidFill>
                <a:latin typeface="Arial" charset="0"/>
              </a:rPr>
              <a:t>1</a:t>
            </a:r>
            <a:r>
              <a:rPr lang="en-US" altLang="ru-RU" sz="1736" b="1" dirty="0">
                <a:solidFill>
                  <a:srgbClr val="000000"/>
                </a:solidFill>
                <a:latin typeface="Arial" charset="0"/>
              </a:rPr>
              <a:t> M$</a:t>
            </a:r>
          </a:p>
          <a:p>
            <a:pPr>
              <a:spcBef>
                <a:spcPct val="0"/>
              </a:spcBef>
              <a:buNone/>
            </a:pPr>
            <a:r>
              <a:rPr lang="en-US" altLang="ru-RU" sz="1736" dirty="0">
                <a:solidFill>
                  <a:srgbClr val="000000"/>
                </a:solidFill>
                <a:latin typeface="Arial" charset="0"/>
              </a:rPr>
              <a:t>Condensed matter physics  </a:t>
            </a:r>
            <a:r>
              <a:rPr lang="ru-RU" altLang="ru-RU" sz="1736" dirty="0">
                <a:solidFill>
                  <a:srgbClr val="000000"/>
                </a:solidFill>
                <a:latin typeface="Arial" charset="0"/>
              </a:rPr>
              <a:t>(12</a:t>
            </a:r>
            <a:r>
              <a:rPr lang="en-US" altLang="ru-RU" sz="1736" dirty="0">
                <a:solidFill>
                  <a:srgbClr val="000000"/>
                </a:solidFill>
                <a:latin typeface="Arial" charset="0"/>
              </a:rPr>
              <a:t>.</a:t>
            </a:r>
            <a:r>
              <a:rPr lang="ru-RU" altLang="ru-RU" sz="1736" dirty="0">
                <a:solidFill>
                  <a:srgbClr val="000000"/>
                </a:solidFill>
                <a:latin typeface="Arial" charset="0"/>
              </a:rPr>
              <a:t>8%)</a:t>
            </a:r>
            <a:endParaRPr lang="ru-RU" altLang="ru-RU" sz="1736" dirty="0">
              <a:solidFill>
                <a:srgbClr val="FF0000"/>
              </a:solidFill>
              <a:latin typeface="Arial" charset="0"/>
            </a:endParaRPr>
          </a:p>
        </p:txBody>
      </p:sp>
      <p:sp>
        <p:nvSpPr>
          <p:cNvPr id="19" name="Text Box 8"/>
          <p:cNvSpPr txBox="1">
            <a:spLocks noChangeArrowheads="1"/>
          </p:cNvSpPr>
          <p:nvPr/>
        </p:nvSpPr>
        <p:spPr bwMode="auto">
          <a:xfrm>
            <a:off x="4570770" y="5237905"/>
            <a:ext cx="1952793" cy="133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736" b="1" dirty="0">
                <a:solidFill>
                  <a:srgbClr val="000000"/>
                </a:solidFill>
                <a:latin typeface="Arial" charset="0"/>
              </a:rPr>
              <a:t>99.7</a:t>
            </a:r>
            <a:r>
              <a:rPr lang="en-US" altLang="ru-RU" sz="1736" b="1" dirty="0">
                <a:solidFill>
                  <a:srgbClr val="000000"/>
                </a:solidFill>
                <a:latin typeface="Arial" charset="0"/>
              </a:rPr>
              <a:t> M$</a:t>
            </a:r>
          </a:p>
          <a:p>
            <a:pPr algn="r">
              <a:spcBef>
                <a:spcPct val="0"/>
              </a:spcBef>
              <a:buNone/>
            </a:pPr>
            <a:r>
              <a:rPr lang="en-US" altLang="ru-RU" sz="1736" dirty="0">
                <a:solidFill>
                  <a:srgbClr val="000000"/>
                </a:solidFill>
                <a:latin typeface="Arial" charset="0"/>
              </a:rPr>
              <a:t>Physics and technology of charged particle accelerators </a:t>
            </a:r>
            <a:r>
              <a:rPr lang="ru-RU" altLang="ru-RU" sz="1736" dirty="0">
                <a:solidFill>
                  <a:srgbClr val="000000"/>
                </a:solidFill>
                <a:latin typeface="Arial" charset="0"/>
              </a:rPr>
              <a:t>(5</a:t>
            </a:r>
            <a:r>
              <a:rPr lang="en-US" altLang="ru-RU" sz="1736" dirty="0">
                <a:solidFill>
                  <a:srgbClr val="000000"/>
                </a:solidFill>
                <a:latin typeface="Arial" charset="0"/>
              </a:rPr>
              <a:t>.</a:t>
            </a:r>
            <a:r>
              <a:rPr lang="ru-RU" altLang="ru-RU" sz="1736" dirty="0">
                <a:solidFill>
                  <a:srgbClr val="000000"/>
                </a:solidFill>
                <a:latin typeface="Arial" charset="0"/>
              </a:rPr>
              <a:t>1%)</a:t>
            </a:r>
            <a:endParaRPr lang="ru-RU" altLang="ru-RU" sz="1736" dirty="0">
              <a:solidFill>
                <a:srgbClr val="FF0000"/>
              </a:solidFill>
              <a:latin typeface="Arial" charset="0"/>
            </a:endParaRPr>
          </a:p>
        </p:txBody>
      </p:sp>
      <p:sp>
        <p:nvSpPr>
          <p:cNvPr id="20" name="Text Box 4"/>
          <p:cNvSpPr txBox="1">
            <a:spLocks noChangeArrowheads="1"/>
          </p:cNvSpPr>
          <p:nvPr/>
        </p:nvSpPr>
        <p:spPr bwMode="auto">
          <a:xfrm>
            <a:off x="2032906" y="5301701"/>
            <a:ext cx="2369017" cy="142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ru-RU" altLang="ru-RU" sz="1736" b="1" dirty="0">
                <a:solidFill>
                  <a:srgbClr val="000000"/>
                </a:solidFill>
                <a:latin typeface="Arial" charset="0"/>
              </a:rPr>
              <a:t>30.2 М</a:t>
            </a:r>
            <a:r>
              <a:rPr lang="en-US" altLang="ru-RU" sz="1736" b="1" dirty="0">
                <a:solidFill>
                  <a:srgbClr val="000000"/>
                </a:solidFill>
                <a:latin typeface="Arial" charset="0"/>
              </a:rPr>
              <a:t>$</a:t>
            </a:r>
            <a:endParaRPr lang="ru-RU" altLang="ru-RU" sz="1736" b="1" dirty="0">
              <a:solidFill>
                <a:srgbClr val="000000"/>
              </a:solidFill>
              <a:latin typeface="Arial" charset="0"/>
            </a:endParaRPr>
          </a:p>
          <a:p>
            <a:pPr algn="r">
              <a:spcBef>
                <a:spcPct val="0"/>
              </a:spcBef>
              <a:buNone/>
            </a:pPr>
            <a:r>
              <a:rPr lang="en-US" altLang="ru-RU" sz="1736" dirty="0">
                <a:solidFill>
                  <a:srgbClr val="000000"/>
                </a:solidFill>
                <a:latin typeface="Arial" charset="0"/>
              </a:rPr>
              <a:t>Organization of scientific activity. Educational programme </a:t>
            </a:r>
            <a:r>
              <a:rPr lang="ru-RU" altLang="ru-RU" sz="1736" dirty="0">
                <a:solidFill>
                  <a:srgbClr val="000000"/>
                </a:solidFill>
                <a:latin typeface="Arial" charset="0"/>
              </a:rPr>
              <a:t>(1</a:t>
            </a:r>
            <a:r>
              <a:rPr lang="en-US" altLang="ru-RU" sz="1736" dirty="0">
                <a:solidFill>
                  <a:srgbClr val="000000"/>
                </a:solidFill>
                <a:latin typeface="Arial" charset="0"/>
              </a:rPr>
              <a:t>.</a:t>
            </a:r>
            <a:r>
              <a:rPr lang="ru-RU" altLang="ru-RU" sz="1736" dirty="0">
                <a:solidFill>
                  <a:srgbClr val="000000"/>
                </a:solidFill>
                <a:latin typeface="Arial" charset="0"/>
              </a:rPr>
              <a:t>6%)</a:t>
            </a:r>
          </a:p>
        </p:txBody>
      </p:sp>
      <p:sp>
        <p:nvSpPr>
          <p:cNvPr id="21" name="Line 12"/>
          <p:cNvSpPr/>
          <p:nvPr/>
        </p:nvSpPr>
        <p:spPr>
          <a:xfrm flipV="1">
            <a:off x="7721155" y="3003831"/>
            <a:ext cx="351628" cy="468315"/>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86805" tIns="37153" rIns="86805" bIns="37153" anchor="t" anchorCtr="1">
            <a:noAutofit/>
          </a:bodyPr>
          <a:lstStyle/>
          <a:p>
            <a:endParaRPr lang="en-US" sz="1736" spc="-1">
              <a:solidFill>
                <a:srgbClr val="000000"/>
              </a:solidFill>
              <a:latin typeface="Arial"/>
              <a:ea typeface="DejaVu Sans"/>
            </a:endParaRPr>
          </a:p>
        </p:txBody>
      </p:sp>
      <p:sp>
        <p:nvSpPr>
          <p:cNvPr id="22" name="Line 12"/>
          <p:cNvSpPr/>
          <p:nvPr/>
        </p:nvSpPr>
        <p:spPr>
          <a:xfrm flipH="1">
            <a:off x="5827519" y="4798401"/>
            <a:ext cx="39727" cy="401927"/>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86805" tIns="37153" rIns="86805" bIns="37153" anchor="t" anchorCtr="1">
            <a:noAutofit/>
          </a:bodyPr>
          <a:lstStyle/>
          <a:p>
            <a:endParaRPr lang="en-US" sz="1736" spc="-1">
              <a:solidFill>
                <a:srgbClr val="000000"/>
              </a:solidFill>
              <a:latin typeface="Arial"/>
              <a:ea typeface="DejaVu Sans"/>
            </a:endParaRPr>
          </a:p>
        </p:txBody>
      </p:sp>
      <p:sp>
        <p:nvSpPr>
          <p:cNvPr id="23" name="Line 12"/>
          <p:cNvSpPr/>
          <p:nvPr/>
        </p:nvSpPr>
        <p:spPr>
          <a:xfrm flipH="1">
            <a:off x="4351690" y="4795610"/>
            <a:ext cx="1108210" cy="1123216"/>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86805" tIns="37153" rIns="86805" bIns="37153" anchor="t" anchorCtr="1">
            <a:noAutofit/>
          </a:bodyPr>
          <a:lstStyle/>
          <a:p>
            <a:endParaRPr lang="en-US" sz="1736" spc="-1">
              <a:solidFill>
                <a:srgbClr val="000000"/>
              </a:solidFill>
              <a:latin typeface="Arial"/>
              <a:ea typeface="DejaVu Sans"/>
            </a:endParaRPr>
          </a:p>
        </p:txBody>
      </p:sp>
    </p:spTree>
    <p:extLst>
      <p:ext uri="{BB962C8B-B14F-4D97-AF65-F5344CB8AC3E}">
        <p14:creationId xmlns:p14="http://schemas.microsoft.com/office/powerpoint/2010/main" val="33614195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87D87F-E5DE-4540-82FA-B52DC0F31498}"/>
              </a:ext>
            </a:extLst>
          </p:cNvPr>
          <p:cNvSpPr txBox="1"/>
          <p:nvPr/>
        </p:nvSpPr>
        <p:spPr>
          <a:xfrm>
            <a:off x="307627" y="351234"/>
            <a:ext cx="11777536" cy="6155531"/>
          </a:xfrm>
          <a:prstGeom prst="rect">
            <a:avLst/>
          </a:prstGeom>
          <a:noFill/>
        </p:spPr>
        <p:txBody>
          <a:bodyPr wrap="square">
            <a:spAutoFit/>
          </a:bodyPr>
          <a:lstStyle/>
          <a:p>
            <a:pPr>
              <a:spcAft>
                <a:spcPts val="600"/>
              </a:spcAft>
            </a:pPr>
            <a:r>
              <a:rPr lang="en-US" sz="2400" dirty="0"/>
              <a:t>In </a:t>
            </a:r>
            <a:r>
              <a:rPr lang="en-US" sz="2400" dirty="0">
                <a:solidFill>
                  <a:srgbClr val="E7350C"/>
                </a:solidFill>
              </a:rPr>
              <a:t>Relativistic Heavy Ion Physics</a:t>
            </a:r>
            <a:r>
              <a:rPr lang="en-US" sz="2400" dirty="0"/>
              <a:t>, a promising experimental program at JINR is associated with the NICA megaproject, the task of which is </a:t>
            </a:r>
            <a:r>
              <a:rPr lang="en-US" sz="2400" dirty="0">
                <a:solidFill>
                  <a:srgbClr val="E7350C"/>
                </a:solidFill>
              </a:rPr>
              <a:t>to study hot and dense strongly interacting QCD matter, searching for a mixed phase and a critical point in the QCD phase diagram</a:t>
            </a:r>
            <a:r>
              <a:rPr lang="en-US" sz="2400" dirty="0"/>
              <a:t> in order to shed light on a poorly studied region of the phase diagram and test the predictions of </a:t>
            </a:r>
            <a:r>
              <a:rPr lang="en-US" sz="2400" dirty="0">
                <a:solidFill>
                  <a:srgbClr val="E7350C"/>
                </a:solidFill>
              </a:rPr>
              <a:t>non-perturbative QCD and other theoretical models describing strongly interacting matter</a:t>
            </a:r>
            <a:r>
              <a:rPr lang="en-US" sz="2400" dirty="0"/>
              <a:t>. </a:t>
            </a:r>
          </a:p>
          <a:p>
            <a:pPr>
              <a:spcAft>
                <a:spcPts val="600"/>
              </a:spcAft>
            </a:pPr>
            <a:r>
              <a:rPr lang="en-US" sz="2400" dirty="0"/>
              <a:t>After the commissioning of the basic configuration of the NICA collider complex at the BM@N and MPD experimental installations, the implementation of a physical program to study hot and dense baryonic matter and phase transformations in it will begin. The energy region of the NICA collider is of particular interest because it corresponds to the maximum possible density of baryons at the moment of their “freezing out.” In this energy range, the system occupies the maximum volume of space-time in the state of a mixed phase of quark-gluon matter (coexistence of hadrons with free quarks and gluons). </a:t>
            </a:r>
          </a:p>
          <a:p>
            <a:pPr>
              <a:spcAft>
                <a:spcPts val="600"/>
              </a:spcAft>
            </a:pPr>
            <a:r>
              <a:rPr lang="en-US" sz="2400" dirty="0">
                <a:solidFill>
                  <a:srgbClr val="E7350C"/>
                </a:solidFill>
              </a:rPr>
              <a:t>In perturbative and non-perturbative QCD</a:t>
            </a:r>
            <a:r>
              <a:rPr lang="en-US" sz="2400" dirty="0"/>
              <a:t>, the main tasks </a:t>
            </a:r>
            <a:r>
              <a:rPr lang="en-GB" sz="2400" dirty="0"/>
              <a:t>is </a:t>
            </a:r>
            <a:r>
              <a:rPr lang="en-GB" sz="2400" dirty="0">
                <a:solidFill>
                  <a:srgbClr val="E7350C"/>
                </a:solidFill>
              </a:rPr>
              <a:t>to study</a:t>
            </a:r>
            <a:r>
              <a:rPr lang="en-US" sz="2400" dirty="0">
                <a:solidFill>
                  <a:srgbClr val="E7350C"/>
                </a:solidFill>
              </a:rPr>
              <a:t> </a:t>
            </a:r>
            <a:r>
              <a:rPr lang="en-US" sz="2400" b="0" strike="noStrike" spc="-1" dirty="0">
                <a:solidFill>
                  <a:srgbClr val="E7350C"/>
                </a:solidFill>
                <a:latin typeface="Calibri"/>
                <a:ea typeface="DejaVu Sans"/>
              </a:rPr>
              <a:t>properties of strong interactions </a:t>
            </a:r>
            <a:r>
              <a:rPr lang="en-GB" sz="2400" b="0" strike="noStrike" spc="-1" dirty="0">
                <a:solidFill>
                  <a:srgbClr val="E7350C"/>
                </a:solidFill>
                <a:latin typeface="Calibri"/>
                <a:ea typeface="DejaVu Sans"/>
              </a:rPr>
              <a:t>by</a:t>
            </a:r>
            <a:r>
              <a:rPr lang="en-US" sz="2400" b="0" strike="noStrike" spc="-1" dirty="0">
                <a:solidFill>
                  <a:srgbClr val="E7350C"/>
                </a:solidFill>
                <a:latin typeface="Calibri"/>
                <a:ea typeface="DejaVu Sans"/>
              </a:rPr>
              <a:t> measuring the proton and deuteron spin structures</a:t>
            </a:r>
            <a:r>
              <a:rPr lang="en-GB" sz="2400" b="0" strike="noStrike" spc="-1" dirty="0">
                <a:solidFill>
                  <a:srgbClr val="000000"/>
                </a:solidFill>
                <a:latin typeface="Calibri"/>
                <a:ea typeface="DejaVu Sans"/>
              </a:rPr>
              <a:t> </a:t>
            </a:r>
            <a:r>
              <a:rPr lang="en-GB" sz="2400" dirty="0"/>
              <a:t>at</a:t>
            </a:r>
            <a:r>
              <a:rPr lang="en-US" sz="2400" dirty="0"/>
              <a:t> NICA-SPD project, as well as within the framework of JINR’s participation in the most important international collaborations (COMPASS/AMBER, BESIII, PANDA).</a:t>
            </a:r>
            <a:endParaRPr lang="ru-RU" sz="2400" dirty="0">
              <a:latin typeface="+mn-lt"/>
            </a:endParaRPr>
          </a:p>
        </p:txBody>
      </p:sp>
    </p:spTree>
    <p:extLst>
      <p:ext uri="{BB962C8B-B14F-4D97-AF65-F5344CB8AC3E}">
        <p14:creationId xmlns:p14="http://schemas.microsoft.com/office/powerpoint/2010/main" val="87611019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PlaceHolder 1"/>
          <p:cNvSpPr>
            <a:spLocks noGrp="1"/>
          </p:cNvSpPr>
          <p:nvPr>
            <p:ph type="title"/>
          </p:nvPr>
        </p:nvSpPr>
        <p:spPr>
          <a:xfrm>
            <a:off x="1746347" y="137605"/>
            <a:ext cx="8882591" cy="440623"/>
          </a:xfrm>
          <a:prstGeom prst="rect">
            <a:avLst/>
          </a:prstGeom>
          <a:noFill/>
          <a:ln w="0">
            <a:noFill/>
          </a:ln>
        </p:spPr>
        <p:txBody>
          <a:bodyPr lIns="0" tIns="0" rIns="0" bIns="0" anchor="ctr">
            <a:noAutofit/>
          </a:bodyPr>
          <a:lstStyle/>
          <a:p>
            <a:pPr>
              <a:lnSpc>
                <a:spcPct val="90000"/>
              </a:lnSpc>
              <a:buNone/>
            </a:pPr>
            <a:r>
              <a:rPr lang="en-US" sz="1929" b="1" strike="noStrike" spc="-1" dirty="0">
                <a:latin typeface="Arial"/>
                <a:ea typeface="DejaVu Sans"/>
              </a:rPr>
              <a:t>BM@N &amp; MPD</a:t>
            </a:r>
            <a:r>
              <a:rPr lang="ru-RU" sz="3086" b="0" strike="noStrike" spc="-1" dirty="0">
                <a:latin typeface="Arial"/>
                <a:ea typeface="DejaVu Sans"/>
              </a:rPr>
              <a:t>          	</a:t>
            </a:r>
            <a:r>
              <a:rPr lang="en-US" sz="3086" b="1" strike="noStrike" spc="-1" dirty="0">
                <a:solidFill>
                  <a:srgbClr val="C00000"/>
                </a:solidFill>
                <a:latin typeface="Arial"/>
                <a:ea typeface="DejaVu Sans"/>
              </a:rPr>
              <a:t>NICA</a:t>
            </a:r>
            <a:r>
              <a:rPr lang="ru-RU" sz="3086" b="0" strike="noStrike" spc="-1" dirty="0">
                <a:latin typeface="Arial"/>
                <a:ea typeface="DejaVu Sans"/>
              </a:rPr>
              <a:t>		              </a:t>
            </a:r>
            <a:r>
              <a:rPr lang="en-US" sz="1929" b="1" strike="noStrike" spc="-1" dirty="0">
                <a:latin typeface="Arial"/>
                <a:ea typeface="DejaVu Sans"/>
              </a:rPr>
              <a:t>SPD</a:t>
            </a:r>
            <a:endParaRPr lang="en-US" sz="1929" b="0" strike="noStrike" spc="-1" dirty="0">
              <a:latin typeface="Arial"/>
            </a:endParaRPr>
          </a:p>
        </p:txBody>
      </p:sp>
      <p:sp>
        <p:nvSpPr>
          <p:cNvPr id="834" name="TextBox 58"/>
          <p:cNvSpPr/>
          <p:nvPr/>
        </p:nvSpPr>
        <p:spPr>
          <a:xfrm>
            <a:off x="5742433" y="734987"/>
            <a:ext cx="6336791" cy="1241816"/>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just">
              <a:lnSpc>
                <a:spcPct val="100000"/>
              </a:lnSpc>
              <a:buNone/>
            </a:pPr>
            <a:r>
              <a:rPr lang="en-US" sz="1500" b="0" strike="noStrike" spc="-1" dirty="0">
                <a:solidFill>
                  <a:srgbClr val="000000"/>
                </a:solidFill>
                <a:latin typeface="Arial" panose="020B0604020202020204" pitchFamily="34" charset="0"/>
                <a:ea typeface="DejaVu Sans"/>
                <a:cs typeface="Arial" panose="020B0604020202020204" pitchFamily="34" charset="0"/>
              </a:rPr>
              <a:t>The SPD experiment is aimed at studying the properties of strong interactions in the </a:t>
            </a:r>
            <a:r>
              <a:rPr lang="en-US" sz="1500" b="0" strike="noStrike" spc="-1" dirty="0" err="1">
                <a:solidFill>
                  <a:srgbClr val="000000"/>
                </a:solidFill>
                <a:latin typeface="Arial" panose="020B0604020202020204" pitchFamily="34" charset="0"/>
                <a:ea typeface="DejaVu Sans"/>
                <a:cs typeface="Arial" panose="020B0604020202020204" pitchFamily="34" charset="0"/>
              </a:rPr>
              <a:t>nonperturbative</a:t>
            </a:r>
            <a:r>
              <a:rPr lang="en-US" sz="1500" b="0" strike="noStrike" spc="-1" dirty="0">
                <a:solidFill>
                  <a:srgbClr val="000000"/>
                </a:solidFill>
                <a:latin typeface="Arial" panose="020B0604020202020204" pitchFamily="34" charset="0"/>
                <a:ea typeface="DejaVu Sans"/>
                <a:cs typeface="Arial" panose="020B0604020202020204" pitchFamily="34" charset="0"/>
              </a:rPr>
              <a:t> region, at measuring the proton and deuteron spin structures, and at the development of a three-dimensional model of the nucleon. It is unique in its methodology, breadth of coverage and variety of tasks.</a:t>
            </a:r>
            <a:endParaRPr lang="en-US" sz="1500" b="0" strike="noStrike" spc="-1" dirty="0">
              <a:latin typeface="Arial" panose="020B0604020202020204" pitchFamily="34" charset="0"/>
              <a:cs typeface="Arial" panose="020B0604020202020204" pitchFamily="34" charset="0"/>
            </a:endParaRPr>
          </a:p>
        </p:txBody>
      </p:sp>
      <p:pic>
        <p:nvPicPr>
          <p:cNvPr id="835" name="Рисунок 6"/>
          <p:cNvPicPr/>
          <p:nvPr/>
        </p:nvPicPr>
        <p:blipFill>
          <a:blip r:embed="rId3"/>
          <a:stretch/>
        </p:blipFill>
        <p:spPr>
          <a:xfrm>
            <a:off x="5869231" y="2048947"/>
            <a:ext cx="6145985" cy="4030534"/>
          </a:xfrm>
          <a:prstGeom prst="rect">
            <a:avLst/>
          </a:prstGeom>
          <a:ln w="0">
            <a:noFill/>
          </a:ln>
        </p:spPr>
      </p:pic>
      <p:pic>
        <p:nvPicPr>
          <p:cNvPr id="836" name="Рисунок 2"/>
          <p:cNvPicPr/>
          <p:nvPr/>
        </p:nvPicPr>
        <p:blipFill>
          <a:blip r:embed="rId4"/>
          <a:stretch/>
        </p:blipFill>
        <p:spPr>
          <a:xfrm>
            <a:off x="363482" y="770955"/>
            <a:ext cx="5083961" cy="4230814"/>
          </a:xfrm>
          <a:prstGeom prst="rect">
            <a:avLst/>
          </a:prstGeom>
          <a:ln w="0">
            <a:noFill/>
          </a:ln>
        </p:spPr>
      </p:pic>
      <p:pic>
        <p:nvPicPr>
          <p:cNvPr id="837" name="Рисунок 47"/>
          <p:cNvPicPr/>
          <p:nvPr/>
        </p:nvPicPr>
        <p:blipFill>
          <a:blip r:embed="rId5"/>
          <a:stretch/>
        </p:blipFill>
        <p:spPr>
          <a:xfrm>
            <a:off x="7724373" y="6079481"/>
            <a:ext cx="3968034" cy="693052"/>
          </a:xfrm>
          <a:prstGeom prst="rect">
            <a:avLst/>
          </a:prstGeom>
          <a:ln w="0">
            <a:noFill/>
          </a:ln>
        </p:spPr>
      </p:pic>
      <p:sp>
        <p:nvSpPr>
          <p:cNvPr id="838" name="Прямоугольник 48"/>
          <p:cNvSpPr/>
          <p:nvPr/>
        </p:nvSpPr>
        <p:spPr>
          <a:xfrm>
            <a:off x="9047" y="5013607"/>
            <a:ext cx="5733386" cy="1703481"/>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just">
              <a:lnSpc>
                <a:spcPct val="100000"/>
              </a:lnSpc>
              <a:buNone/>
            </a:pPr>
            <a:r>
              <a:rPr lang="en-US" sz="1500" b="0" strike="noStrike" spc="-1" dirty="0">
                <a:solidFill>
                  <a:srgbClr val="000000"/>
                </a:solidFill>
                <a:latin typeface="Arial" panose="020B0604020202020204" pitchFamily="34" charset="0"/>
                <a:ea typeface="Times New Roman"/>
                <a:cs typeface="Arial" panose="020B0604020202020204" pitchFamily="34" charset="0"/>
              </a:rPr>
              <a:t>MPD covers this interesting region providing powerful combination of </a:t>
            </a:r>
            <a:r>
              <a:rPr lang="en-US" sz="1500" b="1" strike="noStrike" spc="-1" dirty="0">
                <a:solidFill>
                  <a:srgbClr val="000000"/>
                </a:solidFill>
                <a:latin typeface="Arial" panose="020B0604020202020204" pitchFamily="34" charset="0"/>
                <a:ea typeface="Times New Roman"/>
                <a:cs typeface="Arial" panose="020B0604020202020204" pitchFamily="34" charset="0"/>
              </a:rPr>
              <a:t>large luminosity, collision energy and system size scan </a:t>
            </a:r>
            <a:r>
              <a:rPr lang="en-US" sz="1500" b="0" strike="noStrike" spc="-1" dirty="0">
                <a:solidFill>
                  <a:srgbClr val="000000"/>
                </a:solidFill>
                <a:latin typeface="Arial" panose="020B0604020202020204" pitchFamily="34" charset="0"/>
                <a:ea typeface="Times New Roman"/>
                <a:cs typeface="Arial" panose="020B0604020202020204" pitchFamily="34" charset="0"/>
              </a:rPr>
              <a:t>(including isobars), large and consistent </a:t>
            </a:r>
            <a:r>
              <a:rPr lang="en-US" sz="1500" b="1" strike="noStrike" spc="-1" dirty="0">
                <a:solidFill>
                  <a:srgbClr val="000000"/>
                </a:solidFill>
                <a:latin typeface="Arial" panose="020B0604020202020204" pitchFamily="34" charset="0"/>
                <a:ea typeface="Times New Roman"/>
                <a:cs typeface="Arial" panose="020B0604020202020204" pitchFamily="34" charset="0"/>
              </a:rPr>
              <a:t>acceptance, </a:t>
            </a:r>
            <a:r>
              <a:rPr lang="en-US" sz="1500" b="0" strike="noStrike" spc="-1" dirty="0">
                <a:solidFill>
                  <a:srgbClr val="000000"/>
                </a:solidFill>
                <a:latin typeface="Arial" panose="020B0604020202020204" pitchFamily="34" charset="0"/>
                <a:ea typeface="Times New Roman"/>
                <a:cs typeface="Arial" panose="020B0604020202020204" pitchFamily="34" charset="0"/>
              </a:rPr>
              <a:t>full </a:t>
            </a:r>
            <a:r>
              <a:rPr lang="en-US" sz="1500" b="1" strike="noStrike" spc="-1" dirty="0">
                <a:solidFill>
                  <a:srgbClr val="000000"/>
                </a:solidFill>
                <a:latin typeface="Arial" panose="020B0604020202020204" pitchFamily="34" charset="0"/>
                <a:ea typeface="Times New Roman"/>
                <a:cs typeface="Arial" panose="020B0604020202020204" pitchFamily="34" charset="0"/>
              </a:rPr>
              <a:t>centrality</a:t>
            </a:r>
            <a:r>
              <a:rPr lang="en-US" sz="1500" b="0" strike="noStrike" spc="-1" dirty="0">
                <a:solidFill>
                  <a:srgbClr val="000000"/>
                </a:solidFill>
                <a:latin typeface="Arial" panose="020B0604020202020204" pitchFamily="34" charset="0"/>
                <a:ea typeface="Times New Roman"/>
                <a:cs typeface="Arial" panose="020B0604020202020204" pitchFamily="34" charset="0"/>
              </a:rPr>
              <a:t> range.</a:t>
            </a:r>
            <a:endParaRPr lang="en-US" sz="1500" b="0" strike="noStrike" spc="-1" dirty="0">
              <a:latin typeface="Arial" panose="020B0604020202020204" pitchFamily="34" charset="0"/>
              <a:cs typeface="Arial" panose="020B0604020202020204" pitchFamily="34" charset="0"/>
            </a:endParaRPr>
          </a:p>
          <a:p>
            <a:pPr algn="just">
              <a:lnSpc>
                <a:spcPct val="100000"/>
              </a:lnSpc>
              <a:buNone/>
            </a:pPr>
            <a:r>
              <a:rPr lang="en-US" sz="1500" b="0" strike="noStrike" spc="-1" dirty="0">
                <a:solidFill>
                  <a:srgbClr val="000000"/>
                </a:solidFill>
                <a:latin typeface="Arial" panose="020B0604020202020204" pitchFamily="34" charset="0"/>
                <a:ea typeface="Times New Roman"/>
                <a:cs typeface="Arial" panose="020B0604020202020204" pitchFamily="34" charset="0"/>
              </a:rPr>
              <a:t>NICA is complementary to existing and planned world facilities (FAIR, SPS), and will be a natural and necessary continuation and significant expansion of studies at RHIC BES.</a:t>
            </a:r>
            <a:endParaRPr lang="en-US" sz="1500" b="0" strike="noStrike" spc="-1"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TextBox 4"/>
          <p:cNvSpPr/>
          <p:nvPr/>
        </p:nvSpPr>
        <p:spPr>
          <a:xfrm>
            <a:off x="119490" y="736146"/>
            <a:ext cx="6355410" cy="2692854"/>
          </a:xfrm>
          <a:prstGeom prst="rect">
            <a:avLst/>
          </a:prstGeom>
          <a:noFill/>
          <a:ln w="0">
            <a:noFill/>
          </a:ln>
          <a:effectLst>
            <a:softEdge rad="50760"/>
          </a:effectLst>
        </p:spPr>
        <p:style>
          <a:lnRef idx="0">
            <a:scrgbClr r="0" g="0" b="0"/>
          </a:lnRef>
          <a:fillRef idx="0">
            <a:scrgbClr r="0" g="0" b="0"/>
          </a:fillRef>
          <a:effectRef idx="0">
            <a:scrgbClr r="0" g="0" b="0"/>
          </a:effectRef>
          <a:fontRef idx="minor"/>
        </p:style>
        <p:txBody>
          <a:bodyPr wrap="square" lIns="86805" tIns="43403" rIns="86805" bIns="43403" anchor="t">
            <a:spAutoFit/>
          </a:bodyPr>
          <a:lstStyle/>
          <a:p>
            <a:pPr marL="208332" indent="-208332">
              <a:spcAft>
                <a:spcPts val="577"/>
              </a:spcAft>
              <a:buClr>
                <a:srgbClr val="2F5597"/>
              </a:buClr>
              <a:buFont typeface="Wingdings" charset="2"/>
              <a:buChar char=""/>
              <a:tabLst>
                <a:tab pos="0" algn="l"/>
              </a:tabLst>
            </a:pPr>
            <a:r>
              <a:rPr lang="en-GB" sz="1543" spc="-1" dirty="0">
                <a:solidFill>
                  <a:srgbClr val="2F5597"/>
                </a:solidFill>
                <a:latin typeface="Arial"/>
                <a:ea typeface="Times New Roman"/>
              </a:rPr>
              <a:t> </a:t>
            </a:r>
            <a:r>
              <a:rPr lang="en-GB" sz="1543" spc="-1" dirty="0">
                <a:solidFill>
                  <a:srgbClr val="000000"/>
                </a:solidFill>
                <a:latin typeface="Arial"/>
                <a:ea typeface="Times New Roman"/>
              </a:rPr>
              <a:t>The timely completion of the NICA project, its commissioning and steady and efficient operation.</a:t>
            </a:r>
            <a:endParaRPr lang="en-US" sz="1543" spc="-1" dirty="0">
              <a:solidFill>
                <a:srgbClr val="000000"/>
              </a:solidFill>
              <a:latin typeface="Arial"/>
            </a:endParaRPr>
          </a:p>
          <a:p>
            <a:pPr marL="208332" indent="-208332">
              <a:spcAft>
                <a:spcPts val="577"/>
              </a:spcAft>
              <a:buClr>
                <a:srgbClr val="2F5597"/>
              </a:buClr>
              <a:buFont typeface="Wingdings" charset="2"/>
              <a:buChar char=""/>
              <a:tabLst>
                <a:tab pos="0" algn="l"/>
              </a:tabLst>
            </a:pPr>
            <a:r>
              <a:rPr lang="en-GB" sz="1543" spc="-1" dirty="0">
                <a:solidFill>
                  <a:srgbClr val="000000"/>
                </a:solidFill>
                <a:latin typeface="Arial"/>
                <a:ea typeface="Times New Roman"/>
              </a:rPr>
              <a:t>  Completion of the detectors: </a:t>
            </a:r>
            <a:r>
              <a:rPr lang="en-GB" sz="1543" b="1" spc="-1" dirty="0">
                <a:solidFill>
                  <a:srgbClr val="000000"/>
                </a:solidFill>
                <a:latin typeface="Arial"/>
                <a:ea typeface="Times New Roman"/>
              </a:rPr>
              <a:t>BM@N</a:t>
            </a:r>
            <a:r>
              <a:rPr lang="en-GB" sz="1543" spc="-1" dirty="0">
                <a:solidFill>
                  <a:srgbClr val="000000"/>
                </a:solidFill>
                <a:latin typeface="Arial"/>
                <a:ea typeface="Times New Roman"/>
              </a:rPr>
              <a:t>, </a:t>
            </a:r>
            <a:r>
              <a:rPr lang="en-GB" sz="1543" b="1" spc="-1" dirty="0">
                <a:solidFill>
                  <a:srgbClr val="000000"/>
                </a:solidFill>
                <a:latin typeface="Arial"/>
                <a:ea typeface="Times New Roman"/>
              </a:rPr>
              <a:t>MPD</a:t>
            </a:r>
            <a:r>
              <a:rPr lang="en-GB" sz="1543" spc="-1" dirty="0">
                <a:solidFill>
                  <a:srgbClr val="000000"/>
                </a:solidFill>
                <a:latin typeface="Arial"/>
                <a:ea typeface="Times New Roman"/>
              </a:rPr>
              <a:t> and </a:t>
            </a:r>
            <a:r>
              <a:rPr lang="en-GB" sz="1543" b="1" spc="-1" dirty="0">
                <a:solidFill>
                  <a:srgbClr val="000000"/>
                </a:solidFill>
                <a:latin typeface="Arial"/>
                <a:ea typeface="Times New Roman"/>
              </a:rPr>
              <a:t>SPD</a:t>
            </a:r>
            <a:r>
              <a:rPr lang="en-GB" sz="1543" spc="-1" dirty="0">
                <a:solidFill>
                  <a:srgbClr val="000000"/>
                </a:solidFill>
                <a:latin typeface="Arial"/>
                <a:ea typeface="Times New Roman"/>
              </a:rPr>
              <a:t> at NICA and successful data taking over the decades to come. JINR will make significant contribution to the basic configuration of the SPD detector.</a:t>
            </a:r>
            <a:endParaRPr lang="en-US" sz="1543" spc="-1" dirty="0">
              <a:solidFill>
                <a:srgbClr val="000000"/>
              </a:solidFill>
              <a:latin typeface="Arial"/>
            </a:endParaRPr>
          </a:p>
          <a:p>
            <a:pPr marL="208332" indent="-208332">
              <a:spcAft>
                <a:spcPts val="577"/>
              </a:spcAft>
              <a:buClr>
                <a:srgbClr val="2F5597"/>
              </a:buClr>
              <a:buFont typeface="Wingdings" charset="2"/>
              <a:buChar char=""/>
              <a:tabLst>
                <a:tab pos="0" algn="l"/>
              </a:tabLst>
            </a:pPr>
            <a:r>
              <a:rPr lang="en-GB" sz="1543" spc="-1" dirty="0">
                <a:solidFill>
                  <a:srgbClr val="000000"/>
                </a:solidFill>
                <a:latin typeface="Arial"/>
                <a:ea typeface="Times New Roman"/>
              </a:rPr>
              <a:t>  After several years of running of MPD, an Upgrade is foreseen, responding to an increase in luminosity of NICA. Adding detectors in the forward region as planned.</a:t>
            </a:r>
            <a:endParaRPr lang="en-US" sz="1543" spc="-1" dirty="0">
              <a:solidFill>
                <a:srgbClr val="000000"/>
              </a:solidFill>
              <a:latin typeface="Arial"/>
            </a:endParaRPr>
          </a:p>
          <a:p>
            <a:pPr marL="208332" indent="-208332">
              <a:spcAft>
                <a:spcPts val="577"/>
              </a:spcAft>
              <a:buClr>
                <a:srgbClr val="2F5597"/>
              </a:buClr>
              <a:buFont typeface="Wingdings" charset="2"/>
              <a:buChar char=""/>
              <a:tabLst>
                <a:tab pos="0" algn="l"/>
              </a:tabLst>
            </a:pPr>
            <a:r>
              <a:rPr lang="en-GB" sz="1543" spc="-1" dirty="0">
                <a:solidFill>
                  <a:srgbClr val="000000"/>
                </a:solidFill>
                <a:latin typeface="Arial"/>
                <a:ea typeface="Times New Roman"/>
              </a:rPr>
              <a:t>  Studies of possible future extension of NICA for acceleration of electrons, opening new physics potential via e-p and e-A collisions.</a:t>
            </a:r>
            <a:endParaRPr lang="en-US" sz="1543" spc="-1" dirty="0">
              <a:solidFill>
                <a:srgbClr val="000000"/>
              </a:solidFill>
              <a:latin typeface="Arial"/>
            </a:endParaRPr>
          </a:p>
        </p:txBody>
      </p:sp>
      <p:pic>
        <p:nvPicPr>
          <p:cNvPr id="387" name="Рисунок 1"/>
          <p:cNvPicPr/>
          <p:nvPr/>
        </p:nvPicPr>
        <p:blipFill>
          <a:blip r:embed="rId3">
            <a:alphaModFix amt="71000"/>
          </a:blip>
          <a:srcRect t="980" b="1364"/>
          <a:stretch/>
        </p:blipFill>
        <p:spPr>
          <a:xfrm>
            <a:off x="39709" y="3692341"/>
            <a:ext cx="7495388" cy="3081600"/>
          </a:xfrm>
          <a:prstGeom prst="rect">
            <a:avLst/>
          </a:prstGeom>
          <a:ln w="19050">
            <a:solidFill>
              <a:srgbClr val="000000"/>
            </a:solidFill>
            <a:round/>
          </a:ln>
        </p:spPr>
      </p:pic>
      <p:sp>
        <p:nvSpPr>
          <p:cNvPr id="2" name="Прямоугольник 1">
            <a:extLst>
              <a:ext uri="{FF2B5EF4-FFF2-40B4-BE49-F238E27FC236}">
                <a16:creationId xmlns:a16="http://schemas.microsoft.com/office/drawing/2014/main" id="{A54E70E0-46E0-1DDB-F44A-8543A64716ED}"/>
              </a:ext>
            </a:extLst>
          </p:cNvPr>
          <p:cNvSpPr/>
          <p:nvPr/>
        </p:nvSpPr>
        <p:spPr>
          <a:xfrm>
            <a:off x="3996966" y="4072769"/>
            <a:ext cx="1197626" cy="4580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5">
            <a:extLst>
              <a:ext uri="{FF2B5EF4-FFF2-40B4-BE49-F238E27FC236}">
                <a16:creationId xmlns:a16="http://schemas.microsoft.com/office/drawing/2014/main" id="{5C15FBBB-AD20-7F2A-1F6B-F5F6A8A47E52}"/>
              </a:ext>
            </a:extLst>
          </p:cNvPr>
          <p:cNvPicPr>
            <a:picLocks noChangeAspect="1"/>
          </p:cNvPicPr>
          <p:nvPr/>
        </p:nvPicPr>
        <p:blipFill rotWithShape="1">
          <a:blip r:embed="rId4"/>
          <a:srcRect l="9707" t="24772" r="11081" b="3409"/>
          <a:stretch/>
        </p:blipFill>
        <p:spPr>
          <a:xfrm>
            <a:off x="6595803" y="367645"/>
            <a:ext cx="5596197" cy="3288027"/>
          </a:xfrm>
          <a:prstGeom prst="rect">
            <a:avLst/>
          </a:prstGeom>
        </p:spPr>
      </p:pic>
      <p:sp>
        <p:nvSpPr>
          <p:cNvPr id="6" name="TextBox 196">
            <a:extLst>
              <a:ext uri="{FF2B5EF4-FFF2-40B4-BE49-F238E27FC236}">
                <a16:creationId xmlns:a16="http://schemas.microsoft.com/office/drawing/2014/main" id="{10FA3F77-CB73-243E-17BA-EBD7C0B5CAFA}"/>
              </a:ext>
            </a:extLst>
          </p:cNvPr>
          <p:cNvSpPr/>
          <p:nvPr/>
        </p:nvSpPr>
        <p:spPr>
          <a:xfrm>
            <a:off x="8896245" y="1582621"/>
            <a:ext cx="671616" cy="337100"/>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US" sz="1600" b="1" strike="noStrike" spc="-1" dirty="0">
                <a:solidFill>
                  <a:srgbClr val="C00000"/>
                </a:solidFill>
                <a:latin typeface="Arial"/>
                <a:ea typeface="DejaVu Sans"/>
              </a:rPr>
              <a:t>MPD</a:t>
            </a:r>
            <a:endParaRPr lang="ru-RU" sz="1600" b="0" strike="noStrike" spc="-1" dirty="0">
              <a:solidFill>
                <a:srgbClr val="000000"/>
              </a:solidFill>
              <a:latin typeface="Arial"/>
            </a:endParaRPr>
          </a:p>
        </p:txBody>
      </p:sp>
      <p:sp>
        <p:nvSpPr>
          <p:cNvPr id="8" name="TextBox 197">
            <a:extLst>
              <a:ext uri="{FF2B5EF4-FFF2-40B4-BE49-F238E27FC236}">
                <a16:creationId xmlns:a16="http://schemas.microsoft.com/office/drawing/2014/main" id="{AC7141A6-BBC5-EFAF-E7B0-4A5B31B4A66D}"/>
              </a:ext>
            </a:extLst>
          </p:cNvPr>
          <p:cNvSpPr/>
          <p:nvPr/>
        </p:nvSpPr>
        <p:spPr>
          <a:xfrm>
            <a:off x="10849824" y="1838101"/>
            <a:ext cx="603743" cy="337100"/>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US" sz="1600" b="1" strike="noStrike" spc="-1" dirty="0">
                <a:solidFill>
                  <a:srgbClr val="C00000"/>
                </a:solidFill>
                <a:latin typeface="Arial"/>
                <a:ea typeface="DejaVu Sans"/>
              </a:rPr>
              <a:t>SPD</a:t>
            </a:r>
            <a:endParaRPr lang="ru-RU" sz="1600" b="0" strike="noStrike" spc="-1" dirty="0">
              <a:solidFill>
                <a:srgbClr val="000000"/>
              </a:solidFill>
              <a:latin typeface="Arial"/>
            </a:endParaRPr>
          </a:p>
        </p:txBody>
      </p:sp>
      <p:sp>
        <p:nvSpPr>
          <p:cNvPr id="10" name="TextBox 201">
            <a:extLst>
              <a:ext uri="{FF2B5EF4-FFF2-40B4-BE49-F238E27FC236}">
                <a16:creationId xmlns:a16="http://schemas.microsoft.com/office/drawing/2014/main" id="{07B937F6-3D40-C7E5-6061-4643A47608F8}"/>
              </a:ext>
            </a:extLst>
          </p:cNvPr>
          <p:cNvSpPr/>
          <p:nvPr/>
        </p:nvSpPr>
        <p:spPr>
          <a:xfrm>
            <a:off x="11283696" y="1315588"/>
            <a:ext cx="792504" cy="306323"/>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US" sz="1400" b="1" strike="noStrike" spc="-1" dirty="0">
                <a:solidFill>
                  <a:srgbClr val="C00000"/>
                </a:solidFill>
                <a:latin typeface="Arial"/>
                <a:ea typeface="DejaVu Sans"/>
              </a:rPr>
              <a:t>BM@N</a:t>
            </a:r>
            <a:endParaRPr lang="ru-RU" sz="1400" b="1" strike="noStrike" spc="-1" dirty="0">
              <a:solidFill>
                <a:srgbClr val="000000"/>
              </a:solidFill>
              <a:latin typeface="Arial"/>
            </a:endParaRPr>
          </a:p>
        </p:txBody>
      </p:sp>
      <p:sp>
        <p:nvSpPr>
          <p:cNvPr id="12" name="TextBox 203">
            <a:extLst>
              <a:ext uri="{FF2B5EF4-FFF2-40B4-BE49-F238E27FC236}">
                <a16:creationId xmlns:a16="http://schemas.microsoft.com/office/drawing/2014/main" id="{05DB0AC4-0070-EEBD-BADA-9EDF2A539979}"/>
              </a:ext>
            </a:extLst>
          </p:cNvPr>
          <p:cNvSpPr/>
          <p:nvPr/>
        </p:nvSpPr>
        <p:spPr>
          <a:xfrm>
            <a:off x="9942672" y="1191276"/>
            <a:ext cx="1002696" cy="306323"/>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en-US" sz="1400" b="1" strike="noStrike" spc="-1">
                <a:solidFill>
                  <a:srgbClr val="C00000"/>
                </a:solidFill>
                <a:latin typeface="Arial"/>
                <a:ea typeface="DejaVu Sans"/>
              </a:rPr>
              <a:t>ARIADNA</a:t>
            </a:r>
            <a:endParaRPr lang="ru-RU" sz="1400" b="0" strike="noStrike" spc="-1">
              <a:solidFill>
                <a:srgbClr val="000000"/>
              </a:solidFill>
              <a:latin typeface="Arial"/>
            </a:endParaRPr>
          </a:p>
        </p:txBody>
      </p:sp>
      <p:pic>
        <p:nvPicPr>
          <p:cNvPr id="14" name="Picture 14">
            <a:extLst>
              <a:ext uri="{FF2B5EF4-FFF2-40B4-BE49-F238E27FC236}">
                <a16:creationId xmlns:a16="http://schemas.microsoft.com/office/drawing/2014/main" id="{FA1E13CA-09DF-9A37-5BF5-C073D8474C1D}"/>
              </a:ext>
            </a:extLst>
          </p:cNvPr>
          <p:cNvPicPr>
            <a:picLocks noChangeAspect="1"/>
          </p:cNvPicPr>
          <p:nvPr/>
        </p:nvPicPr>
        <p:blipFill>
          <a:blip r:embed="rId5"/>
          <a:stretch>
            <a:fillRect/>
          </a:stretch>
        </p:blipFill>
        <p:spPr>
          <a:xfrm>
            <a:off x="7607430" y="3740593"/>
            <a:ext cx="4584569" cy="3081600"/>
          </a:xfrm>
          <a:prstGeom prst="rect">
            <a:avLst/>
          </a:prstGeom>
        </p:spPr>
      </p:pic>
      <p:sp>
        <p:nvSpPr>
          <p:cNvPr id="385" name="TextBox 13"/>
          <p:cNvSpPr/>
          <p:nvPr/>
        </p:nvSpPr>
        <p:spPr>
          <a:xfrm>
            <a:off x="142648" y="30632"/>
            <a:ext cx="10802720" cy="4111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20000"/>
              </a:lnSpc>
              <a:spcAft>
                <a:spcPts val="963"/>
              </a:spcAft>
            </a:pPr>
            <a:r>
              <a:rPr lang="en-GB" sz="1929" b="1" spc="-1" dirty="0">
                <a:solidFill>
                  <a:srgbClr val="002060"/>
                </a:solidFill>
                <a:latin typeface="Arial"/>
                <a:ea typeface="Times New Roman"/>
              </a:rPr>
              <a:t>Relativistic Heavy Ion Physics and </a:t>
            </a:r>
            <a:r>
              <a:rPr lang="en-US" sz="1929" b="1" spc="-1" dirty="0">
                <a:solidFill>
                  <a:srgbClr val="002060"/>
                </a:solidFill>
                <a:latin typeface="Arial"/>
                <a:ea typeface="Times New Roman"/>
              </a:rPr>
              <a:t>Study of nucleon structure</a:t>
            </a:r>
            <a:r>
              <a:rPr lang="en-GB" sz="1929" b="1" spc="-1" dirty="0">
                <a:solidFill>
                  <a:srgbClr val="002060"/>
                </a:solidFill>
                <a:latin typeface="Arial"/>
                <a:ea typeface="Times New Roman"/>
              </a:rPr>
              <a:t>. Near and Long-Term Future</a:t>
            </a:r>
            <a:endParaRPr lang="en-US" sz="1929" spc="-1" dirty="0">
              <a:solidFill>
                <a:srgbClr val="000000"/>
              </a:solidFill>
              <a:latin typeface="Arial"/>
            </a:endParaRP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1615" y="2380896"/>
            <a:ext cx="6160588" cy="3983365"/>
          </a:xfrm>
          <a:prstGeom prst="rect">
            <a:avLst/>
          </a:prstGeom>
        </p:spPr>
      </p:pic>
      <p:sp>
        <p:nvSpPr>
          <p:cNvPr id="3" name="TextBox 2"/>
          <p:cNvSpPr txBox="1"/>
          <p:nvPr/>
        </p:nvSpPr>
        <p:spPr>
          <a:xfrm>
            <a:off x="87350" y="1427880"/>
            <a:ext cx="5775680" cy="4524315"/>
          </a:xfrm>
          <a:prstGeom prst="rect">
            <a:avLst/>
          </a:prstGeom>
          <a:noFill/>
        </p:spPr>
        <p:txBody>
          <a:bodyPr wrap="square" rtlCol="0">
            <a:spAutoFit/>
          </a:bodyPr>
          <a:lstStyle/>
          <a:p>
            <a:pPr defTabSz="914386" eaLnBrk="1" fontAlgn="auto" hangingPunct="1">
              <a:spcBef>
                <a:spcPts val="0"/>
              </a:spcBef>
              <a:spcAft>
                <a:spcPts val="0"/>
              </a:spcAft>
              <a:defRPr/>
            </a:pPr>
            <a:r>
              <a:rPr lang="en-US" sz="1800" b="1" dirty="0">
                <a:solidFill>
                  <a:srgbClr val="002060"/>
                </a:solidFill>
                <a:latin typeface="Arial" panose="020B0604020202020204" pitchFamily="34" charset="0"/>
                <a:cs typeface="Arial" panose="020B0604020202020204" pitchFamily="34" charset="0"/>
              </a:rPr>
              <a:t>Fusion:</a:t>
            </a:r>
          </a:p>
          <a:p>
            <a:pPr defTabSz="914386" eaLnBrk="1" fontAlgn="auto" hangingPunct="1">
              <a:spcBef>
                <a:spcPts val="0"/>
              </a:spcBef>
              <a:spcAft>
                <a:spcPts val="0"/>
              </a:spcAft>
              <a:defRPr/>
            </a:pPr>
            <a:r>
              <a:rPr lang="en-US" sz="1800" dirty="0">
                <a:solidFill>
                  <a:srgbClr val="002060"/>
                </a:solidFill>
                <a:latin typeface="Arial" panose="020B0604020202020204" pitchFamily="34" charset="0"/>
                <a:cs typeface="Arial" panose="020B0604020202020204" pitchFamily="34" charset="0"/>
              </a:rPr>
              <a:t>+ any element (question of probability)</a:t>
            </a:r>
          </a:p>
          <a:p>
            <a:pPr defTabSz="914386" eaLnBrk="1" fontAlgn="auto" hangingPunct="1">
              <a:spcBef>
                <a:spcPts val="0"/>
              </a:spcBef>
              <a:spcAft>
                <a:spcPts val="0"/>
              </a:spcAft>
              <a:defRPr/>
            </a:pPr>
            <a:r>
              <a:rPr lang="en-US" sz="1800" dirty="0">
                <a:solidFill>
                  <a:srgbClr val="002060"/>
                </a:solidFill>
                <a:latin typeface="Arial" panose="020B0604020202020204" pitchFamily="34" charset="0"/>
                <a:cs typeface="Arial" panose="020B0604020202020204" pitchFamily="34" charset="0"/>
              </a:rPr>
              <a:t>- lack of neutrons </a:t>
            </a:r>
          </a:p>
          <a:p>
            <a:pPr defTabSz="914386" eaLnBrk="1" fontAlgn="auto" hangingPunct="1">
              <a:spcBef>
                <a:spcPts val="0"/>
              </a:spcBef>
              <a:spcAft>
                <a:spcPts val="0"/>
              </a:spcAft>
              <a:defRPr/>
            </a:pPr>
            <a:endParaRPr lang="en-US" sz="1800" dirty="0">
              <a:solidFill>
                <a:srgbClr val="002060"/>
              </a:solidFill>
              <a:latin typeface="Arial" panose="020B0604020202020204" pitchFamily="34" charset="0"/>
              <a:cs typeface="Arial" panose="020B0604020202020204" pitchFamily="34" charset="0"/>
            </a:endParaRPr>
          </a:p>
          <a:p>
            <a:pPr defTabSz="914386" eaLnBrk="1" fontAlgn="auto" hangingPunct="1">
              <a:spcBef>
                <a:spcPts val="0"/>
              </a:spcBef>
              <a:spcAft>
                <a:spcPts val="0"/>
              </a:spcAft>
              <a:defRPr/>
            </a:pPr>
            <a:r>
              <a:rPr lang="en-US" sz="1800" b="1" dirty="0">
                <a:solidFill>
                  <a:srgbClr val="002060"/>
                </a:solidFill>
                <a:latin typeface="Arial" panose="020B0604020202020204" pitchFamily="34" charset="0"/>
                <a:cs typeface="Arial" panose="020B0604020202020204" pitchFamily="34" charset="0"/>
              </a:rPr>
              <a:t>Fragmentation:</a:t>
            </a:r>
          </a:p>
          <a:p>
            <a:pPr defTabSz="914386" eaLnBrk="1" fontAlgn="auto" hangingPunct="1">
              <a:spcBef>
                <a:spcPts val="0"/>
              </a:spcBef>
              <a:spcAft>
                <a:spcPts val="0"/>
              </a:spcAft>
              <a:defRPr/>
            </a:pPr>
            <a:r>
              <a:rPr lang="en-US" sz="1800" dirty="0">
                <a:solidFill>
                  <a:srgbClr val="002060"/>
                </a:solidFill>
                <a:latin typeface="Arial" panose="020B0604020202020204" pitchFamily="34" charset="0"/>
                <a:cs typeface="Arial" panose="020B0604020202020204" pitchFamily="34" charset="0"/>
              </a:rPr>
              <a:t>+ very efficient and universal</a:t>
            </a:r>
          </a:p>
          <a:p>
            <a:pPr defTabSz="914386" eaLnBrk="1" fontAlgn="auto" hangingPunct="1">
              <a:spcBef>
                <a:spcPts val="0"/>
              </a:spcBef>
              <a:spcAft>
                <a:spcPts val="0"/>
              </a:spcAft>
              <a:defRPr/>
            </a:pPr>
            <a:r>
              <a:rPr lang="en-US" sz="1800" dirty="0">
                <a:solidFill>
                  <a:srgbClr val="002060"/>
                </a:solidFill>
                <a:latin typeface="Arial" panose="020B0604020202020204" pitchFamily="34" charset="0"/>
                <a:cs typeface="Arial" panose="020B0604020202020204" pitchFamily="34" charset="0"/>
              </a:rPr>
              <a:t>- products are lighter than </a:t>
            </a:r>
            <a:r>
              <a:rPr lang="en-US" sz="1800" baseline="30000" dirty="0">
                <a:solidFill>
                  <a:srgbClr val="002060"/>
                </a:solidFill>
                <a:latin typeface="Arial" panose="020B0604020202020204" pitchFamily="34" charset="0"/>
                <a:cs typeface="Arial" panose="020B0604020202020204" pitchFamily="34" charset="0"/>
              </a:rPr>
              <a:t>238</a:t>
            </a:r>
            <a:r>
              <a:rPr lang="en-US" sz="1800" dirty="0">
                <a:solidFill>
                  <a:srgbClr val="002060"/>
                </a:solidFill>
                <a:latin typeface="Arial" panose="020B0604020202020204" pitchFamily="34" charset="0"/>
                <a:cs typeface="Arial" panose="020B0604020202020204" pitchFamily="34" charset="0"/>
              </a:rPr>
              <a:t>U</a:t>
            </a:r>
          </a:p>
          <a:p>
            <a:pPr defTabSz="914386" eaLnBrk="1" fontAlgn="auto" hangingPunct="1">
              <a:spcBef>
                <a:spcPts val="0"/>
              </a:spcBef>
              <a:spcAft>
                <a:spcPts val="0"/>
              </a:spcAft>
              <a:defRPr/>
            </a:pPr>
            <a:endParaRPr lang="en-US" sz="1800" dirty="0">
              <a:solidFill>
                <a:srgbClr val="002060"/>
              </a:solidFill>
              <a:latin typeface="Arial" panose="020B0604020202020204" pitchFamily="34" charset="0"/>
              <a:cs typeface="Arial" panose="020B0604020202020204" pitchFamily="34" charset="0"/>
            </a:endParaRPr>
          </a:p>
          <a:p>
            <a:pPr defTabSz="914386" eaLnBrk="1" fontAlgn="auto" hangingPunct="1">
              <a:spcBef>
                <a:spcPts val="0"/>
              </a:spcBef>
              <a:spcAft>
                <a:spcPts val="0"/>
              </a:spcAft>
              <a:defRPr/>
            </a:pPr>
            <a:r>
              <a:rPr lang="en-US" sz="1800" b="1" dirty="0">
                <a:solidFill>
                  <a:srgbClr val="002060"/>
                </a:solidFill>
                <a:latin typeface="Arial" panose="020B0604020202020204" pitchFamily="34" charset="0"/>
                <a:cs typeface="Arial" panose="020B0604020202020204" pitchFamily="34" charset="0"/>
              </a:rPr>
              <a:t>Fission:</a:t>
            </a:r>
          </a:p>
          <a:p>
            <a:pPr defTabSz="914386" eaLnBrk="1" fontAlgn="auto" hangingPunct="1">
              <a:spcBef>
                <a:spcPts val="0"/>
              </a:spcBef>
              <a:spcAft>
                <a:spcPts val="0"/>
              </a:spcAft>
              <a:defRPr/>
            </a:pPr>
            <a:r>
              <a:rPr lang="en-US" sz="1800" dirty="0">
                <a:solidFill>
                  <a:srgbClr val="002060"/>
                </a:solidFill>
                <a:latin typeface="Arial" panose="020B0604020202020204" pitchFamily="34" charset="0"/>
                <a:cs typeface="Arial" panose="020B0604020202020204" pitchFamily="34" charset="0"/>
              </a:rPr>
              <a:t>+ neutron-rich products</a:t>
            </a:r>
          </a:p>
          <a:p>
            <a:pPr defTabSz="914386" eaLnBrk="1" fontAlgn="auto" hangingPunct="1">
              <a:spcBef>
                <a:spcPts val="0"/>
              </a:spcBef>
              <a:spcAft>
                <a:spcPts val="0"/>
              </a:spcAft>
              <a:defRPr/>
            </a:pPr>
            <a:r>
              <a:rPr lang="en-US" sz="1800" dirty="0">
                <a:solidFill>
                  <a:srgbClr val="002060"/>
                </a:solidFill>
                <a:latin typeface="Arial" panose="020B0604020202020204" pitchFamily="34" charset="0"/>
                <a:cs typeface="Arial" panose="020B0604020202020204" pitchFamily="34" charset="0"/>
              </a:rPr>
              <a:t>- products are much lighter than </a:t>
            </a:r>
            <a:r>
              <a:rPr lang="en-US" sz="1800" baseline="30000" dirty="0">
                <a:solidFill>
                  <a:srgbClr val="002060"/>
                </a:solidFill>
                <a:latin typeface="Arial" panose="020B0604020202020204" pitchFamily="34" charset="0"/>
                <a:cs typeface="Arial" panose="020B0604020202020204" pitchFamily="34" charset="0"/>
              </a:rPr>
              <a:t>238</a:t>
            </a:r>
            <a:r>
              <a:rPr lang="en-US" sz="1800" dirty="0">
                <a:solidFill>
                  <a:srgbClr val="002060"/>
                </a:solidFill>
                <a:latin typeface="Arial" panose="020B0604020202020204" pitchFamily="34" charset="0"/>
                <a:cs typeface="Arial" panose="020B0604020202020204" pitchFamily="34" charset="0"/>
              </a:rPr>
              <a:t>U</a:t>
            </a:r>
          </a:p>
          <a:p>
            <a:pPr defTabSz="914386" eaLnBrk="1" fontAlgn="auto" hangingPunct="1">
              <a:spcBef>
                <a:spcPts val="0"/>
              </a:spcBef>
              <a:spcAft>
                <a:spcPts val="0"/>
              </a:spcAft>
              <a:defRPr/>
            </a:pPr>
            <a:endParaRPr lang="en-US" sz="1800" dirty="0">
              <a:solidFill>
                <a:srgbClr val="002060"/>
              </a:solidFill>
              <a:latin typeface="Arial" panose="020B0604020202020204" pitchFamily="34" charset="0"/>
              <a:cs typeface="Arial" panose="020B0604020202020204" pitchFamily="34" charset="0"/>
            </a:endParaRPr>
          </a:p>
          <a:p>
            <a:pPr defTabSz="914386" eaLnBrk="1" fontAlgn="auto" hangingPunct="1">
              <a:spcBef>
                <a:spcPts val="0"/>
              </a:spcBef>
              <a:spcAft>
                <a:spcPts val="0"/>
              </a:spcAft>
              <a:defRPr/>
            </a:pPr>
            <a:r>
              <a:rPr lang="en-US" sz="1800" b="1" dirty="0">
                <a:solidFill>
                  <a:srgbClr val="002060"/>
                </a:solidFill>
                <a:latin typeface="Arial" panose="020B0604020202020204" pitchFamily="34" charset="0"/>
                <a:cs typeface="Arial" panose="020B0604020202020204" pitchFamily="34" charset="0"/>
              </a:rPr>
              <a:t>Multinucleon transfer (MNT):</a:t>
            </a:r>
          </a:p>
          <a:p>
            <a:pPr defTabSz="914386" eaLnBrk="1" fontAlgn="auto" hangingPunct="1">
              <a:spcBef>
                <a:spcPts val="0"/>
              </a:spcBef>
              <a:spcAft>
                <a:spcPts val="0"/>
              </a:spcAft>
              <a:defRPr/>
            </a:pPr>
            <a:r>
              <a:rPr lang="en-US" sz="1800" dirty="0">
                <a:solidFill>
                  <a:srgbClr val="002060"/>
                </a:solidFill>
                <a:latin typeface="Arial" panose="020B0604020202020204" pitchFamily="34" charset="0"/>
                <a:cs typeface="Arial" panose="020B0604020202020204" pitchFamily="34" charset="0"/>
              </a:rPr>
              <a:t>+ a way to unknown regions</a:t>
            </a:r>
          </a:p>
          <a:p>
            <a:pPr defTabSz="914386" eaLnBrk="1" fontAlgn="auto" hangingPunct="1">
              <a:spcBef>
                <a:spcPts val="0"/>
              </a:spcBef>
              <a:spcAft>
                <a:spcPts val="0"/>
              </a:spcAft>
              <a:defRPr/>
            </a:pPr>
            <a:r>
              <a:rPr lang="en-US" sz="1800" dirty="0">
                <a:solidFill>
                  <a:srgbClr val="002060"/>
                </a:solidFill>
                <a:latin typeface="Arial" panose="020B0604020202020204" pitchFamily="34" charset="0"/>
                <a:cs typeface="Arial" panose="020B0604020202020204" pitchFamily="34" charset="0"/>
              </a:rPr>
              <a:t>- very, very complicated</a:t>
            </a:r>
            <a:br>
              <a:rPr lang="en-US" sz="1800" dirty="0">
                <a:solidFill>
                  <a:srgbClr val="002060"/>
                </a:solidFill>
                <a:latin typeface="Arial" panose="020B0604020202020204" pitchFamily="34" charset="0"/>
                <a:cs typeface="Arial" panose="020B0604020202020204" pitchFamily="34" charset="0"/>
              </a:rPr>
            </a:br>
            <a:r>
              <a:rPr lang="en-US" sz="1800" dirty="0">
                <a:solidFill>
                  <a:srgbClr val="002060"/>
                </a:solidFill>
                <a:latin typeface="Arial" panose="020B0604020202020204" pitchFamily="34" charset="0"/>
                <a:cs typeface="Arial" panose="020B0604020202020204" pitchFamily="34" charset="0"/>
              </a:rPr>
              <a:t>   technically</a:t>
            </a:r>
            <a:endParaRPr lang="ru-RU" sz="1800" dirty="0">
              <a:solidFill>
                <a:srgbClr val="002060"/>
              </a:solidFill>
              <a:latin typeface="Arial" panose="020B0604020202020204" pitchFamily="34" charset="0"/>
              <a:cs typeface="Arial" panose="020B0604020202020204" pitchFamily="34" charset="0"/>
            </a:endParaRPr>
          </a:p>
        </p:txBody>
      </p:sp>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0371" y="1034146"/>
            <a:ext cx="8857700" cy="5330829"/>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5811" y="1196806"/>
            <a:ext cx="7160127" cy="4371356"/>
          </a:xfrm>
          <a:prstGeom prst="rect">
            <a:avLst/>
          </a:prstGeom>
        </p:spPr>
      </p:pic>
      <p:sp>
        <p:nvSpPr>
          <p:cNvPr id="351234" name="Rectangle 2"/>
          <p:cNvSpPr>
            <a:spLocks noGrp="1" noChangeArrowheads="1"/>
          </p:cNvSpPr>
          <p:nvPr>
            <p:ph type="title"/>
          </p:nvPr>
        </p:nvSpPr>
        <p:spPr>
          <a:xfrm>
            <a:off x="87350" y="848782"/>
            <a:ext cx="4684724" cy="533388"/>
          </a:xfrm>
        </p:spPr>
        <p:txBody>
          <a:bodyPr>
            <a:normAutofit/>
          </a:bodyPr>
          <a:lstStyle/>
          <a:p>
            <a:pPr algn="ctr"/>
            <a:r>
              <a:rPr lang="en-US" altLang="ru-RU" sz="2000" b="1" dirty="0">
                <a:solidFill>
                  <a:srgbClr val="C00000"/>
                </a:solidFill>
                <a:latin typeface="Arial" panose="020B0604020202020204" pitchFamily="34" charset="0"/>
                <a:cs typeface="Arial" panose="020B0604020202020204" pitchFamily="34" charset="0"/>
              </a:rPr>
              <a:t>Research of synthesis of new nuclei:</a:t>
            </a:r>
            <a:endParaRPr lang="ru-RU" altLang="ru-RU" sz="2000" b="1" dirty="0">
              <a:solidFill>
                <a:srgbClr val="C00000"/>
              </a:solidFill>
              <a:latin typeface="Arial" panose="020B0604020202020204" pitchFamily="34" charset="0"/>
              <a:cs typeface="Arial" panose="020B0604020202020204" pitchFamily="34" charset="0"/>
            </a:endParaRPr>
          </a:p>
        </p:txBody>
      </p:sp>
      <p:pic>
        <p:nvPicPr>
          <p:cNvPr id="22" name="Рисунок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1642" y="3991943"/>
            <a:ext cx="2045569" cy="1326709"/>
          </a:xfrm>
          <a:prstGeom prst="rect">
            <a:avLst/>
          </a:prstGeom>
        </p:spPr>
      </p:pic>
      <p:sp>
        <p:nvSpPr>
          <p:cNvPr id="24" name="TextBox 23"/>
          <p:cNvSpPr txBox="1"/>
          <p:nvPr/>
        </p:nvSpPr>
        <p:spPr>
          <a:xfrm rot="19653464">
            <a:off x="6388434" y="3207387"/>
            <a:ext cx="949299" cy="430887"/>
          </a:xfrm>
          <a:prstGeom prst="rect">
            <a:avLst/>
          </a:prstGeom>
          <a:noFill/>
        </p:spPr>
        <p:txBody>
          <a:bodyPr wrap="none" rtlCol="0">
            <a:spAutoFit/>
          </a:bodyPr>
          <a:lstStyle/>
          <a:p>
            <a:pPr defTabSz="914386" eaLnBrk="1" fontAlgn="auto" hangingPunct="1">
              <a:spcBef>
                <a:spcPts val="0"/>
              </a:spcBef>
              <a:spcAft>
                <a:spcPts val="0"/>
              </a:spcAft>
              <a:defRPr/>
            </a:pPr>
            <a:r>
              <a:rPr lang="en-US" sz="2200" b="1" dirty="0">
                <a:solidFill>
                  <a:prstClr val="black"/>
                </a:solidFill>
                <a:effectLst>
                  <a:outerShdw blurRad="38100" dist="38100" dir="2700000" algn="tl">
                    <a:srgbClr val="000000">
                      <a:alpha val="43137"/>
                    </a:srgbClr>
                  </a:outerShdw>
                </a:effectLst>
                <a:latin typeface="Calibri" panose="020F0502020204030204"/>
              </a:rPr>
              <a:t>Fusion</a:t>
            </a:r>
            <a:endParaRPr lang="ru-RU" sz="2200" b="1" dirty="0">
              <a:solidFill>
                <a:prstClr val="black"/>
              </a:solidFill>
              <a:effectLst>
                <a:outerShdw blurRad="38100" dist="38100" dir="2700000" algn="tl">
                  <a:srgbClr val="000000">
                    <a:alpha val="43137"/>
                  </a:srgbClr>
                </a:outerShdw>
              </a:effectLst>
              <a:latin typeface="Calibri" panose="020F0502020204030204"/>
            </a:endParaRPr>
          </a:p>
        </p:txBody>
      </p:sp>
      <p:sp>
        <p:nvSpPr>
          <p:cNvPr id="25" name="TextBox 24"/>
          <p:cNvSpPr txBox="1"/>
          <p:nvPr/>
        </p:nvSpPr>
        <p:spPr>
          <a:xfrm rot="19653464">
            <a:off x="6751735" y="3290476"/>
            <a:ext cx="1903278" cy="430887"/>
          </a:xfrm>
          <a:prstGeom prst="rect">
            <a:avLst/>
          </a:prstGeom>
          <a:noFill/>
        </p:spPr>
        <p:txBody>
          <a:bodyPr wrap="none" rtlCol="0">
            <a:spAutoFit/>
          </a:bodyPr>
          <a:lstStyle/>
          <a:p>
            <a:pPr defTabSz="914386" eaLnBrk="1" fontAlgn="auto" hangingPunct="1">
              <a:spcBef>
                <a:spcPts val="0"/>
              </a:spcBef>
              <a:spcAft>
                <a:spcPts val="0"/>
              </a:spcAft>
              <a:defRPr/>
            </a:pPr>
            <a:r>
              <a:rPr lang="en-US" sz="2200" b="1" dirty="0">
                <a:solidFill>
                  <a:prstClr val="black"/>
                </a:solidFill>
                <a:effectLst>
                  <a:outerShdw blurRad="38100" dist="38100" dir="2700000" algn="tl">
                    <a:srgbClr val="000000">
                      <a:alpha val="43137"/>
                    </a:srgbClr>
                  </a:outerShdw>
                </a:effectLst>
                <a:latin typeface="Calibri" panose="020F0502020204030204"/>
              </a:rPr>
              <a:t>Fragmentation</a:t>
            </a:r>
            <a:endParaRPr lang="ru-RU" sz="2200" b="1" dirty="0">
              <a:solidFill>
                <a:prstClr val="black"/>
              </a:solidFill>
              <a:effectLst>
                <a:outerShdw blurRad="38100" dist="38100" dir="2700000" algn="tl">
                  <a:srgbClr val="000000">
                    <a:alpha val="43137"/>
                  </a:srgbClr>
                </a:outerShdw>
              </a:effectLst>
              <a:latin typeface="Calibri" panose="020F0502020204030204"/>
            </a:endParaRPr>
          </a:p>
        </p:txBody>
      </p:sp>
      <p:sp>
        <p:nvSpPr>
          <p:cNvPr id="26" name="TextBox 25"/>
          <p:cNvSpPr txBox="1"/>
          <p:nvPr/>
        </p:nvSpPr>
        <p:spPr>
          <a:xfrm rot="19653464">
            <a:off x="5445895" y="4366968"/>
            <a:ext cx="979755" cy="430887"/>
          </a:xfrm>
          <a:prstGeom prst="rect">
            <a:avLst/>
          </a:prstGeom>
          <a:noFill/>
        </p:spPr>
        <p:txBody>
          <a:bodyPr wrap="none" rtlCol="0">
            <a:spAutoFit/>
          </a:bodyPr>
          <a:lstStyle/>
          <a:p>
            <a:pPr defTabSz="914386" eaLnBrk="1" fontAlgn="auto" hangingPunct="1">
              <a:spcBef>
                <a:spcPts val="0"/>
              </a:spcBef>
              <a:spcAft>
                <a:spcPts val="0"/>
              </a:spcAft>
              <a:defRPr/>
            </a:pPr>
            <a:r>
              <a:rPr lang="en-US" sz="2200" b="1" dirty="0">
                <a:solidFill>
                  <a:prstClr val="black"/>
                </a:solidFill>
                <a:effectLst>
                  <a:outerShdw blurRad="38100" dist="38100" dir="2700000" algn="tl">
                    <a:srgbClr val="000000">
                      <a:alpha val="43137"/>
                    </a:srgbClr>
                  </a:outerShdw>
                </a:effectLst>
                <a:latin typeface="Calibri" panose="020F0502020204030204"/>
              </a:rPr>
              <a:t>Fission</a:t>
            </a:r>
            <a:endParaRPr lang="ru-RU" sz="2200" b="1" dirty="0">
              <a:solidFill>
                <a:prstClr val="black"/>
              </a:solidFill>
              <a:effectLst>
                <a:outerShdw blurRad="38100" dist="38100" dir="2700000" algn="tl">
                  <a:srgbClr val="000000">
                    <a:alpha val="43137"/>
                  </a:srgbClr>
                </a:outerShdw>
              </a:effectLst>
              <a:latin typeface="Calibri" panose="020F0502020204030204"/>
            </a:endParaRPr>
          </a:p>
        </p:txBody>
      </p:sp>
      <p:cxnSp>
        <p:nvCxnSpPr>
          <p:cNvPr id="13" name="Прямая соединительная линия 12"/>
          <p:cNvCxnSpPr>
            <a:cxnSpLocks/>
          </p:cNvCxnSpPr>
          <p:nvPr/>
        </p:nvCxnSpPr>
        <p:spPr>
          <a:xfrm flipV="1">
            <a:off x="8601141" y="2322742"/>
            <a:ext cx="0" cy="115210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4" name="Рисунок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23225" y="3014780"/>
            <a:ext cx="306788" cy="686536"/>
          </a:xfrm>
          <a:prstGeom prst="rect">
            <a:avLst/>
          </a:prstGeom>
        </p:spPr>
      </p:pic>
      <p:sp>
        <p:nvSpPr>
          <p:cNvPr id="21" name="TextBox 20">
            <a:extLst>
              <a:ext uri="{FF2B5EF4-FFF2-40B4-BE49-F238E27FC236}">
                <a16:creationId xmlns:a16="http://schemas.microsoft.com/office/drawing/2014/main" id="{FC4F4B95-DCD6-4715-80C5-56729EE70342}"/>
              </a:ext>
            </a:extLst>
          </p:cNvPr>
          <p:cNvSpPr txBox="1"/>
          <p:nvPr/>
        </p:nvSpPr>
        <p:spPr>
          <a:xfrm>
            <a:off x="9915753" y="2726648"/>
            <a:ext cx="490267" cy="307777"/>
          </a:xfrm>
          <a:prstGeom prst="rect">
            <a:avLst/>
          </a:prstGeom>
          <a:noFill/>
        </p:spPr>
        <p:txBody>
          <a:bodyPr wrap="square" rtlCol="0">
            <a:spAutoFit/>
          </a:bodyPr>
          <a:lstStyle/>
          <a:p>
            <a:pPr defTabSz="914386" eaLnBrk="1" fontAlgn="auto" hangingPunct="1">
              <a:spcBef>
                <a:spcPts val="0"/>
              </a:spcBef>
              <a:spcAft>
                <a:spcPts val="0"/>
              </a:spcAft>
              <a:defRPr/>
            </a:pPr>
            <a:r>
              <a:rPr lang="ru-RU" sz="1400" dirty="0">
                <a:solidFill>
                  <a:prstClr val="black"/>
                </a:solidFill>
                <a:latin typeface="Arial" panose="020B0604020202020204" pitchFamily="34" charset="0"/>
                <a:cs typeface="Arial" panose="020B0604020202020204" pitchFamily="34" charset="0"/>
              </a:rPr>
              <a:t>162</a:t>
            </a:r>
          </a:p>
        </p:txBody>
      </p:sp>
      <p:pic>
        <p:nvPicPr>
          <p:cNvPr id="27" name="Рисунок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09138" y="1284268"/>
            <a:ext cx="1930345" cy="1416753"/>
          </a:xfrm>
          <a:prstGeom prst="rect">
            <a:avLst/>
          </a:prstGeom>
        </p:spPr>
      </p:pic>
      <p:sp>
        <p:nvSpPr>
          <p:cNvPr id="29" name="TextBox 28"/>
          <p:cNvSpPr txBox="1"/>
          <p:nvPr/>
        </p:nvSpPr>
        <p:spPr>
          <a:xfrm>
            <a:off x="9016052" y="2902518"/>
            <a:ext cx="888385" cy="430887"/>
          </a:xfrm>
          <a:prstGeom prst="rect">
            <a:avLst/>
          </a:prstGeom>
          <a:noFill/>
        </p:spPr>
        <p:txBody>
          <a:bodyPr wrap="none" rtlCol="0">
            <a:spAutoFit/>
          </a:bodyPr>
          <a:lstStyle/>
          <a:p>
            <a:pPr defTabSz="914386" eaLnBrk="1" fontAlgn="auto" hangingPunct="1">
              <a:spcBef>
                <a:spcPts val="0"/>
              </a:spcBef>
              <a:spcAft>
                <a:spcPts val="0"/>
              </a:spcAft>
              <a:defRPr/>
            </a:pPr>
            <a:r>
              <a:rPr lang="en-US" sz="2200" b="1" dirty="0">
                <a:solidFill>
                  <a:prstClr val="black"/>
                </a:solidFill>
                <a:effectLst>
                  <a:outerShdw blurRad="38100" dist="38100" dir="2700000" algn="tl">
                    <a:srgbClr val="000000">
                      <a:alpha val="43137"/>
                    </a:srgbClr>
                  </a:outerShdw>
                </a:effectLst>
                <a:latin typeface="Calibri" panose="020F0502020204030204"/>
              </a:rPr>
              <a:t>MNT?</a:t>
            </a:r>
            <a:endParaRPr lang="ru-RU" sz="2200" b="1" dirty="0">
              <a:solidFill>
                <a:prstClr val="black"/>
              </a:solidFill>
              <a:effectLst>
                <a:outerShdw blurRad="38100" dist="38100" dir="2700000" algn="tl">
                  <a:srgbClr val="000000">
                    <a:alpha val="43137"/>
                  </a:srgbClr>
                </a:outerShdw>
              </a:effectLst>
              <a:latin typeface="Calibri" panose="020F0502020204030204"/>
            </a:endParaRPr>
          </a:p>
        </p:txBody>
      </p:sp>
      <p:cxnSp>
        <p:nvCxnSpPr>
          <p:cNvPr id="4" name="Прямая со стрелкой 3"/>
          <p:cNvCxnSpPr/>
          <p:nvPr/>
        </p:nvCxnSpPr>
        <p:spPr>
          <a:xfrm flipV="1">
            <a:off x="9527141" y="2689269"/>
            <a:ext cx="211579" cy="2408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5"/>
          <p:cNvCxnSpPr/>
          <p:nvPr/>
        </p:nvCxnSpPr>
        <p:spPr>
          <a:xfrm flipH="1">
            <a:off x="8753292" y="3273087"/>
            <a:ext cx="548401" cy="20147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A9C2872-E51C-B668-15BA-E4D4894412FA}"/>
              </a:ext>
            </a:extLst>
          </p:cNvPr>
          <p:cNvSpPr txBox="1"/>
          <p:nvPr/>
        </p:nvSpPr>
        <p:spPr>
          <a:xfrm>
            <a:off x="10056440" y="6169191"/>
            <a:ext cx="2438774" cy="646331"/>
          </a:xfrm>
          <a:prstGeom prst="rect">
            <a:avLst/>
          </a:prstGeom>
          <a:noFill/>
        </p:spPr>
        <p:txBody>
          <a:bodyPr wrap="square" rtlCol="0">
            <a:spAutoFit/>
          </a:bodyPr>
          <a:lstStyle/>
          <a:p>
            <a:r>
              <a:rPr lang="en-US" sz="1200" dirty="0"/>
              <a:t>Courtesy of Dr. A. Karpov</a:t>
            </a:r>
          </a:p>
          <a:p>
            <a:r>
              <a:rPr lang="en-US" sz="1200" kern="0" dirty="0">
                <a:cs typeface="Arial" panose="020B0604020202020204" pitchFamily="34" charset="0"/>
              </a:rPr>
              <a:t>"Heaviest nuclei and atoms“</a:t>
            </a:r>
          </a:p>
          <a:p>
            <a:r>
              <a:rPr lang="en-US" sz="1200" kern="0" dirty="0">
                <a:cs typeface="Arial" panose="020B0604020202020204" pitchFamily="34" charset="0"/>
              </a:rPr>
              <a:t> Yerevan, April 25-30, 2023</a:t>
            </a:r>
          </a:p>
        </p:txBody>
      </p:sp>
      <p:pic>
        <p:nvPicPr>
          <p:cNvPr id="7" name="Рисунок 6">
            <a:extLst>
              <a:ext uri="{FF2B5EF4-FFF2-40B4-BE49-F238E27FC236}">
                <a16:creationId xmlns:a16="http://schemas.microsoft.com/office/drawing/2014/main" id="{1B834425-1A1A-2728-D29C-E10B63980DDE}"/>
              </a:ext>
            </a:extLst>
          </p:cNvPr>
          <p:cNvPicPr>
            <a:picLocks noChangeAspect="1"/>
          </p:cNvPicPr>
          <p:nvPr/>
        </p:nvPicPr>
        <p:blipFill>
          <a:blip r:embed="rId9"/>
          <a:stretch>
            <a:fillRect/>
          </a:stretch>
        </p:blipFill>
        <p:spPr>
          <a:xfrm>
            <a:off x="8413519" y="4151049"/>
            <a:ext cx="3515189" cy="1696252"/>
          </a:xfrm>
          <a:prstGeom prst="rect">
            <a:avLst/>
          </a:prstGeom>
        </p:spPr>
      </p:pic>
      <p:pic>
        <p:nvPicPr>
          <p:cNvPr id="9" name="Рисунок 8">
            <a:extLst>
              <a:ext uri="{FF2B5EF4-FFF2-40B4-BE49-F238E27FC236}">
                <a16:creationId xmlns:a16="http://schemas.microsoft.com/office/drawing/2014/main" id="{9DF907B0-77D2-756C-E4D1-C1A602E7CACB}"/>
              </a:ext>
            </a:extLst>
          </p:cNvPr>
          <p:cNvPicPr>
            <a:picLocks noChangeAspect="1"/>
          </p:cNvPicPr>
          <p:nvPr/>
        </p:nvPicPr>
        <p:blipFill>
          <a:blip r:embed="rId10"/>
          <a:stretch>
            <a:fillRect/>
          </a:stretch>
        </p:blipFill>
        <p:spPr>
          <a:xfrm>
            <a:off x="6646466" y="5410430"/>
            <a:ext cx="1738817" cy="826849"/>
          </a:xfrm>
          <a:prstGeom prst="rect">
            <a:avLst/>
          </a:prstGeom>
        </p:spPr>
      </p:pic>
      <p:pic>
        <p:nvPicPr>
          <p:cNvPr id="28" name="Picture 2" descr="C:\Users\williambeeckman\Downloads\FLNR_new_logotype_2012_07_04.gif">
            <a:extLst>
              <a:ext uri="{FF2B5EF4-FFF2-40B4-BE49-F238E27FC236}">
                <a16:creationId xmlns:a16="http://schemas.microsoft.com/office/drawing/2014/main" id="{A3932A2C-BF32-7445-98A1-B7F81DB5E94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745304" y="57435"/>
            <a:ext cx="1320939" cy="107620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yuri  oganessian">
            <a:extLst>
              <a:ext uri="{FF2B5EF4-FFF2-40B4-BE49-F238E27FC236}">
                <a16:creationId xmlns:a16="http://schemas.microsoft.com/office/drawing/2014/main" id="{16EDFD78-B081-6D46-AD43-8FFE0D5E8D0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25633" y="787616"/>
            <a:ext cx="2406591" cy="1768919"/>
          </a:xfrm>
          <a:prstGeom prst="rect">
            <a:avLst/>
          </a:prstGeom>
          <a:noFill/>
          <a:extLst>
            <a:ext uri="{909E8E84-426E-40DD-AFC4-6F175D3DCCD1}">
              <a14:hiddenFill xmlns:a14="http://schemas.microsoft.com/office/drawing/2010/main">
                <a:solidFill>
                  <a:srgbClr val="FFFFFF"/>
                </a:solidFill>
              </a14:hiddenFill>
            </a:ext>
          </a:extLst>
        </p:spPr>
      </p:pic>
      <p:sp>
        <p:nvSpPr>
          <p:cNvPr id="31" name="Прямоугольник 7">
            <a:extLst>
              <a:ext uri="{FF2B5EF4-FFF2-40B4-BE49-F238E27FC236}">
                <a16:creationId xmlns:a16="http://schemas.microsoft.com/office/drawing/2014/main" id="{80D1308C-1C82-6E47-B572-EA1DCEC896C2}"/>
              </a:ext>
            </a:extLst>
          </p:cNvPr>
          <p:cNvSpPr/>
          <p:nvPr/>
        </p:nvSpPr>
        <p:spPr>
          <a:xfrm>
            <a:off x="685889" y="113783"/>
            <a:ext cx="9616862" cy="461665"/>
          </a:xfrm>
          <a:prstGeom prst="rect">
            <a:avLst/>
          </a:prstGeom>
        </p:spPr>
        <p:txBody>
          <a:bodyPr wrap="square">
            <a:spAutoFit/>
          </a:bodyPr>
          <a:lstStyle/>
          <a:p>
            <a:pPr algn="ctr" defTabSz="914386" eaLnBrk="1" fontAlgn="auto" hangingPunct="1">
              <a:spcBef>
                <a:spcPts val="0"/>
              </a:spcBef>
              <a:spcAft>
                <a:spcPts val="0"/>
              </a:spcAft>
              <a:defRPr/>
            </a:pPr>
            <a:r>
              <a:rPr lang="en-US" sz="2400" dirty="0">
                <a:solidFill>
                  <a:prstClr val="black"/>
                </a:solidFill>
                <a:latin typeface="Arial"/>
              </a:rPr>
              <a:t>Main areas of interest at </a:t>
            </a:r>
            <a:r>
              <a:rPr lang="en-US" sz="2400" b="1" u="sng" dirty="0" err="1">
                <a:solidFill>
                  <a:prstClr val="black"/>
                </a:solidFill>
                <a:latin typeface="Arial"/>
              </a:rPr>
              <a:t>Flerov</a:t>
            </a:r>
            <a:r>
              <a:rPr lang="en-US" sz="2400" b="1" u="sng" dirty="0">
                <a:solidFill>
                  <a:prstClr val="black"/>
                </a:solidFill>
                <a:latin typeface="Arial"/>
              </a:rPr>
              <a:t> Laboratory of Nuclear Reactions</a:t>
            </a:r>
            <a:endParaRPr lang="en-US" altLang="en-US" sz="2400" dirty="0">
              <a:solidFill>
                <a:prstClr val="black"/>
              </a:solidFill>
              <a:latin typeface="Arial"/>
            </a:endParaRPr>
          </a:p>
        </p:txBody>
      </p:sp>
      <p:sp>
        <p:nvSpPr>
          <p:cNvPr id="32" name="Text Box 7">
            <a:extLst>
              <a:ext uri="{FF2B5EF4-FFF2-40B4-BE49-F238E27FC236}">
                <a16:creationId xmlns:a16="http://schemas.microsoft.com/office/drawing/2014/main" id="{56679A98-1073-1B48-B6F0-07CB69459D95}"/>
              </a:ext>
            </a:extLst>
          </p:cNvPr>
          <p:cNvSpPr txBox="1">
            <a:spLocks noChangeArrowheads="1"/>
          </p:cNvSpPr>
          <p:nvPr/>
        </p:nvSpPr>
        <p:spPr bwMode="auto">
          <a:xfrm>
            <a:off x="2562820" y="6364261"/>
            <a:ext cx="4781929" cy="525401"/>
          </a:xfrm>
          <a:prstGeom prst="rect">
            <a:avLst/>
          </a:prstGeom>
          <a:noFill/>
          <a:ln w="9525">
            <a:noFill/>
            <a:miter lim="800000"/>
            <a:headEnd/>
            <a:tailEnd/>
          </a:ln>
        </p:spPr>
        <p:txBody>
          <a:bodyPr wrap="square" lIns="89997" tIns="46800" rIns="89997" bIns="46800">
            <a:spAutoFit/>
          </a:bodyPr>
          <a:lstStyle/>
          <a:p>
            <a:pPr defTabSz="914386" eaLnBrk="1" fontAlgn="auto" hangingPunct="1">
              <a:spcBef>
                <a:spcPts val="0"/>
              </a:spcBef>
              <a:spcAft>
                <a:spcPts val="0"/>
              </a:spcAft>
              <a:defRPr/>
            </a:pPr>
            <a:r>
              <a:rPr lang="en-US" sz="1400" dirty="0">
                <a:solidFill>
                  <a:prstClr val="black"/>
                </a:solidFill>
                <a:latin typeface="Arial"/>
              </a:rPr>
              <a:t>Light </a:t>
            </a:r>
            <a:r>
              <a:rPr lang="pl-PL" sz="1400" dirty="0">
                <a:solidFill>
                  <a:prstClr val="black"/>
                </a:solidFill>
                <a:latin typeface="Arial"/>
              </a:rPr>
              <a:t>&amp; super </a:t>
            </a:r>
            <a:r>
              <a:rPr lang="pl-PL" sz="1400" dirty="0" err="1">
                <a:solidFill>
                  <a:prstClr val="black"/>
                </a:solidFill>
                <a:latin typeface="Arial"/>
              </a:rPr>
              <a:t>light</a:t>
            </a:r>
            <a:r>
              <a:rPr lang="pl-PL" sz="1400" dirty="0">
                <a:solidFill>
                  <a:prstClr val="black"/>
                </a:solidFill>
                <a:latin typeface="Arial"/>
              </a:rPr>
              <a:t> </a:t>
            </a:r>
            <a:r>
              <a:rPr lang="en-US" sz="1400" dirty="0">
                <a:solidFill>
                  <a:prstClr val="black"/>
                </a:solidFill>
                <a:latin typeface="Arial"/>
              </a:rPr>
              <a:t>exotic nuclei, </a:t>
            </a:r>
            <a:r>
              <a:rPr lang="pl-PL" sz="1400" dirty="0">
                <a:solidFill>
                  <a:prstClr val="black"/>
                </a:solidFill>
                <a:latin typeface="Arial"/>
              </a:rPr>
              <a:t>neutron-</a:t>
            </a:r>
            <a:r>
              <a:rPr lang="pl-PL" sz="1400" dirty="0" err="1">
                <a:solidFill>
                  <a:prstClr val="black"/>
                </a:solidFill>
                <a:latin typeface="Arial"/>
              </a:rPr>
              <a:t>rich</a:t>
            </a:r>
            <a:r>
              <a:rPr lang="pl-PL" sz="1400" dirty="0">
                <a:solidFill>
                  <a:prstClr val="black"/>
                </a:solidFill>
                <a:latin typeface="Arial"/>
              </a:rPr>
              <a:t> </a:t>
            </a:r>
            <a:r>
              <a:rPr lang="en-US" sz="1400" dirty="0">
                <a:solidFill>
                  <a:prstClr val="black"/>
                </a:solidFill>
                <a:latin typeface="Arial"/>
              </a:rPr>
              <a:t>hydrogen</a:t>
            </a:r>
            <a:r>
              <a:rPr lang="pl-PL" sz="1400" dirty="0">
                <a:solidFill>
                  <a:prstClr val="black"/>
                </a:solidFill>
                <a:latin typeface="Arial"/>
              </a:rPr>
              <a:t> (</a:t>
            </a:r>
            <a:r>
              <a:rPr lang="pl-PL" sz="1400" baseline="30000" dirty="0">
                <a:solidFill>
                  <a:prstClr val="black"/>
                </a:solidFill>
                <a:latin typeface="Arial"/>
              </a:rPr>
              <a:t>5,7</a:t>
            </a:r>
            <a:r>
              <a:rPr lang="pl-PL" sz="1400" dirty="0">
                <a:solidFill>
                  <a:prstClr val="black"/>
                </a:solidFill>
                <a:latin typeface="Arial"/>
              </a:rPr>
              <a:t>H)</a:t>
            </a:r>
            <a:r>
              <a:rPr lang="en-US" sz="1400" dirty="0">
                <a:solidFill>
                  <a:prstClr val="black"/>
                </a:solidFill>
                <a:latin typeface="Arial"/>
              </a:rPr>
              <a:t> and helium</a:t>
            </a:r>
            <a:r>
              <a:rPr lang="pl-PL" sz="1400" dirty="0">
                <a:solidFill>
                  <a:prstClr val="black"/>
                </a:solidFill>
                <a:latin typeface="Arial"/>
              </a:rPr>
              <a:t> (</a:t>
            </a:r>
            <a:r>
              <a:rPr lang="pl-PL" sz="1400" baseline="30000" dirty="0">
                <a:solidFill>
                  <a:prstClr val="black"/>
                </a:solidFill>
                <a:latin typeface="Arial"/>
              </a:rPr>
              <a:t>8,10</a:t>
            </a:r>
            <a:r>
              <a:rPr lang="pl-PL" sz="1400" dirty="0">
                <a:solidFill>
                  <a:prstClr val="black"/>
                </a:solidFill>
                <a:latin typeface="Arial"/>
              </a:rPr>
              <a:t>He)</a:t>
            </a:r>
            <a:r>
              <a:rPr lang="en-US" sz="1400" dirty="0">
                <a:solidFill>
                  <a:prstClr val="black"/>
                </a:solidFill>
                <a:latin typeface="Arial"/>
              </a:rPr>
              <a:t> isotopes</a:t>
            </a:r>
            <a:r>
              <a:rPr lang="pl-PL" sz="1400" dirty="0">
                <a:solidFill>
                  <a:prstClr val="black"/>
                </a:solidFill>
                <a:latin typeface="Arial"/>
              </a:rPr>
              <a:t>)</a:t>
            </a:r>
            <a:endParaRPr lang="ru-RU" sz="1400" dirty="0">
              <a:solidFill>
                <a:prstClr val="black"/>
              </a:solidFill>
              <a:latin typeface="Arial"/>
            </a:endParaRPr>
          </a:p>
        </p:txBody>
      </p:sp>
    </p:spTree>
    <p:extLst>
      <p:ext uri="{BB962C8B-B14F-4D97-AF65-F5344CB8AC3E}">
        <p14:creationId xmlns:p14="http://schemas.microsoft.com/office/powerpoint/2010/main" val="15333578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EE3B0A-590B-0A46-86CF-5F8294EEDBFD}"/>
              </a:ext>
            </a:extLst>
          </p:cNvPr>
          <p:cNvSpPr txBox="1"/>
          <p:nvPr/>
        </p:nvSpPr>
        <p:spPr>
          <a:xfrm>
            <a:off x="182938" y="100125"/>
            <a:ext cx="11593288" cy="6694140"/>
          </a:xfrm>
          <a:prstGeom prst="rect">
            <a:avLst/>
          </a:prstGeom>
          <a:noFill/>
        </p:spPr>
        <p:txBody>
          <a:bodyPr wrap="square">
            <a:spAutoFit/>
          </a:bodyPr>
          <a:lstStyle/>
          <a:p>
            <a:pPr>
              <a:spcBef>
                <a:spcPts val="600"/>
              </a:spcBef>
            </a:pPr>
            <a:r>
              <a:rPr lang="en-US" sz="2300" b="1" dirty="0" err="1">
                <a:solidFill>
                  <a:srgbClr val="0432FF"/>
                </a:solidFill>
              </a:rPr>
              <a:t>Flerov</a:t>
            </a:r>
            <a:r>
              <a:rPr lang="en-US" sz="2300" b="1" dirty="0">
                <a:solidFill>
                  <a:srgbClr val="0432FF"/>
                </a:solidFill>
              </a:rPr>
              <a:t> Laboratory of Nuclear Reactions</a:t>
            </a:r>
            <a:r>
              <a:rPr lang="en-US" sz="2300" dirty="0"/>
              <a:t> Program for the next decade: </a:t>
            </a:r>
            <a:endParaRPr lang="en-GB" sz="2300" dirty="0"/>
          </a:p>
          <a:p>
            <a:pPr>
              <a:spcBef>
                <a:spcPts val="600"/>
              </a:spcBef>
            </a:pPr>
            <a:r>
              <a:rPr lang="en-US" sz="2300" b="1" dirty="0">
                <a:solidFill>
                  <a:srgbClr val="0432FF"/>
                </a:solidFill>
              </a:rPr>
              <a:t>Searching for the boundaries of the existence of nuclear matter by focusing on the boundaries of the island of stability of superheavy elements</a:t>
            </a:r>
            <a:r>
              <a:rPr lang="en-US" sz="2300" dirty="0"/>
              <a:t> (SHE) – an area of the nuclide map where long-lived isotopes can be detected, studying their properties using nuclear spectroscopy methods (</a:t>
            </a:r>
            <a:r>
              <a:rPr lang="el-GR" sz="2300" dirty="0"/>
              <a:t>α-, β- , γ-</a:t>
            </a:r>
            <a:r>
              <a:rPr lang="en-US" sz="2300" dirty="0"/>
              <a:t>spectroscopy), as well as their chemical properties, the study of the mechanisms of various nuclear reactions leading to the formation of new unknown nuclei. A significant increase (20 times) in the efficiency of experiments is necessary for the synthesis of even heavier elements 119 and 120. </a:t>
            </a:r>
            <a:endParaRPr lang="en-GB" sz="2300" dirty="0"/>
          </a:p>
          <a:p>
            <a:pPr>
              <a:spcBef>
                <a:spcPts val="600"/>
              </a:spcBef>
            </a:pPr>
            <a:r>
              <a:rPr lang="en-GB" sz="2300" b="1" dirty="0">
                <a:solidFill>
                  <a:srgbClr val="0432FF"/>
                </a:solidFill>
              </a:rPr>
              <a:t>S</a:t>
            </a:r>
            <a:r>
              <a:rPr lang="en-US" sz="2300" b="1" dirty="0" err="1">
                <a:solidFill>
                  <a:srgbClr val="0432FF"/>
                </a:solidFill>
              </a:rPr>
              <a:t>tudy</a:t>
            </a:r>
            <a:r>
              <a:rPr lang="en-US" sz="2300" b="1" dirty="0">
                <a:solidFill>
                  <a:srgbClr val="0432FF"/>
                </a:solidFill>
              </a:rPr>
              <a:t> of multinucleon transfer reactions during collisions of actinides with energy near the barrier</a:t>
            </a:r>
            <a:r>
              <a:rPr lang="en-US" sz="2300" dirty="0"/>
              <a:t>, which are promising for the synthesis of new neutron-rich isotopes of heavy and superheavy elements up to the beta stability line. The modernized U-400R accelerator complex will create the necessary conditions for an in-depth study of these and other low-energy nuclear reactions with heavy ions. </a:t>
            </a:r>
            <a:endParaRPr lang="en-GB" sz="2300" dirty="0"/>
          </a:p>
          <a:p>
            <a:pPr>
              <a:spcBef>
                <a:spcPts val="600"/>
              </a:spcBef>
            </a:pPr>
            <a:r>
              <a:rPr lang="en-GB" sz="2300" dirty="0"/>
              <a:t>C</a:t>
            </a:r>
            <a:r>
              <a:rPr lang="en-US" sz="2300" dirty="0" err="1"/>
              <a:t>ontinuation</a:t>
            </a:r>
            <a:r>
              <a:rPr lang="en-US" sz="2300" dirty="0"/>
              <a:t> of experimental research in the field of </a:t>
            </a:r>
            <a:r>
              <a:rPr lang="en-US" sz="2300" b="1" dirty="0">
                <a:solidFill>
                  <a:srgbClr val="0432FF"/>
                </a:solidFill>
              </a:rPr>
              <a:t>light exotic nuclei located on the boundaries of nuclear stability, including the study of the nuclear halo, neutron coat, cluster states, exotic </a:t>
            </a:r>
            <a:r>
              <a:rPr lang="en-US" sz="2300" b="1" dirty="0" err="1">
                <a:solidFill>
                  <a:srgbClr val="0432FF"/>
                </a:solidFill>
              </a:rPr>
              <a:t>multineutron</a:t>
            </a:r>
            <a:r>
              <a:rPr lang="en-US" sz="2300" b="1" dirty="0">
                <a:solidFill>
                  <a:srgbClr val="0432FF"/>
                </a:solidFill>
              </a:rPr>
              <a:t> decays</a:t>
            </a:r>
            <a:r>
              <a:rPr lang="en-US" sz="2300" dirty="0"/>
              <a:t> (two-nucleon virtual states, 2n- and 4n-radioactivity), two-proton radioactivity, </a:t>
            </a:r>
            <a:r>
              <a:rPr lang="en-US" sz="2300" b="1" dirty="0">
                <a:solidFill>
                  <a:srgbClr val="0432FF"/>
                </a:solidFill>
              </a:rPr>
              <a:t>search for new magic numbers, spectroscopy of exotic nuclei and reactions with </a:t>
            </a:r>
            <a:r>
              <a:rPr lang="en-US" sz="2300" b="1" dirty="0" err="1">
                <a:solidFill>
                  <a:srgbClr val="0432FF"/>
                </a:solidFill>
              </a:rPr>
              <a:t>halonuclei</a:t>
            </a:r>
            <a:r>
              <a:rPr lang="en-US" sz="2300" b="1" dirty="0">
                <a:solidFill>
                  <a:srgbClr val="0432FF"/>
                </a:solidFill>
              </a:rPr>
              <a:t>.</a:t>
            </a:r>
            <a:endParaRPr lang="ru-RU" sz="2300" b="1" dirty="0">
              <a:solidFill>
                <a:srgbClr val="0432FF"/>
              </a:solidFill>
            </a:endParaRPr>
          </a:p>
        </p:txBody>
      </p:sp>
    </p:spTree>
    <p:extLst>
      <p:ext uri="{BB962C8B-B14F-4D97-AF65-F5344CB8AC3E}">
        <p14:creationId xmlns:p14="http://schemas.microsoft.com/office/powerpoint/2010/main" val="591109577"/>
      </p:ext>
    </p:extLst>
  </p:cSld>
  <p:clrMapOvr>
    <a:masterClrMapping/>
  </p:clrMapOvr>
  <p:transition spd="slow">
    <p:fade/>
  </p:transition>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64CF2EF3-001F-4BE9-81B3-86ECBBF9425F}">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BC90D6-94CF-42F7-AAC4-9CF6824C54D5}">
  <ds:schemaRefs>
    <ds:schemaRef ds:uri="http://schemas.microsoft.com/sharepoint/v3/contenttype/forms"/>
  </ds:schemaRefs>
</ds:datastoreItem>
</file>

<file path=customXml/itemProps3.xml><?xml version="1.0" encoding="utf-8"?>
<ds:datastoreItem xmlns:ds="http://schemas.openxmlformats.org/officeDocument/2006/customXml" ds:itemID="{7F97B18F-50BC-4F30-8373-93489E845F83}">
  <ds:schemaRefs>
    <ds:schemaRef ds:uri="http://schemas.microsoft.com/office/2006/metadata/properties"/>
    <ds:schemaRef ds:uri="http://www.w3.org/2000/xmlns/"/>
    <ds:schemaRef ds:uri="http://schemas.microsoft.com/sharepoint/v3"/>
    <ds:schemaRef ds:uri="http://www.w3.org/2001/XMLSchema-instance"/>
    <ds:schemaRef ds:uri="71af3243-3dd4-4a8d-8c0d-dd76da1f02a5"/>
    <ds:schemaRef ds:uri="http://schemas.microsoft.com/office/infopath/2007/PartnerControls"/>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TotalTime>9523</TotalTime>
  <Words>7749</Words>
  <Application>Microsoft Macintosh PowerPoint</Application>
  <PresentationFormat>Широкоэкранный</PresentationFormat>
  <Paragraphs>781</Paragraphs>
  <Slides>41</Slides>
  <Notes>18</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1</vt:i4>
      </vt:variant>
      <vt:variant>
        <vt:lpstr>Заголовки слайдов</vt:lpstr>
      </vt:variant>
      <vt:variant>
        <vt:i4>41</vt:i4>
      </vt:variant>
    </vt:vector>
  </HeadingPairs>
  <TitlesOfParts>
    <vt:vector size="56" baseType="lpstr">
      <vt:lpstr>Adonis</vt:lpstr>
      <vt:lpstr>Arial</vt:lpstr>
      <vt:lpstr>Arial Black</vt:lpstr>
      <vt:lpstr>Arial Rounded MT Bold</vt:lpstr>
      <vt:lpstr>Calibri</vt:lpstr>
      <vt:lpstr>Calibri Light</vt:lpstr>
      <vt:lpstr>Cambria Math</vt:lpstr>
      <vt:lpstr>Comic Sans MS</vt:lpstr>
      <vt:lpstr>Gerbera</vt:lpstr>
      <vt:lpstr>Segoe UI Light</vt:lpstr>
      <vt:lpstr>Symbol</vt:lpstr>
      <vt:lpstr>Times New Roman</vt:lpstr>
      <vt:lpstr>Wingdings</vt:lpstr>
      <vt:lpstr>Wingdings 2</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BM@N &amp; MPD           NICA                SPD</vt:lpstr>
      <vt:lpstr>Презентация PowerPoint</vt:lpstr>
      <vt:lpstr>Research of synthesis of new nuclei:</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Facilities</vt:lpstr>
      <vt:lpstr>Презентация PowerPoint</vt:lpstr>
      <vt:lpstr>Презентация PowerPoint</vt:lpstr>
      <vt:lpstr>Researchers of JINR are active participants of the of state-of-the-art international accelerator projects: LHC, XFEL, FAIR, RHIC, GANIL, INFN, IMP CAS, HIAF, EIC, ILC, CLIC, FCC, etc. We will focus on R&amp;D in the following areas:</vt:lpstr>
      <vt:lpstr>RADIATION RESEARCH IN LIFE SCIENCES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JINR regional cooperation approach – cluster programs. Research &amp; Education</vt:lpstr>
      <vt:lpstr>Презентация PowerPoint</vt:lpstr>
      <vt:lpstr>Milestones of the 2024-2030</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Объединенный институт ядерных исследований</dc:title>
  <dc:creator>user</dc:creator>
  <cp:lastModifiedBy>Microsoft Office User</cp:lastModifiedBy>
  <cp:revision>569</cp:revision>
  <dcterms:created xsi:type="dcterms:W3CDTF">2021-11-16T11:33:44Z</dcterms:created>
  <dcterms:modified xsi:type="dcterms:W3CDTF">2023-09-21T07:08:24Z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