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70" r:id="rId2"/>
    <p:sldId id="1662" r:id="rId3"/>
    <p:sldId id="1663" r:id="rId4"/>
    <p:sldId id="1664" r:id="rId5"/>
    <p:sldId id="1665" r:id="rId6"/>
    <p:sldId id="1666" r:id="rId7"/>
    <p:sldId id="1667" r:id="rId8"/>
    <p:sldId id="1668" r:id="rId9"/>
    <p:sldId id="1655" r:id="rId10"/>
    <p:sldId id="770" r:id="rId11"/>
    <p:sldId id="1669" r:id="rId12"/>
    <p:sldId id="1670" r:id="rId13"/>
    <p:sldId id="1671" r:id="rId14"/>
    <p:sldId id="1672" r:id="rId15"/>
    <p:sldId id="1654" r:id="rId16"/>
    <p:sldId id="774" r:id="rId17"/>
    <p:sldId id="494" r:id="rId1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zhak" initials="I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70066"/>
    <a:srgbClr val="000066"/>
    <a:srgbClr val="000000"/>
    <a:srgbClr val="E64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92" autoAdjust="0"/>
    <p:restoredTop sz="91475" autoAdjust="0"/>
  </p:normalViewPr>
  <p:slideViewPr>
    <p:cSldViewPr>
      <p:cViewPr varScale="1">
        <p:scale>
          <a:sx n="93" d="100"/>
          <a:sy n="93" d="100"/>
        </p:scale>
        <p:origin x="216"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7B11F-1872-FF4E-8417-E8326F7E5C7D}" type="datetimeFigureOut">
              <a:rPr lang="en-US" smtClean="0"/>
              <a:t>9/19/23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40A13-A293-E34A-9031-D4F6BB95F3F5}" type="slidenum">
              <a:rPr lang="en-US" smtClean="0"/>
              <a:t>‹#›</a:t>
            </a:fld>
            <a:endParaRPr lang="en-US"/>
          </a:p>
        </p:txBody>
      </p:sp>
    </p:spTree>
    <p:extLst>
      <p:ext uri="{BB962C8B-B14F-4D97-AF65-F5344CB8AC3E}">
        <p14:creationId xmlns:p14="http://schemas.microsoft.com/office/powerpoint/2010/main" val="2016223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E4A4F9-A070-414F-BF03-02A213254846}" type="datetimeFigureOut">
              <a:rPr lang="fr-FR"/>
              <a:pPr>
                <a:defRPr/>
              </a:pPr>
              <a:t>19/09/2023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3898CE-70A6-4B1D-B309-B108AE0FB14F}" type="slidenum">
              <a:rPr lang="fr-FR"/>
              <a:pPr>
                <a:defRPr/>
              </a:pPr>
              <a:t>‹#›</a:t>
            </a:fld>
            <a:endParaRPr lang="fr-FR"/>
          </a:p>
        </p:txBody>
      </p:sp>
    </p:spTree>
    <p:extLst>
      <p:ext uri="{BB962C8B-B14F-4D97-AF65-F5344CB8AC3E}">
        <p14:creationId xmlns:p14="http://schemas.microsoft.com/office/powerpoint/2010/main" val="2678199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2</a:t>
            </a:fld>
            <a:endParaRPr lang="fr-FR"/>
          </a:p>
        </p:txBody>
      </p:sp>
    </p:spTree>
    <p:extLst>
      <p:ext uri="{BB962C8B-B14F-4D97-AF65-F5344CB8AC3E}">
        <p14:creationId xmlns:p14="http://schemas.microsoft.com/office/powerpoint/2010/main" val="4292056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11</a:t>
            </a:fld>
            <a:endParaRPr lang="fr-FR"/>
          </a:p>
        </p:txBody>
      </p:sp>
    </p:spTree>
    <p:extLst>
      <p:ext uri="{BB962C8B-B14F-4D97-AF65-F5344CB8AC3E}">
        <p14:creationId xmlns:p14="http://schemas.microsoft.com/office/powerpoint/2010/main" val="2550665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12</a:t>
            </a:fld>
            <a:endParaRPr lang="fr-FR"/>
          </a:p>
        </p:txBody>
      </p:sp>
    </p:spTree>
    <p:extLst>
      <p:ext uri="{BB962C8B-B14F-4D97-AF65-F5344CB8AC3E}">
        <p14:creationId xmlns:p14="http://schemas.microsoft.com/office/powerpoint/2010/main" val="3285529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13</a:t>
            </a:fld>
            <a:endParaRPr lang="fr-FR"/>
          </a:p>
        </p:txBody>
      </p:sp>
    </p:spTree>
    <p:extLst>
      <p:ext uri="{BB962C8B-B14F-4D97-AF65-F5344CB8AC3E}">
        <p14:creationId xmlns:p14="http://schemas.microsoft.com/office/powerpoint/2010/main" val="139127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14</a:t>
            </a:fld>
            <a:endParaRPr lang="fr-FR"/>
          </a:p>
        </p:txBody>
      </p:sp>
    </p:spTree>
    <p:extLst>
      <p:ext uri="{BB962C8B-B14F-4D97-AF65-F5344CB8AC3E}">
        <p14:creationId xmlns:p14="http://schemas.microsoft.com/office/powerpoint/2010/main" val="1605503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15</a:t>
            </a:fld>
            <a:endParaRPr lang="fr-FR"/>
          </a:p>
        </p:txBody>
      </p:sp>
    </p:spTree>
    <p:extLst>
      <p:ext uri="{BB962C8B-B14F-4D97-AF65-F5344CB8AC3E}">
        <p14:creationId xmlns:p14="http://schemas.microsoft.com/office/powerpoint/2010/main" val="3542102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16</a:t>
            </a:fld>
            <a:endParaRPr lang="fr-FR"/>
          </a:p>
        </p:txBody>
      </p:sp>
    </p:spTree>
    <p:extLst>
      <p:ext uri="{BB962C8B-B14F-4D97-AF65-F5344CB8AC3E}">
        <p14:creationId xmlns:p14="http://schemas.microsoft.com/office/powerpoint/2010/main" val="3791993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6pPr>
            <a:lvl7pPr marL="29718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7pPr>
            <a:lvl8pPr marL="34290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8pPr>
            <a:lvl9pPr marL="38862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9pPr>
          </a:lstStyle>
          <a:p>
            <a:fld id="{B9D2F29B-A39A-954A-9216-BC27B1EF4E6A}" type="slidenum">
              <a:rPr lang="en-US" sz="1200"/>
              <a:pPr/>
              <a:t>17</a:t>
            </a:fld>
            <a:endParaRPr 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cs typeface="Arial"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he-IL" dirty="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3</a:t>
            </a:fld>
            <a:endParaRPr lang="fr-FR"/>
          </a:p>
        </p:txBody>
      </p:sp>
    </p:spTree>
    <p:extLst>
      <p:ext uri="{BB962C8B-B14F-4D97-AF65-F5344CB8AC3E}">
        <p14:creationId xmlns:p14="http://schemas.microsoft.com/office/powerpoint/2010/main" val="53165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4</a:t>
            </a:fld>
            <a:endParaRPr lang="fr-FR"/>
          </a:p>
        </p:txBody>
      </p:sp>
    </p:spTree>
    <p:extLst>
      <p:ext uri="{BB962C8B-B14F-4D97-AF65-F5344CB8AC3E}">
        <p14:creationId xmlns:p14="http://schemas.microsoft.com/office/powerpoint/2010/main" val="366738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5</a:t>
            </a:fld>
            <a:endParaRPr lang="fr-FR"/>
          </a:p>
        </p:txBody>
      </p:sp>
    </p:spTree>
    <p:extLst>
      <p:ext uri="{BB962C8B-B14F-4D97-AF65-F5344CB8AC3E}">
        <p14:creationId xmlns:p14="http://schemas.microsoft.com/office/powerpoint/2010/main" val="191164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effectLst/>
              <a:latin typeface="Times"/>
            </a:endParaRPr>
          </a:p>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6</a:t>
            </a:fld>
            <a:endParaRPr lang="fr-FR"/>
          </a:p>
        </p:txBody>
      </p:sp>
    </p:spTree>
    <p:extLst>
      <p:ext uri="{BB962C8B-B14F-4D97-AF65-F5344CB8AC3E}">
        <p14:creationId xmlns:p14="http://schemas.microsoft.com/office/powerpoint/2010/main" val="78262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he-IL" dirty="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7</a:t>
            </a:fld>
            <a:endParaRPr lang="fr-FR"/>
          </a:p>
        </p:txBody>
      </p:sp>
    </p:spTree>
    <p:extLst>
      <p:ext uri="{BB962C8B-B14F-4D97-AF65-F5344CB8AC3E}">
        <p14:creationId xmlns:p14="http://schemas.microsoft.com/office/powerpoint/2010/main" val="418428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he-IL" dirty="0"/>
              <a:t> </a:t>
            </a:r>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8</a:t>
            </a:fld>
            <a:endParaRPr lang="fr-FR"/>
          </a:p>
        </p:txBody>
      </p:sp>
    </p:spTree>
    <p:extLst>
      <p:ext uri="{BB962C8B-B14F-4D97-AF65-F5344CB8AC3E}">
        <p14:creationId xmlns:p14="http://schemas.microsoft.com/office/powerpoint/2010/main" val="185499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9</a:t>
            </a:fld>
            <a:endParaRPr lang="fr-FR"/>
          </a:p>
        </p:txBody>
      </p:sp>
    </p:spTree>
    <p:extLst>
      <p:ext uri="{BB962C8B-B14F-4D97-AF65-F5344CB8AC3E}">
        <p14:creationId xmlns:p14="http://schemas.microsoft.com/office/powerpoint/2010/main" val="386513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10</a:t>
            </a:fld>
            <a:endParaRPr lang="fr-FR"/>
          </a:p>
        </p:txBody>
      </p:sp>
    </p:spTree>
    <p:extLst>
      <p:ext uri="{BB962C8B-B14F-4D97-AF65-F5344CB8AC3E}">
        <p14:creationId xmlns:p14="http://schemas.microsoft.com/office/powerpoint/2010/main" val="386513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134 SC JINR, September 21-22, 2023</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2AA5F94-DAA2-4BB4-9AAA-475D9D2882F0}" type="slidenum">
              <a:rPr lang="fr-FR"/>
              <a:pPr>
                <a:defRPr/>
              </a:pPr>
              <a:t>‹#›</a:t>
            </a:fld>
            <a:endParaRPr lang="fr-FR"/>
          </a:p>
        </p:txBody>
      </p:sp>
    </p:spTree>
    <p:extLst>
      <p:ext uri="{BB962C8B-B14F-4D97-AF65-F5344CB8AC3E}">
        <p14:creationId xmlns:p14="http://schemas.microsoft.com/office/powerpoint/2010/main" val="18571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134 SC JINR, September 21-22, 2023</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198D737-4228-4C38-B33A-4B49E5614A7B}" type="slidenum">
              <a:rPr lang="fr-FR"/>
              <a:pPr>
                <a:defRPr/>
              </a:pPr>
              <a:t>‹#›</a:t>
            </a:fld>
            <a:endParaRPr lang="fr-FR"/>
          </a:p>
        </p:txBody>
      </p:sp>
    </p:spTree>
    <p:extLst>
      <p:ext uri="{BB962C8B-B14F-4D97-AF65-F5344CB8AC3E}">
        <p14:creationId xmlns:p14="http://schemas.microsoft.com/office/powerpoint/2010/main" val="135555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134 SC JINR, September 21-22, 2023</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DF4E4E-0493-4C8B-A2F2-AEEF986F6E52}" type="slidenum">
              <a:rPr lang="fr-FR"/>
              <a:pPr>
                <a:defRPr/>
              </a:pPr>
              <a:t>‹#›</a:t>
            </a:fld>
            <a:endParaRPr lang="fr-FR"/>
          </a:p>
        </p:txBody>
      </p:sp>
    </p:spTree>
    <p:extLst>
      <p:ext uri="{BB962C8B-B14F-4D97-AF65-F5344CB8AC3E}">
        <p14:creationId xmlns:p14="http://schemas.microsoft.com/office/powerpoint/2010/main" val="47916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134 SC JINR, September 21-22, 2023</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AAA047-8AEF-4C69-86C3-C9A280890182}" type="slidenum">
              <a:rPr lang="fr-FR"/>
              <a:pPr>
                <a:defRPr/>
              </a:pPr>
              <a:t>‹#›</a:t>
            </a:fld>
            <a:endParaRPr lang="fr-FR"/>
          </a:p>
        </p:txBody>
      </p:sp>
    </p:spTree>
    <p:extLst>
      <p:ext uri="{BB962C8B-B14F-4D97-AF65-F5344CB8AC3E}">
        <p14:creationId xmlns:p14="http://schemas.microsoft.com/office/powerpoint/2010/main" val="41458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134 SC JINR, September 21-22, 2023</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620F82-76D5-4D77-BC21-5A4268D496F6}" type="slidenum">
              <a:rPr lang="fr-FR"/>
              <a:pPr>
                <a:defRPr/>
              </a:pPr>
              <a:t>‹#›</a:t>
            </a:fld>
            <a:endParaRPr lang="fr-FR"/>
          </a:p>
        </p:txBody>
      </p:sp>
    </p:spTree>
    <p:extLst>
      <p:ext uri="{BB962C8B-B14F-4D97-AF65-F5344CB8AC3E}">
        <p14:creationId xmlns:p14="http://schemas.microsoft.com/office/powerpoint/2010/main" val="42415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134 SC JINR, September 21-22, 2023</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9240E01-1DDF-4704-8DDC-978A7A0AD2EC}" type="slidenum">
              <a:rPr lang="fr-FR"/>
              <a:pPr>
                <a:defRPr/>
              </a:pPr>
              <a:t>‹#›</a:t>
            </a:fld>
            <a:endParaRPr lang="fr-FR"/>
          </a:p>
        </p:txBody>
      </p:sp>
    </p:spTree>
    <p:extLst>
      <p:ext uri="{BB962C8B-B14F-4D97-AF65-F5344CB8AC3E}">
        <p14:creationId xmlns:p14="http://schemas.microsoft.com/office/powerpoint/2010/main" val="285070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en-US"/>
              <a:t>134 SC JINR, September 21-22, 2023</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718A4F5-7B53-4BFD-86F4-1EDCF116CB5F}" type="slidenum">
              <a:rPr lang="fr-FR"/>
              <a:pPr>
                <a:defRPr/>
              </a:pPr>
              <a:t>‹#›</a:t>
            </a:fld>
            <a:endParaRPr lang="fr-FR"/>
          </a:p>
        </p:txBody>
      </p:sp>
    </p:spTree>
    <p:extLst>
      <p:ext uri="{BB962C8B-B14F-4D97-AF65-F5344CB8AC3E}">
        <p14:creationId xmlns:p14="http://schemas.microsoft.com/office/powerpoint/2010/main" val="38617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en-US"/>
              <a:t>134 SC JINR, September 21-22, 2023</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51AD37E-EE59-41F9-9DC3-0CD03DC07E77}" type="slidenum">
              <a:rPr lang="fr-FR"/>
              <a:pPr>
                <a:defRPr/>
              </a:pPr>
              <a:t>‹#›</a:t>
            </a:fld>
            <a:endParaRPr lang="fr-FR"/>
          </a:p>
        </p:txBody>
      </p:sp>
    </p:spTree>
    <p:extLst>
      <p:ext uri="{BB962C8B-B14F-4D97-AF65-F5344CB8AC3E}">
        <p14:creationId xmlns:p14="http://schemas.microsoft.com/office/powerpoint/2010/main" val="196479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a:t>134 SC JINR, September 21-22, 2023</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F10942A-3396-4E26-B660-1DA9C9F599E0}" type="slidenum">
              <a:rPr lang="fr-FR"/>
              <a:pPr>
                <a:defRPr/>
              </a:pPr>
              <a:t>‹#›</a:t>
            </a:fld>
            <a:endParaRPr lang="fr-FR"/>
          </a:p>
        </p:txBody>
      </p:sp>
    </p:spTree>
    <p:extLst>
      <p:ext uri="{BB962C8B-B14F-4D97-AF65-F5344CB8AC3E}">
        <p14:creationId xmlns:p14="http://schemas.microsoft.com/office/powerpoint/2010/main" val="15943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134 SC JINR, September 21-22, 2023</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B9DE9A2-7386-464B-8932-B8D904D0A66D}" type="slidenum">
              <a:rPr lang="fr-FR"/>
              <a:pPr>
                <a:defRPr/>
              </a:pPr>
              <a:t>‹#›</a:t>
            </a:fld>
            <a:endParaRPr lang="fr-FR"/>
          </a:p>
        </p:txBody>
      </p:sp>
    </p:spTree>
    <p:extLst>
      <p:ext uri="{BB962C8B-B14F-4D97-AF65-F5344CB8AC3E}">
        <p14:creationId xmlns:p14="http://schemas.microsoft.com/office/powerpoint/2010/main" val="29622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134 SC JINR, September 21-22, 2023</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FE13C74-01FF-4C14-995A-2652EA7BD551}" type="slidenum">
              <a:rPr lang="fr-FR"/>
              <a:pPr>
                <a:defRPr/>
              </a:pPr>
              <a:t>‹#›</a:t>
            </a:fld>
            <a:endParaRPr lang="fr-FR"/>
          </a:p>
        </p:txBody>
      </p:sp>
    </p:spTree>
    <p:extLst>
      <p:ext uri="{BB962C8B-B14F-4D97-AF65-F5344CB8AC3E}">
        <p14:creationId xmlns:p14="http://schemas.microsoft.com/office/powerpoint/2010/main" val="167319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Itzhak Tserruya</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134 SC JINR, September 21-22, 2023</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54CB46-E9BE-4A8A-A36A-EAF21D93458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NR.jpg"/>
          <p:cNvPicPr>
            <a:picLocks noChangeAspect="1"/>
          </p:cNvPicPr>
          <p:nvPr/>
        </p:nvPicPr>
        <p:blipFill rotWithShape="1">
          <a:blip r:embed="rId2">
            <a:alphaModFix amt="34000"/>
            <a:extLst>
              <a:ext uri="{28A0092B-C50C-407E-A947-70E740481C1C}">
                <a14:useLocalDpi xmlns:a14="http://schemas.microsoft.com/office/drawing/2010/main" val="0"/>
              </a:ext>
            </a:extLst>
          </a:blip>
          <a:srcRect t="50230" r="71199"/>
          <a:stretch/>
        </p:blipFill>
        <p:spPr>
          <a:xfrm>
            <a:off x="0" y="0"/>
            <a:ext cx="9143999" cy="6858000"/>
          </a:xfrm>
          <a:prstGeom prst="rect">
            <a:avLst/>
          </a:prstGeom>
        </p:spPr>
      </p:pic>
      <p:sp>
        <p:nvSpPr>
          <p:cNvPr id="3" name="Subtitle 2"/>
          <p:cNvSpPr>
            <a:spLocks noGrp="1"/>
          </p:cNvSpPr>
          <p:nvPr>
            <p:ph type="subTitle" idx="1"/>
          </p:nvPr>
        </p:nvSpPr>
        <p:spPr>
          <a:xfrm>
            <a:off x="971600" y="4869160"/>
            <a:ext cx="7560840" cy="648072"/>
          </a:xfrm>
        </p:spPr>
        <p:txBody>
          <a:bodyPr/>
          <a:lstStyle/>
          <a:p>
            <a:r>
              <a:rPr lang="fr-FR" b="1" dirty="0">
                <a:solidFill>
                  <a:srgbClr val="000090"/>
                </a:solidFill>
              </a:rPr>
              <a:t>Itzhak </a:t>
            </a:r>
            <a:r>
              <a:rPr lang="fr-FR" b="1" dirty="0" err="1">
                <a:solidFill>
                  <a:srgbClr val="000090"/>
                </a:solidFill>
              </a:rPr>
              <a:t>Tserruya</a:t>
            </a:r>
            <a:endParaRPr lang="fr-FR" b="1" dirty="0">
              <a:solidFill>
                <a:srgbClr val="000090"/>
              </a:solidFill>
            </a:endParaRPr>
          </a:p>
        </p:txBody>
      </p:sp>
      <p:sp>
        <p:nvSpPr>
          <p:cNvPr id="8" name="TextBox 7"/>
          <p:cNvSpPr txBox="1"/>
          <p:nvPr/>
        </p:nvSpPr>
        <p:spPr>
          <a:xfrm>
            <a:off x="3059832" y="3343726"/>
            <a:ext cx="3249608" cy="369332"/>
          </a:xfrm>
          <a:prstGeom prst="rect">
            <a:avLst/>
          </a:prstGeom>
          <a:noFill/>
        </p:spPr>
        <p:txBody>
          <a:bodyPr wrap="none" rtlCol="0">
            <a:spAutoFit/>
          </a:bodyPr>
          <a:lstStyle/>
          <a:p>
            <a:r>
              <a:rPr lang="en-US" dirty="0"/>
              <a:t>JINR, September 21-22, 2023</a:t>
            </a:r>
          </a:p>
        </p:txBody>
      </p:sp>
      <p:sp>
        <p:nvSpPr>
          <p:cNvPr id="9" name="AutoShape 18"/>
          <p:cNvSpPr>
            <a:spLocks noChangeArrowheads="1"/>
          </p:cNvSpPr>
          <p:nvPr/>
        </p:nvSpPr>
        <p:spPr bwMode="auto">
          <a:xfrm>
            <a:off x="611560" y="404664"/>
            <a:ext cx="7920880" cy="2043113"/>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4000" dirty="0">
                <a:solidFill>
                  <a:srgbClr val="FFFF00"/>
                </a:solidFill>
              </a:rPr>
              <a:t>PAC on Particle Physics</a:t>
            </a:r>
          </a:p>
          <a:p>
            <a:pPr algn="ctr"/>
            <a:r>
              <a:rPr lang="en-US" sz="4000" dirty="0">
                <a:solidFill>
                  <a:srgbClr val="FFFF00"/>
                </a:solidFill>
              </a:rPr>
              <a:t>58</a:t>
            </a:r>
            <a:r>
              <a:rPr lang="en-US" sz="4000" baseline="30000" dirty="0">
                <a:solidFill>
                  <a:srgbClr val="FFFF00"/>
                </a:solidFill>
              </a:rPr>
              <a:t>th</a:t>
            </a:r>
            <a:r>
              <a:rPr lang="en-US" sz="4000" dirty="0">
                <a:solidFill>
                  <a:srgbClr val="FFFF00"/>
                </a:solidFill>
              </a:rPr>
              <a:t> Meeting: </a:t>
            </a:r>
          </a:p>
          <a:p>
            <a:pPr algn="ctr"/>
            <a:r>
              <a:rPr lang="en-US" sz="4000" dirty="0">
                <a:solidFill>
                  <a:srgbClr val="FFFF00"/>
                </a:solidFill>
              </a:rPr>
              <a:t>Report to Scientific Council</a:t>
            </a:r>
            <a:endParaRPr lang="fr-FR" sz="4000" dirty="0">
              <a:solidFill>
                <a:srgbClr val="FFFF00"/>
              </a:solidFill>
            </a:endParaRPr>
          </a:p>
        </p:txBody>
      </p:sp>
    </p:spTree>
    <p:extLst>
      <p:ext uri="{BB962C8B-B14F-4D97-AF65-F5344CB8AC3E}">
        <p14:creationId xmlns:p14="http://schemas.microsoft.com/office/powerpoint/2010/main" val="201143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611560" y="87874"/>
            <a:ext cx="8280920"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Reports on ongoing projects (I)</a:t>
            </a:r>
          </a:p>
        </p:txBody>
      </p:sp>
      <p:sp>
        <p:nvSpPr>
          <p:cNvPr id="7" name="Date Placeholder 6">
            <a:extLst>
              <a:ext uri="{FF2B5EF4-FFF2-40B4-BE49-F238E27FC236}">
                <a16:creationId xmlns:a16="http://schemas.microsoft.com/office/drawing/2014/main" id="{4143148E-686C-2742-B607-B0CB1F61D719}"/>
              </a:ext>
            </a:extLst>
          </p:cNvPr>
          <p:cNvSpPr>
            <a:spLocks noGrp="1"/>
          </p:cNvSpPr>
          <p:nvPr>
            <p:ph type="dt" sz="half" idx="10"/>
          </p:nvPr>
        </p:nvSpPr>
        <p:spPr/>
        <p:txBody>
          <a:bodyPr/>
          <a:lstStyle/>
          <a:p>
            <a:pPr>
              <a:defRPr/>
            </a:pPr>
            <a:r>
              <a:rPr lang="en-US"/>
              <a:t>Itzhak Tserruya</a:t>
            </a:r>
            <a:endParaRPr lang="fr-FR"/>
          </a:p>
        </p:txBody>
      </p:sp>
      <p:sp>
        <p:nvSpPr>
          <p:cNvPr id="12" name="Slide Number Placeholder 11">
            <a:extLst>
              <a:ext uri="{FF2B5EF4-FFF2-40B4-BE49-F238E27FC236}">
                <a16:creationId xmlns:a16="http://schemas.microsoft.com/office/drawing/2014/main" id="{61E2E557-820B-3342-B4F4-07CB7A077DA7}"/>
              </a:ext>
            </a:extLst>
          </p:cNvPr>
          <p:cNvSpPr>
            <a:spLocks noGrp="1"/>
          </p:cNvSpPr>
          <p:nvPr>
            <p:ph type="sldNum" sz="quarter" idx="12"/>
          </p:nvPr>
        </p:nvSpPr>
        <p:spPr/>
        <p:txBody>
          <a:bodyPr/>
          <a:lstStyle/>
          <a:p>
            <a:pPr>
              <a:defRPr/>
            </a:pPr>
            <a:fld id="{16AAA047-8AEF-4C69-86C3-C9A280890182}" type="slidenum">
              <a:rPr lang="fr-FR" smtClean="0"/>
              <a:pPr>
                <a:defRPr/>
              </a:pPr>
              <a:t>10</a:t>
            </a:fld>
            <a:endParaRPr lang="fr-FR"/>
          </a:p>
        </p:txBody>
      </p:sp>
      <p:sp>
        <p:nvSpPr>
          <p:cNvPr id="3" name="Footer Placeholder 2">
            <a:extLst>
              <a:ext uri="{FF2B5EF4-FFF2-40B4-BE49-F238E27FC236}">
                <a16:creationId xmlns:a16="http://schemas.microsoft.com/office/drawing/2014/main" id="{45185C07-C1B4-AC46-BC4E-59E705B21260}"/>
              </a:ext>
            </a:extLst>
          </p:cNvPr>
          <p:cNvSpPr>
            <a:spLocks noGrp="1"/>
          </p:cNvSpPr>
          <p:nvPr>
            <p:ph type="ftr" sz="quarter" idx="11"/>
          </p:nvPr>
        </p:nvSpPr>
        <p:spPr/>
        <p:txBody>
          <a:bodyPr/>
          <a:lstStyle/>
          <a:p>
            <a:pPr>
              <a:defRPr/>
            </a:pPr>
            <a:r>
              <a:rPr lang="en-US"/>
              <a:t>134 SC JINR, September 21-22, 2023</a:t>
            </a:r>
            <a:endParaRPr lang="fr-FR"/>
          </a:p>
        </p:txBody>
      </p:sp>
      <p:sp>
        <p:nvSpPr>
          <p:cNvPr id="6" name="TextBox 5">
            <a:extLst>
              <a:ext uri="{FF2B5EF4-FFF2-40B4-BE49-F238E27FC236}">
                <a16:creationId xmlns:a16="http://schemas.microsoft.com/office/drawing/2014/main" id="{23C467B8-6A2E-94C0-9D34-5699599EE5AB}"/>
              </a:ext>
            </a:extLst>
          </p:cNvPr>
          <p:cNvSpPr txBox="1"/>
          <p:nvPr/>
        </p:nvSpPr>
        <p:spPr>
          <a:xfrm>
            <a:off x="179512" y="729408"/>
            <a:ext cx="8712968" cy="661720"/>
          </a:xfrm>
          <a:prstGeom prst="rect">
            <a:avLst/>
          </a:prstGeom>
          <a:noFill/>
        </p:spPr>
        <p:txBody>
          <a:bodyPr wrap="square">
            <a:spAutoFit/>
          </a:bodyPr>
          <a:lstStyle/>
          <a:p>
            <a:pPr>
              <a:spcAft>
                <a:spcPts val="600"/>
              </a:spcAft>
            </a:pPr>
            <a:r>
              <a:rPr lang="en-US" sz="1600" b="1" u="sng" dirty="0">
                <a:effectLst/>
                <a:ea typeface="Times New Roman" panose="02020603050405020304" pitchFamily="18" charset="0"/>
              </a:rPr>
              <a:t>NA64 –</a:t>
            </a:r>
            <a:r>
              <a:rPr lang="en-US" sz="1600" u="sng" dirty="0">
                <a:effectLst/>
                <a:ea typeface="Times New Roman" panose="02020603050405020304" pitchFamily="18" charset="0"/>
              </a:rPr>
              <a:t> Dmitry </a:t>
            </a:r>
            <a:r>
              <a:rPr lang="en-US" sz="1600" u="sng" dirty="0" err="1">
                <a:effectLst/>
                <a:ea typeface="Times New Roman" panose="02020603050405020304" pitchFamily="18" charset="0"/>
              </a:rPr>
              <a:t>Peshekhonov</a:t>
            </a:r>
            <a:endParaRPr lang="en-US" sz="1600" u="sng" dirty="0">
              <a:effectLst/>
              <a:ea typeface="Times New Roman" panose="02020603050405020304" pitchFamily="18" charset="0"/>
            </a:endParaRPr>
          </a:p>
          <a:p>
            <a:pPr marL="285750" indent="-285750">
              <a:spcAft>
                <a:spcPts val="600"/>
              </a:spcAft>
              <a:buFont typeface="Wingdings" pitchFamily="2" charset="2"/>
              <a:buChar char="q"/>
            </a:pPr>
            <a:r>
              <a:rPr lang="en-US" sz="1600" dirty="0"/>
              <a:t>A leading experiment searching for new physics below the electroweak scale,</a:t>
            </a:r>
            <a:r>
              <a:rPr lang="en-IL" sz="1600" dirty="0"/>
              <a:t> </a:t>
            </a:r>
            <a:r>
              <a:rPr lang="en-US" sz="1600" dirty="0">
                <a:effectLst/>
                <a:ea typeface="Times New Roman" panose="02020603050405020304" pitchFamily="18" charset="0"/>
              </a:rPr>
              <a:t> </a:t>
            </a:r>
            <a:endParaRPr lang="en-IL" sz="1600" dirty="0">
              <a:effectLst/>
              <a:ea typeface="Times New Roman" panose="02020603050405020304" pitchFamily="18" charset="0"/>
            </a:endParaRPr>
          </a:p>
        </p:txBody>
      </p:sp>
      <p:sp>
        <p:nvSpPr>
          <p:cNvPr id="8" name="AutoShape 7">
            <a:extLst>
              <a:ext uri="{FF2B5EF4-FFF2-40B4-BE49-F238E27FC236}">
                <a16:creationId xmlns:a16="http://schemas.microsoft.com/office/drawing/2014/main" id="{28225645-0CD9-64B6-3CC5-2172FCD34412}"/>
              </a:ext>
            </a:extLst>
          </p:cNvPr>
          <p:cNvSpPr>
            <a:spLocks noChangeArrowheads="1"/>
          </p:cNvSpPr>
          <p:nvPr/>
        </p:nvSpPr>
        <p:spPr bwMode="auto">
          <a:xfrm>
            <a:off x="126940" y="1591257"/>
            <a:ext cx="9001000" cy="1837743"/>
          </a:xfrm>
          <a:prstGeom prst="flowChartAlternateProcess">
            <a:avLst/>
          </a:prstGeom>
          <a:solidFill>
            <a:srgbClr val="FFFF00"/>
          </a:solidFill>
          <a:ln w="57150">
            <a:solidFill>
              <a:srgbClr val="FF0000"/>
            </a:solidFill>
            <a:miter lim="800000"/>
            <a:headEnd/>
            <a:tailEnd/>
          </a:ln>
        </p:spPr>
        <p:txBody>
          <a:bodyPr anchor="ctr" anchorCtr="1"/>
          <a:lstStyle/>
          <a:p>
            <a:pPr>
              <a:spcAft>
                <a:spcPts val="600"/>
              </a:spcAft>
            </a:pPr>
            <a:r>
              <a:rPr lang="en-US" sz="1600" u="sng" dirty="0">
                <a:effectLst/>
                <a:ea typeface="Times New Roman" panose="02020603050405020304" pitchFamily="18" charset="0"/>
              </a:rPr>
              <a:t>Recommendation:</a:t>
            </a:r>
          </a:p>
          <a:p>
            <a:pPr marL="285750" indent="-285750">
              <a:spcAft>
                <a:spcPts val="600"/>
              </a:spcAft>
              <a:buFont typeface="Wingdings" pitchFamily="2" charset="2"/>
              <a:buChar char="q"/>
            </a:pPr>
            <a:r>
              <a:rPr lang="en-US" sz="1600" dirty="0"/>
              <a:t>The PAC appreciates the involvement of the JINR team in the project, its theoretical motivation, its responsibilities in the detector operation, the development and support of the straw tracker, the DAQ operation, and the data taking and analysis. </a:t>
            </a:r>
          </a:p>
          <a:p>
            <a:pPr marL="285750" indent="-285750">
              <a:spcAft>
                <a:spcPts val="600"/>
              </a:spcAft>
              <a:buFont typeface="Wingdings" pitchFamily="2" charset="2"/>
              <a:buChar char="q"/>
            </a:pPr>
            <a:r>
              <a:rPr lang="en-US" sz="1600" dirty="0"/>
              <a:t>The PAC supports further participation of the JINR team in the NA64 experiment and recommends its continuation for the period from January 2024 to June 2026 with ranking A. </a:t>
            </a:r>
            <a:endParaRPr lang="en-IL" sz="1600" dirty="0"/>
          </a:p>
        </p:txBody>
      </p:sp>
      <p:sp>
        <p:nvSpPr>
          <p:cNvPr id="2" name="TextBox 1">
            <a:extLst>
              <a:ext uri="{FF2B5EF4-FFF2-40B4-BE49-F238E27FC236}">
                <a16:creationId xmlns:a16="http://schemas.microsoft.com/office/drawing/2014/main" id="{FF2EC789-4655-10A3-01DA-31E1E992C348}"/>
              </a:ext>
            </a:extLst>
          </p:cNvPr>
          <p:cNvSpPr txBox="1"/>
          <p:nvPr/>
        </p:nvSpPr>
        <p:spPr>
          <a:xfrm>
            <a:off x="270956" y="3658004"/>
            <a:ext cx="8712968" cy="907941"/>
          </a:xfrm>
          <a:prstGeom prst="rect">
            <a:avLst/>
          </a:prstGeom>
          <a:noFill/>
        </p:spPr>
        <p:txBody>
          <a:bodyPr wrap="square">
            <a:spAutoFit/>
          </a:bodyPr>
          <a:lstStyle/>
          <a:p>
            <a:pPr>
              <a:spcAft>
                <a:spcPts val="600"/>
              </a:spcAft>
            </a:pPr>
            <a:r>
              <a:rPr lang="en-US" sz="1600" b="1" u="sng" dirty="0">
                <a:ea typeface="Times New Roman" panose="02020603050405020304" pitchFamily="18" charset="0"/>
              </a:rPr>
              <a:t>SCAN-3</a:t>
            </a:r>
            <a:r>
              <a:rPr lang="en-US" sz="1600" b="1" u="sng" dirty="0">
                <a:effectLst/>
                <a:ea typeface="Times New Roman" panose="02020603050405020304" pitchFamily="18" charset="0"/>
              </a:rPr>
              <a:t> –</a:t>
            </a:r>
            <a:r>
              <a:rPr lang="en-US" sz="1600" u="sng" dirty="0">
                <a:effectLst/>
                <a:ea typeface="Times New Roman" panose="02020603050405020304" pitchFamily="18" charset="0"/>
              </a:rPr>
              <a:t> Sergey </a:t>
            </a:r>
            <a:r>
              <a:rPr lang="en-US" sz="1600" u="sng" dirty="0" err="1">
                <a:effectLst/>
                <a:ea typeface="Times New Roman" panose="02020603050405020304" pitchFamily="18" charset="0"/>
              </a:rPr>
              <a:t>Afanasiev</a:t>
            </a:r>
            <a:endParaRPr lang="en-US" sz="1600" u="sng" dirty="0">
              <a:effectLst/>
              <a:ea typeface="Times New Roman" panose="02020603050405020304" pitchFamily="18" charset="0"/>
            </a:endParaRPr>
          </a:p>
          <a:p>
            <a:pPr marL="285750" indent="-285750">
              <a:spcAft>
                <a:spcPts val="600"/>
              </a:spcAft>
              <a:buFont typeface="Wingdings" pitchFamily="2" charset="2"/>
              <a:buChar char="q"/>
            </a:pPr>
            <a:r>
              <a:rPr lang="en-US" sz="1600" dirty="0"/>
              <a:t>Study of highly excited nuclear matter formed in </a:t>
            </a:r>
            <a:r>
              <a:rPr lang="en-US" sz="1600" dirty="0" err="1"/>
              <a:t>dA</a:t>
            </a:r>
            <a:r>
              <a:rPr lang="en-US" sz="1600" dirty="0"/>
              <a:t> interactions by observing the decay of the excited nucleus into a pair of energetic particles emitted at an angle close to 180</a:t>
            </a:r>
            <a:r>
              <a:rPr lang="en-US" sz="1600" baseline="30000" dirty="0"/>
              <a:t>0</a:t>
            </a:r>
            <a:r>
              <a:rPr lang="en-US" sz="1600" dirty="0"/>
              <a:t>.</a:t>
            </a:r>
          </a:p>
        </p:txBody>
      </p:sp>
      <p:sp>
        <p:nvSpPr>
          <p:cNvPr id="5" name="AutoShape 7">
            <a:extLst>
              <a:ext uri="{FF2B5EF4-FFF2-40B4-BE49-F238E27FC236}">
                <a16:creationId xmlns:a16="http://schemas.microsoft.com/office/drawing/2014/main" id="{D6108FD6-DF8C-3F61-4ED0-32F6CA268DDB}"/>
              </a:ext>
            </a:extLst>
          </p:cNvPr>
          <p:cNvSpPr>
            <a:spLocks noChangeArrowheads="1"/>
          </p:cNvSpPr>
          <p:nvPr/>
        </p:nvSpPr>
        <p:spPr bwMode="auto">
          <a:xfrm>
            <a:off x="71500" y="4673667"/>
            <a:ext cx="9001000" cy="1682683"/>
          </a:xfrm>
          <a:prstGeom prst="flowChartAlternateProcess">
            <a:avLst/>
          </a:prstGeom>
          <a:solidFill>
            <a:srgbClr val="FFFF00"/>
          </a:solidFill>
          <a:ln w="57150">
            <a:solidFill>
              <a:srgbClr val="FF0000"/>
            </a:solidFill>
            <a:miter lim="800000"/>
            <a:headEnd/>
            <a:tailEnd/>
          </a:ln>
        </p:spPr>
        <p:txBody>
          <a:bodyPr anchor="ctr" anchorCtr="1"/>
          <a:lstStyle/>
          <a:p>
            <a:pPr>
              <a:spcAft>
                <a:spcPts val="600"/>
              </a:spcAft>
            </a:pPr>
            <a:r>
              <a:rPr lang="en-US" sz="1600" u="sng" dirty="0">
                <a:effectLst/>
                <a:ea typeface="Times New Roman" panose="02020603050405020304" pitchFamily="18" charset="0"/>
              </a:rPr>
              <a:t>Recommendation:</a:t>
            </a:r>
          </a:p>
          <a:p>
            <a:pPr marL="285750" indent="-285750">
              <a:spcAft>
                <a:spcPts val="600"/>
              </a:spcAft>
              <a:buFont typeface="Wingdings" pitchFamily="2" charset="2"/>
              <a:buChar char="q"/>
            </a:pPr>
            <a:r>
              <a:rPr lang="en-US" sz="1600" dirty="0"/>
              <a:t>The PAC feels that a firm recommendation cannot be made at this time. </a:t>
            </a:r>
          </a:p>
          <a:p>
            <a:pPr marL="285750" indent="-285750">
              <a:spcAft>
                <a:spcPts val="600"/>
              </a:spcAft>
              <a:buFont typeface="Wingdings" pitchFamily="2" charset="2"/>
              <a:buChar char="q"/>
            </a:pPr>
            <a:r>
              <a:rPr lang="en-US" sz="1600" dirty="0"/>
              <a:t>As a project approved in 2019 and seeking extension, the PAC requests the JINR team to return to it at the next session of the PAC with a clear proposal and a clear presentation outlining the original goals of the project in 2019, the achievements over the past four years, and its plans for the requested extension period. </a:t>
            </a:r>
            <a:endParaRPr lang="en-IL" sz="1600" dirty="0"/>
          </a:p>
        </p:txBody>
      </p:sp>
    </p:spTree>
    <p:extLst>
      <p:ext uri="{BB962C8B-B14F-4D97-AF65-F5344CB8AC3E}">
        <p14:creationId xmlns:p14="http://schemas.microsoft.com/office/powerpoint/2010/main" val="222681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611560" y="87874"/>
            <a:ext cx="8280920"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Reports on ongoing projects (II)</a:t>
            </a:r>
          </a:p>
        </p:txBody>
      </p:sp>
      <p:sp>
        <p:nvSpPr>
          <p:cNvPr id="7" name="Date Placeholder 6">
            <a:extLst>
              <a:ext uri="{FF2B5EF4-FFF2-40B4-BE49-F238E27FC236}">
                <a16:creationId xmlns:a16="http://schemas.microsoft.com/office/drawing/2014/main" id="{4143148E-686C-2742-B607-B0CB1F61D719}"/>
              </a:ext>
            </a:extLst>
          </p:cNvPr>
          <p:cNvSpPr>
            <a:spLocks noGrp="1"/>
          </p:cNvSpPr>
          <p:nvPr>
            <p:ph type="dt" sz="half" idx="10"/>
          </p:nvPr>
        </p:nvSpPr>
        <p:spPr/>
        <p:txBody>
          <a:bodyPr/>
          <a:lstStyle/>
          <a:p>
            <a:pPr>
              <a:defRPr/>
            </a:pPr>
            <a:r>
              <a:rPr lang="en-US"/>
              <a:t>Itzhak Tserruya</a:t>
            </a:r>
            <a:endParaRPr lang="fr-FR"/>
          </a:p>
        </p:txBody>
      </p:sp>
      <p:sp>
        <p:nvSpPr>
          <p:cNvPr id="12" name="Slide Number Placeholder 11">
            <a:extLst>
              <a:ext uri="{FF2B5EF4-FFF2-40B4-BE49-F238E27FC236}">
                <a16:creationId xmlns:a16="http://schemas.microsoft.com/office/drawing/2014/main" id="{61E2E557-820B-3342-B4F4-07CB7A077DA7}"/>
              </a:ext>
            </a:extLst>
          </p:cNvPr>
          <p:cNvSpPr>
            <a:spLocks noGrp="1"/>
          </p:cNvSpPr>
          <p:nvPr>
            <p:ph type="sldNum" sz="quarter" idx="12"/>
          </p:nvPr>
        </p:nvSpPr>
        <p:spPr/>
        <p:txBody>
          <a:bodyPr/>
          <a:lstStyle/>
          <a:p>
            <a:pPr>
              <a:defRPr/>
            </a:pPr>
            <a:fld id="{16AAA047-8AEF-4C69-86C3-C9A280890182}" type="slidenum">
              <a:rPr lang="fr-FR" smtClean="0"/>
              <a:pPr>
                <a:defRPr/>
              </a:pPr>
              <a:t>11</a:t>
            </a:fld>
            <a:endParaRPr lang="fr-FR"/>
          </a:p>
        </p:txBody>
      </p:sp>
      <p:sp>
        <p:nvSpPr>
          <p:cNvPr id="3" name="Footer Placeholder 2">
            <a:extLst>
              <a:ext uri="{FF2B5EF4-FFF2-40B4-BE49-F238E27FC236}">
                <a16:creationId xmlns:a16="http://schemas.microsoft.com/office/drawing/2014/main" id="{45185C07-C1B4-AC46-BC4E-59E705B21260}"/>
              </a:ext>
            </a:extLst>
          </p:cNvPr>
          <p:cNvSpPr>
            <a:spLocks noGrp="1"/>
          </p:cNvSpPr>
          <p:nvPr>
            <p:ph type="ftr" sz="quarter" idx="11"/>
          </p:nvPr>
        </p:nvSpPr>
        <p:spPr/>
        <p:txBody>
          <a:bodyPr/>
          <a:lstStyle/>
          <a:p>
            <a:pPr>
              <a:defRPr/>
            </a:pPr>
            <a:r>
              <a:rPr lang="en-US"/>
              <a:t>134 SC JINR, September 21-22, 2023</a:t>
            </a:r>
            <a:endParaRPr lang="fr-FR"/>
          </a:p>
        </p:txBody>
      </p:sp>
      <p:sp>
        <p:nvSpPr>
          <p:cNvPr id="6" name="TextBox 5">
            <a:extLst>
              <a:ext uri="{FF2B5EF4-FFF2-40B4-BE49-F238E27FC236}">
                <a16:creationId xmlns:a16="http://schemas.microsoft.com/office/drawing/2014/main" id="{23C467B8-6A2E-94C0-9D34-5699599EE5AB}"/>
              </a:ext>
            </a:extLst>
          </p:cNvPr>
          <p:cNvSpPr txBox="1"/>
          <p:nvPr/>
        </p:nvSpPr>
        <p:spPr>
          <a:xfrm>
            <a:off x="179512" y="729408"/>
            <a:ext cx="8712968" cy="1154162"/>
          </a:xfrm>
          <a:prstGeom prst="rect">
            <a:avLst/>
          </a:prstGeom>
          <a:noFill/>
        </p:spPr>
        <p:txBody>
          <a:bodyPr wrap="square">
            <a:spAutoFit/>
          </a:bodyPr>
          <a:lstStyle/>
          <a:p>
            <a:pPr>
              <a:spcAft>
                <a:spcPts val="600"/>
              </a:spcAft>
            </a:pPr>
            <a:r>
              <a:rPr lang="en-US" sz="1600" b="1" u="sng" dirty="0">
                <a:ea typeface="Times New Roman" panose="02020603050405020304" pitchFamily="18" charset="0"/>
              </a:rPr>
              <a:t>BESIII</a:t>
            </a:r>
            <a:r>
              <a:rPr lang="en-US" sz="1600" b="1" u="sng" dirty="0">
                <a:effectLst/>
                <a:ea typeface="Times New Roman" panose="02020603050405020304" pitchFamily="18" charset="0"/>
              </a:rPr>
              <a:t> –</a:t>
            </a:r>
            <a:r>
              <a:rPr lang="en-US" sz="1600" u="sng" dirty="0">
                <a:effectLst/>
                <a:ea typeface="Times New Roman" panose="02020603050405020304" pitchFamily="18" charset="0"/>
              </a:rPr>
              <a:t> Igor Denisenko</a:t>
            </a:r>
          </a:p>
          <a:p>
            <a:pPr marL="285750" indent="-285750">
              <a:spcAft>
                <a:spcPts val="600"/>
              </a:spcAft>
              <a:buFont typeface="Wingdings" pitchFamily="2" charset="2"/>
              <a:buChar char="q"/>
            </a:pPr>
            <a:r>
              <a:rPr lang="en-US" sz="1600" dirty="0"/>
              <a:t>The BESIII experiment at IHEP (Beijing, China) is primarily aimed at studying the spectroscopy of light hadrons and </a:t>
            </a:r>
            <a:r>
              <a:rPr lang="en-US" sz="1600" dirty="0" err="1"/>
              <a:t>charmonia</a:t>
            </a:r>
            <a:r>
              <a:rPr lang="en-US" sz="1600" dirty="0"/>
              <a:t>, open charm physics, and the physics of the </a:t>
            </a:r>
            <a:r>
              <a:rPr lang="en-US" sz="1600" dirty="0" err="1"/>
              <a:t>τ</a:t>
            </a:r>
            <a:r>
              <a:rPr lang="en-US" sz="1600" dirty="0"/>
              <a:t>-lepton</a:t>
            </a:r>
            <a:r>
              <a:rPr lang="en-IL" sz="1600" dirty="0"/>
              <a:t> </a:t>
            </a:r>
            <a:r>
              <a:rPr lang="en-US" sz="1600" dirty="0">
                <a:effectLst/>
                <a:ea typeface="Times New Roman" panose="02020603050405020304" pitchFamily="18" charset="0"/>
              </a:rPr>
              <a:t> </a:t>
            </a:r>
            <a:endParaRPr lang="en-IL" sz="1600" dirty="0">
              <a:effectLst/>
              <a:ea typeface="Times New Roman" panose="02020603050405020304" pitchFamily="18" charset="0"/>
            </a:endParaRPr>
          </a:p>
        </p:txBody>
      </p:sp>
      <p:sp>
        <p:nvSpPr>
          <p:cNvPr id="8" name="AutoShape 7">
            <a:extLst>
              <a:ext uri="{FF2B5EF4-FFF2-40B4-BE49-F238E27FC236}">
                <a16:creationId xmlns:a16="http://schemas.microsoft.com/office/drawing/2014/main" id="{28225645-0CD9-64B6-3CC5-2172FCD34412}"/>
              </a:ext>
            </a:extLst>
          </p:cNvPr>
          <p:cNvSpPr>
            <a:spLocks noChangeArrowheads="1"/>
          </p:cNvSpPr>
          <p:nvPr/>
        </p:nvSpPr>
        <p:spPr bwMode="auto">
          <a:xfrm>
            <a:off x="179512" y="1912170"/>
            <a:ext cx="8826652" cy="1710109"/>
          </a:xfrm>
          <a:prstGeom prst="flowChartAlternateProcess">
            <a:avLst/>
          </a:prstGeom>
          <a:solidFill>
            <a:srgbClr val="FFFF00"/>
          </a:solidFill>
          <a:ln w="57150">
            <a:solidFill>
              <a:srgbClr val="FF0000"/>
            </a:solidFill>
            <a:miter lim="800000"/>
            <a:headEnd/>
            <a:tailEnd/>
          </a:ln>
        </p:spPr>
        <p:txBody>
          <a:bodyPr anchor="ctr" anchorCtr="1"/>
          <a:lstStyle/>
          <a:p>
            <a:pPr>
              <a:spcAft>
                <a:spcPts val="600"/>
              </a:spcAft>
            </a:pPr>
            <a:r>
              <a:rPr lang="en-US" sz="1400" u="sng" dirty="0">
                <a:effectLst/>
                <a:ea typeface="Times New Roman" panose="02020603050405020304" pitchFamily="18" charset="0"/>
              </a:rPr>
              <a:t>Recommendation:</a:t>
            </a:r>
          </a:p>
          <a:p>
            <a:pPr marL="285750" indent="-285750">
              <a:spcAft>
                <a:spcPts val="600"/>
              </a:spcAft>
              <a:buFont typeface="Wingdings" pitchFamily="2" charset="2"/>
              <a:buChar char="q"/>
            </a:pPr>
            <a:r>
              <a:rPr lang="en-US" sz="1600" dirty="0"/>
              <a:t>The PAC appreciates the important contributions of the JINR group, and in particular the plans to continue the study of charmed quarks in the future SPD experiment at NICA. The PAC recommends that JINR continue its participation in the BESIII project for the period from January 2024 to June 2028 with ranking A.</a:t>
            </a:r>
            <a:endParaRPr lang="en-IL" sz="1600" dirty="0"/>
          </a:p>
        </p:txBody>
      </p:sp>
      <p:sp>
        <p:nvSpPr>
          <p:cNvPr id="2" name="TextBox 1">
            <a:extLst>
              <a:ext uri="{FF2B5EF4-FFF2-40B4-BE49-F238E27FC236}">
                <a16:creationId xmlns:a16="http://schemas.microsoft.com/office/drawing/2014/main" id="{FF2EC789-4655-10A3-01DA-31E1E992C348}"/>
              </a:ext>
            </a:extLst>
          </p:cNvPr>
          <p:cNvSpPr txBox="1"/>
          <p:nvPr/>
        </p:nvSpPr>
        <p:spPr>
          <a:xfrm>
            <a:off x="215516" y="3602846"/>
            <a:ext cx="8712968" cy="984885"/>
          </a:xfrm>
          <a:prstGeom prst="rect">
            <a:avLst/>
          </a:prstGeom>
          <a:noFill/>
        </p:spPr>
        <p:txBody>
          <a:bodyPr wrap="square">
            <a:spAutoFit/>
          </a:bodyPr>
          <a:lstStyle/>
          <a:p>
            <a:pPr>
              <a:spcAft>
                <a:spcPts val="1200"/>
              </a:spcAft>
            </a:pPr>
            <a:r>
              <a:rPr lang="en-US" sz="1600" b="1" u="sng" dirty="0">
                <a:ea typeface="Times New Roman" panose="02020603050405020304" pitchFamily="18" charset="0"/>
              </a:rPr>
              <a:t>TAIGA</a:t>
            </a:r>
            <a:r>
              <a:rPr lang="en-US" sz="1600" b="1" u="sng" dirty="0">
                <a:effectLst/>
                <a:ea typeface="Times New Roman" panose="02020603050405020304" pitchFamily="18" charset="0"/>
              </a:rPr>
              <a:t> –</a:t>
            </a:r>
            <a:r>
              <a:rPr lang="en-US" sz="1600" u="sng" dirty="0">
                <a:effectLst/>
                <a:ea typeface="Times New Roman" panose="02020603050405020304" pitchFamily="18" charset="0"/>
              </a:rPr>
              <a:t> Artur </a:t>
            </a:r>
            <a:r>
              <a:rPr lang="en-US" sz="1600" u="sng" dirty="0">
                <a:ea typeface="Times New Roman" panose="02020603050405020304" pitchFamily="18" charset="0"/>
              </a:rPr>
              <a:t>Borodin</a:t>
            </a:r>
            <a:endParaRPr lang="en-US" sz="1600" u="sng" dirty="0">
              <a:effectLst/>
              <a:ea typeface="Times New Roman" panose="02020603050405020304" pitchFamily="18" charset="0"/>
            </a:endParaRPr>
          </a:p>
          <a:p>
            <a:pPr marL="285750" indent="-285750">
              <a:buFont typeface="Wingdings" pitchFamily="2" charset="2"/>
              <a:buChar char="q"/>
            </a:pPr>
            <a:r>
              <a:rPr lang="en-US" sz="1600" dirty="0"/>
              <a:t>The TAIGA gamma-ray observatory is designed to study gamma radiation and charged cosmic rays in the energy range of 10</a:t>
            </a:r>
            <a:r>
              <a:rPr lang="en-US" sz="1600" baseline="30000" dirty="0"/>
              <a:t>13</a:t>
            </a:r>
            <a:r>
              <a:rPr lang="en-US" sz="1600" dirty="0"/>
              <a:t> eV – 10</a:t>
            </a:r>
            <a:r>
              <a:rPr lang="en-US" sz="1600" baseline="30000" dirty="0"/>
              <a:t>18</a:t>
            </a:r>
            <a:r>
              <a:rPr lang="en-US" sz="1600" dirty="0"/>
              <a:t> eV  </a:t>
            </a:r>
          </a:p>
        </p:txBody>
      </p:sp>
      <p:sp>
        <p:nvSpPr>
          <p:cNvPr id="5" name="AutoShape 7">
            <a:extLst>
              <a:ext uri="{FF2B5EF4-FFF2-40B4-BE49-F238E27FC236}">
                <a16:creationId xmlns:a16="http://schemas.microsoft.com/office/drawing/2014/main" id="{D6108FD6-DF8C-3F61-4ED0-32F6CA268DDB}"/>
              </a:ext>
            </a:extLst>
          </p:cNvPr>
          <p:cNvSpPr>
            <a:spLocks noChangeArrowheads="1"/>
          </p:cNvSpPr>
          <p:nvPr/>
        </p:nvSpPr>
        <p:spPr bwMode="auto">
          <a:xfrm>
            <a:off x="143508" y="4724765"/>
            <a:ext cx="8856984" cy="2045361"/>
          </a:xfrm>
          <a:prstGeom prst="flowChartAlternateProcess">
            <a:avLst/>
          </a:prstGeom>
          <a:solidFill>
            <a:srgbClr val="FFFF00"/>
          </a:solidFill>
          <a:ln w="57150">
            <a:solidFill>
              <a:srgbClr val="FF0000"/>
            </a:solidFill>
            <a:miter lim="800000"/>
            <a:headEnd/>
            <a:tailEnd/>
          </a:ln>
        </p:spPr>
        <p:txBody>
          <a:bodyPr anchor="ctr" anchorCtr="1"/>
          <a:lstStyle/>
          <a:p>
            <a:pPr>
              <a:spcAft>
                <a:spcPts val="600"/>
              </a:spcAft>
            </a:pPr>
            <a:r>
              <a:rPr lang="en-US" sz="1600" u="sng" dirty="0">
                <a:effectLst/>
                <a:ea typeface="Times New Roman" panose="02020603050405020304" pitchFamily="18" charset="0"/>
              </a:rPr>
              <a:t>Recommendation:</a:t>
            </a:r>
          </a:p>
          <a:p>
            <a:pPr marL="285750" indent="-285750">
              <a:spcAft>
                <a:spcPts val="600"/>
              </a:spcAft>
              <a:buFont typeface="Wingdings" pitchFamily="2" charset="2"/>
              <a:buChar char="q"/>
            </a:pPr>
            <a:r>
              <a:rPr lang="en-US" sz="1600" dirty="0"/>
              <a:t>The PAC encourages the JINR TAIGA team to collaborate with the JINR BAIKAL team in the data analysis, in particular in the search for events with similar and complementary characteristics. </a:t>
            </a:r>
          </a:p>
          <a:p>
            <a:pPr marL="285750" indent="-285750">
              <a:spcAft>
                <a:spcPts val="600"/>
              </a:spcAft>
              <a:buFont typeface="Wingdings" pitchFamily="2" charset="2"/>
              <a:buChar char="q"/>
            </a:pPr>
            <a:r>
              <a:rPr lang="en-US" sz="1600" dirty="0"/>
              <a:t>The PAC recommends that JINR continue its participation in the TAIGA project for the period from January 2024 to January 2029 with ranking A.  </a:t>
            </a:r>
            <a:endParaRPr lang="en-IL" sz="1600" dirty="0"/>
          </a:p>
        </p:txBody>
      </p:sp>
    </p:spTree>
    <p:extLst>
      <p:ext uri="{BB962C8B-B14F-4D97-AF65-F5344CB8AC3E}">
        <p14:creationId xmlns:p14="http://schemas.microsoft.com/office/powerpoint/2010/main" val="374149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611560" y="87874"/>
            <a:ext cx="8280920"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Reports on ongoing projects (III)</a:t>
            </a:r>
          </a:p>
        </p:txBody>
      </p:sp>
      <p:sp>
        <p:nvSpPr>
          <p:cNvPr id="7" name="Date Placeholder 6">
            <a:extLst>
              <a:ext uri="{FF2B5EF4-FFF2-40B4-BE49-F238E27FC236}">
                <a16:creationId xmlns:a16="http://schemas.microsoft.com/office/drawing/2014/main" id="{4143148E-686C-2742-B607-B0CB1F61D719}"/>
              </a:ext>
            </a:extLst>
          </p:cNvPr>
          <p:cNvSpPr>
            <a:spLocks noGrp="1"/>
          </p:cNvSpPr>
          <p:nvPr>
            <p:ph type="dt" sz="half" idx="10"/>
          </p:nvPr>
        </p:nvSpPr>
        <p:spPr/>
        <p:txBody>
          <a:bodyPr/>
          <a:lstStyle/>
          <a:p>
            <a:pPr>
              <a:defRPr/>
            </a:pPr>
            <a:r>
              <a:rPr lang="en-US"/>
              <a:t>Itzhak Tserruya</a:t>
            </a:r>
            <a:endParaRPr lang="fr-FR"/>
          </a:p>
        </p:txBody>
      </p:sp>
      <p:sp>
        <p:nvSpPr>
          <p:cNvPr id="12" name="Slide Number Placeholder 11">
            <a:extLst>
              <a:ext uri="{FF2B5EF4-FFF2-40B4-BE49-F238E27FC236}">
                <a16:creationId xmlns:a16="http://schemas.microsoft.com/office/drawing/2014/main" id="{61E2E557-820B-3342-B4F4-07CB7A077DA7}"/>
              </a:ext>
            </a:extLst>
          </p:cNvPr>
          <p:cNvSpPr>
            <a:spLocks noGrp="1"/>
          </p:cNvSpPr>
          <p:nvPr>
            <p:ph type="sldNum" sz="quarter" idx="12"/>
          </p:nvPr>
        </p:nvSpPr>
        <p:spPr/>
        <p:txBody>
          <a:bodyPr/>
          <a:lstStyle/>
          <a:p>
            <a:pPr>
              <a:defRPr/>
            </a:pPr>
            <a:fld id="{16AAA047-8AEF-4C69-86C3-C9A280890182}" type="slidenum">
              <a:rPr lang="fr-FR" smtClean="0"/>
              <a:pPr>
                <a:defRPr/>
              </a:pPr>
              <a:t>12</a:t>
            </a:fld>
            <a:endParaRPr lang="fr-FR"/>
          </a:p>
        </p:txBody>
      </p:sp>
      <p:sp>
        <p:nvSpPr>
          <p:cNvPr id="3" name="Footer Placeholder 2">
            <a:extLst>
              <a:ext uri="{FF2B5EF4-FFF2-40B4-BE49-F238E27FC236}">
                <a16:creationId xmlns:a16="http://schemas.microsoft.com/office/drawing/2014/main" id="{45185C07-C1B4-AC46-BC4E-59E705B21260}"/>
              </a:ext>
            </a:extLst>
          </p:cNvPr>
          <p:cNvSpPr>
            <a:spLocks noGrp="1"/>
          </p:cNvSpPr>
          <p:nvPr>
            <p:ph type="ftr" sz="quarter" idx="11"/>
          </p:nvPr>
        </p:nvSpPr>
        <p:spPr/>
        <p:txBody>
          <a:bodyPr/>
          <a:lstStyle/>
          <a:p>
            <a:pPr>
              <a:defRPr/>
            </a:pPr>
            <a:r>
              <a:rPr lang="en-US"/>
              <a:t>134 SC JINR, September 21-22, 2023</a:t>
            </a:r>
            <a:endParaRPr lang="fr-FR"/>
          </a:p>
        </p:txBody>
      </p:sp>
      <p:sp>
        <p:nvSpPr>
          <p:cNvPr id="6" name="TextBox 5">
            <a:extLst>
              <a:ext uri="{FF2B5EF4-FFF2-40B4-BE49-F238E27FC236}">
                <a16:creationId xmlns:a16="http://schemas.microsoft.com/office/drawing/2014/main" id="{23C467B8-6A2E-94C0-9D34-5699599EE5AB}"/>
              </a:ext>
            </a:extLst>
          </p:cNvPr>
          <p:cNvSpPr txBox="1"/>
          <p:nvPr/>
        </p:nvSpPr>
        <p:spPr>
          <a:xfrm>
            <a:off x="179512" y="729408"/>
            <a:ext cx="8712968" cy="1154162"/>
          </a:xfrm>
          <a:prstGeom prst="rect">
            <a:avLst/>
          </a:prstGeom>
          <a:noFill/>
        </p:spPr>
        <p:txBody>
          <a:bodyPr wrap="square">
            <a:spAutoFit/>
          </a:bodyPr>
          <a:lstStyle/>
          <a:p>
            <a:pPr>
              <a:spcAft>
                <a:spcPts val="600"/>
              </a:spcAft>
            </a:pPr>
            <a:r>
              <a:rPr lang="en-US" sz="1600" b="1" u="sng" dirty="0">
                <a:ea typeface="Times New Roman" panose="02020603050405020304" pitchFamily="18" charset="0"/>
              </a:rPr>
              <a:t>JUNO</a:t>
            </a:r>
            <a:r>
              <a:rPr lang="en-US" sz="1600" b="1" u="sng" dirty="0">
                <a:effectLst/>
                <a:ea typeface="Times New Roman" panose="02020603050405020304" pitchFamily="18" charset="0"/>
              </a:rPr>
              <a:t> –</a:t>
            </a:r>
            <a:r>
              <a:rPr lang="en-US" sz="1600" u="sng" dirty="0">
                <a:effectLst/>
                <a:ea typeface="Times New Roman" panose="02020603050405020304" pitchFamily="18" charset="0"/>
              </a:rPr>
              <a:t> Dmitry </a:t>
            </a:r>
            <a:r>
              <a:rPr lang="en-US" sz="1600" u="sng" dirty="0" err="1">
                <a:ea typeface="Times New Roman" panose="02020603050405020304" pitchFamily="18" charset="0"/>
              </a:rPr>
              <a:t>Naumov</a:t>
            </a:r>
            <a:endParaRPr lang="en-US" sz="1600" u="sng" dirty="0">
              <a:effectLst/>
              <a:ea typeface="Times New Roman" panose="02020603050405020304" pitchFamily="18" charset="0"/>
            </a:endParaRPr>
          </a:p>
          <a:p>
            <a:pPr marL="285750" indent="-285750">
              <a:spcAft>
                <a:spcPts val="600"/>
              </a:spcAft>
              <a:buFont typeface="Wingdings" pitchFamily="2" charset="2"/>
              <a:buChar char="q"/>
            </a:pPr>
            <a:r>
              <a:rPr lang="en-US" sz="1600" dirty="0"/>
              <a:t>The JUNO experiment is focused on determining the neutrino mass ordering and to provide the most precise measurements of 3 neutrino oscillation parameters (Δm²₃₁, Δm²₂₁ and sin²2θ₁₂). </a:t>
            </a:r>
            <a:r>
              <a:rPr lang="en-IL" sz="1600" dirty="0"/>
              <a:t> </a:t>
            </a:r>
            <a:r>
              <a:rPr lang="en-US" sz="1600" dirty="0"/>
              <a:t> </a:t>
            </a:r>
            <a:endParaRPr lang="en-IL" sz="1600" dirty="0">
              <a:effectLst/>
              <a:ea typeface="Times New Roman" panose="02020603050405020304" pitchFamily="18" charset="0"/>
            </a:endParaRPr>
          </a:p>
        </p:txBody>
      </p:sp>
      <p:sp>
        <p:nvSpPr>
          <p:cNvPr id="8" name="AutoShape 7">
            <a:extLst>
              <a:ext uri="{FF2B5EF4-FFF2-40B4-BE49-F238E27FC236}">
                <a16:creationId xmlns:a16="http://schemas.microsoft.com/office/drawing/2014/main" id="{28225645-0CD9-64B6-3CC5-2172FCD34412}"/>
              </a:ext>
            </a:extLst>
          </p:cNvPr>
          <p:cNvSpPr>
            <a:spLocks noChangeArrowheads="1"/>
          </p:cNvSpPr>
          <p:nvPr/>
        </p:nvSpPr>
        <p:spPr bwMode="auto">
          <a:xfrm>
            <a:off x="169557" y="1883569"/>
            <a:ext cx="8794931" cy="1432293"/>
          </a:xfrm>
          <a:prstGeom prst="flowChartAlternateProcess">
            <a:avLst/>
          </a:prstGeom>
          <a:solidFill>
            <a:srgbClr val="FFFF00"/>
          </a:solidFill>
          <a:ln w="57150">
            <a:solidFill>
              <a:srgbClr val="FF0000"/>
            </a:solidFill>
            <a:miter lim="800000"/>
            <a:headEnd/>
            <a:tailEnd/>
          </a:ln>
        </p:spPr>
        <p:txBody>
          <a:bodyPr anchor="ctr" anchorCtr="1"/>
          <a:lstStyle/>
          <a:p>
            <a:pPr>
              <a:spcAft>
                <a:spcPts val="600"/>
              </a:spcAft>
            </a:pPr>
            <a:r>
              <a:rPr lang="en-US" sz="1600" u="sng" dirty="0">
                <a:effectLst/>
                <a:ea typeface="Times New Roman" panose="02020603050405020304" pitchFamily="18" charset="0"/>
              </a:rPr>
              <a:t>Recommendation:</a:t>
            </a:r>
          </a:p>
          <a:p>
            <a:pPr marL="285750" indent="-285750">
              <a:spcAft>
                <a:spcPts val="600"/>
              </a:spcAft>
              <a:buFont typeface="Wingdings" pitchFamily="2" charset="2"/>
              <a:buChar char="q"/>
            </a:pPr>
            <a:r>
              <a:rPr lang="en-US" sz="1600" dirty="0"/>
              <a:t>The PAC appreciates the important contributions and the visible participation of the JINR team in the JUNO reactor neutrino experiment, which is at the commissioning stage, and recommends that JINR continue its participation in JUNO for the period from January 2024 to January 2027 with ranking A.</a:t>
            </a:r>
            <a:endParaRPr lang="en-IL" sz="1600" dirty="0"/>
          </a:p>
        </p:txBody>
      </p:sp>
      <p:sp>
        <p:nvSpPr>
          <p:cNvPr id="2" name="TextBox 1">
            <a:extLst>
              <a:ext uri="{FF2B5EF4-FFF2-40B4-BE49-F238E27FC236}">
                <a16:creationId xmlns:a16="http://schemas.microsoft.com/office/drawing/2014/main" id="{FF2EC789-4655-10A3-01DA-31E1E992C348}"/>
              </a:ext>
            </a:extLst>
          </p:cNvPr>
          <p:cNvSpPr txBox="1"/>
          <p:nvPr/>
        </p:nvSpPr>
        <p:spPr>
          <a:xfrm>
            <a:off x="169557" y="3364514"/>
            <a:ext cx="8712968" cy="1723549"/>
          </a:xfrm>
          <a:prstGeom prst="rect">
            <a:avLst/>
          </a:prstGeom>
          <a:noFill/>
        </p:spPr>
        <p:txBody>
          <a:bodyPr wrap="square">
            <a:spAutoFit/>
          </a:bodyPr>
          <a:lstStyle/>
          <a:p>
            <a:pPr>
              <a:spcAft>
                <a:spcPts val="1200"/>
              </a:spcAft>
            </a:pPr>
            <a:r>
              <a:rPr lang="en-US" sz="1600" b="1" u="sng" dirty="0" err="1">
                <a:ea typeface="Times New Roman" panose="02020603050405020304" pitchFamily="18" charset="0"/>
              </a:rPr>
              <a:t>NOvA</a:t>
            </a:r>
            <a:r>
              <a:rPr lang="en-US" sz="1600" b="1" u="sng" dirty="0">
                <a:ea typeface="Times New Roman" panose="02020603050405020304" pitchFamily="18" charset="0"/>
              </a:rPr>
              <a:t> / DUNE </a:t>
            </a:r>
            <a:r>
              <a:rPr lang="en-US" sz="1600" b="1" u="sng" dirty="0">
                <a:effectLst/>
                <a:ea typeface="Times New Roman" panose="02020603050405020304" pitchFamily="18" charset="0"/>
              </a:rPr>
              <a:t> –</a:t>
            </a:r>
            <a:r>
              <a:rPr lang="en-US" sz="1600" u="sng" dirty="0">
                <a:effectLst/>
                <a:ea typeface="Times New Roman" panose="02020603050405020304" pitchFamily="18" charset="0"/>
              </a:rPr>
              <a:t> Lyudmila </a:t>
            </a:r>
            <a:r>
              <a:rPr lang="en-US" sz="1600" u="sng" dirty="0" err="1">
                <a:ea typeface="Times New Roman" panose="02020603050405020304" pitchFamily="18" charset="0"/>
              </a:rPr>
              <a:t>K</a:t>
            </a:r>
            <a:r>
              <a:rPr lang="en-US" sz="1600" u="sng" dirty="0" err="1">
                <a:effectLst/>
                <a:ea typeface="Times New Roman" panose="02020603050405020304" pitchFamily="18" charset="0"/>
              </a:rPr>
              <a:t>olupaeva</a:t>
            </a:r>
            <a:endParaRPr lang="en-US" sz="1600" u="sng" dirty="0">
              <a:effectLst/>
              <a:ea typeface="Times New Roman" panose="02020603050405020304" pitchFamily="18" charset="0"/>
            </a:endParaRPr>
          </a:p>
          <a:p>
            <a:pPr marL="285750" indent="-285750">
              <a:buFont typeface="Wingdings" pitchFamily="2" charset="2"/>
              <a:buChar char="q"/>
            </a:pPr>
            <a:r>
              <a:rPr lang="en-US" sz="1600" dirty="0"/>
              <a:t>NO</a:t>
            </a:r>
            <a:r>
              <a:rPr lang="el-GR" sz="1600" dirty="0"/>
              <a:t>ν</a:t>
            </a:r>
            <a:r>
              <a:rPr lang="en-US" sz="1600" dirty="0"/>
              <a:t>A's main goal is to observe the oscillation of muon neutrinos to electron neutrinos and to provide a precise measurement of the mixing angle </a:t>
            </a:r>
            <a:r>
              <a:rPr lang="el-GR" sz="1600" dirty="0"/>
              <a:t>θ</a:t>
            </a:r>
            <a:r>
              <a:rPr lang="el-GR" sz="1600" baseline="-25000" dirty="0"/>
              <a:t>23</a:t>
            </a:r>
            <a:r>
              <a:rPr lang="en-US" sz="1600" dirty="0"/>
              <a:t>, and the mass splitting </a:t>
            </a:r>
            <a:r>
              <a:rPr lang="el-GR" sz="1600" dirty="0"/>
              <a:t>Δ</a:t>
            </a:r>
            <a:r>
              <a:rPr lang="en-US" sz="1600" dirty="0"/>
              <a:t>m</a:t>
            </a:r>
            <a:r>
              <a:rPr lang="en-US" sz="1600" baseline="30000" dirty="0"/>
              <a:t>2</a:t>
            </a:r>
            <a:r>
              <a:rPr lang="en-US" sz="1600" baseline="-25000" dirty="0"/>
              <a:t>32</a:t>
            </a:r>
            <a:r>
              <a:rPr lang="en-US" sz="1600" dirty="0"/>
              <a:t>.</a:t>
            </a:r>
            <a:endParaRPr lang="en-US" sz="1600" baseline="-25000" dirty="0"/>
          </a:p>
          <a:p>
            <a:pPr marL="285750" indent="-285750">
              <a:buFont typeface="Wingdings" pitchFamily="2" charset="2"/>
              <a:buChar char="q"/>
            </a:pPr>
            <a:r>
              <a:rPr lang="en-US" sz="1600" dirty="0"/>
              <a:t>The DUNE experiment, currently under construction in the USA, can be considered the ultimate neutrino oscillation detector/observatory, with a scale comparable to that of the LHC experiments and a similar cost, to be operated as a facility for decades.</a:t>
            </a:r>
          </a:p>
        </p:txBody>
      </p:sp>
      <p:sp>
        <p:nvSpPr>
          <p:cNvPr id="5" name="AutoShape 7">
            <a:extLst>
              <a:ext uri="{FF2B5EF4-FFF2-40B4-BE49-F238E27FC236}">
                <a16:creationId xmlns:a16="http://schemas.microsoft.com/office/drawing/2014/main" id="{D6108FD6-DF8C-3F61-4ED0-32F6CA268DDB}"/>
              </a:ext>
            </a:extLst>
          </p:cNvPr>
          <p:cNvSpPr>
            <a:spLocks noChangeArrowheads="1"/>
          </p:cNvSpPr>
          <p:nvPr/>
        </p:nvSpPr>
        <p:spPr bwMode="auto">
          <a:xfrm>
            <a:off x="133273" y="5091660"/>
            <a:ext cx="8820980" cy="1662668"/>
          </a:xfrm>
          <a:prstGeom prst="flowChartAlternateProcess">
            <a:avLst/>
          </a:prstGeom>
          <a:solidFill>
            <a:srgbClr val="FFFF00"/>
          </a:solidFill>
          <a:ln w="57150">
            <a:solidFill>
              <a:srgbClr val="FF0000"/>
            </a:solidFill>
            <a:miter lim="800000"/>
            <a:headEnd/>
            <a:tailEnd/>
          </a:ln>
        </p:spPr>
        <p:txBody>
          <a:bodyPr anchor="ctr" anchorCtr="1"/>
          <a:lstStyle/>
          <a:p>
            <a:pPr>
              <a:spcAft>
                <a:spcPts val="600"/>
              </a:spcAft>
            </a:pPr>
            <a:r>
              <a:rPr lang="en-US" sz="1600" u="sng" dirty="0">
                <a:effectLst/>
                <a:ea typeface="Times New Roman" panose="02020603050405020304" pitchFamily="18" charset="0"/>
              </a:rPr>
              <a:t>Recommendation:</a:t>
            </a:r>
          </a:p>
          <a:p>
            <a:pPr marL="285750" indent="-285750">
              <a:spcAft>
                <a:spcPts val="600"/>
              </a:spcAft>
              <a:buFont typeface="Wingdings" pitchFamily="2" charset="2"/>
              <a:buChar char="q"/>
            </a:pPr>
            <a:r>
              <a:rPr lang="en-US" sz="1600" dirty="0"/>
              <a:t>The PAC appreciates the important scientific missions of the </a:t>
            </a:r>
            <a:r>
              <a:rPr lang="en-US" sz="1600" dirty="0" err="1"/>
              <a:t>NoVA</a:t>
            </a:r>
            <a:r>
              <a:rPr lang="en-US" sz="1600" dirty="0"/>
              <a:t> and DUNE experiments, and the strength of the JINR team participating in these two projects. </a:t>
            </a:r>
          </a:p>
          <a:p>
            <a:pPr marL="285750" indent="-285750">
              <a:spcAft>
                <a:spcPts val="600"/>
              </a:spcAft>
              <a:buFont typeface="Wingdings" pitchFamily="2" charset="2"/>
              <a:buChar char="q"/>
            </a:pPr>
            <a:r>
              <a:rPr lang="en-US" sz="1600" dirty="0"/>
              <a:t>The PAC recommends the continuation of JINR’s participation in the </a:t>
            </a:r>
            <a:r>
              <a:rPr lang="en-US" sz="1600" dirty="0" err="1"/>
              <a:t>NOvA</a:t>
            </a:r>
            <a:r>
              <a:rPr lang="en-US" sz="1600" dirty="0"/>
              <a:t> experiment and supports the preparation work for the DUNE project for the period from January 2024 to January 2027 with ranking A.  </a:t>
            </a:r>
            <a:endParaRPr lang="en-IL" sz="1600" dirty="0"/>
          </a:p>
        </p:txBody>
      </p:sp>
    </p:spTree>
    <p:extLst>
      <p:ext uri="{BB962C8B-B14F-4D97-AF65-F5344CB8AC3E}">
        <p14:creationId xmlns:p14="http://schemas.microsoft.com/office/powerpoint/2010/main" val="140365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611560" y="87874"/>
            <a:ext cx="8280920"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Reports on ongoing projects (IV)</a:t>
            </a:r>
          </a:p>
        </p:txBody>
      </p:sp>
      <p:sp>
        <p:nvSpPr>
          <p:cNvPr id="7" name="Date Placeholder 6">
            <a:extLst>
              <a:ext uri="{FF2B5EF4-FFF2-40B4-BE49-F238E27FC236}">
                <a16:creationId xmlns:a16="http://schemas.microsoft.com/office/drawing/2014/main" id="{4143148E-686C-2742-B607-B0CB1F61D719}"/>
              </a:ext>
            </a:extLst>
          </p:cNvPr>
          <p:cNvSpPr>
            <a:spLocks noGrp="1"/>
          </p:cNvSpPr>
          <p:nvPr>
            <p:ph type="dt" sz="half" idx="10"/>
          </p:nvPr>
        </p:nvSpPr>
        <p:spPr/>
        <p:txBody>
          <a:bodyPr/>
          <a:lstStyle/>
          <a:p>
            <a:pPr>
              <a:defRPr/>
            </a:pPr>
            <a:r>
              <a:rPr lang="en-US"/>
              <a:t>Itzhak Tserruya</a:t>
            </a:r>
            <a:endParaRPr lang="fr-FR"/>
          </a:p>
        </p:txBody>
      </p:sp>
      <p:sp>
        <p:nvSpPr>
          <p:cNvPr id="12" name="Slide Number Placeholder 11">
            <a:extLst>
              <a:ext uri="{FF2B5EF4-FFF2-40B4-BE49-F238E27FC236}">
                <a16:creationId xmlns:a16="http://schemas.microsoft.com/office/drawing/2014/main" id="{61E2E557-820B-3342-B4F4-07CB7A077DA7}"/>
              </a:ext>
            </a:extLst>
          </p:cNvPr>
          <p:cNvSpPr>
            <a:spLocks noGrp="1"/>
          </p:cNvSpPr>
          <p:nvPr>
            <p:ph type="sldNum" sz="quarter" idx="12"/>
          </p:nvPr>
        </p:nvSpPr>
        <p:spPr/>
        <p:txBody>
          <a:bodyPr/>
          <a:lstStyle/>
          <a:p>
            <a:pPr>
              <a:defRPr/>
            </a:pPr>
            <a:fld id="{16AAA047-8AEF-4C69-86C3-C9A280890182}" type="slidenum">
              <a:rPr lang="fr-FR" smtClean="0"/>
              <a:pPr>
                <a:defRPr/>
              </a:pPr>
              <a:t>13</a:t>
            </a:fld>
            <a:endParaRPr lang="fr-FR"/>
          </a:p>
        </p:txBody>
      </p:sp>
      <p:sp>
        <p:nvSpPr>
          <p:cNvPr id="3" name="Footer Placeholder 2">
            <a:extLst>
              <a:ext uri="{FF2B5EF4-FFF2-40B4-BE49-F238E27FC236}">
                <a16:creationId xmlns:a16="http://schemas.microsoft.com/office/drawing/2014/main" id="{45185C07-C1B4-AC46-BC4E-59E705B21260}"/>
              </a:ext>
            </a:extLst>
          </p:cNvPr>
          <p:cNvSpPr>
            <a:spLocks noGrp="1"/>
          </p:cNvSpPr>
          <p:nvPr>
            <p:ph type="ftr" sz="quarter" idx="11"/>
          </p:nvPr>
        </p:nvSpPr>
        <p:spPr/>
        <p:txBody>
          <a:bodyPr/>
          <a:lstStyle/>
          <a:p>
            <a:pPr>
              <a:defRPr/>
            </a:pPr>
            <a:r>
              <a:rPr lang="en-US"/>
              <a:t>134 SC JINR, September 21-22, 2023</a:t>
            </a:r>
            <a:endParaRPr lang="fr-FR"/>
          </a:p>
        </p:txBody>
      </p:sp>
      <p:sp>
        <p:nvSpPr>
          <p:cNvPr id="6" name="TextBox 5">
            <a:extLst>
              <a:ext uri="{FF2B5EF4-FFF2-40B4-BE49-F238E27FC236}">
                <a16:creationId xmlns:a16="http://schemas.microsoft.com/office/drawing/2014/main" id="{23C467B8-6A2E-94C0-9D34-5699599EE5AB}"/>
              </a:ext>
            </a:extLst>
          </p:cNvPr>
          <p:cNvSpPr txBox="1"/>
          <p:nvPr/>
        </p:nvSpPr>
        <p:spPr>
          <a:xfrm>
            <a:off x="179512" y="962861"/>
            <a:ext cx="8712968" cy="907941"/>
          </a:xfrm>
          <a:prstGeom prst="rect">
            <a:avLst/>
          </a:prstGeom>
          <a:noFill/>
        </p:spPr>
        <p:txBody>
          <a:bodyPr wrap="square">
            <a:spAutoFit/>
          </a:bodyPr>
          <a:lstStyle/>
          <a:p>
            <a:pPr>
              <a:spcAft>
                <a:spcPts val="600"/>
              </a:spcAft>
            </a:pPr>
            <a:r>
              <a:rPr lang="en-US" sz="1600" b="1" u="sng" dirty="0">
                <a:ea typeface="Times New Roman" panose="02020603050405020304" pitchFamily="18" charset="0"/>
              </a:rPr>
              <a:t>MICC</a:t>
            </a:r>
            <a:r>
              <a:rPr lang="en-US" sz="1600" b="1" u="sng" dirty="0">
                <a:effectLst/>
                <a:ea typeface="Times New Roman" panose="02020603050405020304" pitchFamily="18" charset="0"/>
              </a:rPr>
              <a:t> –</a:t>
            </a:r>
            <a:r>
              <a:rPr lang="en-US" sz="1600" u="sng" dirty="0">
                <a:effectLst/>
                <a:ea typeface="Times New Roman" panose="02020603050405020304" pitchFamily="18" charset="0"/>
              </a:rPr>
              <a:t> Vladimir </a:t>
            </a:r>
            <a:r>
              <a:rPr lang="en-US" sz="1600" u="sng" dirty="0" err="1">
                <a:ea typeface="Times New Roman" panose="02020603050405020304" pitchFamily="18" charset="0"/>
              </a:rPr>
              <a:t>K</a:t>
            </a:r>
            <a:r>
              <a:rPr lang="en-US" sz="1600" u="sng" dirty="0" err="1">
                <a:effectLst/>
                <a:ea typeface="Times New Roman" panose="02020603050405020304" pitchFamily="18" charset="0"/>
              </a:rPr>
              <a:t>orenkov</a:t>
            </a:r>
            <a:endParaRPr lang="en-US" sz="1600" u="sng" dirty="0">
              <a:effectLst/>
              <a:ea typeface="Times New Roman" panose="02020603050405020304" pitchFamily="18" charset="0"/>
            </a:endParaRPr>
          </a:p>
          <a:p>
            <a:pPr marL="285750" indent="-285750">
              <a:spcAft>
                <a:spcPts val="600"/>
              </a:spcAft>
              <a:buFont typeface="Wingdings" pitchFamily="2" charset="2"/>
              <a:buChar char="q"/>
            </a:pPr>
            <a:r>
              <a:rPr lang="en-US" sz="1600" dirty="0"/>
              <a:t>MICC  (Multifunctional Information and Computing Complex) aims at providing modern computing facilities to the JINR scientists.  </a:t>
            </a:r>
            <a:endParaRPr lang="en-IL" sz="1600" dirty="0">
              <a:effectLst/>
              <a:ea typeface="Times New Roman" panose="02020603050405020304" pitchFamily="18" charset="0"/>
            </a:endParaRPr>
          </a:p>
        </p:txBody>
      </p:sp>
      <p:sp>
        <p:nvSpPr>
          <p:cNvPr id="8" name="AutoShape 7">
            <a:extLst>
              <a:ext uri="{FF2B5EF4-FFF2-40B4-BE49-F238E27FC236}">
                <a16:creationId xmlns:a16="http://schemas.microsoft.com/office/drawing/2014/main" id="{28225645-0CD9-64B6-3CC5-2172FCD34412}"/>
              </a:ext>
            </a:extLst>
          </p:cNvPr>
          <p:cNvSpPr>
            <a:spLocks noChangeArrowheads="1"/>
          </p:cNvSpPr>
          <p:nvPr/>
        </p:nvSpPr>
        <p:spPr bwMode="auto">
          <a:xfrm>
            <a:off x="197908" y="2132855"/>
            <a:ext cx="8810607" cy="1656184"/>
          </a:xfrm>
          <a:prstGeom prst="flowChartAlternateProcess">
            <a:avLst/>
          </a:prstGeom>
          <a:solidFill>
            <a:srgbClr val="FFFF00"/>
          </a:solidFill>
          <a:ln w="57150">
            <a:solidFill>
              <a:srgbClr val="FF0000"/>
            </a:solidFill>
            <a:miter lim="800000"/>
            <a:headEnd/>
            <a:tailEnd/>
          </a:ln>
        </p:spPr>
        <p:txBody>
          <a:bodyPr anchor="ctr" anchorCtr="1"/>
          <a:lstStyle/>
          <a:p>
            <a:pPr>
              <a:spcAft>
                <a:spcPts val="600"/>
              </a:spcAft>
            </a:pPr>
            <a:r>
              <a:rPr lang="en-US" sz="1600" u="sng" dirty="0">
                <a:effectLst/>
                <a:ea typeface="Times New Roman" panose="02020603050405020304" pitchFamily="18" charset="0"/>
              </a:rPr>
              <a:t>Recommendation:</a:t>
            </a:r>
          </a:p>
          <a:p>
            <a:pPr marL="285750" indent="-285750">
              <a:spcAft>
                <a:spcPts val="600"/>
              </a:spcAft>
              <a:buFont typeface="Wingdings" pitchFamily="2" charset="2"/>
              <a:buChar char="q"/>
            </a:pPr>
            <a:r>
              <a:rPr lang="en-US" sz="1600" dirty="0"/>
              <a:t>The PAC recognizes the decisive role of MICC in the scientific research and the needs of modern computing power and data storage systems. </a:t>
            </a:r>
          </a:p>
          <a:p>
            <a:pPr marL="285750" indent="-285750">
              <a:spcAft>
                <a:spcPts val="600"/>
              </a:spcAft>
              <a:buFont typeface="Wingdings" pitchFamily="2" charset="2"/>
              <a:buChar char="q"/>
            </a:pPr>
            <a:r>
              <a:rPr lang="en-US" sz="1600" dirty="0"/>
              <a:t>The PAC recommends extending the project “Multifunctional Information and Computing Complex” for the period from January 2024 to January 2031 with ranking A.</a:t>
            </a:r>
            <a:endParaRPr lang="en-IL" sz="1600" dirty="0"/>
          </a:p>
        </p:txBody>
      </p:sp>
    </p:spTree>
    <p:extLst>
      <p:ext uri="{BB962C8B-B14F-4D97-AF65-F5344CB8AC3E}">
        <p14:creationId xmlns:p14="http://schemas.microsoft.com/office/powerpoint/2010/main" val="73298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611560" y="87874"/>
            <a:ext cx="8280920"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Reports on new projects </a:t>
            </a:r>
          </a:p>
        </p:txBody>
      </p:sp>
      <p:sp>
        <p:nvSpPr>
          <p:cNvPr id="7" name="Date Placeholder 6">
            <a:extLst>
              <a:ext uri="{FF2B5EF4-FFF2-40B4-BE49-F238E27FC236}">
                <a16:creationId xmlns:a16="http://schemas.microsoft.com/office/drawing/2014/main" id="{4143148E-686C-2742-B607-B0CB1F61D719}"/>
              </a:ext>
            </a:extLst>
          </p:cNvPr>
          <p:cNvSpPr>
            <a:spLocks noGrp="1"/>
          </p:cNvSpPr>
          <p:nvPr>
            <p:ph type="dt" sz="half" idx="10"/>
          </p:nvPr>
        </p:nvSpPr>
        <p:spPr/>
        <p:txBody>
          <a:bodyPr/>
          <a:lstStyle/>
          <a:p>
            <a:pPr>
              <a:defRPr/>
            </a:pPr>
            <a:r>
              <a:rPr lang="en-US"/>
              <a:t>Itzhak Tserruya</a:t>
            </a:r>
            <a:endParaRPr lang="fr-FR"/>
          </a:p>
        </p:txBody>
      </p:sp>
      <p:sp>
        <p:nvSpPr>
          <p:cNvPr id="12" name="Slide Number Placeholder 11">
            <a:extLst>
              <a:ext uri="{FF2B5EF4-FFF2-40B4-BE49-F238E27FC236}">
                <a16:creationId xmlns:a16="http://schemas.microsoft.com/office/drawing/2014/main" id="{61E2E557-820B-3342-B4F4-07CB7A077DA7}"/>
              </a:ext>
            </a:extLst>
          </p:cNvPr>
          <p:cNvSpPr>
            <a:spLocks noGrp="1"/>
          </p:cNvSpPr>
          <p:nvPr>
            <p:ph type="sldNum" sz="quarter" idx="12"/>
          </p:nvPr>
        </p:nvSpPr>
        <p:spPr/>
        <p:txBody>
          <a:bodyPr/>
          <a:lstStyle/>
          <a:p>
            <a:pPr>
              <a:defRPr/>
            </a:pPr>
            <a:fld id="{16AAA047-8AEF-4C69-86C3-C9A280890182}" type="slidenum">
              <a:rPr lang="fr-FR" smtClean="0"/>
              <a:pPr>
                <a:defRPr/>
              </a:pPr>
              <a:t>14</a:t>
            </a:fld>
            <a:endParaRPr lang="fr-FR"/>
          </a:p>
        </p:txBody>
      </p:sp>
      <p:sp>
        <p:nvSpPr>
          <p:cNvPr id="3" name="Footer Placeholder 2">
            <a:extLst>
              <a:ext uri="{FF2B5EF4-FFF2-40B4-BE49-F238E27FC236}">
                <a16:creationId xmlns:a16="http://schemas.microsoft.com/office/drawing/2014/main" id="{45185C07-C1B4-AC46-BC4E-59E705B21260}"/>
              </a:ext>
            </a:extLst>
          </p:cNvPr>
          <p:cNvSpPr>
            <a:spLocks noGrp="1"/>
          </p:cNvSpPr>
          <p:nvPr>
            <p:ph type="ftr" sz="quarter" idx="11"/>
          </p:nvPr>
        </p:nvSpPr>
        <p:spPr/>
        <p:txBody>
          <a:bodyPr/>
          <a:lstStyle/>
          <a:p>
            <a:pPr>
              <a:defRPr/>
            </a:pPr>
            <a:r>
              <a:rPr lang="en-US"/>
              <a:t>134 SC JINR, September 21-22, 2023</a:t>
            </a:r>
            <a:endParaRPr lang="fr-FR"/>
          </a:p>
        </p:txBody>
      </p:sp>
      <p:sp>
        <p:nvSpPr>
          <p:cNvPr id="6" name="TextBox 5">
            <a:extLst>
              <a:ext uri="{FF2B5EF4-FFF2-40B4-BE49-F238E27FC236}">
                <a16:creationId xmlns:a16="http://schemas.microsoft.com/office/drawing/2014/main" id="{23C467B8-6A2E-94C0-9D34-5699599EE5AB}"/>
              </a:ext>
            </a:extLst>
          </p:cNvPr>
          <p:cNvSpPr txBox="1"/>
          <p:nvPr/>
        </p:nvSpPr>
        <p:spPr>
          <a:xfrm>
            <a:off x="179512" y="729408"/>
            <a:ext cx="8712968" cy="1154162"/>
          </a:xfrm>
          <a:prstGeom prst="rect">
            <a:avLst/>
          </a:prstGeom>
          <a:noFill/>
        </p:spPr>
        <p:txBody>
          <a:bodyPr wrap="square">
            <a:spAutoFit/>
          </a:bodyPr>
          <a:lstStyle/>
          <a:p>
            <a:pPr>
              <a:spcAft>
                <a:spcPts val="600"/>
              </a:spcAft>
            </a:pPr>
            <a:r>
              <a:rPr lang="en-US" sz="1600" b="1" u="sng" dirty="0">
                <a:ea typeface="Times New Roman" panose="02020603050405020304" pitchFamily="18" charset="0"/>
              </a:rPr>
              <a:t>Mathematical Methods for Data Analysis</a:t>
            </a:r>
            <a:r>
              <a:rPr lang="en-US" sz="1600" b="1" u="sng" dirty="0">
                <a:effectLst/>
                <a:ea typeface="Times New Roman" panose="02020603050405020304" pitchFamily="18" charset="0"/>
              </a:rPr>
              <a:t> –</a:t>
            </a:r>
            <a:r>
              <a:rPr lang="en-US" sz="1600" u="sng" dirty="0">
                <a:effectLst/>
                <a:ea typeface="Times New Roman" panose="02020603050405020304" pitchFamily="18" charset="0"/>
              </a:rPr>
              <a:t> Sergey </a:t>
            </a:r>
            <a:r>
              <a:rPr lang="en-US" sz="1600" u="sng" dirty="0" err="1">
                <a:effectLst/>
                <a:ea typeface="Times New Roman" panose="02020603050405020304" pitchFamily="18" charset="0"/>
              </a:rPr>
              <a:t>Shmatov</a:t>
            </a:r>
            <a:endParaRPr lang="en-US" sz="1600" u="sng" dirty="0">
              <a:effectLst/>
              <a:ea typeface="Times New Roman" panose="02020603050405020304" pitchFamily="18" charset="0"/>
            </a:endParaRPr>
          </a:p>
          <a:p>
            <a:pPr marL="285750" indent="-285750">
              <a:spcAft>
                <a:spcPts val="600"/>
              </a:spcAft>
              <a:buFont typeface="Wingdings" pitchFamily="2" charset="2"/>
              <a:buChar char="q"/>
            </a:pPr>
            <a:r>
              <a:rPr lang="en-US" sz="1600" dirty="0"/>
              <a:t>The project aims at developing general mathematical methods and software with the widespread use of artificial intelligence and machine learning techniques for modeling physical processes and experimental facilities, processing and analyzing experimental data</a:t>
            </a:r>
            <a:r>
              <a:rPr lang="en-IL" sz="1600" dirty="0"/>
              <a:t> </a:t>
            </a:r>
            <a:r>
              <a:rPr lang="en-US" sz="1600" dirty="0"/>
              <a:t> </a:t>
            </a:r>
            <a:endParaRPr lang="en-IL" sz="1600" dirty="0">
              <a:effectLst/>
              <a:ea typeface="Times New Roman" panose="02020603050405020304" pitchFamily="18" charset="0"/>
            </a:endParaRPr>
          </a:p>
        </p:txBody>
      </p:sp>
      <p:sp>
        <p:nvSpPr>
          <p:cNvPr id="8" name="AutoShape 7">
            <a:extLst>
              <a:ext uri="{FF2B5EF4-FFF2-40B4-BE49-F238E27FC236}">
                <a16:creationId xmlns:a16="http://schemas.microsoft.com/office/drawing/2014/main" id="{28225645-0CD9-64B6-3CC5-2172FCD34412}"/>
              </a:ext>
            </a:extLst>
          </p:cNvPr>
          <p:cNvSpPr>
            <a:spLocks noChangeArrowheads="1"/>
          </p:cNvSpPr>
          <p:nvPr/>
        </p:nvSpPr>
        <p:spPr bwMode="auto">
          <a:xfrm>
            <a:off x="179512" y="1912171"/>
            <a:ext cx="8784976" cy="1804861"/>
          </a:xfrm>
          <a:prstGeom prst="flowChartAlternateProcess">
            <a:avLst/>
          </a:prstGeom>
          <a:solidFill>
            <a:srgbClr val="FFFF00"/>
          </a:solidFill>
          <a:ln w="57150">
            <a:solidFill>
              <a:srgbClr val="FF0000"/>
            </a:solidFill>
            <a:miter lim="800000"/>
            <a:headEnd/>
            <a:tailEnd/>
          </a:ln>
        </p:spPr>
        <p:txBody>
          <a:bodyPr anchor="ctr" anchorCtr="1"/>
          <a:lstStyle/>
          <a:p>
            <a:pPr>
              <a:spcAft>
                <a:spcPts val="600"/>
              </a:spcAft>
            </a:pPr>
            <a:r>
              <a:rPr lang="en-US" sz="1600" u="sng" dirty="0">
                <a:effectLst/>
                <a:ea typeface="Times New Roman" panose="02020603050405020304" pitchFamily="18" charset="0"/>
              </a:rPr>
              <a:t>Recommendation:</a:t>
            </a:r>
          </a:p>
          <a:p>
            <a:pPr marL="285750" indent="-285750">
              <a:spcAft>
                <a:spcPts val="600"/>
              </a:spcAft>
              <a:buFont typeface="Wingdings" pitchFamily="2" charset="2"/>
              <a:buChar char="q"/>
            </a:pPr>
            <a:r>
              <a:rPr lang="en-US" sz="1600" dirty="0"/>
              <a:t>The PAC notes the ever-growing role that software, algorithms, machine learning techniques, and computational physics play in modern science, including high-energy physics, nuclear physics, and related fields. </a:t>
            </a:r>
          </a:p>
          <a:p>
            <a:pPr marL="285750" indent="-285750">
              <a:spcAft>
                <a:spcPts val="600"/>
              </a:spcAft>
              <a:buFont typeface="Wingdings" pitchFamily="2" charset="2"/>
              <a:buChar char="q"/>
            </a:pPr>
            <a:r>
              <a:rPr lang="en-US" sz="1600" dirty="0"/>
              <a:t>The PAC recommends opening the project in 2024 for the period from January 2024 to January 2027 with ranking A.</a:t>
            </a:r>
            <a:endParaRPr lang="en-IL" sz="1600" dirty="0"/>
          </a:p>
        </p:txBody>
      </p:sp>
      <p:sp>
        <p:nvSpPr>
          <p:cNvPr id="2" name="TextBox 1">
            <a:extLst>
              <a:ext uri="{FF2B5EF4-FFF2-40B4-BE49-F238E27FC236}">
                <a16:creationId xmlns:a16="http://schemas.microsoft.com/office/drawing/2014/main" id="{FF2EC789-4655-10A3-01DA-31E1E992C348}"/>
              </a:ext>
            </a:extLst>
          </p:cNvPr>
          <p:cNvSpPr txBox="1"/>
          <p:nvPr/>
        </p:nvSpPr>
        <p:spPr>
          <a:xfrm>
            <a:off x="179512" y="3861048"/>
            <a:ext cx="8712968" cy="984885"/>
          </a:xfrm>
          <a:prstGeom prst="rect">
            <a:avLst/>
          </a:prstGeom>
          <a:noFill/>
        </p:spPr>
        <p:txBody>
          <a:bodyPr wrap="square">
            <a:spAutoFit/>
          </a:bodyPr>
          <a:lstStyle/>
          <a:p>
            <a:pPr>
              <a:spcAft>
                <a:spcPts val="1200"/>
              </a:spcAft>
            </a:pPr>
            <a:r>
              <a:rPr lang="en-US" sz="1600" b="1" u="sng" dirty="0">
                <a:ea typeface="Times New Roman" panose="02020603050405020304" pitchFamily="18" charset="0"/>
              </a:rPr>
              <a:t>AMBER </a:t>
            </a:r>
            <a:r>
              <a:rPr lang="en-US" sz="1600" b="1" u="sng" dirty="0">
                <a:effectLst/>
                <a:ea typeface="Times New Roman" panose="02020603050405020304" pitchFamily="18" charset="0"/>
              </a:rPr>
              <a:t> – </a:t>
            </a:r>
            <a:r>
              <a:rPr lang="en-US" sz="1600" u="sng" dirty="0">
                <a:effectLst/>
                <a:ea typeface="Times New Roman" panose="02020603050405020304" pitchFamily="18" charset="0"/>
              </a:rPr>
              <a:t>Alexey </a:t>
            </a:r>
            <a:r>
              <a:rPr lang="en-US" sz="1600" u="sng" dirty="0" err="1">
                <a:effectLst/>
                <a:ea typeface="Times New Roman" panose="02020603050405020304" pitchFamily="18" charset="0"/>
              </a:rPr>
              <a:t>Guskov</a:t>
            </a:r>
            <a:r>
              <a:rPr lang="en-US" sz="1600" u="sng" dirty="0">
                <a:effectLst/>
                <a:ea typeface="Times New Roman" panose="02020603050405020304" pitchFamily="18" charset="0"/>
              </a:rPr>
              <a:t> </a:t>
            </a:r>
          </a:p>
          <a:p>
            <a:pPr marL="285750" indent="-285750">
              <a:buFont typeface="Wingdings" pitchFamily="2" charset="2"/>
              <a:buChar char="q"/>
            </a:pPr>
            <a:r>
              <a:rPr lang="en-US" sz="1600" dirty="0"/>
              <a:t>AMBER is dedicated to the study of the internal structure and properties of hadrons, including a precise measurement of the electromagnetic radius of the proton. </a:t>
            </a:r>
          </a:p>
        </p:txBody>
      </p:sp>
      <p:sp>
        <p:nvSpPr>
          <p:cNvPr id="5" name="AutoShape 7">
            <a:extLst>
              <a:ext uri="{FF2B5EF4-FFF2-40B4-BE49-F238E27FC236}">
                <a16:creationId xmlns:a16="http://schemas.microsoft.com/office/drawing/2014/main" id="{D6108FD6-DF8C-3F61-4ED0-32F6CA268DDB}"/>
              </a:ext>
            </a:extLst>
          </p:cNvPr>
          <p:cNvSpPr>
            <a:spLocks noChangeArrowheads="1"/>
          </p:cNvSpPr>
          <p:nvPr/>
        </p:nvSpPr>
        <p:spPr bwMode="auto">
          <a:xfrm>
            <a:off x="71500" y="5029379"/>
            <a:ext cx="8820980" cy="1692095"/>
          </a:xfrm>
          <a:prstGeom prst="flowChartAlternateProcess">
            <a:avLst/>
          </a:prstGeom>
          <a:solidFill>
            <a:srgbClr val="FFFF00"/>
          </a:solidFill>
          <a:ln w="57150">
            <a:solidFill>
              <a:srgbClr val="FF0000"/>
            </a:solidFill>
            <a:miter lim="800000"/>
            <a:headEnd/>
            <a:tailEnd/>
          </a:ln>
        </p:spPr>
        <p:txBody>
          <a:bodyPr anchor="ctr" anchorCtr="1"/>
          <a:lstStyle/>
          <a:p>
            <a:pPr>
              <a:spcAft>
                <a:spcPts val="600"/>
              </a:spcAft>
            </a:pPr>
            <a:r>
              <a:rPr lang="en-US" sz="1600" u="sng" dirty="0">
                <a:effectLst/>
                <a:ea typeface="Times New Roman" panose="02020603050405020304" pitchFamily="18" charset="0"/>
              </a:rPr>
              <a:t>Recommendation:</a:t>
            </a:r>
          </a:p>
          <a:p>
            <a:pPr marL="285750" indent="-285750">
              <a:spcAft>
                <a:spcPts val="600"/>
              </a:spcAft>
              <a:buFont typeface="Wingdings" pitchFamily="2" charset="2"/>
              <a:buChar char="q"/>
            </a:pPr>
            <a:r>
              <a:rPr lang="en-US" sz="1600" dirty="0"/>
              <a:t>Taking into account the synergy between the rich physics </a:t>
            </a:r>
            <a:r>
              <a:rPr lang="en-US" sz="1600" dirty="0" err="1"/>
              <a:t>programmes</a:t>
            </a:r>
            <a:r>
              <a:rPr lang="en-US" sz="1600" dirty="0"/>
              <a:t> of the AMBER and NICA SPD experiments, including the benefit of training young researchers in the AMBER experiment while the SPD is under construction, the PAC recommends the participation of the JINR team in the AMBER experiment for the period from January 2024 to June 2026 with ranking A.  </a:t>
            </a:r>
            <a:endParaRPr lang="en-IL" sz="1600" dirty="0"/>
          </a:p>
        </p:txBody>
      </p:sp>
    </p:spTree>
    <p:extLst>
      <p:ext uri="{BB962C8B-B14F-4D97-AF65-F5344CB8AC3E}">
        <p14:creationId xmlns:p14="http://schemas.microsoft.com/office/powerpoint/2010/main" val="143130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457200" y="404981"/>
            <a:ext cx="8280920"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Poster presentations by young scientists</a:t>
            </a:r>
          </a:p>
        </p:txBody>
      </p:sp>
      <p:sp>
        <p:nvSpPr>
          <p:cNvPr id="7" name="Date Placeholder 6">
            <a:extLst>
              <a:ext uri="{FF2B5EF4-FFF2-40B4-BE49-F238E27FC236}">
                <a16:creationId xmlns:a16="http://schemas.microsoft.com/office/drawing/2014/main" id="{4143148E-686C-2742-B607-B0CB1F61D719}"/>
              </a:ext>
            </a:extLst>
          </p:cNvPr>
          <p:cNvSpPr>
            <a:spLocks noGrp="1"/>
          </p:cNvSpPr>
          <p:nvPr>
            <p:ph type="dt" sz="half" idx="10"/>
          </p:nvPr>
        </p:nvSpPr>
        <p:spPr/>
        <p:txBody>
          <a:bodyPr/>
          <a:lstStyle/>
          <a:p>
            <a:pPr>
              <a:defRPr/>
            </a:pPr>
            <a:r>
              <a:rPr lang="en-US"/>
              <a:t>Itzhak Tserruya</a:t>
            </a:r>
            <a:endParaRPr lang="fr-FR"/>
          </a:p>
        </p:txBody>
      </p:sp>
      <p:sp>
        <p:nvSpPr>
          <p:cNvPr id="12" name="Slide Number Placeholder 11">
            <a:extLst>
              <a:ext uri="{FF2B5EF4-FFF2-40B4-BE49-F238E27FC236}">
                <a16:creationId xmlns:a16="http://schemas.microsoft.com/office/drawing/2014/main" id="{61E2E557-820B-3342-B4F4-07CB7A077DA7}"/>
              </a:ext>
            </a:extLst>
          </p:cNvPr>
          <p:cNvSpPr>
            <a:spLocks noGrp="1"/>
          </p:cNvSpPr>
          <p:nvPr>
            <p:ph type="sldNum" sz="quarter" idx="12"/>
          </p:nvPr>
        </p:nvSpPr>
        <p:spPr/>
        <p:txBody>
          <a:bodyPr/>
          <a:lstStyle/>
          <a:p>
            <a:pPr>
              <a:defRPr/>
            </a:pPr>
            <a:fld id="{16AAA047-8AEF-4C69-86C3-C9A280890182}" type="slidenum">
              <a:rPr lang="fr-FR" smtClean="0"/>
              <a:pPr>
                <a:defRPr/>
              </a:pPr>
              <a:t>15</a:t>
            </a:fld>
            <a:endParaRPr lang="fr-FR"/>
          </a:p>
        </p:txBody>
      </p:sp>
      <p:sp>
        <p:nvSpPr>
          <p:cNvPr id="9" name="AutoShape 7">
            <a:extLst>
              <a:ext uri="{FF2B5EF4-FFF2-40B4-BE49-F238E27FC236}">
                <a16:creationId xmlns:a16="http://schemas.microsoft.com/office/drawing/2014/main" id="{749C24E8-8E6C-7A4B-A3D2-BCAE9F172C6D}"/>
              </a:ext>
            </a:extLst>
          </p:cNvPr>
          <p:cNvSpPr>
            <a:spLocks noChangeArrowheads="1"/>
          </p:cNvSpPr>
          <p:nvPr/>
        </p:nvSpPr>
        <p:spPr bwMode="auto">
          <a:xfrm>
            <a:off x="197514" y="1988840"/>
            <a:ext cx="8748972" cy="2448272"/>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Aft>
                <a:spcPts val="600"/>
              </a:spcAft>
              <a:buFont typeface="Wingdings" charset="2"/>
              <a:buChar char="q"/>
            </a:pPr>
            <a:r>
              <a:rPr lang="en-US" dirty="0"/>
              <a:t>The PAC reviewed 13 posters presented in Zoom breakout room mode by young scientists from VBLHEP, BLTP, and DLNP. The PAC was very pleased with the overall good quality of the posters. </a:t>
            </a:r>
          </a:p>
          <a:p>
            <a:pPr marL="90900" indent="-342900">
              <a:spcAft>
                <a:spcPts val="600"/>
              </a:spcAft>
              <a:buFont typeface="Wingdings" charset="2"/>
              <a:buChar char="q"/>
            </a:pPr>
            <a:r>
              <a:rPr lang="en-US" dirty="0"/>
              <a:t>The Committee selected the report: </a:t>
            </a:r>
            <a:r>
              <a:rPr lang="en-US" sz="1800" dirty="0">
                <a:effectLst/>
                <a:latin typeface="Arial" panose="020B0604020202020204" pitchFamily="34" charset="0"/>
                <a:ea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rPr>
              <a:t>The correction system of the NICA Booster guiding magnetic field</a:t>
            </a:r>
            <a:r>
              <a:rPr lang="en-US" sz="1800" dirty="0">
                <a:effectLst/>
                <a:latin typeface="Arial" panose="020B0604020202020204" pitchFamily="34" charset="0"/>
                <a:ea typeface="Times New Roman" panose="02020603050405020304" pitchFamily="18" charset="0"/>
              </a:rPr>
              <a:t>” made by M. </a:t>
            </a:r>
            <a:r>
              <a:rPr lang="en-US" sz="1800" dirty="0" err="1">
                <a:effectLst/>
                <a:latin typeface="Arial" panose="020B0604020202020204" pitchFamily="34" charset="0"/>
                <a:ea typeface="Times New Roman" panose="02020603050405020304" pitchFamily="18" charset="0"/>
              </a:rPr>
              <a:t>Shandov</a:t>
            </a:r>
            <a:r>
              <a:rPr lang="en-US" sz="1800" dirty="0">
                <a:effectLst/>
                <a:latin typeface="Arial" panose="020B0604020202020204" pitchFamily="34" charset="0"/>
                <a:ea typeface="Times New Roman" panose="02020603050405020304" pitchFamily="18" charset="0"/>
              </a:rPr>
              <a:t> </a:t>
            </a:r>
            <a:r>
              <a:rPr lang="en-US" dirty="0"/>
              <a:t>to be presented at this session of the Scientific Council.</a:t>
            </a:r>
            <a:endParaRPr lang="en-IL" dirty="0"/>
          </a:p>
        </p:txBody>
      </p:sp>
      <p:sp>
        <p:nvSpPr>
          <p:cNvPr id="3" name="Footer Placeholder 2">
            <a:extLst>
              <a:ext uri="{FF2B5EF4-FFF2-40B4-BE49-F238E27FC236}">
                <a16:creationId xmlns:a16="http://schemas.microsoft.com/office/drawing/2014/main" id="{45185C07-C1B4-AC46-BC4E-59E705B21260}"/>
              </a:ext>
            </a:extLst>
          </p:cNvPr>
          <p:cNvSpPr>
            <a:spLocks noGrp="1"/>
          </p:cNvSpPr>
          <p:nvPr>
            <p:ph type="ftr" sz="quarter" idx="11"/>
          </p:nvPr>
        </p:nvSpPr>
        <p:spPr/>
        <p:txBody>
          <a:bodyPr/>
          <a:lstStyle/>
          <a:p>
            <a:pPr>
              <a:defRPr/>
            </a:pPr>
            <a:r>
              <a:rPr lang="en-US"/>
              <a:t>134 SC JINR, September 21-22, 2023</a:t>
            </a:r>
            <a:endParaRPr lang="fr-FR"/>
          </a:p>
        </p:txBody>
      </p:sp>
    </p:spTree>
    <p:extLst>
      <p:ext uri="{BB962C8B-B14F-4D97-AF65-F5344CB8AC3E}">
        <p14:creationId xmlns:p14="http://schemas.microsoft.com/office/powerpoint/2010/main" val="1138196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Grp="1" noChangeArrowheads="1"/>
          </p:cNvSpPr>
          <p:nvPr>
            <p:ph type="title"/>
          </p:nvPr>
        </p:nvSpPr>
        <p:spPr bwMode="auto">
          <a:xfrm>
            <a:off x="179512" y="349683"/>
            <a:ext cx="8784976" cy="510778"/>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3000" dirty="0">
                <a:solidFill>
                  <a:srgbClr val="FFFF00"/>
                </a:solidFill>
              </a:rPr>
              <a:t>Next PAC-PP  Meeting – June 21-22, 2023</a:t>
            </a:r>
          </a:p>
        </p:txBody>
      </p:sp>
      <p:sp>
        <p:nvSpPr>
          <p:cNvPr id="10" name="Rectangle 9"/>
          <p:cNvSpPr/>
          <p:nvPr/>
        </p:nvSpPr>
        <p:spPr>
          <a:xfrm>
            <a:off x="0" y="1124744"/>
            <a:ext cx="9036496" cy="5247590"/>
          </a:xfrm>
          <a:prstGeom prst="rect">
            <a:avLst/>
          </a:prstGeom>
        </p:spPr>
        <p:txBody>
          <a:bodyPr wrap="square">
            <a:spAutoFit/>
          </a:bodyPr>
          <a:lstStyle/>
          <a:p>
            <a:pPr marL="285750" indent="-285750">
              <a:spcBef>
                <a:spcPts val="600"/>
              </a:spcBef>
              <a:spcAft>
                <a:spcPts val="600"/>
              </a:spcAft>
              <a:buFont typeface="Arial"/>
              <a:buChar char="•"/>
            </a:pPr>
            <a:r>
              <a:rPr lang="en-US" dirty="0">
                <a:latin typeface="Arial"/>
                <a:cs typeface="Arial"/>
              </a:rPr>
              <a:t>The next meeting of the PAC-PP is scheduled for </a:t>
            </a:r>
            <a:r>
              <a:rPr lang="en-US" b="1" dirty="0">
                <a:latin typeface="Arial"/>
                <a:cs typeface="Arial"/>
              </a:rPr>
              <a:t>January 22-23, 2024.</a:t>
            </a:r>
            <a:endParaRPr lang="en-US" b="1" i="1" u="sng" dirty="0">
              <a:latin typeface="Arial"/>
              <a:cs typeface="Arial"/>
            </a:endParaRPr>
          </a:p>
          <a:p>
            <a:pPr marL="285750" indent="-285750">
              <a:spcBef>
                <a:spcPts val="600"/>
              </a:spcBef>
              <a:spcAft>
                <a:spcPts val="600"/>
              </a:spcAft>
              <a:buFont typeface="Arial"/>
              <a:buChar char="•"/>
            </a:pPr>
            <a:r>
              <a:rPr lang="en-US" dirty="0">
                <a:latin typeface="Arial"/>
                <a:cs typeface="Arial"/>
              </a:rPr>
              <a:t>The following items are proposed to be included in the agenda of the next meeting:</a:t>
            </a:r>
            <a:endParaRPr lang="en-US" dirty="0"/>
          </a:p>
          <a:p>
            <a:pPr marL="742950" lvl="1" indent="-285750">
              <a:spcAft>
                <a:spcPts val="600"/>
              </a:spcAft>
              <a:buFont typeface="Wingdings" charset="2"/>
              <a:buChar char="²"/>
            </a:pPr>
            <a:r>
              <a:rPr lang="en-US" dirty="0">
                <a:latin typeface="Arial"/>
                <a:cs typeface="Arial"/>
              </a:rPr>
              <a:t>Status report on the </a:t>
            </a:r>
            <a:r>
              <a:rPr lang="en-US" dirty="0" err="1">
                <a:latin typeface="Arial"/>
                <a:cs typeface="Arial"/>
              </a:rPr>
              <a:t>Nuclotron</a:t>
            </a:r>
            <a:r>
              <a:rPr lang="en-US" dirty="0">
                <a:latin typeface="Arial"/>
                <a:cs typeface="Arial"/>
              </a:rPr>
              <a:t>-NICA project</a:t>
            </a:r>
          </a:p>
          <a:p>
            <a:pPr marL="742950" lvl="1" indent="-285750">
              <a:spcAft>
                <a:spcPts val="600"/>
              </a:spcAft>
              <a:buFont typeface="Wingdings" charset="2"/>
              <a:buChar char="²"/>
            </a:pPr>
            <a:r>
              <a:rPr lang="en-US" dirty="0">
                <a:latin typeface="Arial"/>
                <a:cs typeface="Arial"/>
              </a:rPr>
              <a:t>Status report on infrastructure issues including the </a:t>
            </a:r>
            <a:r>
              <a:rPr lang="en-US" dirty="0" err="1">
                <a:latin typeface="Arial"/>
                <a:cs typeface="Arial"/>
              </a:rPr>
              <a:t>Nuclotron</a:t>
            </a:r>
            <a:r>
              <a:rPr lang="en-US" dirty="0">
                <a:latin typeface="Arial"/>
                <a:cs typeface="Arial"/>
              </a:rPr>
              <a:t> </a:t>
            </a:r>
          </a:p>
          <a:p>
            <a:pPr marL="742950" lvl="1" indent="-285750">
              <a:spcAft>
                <a:spcPts val="600"/>
              </a:spcAft>
              <a:buFont typeface="Wingdings" charset="2"/>
              <a:buChar char="²"/>
            </a:pPr>
            <a:r>
              <a:rPr lang="en-US" dirty="0">
                <a:latin typeface="Arial"/>
                <a:cs typeface="Arial"/>
              </a:rPr>
              <a:t>Status report from the Coordinator of the </a:t>
            </a:r>
            <a:r>
              <a:rPr lang="en-US" dirty="0" err="1">
                <a:latin typeface="Arial"/>
                <a:cs typeface="Arial"/>
              </a:rPr>
              <a:t>Nuclotron</a:t>
            </a:r>
            <a:r>
              <a:rPr lang="en-US" dirty="0">
                <a:latin typeface="Arial"/>
                <a:cs typeface="Arial"/>
              </a:rPr>
              <a:t> experimental </a:t>
            </a:r>
            <a:r>
              <a:rPr lang="en-US" dirty="0" err="1">
                <a:latin typeface="Arial"/>
                <a:cs typeface="Arial"/>
              </a:rPr>
              <a:t>programme</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Status report on the MPD project </a:t>
            </a:r>
          </a:p>
          <a:p>
            <a:pPr marL="742950" lvl="1" indent="-285750">
              <a:spcAft>
                <a:spcPts val="600"/>
              </a:spcAft>
              <a:buFont typeface="Wingdings" charset="2"/>
              <a:buChar char="²"/>
            </a:pPr>
            <a:r>
              <a:rPr lang="en-US" dirty="0">
                <a:latin typeface="Arial"/>
                <a:cs typeface="Arial"/>
              </a:rPr>
              <a:t>Status report on the BM@N project, including in particular physics results from the Xe run</a:t>
            </a:r>
          </a:p>
          <a:p>
            <a:pPr marL="742950" lvl="1" indent="-285750">
              <a:spcAft>
                <a:spcPts val="600"/>
              </a:spcAft>
              <a:buFont typeface="Wingdings" charset="2"/>
              <a:buChar char="²"/>
            </a:pPr>
            <a:r>
              <a:rPr lang="en-US" dirty="0"/>
              <a:t>Report on the preparation of the SPD TDR</a:t>
            </a:r>
          </a:p>
          <a:p>
            <a:pPr marL="742950" lvl="1" indent="-285750">
              <a:spcAft>
                <a:spcPts val="600"/>
              </a:spcAft>
              <a:buFont typeface="Wingdings" charset="2"/>
              <a:buChar char="²"/>
            </a:pPr>
            <a:r>
              <a:rPr lang="en-US" dirty="0"/>
              <a:t>Progress reports on JINR’s participation in the LHC experiments </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Consideration of new projects</a:t>
            </a:r>
          </a:p>
          <a:p>
            <a:pPr marL="742950" lvl="1" indent="-285750">
              <a:spcAft>
                <a:spcPts val="600"/>
              </a:spcAft>
              <a:buFont typeface="Wingdings" charset="2"/>
              <a:buChar char="²"/>
            </a:pPr>
            <a:r>
              <a:rPr lang="en-US" dirty="0">
                <a:latin typeface="Arial"/>
                <a:cs typeface="Arial"/>
              </a:rPr>
              <a:t>Reports and recommendations on the projects to be completed in 2023</a:t>
            </a:r>
          </a:p>
          <a:p>
            <a:pPr marL="742950" lvl="1" indent="-285750">
              <a:spcAft>
                <a:spcPts val="600"/>
              </a:spcAft>
              <a:buFont typeface="Wingdings" charset="2"/>
              <a:buChar char="²"/>
            </a:pPr>
            <a:r>
              <a:rPr lang="en-US" dirty="0"/>
              <a:t>Posters from young physicists</a:t>
            </a:r>
          </a:p>
          <a:p>
            <a:r>
              <a:rPr lang="en-US" dirty="0"/>
              <a:t> </a:t>
            </a:r>
          </a:p>
          <a:p>
            <a:pPr marL="742950" lvl="1" indent="-285750">
              <a:spcAft>
                <a:spcPts val="600"/>
              </a:spcAft>
              <a:buFont typeface="Wingdings" charset="2"/>
              <a:buChar char="²"/>
            </a:pP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16</a:t>
            </a:fld>
            <a:endParaRPr lang="fr-FR"/>
          </a:p>
        </p:txBody>
      </p:sp>
      <p:sp>
        <p:nvSpPr>
          <p:cNvPr id="2" name="Date Placeholder 1">
            <a:extLst>
              <a:ext uri="{FF2B5EF4-FFF2-40B4-BE49-F238E27FC236}">
                <a16:creationId xmlns:a16="http://schemas.microsoft.com/office/drawing/2014/main" id="{275556D8-6196-3246-8AD3-9067A897335D}"/>
              </a:ext>
            </a:extLst>
          </p:cNvPr>
          <p:cNvSpPr>
            <a:spLocks noGrp="1"/>
          </p:cNvSpPr>
          <p:nvPr>
            <p:ph type="dt" sz="half" idx="10"/>
          </p:nvPr>
        </p:nvSpPr>
        <p:spPr/>
        <p:txBody>
          <a:bodyPr/>
          <a:lstStyle/>
          <a:p>
            <a:pPr>
              <a:defRPr/>
            </a:pPr>
            <a:r>
              <a:rPr lang="en-US"/>
              <a:t>Itzhak Tserruya</a:t>
            </a:r>
            <a:endParaRPr lang="fr-FR"/>
          </a:p>
        </p:txBody>
      </p:sp>
      <p:sp>
        <p:nvSpPr>
          <p:cNvPr id="3" name="Footer Placeholder 2">
            <a:extLst>
              <a:ext uri="{FF2B5EF4-FFF2-40B4-BE49-F238E27FC236}">
                <a16:creationId xmlns:a16="http://schemas.microsoft.com/office/drawing/2014/main" id="{387793D9-F16F-4D42-A9BD-E6CC16536869}"/>
              </a:ext>
            </a:extLst>
          </p:cNvPr>
          <p:cNvSpPr>
            <a:spLocks noGrp="1"/>
          </p:cNvSpPr>
          <p:nvPr>
            <p:ph type="ftr" sz="quarter" idx="11"/>
          </p:nvPr>
        </p:nvSpPr>
        <p:spPr/>
        <p:txBody>
          <a:bodyPr/>
          <a:lstStyle/>
          <a:p>
            <a:pPr>
              <a:defRPr/>
            </a:pPr>
            <a:r>
              <a:rPr lang="en-US"/>
              <a:t>134 SC JINR, September 21-22, 2023</a:t>
            </a:r>
            <a:endParaRPr lang="fr-FR"/>
          </a:p>
        </p:txBody>
      </p:sp>
    </p:spTree>
    <p:extLst>
      <p:ext uri="{BB962C8B-B14F-4D97-AF65-F5344CB8AC3E}">
        <p14:creationId xmlns:p14="http://schemas.microsoft.com/office/powerpoint/2010/main" val="1542980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pPr eaLnBrk="1" hangingPunct="1">
              <a:defRPr/>
            </a:pPr>
            <a:endParaRPr lang="en-US" dirty="0">
              <a:ea typeface="+mj-ea"/>
            </a:endParaRPr>
          </a:p>
        </p:txBody>
      </p:sp>
      <p:sp>
        <p:nvSpPr>
          <p:cNvPr id="734211" name="Rectangle 3"/>
          <p:cNvSpPr>
            <a:spLocks noGrp="1" noChangeArrowheads="1"/>
          </p:cNvSpPr>
          <p:nvPr>
            <p:ph type="body" idx="1"/>
          </p:nvPr>
        </p:nvSpPr>
        <p:spPr>
          <a:xfrm>
            <a:off x="419100" y="2780928"/>
            <a:ext cx="8305800" cy="1828800"/>
          </a:xfrm>
        </p:spPr>
        <p:txBody>
          <a:bodyPr/>
          <a:lstStyle/>
          <a:p>
            <a:pPr marL="0" indent="0" algn="ctr" eaLnBrk="1" hangingPunct="1">
              <a:buNone/>
            </a:pPr>
            <a:r>
              <a:rPr lang="en-US" sz="8800" i="1" dirty="0">
                <a:latin typeface="Arial" charset="0"/>
                <a:cs typeface="Arial" charset="0"/>
              </a:rPr>
              <a:t>Thank you! </a:t>
            </a:r>
          </a:p>
          <a:p>
            <a:pPr algn="ctr" eaLnBrk="1" hangingPunct="1">
              <a:buFont typeface="Wingdings" charset="0"/>
              <a:buNone/>
            </a:pPr>
            <a:r>
              <a:rPr lang="en-US" sz="8800" i="1" dirty="0">
                <a:latin typeface="Arial" charset="0"/>
                <a:cs typeface="Arial" charset="0"/>
              </a:rPr>
              <a:t> </a:t>
            </a:r>
          </a:p>
        </p:txBody>
      </p:sp>
      <p:sp>
        <p:nvSpPr>
          <p:cNvPr id="2" name="Date Placeholder 1"/>
          <p:cNvSpPr>
            <a:spLocks noGrp="1"/>
          </p:cNvSpPr>
          <p:nvPr>
            <p:ph type="dt" sz="half" idx="10"/>
          </p:nvPr>
        </p:nvSpPr>
        <p:spPr/>
        <p:txBody>
          <a:bodyPr/>
          <a:lstStyle/>
          <a:p>
            <a:r>
              <a:rPr lang="en-US"/>
              <a:t>Itzhak Tserruya</a:t>
            </a:r>
          </a:p>
        </p:txBody>
      </p:sp>
      <p:sp>
        <p:nvSpPr>
          <p:cNvPr id="3" name="Footer Placeholder 2"/>
          <p:cNvSpPr>
            <a:spLocks noGrp="1"/>
          </p:cNvSpPr>
          <p:nvPr>
            <p:ph type="ftr" sz="quarter" idx="11"/>
          </p:nvPr>
        </p:nvSpPr>
        <p:spPr/>
        <p:txBody>
          <a:bodyPr/>
          <a:lstStyle/>
          <a:p>
            <a:r>
              <a:rPr lang="en-US"/>
              <a:t>134 SC JINR, September 21-22, 2023</a:t>
            </a:r>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17</a:t>
            </a:fld>
            <a:endParaRPr lang="fr-FR"/>
          </a:p>
        </p:txBody>
      </p:sp>
    </p:spTree>
    <p:extLst>
      <p:ext uri="{BB962C8B-B14F-4D97-AF65-F5344CB8AC3E}">
        <p14:creationId xmlns:p14="http://schemas.microsoft.com/office/powerpoint/2010/main" val="310930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Grp="1" noChangeArrowheads="1"/>
          </p:cNvSpPr>
          <p:nvPr>
            <p:ph type="title"/>
          </p:nvPr>
        </p:nvSpPr>
        <p:spPr bwMode="auto">
          <a:xfrm>
            <a:off x="179512" y="132523"/>
            <a:ext cx="8784976" cy="762762"/>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nSpc>
                <a:spcPct val="120000"/>
              </a:lnSpc>
              <a:spcAft>
                <a:spcPts val="1200"/>
              </a:spcAft>
            </a:pPr>
            <a:r>
              <a:rPr lang="en-US" sz="4000" u="sng" dirty="0">
                <a:solidFill>
                  <a:srgbClr val="FFFF00"/>
                </a:solidFill>
              </a:rPr>
              <a:t>58</a:t>
            </a:r>
            <a:r>
              <a:rPr lang="en-US" sz="4000" u="sng" baseline="30000" dirty="0">
                <a:solidFill>
                  <a:srgbClr val="FFFF00"/>
                </a:solidFill>
              </a:rPr>
              <a:t>th</a:t>
            </a:r>
            <a:r>
              <a:rPr lang="en-US" sz="4000" u="sng" dirty="0">
                <a:solidFill>
                  <a:srgbClr val="FFFF00"/>
                </a:solidFill>
              </a:rPr>
              <a:t> PAC-PP agenda June 21-22, 2023</a:t>
            </a:r>
          </a:p>
        </p:txBody>
      </p:sp>
      <p:pic>
        <p:nvPicPr>
          <p:cNvPr id="4" name="Picture 3">
            <a:extLst>
              <a:ext uri="{FF2B5EF4-FFF2-40B4-BE49-F238E27FC236}">
                <a16:creationId xmlns:a16="http://schemas.microsoft.com/office/drawing/2014/main" id="{F23FBE5C-E2D2-45EE-DA75-BA98EA1B0149}"/>
              </a:ext>
            </a:extLst>
          </p:cNvPr>
          <p:cNvPicPr>
            <a:picLocks noChangeAspect="1"/>
          </p:cNvPicPr>
          <p:nvPr/>
        </p:nvPicPr>
        <p:blipFill rotWithShape="1">
          <a:blip r:embed="rId3">
            <a:extLst>
              <a:ext uri="{28A0092B-C50C-407E-A947-70E740481C1C}">
                <a14:useLocalDpi xmlns:a14="http://schemas.microsoft.com/office/drawing/2010/main" val="0"/>
              </a:ext>
            </a:extLst>
          </a:blip>
          <a:srcRect l="7624" t="5598" r="4774" b="5598"/>
          <a:stretch/>
        </p:blipFill>
        <p:spPr>
          <a:xfrm>
            <a:off x="395536" y="1158206"/>
            <a:ext cx="3791563" cy="5439146"/>
          </a:xfrm>
          <a:prstGeom prst="rect">
            <a:avLst/>
          </a:prstGeom>
          <a:ln w="19050">
            <a:solidFill>
              <a:schemeClr val="tx1"/>
            </a:solidFill>
          </a:ln>
        </p:spPr>
      </p:pic>
      <p:pic>
        <p:nvPicPr>
          <p:cNvPr id="6" name="Picture 5">
            <a:extLst>
              <a:ext uri="{FF2B5EF4-FFF2-40B4-BE49-F238E27FC236}">
                <a16:creationId xmlns:a16="http://schemas.microsoft.com/office/drawing/2014/main" id="{BDBC8E39-3FE1-01F3-7527-D5BCF6DD29BD}"/>
              </a:ext>
            </a:extLst>
          </p:cNvPr>
          <p:cNvPicPr>
            <a:picLocks noChangeAspect="1"/>
          </p:cNvPicPr>
          <p:nvPr/>
        </p:nvPicPr>
        <p:blipFill rotWithShape="1">
          <a:blip r:embed="rId4">
            <a:extLst>
              <a:ext uri="{28A0092B-C50C-407E-A947-70E740481C1C}">
                <a14:useLocalDpi xmlns:a14="http://schemas.microsoft.com/office/drawing/2010/main" val="0"/>
              </a:ext>
            </a:extLst>
          </a:blip>
          <a:srcRect l="6558" t="5254" r="8051" b="7242"/>
          <a:stretch/>
        </p:blipFill>
        <p:spPr>
          <a:xfrm>
            <a:off x="4997639" y="1158206"/>
            <a:ext cx="3750825" cy="5439146"/>
          </a:xfrm>
          <a:prstGeom prst="rect">
            <a:avLst/>
          </a:prstGeom>
          <a:ln w="19050">
            <a:solidFill>
              <a:schemeClr val="tx1"/>
            </a:solidFill>
          </a:ln>
        </p:spPr>
      </p:pic>
      <p:sp>
        <p:nvSpPr>
          <p:cNvPr id="7" name="AutoShape 18">
            <a:extLst>
              <a:ext uri="{FF2B5EF4-FFF2-40B4-BE49-F238E27FC236}">
                <a16:creationId xmlns:a16="http://schemas.microsoft.com/office/drawing/2014/main" id="{EFE1440A-EBB8-4938-12F3-71784953CAF0}"/>
              </a:ext>
            </a:extLst>
          </p:cNvPr>
          <p:cNvSpPr>
            <a:spLocks noChangeArrowheads="1"/>
          </p:cNvSpPr>
          <p:nvPr/>
        </p:nvSpPr>
        <p:spPr bwMode="auto">
          <a:xfrm>
            <a:off x="241176" y="1688627"/>
            <a:ext cx="8723312" cy="4137303"/>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spcAft>
                <a:spcPts val="600"/>
              </a:spcAft>
            </a:pPr>
            <a:r>
              <a:rPr lang="en-US" sz="2400" b="1" i="1" dirty="0">
                <a:solidFill>
                  <a:srgbClr val="000090"/>
                </a:solidFill>
              </a:rPr>
              <a:t>Highlights of the meeting: </a:t>
            </a:r>
          </a:p>
          <a:p>
            <a:pPr marL="342900" indent="-342900">
              <a:spcAft>
                <a:spcPts val="600"/>
              </a:spcAft>
              <a:buFont typeface="Wingdings" pitchFamily="2" charset="2"/>
              <a:buChar char="v"/>
            </a:pPr>
            <a:r>
              <a:rPr lang="en-US" sz="2400" b="1" i="1" dirty="0">
                <a:solidFill>
                  <a:srgbClr val="000090"/>
                </a:solidFill>
              </a:rPr>
              <a:t>JINR News</a:t>
            </a:r>
          </a:p>
          <a:p>
            <a:pPr marL="342900" indent="-342900">
              <a:spcAft>
                <a:spcPts val="600"/>
              </a:spcAft>
              <a:buFont typeface="Wingdings" pitchFamily="2" charset="2"/>
              <a:buChar char="v"/>
            </a:pPr>
            <a:r>
              <a:rPr lang="en-US" sz="2400" b="1" i="1" dirty="0">
                <a:solidFill>
                  <a:srgbClr val="000090"/>
                </a:solidFill>
              </a:rPr>
              <a:t>Update reports on NICA, MPD, BM@N and SPD</a:t>
            </a:r>
          </a:p>
          <a:p>
            <a:pPr marL="342900" indent="-342900">
              <a:spcAft>
                <a:spcPts val="600"/>
              </a:spcAft>
              <a:buFont typeface="Wingdings" charset="2"/>
              <a:buChar char="v"/>
            </a:pPr>
            <a:r>
              <a:rPr lang="en-US" sz="2400" b="1" i="1" dirty="0">
                <a:solidFill>
                  <a:srgbClr val="000090"/>
                </a:solidFill>
              </a:rPr>
              <a:t>Reports from the LHC experiments ALICE, ATLAS and CMS </a:t>
            </a:r>
          </a:p>
          <a:p>
            <a:pPr marL="342900" indent="-342900">
              <a:spcAft>
                <a:spcPts val="600"/>
              </a:spcAft>
              <a:buFont typeface="Wingdings" charset="2"/>
              <a:buChar char="v"/>
            </a:pPr>
            <a:r>
              <a:rPr lang="en-US" sz="2400" b="1" i="1" dirty="0">
                <a:solidFill>
                  <a:srgbClr val="000090"/>
                </a:solidFill>
              </a:rPr>
              <a:t>Extension of projects: </a:t>
            </a:r>
          </a:p>
          <a:p>
            <a:pPr>
              <a:spcAft>
                <a:spcPts val="600"/>
              </a:spcAft>
            </a:pPr>
            <a:r>
              <a:rPr lang="en-US" sz="2000" b="1" i="1" dirty="0">
                <a:solidFill>
                  <a:srgbClr val="000090"/>
                </a:solidFill>
              </a:rPr>
              <a:t>          NA64, SCAN-3, BES-III, TAIGA, JUNO, NOVA/DUNE, MICC</a:t>
            </a:r>
          </a:p>
          <a:p>
            <a:pPr marL="342900" indent="-342900">
              <a:spcAft>
                <a:spcPts val="600"/>
              </a:spcAft>
              <a:buFont typeface="Wingdings" charset="2"/>
              <a:buChar char="v"/>
            </a:pPr>
            <a:r>
              <a:rPr lang="en-US" sz="2400" b="1" i="1" dirty="0">
                <a:solidFill>
                  <a:srgbClr val="000090"/>
                </a:solidFill>
              </a:rPr>
              <a:t>New projects: </a:t>
            </a:r>
          </a:p>
          <a:p>
            <a:pPr>
              <a:spcAft>
                <a:spcPts val="600"/>
              </a:spcAft>
            </a:pPr>
            <a:r>
              <a:rPr lang="en-US" sz="2000" b="1" i="1" dirty="0">
                <a:solidFill>
                  <a:srgbClr val="000090"/>
                </a:solidFill>
              </a:rPr>
              <a:t>         Mathematical methods for data analysis, AMBER</a:t>
            </a:r>
          </a:p>
        </p:txBody>
      </p:sp>
    </p:spTree>
    <p:extLst>
      <p:ext uri="{BB962C8B-B14F-4D97-AF65-F5344CB8AC3E}">
        <p14:creationId xmlns:p14="http://schemas.microsoft.com/office/powerpoint/2010/main" val="140812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524000" y="217524"/>
            <a:ext cx="6264696"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JINR News</a:t>
            </a:r>
          </a:p>
        </p:txBody>
      </p:sp>
      <p:sp>
        <p:nvSpPr>
          <p:cNvPr id="7" name="Date Placeholder 6">
            <a:extLst>
              <a:ext uri="{FF2B5EF4-FFF2-40B4-BE49-F238E27FC236}">
                <a16:creationId xmlns:a16="http://schemas.microsoft.com/office/drawing/2014/main" id="{4143148E-686C-2742-B607-B0CB1F61D719}"/>
              </a:ext>
            </a:extLst>
          </p:cNvPr>
          <p:cNvSpPr>
            <a:spLocks noGrp="1"/>
          </p:cNvSpPr>
          <p:nvPr>
            <p:ph type="dt" sz="half" idx="10"/>
          </p:nvPr>
        </p:nvSpPr>
        <p:spPr/>
        <p:txBody>
          <a:bodyPr/>
          <a:lstStyle/>
          <a:p>
            <a:pPr>
              <a:defRPr/>
            </a:pPr>
            <a:r>
              <a:rPr lang="en-US"/>
              <a:t>Itzhak Tserruya</a:t>
            </a:r>
            <a:endParaRPr lang="fr-FR"/>
          </a:p>
        </p:txBody>
      </p:sp>
      <p:sp>
        <p:nvSpPr>
          <p:cNvPr id="12" name="Slide Number Placeholder 11">
            <a:extLst>
              <a:ext uri="{FF2B5EF4-FFF2-40B4-BE49-F238E27FC236}">
                <a16:creationId xmlns:a16="http://schemas.microsoft.com/office/drawing/2014/main" id="{61E2E557-820B-3342-B4F4-07CB7A077DA7}"/>
              </a:ext>
            </a:extLst>
          </p:cNvPr>
          <p:cNvSpPr>
            <a:spLocks noGrp="1"/>
          </p:cNvSpPr>
          <p:nvPr>
            <p:ph type="sldNum" sz="quarter" idx="12"/>
          </p:nvPr>
        </p:nvSpPr>
        <p:spPr/>
        <p:txBody>
          <a:bodyPr/>
          <a:lstStyle/>
          <a:p>
            <a:pPr>
              <a:defRPr/>
            </a:pPr>
            <a:fld id="{16AAA047-8AEF-4C69-86C3-C9A280890182}" type="slidenum">
              <a:rPr lang="fr-FR" smtClean="0"/>
              <a:pPr>
                <a:defRPr/>
              </a:pPr>
              <a:t>3</a:t>
            </a:fld>
            <a:endParaRPr lang="fr-FR"/>
          </a:p>
        </p:txBody>
      </p:sp>
      <p:sp>
        <p:nvSpPr>
          <p:cNvPr id="9" name="AutoShape 7">
            <a:extLst>
              <a:ext uri="{FF2B5EF4-FFF2-40B4-BE49-F238E27FC236}">
                <a16:creationId xmlns:a16="http://schemas.microsoft.com/office/drawing/2014/main" id="{749C24E8-8E6C-7A4B-A3D2-BCAE9F172C6D}"/>
              </a:ext>
            </a:extLst>
          </p:cNvPr>
          <p:cNvSpPr>
            <a:spLocks noChangeArrowheads="1"/>
          </p:cNvSpPr>
          <p:nvPr/>
        </p:nvSpPr>
        <p:spPr bwMode="auto">
          <a:xfrm>
            <a:off x="71500" y="1253144"/>
            <a:ext cx="9001000" cy="3976056"/>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Bef>
                <a:spcPts val="1200"/>
              </a:spcBef>
              <a:spcAft>
                <a:spcPts val="600"/>
              </a:spcAft>
              <a:buFont typeface="Wingdings" charset="2"/>
              <a:buChar char="q"/>
            </a:pPr>
            <a:r>
              <a:rPr lang="en-US" sz="1800" dirty="0">
                <a:solidFill>
                  <a:srgbClr val="000000"/>
                </a:solidFill>
                <a:effectLst/>
                <a:latin typeface="Arial" panose="020B0604020202020204" pitchFamily="34" charset="0"/>
                <a:ea typeface="Times New Roman" panose="02020603050405020304" pitchFamily="18" charset="0"/>
              </a:rPr>
              <a:t>JINR Vice-Director V. </a:t>
            </a:r>
            <a:r>
              <a:rPr lang="en-US" sz="1800" dirty="0" err="1">
                <a:solidFill>
                  <a:srgbClr val="000000"/>
                </a:solidFill>
                <a:effectLst/>
                <a:latin typeface="Arial" panose="020B0604020202020204" pitchFamily="34" charset="0"/>
                <a:ea typeface="Times New Roman" panose="02020603050405020304" pitchFamily="18" charset="0"/>
              </a:rPr>
              <a:t>Kekelidze</a:t>
            </a:r>
            <a:r>
              <a:rPr lang="en-US" sz="1800" dirty="0">
                <a:solidFill>
                  <a:srgbClr val="000000"/>
                </a:solidFill>
                <a:effectLst/>
                <a:latin typeface="Arial" panose="020B0604020202020204" pitchFamily="34" charset="0"/>
                <a:ea typeface="Times New Roman" panose="02020603050405020304" pitchFamily="18" charset="0"/>
              </a:rPr>
              <a:t> highlighted the resolution of the 133rd session of the JINR Scientific Council (held in February 2023) relevant to particle physics and the decisions of the JINR Committee of Plenipotentiaries (held in March 2023). </a:t>
            </a:r>
            <a:endParaRPr lang="en-IL" sz="1800" dirty="0">
              <a:effectLst/>
              <a:latin typeface="Arial" panose="020B0604020202020204" pitchFamily="34" charset="0"/>
              <a:ea typeface="Times New Roman" panose="02020603050405020304" pitchFamily="18" charset="0"/>
            </a:endParaRPr>
          </a:p>
          <a:p>
            <a:pPr marL="90900" indent="-342900">
              <a:spcBef>
                <a:spcPts val="1200"/>
              </a:spcBef>
              <a:spcAft>
                <a:spcPts val="600"/>
              </a:spcAft>
              <a:buFont typeface="Wingdings" charset="2"/>
              <a:buChar char="q"/>
            </a:pPr>
            <a:r>
              <a:rPr lang="en-US" sz="1800" dirty="0">
                <a:solidFill>
                  <a:srgbClr val="000000"/>
                </a:solidFill>
                <a:effectLst/>
                <a:latin typeface="Arial" panose="020B0604020202020204" pitchFamily="34" charset="0"/>
                <a:ea typeface="Times New Roman" panose="02020603050405020304" pitchFamily="18" charset="0"/>
              </a:rPr>
              <a:t>The PAC fully supports the steps taken by the JINR Directorate to increase the participation of Mexican researchers in JINR activities, strengthen cooperation with scientific organizations and universities in China, maintain a high level of cooperation with research organizations from all European countries in order to promote the international status of the Institute and overcome the difficulties of this challenging time.</a:t>
            </a:r>
            <a:endParaRPr lang="en-US" sz="1800" dirty="0">
              <a:effectLst/>
              <a:latin typeface="Arial" panose="020B0604020202020204" pitchFamily="34"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45185C07-C1B4-AC46-BC4E-59E705B21260}"/>
              </a:ext>
            </a:extLst>
          </p:cNvPr>
          <p:cNvSpPr>
            <a:spLocks noGrp="1"/>
          </p:cNvSpPr>
          <p:nvPr>
            <p:ph type="ftr" sz="quarter" idx="11"/>
          </p:nvPr>
        </p:nvSpPr>
        <p:spPr/>
        <p:txBody>
          <a:bodyPr/>
          <a:lstStyle/>
          <a:p>
            <a:pPr>
              <a:defRPr/>
            </a:pPr>
            <a:r>
              <a:rPr lang="en-US"/>
              <a:t>134 SC JINR, September 21-22, 2023</a:t>
            </a:r>
            <a:endParaRPr lang="fr-FR"/>
          </a:p>
        </p:txBody>
      </p:sp>
    </p:spTree>
    <p:extLst>
      <p:ext uri="{BB962C8B-B14F-4D97-AF65-F5344CB8AC3E}">
        <p14:creationId xmlns:p14="http://schemas.microsoft.com/office/powerpoint/2010/main" val="374145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8"/>
          <p:cNvSpPr>
            <a:spLocks noGrp="1" noChangeArrowheads="1"/>
          </p:cNvSpPr>
          <p:nvPr>
            <p:ph type="title"/>
          </p:nvPr>
        </p:nvSpPr>
        <p:spPr bwMode="auto">
          <a:xfrm>
            <a:off x="827584" y="64144"/>
            <a:ext cx="6984776" cy="681038"/>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pPr algn="ctr"/>
            <a:r>
              <a:rPr lang="en-US" sz="3200" u="sng" dirty="0">
                <a:solidFill>
                  <a:srgbClr val="FFFF00"/>
                </a:solidFill>
              </a:rPr>
              <a:t>Report on the </a:t>
            </a:r>
            <a:r>
              <a:rPr lang="en-US" sz="3200" u="sng" dirty="0" err="1">
                <a:solidFill>
                  <a:srgbClr val="FFFF00"/>
                </a:solidFill>
              </a:rPr>
              <a:t>Nuclotron</a:t>
            </a:r>
            <a:r>
              <a:rPr lang="en-US" sz="3200" u="sng" dirty="0">
                <a:solidFill>
                  <a:srgbClr val="FFFF00"/>
                </a:solidFill>
              </a:rPr>
              <a:t>-NICA project</a:t>
            </a:r>
          </a:p>
          <a:p>
            <a:pPr algn="ctr"/>
            <a:endParaRPr lang="en-US" sz="800" u="sng" dirty="0">
              <a:solidFill>
                <a:srgbClr val="FFFF00"/>
              </a:solidFill>
            </a:endParaRPr>
          </a:p>
        </p:txBody>
      </p:sp>
      <p:sp>
        <p:nvSpPr>
          <p:cNvPr id="13" name="AutoShape 7"/>
          <p:cNvSpPr>
            <a:spLocks noChangeArrowheads="1"/>
          </p:cNvSpPr>
          <p:nvPr/>
        </p:nvSpPr>
        <p:spPr bwMode="auto">
          <a:xfrm>
            <a:off x="71500" y="815496"/>
            <a:ext cx="9001000" cy="3189568"/>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Aft>
                <a:spcPts val="600"/>
              </a:spcAft>
              <a:buFont typeface="Wingdings" charset="2"/>
              <a:buChar char="q"/>
            </a:pPr>
            <a:r>
              <a:rPr lang="en-US" sz="1800" dirty="0">
                <a:solidFill>
                  <a:srgbClr val="000000"/>
                </a:solidFill>
                <a:effectLst/>
                <a:latin typeface="Arial" panose="020B0604020202020204" pitchFamily="34" charset="0"/>
                <a:ea typeface="Times New Roman" panose="02020603050405020304" pitchFamily="18" charset="0"/>
              </a:rPr>
              <a:t>The Committee congratulates the accelerator team for the very successful 4th technical run and thanks the speaker for the detailed analysis of the resources and equipment, including the electron cooling, that were put into operation and improved the performance of the accelerator complex. </a:t>
            </a:r>
          </a:p>
          <a:p>
            <a:pPr marL="90900" indent="-342900">
              <a:spcAft>
                <a:spcPts val="600"/>
              </a:spcAft>
              <a:buFont typeface="Wingdings" charset="2"/>
              <a:buChar char="q"/>
            </a:pPr>
            <a:r>
              <a:rPr lang="en-US" sz="1800" dirty="0">
                <a:solidFill>
                  <a:srgbClr val="000000"/>
                </a:solidFill>
                <a:effectLst/>
                <a:latin typeface="Arial" panose="020B0604020202020204" pitchFamily="34" charset="0"/>
                <a:ea typeface="Times New Roman" panose="02020603050405020304" pitchFamily="18" charset="0"/>
              </a:rPr>
              <a:t>The PAC notes the various delays incurred by the current geopolitical situation, among them the delays in the completion of infrastructure work at the collider building and in the construction of transfer lines from the </a:t>
            </a:r>
            <a:r>
              <a:rPr lang="en-US" sz="1800" dirty="0" err="1">
                <a:solidFill>
                  <a:srgbClr val="000000"/>
                </a:solidFill>
                <a:effectLst/>
                <a:latin typeface="Arial" panose="020B0604020202020204" pitchFamily="34" charset="0"/>
                <a:ea typeface="Times New Roman" panose="02020603050405020304" pitchFamily="18" charset="0"/>
              </a:rPr>
              <a:t>Nuclotron</a:t>
            </a:r>
            <a:r>
              <a:rPr lang="en-US" sz="1800" dirty="0">
                <a:solidFill>
                  <a:srgbClr val="000000"/>
                </a:solidFill>
                <a:effectLst/>
                <a:latin typeface="Arial" panose="020B0604020202020204" pitchFamily="34" charset="0"/>
                <a:ea typeface="Times New Roman" panose="02020603050405020304" pitchFamily="18" charset="0"/>
              </a:rPr>
              <a:t> to the NICA collider. The PAC acknowledges the efforts of the JINR and NICA managements to mitigate these delays and takes note of the resulting revised schedule, which now expects the first beams at the NICA collider in 2025.</a:t>
            </a:r>
            <a:endParaRPr lang="en-US" dirty="0">
              <a:effectLst/>
              <a:latin typeface="Arial" panose="020B0604020202020204" pitchFamily="34" charset="0"/>
              <a:ea typeface="Times New Roman" panose="02020603050405020304" pitchFamily="18" charset="0"/>
            </a:endParaRPr>
          </a:p>
        </p:txBody>
      </p:sp>
      <p:sp>
        <p:nvSpPr>
          <p:cNvPr id="8" name="TextBox 7"/>
          <p:cNvSpPr txBox="1"/>
          <p:nvPr/>
        </p:nvSpPr>
        <p:spPr>
          <a:xfrm>
            <a:off x="7837931" y="250774"/>
            <a:ext cx="1390124" cy="307777"/>
          </a:xfrm>
          <a:prstGeom prst="rect">
            <a:avLst/>
          </a:prstGeom>
          <a:noFill/>
        </p:spPr>
        <p:txBody>
          <a:bodyPr wrap="none" rtlCol="0">
            <a:spAutoFit/>
          </a:bodyPr>
          <a:lstStyle/>
          <a:p>
            <a:r>
              <a:rPr lang="en-US" sz="1400" i="1" dirty="0"/>
              <a:t>Anatoly </a:t>
            </a:r>
            <a:r>
              <a:rPr lang="en-US" sz="1400" i="1" dirty="0" err="1"/>
              <a:t>Sidorin</a:t>
            </a:r>
            <a:endParaRPr lang="en-US" sz="1400" i="1" dirty="0"/>
          </a:p>
        </p:txBody>
      </p:sp>
      <p:pic>
        <p:nvPicPr>
          <p:cNvPr id="10" name="Picture 9">
            <a:extLst>
              <a:ext uri="{FF2B5EF4-FFF2-40B4-BE49-F238E27FC236}">
                <a16:creationId xmlns:a16="http://schemas.microsoft.com/office/drawing/2014/main" id="{1FEF9D90-F10E-EA95-8DEC-C59DBFE9811C}"/>
              </a:ext>
            </a:extLst>
          </p:cNvPr>
          <p:cNvPicPr>
            <a:picLocks noChangeAspect="1"/>
          </p:cNvPicPr>
          <p:nvPr/>
        </p:nvPicPr>
        <p:blipFill rotWithShape="1">
          <a:blip r:embed="rId3"/>
          <a:srcRect t="13513" r="10029"/>
          <a:stretch/>
        </p:blipFill>
        <p:spPr>
          <a:xfrm>
            <a:off x="250814" y="4519360"/>
            <a:ext cx="4079535" cy="2067448"/>
          </a:xfrm>
          <a:prstGeom prst="rect">
            <a:avLst/>
          </a:prstGeom>
        </p:spPr>
      </p:pic>
      <p:pic>
        <p:nvPicPr>
          <p:cNvPr id="11" name="Picture 10">
            <a:extLst>
              <a:ext uri="{FF2B5EF4-FFF2-40B4-BE49-F238E27FC236}">
                <a16:creationId xmlns:a16="http://schemas.microsoft.com/office/drawing/2014/main" id="{30AD6511-9F2C-2C2D-E03C-287D8717A38C}"/>
              </a:ext>
            </a:extLst>
          </p:cNvPr>
          <p:cNvPicPr>
            <a:picLocks noChangeAspect="1"/>
          </p:cNvPicPr>
          <p:nvPr/>
        </p:nvPicPr>
        <p:blipFill rotWithShape="1">
          <a:blip r:embed="rId4"/>
          <a:srcRect t="8384" r="13343"/>
          <a:stretch/>
        </p:blipFill>
        <p:spPr>
          <a:xfrm>
            <a:off x="4813653" y="4458058"/>
            <a:ext cx="3971640" cy="2190051"/>
          </a:xfrm>
          <a:prstGeom prst="rect">
            <a:avLst/>
          </a:prstGeom>
        </p:spPr>
      </p:pic>
      <p:sp>
        <p:nvSpPr>
          <p:cNvPr id="14" name="TextBox 13">
            <a:extLst>
              <a:ext uri="{FF2B5EF4-FFF2-40B4-BE49-F238E27FC236}">
                <a16:creationId xmlns:a16="http://schemas.microsoft.com/office/drawing/2014/main" id="{10BF853C-8F96-1795-6CA9-5C25879F8072}"/>
              </a:ext>
            </a:extLst>
          </p:cNvPr>
          <p:cNvSpPr txBox="1"/>
          <p:nvPr/>
        </p:nvSpPr>
        <p:spPr>
          <a:xfrm>
            <a:off x="1275036" y="4169879"/>
            <a:ext cx="1926681" cy="369332"/>
          </a:xfrm>
          <a:prstGeom prst="rect">
            <a:avLst/>
          </a:prstGeom>
          <a:noFill/>
        </p:spPr>
        <p:txBody>
          <a:bodyPr wrap="none" rtlCol="0">
            <a:spAutoFit/>
          </a:bodyPr>
          <a:lstStyle/>
          <a:p>
            <a:r>
              <a:rPr lang="en-IL" b="1" dirty="0">
                <a:highlight>
                  <a:srgbClr val="FFFF00"/>
                </a:highlight>
              </a:rPr>
              <a:t>Without cooling</a:t>
            </a:r>
          </a:p>
        </p:txBody>
      </p:sp>
      <p:sp>
        <p:nvSpPr>
          <p:cNvPr id="15" name="TextBox 14">
            <a:extLst>
              <a:ext uri="{FF2B5EF4-FFF2-40B4-BE49-F238E27FC236}">
                <a16:creationId xmlns:a16="http://schemas.microsoft.com/office/drawing/2014/main" id="{78FAF001-CE99-16FF-0807-E845005328D6}"/>
              </a:ext>
            </a:extLst>
          </p:cNvPr>
          <p:cNvSpPr txBox="1"/>
          <p:nvPr/>
        </p:nvSpPr>
        <p:spPr>
          <a:xfrm>
            <a:off x="6444208" y="4169879"/>
            <a:ext cx="1567609" cy="369332"/>
          </a:xfrm>
          <a:prstGeom prst="rect">
            <a:avLst/>
          </a:prstGeom>
          <a:noFill/>
        </p:spPr>
        <p:txBody>
          <a:bodyPr wrap="none" rtlCol="0">
            <a:spAutoFit/>
          </a:bodyPr>
          <a:lstStyle/>
          <a:p>
            <a:r>
              <a:rPr lang="en-IL" b="1" dirty="0">
                <a:highlight>
                  <a:srgbClr val="FFFF00"/>
                </a:highlight>
              </a:rPr>
              <a:t>With cooling</a:t>
            </a:r>
          </a:p>
        </p:txBody>
      </p:sp>
      <p:sp>
        <p:nvSpPr>
          <p:cNvPr id="16" name="TextBox 15">
            <a:extLst>
              <a:ext uri="{FF2B5EF4-FFF2-40B4-BE49-F238E27FC236}">
                <a16:creationId xmlns:a16="http://schemas.microsoft.com/office/drawing/2014/main" id="{BDCE5C1A-35C5-5BD3-5589-CDD9DF0666D9}"/>
              </a:ext>
            </a:extLst>
          </p:cNvPr>
          <p:cNvSpPr txBox="1"/>
          <p:nvPr/>
        </p:nvSpPr>
        <p:spPr>
          <a:xfrm>
            <a:off x="3331521" y="3985213"/>
            <a:ext cx="2967479" cy="369332"/>
          </a:xfrm>
          <a:prstGeom prst="rect">
            <a:avLst/>
          </a:prstGeom>
          <a:noFill/>
        </p:spPr>
        <p:txBody>
          <a:bodyPr wrap="none" rtlCol="0">
            <a:spAutoFit/>
          </a:bodyPr>
          <a:lstStyle/>
          <a:p>
            <a:r>
              <a:rPr lang="en-IL" b="1" u="sng" dirty="0"/>
              <a:t>Booster electron cooling </a:t>
            </a:r>
          </a:p>
        </p:txBody>
      </p:sp>
      <p:sp>
        <p:nvSpPr>
          <p:cNvPr id="17" name="TextBox 16">
            <a:extLst>
              <a:ext uri="{FF2B5EF4-FFF2-40B4-BE49-F238E27FC236}">
                <a16:creationId xmlns:a16="http://schemas.microsoft.com/office/drawing/2014/main" id="{EEE7971E-D80A-66BC-4705-A9CF3DD1B5FA}"/>
              </a:ext>
            </a:extLst>
          </p:cNvPr>
          <p:cNvSpPr txBox="1"/>
          <p:nvPr/>
        </p:nvSpPr>
        <p:spPr>
          <a:xfrm>
            <a:off x="3485005" y="6533378"/>
            <a:ext cx="2173993" cy="338554"/>
          </a:xfrm>
          <a:prstGeom prst="rect">
            <a:avLst/>
          </a:prstGeom>
          <a:noFill/>
        </p:spPr>
        <p:txBody>
          <a:bodyPr wrap="none" rtlCol="0">
            <a:spAutoFit/>
          </a:bodyPr>
          <a:lstStyle/>
          <a:p>
            <a:r>
              <a:rPr lang="en-US" sz="1600" dirty="0"/>
              <a:t>C</a:t>
            </a:r>
            <a:r>
              <a:rPr lang="en-IL" sz="1600" dirty="0"/>
              <a:t>ooling time ~100 ms</a:t>
            </a:r>
          </a:p>
        </p:txBody>
      </p:sp>
    </p:spTree>
    <p:extLst>
      <p:ext uri="{BB962C8B-B14F-4D97-AF65-F5344CB8AC3E}">
        <p14:creationId xmlns:p14="http://schemas.microsoft.com/office/powerpoint/2010/main" val="265637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959260" y="89621"/>
            <a:ext cx="6660740"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Infrastructure Developments           </a:t>
            </a:r>
          </a:p>
        </p:txBody>
      </p:sp>
      <p:sp>
        <p:nvSpPr>
          <p:cNvPr id="6" name="TextBox 5">
            <a:extLst>
              <a:ext uri="{FF2B5EF4-FFF2-40B4-BE49-F238E27FC236}">
                <a16:creationId xmlns:a16="http://schemas.microsoft.com/office/drawing/2014/main" id="{560F7528-9D99-A442-BDAA-328FB5BB59BA}"/>
              </a:ext>
            </a:extLst>
          </p:cNvPr>
          <p:cNvSpPr txBox="1"/>
          <p:nvPr/>
        </p:nvSpPr>
        <p:spPr>
          <a:xfrm>
            <a:off x="7671878" y="313822"/>
            <a:ext cx="1463606" cy="307777"/>
          </a:xfrm>
          <a:prstGeom prst="rect">
            <a:avLst/>
          </a:prstGeom>
          <a:noFill/>
        </p:spPr>
        <p:txBody>
          <a:bodyPr wrap="none" rtlCol="0">
            <a:spAutoFit/>
          </a:bodyPr>
          <a:lstStyle/>
          <a:p>
            <a:r>
              <a:rPr lang="en-US" sz="1400" i="1" dirty="0"/>
              <a:t>Nikolay </a:t>
            </a:r>
            <a:r>
              <a:rPr lang="en-US" sz="1400" i="1" dirty="0" err="1"/>
              <a:t>Agapov</a:t>
            </a:r>
            <a:endParaRPr lang="en-US" sz="1400" i="1" dirty="0"/>
          </a:p>
        </p:txBody>
      </p:sp>
      <p:sp>
        <p:nvSpPr>
          <p:cNvPr id="8" name="AutoShape 7">
            <a:extLst>
              <a:ext uri="{FF2B5EF4-FFF2-40B4-BE49-F238E27FC236}">
                <a16:creationId xmlns:a16="http://schemas.microsoft.com/office/drawing/2014/main" id="{0C6BB22D-8DD2-9D4B-8D52-1B2BABD0962A}"/>
              </a:ext>
            </a:extLst>
          </p:cNvPr>
          <p:cNvSpPr>
            <a:spLocks noChangeArrowheads="1"/>
          </p:cNvSpPr>
          <p:nvPr/>
        </p:nvSpPr>
        <p:spPr bwMode="auto">
          <a:xfrm>
            <a:off x="89756" y="791794"/>
            <a:ext cx="8964488" cy="2421182"/>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Aft>
                <a:spcPts val="600"/>
              </a:spcAft>
              <a:buFont typeface="Wingdings" charset="2"/>
              <a:buChar char="q"/>
            </a:pPr>
            <a:r>
              <a:rPr lang="en-US" dirty="0">
                <a:solidFill>
                  <a:srgbClr val="000000"/>
                </a:solidFill>
                <a:effectLst/>
                <a:latin typeface="Arial" panose="020B0604020202020204" pitchFamily="34" charset="0"/>
                <a:ea typeface="Times New Roman" panose="02020603050405020304" pitchFamily="18" charset="0"/>
              </a:rPr>
              <a:t>All the new equipment at the main transformer substation “Dubna” 110/6 kV was installed and put into operation. </a:t>
            </a:r>
            <a:r>
              <a:rPr lang="en-US" dirty="0">
                <a:solidFill>
                  <a:srgbClr val="000000"/>
                </a:solidFill>
                <a:ea typeface="Times New Roman" panose="02020603050405020304" pitchFamily="18" charset="0"/>
              </a:rPr>
              <a:t>T</a:t>
            </a:r>
            <a:r>
              <a:rPr lang="en-US" dirty="0">
                <a:solidFill>
                  <a:srgbClr val="000000"/>
                </a:solidFill>
                <a:effectLst/>
                <a:latin typeface="Arial" panose="020B0604020202020204" pitchFamily="34" charset="0"/>
                <a:ea typeface="Times New Roman" panose="02020603050405020304" pitchFamily="18" charset="0"/>
              </a:rPr>
              <a:t>he available power of the substation  is now doubled to 40.8 MW, fully meeting the needs of the NICA complex.</a:t>
            </a:r>
          </a:p>
          <a:p>
            <a:pPr marL="90900" indent="-342900">
              <a:spcAft>
                <a:spcPts val="600"/>
              </a:spcAft>
              <a:buFont typeface="Wingdings" charset="2"/>
              <a:buChar char="q"/>
            </a:pPr>
            <a:r>
              <a:rPr lang="en-US" dirty="0">
                <a:solidFill>
                  <a:srgbClr val="000000"/>
                </a:solidFill>
                <a:effectLst/>
                <a:latin typeface="Arial" panose="020B0604020202020204" pitchFamily="34" charset="0"/>
                <a:ea typeface="Times New Roman" panose="02020603050405020304" pitchFamily="18" charset="0"/>
              </a:rPr>
              <a:t>The cryogenic subsystems of NICA are now combined into a single complex using cryogenic pipelines, a significant part of which has been tested for leaks and is ready for operation. </a:t>
            </a:r>
          </a:p>
          <a:p>
            <a:pPr marL="90900" indent="-342900">
              <a:spcAft>
                <a:spcPts val="600"/>
              </a:spcAft>
              <a:buFont typeface="Wingdings" charset="2"/>
              <a:buChar char="q"/>
            </a:pPr>
            <a:r>
              <a:rPr lang="en-US" dirty="0">
                <a:solidFill>
                  <a:srgbClr val="000000"/>
                </a:solidFill>
                <a:effectLst/>
                <a:latin typeface="Arial" panose="020B0604020202020204" pitchFamily="34" charset="0"/>
                <a:ea typeface="Times New Roman" panose="02020603050405020304" pitchFamily="18" charset="0"/>
              </a:rPr>
              <a:t>The installation of engineering and research equipment in the new NICA buildings – the collider and the compressor station – is nearing completion.</a:t>
            </a:r>
            <a:r>
              <a:rPr lang="en-US" dirty="0">
                <a:effectLst/>
                <a:latin typeface="Arial" panose="020B0604020202020204" pitchFamily="34" charset="0"/>
                <a:ea typeface="Times New Roman" panose="02020603050405020304" pitchFamily="18" charset="0"/>
              </a:rPr>
              <a:t> </a:t>
            </a:r>
          </a:p>
        </p:txBody>
      </p:sp>
      <p:pic>
        <p:nvPicPr>
          <p:cNvPr id="5" name="Picture 4">
            <a:extLst>
              <a:ext uri="{FF2B5EF4-FFF2-40B4-BE49-F238E27FC236}">
                <a16:creationId xmlns:a16="http://schemas.microsoft.com/office/drawing/2014/main" id="{7E6F5F4A-B0BD-5BAF-8CEC-0E54CC413CE9}"/>
              </a:ext>
            </a:extLst>
          </p:cNvPr>
          <p:cNvPicPr>
            <a:picLocks noChangeAspect="1"/>
          </p:cNvPicPr>
          <p:nvPr/>
        </p:nvPicPr>
        <p:blipFill rotWithShape="1">
          <a:blip r:embed="rId3"/>
          <a:srcRect t="10315" b="4068"/>
          <a:stretch/>
        </p:blipFill>
        <p:spPr>
          <a:xfrm>
            <a:off x="1259632" y="3705605"/>
            <a:ext cx="6908304" cy="3136123"/>
          </a:xfrm>
          <a:prstGeom prst="rect">
            <a:avLst/>
          </a:prstGeom>
        </p:spPr>
      </p:pic>
      <p:sp>
        <p:nvSpPr>
          <p:cNvPr id="7" name="TextBox 6">
            <a:extLst>
              <a:ext uri="{FF2B5EF4-FFF2-40B4-BE49-F238E27FC236}">
                <a16:creationId xmlns:a16="http://schemas.microsoft.com/office/drawing/2014/main" id="{EF950A3F-E88D-C418-B93D-4EA83AFCAD84}"/>
              </a:ext>
            </a:extLst>
          </p:cNvPr>
          <p:cNvSpPr txBox="1"/>
          <p:nvPr/>
        </p:nvSpPr>
        <p:spPr>
          <a:xfrm>
            <a:off x="3131840" y="3328737"/>
            <a:ext cx="2864887" cy="369332"/>
          </a:xfrm>
          <a:prstGeom prst="rect">
            <a:avLst/>
          </a:prstGeom>
          <a:noFill/>
        </p:spPr>
        <p:txBody>
          <a:bodyPr wrap="none" rtlCol="0">
            <a:spAutoFit/>
          </a:bodyPr>
          <a:lstStyle/>
          <a:p>
            <a:r>
              <a:rPr lang="en-IL" b="1" dirty="0"/>
              <a:t>Central Cryogenic Plant </a:t>
            </a:r>
          </a:p>
        </p:txBody>
      </p:sp>
      <p:sp>
        <p:nvSpPr>
          <p:cNvPr id="13" name="Slide Number Placeholder 12">
            <a:extLst>
              <a:ext uri="{FF2B5EF4-FFF2-40B4-BE49-F238E27FC236}">
                <a16:creationId xmlns:a16="http://schemas.microsoft.com/office/drawing/2014/main" id="{0151B32B-6FB1-B362-D2F9-FF60B8958CCE}"/>
              </a:ext>
            </a:extLst>
          </p:cNvPr>
          <p:cNvSpPr>
            <a:spLocks noGrp="1"/>
          </p:cNvSpPr>
          <p:nvPr>
            <p:ph type="sldNum" sz="quarter" idx="12"/>
          </p:nvPr>
        </p:nvSpPr>
        <p:spPr/>
        <p:txBody>
          <a:bodyPr/>
          <a:lstStyle/>
          <a:p>
            <a:pPr>
              <a:defRPr/>
            </a:pPr>
            <a:fld id="{16AAA047-8AEF-4C69-86C3-C9A280890182}" type="slidenum">
              <a:rPr lang="fr-FR" smtClean="0"/>
              <a:pPr>
                <a:defRPr/>
              </a:pPr>
              <a:t>5</a:t>
            </a:fld>
            <a:endParaRPr lang="fr-FR"/>
          </a:p>
        </p:txBody>
      </p:sp>
    </p:spTree>
    <p:extLst>
      <p:ext uri="{BB962C8B-B14F-4D97-AF65-F5344CB8AC3E}">
        <p14:creationId xmlns:p14="http://schemas.microsoft.com/office/powerpoint/2010/main" val="282511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2249742" y="88546"/>
            <a:ext cx="4824536"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 on MPD</a:t>
            </a:r>
          </a:p>
        </p:txBody>
      </p:sp>
      <p:sp>
        <p:nvSpPr>
          <p:cNvPr id="8" name="TextBox 7">
            <a:extLst>
              <a:ext uri="{FF2B5EF4-FFF2-40B4-BE49-F238E27FC236}">
                <a16:creationId xmlns:a16="http://schemas.microsoft.com/office/drawing/2014/main" id="{83D87D7E-A4E2-B94F-B024-A1E55BDB625B}"/>
              </a:ext>
            </a:extLst>
          </p:cNvPr>
          <p:cNvSpPr txBox="1"/>
          <p:nvPr/>
        </p:nvSpPr>
        <p:spPr>
          <a:xfrm>
            <a:off x="7568841" y="277080"/>
            <a:ext cx="1247393" cy="307777"/>
          </a:xfrm>
          <a:prstGeom prst="rect">
            <a:avLst/>
          </a:prstGeom>
          <a:noFill/>
        </p:spPr>
        <p:txBody>
          <a:bodyPr wrap="none" rtlCol="0">
            <a:spAutoFit/>
          </a:bodyPr>
          <a:lstStyle/>
          <a:p>
            <a:r>
              <a:rPr lang="en-US" sz="1400" i="1" dirty="0"/>
              <a:t>Victor </a:t>
            </a:r>
            <a:r>
              <a:rPr lang="en-US" sz="1400" i="1" dirty="0" err="1"/>
              <a:t>Riabov</a:t>
            </a:r>
            <a:endParaRPr lang="en-US" sz="1400" i="1" dirty="0"/>
          </a:p>
        </p:txBody>
      </p:sp>
      <p:sp>
        <p:nvSpPr>
          <p:cNvPr id="9" name="AutoShape 7">
            <a:extLst>
              <a:ext uri="{FF2B5EF4-FFF2-40B4-BE49-F238E27FC236}">
                <a16:creationId xmlns:a16="http://schemas.microsoft.com/office/drawing/2014/main" id="{749C24E8-8E6C-7A4B-A3D2-BCAE9F172C6D}"/>
              </a:ext>
            </a:extLst>
          </p:cNvPr>
          <p:cNvSpPr>
            <a:spLocks noChangeArrowheads="1"/>
          </p:cNvSpPr>
          <p:nvPr/>
        </p:nvSpPr>
        <p:spPr bwMode="auto">
          <a:xfrm>
            <a:off x="161510" y="778736"/>
            <a:ext cx="8820980" cy="2401419"/>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Aft>
                <a:spcPts val="600"/>
              </a:spcAft>
              <a:buFont typeface="Wingdings" charset="2"/>
              <a:buChar char="q"/>
            </a:pPr>
            <a:r>
              <a:rPr lang="en-US" sz="1400" dirty="0">
                <a:solidFill>
                  <a:srgbClr val="000000"/>
                </a:solidFill>
                <a:effectLst/>
                <a:latin typeface="Arial" panose="020B0604020202020204" pitchFamily="34" charset="0"/>
                <a:ea typeface="Times New Roman" panose="02020603050405020304" pitchFamily="18" charset="0"/>
              </a:rPr>
              <a:t>The production of all components of the MPD first-stage detector is progressing, even though the schedule is delayed due to problems with supplies of many components from European companies.  </a:t>
            </a:r>
          </a:p>
          <a:p>
            <a:pPr marL="90900" indent="-342900">
              <a:spcAft>
                <a:spcPts val="600"/>
              </a:spcAft>
              <a:buFont typeface="Wingdings" charset="2"/>
              <a:buChar char="q"/>
            </a:pPr>
            <a:r>
              <a:rPr lang="en-US" sz="1400" dirty="0">
                <a:solidFill>
                  <a:srgbClr val="000000"/>
                </a:solidFill>
                <a:effectLst/>
                <a:latin typeface="Arial" panose="020B0604020202020204" pitchFamily="34" charset="0"/>
                <a:ea typeface="Times New Roman" panose="02020603050405020304" pitchFamily="18" charset="0"/>
              </a:rPr>
              <a:t>The time-projection chamber, the time-of-flight system and 40 out of 50 half-sectors of the electromagnetic calorimeter remain on track to be installed in 2024. </a:t>
            </a:r>
          </a:p>
          <a:p>
            <a:pPr marL="90900" indent="-342900">
              <a:spcAft>
                <a:spcPts val="600"/>
              </a:spcAft>
              <a:buFont typeface="Wingdings" charset="2"/>
              <a:buChar char="q"/>
            </a:pPr>
            <a:r>
              <a:rPr lang="en-US" sz="1400" dirty="0">
                <a:solidFill>
                  <a:srgbClr val="000000"/>
                </a:solidFill>
                <a:effectLst/>
                <a:latin typeface="Arial" panose="020B0604020202020204" pitchFamily="34" charset="0"/>
                <a:ea typeface="Times New Roman" panose="02020603050405020304" pitchFamily="18" charset="0"/>
              </a:rPr>
              <a:t>The most critical task is still cooling and testing of the large superconducting solenoid of MPD. Cooling to liquid nitrogen and liquid helium temperatures will start in September. Magnetic field measurements will start in March 2024 and will take three months for different field configurations using the mapper produced by Novosibirsk INP. </a:t>
            </a:r>
          </a:p>
          <a:p>
            <a:pPr marL="90900" indent="-342900">
              <a:spcAft>
                <a:spcPts val="600"/>
              </a:spcAft>
              <a:buFont typeface="Wingdings" charset="2"/>
              <a:buChar char="q"/>
            </a:pPr>
            <a:r>
              <a:rPr lang="en-US" sz="1400" dirty="0">
                <a:solidFill>
                  <a:srgbClr val="000000"/>
                </a:solidFill>
                <a:effectLst/>
                <a:latin typeface="Arial" panose="020B0604020202020204" pitchFamily="34" charset="0"/>
                <a:ea typeface="Times New Roman" panose="02020603050405020304" pitchFamily="18" charset="0"/>
              </a:rPr>
              <a:t>The PAC congratulates the team on finding viable solutions for the critical issues arising for many aspects of the detector construction, assembly and commissioning. </a:t>
            </a:r>
            <a:r>
              <a:rPr lang="en-US" sz="1400" dirty="0">
                <a:effectLst/>
                <a:latin typeface="Arial" panose="020B0604020202020204" pitchFamily="34" charset="0"/>
                <a:ea typeface="Times New Roman" panose="02020603050405020304" pitchFamily="18" charset="0"/>
              </a:rPr>
              <a:t> </a:t>
            </a:r>
          </a:p>
        </p:txBody>
      </p:sp>
      <p:pic>
        <p:nvPicPr>
          <p:cNvPr id="4" name="Picture 3">
            <a:extLst>
              <a:ext uri="{FF2B5EF4-FFF2-40B4-BE49-F238E27FC236}">
                <a16:creationId xmlns:a16="http://schemas.microsoft.com/office/drawing/2014/main" id="{C3AFC495-E1AC-89BD-6261-69BFF965AB9E}"/>
              </a:ext>
            </a:extLst>
          </p:cNvPr>
          <p:cNvPicPr>
            <a:picLocks noChangeAspect="1"/>
          </p:cNvPicPr>
          <p:nvPr/>
        </p:nvPicPr>
        <p:blipFill>
          <a:blip r:embed="rId3"/>
          <a:stretch>
            <a:fillRect/>
          </a:stretch>
        </p:blipFill>
        <p:spPr>
          <a:xfrm>
            <a:off x="0" y="3619869"/>
            <a:ext cx="3664891" cy="3238131"/>
          </a:xfrm>
          <a:prstGeom prst="rect">
            <a:avLst/>
          </a:prstGeom>
        </p:spPr>
      </p:pic>
      <p:pic>
        <p:nvPicPr>
          <p:cNvPr id="5" name="Picture 4">
            <a:extLst>
              <a:ext uri="{FF2B5EF4-FFF2-40B4-BE49-F238E27FC236}">
                <a16:creationId xmlns:a16="http://schemas.microsoft.com/office/drawing/2014/main" id="{DFF5B1E3-9202-C8AC-CBB9-4C64444A0E46}"/>
              </a:ext>
            </a:extLst>
          </p:cNvPr>
          <p:cNvPicPr>
            <a:picLocks noChangeAspect="1"/>
          </p:cNvPicPr>
          <p:nvPr/>
        </p:nvPicPr>
        <p:blipFill>
          <a:blip r:embed="rId4"/>
          <a:stretch>
            <a:fillRect/>
          </a:stretch>
        </p:blipFill>
        <p:spPr>
          <a:xfrm>
            <a:off x="4572000" y="3888836"/>
            <a:ext cx="4174232" cy="2956526"/>
          </a:xfrm>
          <a:prstGeom prst="rect">
            <a:avLst/>
          </a:prstGeom>
        </p:spPr>
      </p:pic>
      <p:sp>
        <p:nvSpPr>
          <p:cNvPr id="6" name="TextBox 5">
            <a:extLst>
              <a:ext uri="{FF2B5EF4-FFF2-40B4-BE49-F238E27FC236}">
                <a16:creationId xmlns:a16="http://schemas.microsoft.com/office/drawing/2014/main" id="{FF0B891A-DA8B-DD8B-6D5A-2D4EE8E0A30A}"/>
              </a:ext>
            </a:extLst>
          </p:cNvPr>
          <p:cNvSpPr txBox="1"/>
          <p:nvPr/>
        </p:nvSpPr>
        <p:spPr>
          <a:xfrm>
            <a:off x="4467471" y="3435203"/>
            <a:ext cx="4515019" cy="369332"/>
          </a:xfrm>
          <a:prstGeom prst="rect">
            <a:avLst/>
          </a:prstGeom>
          <a:noFill/>
        </p:spPr>
        <p:txBody>
          <a:bodyPr wrap="none" rtlCol="0">
            <a:spAutoFit/>
          </a:bodyPr>
          <a:lstStyle/>
          <a:p>
            <a:r>
              <a:rPr lang="en-IL" b="1" dirty="0"/>
              <a:t>Novosibirsk INP mapper specifications</a:t>
            </a:r>
          </a:p>
        </p:txBody>
      </p:sp>
    </p:spTree>
    <p:extLst>
      <p:ext uri="{BB962C8B-B14F-4D97-AF65-F5344CB8AC3E}">
        <p14:creationId xmlns:p14="http://schemas.microsoft.com/office/powerpoint/2010/main" val="377427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2159732" y="87874"/>
            <a:ext cx="4824536"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 on BM@N</a:t>
            </a:r>
          </a:p>
        </p:txBody>
      </p:sp>
      <p:sp>
        <p:nvSpPr>
          <p:cNvPr id="12" name="Slide Number Placeholder 11">
            <a:extLst>
              <a:ext uri="{FF2B5EF4-FFF2-40B4-BE49-F238E27FC236}">
                <a16:creationId xmlns:a16="http://schemas.microsoft.com/office/drawing/2014/main" id="{61E2E557-820B-3342-B4F4-07CB7A077DA7}"/>
              </a:ext>
            </a:extLst>
          </p:cNvPr>
          <p:cNvSpPr>
            <a:spLocks noGrp="1"/>
          </p:cNvSpPr>
          <p:nvPr>
            <p:ph type="sldNum" sz="quarter" idx="12"/>
          </p:nvPr>
        </p:nvSpPr>
        <p:spPr/>
        <p:txBody>
          <a:bodyPr/>
          <a:lstStyle/>
          <a:p>
            <a:pPr>
              <a:defRPr/>
            </a:pPr>
            <a:fld id="{16AAA047-8AEF-4C69-86C3-C9A280890182}" type="slidenum">
              <a:rPr lang="fr-FR" smtClean="0"/>
              <a:pPr>
                <a:defRPr/>
              </a:pPr>
              <a:t>7</a:t>
            </a:fld>
            <a:endParaRPr lang="fr-FR"/>
          </a:p>
        </p:txBody>
      </p:sp>
      <p:sp>
        <p:nvSpPr>
          <p:cNvPr id="8" name="TextBox 7">
            <a:extLst>
              <a:ext uri="{FF2B5EF4-FFF2-40B4-BE49-F238E27FC236}">
                <a16:creationId xmlns:a16="http://schemas.microsoft.com/office/drawing/2014/main" id="{83D87D7E-A4E2-B94F-B024-A1E55BDB625B}"/>
              </a:ext>
            </a:extLst>
          </p:cNvPr>
          <p:cNvSpPr txBox="1"/>
          <p:nvPr/>
        </p:nvSpPr>
        <p:spPr>
          <a:xfrm>
            <a:off x="7452320" y="276744"/>
            <a:ext cx="1479892" cy="307777"/>
          </a:xfrm>
          <a:prstGeom prst="rect">
            <a:avLst/>
          </a:prstGeom>
          <a:noFill/>
        </p:spPr>
        <p:txBody>
          <a:bodyPr wrap="none" rtlCol="0">
            <a:spAutoFit/>
          </a:bodyPr>
          <a:lstStyle/>
          <a:p>
            <a:r>
              <a:rPr lang="en-US" sz="1400" i="1" dirty="0"/>
              <a:t>Mikhail </a:t>
            </a:r>
            <a:r>
              <a:rPr lang="en-US" sz="1400" i="1" dirty="0" err="1"/>
              <a:t>Kapishin</a:t>
            </a:r>
            <a:endParaRPr lang="en-US" sz="1400" i="1" dirty="0"/>
          </a:p>
        </p:txBody>
      </p:sp>
      <p:sp>
        <p:nvSpPr>
          <p:cNvPr id="9" name="AutoShape 7">
            <a:extLst>
              <a:ext uri="{FF2B5EF4-FFF2-40B4-BE49-F238E27FC236}">
                <a16:creationId xmlns:a16="http://schemas.microsoft.com/office/drawing/2014/main" id="{749C24E8-8E6C-7A4B-A3D2-BCAE9F172C6D}"/>
              </a:ext>
            </a:extLst>
          </p:cNvPr>
          <p:cNvSpPr>
            <a:spLocks noChangeArrowheads="1"/>
          </p:cNvSpPr>
          <p:nvPr/>
        </p:nvSpPr>
        <p:spPr bwMode="auto">
          <a:xfrm>
            <a:off x="71500" y="836713"/>
            <a:ext cx="9001000" cy="2664295"/>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Aft>
                <a:spcPts val="600"/>
              </a:spcAft>
              <a:buFont typeface="Wingdings" charset="2"/>
              <a:buChar char="q"/>
            </a:pPr>
            <a:r>
              <a:rPr lang="en-US" sz="1600" dirty="0">
                <a:solidFill>
                  <a:srgbClr val="000000"/>
                </a:solidFill>
                <a:effectLst/>
                <a:latin typeface="Arial" panose="020B0604020202020204" pitchFamily="34" charset="0"/>
                <a:ea typeface="Times New Roman" panose="02020603050405020304" pitchFamily="18" charset="0"/>
              </a:rPr>
              <a:t>The PAC congratulates the BM@N Collaboration for the first and successful physics run of the BM@N detector in its full configuration. The experiment recorded over 550 million </a:t>
            </a:r>
            <a:r>
              <a:rPr lang="en-US" sz="1600" dirty="0" err="1">
                <a:solidFill>
                  <a:srgbClr val="000000"/>
                </a:solidFill>
                <a:effectLst/>
                <a:latin typeface="Arial" panose="020B0604020202020204" pitchFamily="34" charset="0"/>
                <a:ea typeface="Times New Roman" panose="02020603050405020304" pitchFamily="18" charset="0"/>
              </a:rPr>
              <a:t>Xe+CsI</a:t>
            </a:r>
            <a:r>
              <a:rPr lang="en-US" sz="1600" dirty="0">
                <a:solidFill>
                  <a:srgbClr val="000000"/>
                </a:solidFill>
                <a:effectLst/>
                <a:latin typeface="Arial" panose="020B0604020202020204" pitchFamily="34" charset="0"/>
                <a:ea typeface="Times New Roman" panose="02020603050405020304" pitchFamily="18" charset="0"/>
              </a:rPr>
              <a:t> interactions at 3.8 </a:t>
            </a:r>
            <a:r>
              <a:rPr lang="en-US" sz="1600" dirty="0" err="1">
                <a:solidFill>
                  <a:srgbClr val="000000"/>
                </a:solidFill>
                <a:effectLst/>
                <a:latin typeface="Arial" panose="020B0604020202020204" pitchFamily="34" charset="0"/>
                <a:ea typeface="Times New Roman" panose="02020603050405020304" pitchFamily="18" charset="0"/>
              </a:rPr>
              <a:t>AGeV</a:t>
            </a:r>
            <a:r>
              <a:rPr lang="en-US" sz="1600" dirty="0">
                <a:solidFill>
                  <a:srgbClr val="000000"/>
                </a:solidFill>
                <a:effectLst/>
                <a:latin typeface="Arial" panose="020B0604020202020204" pitchFamily="34" charset="0"/>
                <a:ea typeface="Times New Roman" panose="02020603050405020304" pitchFamily="18" charset="0"/>
              </a:rPr>
              <a:t> and 3.0 </a:t>
            </a:r>
            <a:r>
              <a:rPr lang="en-US" sz="1600" dirty="0" err="1">
                <a:solidFill>
                  <a:srgbClr val="000000"/>
                </a:solidFill>
                <a:effectLst/>
                <a:latin typeface="Arial" panose="020B0604020202020204" pitchFamily="34" charset="0"/>
                <a:ea typeface="Times New Roman" panose="02020603050405020304" pitchFamily="18" charset="0"/>
              </a:rPr>
              <a:t>AGeV</a:t>
            </a:r>
            <a:r>
              <a:rPr lang="en-US" sz="1600" dirty="0">
                <a:solidFill>
                  <a:srgbClr val="000000"/>
                </a:solidFill>
                <a:effectLst/>
                <a:latin typeface="Arial" panose="020B0604020202020204" pitchFamily="34" charset="0"/>
                <a:ea typeface="Times New Roman" panose="02020603050405020304" pitchFamily="18" charset="0"/>
              </a:rPr>
              <a:t> . </a:t>
            </a:r>
          </a:p>
          <a:p>
            <a:pPr marL="90900" indent="-342900">
              <a:spcAft>
                <a:spcPts val="600"/>
              </a:spcAft>
              <a:buFont typeface="Wingdings" charset="2"/>
              <a:buChar char="q"/>
            </a:pPr>
            <a:r>
              <a:rPr lang="en-US" sz="1600" dirty="0">
                <a:solidFill>
                  <a:srgbClr val="000000"/>
                </a:solidFill>
                <a:effectLst/>
                <a:latin typeface="Arial" panose="020B0604020202020204" pitchFamily="34" charset="0"/>
                <a:ea typeface="Times New Roman" panose="02020603050405020304" pitchFamily="18" charset="0"/>
              </a:rPr>
              <a:t>The identification of </a:t>
            </a:r>
            <a:r>
              <a:rPr lang="en-US" sz="1600" dirty="0" err="1">
                <a:solidFill>
                  <a:srgbClr val="000000"/>
                </a:solidFill>
                <a:effectLst/>
                <a:latin typeface="Arial" panose="020B0604020202020204" pitchFamily="34" charset="0"/>
                <a:ea typeface="Times New Roman" panose="02020603050405020304" pitchFamily="18" charset="0"/>
              </a:rPr>
              <a:t>Λ</a:t>
            </a:r>
            <a:r>
              <a:rPr lang="en-US" sz="1600" dirty="0">
                <a:solidFill>
                  <a:srgbClr val="000000"/>
                </a:solidFill>
                <a:effectLst/>
                <a:latin typeface="Arial" panose="020B0604020202020204" pitchFamily="34" charset="0"/>
                <a:ea typeface="Times New Roman" panose="02020603050405020304" pitchFamily="18" charset="0"/>
              </a:rPr>
              <a:t>-hyperons, K</a:t>
            </a:r>
            <a:r>
              <a:rPr lang="en-US" sz="1600" baseline="30000" dirty="0">
                <a:solidFill>
                  <a:srgbClr val="000000"/>
                </a:solidFill>
                <a:effectLst/>
                <a:latin typeface="Arial" panose="020B0604020202020204" pitchFamily="34" charset="0"/>
                <a:ea typeface="Times New Roman" panose="02020603050405020304" pitchFamily="18" charset="0"/>
              </a:rPr>
              <a:t>0</a:t>
            </a:r>
            <a:r>
              <a:rPr lang="en-US" sz="1600" baseline="-25000" dirty="0">
                <a:solidFill>
                  <a:srgbClr val="000000"/>
                </a:solidFill>
                <a:effectLst/>
                <a:latin typeface="Arial" panose="020B0604020202020204" pitchFamily="34" charset="0"/>
                <a:ea typeface="Times New Roman" panose="02020603050405020304" pitchFamily="18" charset="0"/>
              </a:rPr>
              <a:t>S</a:t>
            </a:r>
            <a:r>
              <a:rPr lang="en-US" sz="1600" dirty="0">
                <a:solidFill>
                  <a:srgbClr val="000000"/>
                </a:solidFill>
                <a:effectLst/>
                <a:latin typeface="Arial" panose="020B0604020202020204" pitchFamily="34" charset="0"/>
                <a:ea typeface="Times New Roman" panose="02020603050405020304" pitchFamily="18" charset="0"/>
              </a:rPr>
              <a:t> mesons and charged particles was considerably improved after alignment, calibration of tracking and time-of-flight detectors, and the first data reprocessing. The event centrality was evaluated using the forward hadron calorimeter and the fragment hodoscope. </a:t>
            </a:r>
          </a:p>
          <a:p>
            <a:pPr marL="90900" indent="-342900">
              <a:spcAft>
                <a:spcPts val="600"/>
              </a:spcAft>
              <a:buFont typeface="Wingdings" charset="2"/>
              <a:buChar char="q"/>
            </a:pPr>
            <a:r>
              <a:rPr lang="en-US" sz="1600" dirty="0">
                <a:solidFill>
                  <a:srgbClr val="000000"/>
                </a:solidFill>
                <a:effectLst/>
                <a:latin typeface="Arial" panose="020B0604020202020204" pitchFamily="34" charset="0"/>
                <a:ea typeface="Times New Roman" panose="02020603050405020304" pitchFamily="18" charset="0"/>
              </a:rPr>
              <a:t>The PAC emphasizes the lack of manpower for ongoing analysis of the recorded data. At the same time, the PAC encourages the BM@N team to concentrate its efforts on getting the first physics results for the Xe run data.</a:t>
            </a:r>
            <a:endParaRPr lang="en-IL" sz="1600" dirty="0">
              <a:effectLst/>
              <a:latin typeface="Arial" panose="020B0604020202020204" pitchFamily="34" charset="0"/>
              <a:ea typeface="Times New Roman" panose="02020603050405020304" pitchFamily="18" charset="0"/>
            </a:endParaRPr>
          </a:p>
        </p:txBody>
      </p:sp>
      <p:grpSp>
        <p:nvGrpSpPr>
          <p:cNvPr id="36" name="Group 35">
            <a:extLst>
              <a:ext uri="{FF2B5EF4-FFF2-40B4-BE49-F238E27FC236}">
                <a16:creationId xmlns:a16="http://schemas.microsoft.com/office/drawing/2014/main" id="{911E364C-4E71-DF90-BD02-E3DEA2564977}"/>
              </a:ext>
            </a:extLst>
          </p:cNvPr>
          <p:cNvGrpSpPr/>
          <p:nvPr/>
        </p:nvGrpSpPr>
        <p:grpSpPr>
          <a:xfrm>
            <a:off x="1331640" y="3674099"/>
            <a:ext cx="6694512" cy="3014610"/>
            <a:chOff x="1331640" y="3674099"/>
            <a:chExt cx="6694512" cy="3014610"/>
          </a:xfrm>
        </p:grpSpPr>
        <p:pic>
          <p:nvPicPr>
            <p:cNvPr id="2" name="Picture 1">
              <a:extLst>
                <a:ext uri="{FF2B5EF4-FFF2-40B4-BE49-F238E27FC236}">
                  <a16:creationId xmlns:a16="http://schemas.microsoft.com/office/drawing/2014/main" id="{D9A958AD-3189-13D7-EFFF-826A19866238}"/>
                </a:ext>
              </a:extLst>
            </p:cNvPr>
            <p:cNvPicPr>
              <a:picLocks noChangeAspect="1"/>
            </p:cNvPicPr>
            <p:nvPr/>
          </p:nvPicPr>
          <p:blipFill>
            <a:blip r:embed="rId3"/>
            <a:stretch>
              <a:fillRect/>
            </a:stretch>
          </p:blipFill>
          <p:spPr>
            <a:xfrm>
              <a:off x="1331640" y="3674099"/>
              <a:ext cx="6694512" cy="3014610"/>
            </a:xfrm>
            <a:prstGeom prst="rect">
              <a:avLst/>
            </a:prstGeom>
          </p:spPr>
        </p:pic>
        <p:sp>
          <p:nvSpPr>
            <p:cNvPr id="3" name="TextBox 2">
              <a:extLst>
                <a:ext uri="{FF2B5EF4-FFF2-40B4-BE49-F238E27FC236}">
                  <a16:creationId xmlns:a16="http://schemas.microsoft.com/office/drawing/2014/main" id="{2D097D83-1415-85A5-5975-1E1D629FA1E3}"/>
                </a:ext>
              </a:extLst>
            </p:cNvPr>
            <p:cNvSpPr txBox="1"/>
            <p:nvPr/>
          </p:nvSpPr>
          <p:spPr>
            <a:xfrm>
              <a:off x="6185708" y="4013526"/>
              <a:ext cx="396262" cy="369332"/>
            </a:xfrm>
            <a:prstGeom prst="rect">
              <a:avLst/>
            </a:prstGeom>
            <a:noFill/>
          </p:spPr>
          <p:txBody>
            <a:bodyPr wrap="none" rtlCol="0">
              <a:spAutoFit/>
            </a:bodyPr>
            <a:lstStyle/>
            <a:p>
              <a:r>
                <a:rPr lang="en-IL" dirty="0">
                  <a:latin typeface="Symbol" pitchFamily="2" charset="2"/>
                </a:rPr>
                <a:t>p</a:t>
              </a:r>
              <a:r>
                <a:rPr lang="en-IL" baseline="30000" dirty="0">
                  <a:latin typeface="Symbol" pitchFamily="2" charset="2"/>
                </a:rPr>
                <a:t>+</a:t>
              </a:r>
              <a:endParaRPr lang="en-IL" dirty="0">
                <a:latin typeface="Symbol" pitchFamily="2" charset="2"/>
              </a:endParaRPr>
            </a:p>
          </p:txBody>
        </p:sp>
        <p:sp>
          <p:nvSpPr>
            <p:cNvPr id="14" name="TextBox 13">
              <a:extLst>
                <a:ext uri="{FF2B5EF4-FFF2-40B4-BE49-F238E27FC236}">
                  <a16:creationId xmlns:a16="http://schemas.microsoft.com/office/drawing/2014/main" id="{C09EF92A-F299-E756-EAC2-1EC75E709A1A}"/>
                </a:ext>
              </a:extLst>
            </p:cNvPr>
            <p:cNvSpPr txBox="1"/>
            <p:nvPr/>
          </p:nvSpPr>
          <p:spPr>
            <a:xfrm>
              <a:off x="6124878" y="4480372"/>
              <a:ext cx="428322" cy="369332"/>
            </a:xfrm>
            <a:prstGeom prst="rect">
              <a:avLst/>
            </a:prstGeom>
            <a:noFill/>
          </p:spPr>
          <p:txBody>
            <a:bodyPr wrap="none" rtlCol="0">
              <a:spAutoFit/>
            </a:bodyPr>
            <a:lstStyle/>
            <a:p>
              <a:r>
                <a:rPr lang="en-IL" dirty="0"/>
                <a:t>K</a:t>
              </a:r>
              <a:r>
                <a:rPr lang="en-IL" baseline="30000" dirty="0"/>
                <a:t>+</a:t>
              </a:r>
              <a:endParaRPr lang="en-IL" dirty="0"/>
            </a:p>
          </p:txBody>
        </p:sp>
        <p:sp>
          <p:nvSpPr>
            <p:cNvPr id="24" name="TextBox 23">
              <a:extLst>
                <a:ext uri="{FF2B5EF4-FFF2-40B4-BE49-F238E27FC236}">
                  <a16:creationId xmlns:a16="http://schemas.microsoft.com/office/drawing/2014/main" id="{79387F20-04B1-090A-1063-9FB55E6092D6}"/>
                </a:ext>
              </a:extLst>
            </p:cNvPr>
            <p:cNvSpPr txBox="1"/>
            <p:nvPr/>
          </p:nvSpPr>
          <p:spPr>
            <a:xfrm>
              <a:off x="6120000" y="4883672"/>
              <a:ext cx="312906" cy="369332"/>
            </a:xfrm>
            <a:prstGeom prst="rect">
              <a:avLst/>
            </a:prstGeom>
            <a:noFill/>
          </p:spPr>
          <p:txBody>
            <a:bodyPr wrap="square" rtlCol="0">
              <a:spAutoFit/>
            </a:bodyPr>
            <a:lstStyle/>
            <a:p>
              <a:r>
                <a:rPr lang="en-IL" dirty="0"/>
                <a:t>p</a:t>
              </a:r>
            </a:p>
          </p:txBody>
        </p:sp>
        <p:sp>
          <p:nvSpPr>
            <p:cNvPr id="25" name="TextBox 24">
              <a:extLst>
                <a:ext uri="{FF2B5EF4-FFF2-40B4-BE49-F238E27FC236}">
                  <a16:creationId xmlns:a16="http://schemas.microsoft.com/office/drawing/2014/main" id="{0060C3EB-6B2D-2FBE-48E6-799107FA89DB}"/>
                </a:ext>
              </a:extLst>
            </p:cNvPr>
            <p:cNvSpPr txBox="1"/>
            <p:nvPr/>
          </p:nvSpPr>
          <p:spPr>
            <a:xfrm flipH="1">
              <a:off x="6048000" y="5580000"/>
              <a:ext cx="792268" cy="369332"/>
            </a:xfrm>
            <a:prstGeom prst="rect">
              <a:avLst/>
            </a:prstGeom>
            <a:noFill/>
          </p:spPr>
          <p:txBody>
            <a:bodyPr wrap="square" rtlCol="0">
              <a:spAutoFit/>
            </a:bodyPr>
            <a:lstStyle/>
            <a:p>
              <a:r>
                <a:rPr lang="en-IL" dirty="0"/>
                <a:t>d/</a:t>
              </a:r>
              <a:r>
                <a:rPr lang="en-IL" baseline="30000" dirty="0"/>
                <a:t>4</a:t>
              </a:r>
              <a:r>
                <a:rPr lang="en-IL" dirty="0"/>
                <a:t>He</a:t>
              </a:r>
            </a:p>
          </p:txBody>
        </p:sp>
        <p:sp>
          <p:nvSpPr>
            <p:cNvPr id="27" name="TextBox 26">
              <a:extLst>
                <a:ext uri="{FF2B5EF4-FFF2-40B4-BE49-F238E27FC236}">
                  <a16:creationId xmlns:a16="http://schemas.microsoft.com/office/drawing/2014/main" id="{6BD6C1BB-1CE2-84E9-277E-7B7F347FBEDD}"/>
                </a:ext>
              </a:extLst>
            </p:cNvPr>
            <p:cNvSpPr txBox="1"/>
            <p:nvPr/>
          </p:nvSpPr>
          <p:spPr>
            <a:xfrm>
              <a:off x="5832000" y="5340569"/>
              <a:ext cx="564578" cy="369332"/>
            </a:xfrm>
            <a:prstGeom prst="rect">
              <a:avLst/>
            </a:prstGeom>
            <a:noFill/>
          </p:spPr>
          <p:txBody>
            <a:bodyPr wrap="none" rtlCol="0">
              <a:spAutoFit/>
            </a:bodyPr>
            <a:lstStyle/>
            <a:p>
              <a:r>
                <a:rPr lang="en-IL" baseline="30000" dirty="0"/>
                <a:t>3</a:t>
              </a:r>
              <a:r>
                <a:rPr lang="en-IL" dirty="0"/>
                <a:t>He</a:t>
              </a:r>
              <a:endParaRPr lang="en-IL" baseline="30000" dirty="0"/>
            </a:p>
          </p:txBody>
        </p:sp>
        <p:sp>
          <p:nvSpPr>
            <p:cNvPr id="28" name="TextBox 27">
              <a:extLst>
                <a:ext uri="{FF2B5EF4-FFF2-40B4-BE49-F238E27FC236}">
                  <a16:creationId xmlns:a16="http://schemas.microsoft.com/office/drawing/2014/main" id="{A9785EA7-9A72-4355-C7CD-72D3B9EAD62A}"/>
                </a:ext>
              </a:extLst>
            </p:cNvPr>
            <p:cNvSpPr txBox="1"/>
            <p:nvPr/>
          </p:nvSpPr>
          <p:spPr>
            <a:xfrm>
              <a:off x="6588000" y="5076000"/>
              <a:ext cx="248786" cy="369332"/>
            </a:xfrm>
            <a:prstGeom prst="rect">
              <a:avLst/>
            </a:prstGeom>
            <a:noFill/>
          </p:spPr>
          <p:txBody>
            <a:bodyPr wrap="none" rtlCol="0">
              <a:spAutoFit/>
            </a:bodyPr>
            <a:lstStyle/>
            <a:p>
              <a:r>
                <a:rPr lang="en-IL" dirty="0"/>
                <a:t>t</a:t>
              </a:r>
            </a:p>
          </p:txBody>
        </p:sp>
        <p:cxnSp>
          <p:nvCxnSpPr>
            <p:cNvPr id="30" name="Straight Arrow Connector 29">
              <a:extLst>
                <a:ext uri="{FF2B5EF4-FFF2-40B4-BE49-F238E27FC236}">
                  <a16:creationId xmlns:a16="http://schemas.microsoft.com/office/drawing/2014/main" id="{719EF4BF-7458-509E-6CE9-3BADFA980510}"/>
                </a:ext>
              </a:extLst>
            </p:cNvPr>
            <p:cNvCxnSpPr>
              <a:cxnSpLocks/>
            </p:cNvCxnSpPr>
            <p:nvPr/>
          </p:nvCxnSpPr>
          <p:spPr>
            <a:xfrm flipV="1">
              <a:off x="6276453" y="5206789"/>
              <a:ext cx="137334" cy="2856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10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43608" y="149006"/>
            <a:ext cx="6058875" cy="476726"/>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2800" u="sng" dirty="0">
                <a:solidFill>
                  <a:srgbClr val="FFFF00"/>
                </a:solidFill>
                <a:latin typeface="Arial" panose="020B0604020202020204" pitchFamily="34" charset="0"/>
                <a:cs typeface="Arial" panose="020B0604020202020204" pitchFamily="34" charset="0"/>
              </a:rPr>
              <a:t>SPD Report – Towards TDR</a:t>
            </a:r>
          </a:p>
        </p:txBody>
      </p:sp>
      <p:sp>
        <p:nvSpPr>
          <p:cNvPr id="12" name="Slide Number Placeholder 11">
            <a:extLst>
              <a:ext uri="{FF2B5EF4-FFF2-40B4-BE49-F238E27FC236}">
                <a16:creationId xmlns:a16="http://schemas.microsoft.com/office/drawing/2014/main" id="{61E2E557-820B-3342-B4F4-07CB7A077DA7}"/>
              </a:ext>
            </a:extLst>
          </p:cNvPr>
          <p:cNvSpPr>
            <a:spLocks noGrp="1"/>
          </p:cNvSpPr>
          <p:nvPr>
            <p:ph type="sldNum" sz="quarter" idx="12"/>
          </p:nvPr>
        </p:nvSpPr>
        <p:spPr/>
        <p:txBody>
          <a:bodyPr/>
          <a:lstStyle/>
          <a:p>
            <a:pPr>
              <a:defRPr/>
            </a:pPr>
            <a:fld id="{16AAA047-8AEF-4C69-86C3-C9A280890182}" type="slidenum">
              <a:rPr lang="fr-FR" smtClean="0"/>
              <a:pPr>
                <a:defRPr/>
              </a:pPr>
              <a:t>8</a:t>
            </a:fld>
            <a:endParaRPr lang="fr-FR"/>
          </a:p>
        </p:txBody>
      </p:sp>
      <p:sp>
        <p:nvSpPr>
          <p:cNvPr id="8" name="TextBox 7">
            <a:extLst>
              <a:ext uri="{FF2B5EF4-FFF2-40B4-BE49-F238E27FC236}">
                <a16:creationId xmlns:a16="http://schemas.microsoft.com/office/drawing/2014/main" id="{83D87D7E-A4E2-B94F-B024-A1E55BDB625B}"/>
              </a:ext>
            </a:extLst>
          </p:cNvPr>
          <p:cNvSpPr txBox="1"/>
          <p:nvPr/>
        </p:nvSpPr>
        <p:spPr>
          <a:xfrm>
            <a:off x="7308304" y="240388"/>
            <a:ext cx="1560512" cy="307777"/>
          </a:xfrm>
          <a:prstGeom prst="rect">
            <a:avLst/>
          </a:prstGeom>
          <a:noFill/>
        </p:spPr>
        <p:txBody>
          <a:bodyPr wrap="square" rtlCol="0">
            <a:spAutoFit/>
          </a:bodyPr>
          <a:lstStyle/>
          <a:p>
            <a:r>
              <a:rPr lang="en-US" sz="1400" i="1" dirty="0"/>
              <a:t>Alexey </a:t>
            </a:r>
            <a:r>
              <a:rPr lang="en-US" sz="1400" i="1" dirty="0" err="1"/>
              <a:t>Guskov</a:t>
            </a:r>
            <a:endParaRPr lang="en-US" sz="1400" i="1" dirty="0"/>
          </a:p>
        </p:txBody>
      </p:sp>
      <p:pic>
        <p:nvPicPr>
          <p:cNvPr id="3" name="Picture 2">
            <a:extLst>
              <a:ext uri="{FF2B5EF4-FFF2-40B4-BE49-F238E27FC236}">
                <a16:creationId xmlns:a16="http://schemas.microsoft.com/office/drawing/2014/main" id="{F25352BD-39C9-DBD4-B92F-AC3D98943D87}"/>
              </a:ext>
            </a:extLst>
          </p:cNvPr>
          <p:cNvPicPr>
            <a:picLocks noChangeAspect="1"/>
          </p:cNvPicPr>
          <p:nvPr/>
        </p:nvPicPr>
        <p:blipFill rotWithShape="1">
          <a:blip r:embed="rId3"/>
          <a:srcRect t="14597"/>
          <a:stretch/>
        </p:blipFill>
        <p:spPr>
          <a:xfrm>
            <a:off x="1547664" y="3277565"/>
            <a:ext cx="6460683" cy="3555407"/>
          </a:xfrm>
          <a:prstGeom prst="rect">
            <a:avLst/>
          </a:prstGeom>
        </p:spPr>
      </p:pic>
      <p:sp>
        <p:nvSpPr>
          <p:cNvPr id="9" name="AutoShape 7">
            <a:extLst>
              <a:ext uri="{FF2B5EF4-FFF2-40B4-BE49-F238E27FC236}">
                <a16:creationId xmlns:a16="http://schemas.microsoft.com/office/drawing/2014/main" id="{749C24E8-8E6C-7A4B-A3D2-BCAE9F172C6D}"/>
              </a:ext>
            </a:extLst>
          </p:cNvPr>
          <p:cNvSpPr>
            <a:spLocks noChangeArrowheads="1"/>
          </p:cNvSpPr>
          <p:nvPr/>
        </p:nvSpPr>
        <p:spPr bwMode="auto">
          <a:xfrm>
            <a:off x="71500" y="711981"/>
            <a:ext cx="9001000" cy="2382755"/>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Bef>
                <a:spcPts val="0"/>
              </a:spcBef>
              <a:spcAft>
                <a:spcPts val="600"/>
              </a:spcAft>
              <a:buFont typeface="Wingdings" charset="2"/>
              <a:buChar char="q"/>
            </a:pPr>
            <a:r>
              <a:rPr lang="en-US" sz="1600" dirty="0">
                <a:solidFill>
                  <a:srgbClr val="000000"/>
                </a:solidFill>
                <a:effectLst/>
                <a:latin typeface="Arial" panose="020B0604020202020204" pitchFamily="34" charset="0"/>
                <a:ea typeface="Times New Roman" panose="02020603050405020304" pitchFamily="18" charset="0"/>
              </a:rPr>
              <a:t>The layout of the detector has been adopted taking into account new opportunities opened up by the increased permissible load on the floor of the experimental hall. </a:t>
            </a:r>
          </a:p>
          <a:p>
            <a:pPr marL="90900" indent="-342900">
              <a:spcBef>
                <a:spcPts val="0"/>
              </a:spcBef>
              <a:spcAft>
                <a:spcPts val="600"/>
              </a:spcAft>
              <a:buFont typeface="Wingdings" charset="2"/>
              <a:buChar char="q"/>
            </a:pPr>
            <a:r>
              <a:rPr lang="en-US" sz="1600" dirty="0">
                <a:solidFill>
                  <a:srgbClr val="000000"/>
                </a:solidFill>
                <a:effectLst/>
                <a:latin typeface="Arial" panose="020B0604020202020204" pitchFamily="34" charset="0"/>
                <a:ea typeface="Times New Roman" panose="02020603050405020304" pitchFamily="18" charset="0"/>
              </a:rPr>
              <a:t>The SPD team is making efforts to find and develop substitute equipment, components, and technical solutions needed to build the detector. </a:t>
            </a:r>
          </a:p>
          <a:p>
            <a:pPr marL="90900" indent="-342900">
              <a:spcBef>
                <a:spcPts val="0"/>
              </a:spcBef>
              <a:spcAft>
                <a:spcPts val="600"/>
              </a:spcAft>
              <a:buFont typeface="Wingdings" charset="2"/>
              <a:buChar char="q"/>
            </a:pPr>
            <a:r>
              <a:rPr lang="en-US" sz="1600" dirty="0">
                <a:solidFill>
                  <a:srgbClr val="000000"/>
                </a:solidFill>
                <a:effectLst/>
                <a:latin typeface="Arial" panose="020B0604020202020204" pitchFamily="34" charset="0"/>
                <a:ea typeface="Times New Roman" panose="02020603050405020304" pitchFamily="18" charset="0"/>
              </a:rPr>
              <a:t>Preparation of documentation for the superconducting SPD solenoid is underway. </a:t>
            </a:r>
          </a:p>
          <a:p>
            <a:pPr marL="90900" indent="-342900">
              <a:spcBef>
                <a:spcPts val="0"/>
              </a:spcBef>
              <a:spcAft>
                <a:spcPts val="600"/>
              </a:spcAft>
              <a:buFont typeface="Wingdings" charset="2"/>
              <a:buChar char="q"/>
            </a:pPr>
            <a:r>
              <a:rPr lang="en-US" sz="1600" dirty="0">
                <a:solidFill>
                  <a:srgbClr val="000000"/>
                </a:solidFill>
                <a:effectLst/>
                <a:latin typeface="Arial" panose="020B0604020202020204" pitchFamily="34" charset="0"/>
                <a:ea typeface="Times New Roman" panose="02020603050405020304" pitchFamily="18" charset="0"/>
              </a:rPr>
              <a:t>The PAC reiterates its recommendation to the JINR management on the need to resume the activities of the international SPD Detector Advisory Committee. </a:t>
            </a:r>
          </a:p>
          <a:p>
            <a:pPr marL="90900" indent="-342900">
              <a:spcBef>
                <a:spcPts val="0"/>
              </a:spcBef>
              <a:spcAft>
                <a:spcPts val="600"/>
              </a:spcAft>
              <a:buFont typeface="Wingdings" charset="2"/>
              <a:buChar char="q"/>
            </a:pPr>
            <a:r>
              <a:rPr lang="en-US" sz="1600" dirty="0">
                <a:solidFill>
                  <a:srgbClr val="000000"/>
                </a:solidFill>
                <a:effectLst/>
                <a:latin typeface="Arial" panose="020B0604020202020204" pitchFamily="34" charset="0"/>
                <a:ea typeface="Times New Roman" panose="02020603050405020304" pitchFamily="18" charset="0"/>
              </a:rPr>
              <a:t>The PAC encourages the SPD team to proceed with the preparation of the TDR.</a:t>
            </a:r>
            <a:endParaRPr lang="en-IL" sz="16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8921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611560" y="87874"/>
            <a:ext cx="8280920" cy="612934"/>
          </a:xfrm>
          <a:prstGeom prst="roundRect">
            <a:avLst>
              <a:gd name="adj" fmla="val 16667"/>
            </a:avLst>
          </a:prstGeom>
          <a:solidFill>
            <a:srgbClr val="000090"/>
          </a:solidFill>
          <a:ln w="38100">
            <a:solidFill>
              <a:srgbClr val="FF0000"/>
            </a:solidFill>
            <a:round/>
            <a:headEnd/>
            <a:tailEnd/>
          </a:ln>
          <a:effectLst/>
        </p:spPr>
        <p:txBody>
          <a:bodyPr wrap="square" lIns="0" tIns="0" rIns="0" bIns="0" anchor="ctr">
            <a:spAutoFit/>
          </a:bodyPr>
          <a:lstStyle/>
          <a:p>
            <a:r>
              <a:rPr lang="en-US" sz="3600" u="sng" dirty="0">
                <a:solidFill>
                  <a:srgbClr val="FFFF00"/>
                </a:solidFill>
                <a:latin typeface="Arial" panose="020B0604020202020204" pitchFamily="34" charset="0"/>
                <a:cs typeface="Arial" panose="020B0604020202020204" pitchFamily="34" charset="0"/>
              </a:rPr>
              <a:t>Reports from the LHC experiments</a:t>
            </a:r>
          </a:p>
        </p:txBody>
      </p:sp>
      <p:sp>
        <p:nvSpPr>
          <p:cNvPr id="7" name="Date Placeholder 6">
            <a:extLst>
              <a:ext uri="{FF2B5EF4-FFF2-40B4-BE49-F238E27FC236}">
                <a16:creationId xmlns:a16="http://schemas.microsoft.com/office/drawing/2014/main" id="{4143148E-686C-2742-B607-B0CB1F61D719}"/>
              </a:ext>
            </a:extLst>
          </p:cNvPr>
          <p:cNvSpPr>
            <a:spLocks noGrp="1"/>
          </p:cNvSpPr>
          <p:nvPr>
            <p:ph type="dt" sz="half" idx="10"/>
          </p:nvPr>
        </p:nvSpPr>
        <p:spPr/>
        <p:txBody>
          <a:bodyPr/>
          <a:lstStyle/>
          <a:p>
            <a:pPr>
              <a:defRPr/>
            </a:pPr>
            <a:r>
              <a:rPr lang="en-US"/>
              <a:t>Itzhak Tserruya</a:t>
            </a:r>
            <a:endParaRPr lang="fr-FR"/>
          </a:p>
        </p:txBody>
      </p:sp>
      <p:sp>
        <p:nvSpPr>
          <p:cNvPr id="12" name="Slide Number Placeholder 11">
            <a:extLst>
              <a:ext uri="{FF2B5EF4-FFF2-40B4-BE49-F238E27FC236}">
                <a16:creationId xmlns:a16="http://schemas.microsoft.com/office/drawing/2014/main" id="{61E2E557-820B-3342-B4F4-07CB7A077DA7}"/>
              </a:ext>
            </a:extLst>
          </p:cNvPr>
          <p:cNvSpPr>
            <a:spLocks noGrp="1"/>
          </p:cNvSpPr>
          <p:nvPr>
            <p:ph type="sldNum" sz="quarter" idx="12"/>
          </p:nvPr>
        </p:nvSpPr>
        <p:spPr/>
        <p:txBody>
          <a:bodyPr/>
          <a:lstStyle/>
          <a:p>
            <a:pPr>
              <a:defRPr/>
            </a:pPr>
            <a:fld id="{16AAA047-8AEF-4C69-86C3-C9A280890182}" type="slidenum">
              <a:rPr lang="fr-FR" smtClean="0"/>
              <a:pPr>
                <a:defRPr/>
              </a:pPr>
              <a:t>9</a:t>
            </a:fld>
            <a:endParaRPr lang="fr-FR"/>
          </a:p>
        </p:txBody>
      </p:sp>
      <p:sp>
        <p:nvSpPr>
          <p:cNvPr id="9" name="AutoShape 7">
            <a:extLst>
              <a:ext uri="{FF2B5EF4-FFF2-40B4-BE49-F238E27FC236}">
                <a16:creationId xmlns:a16="http://schemas.microsoft.com/office/drawing/2014/main" id="{749C24E8-8E6C-7A4B-A3D2-BCAE9F172C6D}"/>
              </a:ext>
            </a:extLst>
          </p:cNvPr>
          <p:cNvSpPr>
            <a:spLocks noChangeArrowheads="1"/>
          </p:cNvSpPr>
          <p:nvPr/>
        </p:nvSpPr>
        <p:spPr bwMode="auto">
          <a:xfrm>
            <a:off x="251520" y="2852936"/>
            <a:ext cx="8712968" cy="1584177"/>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Aft>
                <a:spcPts val="600"/>
              </a:spcAft>
              <a:buFont typeface="Wingdings" charset="2"/>
              <a:buChar char="q"/>
            </a:pPr>
            <a:r>
              <a:rPr lang="en-US" dirty="0"/>
              <a:t>The PAC heard detailed reports on the activities of the JINR groups involved in the three LHC experiments, ALICE, ATLAS and CMS with emphasis on their scientific and detector upgrade contributions.</a:t>
            </a:r>
          </a:p>
        </p:txBody>
      </p:sp>
      <p:sp>
        <p:nvSpPr>
          <p:cNvPr id="3" name="Footer Placeholder 2">
            <a:extLst>
              <a:ext uri="{FF2B5EF4-FFF2-40B4-BE49-F238E27FC236}">
                <a16:creationId xmlns:a16="http://schemas.microsoft.com/office/drawing/2014/main" id="{45185C07-C1B4-AC46-BC4E-59E705B21260}"/>
              </a:ext>
            </a:extLst>
          </p:cNvPr>
          <p:cNvSpPr>
            <a:spLocks noGrp="1"/>
          </p:cNvSpPr>
          <p:nvPr>
            <p:ph type="ftr" sz="quarter" idx="11"/>
          </p:nvPr>
        </p:nvSpPr>
        <p:spPr/>
        <p:txBody>
          <a:bodyPr/>
          <a:lstStyle/>
          <a:p>
            <a:pPr>
              <a:defRPr/>
            </a:pPr>
            <a:r>
              <a:rPr lang="en-US"/>
              <a:t>134 SC JINR, September 21-22, 2023</a:t>
            </a:r>
            <a:endParaRPr lang="fr-FR"/>
          </a:p>
        </p:txBody>
      </p:sp>
      <p:sp>
        <p:nvSpPr>
          <p:cNvPr id="2" name="TextBox 1">
            <a:extLst>
              <a:ext uri="{FF2B5EF4-FFF2-40B4-BE49-F238E27FC236}">
                <a16:creationId xmlns:a16="http://schemas.microsoft.com/office/drawing/2014/main" id="{108DE10B-36CC-6648-8218-627444949399}"/>
              </a:ext>
            </a:extLst>
          </p:cNvPr>
          <p:cNvSpPr txBox="1"/>
          <p:nvPr/>
        </p:nvSpPr>
        <p:spPr>
          <a:xfrm>
            <a:off x="646394" y="979240"/>
            <a:ext cx="3707105" cy="1277273"/>
          </a:xfrm>
          <a:prstGeom prst="rect">
            <a:avLst/>
          </a:prstGeom>
          <a:noFill/>
        </p:spPr>
        <p:txBody>
          <a:bodyPr wrap="none" rtlCol="0">
            <a:spAutoFit/>
          </a:bodyPr>
          <a:lstStyle/>
          <a:p>
            <a:pPr>
              <a:spcAft>
                <a:spcPts val="600"/>
              </a:spcAft>
            </a:pPr>
            <a:r>
              <a:rPr lang="en-IL" b="1" dirty="0"/>
              <a:t>Reports presented by:</a:t>
            </a:r>
          </a:p>
          <a:p>
            <a:pPr lvl="1"/>
            <a:r>
              <a:rPr lang="en-IL" dirty="0"/>
              <a:t>ALICE – Boris Batyunya</a:t>
            </a:r>
          </a:p>
          <a:p>
            <a:pPr lvl="1"/>
            <a:r>
              <a:rPr lang="en-IL" dirty="0"/>
              <a:t>ATLAS – Tatiana Lyubushkina</a:t>
            </a:r>
          </a:p>
          <a:p>
            <a:pPr lvl="1"/>
            <a:r>
              <a:rPr lang="en-IL" dirty="0"/>
              <a:t>CMS – Vladimir Karjavin</a:t>
            </a:r>
          </a:p>
        </p:txBody>
      </p:sp>
    </p:spTree>
    <p:extLst>
      <p:ext uri="{BB962C8B-B14F-4D97-AF65-F5344CB8AC3E}">
        <p14:creationId xmlns:p14="http://schemas.microsoft.com/office/powerpoint/2010/main" val="29718767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123757</TotalTime>
  <Words>2178</Words>
  <Application>Microsoft Macintosh PowerPoint</Application>
  <PresentationFormat>On-screen Show (4:3)</PresentationFormat>
  <Paragraphs>193</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Symbol</vt:lpstr>
      <vt:lpstr>Times</vt:lpstr>
      <vt:lpstr>Wingdings</vt:lpstr>
      <vt:lpstr>Thème Office</vt:lpstr>
      <vt:lpstr>PowerPoint Presentation</vt:lpstr>
      <vt:lpstr>58th PAC-PP agenda June 21-22, 2023</vt:lpstr>
      <vt:lpstr>JINR News</vt:lpstr>
      <vt:lpstr>Report on the Nuclotron-NICA project </vt:lpstr>
      <vt:lpstr>Infrastructure Developments           </vt:lpstr>
      <vt:lpstr>Report on MPD</vt:lpstr>
      <vt:lpstr>Report on BM@N</vt:lpstr>
      <vt:lpstr>SPD Report – Towards TDR</vt:lpstr>
      <vt:lpstr>Reports from the LHC experiments</vt:lpstr>
      <vt:lpstr>Reports on ongoing projects (I)</vt:lpstr>
      <vt:lpstr>Reports on ongoing projects (II)</vt:lpstr>
      <vt:lpstr>Reports on ongoing projects (III)</vt:lpstr>
      <vt:lpstr>Reports on ongoing projects (IV)</vt:lpstr>
      <vt:lpstr>Reports on new projects </vt:lpstr>
      <vt:lpstr>Poster presentations by young scientists</vt:lpstr>
      <vt:lpstr>Next PAC-PP  Meeting – June 21-22, 2023</vt:lpstr>
      <vt:lpstr>PowerPoint Presentation</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on the implementation of the PAC 31st meeting and on the work towards optimization of the research programme</dc:title>
  <dc:creator>egle</dc:creator>
  <cp:lastModifiedBy>Itzhak Tserruya</cp:lastModifiedBy>
  <cp:revision>1668</cp:revision>
  <cp:lastPrinted>2015-02-17T16:45:31Z</cp:lastPrinted>
  <dcterms:created xsi:type="dcterms:W3CDTF">2010-01-13T11:24:08Z</dcterms:created>
  <dcterms:modified xsi:type="dcterms:W3CDTF">2023-09-21T07:55:34Z</dcterms:modified>
</cp:coreProperties>
</file>