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319" r:id="rId9"/>
    <p:sldMasterId id="2147495306" r:id="rId10"/>
    <p:sldMasterId id="2147495332" r:id="rId11"/>
    <p:sldMasterId id="2147495286" r:id="rId12"/>
  </p:sldMasterIdLst>
  <p:notesMasterIdLst>
    <p:notesMasterId r:id="rId32"/>
  </p:notesMasterIdLst>
  <p:handoutMasterIdLst>
    <p:handoutMasterId r:id="rId33"/>
  </p:handoutMasterIdLst>
  <p:sldIdLst>
    <p:sldId id="787" r:id="rId13"/>
    <p:sldId id="1078" r:id="rId14"/>
    <p:sldId id="1056" r:id="rId15"/>
    <p:sldId id="262" r:id="rId16"/>
    <p:sldId id="585" r:id="rId17"/>
    <p:sldId id="1057" r:id="rId18"/>
    <p:sldId id="1059" r:id="rId19"/>
    <p:sldId id="1058" r:id="rId20"/>
    <p:sldId id="1066" r:id="rId21"/>
    <p:sldId id="1067" r:id="rId22"/>
    <p:sldId id="1068" r:id="rId23"/>
    <p:sldId id="1069" r:id="rId24"/>
    <p:sldId id="1070" r:id="rId25"/>
    <p:sldId id="1074" r:id="rId26"/>
    <p:sldId id="1072" r:id="rId27"/>
    <p:sldId id="1076" r:id="rId28"/>
    <p:sldId id="1077" r:id="rId29"/>
    <p:sldId id="1065" r:id="rId30"/>
    <p:sldId id="991" r:id="rId31"/>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g Belov" initials="OB" lastIdx="1" clrIdx="0">
    <p:extLst>
      <p:ext uri="{19B8F6BF-5375-455C-9EA6-DF929625EA0E}">
        <p15:presenceInfo xmlns:p15="http://schemas.microsoft.com/office/powerpoint/2012/main" userId="b7957bfe5fdd93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568"/>
    <a:srgbClr val="0000FF"/>
    <a:srgbClr val="CC3399"/>
    <a:srgbClr val="004176"/>
    <a:srgbClr val="003399"/>
    <a:srgbClr val="006600"/>
    <a:srgbClr val="FFFFCC"/>
    <a:srgbClr val="5656C6"/>
    <a:srgbClr val="D0EB95"/>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1" autoAdjust="0"/>
    <p:restoredTop sz="86092" autoAdjust="0"/>
  </p:normalViewPr>
  <p:slideViewPr>
    <p:cSldViewPr snapToGrid="0">
      <p:cViewPr varScale="1">
        <p:scale>
          <a:sx n="92" d="100"/>
          <a:sy n="92" d="100"/>
        </p:scale>
        <p:origin x="1326" y="66"/>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18.09.2023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DB37EC-C76D-4713-9379-AD017256D6F4}" type="slidenum">
              <a:rPr lang="ru-RU" altLang="hu-HU" smtClean="0"/>
              <a:pPr/>
              <a:t>1</a:t>
            </a:fld>
            <a:endParaRPr lang="ru-RU" altLang="hu-HU"/>
          </a:p>
        </p:txBody>
      </p:sp>
    </p:spTree>
    <p:extLst>
      <p:ext uri="{BB962C8B-B14F-4D97-AF65-F5344CB8AC3E}">
        <p14:creationId xmlns:p14="http://schemas.microsoft.com/office/powerpoint/2010/main" val="2618506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14</a:t>
            </a:fld>
            <a:endParaRPr lang="ru-RU" altLang="hu-HU"/>
          </a:p>
        </p:txBody>
      </p:sp>
    </p:spTree>
    <p:extLst>
      <p:ext uri="{BB962C8B-B14F-4D97-AF65-F5344CB8AC3E}">
        <p14:creationId xmlns:p14="http://schemas.microsoft.com/office/powerpoint/2010/main" val="249212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4</a:t>
            </a:fld>
            <a:endParaRPr lang="ru-RU" altLang="hu-HU"/>
          </a:p>
        </p:txBody>
      </p:sp>
    </p:spTree>
    <p:extLst>
      <p:ext uri="{BB962C8B-B14F-4D97-AF65-F5344CB8AC3E}">
        <p14:creationId xmlns:p14="http://schemas.microsoft.com/office/powerpoint/2010/main" val="43546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6</a:t>
            </a:fld>
            <a:endParaRPr lang="ru-RU" altLang="hu-HU"/>
          </a:p>
        </p:txBody>
      </p:sp>
    </p:spTree>
    <p:extLst>
      <p:ext uri="{BB962C8B-B14F-4D97-AF65-F5344CB8AC3E}">
        <p14:creationId xmlns:p14="http://schemas.microsoft.com/office/powerpoint/2010/main" val="3950078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8</a:t>
            </a:fld>
            <a:endParaRPr lang="ru-RU" altLang="hu-HU"/>
          </a:p>
        </p:txBody>
      </p:sp>
    </p:spTree>
    <p:extLst>
      <p:ext uri="{BB962C8B-B14F-4D97-AF65-F5344CB8AC3E}">
        <p14:creationId xmlns:p14="http://schemas.microsoft.com/office/powerpoint/2010/main" val="2063484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9</a:t>
            </a:fld>
            <a:endParaRPr lang="ru-RU" altLang="hu-HU"/>
          </a:p>
        </p:txBody>
      </p:sp>
    </p:spTree>
    <p:extLst>
      <p:ext uri="{BB962C8B-B14F-4D97-AF65-F5344CB8AC3E}">
        <p14:creationId xmlns:p14="http://schemas.microsoft.com/office/powerpoint/2010/main" val="2712305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10</a:t>
            </a:fld>
            <a:endParaRPr lang="ru-RU" altLang="hu-HU"/>
          </a:p>
        </p:txBody>
      </p:sp>
    </p:spTree>
    <p:extLst>
      <p:ext uri="{BB962C8B-B14F-4D97-AF65-F5344CB8AC3E}">
        <p14:creationId xmlns:p14="http://schemas.microsoft.com/office/powerpoint/2010/main" val="3638497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11</a:t>
            </a:fld>
            <a:endParaRPr lang="ru-RU" altLang="hu-HU"/>
          </a:p>
        </p:txBody>
      </p:sp>
    </p:spTree>
    <p:extLst>
      <p:ext uri="{BB962C8B-B14F-4D97-AF65-F5344CB8AC3E}">
        <p14:creationId xmlns:p14="http://schemas.microsoft.com/office/powerpoint/2010/main" val="3733138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12</a:t>
            </a:fld>
            <a:endParaRPr lang="ru-RU" altLang="hu-HU"/>
          </a:p>
        </p:txBody>
      </p:sp>
    </p:spTree>
    <p:extLst>
      <p:ext uri="{BB962C8B-B14F-4D97-AF65-F5344CB8AC3E}">
        <p14:creationId xmlns:p14="http://schemas.microsoft.com/office/powerpoint/2010/main" val="209631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13</a:t>
            </a:fld>
            <a:endParaRPr lang="ru-RU" altLang="hu-HU"/>
          </a:p>
        </p:txBody>
      </p:sp>
    </p:spTree>
    <p:extLst>
      <p:ext uri="{BB962C8B-B14F-4D97-AF65-F5344CB8AC3E}">
        <p14:creationId xmlns:p14="http://schemas.microsoft.com/office/powerpoint/2010/main" val="20576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20417741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36871507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204026518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70187524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55805539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403358534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96824416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22952309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48371149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87612082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45913759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788302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361326931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06905922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21183973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289454723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117472627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33603623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63527282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07712258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217028292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56043044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58375648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61406206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47295587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103524998"/>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699023611"/>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4451307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9/18/2023</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322455232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66245848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35859331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37894704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192788431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13792340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13891628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46352150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image" Target="../media/image4.png"/><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theme" Target="../theme/theme12.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image" Target="../media/image6.png"/><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image" Target="../media/image5.png"/><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198060860"/>
      </p:ext>
    </p:extLst>
  </p:cSld>
  <p:clrMap bg1="lt1" tx1="dk1" bg2="lt2" tx2="dk2" accent1="accent1" accent2="accent2" accent3="accent3" accent4="accent4" accent5="accent5" accent6="accent6" hlink="hlink" folHlink="folHlink"/>
  <p:sldLayoutIdLst>
    <p:sldLayoutId id="2147495307" r:id="rId1"/>
    <p:sldLayoutId id="2147495308" r:id="rId2"/>
    <p:sldLayoutId id="2147495309" r:id="rId3"/>
    <p:sldLayoutId id="2147495310" r:id="rId4"/>
    <p:sldLayoutId id="2147495311" r:id="rId5"/>
    <p:sldLayoutId id="2147495312" r:id="rId6"/>
    <p:sldLayoutId id="2147495313" r:id="rId7"/>
    <p:sldLayoutId id="2147495314" r:id="rId8"/>
    <p:sldLayoutId id="2147495315" r:id="rId9"/>
    <p:sldLayoutId id="2147495316" r:id="rId10"/>
    <p:sldLayoutId id="2147495317" r:id="rId11"/>
    <p:sldLayoutId id="2147495318"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2141968556"/>
      </p:ext>
    </p:extLst>
  </p:cSld>
  <p:clrMap bg1="lt1" tx1="dk1" bg2="lt2" tx2="dk2" accent1="accent1" accent2="accent2" accent3="accent3" accent4="accent4" accent5="accent5" accent6="accent6" hlink="hlink" folHlink="folHlink"/>
  <p:sldLayoutIdLst>
    <p:sldLayoutId id="2147495333" r:id="rId1"/>
    <p:sldLayoutId id="2147495334" r:id="rId2"/>
    <p:sldLayoutId id="2147495335" r:id="rId3"/>
    <p:sldLayoutId id="2147495336" r:id="rId4"/>
    <p:sldLayoutId id="2147495337" r:id="rId5"/>
    <p:sldLayoutId id="2147495338" r:id="rId6"/>
    <p:sldLayoutId id="2147495339" r:id="rId7"/>
    <p:sldLayoutId id="2147495340" r:id="rId8"/>
    <p:sldLayoutId id="2147495341" r:id="rId9"/>
    <p:sldLayoutId id="2147495342" r:id="rId10"/>
    <p:sldLayoutId id="2147495343" r:id="rId11"/>
    <p:sldLayoutId id="2147495344"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9/18/2023</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7172"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3185920237"/>
      </p:ext>
    </p:extLst>
  </p:cSld>
  <p:clrMap bg1="lt1" tx1="dk1" bg2="lt2" tx2="dk2" accent1="accent1" accent2="accent2" accent3="accent3" accent4="accent4" accent5="accent5" accent6="accent6" hlink="hlink" folHlink="folHlink"/>
  <p:sldLayoutIdLst>
    <p:sldLayoutId id="2147495320" r:id="rId1"/>
    <p:sldLayoutId id="2147495321" r:id="rId2"/>
    <p:sldLayoutId id="2147495322" r:id="rId3"/>
    <p:sldLayoutId id="2147495323" r:id="rId4"/>
    <p:sldLayoutId id="2147495324" r:id="rId5"/>
    <p:sldLayoutId id="2147495325" r:id="rId6"/>
    <p:sldLayoutId id="2147495326" r:id="rId7"/>
    <p:sldLayoutId id="2147495327" r:id="rId8"/>
    <p:sldLayoutId id="2147495328" r:id="rId9"/>
    <p:sldLayoutId id="2147495329" r:id="rId10"/>
    <p:sldLayoutId id="2147495330" r:id="rId11"/>
    <p:sldLayoutId id="2147495331"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8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7.xml"/><Relationship Id="rId1" Type="http://schemas.openxmlformats.org/officeDocument/2006/relationships/slideLayout" Target="../slideLayouts/slideLayout86.xml"/><Relationship Id="rId5" Type="http://schemas.openxmlformats.org/officeDocument/2006/relationships/image" Target="../media/image52.tiff"/><Relationship Id="rId4" Type="http://schemas.openxmlformats.org/officeDocument/2006/relationships/image" Target="../media/image51.tiff"/></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86.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86.xml"/><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6.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8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tmp"/><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86.xml"/><Relationship Id="rId5" Type="http://schemas.openxmlformats.org/officeDocument/2006/relationships/image" Target="../media/image33.jpe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34.tiff"/><Relationship Id="rId7" Type="http://schemas.openxmlformats.org/officeDocument/2006/relationships/image" Target="../media/image38.tiff"/><Relationship Id="rId2" Type="http://schemas.openxmlformats.org/officeDocument/2006/relationships/notesSlide" Target="../notesSlides/notesSlide4.xml"/><Relationship Id="rId1" Type="http://schemas.openxmlformats.org/officeDocument/2006/relationships/slideLayout" Target="../slideLayouts/slideLayout86.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 Id="rId9" Type="http://schemas.openxmlformats.org/officeDocument/2006/relationships/image" Target="../media/image40.tiff"/></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8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6809" y="2193609"/>
            <a:ext cx="11277599" cy="561885"/>
          </a:xfrm>
          <a:prstGeom prst="rect">
            <a:avLst/>
          </a:prstGeom>
        </p:spPr>
        <p:txBody>
          <a:bodyPr wrap="square">
            <a:spAutoFit/>
          </a:bodyPr>
          <a:lstStyle/>
          <a:p>
            <a:pPr algn="ctr" eaLnBrk="1" hangingPunct="1">
              <a:lnSpc>
                <a:spcPct val="120000"/>
              </a:lnSpc>
            </a:pPr>
            <a:r>
              <a:rPr lang="en-US" altLang="hu-HU" sz="2800" b="1" dirty="0">
                <a:solidFill>
                  <a:srgbClr val="C00000"/>
                </a:solidFill>
                <a:effectLst>
                  <a:outerShdw blurRad="38100" dist="38100" dir="2700000" algn="tl">
                    <a:srgbClr val="000000">
                      <a:alpha val="43137"/>
                    </a:srgbClr>
                  </a:outerShdw>
                </a:effectLst>
              </a:rPr>
              <a:t>Programme Advisory Committee for Condensed Matter Physics</a:t>
            </a:r>
          </a:p>
        </p:txBody>
      </p:sp>
      <p:sp>
        <p:nvSpPr>
          <p:cNvPr id="234498" name="Прямоугольник 5"/>
          <p:cNvSpPr>
            <a:spLocks noChangeArrowheads="1"/>
          </p:cNvSpPr>
          <p:nvPr/>
        </p:nvSpPr>
        <p:spPr bwMode="auto">
          <a:xfrm>
            <a:off x="1364541" y="4938845"/>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000" b="1" dirty="0">
                <a:solidFill>
                  <a:srgbClr val="024674"/>
                </a:solidFill>
                <a:effectLst>
                  <a:outerShdw blurRad="38100" dist="38100" dir="2700000" algn="tl">
                    <a:srgbClr val="000000">
                      <a:alpha val="43137"/>
                    </a:srgbClr>
                  </a:outerShdw>
                </a:effectLst>
              </a:rPr>
              <a:t>Dénes Lajos Nagy </a:t>
            </a:r>
          </a:p>
        </p:txBody>
      </p:sp>
      <p:sp>
        <p:nvSpPr>
          <p:cNvPr id="5" name="Прямоугольник 5"/>
          <p:cNvSpPr>
            <a:spLocks noChangeArrowheads="1"/>
          </p:cNvSpPr>
          <p:nvPr/>
        </p:nvSpPr>
        <p:spPr bwMode="auto">
          <a:xfrm>
            <a:off x="85634" y="6575623"/>
            <a:ext cx="120758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1400" b="1" dirty="0">
                <a:solidFill>
                  <a:schemeClr val="bg1"/>
                </a:solidFill>
                <a:effectLst>
                  <a:outerShdw blurRad="38100" dist="38100" dir="2700000" algn="tl">
                    <a:srgbClr val="000000">
                      <a:alpha val="43137"/>
                    </a:srgbClr>
                  </a:outerShdw>
                </a:effectLst>
              </a:rPr>
              <a:t>134</a:t>
            </a:r>
            <a:r>
              <a:rPr lang="en-US" altLang="hu-HU" sz="1400" b="1" baseline="30000" dirty="0">
                <a:solidFill>
                  <a:schemeClr val="bg1"/>
                </a:solidFill>
                <a:effectLst>
                  <a:outerShdw blurRad="38100" dist="38100" dir="2700000" algn="tl">
                    <a:srgbClr val="000000">
                      <a:alpha val="43137"/>
                    </a:srgbClr>
                  </a:outerShdw>
                </a:effectLst>
              </a:rPr>
              <a:t>th</a:t>
            </a:r>
            <a:r>
              <a:rPr lang="en-US" altLang="hu-HU" sz="1400" b="1" dirty="0">
                <a:solidFill>
                  <a:schemeClr val="bg1"/>
                </a:solidFill>
                <a:effectLst>
                  <a:outerShdw blurRad="38100" dist="38100" dir="2700000" algn="tl">
                    <a:srgbClr val="000000">
                      <a:alpha val="43137"/>
                    </a:srgbClr>
                  </a:outerShdw>
                </a:effectLst>
              </a:rPr>
              <a:t> session of the JINR Scientific Council, 21-22 September 2023</a:t>
            </a:r>
          </a:p>
        </p:txBody>
      </p:sp>
      <p:sp>
        <p:nvSpPr>
          <p:cNvPr id="8" name="Прямоугольник 7">
            <a:extLst>
              <a:ext uri="{FF2B5EF4-FFF2-40B4-BE49-F238E27FC236}">
                <a16:creationId xmlns:a16="http://schemas.microsoft.com/office/drawing/2014/main" id="{089632E6-E05C-407C-9850-A59577CF1EF7}"/>
              </a:ext>
            </a:extLst>
          </p:cNvPr>
          <p:cNvSpPr/>
          <p:nvPr/>
        </p:nvSpPr>
        <p:spPr>
          <a:xfrm>
            <a:off x="4088659" y="3674542"/>
            <a:ext cx="3972562" cy="427746"/>
          </a:xfrm>
          <a:prstGeom prst="rect">
            <a:avLst/>
          </a:prstGeom>
        </p:spPr>
        <p:txBody>
          <a:bodyPr wrap="none">
            <a:spAutoFit/>
          </a:bodyPr>
          <a:lstStyle/>
          <a:p>
            <a:pPr algn="ctr" eaLnBrk="1" hangingPunct="1">
              <a:lnSpc>
                <a:spcPct val="120000"/>
              </a:lnSpc>
            </a:pPr>
            <a:r>
              <a:rPr lang="en-US" altLang="hu-HU" sz="2000" b="1" dirty="0">
                <a:solidFill>
                  <a:srgbClr val="C00000"/>
                </a:solidFill>
                <a:effectLst>
                  <a:outerShdw blurRad="38100" dist="38100" dir="2700000" algn="tl">
                    <a:srgbClr val="000000">
                      <a:alpha val="43137"/>
                    </a:srgbClr>
                  </a:outerShdw>
                </a:effectLst>
              </a:rPr>
              <a:t>5</a:t>
            </a:r>
            <a:r>
              <a:rPr lang="ru-RU" altLang="hu-HU" sz="2000" b="1" dirty="0">
                <a:solidFill>
                  <a:srgbClr val="C00000"/>
                </a:solidFill>
                <a:effectLst>
                  <a:outerShdw blurRad="38100" dist="38100" dir="2700000" algn="tl">
                    <a:srgbClr val="000000">
                      <a:alpha val="43137"/>
                    </a:srgbClr>
                  </a:outerShdw>
                </a:effectLst>
              </a:rPr>
              <a:t>7</a:t>
            </a:r>
            <a:r>
              <a:rPr lang="en-US" altLang="hu-HU" sz="2000" b="1" dirty="0" err="1">
                <a:solidFill>
                  <a:srgbClr val="C00000"/>
                </a:solidFill>
                <a:effectLst>
                  <a:outerShdw blurRad="38100" dist="38100" dir="2700000" algn="tl">
                    <a:srgbClr val="000000">
                      <a:alpha val="43137"/>
                    </a:srgbClr>
                  </a:outerShdw>
                </a:effectLst>
              </a:rPr>
              <a:t>th</a:t>
            </a:r>
            <a:r>
              <a:rPr lang="en-US" altLang="hu-HU" sz="2000" b="1" dirty="0">
                <a:solidFill>
                  <a:srgbClr val="C00000"/>
                </a:solidFill>
                <a:effectLst>
                  <a:outerShdw blurRad="38100" dist="38100" dir="2700000" algn="tl">
                    <a:srgbClr val="000000">
                      <a:alpha val="43137"/>
                    </a:srgbClr>
                  </a:outerShdw>
                </a:effectLst>
              </a:rPr>
              <a:t> meeting (1</a:t>
            </a:r>
            <a:r>
              <a:rPr lang="ru-RU" altLang="hu-HU" sz="2000" b="1" dirty="0">
                <a:solidFill>
                  <a:srgbClr val="C00000"/>
                </a:solidFill>
                <a:effectLst>
                  <a:outerShdw blurRad="38100" dist="38100" dir="2700000" algn="tl">
                    <a:srgbClr val="000000">
                      <a:alpha val="43137"/>
                    </a:srgbClr>
                  </a:outerShdw>
                </a:effectLst>
              </a:rPr>
              <a:t>5</a:t>
            </a:r>
            <a:r>
              <a:rPr lang="en-US" altLang="hu-HU" sz="2000" b="1" dirty="0">
                <a:solidFill>
                  <a:srgbClr val="C00000"/>
                </a:solidFill>
                <a:effectLst>
                  <a:outerShdw blurRad="38100" dist="38100" dir="2700000" algn="tl">
                    <a:srgbClr val="000000">
                      <a:alpha val="43137"/>
                    </a:srgbClr>
                  </a:outerShdw>
                </a:effectLst>
              </a:rPr>
              <a:t>-1</a:t>
            </a:r>
            <a:r>
              <a:rPr lang="ru-RU" altLang="hu-HU" sz="2000" b="1" dirty="0">
                <a:solidFill>
                  <a:srgbClr val="C00000"/>
                </a:solidFill>
                <a:effectLst>
                  <a:outerShdw blurRad="38100" dist="38100" dir="2700000" algn="tl">
                    <a:srgbClr val="000000">
                      <a:alpha val="43137"/>
                    </a:srgbClr>
                  </a:outerShdw>
                </a:effectLst>
              </a:rPr>
              <a:t>6</a:t>
            </a:r>
            <a:r>
              <a:rPr lang="en-US" altLang="hu-HU" sz="2000" b="1" dirty="0">
                <a:solidFill>
                  <a:srgbClr val="C00000"/>
                </a:solidFill>
                <a:effectLst>
                  <a:outerShdw blurRad="38100" dist="38100" dir="2700000" algn="tl">
                    <a:srgbClr val="000000">
                      <a:alpha val="43137"/>
                    </a:srgbClr>
                  </a:outerShdw>
                </a:effectLst>
              </a:rPr>
              <a:t> June 2023)</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EEC31A-565F-D048-AE59-5847E4C1BFEB}"/>
              </a:ext>
            </a:extLst>
          </p:cNvPr>
          <p:cNvSpPr txBox="1"/>
          <p:nvPr/>
        </p:nvSpPr>
        <p:spPr>
          <a:xfrm>
            <a:off x="0" y="215344"/>
            <a:ext cx="12192000" cy="830997"/>
          </a:xfrm>
          <a:prstGeom prst="rect">
            <a:avLst/>
          </a:prstGeom>
          <a:noFill/>
        </p:spPr>
        <p:txBody>
          <a:bodyPr wrap="square">
            <a:spAutoFit/>
          </a:bodyPr>
          <a:lstStyle/>
          <a:p>
            <a:pPr algn="ctr"/>
            <a:r>
              <a:rPr lang="en-US" sz="2400" dirty="0">
                <a:solidFill>
                  <a:srgbClr val="004176"/>
                </a:solidFill>
              </a:rPr>
              <a:t>Proposal for extending the project </a:t>
            </a:r>
            <a:r>
              <a:rPr lang="en-GB" sz="24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“Development of experimental techniques and applied research with slow monochromatic positron beams (PAS)”</a:t>
            </a:r>
            <a:endParaRPr lang="en-US" sz="2400" b="1" dirty="0">
              <a:solidFill>
                <a:srgbClr val="004176"/>
              </a:solidFill>
            </a:endParaRPr>
          </a:p>
        </p:txBody>
      </p:sp>
      <p:pic>
        <p:nvPicPr>
          <p:cNvPr id="14" name="Рисунок 13">
            <a:extLst>
              <a:ext uri="{FF2B5EF4-FFF2-40B4-BE49-F238E27FC236}">
                <a16:creationId xmlns:a16="http://schemas.microsoft.com/office/drawing/2014/main" id="{5002F880-8913-6447-8446-00BF2E95A1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7810500" y="1155037"/>
            <a:ext cx="4102100" cy="3088336"/>
          </a:xfrm>
          <a:prstGeom prst="rect">
            <a:avLst/>
          </a:prstGeom>
        </p:spPr>
      </p:pic>
      <p:pic>
        <p:nvPicPr>
          <p:cNvPr id="15" name="Рисунок 14">
            <a:extLst>
              <a:ext uri="{FF2B5EF4-FFF2-40B4-BE49-F238E27FC236}">
                <a16:creationId xmlns:a16="http://schemas.microsoft.com/office/drawing/2014/main" id="{BDC8DE71-7804-D84C-AC73-B192AE6911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0500" y="4484220"/>
            <a:ext cx="1801773" cy="1827887"/>
          </a:xfrm>
          <a:prstGeom prst="rect">
            <a:avLst/>
          </a:prstGeom>
        </p:spPr>
      </p:pic>
      <p:sp>
        <p:nvSpPr>
          <p:cNvPr id="16" name="TextBox 15">
            <a:extLst>
              <a:ext uri="{FF2B5EF4-FFF2-40B4-BE49-F238E27FC236}">
                <a16:creationId xmlns:a16="http://schemas.microsoft.com/office/drawing/2014/main" id="{F007BE6B-5FD5-7F4A-9A27-6E6F7165EDAE}"/>
              </a:ext>
            </a:extLst>
          </p:cNvPr>
          <p:cNvSpPr txBox="1"/>
          <p:nvPr/>
        </p:nvSpPr>
        <p:spPr>
          <a:xfrm>
            <a:off x="7620000" y="6349754"/>
            <a:ext cx="2116101" cy="338554"/>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Example of spectrum</a:t>
            </a:r>
            <a:endParaRPr lang="ru-RU" sz="1600" b="1" dirty="0">
              <a:latin typeface="Times New Roman" panose="02020603050405020304" pitchFamily="18" charset="0"/>
              <a:cs typeface="Times New Roman" panose="02020603050405020304" pitchFamily="18" charset="0"/>
            </a:endParaRPr>
          </a:p>
        </p:txBody>
      </p:sp>
      <p:pic>
        <p:nvPicPr>
          <p:cNvPr id="19" name="Рисунок 18">
            <a:extLst>
              <a:ext uri="{FF2B5EF4-FFF2-40B4-BE49-F238E27FC236}">
                <a16:creationId xmlns:a16="http://schemas.microsoft.com/office/drawing/2014/main" id="{60E24E2C-FB60-754A-8E73-AB6440CDDB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36101" y="4382620"/>
            <a:ext cx="2176499" cy="1103780"/>
          </a:xfrm>
          <a:prstGeom prst="rect">
            <a:avLst/>
          </a:prstGeom>
        </p:spPr>
      </p:pic>
      <p:pic>
        <p:nvPicPr>
          <p:cNvPr id="21" name="Рисунок 20" descr="Изображение выглядит как текст, зарисовка, диаграмма, линия&#10;&#10;Автоматически созданное описание">
            <a:extLst>
              <a:ext uri="{FF2B5EF4-FFF2-40B4-BE49-F238E27FC236}">
                <a16:creationId xmlns:a16="http://schemas.microsoft.com/office/drawing/2014/main" id="{16FA153E-5C5A-144E-BECB-486BE84DF8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6101" y="5615725"/>
            <a:ext cx="2176499" cy="1136785"/>
          </a:xfrm>
          <a:prstGeom prst="rect">
            <a:avLst/>
          </a:prstGeom>
          <a:ln>
            <a:solidFill>
              <a:schemeClr val="tx1"/>
            </a:solidFill>
          </a:ln>
        </p:spPr>
      </p:pic>
      <p:sp>
        <p:nvSpPr>
          <p:cNvPr id="22" name="TextBox 21">
            <a:extLst>
              <a:ext uri="{FF2B5EF4-FFF2-40B4-BE49-F238E27FC236}">
                <a16:creationId xmlns:a16="http://schemas.microsoft.com/office/drawing/2014/main" id="{FBAE038F-6BD7-184D-92F7-7EE3EC6AB338}"/>
              </a:ext>
            </a:extLst>
          </p:cNvPr>
          <p:cNvSpPr txBox="1"/>
          <p:nvPr/>
        </p:nvSpPr>
        <p:spPr>
          <a:xfrm>
            <a:off x="10346238" y="5612947"/>
            <a:ext cx="1690190" cy="600164"/>
          </a:xfrm>
          <a:prstGeom prst="rect">
            <a:avLst/>
          </a:prstGeom>
          <a:noFill/>
        </p:spPr>
        <p:txBody>
          <a:bodyPr wrap="square" rtlCol="0">
            <a:spAutoFit/>
          </a:bodyPr>
          <a:lstStyle/>
          <a:p>
            <a:pPr algn="ctr"/>
            <a:r>
              <a:rPr lang="en-US" sz="1100" b="1" dirty="0">
                <a:latin typeface="Times New Roman" panose="02020603050405020304" pitchFamily="18" charset="0"/>
                <a:cs typeface="Times New Roman" panose="02020603050405020304" pitchFamily="18" charset="0"/>
              </a:rPr>
              <a:t>Example of</a:t>
            </a:r>
            <a:r>
              <a:rPr lang="en-US" sz="1100" dirty="0">
                <a:effectLst/>
                <a:latin typeface="Times New Roman" panose="02020603050405020304" pitchFamily="18" charset="0"/>
                <a:ea typeface="Calibri" panose="020F0502020204030204" pitchFamily="34" charset="0"/>
              </a:rPr>
              <a:t> </a:t>
            </a:r>
            <a:r>
              <a:rPr lang="en-US" sz="1100" b="1" dirty="0">
                <a:latin typeface="Times New Roman" panose="02020603050405020304" pitchFamily="18" charset="0"/>
                <a:cs typeface="Times New Roman" panose="02020603050405020304" pitchFamily="18" charset="0"/>
              </a:rPr>
              <a:t>data obtained in PALS method</a:t>
            </a:r>
            <a:endParaRPr lang="ru-RU" sz="11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7408E6E-6471-4341-B2D8-C7C4F81AB074}"/>
              </a:ext>
            </a:extLst>
          </p:cNvPr>
          <p:cNvSpPr txBox="1"/>
          <p:nvPr/>
        </p:nvSpPr>
        <p:spPr>
          <a:xfrm>
            <a:off x="358235" y="1287344"/>
            <a:ext cx="6718300" cy="5355312"/>
          </a:xfrm>
          <a:prstGeom prst="rect">
            <a:avLst/>
          </a:prstGeom>
          <a:noFill/>
        </p:spPr>
        <p:txBody>
          <a:bodyPr wrap="square">
            <a:spAutoFit/>
          </a:bodyPr>
          <a:lstStyle/>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took note of the report on extending the project “Development of experimental techniques and applied research with slow monochromatic positron beams (PAS)” presented by </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a:t>
            </a:r>
            <a:r>
              <a:rPr lang="en-US" b="1" dirty="0" err="1">
                <a:solidFill>
                  <a:srgbClr val="224568"/>
                </a:solidFill>
                <a:ea typeface="Times New Roman" panose="02020603050405020304" pitchFamily="18" charset="0"/>
              </a:rPr>
              <a:t>lexey</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Sidorin</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t>
            </a:r>
          </a:p>
          <a:p>
            <a:pPr algn="just"/>
            <a:endParaRPr lang="en-GB" dirty="0">
              <a:solidFill>
                <a:srgbClr val="224568"/>
              </a:solidFill>
              <a:ea typeface="Times New Roman" panose="02020603050405020304" pitchFamily="18" charset="0"/>
            </a:endParaRPr>
          </a:p>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noted the high demand for PAS methods, including the Doppler broadening of the annihilation line (DBAL) method on a beam as well as the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p</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ositron</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annihilation lifetime spectroscopy (PALS) method in the classical formulation.</a:t>
            </a:r>
          </a:p>
          <a:p>
            <a:pPr algn="just"/>
            <a:endParaRPr lang="en-GB" dirty="0">
              <a:solidFill>
                <a:srgbClr val="224568"/>
              </a:solidFill>
              <a:ea typeface="Times New Roman" panose="02020603050405020304" pitchFamily="18" charset="0"/>
            </a:endParaRPr>
          </a:p>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welcomed the involvement of employees from other countries in the work on the project. The implementation of the programme presented in the project will bring this facility to a qualitatively new level, opening up new opportunities for experimental research in the field of condensed matter physics and materials science.</a:t>
            </a:r>
          </a:p>
          <a:p>
            <a:pPr algn="just"/>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GB" sz="18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Recommendation.</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recommended that the project be extended for the period 2024–2028.</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96875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5527EA8-87AC-0444-98C9-5D1241C22004}"/>
              </a:ext>
            </a:extLst>
          </p:cNvPr>
          <p:cNvSpPr txBox="1"/>
          <p:nvPr/>
        </p:nvSpPr>
        <p:spPr>
          <a:xfrm>
            <a:off x="406400" y="1108678"/>
            <a:ext cx="11569700" cy="2585323"/>
          </a:xfrm>
          <a:prstGeom prst="rect">
            <a:avLst/>
          </a:prstGeom>
          <a:noFill/>
        </p:spPr>
        <p:txBody>
          <a:bodyPr wrap="square">
            <a:spAutoFit/>
          </a:bodyPr>
          <a:lstStyle/>
          <a:p>
            <a:pPr algn="just"/>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took note of the proposal to open a project “Design and development of a test zone for methodological studies of detectors at the linear electron accelerator in DLNP” presented by </a:t>
            </a:r>
            <a:r>
              <a:rPr lang="en-US"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S</a:t>
            </a:r>
            <a:r>
              <a:rPr lang="en-US" b="1" dirty="0">
                <a:solidFill>
                  <a:srgbClr val="224568"/>
                </a:solidFill>
                <a:ea typeface="Times New Roman" panose="02020603050405020304" pitchFamily="18" charset="0"/>
              </a:rPr>
              <a:t>aid</a:t>
            </a:r>
            <a:r>
              <a:rPr lang="en-US"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Abou</a:t>
            </a:r>
            <a:r>
              <a:rPr lang="en-US"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El-</a:t>
            </a:r>
            <a:r>
              <a:rPr lang="en-US" sz="18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Azm</a:t>
            </a:r>
            <a:r>
              <a:rPr lang="en-US"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t>
            </a:r>
          </a:p>
          <a:p>
            <a:pPr algn="just"/>
            <a:endParaRPr lang="en-US" sz="1000" dirty="0">
              <a:solidFill>
                <a:srgbClr val="224568"/>
              </a:solidFill>
              <a:ea typeface="Times New Roman" panose="02020603050405020304" pitchFamily="18" charset="0"/>
            </a:endParaRPr>
          </a:p>
          <a:p>
            <a:pPr algn="just"/>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project is dedicated to the development of scientific infrastructure for experimental studies with accelerated electron beams of the LINAC-200 accelerator. The two channels of LINAC-200 will be used for equipment testing and for other applied and educational purposes. The PAC noted that it is necessary to have an electron beam with all diagnostics for monitoring the beam parameters, as well as the necessary equipment to deal with target control and data analysis with target.</a:t>
            </a:r>
          </a:p>
          <a:p>
            <a:pPr algn="just"/>
            <a:endParaRPr lang="ru-RU" sz="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GB" sz="18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Recommendation.</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recommended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opening the project for its implementation in 2024–2028.</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A2D379F-FCA3-A64F-A390-121E2CA42C4D}"/>
              </a:ext>
            </a:extLst>
          </p:cNvPr>
          <p:cNvSpPr txBox="1"/>
          <p:nvPr/>
        </p:nvSpPr>
        <p:spPr>
          <a:xfrm>
            <a:off x="0" y="151844"/>
            <a:ext cx="12192000" cy="830997"/>
          </a:xfrm>
          <a:prstGeom prst="rect">
            <a:avLst/>
          </a:prstGeom>
          <a:noFill/>
        </p:spPr>
        <p:txBody>
          <a:bodyPr wrap="square">
            <a:spAutoFit/>
          </a:bodyPr>
          <a:lstStyle/>
          <a:p>
            <a:pPr algn="ctr"/>
            <a:r>
              <a:rPr lang="en-US" sz="2400" dirty="0">
                <a:solidFill>
                  <a:srgbClr val="004176"/>
                </a:solidFill>
              </a:rPr>
              <a:t>Proposal for extending the project </a:t>
            </a:r>
            <a:r>
              <a:rPr lang="en-GB" sz="2400" b="1" dirty="0">
                <a:solidFill>
                  <a:srgbClr val="004176"/>
                </a:solidFill>
              </a:rPr>
              <a:t>“</a:t>
            </a:r>
            <a:r>
              <a:rPr lang="en-US" sz="2400" b="1" dirty="0">
                <a:solidFill>
                  <a:srgbClr val="004176"/>
                </a:solidFill>
              </a:rPr>
              <a:t>Design and development of a test zone for methodological studies of detectors at the linear electron accelerator in DLNP</a:t>
            </a:r>
            <a:r>
              <a:rPr lang="en-GB" sz="2400" b="1" dirty="0">
                <a:solidFill>
                  <a:srgbClr val="004176"/>
                </a:solidFill>
              </a:rPr>
              <a:t>”</a:t>
            </a:r>
            <a:endParaRPr lang="en-US" sz="2400" b="1" dirty="0">
              <a:solidFill>
                <a:srgbClr val="004176"/>
              </a:solidFill>
            </a:endParaRPr>
          </a:p>
        </p:txBody>
      </p:sp>
      <p:pic>
        <p:nvPicPr>
          <p:cNvPr id="3" name="Рисунок 2">
            <a:extLst>
              <a:ext uri="{FF2B5EF4-FFF2-40B4-BE49-F238E27FC236}">
                <a16:creationId xmlns:a16="http://schemas.microsoft.com/office/drawing/2014/main" id="{04D8047D-1F5F-EE40-B7B5-0C9D6747A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0" y="4022522"/>
            <a:ext cx="8070850" cy="2730656"/>
          </a:xfrm>
          <a:prstGeom prst="rect">
            <a:avLst/>
          </a:prstGeom>
        </p:spPr>
      </p:pic>
      <p:pic>
        <p:nvPicPr>
          <p:cNvPr id="4" name="Рисунок 3">
            <a:extLst>
              <a:ext uri="{FF2B5EF4-FFF2-40B4-BE49-F238E27FC236}">
                <a16:creationId xmlns:a16="http://schemas.microsoft.com/office/drawing/2014/main" id="{63504D7B-3E42-5445-9A17-0792AF5DD9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6700" y="4342844"/>
            <a:ext cx="3768300" cy="1406478"/>
          </a:xfrm>
          <a:prstGeom prst="rect">
            <a:avLst/>
          </a:prstGeom>
        </p:spPr>
      </p:pic>
      <p:sp>
        <p:nvSpPr>
          <p:cNvPr id="16" name="TextBox 15">
            <a:extLst>
              <a:ext uri="{FF2B5EF4-FFF2-40B4-BE49-F238E27FC236}">
                <a16:creationId xmlns:a16="http://schemas.microsoft.com/office/drawing/2014/main" id="{856F54C1-D025-5842-9FF0-E61F6D8E899E}"/>
              </a:ext>
            </a:extLst>
          </p:cNvPr>
          <p:cNvSpPr txBox="1"/>
          <p:nvPr/>
        </p:nvSpPr>
        <p:spPr>
          <a:xfrm>
            <a:off x="8428250" y="3913955"/>
            <a:ext cx="1538500" cy="400110"/>
          </a:xfrm>
          <a:prstGeom prst="rect">
            <a:avLst/>
          </a:prstGeom>
          <a:noFill/>
        </p:spPr>
        <p:txBody>
          <a:bodyPr wrap="square">
            <a:spAutoFit/>
          </a:bodyPr>
          <a:lstStyle/>
          <a:p>
            <a:pPr algn="ctr"/>
            <a:r>
              <a:rPr lang="en" sz="2000" b="1" dirty="0">
                <a:solidFill>
                  <a:srgbClr val="FF0000"/>
                </a:solidFill>
                <a:effectLst/>
                <a:latin typeface="Calibri" panose="020F0502020204030204" pitchFamily="34" charset="0"/>
              </a:rPr>
              <a:t>5-25 MeV </a:t>
            </a:r>
          </a:p>
        </p:txBody>
      </p:sp>
      <p:sp>
        <p:nvSpPr>
          <p:cNvPr id="17" name="TextBox 16">
            <a:extLst>
              <a:ext uri="{FF2B5EF4-FFF2-40B4-BE49-F238E27FC236}">
                <a16:creationId xmlns:a16="http://schemas.microsoft.com/office/drawing/2014/main" id="{118EABFD-52E5-4645-921A-14DD428A2A1E}"/>
              </a:ext>
            </a:extLst>
          </p:cNvPr>
          <p:cNvSpPr txBox="1"/>
          <p:nvPr/>
        </p:nvSpPr>
        <p:spPr>
          <a:xfrm>
            <a:off x="10396750" y="3913955"/>
            <a:ext cx="1513100" cy="400110"/>
          </a:xfrm>
          <a:prstGeom prst="rect">
            <a:avLst/>
          </a:prstGeom>
          <a:noFill/>
        </p:spPr>
        <p:txBody>
          <a:bodyPr wrap="square">
            <a:spAutoFit/>
          </a:bodyPr>
          <a:lstStyle/>
          <a:p>
            <a:pPr algn="ctr"/>
            <a:r>
              <a:rPr lang="en" sz="2000" b="1" dirty="0">
                <a:solidFill>
                  <a:srgbClr val="FF0000"/>
                </a:solidFill>
                <a:latin typeface="Calibri" panose="020F0502020204030204" pitchFamily="34" charset="0"/>
              </a:rPr>
              <a:t>40-200MeV</a:t>
            </a:r>
          </a:p>
        </p:txBody>
      </p:sp>
      <p:pic>
        <p:nvPicPr>
          <p:cNvPr id="6" name="Рисунок 5">
            <a:extLst>
              <a:ext uri="{FF2B5EF4-FFF2-40B4-BE49-F238E27FC236}">
                <a16:creationId xmlns:a16="http://schemas.microsoft.com/office/drawing/2014/main" id="{9C6938C3-584F-034A-971F-52B1ACFC65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35951" y="5938899"/>
            <a:ext cx="3930650" cy="830757"/>
          </a:xfrm>
          <a:prstGeom prst="rect">
            <a:avLst/>
          </a:prstGeom>
        </p:spPr>
      </p:pic>
    </p:spTree>
    <p:extLst>
      <p:ext uri="{BB962C8B-B14F-4D97-AF65-F5344CB8AC3E}">
        <p14:creationId xmlns:p14="http://schemas.microsoft.com/office/powerpoint/2010/main" val="19401371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C6C848F-D05F-864A-ACA5-254C9FC2B31C}"/>
              </a:ext>
            </a:extLst>
          </p:cNvPr>
          <p:cNvSpPr txBox="1"/>
          <p:nvPr/>
        </p:nvSpPr>
        <p:spPr>
          <a:xfrm>
            <a:off x="359052" y="1007668"/>
            <a:ext cx="5736947" cy="3416320"/>
          </a:xfrm>
          <a:prstGeom prst="rect">
            <a:avLst/>
          </a:prstGeom>
          <a:noFill/>
        </p:spPr>
        <p:txBody>
          <a:bodyPr wrap="square">
            <a:spAutoFit/>
          </a:bodyPr>
          <a:lstStyle/>
          <a:p>
            <a:pPr algn="just"/>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took note of the proposal to open a project “Protection against physical and chemical stresses with tardigrade proteins (TARDISS)” presented by </a:t>
            </a:r>
            <a:r>
              <a:rPr lang="en-US"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Mikhail </a:t>
            </a:r>
            <a:r>
              <a:rPr lang="en-US" sz="18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Zarubin</a:t>
            </a:r>
            <a:r>
              <a:rPr lang="en-US"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noted the ambitious goals of studying the radio- and cryoprotective properties of the </a:t>
            </a:r>
            <a:r>
              <a:rPr lang="en-US"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Dsup</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protein in living systems and </a:t>
            </a:r>
            <a:r>
              <a:rPr lang="en-US" sz="1800" i="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in vitro</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developing model living systems with induced expression of the </a:t>
            </a:r>
            <a:r>
              <a:rPr lang="en-US"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Dsup</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protein, and creating high-tech materials modified with this protein.</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GB" sz="18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Recommendation.</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recommended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opening the project for its implementation in 2024–2028.</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16B5DE7-4C26-224D-92CE-BFB8F73C2334}"/>
              </a:ext>
            </a:extLst>
          </p:cNvPr>
          <p:cNvSpPr txBox="1"/>
          <p:nvPr/>
        </p:nvSpPr>
        <p:spPr>
          <a:xfrm>
            <a:off x="0" y="151844"/>
            <a:ext cx="12192000" cy="830997"/>
          </a:xfrm>
          <a:prstGeom prst="rect">
            <a:avLst/>
          </a:prstGeom>
          <a:noFill/>
        </p:spPr>
        <p:txBody>
          <a:bodyPr wrap="square">
            <a:spAutoFit/>
          </a:bodyPr>
          <a:lstStyle/>
          <a:p>
            <a:pPr algn="ctr"/>
            <a:r>
              <a:rPr lang="en-US" sz="2400" dirty="0">
                <a:solidFill>
                  <a:srgbClr val="004176"/>
                </a:solidFill>
              </a:rPr>
              <a:t>Proposal for opening the project</a:t>
            </a:r>
            <a:r>
              <a:rPr lang="en-US" sz="2400" b="1" dirty="0">
                <a:solidFill>
                  <a:srgbClr val="004176"/>
                </a:solidFill>
              </a:rPr>
              <a:t> </a:t>
            </a:r>
            <a:r>
              <a:rPr lang="en-GB" sz="2400" b="1" dirty="0">
                <a:solidFill>
                  <a:srgbClr val="004176"/>
                </a:solidFill>
              </a:rPr>
              <a:t>“</a:t>
            </a:r>
            <a:r>
              <a:rPr lang="en-US" sz="24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Protection against physical and chemical stresses with tardigrade proteins (TARDISS)</a:t>
            </a:r>
            <a:r>
              <a:rPr lang="en-GB" sz="2400" b="1" dirty="0">
                <a:solidFill>
                  <a:srgbClr val="004176"/>
                </a:solidFill>
              </a:rPr>
              <a:t>”</a:t>
            </a:r>
            <a:endParaRPr lang="en-US" sz="2400" b="1" dirty="0">
              <a:solidFill>
                <a:srgbClr val="004176"/>
              </a:solidFill>
            </a:endParaRPr>
          </a:p>
        </p:txBody>
      </p:sp>
      <p:pic>
        <p:nvPicPr>
          <p:cNvPr id="3" name="Рисунок 2">
            <a:extLst>
              <a:ext uri="{FF2B5EF4-FFF2-40B4-BE49-F238E27FC236}">
                <a16:creationId xmlns:a16="http://schemas.microsoft.com/office/drawing/2014/main" id="{B9AEC11D-0454-8E43-8599-267A21F8D8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8324" y="3897188"/>
            <a:ext cx="4667909" cy="2861873"/>
          </a:xfrm>
          <a:prstGeom prst="rect">
            <a:avLst/>
          </a:prstGeom>
        </p:spPr>
      </p:pic>
      <p:sp>
        <p:nvSpPr>
          <p:cNvPr id="17" name="Прямоугольник 16">
            <a:extLst>
              <a:ext uri="{FF2B5EF4-FFF2-40B4-BE49-F238E27FC236}">
                <a16:creationId xmlns:a16="http://schemas.microsoft.com/office/drawing/2014/main" id="{618F5DED-04F7-1140-B36A-54E486844EBD}"/>
              </a:ext>
            </a:extLst>
          </p:cNvPr>
          <p:cNvSpPr/>
          <p:nvPr/>
        </p:nvSpPr>
        <p:spPr>
          <a:xfrm>
            <a:off x="10236001" y="1125385"/>
            <a:ext cx="1871197" cy="1200329"/>
          </a:xfrm>
          <a:prstGeom prst="rect">
            <a:avLst/>
          </a:prstGeom>
        </p:spPr>
        <p:txBody>
          <a:bodyPr wrap="square">
            <a:spAutoFit/>
          </a:bodyPr>
          <a:lstStyle/>
          <a:p>
            <a:r>
              <a:rPr lang="en-US" sz="1200" dirty="0" err="1">
                <a:cs typeface="Times New Roman" panose="02020603050405020304" pitchFamily="18" charset="0"/>
              </a:rPr>
              <a:t>Tardigrades</a:t>
            </a:r>
            <a:r>
              <a:rPr lang="en-US" sz="1200" dirty="0">
                <a:cs typeface="Times New Roman" panose="02020603050405020304" pitchFamily="18" charset="0"/>
              </a:rPr>
              <a:t> posses developed neural system with brain, muscle, digestive and other systems consisting of differentiated tissues</a:t>
            </a:r>
            <a:r>
              <a:rPr lang="ru-RU" sz="1200" dirty="0">
                <a:cs typeface="Times New Roman" panose="02020603050405020304" pitchFamily="18" charset="0"/>
              </a:rPr>
              <a:t>. </a:t>
            </a:r>
          </a:p>
        </p:txBody>
      </p:sp>
      <p:grpSp>
        <p:nvGrpSpPr>
          <p:cNvPr id="18" name="Группа 17">
            <a:extLst>
              <a:ext uri="{FF2B5EF4-FFF2-40B4-BE49-F238E27FC236}">
                <a16:creationId xmlns:a16="http://schemas.microsoft.com/office/drawing/2014/main" id="{B5DD27E3-430F-3440-996E-D1ED7B6AE194}"/>
              </a:ext>
            </a:extLst>
          </p:cNvPr>
          <p:cNvGrpSpPr>
            <a:grpSpLocks noChangeAspect="1"/>
          </p:cNvGrpSpPr>
          <p:nvPr/>
        </p:nvGrpSpPr>
        <p:grpSpPr>
          <a:xfrm>
            <a:off x="6313792" y="1125385"/>
            <a:ext cx="3856816" cy="2409803"/>
            <a:chOff x="8748758" y="3079395"/>
            <a:chExt cx="3402052" cy="2125662"/>
          </a:xfrm>
        </p:grpSpPr>
        <p:pic>
          <p:nvPicPr>
            <p:cNvPr id="19" name="Picture 2" descr="figure 1">
              <a:extLst>
                <a:ext uri="{FF2B5EF4-FFF2-40B4-BE49-F238E27FC236}">
                  <a16:creationId xmlns:a16="http://schemas.microsoft.com/office/drawing/2014/main" id="{6B1422BE-B4AC-FF49-A8BE-C3C882EEAFF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48758" y="3079395"/>
              <a:ext cx="3402052" cy="2125662"/>
            </a:xfrm>
            <a:prstGeom prst="rect">
              <a:avLst/>
            </a:prstGeom>
            <a:noFill/>
          </p:spPr>
        </p:pic>
        <p:sp>
          <p:nvSpPr>
            <p:cNvPr id="20" name="Прямоугольник 19">
              <a:extLst>
                <a:ext uri="{FF2B5EF4-FFF2-40B4-BE49-F238E27FC236}">
                  <a16:creationId xmlns:a16="http://schemas.microsoft.com/office/drawing/2014/main" id="{1B06F435-0875-5E46-8984-D4ABAC57E887}"/>
                </a:ext>
              </a:extLst>
            </p:cNvPr>
            <p:cNvSpPr/>
            <p:nvPr/>
          </p:nvSpPr>
          <p:spPr>
            <a:xfrm>
              <a:off x="10449783" y="3079395"/>
              <a:ext cx="848143" cy="126068"/>
            </a:xfrm>
            <a:prstGeom prst="rect">
              <a:avLst/>
            </a:prstGeom>
          </p:spPr>
          <p:txBody>
            <a:bodyPr wrap="none">
              <a:spAutoFit/>
            </a:bodyPr>
            <a:lstStyle/>
            <a:p>
              <a:r>
                <a:rPr lang="en-PH" sz="800" b="1" dirty="0">
                  <a:solidFill>
                    <a:schemeClr val="bg1"/>
                  </a:solidFill>
                  <a:latin typeface="Verdana" pitchFamily="34" charset="0"/>
                  <a:ea typeface="Verdana" pitchFamily="34" charset="0"/>
                  <a:cs typeface="Times New Roman" pitchFamily="18" charset="0"/>
                </a:rPr>
                <a:t> </a:t>
              </a:r>
              <a:r>
                <a:rPr lang="en-PH" sz="600" b="1" i="1" dirty="0" err="1">
                  <a:solidFill>
                    <a:schemeClr val="bg1"/>
                  </a:solidFill>
                  <a:latin typeface="Verdana" pitchFamily="34" charset="0"/>
                  <a:ea typeface="Verdana" pitchFamily="34" charset="0"/>
                  <a:cs typeface="Times New Roman" pitchFamily="18" charset="0"/>
                </a:rPr>
                <a:t>Sørensen-Hygum</a:t>
              </a:r>
              <a:r>
                <a:rPr lang="en-PH" sz="600" b="1" i="1" dirty="0">
                  <a:solidFill>
                    <a:schemeClr val="bg1"/>
                  </a:solidFill>
                  <a:latin typeface="Verdana" pitchFamily="34" charset="0"/>
                  <a:ea typeface="Verdana" pitchFamily="34" charset="0"/>
                  <a:cs typeface="Times New Roman" pitchFamily="18" charset="0"/>
                </a:rPr>
                <a:t> et al. 2018</a:t>
              </a:r>
            </a:p>
          </p:txBody>
        </p:sp>
      </p:grpSp>
      <p:pic>
        <p:nvPicPr>
          <p:cNvPr id="4" name="Рисунок 3">
            <a:extLst>
              <a:ext uri="{FF2B5EF4-FFF2-40B4-BE49-F238E27FC236}">
                <a16:creationId xmlns:a16="http://schemas.microsoft.com/office/drawing/2014/main" id="{93F9FC5D-3E8F-864B-A931-B90A94872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4186" y="4486915"/>
            <a:ext cx="4169158" cy="2244931"/>
          </a:xfrm>
          <a:prstGeom prst="rect">
            <a:avLst/>
          </a:prstGeom>
        </p:spPr>
      </p:pic>
      <p:pic>
        <p:nvPicPr>
          <p:cNvPr id="21" name="Объект 3">
            <a:extLst>
              <a:ext uri="{FF2B5EF4-FFF2-40B4-BE49-F238E27FC236}">
                <a16:creationId xmlns:a16="http://schemas.microsoft.com/office/drawing/2014/main" id="{F729D0C0-0399-0343-AA56-3D0642F3A4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08866" y="3777657"/>
            <a:ext cx="2083134" cy="2932887"/>
          </a:xfrm>
          <a:prstGeom prst="rect">
            <a:avLst/>
          </a:prstGeom>
        </p:spPr>
      </p:pic>
      <p:sp>
        <p:nvSpPr>
          <p:cNvPr id="22" name="Заголовок 1">
            <a:extLst>
              <a:ext uri="{FF2B5EF4-FFF2-40B4-BE49-F238E27FC236}">
                <a16:creationId xmlns:a16="http://schemas.microsoft.com/office/drawing/2014/main" id="{6DB5FE3A-79D5-6645-A8C2-FEAE14073986}"/>
              </a:ext>
            </a:extLst>
          </p:cNvPr>
          <p:cNvSpPr txBox="1">
            <a:spLocks/>
          </p:cNvSpPr>
          <p:nvPr/>
        </p:nvSpPr>
        <p:spPr>
          <a:xfrm>
            <a:off x="10226681" y="3182512"/>
            <a:ext cx="1994817" cy="587676"/>
          </a:xfrm>
          <a:prstGeom prst="rect">
            <a:avLst/>
          </a:prstGeom>
        </p:spPr>
        <p:txBody>
          <a:bodyPr>
            <a:normAutofit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1100" b="1" kern="0" dirty="0">
                <a:latin typeface="+mn-lt"/>
                <a:cs typeface="Times New Roman" panose="02020603050405020304" pitchFamily="18" charset="0"/>
              </a:rPr>
              <a:t>Hypothetical </a:t>
            </a:r>
            <a:r>
              <a:rPr lang="en-PH" sz="1100" b="1" kern="0" dirty="0">
                <a:latin typeface="+mn-lt"/>
                <a:cs typeface="Times New Roman" panose="02020603050405020304" pitchFamily="18" charset="0"/>
              </a:rPr>
              <a:t>molecular mechanisms of </a:t>
            </a:r>
            <a:r>
              <a:rPr lang="en-PH" sz="1100" b="1" kern="0" dirty="0" err="1">
                <a:latin typeface="+mn-lt"/>
                <a:cs typeface="Times New Roman" panose="02020603050405020304" pitchFamily="18" charset="0"/>
              </a:rPr>
              <a:t>Dsup</a:t>
            </a:r>
            <a:r>
              <a:rPr lang="en-PH" sz="1100" b="1" kern="0" dirty="0">
                <a:latin typeface="+mn-lt"/>
                <a:cs typeface="Times New Roman" panose="02020603050405020304" pitchFamily="18" charset="0"/>
              </a:rPr>
              <a:t> action in tardigrade</a:t>
            </a:r>
            <a:endParaRPr lang="ru-RU" sz="1100" b="1" kern="0" dirty="0">
              <a:latin typeface="+mn-lt"/>
              <a:cs typeface="Times New Roman" panose="02020603050405020304" pitchFamily="18" charset="0"/>
            </a:endParaRPr>
          </a:p>
        </p:txBody>
      </p:sp>
    </p:spTree>
    <p:extLst>
      <p:ext uri="{BB962C8B-B14F-4D97-AF65-F5344CB8AC3E}">
        <p14:creationId xmlns:p14="http://schemas.microsoft.com/office/powerpoint/2010/main" val="20576123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8A713BB-0D7C-2146-866A-D2FBF2A92B18}"/>
              </a:ext>
            </a:extLst>
          </p:cNvPr>
          <p:cNvSpPr txBox="1"/>
          <p:nvPr/>
        </p:nvSpPr>
        <p:spPr>
          <a:xfrm>
            <a:off x="444500" y="1491873"/>
            <a:ext cx="6896100" cy="5078313"/>
          </a:xfrm>
          <a:prstGeom prst="rect">
            <a:avLst/>
          </a:prstGeom>
          <a:noFill/>
        </p:spPr>
        <p:txBody>
          <a:bodyPr wrap="square">
            <a:spAutoFit/>
          </a:bodyPr>
          <a:lstStyle/>
          <a:p>
            <a:pPr algn="just"/>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took note of the proposals to open projects “Molecular, genetic and organismal effects of ionizing radiation with different physical characteristics” and “Radiation biophysics and </a:t>
            </a:r>
            <a:r>
              <a:rPr lang="en-US"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astrobiological</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research” presented by </a:t>
            </a:r>
            <a:r>
              <a:rPr lang="en-US"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Pavel Lobachevsky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and </a:t>
            </a:r>
            <a:r>
              <a:rPr lang="en-US"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a:t>
            </a:r>
            <a:r>
              <a:rPr lang="en-US" b="1" dirty="0">
                <a:solidFill>
                  <a:srgbClr val="224568"/>
                </a:solidFill>
                <a:ea typeface="Times New Roman" panose="02020603050405020304" pitchFamily="18" charset="0"/>
              </a:rPr>
              <a:t>lexey</a:t>
            </a:r>
            <a:r>
              <a:rPr lang="en-US"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Chizhov</a:t>
            </a:r>
            <a:r>
              <a:rPr lang="en-US"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respectively.</a:t>
            </a:r>
          </a:p>
          <a:p>
            <a:pPr algn="just"/>
            <a:endParaRPr lang="en-US" dirty="0">
              <a:solidFill>
                <a:srgbClr val="224568"/>
              </a:solidFill>
              <a:ea typeface="Times New Roman" panose="02020603050405020304" pitchFamily="18" charset="0"/>
            </a:endParaRPr>
          </a:p>
          <a:p>
            <a:pPr algn="just"/>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aim of the first of these projects is to study the regularities and mechanisms of molecular, genetic and organismal effects of ionizing radiation with different physical characteristics.</a:t>
            </a:r>
          </a:p>
          <a:p>
            <a:pPr algn="just"/>
            <a:endParaRPr lang="en-US" dirty="0">
              <a:solidFill>
                <a:srgbClr val="224568"/>
              </a:solidFill>
              <a:ea typeface="Times New Roman" panose="02020603050405020304" pitchFamily="18" charset="0"/>
            </a:endParaRPr>
          </a:p>
          <a:p>
            <a:pPr algn="just"/>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second project is aimed at solving a number of fundamental problems in radiobiology and astrobiology, as well as practical tasks related to the development of radiation medicine.</a:t>
            </a:r>
          </a:p>
          <a:p>
            <a:pPr algn="just"/>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GB" sz="18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Recommendation.</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Given the complexity of the projects as well as the module in which the authors convince of their feasibility, the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PAC recommended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opening the projects for their implementation in 2024–2028.</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0A61E5F-276D-4B42-8020-D4949B116646}"/>
              </a:ext>
            </a:extLst>
          </p:cNvPr>
          <p:cNvSpPr txBox="1"/>
          <p:nvPr/>
        </p:nvSpPr>
        <p:spPr>
          <a:xfrm>
            <a:off x="0" y="151844"/>
            <a:ext cx="12192000" cy="1200329"/>
          </a:xfrm>
          <a:prstGeom prst="rect">
            <a:avLst/>
          </a:prstGeom>
          <a:noFill/>
        </p:spPr>
        <p:txBody>
          <a:bodyPr wrap="square">
            <a:spAutoFit/>
          </a:bodyPr>
          <a:lstStyle/>
          <a:p>
            <a:pPr algn="ctr"/>
            <a:r>
              <a:rPr lang="en-US" sz="2400" dirty="0">
                <a:solidFill>
                  <a:srgbClr val="004176"/>
                </a:solidFill>
              </a:rPr>
              <a:t>Proposal for opening the project</a:t>
            </a:r>
            <a:r>
              <a:rPr lang="en-US" sz="2400" b="1" dirty="0">
                <a:solidFill>
                  <a:srgbClr val="004176"/>
                </a:solidFill>
              </a:rPr>
              <a:t> </a:t>
            </a:r>
            <a:r>
              <a:rPr lang="en-US" sz="2400" b="1" dirty="0">
                <a:solidFill>
                  <a:srgbClr val="224568"/>
                </a:solidFill>
              </a:rPr>
              <a:t>“Molecular, genetic and organismal effects of ionizing radiation with different physical characteristics”</a:t>
            </a:r>
            <a:r>
              <a:rPr lang="en-US" sz="2400" dirty="0">
                <a:solidFill>
                  <a:srgbClr val="224568"/>
                </a:solidFill>
              </a:rPr>
              <a:t> and </a:t>
            </a:r>
            <a:r>
              <a:rPr lang="en-US" sz="2400" b="1" dirty="0">
                <a:solidFill>
                  <a:srgbClr val="224568"/>
                </a:solidFill>
              </a:rPr>
              <a:t>“Radiation biophysics and </a:t>
            </a:r>
            <a:r>
              <a:rPr lang="en-US" sz="2400" b="1" dirty="0" err="1">
                <a:solidFill>
                  <a:srgbClr val="224568"/>
                </a:solidFill>
              </a:rPr>
              <a:t>astrobiological</a:t>
            </a:r>
            <a:r>
              <a:rPr lang="en-US" sz="2400" b="1" dirty="0">
                <a:solidFill>
                  <a:srgbClr val="224568"/>
                </a:solidFill>
              </a:rPr>
              <a:t> research”</a:t>
            </a:r>
          </a:p>
        </p:txBody>
      </p:sp>
      <p:pic>
        <p:nvPicPr>
          <p:cNvPr id="3" name="Рисунок 2">
            <a:extLst>
              <a:ext uri="{FF2B5EF4-FFF2-40B4-BE49-F238E27FC236}">
                <a16:creationId xmlns:a16="http://schemas.microsoft.com/office/drawing/2014/main" id="{7FD22CAD-3FF8-B44A-A8C9-C114E6DC44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7269" y="1615741"/>
            <a:ext cx="4382631" cy="2274915"/>
          </a:xfrm>
          <a:prstGeom prst="rect">
            <a:avLst/>
          </a:prstGeom>
        </p:spPr>
      </p:pic>
      <p:sp>
        <p:nvSpPr>
          <p:cNvPr id="13" name="PlaceHolder 2">
            <a:extLst>
              <a:ext uri="{FF2B5EF4-FFF2-40B4-BE49-F238E27FC236}">
                <a16:creationId xmlns:a16="http://schemas.microsoft.com/office/drawing/2014/main" id="{6AB98347-5D2E-2147-853C-64116134536E}"/>
              </a:ext>
            </a:extLst>
          </p:cNvPr>
          <p:cNvSpPr txBox="1">
            <a:spLocks/>
          </p:cNvSpPr>
          <p:nvPr/>
        </p:nvSpPr>
        <p:spPr>
          <a:xfrm>
            <a:off x="7696080" y="4154224"/>
            <a:ext cx="4330820" cy="2551932"/>
          </a:xfrm>
          <a:prstGeom prst="rect">
            <a:avLst/>
          </a:prstGeom>
          <a:noFill/>
          <a:ln w="0">
            <a:noFill/>
          </a:ln>
        </p:spPr>
        <p:txBody>
          <a:bodyPr anchor="t">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spcBef>
                <a:spcPts val="479"/>
              </a:spcBef>
              <a:buFontTx/>
              <a:buNone/>
              <a:tabLst>
                <a:tab pos="0" algn="l"/>
              </a:tabLst>
            </a:pPr>
            <a:r>
              <a:rPr lang="en-US" sz="1200" b="1" kern="0" spc="-1" dirty="0">
                <a:solidFill>
                  <a:srgbClr val="0070C0"/>
                </a:solidFill>
                <a:latin typeface="Times New Roman"/>
              </a:rPr>
              <a:t>Radiation biophysics</a:t>
            </a:r>
            <a:endParaRPr lang="ru-RU" sz="1200" kern="0" spc="-1" dirty="0">
              <a:solidFill>
                <a:srgbClr val="0070C0"/>
              </a:solidFill>
              <a:latin typeface="Calibri"/>
            </a:endParaRPr>
          </a:p>
          <a:p>
            <a:pPr marL="343080" indent="-343080">
              <a:spcBef>
                <a:spcPts val="479"/>
              </a:spcBef>
              <a:buClr>
                <a:srgbClr val="002060"/>
              </a:buClr>
              <a:buFont typeface="Wingdings" charset="2"/>
              <a:buChar char=""/>
              <a:tabLst>
                <a:tab pos="0" algn="l"/>
              </a:tabLst>
            </a:pPr>
            <a:r>
              <a:rPr lang="en-US" sz="1200" kern="0" spc="-1" dirty="0">
                <a:solidFill>
                  <a:srgbClr val="002060"/>
                </a:solidFill>
                <a:latin typeface="Times New Roman"/>
              </a:rPr>
              <a:t>Improving methods of irradiation and dosimetry in radiobiological experiments</a:t>
            </a:r>
            <a:endParaRPr lang="ru-RU" sz="1200" kern="0" spc="-1" dirty="0">
              <a:solidFill>
                <a:srgbClr val="000000"/>
              </a:solidFill>
              <a:latin typeface="Calibri"/>
            </a:endParaRPr>
          </a:p>
          <a:p>
            <a:pPr marL="343080" indent="-343080">
              <a:spcBef>
                <a:spcPts val="479"/>
              </a:spcBef>
              <a:buClr>
                <a:srgbClr val="002060"/>
              </a:buClr>
              <a:buFont typeface="Wingdings" charset="2"/>
              <a:buChar char=""/>
              <a:tabLst>
                <a:tab pos="0" algn="l"/>
              </a:tabLst>
            </a:pPr>
            <a:r>
              <a:rPr lang="en-US" sz="1200" kern="0" spc="-1" dirty="0">
                <a:solidFill>
                  <a:srgbClr val="002060"/>
                </a:solidFill>
                <a:latin typeface="Times New Roman"/>
              </a:rPr>
              <a:t>Automation of data processing of radiobiological experiments</a:t>
            </a:r>
            <a:endParaRPr lang="ru-RU" sz="1200" kern="0" spc="-1" dirty="0">
              <a:solidFill>
                <a:srgbClr val="000000"/>
              </a:solidFill>
              <a:latin typeface="Calibri"/>
            </a:endParaRPr>
          </a:p>
          <a:p>
            <a:pPr marL="343080" indent="-343080">
              <a:spcBef>
                <a:spcPts val="479"/>
              </a:spcBef>
              <a:buClr>
                <a:srgbClr val="002060"/>
              </a:buClr>
              <a:buFont typeface="Wingdings" charset="2"/>
              <a:buChar char=""/>
              <a:tabLst>
                <a:tab pos="0" algn="l"/>
              </a:tabLst>
            </a:pPr>
            <a:r>
              <a:rPr lang="en-US" sz="1200" kern="0" spc="-1" dirty="0">
                <a:solidFill>
                  <a:srgbClr val="002060"/>
                </a:solidFill>
                <a:latin typeface="Times New Roman"/>
              </a:rPr>
              <a:t>Mathematical modeling of radiation-induced effects</a:t>
            </a:r>
            <a:endParaRPr lang="ru-RU" sz="1200" kern="0" spc="-1" dirty="0">
              <a:solidFill>
                <a:srgbClr val="000000"/>
              </a:solidFill>
              <a:latin typeface="Calibri"/>
            </a:endParaRPr>
          </a:p>
          <a:p>
            <a:pPr indent="0">
              <a:spcBef>
                <a:spcPts val="479"/>
              </a:spcBef>
              <a:buFontTx/>
              <a:buNone/>
              <a:tabLst>
                <a:tab pos="0" algn="l"/>
              </a:tabLst>
            </a:pPr>
            <a:endParaRPr lang="ru-RU" sz="1200" kern="0" spc="-1" dirty="0">
              <a:solidFill>
                <a:srgbClr val="000000"/>
              </a:solidFill>
              <a:latin typeface="Calibri"/>
            </a:endParaRPr>
          </a:p>
          <a:p>
            <a:pPr indent="0">
              <a:spcBef>
                <a:spcPts val="479"/>
              </a:spcBef>
              <a:buFontTx/>
              <a:buNone/>
              <a:tabLst>
                <a:tab pos="0" algn="l"/>
              </a:tabLst>
            </a:pPr>
            <a:r>
              <a:rPr lang="en-US" sz="1200" b="1" kern="0" spc="-1" dirty="0" err="1">
                <a:solidFill>
                  <a:srgbClr val="0070C0"/>
                </a:solidFill>
                <a:latin typeface="Times New Roman"/>
              </a:rPr>
              <a:t>Astrobiological</a:t>
            </a:r>
            <a:r>
              <a:rPr lang="en-US" sz="1200" b="1" kern="0" spc="-1" dirty="0">
                <a:solidFill>
                  <a:srgbClr val="0070C0"/>
                </a:solidFill>
                <a:latin typeface="Times New Roman"/>
              </a:rPr>
              <a:t> research</a:t>
            </a:r>
            <a:endParaRPr lang="ru-RU" sz="1200" kern="0" spc="-1" dirty="0">
              <a:solidFill>
                <a:srgbClr val="0070C0"/>
              </a:solidFill>
              <a:latin typeface="Calibri"/>
            </a:endParaRPr>
          </a:p>
          <a:p>
            <a:pPr marL="343080" indent="-343080">
              <a:spcBef>
                <a:spcPts val="479"/>
              </a:spcBef>
              <a:buClr>
                <a:srgbClr val="002060"/>
              </a:buClr>
              <a:buFont typeface="Wingdings" charset="2"/>
              <a:buChar char=""/>
              <a:tabLst>
                <a:tab pos="0" algn="l"/>
              </a:tabLst>
            </a:pPr>
            <a:r>
              <a:rPr lang="en-US" sz="1200" kern="0" spc="-1" dirty="0">
                <a:solidFill>
                  <a:srgbClr val="002060"/>
                </a:solidFill>
                <a:latin typeface="Times New Roman"/>
              </a:rPr>
              <a:t>Study of abiogenic synthesis of prebiotic compounds</a:t>
            </a:r>
            <a:endParaRPr lang="ru-RU" sz="1200" kern="0" spc="-1" dirty="0">
              <a:solidFill>
                <a:srgbClr val="000000"/>
              </a:solidFill>
              <a:latin typeface="Calibri"/>
            </a:endParaRPr>
          </a:p>
          <a:p>
            <a:pPr marL="343080" indent="-343080">
              <a:spcBef>
                <a:spcPts val="479"/>
              </a:spcBef>
              <a:buClr>
                <a:srgbClr val="002060"/>
              </a:buClr>
              <a:buFont typeface="Wingdings" charset="2"/>
              <a:buChar char=""/>
              <a:tabLst>
                <a:tab pos="0" algn="l"/>
              </a:tabLst>
            </a:pPr>
            <a:r>
              <a:rPr lang="en-US" sz="1200" kern="0" spc="-1" dirty="0">
                <a:solidFill>
                  <a:srgbClr val="002060"/>
                </a:solidFill>
                <a:latin typeface="Times New Roman"/>
              </a:rPr>
              <a:t>Search for microfossils and organic compounds in meteorites</a:t>
            </a:r>
            <a:endParaRPr lang="ru-RU" sz="1200" kern="0" spc="-1" dirty="0">
              <a:solidFill>
                <a:srgbClr val="000000"/>
              </a:solidFill>
              <a:latin typeface="Calibri"/>
            </a:endParaRPr>
          </a:p>
        </p:txBody>
      </p:sp>
    </p:spTree>
    <p:extLst>
      <p:ext uri="{BB962C8B-B14F-4D97-AF65-F5344CB8AC3E}">
        <p14:creationId xmlns:p14="http://schemas.microsoft.com/office/powerpoint/2010/main" val="9271883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E2416B-B872-5649-90F1-635F74DE95EE}"/>
              </a:ext>
            </a:extLst>
          </p:cNvPr>
          <p:cNvSpPr txBox="1"/>
          <p:nvPr/>
        </p:nvSpPr>
        <p:spPr>
          <a:xfrm>
            <a:off x="266699" y="1471910"/>
            <a:ext cx="6832925" cy="5109091"/>
          </a:xfrm>
          <a:prstGeom prst="rect">
            <a:avLst/>
          </a:prstGeom>
          <a:noFill/>
        </p:spPr>
        <p:txBody>
          <a:bodyPr wrap="square">
            <a:spAutoFit/>
          </a:bodyPr>
          <a:lstStyle/>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took note of the proposal to open projects “Radiation tolerance of materials to high intensity heavy ion beams impact” and “Nanocomposite and functional track-etched membranes” presented by </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Pavel</a:t>
            </a:r>
            <a:r>
              <a:rPr lang="en-US"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Apel</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t>
            </a:r>
          </a:p>
          <a:p>
            <a:pPr algn="just"/>
            <a:endParaRPr lang="en-GB" sz="1000" b="1" dirty="0">
              <a:solidFill>
                <a:srgbClr val="224568"/>
              </a:solidFill>
              <a:ea typeface="Times New Roman" panose="02020603050405020304" pitchFamily="18" charset="0"/>
            </a:endParaRPr>
          </a:p>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first project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is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focused on the systematic study of the structural effects caused by swift heavy ions in materials with potential nuclear and nanotechnological applications in order to shed light on the fundamental mechanisms and </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subpicosecond</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kinetics of the resulting excitations. The second project on track-etched membranes (TMs) demonstrates an example of industrial application of ion-track technology. The project outcomes will include the implementation of new and elaboration of existing routes of membrane modification for the production of composite and hybrid TMs for targeted applications in </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nanofluidics</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sensing technologies, green energy harvesting, and biomedicine.</a:t>
            </a:r>
          </a:p>
          <a:p>
            <a:pPr algn="just"/>
            <a:endParaRPr lang="ru-RU" sz="10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GB" sz="18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Recommendation.</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recommended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opening the projects for their implementation in 2024–2028.</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5B34937-B0A8-9247-A5F4-DDED8C192555}"/>
              </a:ext>
            </a:extLst>
          </p:cNvPr>
          <p:cNvSpPr txBox="1"/>
          <p:nvPr/>
        </p:nvSpPr>
        <p:spPr>
          <a:xfrm>
            <a:off x="520700" y="126444"/>
            <a:ext cx="11239500" cy="1200329"/>
          </a:xfrm>
          <a:prstGeom prst="rect">
            <a:avLst/>
          </a:prstGeom>
          <a:noFill/>
        </p:spPr>
        <p:txBody>
          <a:bodyPr wrap="square">
            <a:spAutoFit/>
          </a:bodyPr>
          <a:lstStyle/>
          <a:p>
            <a:pPr algn="ctr"/>
            <a:r>
              <a:rPr lang="en-US" sz="2400" dirty="0">
                <a:solidFill>
                  <a:srgbClr val="004176"/>
                </a:solidFill>
              </a:rPr>
              <a:t>Proposal for opening the project</a:t>
            </a:r>
            <a:r>
              <a:rPr lang="en-US" sz="2400" b="1" dirty="0">
                <a:solidFill>
                  <a:srgbClr val="004176"/>
                </a:solidFill>
              </a:rPr>
              <a:t> </a:t>
            </a:r>
            <a:r>
              <a:rPr lang="en-GB" sz="24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“Radiation tolerance of materials to high intensity heavy ion beams impact” </a:t>
            </a:r>
            <a:r>
              <a:rPr lang="en-GB" sz="24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and</a:t>
            </a:r>
            <a:r>
              <a:rPr lang="en-GB" sz="24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“Nanocomposite and functional track-etched membranes” </a:t>
            </a:r>
            <a:endParaRPr lang="en-US" sz="2400" b="1" dirty="0">
              <a:solidFill>
                <a:srgbClr val="004176"/>
              </a:solidFill>
            </a:endParaRPr>
          </a:p>
        </p:txBody>
      </p:sp>
      <p:pic>
        <p:nvPicPr>
          <p:cNvPr id="5" name="Рисунок 4">
            <a:extLst>
              <a:ext uri="{FF2B5EF4-FFF2-40B4-BE49-F238E27FC236}">
                <a16:creationId xmlns:a16="http://schemas.microsoft.com/office/drawing/2014/main" id="{F4552DD7-0C16-BE41-81EC-01EE210C9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6459" y="1471910"/>
            <a:ext cx="4938101" cy="2832986"/>
          </a:xfrm>
          <a:prstGeom prst="rect">
            <a:avLst/>
          </a:prstGeom>
        </p:spPr>
      </p:pic>
      <p:pic>
        <p:nvPicPr>
          <p:cNvPr id="12" name="Рисунок 11">
            <a:extLst>
              <a:ext uri="{FF2B5EF4-FFF2-40B4-BE49-F238E27FC236}">
                <a16:creationId xmlns:a16="http://schemas.microsoft.com/office/drawing/2014/main" id="{75D0567E-73C5-4849-B653-FF47F51DDF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00422" y="4530783"/>
            <a:ext cx="2944555" cy="2022417"/>
          </a:xfrm>
          <a:prstGeom prst="rect">
            <a:avLst/>
          </a:prstGeom>
        </p:spPr>
      </p:pic>
      <p:pic>
        <p:nvPicPr>
          <p:cNvPr id="13" name="Рисунок 12">
            <a:extLst>
              <a:ext uri="{FF2B5EF4-FFF2-40B4-BE49-F238E27FC236}">
                <a16:creationId xmlns:a16="http://schemas.microsoft.com/office/drawing/2014/main" id="{518BD7D9-98D8-FA48-BB62-8DFA7F281E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07674" y="4841304"/>
            <a:ext cx="1856887" cy="1343571"/>
          </a:xfrm>
          <a:prstGeom prst="rect">
            <a:avLst/>
          </a:prstGeom>
        </p:spPr>
      </p:pic>
    </p:spTree>
    <p:extLst>
      <p:ext uri="{BB962C8B-B14F-4D97-AF65-F5344CB8AC3E}">
        <p14:creationId xmlns:p14="http://schemas.microsoft.com/office/powerpoint/2010/main" val="32793543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E1A7AF95-0615-5142-931F-F57BA964036B}"/>
              </a:ext>
            </a:extLst>
          </p:cNvPr>
          <p:cNvSpPr txBox="1"/>
          <p:nvPr/>
        </p:nvSpPr>
        <p:spPr>
          <a:xfrm>
            <a:off x="1454150" y="1564707"/>
            <a:ext cx="9283700" cy="3728585"/>
          </a:xfrm>
          <a:prstGeom prst="rect">
            <a:avLst/>
          </a:prstGeom>
          <a:noFill/>
        </p:spPr>
        <p:txBody>
          <a:bodyPr wrap="square">
            <a:spAutoFit/>
          </a:bodyPr>
          <a:lstStyle/>
          <a:p>
            <a:pPr algn="just">
              <a:lnSpc>
                <a:spcPct val="150000"/>
              </a:lnSpc>
            </a:pPr>
            <a:r>
              <a:rPr lang="en-US" sz="20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took note of the written proposals to open or extend the projects </a:t>
            </a:r>
            <a:r>
              <a:rPr lang="en-US" sz="20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“Methods of computational physics for the study of complex systems” </a:t>
            </a:r>
            <a:r>
              <a:rPr lang="en-US" sz="20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for 2024–2026, and </a:t>
            </a:r>
            <a:r>
              <a:rPr lang="en-US" sz="20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“Complex materials”, “Mathematical models of statistical physics of complex systems”, “Nanostructures and nanomaterials”, “Quantum field theory methods in complex systems” </a:t>
            </a:r>
            <a:r>
              <a:rPr lang="en-US" sz="20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for 2024–2028.</a:t>
            </a:r>
          </a:p>
          <a:p>
            <a:pPr algn="just">
              <a:lnSpc>
                <a:spcPct val="150000"/>
              </a:lnSpc>
            </a:pPr>
            <a:endParaRPr lang="ru-RU" sz="20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pPr>
            <a:r>
              <a:rPr lang="en-GB" sz="20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Recommendation.</a:t>
            </a:r>
            <a:r>
              <a:rPr lang="en-US" sz="20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20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recommended that </a:t>
            </a:r>
            <a:r>
              <a:rPr lang="en-US" sz="20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these projects be opened or extended for the requested periods.</a:t>
            </a:r>
            <a:endParaRPr lang="ru-RU" sz="20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FDC3FA34-A2E6-0248-BFA7-5932B69DC2BA}"/>
              </a:ext>
            </a:extLst>
          </p:cNvPr>
          <p:cNvSpPr txBox="1"/>
          <p:nvPr/>
        </p:nvSpPr>
        <p:spPr>
          <a:xfrm>
            <a:off x="3048000" y="437634"/>
            <a:ext cx="6096000" cy="523220"/>
          </a:xfrm>
          <a:prstGeom prst="rect">
            <a:avLst/>
          </a:prstGeom>
          <a:noFill/>
        </p:spPr>
        <p:txBody>
          <a:bodyPr wrap="square">
            <a:spAutoFit/>
          </a:bodyPr>
          <a:lstStyle/>
          <a:p>
            <a:pPr algn="ctr"/>
            <a:r>
              <a:rPr lang="en-US" sz="2800" b="1" dirty="0">
                <a:solidFill>
                  <a:srgbClr val="224568"/>
                </a:solidFill>
                <a:ea typeface="Times New Roman" panose="02020603050405020304" pitchFamily="18" charset="0"/>
              </a:rPr>
              <a:t>W</a:t>
            </a:r>
            <a:r>
              <a:rPr lang="en-US" sz="2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ritten proposals on projects</a:t>
            </a:r>
            <a:endParaRPr lang="ru-RU" sz="2800" b="1" dirty="0">
              <a:solidFill>
                <a:srgbClr val="224568"/>
              </a:solidFill>
            </a:endParaRPr>
          </a:p>
        </p:txBody>
      </p:sp>
    </p:spTree>
    <p:extLst>
      <p:ext uri="{BB962C8B-B14F-4D97-AF65-F5344CB8AC3E}">
        <p14:creationId xmlns:p14="http://schemas.microsoft.com/office/powerpoint/2010/main" val="18945017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4A54E0D-ACCF-4485-8646-503A0036549F}"/>
              </a:ext>
            </a:extLst>
          </p:cNvPr>
          <p:cNvSpPr/>
          <p:nvPr/>
        </p:nvSpPr>
        <p:spPr>
          <a:xfrm>
            <a:off x="1003011" y="2119879"/>
            <a:ext cx="10185977" cy="2970044"/>
          </a:xfrm>
          <a:prstGeom prst="rect">
            <a:avLst/>
          </a:prstGeom>
        </p:spPr>
        <p:txBody>
          <a:bodyPr wrap="square">
            <a:spAutoFit/>
          </a:bodyPr>
          <a:lstStyle/>
          <a:p>
            <a:pPr algn="just">
              <a:lnSpc>
                <a:spcPct val="150000"/>
              </a:lnSpc>
            </a:pPr>
            <a:r>
              <a:rPr lang="en-GB" sz="2200" dirty="0">
                <a:solidFill>
                  <a:srgbClr val="004176"/>
                </a:solidFill>
              </a:rPr>
              <a:t>The PAC heard with interest the scientific report </a:t>
            </a:r>
            <a:r>
              <a:rPr lang="en-GB" sz="2200" b="1" dirty="0">
                <a:solidFill>
                  <a:srgbClr val="004176"/>
                </a:solidFill>
              </a:rPr>
              <a:t>“Neutron-diffraction studies of structural phase transition in alloys” </a:t>
            </a:r>
            <a:r>
              <a:rPr lang="en-GB" sz="2200" dirty="0">
                <a:solidFill>
                  <a:srgbClr val="004176"/>
                </a:solidFill>
              </a:rPr>
              <a:t>presented by </a:t>
            </a:r>
            <a:r>
              <a:rPr lang="en-GB" sz="2200" b="1" dirty="0">
                <a:solidFill>
                  <a:srgbClr val="004176"/>
                </a:solidFill>
              </a:rPr>
              <a:t>T</a:t>
            </a:r>
            <a:r>
              <a:rPr lang="en-US" sz="2200" b="1" dirty="0" err="1">
                <a:solidFill>
                  <a:srgbClr val="004176"/>
                </a:solidFill>
              </a:rPr>
              <a:t>atiana</a:t>
            </a:r>
            <a:r>
              <a:rPr lang="en-GB" sz="2200" b="1" dirty="0">
                <a:solidFill>
                  <a:srgbClr val="004176"/>
                </a:solidFill>
              </a:rPr>
              <a:t> </a:t>
            </a:r>
            <a:r>
              <a:rPr lang="en-GB" sz="2200" b="1" dirty="0" err="1">
                <a:solidFill>
                  <a:srgbClr val="004176"/>
                </a:solidFill>
              </a:rPr>
              <a:t>Vershinina</a:t>
            </a:r>
            <a:r>
              <a:rPr lang="en-GB" sz="2200" b="1" dirty="0">
                <a:solidFill>
                  <a:srgbClr val="004176"/>
                </a:solidFill>
              </a:rPr>
              <a:t>.</a:t>
            </a:r>
          </a:p>
          <a:p>
            <a:pPr algn="just">
              <a:lnSpc>
                <a:spcPct val="150000"/>
              </a:lnSpc>
            </a:pPr>
            <a:endParaRPr lang="en-GB" sz="2200" b="1" dirty="0">
              <a:solidFill>
                <a:srgbClr val="004176"/>
              </a:solidFill>
            </a:endParaRPr>
          </a:p>
          <a:p>
            <a:pPr algn="just">
              <a:lnSpc>
                <a:spcPct val="150000"/>
              </a:lnSpc>
            </a:pPr>
            <a:r>
              <a:rPr lang="en-GB" sz="2200" dirty="0">
                <a:solidFill>
                  <a:srgbClr val="004176"/>
                </a:solidFill>
              </a:rPr>
              <a:t>The PAC thanked the speaker for the excellent report.</a:t>
            </a:r>
            <a:endParaRPr lang="ru-RU" sz="2200" dirty="0">
              <a:solidFill>
                <a:srgbClr val="004176"/>
              </a:solidFill>
            </a:endParaRPr>
          </a:p>
          <a:p>
            <a:pPr algn="just">
              <a:lnSpc>
                <a:spcPct val="150000"/>
              </a:lnSpc>
            </a:pPr>
            <a:endParaRPr lang="en-US" sz="2200" dirty="0">
              <a:solidFill>
                <a:srgbClr val="004176"/>
              </a:solidFill>
            </a:endParaRPr>
          </a:p>
          <a:p>
            <a:pPr marL="342900" indent="-342900" algn="just">
              <a:spcAft>
                <a:spcPts val="1800"/>
              </a:spcAft>
              <a:buFont typeface="Wingdings" panose="05000000000000000000" pitchFamily="2" charset="2"/>
              <a:buChar char="Ø"/>
            </a:pPr>
            <a:endParaRPr lang="en-US" sz="2200" dirty="0">
              <a:solidFill>
                <a:srgbClr val="004176"/>
              </a:solidFill>
            </a:endParaRPr>
          </a:p>
        </p:txBody>
      </p:sp>
      <p:sp>
        <p:nvSpPr>
          <p:cNvPr id="4" name="Прямоугольник 3">
            <a:extLst>
              <a:ext uri="{FF2B5EF4-FFF2-40B4-BE49-F238E27FC236}">
                <a16:creationId xmlns:a16="http://schemas.microsoft.com/office/drawing/2014/main" id="{8399B432-DDF2-420B-AFE2-6925DC0E03E4}"/>
              </a:ext>
            </a:extLst>
          </p:cNvPr>
          <p:cNvSpPr/>
          <p:nvPr/>
        </p:nvSpPr>
        <p:spPr>
          <a:xfrm>
            <a:off x="577850" y="444500"/>
            <a:ext cx="11468100" cy="658770"/>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Scientific report</a:t>
            </a:r>
          </a:p>
        </p:txBody>
      </p:sp>
    </p:spTree>
    <p:extLst>
      <p:ext uri="{BB962C8B-B14F-4D97-AF65-F5344CB8AC3E}">
        <p14:creationId xmlns:p14="http://schemas.microsoft.com/office/powerpoint/2010/main" val="10458460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4A54E0D-ACCF-4485-8646-503A0036549F}"/>
              </a:ext>
            </a:extLst>
          </p:cNvPr>
          <p:cNvSpPr/>
          <p:nvPr/>
        </p:nvSpPr>
        <p:spPr>
          <a:xfrm>
            <a:off x="603250" y="1140824"/>
            <a:ext cx="11297805" cy="5442452"/>
          </a:xfrm>
          <a:prstGeom prst="rect">
            <a:avLst/>
          </a:prstGeom>
        </p:spPr>
        <p:txBody>
          <a:bodyPr wrap="square">
            <a:spAutoFit/>
          </a:bodyPr>
          <a:lstStyle/>
          <a:p>
            <a:pPr algn="just">
              <a:lnSpc>
                <a:spcPct val="150000"/>
              </a:lnSpc>
            </a:pPr>
            <a:r>
              <a:rPr lang="en-US" dirty="0">
                <a:solidFill>
                  <a:srgbClr val="004176"/>
                </a:solidFill>
              </a:rPr>
              <a:t>The PAC reviewed </a:t>
            </a:r>
            <a:r>
              <a:rPr lang="en-US" b="1" dirty="0">
                <a:solidFill>
                  <a:srgbClr val="004176"/>
                </a:solidFill>
              </a:rPr>
              <a:t>12</a:t>
            </a:r>
            <a:r>
              <a:rPr lang="en-US" dirty="0">
                <a:solidFill>
                  <a:srgbClr val="004176"/>
                </a:solidFill>
              </a:rPr>
              <a:t> virtual presentations made by young scientists in the field of condensed matter physics and related fields.</a:t>
            </a:r>
          </a:p>
          <a:p>
            <a:pPr algn="just">
              <a:lnSpc>
                <a:spcPct val="150000"/>
              </a:lnSpc>
            </a:pPr>
            <a:endParaRPr lang="en-US" dirty="0">
              <a:solidFill>
                <a:srgbClr val="004176"/>
              </a:solidFill>
            </a:endParaRPr>
          </a:p>
          <a:p>
            <a:pPr algn="just">
              <a:lnSpc>
                <a:spcPct val="150000"/>
              </a:lnSpc>
            </a:pPr>
            <a:r>
              <a:rPr lang="en-US" dirty="0">
                <a:solidFill>
                  <a:srgbClr val="004176"/>
                </a:solidFill>
              </a:rPr>
              <a:t>The </a:t>
            </a:r>
            <a:r>
              <a:rPr lang="en-US" dirty="0">
                <a:solidFill>
                  <a:srgbClr val="224568"/>
                </a:solidFill>
              </a:rPr>
              <a:t>virtual poster </a:t>
            </a:r>
            <a:r>
              <a:rPr lang="en-GB"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presentation </a:t>
            </a:r>
            <a:r>
              <a:rPr lang="en-GB" sz="1800" b="1"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“Proximity effects at superconducting and ferromagnetic heterostructures</a:t>
            </a:r>
            <a:r>
              <a:rPr lang="en-GB"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 made by </a:t>
            </a:r>
            <a:r>
              <a:rPr lang="en-GB" sz="1800" b="1"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V</a:t>
            </a:r>
            <a:r>
              <a:rPr lang="en-US" b="1" dirty="0" err="1">
                <a:solidFill>
                  <a:srgbClr val="224568"/>
                </a:solidFill>
                <a:ea typeface="Times New Roman" panose="02020603050405020304" pitchFamily="18" charset="0"/>
                <a:cs typeface="Times New Roman" panose="02020603050405020304" pitchFamily="18" charset="0"/>
              </a:rPr>
              <a:t>ladimir</a:t>
            </a:r>
            <a:r>
              <a:rPr lang="en-US" sz="1800" b="1"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dirty="0" err="1">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Zhaketov</a:t>
            </a:r>
            <a:r>
              <a:rPr lang="en-GB" sz="1800" b="1"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was selected as the best presentation of the session.</a:t>
            </a:r>
          </a:p>
          <a:p>
            <a:pPr algn="just">
              <a:lnSpc>
                <a:spcPct val="150000"/>
              </a:lnSpc>
            </a:pPr>
            <a:endParaRPr lang="en-GB" dirty="0">
              <a:solidFill>
                <a:srgbClr val="224568"/>
              </a:solidFill>
              <a:ea typeface="Times New Roman" panose="02020603050405020304" pitchFamily="18" charset="0"/>
              <a:cs typeface="Times New Roman" panose="02020603050405020304" pitchFamily="18" charset="0"/>
            </a:endParaRPr>
          </a:p>
          <a:p>
            <a:pPr algn="just">
              <a:lnSpc>
                <a:spcPct val="150000"/>
              </a:lnSpc>
            </a:pPr>
            <a:r>
              <a:rPr lang="en-GB"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The PAC also noted two more virtual poster presentations of a high level: “High pressure effect on crystal, magnetic structure and vibrational spectra of van der Waals material” by </a:t>
            </a:r>
            <a:r>
              <a:rPr lang="en-US" b="1" dirty="0">
                <a:solidFill>
                  <a:srgbClr val="224568"/>
                </a:solidFill>
                <a:ea typeface="Times New Roman" panose="02020603050405020304" pitchFamily="18" charset="0"/>
                <a:cs typeface="Times New Roman" panose="02020603050405020304" pitchFamily="18" charset="0"/>
              </a:rPr>
              <a:t>Olga </a:t>
            </a:r>
            <a:r>
              <a:rPr lang="en-GB" sz="1800" b="1"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Lis, </a:t>
            </a:r>
            <a:r>
              <a:rPr lang="en-GB"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and “The effects of high pressure on the crystal structure and vibration spectra of layered perovskite-like Nd</a:t>
            </a:r>
            <a:r>
              <a:rPr lang="en-GB" sz="1800" baseline="-250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2</a:t>
            </a:r>
            <a:r>
              <a:rPr lang="en-GB"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Ti</a:t>
            </a:r>
            <a:r>
              <a:rPr lang="en-GB" sz="1800" baseline="-250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2</a:t>
            </a:r>
            <a:r>
              <a:rPr lang="en-GB"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O</a:t>
            </a:r>
            <a:r>
              <a:rPr lang="en-GB" sz="1800" baseline="-250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7</a:t>
            </a:r>
            <a:r>
              <a:rPr lang="en-GB"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 by </a:t>
            </a:r>
            <a:r>
              <a:rPr lang="en-GB" sz="1800" b="1"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A</a:t>
            </a:r>
            <a:r>
              <a:rPr lang="en-US" b="1" dirty="0" err="1">
                <a:solidFill>
                  <a:srgbClr val="224568"/>
                </a:solidFill>
                <a:ea typeface="Times New Roman" panose="02020603050405020304" pitchFamily="18" charset="0"/>
                <a:cs typeface="Times New Roman" panose="02020603050405020304" pitchFamily="18" charset="0"/>
              </a:rPr>
              <a:t>sif</a:t>
            </a:r>
            <a:r>
              <a:rPr lang="en-GB" sz="1800" b="1"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dirty="0" err="1">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Asadov</a:t>
            </a:r>
            <a:r>
              <a:rPr lang="en-GB" sz="1800" b="1"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b="1" dirty="0">
              <a:solidFill>
                <a:srgbClr val="224568"/>
              </a:solidFill>
            </a:endParaRPr>
          </a:p>
          <a:p>
            <a:pPr algn="just">
              <a:lnSpc>
                <a:spcPct val="150000"/>
              </a:lnSpc>
            </a:pPr>
            <a:endParaRPr lang="en-US" dirty="0">
              <a:solidFill>
                <a:srgbClr val="004176"/>
              </a:solidFill>
            </a:endParaRPr>
          </a:p>
          <a:p>
            <a:pPr algn="just">
              <a:lnSpc>
                <a:spcPct val="150000"/>
              </a:lnSpc>
            </a:pPr>
            <a:r>
              <a:rPr lang="en-US" u="sng" dirty="0">
                <a:solidFill>
                  <a:srgbClr val="0000FF"/>
                </a:solidFill>
              </a:rPr>
              <a:t>Recommendation.</a:t>
            </a:r>
            <a:r>
              <a:rPr lang="en-US" dirty="0">
                <a:solidFill>
                  <a:srgbClr val="0000FF"/>
                </a:solidFill>
              </a:rPr>
              <a:t> </a:t>
            </a:r>
            <a:r>
              <a:rPr lang="en-GB" dirty="0">
                <a:solidFill>
                  <a:srgbClr val="0000FF"/>
                </a:solidFill>
              </a:rPr>
              <a:t>The PAC recommended the poster </a:t>
            </a:r>
            <a:r>
              <a:rPr lang="en-GB" b="1" dirty="0">
                <a:solidFill>
                  <a:srgbClr val="0000FF"/>
                </a:solidFill>
              </a:rPr>
              <a:t>“Proximity effects at superconducting and ferromagnetic heterostructures”</a:t>
            </a:r>
            <a:r>
              <a:rPr lang="en-GB" dirty="0">
                <a:solidFill>
                  <a:srgbClr val="0000FF"/>
                </a:solidFill>
              </a:rPr>
              <a:t> to be presented at the session of the JINR Scientific Council in September 2023.</a:t>
            </a:r>
            <a:r>
              <a:rPr lang="ru-RU" dirty="0">
                <a:solidFill>
                  <a:srgbClr val="0000FF"/>
                </a:solidFill>
              </a:rPr>
              <a:t> </a:t>
            </a:r>
            <a:endParaRPr lang="en-US" dirty="0">
              <a:solidFill>
                <a:srgbClr val="0000FF"/>
              </a:solidFill>
            </a:endParaRPr>
          </a:p>
        </p:txBody>
      </p:sp>
      <p:sp>
        <p:nvSpPr>
          <p:cNvPr id="4" name="Прямоугольник 3">
            <a:extLst>
              <a:ext uri="{FF2B5EF4-FFF2-40B4-BE49-F238E27FC236}">
                <a16:creationId xmlns:a16="http://schemas.microsoft.com/office/drawing/2014/main" id="{8399B432-DDF2-420B-AFE2-6925DC0E03E4}"/>
              </a:ext>
            </a:extLst>
          </p:cNvPr>
          <p:cNvSpPr/>
          <p:nvPr/>
        </p:nvSpPr>
        <p:spPr>
          <a:xfrm>
            <a:off x="603250" y="215900"/>
            <a:ext cx="11468100" cy="658770"/>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Virtual presentations by young scientists</a:t>
            </a:r>
          </a:p>
        </p:txBody>
      </p:sp>
    </p:spTree>
    <p:extLst>
      <p:ext uri="{BB962C8B-B14F-4D97-AF65-F5344CB8AC3E}">
        <p14:creationId xmlns:p14="http://schemas.microsoft.com/office/powerpoint/2010/main" val="23100329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A52E8A19-E0F4-4E04-BB39-0AAACF08BAA7}"/>
              </a:ext>
            </a:extLst>
          </p:cNvPr>
          <p:cNvSpPr/>
          <p:nvPr/>
        </p:nvSpPr>
        <p:spPr>
          <a:xfrm>
            <a:off x="596899" y="1020438"/>
            <a:ext cx="10998200" cy="5415457"/>
          </a:xfrm>
          <a:prstGeom prst="rect">
            <a:avLst/>
          </a:prstGeom>
        </p:spPr>
        <p:txBody>
          <a:bodyPr wrap="square">
            <a:spAutoFit/>
          </a:bodyPr>
          <a:lstStyle/>
          <a:p>
            <a:pPr>
              <a:lnSpc>
                <a:spcPct val="150000"/>
              </a:lnSpc>
            </a:pPr>
            <a:r>
              <a:rPr lang="en-GB" sz="1800" dirty="0">
                <a:solidFill>
                  <a:srgbClr val="224568"/>
                </a:solidFill>
                <a:effectLst/>
                <a:latin typeface="Arial" panose="020B0604020202020204" pitchFamily="34" charset="0"/>
                <a:ea typeface="Times New Roman" panose="02020603050405020304" pitchFamily="18" charset="0"/>
              </a:rPr>
              <a:t>The next meeting of the PAC for Condensed Matter Physics is scheduled for </a:t>
            </a:r>
            <a:r>
              <a:rPr lang="en-GB" sz="1800" b="1" dirty="0">
                <a:solidFill>
                  <a:srgbClr val="224568"/>
                </a:solidFill>
                <a:effectLst/>
                <a:latin typeface="Arial" panose="020B0604020202020204" pitchFamily="34" charset="0"/>
                <a:ea typeface="Times New Roman" panose="02020603050405020304" pitchFamily="18" charset="0"/>
              </a:rPr>
              <a:t>25–26 January 2024.</a:t>
            </a:r>
            <a:endParaRPr lang="ru-RU" sz="1800" b="1" dirty="0">
              <a:solidFill>
                <a:srgbClr val="224568"/>
              </a:solidFill>
              <a:effectLst/>
              <a:latin typeface="Times New Roman" panose="02020603050405020304" pitchFamily="18" charset="0"/>
              <a:ea typeface="Times New Roman" panose="02020603050405020304" pitchFamily="18" charset="0"/>
            </a:endParaRPr>
          </a:p>
          <a:p>
            <a:pPr algn="just">
              <a:lnSpc>
                <a:spcPct val="150000"/>
              </a:lnSpc>
            </a:pPr>
            <a:endParaRPr lang="en-GB" sz="10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pPr>
            <a:r>
              <a:rPr lang="en-GB"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The preliminary agenda for the next meeting of the PAC includes:</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marL="766763" lvl="0" indent="-365125">
              <a:lnSpc>
                <a:spcPct val="150000"/>
              </a:lnSpc>
              <a:buFont typeface="Arial" panose="020B0604020202020204" pitchFamily="34" charset="0"/>
              <a:buChar char="–"/>
              <a:tabLst>
                <a:tab pos="142875" algn="l"/>
              </a:tabLst>
            </a:pP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report by the PAC Chair on the implementation of the recommendations above;</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marL="766763" lvl="0" indent="-365125">
              <a:lnSpc>
                <a:spcPct val="150000"/>
              </a:lnSpc>
              <a:buFont typeface="Arial" panose="020B0604020202020204" pitchFamily="34" charset="0"/>
              <a:buChar char="–"/>
              <a:tabLst>
                <a:tab pos="142875" algn="l"/>
              </a:tabLst>
            </a:pP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report by the JINR Directorate on the sessions of the Scientific Council in September 2023 and of the Committee of Plenipotentiaries in November 2023;</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marL="766763" lvl="0" indent="-365125">
              <a:lnSpc>
                <a:spcPct val="150000"/>
              </a:lnSpc>
              <a:buFont typeface="Arial" panose="020B0604020202020204" pitchFamily="34" charset="0"/>
              <a:buChar char="–"/>
              <a:tabLst>
                <a:tab pos="142875" algn="l"/>
              </a:tabLst>
            </a:pP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progress in the development of the concept for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new neutron source of JINR;</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marL="766763" lvl="0" indent="-365125">
              <a:lnSpc>
                <a:spcPct val="150000"/>
              </a:lnSpc>
              <a:buFont typeface="Arial" panose="020B0604020202020204" pitchFamily="34" charset="0"/>
              <a:buChar char="–"/>
              <a:tabLst>
                <a:tab pos="142875" algn="l"/>
              </a:tabLst>
            </a:pP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status reports on the upgrade of FLNP instruments;</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marL="766763" lvl="0" indent="-365125">
              <a:lnSpc>
                <a:spcPct val="150000"/>
              </a:lnSpc>
              <a:buFont typeface="Arial" panose="020B0604020202020204" pitchFamily="34" charset="0"/>
              <a:buChar char="–"/>
              <a:tabLst>
                <a:tab pos="142875" algn="l"/>
              </a:tabLst>
            </a:pP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status and future of the FLNP user programme;</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marL="766763" lvl="0" indent="-365125">
              <a:lnSpc>
                <a:spcPct val="150000"/>
              </a:lnSpc>
              <a:buFont typeface="Arial" panose="020B0604020202020204" pitchFamily="34" charset="0"/>
              <a:buChar char="–"/>
              <a:tabLst>
                <a:tab pos="142875" algn="l"/>
              </a:tabLst>
            </a:pP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discussion of the project assessment template;</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marL="766763" lvl="0" indent="-365125">
              <a:lnSpc>
                <a:spcPct val="150000"/>
              </a:lnSpc>
              <a:buFont typeface="Arial" panose="020B0604020202020204" pitchFamily="34" charset="0"/>
              <a:buChar char="–"/>
              <a:tabLst>
                <a:tab pos="142875" algn="l"/>
              </a:tabLst>
            </a:pP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information about scientific meetings;</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marL="766763" lvl="0" indent="-365125">
              <a:lnSpc>
                <a:spcPct val="150000"/>
              </a:lnSpc>
              <a:buFont typeface="Arial" panose="020B0604020202020204" pitchFamily="34" charset="0"/>
              <a:buChar char="–"/>
              <a:tabLst>
                <a:tab pos="142875" algn="l"/>
              </a:tabLst>
            </a:pP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scientific reports (not more than three);</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marL="766763" lvl="0" indent="-365125">
              <a:lnSpc>
                <a:spcPct val="137000"/>
              </a:lnSpc>
              <a:buFont typeface="Arial" panose="020B0604020202020204" pitchFamily="34" charset="0"/>
              <a:buChar char="–"/>
              <a:tabLst>
                <a:tab pos="142875" algn="l"/>
              </a:tabLst>
            </a:pP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poster (or virtual presentation) session.</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72E50834-FB7A-41E5-B8F1-56B12815C0AC}"/>
              </a:ext>
            </a:extLst>
          </p:cNvPr>
          <p:cNvSpPr/>
          <p:nvPr/>
        </p:nvSpPr>
        <p:spPr>
          <a:xfrm>
            <a:off x="3906774" y="126761"/>
            <a:ext cx="4353051" cy="658835"/>
          </a:xfrm>
          <a:prstGeom prst="rect">
            <a:avLst/>
          </a:prstGeom>
        </p:spPr>
        <p:txBody>
          <a:bodyPr wrap="none">
            <a:spAutoFit/>
          </a:bodyPr>
          <a:lstStyle/>
          <a:p>
            <a:pPr lvl="0" algn="just">
              <a:lnSpc>
                <a:spcPct val="150000"/>
              </a:lnSpc>
              <a:spcBef>
                <a:spcPts val="1800"/>
              </a:spcBef>
              <a:spcAft>
                <a:spcPts val="600"/>
              </a:spcAft>
              <a:buSzPts val="1200"/>
            </a:pPr>
            <a:r>
              <a:rPr lang="en-US" sz="2800" b="1" dirty="0">
                <a:solidFill>
                  <a:srgbClr val="004176"/>
                </a:solidFill>
                <a:ea typeface="Times New Roman" panose="02020603050405020304" pitchFamily="18" charset="0"/>
                <a:cs typeface="Times New Roman" panose="02020603050405020304" pitchFamily="18" charset="0"/>
              </a:rPr>
              <a:t>Next meeting of the PAC</a:t>
            </a:r>
            <a:endParaRPr lang="en-US" sz="2800" dirty="0">
              <a:solidFill>
                <a:srgbClr val="004176"/>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6085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55687" y="2939534"/>
            <a:ext cx="5532284" cy="553998"/>
          </a:xfrm>
          <a:prstGeom prst="rect">
            <a:avLst/>
          </a:prstGeom>
        </p:spPr>
        <p:txBody>
          <a:bodyPr wrap="none">
            <a:spAutoFit/>
          </a:bodyPr>
          <a:lstStyle/>
          <a:p>
            <a:pPr algn="ctr" eaLnBrk="1" hangingPunct="1"/>
            <a:r>
              <a:rPr lang="en-US" altLang="hu-HU" sz="3000" b="1" dirty="0">
                <a:solidFill>
                  <a:srgbClr val="003399"/>
                </a:solidFill>
                <a:effectLst>
                  <a:outerShdw blurRad="38100" dist="38100" dir="2700000" algn="tl">
                    <a:srgbClr val="000000">
                      <a:alpha val="43137"/>
                    </a:srgbClr>
                  </a:outerShdw>
                </a:effectLst>
              </a:rPr>
              <a:t>Thank you for your attention</a:t>
            </a:r>
          </a:p>
        </p:txBody>
      </p:sp>
    </p:spTree>
    <p:extLst>
      <p:ext uri="{BB962C8B-B14F-4D97-AF65-F5344CB8AC3E}">
        <p14:creationId xmlns:p14="http://schemas.microsoft.com/office/powerpoint/2010/main" val="13658217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CBCED2F-5FA5-436A-803E-EBF45CDA5FA7}"/>
              </a:ext>
            </a:extLst>
          </p:cNvPr>
          <p:cNvSpPr/>
          <p:nvPr/>
        </p:nvSpPr>
        <p:spPr>
          <a:xfrm>
            <a:off x="1284269" y="707288"/>
            <a:ext cx="3124196" cy="276999"/>
          </a:xfrm>
          <a:prstGeom prst="rect">
            <a:avLst/>
          </a:prstGeom>
        </p:spPr>
        <p:txBody>
          <a:bodyPr wrap="square">
            <a:spAutoFit/>
          </a:bodyPr>
          <a:lstStyle/>
          <a:p>
            <a:pPr>
              <a:spcAft>
                <a:spcPts val="0"/>
              </a:spcAft>
            </a:pPr>
            <a:r>
              <a:rPr lang="en-US" sz="1200" b="1" i="1" dirty="0">
                <a:ea typeface="Times New Roman" panose="02020603050405020304" pitchFamily="18" charset="0"/>
                <a:cs typeface="Times New Roman" panose="02020603050405020304" pitchFamily="18" charset="0"/>
              </a:rPr>
              <a:t>Thursday, 15 June 2023</a:t>
            </a:r>
            <a:endParaRPr lang="ru-RU" sz="1200" dirty="0">
              <a:latin typeface="Times New Roman" panose="02020603050405020304" pitchFamily="18" charset="0"/>
              <a:ea typeface="Times New Roman" panose="02020603050405020304" pitchFamily="18" charset="0"/>
            </a:endParaRPr>
          </a:p>
        </p:txBody>
      </p:sp>
      <p:sp>
        <p:nvSpPr>
          <p:cNvPr id="5" name="Прямоугольник 4">
            <a:extLst>
              <a:ext uri="{FF2B5EF4-FFF2-40B4-BE49-F238E27FC236}">
                <a16:creationId xmlns:a16="http://schemas.microsoft.com/office/drawing/2014/main" id="{B057569F-E305-47BD-81A9-845FBF2D5B97}"/>
              </a:ext>
            </a:extLst>
          </p:cNvPr>
          <p:cNvSpPr/>
          <p:nvPr/>
        </p:nvSpPr>
        <p:spPr>
          <a:xfrm>
            <a:off x="9380881" y="699945"/>
            <a:ext cx="1682577" cy="276999"/>
          </a:xfrm>
          <a:prstGeom prst="rect">
            <a:avLst/>
          </a:prstGeom>
        </p:spPr>
        <p:txBody>
          <a:bodyPr wrap="none">
            <a:spAutoFit/>
          </a:bodyPr>
          <a:lstStyle/>
          <a:p>
            <a:pPr>
              <a:spcAft>
                <a:spcPts val="0"/>
              </a:spcAft>
            </a:pPr>
            <a:r>
              <a:rPr lang="en-US" sz="1200" b="1" i="1" dirty="0">
                <a:cs typeface="Times New Roman" panose="02020603050405020304" pitchFamily="18" charset="0"/>
              </a:rPr>
              <a:t>Friday, 16 June 2023</a:t>
            </a:r>
            <a:endParaRPr lang="ru-RU" sz="1200" b="1" i="1" dirty="0">
              <a:cs typeface="Times New Roman" panose="02020603050405020304" pitchFamily="18" charset="0"/>
            </a:endParaRPr>
          </a:p>
        </p:txBody>
      </p:sp>
      <p:cxnSp>
        <p:nvCxnSpPr>
          <p:cNvPr id="19" name="Прямая соединительная линия 18">
            <a:extLst>
              <a:ext uri="{FF2B5EF4-FFF2-40B4-BE49-F238E27FC236}">
                <a16:creationId xmlns:a16="http://schemas.microsoft.com/office/drawing/2014/main" id="{F70F916B-9F35-4D8C-80C4-255721855DE7}"/>
              </a:ext>
            </a:extLst>
          </p:cNvPr>
          <p:cNvCxnSpPr/>
          <p:nvPr/>
        </p:nvCxnSpPr>
        <p:spPr>
          <a:xfrm>
            <a:off x="4228539" y="1011155"/>
            <a:ext cx="0" cy="590580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Рисунок 9">
            <a:extLst>
              <a:ext uri="{FF2B5EF4-FFF2-40B4-BE49-F238E27FC236}">
                <a16:creationId xmlns:a16="http://schemas.microsoft.com/office/drawing/2014/main" id="{0333DAB9-BD22-4C75-B008-0A2D762B95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981" y="1087915"/>
            <a:ext cx="4343304" cy="5686056"/>
          </a:xfrm>
          <a:prstGeom prst="rect">
            <a:avLst/>
          </a:prstGeom>
        </p:spPr>
      </p:pic>
      <p:pic>
        <p:nvPicPr>
          <p:cNvPr id="11" name="Рисунок 10">
            <a:extLst>
              <a:ext uri="{FF2B5EF4-FFF2-40B4-BE49-F238E27FC236}">
                <a16:creationId xmlns:a16="http://schemas.microsoft.com/office/drawing/2014/main" id="{2441F74A-1E85-4F46-A4CC-8E8009460D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6357" y="1114271"/>
            <a:ext cx="4343304" cy="5563313"/>
          </a:xfrm>
          <a:prstGeom prst="rect">
            <a:avLst/>
          </a:prstGeom>
        </p:spPr>
      </p:pic>
      <p:cxnSp>
        <p:nvCxnSpPr>
          <p:cNvPr id="16" name="Прямая соединительная линия 15">
            <a:extLst>
              <a:ext uri="{FF2B5EF4-FFF2-40B4-BE49-F238E27FC236}">
                <a16:creationId xmlns:a16="http://schemas.microsoft.com/office/drawing/2014/main" id="{E4EC26B7-DFB4-4D79-AF9F-66E315E4E79A}"/>
              </a:ext>
            </a:extLst>
          </p:cNvPr>
          <p:cNvCxnSpPr/>
          <p:nvPr/>
        </p:nvCxnSpPr>
        <p:spPr>
          <a:xfrm>
            <a:off x="8317939" y="1011155"/>
            <a:ext cx="0" cy="590580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Рисунок 12">
            <a:extLst>
              <a:ext uri="{FF2B5EF4-FFF2-40B4-BE49-F238E27FC236}">
                <a16:creationId xmlns:a16="http://schemas.microsoft.com/office/drawing/2014/main" id="{78BEA14D-41C6-4298-BA49-D5C8862FBB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7217" y="1123537"/>
            <a:ext cx="3890172" cy="1605675"/>
          </a:xfrm>
          <a:prstGeom prst="rect">
            <a:avLst/>
          </a:prstGeom>
        </p:spPr>
      </p:pic>
      <p:sp>
        <p:nvSpPr>
          <p:cNvPr id="12" name="Rectangle 2">
            <a:extLst>
              <a:ext uri="{FF2B5EF4-FFF2-40B4-BE49-F238E27FC236}">
                <a16:creationId xmlns:a16="http://schemas.microsoft.com/office/drawing/2014/main" id="{008E19F2-017E-3F44-884A-C77FA6EDEB10}"/>
              </a:ext>
            </a:extLst>
          </p:cNvPr>
          <p:cNvSpPr txBox="1">
            <a:spLocks noChangeArrowheads="1"/>
          </p:cNvSpPr>
          <p:nvPr/>
        </p:nvSpPr>
        <p:spPr>
          <a:xfrm>
            <a:off x="1620837" y="123508"/>
            <a:ext cx="8950325" cy="597898"/>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600" b="1" dirty="0">
                <a:solidFill>
                  <a:srgbClr val="0000FF"/>
                </a:solidFill>
                <a:latin typeface="Arial" panose="020B0604020202020204" pitchFamily="34" charset="0"/>
                <a:ea typeface="+mn-ea"/>
                <a:cs typeface="Arial" panose="020B0604020202020204" pitchFamily="34" charset="0"/>
              </a:rPr>
              <a:t>Agenda of the 57th meeting of the PAC</a:t>
            </a:r>
          </a:p>
        </p:txBody>
      </p:sp>
    </p:spTree>
    <p:extLst>
      <p:ext uri="{BB962C8B-B14F-4D97-AF65-F5344CB8AC3E}">
        <p14:creationId xmlns:p14="http://schemas.microsoft.com/office/powerpoint/2010/main" val="16979042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DDA0E3-6922-564E-B8A5-D48AAF4A7EDF}"/>
              </a:ext>
            </a:extLst>
          </p:cNvPr>
          <p:cNvSpPr txBox="1"/>
          <p:nvPr/>
        </p:nvSpPr>
        <p:spPr>
          <a:xfrm>
            <a:off x="0" y="207518"/>
            <a:ext cx="12192000" cy="830997"/>
          </a:xfrm>
          <a:prstGeom prst="rect">
            <a:avLst/>
          </a:prstGeom>
          <a:noFill/>
        </p:spPr>
        <p:txBody>
          <a:bodyPr wrap="square">
            <a:spAutoFit/>
          </a:bodyPr>
          <a:lstStyle/>
          <a:p>
            <a:pPr algn="ctr"/>
            <a:r>
              <a:rPr lang="en-US" sz="2400" dirty="0">
                <a:solidFill>
                  <a:srgbClr val="004176"/>
                </a:solidFill>
              </a:rPr>
              <a:t>Proposal for opening the new large infrastructure project</a:t>
            </a:r>
          </a:p>
          <a:p>
            <a:pPr algn="ctr"/>
            <a:r>
              <a:rPr lang="en-US" sz="2400" b="1" dirty="0">
                <a:solidFill>
                  <a:srgbClr val="004176"/>
                </a:solidFill>
              </a:rPr>
              <a:t>"Pulsed neutron source and spectrometers"</a:t>
            </a:r>
          </a:p>
        </p:txBody>
      </p:sp>
      <p:pic>
        <p:nvPicPr>
          <p:cNvPr id="13" name="Рисунок 12">
            <a:extLst>
              <a:ext uri="{FF2B5EF4-FFF2-40B4-BE49-F238E27FC236}">
                <a16:creationId xmlns:a16="http://schemas.microsoft.com/office/drawing/2014/main" id="{51A8DFAD-DB41-5A4F-A76B-EFE926F433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211" y="2740793"/>
            <a:ext cx="5092434" cy="4075059"/>
          </a:xfrm>
          <a:prstGeom prst="rect">
            <a:avLst/>
          </a:prstGeom>
        </p:spPr>
      </p:pic>
      <p:sp>
        <p:nvSpPr>
          <p:cNvPr id="14" name="TextBox 13">
            <a:extLst>
              <a:ext uri="{FF2B5EF4-FFF2-40B4-BE49-F238E27FC236}">
                <a16:creationId xmlns:a16="http://schemas.microsoft.com/office/drawing/2014/main" id="{DFB53EE5-4441-034B-96C4-D14E5CEEAEDE}"/>
              </a:ext>
            </a:extLst>
          </p:cNvPr>
          <p:cNvSpPr txBox="1"/>
          <p:nvPr/>
        </p:nvSpPr>
        <p:spPr>
          <a:xfrm>
            <a:off x="305477" y="1091998"/>
            <a:ext cx="11448988" cy="1554272"/>
          </a:xfrm>
          <a:prstGeom prst="rect">
            <a:avLst/>
          </a:prstGeom>
          <a:noFill/>
        </p:spPr>
        <p:txBody>
          <a:bodyPr wrap="square">
            <a:spAutoFit/>
          </a:bodyPr>
          <a:lstStyle/>
          <a:p>
            <a:pPr algn="just"/>
            <a:r>
              <a:rPr lang="en-GB" sz="19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took note of the proposal to open a new large </a:t>
            </a:r>
            <a:r>
              <a:rPr lang="en-US" sz="19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research </a:t>
            </a:r>
            <a:r>
              <a:rPr lang="en-GB" sz="19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infrastructure project (LRIP) </a:t>
            </a:r>
            <a:r>
              <a:rPr lang="en-GB" sz="19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“Pulsed Neutron Source and Spectrometer Complex” </a:t>
            </a:r>
            <a:r>
              <a:rPr lang="en-GB" sz="19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and a </a:t>
            </a:r>
            <a:r>
              <a:rPr lang="en-GB" sz="19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project “Development of the IBR-2 facility with a complex of cryogenic moderators” </a:t>
            </a:r>
            <a:r>
              <a:rPr lang="en-GB" sz="19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presented by </a:t>
            </a:r>
            <a:r>
              <a:rPr lang="en-GB" sz="19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Egor</a:t>
            </a:r>
            <a:r>
              <a:rPr lang="en-GB" sz="19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9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Lychagin</a:t>
            </a:r>
            <a:r>
              <a:rPr lang="en-GB" sz="19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9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main objective of the project is to increase the efficiency of the use of the IBR-2 nuclear research facility in implementing the experimental research programme, to ensure the operational reliability and safety of the reactor. </a:t>
            </a:r>
            <a:endParaRPr lang="ru-RU" sz="19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67F3A4AE-52E0-5A40-BFEF-E50EE862BAF8}"/>
              </a:ext>
            </a:extLst>
          </p:cNvPr>
          <p:cNvSpPr txBox="1"/>
          <p:nvPr/>
        </p:nvSpPr>
        <p:spPr>
          <a:xfrm>
            <a:off x="5781370" y="2664128"/>
            <a:ext cx="5972419" cy="3754874"/>
          </a:xfrm>
          <a:prstGeom prst="rect">
            <a:avLst/>
          </a:prstGeom>
          <a:noFill/>
        </p:spPr>
        <p:txBody>
          <a:bodyPr wrap="square">
            <a:spAutoFit/>
          </a:bodyPr>
          <a:lstStyle/>
          <a:p>
            <a:pPr algn="just"/>
            <a:r>
              <a:rPr lang="en-GB" sz="19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During the period of implementation of the project, scientific and technical support services will be provided to ensure the safe operation of the reactor facility, and a large amount of scientific and technical work and experimental studies related to the commissioning of the cryogenic moderator complex will be performed.</a:t>
            </a:r>
            <a:endParaRPr lang="ru-RU" sz="19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1200"/>
              </a:spcBef>
            </a:pPr>
            <a:r>
              <a:rPr lang="en-GB" sz="19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Recommendation.</a:t>
            </a:r>
            <a:r>
              <a:rPr lang="en-US" sz="19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9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supported the opening of the new L</a:t>
            </a:r>
            <a:r>
              <a:rPr lang="en-US" sz="19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a:t>
            </a:r>
            <a:r>
              <a:rPr lang="en-GB" sz="19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IP “Pulsed Neutron Source and Spectrometer Complex” and the project “Development of the IBR-2 facility with a complex of cryogenic moderators” for the period 2024–2028.</a:t>
            </a:r>
            <a:endParaRPr lang="ru-RU" sz="19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563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Рисунок 29">
            <a:extLst>
              <a:ext uri="{FF2B5EF4-FFF2-40B4-BE49-F238E27FC236}">
                <a16:creationId xmlns:a16="http://schemas.microsoft.com/office/drawing/2014/main" id="{E9BB3262-0DE2-5340-8441-2CD28D948D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20633" y="3331865"/>
            <a:ext cx="1791202" cy="3374308"/>
          </a:xfrm>
          <a:prstGeom prst="rect">
            <a:avLst/>
          </a:prstGeom>
        </p:spPr>
      </p:pic>
      <p:sp>
        <p:nvSpPr>
          <p:cNvPr id="31" name="Rectangle 3">
            <a:extLst>
              <a:ext uri="{FF2B5EF4-FFF2-40B4-BE49-F238E27FC236}">
                <a16:creationId xmlns:a16="http://schemas.microsoft.com/office/drawing/2014/main" id="{861763A6-B0AD-0640-884D-BC00F33FB641}"/>
              </a:ext>
            </a:extLst>
          </p:cNvPr>
          <p:cNvSpPr>
            <a:spLocks noChangeArrowheads="1"/>
          </p:cNvSpPr>
          <p:nvPr/>
        </p:nvSpPr>
        <p:spPr bwMode="auto">
          <a:xfrm>
            <a:off x="5461794" y="4350719"/>
            <a:ext cx="2577773"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ru-RU" sz="1200" dirty="0">
                <a:solidFill>
                  <a:srgbClr val="002060"/>
                </a:solidFill>
                <a:effectLst>
                  <a:outerShdw blurRad="38100" dist="38100" dir="2700000" algn="tl">
                    <a:srgbClr val="000000">
                      <a:alpha val="43137"/>
                    </a:srgbClr>
                  </a:outerShdw>
                </a:effectLst>
              </a:rPr>
              <a:t>1 – </a:t>
            </a:r>
            <a:r>
              <a:rPr lang="en-US" sz="1200" dirty="0">
                <a:solidFill>
                  <a:srgbClr val="002060"/>
                </a:solidFill>
                <a:effectLst>
                  <a:outerShdw blurRad="38100" dist="38100" dir="2700000" algn="tl">
                    <a:srgbClr val="000000">
                      <a:alpha val="43137"/>
                    </a:srgbClr>
                  </a:outerShdw>
                </a:effectLst>
              </a:rPr>
              <a:t>reactor</a:t>
            </a:r>
            <a:r>
              <a:rPr lang="ru-RU" sz="1200" dirty="0">
                <a:solidFill>
                  <a:srgbClr val="002060"/>
                </a:solidFill>
                <a:effectLst>
                  <a:outerShdw blurRad="38100" dist="38100" dir="2700000" algn="tl">
                    <a:srgbClr val="000000">
                      <a:alpha val="43137"/>
                    </a:srgbClr>
                  </a:outerShdw>
                </a:effectLst>
              </a:rPr>
              <a:t>;</a:t>
            </a:r>
          </a:p>
          <a:p>
            <a:r>
              <a:rPr lang="ru-RU" sz="1200" dirty="0">
                <a:solidFill>
                  <a:srgbClr val="002060"/>
                </a:solidFill>
                <a:effectLst>
                  <a:outerShdw blurRad="38100" dist="38100" dir="2700000" algn="tl">
                    <a:srgbClr val="000000">
                      <a:alpha val="43137"/>
                    </a:srgbClr>
                  </a:outerShdw>
                </a:effectLst>
              </a:rPr>
              <a:t>2 – </a:t>
            </a:r>
            <a:r>
              <a:rPr lang="en-US" sz="1200" dirty="0">
                <a:solidFill>
                  <a:srgbClr val="002060"/>
                </a:solidFill>
                <a:effectLst>
                  <a:outerShdw blurRad="38100" dist="38100" dir="2700000" algn="tl">
                    <a:srgbClr val="000000">
                      <a:alpha val="43137"/>
                    </a:srgbClr>
                  </a:outerShdw>
                </a:effectLst>
              </a:rPr>
              <a:t>stationary reflector</a:t>
            </a:r>
            <a:r>
              <a:rPr lang="ru-RU" sz="1200" dirty="0">
                <a:solidFill>
                  <a:srgbClr val="002060"/>
                </a:solidFill>
                <a:effectLst>
                  <a:outerShdw blurRad="38100" dist="38100" dir="2700000" algn="tl">
                    <a:srgbClr val="000000">
                      <a:alpha val="43137"/>
                    </a:srgbClr>
                  </a:outerShdw>
                </a:effectLst>
              </a:rPr>
              <a:t>;</a:t>
            </a:r>
          </a:p>
          <a:p>
            <a:r>
              <a:rPr lang="ru-RU" sz="1200" dirty="0">
                <a:solidFill>
                  <a:srgbClr val="002060"/>
                </a:solidFill>
                <a:effectLst>
                  <a:outerShdw blurRad="38100" dist="38100" dir="2700000" algn="tl">
                    <a:srgbClr val="000000">
                      <a:alpha val="43137"/>
                    </a:srgbClr>
                  </a:outerShdw>
                </a:effectLst>
              </a:rPr>
              <a:t>3 – </a:t>
            </a:r>
            <a:r>
              <a:rPr lang="en-US" sz="1200" dirty="0">
                <a:solidFill>
                  <a:srgbClr val="002060"/>
                </a:solidFill>
                <a:effectLst>
                  <a:outerShdw blurRad="38100" dist="38100" dir="2700000" algn="tl">
                    <a:srgbClr val="000000">
                      <a:alpha val="43137"/>
                    </a:srgbClr>
                  </a:outerShdw>
                </a:effectLst>
              </a:rPr>
              <a:t>reactivity modulator</a:t>
            </a:r>
            <a:r>
              <a:rPr lang="ru-RU" sz="1200" dirty="0">
                <a:solidFill>
                  <a:srgbClr val="002060"/>
                </a:solidFill>
                <a:effectLst>
                  <a:outerShdw blurRad="38100" dist="38100" dir="2700000" algn="tl">
                    <a:srgbClr val="000000">
                      <a:alpha val="43137"/>
                    </a:srgbClr>
                  </a:outerShdw>
                </a:effectLst>
              </a:rPr>
              <a:t>;</a:t>
            </a:r>
            <a:br>
              <a:rPr lang="ru-RU" sz="1200" dirty="0">
                <a:solidFill>
                  <a:srgbClr val="002060"/>
                </a:solidFill>
                <a:effectLst>
                  <a:outerShdw blurRad="38100" dist="38100" dir="2700000" algn="tl">
                    <a:srgbClr val="000000">
                      <a:alpha val="43137"/>
                    </a:srgbClr>
                  </a:outerShdw>
                </a:effectLst>
              </a:rPr>
            </a:br>
            <a:r>
              <a:rPr lang="ru-RU" sz="1200" dirty="0">
                <a:solidFill>
                  <a:srgbClr val="002060"/>
                </a:solidFill>
                <a:effectLst>
                  <a:outerShdw blurRad="38100" dist="38100" dir="2700000" algn="tl">
                    <a:srgbClr val="000000">
                      <a:alpha val="43137"/>
                    </a:srgbClr>
                  </a:outerShdw>
                </a:effectLst>
              </a:rPr>
              <a:t>4 – </a:t>
            </a:r>
            <a:r>
              <a:rPr lang="en-US" sz="1200" dirty="0">
                <a:solidFill>
                  <a:srgbClr val="002060"/>
                </a:solidFill>
                <a:effectLst>
                  <a:outerShdw blurRad="38100" dist="38100" dir="2700000" algn="tl">
                    <a:srgbClr val="000000">
                      <a:alpha val="43137"/>
                    </a:srgbClr>
                  </a:outerShdw>
                </a:effectLst>
              </a:rPr>
              <a:t>moderators</a:t>
            </a:r>
            <a:r>
              <a:rPr lang="ru-RU" sz="1200" dirty="0">
                <a:solidFill>
                  <a:srgbClr val="002060"/>
                </a:solidFill>
                <a:effectLst>
                  <a:outerShdw blurRad="38100" dist="38100" dir="2700000" algn="tl">
                    <a:srgbClr val="000000">
                      <a:alpha val="43137"/>
                    </a:srgbClr>
                  </a:outerShdw>
                </a:effectLst>
              </a:rPr>
              <a:t>;</a:t>
            </a:r>
          </a:p>
          <a:p>
            <a:r>
              <a:rPr lang="ru-RU" sz="1200" dirty="0">
                <a:solidFill>
                  <a:srgbClr val="002060"/>
                </a:solidFill>
                <a:effectLst>
                  <a:outerShdw blurRad="38100" dist="38100" dir="2700000" algn="tl">
                    <a:srgbClr val="000000">
                      <a:alpha val="43137"/>
                    </a:srgbClr>
                  </a:outerShdw>
                </a:effectLst>
              </a:rPr>
              <a:t>5 – </a:t>
            </a:r>
            <a:r>
              <a:rPr lang="en-US" sz="1200" dirty="0">
                <a:solidFill>
                  <a:srgbClr val="002060"/>
                </a:solidFill>
                <a:effectLst>
                  <a:outerShdw blurRad="38100" dist="38100" dir="2700000" algn="tl">
                    <a:srgbClr val="000000">
                      <a:alpha val="43137"/>
                    </a:srgbClr>
                  </a:outerShdw>
                </a:effectLst>
              </a:rPr>
              <a:t>rotary plugs</a:t>
            </a:r>
            <a:r>
              <a:rPr lang="ru-RU" sz="1200" dirty="0">
                <a:solidFill>
                  <a:srgbClr val="002060"/>
                </a:solidFill>
                <a:effectLst>
                  <a:outerShdw blurRad="38100" dist="38100" dir="2700000" algn="tl">
                    <a:srgbClr val="000000">
                      <a:alpha val="43137"/>
                    </a:srgbClr>
                  </a:outerShdw>
                </a:effectLst>
              </a:rPr>
              <a:t>;</a:t>
            </a:r>
          </a:p>
          <a:p>
            <a:r>
              <a:rPr lang="ru-RU" sz="1200" dirty="0">
                <a:solidFill>
                  <a:srgbClr val="002060"/>
                </a:solidFill>
                <a:effectLst>
                  <a:outerShdw blurRad="38100" dist="38100" dir="2700000" algn="tl">
                    <a:srgbClr val="000000">
                      <a:alpha val="43137"/>
                    </a:srgbClr>
                  </a:outerShdw>
                </a:effectLst>
              </a:rPr>
              <a:t>6 – </a:t>
            </a:r>
            <a:r>
              <a:rPr lang="en-US" sz="1200" dirty="0">
                <a:solidFill>
                  <a:srgbClr val="002060"/>
                </a:solidFill>
                <a:effectLst>
                  <a:outerShdw blurRad="38100" dist="38100" dir="2700000" algn="tl">
                    <a:srgbClr val="000000">
                      <a:alpha val="43137"/>
                    </a:srgbClr>
                  </a:outerShdw>
                </a:effectLst>
              </a:rPr>
              <a:t>CPS actuators;</a:t>
            </a:r>
            <a:endParaRPr lang="ru-RU" sz="1200" dirty="0">
              <a:solidFill>
                <a:srgbClr val="002060"/>
              </a:solidFill>
              <a:effectLst>
                <a:outerShdw blurRad="38100" dist="38100" dir="2700000" algn="tl">
                  <a:srgbClr val="000000">
                    <a:alpha val="43137"/>
                  </a:srgbClr>
                </a:outerShdw>
              </a:effectLst>
            </a:endParaRPr>
          </a:p>
          <a:p>
            <a:r>
              <a:rPr kumimoji="0" lang="ru-RU" altLang="ru-RU" sz="1200" i="0" u="none" strike="noStrike" cap="none" normalizeH="0" baseline="0" dirty="0" bmk="_Ref56019959">
                <a:ln>
                  <a:noFill/>
                </a:ln>
                <a:solidFill>
                  <a:srgbClr val="002060"/>
                </a:solidFill>
                <a:effectLst>
                  <a:outerShdw blurRad="38100" dist="38100" dir="2700000" algn="tl">
                    <a:srgbClr val="000000">
                      <a:alpha val="43137"/>
                    </a:srgbClr>
                  </a:outerShdw>
                </a:effectLst>
              </a:rPr>
              <a:t>7 – </a:t>
            </a:r>
            <a:r>
              <a:rPr lang="en-US" altLang="ru-RU" sz="1200" dirty="0" bmk="_Ref56019959">
                <a:solidFill>
                  <a:srgbClr val="002060"/>
                </a:solidFill>
                <a:effectLst>
                  <a:outerShdw blurRad="38100" dist="38100" dir="2700000" algn="tl">
                    <a:srgbClr val="000000">
                      <a:alpha val="43137"/>
                    </a:srgbClr>
                  </a:outerShdw>
                </a:effectLst>
              </a:rPr>
              <a:t>RS of RSS</a:t>
            </a:r>
            <a:endParaRPr lang="ru-RU" altLang="ru-RU" sz="1200" dirty="0" bmk="_Ref56019959">
              <a:solidFill>
                <a:srgbClr val="002060"/>
              </a:solidFill>
              <a:effectLst>
                <a:outerShdw blurRad="38100" dist="38100" dir="2700000" algn="tl">
                  <a:srgbClr val="000000">
                    <a:alpha val="43137"/>
                  </a:srgbClr>
                </a:outerShdw>
              </a:effectLst>
            </a:endParaRPr>
          </a:p>
          <a:p>
            <a:r>
              <a:rPr kumimoji="0" lang="en-US" altLang="ru-RU" sz="1200" i="0" u="none" strike="noStrike" cap="none" normalizeH="0" baseline="0" dirty="0" bmk="_Ref56019959">
                <a:ln>
                  <a:noFill/>
                </a:ln>
                <a:solidFill>
                  <a:srgbClr val="002060"/>
                </a:solidFill>
                <a:effectLst>
                  <a:outerShdw blurRad="38100" dist="38100" dir="2700000" algn="tl">
                    <a:srgbClr val="000000">
                      <a:alpha val="43137"/>
                    </a:srgbClr>
                  </a:outerShdw>
                </a:effectLst>
              </a:rPr>
              <a:t>Power</a:t>
            </a:r>
            <a:r>
              <a:rPr kumimoji="0" lang="ru-RU" altLang="ru-RU" sz="1200" i="0" u="none" strike="noStrike" cap="none" normalizeH="0" baseline="0" dirty="0" bmk="_Ref56019959">
                <a:ln>
                  <a:noFill/>
                </a:ln>
                <a:solidFill>
                  <a:srgbClr val="002060"/>
                </a:solidFill>
                <a:effectLst>
                  <a:outerShdw blurRad="38100" dist="38100" dir="2700000" algn="tl">
                    <a:srgbClr val="000000">
                      <a:alpha val="43137"/>
                    </a:srgbClr>
                  </a:outerShdw>
                </a:effectLst>
              </a:rPr>
              <a:t> 10-15 М</a:t>
            </a:r>
            <a:r>
              <a:rPr kumimoji="0" lang="en-US" altLang="ru-RU" sz="1200" i="0" u="none" strike="noStrike" cap="none" normalizeH="0" baseline="0" dirty="0" bmk="_Ref56019959">
                <a:ln>
                  <a:noFill/>
                </a:ln>
                <a:solidFill>
                  <a:srgbClr val="002060"/>
                </a:solidFill>
                <a:effectLst>
                  <a:outerShdw blurRad="38100" dist="38100" dir="2700000" algn="tl">
                    <a:srgbClr val="000000">
                      <a:alpha val="43137"/>
                    </a:srgbClr>
                  </a:outerShdw>
                </a:effectLst>
              </a:rPr>
              <a:t>W</a:t>
            </a:r>
            <a:endParaRPr kumimoji="0" lang="ru-RU" altLang="ru-RU" sz="1200" i="0" u="none" strike="noStrike" cap="none" normalizeH="0" baseline="0" dirty="0" bmk="_Ref56019959">
              <a:ln>
                <a:noFill/>
              </a:ln>
              <a:solidFill>
                <a:srgbClr val="002060"/>
              </a:solidFill>
              <a:effectLst>
                <a:outerShdw blurRad="38100" dist="38100" dir="2700000" algn="tl">
                  <a:srgbClr val="000000">
                    <a:alpha val="43137"/>
                  </a:srgbClr>
                </a:outerShdw>
              </a:effectLst>
            </a:endParaRPr>
          </a:p>
          <a:p>
            <a:r>
              <a:rPr lang="en-US" altLang="ru-RU" sz="1200" dirty="0" bmk="_Ref56019959">
                <a:solidFill>
                  <a:srgbClr val="002060"/>
                </a:solidFill>
                <a:effectLst>
                  <a:outerShdw blurRad="38100" dist="38100" dir="2700000" algn="tl">
                    <a:srgbClr val="000000">
                      <a:alpha val="43137"/>
                    </a:srgbClr>
                  </a:outerShdw>
                </a:effectLst>
              </a:rPr>
              <a:t>Fuel </a:t>
            </a:r>
            <a:r>
              <a:rPr lang="ru-RU" altLang="ru-RU" sz="1200" dirty="0" bmk="_Ref56019959">
                <a:solidFill>
                  <a:srgbClr val="002060"/>
                </a:solidFill>
                <a:effectLst>
                  <a:outerShdw blurRad="38100" dist="38100" dir="2700000" algn="tl">
                    <a:srgbClr val="000000">
                      <a:alpha val="43137"/>
                    </a:srgbClr>
                  </a:outerShdw>
                </a:effectLst>
              </a:rPr>
              <a:t>500 </a:t>
            </a:r>
            <a:r>
              <a:rPr lang="en-US" altLang="ru-RU" sz="1200" dirty="0" bmk="_Ref56019959">
                <a:solidFill>
                  <a:srgbClr val="002060"/>
                </a:solidFill>
                <a:effectLst>
                  <a:outerShdw blurRad="38100" dist="38100" dir="2700000" algn="tl">
                    <a:srgbClr val="000000">
                      <a:alpha val="43137"/>
                    </a:srgbClr>
                  </a:outerShdw>
                </a:effectLst>
              </a:rPr>
              <a:t>kg</a:t>
            </a:r>
          </a:p>
          <a:p>
            <a:r>
              <a:rPr kumimoji="0" lang="en-US" altLang="ru-RU" sz="1200" i="0" u="none" strike="noStrike" cap="none" normalizeH="0" baseline="0" dirty="0" bmk="_Ref56019959">
                <a:ln>
                  <a:noFill/>
                </a:ln>
                <a:solidFill>
                  <a:srgbClr val="002060"/>
                </a:solidFill>
                <a:effectLst>
                  <a:outerShdw blurRad="38100" dist="38100" dir="2700000" algn="tl">
                    <a:srgbClr val="000000">
                      <a:alpha val="43137"/>
                    </a:srgbClr>
                  </a:outerShdw>
                </a:effectLst>
              </a:rPr>
              <a:t>Average flux </a:t>
            </a:r>
            <a:r>
              <a:rPr lang="en-US" sz="1200" dirty="0"/>
              <a:t>10</a:t>
            </a:r>
            <a:r>
              <a:rPr lang="en-US" sz="1200" baseline="30000" dirty="0"/>
              <a:t>14</a:t>
            </a:r>
            <a:r>
              <a:rPr lang="en-US" sz="1200" dirty="0"/>
              <a:t> n/cm</a:t>
            </a:r>
            <a:r>
              <a:rPr lang="en-US" sz="1200" baseline="30000" dirty="0"/>
              <a:t>2</a:t>
            </a:r>
            <a:r>
              <a:rPr lang="en-US" sz="1200" dirty="0"/>
              <a:t>/s</a:t>
            </a:r>
            <a:endParaRPr lang="en-US" sz="1400" dirty="0"/>
          </a:p>
          <a:p>
            <a:r>
              <a:rPr lang="en-US" altLang="ru-RU" sz="1400" dirty="0" bmk="_Ref56019959">
                <a:solidFill>
                  <a:srgbClr val="002060"/>
                </a:solidFill>
                <a:effectLst>
                  <a:outerShdw blurRad="38100" dist="38100" dir="2700000" algn="tl">
                    <a:srgbClr val="000000">
                      <a:alpha val="43137"/>
                    </a:srgbClr>
                  </a:outerShdw>
                </a:effectLst>
              </a:rPr>
              <a:t>Flux in pulse </a:t>
            </a:r>
            <a:r>
              <a:rPr lang="en-US" sz="1200" dirty="0"/>
              <a:t>10</a:t>
            </a:r>
            <a:r>
              <a:rPr lang="en-US" sz="1200" baseline="30000" dirty="0"/>
              <a:t>16</a:t>
            </a:r>
            <a:r>
              <a:rPr lang="en-US" sz="1200" dirty="0"/>
              <a:t> n/cm</a:t>
            </a:r>
            <a:r>
              <a:rPr lang="en-US" sz="1200" baseline="30000" dirty="0"/>
              <a:t>2</a:t>
            </a:r>
            <a:r>
              <a:rPr lang="en-US" sz="1200" dirty="0"/>
              <a:t>/s</a:t>
            </a:r>
            <a:endParaRPr kumimoji="0" lang="ru-RU" altLang="ru-RU" sz="1200" i="0" u="none" strike="noStrike" cap="none" normalizeH="0" baseline="0" dirty="0" bmk="_Ref56019959">
              <a:ln>
                <a:noFill/>
              </a:ln>
              <a:solidFill>
                <a:srgbClr val="002060"/>
              </a:solidFill>
              <a:effectLst>
                <a:outerShdw blurRad="38100" dist="38100" dir="2700000" algn="tl">
                  <a:srgbClr val="000000">
                    <a:alpha val="43137"/>
                  </a:srgbClr>
                </a:outerShdw>
              </a:effectLst>
            </a:endParaRPr>
          </a:p>
        </p:txBody>
      </p:sp>
      <p:pic>
        <p:nvPicPr>
          <p:cNvPr id="34" name="Рисунок 33">
            <a:extLst>
              <a:ext uri="{FF2B5EF4-FFF2-40B4-BE49-F238E27FC236}">
                <a16:creationId xmlns:a16="http://schemas.microsoft.com/office/drawing/2014/main" id="{35E76091-1075-2B43-8798-99C56216BD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805" y="4306208"/>
            <a:ext cx="2686464" cy="2183782"/>
          </a:xfrm>
          <a:prstGeom prst="rect">
            <a:avLst/>
          </a:prstGeom>
        </p:spPr>
      </p:pic>
      <p:pic>
        <p:nvPicPr>
          <p:cNvPr id="37" name="Рисунок 36">
            <a:extLst>
              <a:ext uri="{FF2B5EF4-FFF2-40B4-BE49-F238E27FC236}">
                <a16:creationId xmlns:a16="http://schemas.microsoft.com/office/drawing/2014/main" id="{C185CFC0-71A8-CC43-B4E7-F8B74952AA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6934" y="4331899"/>
            <a:ext cx="2445747" cy="2401599"/>
          </a:xfrm>
          <a:prstGeom prst="rect">
            <a:avLst/>
          </a:prstGeom>
        </p:spPr>
      </p:pic>
      <p:pic>
        <p:nvPicPr>
          <p:cNvPr id="52" name="Рисунок 51">
            <a:extLst>
              <a:ext uri="{FF2B5EF4-FFF2-40B4-BE49-F238E27FC236}">
                <a16:creationId xmlns:a16="http://schemas.microsoft.com/office/drawing/2014/main" id="{5B512BEA-9C06-3443-AFD6-57C2C3FCF8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41190" y="3893662"/>
            <a:ext cx="1967023" cy="2401598"/>
          </a:xfrm>
          <a:prstGeom prst="rect">
            <a:avLst/>
          </a:prstGeom>
        </p:spPr>
      </p:pic>
      <p:sp>
        <p:nvSpPr>
          <p:cNvPr id="54" name="TextBox 53">
            <a:extLst>
              <a:ext uri="{FF2B5EF4-FFF2-40B4-BE49-F238E27FC236}">
                <a16:creationId xmlns:a16="http://schemas.microsoft.com/office/drawing/2014/main" id="{C21E8909-522F-EB46-8A75-194299D66A50}"/>
              </a:ext>
            </a:extLst>
          </p:cNvPr>
          <p:cNvSpPr txBox="1"/>
          <p:nvPr/>
        </p:nvSpPr>
        <p:spPr>
          <a:xfrm>
            <a:off x="300298" y="1106788"/>
            <a:ext cx="11466870" cy="2862322"/>
          </a:xfrm>
          <a:prstGeom prst="rect">
            <a:avLst/>
          </a:prstGeom>
          <a:noFill/>
        </p:spPr>
        <p:txBody>
          <a:bodyPr wrap="square">
            <a:spAutoFit/>
          </a:bodyPr>
          <a:lstStyle/>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took note of the proposal to open a project </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“New advanced neutron source at JINR”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presented by </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Maksim </a:t>
            </a:r>
            <a:r>
              <a:rPr lang="en-GB" sz="18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Bulavin</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In accordance with the work plans, the following research and development work is being carried out: study of the pulsed reactor dynamics, development of neptunium nitride fuel and the fuel rods based on it, optimization of the design of the reactivity modulator and the reactor vessel in terms of reducing thermal loads and shape changing, development and implementation of a list of R&amp;D to support the development of a preliminary design, including the main systems of the reactor facility, a complex of cryogenic moderators, development of a scientific programme, and a complex of spectrometers based on it. The PAC </a:t>
            </a:r>
            <a:r>
              <a:rPr lang="en-GB" dirty="0">
                <a:solidFill>
                  <a:srgbClr val="224568"/>
                </a:solidFill>
                <a:ea typeface="Times New Roman" panose="02020603050405020304" pitchFamily="18" charset="0"/>
              </a:rPr>
              <a:t>was</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satisfied with the detailed description of the work plans for the implementation of the project.</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n-GB" sz="18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endParaRPr>
          </a:p>
          <a:p>
            <a:r>
              <a:rPr lang="en-GB" sz="18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Recommendation.</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recommended opening the project for the period 2024–2028.</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55E5BFD2-DDCE-564C-8EA5-0EA45B8C44FF}"/>
              </a:ext>
            </a:extLst>
          </p:cNvPr>
          <p:cNvSpPr txBox="1"/>
          <p:nvPr/>
        </p:nvSpPr>
        <p:spPr>
          <a:xfrm>
            <a:off x="0" y="207518"/>
            <a:ext cx="12192000" cy="830997"/>
          </a:xfrm>
          <a:prstGeom prst="rect">
            <a:avLst/>
          </a:prstGeom>
          <a:noFill/>
        </p:spPr>
        <p:txBody>
          <a:bodyPr wrap="square">
            <a:spAutoFit/>
          </a:bodyPr>
          <a:lstStyle/>
          <a:p>
            <a:pPr algn="ctr"/>
            <a:r>
              <a:rPr lang="en-US" sz="2400" dirty="0">
                <a:solidFill>
                  <a:srgbClr val="004176"/>
                </a:solidFill>
              </a:rPr>
              <a:t>Proposal for opening the new large infrastructure project</a:t>
            </a:r>
          </a:p>
          <a:p>
            <a:pPr algn="ctr"/>
            <a:r>
              <a:rPr lang="en-US" sz="2400" b="1" dirty="0">
                <a:solidFill>
                  <a:srgbClr val="004176"/>
                </a:solidFill>
              </a:rPr>
              <a:t>"</a:t>
            </a:r>
            <a:r>
              <a:rPr lang="en-GB" sz="2400" b="1" dirty="0">
                <a:solidFill>
                  <a:srgbClr val="004176"/>
                </a:solidFill>
              </a:rPr>
              <a:t>New advanced neutron source at JINR</a:t>
            </a:r>
            <a:r>
              <a:rPr lang="en-US" sz="2400" b="1" dirty="0">
                <a:solidFill>
                  <a:srgbClr val="004176"/>
                </a:solidFill>
              </a:rPr>
              <a:t>"</a:t>
            </a:r>
          </a:p>
        </p:txBody>
      </p:sp>
    </p:spTree>
    <p:extLst>
      <p:ext uri="{BB962C8B-B14F-4D97-AF65-F5344CB8AC3E}">
        <p14:creationId xmlns:p14="http://schemas.microsoft.com/office/powerpoint/2010/main" val="3492032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9CAE75-18F9-5C44-A15E-25B8AB1F4167}"/>
              </a:ext>
            </a:extLst>
          </p:cNvPr>
          <p:cNvSpPr txBox="1"/>
          <p:nvPr/>
        </p:nvSpPr>
        <p:spPr>
          <a:xfrm>
            <a:off x="260156" y="1262071"/>
            <a:ext cx="7268925" cy="3308598"/>
          </a:xfrm>
          <a:prstGeom prst="rect">
            <a:avLst/>
          </a:prstGeom>
          <a:noFill/>
        </p:spPr>
        <p:txBody>
          <a:bodyPr wrap="square">
            <a:spAutoFit/>
          </a:bodyPr>
          <a:lstStyle/>
          <a:p>
            <a:pPr algn="just"/>
            <a:r>
              <a:rPr lang="en-US" sz="1900" dirty="0">
                <a:solidFill>
                  <a:srgbClr val="004176"/>
                </a:solidFill>
              </a:rPr>
              <a:t>The PAC took note of the report by </a:t>
            </a:r>
            <a:r>
              <a:rPr lang="en-US" sz="1900" b="1" dirty="0">
                <a:solidFill>
                  <a:srgbClr val="004176"/>
                </a:solidFill>
              </a:rPr>
              <a:t>Viktor Bodnarchuk </a:t>
            </a:r>
            <a:r>
              <a:rPr lang="en-US" sz="1900" dirty="0">
                <a:solidFill>
                  <a:srgbClr val="004176"/>
                </a:solidFill>
              </a:rPr>
              <a:t>with the proposal to open a project “Scientific and methodological research and developments for condensed matter investigations with IBR-2 neutron beams” in the frame of the LRIP “Pulsed Neutron Source and Spectrometer Complex”. The project is dedicated to improving the </a:t>
            </a:r>
            <a:r>
              <a:rPr lang="en-US" sz="1900" dirty="0" err="1">
                <a:solidFill>
                  <a:srgbClr val="004176"/>
                </a:solidFill>
              </a:rPr>
              <a:t>раrаmеtеrs</a:t>
            </a:r>
            <a:r>
              <a:rPr lang="en-US" sz="1900" dirty="0">
                <a:solidFill>
                  <a:srgbClr val="004176"/>
                </a:solidFill>
              </a:rPr>
              <a:t> and реrfоrmаnсе of </a:t>
            </a:r>
            <a:r>
              <a:rPr lang="en-US" sz="1900" dirty="0" err="1">
                <a:solidFill>
                  <a:srgbClr val="004176"/>
                </a:solidFill>
              </a:rPr>
              <a:t>ехрегimеntаl</a:t>
            </a:r>
            <a:r>
              <a:rPr lang="en-US" sz="1900" dirty="0">
                <a:solidFill>
                  <a:srgbClr val="004176"/>
                </a:solidFill>
              </a:rPr>
              <a:t> setups, expanding the scope of </a:t>
            </a:r>
            <a:r>
              <a:rPr lang="en-US" sz="1900" dirty="0" err="1">
                <a:solidFill>
                  <a:srgbClr val="004176"/>
                </a:solidFill>
              </a:rPr>
              <a:t>thеir</a:t>
            </a:r>
            <a:r>
              <a:rPr lang="en-US" sz="1900" dirty="0">
                <a:solidFill>
                  <a:srgbClr val="004176"/>
                </a:solidFill>
              </a:rPr>
              <a:t> </a:t>
            </a:r>
            <a:r>
              <a:rPr lang="en-US" sz="1900" dirty="0" err="1">
                <a:solidFill>
                  <a:srgbClr val="004176"/>
                </a:solidFill>
              </a:rPr>
              <a:t>аррliсаtions</a:t>
            </a:r>
            <a:r>
              <a:rPr lang="en-US" sz="1900" dirty="0">
                <a:solidFill>
                  <a:srgbClr val="004176"/>
                </a:solidFill>
              </a:rPr>
              <a:t> as </a:t>
            </a:r>
            <a:r>
              <a:rPr lang="en-US" sz="1900" dirty="0" err="1">
                <a:solidFill>
                  <a:srgbClr val="004176"/>
                </a:solidFill>
              </a:rPr>
              <a:t>wеll</a:t>
            </a:r>
            <a:r>
              <a:rPr lang="en-US" sz="1900" dirty="0">
                <a:solidFill>
                  <a:srgbClr val="004176"/>
                </a:solidFill>
              </a:rPr>
              <a:t> as to the development of their elements and components.</a:t>
            </a:r>
          </a:p>
          <a:p>
            <a:pPr algn="just"/>
            <a:endParaRPr lang="en-US" sz="1900" u="sng" dirty="0">
              <a:solidFill>
                <a:srgbClr val="004176"/>
              </a:solidFill>
            </a:endParaRPr>
          </a:p>
          <a:p>
            <a:pPr algn="just"/>
            <a:r>
              <a:rPr lang="en-US" sz="1900" u="sng" dirty="0">
                <a:solidFill>
                  <a:srgbClr val="004176"/>
                </a:solidFill>
              </a:rPr>
              <a:t>Recommendation. </a:t>
            </a:r>
            <a:r>
              <a:rPr lang="en-US" sz="1900" dirty="0">
                <a:solidFill>
                  <a:srgbClr val="004176"/>
                </a:solidFill>
              </a:rPr>
              <a:t>The PAC supported the opening of the new project for the period 2024–2028.</a:t>
            </a:r>
          </a:p>
        </p:txBody>
      </p:sp>
      <p:sp>
        <p:nvSpPr>
          <p:cNvPr id="12" name="Rectangle 3">
            <a:extLst>
              <a:ext uri="{FF2B5EF4-FFF2-40B4-BE49-F238E27FC236}">
                <a16:creationId xmlns:a16="http://schemas.microsoft.com/office/drawing/2014/main" id="{72D5D1B4-587E-A74A-BBDB-6C6009A6AB28}"/>
              </a:ext>
            </a:extLst>
          </p:cNvPr>
          <p:cNvSpPr>
            <a:spLocks noChangeArrowheads="1"/>
          </p:cNvSpPr>
          <p:nvPr/>
        </p:nvSpPr>
        <p:spPr bwMode="auto">
          <a:xfrm>
            <a:off x="-1893010" y="8158772"/>
            <a:ext cx="58789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Schematic of the large-aperture backscattering detector.</a:t>
            </a:r>
            <a:endParaRPr kumimoji="0" lang="en-US" altLang="ru-RU" sz="2000" b="0" i="0" u="none" strike="noStrike" cap="none" normalizeH="0" baseline="0" dirty="0">
              <a:ln>
                <a:noFill/>
              </a:ln>
              <a:solidFill>
                <a:schemeClr val="tx1"/>
              </a:solidFill>
              <a:effectLst/>
              <a:latin typeface="Arial" pitchFamily="34" charset="0"/>
              <a:cs typeface="Arial" pitchFamily="34" charset="0"/>
            </a:endParaRPr>
          </a:p>
        </p:txBody>
      </p:sp>
      <p:pic>
        <p:nvPicPr>
          <p:cNvPr id="13" name="Рисунок 12">
            <a:extLst>
              <a:ext uri="{FF2B5EF4-FFF2-40B4-BE49-F238E27FC236}">
                <a16:creationId xmlns:a16="http://schemas.microsoft.com/office/drawing/2014/main" id="{B9847CF0-C338-5C4A-BDA3-768AA4F474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0047" y="1307134"/>
            <a:ext cx="4159202" cy="2772801"/>
          </a:xfrm>
          <a:prstGeom prst="rect">
            <a:avLst/>
          </a:prstGeom>
        </p:spPr>
      </p:pic>
      <p:pic>
        <p:nvPicPr>
          <p:cNvPr id="14" name="Picture 2">
            <a:extLst>
              <a:ext uri="{FF2B5EF4-FFF2-40B4-BE49-F238E27FC236}">
                <a16:creationId xmlns:a16="http://schemas.microsoft.com/office/drawing/2014/main" id="{F4863A9E-9CE7-CD4D-9977-AB17001B84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0610" y="4296136"/>
            <a:ext cx="2988133" cy="2415202"/>
          </a:xfrm>
          <a:prstGeom prst="rect">
            <a:avLst/>
          </a:prstGeom>
        </p:spPr>
      </p:pic>
      <p:pic>
        <p:nvPicPr>
          <p:cNvPr id="17" name="Content Placeholder 7">
            <a:extLst>
              <a:ext uri="{FF2B5EF4-FFF2-40B4-BE49-F238E27FC236}">
                <a16:creationId xmlns:a16="http://schemas.microsoft.com/office/drawing/2014/main" id="{DA80C326-C070-A944-88BD-9F45D4BBB17D}"/>
              </a:ext>
            </a:extLst>
          </p:cNvPr>
          <p:cNvPicPr>
            <a:picLocks noChangeAspect="1"/>
          </p:cNvPicPr>
          <p:nvPr/>
        </p:nvPicPr>
        <p:blipFill>
          <a:blip r:embed="rId4"/>
          <a:stretch>
            <a:fillRect/>
          </a:stretch>
        </p:blipFill>
        <p:spPr>
          <a:xfrm>
            <a:off x="252751" y="4940300"/>
            <a:ext cx="6181285" cy="1810435"/>
          </a:xfrm>
          <a:prstGeom prst="rect">
            <a:avLst/>
          </a:prstGeom>
        </p:spPr>
      </p:pic>
      <p:pic>
        <p:nvPicPr>
          <p:cNvPr id="2" name="Рисунок 1">
            <a:extLst>
              <a:ext uri="{FF2B5EF4-FFF2-40B4-BE49-F238E27FC236}">
                <a16:creationId xmlns:a16="http://schemas.microsoft.com/office/drawing/2014/main" id="{D6A74BA0-74F9-7146-B8FE-06E629A1CE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5972" y="4969030"/>
            <a:ext cx="5022496" cy="1810435"/>
          </a:xfrm>
          <a:prstGeom prst="rect">
            <a:avLst/>
          </a:prstGeom>
        </p:spPr>
      </p:pic>
      <p:sp>
        <p:nvSpPr>
          <p:cNvPr id="18" name="TextBox 17">
            <a:extLst>
              <a:ext uri="{FF2B5EF4-FFF2-40B4-BE49-F238E27FC236}">
                <a16:creationId xmlns:a16="http://schemas.microsoft.com/office/drawing/2014/main" id="{26CC6246-9A7F-E14E-9888-CCD5F5FED1F2}"/>
              </a:ext>
            </a:extLst>
          </p:cNvPr>
          <p:cNvSpPr txBox="1"/>
          <p:nvPr/>
        </p:nvSpPr>
        <p:spPr>
          <a:xfrm>
            <a:off x="-94195" y="202369"/>
            <a:ext cx="12192000" cy="830997"/>
          </a:xfrm>
          <a:prstGeom prst="rect">
            <a:avLst/>
          </a:prstGeom>
          <a:noFill/>
        </p:spPr>
        <p:txBody>
          <a:bodyPr wrap="square">
            <a:spAutoFit/>
          </a:bodyPr>
          <a:lstStyle/>
          <a:p>
            <a:pPr algn="ctr"/>
            <a:r>
              <a:rPr lang="en-US" sz="2400" dirty="0">
                <a:solidFill>
                  <a:srgbClr val="004176"/>
                </a:solidFill>
              </a:rPr>
              <a:t>Proposal for opening the project </a:t>
            </a:r>
            <a:r>
              <a:rPr lang="en-US" sz="2400" b="1" dirty="0">
                <a:solidFill>
                  <a:srgbClr val="004176"/>
                </a:solidFill>
              </a:rPr>
              <a:t>"Scientific and methodological research and developments for condensed matter investigations with IBR-2 neutron beams"</a:t>
            </a:r>
          </a:p>
        </p:txBody>
      </p:sp>
    </p:spTree>
    <p:extLst>
      <p:ext uri="{BB962C8B-B14F-4D97-AF65-F5344CB8AC3E}">
        <p14:creationId xmlns:p14="http://schemas.microsoft.com/office/powerpoint/2010/main" val="1468363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14BA70C-DEDC-7E40-926C-EB572C08060C}"/>
              </a:ext>
            </a:extLst>
          </p:cNvPr>
          <p:cNvSpPr txBox="1"/>
          <p:nvPr/>
        </p:nvSpPr>
        <p:spPr>
          <a:xfrm>
            <a:off x="459217" y="1361049"/>
            <a:ext cx="7038403" cy="4801314"/>
          </a:xfrm>
          <a:prstGeom prst="rect">
            <a:avLst/>
          </a:prstGeom>
          <a:noFill/>
        </p:spPr>
        <p:txBody>
          <a:bodyPr wrap="square">
            <a:spAutoFit/>
          </a:bodyPr>
          <a:lstStyle/>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took note of the report by </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D</a:t>
            </a:r>
            <a:r>
              <a:rPr lang="en-US" b="1" dirty="0" err="1">
                <a:solidFill>
                  <a:srgbClr val="224568"/>
                </a:solidFill>
                <a:ea typeface="Times New Roman" panose="02020603050405020304" pitchFamily="18" charset="0"/>
              </a:rPr>
              <a:t>enis</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Kozlenko</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with the proposal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to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open a project “Investigations of functional materials and </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nanosystems</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using neutron scattering” with subprojects “Study of the structure and dynamics of functional materials and </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nanosystems</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the IBR-2 spectrometer complex” and “Development of an inelastic neutron scattering spectrometer in inverse geometry</a:t>
            </a:r>
            <a:r>
              <a:rPr lang="en-GB"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BJN (</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Bajorek</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Janik</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Natkaniec</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the IBR-2 reactor”.</a:t>
            </a:r>
          </a:p>
          <a:p>
            <a:pPr algn="just"/>
            <a:endParaRPr lang="en-GB" dirty="0">
              <a:solidFill>
                <a:srgbClr val="224568"/>
              </a:solidFill>
              <a:ea typeface="Times New Roman" panose="02020603050405020304" pitchFamily="18" charset="0"/>
            </a:endParaRPr>
          </a:p>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note</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d</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that understanding the connection between the matter’s structure and its physical and chemical properties at the microscopic and atomic scale is crucial in various scientific disciplines such as condensed matter physics, materials science, chemistry, geophysics, engineering, biology, and pharmacology.</a:t>
            </a:r>
          </a:p>
          <a:p>
            <a:pPr algn="just"/>
            <a:endParaRPr lang="en-GB" u="sng" dirty="0">
              <a:solidFill>
                <a:srgbClr val="224568"/>
              </a:solidFill>
              <a:ea typeface="Times New Roman" panose="02020603050405020304" pitchFamily="18" charset="0"/>
            </a:endParaRPr>
          </a:p>
          <a:p>
            <a:pPr algn="just"/>
            <a:r>
              <a:rPr lang="en-GB" sz="18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Recommendation.</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recommended opening the project with the subprojects for the period 2024–2028.</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5" name="Рисунок 24">
            <a:extLst>
              <a:ext uri="{FF2B5EF4-FFF2-40B4-BE49-F238E27FC236}">
                <a16:creationId xmlns:a16="http://schemas.microsoft.com/office/drawing/2014/main" id="{7805A308-B1CA-5C4E-8759-778EDF050E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7772" y="637280"/>
            <a:ext cx="1082278" cy="1506531"/>
          </a:xfrm>
          <a:prstGeom prst="rect">
            <a:avLst/>
          </a:prstGeom>
        </p:spPr>
      </p:pic>
      <p:pic>
        <p:nvPicPr>
          <p:cNvPr id="26" name="Рисунок 25">
            <a:extLst>
              <a:ext uri="{FF2B5EF4-FFF2-40B4-BE49-F238E27FC236}">
                <a16:creationId xmlns:a16="http://schemas.microsoft.com/office/drawing/2014/main" id="{D8FF2031-BAE4-9747-8E52-CC2F2B834B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0050" y="734110"/>
            <a:ext cx="1846700" cy="1145040"/>
          </a:xfrm>
          <a:prstGeom prst="rect">
            <a:avLst/>
          </a:prstGeom>
        </p:spPr>
      </p:pic>
      <p:pic>
        <p:nvPicPr>
          <p:cNvPr id="27" name="Рисунок 26">
            <a:extLst>
              <a:ext uri="{FF2B5EF4-FFF2-40B4-BE49-F238E27FC236}">
                <a16:creationId xmlns:a16="http://schemas.microsoft.com/office/drawing/2014/main" id="{0D60AD8E-C5D4-434A-948C-6C529B58AD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2042" y="3485964"/>
            <a:ext cx="1749180" cy="1404948"/>
          </a:xfrm>
          <a:prstGeom prst="rect">
            <a:avLst/>
          </a:prstGeom>
        </p:spPr>
      </p:pic>
      <p:pic>
        <p:nvPicPr>
          <p:cNvPr id="28" name="Рисунок 27">
            <a:extLst>
              <a:ext uri="{FF2B5EF4-FFF2-40B4-BE49-F238E27FC236}">
                <a16:creationId xmlns:a16="http://schemas.microsoft.com/office/drawing/2014/main" id="{A8520DF5-DE38-654F-9381-F1815B16F2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64543" y="2154756"/>
            <a:ext cx="2052653" cy="1404948"/>
          </a:xfrm>
          <a:prstGeom prst="rect">
            <a:avLst/>
          </a:prstGeom>
        </p:spPr>
      </p:pic>
      <p:pic>
        <p:nvPicPr>
          <p:cNvPr id="29" name="Рисунок 28">
            <a:extLst>
              <a:ext uri="{FF2B5EF4-FFF2-40B4-BE49-F238E27FC236}">
                <a16:creationId xmlns:a16="http://schemas.microsoft.com/office/drawing/2014/main" id="{F3D64730-7A40-E345-AC92-FBE7A81A5E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6692" y="2010771"/>
            <a:ext cx="1717636" cy="1404949"/>
          </a:xfrm>
          <a:prstGeom prst="rect">
            <a:avLst/>
          </a:prstGeom>
        </p:spPr>
      </p:pic>
      <p:pic>
        <p:nvPicPr>
          <p:cNvPr id="30" name="Рисунок 29">
            <a:extLst>
              <a:ext uri="{FF2B5EF4-FFF2-40B4-BE49-F238E27FC236}">
                <a16:creationId xmlns:a16="http://schemas.microsoft.com/office/drawing/2014/main" id="{A7DD5D5F-6791-1C43-9259-8718114720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38736" y="4088906"/>
            <a:ext cx="518069" cy="380601"/>
          </a:xfrm>
          <a:prstGeom prst="rect">
            <a:avLst/>
          </a:prstGeom>
        </p:spPr>
      </p:pic>
      <p:pic>
        <p:nvPicPr>
          <p:cNvPr id="31" name="Рисунок 30">
            <a:extLst>
              <a:ext uri="{FF2B5EF4-FFF2-40B4-BE49-F238E27FC236}">
                <a16:creationId xmlns:a16="http://schemas.microsoft.com/office/drawing/2014/main" id="{43D00E90-8AD8-8544-BA36-51EC7DF20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57680" y="3545517"/>
            <a:ext cx="2151440" cy="1147435"/>
          </a:xfrm>
          <a:prstGeom prst="rect">
            <a:avLst/>
          </a:prstGeom>
        </p:spPr>
      </p:pic>
      <p:pic>
        <p:nvPicPr>
          <p:cNvPr id="32" name="Рисунок 31">
            <a:extLst>
              <a:ext uri="{FF2B5EF4-FFF2-40B4-BE49-F238E27FC236}">
                <a16:creationId xmlns:a16="http://schemas.microsoft.com/office/drawing/2014/main" id="{D31D21BC-EC12-AF4F-937F-F5A9D31F492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07137" y="4921334"/>
            <a:ext cx="1641427" cy="1145040"/>
          </a:xfrm>
          <a:prstGeom prst="rect">
            <a:avLst/>
          </a:prstGeom>
        </p:spPr>
      </p:pic>
      <p:pic>
        <p:nvPicPr>
          <p:cNvPr id="33" name="Рисунок 32">
            <a:extLst>
              <a:ext uri="{FF2B5EF4-FFF2-40B4-BE49-F238E27FC236}">
                <a16:creationId xmlns:a16="http://schemas.microsoft.com/office/drawing/2014/main" id="{B7F4FE4C-5D55-4848-8077-B271AF0DB0E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49407" y="4890913"/>
            <a:ext cx="2151440" cy="1023246"/>
          </a:xfrm>
          <a:prstGeom prst="rect">
            <a:avLst/>
          </a:prstGeom>
        </p:spPr>
      </p:pic>
      <p:pic>
        <p:nvPicPr>
          <p:cNvPr id="34" name="Рисунок 33">
            <a:extLst>
              <a:ext uri="{FF2B5EF4-FFF2-40B4-BE49-F238E27FC236}">
                <a16:creationId xmlns:a16="http://schemas.microsoft.com/office/drawing/2014/main" id="{9DAFD7A6-CB10-6D4A-B644-395C05C9AF2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07136" y="6092343"/>
            <a:ext cx="1641428" cy="739688"/>
          </a:xfrm>
          <a:prstGeom prst="rect">
            <a:avLst/>
          </a:prstGeom>
        </p:spPr>
      </p:pic>
      <p:pic>
        <p:nvPicPr>
          <p:cNvPr id="35" name="Picture 2">
            <a:extLst>
              <a:ext uri="{FF2B5EF4-FFF2-40B4-BE49-F238E27FC236}">
                <a16:creationId xmlns:a16="http://schemas.microsoft.com/office/drawing/2014/main" id="{A1EA382D-B894-9747-A91C-410F34376C12}"/>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0647165" y="5977260"/>
            <a:ext cx="955923" cy="82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7CE9866D-8AB6-0C48-9FC1-FBAA8EFB7B36}"/>
              </a:ext>
            </a:extLst>
          </p:cNvPr>
          <p:cNvSpPr txBox="1"/>
          <p:nvPr/>
        </p:nvSpPr>
        <p:spPr>
          <a:xfrm>
            <a:off x="-235974" y="157048"/>
            <a:ext cx="12192000" cy="830997"/>
          </a:xfrm>
          <a:prstGeom prst="rect">
            <a:avLst/>
          </a:prstGeom>
          <a:noFill/>
        </p:spPr>
        <p:txBody>
          <a:bodyPr wrap="square">
            <a:spAutoFit/>
          </a:bodyPr>
          <a:lstStyle/>
          <a:p>
            <a:pPr algn="ctr"/>
            <a:r>
              <a:rPr lang="en-US" sz="2400" dirty="0">
                <a:solidFill>
                  <a:srgbClr val="004176"/>
                </a:solidFill>
              </a:rPr>
              <a:t>Proposal for opening the project </a:t>
            </a:r>
            <a:r>
              <a:rPr lang="en-US" sz="2400" b="1" dirty="0">
                <a:solidFill>
                  <a:srgbClr val="004176"/>
                </a:solidFill>
              </a:rPr>
              <a:t>"</a:t>
            </a:r>
            <a:r>
              <a:rPr lang="en-GB" sz="2400" b="1" dirty="0">
                <a:solidFill>
                  <a:srgbClr val="004176"/>
                </a:solidFill>
              </a:rPr>
              <a:t>Investigations of functional materials and </a:t>
            </a:r>
            <a:r>
              <a:rPr lang="en-GB" sz="2400" b="1" dirty="0" err="1">
                <a:solidFill>
                  <a:srgbClr val="004176"/>
                </a:solidFill>
              </a:rPr>
              <a:t>nanosystems</a:t>
            </a:r>
            <a:r>
              <a:rPr lang="en-GB" sz="2400" b="1" dirty="0">
                <a:solidFill>
                  <a:srgbClr val="004176"/>
                </a:solidFill>
              </a:rPr>
              <a:t> using neutron scattering</a:t>
            </a:r>
            <a:r>
              <a:rPr lang="en-US" sz="2400" b="1" dirty="0">
                <a:solidFill>
                  <a:srgbClr val="004176"/>
                </a:solidFill>
              </a:rPr>
              <a:t>"</a:t>
            </a:r>
          </a:p>
        </p:txBody>
      </p:sp>
    </p:spTree>
    <p:extLst>
      <p:ext uri="{BB962C8B-B14F-4D97-AF65-F5344CB8AC3E}">
        <p14:creationId xmlns:p14="http://schemas.microsoft.com/office/powerpoint/2010/main" val="141258021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AE81742-1A9E-3C45-9692-6226CD489C54}"/>
              </a:ext>
            </a:extLst>
          </p:cNvPr>
          <p:cNvSpPr txBox="1"/>
          <p:nvPr/>
        </p:nvSpPr>
        <p:spPr>
          <a:xfrm>
            <a:off x="275304" y="1057937"/>
            <a:ext cx="5992761" cy="5355312"/>
          </a:xfrm>
          <a:prstGeom prst="rect">
            <a:avLst/>
          </a:prstGeom>
          <a:noFill/>
        </p:spPr>
        <p:txBody>
          <a:bodyPr wrap="square">
            <a:spAutoFit/>
          </a:bodyPr>
          <a:lstStyle/>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took note of the report on concluding the project “</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Biophotonics</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and opening a new project “</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Nanobiophotonics</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presented by </a:t>
            </a:r>
            <a:r>
              <a:rPr lang="en-GB" sz="18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Grigory</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Arzumanyan.</a:t>
            </a:r>
          </a:p>
          <a:p>
            <a:pPr algn="just"/>
            <a:endParaRPr lang="en-GB" b="1" dirty="0">
              <a:solidFill>
                <a:srgbClr val="224568"/>
              </a:solidFill>
              <a:ea typeface="Times New Roman" panose="02020603050405020304" pitchFamily="18" charset="0"/>
            </a:endParaRPr>
          </a:p>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Based on the results presented in the report, the PAC noted significant progress in the implementation of activities on this project and especially the advances in the field of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l</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ife</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sciences.</a:t>
            </a:r>
          </a:p>
          <a:p>
            <a:pPr algn="just"/>
            <a:endParaRPr lang="en-GB" dirty="0">
              <a:solidFill>
                <a:srgbClr val="224568"/>
              </a:solidFill>
              <a:ea typeface="Times New Roman" panose="02020603050405020304" pitchFamily="18" charset="0"/>
            </a:endParaRPr>
          </a:p>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considered the research programme of the proposed new project as promising and modern, interdisciplinary in nature, and aimed at both fundamental and practical studies. The PAC welcomed the start of closer collaboration on these topics with other JINR laboratories and with external biomedical organizations as well.</a:t>
            </a:r>
          </a:p>
          <a:p>
            <a:pPr algn="just"/>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GB" sz="18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Recommendation.</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recommended opening the new project for the years of 2024–2028.</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B35DE6E-40A2-AA4E-B582-3F94F2261778}"/>
              </a:ext>
            </a:extLst>
          </p:cNvPr>
          <p:cNvSpPr txBox="1"/>
          <p:nvPr/>
        </p:nvSpPr>
        <p:spPr>
          <a:xfrm>
            <a:off x="35170" y="266144"/>
            <a:ext cx="12192000" cy="461665"/>
          </a:xfrm>
          <a:prstGeom prst="rect">
            <a:avLst/>
          </a:prstGeom>
          <a:noFill/>
        </p:spPr>
        <p:txBody>
          <a:bodyPr wrap="square">
            <a:spAutoFit/>
          </a:bodyPr>
          <a:lstStyle/>
          <a:p>
            <a:pPr algn="ctr"/>
            <a:r>
              <a:rPr lang="en-US" sz="2400" dirty="0">
                <a:solidFill>
                  <a:srgbClr val="004176"/>
                </a:solidFill>
              </a:rPr>
              <a:t>Proposal for opening the project </a:t>
            </a:r>
            <a:r>
              <a:rPr lang="en-US" sz="2400" b="1" dirty="0">
                <a:solidFill>
                  <a:srgbClr val="004176"/>
                </a:solidFill>
              </a:rPr>
              <a:t>"</a:t>
            </a:r>
            <a:r>
              <a:rPr lang="en-GB" sz="2400" b="1" dirty="0" err="1">
                <a:solidFill>
                  <a:srgbClr val="004176"/>
                </a:solidFill>
              </a:rPr>
              <a:t>Nanobiophotonics</a:t>
            </a:r>
            <a:r>
              <a:rPr lang="en-US" sz="2400" b="1" dirty="0">
                <a:solidFill>
                  <a:srgbClr val="004176"/>
                </a:solidFill>
              </a:rPr>
              <a:t>"</a:t>
            </a:r>
          </a:p>
        </p:txBody>
      </p:sp>
      <p:pic>
        <p:nvPicPr>
          <p:cNvPr id="3" name="Рисунок 2">
            <a:extLst>
              <a:ext uri="{FF2B5EF4-FFF2-40B4-BE49-F238E27FC236}">
                <a16:creationId xmlns:a16="http://schemas.microsoft.com/office/drawing/2014/main" id="{FA6A06D7-9E21-5440-888D-CD54BC0EAF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9921" y="956896"/>
            <a:ext cx="3616223" cy="2175736"/>
          </a:xfrm>
          <a:prstGeom prst="rect">
            <a:avLst/>
          </a:prstGeom>
        </p:spPr>
      </p:pic>
      <p:pic>
        <p:nvPicPr>
          <p:cNvPr id="23" name="Рисунок 22">
            <a:extLst>
              <a:ext uri="{FF2B5EF4-FFF2-40B4-BE49-F238E27FC236}">
                <a16:creationId xmlns:a16="http://schemas.microsoft.com/office/drawing/2014/main" id="{6395955C-F2FE-0A41-B392-ECBC925A8B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8612" y="1146425"/>
            <a:ext cx="826301" cy="1102806"/>
          </a:xfrm>
          <a:prstGeom prst="rect">
            <a:avLst/>
          </a:prstGeom>
          <a:effectLst>
            <a:outerShdw blurRad="50800" dist="38100" dir="2700000" algn="tl" rotWithShape="0">
              <a:schemeClr val="accent1">
                <a:alpha val="40000"/>
              </a:schemeClr>
            </a:outerShdw>
          </a:effectLst>
        </p:spPr>
      </p:pic>
      <p:sp>
        <p:nvSpPr>
          <p:cNvPr id="24" name="TextBox 23">
            <a:extLst>
              <a:ext uri="{FF2B5EF4-FFF2-40B4-BE49-F238E27FC236}">
                <a16:creationId xmlns:a16="http://schemas.microsoft.com/office/drawing/2014/main" id="{C7FB818A-9DEC-6744-81AF-6F4FA4EA1A83}"/>
              </a:ext>
            </a:extLst>
          </p:cNvPr>
          <p:cNvSpPr txBox="1"/>
          <p:nvPr/>
        </p:nvSpPr>
        <p:spPr>
          <a:xfrm>
            <a:off x="10629544" y="2315700"/>
            <a:ext cx="1414581" cy="738664"/>
          </a:xfrm>
          <a:prstGeom prst="rect">
            <a:avLst/>
          </a:prstGeom>
          <a:noFill/>
        </p:spPr>
        <p:txBody>
          <a:bodyPr wrap="square" rtlCol="0">
            <a:spAutoFit/>
          </a:bodyPr>
          <a:lstStyle/>
          <a:p>
            <a:pPr algn="ctr"/>
            <a:r>
              <a:rPr lang="ru-RU"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3 items on Raman spectroscopy</a:t>
            </a:r>
            <a:endParaRPr lang="ru-RU" sz="1400" dirty="0"/>
          </a:p>
        </p:txBody>
      </p:sp>
      <p:pic>
        <p:nvPicPr>
          <p:cNvPr id="4" name="Рисунок 3">
            <a:extLst>
              <a:ext uri="{FF2B5EF4-FFF2-40B4-BE49-F238E27FC236}">
                <a16:creationId xmlns:a16="http://schemas.microsoft.com/office/drawing/2014/main" id="{CD5C3EE0-9698-9243-B6F6-ECFE7254A2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2864" y="4291946"/>
            <a:ext cx="2356194" cy="1747583"/>
          </a:xfrm>
          <a:prstGeom prst="rect">
            <a:avLst/>
          </a:prstGeom>
        </p:spPr>
      </p:pic>
      <p:sp>
        <p:nvSpPr>
          <p:cNvPr id="25" name="TextBox 24">
            <a:extLst>
              <a:ext uri="{FF2B5EF4-FFF2-40B4-BE49-F238E27FC236}">
                <a16:creationId xmlns:a16="http://schemas.microsoft.com/office/drawing/2014/main" id="{95AF0794-C021-9A48-B6A2-B2E032135AA6}"/>
              </a:ext>
            </a:extLst>
          </p:cNvPr>
          <p:cNvSpPr txBox="1"/>
          <p:nvPr/>
        </p:nvSpPr>
        <p:spPr>
          <a:xfrm>
            <a:off x="6493465" y="3583341"/>
            <a:ext cx="2149087" cy="738664"/>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Raman spectroscopy – a protein secondary structure tool</a:t>
            </a:r>
            <a:endParaRPr lang="ru-RU" sz="1400" b="1" dirty="0">
              <a:solidFill>
                <a:srgbClr val="0070C0"/>
              </a:solidFill>
              <a:latin typeface="Arial" panose="020B0604020202020204" pitchFamily="34" charset="0"/>
              <a:cs typeface="Arial" panose="020B0604020202020204" pitchFamily="34" charset="0"/>
            </a:endParaRPr>
          </a:p>
        </p:txBody>
      </p:sp>
      <p:sp>
        <p:nvSpPr>
          <p:cNvPr id="27" name="Прямоугольник 26">
            <a:extLst>
              <a:ext uri="{FF2B5EF4-FFF2-40B4-BE49-F238E27FC236}">
                <a16:creationId xmlns:a16="http://schemas.microsoft.com/office/drawing/2014/main" id="{6E5336DE-D2D3-174C-9609-D95DB0AD74BF}"/>
              </a:ext>
            </a:extLst>
          </p:cNvPr>
          <p:cNvSpPr/>
          <p:nvPr/>
        </p:nvSpPr>
        <p:spPr>
          <a:xfrm>
            <a:off x="6360731" y="6039529"/>
            <a:ext cx="2582781" cy="715581"/>
          </a:xfrm>
          <a:prstGeom prst="rect">
            <a:avLst/>
          </a:prstGeom>
        </p:spPr>
        <p:txBody>
          <a:bodyPr wrap="square">
            <a:spAutoFit/>
          </a:bodyPr>
          <a:lstStyle/>
          <a:p>
            <a:pPr algn="ctr" defTabSz="685800">
              <a:defRPr/>
            </a:pPr>
            <a:r>
              <a:rPr lang="en-US" sz="1350" b="1" dirty="0" err="1">
                <a:solidFill>
                  <a:prstClr val="black"/>
                </a:solidFill>
                <a:latin typeface="Arial" panose="020B0604020202020204" pitchFamily="34" charset="0"/>
                <a:cs typeface="Arial" panose="020B0604020202020204" pitchFamily="34" charset="0"/>
              </a:rPr>
              <a:t>Deconvulation</a:t>
            </a:r>
            <a:r>
              <a:rPr lang="en-US" sz="1350" b="1" dirty="0">
                <a:solidFill>
                  <a:prstClr val="black"/>
                </a:solidFill>
                <a:latin typeface="Arial" panose="020B0604020202020204" pitchFamily="34" charset="0"/>
                <a:cs typeface="Arial" panose="020B0604020202020204" pitchFamily="34" charset="0"/>
              </a:rPr>
              <a:t> of the raman spectrum of the Kv7.1 </a:t>
            </a:r>
          </a:p>
          <a:p>
            <a:pPr algn="ctr" defTabSz="685800">
              <a:defRPr/>
            </a:pPr>
            <a:r>
              <a:rPr lang="en-US" sz="1350" b="1" dirty="0">
                <a:solidFill>
                  <a:prstClr val="black"/>
                </a:solidFill>
                <a:latin typeface="Arial" panose="020B0604020202020204" pitchFamily="34" charset="0"/>
                <a:cs typeface="Arial" panose="020B0604020202020204" pitchFamily="34" charset="0"/>
              </a:rPr>
              <a:t>protein presented in lipodisc</a:t>
            </a:r>
            <a:endParaRPr lang="ru-RU" sz="1350" dirty="0">
              <a:solidFill>
                <a:prstClr val="black"/>
              </a:solidFill>
              <a:latin typeface="Calibri" panose="020F0502020204030204"/>
            </a:endParaRPr>
          </a:p>
        </p:txBody>
      </p:sp>
      <p:sp>
        <p:nvSpPr>
          <p:cNvPr id="28" name="TextBox 27">
            <a:extLst>
              <a:ext uri="{FF2B5EF4-FFF2-40B4-BE49-F238E27FC236}">
                <a16:creationId xmlns:a16="http://schemas.microsoft.com/office/drawing/2014/main" id="{AACBF7C8-BE89-234B-83F1-F1B29A23DE0A}"/>
              </a:ext>
            </a:extLst>
          </p:cNvPr>
          <p:cNvSpPr txBox="1"/>
          <p:nvPr/>
        </p:nvSpPr>
        <p:spPr>
          <a:xfrm>
            <a:off x="8139140" y="3268296"/>
            <a:ext cx="1851789" cy="338554"/>
          </a:xfrm>
          <a:prstGeom prst="rect">
            <a:avLst/>
          </a:prstGeom>
          <a:noFill/>
        </p:spPr>
        <p:txBody>
          <a:bodyPr wrap="none" rtlCol="0">
            <a:spAutoFit/>
          </a:bodyPr>
          <a:lstStyle/>
          <a:p>
            <a:pPr algn="ctr"/>
            <a:r>
              <a:rPr lang="en-US" sz="1600" b="1" dirty="0">
                <a:solidFill>
                  <a:srgbClr val="0000FF"/>
                </a:solidFill>
                <a:latin typeface="Arial" panose="020B0604020202020204" pitchFamily="34" charset="0"/>
                <a:cs typeface="Arial" panose="020B0604020202020204" pitchFamily="34" charset="0"/>
              </a:rPr>
              <a:t>Sample activities</a:t>
            </a:r>
            <a:endParaRPr lang="ru-RU" sz="1600" b="1" dirty="0">
              <a:solidFill>
                <a:srgbClr val="0000F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A1E034C-B46D-C041-9D6B-24529F92C4CA}"/>
              </a:ext>
            </a:extLst>
          </p:cNvPr>
          <p:cNvSpPr txBox="1"/>
          <p:nvPr/>
        </p:nvSpPr>
        <p:spPr>
          <a:xfrm>
            <a:off x="9266459" y="3671221"/>
            <a:ext cx="2438454" cy="437043"/>
          </a:xfrm>
          <a:prstGeom prst="rect">
            <a:avLst/>
          </a:prstGeom>
          <a:noFill/>
        </p:spPr>
        <p:txBody>
          <a:bodyPr wrap="square" rtlCol="0">
            <a:spAutoFit/>
          </a:bodyPr>
          <a:lstStyle/>
          <a:p>
            <a:pPr algn="ctr">
              <a:lnSpc>
                <a:spcPct val="80000"/>
              </a:lnSpc>
            </a:pPr>
            <a:r>
              <a:rPr lang="en-US" sz="1400" b="1" dirty="0">
                <a:solidFill>
                  <a:srgbClr val="0070C0"/>
                </a:solidFill>
              </a:rPr>
              <a:t>Spectroscopy and microscopy of </a:t>
            </a:r>
            <a:r>
              <a:rPr lang="en-US" sz="1400" b="1" dirty="0" err="1">
                <a:solidFill>
                  <a:srgbClr val="0070C0"/>
                </a:solidFill>
              </a:rPr>
              <a:t>NETosis</a:t>
            </a:r>
            <a:endParaRPr lang="ru-RU" sz="1400" b="1" dirty="0">
              <a:solidFill>
                <a:srgbClr val="0070C0"/>
              </a:solidFill>
            </a:endParaRPr>
          </a:p>
        </p:txBody>
      </p:sp>
      <p:pic>
        <p:nvPicPr>
          <p:cNvPr id="31" name="Рисунок 30">
            <a:extLst>
              <a:ext uri="{FF2B5EF4-FFF2-40B4-BE49-F238E27FC236}">
                <a16:creationId xmlns:a16="http://schemas.microsoft.com/office/drawing/2014/main" id="{BC62EB50-06C0-6741-9CA7-6D8756C57C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9576" y="4290843"/>
            <a:ext cx="2132219" cy="1712455"/>
          </a:xfrm>
          <a:prstGeom prst="rect">
            <a:avLst/>
          </a:prstGeom>
          <a:ln>
            <a:solidFill>
              <a:schemeClr val="tx1"/>
            </a:solidFill>
          </a:ln>
        </p:spPr>
      </p:pic>
      <p:sp>
        <p:nvSpPr>
          <p:cNvPr id="32" name="TextBox 31">
            <a:extLst>
              <a:ext uri="{FF2B5EF4-FFF2-40B4-BE49-F238E27FC236}">
                <a16:creationId xmlns:a16="http://schemas.microsoft.com/office/drawing/2014/main" id="{64C77552-E82A-B44D-89A5-1A475B00D039}"/>
              </a:ext>
            </a:extLst>
          </p:cNvPr>
          <p:cNvSpPr txBox="1"/>
          <p:nvPr/>
        </p:nvSpPr>
        <p:spPr>
          <a:xfrm>
            <a:off x="9021435" y="6047220"/>
            <a:ext cx="3126322"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Proposed mechanism of </a:t>
            </a:r>
            <a:r>
              <a:rPr lang="en-US" sz="1400" b="1" dirty="0" err="1">
                <a:latin typeface="Arial" panose="020B0604020202020204" pitchFamily="34" charset="0"/>
                <a:cs typeface="Arial" panose="020B0604020202020204" pitchFamily="34" charset="0"/>
              </a:rPr>
              <a:t>NETosis</a:t>
            </a:r>
            <a:r>
              <a:rPr lang="en-US" sz="1400" b="1" dirty="0">
                <a:latin typeface="Arial" panose="020B0604020202020204" pitchFamily="34" charset="0"/>
                <a:cs typeface="Arial" panose="020B0604020202020204" pitchFamily="34" charset="0"/>
              </a:rPr>
              <a:t> induced by UV-A and visible light wavelengths</a:t>
            </a:r>
            <a:endParaRPr lang="ru-RU"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31882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8DB6CF4-806E-464F-9A9D-0AF1E2F0FFF6}"/>
              </a:ext>
            </a:extLst>
          </p:cNvPr>
          <p:cNvSpPr txBox="1"/>
          <p:nvPr/>
        </p:nvSpPr>
        <p:spPr>
          <a:xfrm>
            <a:off x="393819" y="1465755"/>
            <a:ext cx="6232474" cy="5078313"/>
          </a:xfrm>
          <a:prstGeom prst="rect">
            <a:avLst/>
          </a:prstGeom>
          <a:noFill/>
        </p:spPr>
        <p:txBody>
          <a:bodyPr wrap="square">
            <a:spAutoFit/>
          </a:bodyPr>
          <a:lstStyle/>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took note of the report on extending the project “Novel semiconductor detectors for fundamental and applied research” presented by </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Georgy </a:t>
            </a:r>
            <a:r>
              <a:rPr lang="en-GB" sz="1800" b="1"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Shelkov</a:t>
            </a:r>
            <a:r>
              <a:rPr lang="en-GB" sz="18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This project aims to create hardware and software components for the development of detection systems based on novel energy-sensitive hybrid pixel detectors and </a:t>
            </a:r>
            <a:r>
              <a:rPr lang="en-GB" sz="1800" dirty="0" err="1">
                <a:solidFill>
                  <a:srgbClr val="224568"/>
                </a:solidFill>
                <a:effectLst/>
                <a:latin typeface="Arial" panose="020B0604020202020204" pitchFamily="34" charset="0"/>
                <a:ea typeface="Times New Roman" panose="02020603050405020304" pitchFamily="18" charset="0"/>
                <a:cs typeface="Arial" panose="020B0604020202020204" pitchFamily="34" charset="0"/>
              </a:rPr>
              <a:t>radiodiagnostic</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equipment based on them.</a:t>
            </a:r>
          </a:p>
          <a:p>
            <a:pPr algn="just"/>
            <a:endParaRPr lang="en-GB" dirty="0">
              <a:solidFill>
                <a:srgbClr val="224568"/>
              </a:solidFill>
              <a:ea typeface="Times New Roman" panose="02020603050405020304" pitchFamily="18" charset="0"/>
            </a:endParaRPr>
          </a:p>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noted that, in particular, the proposed activities mainly focus on the development of the in-house microchip and the manufacture of new energy-sensitive semiconductor X-ray image detectors and devices.</a:t>
            </a:r>
          </a:p>
          <a:p>
            <a:pPr algn="just"/>
            <a:endParaRPr lang="en-GB" dirty="0">
              <a:solidFill>
                <a:srgbClr val="224568"/>
              </a:solidFill>
              <a:ea typeface="Times New Roman" panose="02020603050405020304" pitchFamily="18" charset="0"/>
            </a:endParaRPr>
          </a:p>
          <a:p>
            <a:pPr algn="just"/>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proposed extension of the project is </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relevant</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and can be successfully implemented.</a:t>
            </a:r>
          </a:p>
          <a:p>
            <a:pPr algn="just"/>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r>
              <a:rPr lang="en-GB" sz="1800" u="sng"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Recommendation.</a:t>
            </a:r>
            <a:r>
              <a:rPr lang="en-US"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The PAC recommended the extension of the project for the period 2024–2028.</a:t>
            </a:r>
            <a:endParaRPr lang="ru-RU" sz="1800" dirty="0">
              <a:solidFill>
                <a:srgbClr val="224568"/>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8386F0C-4E2C-094A-9D97-8AFFFE1D470B}"/>
              </a:ext>
            </a:extLst>
          </p:cNvPr>
          <p:cNvSpPr txBox="1"/>
          <p:nvPr/>
        </p:nvSpPr>
        <p:spPr>
          <a:xfrm>
            <a:off x="35170" y="266144"/>
            <a:ext cx="12192000" cy="830997"/>
          </a:xfrm>
          <a:prstGeom prst="rect">
            <a:avLst/>
          </a:prstGeom>
          <a:noFill/>
        </p:spPr>
        <p:txBody>
          <a:bodyPr wrap="square">
            <a:spAutoFit/>
          </a:bodyPr>
          <a:lstStyle/>
          <a:p>
            <a:pPr algn="ctr"/>
            <a:r>
              <a:rPr lang="en-US" sz="2400" dirty="0">
                <a:solidFill>
                  <a:srgbClr val="004176"/>
                </a:solidFill>
              </a:rPr>
              <a:t>Proposal for opening the project </a:t>
            </a:r>
            <a:r>
              <a:rPr lang="en-GB" sz="2400"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t>
            </a:r>
            <a:r>
              <a:rPr lang="en-GB" sz="24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Novel semiconductor detectors for fundamental and applied research”</a:t>
            </a:r>
            <a:endParaRPr lang="en-US" sz="2400" b="1" dirty="0">
              <a:solidFill>
                <a:srgbClr val="004176"/>
              </a:solidFill>
            </a:endParaRPr>
          </a:p>
        </p:txBody>
      </p:sp>
      <p:pic>
        <p:nvPicPr>
          <p:cNvPr id="5" name="Рисунок 4">
            <a:extLst>
              <a:ext uri="{FF2B5EF4-FFF2-40B4-BE49-F238E27FC236}">
                <a16:creationId xmlns:a16="http://schemas.microsoft.com/office/drawing/2014/main" id="{D31D0885-C1AC-1B47-8A80-5F5CD1B2EB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3221" y="1099369"/>
            <a:ext cx="2208070" cy="2767043"/>
          </a:xfrm>
          <a:prstGeom prst="rect">
            <a:avLst/>
          </a:prstGeom>
        </p:spPr>
      </p:pic>
      <p:pic>
        <p:nvPicPr>
          <p:cNvPr id="4" name="Рисунок 3">
            <a:extLst>
              <a:ext uri="{FF2B5EF4-FFF2-40B4-BE49-F238E27FC236}">
                <a16:creationId xmlns:a16="http://schemas.microsoft.com/office/drawing/2014/main" id="{D6CCD06C-688E-DC45-88A8-4DA297BBF1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2950" y="3667817"/>
            <a:ext cx="2593327" cy="1900934"/>
          </a:xfrm>
          <a:prstGeom prst="rect">
            <a:avLst/>
          </a:prstGeom>
        </p:spPr>
      </p:pic>
      <p:pic>
        <p:nvPicPr>
          <p:cNvPr id="7" name="Рисунок 6">
            <a:extLst>
              <a:ext uri="{FF2B5EF4-FFF2-40B4-BE49-F238E27FC236}">
                <a16:creationId xmlns:a16="http://schemas.microsoft.com/office/drawing/2014/main" id="{5E034AFE-6018-F74C-909B-441DB32FC9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49196" y="2778170"/>
            <a:ext cx="1734161" cy="947520"/>
          </a:xfrm>
          <a:prstGeom prst="rect">
            <a:avLst/>
          </a:prstGeom>
        </p:spPr>
      </p:pic>
      <p:pic>
        <p:nvPicPr>
          <p:cNvPr id="8" name="Рисунок 7">
            <a:extLst>
              <a:ext uri="{FF2B5EF4-FFF2-40B4-BE49-F238E27FC236}">
                <a16:creationId xmlns:a16="http://schemas.microsoft.com/office/drawing/2014/main" id="{EE5ECDBB-2F3C-4E4C-9D6B-BA6B760AE3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29896" y="1310509"/>
            <a:ext cx="1843605" cy="1382704"/>
          </a:xfrm>
          <a:prstGeom prst="rect">
            <a:avLst/>
          </a:prstGeom>
        </p:spPr>
      </p:pic>
      <p:pic>
        <p:nvPicPr>
          <p:cNvPr id="9" name="Рисунок 8">
            <a:extLst>
              <a:ext uri="{FF2B5EF4-FFF2-40B4-BE49-F238E27FC236}">
                <a16:creationId xmlns:a16="http://schemas.microsoft.com/office/drawing/2014/main" id="{26CBD087-0893-D842-BD47-8F5191F536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1975" y="5062368"/>
            <a:ext cx="1395710" cy="1684721"/>
          </a:xfrm>
          <a:prstGeom prst="rect">
            <a:avLst/>
          </a:prstGeom>
        </p:spPr>
      </p:pic>
      <p:pic>
        <p:nvPicPr>
          <p:cNvPr id="10" name="Рисунок 9">
            <a:extLst>
              <a:ext uri="{FF2B5EF4-FFF2-40B4-BE49-F238E27FC236}">
                <a16:creationId xmlns:a16="http://schemas.microsoft.com/office/drawing/2014/main" id="{99195B2B-587E-B448-BCF8-4033DF06F25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18633" y="5669731"/>
            <a:ext cx="1018647" cy="1058507"/>
          </a:xfrm>
          <a:prstGeom prst="rect">
            <a:avLst/>
          </a:prstGeom>
        </p:spPr>
      </p:pic>
      <p:pic>
        <p:nvPicPr>
          <p:cNvPr id="11" name="Рисунок 10">
            <a:extLst>
              <a:ext uri="{FF2B5EF4-FFF2-40B4-BE49-F238E27FC236}">
                <a16:creationId xmlns:a16="http://schemas.microsoft.com/office/drawing/2014/main" id="{B8EF1A1A-E8EC-3E49-9DF7-92610A6F0E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32962" y="5644951"/>
            <a:ext cx="1250395" cy="1073760"/>
          </a:xfrm>
          <a:prstGeom prst="rect">
            <a:avLst/>
          </a:prstGeom>
        </p:spPr>
      </p:pic>
    </p:spTree>
    <p:extLst>
      <p:ext uri="{BB962C8B-B14F-4D97-AF65-F5344CB8AC3E}">
        <p14:creationId xmlns:p14="http://schemas.microsoft.com/office/powerpoint/2010/main" val="16530210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163083C-72C1-9F4C-92AF-E30E11DFC7A2}"/>
              </a:ext>
            </a:extLst>
          </p:cNvPr>
          <p:cNvSpPr txBox="1"/>
          <p:nvPr/>
        </p:nvSpPr>
        <p:spPr>
          <a:xfrm>
            <a:off x="217130" y="1365389"/>
            <a:ext cx="6590070" cy="5078313"/>
          </a:xfrm>
          <a:prstGeom prst="rect">
            <a:avLst/>
          </a:prstGeom>
          <a:noFill/>
        </p:spPr>
        <p:txBody>
          <a:bodyPr wrap="square">
            <a:spAutoFit/>
          </a:bodyPr>
          <a:lstStyle/>
          <a:p>
            <a:pPr algn="just"/>
            <a:r>
              <a:rPr lang="en-GB" dirty="0">
                <a:solidFill>
                  <a:srgbClr val="004176"/>
                </a:solidFill>
              </a:rPr>
              <a:t>The PAC took note of the proposal to extend the project “Precision laser metrology for accelerators and detector complexes” presented by </a:t>
            </a:r>
            <a:r>
              <a:rPr lang="en-GB" b="1" dirty="0">
                <a:solidFill>
                  <a:srgbClr val="004176"/>
                </a:solidFill>
              </a:rPr>
              <a:t>M</a:t>
            </a:r>
            <a:r>
              <a:rPr lang="en-US" b="1" dirty="0" err="1">
                <a:solidFill>
                  <a:srgbClr val="004176"/>
                </a:solidFill>
              </a:rPr>
              <a:t>ikhail</a:t>
            </a:r>
            <a:r>
              <a:rPr lang="en-GB" b="1" dirty="0">
                <a:solidFill>
                  <a:srgbClr val="004176"/>
                </a:solidFill>
              </a:rPr>
              <a:t> </a:t>
            </a:r>
            <a:r>
              <a:rPr lang="en-GB" b="1" dirty="0" err="1">
                <a:solidFill>
                  <a:srgbClr val="004176"/>
                </a:solidFill>
              </a:rPr>
              <a:t>Lyablin</a:t>
            </a:r>
            <a:r>
              <a:rPr lang="en-GB" b="1" dirty="0">
                <a:solidFill>
                  <a:srgbClr val="004176"/>
                </a:solidFill>
              </a:rPr>
              <a:t>.</a:t>
            </a:r>
          </a:p>
          <a:p>
            <a:pPr algn="just"/>
            <a:endParaRPr lang="en-GB" b="1" dirty="0">
              <a:solidFill>
                <a:srgbClr val="004176"/>
              </a:solidFill>
            </a:endParaRPr>
          </a:p>
          <a:p>
            <a:pPr algn="just"/>
            <a:r>
              <a:rPr lang="en-GB" dirty="0">
                <a:solidFill>
                  <a:srgbClr val="004176"/>
                </a:solidFill>
              </a:rPr>
              <a:t>The proposal is a continuation of the ongoing support project for the NICA collider complex.</a:t>
            </a:r>
          </a:p>
          <a:p>
            <a:pPr algn="just"/>
            <a:endParaRPr lang="en-GB" dirty="0">
              <a:solidFill>
                <a:srgbClr val="004176"/>
              </a:solidFill>
            </a:endParaRPr>
          </a:p>
          <a:p>
            <a:pPr algn="just"/>
            <a:r>
              <a:rPr lang="en-GB" dirty="0">
                <a:solidFill>
                  <a:srgbClr val="004176"/>
                </a:solidFill>
              </a:rPr>
              <a:t>The project has two goals: first, long-term monitoring of the surface under the NICA accelerator and of the influence of </a:t>
            </a:r>
            <a:r>
              <a:rPr lang="en-GB" dirty="0" err="1">
                <a:solidFill>
                  <a:srgbClr val="004176"/>
                </a:solidFill>
              </a:rPr>
              <a:t>microseismic</a:t>
            </a:r>
            <a:r>
              <a:rPr lang="en-GB" dirty="0">
                <a:solidFill>
                  <a:srgbClr val="004176"/>
                </a:solidFill>
              </a:rPr>
              <a:t> noise, and the improvement of stabilization. Second, a network of inclinometers will be installed in the regions of seismic activity to measure variations in the angles of inclination. The scientific objective and technical approach are well presented and seem feasible within five years.</a:t>
            </a:r>
          </a:p>
          <a:p>
            <a:pPr algn="just"/>
            <a:endParaRPr lang="ru-RU" dirty="0">
              <a:solidFill>
                <a:srgbClr val="004176"/>
              </a:solidFill>
            </a:endParaRPr>
          </a:p>
          <a:p>
            <a:pPr algn="just"/>
            <a:r>
              <a:rPr lang="en-GB" u="sng" dirty="0">
                <a:solidFill>
                  <a:srgbClr val="004176"/>
                </a:solidFill>
              </a:rPr>
              <a:t>Recommendation.</a:t>
            </a:r>
            <a:r>
              <a:rPr lang="en-US" dirty="0">
                <a:solidFill>
                  <a:srgbClr val="004176"/>
                </a:solidFill>
              </a:rPr>
              <a:t> </a:t>
            </a:r>
            <a:r>
              <a:rPr lang="en-GB" dirty="0">
                <a:solidFill>
                  <a:srgbClr val="004176"/>
                </a:solidFill>
              </a:rPr>
              <a:t>The PAC recommended that the project be extended for the period 2024–2028, addressing the issues raised by the reviewers.</a:t>
            </a:r>
            <a:endParaRPr lang="ru-RU" dirty="0">
              <a:solidFill>
                <a:srgbClr val="004176"/>
              </a:solidFill>
            </a:endParaRPr>
          </a:p>
        </p:txBody>
      </p:sp>
      <p:sp>
        <p:nvSpPr>
          <p:cNvPr id="10" name="TextBox 9">
            <a:extLst>
              <a:ext uri="{FF2B5EF4-FFF2-40B4-BE49-F238E27FC236}">
                <a16:creationId xmlns:a16="http://schemas.microsoft.com/office/drawing/2014/main" id="{4F058F55-9A14-594C-99D0-7348BE174ED5}"/>
              </a:ext>
            </a:extLst>
          </p:cNvPr>
          <p:cNvSpPr txBox="1"/>
          <p:nvPr/>
        </p:nvSpPr>
        <p:spPr>
          <a:xfrm>
            <a:off x="35170" y="266144"/>
            <a:ext cx="12192000" cy="830997"/>
          </a:xfrm>
          <a:prstGeom prst="rect">
            <a:avLst/>
          </a:prstGeom>
          <a:noFill/>
        </p:spPr>
        <p:txBody>
          <a:bodyPr wrap="square">
            <a:spAutoFit/>
          </a:bodyPr>
          <a:lstStyle/>
          <a:p>
            <a:pPr algn="ctr"/>
            <a:r>
              <a:rPr lang="en-US" sz="2400" dirty="0">
                <a:solidFill>
                  <a:srgbClr val="004176"/>
                </a:solidFill>
              </a:rPr>
              <a:t>Proposal for extending the project </a:t>
            </a:r>
            <a:r>
              <a:rPr lang="en-GB" sz="24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t>
            </a:r>
            <a:r>
              <a:rPr lang="en-GB" sz="2400" b="1" dirty="0">
                <a:solidFill>
                  <a:srgbClr val="004176"/>
                </a:solidFill>
              </a:rPr>
              <a:t>Precision laser metrology</a:t>
            </a:r>
            <a:br>
              <a:rPr lang="en-GB" sz="2400" b="1" dirty="0">
                <a:solidFill>
                  <a:srgbClr val="004176"/>
                </a:solidFill>
              </a:rPr>
            </a:br>
            <a:r>
              <a:rPr lang="en-GB" sz="2400" b="1" dirty="0">
                <a:solidFill>
                  <a:srgbClr val="004176"/>
                </a:solidFill>
              </a:rPr>
              <a:t>for accelerators and detector complexes</a:t>
            </a:r>
            <a:r>
              <a:rPr lang="en-GB" sz="2400" b="1" dirty="0">
                <a:solidFill>
                  <a:srgbClr val="224568"/>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004176"/>
              </a:solidFill>
            </a:endParaRPr>
          </a:p>
        </p:txBody>
      </p:sp>
      <p:grpSp>
        <p:nvGrpSpPr>
          <p:cNvPr id="36" name="Группа 35">
            <a:extLst>
              <a:ext uri="{FF2B5EF4-FFF2-40B4-BE49-F238E27FC236}">
                <a16:creationId xmlns:a16="http://schemas.microsoft.com/office/drawing/2014/main" id="{F0394053-EB1A-8F43-8828-F7962CB8C004}"/>
              </a:ext>
            </a:extLst>
          </p:cNvPr>
          <p:cNvGrpSpPr/>
          <p:nvPr/>
        </p:nvGrpSpPr>
        <p:grpSpPr>
          <a:xfrm>
            <a:off x="6998518" y="1356615"/>
            <a:ext cx="1574690" cy="1793053"/>
            <a:chOff x="733425" y="266700"/>
            <a:chExt cx="2580116" cy="3200400"/>
          </a:xfrm>
        </p:grpSpPr>
        <p:pic>
          <p:nvPicPr>
            <p:cNvPr id="37" name="Рисунок 36">
              <a:extLst>
                <a:ext uri="{FF2B5EF4-FFF2-40B4-BE49-F238E27FC236}">
                  <a16:creationId xmlns:a16="http://schemas.microsoft.com/office/drawing/2014/main" id="{D3D13D10-46B9-3E4B-BA10-AC8F433A10D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3425" y="266700"/>
              <a:ext cx="2580116" cy="3200400"/>
            </a:xfrm>
            <a:prstGeom prst="rect">
              <a:avLst/>
            </a:prstGeom>
            <a:noFill/>
            <a:ln>
              <a:noFill/>
            </a:ln>
          </p:spPr>
        </p:pic>
        <p:cxnSp>
          <p:nvCxnSpPr>
            <p:cNvPr id="38" name="Прямая со стрелкой 37">
              <a:extLst>
                <a:ext uri="{FF2B5EF4-FFF2-40B4-BE49-F238E27FC236}">
                  <a16:creationId xmlns:a16="http://schemas.microsoft.com/office/drawing/2014/main" id="{CAFCA4C0-30BF-054E-9C3B-AE1722ADB0C7}"/>
                </a:ext>
              </a:extLst>
            </p:cNvPr>
            <p:cNvCxnSpPr/>
            <p:nvPr/>
          </p:nvCxnSpPr>
          <p:spPr>
            <a:xfrm flipH="1" flipV="1">
              <a:off x="2381250" y="2905125"/>
              <a:ext cx="66675" cy="485775"/>
            </a:xfrm>
            <a:prstGeom prst="straightConnector1">
              <a:avLst/>
            </a:prstGeom>
            <a:noFill/>
            <a:ln w="6350" cap="flat" cmpd="sng" algn="ctr">
              <a:solidFill>
                <a:srgbClr val="4472C4"/>
              </a:solidFill>
              <a:prstDash val="solid"/>
              <a:miter lim="800000"/>
              <a:tailEnd type="triangle"/>
            </a:ln>
            <a:effectLst/>
          </p:spPr>
        </p:cxnSp>
        <p:sp>
          <p:nvSpPr>
            <p:cNvPr id="39" name="Надпись 518">
              <a:extLst>
                <a:ext uri="{FF2B5EF4-FFF2-40B4-BE49-F238E27FC236}">
                  <a16:creationId xmlns:a16="http://schemas.microsoft.com/office/drawing/2014/main" id="{9D4DE4EA-AA16-AC42-BFF7-856226F5868F}"/>
                </a:ext>
              </a:extLst>
            </p:cNvPr>
            <p:cNvSpPr txBox="1"/>
            <p:nvPr/>
          </p:nvSpPr>
          <p:spPr>
            <a:xfrm>
              <a:off x="1489058" y="3035192"/>
              <a:ext cx="1784386" cy="393809"/>
            </a:xfrm>
            <a:prstGeom prst="rect">
              <a:avLst/>
            </a:prstGeom>
            <a:solidFill>
              <a:sysClr val="window" lastClr="FFFFFF"/>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ct val="115000"/>
                </a:lnSpc>
              </a:pPr>
              <a:r>
                <a:rPr lang="en-US" sz="1200" dirty="0">
                  <a:effectLst/>
                  <a:latin typeface="Times New Roman" panose="02020603050405020304" pitchFamily="18" charset="0"/>
                  <a:ea typeface="Calibri" panose="020F0502020204030204" pitchFamily="34" charset="0"/>
                </a:rPr>
                <a:t>Base of the CPLI</a:t>
              </a:r>
              <a:endParaRPr lang="ru-RU" sz="1200" dirty="0">
                <a:effectLst/>
                <a:latin typeface="Times New Roman" panose="02020603050405020304" pitchFamily="18" charset="0"/>
                <a:ea typeface="Calibri" panose="020F0502020204030204" pitchFamily="34" charset="0"/>
              </a:endParaRPr>
            </a:p>
          </p:txBody>
        </p:sp>
      </p:grpSp>
      <p:pic>
        <p:nvPicPr>
          <p:cNvPr id="2" name="Рисунок 1">
            <a:extLst>
              <a:ext uri="{FF2B5EF4-FFF2-40B4-BE49-F238E27FC236}">
                <a16:creationId xmlns:a16="http://schemas.microsoft.com/office/drawing/2014/main" id="{C9399CEF-A136-A940-9AA9-6AEDBDEF46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26426" y="1356615"/>
            <a:ext cx="3427473" cy="1450085"/>
          </a:xfrm>
          <a:prstGeom prst="rect">
            <a:avLst/>
          </a:prstGeom>
        </p:spPr>
      </p:pic>
      <p:pic>
        <p:nvPicPr>
          <p:cNvPr id="40" name="Рисунок 39">
            <a:extLst>
              <a:ext uri="{FF2B5EF4-FFF2-40B4-BE49-F238E27FC236}">
                <a16:creationId xmlns:a16="http://schemas.microsoft.com/office/drawing/2014/main" id="{21C44899-3EF4-344C-A263-26A7A739A9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60640" y="3220648"/>
            <a:ext cx="2356918" cy="3535379"/>
          </a:xfrm>
          <a:prstGeom prst="rect">
            <a:avLst/>
          </a:prstGeom>
        </p:spPr>
      </p:pic>
      <p:pic>
        <p:nvPicPr>
          <p:cNvPr id="41" name="Рисунок 40">
            <a:extLst>
              <a:ext uri="{FF2B5EF4-FFF2-40B4-BE49-F238E27FC236}">
                <a16:creationId xmlns:a16="http://schemas.microsoft.com/office/drawing/2014/main" id="{3C7CDDF2-4CA6-FD4E-9E57-36CB8CD79B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5284" y="4658049"/>
            <a:ext cx="2457272" cy="2097978"/>
          </a:xfrm>
          <a:prstGeom prst="rect">
            <a:avLst/>
          </a:prstGeom>
        </p:spPr>
      </p:pic>
      <p:pic>
        <p:nvPicPr>
          <p:cNvPr id="42" name="Рисунок 41">
            <a:extLst>
              <a:ext uri="{FF2B5EF4-FFF2-40B4-BE49-F238E27FC236}">
                <a16:creationId xmlns:a16="http://schemas.microsoft.com/office/drawing/2014/main" id="{142AA145-7D5D-DD4F-A19E-64ABF3895E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05284" y="3222540"/>
            <a:ext cx="2026627" cy="1351085"/>
          </a:xfrm>
          <a:prstGeom prst="rect">
            <a:avLst/>
          </a:prstGeom>
        </p:spPr>
      </p:pic>
    </p:spTree>
    <p:extLst>
      <p:ext uri="{BB962C8B-B14F-4D97-AF65-F5344CB8AC3E}">
        <p14:creationId xmlns:p14="http://schemas.microsoft.com/office/powerpoint/2010/main" val="205545225"/>
      </p:ext>
    </p:extLst>
  </p:cSld>
  <p:clrMapOvr>
    <a:masterClrMapping/>
  </p:clrMapOvr>
  <p:transition/>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33633</TotalTime>
  <Words>1085</Words>
  <Application>Microsoft Office PowerPoint</Application>
  <PresentationFormat>Широкоэкранный</PresentationFormat>
  <Paragraphs>157</Paragraphs>
  <Slides>19</Slides>
  <Notes>10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12</vt:i4>
      </vt:variant>
      <vt:variant>
        <vt:lpstr>Заголовки слайдов</vt:lpstr>
      </vt:variant>
      <vt:variant>
        <vt:i4>19</vt:i4>
      </vt:variant>
    </vt:vector>
  </HeadingPairs>
  <TitlesOfParts>
    <vt:vector size="37" baseType="lpstr">
      <vt:lpstr>Arial</vt:lpstr>
      <vt:lpstr>Calibri</vt:lpstr>
      <vt:lpstr>Comic Sans MS</vt:lpstr>
      <vt:lpstr>Times New Roman</vt:lpstr>
      <vt:lpstr>Verdana</vt:lpstr>
      <vt:lpstr>Wingdings</vt: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8_Оформление по умолчанию</vt:lpstr>
      <vt:lpstr>7_Оформление по умолчанию</vt:lpstr>
      <vt:lpstr>9_Оформление по умолчанию</vt:lpstr>
      <vt:lpstr>annual_report_2015_nts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Oleg Belov</cp:lastModifiedBy>
  <cp:revision>1631</cp:revision>
  <dcterms:created xsi:type="dcterms:W3CDTF">2006-12-22T14:39:55Z</dcterms:created>
  <dcterms:modified xsi:type="dcterms:W3CDTF">2023-09-18T20:15:40Z</dcterms:modified>
</cp:coreProperties>
</file>