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30" r:id="rId3"/>
    <p:sldId id="357" r:id="rId4"/>
    <p:sldId id="356" r:id="rId5"/>
    <p:sldId id="377" r:id="rId6"/>
    <p:sldId id="378" r:id="rId7"/>
    <p:sldId id="362" r:id="rId8"/>
    <p:sldId id="363" r:id="rId9"/>
    <p:sldId id="368" r:id="rId10"/>
    <p:sldId id="371" r:id="rId11"/>
    <p:sldId id="372" r:id="rId12"/>
    <p:sldId id="364" r:id="rId13"/>
    <p:sldId id="340" r:id="rId14"/>
    <p:sldId id="380" r:id="rId15"/>
    <p:sldId id="381" r:id="rId16"/>
    <p:sldId id="382" r:id="rId17"/>
    <p:sldId id="383" r:id="rId18"/>
    <p:sldId id="352" r:id="rId19"/>
    <p:sldId id="367" r:id="rId20"/>
    <p:sldId id="374" r:id="rId21"/>
    <p:sldId id="376" r:id="rId22"/>
    <p:sldId id="355" r:id="rId23"/>
    <p:sldId id="379" r:id="rId24"/>
    <p:sldId id="369" r:id="rId25"/>
    <p:sldId id="370" r:id="rId26"/>
    <p:sldId id="366" r:id="rId27"/>
    <p:sldId id="384" r:id="rId28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68BD33-9399-470A-9A72-E0BF1FC754FE}">
          <p14:sldIdLst>
            <p14:sldId id="258"/>
            <p14:sldId id="330"/>
          </p14:sldIdLst>
        </p14:section>
        <p14:section name="NICA Booster" id="{6DD40500-6269-41AE-B3C7-11A73DD567E8}">
          <p14:sldIdLst>
            <p14:sldId id="357"/>
          </p14:sldIdLst>
        </p14:section>
        <p14:section name="Система Коррекции" id="{4ED793BC-2F7B-482D-9EF7-960C1EB6EB1F}">
          <p14:sldIdLst>
            <p14:sldId id="356"/>
            <p14:sldId id="377"/>
          </p14:sldIdLst>
        </p14:section>
        <p14:section name="Конструкция Корректоров. Моделирование. Измерения" id="{E4E014B6-D7FC-4863-B2F7-DE2FA6E55B30}">
          <p14:sldIdLst>
            <p14:sldId id="378"/>
            <p14:sldId id="362"/>
          </p14:sldIdLst>
        </p14:section>
        <p14:section name="Магнитные измерения. Бустер" id="{690721E3-920C-4C01-ABC0-099C4389974D}">
          <p14:sldIdLst>
            <p14:sldId id="363"/>
          </p14:sldIdLst>
        </p14:section>
        <p14:section name="Расчёт ДА" id="{4D24D856-D6B3-482C-85E0-CB41ABA78CDB}">
          <p14:sldIdLst>
            <p14:sldId id="368"/>
            <p14:sldId id="371"/>
            <p14:sldId id="372"/>
            <p14:sldId id="364"/>
          </p14:sldIdLst>
        </p14:section>
        <p14:section name="Исследование Характеристик" id="{901FEA30-AE30-4285-96B7-AAE04A78D4DB}">
          <p14:sldIdLst>
            <p14:sldId id="340"/>
            <p14:sldId id="380"/>
            <p14:sldId id="381"/>
            <p14:sldId id="382"/>
            <p14:sldId id="383"/>
            <p14:sldId id="352"/>
          </p14:sldIdLst>
        </p14:section>
        <p14:section name="Заключение" id="{62C845BC-A73C-43ED-AD29-A2979F2813D3}">
          <p14:sldIdLst>
            <p14:sldId id="367"/>
            <p14:sldId id="374"/>
            <p14:sldId id="376"/>
            <p14:sldId id="355"/>
            <p14:sldId id="379"/>
          </p14:sldIdLst>
        </p14:section>
        <p14:section name="Spare Slides" id="{17F75232-89FE-4C9F-8A94-2BBB30D8C8D6}">
          <p14:sldIdLst>
            <p14:sldId id="369"/>
            <p14:sldId id="370"/>
            <p14:sldId id="366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5B9BD5"/>
    <a:srgbClr val="4FAF3B"/>
    <a:srgbClr val="E9EBF5"/>
    <a:srgbClr val="CFD5EA"/>
    <a:srgbClr val="0000DE"/>
    <a:srgbClr val="9DFF9D"/>
    <a:srgbClr val="F69E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82" d="100"/>
          <a:sy n="82" d="100"/>
        </p:scale>
        <p:origin x="600" y="4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026" y="6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26EC3-398B-4932-A251-030C5477E91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CB20433-12D3-47C9-8C3B-0B5369E8A242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NICA Booster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5D5CEE6-B9FE-4E5A-AF4B-63670D9CE73B}" type="parTrans" cxnId="{8BAFC3F3-A5AC-4724-A493-E74D4E911470}">
      <dgm:prSet/>
      <dgm:spPr/>
      <dgm:t>
        <a:bodyPr/>
        <a:lstStyle/>
        <a:p>
          <a:endParaRPr lang="ru-RU"/>
        </a:p>
      </dgm:t>
    </dgm:pt>
    <dgm:pt modelId="{D0762DCD-9FD8-45E3-9166-0A8F0385E595}" type="sibTrans" cxnId="{8BAFC3F3-A5AC-4724-A493-E74D4E911470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872D2EB9-69A8-413B-8CDC-BB2CC199CDCC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Design</a:t>
          </a:r>
          <a:r>
            <a:rPr lang="ru-RU" sz="2400" b="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. </a:t>
          </a:r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Fields Calculations. Magnetic Measurements </a:t>
          </a:r>
          <a:endParaRPr lang="ru-RU" sz="24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6F313F1-1809-4D67-B03A-FFCB607A86E8}" type="parTrans" cxnId="{E4A593F7-114F-4CAC-A220-4ECB1739D57E}">
      <dgm:prSet/>
      <dgm:spPr/>
      <dgm:t>
        <a:bodyPr/>
        <a:lstStyle/>
        <a:p>
          <a:endParaRPr lang="ru-RU"/>
        </a:p>
      </dgm:t>
    </dgm:pt>
    <dgm:pt modelId="{56430915-0ABD-4BBF-B963-06D3F67A636F}" type="sibTrans" cxnId="{E4A593F7-114F-4CAC-A220-4ECB1739D57E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8E635749-8AD2-4FFC-9AD8-298A91E66703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Conclusion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70D8006-D448-4F1F-A351-B9FB1E59D937}" type="parTrans" cxnId="{DD90D90D-1D0D-4EC1-9357-4432084FB184}">
      <dgm:prSet/>
      <dgm:spPr/>
      <dgm:t>
        <a:bodyPr/>
        <a:lstStyle/>
        <a:p>
          <a:endParaRPr lang="ru-RU"/>
        </a:p>
      </dgm:t>
    </dgm:pt>
    <dgm:pt modelId="{D818A8FA-8D14-4DE6-AED6-3B6B0C789756}" type="sibTrans" cxnId="{DD90D90D-1D0D-4EC1-9357-4432084FB184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C8AE668E-7D3B-4050-B5FD-3711433FBB75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Magnetic Measurements of the Lattice Magnets</a:t>
          </a:r>
          <a:endParaRPr lang="ru-RU" sz="2400" b="0" dirty="0">
            <a:solidFill>
              <a:schemeClr val="tx1"/>
            </a:solidFill>
            <a:latin typeface="Georgia" panose="02040502050405020303" pitchFamily="18" charset="0"/>
            <a:cs typeface="Segoe UI" panose="020B0502040204020203" pitchFamily="34" charset="0"/>
          </a:endParaRPr>
        </a:p>
      </dgm:t>
    </dgm:pt>
    <dgm:pt modelId="{E9CE83C6-313D-4CE5-82D5-4F4AA00D7D4D}" type="parTrans" cxnId="{AAE983D2-E611-4474-80DB-D1159481D34F}">
      <dgm:prSet/>
      <dgm:spPr/>
      <dgm:t>
        <a:bodyPr/>
        <a:lstStyle/>
        <a:p>
          <a:endParaRPr lang="ru-RU"/>
        </a:p>
      </dgm:t>
    </dgm:pt>
    <dgm:pt modelId="{2501EE21-7C5B-4CA6-B8FB-A40E1ED99AE4}" type="sibTrans" cxnId="{AAE983D2-E611-4474-80DB-D1159481D34F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B3AEBB08-0622-42C7-BC49-2E3E51A9BBE0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Corrector Magnets Systems of the NICA Booster</a:t>
          </a:r>
          <a:r>
            <a:rPr lang="ru-RU" sz="2400" kern="1200" dirty="0">
              <a:solidFill>
                <a:schemeClr val="tx1"/>
              </a:solidFill>
              <a:latin typeface="Georgia" panose="02040502050405020303" pitchFamily="18" charset="0"/>
            </a:rPr>
            <a:t>. </a:t>
          </a: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Main Goals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6C155F0-B9E8-497E-960A-B1C899E7E4EC}" type="parTrans" cxnId="{355E53E2-39A1-41DC-B127-ED0FF544AC3F}">
      <dgm:prSet/>
      <dgm:spPr/>
      <dgm:t>
        <a:bodyPr/>
        <a:lstStyle/>
        <a:p>
          <a:endParaRPr lang="ru-RU"/>
        </a:p>
      </dgm:t>
    </dgm:pt>
    <dgm:pt modelId="{95D2BE6A-D2A9-442C-AA94-B492D15F03C6}" type="sibTrans" cxnId="{355E53E2-39A1-41DC-B127-ED0FF544AC3F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2D4D6612-11E8-413E-92F6-4FE0FCD9958E}">
      <dgm:prSet custT="1"/>
      <dgm:spPr>
        <a:solidFill>
          <a:srgbClr val="F69E00"/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Investigation of the Magnetic Structure Characteristics</a:t>
          </a:r>
          <a:endParaRPr lang="ru-RU" sz="2400" b="0" dirty="0">
            <a:solidFill>
              <a:schemeClr val="tx1"/>
            </a:solidFill>
            <a:latin typeface="Georgia" panose="02040502050405020303" pitchFamily="18" charset="0"/>
            <a:cs typeface="Segoe UI" panose="020B0502040204020203" pitchFamily="34" charset="0"/>
          </a:endParaRPr>
        </a:p>
      </dgm:t>
    </dgm:pt>
    <dgm:pt modelId="{638E935C-3576-46A6-91FA-584C3D490610}" type="parTrans" cxnId="{A07990E8-17CF-4E25-85A7-74B68A697159}">
      <dgm:prSet/>
      <dgm:spPr/>
      <dgm:t>
        <a:bodyPr/>
        <a:lstStyle/>
        <a:p>
          <a:endParaRPr lang="ru-RU"/>
        </a:p>
      </dgm:t>
    </dgm:pt>
    <dgm:pt modelId="{E39C65CD-4B21-4728-B281-464ABE654814}" type="sibTrans" cxnId="{A07990E8-17CF-4E25-85A7-74B68A697159}">
      <dgm:prSet/>
      <dgm:spPr>
        <a:solidFill>
          <a:srgbClr val="4FAF3B"/>
        </a:solidFill>
      </dgm:spPr>
      <dgm:t>
        <a:bodyPr/>
        <a:lstStyle/>
        <a:p>
          <a:endParaRPr lang="ru-RU"/>
        </a:p>
      </dgm:t>
    </dgm:pt>
    <dgm:pt modelId="{C6D39B8B-E052-46DA-B255-0F3782569B00}">
      <dgm:prSet custT="1"/>
      <dgm:spPr>
        <a:solidFill>
          <a:srgbClr val="F69E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Segoe UI" panose="020B0502040204020203" pitchFamily="34" charset="0"/>
            </a:rPr>
            <a:t>CO Correction Algorithms</a:t>
          </a:r>
          <a:endParaRPr lang="ru-RU" sz="2400" b="0" kern="1200" dirty="0">
            <a:solidFill>
              <a:prstClr val="black"/>
            </a:solidFill>
            <a:latin typeface="Georgia" panose="02040502050405020303" pitchFamily="18" charset="0"/>
            <a:ea typeface="+mn-ea"/>
            <a:cs typeface="Segoe UI" panose="020B0502040204020203" pitchFamily="34" charset="0"/>
          </a:endParaRPr>
        </a:p>
      </dgm:t>
    </dgm:pt>
    <dgm:pt modelId="{E850B9AC-61CC-4D49-A36E-647F4D240D57}" type="parTrans" cxnId="{83737E3E-9FC8-4E4F-9194-2EB82A7A4D93}">
      <dgm:prSet/>
      <dgm:spPr/>
      <dgm:t>
        <a:bodyPr/>
        <a:lstStyle/>
        <a:p>
          <a:endParaRPr lang="ru-RU"/>
        </a:p>
      </dgm:t>
    </dgm:pt>
    <dgm:pt modelId="{447B9953-23A9-49BC-AC29-10436DC9F9BA}" type="sibTrans" cxnId="{83737E3E-9FC8-4E4F-9194-2EB82A7A4D93}">
      <dgm:prSet custT="1"/>
      <dgm:spPr>
        <a:solidFill>
          <a:srgbClr val="4FAF3B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B2F78AE-06A7-4FEF-BF53-3455CDEE6542}">
      <dgm:prSet custT="1"/>
      <dgm:spPr>
        <a:solidFill>
          <a:srgbClr val="F69E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Segoe UI" panose="020B0502040204020203" pitchFamily="34" charset="0"/>
            </a:rPr>
            <a:t>DA Calculations</a:t>
          </a:r>
          <a:endParaRPr lang="ru-RU" sz="2400" b="0" kern="1200" dirty="0">
            <a:solidFill>
              <a:prstClr val="black"/>
            </a:solidFill>
            <a:latin typeface="Georgia" panose="02040502050405020303" pitchFamily="18" charset="0"/>
            <a:ea typeface="+mn-ea"/>
            <a:cs typeface="Segoe UI" panose="020B0502040204020203" pitchFamily="34" charset="0"/>
          </a:endParaRPr>
        </a:p>
      </dgm:t>
    </dgm:pt>
    <dgm:pt modelId="{C251E3AF-FCAE-4D84-91EA-A8B360AF2C44}" type="parTrans" cxnId="{69F22E09-491F-44CC-82AD-5A821404E2B6}">
      <dgm:prSet/>
      <dgm:spPr/>
      <dgm:t>
        <a:bodyPr/>
        <a:lstStyle/>
        <a:p>
          <a:endParaRPr lang="ru-RU"/>
        </a:p>
      </dgm:t>
    </dgm:pt>
    <dgm:pt modelId="{5C537B45-6946-4C28-8368-D0E6BAC13168}" type="sibTrans" cxnId="{69F22E09-491F-44CC-82AD-5A821404E2B6}">
      <dgm:prSet custT="1"/>
      <dgm:spPr>
        <a:solidFill>
          <a:srgbClr val="4FAF3B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3DCDA2E9-6DDD-422B-845E-785A1B43CF66}" type="pres">
      <dgm:prSet presAssocID="{6AF26EC3-398B-4932-A251-030C5477E912}" presName="linearFlow" presStyleCnt="0">
        <dgm:presLayoutVars>
          <dgm:resizeHandles val="exact"/>
        </dgm:presLayoutVars>
      </dgm:prSet>
      <dgm:spPr/>
    </dgm:pt>
    <dgm:pt modelId="{5E1D2C23-4ADE-4580-B40F-CDB57C85BF03}" type="pres">
      <dgm:prSet presAssocID="{2CB20433-12D3-47C9-8C3B-0B5369E8A242}" presName="node" presStyleLbl="node1" presStyleIdx="0" presStyleCnt="8" custScaleX="513334" custLinFactNeighborX="0" custLinFactNeighborY="-5558">
        <dgm:presLayoutVars>
          <dgm:bulletEnabled val="1"/>
        </dgm:presLayoutVars>
      </dgm:prSet>
      <dgm:spPr/>
    </dgm:pt>
    <dgm:pt modelId="{80571AFD-513C-45D7-953C-23426D4C40E8}" type="pres">
      <dgm:prSet presAssocID="{D0762DCD-9FD8-45E3-9166-0A8F0385E595}" presName="sibTrans" presStyleLbl="sibTrans2D1" presStyleIdx="0" presStyleCnt="7"/>
      <dgm:spPr/>
    </dgm:pt>
    <dgm:pt modelId="{18039A4B-7565-4E4C-8762-A537C3007D67}" type="pres">
      <dgm:prSet presAssocID="{D0762DCD-9FD8-45E3-9166-0A8F0385E595}" presName="connectorText" presStyleLbl="sibTrans2D1" presStyleIdx="0" presStyleCnt="7"/>
      <dgm:spPr/>
    </dgm:pt>
    <dgm:pt modelId="{CFB7F49D-5C60-44B7-AC90-C119A5208A16}" type="pres">
      <dgm:prSet presAssocID="{B3AEBB08-0622-42C7-BC49-2E3E51A9BBE0}" presName="node" presStyleLbl="node1" presStyleIdx="1" presStyleCnt="8" custScaleX="513334">
        <dgm:presLayoutVars>
          <dgm:bulletEnabled val="1"/>
        </dgm:presLayoutVars>
      </dgm:prSet>
      <dgm:spPr/>
    </dgm:pt>
    <dgm:pt modelId="{8C269249-5A5F-44A3-8A36-B851AD1AAABE}" type="pres">
      <dgm:prSet presAssocID="{95D2BE6A-D2A9-442C-AA94-B492D15F03C6}" presName="sibTrans" presStyleLbl="sibTrans2D1" presStyleIdx="1" presStyleCnt="7"/>
      <dgm:spPr/>
    </dgm:pt>
    <dgm:pt modelId="{0C12CA7B-C1BE-45A7-BF4F-C89F5C92E35F}" type="pres">
      <dgm:prSet presAssocID="{95D2BE6A-D2A9-442C-AA94-B492D15F03C6}" presName="connectorText" presStyleLbl="sibTrans2D1" presStyleIdx="1" presStyleCnt="7"/>
      <dgm:spPr/>
    </dgm:pt>
    <dgm:pt modelId="{287E1684-EFBC-407C-BD8C-84959DA0F95E}" type="pres">
      <dgm:prSet presAssocID="{872D2EB9-69A8-413B-8CDC-BB2CC199CDCC}" presName="node" presStyleLbl="node1" presStyleIdx="2" presStyleCnt="8" custScaleX="513334">
        <dgm:presLayoutVars>
          <dgm:bulletEnabled val="1"/>
        </dgm:presLayoutVars>
      </dgm:prSet>
      <dgm:spPr/>
    </dgm:pt>
    <dgm:pt modelId="{6D1A5BFA-A859-433E-A4A0-04EF3B616C8F}" type="pres">
      <dgm:prSet presAssocID="{56430915-0ABD-4BBF-B963-06D3F67A636F}" presName="sibTrans" presStyleLbl="sibTrans2D1" presStyleIdx="2" presStyleCnt="7"/>
      <dgm:spPr/>
    </dgm:pt>
    <dgm:pt modelId="{2FD15CB4-4630-4B2F-BA10-DC2DD36207A0}" type="pres">
      <dgm:prSet presAssocID="{56430915-0ABD-4BBF-B963-06D3F67A636F}" presName="connectorText" presStyleLbl="sibTrans2D1" presStyleIdx="2" presStyleCnt="7"/>
      <dgm:spPr/>
    </dgm:pt>
    <dgm:pt modelId="{3516FEA3-01ED-4FD4-A5F9-9946977876B5}" type="pres">
      <dgm:prSet presAssocID="{C8AE668E-7D3B-4050-B5FD-3711433FBB75}" presName="node" presStyleLbl="node1" presStyleIdx="3" presStyleCnt="8" custScaleX="513334" custLinFactNeighborX="0" custLinFactNeighborY="-6585">
        <dgm:presLayoutVars>
          <dgm:bulletEnabled val="1"/>
        </dgm:presLayoutVars>
      </dgm:prSet>
      <dgm:spPr/>
    </dgm:pt>
    <dgm:pt modelId="{5388B57A-D5AC-4073-BB02-93E739087C9B}" type="pres">
      <dgm:prSet presAssocID="{2501EE21-7C5B-4CA6-B8FB-A40E1ED99AE4}" presName="sibTrans" presStyleLbl="sibTrans2D1" presStyleIdx="3" presStyleCnt="7"/>
      <dgm:spPr/>
    </dgm:pt>
    <dgm:pt modelId="{F2789627-9170-45B6-B7FC-49BC5602135D}" type="pres">
      <dgm:prSet presAssocID="{2501EE21-7C5B-4CA6-B8FB-A40E1ED99AE4}" presName="connectorText" presStyleLbl="sibTrans2D1" presStyleIdx="3" presStyleCnt="7"/>
      <dgm:spPr/>
    </dgm:pt>
    <dgm:pt modelId="{B7CB7E32-479D-44BD-8523-52E568248A1F}" type="pres">
      <dgm:prSet presAssocID="{C6D39B8B-E052-46DA-B255-0F3782569B00}" presName="node" presStyleLbl="node1" presStyleIdx="4" presStyleCnt="8" custScaleX="515861">
        <dgm:presLayoutVars>
          <dgm:bulletEnabled val="1"/>
        </dgm:presLayoutVars>
      </dgm:prSet>
      <dgm:spPr>
        <a:xfrm>
          <a:off x="837197" y="2865780"/>
          <a:ext cx="9845604" cy="477144"/>
        </a:xfrm>
        <a:prstGeom prst="roundRect">
          <a:avLst>
            <a:gd name="adj" fmla="val 10000"/>
          </a:avLst>
        </a:prstGeom>
      </dgm:spPr>
    </dgm:pt>
    <dgm:pt modelId="{A056663F-3FCF-43A0-83A2-F4C0A7497F84}" type="pres">
      <dgm:prSet presAssocID="{447B9953-23A9-49BC-AC29-10436DC9F9BA}" presName="sibTrans" presStyleLbl="sibTrans2D1" presStyleIdx="4" presStyleCnt="7"/>
      <dgm:spPr>
        <a:xfrm rot="5400000">
          <a:off x="5670535" y="3354853"/>
          <a:ext cx="178929" cy="214714"/>
        </a:xfrm>
        <a:prstGeom prst="rightArrow">
          <a:avLst>
            <a:gd name="adj1" fmla="val 60000"/>
            <a:gd name="adj2" fmla="val 50000"/>
          </a:avLst>
        </a:prstGeom>
      </dgm:spPr>
    </dgm:pt>
    <dgm:pt modelId="{70CA7377-8ADA-4D68-8888-5FA4C3BDF7D8}" type="pres">
      <dgm:prSet presAssocID="{447B9953-23A9-49BC-AC29-10436DC9F9BA}" presName="connectorText" presStyleLbl="sibTrans2D1" presStyleIdx="4" presStyleCnt="7"/>
      <dgm:spPr/>
    </dgm:pt>
    <dgm:pt modelId="{B5C68BC8-94CE-44F0-A1B4-1E2D4F5B0B3E}" type="pres">
      <dgm:prSet presAssocID="{CB2F78AE-06A7-4FEF-BF53-3455CDEE6542}" presName="node" presStyleLbl="node1" presStyleIdx="5" presStyleCnt="8" custScaleX="512280">
        <dgm:presLayoutVars>
          <dgm:bulletEnabled val="1"/>
        </dgm:presLayoutVars>
      </dgm:prSet>
      <dgm:spPr>
        <a:xfrm>
          <a:off x="4930386" y="3114548"/>
          <a:ext cx="1659226" cy="414806"/>
        </a:xfrm>
        <a:prstGeom prst="roundRect">
          <a:avLst>
            <a:gd name="adj" fmla="val 10000"/>
          </a:avLst>
        </a:prstGeom>
      </dgm:spPr>
    </dgm:pt>
    <dgm:pt modelId="{635E27E8-351F-4213-B85E-49716A809F76}" type="pres">
      <dgm:prSet presAssocID="{5C537B45-6946-4C28-8368-D0E6BAC13168}" presName="sibTrans" presStyleLbl="sibTrans2D1" presStyleIdx="5" presStyleCnt="7"/>
      <dgm:spPr>
        <a:xfrm rot="5400000">
          <a:off x="5682223" y="3539725"/>
          <a:ext cx="155552" cy="186663"/>
        </a:xfrm>
        <a:prstGeom prst="rightArrow">
          <a:avLst>
            <a:gd name="adj1" fmla="val 60000"/>
            <a:gd name="adj2" fmla="val 50000"/>
          </a:avLst>
        </a:prstGeom>
      </dgm:spPr>
    </dgm:pt>
    <dgm:pt modelId="{EEF4B3EC-0525-4850-B25C-0E76CC0EFB07}" type="pres">
      <dgm:prSet presAssocID="{5C537B45-6946-4C28-8368-D0E6BAC13168}" presName="connectorText" presStyleLbl="sibTrans2D1" presStyleIdx="5" presStyleCnt="7"/>
      <dgm:spPr/>
    </dgm:pt>
    <dgm:pt modelId="{4C6177B9-09A0-4CFA-829A-F93D0AEC5204}" type="pres">
      <dgm:prSet presAssocID="{2D4D6612-11E8-413E-92F6-4FE0FCD9958E}" presName="node" presStyleLbl="node1" presStyleIdx="6" presStyleCnt="8" custScaleX="513334">
        <dgm:presLayoutVars>
          <dgm:bulletEnabled val="1"/>
        </dgm:presLayoutVars>
      </dgm:prSet>
      <dgm:spPr/>
    </dgm:pt>
    <dgm:pt modelId="{2830A7BE-E71B-4C6A-9514-AA9823E3ED94}" type="pres">
      <dgm:prSet presAssocID="{E39C65CD-4B21-4728-B281-464ABE654814}" presName="sibTrans" presStyleLbl="sibTrans2D1" presStyleIdx="6" presStyleCnt="7"/>
      <dgm:spPr/>
    </dgm:pt>
    <dgm:pt modelId="{4830D02B-A108-4556-802F-688AFDC5A244}" type="pres">
      <dgm:prSet presAssocID="{E39C65CD-4B21-4728-B281-464ABE654814}" presName="connectorText" presStyleLbl="sibTrans2D1" presStyleIdx="6" presStyleCnt="7"/>
      <dgm:spPr/>
    </dgm:pt>
    <dgm:pt modelId="{11FC905A-DEFF-470A-83F7-EDB1C2457A89}" type="pres">
      <dgm:prSet presAssocID="{8E635749-8AD2-4FFC-9AD8-298A91E66703}" presName="node" presStyleLbl="node1" presStyleIdx="7" presStyleCnt="8" custScaleX="513334">
        <dgm:presLayoutVars>
          <dgm:bulletEnabled val="1"/>
        </dgm:presLayoutVars>
      </dgm:prSet>
      <dgm:spPr/>
    </dgm:pt>
  </dgm:ptLst>
  <dgm:cxnLst>
    <dgm:cxn modelId="{69F22E09-491F-44CC-82AD-5A821404E2B6}" srcId="{6AF26EC3-398B-4932-A251-030C5477E912}" destId="{CB2F78AE-06A7-4FEF-BF53-3455CDEE6542}" srcOrd="5" destOrd="0" parTransId="{C251E3AF-FCAE-4D84-91EA-A8B360AF2C44}" sibTransId="{5C537B45-6946-4C28-8368-D0E6BAC13168}"/>
    <dgm:cxn modelId="{DD90D90D-1D0D-4EC1-9357-4432084FB184}" srcId="{6AF26EC3-398B-4932-A251-030C5477E912}" destId="{8E635749-8AD2-4FFC-9AD8-298A91E66703}" srcOrd="7" destOrd="0" parTransId="{770D8006-D448-4F1F-A351-B9FB1E59D937}" sibTransId="{D818A8FA-8D14-4DE6-AED6-3B6B0C789756}"/>
    <dgm:cxn modelId="{6DF56B19-B1D1-4B90-9E77-62CA354BAF3C}" type="presOf" srcId="{D0762DCD-9FD8-45E3-9166-0A8F0385E595}" destId="{80571AFD-513C-45D7-953C-23426D4C40E8}" srcOrd="0" destOrd="0" presId="urn:microsoft.com/office/officeart/2005/8/layout/process2"/>
    <dgm:cxn modelId="{82D6B71C-5B1A-43CD-A720-418AE2F2D6DD}" type="presOf" srcId="{E39C65CD-4B21-4728-B281-464ABE654814}" destId="{2830A7BE-E71B-4C6A-9514-AA9823E3ED94}" srcOrd="0" destOrd="0" presId="urn:microsoft.com/office/officeart/2005/8/layout/process2"/>
    <dgm:cxn modelId="{FFC1D028-5045-40D2-90C3-C3D666F143EE}" type="presOf" srcId="{2501EE21-7C5B-4CA6-B8FB-A40E1ED99AE4}" destId="{5388B57A-D5AC-4073-BB02-93E739087C9B}" srcOrd="0" destOrd="0" presId="urn:microsoft.com/office/officeart/2005/8/layout/process2"/>
    <dgm:cxn modelId="{5C8CE429-2030-4966-8537-33649288D446}" type="presOf" srcId="{2501EE21-7C5B-4CA6-B8FB-A40E1ED99AE4}" destId="{F2789627-9170-45B6-B7FC-49BC5602135D}" srcOrd="1" destOrd="0" presId="urn:microsoft.com/office/officeart/2005/8/layout/process2"/>
    <dgm:cxn modelId="{8548F73B-4E37-40F0-9CBA-6369F0B326C9}" type="presOf" srcId="{2CB20433-12D3-47C9-8C3B-0B5369E8A242}" destId="{5E1D2C23-4ADE-4580-B40F-CDB57C85BF03}" srcOrd="0" destOrd="0" presId="urn:microsoft.com/office/officeart/2005/8/layout/process2"/>
    <dgm:cxn modelId="{83737E3E-9FC8-4E4F-9194-2EB82A7A4D93}" srcId="{6AF26EC3-398B-4932-A251-030C5477E912}" destId="{C6D39B8B-E052-46DA-B255-0F3782569B00}" srcOrd="4" destOrd="0" parTransId="{E850B9AC-61CC-4D49-A36E-647F4D240D57}" sibTransId="{447B9953-23A9-49BC-AC29-10436DC9F9BA}"/>
    <dgm:cxn modelId="{50D8A865-630A-4605-850C-79EA00F28449}" type="presOf" srcId="{56430915-0ABD-4BBF-B963-06D3F67A636F}" destId="{6D1A5BFA-A859-433E-A4A0-04EF3B616C8F}" srcOrd="0" destOrd="0" presId="urn:microsoft.com/office/officeart/2005/8/layout/process2"/>
    <dgm:cxn modelId="{E8588668-E315-4A78-A53E-1906977FEE9B}" type="presOf" srcId="{447B9953-23A9-49BC-AC29-10436DC9F9BA}" destId="{A056663F-3FCF-43A0-83A2-F4C0A7497F84}" srcOrd="0" destOrd="0" presId="urn:microsoft.com/office/officeart/2005/8/layout/process2"/>
    <dgm:cxn modelId="{81AB0772-2D5B-4AFB-ABF7-8EE23AE2B694}" type="presOf" srcId="{CB2F78AE-06A7-4FEF-BF53-3455CDEE6542}" destId="{B5C68BC8-94CE-44F0-A1B4-1E2D4F5B0B3E}" srcOrd="0" destOrd="0" presId="urn:microsoft.com/office/officeart/2005/8/layout/process2"/>
    <dgm:cxn modelId="{21BA9B7F-5393-4A39-93EF-6AAFE5127BF7}" type="presOf" srcId="{8E635749-8AD2-4FFC-9AD8-298A91E66703}" destId="{11FC905A-DEFF-470A-83F7-EDB1C2457A89}" srcOrd="0" destOrd="0" presId="urn:microsoft.com/office/officeart/2005/8/layout/process2"/>
    <dgm:cxn modelId="{1E6DF289-A4E1-43D5-A8E8-EBDABD49DE40}" type="presOf" srcId="{C6D39B8B-E052-46DA-B255-0F3782569B00}" destId="{B7CB7E32-479D-44BD-8523-52E568248A1F}" srcOrd="0" destOrd="0" presId="urn:microsoft.com/office/officeart/2005/8/layout/process2"/>
    <dgm:cxn modelId="{B5EF45A2-3ABE-4DBE-A9A8-A2C0CA5466F6}" type="presOf" srcId="{C8AE668E-7D3B-4050-B5FD-3711433FBB75}" destId="{3516FEA3-01ED-4FD4-A5F9-9946977876B5}" srcOrd="0" destOrd="0" presId="urn:microsoft.com/office/officeart/2005/8/layout/process2"/>
    <dgm:cxn modelId="{B6EBA8A5-11D3-40FB-9560-2A9602C6AD4A}" type="presOf" srcId="{447B9953-23A9-49BC-AC29-10436DC9F9BA}" destId="{70CA7377-8ADA-4D68-8888-5FA4C3BDF7D8}" srcOrd="1" destOrd="0" presId="urn:microsoft.com/office/officeart/2005/8/layout/process2"/>
    <dgm:cxn modelId="{27DC77AC-0DFA-4047-86C4-12989B1E0092}" type="presOf" srcId="{B3AEBB08-0622-42C7-BC49-2E3E51A9BBE0}" destId="{CFB7F49D-5C60-44B7-AC90-C119A5208A16}" srcOrd="0" destOrd="0" presId="urn:microsoft.com/office/officeart/2005/8/layout/process2"/>
    <dgm:cxn modelId="{232437AD-5E0A-42BC-A92B-34F61FB3BAF6}" type="presOf" srcId="{E39C65CD-4B21-4728-B281-464ABE654814}" destId="{4830D02B-A108-4556-802F-688AFDC5A244}" srcOrd="1" destOrd="0" presId="urn:microsoft.com/office/officeart/2005/8/layout/process2"/>
    <dgm:cxn modelId="{94A8EAAF-2261-4643-A06F-BD558E86ACA3}" type="presOf" srcId="{6AF26EC3-398B-4932-A251-030C5477E912}" destId="{3DCDA2E9-6DDD-422B-845E-785A1B43CF66}" srcOrd="0" destOrd="0" presId="urn:microsoft.com/office/officeart/2005/8/layout/process2"/>
    <dgm:cxn modelId="{87D09DB9-D368-452F-8D9F-DE81CD699163}" type="presOf" srcId="{5C537B45-6946-4C28-8368-D0E6BAC13168}" destId="{EEF4B3EC-0525-4850-B25C-0E76CC0EFB07}" srcOrd="1" destOrd="0" presId="urn:microsoft.com/office/officeart/2005/8/layout/process2"/>
    <dgm:cxn modelId="{980334BE-394D-42BC-B627-545A5DEFB637}" type="presOf" srcId="{5C537B45-6946-4C28-8368-D0E6BAC13168}" destId="{635E27E8-351F-4213-B85E-49716A809F76}" srcOrd="0" destOrd="0" presId="urn:microsoft.com/office/officeart/2005/8/layout/process2"/>
    <dgm:cxn modelId="{F8A948C7-3E77-4319-9C72-7A4F241F5F89}" type="presOf" srcId="{2D4D6612-11E8-413E-92F6-4FE0FCD9958E}" destId="{4C6177B9-09A0-4CFA-829A-F93D0AEC5204}" srcOrd="0" destOrd="0" presId="urn:microsoft.com/office/officeart/2005/8/layout/process2"/>
    <dgm:cxn modelId="{AAE983D2-E611-4474-80DB-D1159481D34F}" srcId="{6AF26EC3-398B-4932-A251-030C5477E912}" destId="{C8AE668E-7D3B-4050-B5FD-3711433FBB75}" srcOrd="3" destOrd="0" parTransId="{E9CE83C6-313D-4CE5-82D5-4F4AA00D7D4D}" sibTransId="{2501EE21-7C5B-4CA6-B8FB-A40E1ED99AE4}"/>
    <dgm:cxn modelId="{355E53E2-39A1-41DC-B127-ED0FF544AC3F}" srcId="{6AF26EC3-398B-4932-A251-030C5477E912}" destId="{B3AEBB08-0622-42C7-BC49-2E3E51A9BBE0}" srcOrd="1" destOrd="0" parTransId="{26C155F0-B9E8-497E-960A-B1C899E7E4EC}" sibTransId="{95D2BE6A-D2A9-442C-AA94-B492D15F03C6}"/>
    <dgm:cxn modelId="{698BBEE2-6924-4AE8-9333-437C12C1AA5E}" type="presOf" srcId="{872D2EB9-69A8-413B-8CDC-BB2CC199CDCC}" destId="{287E1684-EFBC-407C-BD8C-84959DA0F95E}" srcOrd="0" destOrd="0" presId="urn:microsoft.com/office/officeart/2005/8/layout/process2"/>
    <dgm:cxn modelId="{A07990E8-17CF-4E25-85A7-74B68A697159}" srcId="{6AF26EC3-398B-4932-A251-030C5477E912}" destId="{2D4D6612-11E8-413E-92F6-4FE0FCD9958E}" srcOrd="6" destOrd="0" parTransId="{638E935C-3576-46A6-91FA-584C3D490610}" sibTransId="{E39C65CD-4B21-4728-B281-464ABE654814}"/>
    <dgm:cxn modelId="{892838ED-1D35-4D51-A468-847CBA7F89B5}" type="presOf" srcId="{D0762DCD-9FD8-45E3-9166-0A8F0385E595}" destId="{18039A4B-7565-4E4C-8762-A537C3007D67}" srcOrd="1" destOrd="0" presId="urn:microsoft.com/office/officeart/2005/8/layout/process2"/>
    <dgm:cxn modelId="{F8B365F0-0527-4729-8450-722D2FCCC65B}" type="presOf" srcId="{56430915-0ABD-4BBF-B963-06D3F67A636F}" destId="{2FD15CB4-4630-4B2F-BA10-DC2DD36207A0}" srcOrd="1" destOrd="0" presId="urn:microsoft.com/office/officeart/2005/8/layout/process2"/>
    <dgm:cxn modelId="{8BAFC3F3-A5AC-4724-A493-E74D4E911470}" srcId="{6AF26EC3-398B-4932-A251-030C5477E912}" destId="{2CB20433-12D3-47C9-8C3B-0B5369E8A242}" srcOrd="0" destOrd="0" parTransId="{05D5CEE6-B9FE-4E5A-AF4B-63670D9CE73B}" sibTransId="{D0762DCD-9FD8-45E3-9166-0A8F0385E595}"/>
    <dgm:cxn modelId="{84FF2EF7-2D43-48EE-9D00-74EE342EDDC0}" type="presOf" srcId="{95D2BE6A-D2A9-442C-AA94-B492D15F03C6}" destId="{8C269249-5A5F-44A3-8A36-B851AD1AAABE}" srcOrd="0" destOrd="0" presId="urn:microsoft.com/office/officeart/2005/8/layout/process2"/>
    <dgm:cxn modelId="{E4A593F7-114F-4CAC-A220-4ECB1739D57E}" srcId="{6AF26EC3-398B-4932-A251-030C5477E912}" destId="{872D2EB9-69A8-413B-8CDC-BB2CC199CDCC}" srcOrd="2" destOrd="0" parTransId="{56F313F1-1809-4D67-B03A-FFCB607A86E8}" sibTransId="{56430915-0ABD-4BBF-B963-06D3F67A636F}"/>
    <dgm:cxn modelId="{3AA19FFB-D476-42C2-B008-BD236DF66021}" type="presOf" srcId="{95D2BE6A-D2A9-442C-AA94-B492D15F03C6}" destId="{0C12CA7B-C1BE-45A7-BF4F-C89F5C92E35F}" srcOrd="1" destOrd="0" presId="urn:microsoft.com/office/officeart/2005/8/layout/process2"/>
    <dgm:cxn modelId="{82AB8156-CC3F-4FCA-A822-30BD3AB1AB57}" type="presParOf" srcId="{3DCDA2E9-6DDD-422B-845E-785A1B43CF66}" destId="{5E1D2C23-4ADE-4580-B40F-CDB57C85BF03}" srcOrd="0" destOrd="0" presId="urn:microsoft.com/office/officeart/2005/8/layout/process2"/>
    <dgm:cxn modelId="{74AD7DDC-D051-4B69-82B2-0F6EFDCD89C8}" type="presParOf" srcId="{3DCDA2E9-6DDD-422B-845E-785A1B43CF66}" destId="{80571AFD-513C-45D7-953C-23426D4C40E8}" srcOrd="1" destOrd="0" presId="urn:microsoft.com/office/officeart/2005/8/layout/process2"/>
    <dgm:cxn modelId="{8312EA4E-113F-4649-B0AF-E7D40115EE39}" type="presParOf" srcId="{80571AFD-513C-45D7-953C-23426D4C40E8}" destId="{18039A4B-7565-4E4C-8762-A537C3007D67}" srcOrd="0" destOrd="0" presId="urn:microsoft.com/office/officeart/2005/8/layout/process2"/>
    <dgm:cxn modelId="{8A552808-79FE-41CD-AABA-1428FE259107}" type="presParOf" srcId="{3DCDA2E9-6DDD-422B-845E-785A1B43CF66}" destId="{CFB7F49D-5C60-44B7-AC90-C119A5208A16}" srcOrd="2" destOrd="0" presId="urn:microsoft.com/office/officeart/2005/8/layout/process2"/>
    <dgm:cxn modelId="{2365AF66-4CD3-4C50-921D-C1A70E1E60CB}" type="presParOf" srcId="{3DCDA2E9-6DDD-422B-845E-785A1B43CF66}" destId="{8C269249-5A5F-44A3-8A36-B851AD1AAABE}" srcOrd="3" destOrd="0" presId="urn:microsoft.com/office/officeart/2005/8/layout/process2"/>
    <dgm:cxn modelId="{F0AEABC5-4D39-4A79-B20E-A3BA4150242B}" type="presParOf" srcId="{8C269249-5A5F-44A3-8A36-B851AD1AAABE}" destId="{0C12CA7B-C1BE-45A7-BF4F-C89F5C92E35F}" srcOrd="0" destOrd="0" presId="urn:microsoft.com/office/officeart/2005/8/layout/process2"/>
    <dgm:cxn modelId="{BD6E401A-995C-4B8F-A202-317D37FFFAA2}" type="presParOf" srcId="{3DCDA2E9-6DDD-422B-845E-785A1B43CF66}" destId="{287E1684-EFBC-407C-BD8C-84959DA0F95E}" srcOrd="4" destOrd="0" presId="urn:microsoft.com/office/officeart/2005/8/layout/process2"/>
    <dgm:cxn modelId="{CEC07969-6294-4DFC-93AE-700CF2442690}" type="presParOf" srcId="{3DCDA2E9-6DDD-422B-845E-785A1B43CF66}" destId="{6D1A5BFA-A859-433E-A4A0-04EF3B616C8F}" srcOrd="5" destOrd="0" presId="urn:microsoft.com/office/officeart/2005/8/layout/process2"/>
    <dgm:cxn modelId="{67B41ECA-7FAB-4B42-912A-C42CF302F31A}" type="presParOf" srcId="{6D1A5BFA-A859-433E-A4A0-04EF3B616C8F}" destId="{2FD15CB4-4630-4B2F-BA10-DC2DD36207A0}" srcOrd="0" destOrd="0" presId="urn:microsoft.com/office/officeart/2005/8/layout/process2"/>
    <dgm:cxn modelId="{90341F92-274A-4577-AF13-8DF435911966}" type="presParOf" srcId="{3DCDA2E9-6DDD-422B-845E-785A1B43CF66}" destId="{3516FEA3-01ED-4FD4-A5F9-9946977876B5}" srcOrd="6" destOrd="0" presId="urn:microsoft.com/office/officeart/2005/8/layout/process2"/>
    <dgm:cxn modelId="{B4641CD7-C4AC-45F9-A728-4CDC8C404DB6}" type="presParOf" srcId="{3DCDA2E9-6DDD-422B-845E-785A1B43CF66}" destId="{5388B57A-D5AC-4073-BB02-93E739087C9B}" srcOrd="7" destOrd="0" presId="urn:microsoft.com/office/officeart/2005/8/layout/process2"/>
    <dgm:cxn modelId="{E0349E80-E06A-4A9F-9DE8-5AD1300B8E03}" type="presParOf" srcId="{5388B57A-D5AC-4073-BB02-93E739087C9B}" destId="{F2789627-9170-45B6-B7FC-49BC5602135D}" srcOrd="0" destOrd="0" presId="urn:microsoft.com/office/officeart/2005/8/layout/process2"/>
    <dgm:cxn modelId="{5DAC0B3A-E7B7-420D-AEF7-1608F92FC825}" type="presParOf" srcId="{3DCDA2E9-6DDD-422B-845E-785A1B43CF66}" destId="{B7CB7E32-479D-44BD-8523-52E568248A1F}" srcOrd="8" destOrd="0" presId="urn:microsoft.com/office/officeart/2005/8/layout/process2"/>
    <dgm:cxn modelId="{C6D17AA8-F071-40E2-BEAC-AC01490D1996}" type="presParOf" srcId="{3DCDA2E9-6DDD-422B-845E-785A1B43CF66}" destId="{A056663F-3FCF-43A0-83A2-F4C0A7497F84}" srcOrd="9" destOrd="0" presId="urn:microsoft.com/office/officeart/2005/8/layout/process2"/>
    <dgm:cxn modelId="{6F85EF7D-A9E2-4552-BD5C-D7861BEEE26C}" type="presParOf" srcId="{A056663F-3FCF-43A0-83A2-F4C0A7497F84}" destId="{70CA7377-8ADA-4D68-8888-5FA4C3BDF7D8}" srcOrd="0" destOrd="0" presId="urn:microsoft.com/office/officeart/2005/8/layout/process2"/>
    <dgm:cxn modelId="{C295BE63-EC3F-4676-B0CB-725C60671CB0}" type="presParOf" srcId="{3DCDA2E9-6DDD-422B-845E-785A1B43CF66}" destId="{B5C68BC8-94CE-44F0-A1B4-1E2D4F5B0B3E}" srcOrd="10" destOrd="0" presId="urn:microsoft.com/office/officeart/2005/8/layout/process2"/>
    <dgm:cxn modelId="{47E5D39E-DA06-4AA3-9330-831C8A3C0CEE}" type="presParOf" srcId="{3DCDA2E9-6DDD-422B-845E-785A1B43CF66}" destId="{635E27E8-351F-4213-B85E-49716A809F76}" srcOrd="11" destOrd="0" presId="urn:microsoft.com/office/officeart/2005/8/layout/process2"/>
    <dgm:cxn modelId="{E94A6B4D-8685-44B7-9965-CA2B9921A672}" type="presParOf" srcId="{635E27E8-351F-4213-B85E-49716A809F76}" destId="{EEF4B3EC-0525-4850-B25C-0E76CC0EFB07}" srcOrd="0" destOrd="0" presId="urn:microsoft.com/office/officeart/2005/8/layout/process2"/>
    <dgm:cxn modelId="{9D51DCF5-54BA-4934-B84F-D39998983397}" type="presParOf" srcId="{3DCDA2E9-6DDD-422B-845E-785A1B43CF66}" destId="{4C6177B9-09A0-4CFA-829A-F93D0AEC5204}" srcOrd="12" destOrd="0" presId="urn:microsoft.com/office/officeart/2005/8/layout/process2"/>
    <dgm:cxn modelId="{66713E1E-9849-422A-AB3E-0F764501A8B4}" type="presParOf" srcId="{3DCDA2E9-6DDD-422B-845E-785A1B43CF66}" destId="{2830A7BE-E71B-4C6A-9514-AA9823E3ED94}" srcOrd="13" destOrd="0" presId="urn:microsoft.com/office/officeart/2005/8/layout/process2"/>
    <dgm:cxn modelId="{DA11C592-A628-4D88-9692-FBA30694D9BC}" type="presParOf" srcId="{2830A7BE-E71B-4C6A-9514-AA9823E3ED94}" destId="{4830D02B-A108-4556-802F-688AFDC5A244}" srcOrd="0" destOrd="0" presId="urn:microsoft.com/office/officeart/2005/8/layout/process2"/>
    <dgm:cxn modelId="{45545880-487E-4B4D-8810-B7D187D2D75F}" type="presParOf" srcId="{3DCDA2E9-6DDD-422B-845E-785A1B43CF66}" destId="{11FC905A-DEFF-470A-83F7-EDB1C2457A89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CF058-F4EC-4A9D-ABA6-0EFCDCA877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381D0-A98E-48F1-9B1C-B1D3F1A9AECF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The method of least squares</a:t>
          </a:r>
          <a:r>
            <a:rPr lang="ru-RU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(m</a:t>
          </a:r>
          <a:r>
            <a:rPr lang="ru-RU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≠</a:t>
          </a:r>
          <a:r>
            <a:rPr lang="en-US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n)</a:t>
          </a:r>
          <a:endParaRPr lang="ru-RU" sz="3200" b="1" kern="1200" dirty="0">
            <a:solidFill>
              <a:srgbClr val="0070C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A3FEA902-F1E2-414A-90F9-3CE3D09D555F}" type="parTrans" cxnId="{5B5F9AEE-73A8-4B33-867C-C0D27B101F81}">
      <dgm:prSet/>
      <dgm:spPr/>
      <dgm:t>
        <a:bodyPr/>
        <a:lstStyle/>
        <a:p>
          <a:endParaRPr lang="ru-RU"/>
        </a:p>
      </dgm:t>
    </dgm:pt>
    <dgm:pt modelId="{49FB0E71-EE14-4E02-9E2B-F68CF0804B18}" type="sibTrans" cxnId="{5B5F9AEE-73A8-4B33-867C-C0D27B101F81}">
      <dgm:prSet/>
      <dgm:spPr/>
      <dgm:t>
        <a:bodyPr/>
        <a:lstStyle/>
        <a:p>
          <a:endParaRPr lang="ru-RU"/>
        </a:p>
      </dgm:t>
    </dgm:pt>
    <dgm:pt modelId="{53105EC8-8F6C-44C6-9825-AF430581D49A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Inverse matrix (m</a:t>
          </a:r>
          <a:r>
            <a:rPr lang="ru-RU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=</a:t>
          </a:r>
          <a:r>
            <a:rPr lang="en-US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n)</a:t>
          </a:r>
          <a:endParaRPr lang="ru-RU" sz="2800" b="1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CAADDA8-432A-40E5-B499-D584BA702943}" type="parTrans" cxnId="{C6E10076-47EF-403B-8F41-1315247E7BBA}">
      <dgm:prSet/>
      <dgm:spPr/>
      <dgm:t>
        <a:bodyPr/>
        <a:lstStyle/>
        <a:p>
          <a:endParaRPr lang="ru-RU"/>
        </a:p>
      </dgm:t>
    </dgm:pt>
    <dgm:pt modelId="{243D8D15-3B22-4CEC-A042-9FFFE86B0D1C}" type="sibTrans" cxnId="{C6E10076-47EF-403B-8F41-1315247E7BBA}">
      <dgm:prSet/>
      <dgm:spPr>
        <a:ln w="38100">
          <a:solidFill>
            <a:srgbClr val="F69E00"/>
          </a:solidFill>
        </a:ln>
      </dgm:spPr>
      <dgm:t>
        <a:bodyPr/>
        <a:lstStyle/>
        <a:p>
          <a:endParaRPr lang="ru-RU"/>
        </a:p>
      </dgm:t>
    </dgm:pt>
    <dgm:pt modelId="{1F3D2636-20C2-4184-9AE5-27689D9E01EC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SVD algorithms (m</a:t>
          </a:r>
          <a:r>
            <a:rPr lang="ru-RU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≠</a:t>
          </a:r>
          <a:r>
            <a:rPr lang="en-US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n)</a:t>
          </a:r>
          <a:endParaRPr lang="ru-RU" sz="2800" b="1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DDF333D-04BB-448B-93D3-97D439AFF6D3}" type="parTrans" cxnId="{41340041-3FB2-4DED-A442-0B10ED43470B}">
      <dgm:prSet/>
      <dgm:spPr/>
      <dgm:t>
        <a:bodyPr/>
        <a:lstStyle/>
        <a:p>
          <a:endParaRPr lang="ru-RU"/>
        </a:p>
      </dgm:t>
    </dgm:pt>
    <dgm:pt modelId="{12E640FE-7872-4A3B-B2D7-0463EC5BAA8D}" type="sibTrans" cxnId="{41340041-3FB2-4DED-A442-0B10ED43470B}">
      <dgm:prSet/>
      <dgm:spPr/>
      <dgm:t>
        <a:bodyPr/>
        <a:lstStyle/>
        <a:p>
          <a:endParaRPr lang="ru-RU"/>
        </a:p>
      </dgm:t>
    </dgm:pt>
    <dgm:pt modelId="{8889D086-6E0E-45FD-AC22-DCE2DAA0B81A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32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Harmonics correction</a:t>
          </a:r>
          <a:endParaRPr lang="ru-RU" sz="3200" b="1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7AC8A-DBFE-4FFC-907C-D54879866346}" type="parTrans" cxnId="{9C521F44-9934-4885-8BE4-0BC2A366D89F}">
      <dgm:prSet/>
      <dgm:spPr/>
      <dgm:t>
        <a:bodyPr/>
        <a:lstStyle/>
        <a:p>
          <a:endParaRPr lang="ru-RU"/>
        </a:p>
      </dgm:t>
    </dgm:pt>
    <dgm:pt modelId="{AF5626D8-E097-4B21-BC32-B74109645782}" type="sibTrans" cxnId="{9C521F44-9934-4885-8BE4-0BC2A366D89F}">
      <dgm:prSet/>
      <dgm:spPr/>
      <dgm:t>
        <a:bodyPr/>
        <a:lstStyle/>
        <a:p>
          <a:endParaRPr lang="ru-RU"/>
        </a:p>
      </dgm:t>
    </dgm:pt>
    <dgm:pt modelId="{FC042F8E-A255-4050-BACD-D65AEDDDB2C3}" type="pres">
      <dgm:prSet presAssocID="{4D0CF058-F4EC-4A9D-ABA6-0EFCDCA87753}" presName="Name0" presStyleCnt="0">
        <dgm:presLayoutVars>
          <dgm:chMax val="7"/>
          <dgm:chPref val="7"/>
          <dgm:dir/>
        </dgm:presLayoutVars>
      </dgm:prSet>
      <dgm:spPr/>
    </dgm:pt>
    <dgm:pt modelId="{B0EE0090-7010-4EB2-8ED4-77ACEA944900}" type="pres">
      <dgm:prSet presAssocID="{4D0CF058-F4EC-4A9D-ABA6-0EFCDCA87753}" presName="Name1" presStyleCnt="0"/>
      <dgm:spPr/>
    </dgm:pt>
    <dgm:pt modelId="{D96509E2-1AA6-473A-95A9-B8FE6E47CFE8}" type="pres">
      <dgm:prSet presAssocID="{4D0CF058-F4EC-4A9D-ABA6-0EFCDCA87753}" presName="cycle" presStyleCnt="0"/>
      <dgm:spPr/>
    </dgm:pt>
    <dgm:pt modelId="{E76934A9-D221-412D-A182-AB5C99ABB3CC}" type="pres">
      <dgm:prSet presAssocID="{4D0CF058-F4EC-4A9D-ABA6-0EFCDCA87753}" presName="srcNode" presStyleLbl="node1" presStyleIdx="0" presStyleCnt="4"/>
      <dgm:spPr/>
    </dgm:pt>
    <dgm:pt modelId="{619E87F1-0AA5-42BB-BCA8-8D756F65B73E}" type="pres">
      <dgm:prSet presAssocID="{4D0CF058-F4EC-4A9D-ABA6-0EFCDCA87753}" presName="conn" presStyleLbl="parChTrans1D2" presStyleIdx="0" presStyleCnt="1"/>
      <dgm:spPr/>
    </dgm:pt>
    <dgm:pt modelId="{283AEF01-1C28-4FE2-93F8-BECF04BC8871}" type="pres">
      <dgm:prSet presAssocID="{4D0CF058-F4EC-4A9D-ABA6-0EFCDCA87753}" presName="extraNode" presStyleLbl="node1" presStyleIdx="0" presStyleCnt="4"/>
      <dgm:spPr/>
    </dgm:pt>
    <dgm:pt modelId="{5AC4FE32-4EF6-4B44-8769-AD9909004C91}" type="pres">
      <dgm:prSet presAssocID="{4D0CF058-F4EC-4A9D-ABA6-0EFCDCA87753}" presName="dstNode" presStyleLbl="node1" presStyleIdx="0" presStyleCnt="4"/>
      <dgm:spPr/>
    </dgm:pt>
    <dgm:pt modelId="{B499601F-62AA-4A1A-91B4-3BFDEA267CB8}" type="pres">
      <dgm:prSet presAssocID="{53105EC8-8F6C-44C6-9825-AF430581D49A}" presName="text_1" presStyleLbl="node1" presStyleIdx="0" presStyleCnt="4">
        <dgm:presLayoutVars>
          <dgm:bulletEnabled val="1"/>
        </dgm:presLayoutVars>
      </dgm:prSet>
      <dgm:spPr/>
    </dgm:pt>
    <dgm:pt modelId="{18F03B35-4C12-4724-B216-70C096B4BEFA}" type="pres">
      <dgm:prSet presAssocID="{53105EC8-8F6C-44C6-9825-AF430581D49A}" presName="accent_1" presStyleCnt="0"/>
      <dgm:spPr/>
    </dgm:pt>
    <dgm:pt modelId="{3B778788-57EB-4BBC-AB2F-CBD24A261CE0}" type="pres">
      <dgm:prSet presAssocID="{53105EC8-8F6C-44C6-9825-AF430581D49A}" presName="accentRepeatNode" presStyleLbl="solidFgAcc1" presStyleIdx="0" presStyleCnt="4"/>
      <dgm:spPr>
        <a:solidFill>
          <a:schemeClr val="bg1"/>
        </a:solidFill>
        <a:ln w="38100">
          <a:solidFill>
            <a:srgbClr val="F69E00"/>
          </a:solidFill>
        </a:ln>
      </dgm:spPr>
    </dgm:pt>
    <dgm:pt modelId="{CC0D6502-955E-49A3-8837-354089B3AC23}" type="pres">
      <dgm:prSet presAssocID="{1F3D2636-20C2-4184-9AE5-27689D9E01EC}" presName="text_2" presStyleLbl="node1" presStyleIdx="1" presStyleCnt="4">
        <dgm:presLayoutVars>
          <dgm:bulletEnabled val="1"/>
        </dgm:presLayoutVars>
      </dgm:prSet>
      <dgm:spPr/>
    </dgm:pt>
    <dgm:pt modelId="{BB6E93F6-FE2D-4519-B550-85E1B1277580}" type="pres">
      <dgm:prSet presAssocID="{1F3D2636-20C2-4184-9AE5-27689D9E01EC}" presName="accent_2" presStyleCnt="0"/>
      <dgm:spPr/>
    </dgm:pt>
    <dgm:pt modelId="{CFBC6286-4288-40D3-9F06-74E13752CB32}" type="pres">
      <dgm:prSet presAssocID="{1F3D2636-20C2-4184-9AE5-27689D9E01EC}" presName="accentRepeatNode" presStyleLbl="solidFgAcc1" presStyleIdx="1" presStyleCnt="4"/>
      <dgm:spPr>
        <a:ln w="38100">
          <a:solidFill>
            <a:srgbClr val="F69E00"/>
          </a:solidFill>
        </a:ln>
      </dgm:spPr>
    </dgm:pt>
    <dgm:pt modelId="{80F0DE43-6027-4746-8F62-5C810B17CFDF}" type="pres">
      <dgm:prSet presAssocID="{D10381D0-A98E-48F1-9B1C-B1D3F1A9AECF}" presName="text_3" presStyleLbl="node1" presStyleIdx="2" presStyleCnt="4">
        <dgm:presLayoutVars>
          <dgm:bulletEnabled val="1"/>
        </dgm:presLayoutVars>
      </dgm:prSet>
      <dgm:spPr/>
    </dgm:pt>
    <dgm:pt modelId="{08F37C1F-5E1D-4F7C-9AC8-4475A4EAD1FC}" type="pres">
      <dgm:prSet presAssocID="{D10381D0-A98E-48F1-9B1C-B1D3F1A9AECF}" presName="accent_3" presStyleCnt="0"/>
      <dgm:spPr/>
    </dgm:pt>
    <dgm:pt modelId="{357A5904-4DDD-4669-8D21-04F4E608FC02}" type="pres">
      <dgm:prSet presAssocID="{D10381D0-A98E-48F1-9B1C-B1D3F1A9AECF}" presName="accentRepeatNode" presStyleLbl="solidFgAcc1" presStyleIdx="2" presStyleCnt="4"/>
      <dgm:spPr>
        <a:solidFill>
          <a:schemeClr val="bg1"/>
        </a:solidFill>
        <a:ln w="38100">
          <a:solidFill>
            <a:srgbClr val="F69E00"/>
          </a:solidFill>
        </a:ln>
      </dgm:spPr>
    </dgm:pt>
    <dgm:pt modelId="{EF6451A9-9BA9-431B-A62A-ED3728E30C3F}" type="pres">
      <dgm:prSet presAssocID="{8889D086-6E0E-45FD-AC22-DCE2DAA0B81A}" presName="text_4" presStyleLbl="node1" presStyleIdx="3" presStyleCnt="4">
        <dgm:presLayoutVars>
          <dgm:bulletEnabled val="1"/>
        </dgm:presLayoutVars>
      </dgm:prSet>
      <dgm:spPr/>
    </dgm:pt>
    <dgm:pt modelId="{246EE3D0-2581-4287-ACC5-BFC8154B8204}" type="pres">
      <dgm:prSet presAssocID="{8889D086-6E0E-45FD-AC22-DCE2DAA0B81A}" presName="accent_4" presStyleCnt="0"/>
      <dgm:spPr/>
    </dgm:pt>
    <dgm:pt modelId="{EC3AFC78-6403-43AE-BC6E-6110F1DCA759}" type="pres">
      <dgm:prSet presAssocID="{8889D086-6E0E-45FD-AC22-DCE2DAA0B81A}" presName="accentRepeatNode" presStyleLbl="solidFgAcc1" presStyleIdx="3" presStyleCnt="4"/>
      <dgm:spPr>
        <a:ln w="38100">
          <a:solidFill>
            <a:srgbClr val="F69E00"/>
          </a:solidFill>
        </a:ln>
      </dgm:spPr>
    </dgm:pt>
  </dgm:ptLst>
  <dgm:cxnLst>
    <dgm:cxn modelId="{ADCD6C05-6E05-495C-ACBC-90AB26FF30FD}" type="presOf" srcId="{243D8D15-3B22-4CEC-A042-9FFFE86B0D1C}" destId="{619E87F1-0AA5-42BB-BCA8-8D756F65B73E}" srcOrd="0" destOrd="0" presId="urn:microsoft.com/office/officeart/2008/layout/VerticalCurvedList"/>
    <dgm:cxn modelId="{F645043A-ABCA-4EEA-A898-D08253ABCED0}" type="presOf" srcId="{4D0CF058-F4EC-4A9D-ABA6-0EFCDCA87753}" destId="{FC042F8E-A255-4050-BACD-D65AEDDDB2C3}" srcOrd="0" destOrd="0" presId="urn:microsoft.com/office/officeart/2008/layout/VerticalCurvedList"/>
    <dgm:cxn modelId="{40E0D45F-5CD0-4584-937B-750CCE9AF932}" type="presOf" srcId="{8889D086-6E0E-45FD-AC22-DCE2DAA0B81A}" destId="{EF6451A9-9BA9-431B-A62A-ED3728E30C3F}" srcOrd="0" destOrd="0" presId="urn:microsoft.com/office/officeart/2008/layout/VerticalCurvedList"/>
    <dgm:cxn modelId="{41340041-3FB2-4DED-A442-0B10ED43470B}" srcId="{4D0CF058-F4EC-4A9D-ABA6-0EFCDCA87753}" destId="{1F3D2636-20C2-4184-9AE5-27689D9E01EC}" srcOrd="1" destOrd="0" parTransId="{4DDF333D-04BB-448B-93D3-97D439AFF6D3}" sibTransId="{12E640FE-7872-4A3B-B2D7-0463EC5BAA8D}"/>
    <dgm:cxn modelId="{54A67661-DCB2-4873-92FE-D3D0E545ACD8}" type="presOf" srcId="{1F3D2636-20C2-4184-9AE5-27689D9E01EC}" destId="{CC0D6502-955E-49A3-8837-354089B3AC23}" srcOrd="0" destOrd="0" presId="urn:microsoft.com/office/officeart/2008/layout/VerticalCurvedList"/>
    <dgm:cxn modelId="{9C521F44-9934-4885-8BE4-0BC2A366D89F}" srcId="{4D0CF058-F4EC-4A9D-ABA6-0EFCDCA87753}" destId="{8889D086-6E0E-45FD-AC22-DCE2DAA0B81A}" srcOrd="3" destOrd="0" parTransId="{7D47AC8A-DBFE-4FFC-907C-D54879866346}" sibTransId="{AF5626D8-E097-4B21-BC32-B74109645782}"/>
    <dgm:cxn modelId="{C6E10076-47EF-403B-8F41-1315247E7BBA}" srcId="{4D0CF058-F4EC-4A9D-ABA6-0EFCDCA87753}" destId="{53105EC8-8F6C-44C6-9825-AF430581D49A}" srcOrd="0" destOrd="0" parTransId="{4CAADDA8-432A-40E5-B499-D584BA702943}" sibTransId="{243D8D15-3B22-4CEC-A042-9FFFE86B0D1C}"/>
    <dgm:cxn modelId="{A66C2CB4-7C87-4267-854B-89D65B32F272}" type="presOf" srcId="{D10381D0-A98E-48F1-9B1C-B1D3F1A9AECF}" destId="{80F0DE43-6027-4746-8F62-5C810B17CFDF}" srcOrd="0" destOrd="0" presId="urn:microsoft.com/office/officeart/2008/layout/VerticalCurvedList"/>
    <dgm:cxn modelId="{5B5F9AEE-73A8-4B33-867C-C0D27B101F81}" srcId="{4D0CF058-F4EC-4A9D-ABA6-0EFCDCA87753}" destId="{D10381D0-A98E-48F1-9B1C-B1D3F1A9AECF}" srcOrd="2" destOrd="0" parTransId="{A3FEA902-F1E2-414A-90F9-3CE3D09D555F}" sibTransId="{49FB0E71-EE14-4E02-9E2B-F68CF0804B18}"/>
    <dgm:cxn modelId="{2C9BEAF4-4A99-4EFC-B500-89F495FB2E9C}" type="presOf" srcId="{53105EC8-8F6C-44C6-9825-AF430581D49A}" destId="{B499601F-62AA-4A1A-91B4-3BFDEA267CB8}" srcOrd="0" destOrd="0" presId="urn:microsoft.com/office/officeart/2008/layout/VerticalCurvedList"/>
    <dgm:cxn modelId="{3B1568BF-1ADA-4DB2-AFBB-ACABAA91C7F8}" type="presParOf" srcId="{FC042F8E-A255-4050-BACD-D65AEDDDB2C3}" destId="{B0EE0090-7010-4EB2-8ED4-77ACEA944900}" srcOrd="0" destOrd="0" presId="urn:microsoft.com/office/officeart/2008/layout/VerticalCurvedList"/>
    <dgm:cxn modelId="{ACE73869-5938-426F-825A-9987D2BCB993}" type="presParOf" srcId="{B0EE0090-7010-4EB2-8ED4-77ACEA944900}" destId="{D96509E2-1AA6-473A-95A9-B8FE6E47CFE8}" srcOrd="0" destOrd="0" presId="urn:microsoft.com/office/officeart/2008/layout/VerticalCurvedList"/>
    <dgm:cxn modelId="{E5CA45A9-155E-48E7-BCEC-5171E6AEFD90}" type="presParOf" srcId="{D96509E2-1AA6-473A-95A9-B8FE6E47CFE8}" destId="{E76934A9-D221-412D-A182-AB5C99ABB3CC}" srcOrd="0" destOrd="0" presId="urn:microsoft.com/office/officeart/2008/layout/VerticalCurvedList"/>
    <dgm:cxn modelId="{1869FD66-D56C-4F64-9946-051C206D32A4}" type="presParOf" srcId="{D96509E2-1AA6-473A-95A9-B8FE6E47CFE8}" destId="{619E87F1-0AA5-42BB-BCA8-8D756F65B73E}" srcOrd="1" destOrd="0" presId="urn:microsoft.com/office/officeart/2008/layout/VerticalCurvedList"/>
    <dgm:cxn modelId="{CE0A75A3-0BFB-459C-9FF5-E0C481BE8D67}" type="presParOf" srcId="{D96509E2-1AA6-473A-95A9-B8FE6E47CFE8}" destId="{283AEF01-1C28-4FE2-93F8-BECF04BC8871}" srcOrd="2" destOrd="0" presId="urn:microsoft.com/office/officeart/2008/layout/VerticalCurvedList"/>
    <dgm:cxn modelId="{3BC7FF2F-F623-4112-9D18-7042F9DB9CD0}" type="presParOf" srcId="{D96509E2-1AA6-473A-95A9-B8FE6E47CFE8}" destId="{5AC4FE32-4EF6-4B44-8769-AD9909004C91}" srcOrd="3" destOrd="0" presId="urn:microsoft.com/office/officeart/2008/layout/VerticalCurvedList"/>
    <dgm:cxn modelId="{5301012D-2448-44D8-8F27-30B46ADF497E}" type="presParOf" srcId="{B0EE0090-7010-4EB2-8ED4-77ACEA944900}" destId="{B499601F-62AA-4A1A-91B4-3BFDEA267CB8}" srcOrd="1" destOrd="0" presId="urn:microsoft.com/office/officeart/2008/layout/VerticalCurvedList"/>
    <dgm:cxn modelId="{4BB3B6D5-3C02-4F15-ACA9-5DDE974BB380}" type="presParOf" srcId="{B0EE0090-7010-4EB2-8ED4-77ACEA944900}" destId="{18F03B35-4C12-4724-B216-70C096B4BEFA}" srcOrd="2" destOrd="0" presId="urn:microsoft.com/office/officeart/2008/layout/VerticalCurvedList"/>
    <dgm:cxn modelId="{028F055C-2E42-4094-A6B8-9B8A0A661EF4}" type="presParOf" srcId="{18F03B35-4C12-4724-B216-70C096B4BEFA}" destId="{3B778788-57EB-4BBC-AB2F-CBD24A261CE0}" srcOrd="0" destOrd="0" presId="urn:microsoft.com/office/officeart/2008/layout/VerticalCurvedList"/>
    <dgm:cxn modelId="{25B76639-2B6C-4957-A9A5-CE0756A18F24}" type="presParOf" srcId="{B0EE0090-7010-4EB2-8ED4-77ACEA944900}" destId="{CC0D6502-955E-49A3-8837-354089B3AC23}" srcOrd="3" destOrd="0" presId="urn:microsoft.com/office/officeart/2008/layout/VerticalCurvedList"/>
    <dgm:cxn modelId="{4E81E5AF-BE3A-4ED1-BD77-71DDC8551EA8}" type="presParOf" srcId="{B0EE0090-7010-4EB2-8ED4-77ACEA944900}" destId="{BB6E93F6-FE2D-4519-B550-85E1B1277580}" srcOrd="4" destOrd="0" presId="urn:microsoft.com/office/officeart/2008/layout/VerticalCurvedList"/>
    <dgm:cxn modelId="{7EACD645-697C-4DE4-9AB9-ABE8E243F54F}" type="presParOf" srcId="{BB6E93F6-FE2D-4519-B550-85E1B1277580}" destId="{CFBC6286-4288-40D3-9F06-74E13752CB32}" srcOrd="0" destOrd="0" presId="urn:microsoft.com/office/officeart/2008/layout/VerticalCurvedList"/>
    <dgm:cxn modelId="{C5D9946B-AFCC-4755-AC69-E03A9781D434}" type="presParOf" srcId="{B0EE0090-7010-4EB2-8ED4-77ACEA944900}" destId="{80F0DE43-6027-4746-8F62-5C810B17CFDF}" srcOrd="5" destOrd="0" presId="urn:microsoft.com/office/officeart/2008/layout/VerticalCurvedList"/>
    <dgm:cxn modelId="{178E6723-ECD0-4910-8AE1-B0F9FF8A1A22}" type="presParOf" srcId="{B0EE0090-7010-4EB2-8ED4-77ACEA944900}" destId="{08F37C1F-5E1D-4F7C-9AC8-4475A4EAD1FC}" srcOrd="6" destOrd="0" presId="urn:microsoft.com/office/officeart/2008/layout/VerticalCurvedList"/>
    <dgm:cxn modelId="{977C118D-1C5E-4631-850C-2CA0A41095F9}" type="presParOf" srcId="{08F37C1F-5E1D-4F7C-9AC8-4475A4EAD1FC}" destId="{357A5904-4DDD-4669-8D21-04F4E608FC02}" srcOrd="0" destOrd="0" presId="urn:microsoft.com/office/officeart/2008/layout/VerticalCurvedList"/>
    <dgm:cxn modelId="{C128E96B-A6A1-46C7-9082-004DB44F8EBC}" type="presParOf" srcId="{B0EE0090-7010-4EB2-8ED4-77ACEA944900}" destId="{EF6451A9-9BA9-431B-A62A-ED3728E30C3F}" srcOrd="7" destOrd="0" presId="urn:microsoft.com/office/officeart/2008/layout/VerticalCurvedList"/>
    <dgm:cxn modelId="{2BCB695B-A36F-495F-AE14-EE56C603E333}" type="presParOf" srcId="{B0EE0090-7010-4EB2-8ED4-77ACEA944900}" destId="{246EE3D0-2581-4287-ACC5-BFC8154B8204}" srcOrd="8" destOrd="0" presId="urn:microsoft.com/office/officeart/2008/layout/VerticalCurvedList"/>
    <dgm:cxn modelId="{0F0F4BE7-813E-4C32-91A8-7EFE481326B9}" type="presParOf" srcId="{246EE3D0-2581-4287-ACC5-BFC8154B8204}" destId="{EC3AFC78-6403-43AE-BC6E-6110F1DCA7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2C23-4ADE-4580-B40F-CDB57C85BF03}">
      <dsp:nvSpPr>
        <dsp:cNvPr id="0" name=""/>
        <dsp:cNvSpPr/>
      </dsp:nvSpPr>
      <dsp:spPr>
        <a:xfrm>
          <a:off x="1501312" y="0"/>
          <a:ext cx="8517375" cy="414806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NICA Booster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513461" y="12149"/>
        <a:ext cx="8493077" cy="390508"/>
      </dsp:txXfrm>
    </dsp:sp>
    <dsp:sp modelId="{80571AFD-513C-45D7-953C-23426D4C40E8}">
      <dsp:nvSpPr>
        <dsp:cNvPr id="0" name=""/>
        <dsp:cNvSpPr/>
      </dsp:nvSpPr>
      <dsp:spPr>
        <a:xfrm rot="5400000">
          <a:off x="5680912" y="426925"/>
          <a:ext cx="158175" cy="186663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 rot="-5400000">
        <a:off x="5704001" y="441169"/>
        <a:ext cx="111997" cy="110723"/>
      </dsp:txXfrm>
    </dsp:sp>
    <dsp:sp modelId="{CFB7F49D-5C60-44B7-AC90-C119A5208A16}">
      <dsp:nvSpPr>
        <dsp:cNvPr id="0" name=""/>
        <dsp:cNvSpPr/>
      </dsp:nvSpPr>
      <dsp:spPr>
        <a:xfrm>
          <a:off x="1501312" y="625707"/>
          <a:ext cx="8517375" cy="414806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Corrector Magnets Systems of the NICA Booster</a:t>
          </a:r>
          <a:r>
            <a:rPr lang="ru-RU" sz="2400" kern="1200" dirty="0">
              <a:solidFill>
                <a:schemeClr val="tx1"/>
              </a:solidFill>
              <a:latin typeface="Georgia" panose="02040502050405020303" pitchFamily="18" charset="0"/>
            </a:rPr>
            <a:t>. </a:t>
          </a: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Main Goals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513461" y="637856"/>
        <a:ext cx="8493077" cy="390508"/>
      </dsp:txXfrm>
    </dsp:sp>
    <dsp:sp modelId="{8C269249-5A5F-44A3-8A36-B851AD1AAABE}">
      <dsp:nvSpPr>
        <dsp:cNvPr id="0" name=""/>
        <dsp:cNvSpPr/>
      </dsp:nvSpPr>
      <dsp:spPr>
        <a:xfrm rot="5400000">
          <a:off x="5682223" y="1050884"/>
          <a:ext cx="155552" cy="186663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 rot="-5400000">
        <a:off x="5704001" y="1066439"/>
        <a:ext cx="111997" cy="108886"/>
      </dsp:txXfrm>
    </dsp:sp>
    <dsp:sp modelId="{287E1684-EFBC-407C-BD8C-84959DA0F95E}">
      <dsp:nvSpPr>
        <dsp:cNvPr id="0" name=""/>
        <dsp:cNvSpPr/>
      </dsp:nvSpPr>
      <dsp:spPr>
        <a:xfrm>
          <a:off x="1501312" y="1247918"/>
          <a:ext cx="8517375" cy="414806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Design</a:t>
          </a:r>
          <a:r>
            <a:rPr lang="ru-RU" sz="2400" b="0" kern="120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. </a:t>
          </a: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Fields Calculations. Magnetic Measurements </a:t>
          </a:r>
          <a:endParaRPr lang="ru-RU" sz="2400" b="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513461" y="1260067"/>
        <a:ext cx="8493077" cy="390508"/>
      </dsp:txXfrm>
    </dsp:sp>
    <dsp:sp modelId="{6D1A5BFA-A859-433E-A4A0-04EF3B616C8F}">
      <dsp:nvSpPr>
        <dsp:cNvPr id="0" name=""/>
        <dsp:cNvSpPr/>
      </dsp:nvSpPr>
      <dsp:spPr>
        <a:xfrm rot="5400000">
          <a:off x="5687345" y="1666266"/>
          <a:ext cx="145309" cy="186663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 rot="-5400000">
        <a:off x="5704002" y="1686943"/>
        <a:ext cx="111997" cy="101716"/>
      </dsp:txXfrm>
    </dsp:sp>
    <dsp:sp modelId="{3516FEA3-01ED-4FD4-A5F9-9946977876B5}">
      <dsp:nvSpPr>
        <dsp:cNvPr id="0" name=""/>
        <dsp:cNvSpPr/>
      </dsp:nvSpPr>
      <dsp:spPr>
        <a:xfrm>
          <a:off x="1501312" y="1856470"/>
          <a:ext cx="8517375" cy="414806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Magnetic Measurements of the Lattice Magnets</a:t>
          </a:r>
          <a:endParaRPr lang="ru-RU" sz="2400" b="0" kern="1200" dirty="0">
            <a:solidFill>
              <a:schemeClr val="tx1"/>
            </a:solidFill>
            <a:latin typeface="Georgia" panose="02040502050405020303" pitchFamily="18" charset="0"/>
            <a:cs typeface="Segoe UI" panose="020B0502040204020203" pitchFamily="34" charset="0"/>
          </a:endParaRPr>
        </a:p>
      </dsp:txBody>
      <dsp:txXfrm>
        <a:off x="1513461" y="1868619"/>
        <a:ext cx="8493077" cy="390508"/>
      </dsp:txXfrm>
    </dsp:sp>
    <dsp:sp modelId="{5388B57A-D5AC-4073-BB02-93E739087C9B}">
      <dsp:nvSpPr>
        <dsp:cNvPr id="0" name=""/>
        <dsp:cNvSpPr/>
      </dsp:nvSpPr>
      <dsp:spPr>
        <a:xfrm rot="5400000">
          <a:off x="5677102" y="2288476"/>
          <a:ext cx="165795" cy="186663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 rot="-5400000">
        <a:off x="5704001" y="2298910"/>
        <a:ext cx="111997" cy="116057"/>
      </dsp:txXfrm>
    </dsp:sp>
    <dsp:sp modelId="{B7CB7E32-479D-44BD-8523-52E568248A1F}">
      <dsp:nvSpPr>
        <dsp:cNvPr id="0" name=""/>
        <dsp:cNvSpPr/>
      </dsp:nvSpPr>
      <dsp:spPr>
        <a:xfrm>
          <a:off x="1480347" y="2492338"/>
          <a:ext cx="8559304" cy="414806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Segoe UI" panose="020B0502040204020203" pitchFamily="34" charset="0"/>
            </a:rPr>
            <a:t>CO Correction Algorithms</a:t>
          </a:r>
          <a:endParaRPr lang="ru-RU" sz="2400" b="0" kern="1200" dirty="0">
            <a:solidFill>
              <a:prstClr val="black"/>
            </a:solidFill>
            <a:latin typeface="Georgia" panose="02040502050405020303" pitchFamily="18" charset="0"/>
            <a:ea typeface="+mn-ea"/>
            <a:cs typeface="Segoe UI" panose="020B0502040204020203" pitchFamily="34" charset="0"/>
          </a:endParaRPr>
        </a:p>
      </dsp:txBody>
      <dsp:txXfrm>
        <a:off x="1492496" y="2504487"/>
        <a:ext cx="8535006" cy="390508"/>
      </dsp:txXfrm>
    </dsp:sp>
    <dsp:sp modelId="{A056663F-3FCF-43A0-83A2-F4C0A7497F84}">
      <dsp:nvSpPr>
        <dsp:cNvPr id="0" name=""/>
        <dsp:cNvSpPr/>
      </dsp:nvSpPr>
      <dsp:spPr>
        <a:xfrm rot="5400000">
          <a:off x="5682223" y="2917515"/>
          <a:ext cx="155552" cy="186663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704001" y="2933070"/>
        <a:ext cx="111997" cy="108886"/>
      </dsp:txXfrm>
    </dsp:sp>
    <dsp:sp modelId="{B5C68BC8-94CE-44F0-A1B4-1E2D4F5B0B3E}">
      <dsp:nvSpPr>
        <dsp:cNvPr id="0" name=""/>
        <dsp:cNvSpPr/>
      </dsp:nvSpPr>
      <dsp:spPr>
        <a:xfrm>
          <a:off x="1510056" y="3114548"/>
          <a:ext cx="8499887" cy="414806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Segoe UI" panose="020B0502040204020203" pitchFamily="34" charset="0"/>
            </a:rPr>
            <a:t>DA Calculations</a:t>
          </a:r>
          <a:endParaRPr lang="ru-RU" sz="2400" b="0" kern="1200" dirty="0">
            <a:solidFill>
              <a:prstClr val="black"/>
            </a:solidFill>
            <a:latin typeface="Georgia" panose="02040502050405020303" pitchFamily="18" charset="0"/>
            <a:ea typeface="+mn-ea"/>
            <a:cs typeface="Segoe UI" panose="020B0502040204020203" pitchFamily="34" charset="0"/>
          </a:endParaRPr>
        </a:p>
      </dsp:txBody>
      <dsp:txXfrm>
        <a:off x="1522205" y="3126697"/>
        <a:ext cx="8475589" cy="390508"/>
      </dsp:txXfrm>
    </dsp:sp>
    <dsp:sp modelId="{635E27E8-351F-4213-B85E-49716A809F76}">
      <dsp:nvSpPr>
        <dsp:cNvPr id="0" name=""/>
        <dsp:cNvSpPr/>
      </dsp:nvSpPr>
      <dsp:spPr>
        <a:xfrm rot="5400000">
          <a:off x="5682223" y="3539725"/>
          <a:ext cx="155552" cy="186663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704001" y="3555280"/>
        <a:ext cx="111997" cy="108886"/>
      </dsp:txXfrm>
    </dsp:sp>
    <dsp:sp modelId="{4C6177B9-09A0-4CFA-829A-F93D0AEC5204}">
      <dsp:nvSpPr>
        <dsp:cNvPr id="0" name=""/>
        <dsp:cNvSpPr/>
      </dsp:nvSpPr>
      <dsp:spPr>
        <a:xfrm>
          <a:off x="1501312" y="3736758"/>
          <a:ext cx="8517375" cy="414806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Investigation of the Magnetic Structure Characteristics</a:t>
          </a:r>
          <a:endParaRPr lang="ru-RU" sz="2400" b="0" kern="1200" dirty="0">
            <a:solidFill>
              <a:schemeClr val="tx1"/>
            </a:solidFill>
            <a:latin typeface="Georgia" panose="02040502050405020303" pitchFamily="18" charset="0"/>
            <a:cs typeface="Segoe UI" panose="020B0502040204020203" pitchFamily="34" charset="0"/>
          </a:endParaRPr>
        </a:p>
      </dsp:txBody>
      <dsp:txXfrm>
        <a:off x="1513461" y="3748907"/>
        <a:ext cx="8493077" cy="390508"/>
      </dsp:txXfrm>
    </dsp:sp>
    <dsp:sp modelId="{2830A7BE-E71B-4C6A-9514-AA9823E3ED94}">
      <dsp:nvSpPr>
        <dsp:cNvPr id="0" name=""/>
        <dsp:cNvSpPr/>
      </dsp:nvSpPr>
      <dsp:spPr>
        <a:xfrm rot="5400000">
          <a:off x="5682223" y="4161935"/>
          <a:ext cx="155552" cy="186663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-5400000">
        <a:off x="5704001" y="4177490"/>
        <a:ext cx="111997" cy="108886"/>
      </dsp:txXfrm>
    </dsp:sp>
    <dsp:sp modelId="{11FC905A-DEFF-470A-83F7-EDB1C2457A89}">
      <dsp:nvSpPr>
        <dsp:cNvPr id="0" name=""/>
        <dsp:cNvSpPr/>
      </dsp:nvSpPr>
      <dsp:spPr>
        <a:xfrm>
          <a:off x="1501312" y="4358968"/>
          <a:ext cx="8517375" cy="414806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Conclusion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513461" y="4371117"/>
        <a:ext cx="8493077" cy="390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E87F1-0AA5-42BB-BCA8-8D756F65B73E}">
      <dsp:nvSpPr>
        <dsp:cNvPr id="0" name=""/>
        <dsp:cNvSpPr/>
      </dsp:nvSpPr>
      <dsp:spPr>
        <a:xfrm>
          <a:off x="-6329878" y="-968256"/>
          <a:ext cx="7534516" cy="7534516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38100" cap="flat" cmpd="sng" algn="ctr">
          <a:solidFill>
            <a:srgbClr val="F69E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9601F-62AA-4A1A-91B4-3BFDEA267CB8}">
      <dsp:nvSpPr>
        <dsp:cNvPr id="0" name=""/>
        <dsp:cNvSpPr/>
      </dsp:nvSpPr>
      <dsp:spPr>
        <a:xfrm>
          <a:off x="630412" y="430374"/>
          <a:ext cx="11119603" cy="861196"/>
        </a:xfrm>
        <a:prstGeom prst="rect">
          <a:avLst/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57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Inverse matrix (m</a:t>
          </a:r>
          <a:r>
            <a:rPr lang="ru-RU" sz="2800" b="1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=</a:t>
          </a:r>
          <a:r>
            <a:rPr lang="en-US" sz="2800" b="1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n)</a:t>
          </a:r>
          <a:endParaRPr lang="ru-RU" sz="2800" b="1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30412" y="430374"/>
        <a:ext cx="11119603" cy="861196"/>
      </dsp:txXfrm>
    </dsp:sp>
    <dsp:sp modelId="{3B778788-57EB-4BBC-AB2F-CBD24A261CE0}">
      <dsp:nvSpPr>
        <dsp:cNvPr id="0" name=""/>
        <dsp:cNvSpPr/>
      </dsp:nvSpPr>
      <dsp:spPr>
        <a:xfrm>
          <a:off x="92164" y="322724"/>
          <a:ext cx="1076495" cy="1076495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F69E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D6502-955E-49A3-8837-354089B3AC23}">
      <dsp:nvSpPr>
        <dsp:cNvPr id="0" name=""/>
        <dsp:cNvSpPr/>
      </dsp:nvSpPr>
      <dsp:spPr>
        <a:xfrm>
          <a:off x="1124156" y="1722393"/>
          <a:ext cx="10625859" cy="861196"/>
        </a:xfrm>
        <a:prstGeom prst="rect">
          <a:avLst/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57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SVD algorithms (m</a:t>
          </a:r>
          <a:r>
            <a:rPr lang="ru-RU" sz="2800" b="1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≠</a:t>
          </a:r>
          <a:r>
            <a:rPr lang="en-US" sz="2800" b="1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n)</a:t>
          </a:r>
          <a:endParaRPr lang="ru-RU" sz="2800" b="1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124156" y="1722393"/>
        <a:ext cx="10625859" cy="861196"/>
      </dsp:txXfrm>
    </dsp:sp>
    <dsp:sp modelId="{CFBC6286-4288-40D3-9F06-74E13752CB32}">
      <dsp:nvSpPr>
        <dsp:cNvPr id="0" name=""/>
        <dsp:cNvSpPr/>
      </dsp:nvSpPr>
      <dsp:spPr>
        <a:xfrm>
          <a:off x="585908" y="1614743"/>
          <a:ext cx="1076495" cy="1076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69E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0DE43-6027-4746-8F62-5C810B17CFDF}">
      <dsp:nvSpPr>
        <dsp:cNvPr id="0" name=""/>
        <dsp:cNvSpPr/>
      </dsp:nvSpPr>
      <dsp:spPr>
        <a:xfrm>
          <a:off x="1124156" y="3014412"/>
          <a:ext cx="10625859" cy="861196"/>
        </a:xfrm>
        <a:prstGeom prst="rect">
          <a:avLst/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57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The method of least squares</a:t>
          </a:r>
          <a:r>
            <a:rPr lang="ru-RU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(m</a:t>
          </a:r>
          <a:r>
            <a:rPr lang="ru-RU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≠</a:t>
          </a:r>
          <a:r>
            <a:rPr lang="en-US" sz="3200" b="1" kern="1200" dirty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n)</a:t>
          </a:r>
          <a:endParaRPr lang="ru-RU" sz="3200" b="1" kern="1200" dirty="0">
            <a:solidFill>
              <a:srgbClr val="0070C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1124156" y="3014412"/>
        <a:ext cx="10625859" cy="861196"/>
      </dsp:txXfrm>
    </dsp:sp>
    <dsp:sp modelId="{357A5904-4DDD-4669-8D21-04F4E608FC02}">
      <dsp:nvSpPr>
        <dsp:cNvPr id="0" name=""/>
        <dsp:cNvSpPr/>
      </dsp:nvSpPr>
      <dsp:spPr>
        <a:xfrm>
          <a:off x="585908" y="2906763"/>
          <a:ext cx="1076495" cy="1076495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F69E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451A9-9BA9-431B-A62A-ED3728E30C3F}">
      <dsp:nvSpPr>
        <dsp:cNvPr id="0" name=""/>
        <dsp:cNvSpPr/>
      </dsp:nvSpPr>
      <dsp:spPr>
        <a:xfrm>
          <a:off x="630412" y="4306431"/>
          <a:ext cx="11119603" cy="861196"/>
        </a:xfrm>
        <a:prstGeom prst="rect">
          <a:avLst/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57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Harmonics correction</a:t>
          </a:r>
          <a:endParaRPr lang="ru-RU" sz="3200" b="1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30412" y="4306431"/>
        <a:ext cx="11119603" cy="861196"/>
      </dsp:txXfrm>
    </dsp:sp>
    <dsp:sp modelId="{EC3AFC78-6403-43AE-BC6E-6110F1DCA759}">
      <dsp:nvSpPr>
        <dsp:cNvPr id="0" name=""/>
        <dsp:cNvSpPr/>
      </dsp:nvSpPr>
      <dsp:spPr>
        <a:xfrm>
          <a:off x="92164" y="4198782"/>
          <a:ext cx="1076495" cy="1076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69E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E1A3-C586-44D4-A56A-795C5439BE72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2588-863F-466E-A855-492CE4849F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11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2DA5-FA55-4151-9AF0-A2D5C6D3D8C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3FE4-0DD6-4EED-A9C4-945F08B9A3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07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57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297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442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33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13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274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17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76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01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683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74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31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450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98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198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468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235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738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413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06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97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81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629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62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57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91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82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76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8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31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84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92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65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02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0000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4" y="486434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65839" y="242690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131683" y="89999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31683" y="4864348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 userDrawn="1">
            <p:ph type="dt" sz="half" idx="10"/>
          </p:nvPr>
        </p:nvSpPr>
        <p:spPr>
          <a:xfrm>
            <a:off x="333996" y="6492875"/>
            <a:ext cx="4485653" cy="365125"/>
          </a:xfrm>
        </p:spPr>
        <p:txBody>
          <a:bodyPr/>
          <a:lstStyle>
            <a:lvl1pPr marL="0" algn="ctr" defTabSz="914400" rtl="0" eaLnBrk="1" latinLnBrk="0" hangingPunct="1">
              <a:defRPr lang="ru-RU" sz="1800" i="1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 userDrawn="1">
            <p:ph type="ftr" sz="quarter" idx="11"/>
          </p:nvPr>
        </p:nvSpPr>
        <p:spPr>
          <a:xfrm>
            <a:off x="4943887" y="6492875"/>
            <a:ext cx="6619874" cy="365125"/>
          </a:xfrm>
        </p:spPr>
        <p:txBody>
          <a:bodyPr/>
          <a:lstStyle>
            <a:lvl1pPr>
              <a:defRPr lang="en-US" sz="1800" i="1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The Correction System of the NICA Booster Guiding Magnetic Field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 userDrawn="1">
            <p:ph type="sldNum" sz="quarter" idx="12"/>
          </p:nvPr>
        </p:nvSpPr>
        <p:spPr>
          <a:xfrm>
            <a:off x="11688000" y="6488668"/>
            <a:ext cx="504000" cy="365125"/>
          </a:xfrm>
        </p:spPr>
        <p:txBody>
          <a:bodyPr/>
          <a:lstStyle>
            <a:lvl1pPr>
              <a:defRPr lang="ru-RU" sz="1600" kern="1200" smtClean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A3674A1-AABB-482C-A956-3ABEE007A9A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-2" y="6488668"/>
            <a:ext cx="12192002" cy="1"/>
          </a:xfrm>
          <a:prstGeom prst="line">
            <a:avLst/>
          </a:prstGeom>
          <a:ln w="57150" cmpd="sng">
            <a:solidFill>
              <a:srgbClr val="F6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2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4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M. Shandov,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Correction System of the NICA Booster Guiding Magnetic Field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0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image" Target="../media/image30.png"/><Relationship Id="rId10" Type="http://schemas.openxmlformats.org/officeDocument/2006/relationships/image" Target="../media/image27.e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.jpe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30.png"/><Relationship Id="rId10" Type="http://schemas.openxmlformats.org/officeDocument/2006/relationships/image" Target="../media/image46.png"/><Relationship Id="rId4" Type="http://schemas.openxmlformats.org/officeDocument/2006/relationships/image" Target="../media/image3.jpe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tif"/><Relationship Id="rId5" Type="http://schemas.openxmlformats.org/officeDocument/2006/relationships/image" Target="../media/image4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5" Type="http://schemas.openxmlformats.org/officeDocument/2006/relationships/image" Target="../media/image50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1.png"/><Relationship Id="rId4" Type="http://schemas.openxmlformats.org/officeDocument/2006/relationships/image" Target="../media/image3.jpeg"/><Relationship Id="rId9" Type="http://schemas.openxmlformats.org/officeDocument/2006/relationships/image" Target="../media/image3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134/S1063778822100544#auth-S__A_-Kostromin-Aff1-Aff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link.springer.com/article/10.1134/S1063778822100544#auth-M__M_-Shandov-Aff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nk.springer.com/journal/11497" TargetMode="External"/><Relationship Id="rId5" Type="http://schemas.openxmlformats.org/officeDocument/2006/relationships/hyperlink" Target="https://link.springer.com/article/10.1134/S154747712004041X#auth-M__M_-Shandov" TargetMode="External"/><Relationship Id="rId10" Type="http://schemas.openxmlformats.org/officeDocument/2006/relationships/image" Target="../media/image62.png"/><Relationship Id="rId4" Type="http://schemas.openxmlformats.org/officeDocument/2006/relationships/image" Target="../media/image3.jpeg"/><Relationship Id="rId9" Type="http://schemas.openxmlformats.org/officeDocument/2006/relationships/hyperlink" Target="https://link.springer.com/journal/1145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hyperlink" Target="https://link.springer.com/journal/1149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nk.springer.com/article/10.1134/S1063778822100544#auth-S__A_-Kostromin-Aff1-Aff2" TargetMode="External"/><Relationship Id="rId5" Type="http://schemas.openxmlformats.org/officeDocument/2006/relationships/hyperlink" Target="https://link.springer.com/article/10.1134/S1063778822100544#auth-M__M_-Shandov-Aff1" TargetMode="Externa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nk.springer.com/journal/11497" TargetMode="External"/><Relationship Id="rId5" Type="http://schemas.openxmlformats.org/officeDocument/2006/relationships/hyperlink" Target="https://link.springer.com/article/10.1134/S154747712004041X#auth-M__M_-Shandov" TargetMode="Externa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3.jpe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3.jpeg"/><Relationship Id="rId9" Type="http://schemas.openxmlformats.org/officeDocument/2006/relationships/image" Target="../media/image3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ucloweb.jinr.ru/nica/TDR/TDR_2020/Rus_Booster_Passport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4" y="899999"/>
            <a:ext cx="12192004" cy="5958001"/>
            <a:chOff x="-4" y="899999"/>
            <a:chExt cx="12192004" cy="5958001"/>
          </a:xfrm>
        </p:grpSpPr>
        <p:sp>
          <p:nvSpPr>
            <p:cNvPr id="22" name="TextBox 21"/>
            <p:cNvSpPr txBox="1"/>
            <p:nvPr/>
          </p:nvSpPr>
          <p:spPr>
            <a:xfrm>
              <a:off x="0" y="900000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" y="486434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65839" y="242690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31683" y="89999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31683" y="4864348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" y="-1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0961" y="1854074"/>
            <a:ext cx="11890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Correction System of the NICA Booster Guiding Magnetic Field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397" y="4035019"/>
            <a:ext cx="11887203" cy="15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M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M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Shandov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u="sng" dirty="0">
                <a:solidFill>
                  <a:srgbClr val="0070C0"/>
                </a:solidFill>
                <a:latin typeface="Georgia" panose="02040502050405020303" pitchFamily="18" charset="0"/>
              </a:rPr>
              <a:t>134</a:t>
            </a:r>
            <a:r>
              <a:rPr lang="en-US" sz="2200" u="sng" dirty="0">
                <a:solidFill>
                  <a:srgbClr val="0070C0"/>
                </a:solidFill>
                <a:latin typeface="Georgia" panose="02040502050405020303" pitchFamily="18" charset="0"/>
              </a:rPr>
              <a:t> SC JINR, September 27, 2023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Report as recommended by the 58th meeting of the PAC for Particle Physics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188" y="36000"/>
            <a:ext cx="829617" cy="82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23DFA-70C8-E99C-D0FE-105FAA55EA22}"/>
              </a:ext>
            </a:extLst>
          </p:cNvPr>
          <p:cNvSpPr txBox="1"/>
          <p:nvPr/>
        </p:nvSpPr>
        <p:spPr>
          <a:xfrm>
            <a:off x="152398" y="5657671"/>
            <a:ext cx="11887202" cy="1133067"/>
          </a:xfrm>
          <a:prstGeom prst="rect">
            <a:avLst/>
          </a:prstGeom>
          <a:noFill/>
          <a:ln w="38100">
            <a:noFill/>
          </a:ln>
        </p:spPr>
        <p:txBody>
          <a:bodyPr wrap="square" numCol="1" spcCol="3600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Georgia" panose="02040502050405020303" pitchFamily="18" charset="0"/>
              </a:rPr>
              <a:t>Veksler</a:t>
            </a:r>
            <a:r>
              <a:rPr lang="en-US" sz="2400" dirty="0">
                <a:latin typeface="Georgia" panose="02040502050405020303" pitchFamily="18" charset="0"/>
              </a:rPr>
              <a:t> and </a:t>
            </a:r>
            <a:r>
              <a:rPr lang="en-US" sz="2400" dirty="0" err="1">
                <a:latin typeface="Georgia" panose="02040502050405020303" pitchFamily="18" charset="0"/>
              </a:rPr>
              <a:t>Baldin</a:t>
            </a:r>
            <a:r>
              <a:rPr lang="en-US" sz="2400" dirty="0">
                <a:latin typeface="Georgia" panose="02040502050405020303" pitchFamily="18" charset="0"/>
              </a:rPr>
              <a:t> Laboratory of High Energy Physics,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Georgia" panose="02040502050405020303" pitchFamily="18" charset="0"/>
              </a:rPr>
              <a:t>Joint Institute for Nuclear Research, Dubna, Russia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4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2D DA. Results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/>
              <p:nvPr/>
            </p:nvSpPr>
            <p:spPr>
              <a:xfrm>
                <a:off x="333994" y="900000"/>
                <a:ext cx="11527327" cy="134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The DA value is defined as the area inside the phase trajectory: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𝑑𝑅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nary>
                          <m:nary>
                            <m:naryPr>
                              <m:limLoc m:val="undOvr"/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nary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20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4" y="900000"/>
                <a:ext cx="11527327" cy="1349472"/>
              </a:xfrm>
              <a:prstGeom prst="rect">
                <a:avLst/>
              </a:prstGeom>
              <a:blipFill>
                <a:blip r:embed="rId5"/>
                <a:stretch>
                  <a:fillRect l="-582" t="-3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284B23BC-AD8B-6A64-DAED-49BF9F9717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889335"/>
                  </p:ext>
                </p:extLst>
              </p:nvPr>
            </p:nvGraphicFramePr>
            <p:xfrm>
              <a:off x="330679" y="2249472"/>
              <a:ext cx="5184000" cy="401383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28011916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643654894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399607899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Calc. Type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ru-RU" sz="2000" b="1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Off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Off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167323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Injection Energy 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 (1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</m:t>
                              </m:r>
                              <m:r>
                                <a:rPr lang="en-US" sz="1800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</m:t>
                              </m:r>
                            </m:oMath>
                          </a14:m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14423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No errors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Total+Rnd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Extraction Energy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  (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25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</m:t>
                              </m:r>
                              <m:r>
                                <a:rPr lang="en-US" sz="1800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</m:t>
                              </m:r>
                            </m:oMath>
                          </a14:m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-2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No errors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66523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3233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Total+Rnd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3642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284B23BC-AD8B-6A64-DAED-49BF9F9717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889335"/>
                  </p:ext>
                </p:extLst>
              </p:nvPr>
            </p:nvGraphicFramePr>
            <p:xfrm>
              <a:off x="330679" y="2249472"/>
              <a:ext cx="5184000" cy="401383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28011916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643654894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3996078994"/>
                        </a:ext>
                      </a:extLst>
                    </a:gridCol>
                  </a:tblGrid>
                  <a:tr h="40703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Calc. Type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085" t="-2985" r="-101254" b="-90597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7085" t="-2985" r="-1254" b="-90597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ru-RU" sz="2000" b="1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Off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Off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167323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18" t="-285246" r="-470" b="-7229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14423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No errors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4591" t="-385246" r="-303774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3125" t="-385246" r="-201875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5220" t="-385246" r="-103145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32500" t="-385246" r="-2500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4591" t="-485246" r="-30377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3125" t="-485246" r="-20187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5220" t="-485246" r="-10314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32500" t="-485246" r="-2500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Total+Rnd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4591" t="-595000" r="-303774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3125" t="-595000" r="-201875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5220" t="-595000" r="-103145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32500" t="-595000" r="-2500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18" t="-683607" r="-470" b="-3245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-2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No errors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4591" t="-783607" r="-30377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3125" t="-783607" r="-20187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5220" t="-783607" r="-10314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32500" t="-783607" r="-25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6523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4591" t="-883607" r="-30377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3125" t="-883607" r="-20187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5220" t="-883607" r="-10314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32500" t="-883607" r="-25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233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Total+Rnd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4591" t="-983607" r="-30377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3125" t="-983607" r="-20187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5220" t="-983607" r="-10314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32500" t="-983607" r="-250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364264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103FA0F-E451-710C-AF9E-80CD5C6FA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82865"/>
              </p:ext>
            </p:extLst>
          </p:nvPr>
        </p:nvGraphicFramePr>
        <p:xfrm>
          <a:off x="5585771" y="2249472"/>
          <a:ext cx="2836841" cy="177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2476246" imgH="1552402" progId="Acrobat.Document.DC">
                  <p:embed/>
                </p:oleObj>
              </mc:Choice>
              <mc:Fallback>
                <p:oleObj name="Acrobat Document" r:id="rId7" imgW="2476246" imgH="155240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5771" y="2249472"/>
                        <a:ext cx="2836841" cy="177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045E1DDD-CE8C-37A0-0558-7DBEB2BFE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40111"/>
              </p:ext>
            </p:extLst>
          </p:nvPr>
        </p:nvGraphicFramePr>
        <p:xfrm>
          <a:off x="5585771" y="4248689"/>
          <a:ext cx="2836840" cy="185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2476246" imgH="1618944" progId="Acrobat.Document.DC">
                  <p:embed/>
                </p:oleObj>
              </mc:Choice>
              <mc:Fallback>
                <p:oleObj name="Acrobat Document" r:id="rId9" imgW="2476246" imgH="16189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5771" y="4248689"/>
                        <a:ext cx="2836840" cy="1854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6EB54A-D0D3-EF9C-D33C-928641A73D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9" r="72407" b="56538"/>
          <a:stretch/>
        </p:blipFill>
        <p:spPr>
          <a:xfrm>
            <a:off x="8493704" y="2249472"/>
            <a:ext cx="3364302" cy="177849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225215-7F93-7171-760F-84BF5A45EDC9}"/>
              </a:ext>
            </a:extLst>
          </p:cNvPr>
          <p:cNvSpPr/>
          <p:nvPr/>
        </p:nvSpPr>
        <p:spPr>
          <a:xfrm>
            <a:off x="11163752" y="2251262"/>
            <a:ext cx="694254" cy="170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 err="1"/>
              <a:t>x,x</a:t>
            </a:r>
            <a:r>
              <a:rPr lang="en-US" dirty="0"/>
              <a:t>’)</a:t>
            </a:r>
            <a:endParaRPr lang="ru-RU" dirty="0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7248C1F-CB6B-9C12-B6A4-D847788D5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612616"/>
              </p:ext>
            </p:extLst>
          </p:nvPr>
        </p:nvGraphicFramePr>
        <p:xfrm>
          <a:off x="8498440" y="4088922"/>
          <a:ext cx="3359566" cy="2174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2" imgW="3428731" imgH="2219258" progId="Acrobat.Document.DC">
                  <p:embed/>
                </p:oleObj>
              </mc:Choice>
              <mc:Fallback>
                <p:oleObj name="Acrobat Document" r:id="rId12" imgW="3428731" imgH="221925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98440" y="4088922"/>
                        <a:ext cx="3359566" cy="2174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3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4</a:t>
            </a:r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 DA. Results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11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/>
              <p:nvPr/>
            </p:nvSpPr>
            <p:spPr>
              <a:xfrm>
                <a:off x="333994" y="900000"/>
                <a:ext cx="7919829" cy="1533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050" algn="just"/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Initial coordinates</a:t>
                </a:r>
                <a:r>
                  <a:rPr lang="ru-RU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:</a:t>
                </a:r>
              </a:p>
              <a:p>
                <a:pPr marL="1905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0≤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ru-RU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 algn="just"/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At each azimuth</a:t>
                </a:r>
                <a:r>
                  <a:rPr lang="en-US" sz="2000" dirty="0">
                    <a:latin typeface="Georgia" panose="02040502050405020303" pitchFamily="18" charset="0"/>
                  </a:rPr>
                  <a:t>:</a:t>
                </a:r>
                <a:r>
                  <a:rPr lang="ru-RU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]→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4" y="900000"/>
                <a:ext cx="7919829" cy="1533561"/>
              </a:xfrm>
              <a:prstGeom prst="rect">
                <a:avLst/>
              </a:prstGeom>
              <a:blipFill>
                <a:blip r:embed="rId5"/>
                <a:stretch>
                  <a:fillRect l="-847" t="-2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284B23BC-AD8B-6A64-DAED-49BF9F9717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1387714"/>
                  </p:ext>
                </p:extLst>
              </p:nvPr>
            </p:nvGraphicFramePr>
            <p:xfrm>
              <a:off x="343519" y="3684875"/>
              <a:ext cx="7579626" cy="196375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894906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142118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1421180">
                      <a:extLst>
                        <a:ext uri="{9D8B030D-6E8A-4147-A177-3AD203B41FA5}">
                          <a16:colId xmlns:a16="http://schemas.microsoft.com/office/drawing/2014/main" val="428011916"/>
                        </a:ext>
                      </a:extLst>
                    </a:gridCol>
                    <a:gridCol w="1421180">
                      <a:extLst>
                        <a:ext uri="{9D8B030D-6E8A-4147-A177-3AD203B41FA5}">
                          <a16:colId xmlns:a16="http://schemas.microsoft.com/office/drawing/2014/main" val="2643654894"/>
                        </a:ext>
                      </a:extLst>
                    </a:gridCol>
                    <a:gridCol w="1421180">
                      <a:extLst>
                        <a:ext uri="{9D8B030D-6E8A-4147-A177-3AD203B41FA5}">
                          <a16:colId xmlns:a16="http://schemas.microsoft.com/office/drawing/2014/main" val="3996078994"/>
                        </a:ext>
                      </a:extLst>
                    </a:gridCol>
                  </a:tblGrid>
                  <a:tr h="28612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Calculation Type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1800" b="1" kern="1200" baseline="0" dirty="0" smtClean="0">
                                    <a:solidFill>
                                      <a:schemeClr val="lt1"/>
                                    </a:solidFill>
                                    <a:latin typeface="Georgia" panose="02040502050405020303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Georgia" panose="02040502050405020303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ru-RU" sz="1800" b="1" kern="1200" baseline="0" dirty="0" smtClean="0">
                                    <a:solidFill>
                                      <a:schemeClr val="lt1"/>
                                    </a:solidFill>
                                    <a:latin typeface="Georgia" panose="02040502050405020303" pitchFamily="18" charset="0"/>
                                    <a:ea typeface="+mn-ea"/>
                                    <a:cs typeface="+mn-cs"/>
                                  </a:rPr>
                                  <m:t>6 </m:t>
                                </m:r>
                                <m: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𝐓</m:t>
                                </m:r>
                                <m:r>
                                  <a:rPr lang="en-US" sz="1800" b="1" i="1" kern="1200" baseline="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r>
                                  <a:rPr lang="en-US" sz="1800" b="1" i="1" kern="1200" baseline="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1800" b="1" kern="1200" baseline="0" dirty="0" smtClean="0">
                                    <a:solidFill>
                                      <a:schemeClr val="lt1"/>
                                    </a:solidFill>
                                    <a:latin typeface="Georgia" panose="02040502050405020303" pitchFamily="18" charset="0"/>
                                    <a:ea typeface="+mn-ea"/>
                                    <a:cs typeface="+mn-cs"/>
                                  </a:rPr>
                                  <m:t>25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Georgia" panose="02040502050405020303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𝐓</m:t>
                                </m:r>
                                <m:r>
                                  <a:rPr lang="en-US" sz="1800" b="1" i="1" kern="1200" baseline="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r>
                                  <a:rPr lang="en-US" sz="1800" b="1" i="1" kern="1200" baseline="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500715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ru-RU" sz="2000" b="1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Off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Off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167323"/>
                      </a:ext>
                    </a:extLst>
                  </a:tr>
                  <a:tr h="286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No errors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79.0(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63.3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79.0(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63.3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28612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7.4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.7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8.3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6.3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286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Total+Rnd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7.2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35.0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38.6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36.6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284B23BC-AD8B-6A64-DAED-49BF9F9717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1387714"/>
                  </p:ext>
                </p:extLst>
              </p:nvPr>
            </p:nvGraphicFramePr>
            <p:xfrm>
              <a:off x="343519" y="3684875"/>
              <a:ext cx="7579626" cy="196375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894906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142118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1421180">
                      <a:extLst>
                        <a:ext uri="{9D8B030D-6E8A-4147-A177-3AD203B41FA5}">
                          <a16:colId xmlns:a16="http://schemas.microsoft.com/office/drawing/2014/main" val="428011916"/>
                        </a:ext>
                      </a:extLst>
                    </a:gridCol>
                    <a:gridCol w="1421180">
                      <a:extLst>
                        <a:ext uri="{9D8B030D-6E8A-4147-A177-3AD203B41FA5}">
                          <a16:colId xmlns:a16="http://schemas.microsoft.com/office/drawing/2014/main" val="2643654894"/>
                        </a:ext>
                      </a:extLst>
                    </a:gridCol>
                    <a:gridCol w="1421180">
                      <a:extLst>
                        <a:ext uri="{9D8B030D-6E8A-4147-A177-3AD203B41FA5}">
                          <a16:colId xmlns:a16="http://schemas.microsoft.com/office/drawing/2014/main" val="3996078994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Calculation Type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6953" t="-1667" r="-101073" b="-46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6595" t="-1667" r="-857" b="-46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500715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ru-RU" sz="2000" b="1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Off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Off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Sext. On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16732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No errors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3906" t="-240000" r="-3021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3906" t="-240000" r="-2021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2479" t="-240000" r="-101282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34335" t="-240000" r="-1717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3906" t="-340000" r="-302146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3906" t="-340000" r="-202146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2479" t="-340000" r="-10128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34335" t="-340000" r="-1717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Total+Rnd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3906" t="-440000" r="-30214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3906" t="-440000" r="-20214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2479" t="-440000" r="-10128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34335" t="-440000" r="-1717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2E41DE0-57F5-C437-4DB0-10E48AB29D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64" y="895793"/>
            <a:ext cx="3594658" cy="2772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E36711-9AAC-4AE6-F758-2D8310D281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23" y="3684875"/>
            <a:ext cx="3594658" cy="27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B38A72-B0F5-313A-5C0C-3D00D21E9FB9}"/>
                  </a:ext>
                </a:extLst>
              </p:cNvPr>
              <p:cNvSpPr txBox="1"/>
              <p:nvPr/>
            </p:nvSpPr>
            <p:spPr>
              <a:xfrm>
                <a:off x="343519" y="2572706"/>
                <a:ext cx="7935986" cy="902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18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B38A72-B0F5-313A-5C0C-3D00D21E9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19" y="2572706"/>
                <a:ext cx="7935986" cy="9028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6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 correction Algorithms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8568517-0919-F156-AEA5-713307BB7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175678"/>
              </p:ext>
            </p:extLst>
          </p:nvPr>
        </p:nvGraphicFramePr>
        <p:xfrm>
          <a:off x="333995" y="890665"/>
          <a:ext cx="11829430" cy="559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840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E87F1-0AA5-42BB-BCA8-8D756F65B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19E87F1-0AA5-42BB-BCA8-8D756F65B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19E87F1-0AA5-42BB-BCA8-8D756F65B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778788-57EB-4BBC-AB2F-CBD24A261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B778788-57EB-4BBC-AB2F-CBD24A261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B778788-57EB-4BBC-AB2F-CBD24A261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99601F-62AA-4A1A-91B4-3BFDEA267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B499601F-62AA-4A1A-91B4-3BFDEA267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B499601F-62AA-4A1A-91B4-3BFDEA267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C6286-4288-40D3-9F06-74E13752C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FBC6286-4288-40D3-9F06-74E13752C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FBC6286-4288-40D3-9F06-74E13752C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0D6502-955E-49A3-8837-354089B3A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C0D6502-955E-49A3-8837-354089B3A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C0D6502-955E-49A3-8837-354089B3A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A5904-4DDD-4669-8D21-04F4E608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57A5904-4DDD-4669-8D21-04F4E608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57A5904-4DDD-4669-8D21-04F4E608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0DE43-6027-4746-8F62-5C810B17C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0F0DE43-6027-4746-8F62-5C810B17C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80F0DE43-6027-4746-8F62-5C810B17C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3AFC78-6403-43AE-BC6E-6110F1DCA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EC3AFC78-6403-43AE-BC6E-6110F1DCA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C3AFC78-6403-43AE-BC6E-6110F1DCA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6451A9-9BA9-431B-A62A-ED3728E30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EF6451A9-9BA9-431B-A62A-ED3728E30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EF6451A9-9BA9-431B-A62A-ED3728E30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Diff. Orbits. Orbit Response Matrix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13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-726" y="4171295"/>
                <a:ext cx="6067425" cy="210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b="1" dirty="0">
                    <a:solidFill>
                      <a:srgbClr val="FF0000"/>
                    </a:solidFill>
                    <a:latin typeface="Georgia" panose="02040502050405020303" pitchFamily="18" charset="0"/>
                    <a:ea typeface="Tahoma" panose="020B0604030504040204" pitchFamily="34" charset="0"/>
                    <a:cs typeface="Segoe UI" panose="020B0502040204020203" pitchFamily="34" charset="0"/>
                  </a:rPr>
                  <a:t>Differential Orbits Measurements</a:t>
                </a: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𝒅𝒊𝒇𝒇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𝒑𝒆𝒓𝒕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𝒊𝒏𝒊𝒕</m:t>
                          </m:r>
                        </m:sup>
                      </m:sSubSup>
                    </m:oMath>
                  </m:oMathPara>
                </a14:m>
                <a:endParaRPr lang="ru-RU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 algn="ctr"/>
                <a:endParaRPr lang="en-US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357188" lvl="2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Developed</a:t>
                </a:r>
                <a:r>
                  <a:rPr lang="en-US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and</a:t>
                </a:r>
                <a:r>
                  <a:rPr lang="en-US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tested</a:t>
                </a:r>
                <a:r>
                  <a:rPr lang="en-US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software for the ORM measurements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The measurement time on the Booster was </a:t>
                </a:r>
                <a:br>
                  <a:rPr lang="en-US" b="1" i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𝟒𝟎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𝒎𝒊𝒏</m:t>
                    </m:r>
                  </m:oMath>
                </a14:m>
                <a:r>
                  <a:rPr lang="en-US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(</a:t>
                </a:r>
                <a:r>
                  <a:rPr lang="en-US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cycle 3.2 sec</a:t>
                </a:r>
                <a:r>
                  <a:rPr lang="en-US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)</a:t>
                </a:r>
                <a:endParaRPr lang="en-US" sz="16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6" y="4171295"/>
                <a:ext cx="6067425" cy="2104359"/>
              </a:xfrm>
              <a:prstGeom prst="rect">
                <a:avLst/>
              </a:prstGeom>
              <a:blipFill>
                <a:blip r:embed="rId5"/>
                <a:stretch>
                  <a:fillRect l="-704" t="-1449" b="-37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0B2C4D2-3D39-DD05-1F76-950538879F59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095999" y="4094896"/>
            <a:ext cx="1" cy="2393772"/>
          </a:xfrm>
          <a:prstGeom prst="line">
            <a:avLst/>
          </a:prstGeom>
          <a:ln w="57150">
            <a:solidFill>
              <a:srgbClr val="F6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788855-D828-B0A4-B2B1-8E8C1B2422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564"/>
            <a:ext cx="4024110" cy="244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4A01F2-DBEA-EC98-B189-F63EE9C825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45" y="1277564"/>
            <a:ext cx="4024110" cy="244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CA05DA-C033-17DF-C2E3-5C0BA6BB00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90" y="1277564"/>
            <a:ext cx="4024110" cy="244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B6B271-8F7B-2081-DC41-E56782FAFC67}"/>
              </a:ext>
            </a:extLst>
          </p:cNvPr>
          <p:cNvSpPr txBox="1"/>
          <p:nvPr/>
        </p:nvSpPr>
        <p:spPr>
          <a:xfrm>
            <a:off x="0" y="3725563"/>
            <a:ext cx="402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Шаг </a:t>
            </a: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1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66244-63AB-78FC-4EBC-B34FE6A46565}"/>
              </a:ext>
            </a:extLst>
          </p:cNvPr>
          <p:cNvSpPr txBox="1"/>
          <p:nvPr/>
        </p:nvSpPr>
        <p:spPr>
          <a:xfrm>
            <a:off x="4083944" y="3725564"/>
            <a:ext cx="402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Шаг</a:t>
            </a: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 3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1B6C9-1254-CFBE-F452-0AD3B11ABB70}"/>
              </a:ext>
            </a:extLst>
          </p:cNvPr>
          <p:cNvSpPr txBox="1"/>
          <p:nvPr/>
        </p:nvSpPr>
        <p:spPr>
          <a:xfrm>
            <a:off x="8167886" y="3725563"/>
            <a:ext cx="402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Шаг</a:t>
            </a: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 5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C937CC-C47D-AEEA-8C31-E3C8BD3221D0}"/>
                  </a:ext>
                </a:extLst>
              </p:cNvPr>
              <p:cNvSpPr txBox="1"/>
              <p:nvPr/>
            </p:nvSpPr>
            <p:spPr>
              <a:xfrm>
                <a:off x="1909762" y="900000"/>
                <a:ext cx="8372475" cy="39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Georgia" panose="02040502050405020303" pitchFamily="18" charset="0"/>
                  </a:rPr>
                  <a:t>Steerer</a:t>
                </a:r>
                <a:r>
                  <a:rPr lang="ru-RU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2S1H</a:t>
                </a:r>
                <a:r>
                  <a:rPr lang="ru-RU" b="1" dirty="0">
                    <a:latin typeface="Georgia" panose="02040502050405020303" pitchFamily="18" charset="0"/>
                  </a:rPr>
                  <a:t>.</a:t>
                </a:r>
                <a:r>
                  <a:rPr lang="ru-RU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b="1" dirty="0">
                    <a:latin typeface="Georgia" panose="02040502050405020303" pitchFamily="18" charset="0"/>
                  </a:rPr>
                  <a:t>Working point</a:t>
                </a:r>
                <a:r>
                  <a:rPr lang="ru-RU" b="1" dirty="0">
                    <a:latin typeface="Georgia" panose="02040502050405020303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den>
                    </m:f>
                  </m:oMath>
                </a14:m>
                <a:endParaRPr lang="ru-RU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C937CC-C47D-AEEA-8C31-E3C8BD32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762" y="900000"/>
                <a:ext cx="8372475" cy="394788"/>
              </a:xfrm>
              <a:prstGeom prst="rect">
                <a:avLst/>
              </a:prstGeom>
              <a:blipFill>
                <a:blip r:embed="rId9"/>
                <a:stretch>
                  <a:fillRect t="-109375" b="-16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9A0424-CBE0-28A7-AF5D-E9B301E7750F}"/>
                  </a:ext>
                </a:extLst>
              </p:cNvPr>
              <p:cNvSpPr txBox="1"/>
              <p:nvPr/>
            </p:nvSpPr>
            <p:spPr>
              <a:xfrm>
                <a:off x="6125302" y="4171295"/>
                <a:ext cx="6066698" cy="223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en-US" sz="1800" b="1" dirty="0">
                    <a:solidFill>
                      <a:srgbClr val="FF0000"/>
                    </a:solidFill>
                    <a:latin typeface="Georgia" panose="02040502050405020303" pitchFamily="18" charset="0"/>
                    <a:ea typeface="Tahoma" panose="020B0604030504040204" pitchFamily="34" charset="0"/>
                    <a:cs typeface="Segoe UI" panose="020B0502040204020203" pitchFamily="34" charset="0"/>
                  </a:rPr>
                  <a:t>Orbit Response Matrix (ORM)</a:t>
                </a:r>
                <a:endParaRPr lang="ru-RU" sz="1800" b="1" dirty="0">
                  <a:solidFill>
                    <a:srgbClr val="FF0000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Segoe UI" panose="020B0502040204020203" pitchFamily="34" charset="0"/>
                </a:endParaRPr>
              </a:p>
              <a:p>
                <a:pPr marL="0" lvl="1"/>
                <a:endParaRPr lang="en-US" sz="1800" b="1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𝒚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𝒚𝒚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1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𝒚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𝒐𝒓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</m:acc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𝑹</m:t>
                      </m:r>
                      <m:acc>
                        <m:accPr>
                          <m:chr m:val="⃗"/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Θ</m:t>
                          </m:r>
                        </m:e>
                      </m:acc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</m:oMath>
                  </m:oMathPara>
                </a14:m>
                <a:endParaRPr lang="en-US" sz="18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:endParaRPr lang="en-US" sz="1800" b="1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𝒛𝒛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𝒊𝒋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𝒅𝒊𝒇𝒇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𝒛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𝒙𝒚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𝒊𝒋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𝒅𝒊𝒇𝒇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𝒚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𝒚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𝒊𝒋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𝒅𝒊𝒇𝒇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9A0424-CBE0-28A7-AF5D-E9B301E77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302" y="4171295"/>
                <a:ext cx="6066698" cy="2236766"/>
              </a:xfrm>
              <a:prstGeom prst="rect">
                <a:avLst/>
              </a:prstGeom>
              <a:blipFill>
                <a:blip r:embed="rId10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54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Differential Orbits Measurements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764B67-031B-411D-782B-FFE5F557ABD5}"/>
              </a:ext>
            </a:extLst>
          </p:cNvPr>
          <p:cNvGrpSpPr/>
          <p:nvPr/>
        </p:nvGrpSpPr>
        <p:grpSpPr>
          <a:xfrm>
            <a:off x="1155089" y="890655"/>
            <a:ext cx="9881822" cy="2766100"/>
            <a:chOff x="1140824" y="896319"/>
            <a:chExt cx="9881822" cy="2766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50699A5-F24F-EFE3-A4A3-5759A4A96F7E}"/>
                    </a:ext>
                  </a:extLst>
                </p:cNvPr>
                <p:cNvSpPr txBox="1"/>
                <p:nvPr/>
              </p:nvSpPr>
              <p:spPr>
                <a:xfrm>
                  <a:off x="5100823" y="1925426"/>
                  <a:ext cx="1961824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Georgia" panose="02040502050405020303" pitchFamily="18" charset="0"/>
                    </a:rPr>
                    <a:t>Steerer 2S5H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±</m:t>
                        </m:r>
                        <m:r>
                          <a:rPr lang="en-US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  <m:r>
                          <a:rPr lang="en-US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a:rPr lang="en-US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𝑨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  <a:latin typeface="Georgia" panose="02040502050405020303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50699A5-F24F-EFE3-A4A3-5759A4A96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0823" y="1925426"/>
                  <a:ext cx="1961824" cy="677108"/>
                </a:xfrm>
                <a:prstGeom prst="rect">
                  <a:avLst/>
                </a:prstGeom>
                <a:blipFill>
                  <a:blip r:embed="rId5"/>
                  <a:stretch>
                    <a:fillRect l="-2174" t="-6306" r="-21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131D03E-CD10-A392-0B8D-024D8AAF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0824" y="896320"/>
              <a:ext cx="3959998" cy="276609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6D7D1D-6025-9C9E-E520-B59C211E2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62647" y="896319"/>
              <a:ext cx="3959999" cy="2766099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87544D3-3D57-96C7-7B9A-81CEEBF554E3}"/>
              </a:ext>
            </a:extLst>
          </p:cNvPr>
          <p:cNvGrpSpPr/>
          <p:nvPr/>
        </p:nvGrpSpPr>
        <p:grpSpPr>
          <a:xfrm>
            <a:off x="1155089" y="3696438"/>
            <a:ext cx="9881822" cy="2766100"/>
            <a:chOff x="1140824" y="3696438"/>
            <a:chExt cx="9881822" cy="2766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D6FEDC2-1200-36A2-08CE-F220EEA35C3C}"/>
                    </a:ext>
                  </a:extLst>
                </p:cNvPr>
                <p:cNvSpPr txBox="1"/>
                <p:nvPr/>
              </p:nvSpPr>
              <p:spPr>
                <a:xfrm>
                  <a:off x="5100823" y="4725545"/>
                  <a:ext cx="1961824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Georgia" panose="02040502050405020303" pitchFamily="18" charset="0"/>
                    </a:rPr>
                    <a:t>Steerer 1S1V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±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𝑨</m:t>
                        </m:r>
                      </m:oMath>
                    </m:oMathPara>
                  </a14:m>
                  <a:endParaRPr lang="ru-RU" b="1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D6FEDC2-1200-36A2-08CE-F220EEA35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0823" y="4725545"/>
                  <a:ext cx="1961824" cy="677108"/>
                </a:xfrm>
                <a:prstGeom prst="rect">
                  <a:avLst/>
                </a:prstGeom>
                <a:blipFill>
                  <a:blip r:embed="rId8"/>
                  <a:stretch>
                    <a:fillRect t="-54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E8792ED-486A-1012-0952-AA2ED067C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0824" y="3696439"/>
              <a:ext cx="3959998" cy="276609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2C59B10-3151-4185-5743-03DF10A8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62647" y="3696438"/>
              <a:ext cx="3959999" cy="276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08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Steerers Polarities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699A5-F24F-EFE3-A4A3-5759A4A96F7E}"/>
              </a:ext>
            </a:extLst>
          </p:cNvPr>
          <p:cNvSpPr txBox="1"/>
          <p:nvPr/>
        </p:nvSpPr>
        <p:spPr>
          <a:xfrm>
            <a:off x="0" y="6031024"/>
            <a:ext cx="542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Horizontal plane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9FEFEE-7D5A-B623-2120-6606CF4B1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459"/>
            <a:ext cx="5424810" cy="51181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A9370F-1DE6-4502-8A2D-3536B11AA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49" y="900000"/>
            <a:ext cx="5602251" cy="51181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A44952-0040-6776-4356-5AED1EDEF6A6}"/>
              </a:ext>
            </a:extLst>
          </p:cNvPr>
          <p:cNvSpPr txBox="1"/>
          <p:nvPr/>
        </p:nvSpPr>
        <p:spPr>
          <a:xfrm>
            <a:off x="6589749" y="6039070"/>
            <a:ext cx="560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Vertical plane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D6086-78FD-C70A-6611-EB9837E3907E}"/>
              </a:ext>
            </a:extLst>
          </p:cNvPr>
          <p:cNvSpPr txBox="1"/>
          <p:nvPr/>
        </p:nvSpPr>
        <p:spPr>
          <a:xfrm>
            <a:off x="3925018" y="6024566"/>
            <a:ext cx="4339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3 </a:t>
            </a: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wrong polarities were found</a:t>
            </a: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Modelling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1774677" y="5621671"/>
                <a:ext cx="8642645" cy="88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Accuracy of compatibility with the model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%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𝒆𝒇𝒇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𝒄𝒐𝒓𝒓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𝟐𝟒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</m:oMath>
                </a14:m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u="sng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correspond to 3D calculations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77" y="5621671"/>
                <a:ext cx="8642645" cy="880434"/>
              </a:xfrm>
              <a:prstGeom prst="rect">
                <a:avLst/>
              </a:prstGeom>
              <a:blipFill>
                <a:blip r:embed="rId5"/>
                <a:stretch>
                  <a:fillRect t="-5517" b="-8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169E8-5CF8-DE35-8D60-144AE48DC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77" y="900000"/>
            <a:ext cx="8642645" cy="47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7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Dispersion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CD1B58-3989-1DF2-A720-E4D9E109E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" y="1148832"/>
            <a:ext cx="7288372" cy="5091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E58E8-05E3-D99F-149A-43DDAF809479}"/>
                  </a:ext>
                </a:extLst>
              </p:cNvPr>
              <p:cNvSpPr txBox="1"/>
              <p:nvPr/>
            </p:nvSpPr>
            <p:spPr>
              <a:xfrm>
                <a:off x="7288997" y="1153040"/>
                <a:ext cx="4874428" cy="4263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Linear case:</a:t>
                </a:r>
              </a:p>
              <a:p>
                <a:pPr marL="0" lvl="1" algn="ctr"/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𝚫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𝐗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𝐬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𝐃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𝐬</m:t>
                          </m:r>
                        </m:e>
                      </m:d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𝚫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𝐩</m:t>
                          </m:r>
                        </m:num>
                        <m:den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𝐩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⇔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𝐃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𝐬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𝜼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𝚫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𝒔</m:t>
                              </m:r>
                            </m:e>
                          </m:d>
                        </m:num>
                        <m:den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𝚫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𝐟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</m:oMath>
                  </m:oMathPara>
                </a14:m>
                <a:endParaRPr lang="en-US" sz="20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𝜼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𝜶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𝒔𝒍𝒊𝒑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𝒇𝒂𝒄𝒕𝒐𝒓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𝜶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𝒎𝒐𝒎𝒆𝒏𝒕𝒖𝒎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𝒄𝒐𝒎𝒑𝒂𝒄𝒕𝒊𝒐𝒏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𝒇𝒂𝒄𝒕𝒐𝒓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Accuracy of compatibility with the model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% </m:t>
                    </m:r>
                  </m:oMath>
                </a14:m>
                <a:r>
                  <a:rPr lang="en-US" sz="20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&gt;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endParaRPr lang="ru-RU" sz="20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CO correction increase the measurement accuracy</a:t>
                </a:r>
              </a:p>
              <a:p>
                <a:pPr marL="0" lvl="1"/>
                <a:endParaRPr lang="en-US" sz="20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E58E8-05E3-D99F-149A-43DDAF809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997" y="1153040"/>
                <a:ext cx="4874428" cy="4263090"/>
              </a:xfrm>
              <a:prstGeom prst="rect">
                <a:avLst/>
              </a:prstGeom>
              <a:blipFill>
                <a:blip r:embed="rId6"/>
                <a:stretch>
                  <a:fillRect l="-1126" t="-1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0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 Correction. Dynamic Mode  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333996" y="900000"/>
                <a:ext cx="1152707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just"/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Dynamic correction mode of CO correction was demonstrated</a:t>
                </a:r>
              </a:p>
              <a:p>
                <a:pPr marL="714375" lvl="2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First time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at the NICA injection complex</a:t>
                </a:r>
              </a:p>
              <a:p>
                <a:pPr marL="714375" lvl="2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Developed software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and </a:t>
                </a: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measured ORM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used</a:t>
                </a:r>
                <a:endParaRPr lang="ru-RU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714375" lvl="2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Main limitation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: </a:t>
                </a:r>
              </a:p>
              <a:p>
                <a:pPr marL="1171575" lvl="3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3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steerers </a:t>
                </a:r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not used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, minimal operating current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±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(injection)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6" y="900000"/>
                <a:ext cx="11527078" cy="1938992"/>
              </a:xfrm>
              <a:prstGeom prst="rect">
                <a:avLst/>
              </a:prstGeom>
              <a:blipFill>
                <a:blip r:embed="rId5"/>
                <a:stretch>
                  <a:fillRect l="-846" t="-2516" r="-529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0659E0-671F-7DF0-58C3-5B55DE6531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27" y="2830506"/>
            <a:ext cx="5501576" cy="322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F5D779-A7A3-894A-D16F-33FAC70F77B7}"/>
                  </a:ext>
                </a:extLst>
              </p:cNvPr>
              <p:cNvSpPr txBox="1"/>
              <p:nvPr/>
            </p:nvSpPr>
            <p:spPr>
              <a:xfrm>
                <a:off x="330926" y="6043994"/>
                <a:ext cx="5501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Injection.</a:t>
                </a:r>
                <a:r>
                  <a:rPr lang="en-US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b="1" dirty="0">
                    <a:latin typeface="Georgia" panose="02040502050405020303" pitchFamily="18" charset="0"/>
                  </a:rPr>
                  <a:t>CO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±</m:t>
                    </m:r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𝟔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𝐦𝐦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F5D779-A7A3-894A-D16F-33FAC70F7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6" y="6043994"/>
                <a:ext cx="5501576" cy="400110"/>
              </a:xfrm>
              <a:prstGeom prst="rect">
                <a:avLst/>
              </a:prstGeom>
              <a:blipFill>
                <a:blip r:embed="rId7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D1E69-628B-DAE0-6617-7B161BD40D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985" y="2838993"/>
            <a:ext cx="5487089" cy="321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58B2FA-A499-4C8E-D9AA-5197928E90F0}"/>
                  </a:ext>
                </a:extLst>
              </p:cNvPr>
              <p:cNvSpPr txBox="1"/>
              <p:nvPr/>
            </p:nvSpPr>
            <p:spPr>
              <a:xfrm>
                <a:off x="6359501" y="6052558"/>
                <a:ext cx="5487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Extraction.</a:t>
                </a:r>
                <a:r>
                  <a:rPr lang="en-US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b="1" dirty="0">
                    <a:latin typeface="Georgia" panose="02040502050405020303" pitchFamily="18" charset="0"/>
                  </a:rPr>
                  <a:t>CO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±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𝟏𝟐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𝐦𝐦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58B2FA-A499-4C8E-D9AA-5197928E9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01" y="6052558"/>
                <a:ext cx="5487090" cy="400110"/>
              </a:xfrm>
              <a:prstGeom prst="rect">
                <a:avLst/>
              </a:prstGeom>
              <a:blipFill>
                <a:blip r:embed="rId9"/>
                <a:stretch>
                  <a:fillRect t="-10606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804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en-US" sz="4400" b="1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EC181-02A0-2C3E-CAA6-AAC19ED20137}"/>
                  </a:ext>
                </a:extLst>
              </p:cNvPr>
              <p:cNvSpPr txBox="1"/>
              <p:nvPr/>
            </p:nvSpPr>
            <p:spPr>
              <a:xfrm>
                <a:off x="150961" y="1076130"/>
                <a:ext cx="11890078" cy="523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calculations of magnetic fields (</a:t>
                </a:r>
                <a:r>
                  <a:rPr lang="en-US" sz="2800" b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analytical and 2D FEM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 were carried out. Correlation of results with relative accuracy </a:t>
                </a:r>
                <a:b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÷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%</m:t>
                    </m:r>
                  </m:oMath>
                </a14:m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was observed for the analytical and FEM models.</a:t>
                </a:r>
                <a:b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production of Booster corrector magnets (including magnetic measurements)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has been completed</a:t>
                </a:r>
                <a:b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  <a:hlinkClick r:id="rId5"/>
                  </a:rPr>
                  <a:t>M. M. Shandov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et. al, Correctors’ Magnets for the NICA Booster and Collider // </a:t>
                </a:r>
                <a:r>
                  <a:rPr lang="en-US" i="1" dirty="0" err="1">
                    <a:latin typeface="Segoe UI" panose="020B0502040204020203" pitchFamily="34" charset="0"/>
                    <a:cs typeface="Segoe UI" panose="020B0502040204020203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PEPaN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Letters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v.17, 2020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 distortions caused by </a:t>
                </a:r>
                <a:r>
                  <a:rPr lang="en-US" sz="2800" b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field errors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observed from magnetic measurements are </a:t>
                </a:r>
                <a14:m>
                  <m:oMath xmlns:m="http://schemas.openxmlformats.org/officeDocument/2006/math">
                    <m:r>
                      <a:rPr lang="ru-RU" sz="2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≤±</m:t>
                    </m:r>
                    <m:r>
                      <a:rPr lang="ru-RU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𝒎𝒎</m:t>
                    </m:r>
                  </m:oMath>
                </a14:m>
                <a:endParaRPr lang="en-US" sz="2800" b="1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corrected CO distortions up to</a:t>
                </a:r>
                <a14:m>
                  <m:oMath xmlns:m="http://schemas.openxmlformats.org/officeDocument/2006/math">
                    <m:r>
                      <a:rPr lang="ru-RU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≤±</m:t>
                    </m:r>
                    <m:r>
                      <a:rPr lang="ru-RU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ru-RU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÷</m:t>
                    </m:r>
                    <m:r>
                      <a:rPr lang="ru-RU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𝟐</m:t>
                    </m:r>
                    <m:r>
                      <a:rPr lang="ru-RU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𝒎𝒎</m:t>
                    </m:r>
                  </m:oMath>
                </a14:m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were established by the presented CO correction algorithms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Required dipole kicks: </a:t>
                </a:r>
                <a:r>
                  <a:rPr lang="ru-RU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r>
                  <a:rPr lang="ru-RU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3% (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max=1%</a:t>
                </a:r>
                <a:r>
                  <a:rPr lang="ru-RU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or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ru-RU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r>
                  <a:rPr lang="ru-RU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</a:t>
                </a:r>
                <a:r>
                  <a:rPr lang="ru-RU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max </a:t>
                </a:r>
                <a:r>
                  <a:rPr lang="ru-RU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r>
                  <a:rPr lang="ru-RU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4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</a:t>
                </a:r>
                <a:r>
                  <a:rPr lang="ru-RU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b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b="0" i="1" dirty="0">
                    <a:solidFill>
                      <a:srgbClr val="0061A9"/>
                    </a:solidFill>
                    <a:effectLst/>
                    <a:latin typeface="-apple-system"/>
                    <a:hlinkClick r:id="rId7"/>
                  </a:rPr>
                  <a:t>M. M. Shandov</a:t>
                </a:r>
                <a:r>
                  <a:rPr lang="en-US" b="0" i="1" dirty="0">
                    <a:solidFill>
                      <a:srgbClr val="0061A9"/>
                    </a:solidFill>
                    <a:effectLst/>
                    <a:latin typeface="-apple-system"/>
                  </a:rPr>
                  <a:t> &amp; </a:t>
                </a:r>
                <a:r>
                  <a:rPr lang="en-US" b="0" i="1" dirty="0">
                    <a:solidFill>
                      <a:srgbClr val="0061A9"/>
                    </a:solidFill>
                    <a:effectLst/>
                    <a:latin typeface="-apple-system"/>
                    <a:hlinkClick r:id="rId8"/>
                  </a:rPr>
                  <a:t>S. A. </a:t>
                </a:r>
                <a:r>
                  <a:rPr lang="en-US" b="0" i="1" dirty="0" err="1">
                    <a:solidFill>
                      <a:srgbClr val="0061A9"/>
                    </a:solidFill>
                    <a:effectLst/>
                    <a:latin typeface="-apple-system"/>
                    <a:hlinkClick r:id="rId8"/>
                  </a:rPr>
                  <a:t>Kostromin</a:t>
                </a:r>
                <a:r>
                  <a:rPr lang="ru-RU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 </a:t>
                </a:r>
                <a:r>
                  <a:rPr lang="en-US" b="0" i="0" dirty="0">
                    <a:solidFill>
                      <a:srgbClr val="333333"/>
                    </a:solidFill>
                    <a:effectLst/>
                    <a:latin typeface="Georgia" panose="02040502050405020303" pitchFamily="18" charset="0"/>
                  </a:rPr>
                  <a:t> 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Closed Orbit Correction Algorithms of the NICA Booster //</a:t>
                </a:r>
                <a:r>
                  <a:rPr lang="ru-RU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0" i="1" dirty="0">
                    <a:effectLst/>
                    <a:latin typeface="-apple-system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Physics of Atomic Nuclei</a:t>
                </a:r>
                <a:r>
                  <a:rPr lang="en-US" b="0" i="0" dirty="0">
                    <a:effectLst/>
                    <a:latin typeface="-apple-system"/>
                  </a:rPr>
                  <a:t> </a:t>
                </a:r>
                <a:r>
                  <a:rPr lang="ru-RU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85, 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2022</a:t>
                </a:r>
                <a:endParaRPr lang="ru-RU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EC181-02A0-2C3E-CAA6-AAC19ED20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1" y="1076130"/>
                <a:ext cx="11890078" cy="5232202"/>
              </a:xfrm>
              <a:prstGeom prst="rect">
                <a:avLst/>
              </a:prstGeom>
              <a:blipFill>
                <a:blip r:embed="rId10"/>
                <a:stretch>
                  <a:fillRect l="-1282" t="-2214" r="-1692" b="-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0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Introduction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E54292B8-A9A1-DAE2-370A-97FCF7B3C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35977"/>
              </p:ext>
            </p:extLst>
          </p:nvPr>
        </p:nvGraphicFramePr>
        <p:xfrm>
          <a:off x="335998" y="1619250"/>
          <a:ext cx="11520000" cy="47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C24684-8636-DB88-520A-99A1271C9F19}"/>
              </a:ext>
            </a:extLst>
          </p:cNvPr>
          <p:cNvSpPr txBox="1"/>
          <p:nvPr/>
        </p:nvSpPr>
        <p:spPr>
          <a:xfrm>
            <a:off x="5041863" y="900000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Outlines</a:t>
            </a:r>
            <a:endParaRPr lang="ru-RU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B7F49D-5C60-44B7-AC90-C119A5208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CFB7F49D-5C60-44B7-AC90-C119A5208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CFB7F49D-5C60-44B7-AC90-C119A5208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269249-5A5F-44A3-8A36-B851AD1AA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8C269249-5A5F-44A3-8A36-B851AD1AA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8C269249-5A5F-44A3-8A36-B851AD1AA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CB7E32-479D-44BD-8523-52E568248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B7CB7E32-479D-44BD-8523-52E568248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B7CB7E32-479D-44BD-8523-52E568248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56663F-3FCF-43A0-83A2-F4C0A749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graphicEl>
                                              <a:dgm id="{A056663F-3FCF-43A0-83A2-F4C0A749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graphicEl>
                                              <a:dgm id="{A056663F-3FCF-43A0-83A2-F4C0A749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C68BC8-94CE-44F0-A1B4-1E2D4F5B0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graphicEl>
                                              <a:dgm id="{B5C68BC8-94CE-44F0-A1B4-1E2D4F5B0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graphicEl>
                                              <a:dgm id="{B5C68BC8-94CE-44F0-A1B4-1E2D4F5B0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35E27E8-351F-4213-B85E-49716A809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graphicEl>
                                              <a:dgm id="{635E27E8-351F-4213-B85E-49716A809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635E27E8-351F-4213-B85E-49716A809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6177B9-09A0-4CFA-829A-F93D0AEC5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4C6177B9-09A0-4CFA-829A-F93D0AEC5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graphicEl>
                                              <a:dgm id="{4C6177B9-09A0-4CFA-829A-F93D0AEC5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830A7BE-E71B-4C6A-9514-AA9823E3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graphicEl>
                                              <a:dgm id="{2830A7BE-E71B-4C6A-9514-AA9823E3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graphicEl>
                                              <a:dgm id="{2830A7BE-E71B-4C6A-9514-AA9823E3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en-US" sz="4400" b="1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EC181-02A0-2C3E-CAA6-AAC19ED20137}"/>
                  </a:ext>
                </a:extLst>
              </p:cNvPr>
              <p:cNvSpPr txBox="1"/>
              <p:nvPr/>
            </p:nvSpPr>
            <p:spPr>
              <a:xfrm>
                <a:off x="150961" y="1214629"/>
                <a:ext cx="11890078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Font typeface="+mj-lt"/>
                  <a:buAutoNum type="arabicPeriod" startAt="5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Booster lattice model was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developed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in the MAD-X software</a:t>
                </a:r>
              </a:p>
              <a:p>
                <a:pPr marL="914400" indent="-914400">
                  <a:buFont typeface="+mj-lt"/>
                  <a:buAutoNum type="arabicPeriod" startAt="5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methodology for DA calculations has been tried and tested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 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</a:t>
                </a:r>
                <a:r>
                  <a:rPr lang="en-US" sz="2800" b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2D DA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exceeds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the horizontal and vertical acceptance</a:t>
                </a:r>
                <a:endParaRPr lang="ru-RU" sz="28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0" indent="-914400">
                  <a:buFont typeface="+mj-lt"/>
                  <a:buAutoNum type="arabicPeriod" startAt="5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tune vs. initial amplitude dependencies were obtained.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Agreement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with the behavior of particles in the corresponding phase space the dependencies was get</a:t>
                </a:r>
              </a:p>
              <a:p>
                <a:pPr marL="914400" indent="-914400">
                  <a:buFont typeface="+mj-lt"/>
                  <a:buAutoNum type="arabicPeriod" startAt="5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</a:t>
                </a:r>
                <a:r>
                  <a:rPr lang="en-US" sz="2800" b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4D DA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value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  <a:r>
                  <a:rPr lang="el-GR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σ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was obtained. The maximal initial amplitudes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and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𝒚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directions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correspond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to the </a:t>
                </a:r>
                <a:r>
                  <a:rPr lang="en-US" sz="2800" b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2D DA 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calculation results</a:t>
                </a:r>
                <a:b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i="1" dirty="0">
                    <a:solidFill>
                      <a:srgbClr val="0061A9"/>
                    </a:solidFill>
                    <a:latin typeface="-apple-system"/>
                    <a:hlinkClick r:id="rId5"/>
                  </a:rPr>
                  <a:t>M. M. Shandov</a:t>
                </a:r>
                <a:r>
                  <a:rPr lang="en-US" i="1" dirty="0">
                    <a:solidFill>
                      <a:srgbClr val="0061A9"/>
                    </a:solidFill>
                    <a:latin typeface="-apple-system"/>
                  </a:rPr>
                  <a:t> &amp; </a:t>
                </a:r>
                <a:r>
                  <a:rPr lang="en-US" i="1" dirty="0">
                    <a:solidFill>
                      <a:srgbClr val="0061A9"/>
                    </a:solidFill>
                    <a:latin typeface="-apple-system"/>
                    <a:hlinkClick r:id="rId6"/>
                  </a:rPr>
                  <a:t>S. A. </a:t>
                </a:r>
                <a:r>
                  <a:rPr lang="en-US" i="1" dirty="0" err="1">
                    <a:solidFill>
                      <a:srgbClr val="0061A9"/>
                    </a:solidFill>
                    <a:latin typeface="-apple-system"/>
                    <a:hlinkClick r:id="rId6"/>
                  </a:rPr>
                  <a:t>Kostromin</a:t>
                </a:r>
                <a:r>
                  <a:rPr lang="ru-RU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 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Simulation of the Dynamic Aperture of the NICA Booster Synchrotron Based on Magnetic Measurement Data // </a:t>
                </a:r>
                <a:r>
                  <a:rPr lang="en-US" i="1" dirty="0" err="1">
                    <a:latin typeface="Segoe UI" panose="020B0502040204020203" pitchFamily="34" charset="0"/>
                    <a:cs typeface="Segoe UI" panose="020B0502040204020203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PEPaN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Letters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v.19, 2022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EC181-02A0-2C3E-CAA6-AAC19ED20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1" y="1214629"/>
                <a:ext cx="11890078" cy="4955203"/>
              </a:xfrm>
              <a:prstGeom prst="rect">
                <a:avLst/>
              </a:prstGeom>
              <a:blipFill>
                <a:blip r:embed="rId8"/>
                <a:stretch>
                  <a:fillRect l="-1282" t="-2214" r="-923" b="-1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37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en-US" sz="4400" b="1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21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EC181-02A0-2C3E-CAA6-AAC19ED20137}"/>
                  </a:ext>
                </a:extLst>
              </p:cNvPr>
              <p:cNvSpPr txBox="1"/>
              <p:nvPr/>
            </p:nvSpPr>
            <p:spPr>
              <a:xfrm>
                <a:off x="150961" y="1185807"/>
                <a:ext cx="11890078" cy="5012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Font typeface="+mj-lt"/>
                  <a:buAutoNum type="arabicPeriod" startAt="9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Developed and implemented software for measuring differential orbits </a:t>
                </a:r>
                <a:r>
                  <a:rPr lang="en-US" sz="2800" b="1">
                    <a:latin typeface="Segoe UI" panose="020B0502040204020203" pitchFamily="34" charset="0"/>
                    <a:cs typeface="Segoe UI" panose="020B0502040204020203" pitchFamily="34" charset="0"/>
                  </a:rPr>
                  <a:t>and ORM</a:t>
                </a:r>
                <a:r>
                  <a:rPr lang="ru-RU" sz="2800" b="1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÷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𝟒𝟎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𝒎𝒊𝒏</m:t>
                    </m:r>
                  </m:oMath>
                </a14:m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; </a:t>
                </a:r>
                <a:r>
                  <a:rPr lang="en-US" sz="28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cycle 3</a:t>
                </a:r>
                <a:r>
                  <a:rPr lang="ru-RU" sz="28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.</a:t>
                </a:r>
                <a:r>
                  <a:rPr lang="en-US" sz="28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2 sec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marL="914400" indent="-914400">
                  <a:buFont typeface="+mj-lt"/>
                  <a:buAutoNum type="arabicPeriod" startAt="9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ORM measured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and Polarity check</a:t>
                </a:r>
                <a:endParaRPr lang="ru-RU" sz="28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0" indent="-914400">
                  <a:buFont typeface="+mj-lt"/>
                  <a:buAutoNum type="arabicPeriod" startAt="9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Compatibility with the model:</a:t>
                </a:r>
              </a:p>
              <a:p>
                <a:pPr marL="1828800" lvl="2" indent="-9144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Accuracy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%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&gt;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endParaRPr lang="en-US" sz="28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828800" lvl="2" indent="-9144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𝒆𝒇𝒇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𝒄𝒐𝒓𝒓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𝟐𝟒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</m:oMath>
                </a14:m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800" b="1" u="sng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correspond to 3D calculations</a:t>
                </a: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marL="914400" indent="-914400">
                  <a:buFont typeface="+mj-lt"/>
                  <a:buAutoNum type="arabicPeriod" startAt="9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 correction demonstrated:</a:t>
                </a:r>
              </a:p>
              <a:p>
                <a:pPr marL="1828800" lvl="2" indent="-9144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bump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&lt;±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𝐂𝐎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≈±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𝒎𝒎</m:t>
                    </m:r>
                  </m:oMath>
                </a14:m>
                <a:endParaRPr lang="en-US" sz="28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828800" lvl="2" indent="-9144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Dynamic correction of CO correction was demonstrated for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 first time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 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±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𝟔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𝐦𝐦</m:t>
                    </m:r>
                  </m:oMath>
                </a14:m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en-US" sz="2800" b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Inj.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±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𝟏𝟐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𝐦𝐦</m:t>
                    </m:r>
                  </m:oMath>
                </a14:m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Extr</a:t>
                </a:r>
                <a:r>
                  <a:rPr lang="en-US" sz="2800" b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r>
                  <a:rPr lang="ru-RU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en-US" sz="28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2"/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  <a:hlinkClick r:id="rId5"/>
                  </a:rPr>
                  <a:t>M. M. Shandov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et. al,</a:t>
                </a:r>
                <a:r>
                  <a:rPr lang="ru-RU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Investigation into the Magnetic Structure Characteristics of the NICA Booster in Commissioning Runs with the Beam in 2020–2022 // </a:t>
                </a:r>
                <a:r>
                  <a:rPr lang="en-US" i="1" dirty="0" err="1">
                    <a:latin typeface="Segoe UI" panose="020B0502040204020203" pitchFamily="34" charset="0"/>
                    <a:cs typeface="Segoe UI" panose="020B0502040204020203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PEPaN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Letters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v.20, 2023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EC181-02A0-2C3E-CAA6-AAC19ED20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1" y="1185807"/>
                <a:ext cx="11890078" cy="5012847"/>
              </a:xfrm>
              <a:prstGeom prst="rect">
                <a:avLst/>
              </a:prstGeom>
              <a:blipFill>
                <a:blip r:embed="rId7"/>
                <a:stretch>
                  <a:fillRect l="-1282" t="-2311" b="-1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35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43C45-A22E-DA69-33E0-002D45033A44}"/>
              </a:ext>
            </a:extLst>
          </p:cNvPr>
          <p:cNvSpPr txBox="1"/>
          <p:nvPr/>
        </p:nvSpPr>
        <p:spPr>
          <a:xfrm>
            <a:off x="150961" y="3184399"/>
            <a:ext cx="1189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ATTENTION !!!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2FDFF0-1CC5-53C4-9ADB-CD4F835C5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188" y="36000"/>
            <a:ext cx="82961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43C45-A22E-DA69-33E0-002D45033A44}"/>
              </a:ext>
            </a:extLst>
          </p:cNvPr>
          <p:cNvSpPr txBox="1"/>
          <p:nvPr/>
        </p:nvSpPr>
        <p:spPr>
          <a:xfrm>
            <a:off x="150961" y="3184399"/>
            <a:ext cx="1189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Spare Slides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D8B036-ABB9-8A3B-B0A6-7AAE52FA1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188" y="36000"/>
            <a:ext cx="82961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1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Tracking Parameters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/>
              <p:nvPr/>
            </p:nvSpPr>
            <p:spPr>
              <a:xfrm>
                <a:off x="333994" y="900000"/>
                <a:ext cx="11527327" cy="137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Calculation for 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2D</a:t>
                </a:r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and 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4D</a:t>
                </a:r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betatron motion are presented:</a:t>
                </a:r>
              </a:p>
              <a:p>
                <a:pPr marL="715963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the particle tracking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turns to build-up the phase-plane plot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and correspondence the tune vs. initial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(</a:t>
                </a:r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2D DA</a:t>
                </a:r>
                <a:r>
                  <a:rPr lang="ru-RU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 marL="715963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the particle tracking 5000 turns to calculate 4D DA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4" y="900000"/>
                <a:ext cx="11527327" cy="1379608"/>
              </a:xfrm>
              <a:prstGeom prst="rect">
                <a:avLst/>
              </a:prstGeom>
              <a:blipFill>
                <a:blip r:embed="rId5"/>
                <a:stretch>
                  <a:fillRect l="-582" t="-3097" b="-66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6296F04-EDB4-D719-2F37-67778398EBFF}"/>
              </a:ext>
            </a:extLst>
          </p:cNvPr>
          <p:cNvSpPr txBox="1"/>
          <p:nvPr/>
        </p:nvSpPr>
        <p:spPr>
          <a:xfrm>
            <a:off x="330675" y="2403553"/>
            <a:ext cx="11527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Calculation results separates into the </a:t>
            </a:r>
            <a:r>
              <a:rPr 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follow types</a:t>
            </a:r>
            <a:r>
              <a:rPr lang="en-US" sz="2000" dirty="0">
                <a:latin typeface="Georgia" panose="02040502050405020303" pitchFamily="18" charset="0"/>
              </a:rPr>
              <a:t>:</a:t>
            </a:r>
            <a:endParaRPr lang="ru-RU" sz="2000" dirty="0">
              <a:latin typeface="Georgia" panose="02040502050405020303" pitchFamily="18" charset="0"/>
            </a:endParaRPr>
          </a:p>
          <a:p>
            <a:pPr marL="715963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without errors: </a:t>
            </a:r>
            <a:r>
              <a:rPr 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No errors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715963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misalignment errors: </a:t>
            </a:r>
            <a:r>
              <a:rPr lang="en-US" sz="2000" dirty="0" err="1">
                <a:solidFill>
                  <a:srgbClr val="0070C0"/>
                </a:solidFill>
                <a:latin typeface="Georgia" panose="02040502050405020303" pitchFamily="18" charset="0"/>
              </a:rPr>
              <a:t>Allign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715963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misalignment errors and deviation of the integral value of the main magnetic field: </a:t>
            </a:r>
            <a:r>
              <a:rPr lang="en-US" sz="2000" dirty="0" err="1">
                <a:solidFill>
                  <a:srgbClr val="0070C0"/>
                </a:solidFill>
                <a:latin typeface="Georgia" panose="02040502050405020303" pitchFamily="18" charset="0"/>
              </a:rPr>
              <a:t>Allign+Int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715963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only mean values of all error types: </a:t>
            </a:r>
            <a:r>
              <a:rPr 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Total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715963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the mean and standard deviation values of all error types (2000 “drawing”): </a:t>
            </a:r>
            <a:r>
              <a:rPr lang="en-US" sz="2000" dirty="0" err="1">
                <a:solidFill>
                  <a:srgbClr val="0070C0"/>
                </a:solidFill>
                <a:latin typeface="Georgia" panose="02040502050405020303" pitchFamily="18" charset="0"/>
              </a:rPr>
              <a:t>Total+Rnd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05626-32E9-AD1E-38AF-D41872D6EB06}"/>
                  </a:ext>
                </a:extLst>
              </p:cNvPr>
              <p:cNvSpPr txBox="1"/>
              <p:nvPr/>
            </p:nvSpPr>
            <p:spPr>
              <a:xfrm>
                <a:off x="330675" y="4470978"/>
                <a:ext cx="11527327" cy="2046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Calculation </a:t>
                </a:r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conditions</a:t>
                </a:r>
                <a:r>
                  <a:rPr lang="ru-RU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:</a:t>
                </a: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eorgia" panose="02040502050405020303" pitchFamily="18" charset="0"/>
                  </a:rPr>
                  <a:t>the </a:t>
                </a:r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harmonics </a:t>
                </a:r>
                <a:r>
                  <a:rPr lang="en-US" sz="2000" dirty="0">
                    <a:latin typeface="Georgia" panose="02040502050405020303" pitchFamily="18" charset="0"/>
                  </a:rPr>
                  <a:t>of the magnetic field were determined as absolute thin multipole elements at each of the magnet edges</a:t>
                </a: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eorgia" panose="02040502050405020303" pitchFamily="18" charset="0"/>
                  </a:rPr>
                  <a:t>the initial </a:t>
                </a:r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tracking point </a:t>
                </a:r>
                <a:r>
                  <a:rPr lang="en-US" sz="2000" dirty="0">
                    <a:latin typeface="Georgia" panose="02040502050405020303" pitchFamily="18" charset="0"/>
                  </a:rPr>
                  <a:t>in the center of the straight section of the first </a:t>
                </a:r>
                <a:r>
                  <a:rPr lang="en-US" sz="2000" dirty="0" err="1">
                    <a:latin typeface="Georgia" panose="02040502050405020303" pitchFamily="18" charset="0"/>
                  </a:rPr>
                  <a:t>superperiod</a:t>
                </a:r>
                <a:r>
                  <a:rPr lang="en-US" sz="2000" dirty="0">
                    <a:latin typeface="Georgia" panose="02040502050405020303" pitchFamily="18" charset="0"/>
                  </a:rPr>
                  <a:t> (the injection point into the Booster)</a:t>
                </a: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eorgia" panose="02040502050405020303" pitchFamily="18" charset="0"/>
                  </a:rPr>
                  <a:t>the initial </a:t>
                </a:r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state vector </a:t>
                </a:r>
                <a:r>
                  <a:rPr lang="en-US" sz="2000" dirty="0">
                    <a:latin typeface="Georgia" panose="02040502050405020303" pitchFamily="18" charset="0"/>
                  </a:rPr>
                  <a:t>in phase-space was defined as</a:t>
                </a:r>
                <a:r>
                  <a:rPr lang="ru-RU" sz="2000" dirty="0">
                    <a:latin typeface="Georgia" panose="02040502050405020303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05626-32E9-AD1E-38AF-D41872D6E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75" y="4470978"/>
                <a:ext cx="11527327" cy="2046266"/>
              </a:xfrm>
              <a:prstGeom prst="rect">
                <a:avLst/>
              </a:prstGeom>
              <a:blipFill>
                <a:blip r:embed="rId6"/>
                <a:stretch>
                  <a:fillRect l="-529" t="-1786" r="-582" b="-2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893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2D DA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/>
              <p:nvPr/>
            </p:nvSpPr>
            <p:spPr>
              <a:xfrm>
                <a:off x="333994" y="900000"/>
                <a:ext cx="11527327" cy="261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The use of the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Georgia" panose="02040502050405020303" pitchFamily="18" charset="0"/>
                  </a:rPr>
                  <a:t>Poincaré</a:t>
                </a:r>
                <a:r>
                  <a:rPr lang="en-US" sz="20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and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Georgia" panose="02040502050405020303" pitchFamily="18" charset="0"/>
                  </a:rPr>
                  <a:t>Hénon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mapping</a:t>
                </a:r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(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sections</a:t>
                </a:r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) is a common technique for analyzing complex dynamical systems</a:t>
                </a:r>
              </a:p>
              <a:p>
                <a:pPr marL="715963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transformation of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b="0" dirty="0">
                    <a:latin typeface="Georgia" panose="02040502050405020303" pitchFamily="18" charset="0"/>
                  </a:rPr>
                  <a:t> </a:t>
                </a:r>
                <a:br>
                  <a:rPr lang="en-US" sz="2000" b="0" dirty="0">
                    <a:latin typeface="Georgia" panose="02040502050405020303" pitchFamily="18" charset="0"/>
                  </a:rPr>
                </a:br>
                <a:r>
                  <a:rPr lang="en-US" sz="2000" b="1" dirty="0" err="1">
                    <a:solidFill>
                      <a:srgbClr val="FF0000"/>
                    </a:solidFill>
                    <a:latin typeface="Georgia" panose="02040502050405020303" pitchFamily="18" charset="0"/>
                  </a:rPr>
                  <a:t>Poincaré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mapping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:{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</a:t>
                </a:r>
                <a:endParaRPr lang="en-US" sz="2000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  <a:p>
                <a:pPr marL="715963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eorgia" panose="02040502050405020303" pitchFamily="18" charset="0"/>
                  </a:rPr>
                  <a:t>transformation of the when passing through all elements of the accelerator:</a:t>
                </a:r>
                <a:br>
                  <a:rPr lang="en-US" sz="2000" dirty="0">
                    <a:latin typeface="Georgia" panose="02040502050405020303" pitchFamily="18" charset="0"/>
                  </a:rPr>
                </a:b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one-turn map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∘…∘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eorgia" panose="02040502050405020303" pitchFamily="18" charset="0"/>
                  </a:rPr>
                  <a:t>the set of all of the one-turn maps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Georgia" panose="02040502050405020303" pitchFamily="18" charset="0"/>
                  </a:rPr>
                  <a:t>: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Georgia" panose="02040502050405020303" pitchFamily="18" charset="0"/>
                  </a:rPr>
                  <a:t>Poincaré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section</a:t>
                </a:r>
                <a:r>
                  <a:rPr lang="en-US" sz="2000" dirty="0">
                    <a:latin typeface="Georgia" panose="02040502050405020303" pitchFamily="18" charset="0"/>
                  </a:rPr>
                  <a:t>. For a periodical lattice structure:</a:t>
                </a:r>
                <a:r>
                  <a:rPr lang="ru-RU" sz="2000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4" y="900000"/>
                <a:ext cx="11527327" cy="2615460"/>
              </a:xfrm>
              <a:prstGeom prst="rect">
                <a:avLst/>
              </a:prstGeom>
              <a:blipFill>
                <a:blip r:embed="rId5"/>
                <a:stretch>
                  <a:fillRect l="-582" t="-1632" r="-529" b="-23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05626-32E9-AD1E-38AF-D41872D6EB06}"/>
                  </a:ext>
                </a:extLst>
              </p:cNvPr>
              <p:cNvSpPr txBox="1"/>
              <p:nvPr/>
            </p:nvSpPr>
            <p:spPr>
              <a:xfrm>
                <a:off x="333994" y="3429000"/>
                <a:ext cx="11527327" cy="315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Georgia" panose="02040502050405020303" pitchFamily="18" charset="0"/>
                  </a:rPr>
                  <a:t>The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Georgia" panose="02040502050405020303" pitchFamily="18" charset="0"/>
                  </a:rPr>
                  <a:t>Hénon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map</a:t>
                </a:r>
                <a:r>
                  <a:rPr lang="en-US" sz="2000" dirty="0">
                    <a:latin typeface="Georgia" panose="02040502050405020303" pitchFamily="18" charset="0"/>
                  </a:rPr>
                  <a:t> and 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action-angle</a:t>
                </a:r>
                <a:r>
                  <a:rPr lang="en-US" sz="2000" dirty="0">
                    <a:latin typeface="Georgia" panose="02040502050405020303" pitchFamily="18" charset="0"/>
                  </a:rPr>
                  <a:t> variables </a:t>
                </a:r>
                <a:r>
                  <a:rPr lang="ru-RU" sz="2000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dirty="0">
                    <a:latin typeface="Georgia" panose="02040502050405020303" pitchFamily="18" charset="0"/>
                  </a:rPr>
                  <a:t> could be obtained by transformation to the Normal (Jordan) form of the </a:t>
                </a:r>
                <a:r>
                  <a:rPr lang="en-US" sz="20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Floquet</a:t>
                </a:r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solution</a:t>
                </a:r>
                <a:r>
                  <a:rPr lang="en-US" sz="2000" dirty="0">
                    <a:latin typeface="Georgia" panose="02040502050405020303" pitchFamily="18" charset="0"/>
                  </a:rPr>
                  <a:t> (</a:t>
                </a:r>
                <a:r>
                  <a:rPr lang="en-US" sz="20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Floquet</a:t>
                </a:r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transform</a:t>
                </a:r>
                <a:r>
                  <a:rPr lang="en-US" sz="2000" dirty="0">
                    <a:latin typeface="Georgia" panose="02040502050405020303" pitchFamily="18" charset="0"/>
                  </a:rPr>
                  <a:t>):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Georgia" panose="02040502050405020303" pitchFamily="18" charset="0"/>
                </a:endParaRP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eorgia" panose="02040502050405020303" pitchFamily="18" charset="0"/>
                  </a:rPr>
                  <a:t>the radius of the phase-space trajectory</a:t>
                </a:r>
                <a:r>
                  <a:rPr lang="ru-RU" sz="2000" dirty="0">
                    <a:latin typeface="Georgia" panose="02040502050405020303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rad>
                  </m:oMath>
                </a14:m>
                <a:endParaRPr lang="en-US" sz="20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eorgia" panose="02040502050405020303" pitchFamily="18" charset="0"/>
                  </a:rPr>
                  <a:t>one-turn mapping is corresponded to a rotation in the phase-space by an angle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𝝅𝝂</m:t>
                    </m:r>
                  </m:oMath>
                </a14:m>
                <a:endParaRPr lang="en-US" sz="2000" b="1" dirty="0">
                  <a:latin typeface="Georgia" panose="02040502050405020303" pitchFamily="18" charset="0"/>
                </a:endParaRP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eorgia" panose="02040502050405020303" pitchFamily="18" charset="0"/>
                  </a:rPr>
                  <a:t>the axis of rotation is an 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elliptic stable point</a:t>
                </a:r>
                <a:endParaRPr lang="ru-RU" sz="20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Georgia" panose="02040502050405020303" pitchFamily="18" charset="0"/>
                  </a:rPr>
                  <a:t>closed phase trajectories are the 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one-dimensional Kolmogorov–Arnold–Moser tori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05626-32E9-AD1E-38AF-D41872D6E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4" y="3429000"/>
                <a:ext cx="11527327" cy="3153620"/>
              </a:xfrm>
              <a:prstGeom prst="rect">
                <a:avLst/>
              </a:prstGeom>
              <a:blipFill>
                <a:blip r:embed="rId6"/>
                <a:stretch>
                  <a:fillRect l="-582" t="-1354" r="-529" b="-2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786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Orbit Response Matrix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9F7E94-3FFC-88C8-8142-6B8AEEC832A6}"/>
                  </a:ext>
                </a:extLst>
              </p:cNvPr>
              <p:cNvSpPr txBox="1"/>
              <p:nvPr/>
            </p:nvSpPr>
            <p:spPr>
              <a:xfrm>
                <a:off x="3352364" y="1507404"/>
                <a:ext cx="5487271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9F7E94-3FFC-88C8-8142-6B8AEEC83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64" y="1507404"/>
                <a:ext cx="5487271" cy="6435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A229FE-189E-4912-17FE-816D789CF45F}"/>
                  </a:ext>
                </a:extLst>
              </p:cNvPr>
              <p:cNvSpPr txBox="1"/>
              <p:nvPr/>
            </p:nvSpPr>
            <p:spPr>
              <a:xfrm>
                <a:off x="4214908" y="2183580"/>
                <a:ext cx="376218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A229FE-189E-4912-17FE-816D789CF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08" y="2183580"/>
                <a:ext cx="3762184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0BE825-1483-5B87-5C6A-9D4C170CFBA6}"/>
              </a:ext>
            </a:extLst>
          </p:cNvPr>
          <p:cNvSpPr/>
          <p:nvPr/>
        </p:nvSpPr>
        <p:spPr>
          <a:xfrm>
            <a:off x="3663963" y="942092"/>
            <a:ext cx="4864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Basic relationships</a:t>
            </a:r>
            <a:endParaRPr lang="ru-RU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D95BA6-25F8-1115-E9A9-C177F7AA6706}"/>
                  </a:ext>
                </a:extLst>
              </p:cNvPr>
              <p:cNvSpPr txBox="1"/>
              <p:nvPr/>
            </p:nvSpPr>
            <p:spPr>
              <a:xfrm>
                <a:off x="2931833" y="2829172"/>
                <a:ext cx="6328335" cy="373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Georgia" panose="02040502050405020303" pitchFamily="18" charset="0"/>
                  </a:rPr>
                  <a:t>For the periodical structure of the facility</a:t>
                </a:r>
                <a:r>
                  <a:rPr lang="en-US" b="0" dirty="0">
                    <a:latin typeface="Georgia" panose="02040502050405020303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D95BA6-25F8-1115-E9A9-C177F7AA6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833" y="2829172"/>
                <a:ext cx="6328335" cy="373179"/>
              </a:xfrm>
              <a:prstGeom prst="rect">
                <a:avLst/>
              </a:prstGeom>
              <a:blipFill>
                <a:blip r:embed="rId7"/>
                <a:stretch>
                  <a:fillRect l="-2312" t="-1639" b="-32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1FB346FF-42DD-8415-7E20-83066DC41DC0}"/>
                  </a:ext>
                </a:extLst>
              </p:cNvPr>
              <p:cNvSpPr/>
              <p:nvPr/>
            </p:nvSpPr>
            <p:spPr>
              <a:xfrm>
                <a:off x="2596773" y="3235018"/>
                <a:ext cx="6998454" cy="1150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Georgia" panose="02040502050405020303" pitchFamily="18" charset="0"/>
                  </a:rPr>
                  <a:t>For</a:t>
                </a:r>
                <a:r>
                  <a:rPr lang="ru-RU" dirty="0">
                    <a:latin typeface="Georgia" panose="02040502050405020303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m</a:t>
                </a:r>
                <a:r>
                  <a:rPr lang="en-US" dirty="0">
                    <a:latin typeface="Georgia" panose="02040502050405020303" pitchFamily="18" charset="0"/>
                  </a:rPr>
                  <a:t> steerers and </a:t>
                </a:r>
                <a:r>
                  <a:rPr lang="en-US" b="1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n</a:t>
                </a:r>
                <a:r>
                  <a:rPr lang="ru-RU" dirty="0">
                    <a:latin typeface="Georgia" panose="02040502050405020303" pitchFamily="18" charset="0"/>
                  </a:rPr>
                  <a:t> </a:t>
                </a:r>
                <a:r>
                  <a:rPr lang="en-US" dirty="0">
                    <a:latin typeface="Georgia" panose="02040502050405020303" pitchFamily="18" charset="0"/>
                  </a:rPr>
                  <a:t>BPMs</a:t>
                </a:r>
                <a:r>
                  <a:rPr lang="ru-RU" dirty="0">
                    <a:latin typeface="Georgia" panose="02040502050405020303" pitchFamily="18" charset="0"/>
                  </a:rPr>
                  <a:t>:</a:t>
                </a:r>
                <a:r>
                  <a:rPr lang="en-US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1FB346FF-42DD-8415-7E20-83066DC41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73" y="3235018"/>
                <a:ext cx="6998454" cy="1150058"/>
              </a:xfrm>
              <a:prstGeom prst="rect">
                <a:avLst/>
              </a:prstGeom>
              <a:blipFill>
                <a:blip r:embed="rId8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A3BD44-FFF1-22AE-BF80-FA37F70426E0}"/>
                  </a:ext>
                </a:extLst>
              </p:cNvPr>
              <p:cNvSpPr txBox="1"/>
              <p:nvPr/>
            </p:nvSpPr>
            <p:spPr>
              <a:xfrm>
                <a:off x="3576000" y="5061588"/>
                <a:ext cx="5040000" cy="378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CO corrections problem:</a:t>
                </a:r>
                <a:r>
                  <a:rPr lang="ru-RU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ru-RU" sz="20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n-US" sz="20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A3BD44-FFF1-22AE-BF80-FA37F7042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0" y="5061588"/>
                <a:ext cx="5040000" cy="378886"/>
              </a:xfrm>
              <a:prstGeom prst="rect">
                <a:avLst/>
              </a:prstGeom>
              <a:blipFill>
                <a:blip r:embed="rId9"/>
                <a:stretch>
                  <a:fillRect l="-2906" t="-17742" r="-2058" b="-32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F7B2643-F494-4833-0905-350BF71D93F2}"/>
              </a:ext>
            </a:extLst>
          </p:cNvPr>
          <p:cNvSpPr/>
          <p:nvPr/>
        </p:nvSpPr>
        <p:spPr>
          <a:xfrm>
            <a:off x="3522000" y="5061588"/>
            <a:ext cx="5148000" cy="40759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7" grpId="0"/>
      <p:bldP spid="18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Bump Orbit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F7EF1-3D34-1AAD-7D4E-D20B97821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671"/>
            <a:ext cx="3010833" cy="23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F602E-6475-E93C-5F80-4496479BDAF9}"/>
                  </a:ext>
                </a:extLst>
              </p:cNvPr>
              <p:cNvSpPr txBox="1"/>
              <p:nvPr/>
            </p:nvSpPr>
            <p:spPr>
              <a:xfrm>
                <a:off x="4471031" y="889326"/>
                <a:ext cx="3249938" cy="39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𝟖𝟖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𝟑𝟗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F602E-6475-E93C-5F80-4496479BD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31" y="889326"/>
                <a:ext cx="3249938" cy="394788"/>
              </a:xfrm>
              <a:prstGeom prst="rect">
                <a:avLst/>
              </a:prstGeom>
              <a:blipFill>
                <a:blip r:embed="rId6"/>
                <a:stretch>
                  <a:fillRect t="-107692" b="-16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512D1B-41ED-9DCC-AD15-BF7CB553D9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89" y="1254557"/>
            <a:ext cx="3010833" cy="2304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4329AC-A767-4E0B-E122-423BB34199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78" y="1268671"/>
            <a:ext cx="3010833" cy="23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AEB089-C789-543A-17D4-51FE848C879A}"/>
                  </a:ext>
                </a:extLst>
              </p:cNvPr>
              <p:cNvSpPr txBox="1"/>
              <p:nvPr/>
            </p:nvSpPr>
            <p:spPr>
              <a:xfrm>
                <a:off x="4464986" y="3633788"/>
                <a:ext cx="3249938" cy="39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𝟖𝟎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𝟖𝟓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AEB089-C789-543A-17D4-51FE848C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86" y="3633788"/>
                <a:ext cx="3249938" cy="394788"/>
              </a:xfrm>
              <a:prstGeom prst="rect">
                <a:avLst/>
              </a:prstGeom>
              <a:blipFill>
                <a:blip r:embed="rId9"/>
                <a:stretch>
                  <a:fillRect t="-107692" b="-16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67B29A3-7683-F476-9A43-70F65C8F73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66" y="1254557"/>
            <a:ext cx="3010833" cy="2304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86D099-02D1-6F67-C6B8-C23DC090D9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576"/>
            <a:ext cx="3151968" cy="241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CFE88A-40B3-101F-AEC5-0FC668002E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1" y="4028576"/>
            <a:ext cx="3151968" cy="2412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CBCF1A4-A992-5224-3241-77E025E71E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42" y="4028576"/>
            <a:ext cx="3151968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NICA Booster. Main Parameters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B288DA-4F7E-FEE4-7786-1A7C51C373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" y="894226"/>
            <a:ext cx="6850657" cy="51035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64664C-905A-2F1E-E408-A195D098E556}"/>
              </a:ext>
            </a:extLst>
          </p:cNvPr>
          <p:cNvSpPr txBox="1"/>
          <p:nvPr/>
        </p:nvSpPr>
        <p:spPr>
          <a:xfrm>
            <a:off x="2266380" y="6081331"/>
            <a:ext cx="7659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Technical specifications of the “Object "Booster" NICA”, 2019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B95F39FF-D6DE-792B-7DE8-B84D02B8F0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139385"/>
                  </p:ext>
                </p:extLst>
              </p:nvPr>
            </p:nvGraphicFramePr>
            <p:xfrm>
              <a:off x="7255858" y="904207"/>
              <a:ext cx="4684142" cy="5103559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114300">
                        <a:prstClr val="black"/>
                      </a:innerShdw>
                    </a:effectLst>
                  </a:tblPr>
                  <a:tblGrid>
                    <a:gridCol w="35151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8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6397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Ion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Au</m:t>
                                    </m:r>
                                  </m:e>
                                  <m:sup>
                                    <m:r>
                                      <a:rPr lang="en-US" sz="14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31+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353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Magnetic rigidity,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  <m:r>
                                <a:rPr lang="en-US" sz="1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oMath>
                          </a14:m>
                          <a:endParaRPr lang="en-US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at injection</a:t>
                          </a: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maximum 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1.6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25.0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1962537"/>
                      </a:ext>
                    </a:extLst>
                  </a:tr>
                  <a:tr h="296397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Ci</a:t>
                          </a:r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rcu</a:t>
                          </a: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mference,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oMath>
                          </a14:m>
                          <a:endParaRPr lang="ru-RU" sz="1400" b="1" i="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210.96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6397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Number of super-periods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6397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Number of DFO periods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057598"/>
                      </a:ext>
                    </a:extLst>
                  </a:tr>
                  <a:tr h="315416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Betatron tune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4.80</m:t>
                                    </m:r>
                                  </m:num>
                                  <m:den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4.85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416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Chromaticity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−5.10</m:t>
                                    </m:r>
                                  </m:num>
                                  <m:den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−5.50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6397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Transition energy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𝐆𝐞𝐕</m:t>
                              </m:r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oMath>
                          </a14:m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3.25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1135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Emittances </a:t>
                          </a:r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hor/vert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  <m:r>
                                <a:rPr lang="en-US" sz="1400" b="1" i="1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𝐦𝐦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𝐦𝐫𝐚𝐝</m:t>
                              </m:r>
                            </m:oMath>
                          </a14:m>
                          <a:endParaRPr lang="en-US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at injection</a:t>
                          </a: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after acceleration 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&lt;11</m:t>
                                    </m:r>
                                  </m:num>
                                  <m:den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&lt;1.5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5248309"/>
                      </a:ext>
                    </a:extLst>
                  </a:tr>
                  <a:tr h="7159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RMS momentum spread,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en-US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at injection</a:t>
                          </a: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after acceleration 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±1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±0.22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854853"/>
                      </a:ext>
                    </a:extLst>
                  </a:tr>
                  <a:tr h="711353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Revolution period,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𝝁</m:t>
                              </m:r>
                              <m:r>
                                <a:rPr lang="en-US" sz="1400" b="1" i="1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oMath>
                          </a14:m>
                          <a:endParaRPr lang="en-US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at injection</a:t>
                          </a: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after acceleration 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8.5</m:t>
                                </m:r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0.89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B95F39FF-D6DE-792B-7DE8-B84D02B8F0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139385"/>
                  </p:ext>
                </p:extLst>
              </p:nvPr>
            </p:nvGraphicFramePr>
            <p:xfrm>
              <a:off x="7255858" y="904207"/>
              <a:ext cx="4684142" cy="5103559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114300">
                        <a:prstClr val="black"/>
                      </a:innerShdw>
                    </a:effectLst>
                  </a:tblPr>
                  <a:tblGrid>
                    <a:gridCol w="35151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8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Ion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4000" r="-1563" b="-159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43333" r="-33795" b="-56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43333" r="-1563" b="-56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19625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344000" r="-33795" b="-12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344000" r="-1563" b="-12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Number of super-periods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444000" r="-1563" b="-11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Number of DFO periods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544000" r="-1563" b="-10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057598"/>
                      </a:ext>
                    </a:extLst>
                  </a:tr>
                  <a:tr h="3243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596296" r="-33795" b="-8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596296" r="-1563" b="-87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3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709434" r="-33795" b="-7924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709434" r="-1563" b="-7924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858000" r="-33795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858000" r="-1563" b="-7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399167" r="-33795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399167" r="-1563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5248309"/>
                      </a:ext>
                    </a:extLst>
                  </a:tr>
                  <a:tr h="7362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495041" r="-33795" b="-10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495041" r="-1563" b="-106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85485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600000" r="-33795" b="-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600000" r="-1563" b="-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525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Correctors in the Booster Lattice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61495A-4051-370E-DA3B-6320BB52EB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51" y="1140077"/>
            <a:ext cx="2023425" cy="2176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5C8C5-10B1-E2C3-28B2-9D37CC8AA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77" y="1145783"/>
            <a:ext cx="2008978" cy="2161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60F703-A809-D2AC-2484-6D06705E92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21" y="1145783"/>
            <a:ext cx="2008978" cy="21612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924A5C-CB87-AA0D-C29A-A6E4D30C36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51" y="3891334"/>
            <a:ext cx="2023425" cy="21767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4A1E82-5E2E-5999-8ED0-DAE391A547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77" y="3901169"/>
            <a:ext cx="2008978" cy="21612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030A25-2BD9-102D-664E-46E50879B7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21" y="3901169"/>
            <a:ext cx="2008978" cy="216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7F1373-9DDE-E98F-47A5-4439A8975E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915409"/>
            <a:ext cx="6000750" cy="2960034"/>
          </a:xfrm>
          <a:prstGeom prst="rect">
            <a:avLst/>
          </a:prstGeom>
        </p:spPr>
      </p:pic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71F2116D-0305-B734-D0D4-E7F6D165F456}"/>
              </a:ext>
            </a:extLst>
          </p:cNvPr>
          <p:cNvSpPr/>
          <p:nvPr/>
        </p:nvSpPr>
        <p:spPr>
          <a:xfrm>
            <a:off x="1399540" y="2687578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00B62F43-D31C-3563-B22A-527A507204B9}"/>
              </a:ext>
            </a:extLst>
          </p:cNvPr>
          <p:cNvSpPr/>
          <p:nvPr/>
        </p:nvSpPr>
        <p:spPr>
          <a:xfrm>
            <a:off x="2288540" y="2687577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283A1FA8-57B1-A27D-56B1-F8A5CC52AA4B}"/>
              </a:ext>
            </a:extLst>
          </p:cNvPr>
          <p:cNvSpPr/>
          <p:nvPr/>
        </p:nvSpPr>
        <p:spPr>
          <a:xfrm>
            <a:off x="3170872" y="2714622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AE969D82-1E9E-F659-5F1C-8DABB30BB7EE}"/>
              </a:ext>
            </a:extLst>
          </p:cNvPr>
          <p:cNvSpPr/>
          <p:nvPr/>
        </p:nvSpPr>
        <p:spPr>
          <a:xfrm>
            <a:off x="4064952" y="2714622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7C2ED431-AB4A-5035-846D-E05ADCE2106E}"/>
              </a:ext>
            </a:extLst>
          </p:cNvPr>
          <p:cNvSpPr/>
          <p:nvPr/>
        </p:nvSpPr>
        <p:spPr>
          <a:xfrm>
            <a:off x="4941305" y="2714622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F5FEF3E6-C6D0-A464-867B-C95830D865A3}"/>
              </a:ext>
            </a:extLst>
          </p:cNvPr>
          <p:cNvSpPr/>
          <p:nvPr/>
        </p:nvSpPr>
        <p:spPr>
          <a:xfrm>
            <a:off x="5822565" y="2714621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2715E80C-7198-85F3-0AC3-AAC1F5F67105}"/>
              </a:ext>
            </a:extLst>
          </p:cNvPr>
          <p:cNvSpPr/>
          <p:nvPr/>
        </p:nvSpPr>
        <p:spPr>
          <a:xfrm>
            <a:off x="1397039" y="3230503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9AE81EC9-AF09-7D4E-DEBC-04F95F485E47}"/>
              </a:ext>
            </a:extLst>
          </p:cNvPr>
          <p:cNvSpPr/>
          <p:nvPr/>
        </p:nvSpPr>
        <p:spPr>
          <a:xfrm>
            <a:off x="2286039" y="3257548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C1EC536-AFB7-948F-A925-FF95279AB41D}"/>
              </a:ext>
            </a:extLst>
          </p:cNvPr>
          <p:cNvSpPr/>
          <p:nvPr/>
        </p:nvSpPr>
        <p:spPr>
          <a:xfrm>
            <a:off x="3168371" y="3257547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2022E7-252D-427F-AC86-5847A5F86D42}"/>
              </a:ext>
            </a:extLst>
          </p:cNvPr>
          <p:cNvSpPr/>
          <p:nvPr/>
        </p:nvSpPr>
        <p:spPr>
          <a:xfrm>
            <a:off x="4062451" y="3257547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3BE1EC3F-F020-E674-AE91-EE1ACD86046D}"/>
              </a:ext>
            </a:extLst>
          </p:cNvPr>
          <p:cNvSpPr/>
          <p:nvPr/>
        </p:nvSpPr>
        <p:spPr>
          <a:xfrm>
            <a:off x="4938804" y="3257547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EB841621-0D32-C8D1-25CC-911E431C5C70}"/>
              </a:ext>
            </a:extLst>
          </p:cNvPr>
          <p:cNvSpPr/>
          <p:nvPr/>
        </p:nvSpPr>
        <p:spPr>
          <a:xfrm>
            <a:off x="5820064" y="3257546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>
            <a:extLst>
              <a:ext uri="{FF2B5EF4-FFF2-40B4-BE49-F238E27FC236}">
                <a16:creationId xmlns:a16="http://schemas.microsoft.com/office/drawing/2014/main" id="{E1A7A987-6CFF-CF66-0AA2-BB77C1C3936C}"/>
              </a:ext>
            </a:extLst>
          </p:cNvPr>
          <p:cNvSpPr/>
          <p:nvPr/>
        </p:nvSpPr>
        <p:spPr>
          <a:xfrm>
            <a:off x="1397039" y="3828434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>
            <a:extLst>
              <a:ext uri="{FF2B5EF4-FFF2-40B4-BE49-F238E27FC236}">
                <a16:creationId xmlns:a16="http://schemas.microsoft.com/office/drawing/2014/main" id="{99C35F0A-EC54-135D-23B4-629242C9A54C}"/>
              </a:ext>
            </a:extLst>
          </p:cNvPr>
          <p:cNvSpPr/>
          <p:nvPr/>
        </p:nvSpPr>
        <p:spPr>
          <a:xfrm>
            <a:off x="2286039" y="3828433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>
            <a:extLst>
              <a:ext uri="{FF2B5EF4-FFF2-40B4-BE49-F238E27FC236}">
                <a16:creationId xmlns:a16="http://schemas.microsoft.com/office/drawing/2014/main" id="{AFD21D03-1B9F-2EC1-CF8A-3ADAB8892568}"/>
              </a:ext>
            </a:extLst>
          </p:cNvPr>
          <p:cNvSpPr/>
          <p:nvPr/>
        </p:nvSpPr>
        <p:spPr>
          <a:xfrm>
            <a:off x="3168371" y="3855478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>
            <a:extLst>
              <a:ext uri="{FF2B5EF4-FFF2-40B4-BE49-F238E27FC236}">
                <a16:creationId xmlns:a16="http://schemas.microsoft.com/office/drawing/2014/main" id="{B4177D55-4112-DC48-E5D5-7025BF03F2FB}"/>
              </a:ext>
            </a:extLst>
          </p:cNvPr>
          <p:cNvSpPr/>
          <p:nvPr/>
        </p:nvSpPr>
        <p:spPr>
          <a:xfrm>
            <a:off x="4062451" y="3855478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>
            <a:extLst>
              <a:ext uri="{FF2B5EF4-FFF2-40B4-BE49-F238E27FC236}">
                <a16:creationId xmlns:a16="http://schemas.microsoft.com/office/drawing/2014/main" id="{03ECF31E-CF78-EAB6-16BE-7DECD0E31F74}"/>
              </a:ext>
            </a:extLst>
          </p:cNvPr>
          <p:cNvSpPr/>
          <p:nvPr/>
        </p:nvSpPr>
        <p:spPr>
          <a:xfrm>
            <a:off x="4938804" y="3855478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2C386FBB-ADBA-1CDC-8840-1BF513E3956C}"/>
              </a:ext>
            </a:extLst>
          </p:cNvPr>
          <p:cNvSpPr/>
          <p:nvPr/>
        </p:nvSpPr>
        <p:spPr>
          <a:xfrm>
            <a:off x="5820064" y="3855477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>
            <a:extLst>
              <a:ext uri="{FF2B5EF4-FFF2-40B4-BE49-F238E27FC236}">
                <a16:creationId xmlns:a16="http://schemas.microsoft.com/office/drawing/2014/main" id="{0FCFA3E1-AAE6-9D26-C562-FE317D220212}"/>
              </a:ext>
            </a:extLst>
          </p:cNvPr>
          <p:cNvSpPr/>
          <p:nvPr/>
        </p:nvSpPr>
        <p:spPr>
          <a:xfrm>
            <a:off x="1397039" y="4447796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>
            <a:extLst>
              <a:ext uri="{FF2B5EF4-FFF2-40B4-BE49-F238E27FC236}">
                <a16:creationId xmlns:a16="http://schemas.microsoft.com/office/drawing/2014/main" id="{8D4E430C-8880-55B3-72EF-E26A62030FD0}"/>
              </a:ext>
            </a:extLst>
          </p:cNvPr>
          <p:cNvSpPr/>
          <p:nvPr/>
        </p:nvSpPr>
        <p:spPr>
          <a:xfrm>
            <a:off x="2286039" y="4447795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>
            <a:extLst>
              <a:ext uri="{FF2B5EF4-FFF2-40B4-BE49-F238E27FC236}">
                <a16:creationId xmlns:a16="http://schemas.microsoft.com/office/drawing/2014/main" id="{9FA9DD9F-862D-015C-277E-395E2BE097F6}"/>
              </a:ext>
            </a:extLst>
          </p:cNvPr>
          <p:cNvSpPr/>
          <p:nvPr/>
        </p:nvSpPr>
        <p:spPr>
          <a:xfrm>
            <a:off x="3168371" y="4474840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>
            <a:extLst>
              <a:ext uri="{FF2B5EF4-FFF2-40B4-BE49-F238E27FC236}">
                <a16:creationId xmlns:a16="http://schemas.microsoft.com/office/drawing/2014/main" id="{6E573CB8-37BF-0EE1-8870-2EF8AFA47DBF}"/>
              </a:ext>
            </a:extLst>
          </p:cNvPr>
          <p:cNvSpPr/>
          <p:nvPr/>
        </p:nvSpPr>
        <p:spPr>
          <a:xfrm>
            <a:off x="4062451" y="4474840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>
            <a:extLst>
              <a:ext uri="{FF2B5EF4-FFF2-40B4-BE49-F238E27FC236}">
                <a16:creationId xmlns:a16="http://schemas.microsoft.com/office/drawing/2014/main" id="{A022F59F-5E88-BACF-ED1B-8E7247E73F81}"/>
              </a:ext>
            </a:extLst>
          </p:cNvPr>
          <p:cNvSpPr/>
          <p:nvPr/>
        </p:nvSpPr>
        <p:spPr>
          <a:xfrm>
            <a:off x="4938804" y="4474840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id="{4FD897C8-A678-2031-ABBD-8262A3DA77B1}"/>
              </a:ext>
            </a:extLst>
          </p:cNvPr>
          <p:cNvSpPr/>
          <p:nvPr/>
        </p:nvSpPr>
        <p:spPr>
          <a:xfrm>
            <a:off x="5820064" y="4474839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id="{168D17BE-A76A-42C0-DFB9-FAF101F3EE59}"/>
              </a:ext>
            </a:extLst>
          </p:cNvPr>
          <p:cNvSpPr/>
          <p:nvPr/>
        </p:nvSpPr>
        <p:spPr>
          <a:xfrm>
            <a:off x="2417437" y="2687577"/>
            <a:ext cx="159385" cy="167439"/>
          </a:xfrm>
          <a:prstGeom prst="flowChartConnector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DE43363F-AE64-2EFC-CA8A-5E76E19F234B}"/>
              </a:ext>
            </a:extLst>
          </p:cNvPr>
          <p:cNvSpPr/>
          <p:nvPr/>
        </p:nvSpPr>
        <p:spPr>
          <a:xfrm>
            <a:off x="2426624" y="3257546"/>
            <a:ext cx="159385" cy="167439"/>
          </a:xfrm>
          <a:prstGeom prst="flowChartConnector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>
            <a:extLst>
              <a:ext uri="{FF2B5EF4-FFF2-40B4-BE49-F238E27FC236}">
                <a16:creationId xmlns:a16="http://schemas.microsoft.com/office/drawing/2014/main" id="{810F49F7-FEA3-AF8E-04F8-1FA2A47DA60A}"/>
              </a:ext>
            </a:extLst>
          </p:cNvPr>
          <p:cNvSpPr/>
          <p:nvPr/>
        </p:nvSpPr>
        <p:spPr>
          <a:xfrm>
            <a:off x="2417436" y="3828433"/>
            <a:ext cx="159385" cy="167439"/>
          </a:xfrm>
          <a:prstGeom prst="flowChartConnector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:a16="http://schemas.microsoft.com/office/drawing/2014/main" id="{29F919BB-D0B7-A61E-4B63-2E1B615EB3AF}"/>
              </a:ext>
            </a:extLst>
          </p:cNvPr>
          <p:cNvSpPr/>
          <p:nvPr/>
        </p:nvSpPr>
        <p:spPr>
          <a:xfrm>
            <a:off x="2417436" y="4447794"/>
            <a:ext cx="159385" cy="167439"/>
          </a:xfrm>
          <a:prstGeom prst="flowChartConnector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>
            <a:extLst>
              <a:ext uri="{FF2B5EF4-FFF2-40B4-BE49-F238E27FC236}">
                <a16:creationId xmlns:a16="http://schemas.microsoft.com/office/drawing/2014/main" id="{050F1F24-ACDF-CACE-DE74-64A95465CD10}"/>
              </a:ext>
            </a:extLst>
          </p:cNvPr>
          <p:cNvSpPr/>
          <p:nvPr/>
        </p:nvSpPr>
        <p:spPr>
          <a:xfrm>
            <a:off x="3909743" y="2714620"/>
            <a:ext cx="159385" cy="167439"/>
          </a:xfrm>
          <a:prstGeom prst="flowChartConnector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узел 52">
            <a:extLst>
              <a:ext uri="{FF2B5EF4-FFF2-40B4-BE49-F238E27FC236}">
                <a16:creationId xmlns:a16="http://schemas.microsoft.com/office/drawing/2014/main" id="{7E9ED25A-7C43-C981-4FE0-253913F66A63}"/>
              </a:ext>
            </a:extLst>
          </p:cNvPr>
          <p:cNvSpPr/>
          <p:nvPr/>
        </p:nvSpPr>
        <p:spPr>
          <a:xfrm>
            <a:off x="3904614" y="3257545"/>
            <a:ext cx="159385" cy="167439"/>
          </a:xfrm>
          <a:prstGeom prst="flowChartConnector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>
            <a:extLst>
              <a:ext uri="{FF2B5EF4-FFF2-40B4-BE49-F238E27FC236}">
                <a16:creationId xmlns:a16="http://schemas.microsoft.com/office/drawing/2014/main" id="{94240A1D-F115-6B18-98B8-210E97B08B1A}"/>
              </a:ext>
            </a:extLst>
          </p:cNvPr>
          <p:cNvSpPr/>
          <p:nvPr/>
        </p:nvSpPr>
        <p:spPr>
          <a:xfrm>
            <a:off x="3905567" y="3855477"/>
            <a:ext cx="159385" cy="167439"/>
          </a:xfrm>
          <a:prstGeom prst="flowChartConnector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>
            <a:extLst>
              <a:ext uri="{FF2B5EF4-FFF2-40B4-BE49-F238E27FC236}">
                <a16:creationId xmlns:a16="http://schemas.microsoft.com/office/drawing/2014/main" id="{48FDBECB-A6C7-C970-1A8E-3969FE263384}"/>
              </a:ext>
            </a:extLst>
          </p:cNvPr>
          <p:cNvSpPr/>
          <p:nvPr/>
        </p:nvSpPr>
        <p:spPr>
          <a:xfrm>
            <a:off x="3908295" y="4474839"/>
            <a:ext cx="159385" cy="167439"/>
          </a:xfrm>
          <a:prstGeom prst="flowChartConnector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>
            <a:extLst>
              <a:ext uri="{FF2B5EF4-FFF2-40B4-BE49-F238E27FC236}">
                <a16:creationId xmlns:a16="http://schemas.microsoft.com/office/drawing/2014/main" id="{9F99AEBC-2BE3-5982-787C-02236135C7F4}"/>
              </a:ext>
            </a:extLst>
          </p:cNvPr>
          <p:cNvSpPr/>
          <p:nvPr/>
        </p:nvSpPr>
        <p:spPr>
          <a:xfrm>
            <a:off x="333996" y="5064686"/>
            <a:ext cx="159385" cy="167439"/>
          </a:xfrm>
          <a:prstGeom prst="flowChartConnector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>
            <a:extLst>
              <a:ext uri="{FF2B5EF4-FFF2-40B4-BE49-F238E27FC236}">
                <a16:creationId xmlns:a16="http://schemas.microsoft.com/office/drawing/2014/main" id="{B321257D-F605-F0C1-35E5-E1B1E2AD6059}"/>
              </a:ext>
            </a:extLst>
          </p:cNvPr>
          <p:cNvSpPr/>
          <p:nvPr/>
        </p:nvSpPr>
        <p:spPr>
          <a:xfrm>
            <a:off x="333996" y="5394309"/>
            <a:ext cx="159385" cy="167439"/>
          </a:xfrm>
          <a:prstGeom prst="flowChartConnector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12377D-4D8F-A927-FC28-CE1513C4D7B8}"/>
              </a:ext>
            </a:extLst>
          </p:cNvPr>
          <p:cNvSpPr/>
          <p:nvPr/>
        </p:nvSpPr>
        <p:spPr>
          <a:xfrm>
            <a:off x="493380" y="4931098"/>
            <a:ext cx="3051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anose="02040502050405020303" pitchFamily="18" charset="0"/>
              </a:rPr>
              <a:t>— </a:t>
            </a:r>
            <a:r>
              <a:rPr lang="en-US" sz="2000" dirty="0">
                <a:latin typeface="Georgia" panose="02040502050405020303" pitchFamily="18" charset="0"/>
              </a:rPr>
              <a:t>Dipole correctors: 24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0AC270C-D4AF-E1D0-68A9-104A1854D0DA}"/>
              </a:ext>
            </a:extLst>
          </p:cNvPr>
          <p:cNvSpPr/>
          <p:nvPr/>
        </p:nvSpPr>
        <p:spPr>
          <a:xfrm>
            <a:off x="497355" y="5277973"/>
            <a:ext cx="3051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anose="02040502050405020303" pitchFamily="18" charset="0"/>
              </a:rPr>
              <a:t>— </a:t>
            </a:r>
            <a:r>
              <a:rPr lang="en-US" sz="2000" dirty="0">
                <a:latin typeface="Georgia" panose="02040502050405020303" pitchFamily="18" charset="0"/>
              </a:rPr>
              <a:t>Multipole correctors: 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8DF087-F30B-537A-FED6-75FBB1BA3031}"/>
              </a:ext>
            </a:extLst>
          </p:cNvPr>
          <p:cNvSpPr/>
          <p:nvPr/>
        </p:nvSpPr>
        <p:spPr>
          <a:xfrm>
            <a:off x="1101182" y="5695627"/>
            <a:ext cx="3798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Total: 32 correctors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730D30-469C-B4D9-6BCA-5C9963E06D3E}"/>
              </a:ext>
            </a:extLst>
          </p:cNvPr>
          <p:cNvSpPr txBox="1"/>
          <p:nvPr/>
        </p:nvSpPr>
        <p:spPr>
          <a:xfrm>
            <a:off x="6122535" y="3316831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“Normal” Dipole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12C515-E515-E648-A0A6-064BE08617B8}"/>
              </a:ext>
            </a:extLst>
          </p:cNvPr>
          <p:cNvSpPr txBox="1"/>
          <p:nvPr/>
        </p:nvSpPr>
        <p:spPr>
          <a:xfrm>
            <a:off x="8315769" y="3299924"/>
            <a:ext cx="148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“Skew” Dipole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A601246-15C0-A5D6-7A63-FDCBF9F24495}"/>
              </a:ext>
            </a:extLst>
          </p:cNvPr>
          <p:cNvSpPr txBox="1"/>
          <p:nvPr/>
        </p:nvSpPr>
        <p:spPr>
          <a:xfrm>
            <a:off x="10183020" y="3316831"/>
            <a:ext cx="200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“Skew” Quadrupole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D286CB-24EA-4E01-EAB3-92D2A10434DC}"/>
              </a:ext>
            </a:extLst>
          </p:cNvPr>
          <p:cNvSpPr txBox="1"/>
          <p:nvPr/>
        </p:nvSpPr>
        <p:spPr>
          <a:xfrm>
            <a:off x="6043416" y="6068088"/>
            <a:ext cx="204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“Normal” Sextupole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086450B-B6CA-FB74-2FD3-80EB975FF12F}"/>
              </a:ext>
            </a:extLst>
          </p:cNvPr>
          <p:cNvSpPr txBox="1"/>
          <p:nvPr/>
        </p:nvSpPr>
        <p:spPr>
          <a:xfrm>
            <a:off x="8131377" y="6068088"/>
            <a:ext cx="2008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“Skew” Sextupole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FC862D0-301D-1300-F7A0-74C74A6FDA3C}"/>
              </a:ext>
            </a:extLst>
          </p:cNvPr>
          <p:cNvSpPr txBox="1"/>
          <p:nvPr/>
        </p:nvSpPr>
        <p:spPr>
          <a:xfrm>
            <a:off x="10183019" y="6070081"/>
            <a:ext cx="200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“Normal” Octupole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4" grpId="0"/>
      <p:bldP spid="15" grpId="0"/>
      <p:bldP spid="16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Goals of the System. Magnet Design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972B3043-0670-3209-73AD-4847B1A57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929383"/>
                  </p:ext>
                </p:extLst>
              </p:nvPr>
            </p:nvGraphicFramePr>
            <p:xfrm>
              <a:off x="333997" y="928739"/>
              <a:ext cx="11520000" cy="28346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123192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3062378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2924355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2410075">
                      <a:extLst>
                        <a:ext uri="{9D8B030D-6E8A-4147-A177-3AD203B41FA5}">
                          <a16:colId xmlns:a16="http://schemas.microsoft.com/office/drawing/2014/main" val="35162145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Field Types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Corrections</a:t>
                          </a:r>
                          <a:r>
                            <a:rPr lang="en-US" sz="2400" baseline="0" dirty="0">
                              <a:latin typeface="Georgia" panose="02040502050405020303" pitchFamily="18" charset="0"/>
                            </a:rPr>
                            <a:t> g</a:t>
                          </a:r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oals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Field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Ampere-turns</a:t>
                          </a:r>
                          <a:endParaRPr lang="ru-RU" sz="24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“Normal” dipole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Horizontal orbit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0.08 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5500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“Skew” dipole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Vertical orbit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0.08 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5500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“Skew” quadrupole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Betatron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tune coupling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0.6 T/m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4200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“Normal” sextupole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Chromaticity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130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2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3900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372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“Skew” sextupole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Optics errors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130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2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3900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6211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“Normal” octupole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1200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2400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8499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972B3043-0670-3209-73AD-4847B1A57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929383"/>
                  </p:ext>
                </p:extLst>
              </p:nvPr>
            </p:nvGraphicFramePr>
            <p:xfrm>
              <a:off x="333997" y="928739"/>
              <a:ext cx="11520000" cy="28346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123192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3062378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2924355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2410075">
                      <a:extLst>
                        <a:ext uri="{9D8B030D-6E8A-4147-A177-3AD203B41FA5}">
                          <a16:colId xmlns:a16="http://schemas.microsoft.com/office/drawing/2014/main" val="351621450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Field Types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Corrections</a:t>
                          </a:r>
                          <a:r>
                            <a:rPr lang="en-US" sz="2400" baseline="0" dirty="0">
                              <a:latin typeface="Georgia" panose="02040502050405020303" pitchFamily="18" charset="0"/>
                            </a:rPr>
                            <a:t> g</a:t>
                          </a:r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oals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Georgia" panose="02040502050405020303" pitchFamily="18" charset="0"/>
                            </a:rPr>
                            <a:t>Field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Ampere-turns</a:t>
                          </a:r>
                          <a:endParaRPr lang="ru-RU" sz="24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5" t="-127692" r="-269396" b="-5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Horizontal orbit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0.08 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5500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5" t="-227692" r="-269396" b="-4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Vertical orbit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0.08 T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5500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5" t="-322727" r="-269396" b="-3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Betatron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tune coupling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0.6 T/m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4200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5" t="-429231" r="-269396" b="-2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Chromaticity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130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2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3900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3720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5" t="-529231" r="-269396" b="-1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Optics errors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130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2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3900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62112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5" t="-629231" r="-269396" b="-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1200</a:t>
                          </a:r>
                          <a:r>
                            <a:rPr lang="en-US" sz="2000" baseline="0" dirty="0">
                              <a:latin typeface="Georgia" panose="02040502050405020303" pitchFamily="18" charset="0"/>
                            </a:rPr>
                            <a:t> T/m</a:t>
                          </a:r>
                          <a:r>
                            <a:rPr lang="en-US" sz="2000" baseline="30000" dirty="0"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2000" baseline="30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2400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84990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654F97-7869-5034-895E-8424037D81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6639"/>
            <a:ext cx="2647099" cy="26470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F54B59-2009-4068-2B20-ED1B24B115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85" y="3799379"/>
            <a:ext cx="6506615" cy="2668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612C47-B467-C9F1-C2E0-A7307FAA04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96" y="3799378"/>
            <a:ext cx="2579492" cy="26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2D FEM Calculation. Results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99180815-7492-EBF0-48A8-69A90282C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632760"/>
                  </p:ext>
                </p:extLst>
              </p:nvPr>
            </p:nvGraphicFramePr>
            <p:xfrm>
              <a:off x="1236000" y="1297118"/>
              <a:ext cx="9720000" cy="2194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48000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241200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2196000">
                      <a:extLst>
                        <a:ext uri="{9D8B030D-6E8A-4147-A177-3AD203B41FA5}">
                          <a16:colId xmlns:a16="http://schemas.microsoft.com/office/drawing/2014/main" val="1098085729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75254507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Calculation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Dipole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Quadrupole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Sextupole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Octupole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Analytic (vac</a:t>
                          </a:r>
                          <a:r>
                            <a:rPr lang="ru-RU" sz="1400" dirty="0"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0.03857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0.01676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7.413*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2.007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FEM 2D (vac</a:t>
                          </a:r>
                          <a:r>
                            <a:rPr lang="ru-RU" sz="1400" dirty="0"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4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0.034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86</a:t>
                          </a:r>
                          <a:endParaRPr lang="ru-RU" sz="1400" kern="1200" noProof="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0.0166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7.451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2.010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a:t>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10.51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0.91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0.50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0.17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Analytic (yoke)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0.07204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0.03239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0.01342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3.321*10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FEM 2D (yoke)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4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0.0733</a:t>
                          </a:r>
                          <a:r>
                            <a:rPr kumimoji="0" lang="en-US" sz="14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4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0.0323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0.01336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3.313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37209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a:t>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1.78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0.21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0.42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0.17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62112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99180815-7492-EBF0-48A8-69A90282C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632760"/>
                  </p:ext>
                </p:extLst>
              </p:nvPr>
            </p:nvGraphicFramePr>
            <p:xfrm>
              <a:off x="1236000" y="1297118"/>
              <a:ext cx="9720000" cy="2194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48000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241200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2196000">
                      <a:extLst>
                        <a:ext uri="{9D8B030D-6E8A-4147-A177-3AD203B41FA5}">
                          <a16:colId xmlns:a16="http://schemas.microsoft.com/office/drawing/2014/main" val="1098085729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75254507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Calculation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6149" t="-10000" r="-354730" b="-5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39141" t="-10000" r="-165152" b="-5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63056" t="-10000" r="-81667" b="-5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50690" t="-10000" r="-1379" b="-5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Analytic (vac</a:t>
                          </a:r>
                          <a:r>
                            <a:rPr lang="ru-RU" sz="1400" dirty="0"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0.03857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0.01676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7.413*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2.007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FEM 2D (vac</a:t>
                          </a:r>
                          <a:r>
                            <a:rPr lang="ru-RU" sz="1400" dirty="0"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4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0.034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86</a:t>
                          </a:r>
                          <a:endParaRPr lang="ru-RU" sz="1400" kern="1200" noProof="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0.0166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7.451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2.010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a:t>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10.51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0.91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0.50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0.17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Analytic (yoke)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0.07204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0.03239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0.01342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3.321*10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FEM 2D (yoke)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4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0.0733</a:t>
                          </a:r>
                          <a:r>
                            <a:rPr kumimoji="0" lang="en-US" sz="14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4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0.0323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0.01336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3.313</a:t>
                          </a: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*10</a:t>
                          </a:r>
                          <a:r>
                            <a:rPr lang="en-US" sz="14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37209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a:t>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1.78</a:t>
                          </a:r>
                          <a:endParaRPr kumimoji="0" lang="ru-RU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0.21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0.42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Georgia" panose="02040502050405020303" pitchFamily="18" charset="0"/>
                            </a:rPr>
                            <a:t>0.17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62112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6C84927-D4C6-E83A-8E3A-B048214CBC06}"/>
              </a:ext>
            </a:extLst>
          </p:cNvPr>
          <p:cNvSpPr txBox="1"/>
          <p:nvPr/>
        </p:nvSpPr>
        <p:spPr>
          <a:xfrm>
            <a:off x="4311996" y="901754"/>
            <a:ext cx="3568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Field @R=30 mm [T]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A597F1-8225-1009-8F93-75D7D31B2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01" y="3524508"/>
            <a:ext cx="3600000" cy="2647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B6ED0F-B877-6357-1D3F-BF4A871BDDF1}"/>
                  </a:ext>
                </a:extLst>
              </p:cNvPr>
              <p:cNvSpPr txBox="1"/>
              <p:nvPr/>
            </p:nvSpPr>
            <p:spPr>
              <a:xfrm>
                <a:off x="4836001" y="3835559"/>
                <a:ext cx="2520000" cy="202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𝐹𝐸𝑀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𝐹𝐸𝑀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⋅100%</m:t>
                      </m:r>
                    </m:oMath>
                  </m:oMathPara>
                </a14:m>
                <a:endParaRPr lang="ru-RU" sz="1600" dirty="0">
                  <a:latin typeface="Georgia" panose="02040502050405020303" pitchFamily="18" charset="0"/>
                </a:endParaRPr>
              </a:p>
              <a:p>
                <a:pPr algn="just"/>
                <a:endParaRPr lang="en-US" b="0" dirty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  <a:p>
                <a:pPr algn="just"/>
                <a:r>
                  <a:rPr lang="en-US" b="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Analytic calculation: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0" dirty="0">
                    <a:latin typeface="Georgia" panose="02040502050405020303" pitchFamily="18" charset="0"/>
                  </a:rPr>
                  <a:t>Bio-Savart law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0" dirty="0">
                    <a:latin typeface="Georgia" panose="02040502050405020303" pitchFamily="18" charset="0"/>
                  </a:rPr>
                  <a:t>Image-Current method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B6ED0F-B877-6357-1D3F-BF4A871B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01" y="3835559"/>
                <a:ext cx="2520000" cy="2025170"/>
              </a:xfrm>
              <a:prstGeom prst="rect">
                <a:avLst/>
              </a:prstGeom>
              <a:blipFill>
                <a:blip r:embed="rId7"/>
                <a:stretch>
                  <a:fillRect l="-1932" b="-3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9EE51D-A0C3-43C1-F7AE-7A547A3800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51" y="3525144"/>
            <a:ext cx="3726648" cy="264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68275F-A6E2-E7FC-BCFC-C3A3435C50BA}"/>
              </a:ext>
            </a:extLst>
          </p:cNvPr>
          <p:cNvSpPr txBox="1"/>
          <p:nvPr/>
        </p:nvSpPr>
        <p:spPr>
          <a:xfrm>
            <a:off x="1236001" y="6174257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Dipole Corrector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A440A-D765-2575-B53B-41C3EB444850}"/>
              </a:ext>
            </a:extLst>
          </p:cNvPr>
          <p:cNvSpPr txBox="1"/>
          <p:nvPr/>
        </p:nvSpPr>
        <p:spPr>
          <a:xfrm>
            <a:off x="7229350" y="6171144"/>
            <a:ext cx="372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Multipole Corrector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0EF525-0E83-80FF-5B14-531126EE9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9" y="900001"/>
            <a:ext cx="4640706" cy="3551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Таблица 21">
                <a:extLst>
                  <a:ext uri="{FF2B5EF4-FFF2-40B4-BE49-F238E27FC236}">
                    <a16:creationId xmlns:a16="http://schemas.microsoft.com/office/drawing/2014/main" id="{BF2939AE-6189-A4AD-5864-0559864027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7246401"/>
                  </p:ext>
                </p:extLst>
              </p:nvPr>
            </p:nvGraphicFramePr>
            <p:xfrm>
              <a:off x="6352578" y="4468953"/>
              <a:ext cx="5587422" cy="199779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86510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135307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1465605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</a:tblGrid>
                  <a:tr h="514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Field Type</a:t>
                          </a:r>
                          <a:endParaRPr lang="ru-RU" sz="20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Measurements</a:t>
                          </a:r>
                          <a:endParaRPr lang="ru-RU" sz="20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FEM 2D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Quadrupole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)</a:t>
                          </a:r>
                          <a:endParaRPr lang="ru-RU" sz="18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0.03834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0.04422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latin typeface="Georgia" panose="02040502050405020303" pitchFamily="18" charset="0"/>
                                  </a:rPr>
                                  <m:t>Sextupole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latin typeface="Georgia" panose="02040502050405020303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latin typeface="Georgia" panose="02040502050405020303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0.02111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0.02548</a:t>
                          </a:r>
                          <a:endParaRPr lang="ru-RU" sz="1700" kern="1200" noProof="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latin typeface="Georgia" panose="02040502050405020303" pitchFamily="18" charset="0"/>
                                  </a:rPr>
                                  <m:t>Sextupole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latin typeface="Georgia" panose="02040502050405020303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latin typeface="Georgia" panose="02040502050405020303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0.01028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0.02501</a:t>
                          </a:r>
                          <a:endParaRPr lang="ru-RU" sz="1700" kern="1200" noProof="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3465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Octupole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7.766*</a:t>
                          </a:r>
                          <a:r>
                            <a:rPr lang="en-US" sz="1700" dirty="0">
                              <a:latin typeface="Georgia" panose="02040502050405020303" pitchFamily="18" charset="0"/>
                            </a:rPr>
                            <a:t>10</a:t>
                          </a:r>
                          <a:r>
                            <a:rPr lang="en-US" sz="17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8.446*</a:t>
                          </a:r>
                          <a:r>
                            <a:rPr lang="en-US" sz="1700" dirty="0">
                              <a:latin typeface="Georgia" panose="02040502050405020303" pitchFamily="18" charset="0"/>
                            </a:rPr>
                            <a:t>10</a:t>
                          </a:r>
                          <a:r>
                            <a:rPr lang="en-US" sz="17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700" kern="1200" noProof="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0787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Таблица 21">
                <a:extLst>
                  <a:ext uri="{FF2B5EF4-FFF2-40B4-BE49-F238E27FC236}">
                    <a16:creationId xmlns:a16="http://schemas.microsoft.com/office/drawing/2014/main" id="{BF2939AE-6189-A4AD-5864-0559864027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7246401"/>
                  </p:ext>
                </p:extLst>
              </p:nvPr>
            </p:nvGraphicFramePr>
            <p:xfrm>
              <a:off x="6352578" y="4468953"/>
              <a:ext cx="5587422" cy="199779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86510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135307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1465605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</a:tblGrid>
                  <a:tr h="514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Field Type</a:t>
                          </a:r>
                          <a:endParaRPr lang="ru-RU" sz="20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Measurements</a:t>
                          </a:r>
                          <a:endParaRPr lang="ru-RU" sz="20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Georgia" panose="02040502050405020303" pitchFamily="18" charset="0"/>
                            </a:rPr>
                            <a:t>FEM 2D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7" t="-139344" r="-18251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0.03834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0.04422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7" t="-239344" r="-18251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0.02111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0.02548</a:t>
                          </a:r>
                          <a:endParaRPr lang="ru-RU" sz="1700" kern="1200" noProof="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7" t="-339344" r="-18251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0.01028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0.02501</a:t>
                          </a:r>
                          <a:endParaRPr lang="ru-RU" sz="1700" kern="1200" noProof="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3465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7" t="-439344" r="-1825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7.766*</a:t>
                          </a:r>
                          <a:r>
                            <a:rPr lang="en-US" sz="1700" dirty="0">
                              <a:latin typeface="Georgia" panose="02040502050405020303" pitchFamily="18" charset="0"/>
                            </a:rPr>
                            <a:t>10</a:t>
                          </a:r>
                          <a:r>
                            <a:rPr lang="en-US" sz="17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kumimoji="0" lang="ru-RU" sz="17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8.446*</a:t>
                          </a:r>
                          <a:r>
                            <a:rPr lang="en-US" sz="1700" dirty="0">
                              <a:latin typeface="Georgia" panose="02040502050405020303" pitchFamily="18" charset="0"/>
                            </a:rPr>
                            <a:t>10</a:t>
                          </a:r>
                          <a:r>
                            <a:rPr lang="en-US" sz="1700" baseline="30000" dirty="0">
                              <a:latin typeface="Georgia" panose="02040502050405020303" pitchFamily="18" charset="0"/>
                            </a:rPr>
                            <a:t>-3</a:t>
                          </a:r>
                          <a:endParaRPr lang="ru-RU" sz="1700" kern="1200" noProof="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07879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979F95A-9E93-2BFE-0600-7B4745A09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6" y="900000"/>
            <a:ext cx="4687002" cy="55775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2661483-435E-D5C1-62FC-55DF45CE7D36}"/>
              </a:ext>
            </a:extLst>
          </p:cNvPr>
          <p:cNvSpPr txBox="1"/>
          <p:nvPr/>
        </p:nvSpPr>
        <p:spPr>
          <a:xfrm>
            <a:off x="6260871" y="1290986"/>
            <a:ext cx="553998" cy="27869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Field @R=41 mm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1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</a:t>
            </a:r>
            <a:r>
              <a:rPr lang="ru-RU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. </a:t>
            </a:r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Booster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A90FF3-A5C6-DBE8-C4EC-E40D96FDFDEA}"/>
              </a:ext>
            </a:extLst>
          </p:cNvPr>
          <p:cNvSpPr/>
          <p:nvPr/>
        </p:nvSpPr>
        <p:spPr>
          <a:xfrm>
            <a:off x="543970" y="905420"/>
            <a:ext cx="5727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45 dipole magnets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24</a:t>
            </a:r>
            <a:r>
              <a:rPr lang="en-US" sz="2000" dirty="0">
                <a:latin typeface="Georgia" panose="02040502050405020303" pitchFamily="18" charset="0"/>
              </a:rPr>
              <a:t> doublets of quadrupole magnets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31D742-4FBE-ED7F-E3B4-D463F9B999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61" y="911340"/>
            <a:ext cx="3600000" cy="27553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D4E6D2-6FE2-8C61-A6E7-2A1AE4E8DD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60" y="3678070"/>
            <a:ext cx="3600000" cy="2755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3296DD4A-3AA7-A797-DD97-1A21AE2546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850401"/>
                  </p:ext>
                </p:extLst>
              </p:nvPr>
            </p:nvGraphicFramePr>
            <p:xfrm>
              <a:off x="333996" y="1823870"/>
              <a:ext cx="6147596" cy="37084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99422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728625">
                      <a:extLst>
                        <a:ext uri="{9D8B030D-6E8A-4147-A177-3AD203B41FA5}">
                          <a16:colId xmlns:a16="http://schemas.microsoft.com/office/drawing/2014/main" val="428011916"/>
                        </a:ext>
                      </a:extLst>
                    </a:gridCol>
                    <a:gridCol w="1321124">
                      <a:extLst>
                        <a:ext uri="{9D8B030D-6E8A-4147-A177-3AD203B41FA5}">
                          <a16:colId xmlns:a16="http://schemas.microsoft.com/office/drawing/2014/main" val="2643654894"/>
                        </a:ext>
                      </a:extLst>
                    </a:gridCol>
                    <a:gridCol w="874425">
                      <a:extLst>
                        <a:ext uri="{9D8B030D-6E8A-4147-A177-3AD203B41FA5}">
                          <a16:colId xmlns:a16="http://schemas.microsoft.com/office/drawing/2014/main" val="399607899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Parameter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</a:rPr>
                            <a:t>Dipoles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Quadrupoles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ru-RU" sz="2000" b="1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Mean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SD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Mean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SD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167323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Injection Energy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 (1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</m:t>
                              </m:r>
                              <m:r>
                                <a:rPr lang="en-US" sz="1800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</m:t>
                              </m:r>
                            </m:oMath>
                          </a14:m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14423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 (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tilt),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mrad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-1</a:t>
                          </a:r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𝑑𝑋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𝑑𝑌</m:t>
                              </m:r>
                            </m:oMath>
                          </a14:m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mm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, T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*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m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19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-2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66523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3233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9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3642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3296DD4A-3AA7-A797-DD97-1A21AE2546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850401"/>
                  </p:ext>
                </p:extLst>
              </p:nvPr>
            </p:nvGraphicFramePr>
            <p:xfrm>
              <a:off x="333996" y="1823870"/>
              <a:ext cx="6147596" cy="37084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99422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728625">
                      <a:extLst>
                        <a:ext uri="{9D8B030D-6E8A-4147-A177-3AD203B41FA5}">
                          <a16:colId xmlns:a16="http://schemas.microsoft.com/office/drawing/2014/main" val="428011916"/>
                        </a:ext>
                      </a:extLst>
                    </a:gridCol>
                    <a:gridCol w="1321124">
                      <a:extLst>
                        <a:ext uri="{9D8B030D-6E8A-4147-A177-3AD203B41FA5}">
                          <a16:colId xmlns:a16="http://schemas.microsoft.com/office/drawing/2014/main" val="2643654894"/>
                        </a:ext>
                      </a:extLst>
                    </a:gridCol>
                    <a:gridCol w="874425">
                      <a:extLst>
                        <a:ext uri="{9D8B030D-6E8A-4147-A177-3AD203B41FA5}">
                          <a16:colId xmlns:a16="http://schemas.microsoft.com/office/drawing/2014/main" val="399607899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Parameter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</a:rPr>
                            <a:t>Dipoles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Quadrupoles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ru-RU" sz="2000" b="1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Mean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SD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Mean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SD</a:t>
                          </a:r>
                          <a:endParaRPr lang="ru-RU" sz="1800" b="1" kern="1200" baseline="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167323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99" t="-208197" r="-396" b="-7229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14423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5" t="-308197" r="-209146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-1</a:t>
                          </a:r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5" t="-408197" r="-209146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5" t="-516667" r="-209146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19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5" t="-606557" r="-20914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-2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5" t="-706557" r="-20914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66523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5" t="-806557" r="-20914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3233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5" t="-906557" r="-20914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—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9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.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36426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130261-A105-90B2-A204-1D5B6D754565}"/>
                  </a:ext>
                </a:extLst>
              </p:cNvPr>
              <p:cNvSpPr txBox="1"/>
              <p:nvPr/>
            </p:nvSpPr>
            <p:spPr>
              <a:xfrm>
                <a:off x="333996" y="5742834"/>
                <a:ext cx="6002349" cy="688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130261-A105-90B2-A204-1D5B6D754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6" y="5742834"/>
                <a:ext cx="6002349" cy="6880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Dynamic Aperture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/>
              <a:t>The Correction System of the NICA Booster Guiding Magnetic Field</a:t>
            </a:r>
            <a:endParaRPr lang="en-US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/>
              <a:t>M. Shandov,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/>
              <p:nvPr/>
            </p:nvSpPr>
            <p:spPr>
              <a:xfrm>
                <a:off x="333994" y="900000"/>
                <a:ext cx="11527327" cy="5812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Dynamic aperture </a:t>
                </a:r>
                <a:r>
                  <a:rPr lang="en-US" sz="2000" dirty="0">
                    <a:latin typeface="Georgia" panose="02040502050405020303" pitchFamily="18" charset="0"/>
                  </a:rPr>
                  <a:t>(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DA</a:t>
                </a:r>
                <a:r>
                  <a:rPr lang="en-US" sz="2000" dirty="0">
                    <a:latin typeface="Georgia" panose="02040502050405020303" pitchFamily="18" charset="0"/>
                  </a:rPr>
                  <a:t>)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ru-RU" sz="2000" dirty="0">
                    <a:latin typeface="Georgia" panose="02040502050405020303" pitchFamily="18" charset="0"/>
                  </a:rPr>
                  <a:t>– </a:t>
                </a:r>
                <a:r>
                  <a:rPr lang="en-US" sz="2000" dirty="0">
                    <a:latin typeface="Georgia" panose="02040502050405020303" pitchFamily="18" charset="0"/>
                  </a:rPr>
                  <a:t>domain of the particles are located (coordinates) in 6D phase space, where their motion in electromagnetic field of the facility is stable under the influence perturbations</a:t>
                </a:r>
                <a:r>
                  <a:rPr lang="ru-RU" sz="2000" dirty="0">
                    <a:latin typeface="Georgia" panose="02040502050405020303" pitchFamily="18" charset="0"/>
                  </a:rPr>
                  <a:t>:</a:t>
                </a: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Georgia" panose="02040502050405020303" pitchFamily="18" charset="0"/>
                  </a:rPr>
                  <a:t>the perturbations are systematic and random errors of the lattice magnets</a:t>
                </a:r>
                <a:r>
                  <a:rPr lang="ru-RU" sz="1600" dirty="0">
                    <a:latin typeface="Georgia" panose="02040502050405020303" pitchFamily="18" charset="0"/>
                  </a:rPr>
                  <a:t> </a:t>
                </a:r>
                <a:r>
                  <a:rPr lang="en-US" sz="1600" dirty="0">
                    <a:latin typeface="Georgia" panose="02040502050405020303" pitchFamily="18" charset="0"/>
                  </a:rPr>
                  <a:t>and RF-stations</a:t>
                </a: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Georgia" panose="02040502050405020303" pitchFamily="18" charset="0"/>
                  </a:rPr>
                  <a:t>space charge force</a:t>
                </a:r>
              </a:p>
              <a:p>
                <a:pPr marL="715963" indent="-34290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Georgia" panose="02040502050405020303" pitchFamily="18" charset="0"/>
                  </a:rPr>
                  <a:t>impedance of the beam pipe etc. </a:t>
                </a:r>
                <a:endParaRPr lang="ru-RU" sz="2000" dirty="0">
                  <a:latin typeface="Georgia" panose="02040502050405020303" pitchFamily="18" charset="0"/>
                </a:endParaRPr>
              </a:p>
              <a:p>
                <a:pPr algn="just"/>
                <a:r>
                  <a:rPr lang="en-US" sz="2000" dirty="0">
                    <a:latin typeface="Georgia" panose="02040502050405020303" pitchFamily="18" charset="0"/>
                  </a:rPr>
                  <a:t>Only </a:t>
                </a:r>
                <a:r>
                  <a:rPr lang="en-US" sz="2000" b="1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transvers DA</a:t>
                </a:r>
                <a:r>
                  <a:rPr lang="en-US" sz="2000" dirty="0">
                    <a:solidFill>
                      <a:srgbClr val="5B9BD5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000" dirty="0">
                    <a:latin typeface="Georgia" panose="02040502050405020303" pitchFamily="18" charset="0"/>
                  </a:rPr>
                  <a:t>are considered (without the synchrotron motion)</a:t>
                </a:r>
              </a:p>
              <a:p>
                <a:endParaRPr lang="en-US" sz="1600" dirty="0">
                  <a:latin typeface="Georgia" panose="02040502050405020303" pitchFamily="18" charset="0"/>
                </a:endParaRPr>
              </a:p>
              <a:p>
                <a:r>
                  <a:rPr lang="en-US" sz="2000" dirty="0">
                    <a:latin typeface="Georgia" panose="02040502050405020303" pitchFamily="18" charset="0"/>
                  </a:rPr>
                  <a:t>Let us introduce the concept of the </a:t>
                </a:r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maximal initial amplitude </a:t>
                </a:r>
                <a:r>
                  <a:rPr lang="en-US" sz="2000" dirty="0">
                    <a:latin typeface="Georgia" panose="02040502050405020303" pitchFamily="18" charset="0"/>
                  </a:rPr>
                  <a:t>of a particle oscillation: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∀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𝑡𝑢𝑟𝑛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∃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𝑡𝑢𝑟𝑛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latin typeface="Georgia" panose="02040502050405020303" pitchFamily="18" charset="0"/>
                  </a:rPr>
                  <a:t> </a:t>
                </a:r>
                <a:r>
                  <a:rPr lang="ru-RU" sz="1600" dirty="0">
                    <a:latin typeface="Georgia" panose="02040502050405020303" pitchFamily="18" charset="0"/>
                  </a:rPr>
                  <a:t>–</a:t>
                </a:r>
                <a:r>
                  <a:rPr lang="en-US" sz="1600" dirty="0">
                    <a:latin typeface="Georgia" panose="02040502050405020303" pitchFamily="18" charset="0"/>
                  </a:rPr>
                  <a:t> geometric acceptance of the facility</a:t>
                </a:r>
              </a:p>
              <a:p>
                <a:endParaRPr lang="en-US" sz="1600" dirty="0">
                  <a:latin typeface="Georgia" panose="02040502050405020303" pitchFamily="18" charset="0"/>
                </a:endParaRPr>
              </a:p>
              <a:p>
                <a:r>
                  <a:rPr lang="en-US" sz="2000" dirty="0">
                    <a:latin typeface="Georgia" panose="02040502050405020303" pitchFamily="18" charset="0"/>
                  </a:rPr>
                  <a:t>The </a:t>
                </a:r>
                <a:r>
                  <a:rPr lang="en-US" sz="2000" i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following tasks</a:t>
                </a:r>
                <a:r>
                  <a:rPr lang="en-US" sz="2000" i="1" dirty="0">
                    <a:latin typeface="Georgia" panose="02040502050405020303" pitchFamily="18" charset="0"/>
                  </a:rPr>
                  <a:t> </a:t>
                </a:r>
                <a:r>
                  <a:rPr lang="en-US" sz="2000" dirty="0">
                    <a:latin typeface="Georgia" panose="02040502050405020303" pitchFamily="18" charset="0"/>
                  </a:rPr>
                  <a:t>are necessary solved for checking this condition:</a:t>
                </a:r>
              </a:p>
              <a:p>
                <a:pPr marL="715963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eorgia" panose="02040502050405020303" pitchFamily="18" charset="0"/>
                  </a:rPr>
                  <a:t>find DA by numerical simulation</a:t>
                </a:r>
              </a:p>
              <a:p>
                <a:pPr marL="715963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eorgia" panose="02040502050405020303" pitchFamily="18" charset="0"/>
                  </a:rPr>
                  <a:t>estimate the effect of the different perturbation on the DA value</a:t>
                </a:r>
              </a:p>
              <a:p>
                <a:pPr marL="715963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eorgia" panose="02040502050405020303" pitchFamily="18" charset="0"/>
                  </a:rPr>
                  <a:t>compare this value with the acceptance of the facility</a:t>
                </a:r>
              </a:p>
              <a:p>
                <a:endParaRPr lang="en-US" sz="1600" dirty="0">
                  <a:latin typeface="Georgia" panose="02040502050405020303" pitchFamily="18" charset="0"/>
                </a:endParaRPr>
              </a:p>
              <a:p>
                <a:r>
                  <a:rPr lang="en-US" sz="2000" dirty="0">
                    <a:latin typeface="Georgia" panose="02040502050405020303" pitchFamily="18" charset="0"/>
                  </a:rPr>
                  <a:t>Calculation for 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2D</a:t>
                </a:r>
                <a:r>
                  <a:rPr lang="en-US" sz="2000" dirty="0">
                    <a:latin typeface="Georgia" panose="02040502050405020303" pitchFamily="18" charset="0"/>
                  </a:rPr>
                  <a:t> and </a:t>
                </a:r>
                <a:r>
                  <a:rPr lang="en-US" sz="20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4D</a:t>
                </a:r>
                <a:r>
                  <a:rPr lang="en-US" sz="2000" dirty="0">
                    <a:latin typeface="Georgia" panose="02040502050405020303" pitchFamily="18" charset="0"/>
                  </a:rPr>
                  <a:t> betatron motion are presented:</a:t>
                </a:r>
              </a:p>
              <a:p>
                <a:pPr marL="715963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Georgia" panose="02040502050405020303" pitchFamily="18" charset="0"/>
                  </a:rPr>
                  <a:t>the particle tracking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1600" dirty="0">
                    <a:latin typeface="Georgia" panose="02040502050405020303" pitchFamily="18" charset="0"/>
                  </a:rPr>
                  <a:t> turns to build-up the phase-plane plot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Georgia" panose="02040502050405020303" pitchFamily="18" charset="0"/>
                  </a:rPr>
                  <a:t> and correspondence the tune vs. initial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600" dirty="0">
                    <a:latin typeface="Georgia" panose="02040502050405020303" pitchFamily="18" charset="0"/>
                  </a:rPr>
                  <a:t> (</a:t>
                </a:r>
                <a:r>
                  <a:rPr lang="en-US" sz="1600" dirty="0">
                    <a:latin typeface="Georgia" panose="02040502050405020303" pitchFamily="18" charset="0"/>
                  </a:rPr>
                  <a:t>2D DA</a:t>
                </a:r>
                <a:r>
                  <a:rPr lang="ru-RU" sz="1600" dirty="0">
                    <a:latin typeface="Georgia" panose="02040502050405020303" pitchFamily="18" charset="0"/>
                  </a:rPr>
                  <a:t>)</a:t>
                </a:r>
                <a:endParaRPr lang="en-US" sz="1600" dirty="0">
                  <a:latin typeface="Georgia" panose="02040502050405020303" pitchFamily="18" charset="0"/>
                </a:endParaRPr>
              </a:p>
              <a:p>
                <a:pPr marL="715963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Georgia" panose="02040502050405020303" pitchFamily="18" charset="0"/>
                  </a:rPr>
                  <a:t>the particle tracking 5000 turns to calculate 4D DA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F9D78-E164-42AB-5260-056BB5BD7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4" y="900000"/>
                <a:ext cx="11527327" cy="5812873"/>
              </a:xfrm>
              <a:prstGeom prst="rect">
                <a:avLst/>
              </a:prstGeom>
              <a:blipFill>
                <a:blip r:embed="rId5"/>
                <a:stretch>
                  <a:fillRect l="-582" t="-735" r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573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142363</TotalTime>
  <Words>2746</Words>
  <Application>Microsoft Office PowerPoint</Application>
  <PresentationFormat>Широкоэкранный</PresentationFormat>
  <Paragraphs>502</Paragraphs>
  <Slides>27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-apple-system</vt:lpstr>
      <vt:lpstr>Arial</vt:lpstr>
      <vt:lpstr>Calibri</vt:lpstr>
      <vt:lpstr>Calibri Light</vt:lpstr>
      <vt:lpstr>Cambria Math</vt:lpstr>
      <vt:lpstr>Georgia</vt:lpstr>
      <vt:lpstr>Segoe UI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Shandov</dc:creator>
  <cp:lastModifiedBy>М Ш</cp:lastModifiedBy>
  <cp:revision>476</cp:revision>
  <cp:lastPrinted>2021-11-02T08:37:07Z</cp:lastPrinted>
  <dcterms:created xsi:type="dcterms:W3CDTF">2019-07-02T11:19:00Z</dcterms:created>
  <dcterms:modified xsi:type="dcterms:W3CDTF">2023-09-21T22:32:15Z</dcterms:modified>
</cp:coreProperties>
</file>