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65" r:id="rId2"/>
    <p:sldId id="926" r:id="rId3"/>
    <p:sldId id="786" r:id="rId4"/>
    <p:sldId id="870" r:id="rId5"/>
    <p:sldId id="815" r:id="rId6"/>
    <p:sldId id="771" r:id="rId7"/>
    <p:sldId id="757" r:id="rId8"/>
    <p:sldId id="878" r:id="rId9"/>
    <p:sldId id="933" r:id="rId10"/>
    <p:sldId id="934" r:id="rId11"/>
    <p:sldId id="760" r:id="rId12"/>
    <p:sldId id="871" r:id="rId13"/>
    <p:sldId id="929" r:id="rId14"/>
    <p:sldId id="937" r:id="rId15"/>
    <p:sldId id="932" r:id="rId16"/>
    <p:sldId id="778" r:id="rId17"/>
    <p:sldId id="287"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98DE"/>
    <a:srgbClr val="00B0F0"/>
    <a:srgbClr val="FFC000"/>
    <a:srgbClr val="FFCB05"/>
    <a:srgbClr val="000000"/>
    <a:srgbClr val="00A64F"/>
    <a:srgbClr val="FFFFFF"/>
    <a:srgbClr val="A31E8D"/>
    <a:srgbClr val="A5C3D2"/>
    <a:srgbClr val="FF99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68" autoAdjust="0"/>
    <p:restoredTop sz="93673" autoAdjust="0"/>
  </p:normalViewPr>
  <p:slideViewPr>
    <p:cSldViewPr snapToGrid="0">
      <p:cViewPr varScale="1">
        <p:scale>
          <a:sx n="66" d="100"/>
          <a:sy n="66" d="100"/>
        </p:scale>
        <p:origin x="585"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DDC1CF-2BEA-4A73-B2A1-7788E14790D4}" type="datetimeFigureOut">
              <a:rPr lang="ru-RU" smtClean="0"/>
              <a:t>22.09.2023</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93BC23-F757-408F-9A7C-2D9A4C67A3B6}" type="slidenum">
              <a:rPr lang="ru-RU" smtClean="0"/>
              <a:t>‹#›</a:t>
            </a:fld>
            <a:endParaRPr lang="ru-RU" dirty="0"/>
          </a:p>
        </p:txBody>
      </p:sp>
    </p:spTree>
    <p:extLst>
      <p:ext uri="{BB962C8B-B14F-4D97-AF65-F5344CB8AC3E}">
        <p14:creationId xmlns:p14="http://schemas.microsoft.com/office/powerpoint/2010/main" val="2169956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4EA042F9-B082-461F-82C4-8517633105D0}" type="datetime1">
              <a:rPr lang="ru-RU" smtClean="0"/>
              <a:t>22.09.2023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01F2CC4-E966-4EA0-B4F4-E3B773639288}" type="slidenum">
              <a:rPr lang="ru-RU" smtClean="0"/>
              <a:t>‹#›</a:t>
            </a:fld>
            <a:endParaRPr lang="ru-RU" dirty="0"/>
          </a:p>
        </p:txBody>
      </p:sp>
    </p:spTree>
    <p:extLst>
      <p:ext uri="{BB962C8B-B14F-4D97-AF65-F5344CB8AC3E}">
        <p14:creationId xmlns:p14="http://schemas.microsoft.com/office/powerpoint/2010/main" val="3031186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B6816BB-37DC-4C1C-9EE5-72C51A17E695}" type="datetime1">
              <a:rPr lang="ru-RU" smtClean="0"/>
              <a:t>22.09.2023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01F2CC4-E966-4EA0-B4F4-E3B773639288}" type="slidenum">
              <a:rPr lang="ru-RU" smtClean="0"/>
              <a:t>‹#›</a:t>
            </a:fld>
            <a:endParaRPr lang="ru-RU" dirty="0"/>
          </a:p>
        </p:txBody>
      </p:sp>
    </p:spTree>
    <p:extLst>
      <p:ext uri="{BB962C8B-B14F-4D97-AF65-F5344CB8AC3E}">
        <p14:creationId xmlns:p14="http://schemas.microsoft.com/office/powerpoint/2010/main" val="994265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A1A15A-68C1-4343-8B26-A12259444DF4}" type="datetime1">
              <a:rPr lang="ru-RU" smtClean="0"/>
              <a:t>22.09.2023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01F2CC4-E966-4EA0-B4F4-E3B773639288}" type="slidenum">
              <a:rPr lang="ru-RU" smtClean="0"/>
              <a:t>‹#›</a:t>
            </a:fld>
            <a:endParaRPr lang="ru-RU" dirty="0"/>
          </a:p>
        </p:txBody>
      </p:sp>
    </p:spTree>
    <p:extLst>
      <p:ext uri="{BB962C8B-B14F-4D97-AF65-F5344CB8AC3E}">
        <p14:creationId xmlns:p14="http://schemas.microsoft.com/office/powerpoint/2010/main" val="3979872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562" y="477271"/>
            <a:ext cx="10972120" cy="736933"/>
          </a:xfrm>
          <a:prstGeom prst="rect">
            <a:avLst/>
          </a:prstGeom>
        </p:spPr>
        <p:txBody>
          <a:bodyPr lIns="0" tIns="0" rIns="0" bIns="0" anchor="ctr">
            <a:spAutoFit/>
          </a:bodyPr>
          <a:lstStyle/>
          <a:p>
            <a:pPr algn="ctr"/>
            <a:endParaRPr lang="ru-RU" sz="5321" b="0" strike="noStrike" spc="-1">
              <a:latin typeface="Arial"/>
            </a:endParaRPr>
          </a:p>
        </p:txBody>
      </p:sp>
      <p:sp>
        <p:nvSpPr>
          <p:cNvPr id="30" name="PlaceHolder 2"/>
          <p:cNvSpPr>
            <a:spLocks noGrp="1"/>
          </p:cNvSpPr>
          <p:nvPr>
            <p:ph type="body"/>
          </p:nvPr>
        </p:nvSpPr>
        <p:spPr>
          <a:xfrm>
            <a:off x="609562" y="1604399"/>
            <a:ext cx="5354133" cy="1896978"/>
          </a:xfrm>
          <a:prstGeom prst="rect">
            <a:avLst/>
          </a:prstGeom>
        </p:spPr>
        <p:txBody>
          <a:bodyPr lIns="0" tIns="0" rIns="0" bIns="0">
            <a:normAutofit/>
          </a:bodyPr>
          <a:lstStyle/>
          <a:p>
            <a:endParaRPr lang="ru-RU" sz="3870" b="0" strike="noStrike" spc="-1">
              <a:latin typeface="Arial"/>
            </a:endParaRPr>
          </a:p>
        </p:txBody>
      </p:sp>
      <p:sp>
        <p:nvSpPr>
          <p:cNvPr id="31" name="PlaceHolder 3"/>
          <p:cNvSpPr>
            <a:spLocks noGrp="1"/>
          </p:cNvSpPr>
          <p:nvPr>
            <p:ph type="body"/>
          </p:nvPr>
        </p:nvSpPr>
        <p:spPr>
          <a:xfrm>
            <a:off x="6231903" y="1604399"/>
            <a:ext cx="5354133" cy="1896978"/>
          </a:xfrm>
          <a:prstGeom prst="rect">
            <a:avLst/>
          </a:prstGeom>
        </p:spPr>
        <p:txBody>
          <a:bodyPr lIns="0" tIns="0" rIns="0" bIns="0">
            <a:normAutofit/>
          </a:bodyPr>
          <a:lstStyle/>
          <a:p>
            <a:endParaRPr lang="ru-RU" sz="3870" b="0" strike="noStrike" spc="-1">
              <a:latin typeface="Arial"/>
            </a:endParaRPr>
          </a:p>
        </p:txBody>
      </p:sp>
      <p:sp>
        <p:nvSpPr>
          <p:cNvPr id="32" name="PlaceHolder 4"/>
          <p:cNvSpPr>
            <a:spLocks noGrp="1"/>
          </p:cNvSpPr>
          <p:nvPr>
            <p:ph type="body"/>
          </p:nvPr>
        </p:nvSpPr>
        <p:spPr>
          <a:xfrm>
            <a:off x="609562" y="3682062"/>
            <a:ext cx="5354133" cy="1896978"/>
          </a:xfrm>
          <a:prstGeom prst="rect">
            <a:avLst/>
          </a:prstGeom>
        </p:spPr>
        <p:txBody>
          <a:bodyPr lIns="0" tIns="0" rIns="0" bIns="0">
            <a:normAutofit/>
          </a:bodyPr>
          <a:lstStyle/>
          <a:p>
            <a:endParaRPr lang="ru-RU" sz="3870" b="0" strike="noStrike" spc="-1">
              <a:latin typeface="Arial"/>
            </a:endParaRPr>
          </a:p>
        </p:txBody>
      </p:sp>
      <p:sp>
        <p:nvSpPr>
          <p:cNvPr id="33" name="PlaceHolder 5"/>
          <p:cNvSpPr>
            <a:spLocks noGrp="1"/>
          </p:cNvSpPr>
          <p:nvPr>
            <p:ph type="body"/>
          </p:nvPr>
        </p:nvSpPr>
        <p:spPr>
          <a:xfrm>
            <a:off x="6231903" y="3682062"/>
            <a:ext cx="5354133" cy="1896978"/>
          </a:xfrm>
          <a:prstGeom prst="rect">
            <a:avLst/>
          </a:prstGeom>
        </p:spPr>
        <p:txBody>
          <a:bodyPr lIns="0" tIns="0" rIns="0" bIns="0">
            <a:normAutofit/>
          </a:bodyPr>
          <a:lstStyle/>
          <a:p>
            <a:endParaRPr lang="ru-RU" sz="3870" b="0" strike="noStrike" spc="-1">
              <a:latin typeface="Arial"/>
            </a:endParaRPr>
          </a:p>
        </p:txBody>
      </p:sp>
    </p:spTree>
    <p:extLst>
      <p:ext uri="{BB962C8B-B14F-4D97-AF65-F5344CB8AC3E}">
        <p14:creationId xmlns:p14="http://schemas.microsoft.com/office/powerpoint/2010/main" val="1740860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2903B17-BEF9-4CCA-AE79-44404D917592}" type="datetime1">
              <a:rPr lang="ru-RU" smtClean="0"/>
              <a:t>22.09.2023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01F2CC4-E966-4EA0-B4F4-E3B773639288}" type="slidenum">
              <a:rPr lang="ru-RU" smtClean="0"/>
              <a:t>‹#›</a:t>
            </a:fld>
            <a:endParaRPr lang="ru-RU" dirty="0"/>
          </a:p>
        </p:txBody>
      </p:sp>
    </p:spTree>
    <p:extLst>
      <p:ext uri="{BB962C8B-B14F-4D97-AF65-F5344CB8AC3E}">
        <p14:creationId xmlns:p14="http://schemas.microsoft.com/office/powerpoint/2010/main" val="1417148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01C01D4E-1755-4BC5-9FDC-006E981CD20B}" type="datetime1">
              <a:rPr lang="ru-RU" smtClean="0"/>
              <a:t>22.09.2023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01F2CC4-E966-4EA0-B4F4-E3B773639288}" type="slidenum">
              <a:rPr lang="ru-RU" smtClean="0"/>
              <a:t>‹#›</a:t>
            </a:fld>
            <a:endParaRPr lang="ru-RU" dirty="0"/>
          </a:p>
        </p:txBody>
      </p:sp>
    </p:spTree>
    <p:extLst>
      <p:ext uri="{BB962C8B-B14F-4D97-AF65-F5344CB8AC3E}">
        <p14:creationId xmlns:p14="http://schemas.microsoft.com/office/powerpoint/2010/main" val="4191509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BE1A7B4-D3E9-4EBE-AC6A-0A416894ED88}" type="datetime1">
              <a:rPr lang="ru-RU" smtClean="0"/>
              <a:t>22.09.2023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01F2CC4-E966-4EA0-B4F4-E3B773639288}" type="slidenum">
              <a:rPr lang="ru-RU" smtClean="0"/>
              <a:t>‹#›</a:t>
            </a:fld>
            <a:endParaRPr lang="ru-RU" dirty="0"/>
          </a:p>
        </p:txBody>
      </p:sp>
    </p:spTree>
    <p:extLst>
      <p:ext uri="{BB962C8B-B14F-4D97-AF65-F5344CB8AC3E}">
        <p14:creationId xmlns:p14="http://schemas.microsoft.com/office/powerpoint/2010/main" val="1289693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A2B4F9B-6432-4DE8-A282-A8D4A45DC3EA}" type="datetime1">
              <a:rPr lang="ru-RU" smtClean="0"/>
              <a:t>22.09.2023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901F2CC4-E966-4EA0-B4F4-E3B773639288}" type="slidenum">
              <a:rPr lang="ru-RU" smtClean="0"/>
              <a:t>‹#›</a:t>
            </a:fld>
            <a:endParaRPr lang="ru-RU" dirty="0"/>
          </a:p>
        </p:txBody>
      </p:sp>
    </p:spTree>
    <p:extLst>
      <p:ext uri="{BB962C8B-B14F-4D97-AF65-F5344CB8AC3E}">
        <p14:creationId xmlns:p14="http://schemas.microsoft.com/office/powerpoint/2010/main" val="1338495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8367EF1-A097-4929-B1F9-A836FE07D211}" type="datetime1">
              <a:rPr lang="ru-RU" smtClean="0"/>
              <a:t>22.09.2023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901F2CC4-E966-4EA0-B4F4-E3B773639288}" type="slidenum">
              <a:rPr lang="ru-RU" smtClean="0"/>
              <a:t>‹#›</a:t>
            </a:fld>
            <a:endParaRPr lang="ru-RU" dirty="0"/>
          </a:p>
        </p:txBody>
      </p:sp>
    </p:spTree>
    <p:extLst>
      <p:ext uri="{BB962C8B-B14F-4D97-AF65-F5344CB8AC3E}">
        <p14:creationId xmlns:p14="http://schemas.microsoft.com/office/powerpoint/2010/main" val="1182083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10CD3AE-4832-4413-BBC4-335263456D2F}" type="datetime1">
              <a:rPr lang="ru-RU" smtClean="0"/>
              <a:t>22.09.2023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901F2CC4-E966-4EA0-B4F4-E3B773639288}" type="slidenum">
              <a:rPr lang="ru-RU" smtClean="0"/>
              <a:t>‹#›</a:t>
            </a:fld>
            <a:endParaRPr lang="ru-RU" dirty="0"/>
          </a:p>
        </p:txBody>
      </p:sp>
    </p:spTree>
    <p:extLst>
      <p:ext uri="{BB962C8B-B14F-4D97-AF65-F5344CB8AC3E}">
        <p14:creationId xmlns:p14="http://schemas.microsoft.com/office/powerpoint/2010/main" val="3850492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EF811F8-E313-4AA3-AD12-5A041E5D6916}" type="datetime1">
              <a:rPr lang="ru-RU" smtClean="0"/>
              <a:t>22.09.2023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01F2CC4-E966-4EA0-B4F4-E3B773639288}" type="slidenum">
              <a:rPr lang="ru-RU" smtClean="0"/>
              <a:t>‹#›</a:t>
            </a:fld>
            <a:endParaRPr lang="ru-RU" dirty="0"/>
          </a:p>
        </p:txBody>
      </p:sp>
    </p:spTree>
    <p:extLst>
      <p:ext uri="{BB962C8B-B14F-4D97-AF65-F5344CB8AC3E}">
        <p14:creationId xmlns:p14="http://schemas.microsoft.com/office/powerpoint/2010/main" val="716029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DE8096A-FBBD-4394-8590-0F0FD03957C5}" type="datetime1">
              <a:rPr lang="ru-RU" smtClean="0"/>
              <a:t>22.09.2023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01F2CC4-E966-4EA0-B4F4-E3B773639288}" type="slidenum">
              <a:rPr lang="ru-RU" smtClean="0"/>
              <a:t>‹#›</a:t>
            </a:fld>
            <a:endParaRPr lang="ru-RU" dirty="0"/>
          </a:p>
        </p:txBody>
      </p:sp>
    </p:spTree>
    <p:extLst>
      <p:ext uri="{BB962C8B-B14F-4D97-AF65-F5344CB8AC3E}">
        <p14:creationId xmlns:p14="http://schemas.microsoft.com/office/powerpoint/2010/main" val="1804359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5CD6C-B707-4F80-844F-1615F5A0A086}" type="datetime1">
              <a:rPr lang="ru-RU" smtClean="0"/>
              <a:t>22.09.2023</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F2CC4-E966-4EA0-B4F4-E3B773639288}" type="slidenum">
              <a:rPr lang="ru-RU" smtClean="0"/>
              <a:t>‹#›</a:t>
            </a:fld>
            <a:endParaRPr lang="ru-RU" dirty="0"/>
          </a:p>
        </p:txBody>
      </p:sp>
    </p:spTree>
    <p:extLst>
      <p:ext uri="{BB962C8B-B14F-4D97-AF65-F5344CB8AC3E}">
        <p14:creationId xmlns:p14="http://schemas.microsoft.com/office/powerpoint/2010/main" val="502622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410.png"/><Relationship Id="rId13" Type="http://schemas.openxmlformats.org/officeDocument/2006/relationships/image" Target="../media/image32.wmf"/><Relationship Id="rId7" Type="http://schemas.openxmlformats.org/officeDocument/2006/relationships/image" Target="../media/image390.png"/><Relationship Id="rId12" Type="http://schemas.openxmlformats.org/officeDocument/2006/relationships/oleObject" Target="../embeddings/oleObject2.bin"/><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00.png"/><Relationship Id="rId11" Type="http://schemas.openxmlformats.org/officeDocument/2006/relationships/image" Target="../media/image31.png"/><Relationship Id="rId5" Type="http://schemas.openxmlformats.org/officeDocument/2006/relationships/image" Target="../media/image75.png"/><Relationship Id="rId15" Type="http://schemas.openxmlformats.org/officeDocument/2006/relationships/image" Target="../media/image46.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19.png"/><Relationship Id="rId14" Type="http://schemas.openxmlformats.org/officeDocument/2006/relationships/image" Target="../media/image450.png"/></Relationships>
</file>

<file path=ppt/slides/_rels/slide11.xml.rels><?xml version="1.0" encoding="UTF-8" standalone="yes"?>
<Relationships xmlns="http://schemas.openxmlformats.org/package/2006/relationships"><Relationship Id="rId8" Type="http://schemas.openxmlformats.org/officeDocument/2006/relationships/image" Target="../media/image52.png"/><Relationship Id="rId7" Type="http://schemas.openxmlformats.org/officeDocument/2006/relationships/image" Target="../media/image50.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48.png"/><Relationship Id="rId10" Type="http://schemas.openxmlformats.org/officeDocument/2006/relationships/image" Target="../media/image540.png"/><Relationship Id="rId4" Type="http://schemas.openxmlformats.org/officeDocument/2006/relationships/image" Target="../media/image301.pn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7.png"/><Relationship Id="rId7" Type="http://schemas.openxmlformats.org/officeDocument/2006/relationships/image" Target="../media/image42.png"/><Relationship Id="rId2" Type="http://schemas.openxmlformats.org/officeDocument/2006/relationships/image" Target="../media/image35.png"/><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7" Type="http://schemas.openxmlformats.org/officeDocument/2006/relationships/image" Target="../media/image550.png"/><Relationship Id="rId2" Type="http://schemas.openxmlformats.org/officeDocument/2006/relationships/image" Target="../media/image44.jpeg"/><Relationship Id="rId1" Type="http://schemas.openxmlformats.org/officeDocument/2006/relationships/slideLayout" Target="../slideLayouts/slideLayout12.xml"/><Relationship Id="rId6" Type="http://schemas.openxmlformats.org/officeDocument/2006/relationships/image" Target="../media/image45.wmf"/><Relationship Id="rId5" Type="http://schemas.openxmlformats.org/officeDocument/2006/relationships/oleObject" Target="../embeddings/oleObject3.bin"/><Relationship Id="rId4" Type="http://schemas.openxmlformats.org/officeDocument/2006/relationships/image" Target="../media/image110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8.tiff"/><Relationship Id="rId7" Type="http://schemas.openxmlformats.org/officeDocument/2006/relationships/image" Target="../media/image52.jpeg"/><Relationship Id="rId2"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NUL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55" Type="http://schemas.openxmlformats.org/officeDocument/2006/relationships/image" Target="NULL"/><Relationship Id="rId63" Type="http://schemas.openxmlformats.org/officeDocument/2006/relationships/image" Target="NULL"/><Relationship Id="rId68" Type="http://schemas.openxmlformats.org/officeDocument/2006/relationships/image" Target="NULL"/><Relationship Id="rId76" Type="http://schemas.openxmlformats.org/officeDocument/2006/relationships/image" Target="NULL"/><Relationship Id="rId59" Type="http://schemas.openxmlformats.org/officeDocument/2006/relationships/image" Target="NULL"/><Relationship Id="rId67" Type="http://schemas.openxmlformats.org/officeDocument/2006/relationships/image" Target="NULL"/><Relationship Id="rId71" Type="http://schemas.openxmlformats.org/officeDocument/2006/relationships/image" Target="NULL"/><Relationship Id="rId2" Type="http://schemas.openxmlformats.org/officeDocument/2006/relationships/oleObject" Target="../embeddings/oleObject1.bin"/><Relationship Id="rId54" Type="http://schemas.openxmlformats.org/officeDocument/2006/relationships/image" Target="NULL"/><Relationship Id="rId62" Type="http://schemas.openxmlformats.org/officeDocument/2006/relationships/image" Target="NULL"/><Relationship Id="rId70" Type="http://schemas.openxmlformats.org/officeDocument/2006/relationships/image" Target="NULL"/><Relationship Id="rId75" Type="http://schemas.openxmlformats.org/officeDocument/2006/relationships/image" Target="NULL"/><Relationship Id="rId83" Type="http://schemas.openxmlformats.org/officeDocument/2006/relationships/image" Target="../media/image181.png"/><Relationship Id="rId1" Type="http://schemas.openxmlformats.org/officeDocument/2006/relationships/slideLayout" Target="../slideLayouts/slideLayout2.xml"/><Relationship Id="rId53" Type="http://schemas.openxmlformats.org/officeDocument/2006/relationships/image" Target="NULL"/><Relationship Id="rId58" Type="http://schemas.openxmlformats.org/officeDocument/2006/relationships/image" Target="NULL"/><Relationship Id="rId66" Type="http://schemas.openxmlformats.org/officeDocument/2006/relationships/image" Target="NULL"/><Relationship Id="rId74" Type="http://schemas.openxmlformats.org/officeDocument/2006/relationships/image" Target="NULL"/><Relationship Id="rId79" Type="http://schemas.openxmlformats.org/officeDocument/2006/relationships/image" Target="../media/image14.png"/><Relationship Id="rId5" Type="http://schemas.openxmlformats.org/officeDocument/2006/relationships/image" Target="NULL"/><Relationship Id="rId57" Type="http://schemas.openxmlformats.org/officeDocument/2006/relationships/image" Target="NULL"/><Relationship Id="rId61" Type="http://schemas.openxmlformats.org/officeDocument/2006/relationships/image" Target="NULL"/><Relationship Id="rId82" Type="http://schemas.openxmlformats.org/officeDocument/2006/relationships/image" Target="../media/image17.png"/><Relationship Id="rId52" Type="http://schemas.openxmlformats.org/officeDocument/2006/relationships/image" Target="NULL"/><Relationship Id="rId60" Type="http://schemas.openxmlformats.org/officeDocument/2006/relationships/image" Target="NULL"/><Relationship Id="rId65" Type="http://schemas.openxmlformats.org/officeDocument/2006/relationships/image" Target="NULL"/><Relationship Id="rId73" Type="http://schemas.openxmlformats.org/officeDocument/2006/relationships/image" Target="NULL"/><Relationship Id="rId78" Type="http://schemas.openxmlformats.org/officeDocument/2006/relationships/image" Target="../media/image130.png"/><Relationship Id="rId81" Type="http://schemas.openxmlformats.org/officeDocument/2006/relationships/image" Target="../media/image16.png"/><Relationship Id="rId56" Type="http://schemas.openxmlformats.org/officeDocument/2006/relationships/image" Target="NULL"/><Relationship Id="rId64" Type="http://schemas.openxmlformats.org/officeDocument/2006/relationships/image" Target="NULL"/><Relationship Id="rId69" Type="http://schemas.openxmlformats.org/officeDocument/2006/relationships/image" Target="NULL"/><Relationship Id="rId77" Type="http://schemas.openxmlformats.org/officeDocument/2006/relationships/image" Target="../media/image12.png"/><Relationship Id="rId51" Type="http://schemas.openxmlformats.org/officeDocument/2006/relationships/image" Target="NULL"/><Relationship Id="rId72" Type="http://schemas.openxmlformats.org/officeDocument/2006/relationships/image" Target="NULL"/><Relationship Id="rId80" Type="http://schemas.openxmlformats.org/officeDocument/2006/relationships/image" Target="../media/image15.png"/><Relationship Id="rId3"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0.jpeg"/><Relationship Id="rId16" Type="http://schemas.openxmlformats.org/officeDocument/2006/relationships/image" Target="../media/image311.png"/><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image" Target="../media/image12.jpeg"/><Relationship Id="rId15" Type="http://schemas.openxmlformats.org/officeDocument/2006/relationships/image" Target="../media/image36.png"/><Relationship Id="rId4" Type="http://schemas.openxmlformats.org/officeDocument/2006/relationships/image" Target="../media/image11.jpeg"/><Relationship Id="rId14" Type="http://schemas.openxmlformats.org/officeDocument/2006/relationships/image" Target="../media/image510.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E9E7A28-9C7F-47A1-9EB2-884830A69543}"/>
              </a:ext>
            </a:extLst>
          </p:cNvPr>
          <p:cNvPicPr>
            <a:picLocks noChangeAspect="1"/>
          </p:cNvPicPr>
          <p:nvPr/>
        </p:nvPicPr>
        <p:blipFill>
          <a:blip r:embed="rId3"/>
          <a:stretch>
            <a:fillRect/>
          </a:stretch>
        </p:blipFill>
        <p:spPr>
          <a:xfrm>
            <a:off x="4502750" y="3715401"/>
            <a:ext cx="3480107" cy="2363281"/>
          </a:xfrm>
          <a:prstGeom prst="rect">
            <a:avLst/>
          </a:prstGeom>
        </p:spPr>
      </p:pic>
      <p:sp>
        <p:nvSpPr>
          <p:cNvPr id="3" name="TextBox 2"/>
          <p:cNvSpPr txBox="1"/>
          <p:nvPr/>
        </p:nvSpPr>
        <p:spPr>
          <a:xfrm>
            <a:off x="7041" y="42388"/>
            <a:ext cx="12196683" cy="3354765"/>
          </a:xfrm>
          <a:prstGeom prst="rect">
            <a:avLst/>
          </a:prstGeom>
          <a:noFill/>
        </p:spPr>
        <p:txBody>
          <a:bodyPr wrap="square" rtlCol="0">
            <a:spAutoFit/>
          </a:bodyPr>
          <a:lstStyle/>
          <a:p>
            <a:pPr algn="ctr"/>
            <a:r>
              <a:rPr lang="en-US" sz="4000" b="1" i="1" dirty="0">
                <a:cs typeface="Times New Roman" panose="02020603050405020304" pitchFamily="18" charset="0"/>
              </a:rPr>
              <a:t>JOINT INSTITUTE FOR NUCLEAR RESEARCH</a:t>
            </a:r>
            <a:endParaRPr lang="ru-RU" sz="4000" b="1" i="1" dirty="0">
              <a:cs typeface="Times New Roman" panose="02020603050405020304" pitchFamily="18" charset="0"/>
            </a:endParaRPr>
          </a:p>
          <a:p>
            <a:pPr algn="ctr">
              <a:spcAft>
                <a:spcPts val="1800"/>
              </a:spcAft>
            </a:pPr>
            <a:r>
              <a:rPr lang="en-US" sz="4000" b="1" i="1" dirty="0">
                <a:cs typeface="Times New Roman" panose="02020603050405020304" pitchFamily="18" charset="0"/>
              </a:rPr>
              <a:t>Frank Laboratory of Neutron Physics</a:t>
            </a:r>
            <a:endParaRPr lang="ru-RU" sz="4000" b="1" dirty="0">
              <a:cs typeface="Times New Roman" panose="02020603050405020304" pitchFamily="18" charset="0"/>
            </a:endParaRPr>
          </a:p>
          <a:p>
            <a:pPr algn="ctr">
              <a:spcAft>
                <a:spcPts val="600"/>
              </a:spcAft>
            </a:pPr>
            <a:r>
              <a:rPr lang="en-US" sz="3600" b="1" dirty="0">
                <a:solidFill>
                  <a:srgbClr val="FF0000"/>
                </a:solidFill>
                <a:cs typeface="Times New Roman" panose="02020603050405020304" pitchFamily="18" charset="0"/>
              </a:rPr>
              <a:t>PROXIMITY EFFECTS AT SUPERCONDUCTING AND FERROMAGNETIC HETEROSTRUCTURES</a:t>
            </a:r>
            <a:endParaRPr lang="ru-RU" sz="3600" dirty="0">
              <a:cs typeface="Times New Roman" panose="02020603050405020304" pitchFamily="18" charset="0"/>
            </a:endParaRPr>
          </a:p>
          <a:p>
            <a:pPr algn="ctr">
              <a:spcAft>
                <a:spcPts val="1200"/>
              </a:spcAft>
            </a:pPr>
            <a:r>
              <a:rPr lang="en-US" sz="4000" b="1" u="sng" dirty="0">
                <a:cs typeface="Times New Roman" panose="02020603050405020304" pitchFamily="18" charset="0"/>
              </a:rPr>
              <a:t>Zhaketov Vladimir</a:t>
            </a:r>
            <a:endParaRPr lang="ru-RU" sz="4000" b="1" u="sng" dirty="0">
              <a:cs typeface="Times New Roman" panose="02020603050405020304" pitchFamily="18" charset="0"/>
            </a:endParaRPr>
          </a:p>
        </p:txBody>
      </p:sp>
      <p:sp>
        <p:nvSpPr>
          <p:cNvPr id="4" name="TextBox 3">
            <a:extLst>
              <a:ext uri="{FF2B5EF4-FFF2-40B4-BE49-F238E27FC236}">
                <a16:creationId xmlns:a16="http://schemas.microsoft.com/office/drawing/2014/main" id="{4D2B8655-AB85-410F-EF83-5584336ACB64}"/>
              </a:ext>
            </a:extLst>
          </p:cNvPr>
          <p:cNvSpPr txBox="1"/>
          <p:nvPr/>
        </p:nvSpPr>
        <p:spPr>
          <a:xfrm>
            <a:off x="-13156" y="6315463"/>
            <a:ext cx="12196682" cy="461665"/>
          </a:xfrm>
          <a:prstGeom prst="rect">
            <a:avLst/>
          </a:prstGeom>
          <a:noFill/>
        </p:spPr>
        <p:txBody>
          <a:bodyPr wrap="square">
            <a:spAutoFit/>
          </a:bodyPr>
          <a:lstStyle/>
          <a:p>
            <a:pPr algn="ctr"/>
            <a:r>
              <a:rPr lang="en-US" sz="2400" dirty="0"/>
              <a:t>134th session of the Scientific Council at JINR, 21-22 September, 2023. Dubna, Russia. </a:t>
            </a:r>
            <a:endParaRPr lang="ru-RU" sz="2400" dirty="0"/>
          </a:p>
        </p:txBody>
      </p:sp>
    </p:spTree>
    <p:extLst>
      <p:ext uri="{BB962C8B-B14F-4D97-AF65-F5344CB8AC3E}">
        <p14:creationId xmlns:p14="http://schemas.microsoft.com/office/powerpoint/2010/main" val="353608800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Рисунок 24">
            <a:extLst>
              <a:ext uri="{FF2B5EF4-FFF2-40B4-BE49-F238E27FC236}">
                <a16:creationId xmlns:a16="http://schemas.microsoft.com/office/drawing/2014/main" id="{EAB6AE54-00BF-4E88-9240-8D4932A58F54}"/>
              </a:ext>
            </a:extLst>
          </p:cNvPr>
          <p:cNvPicPr>
            <a:picLocks noChangeAspect="1"/>
          </p:cNvPicPr>
          <p:nvPr/>
        </p:nvPicPr>
        <p:blipFill>
          <a:blip r:embed="rId2"/>
          <a:stretch>
            <a:fillRect/>
          </a:stretch>
        </p:blipFill>
        <p:spPr>
          <a:xfrm>
            <a:off x="6242398" y="2061843"/>
            <a:ext cx="3794884" cy="3177260"/>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06E9279-131A-41FD-865C-2780D299B1EA}"/>
                  </a:ext>
                </a:extLst>
              </p:cNvPr>
              <p:cNvSpPr txBox="1"/>
              <p:nvPr/>
            </p:nvSpPr>
            <p:spPr>
              <a:xfrm>
                <a:off x="285503" y="575200"/>
                <a:ext cx="11824189" cy="1508105"/>
              </a:xfrm>
              <a:prstGeom prst="rect">
                <a:avLst/>
              </a:prstGeom>
              <a:noFill/>
            </p:spPr>
            <p:txBody>
              <a:bodyPr wrap="square">
                <a:spAutoFit/>
              </a:bodyPr>
              <a:lstStyle/>
              <a:p>
                <a:pPr marL="285750" indent="-285750" algn="just">
                  <a:spcAft>
                    <a:spcPts val="1200"/>
                  </a:spcAft>
                  <a:buFont typeface="Arial" panose="020B0604020202020204" pitchFamily="34" charset="0"/>
                  <a:buChar char="•"/>
                </a:pPr>
                <a:r>
                  <a:rPr lang="en-US" sz="2400" dirty="0"/>
                  <a:t>Structures</a:t>
                </a:r>
                <a:r>
                  <a:rPr lang="ru-RU" sz="2400" dirty="0"/>
                  <a:t> </a:t>
                </a:r>
                <a:r>
                  <a:rPr lang="en-US" sz="2400" dirty="0">
                    <a:ea typeface="Calibri" panose="020F0502020204030204" pitchFamily="34" charset="0"/>
                    <a:cs typeface="Times New Roman" panose="02020603050405020304" pitchFamily="18" charset="0"/>
                  </a:rPr>
                  <a:t>Nb(25nm)/Gd(d</a:t>
                </a:r>
                <a:r>
                  <a:rPr lang="en-US" sz="2400" baseline="-25000" dirty="0">
                    <a:ea typeface="Calibri" panose="020F0502020204030204" pitchFamily="34" charset="0"/>
                    <a:cs typeface="Times New Roman" panose="02020603050405020304" pitchFamily="18" charset="0"/>
                  </a:rPr>
                  <a:t>f</a:t>
                </a:r>
                <a:r>
                  <a:rPr lang="en-US" sz="2400" dirty="0">
                    <a:ea typeface="Calibri" panose="020F0502020204030204" pitchFamily="34" charset="0"/>
                    <a:cs typeface="Times New Roman" panose="02020603050405020304" pitchFamily="18" charset="0"/>
                  </a:rPr>
                  <a:t>)/Nb(</a:t>
                </a:r>
                <a:r>
                  <a:rPr lang="ru-RU" sz="2400" dirty="0">
                    <a:ea typeface="Calibri" panose="020F0502020204030204" pitchFamily="34" charset="0"/>
                    <a:cs typeface="Times New Roman" panose="02020603050405020304" pitchFamily="18" charset="0"/>
                  </a:rPr>
                  <a:t>25</a:t>
                </a:r>
                <a:r>
                  <a:rPr lang="en-US" sz="2400" dirty="0">
                    <a:ea typeface="Calibri" panose="020F0502020204030204" pitchFamily="34" charset="0"/>
                    <a:cs typeface="Times New Roman" panose="02020603050405020304" pitchFamily="18" charset="0"/>
                  </a:rPr>
                  <a:t>nm) were investigated</a:t>
                </a:r>
                <a:endParaRPr lang="ru-RU" sz="2400" dirty="0"/>
              </a:p>
              <a:p>
                <a:pPr marL="285750" indent="-285750" algn="just">
                  <a:spcAft>
                    <a:spcPts val="1200"/>
                  </a:spcAft>
                  <a:buFont typeface="Arial" panose="020B0604020202020204" pitchFamily="34" charset="0"/>
                  <a:buChar char="•"/>
                </a:pPr>
                <a:r>
                  <a:rPr lang="en-US" sz="2400" dirty="0"/>
                  <a:t>Observed reducing of </a:t>
                </a:r>
                <a:r>
                  <a:rPr lang="en-US" sz="2400" i="1" dirty="0"/>
                  <a:t>T</a:t>
                </a:r>
                <a:r>
                  <a:rPr lang="en-US" sz="2400" i="1" baseline="-25000" dirty="0"/>
                  <a:t>c</a:t>
                </a:r>
                <a:r>
                  <a:rPr lang="en-US" sz="2400" baseline="-25000" dirty="0"/>
                  <a:t> </a:t>
                </a:r>
                <a:r>
                  <a:rPr lang="en-US" sz="2400" dirty="0"/>
                  <a:t> with increasing of magnetic moment</a:t>
                </a:r>
              </a:p>
              <a:p>
                <a:pPr marL="285750" indent="-285750" algn="just">
                  <a:spcAft>
                    <a:spcPts val="1200"/>
                  </a:spcAft>
                  <a:buFont typeface="Arial" panose="020B0604020202020204" pitchFamily="34" charset="0"/>
                  <a:buChar char="•"/>
                </a:pPr>
                <a:r>
                  <a:rPr lang="en-US" sz="2400" dirty="0"/>
                  <a:t>Superconducting coherent length in gadolinium</a:t>
                </a:r>
                <a:r>
                  <a:rPr lang="ru-RU" sz="2400" dirty="0"/>
                  <a:t> </a:t>
                </a:r>
                <a14:m>
                  <m:oMath xmlns:m="http://schemas.openxmlformats.org/officeDocument/2006/math">
                    <m:sSub>
                      <m:sSubPr>
                        <m:ctrlPr>
                          <a:rPr lang="ru-RU" sz="2400" i="1" smtClean="0">
                            <a:latin typeface="Cambria Math" panose="02040503050406030204" pitchFamily="18" charset="0"/>
                          </a:rPr>
                        </m:ctrlPr>
                      </m:sSubPr>
                      <m:e>
                        <m:r>
                          <m:rPr>
                            <m:sty m:val="p"/>
                          </m:rPr>
                          <a:rPr lang="ru-RU" sz="2400" i="0" smtClean="0">
                            <a:latin typeface="Cambria Math" panose="02040503050406030204" pitchFamily="18" charset="0"/>
                            <a:ea typeface="Cambria Math" panose="02040503050406030204" pitchFamily="18" charset="0"/>
                          </a:rPr>
                          <m:t>ξ</m:t>
                        </m:r>
                      </m:e>
                      <m:sub>
                        <m:r>
                          <m:rPr>
                            <m:sty m:val="p"/>
                          </m:rPr>
                          <a:rPr lang="en-US" sz="2400" b="0" i="0" smtClean="0">
                            <a:latin typeface="Cambria Math" panose="02040503050406030204" pitchFamily="18" charset="0"/>
                          </a:rPr>
                          <m:t>F</m:t>
                        </m:r>
                      </m:sub>
                    </m:sSub>
                    <m:r>
                      <a:rPr lang="en-US" sz="2400" b="0" i="0" smtClean="0">
                        <a:latin typeface="Cambria Math" panose="02040503050406030204" pitchFamily="18" charset="0"/>
                      </a:rPr>
                      <m:t>=4 </m:t>
                    </m:r>
                    <m:r>
                      <m:rPr>
                        <m:sty m:val="p"/>
                      </m:rPr>
                      <a:rPr lang="en-US" sz="2400" b="0" i="0" smtClean="0">
                        <a:latin typeface="Cambria Math" panose="02040503050406030204" pitchFamily="18" charset="0"/>
                      </a:rPr>
                      <m:t>nm</m:t>
                    </m:r>
                  </m:oMath>
                </a14:m>
                <a:endParaRPr lang="en-US" sz="2400" dirty="0"/>
              </a:p>
            </p:txBody>
          </p:sp>
        </mc:Choice>
        <mc:Fallback xmlns="">
          <p:sp>
            <p:nvSpPr>
              <p:cNvPr id="21" name="TextBox 20">
                <a:extLst>
                  <a:ext uri="{FF2B5EF4-FFF2-40B4-BE49-F238E27FC236}">
                    <a16:creationId xmlns:a16="http://schemas.microsoft.com/office/drawing/2014/main" id="{806E9279-131A-41FD-865C-2780D299B1EA}"/>
                  </a:ext>
                </a:extLst>
              </p:cNvPr>
              <p:cNvSpPr txBox="1">
                <a:spLocks noRot="1" noChangeAspect="1" noMove="1" noResize="1" noEditPoints="1" noAdjustHandles="1" noChangeArrowheads="1" noChangeShapeType="1" noTextEdit="1"/>
              </p:cNvSpPr>
              <p:nvPr/>
            </p:nvSpPr>
            <p:spPr>
              <a:xfrm>
                <a:off x="285503" y="575200"/>
                <a:ext cx="11824189" cy="1508105"/>
              </a:xfrm>
              <a:prstGeom prst="rect">
                <a:avLst/>
              </a:prstGeom>
              <a:blipFill>
                <a:blip r:embed="rId4"/>
                <a:stretch>
                  <a:fillRect l="-722" t="-3226" b="-806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ADD56A0-920E-4BC6-8871-1DC1A1EDA2D6}"/>
                  </a:ext>
                </a:extLst>
              </p:cNvPr>
              <p:cNvSpPr txBox="1"/>
              <p:nvPr/>
            </p:nvSpPr>
            <p:spPr>
              <a:xfrm>
                <a:off x="7508900" y="5965256"/>
                <a:ext cx="1123948"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sz="2000" i="1" smtClean="0">
                              <a:latin typeface="Cambria Math" panose="02040503050406030204" pitchFamily="18" charset="0"/>
                            </a:rPr>
                          </m:ctrlPr>
                        </m:sSubPr>
                        <m:e>
                          <m:r>
                            <a:rPr lang="ru-RU" sz="2000" i="1">
                              <a:latin typeface="Cambria Math" panose="02040503050406030204" pitchFamily="18" charset="0"/>
                            </a:rPr>
                            <m:t>𝑑</m:t>
                          </m:r>
                        </m:e>
                        <m:sub>
                          <m:r>
                            <a:rPr lang="ru-RU" sz="2000" i="1">
                              <a:latin typeface="Cambria Math" panose="02040503050406030204" pitchFamily="18" charset="0"/>
                            </a:rPr>
                            <m:t>𝐹</m:t>
                          </m:r>
                        </m:sub>
                      </m:sSub>
                      <m:r>
                        <a:rPr lang="ru-RU" sz="2000" i="0">
                          <a:latin typeface="Cambria Math" panose="02040503050406030204" pitchFamily="18" charset="0"/>
                        </a:rPr>
                        <m:t>&lt;</m:t>
                      </m:r>
                      <m:sSub>
                        <m:sSubPr>
                          <m:ctrlPr>
                            <a:rPr lang="ru-RU" sz="2000" i="1">
                              <a:latin typeface="Cambria Math" panose="02040503050406030204" pitchFamily="18" charset="0"/>
                            </a:rPr>
                          </m:ctrlPr>
                        </m:sSubPr>
                        <m:e>
                          <m:r>
                            <a:rPr lang="ru-RU" sz="2000" i="1">
                              <a:latin typeface="Cambria Math" panose="02040503050406030204" pitchFamily="18" charset="0"/>
                            </a:rPr>
                            <m:t>𝜉</m:t>
                          </m:r>
                        </m:e>
                        <m:sub>
                          <m:r>
                            <a:rPr lang="ru-RU" sz="2000" i="1">
                              <a:latin typeface="Cambria Math" panose="02040503050406030204" pitchFamily="18" charset="0"/>
                            </a:rPr>
                            <m:t>𝐹</m:t>
                          </m:r>
                        </m:sub>
                      </m:sSub>
                    </m:oMath>
                  </m:oMathPara>
                </a14:m>
                <a:endParaRPr lang="ru-RU" sz="2000" dirty="0"/>
              </a:p>
            </p:txBody>
          </p:sp>
        </mc:Choice>
        <mc:Fallback xmlns="">
          <p:sp>
            <p:nvSpPr>
              <p:cNvPr id="28" name="TextBox 27">
                <a:extLst>
                  <a:ext uri="{FF2B5EF4-FFF2-40B4-BE49-F238E27FC236}">
                    <a16:creationId xmlns:a16="http://schemas.microsoft.com/office/drawing/2014/main" id="{FADD56A0-920E-4BC6-8871-1DC1A1EDA2D6}"/>
                  </a:ext>
                </a:extLst>
              </p:cNvPr>
              <p:cNvSpPr txBox="1">
                <a:spLocks noRot="1" noChangeAspect="1" noMove="1" noResize="1" noEditPoints="1" noAdjustHandles="1" noChangeArrowheads="1" noChangeShapeType="1" noTextEdit="1"/>
              </p:cNvSpPr>
              <p:nvPr/>
            </p:nvSpPr>
            <p:spPr>
              <a:xfrm>
                <a:off x="7508900" y="5965256"/>
                <a:ext cx="1123948" cy="400110"/>
              </a:xfrm>
              <a:prstGeom prst="rect">
                <a:avLst/>
              </a:prstGeom>
              <a:blipFill>
                <a:blip r:embed="rId5"/>
                <a:stretch>
                  <a:fillRect b="-1538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12AF363-5AE1-4ECE-B42A-320CC56879C3}"/>
                  </a:ext>
                </a:extLst>
              </p:cNvPr>
              <p:cNvSpPr txBox="1"/>
              <p:nvPr/>
            </p:nvSpPr>
            <p:spPr>
              <a:xfrm>
                <a:off x="6406133" y="5158733"/>
                <a:ext cx="1958870" cy="325025"/>
              </a:xfrm>
              <a:prstGeom prst="rect">
                <a:avLst/>
              </a:prstGeom>
              <a:noFill/>
            </p:spPr>
            <p:txBody>
              <a:bodyPr wrap="none" rtlCol="0">
                <a:spAutoFit/>
              </a:bodyPr>
              <a:lstStyle/>
              <a:p>
                <a:r>
                  <a:rPr lang="en-US" sz="1400" i="1" dirty="0"/>
                  <a:t>Dependance</a:t>
                </a:r>
                <a:r>
                  <a:rPr lang="ru-RU" sz="1400" i="1" dirty="0"/>
                  <a:t> </a:t>
                </a:r>
                <a14:m>
                  <m:oMath xmlns:m="http://schemas.openxmlformats.org/officeDocument/2006/math">
                    <m:sSub>
                      <m:sSubPr>
                        <m:ctrlPr>
                          <a:rPr lang="ru-RU" sz="1400" i="1" smtClean="0">
                            <a:latin typeface="Cambria Math" panose="02040503050406030204" pitchFamily="18" charset="0"/>
                          </a:rPr>
                        </m:ctrlPr>
                      </m:sSubPr>
                      <m:e>
                        <m:r>
                          <a:rPr lang="en-US" sz="1400" b="0" i="1" smtClean="0">
                            <a:latin typeface="Cambria Math" panose="02040503050406030204" pitchFamily="18" charset="0"/>
                          </a:rPr>
                          <m:t>𝑇</m:t>
                        </m:r>
                      </m:e>
                      <m:sub>
                        <m:r>
                          <a:rPr lang="en-US" sz="1400" b="0" i="1" smtClean="0">
                            <a:latin typeface="Cambria Math" panose="02040503050406030204" pitchFamily="18" charset="0"/>
                          </a:rPr>
                          <m:t>𝑐</m:t>
                        </m:r>
                      </m:sub>
                    </m:sSub>
                    <m:r>
                      <a:rPr lang="en-US" sz="1400" b="0" i="1" smtClean="0">
                        <a:latin typeface="Cambria Math" panose="02040503050406030204" pitchFamily="18" charset="0"/>
                      </a:rPr>
                      <m:t>=</m:t>
                    </m:r>
                    <m:r>
                      <a:rPr lang="en-US" sz="1400" b="0" i="1" smtClean="0">
                        <a:latin typeface="Cambria Math" panose="02040503050406030204" pitchFamily="18" charset="0"/>
                      </a:rPr>
                      <m:t>𝑓</m:t>
                    </m:r>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𝑑</m:t>
                        </m:r>
                      </m:e>
                      <m:sub>
                        <m:r>
                          <a:rPr lang="en-US" sz="1400" b="0" i="1" smtClean="0">
                            <a:latin typeface="Cambria Math" panose="02040503050406030204" pitchFamily="18" charset="0"/>
                          </a:rPr>
                          <m:t>𝑓</m:t>
                        </m:r>
                      </m:sub>
                    </m:sSub>
                    <m:r>
                      <a:rPr lang="en-US" sz="1400" b="0" i="1" smtClean="0">
                        <a:latin typeface="Cambria Math" panose="02040503050406030204" pitchFamily="18" charset="0"/>
                      </a:rPr>
                      <m:t>)</m:t>
                    </m:r>
                  </m:oMath>
                </a14:m>
                <a:endParaRPr lang="ru-RU" sz="1400" i="1" dirty="0"/>
              </a:p>
            </p:txBody>
          </p:sp>
        </mc:Choice>
        <mc:Fallback xmlns="">
          <p:sp>
            <p:nvSpPr>
              <p:cNvPr id="23" name="TextBox 22">
                <a:extLst>
                  <a:ext uri="{FF2B5EF4-FFF2-40B4-BE49-F238E27FC236}">
                    <a16:creationId xmlns:a16="http://schemas.microsoft.com/office/drawing/2014/main" id="{F12AF363-5AE1-4ECE-B42A-320CC56879C3}"/>
                  </a:ext>
                </a:extLst>
              </p:cNvPr>
              <p:cNvSpPr txBox="1">
                <a:spLocks noRot="1" noChangeAspect="1" noMove="1" noResize="1" noEditPoints="1" noAdjustHandles="1" noChangeArrowheads="1" noChangeShapeType="1" noTextEdit="1"/>
              </p:cNvSpPr>
              <p:nvPr/>
            </p:nvSpPr>
            <p:spPr>
              <a:xfrm>
                <a:off x="6406133" y="5158733"/>
                <a:ext cx="1958870" cy="325025"/>
              </a:xfrm>
              <a:prstGeom prst="rect">
                <a:avLst/>
              </a:prstGeom>
              <a:blipFill>
                <a:blip r:embed="rId6"/>
                <a:stretch>
                  <a:fillRect l="-935" t="-1852" b="-1481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836DD8F-A657-479F-B694-330FD83A86D5}"/>
                  </a:ext>
                </a:extLst>
              </p:cNvPr>
              <p:cNvSpPr txBox="1"/>
              <p:nvPr/>
            </p:nvSpPr>
            <p:spPr>
              <a:xfrm>
                <a:off x="8414071" y="1070833"/>
                <a:ext cx="1274670" cy="46609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𝑐</m:t>
                          </m:r>
                        </m:sub>
                      </m:sSub>
                      <m:r>
                        <a:rPr lang="ru-RU" sz="2400" i="1" smtClean="0">
                          <a:latin typeface="Cambria Math" panose="02040503050406030204" pitchFamily="18" charset="0"/>
                          <a:ea typeface="Cambria Math" panose="02040503050406030204" pitchFamily="18" charset="0"/>
                        </a:rPr>
                        <m:t>~</m:t>
                      </m:r>
                      <m:sSubSup>
                        <m:sSubSupPr>
                          <m:ctrlPr>
                            <a:rPr lang="ru-RU" sz="240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𝑀</m:t>
                          </m:r>
                        </m:e>
                        <m:sub>
                          <m:r>
                            <a:rPr lang="en-US" sz="2400" b="0" i="1" smtClean="0">
                              <a:latin typeface="Cambria Math" panose="02040503050406030204" pitchFamily="18" charset="0"/>
                              <a:ea typeface="Cambria Math" panose="02040503050406030204" pitchFamily="18" charset="0"/>
                            </a:rPr>
                            <m:t>𝐹</m:t>
                          </m:r>
                        </m:sub>
                        <m:sup>
                          <m:r>
                            <a:rPr lang="en-US" sz="2400" b="0" i="1" smtClean="0">
                              <a:latin typeface="Cambria Math" panose="02040503050406030204" pitchFamily="18" charset="0"/>
                              <a:ea typeface="Cambria Math" panose="02040503050406030204" pitchFamily="18" charset="0"/>
                            </a:rPr>
                            <m:t>−1</m:t>
                          </m:r>
                        </m:sup>
                      </m:sSubSup>
                    </m:oMath>
                  </m:oMathPara>
                </a14:m>
                <a:endParaRPr lang="ru-RU" sz="2400" dirty="0"/>
              </a:p>
            </p:txBody>
          </p:sp>
        </mc:Choice>
        <mc:Fallback xmlns="">
          <p:sp>
            <p:nvSpPr>
              <p:cNvPr id="29" name="TextBox 28">
                <a:extLst>
                  <a:ext uri="{FF2B5EF4-FFF2-40B4-BE49-F238E27FC236}">
                    <a16:creationId xmlns:a16="http://schemas.microsoft.com/office/drawing/2014/main" id="{9836DD8F-A657-479F-B694-330FD83A86D5}"/>
                  </a:ext>
                </a:extLst>
              </p:cNvPr>
              <p:cNvSpPr txBox="1">
                <a:spLocks noRot="1" noChangeAspect="1" noMove="1" noResize="1" noEditPoints="1" noAdjustHandles="1" noChangeArrowheads="1" noChangeShapeType="1" noTextEdit="1"/>
              </p:cNvSpPr>
              <p:nvPr/>
            </p:nvSpPr>
            <p:spPr>
              <a:xfrm>
                <a:off x="8414071" y="1070833"/>
                <a:ext cx="1274670" cy="466090"/>
              </a:xfrm>
              <a:prstGeom prst="rect">
                <a:avLst/>
              </a:prstGeom>
              <a:blipFill>
                <a:blip r:embed="rId7"/>
                <a:stretch>
                  <a:fillRect l="-957" b="-263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6DDD2B8-97D9-4412-BE37-4501FF08A999}"/>
                  </a:ext>
                </a:extLst>
              </p:cNvPr>
              <p:cNvSpPr txBox="1"/>
              <p:nvPr/>
            </p:nvSpPr>
            <p:spPr>
              <a:xfrm>
                <a:off x="9618203" y="1270032"/>
                <a:ext cx="2167802" cy="46166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400" i="1" smtClean="0">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𝑀</m:t>
                          </m:r>
                        </m:e>
                        <m:sub>
                          <m:r>
                            <a:rPr lang="en-US" sz="2400" i="1">
                              <a:latin typeface="Cambria Math" panose="02040503050406030204" pitchFamily="18" charset="0"/>
                              <a:cs typeface="Times New Roman" panose="02020603050405020304" pitchFamily="18" charset="0"/>
                            </a:rPr>
                            <m:t>𝐹</m:t>
                          </m:r>
                        </m:sub>
                      </m:sSub>
                      <m:r>
                        <a:rPr lang="en-US" sz="2400" i="1">
                          <a:latin typeface="Cambria Math" panose="02040503050406030204" pitchFamily="18" charset="0"/>
                          <a:cs typeface="Times New Roman" panose="02020603050405020304" pitchFamily="18" charset="0"/>
                        </a:rPr>
                        <m:t>=</m:t>
                      </m:r>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𝑑</m:t>
                          </m:r>
                        </m:e>
                        <m:sub>
                          <m:r>
                            <a:rPr lang="en-US" sz="2400" i="1">
                              <a:latin typeface="Cambria Math" panose="02040503050406030204" pitchFamily="18" charset="0"/>
                              <a:cs typeface="Times New Roman" panose="02020603050405020304" pitchFamily="18" charset="0"/>
                            </a:rPr>
                            <m:t>𝐹</m:t>
                          </m:r>
                        </m:sub>
                      </m:sSub>
                      <m:r>
                        <a:rPr lang="en-US" sz="24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ea typeface="Cambria Math" panose="02040503050406030204" pitchFamily="18" charset="0"/>
                              <a:cs typeface="Times New Roman" panose="02020603050405020304" pitchFamily="18" charset="0"/>
                            </a:rPr>
                            <m:t>𝐵</m:t>
                          </m:r>
                        </m:e>
                        <m:sub>
                          <m:r>
                            <a:rPr lang="en-US" sz="2400" i="1">
                              <a:latin typeface="Cambria Math" panose="02040503050406030204" pitchFamily="18" charset="0"/>
                              <a:ea typeface="Cambria Math" panose="02040503050406030204" pitchFamily="18" charset="0"/>
                              <a:cs typeface="Times New Roman" panose="02020603050405020304" pitchFamily="18" charset="0"/>
                            </a:rPr>
                            <m:t>𝐹</m:t>
                          </m:r>
                        </m:sub>
                      </m:sSub>
                    </m:oMath>
                  </m:oMathPara>
                </a14:m>
                <a:endParaRPr lang="ru-RU" sz="2400" dirty="0"/>
              </a:p>
            </p:txBody>
          </p:sp>
        </mc:Choice>
        <mc:Fallback xmlns="">
          <p:sp>
            <p:nvSpPr>
              <p:cNvPr id="30" name="TextBox 29">
                <a:extLst>
                  <a:ext uri="{FF2B5EF4-FFF2-40B4-BE49-F238E27FC236}">
                    <a16:creationId xmlns:a16="http://schemas.microsoft.com/office/drawing/2014/main" id="{26DDD2B8-97D9-4412-BE37-4501FF08A999}"/>
                  </a:ext>
                </a:extLst>
              </p:cNvPr>
              <p:cNvSpPr txBox="1">
                <a:spLocks noRot="1" noChangeAspect="1" noMove="1" noResize="1" noEditPoints="1" noAdjustHandles="1" noChangeArrowheads="1" noChangeShapeType="1" noTextEdit="1"/>
              </p:cNvSpPr>
              <p:nvPr/>
            </p:nvSpPr>
            <p:spPr>
              <a:xfrm>
                <a:off x="9618203" y="1270032"/>
                <a:ext cx="2167802" cy="461665"/>
              </a:xfrm>
              <a:prstGeom prst="rect">
                <a:avLst/>
              </a:prstGeom>
              <a:blipFill>
                <a:blip r:embed="rId8"/>
                <a:stretch>
                  <a:fillRect l="-845" b="-1316"/>
                </a:stretch>
              </a:blipFill>
            </p:spPr>
            <p:txBody>
              <a:bodyPr/>
              <a:lstStyle/>
              <a:p>
                <a:r>
                  <a:rPr lang="ru-RU">
                    <a:noFill/>
                  </a:rPr>
                  <a:t> </a:t>
                </a:r>
              </a:p>
            </p:txBody>
          </p:sp>
        </mc:Fallback>
      </mc:AlternateContent>
      <p:pic>
        <p:nvPicPr>
          <p:cNvPr id="5" name="Рисунок 4">
            <a:extLst>
              <a:ext uri="{FF2B5EF4-FFF2-40B4-BE49-F238E27FC236}">
                <a16:creationId xmlns:a16="http://schemas.microsoft.com/office/drawing/2014/main" id="{AB7CD5CD-8208-4CE7-A29E-EF14D223F14C}"/>
              </a:ext>
            </a:extLst>
          </p:cNvPr>
          <p:cNvPicPr>
            <a:picLocks noChangeAspect="1"/>
          </p:cNvPicPr>
          <p:nvPr/>
        </p:nvPicPr>
        <p:blipFill>
          <a:blip r:embed="rId9"/>
          <a:stretch>
            <a:fillRect/>
          </a:stretch>
        </p:blipFill>
        <p:spPr>
          <a:xfrm>
            <a:off x="9492802" y="4972098"/>
            <a:ext cx="2167802" cy="1060186"/>
          </a:xfrm>
          <a:prstGeom prst="rect">
            <a:avLst/>
          </a:prstGeom>
        </p:spPr>
      </p:pic>
      <p:sp>
        <p:nvSpPr>
          <p:cNvPr id="16" name="TextBox 15">
            <a:extLst>
              <a:ext uri="{FF2B5EF4-FFF2-40B4-BE49-F238E27FC236}">
                <a16:creationId xmlns:a16="http://schemas.microsoft.com/office/drawing/2014/main" id="{D84DB013-9EA0-4DE9-BBFD-408919D51EF1}"/>
              </a:ext>
            </a:extLst>
          </p:cNvPr>
          <p:cNvSpPr txBox="1"/>
          <p:nvPr/>
        </p:nvSpPr>
        <p:spPr>
          <a:xfrm>
            <a:off x="-5166" y="6463409"/>
            <a:ext cx="8326903" cy="368049"/>
          </a:xfrm>
          <a:prstGeom prst="rect">
            <a:avLst/>
          </a:prstGeom>
          <a:noFill/>
        </p:spPr>
        <p:txBody>
          <a:bodyPr wrap="square">
            <a:spAutoFit/>
          </a:bodyPr>
          <a:lstStyle/>
          <a:p>
            <a:pPr lvl="0" algn="just">
              <a:lnSpc>
                <a:spcPct val="120000"/>
              </a:lnSpc>
              <a:spcAft>
                <a:spcPts val="600"/>
              </a:spcAft>
            </a:pPr>
            <a:r>
              <a:rPr lang="en-US" sz="1600" b="1" i="1" dirty="0">
                <a:effectLst/>
                <a:ea typeface="Calibri" panose="020F0502020204030204" pitchFamily="34" charset="0"/>
                <a:cs typeface="Times New Roman" panose="02020603050405020304" pitchFamily="18" charset="0"/>
              </a:rPr>
              <a:t>Khaydukov Yu.N.</a:t>
            </a:r>
            <a:r>
              <a:rPr lang="en-US" sz="1600" b="1" i="1" dirty="0">
                <a:ea typeface="Calibri" panose="020F0502020204030204" pitchFamily="34" charset="0"/>
                <a:cs typeface="Times New Roman" panose="02020603050405020304" pitchFamily="18" charset="0"/>
              </a:rPr>
              <a:t> et al.</a:t>
            </a:r>
            <a:r>
              <a:rPr lang="ru-RU" sz="1600" b="1" i="1" dirty="0">
                <a:effectLst/>
                <a:ea typeface="Calibri" panose="020F0502020204030204" pitchFamily="34" charset="0"/>
                <a:cs typeface="Times New Roman" panose="02020603050405020304" pitchFamily="18" charset="0"/>
              </a:rPr>
              <a:t> // Phys. Rev. B, 97, 144511 (2018)</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24C772E-2459-4FEC-9240-3B8F85654B3E}"/>
                  </a:ext>
                </a:extLst>
              </p:cNvPr>
              <p:cNvSpPr txBox="1"/>
              <p:nvPr/>
            </p:nvSpPr>
            <p:spPr>
              <a:xfrm>
                <a:off x="6869699" y="5518061"/>
                <a:ext cx="1278401"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i="1" smtClean="0">
                              <a:latin typeface="Cambria Math" panose="02040503050406030204" pitchFamily="18" charset="0"/>
                            </a:rPr>
                          </m:ctrlPr>
                        </m:sSubPr>
                        <m:e>
                          <m:r>
                            <a:rPr lang="ru-RU" i="1" smtClean="0">
                              <a:latin typeface="Cambria Math" panose="02040503050406030204" pitchFamily="18" charset="0"/>
                              <a:ea typeface="Cambria Math" panose="02040503050406030204" pitchFamily="18" charset="0"/>
                            </a:rPr>
                            <m:t>𝜉</m:t>
                          </m:r>
                        </m:e>
                        <m:sub>
                          <m:r>
                            <a:rPr lang="en-US" b="0" i="1" smtClean="0">
                              <a:latin typeface="Cambria Math" panose="02040503050406030204" pitchFamily="18" charset="0"/>
                            </a:rPr>
                            <m:t>𝐹</m:t>
                          </m:r>
                        </m:sub>
                      </m:sSub>
                      <m:r>
                        <a:rPr lang="en-US" b="0" i="1" smtClean="0">
                          <a:latin typeface="Cambria Math" panose="02040503050406030204" pitchFamily="18" charset="0"/>
                        </a:rPr>
                        <m:t>=4 </m:t>
                      </m:r>
                      <m:r>
                        <a:rPr lang="en-US" b="0" i="1" smtClean="0">
                          <a:latin typeface="Cambria Math" panose="02040503050406030204" pitchFamily="18" charset="0"/>
                        </a:rPr>
                        <m:t>𝑛𝑚</m:t>
                      </m:r>
                    </m:oMath>
                  </m:oMathPara>
                </a14:m>
                <a:endParaRPr lang="ru-RU" dirty="0"/>
              </a:p>
            </p:txBody>
          </p:sp>
        </mc:Choice>
        <mc:Fallback xmlns="">
          <p:sp>
            <p:nvSpPr>
              <p:cNvPr id="17" name="TextBox 16">
                <a:extLst>
                  <a:ext uri="{FF2B5EF4-FFF2-40B4-BE49-F238E27FC236}">
                    <a16:creationId xmlns:a16="http://schemas.microsoft.com/office/drawing/2014/main" id="{224C772E-2459-4FEC-9240-3B8F85654B3E}"/>
                  </a:ext>
                </a:extLst>
              </p:cNvPr>
              <p:cNvSpPr txBox="1">
                <a:spLocks noRot="1" noChangeAspect="1" noMove="1" noResize="1" noEditPoints="1" noAdjustHandles="1" noChangeArrowheads="1" noChangeShapeType="1" noTextEdit="1"/>
              </p:cNvSpPr>
              <p:nvPr/>
            </p:nvSpPr>
            <p:spPr>
              <a:xfrm>
                <a:off x="6869699" y="5518061"/>
                <a:ext cx="1278401" cy="369332"/>
              </a:xfrm>
              <a:prstGeom prst="rect">
                <a:avLst/>
              </a:prstGeom>
              <a:blipFill>
                <a:blip r:embed="rId10"/>
                <a:stretch>
                  <a:fillRect l="-1429" b="-13115"/>
                </a:stretch>
              </a:blipFill>
            </p:spPr>
            <p:txBody>
              <a:bodyPr/>
              <a:lstStyle/>
              <a:p>
                <a:r>
                  <a:rPr lang="ru-RU">
                    <a:noFill/>
                  </a:rPr>
                  <a:t> </a:t>
                </a:r>
              </a:p>
            </p:txBody>
          </p:sp>
        </mc:Fallback>
      </mc:AlternateContent>
      <p:pic>
        <p:nvPicPr>
          <p:cNvPr id="19" name="Рисунок 18">
            <a:extLst>
              <a:ext uri="{FF2B5EF4-FFF2-40B4-BE49-F238E27FC236}">
                <a16:creationId xmlns:a16="http://schemas.microsoft.com/office/drawing/2014/main" id="{364C4FC1-1641-4F18-89BB-EE5CA5B74D1A}"/>
              </a:ext>
            </a:extLst>
          </p:cNvPr>
          <p:cNvPicPr>
            <a:picLocks noChangeAspect="1"/>
          </p:cNvPicPr>
          <p:nvPr/>
        </p:nvPicPr>
        <p:blipFill>
          <a:blip r:embed="rId11"/>
          <a:stretch>
            <a:fillRect/>
          </a:stretch>
        </p:blipFill>
        <p:spPr>
          <a:xfrm>
            <a:off x="234619" y="2344007"/>
            <a:ext cx="5335428" cy="3486789"/>
          </a:xfrm>
          <a:prstGeom prst="rect">
            <a:avLst/>
          </a:prstGeom>
        </p:spPr>
      </p:pic>
      <p:sp>
        <p:nvSpPr>
          <p:cNvPr id="2" name="TextBox 1">
            <a:extLst>
              <a:ext uri="{FF2B5EF4-FFF2-40B4-BE49-F238E27FC236}">
                <a16:creationId xmlns:a16="http://schemas.microsoft.com/office/drawing/2014/main" id="{B036E6D8-9FAC-226E-1271-34E4AAEFBB8A}"/>
              </a:ext>
            </a:extLst>
          </p:cNvPr>
          <p:cNvSpPr txBox="1"/>
          <p:nvPr/>
        </p:nvSpPr>
        <p:spPr>
          <a:xfrm>
            <a:off x="421546" y="24603"/>
            <a:ext cx="11371063" cy="523220"/>
          </a:xfrm>
          <a:prstGeom prst="rect">
            <a:avLst/>
          </a:prstGeom>
          <a:noFill/>
        </p:spPr>
        <p:txBody>
          <a:bodyPr wrap="none" rtlCol="0">
            <a:spAutoFit/>
          </a:bodyPr>
          <a:lstStyle/>
          <a:p>
            <a:pPr algn="ctr"/>
            <a:r>
              <a:rPr lang="en-GB" sz="2800" b="1" dirty="0">
                <a:solidFill>
                  <a:srgbClr val="FF0000"/>
                </a:solidFill>
              </a:rPr>
              <a:t>EFFECT OF MAGNETISM ON SUPERCONDUCTIVITY IN NB/GD/NB TRILAYERS</a:t>
            </a:r>
          </a:p>
        </p:txBody>
      </p:sp>
      <p:graphicFrame>
        <p:nvGraphicFramePr>
          <p:cNvPr id="3" name="Объект 2">
            <a:extLst>
              <a:ext uri="{FF2B5EF4-FFF2-40B4-BE49-F238E27FC236}">
                <a16:creationId xmlns:a16="http://schemas.microsoft.com/office/drawing/2014/main" id="{A81EF549-C440-1962-5DE6-98FDD449B110}"/>
              </a:ext>
            </a:extLst>
          </p:cNvPr>
          <p:cNvGraphicFramePr>
            <a:graphicFrameLocks noChangeAspect="1"/>
          </p:cNvGraphicFramePr>
          <p:nvPr/>
        </p:nvGraphicFramePr>
        <p:xfrm>
          <a:off x="4760044" y="4533806"/>
          <a:ext cx="1290156" cy="1584918"/>
        </p:xfrm>
        <a:graphic>
          <a:graphicData uri="http://schemas.openxmlformats.org/presentationml/2006/ole">
            <mc:AlternateContent xmlns:mc="http://schemas.openxmlformats.org/markup-compatibility/2006">
              <mc:Choice xmlns:v="urn:schemas-microsoft-com:vml" Requires="v">
                <p:oleObj name="Bitmap Image" r:id="rId12" imgW="2709720" imgH="3328920" progId="PBrush">
                  <p:embed/>
                </p:oleObj>
              </mc:Choice>
              <mc:Fallback>
                <p:oleObj name="Bitmap Image" r:id="rId12" imgW="2709720" imgH="3328920" progId="PBrush">
                  <p:embed/>
                  <p:pic>
                    <p:nvPicPr>
                      <p:cNvPr id="3" name="Объект 2">
                        <a:extLst>
                          <a:ext uri="{FF2B5EF4-FFF2-40B4-BE49-F238E27FC236}">
                            <a16:creationId xmlns:a16="http://schemas.microsoft.com/office/drawing/2014/main" id="{A81EF549-C440-1962-5DE6-98FDD449B110}"/>
                          </a:ext>
                        </a:extLst>
                      </p:cNvPr>
                      <p:cNvPicPr/>
                      <p:nvPr/>
                    </p:nvPicPr>
                    <p:blipFill>
                      <a:blip r:embed="rId13"/>
                      <a:stretch>
                        <a:fillRect/>
                      </a:stretch>
                    </p:blipFill>
                    <p:spPr>
                      <a:xfrm>
                        <a:off x="4760044" y="4533806"/>
                        <a:ext cx="1290156" cy="158491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0E768EF6-8416-D6E1-B772-56BD85CFD19F}"/>
              </a:ext>
            </a:extLst>
          </p:cNvPr>
          <p:cNvSpPr txBox="1"/>
          <p:nvPr/>
        </p:nvSpPr>
        <p:spPr>
          <a:xfrm>
            <a:off x="2493312" y="5719088"/>
            <a:ext cx="912429" cy="369332"/>
          </a:xfrm>
          <a:prstGeom prst="rect">
            <a:avLst/>
          </a:prstGeom>
          <a:noFill/>
        </p:spPr>
        <p:txBody>
          <a:bodyPr wrap="none" rtlCol="0">
            <a:spAutoFit/>
          </a:bodyPr>
          <a:lstStyle/>
          <a:p>
            <a:r>
              <a:rPr lang="en-US" dirty="0"/>
              <a:t>Q(nm</a:t>
            </a:r>
            <a:r>
              <a:rPr lang="en-US" baseline="30000" dirty="0"/>
              <a:t>-1</a:t>
            </a:r>
            <a:r>
              <a:rPr lang="en-US" dirty="0"/>
              <a:t>)</a:t>
            </a:r>
            <a:endParaRPr lang="ru-RU" dirty="0"/>
          </a:p>
        </p:txBody>
      </p:sp>
      <p:sp>
        <p:nvSpPr>
          <p:cNvPr id="8" name="Прямоугольник 7">
            <a:extLst>
              <a:ext uri="{FF2B5EF4-FFF2-40B4-BE49-F238E27FC236}">
                <a16:creationId xmlns:a16="http://schemas.microsoft.com/office/drawing/2014/main" id="{9CB03611-C9B5-82A2-377C-A6842B1F1534}"/>
              </a:ext>
            </a:extLst>
          </p:cNvPr>
          <p:cNvSpPr/>
          <p:nvPr/>
        </p:nvSpPr>
        <p:spPr>
          <a:xfrm>
            <a:off x="1632857" y="2619826"/>
            <a:ext cx="521861" cy="580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96CB75D-B055-4DD4-98BA-1C3D66ED1E05}"/>
                  </a:ext>
                </a:extLst>
              </p:cNvPr>
              <p:cNvSpPr txBox="1"/>
              <p:nvPr/>
            </p:nvSpPr>
            <p:spPr>
              <a:xfrm>
                <a:off x="1250332" y="2769510"/>
                <a:ext cx="1444172" cy="43088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200" b="0" i="1" smtClean="0">
                          <a:latin typeface="Cambria Math" panose="02040503050406030204" pitchFamily="18" charset="0"/>
                        </a:rPr>
                        <m:t>𝐻</m:t>
                      </m:r>
                      <m:r>
                        <a:rPr lang="en-US" sz="2200" b="0" i="1" smtClean="0">
                          <a:latin typeface="Cambria Math" panose="02040503050406030204" pitchFamily="18" charset="0"/>
                        </a:rPr>
                        <m:t>=4 кЭ</m:t>
                      </m:r>
                    </m:oMath>
                  </m:oMathPara>
                </a14:m>
                <a:endParaRPr lang="ru-RU" sz="2200" dirty="0"/>
              </a:p>
            </p:txBody>
          </p:sp>
        </mc:Choice>
        <mc:Fallback xmlns="">
          <p:sp>
            <p:nvSpPr>
              <p:cNvPr id="22" name="TextBox 21">
                <a:extLst>
                  <a:ext uri="{FF2B5EF4-FFF2-40B4-BE49-F238E27FC236}">
                    <a16:creationId xmlns:a16="http://schemas.microsoft.com/office/drawing/2014/main" id="{296CB75D-B055-4DD4-98BA-1C3D66ED1E05}"/>
                  </a:ext>
                </a:extLst>
              </p:cNvPr>
              <p:cNvSpPr txBox="1">
                <a:spLocks noRot="1" noChangeAspect="1" noMove="1" noResize="1" noEditPoints="1" noAdjustHandles="1" noChangeArrowheads="1" noChangeShapeType="1" noTextEdit="1"/>
              </p:cNvSpPr>
              <p:nvPr/>
            </p:nvSpPr>
            <p:spPr>
              <a:xfrm>
                <a:off x="1250332" y="2769510"/>
                <a:ext cx="1444172" cy="430887"/>
              </a:xfrm>
              <a:prstGeom prst="rect">
                <a:avLst/>
              </a:prstGeom>
              <a:blipFill>
                <a:blip r:embed="rId14"/>
                <a:stretch>
                  <a:fillRect l="-42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8EF25D1-F711-475E-B65D-56FFCE94A380}"/>
                  </a:ext>
                </a:extLst>
              </p:cNvPr>
              <p:cNvSpPr txBox="1"/>
              <p:nvPr/>
            </p:nvSpPr>
            <p:spPr>
              <a:xfrm>
                <a:off x="1362764" y="2412463"/>
                <a:ext cx="1219308"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𝑇</m:t>
                      </m:r>
                      <m:r>
                        <a:rPr lang="en-US" sz="2200" b="0" i="1" smtClean="0">
                          <a:latin typeface="Cambria Math" panose="02040503050406030204" pitchFamily="18" charset="0"/>
                        </a:rPr>
                        <m:t>=6.2 К</m:t>
                      </m:r>
                    </m:oMath>
                  </m:oMathPara>
                </a14:m>
                <a:endParaRPr lang="ru-RU" sz="2200" b="0" dirty="0"/>
              </a:p>
            </p:txBody>
          </p:sp>
        </mc:Choice>
        <mc:Fallback xmlns="">
          <p:sp>
            <p:nvSpPr>
              <p:cNvPr id="24" name="TextBox 23">
                <a:extLst>
                  <a:ext uri="{FF2B5EF4-FFF2-40B4-BE49-F238E27FC236}">
                    <a16:creationId xmlns:a16="http://schemas.microsoft.com/office/drawing/2014/main" id="{48EF25D1-F711-475E-B65D-56FFCE94A380}"/>
                  </a:ext>
                </a:extLst>
              </p:cNvPr>
              <p:cNvSpPr txBox="1">
                <a:spLocks noRot="1" noChangeAspect="1" noMove="1" noResize="1" noEditPoints="1" noAdjustHandles="1" noChangeArrowheads="1" noChangeShapeType="1" noTextEdit="1"/>
              </p:cNvSpPr>
              <p:nvPr/>
            </p:nvSpPr>
            <p:spPr>
              <a:xfrm>
                <a:off x="1362764" y="2412463"/>
                <a:ext cx="1219308" cy="338554"/>
              </a:xfrm>
              <a:prstGeom prst="rect">
                <a:avLst/>
              </a:prstGeom>
              <a:blipFill>
                <a:blip r:embed="rId15"/>
                <a:stretch>
                  <a:fillRect l="-5000" r="-5000" b="-7273"/>
                </a:stretch>
              </a:blipFill>
            </p:spPr>
            <p:txBody>
              <a:bodyPr/>
              <a:lstStyle/>
              <a:p>
                <a:r>
                  <a:rPr lang="ru-RU">
                    <a:noFill/>
                  </a:rPr>
                  <a:t> </a:t>
                </a:r>
              </a:p>
            </p:txBody>
          </p:sp>
        </mc:Fallback>
      </mc:AlternateContent>
      <p:grpSp>
        <p:nvGrpSpPr>
          <p:cNvPr id="10" name="Группа 9">
            <a:extLst>
              <a:ext uri="{FF2B5EF4-FFF2-40B4-BE49-F238E27FC236}">
                <a16:creationId xmlns:a16="http://schemas.microsoft.com/office/drawing/2014/main" id="{98317FC5-C55E-B209-4379-EA14235E5C26}"/>
              </a:ext>
            </a:extLst>
          </p:cNvPr>
          <p:cNvGrpSpPr/>
          <p:nvPr/>
        </p:nvGrpSpPr>
        <p:grpSpPr>
          <a:xfrm>
            <a:off x="11072263" y="6255656"/>
            <a:ext cx="1063112" cy="544286"/>
            <a:chOff x="11072263" y="6255656"/>
            <a:chExt cx="1063112" cy="544286"/>
          </a:xfrm>
          <a:solidFill>
            <a:schemeClr val="bg1">
              <a:lumMod val="95000"/>
            </a:schemeClr>
          </a:solidFill>
        </p:grpSpPr>
        <p:sp>
          <p:nvSpPr>
            <p:cNvPr id="11" name="Прямоугольник: скругленные углы 10">
              <a:extLst>
                <a:ext uri="{FF2B5EF4-FFF2-40B4-BE49-F238E27FC236}">
                  <a16:creationId xmlns:a16="http://schemas.microsoft.com/office/drawing/2014/main" id="{FCB6FFBC-EAE5-3501-5F8F-132283787A7E}"/>
                </a:ext>
              </a:extLst>
            </p:cNvPr>
            <p:cNvSpPr/>
            <p:nvPr/>
          </p:nvSpPr>
          <p:spPr>
            <a:xfrm>
              <a:off x="11108548" y="6255656"/>
              <a:ext cx="1004577" cy="544286"/>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a:extLst>
                <a:ext uri="{FF2B5EF4-FFF2-40B4-BE49-F238E27FC236}">
                  <a16:creationId xmlns:a16="http://schemas.microsoft.com/office/drawing/2014/main" id="{49D698F0-BDF4-9B21-8778-59BCDF3260A9}"/>
                </a:ext>
              </a:extLst>
            </p:cNvPr>
            <p:cNvSpPr txBox="1"/>
            <p:nvPr/>
          </p:nvSpPr>
          <p:spPr>
            <a:xfrm>
              <a:off x="11072263" y="6304223"/>
              <a:ext cx="1063112" cy="461665"/>
            </a:xfrm>
            <a:prstGeom prst="rect">
              <a:avLst/>
            </a:prstGeom>
            <a:grpFill/>
            <a:ln>
              <a:noFill/>
            </a:ln>
          </p:spPr>
          <p:txBody>
            <a:bodyPr wrap="none" rtlCol="0">
              <a:spAutoFit/>
            </a:bodyPr>
            <a:lstStyle/>
            <a:p>
              <a:pPr algn="ctr"/>
              <a:r>
                <a:rPr lang="en-US" sz="2400" dirty="0"/>
                <a:t>10 / 17</a:t>
              </a:r>
              <a:endParaRPr lang="ru-RU" sz="2400" dirty="0"/>
            </a:p>
          </p:txBody>
        </p:sp>
      </p:grpSp>
    </p:spTree>
    <p:extLst>
      <p:ext uri="{BB962C8B-B14F-4D97-AF65-F5344CB8AC3E}">
        <p14:creationId xmlns:p14="http://schemas.microsoft.com/office/powerpoint/2010/main" val="1819561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Группа 8">
            <a:extLst>
              <a:ext uri="{FF2B5EF4-FFF2-40B4-BE49-F238E27FC236}">
                <a16:creationId xmlns:a16="http://schemas.microsoft.com/office/drawing/2014/main" id="{8D7C8074-7805-493D-9E39-670FAC4C07D1}"/>
              </a:ext>
            </a:extLst>
          </p:cNvPr>
          <p:cNvGrpSpPr/>
          <p:nvPr/>
        </p:nvGrpSpPr>
        <p:grpSpPr>
          <a:xfrm>
            <a:off x="6655476" y="2244283"/>
            <a:ext cx="5272943" cy="4145193"/>
            <a:chOff x="50500" y="2320603"/>
            <a:chExt cx="4722435" cy="3712425"/>
          </a:xfrm>
        </p:grpSpPr>
        <p:pic>
          <p:nvPicPr>
            <p:cNvPr id="7" name="Рисунок 6">
              <a:extLst>
                <a:ext uri="{FF2B5EF4-FFF2-40B4-BE49-F238E27FC236}">
                  <a16:creationId xmlns:a16="http://schemas.microsoft.com/office/drawing/2014/main" id="{1AA991C4-F7B3-4250-AC03-C6D0BDD4D8B0}"/>
                </a:ext>
              </a:extLst>
            </p:cNvPr>
            <p:cNvPicPr>
              <a:picLocks noChangeAspect="1"/>
            </p:cNvPicPr>
            <p:nvPr/>
          </p:nvPicPr>
          <p:blipFill rotWithShape="1">
            <a:blip r:embed="rId2"/>
            <a:srcRect l="13423" t="25137" r="37842" b="10547"/>
            <a:stretch/>
          </p:blipFill>
          <p:spPr>
            <a:xfrm>
              <a:off x="96052" y="2377791"/>
              <a:ext cx="4511270" cy="3348930"/>
            </a:xfrm>
            <a:prstGeom prst="rect">
              <a:avLst/>
            </a:prstGeom>
          </p:spPr>
        </p:pic>
        <p:sp>
          <p:nvSpPr>
            <p:cNvPr id="74" name="TextBox 73">
              <a:extLst>
                <a:ext uri="{FF2B5EF4-FFF2-40B4-BE49-F238E27FC236}">
                  <a16:creationId xmlns:a16="http://schemas.microsoft.com/office/drawing/2014/main" id="{3D2B1EEA-126D-4E04-AE72-D64F4E72129B}"/>
                </a:ext>
              </a:extLst>
            </p:cNvPr>
            <p:cNvSpPr txBox="1"/>
            <p:nvPr/>
          </p:nvSpPr>
          <p:spPr>
            <a:xfrm>
              <a:off x="802916" y="5663696"/>
              <a:ext cx="3970019" cy="369332"/>
            </a:xfrm>
            <a:prstGeom prst="rect">
              <a:avLst/>
            </a:prstGeom>
            <a:noFill/>
          </p:spPr>
          <p:txBody>
            <a:bodyPr wrap="square" rtlCol="0">
              <a:spAutoFit/>
            </a:bodyPr>
            <a:lstStyle/>
            <a:p>
              <a:r>
                <a:rPr lang="en-US" i="1" dirty="0"/>
                <a:t>Results of experimental data fitting</a:t>
              </a:r>
              <a:endParaRPr lang="ru-RU" i="1"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73A9831-CAD4-430A-A337-7ACA6FD851B9}"/>
                    </a:ext>
                  </a:extLst>
                </p:cNvPr>
                <p:cNvSpPr txBox="1"/>
                <p:nvPr/>
              </p:nvSpPr>
              <p:spPr>
                <a:xfrm>
                  <a:off x="872517" y="4833513"/>
                  <a:ext cx="1294427" cy="281227"/>
                </a:xfrm>
                <a:prstGeom prst="rect">
                  <a:avLst/>
                </a:prstGeom>
                <a:solidFill>
                  <a:schemeClr val="bg1"/>
                </a:solid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𝐻</m:t>
                        </m:r>
                        <m:r>
                          <a:rPr lang="en-US" b="0" i="1" smtClean="0">
                            <a:latin typeface="Cambria Math" panose="02040503050406030204" pitchFamily="18" charset="0"/>
                          </a:rPr>
                          <m:t>=661 </m:t>
                        </m:r>
                        <m:r>
                          <a:rPr lang="en-US" b="0" i="1" smtClean="0">
                            <a:latin typeface="Cambria Math" panose="02040503050406030204" pitchFamily="18" charset="0"/>
                          </a:rPr>
                          <m:t>𝑂𝑒</m:t>
                        </m:r>
                      </m:oMath>
                    </m:oMathPara>
                  </a14:m>
                  <a:endParaRPr lang="ru-RU" dirty="0"/>
                </a:p>
              </p:txBody>
            </p:sp>
          </mc:Choice>
          <mc:Fallback xmlns="">
            <p:sp>
              <p:nvSpPr>
                <p:cNvPr id="16" name="TextBox 15">
                  <a:extLst>
                    <a:ext uri="{FF2B5EF4-FFF2-40B4-BE49-F238E27FC236}">
                      <a16:creationId xmlns:a16="http://schemas.microsoft.com/office/drawing/2014/main" id="{973A9831-CAD4-430A-A337-7ACA6FD851B9}"/>
                    </a:ext>
                  </a:extLst>
                </p:cNvPr>
                <p:cNvSpPr txBox="1">
                  <a:spLocks noRot="1" noChangeAspect="1" noMove="1" noResize="1" noEditPoints="1" noAdjustHandles="1" noChangeArrowheads="1" noChangeShapeType="1" noTextEdit="1"/>
                </p:cNvSpPr>
                <p:nvPr/>
              </p:nvSpPr>
              <p:spPr>
                <a:xfrm>
                  <a:off x="872517" y="4833513"/>
                  <a:ext cx="1294427" cy="281227"/>
                </a:xfrm>
                <a:prstGeom prst="rect">
                  <a:avLst/>
                </a:prstGeom>
                <a:blipFill>
                  <a:blip r:embed="rId4"/>
                  <a:stretch>
                    <a:fillRect l="-6604" b="-4348"/>
                  </a:stretch>
                </a:blipFill>
              </p:spPr>
              <p:txBody>
                <a:bodyPr/>
                <a:lstStyle/>
                <a:p>
                  <a:r>
                    <a:rPr lang="ru-RU">
                      <a:noFill/>
                    </a:rPr>
                    <a:t> </a:t>
                  </a:r>
                </a:p>
              </p:txBody>
            </p:sp>
          </mc:Fallback>
        </mc:AlternateContent>
        <p:sp>
          <p:nvSpPr>
            <p:cNvPr id="8" name="Прямоугольник 7">
              <a:extLst>
                <a:ext uri="{FF2B5EF4-FFF2-40B4-BE49-F238E27FC236}">
                  <a16:creationId xmlns:a16="http://schemas.microsoft.com/office/drawing/2014/main" id="{3960DF7F-34E0-4757-B5B9-2172863D96DF}"/>
                </a:ext>
              </a:extLst>
            </p:cNvPr>
            <p:cNvSpPr/>
            <p:nvPr/>
          </p:nvSpPr>
          <p:spPr>
            <a:xfrm>
              <a:off x="50500" y="2320603"/>
              <a:ext cx="277027" cy="313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FB7127-5DDE-4841-AFA7-175D0821A4B6}"/>
                  </a:ext>
                </a:extLst>
              </p:cNvPr>
              <p:cNvSpPr txBox="1"/>
              <p:nvPr/>
            </p:nvSpPr>
            <p:spPr>
              <a:xfrm>
                <a:off x="114448" y="496690"/>
                <a:ext cx="11813971" cy="1800493"/>
              </a:xfrm>
              <a:prstGeom prst="rect">
                <a:avLst/>
              </a:prstGeom>
              <a:noFill/>
              <a:ln>
                <a:noFill/>
              </a:ln>
            </p:spPr>
            <p:txBody>
              <a:bodyPr wrap="square" rtlCol="0">
                <a:spAutoFit/>
              </a:bodyPr>
              <a:lstStyle/>
              <a:p>
                <a:pPr marL="285750" indent="-285750" algn="just">
                  <a:spcAft>
                    <a:spcPts val="600"/>
                  </a:spcAft>
                  <a:buFont typeface="Arial" panose="020B0604020202020204" pitchFamily="34" charset="0"/>
                  <a:buChar char="•"/>
                </a:pPr>
                <a:r>
                  <a:rPr lang="en-US" sz="2400" dirty="0"/>
                  <a:t>Reducing the magnetic moment of structures</a:t>
                </a:r>
                <a:r>
                  <a:rPr lang="ru-RU" sz="2400" dirty="0"/>
                  <a:t> </a:t>
                </a:r>
                <a:r>
                  <a:rPr lang="ru-RU" sz="2400" i="1" dirty="0"/>
                  <a:t>[Nb(25 </a:t>
                </a:r>
                <a:r>
                  <a:rPr lang="en-US" sz="2400" i="1" dirty="0"/>
                  <a:t>nm</a:t>
                </a:r>
                <a:r>
                  <a:rPr lang="ru-RU" sz="2400" i="1" dirty="0"/>
                  <a:t>)/Gd(x=1.2, 3, 5 </a:t>
                </a:r>
                <a:r>
                  <a:rPr lang="en-US" sz="2400" i="1" dirty="0"/>
                  <a:t>nm</a:t>
                </a:r>
                <a:r>
                  <a:rPr lang="ru-RU" sz="2400" i="1" dirty="0"/>
                  <a:t>)]х12</a:t>
                </a:r>
                <a:r>
                  <a:rPr lang="ru-RU" sz="2400" dirty="0"/>
                  <a:t> </a:t>
                </a:r>
                <a:r>
                  <a:rPr lang="en-US" sz="2400" dirty="0"/>
                  <a:t>below</a:t>
                </a:r>
                <a:r>
                  <a:rPr lang="ru-RU" sz="2400" dirty="0"/>
                  <a:t> </a:t>
                </a:r>
                <a14:m>
                  <m:oMath xmlns:m="http://schemas.openxmlformats.org/officeDocument/2006/math">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𝑐</m:t>
                        </m:r>
                      </m:sub>
                    </m:sSub>
                  </m:oMath>
                </a14:m>
                <a:endParaRPr lang="en-US" sz="2400" dirty="0"/>
              </a:p>
              <a:p>
                <a:pPr marL="285750" indent="-285750" algn="just">
                  <a:spcAft>
                    <a:spcPts val="600"/>
                  </a:spcAft>
                  <a:buFont typeface="Arial" panose="020B0604020202020204" pitchFamily="34" charset="0"/>
                  <a:buChar char="•"/>
                </a:pPr>
                <a:r>
                  <a:rPr lang="en-US" sz="2400" dirty="0"/>
                  <a:t>Transition of a ferromagnetic structure to superconducting state</a:t>
                </a:r>
              </a:p>
              <a:p>
                <a:pPr marL="285750" indent="-285750" algn="just">
                  <a:spcAft>
                    <a:spcPts val="600"/>
                  </a:spcAft>
                  <a:buFont typeface="Arial" panose="020B0604020202020204" pitchFamily="34" charset="0"/>
                  <a:buChar char="•"/>
                </a:pPr>
                <a:r>
                  <a:rPr lang="en-US" sz="2400" dirty="0"/>
                  <a:t>The superconductor displaces the magnetic field</a:t>
                </a:r>
                <a:r>
                  <a:rPr lang="ru-RU" sz="2400" dirty="0"/>
                  <a:t> </a:t>
                </a:r>
                <a14:m>
                  <m:oMath xmlns:m="http://schemas.openxmlformats.org/officeDocument/2006/math">
                    <m:r>
                      <a:rPr lang="ru-RU" sz="2400" i="1" smtClean="0">
                        <a:latin typeface="Cambria Math" panose="02040503050406030204" pitchFamily="18" charset="0"/>
                      </a:rPr>
                      <m:t>𝐻</m:t>
                    </m:r>
                    <m:r>
                      <a:rPr lang="ru-RU" sz="2400" i="0">
                        <a:latin typeface="Cambria Math" panose="02040503050406030204" pitchFamily="18" charset="0"/>
                      </a:rPr>
                      <m:t>=</m:t>
                    </m:r>
                    <m:sSub>
                      <m:sSubPr>
                        <m:ctrlPr>
                          <a:rPr lang="ru-RU" sz="2400" i="1">
                            <a:latin typeface="Cambria Math" panose="02040503050406030204" pitchFamily="18" charset="0"/>
                          </a:rPr>
                        </m:ctrlPr>
                      </m:sSubPr>
                      <m:e>
                        <m:r>
                          <a:rPr lang="ru-RU" sz="2400" i="1">
                            <a:latin typeface="Cambria Math" panose="02040503050406030204" pitchFamily="18" charset="0"/>
                          </a:rPr>
                          <m:t>𝐻</m:t>
                        </m:r>
                      </m:e>
                      <m:sub>
                        <m:r>
                          <a:rPr lang="ru-RU" sz="2400" i="1">
                            <a:latin typeface="Cambria Math" panose="02040503050406030204" pitchFamily="18" charset="0"/>
                          </a:rPr>
                          <m:t>𝑒𝑥𝑡</m:t>
                        </m:r>
                      </m:sub>
                    </m:sSub>
                    <m:r>
                      <a:rPr lang="ru-RU" sz="2400" i="1" smtClean="0">
                        <a:latin typeface="Cambria Math" panose="02040503050406030204" pitchFamily="18" charset="0"/>
                        <a:ea typeface="Cambria Math" panose="02040503050406030204" pitchFamily="18" charset="0"/>
                      </a:rPr>
                      <m:t>∙</m:t>
                    </m:r>
                    <m:d>
                      <m:dPr>
                        <m:begChr m:val=""/>
                        <m:ctrlPr>
                          <a:rPr lang="ru-RU" sz="2400" i="1">
                            <a:latin typeface="Cambria Math" panose="02040503050406030204" pitchFamily="18" charset="0"/>
                          </a:rPr>
                        </m:ctrlPr>
                      </m:dPr>
                      <m:e>
                        <m:r>
                          <a:rPr lang="ru-RU" sz="2400" i="1">
                            <a:latin typeface="Cambria Math" panose="02040503050406030204" pitchFamily="18" charset="0"/>
                          </a:rPr>
                          <m:t>𝑐h</m:t>
                        </m:r>
                        <m:r>
                          <a:rPr lang="ru-RU" sz="2400">
                            <a:latin typeface="Cambria Math" panose="02040503050406030204" pitchFamily="18" charset="0"/>
                          </a:rPr>
                          <m:t>(</m:t>
                        </m:r>
                        <m:f>
                          <m:fPr>
                            <m:type m:val="lin"/>
                            <m:ctrlPr>
                              <a:rPr lang="ru-RU" sz="2400" i="1">
                                <a:latin typeface="Cambria Math" panose="02040503050406030204" pitchFamily="18" charset="0"/>
                              </a:rPr>
                            </m:ctrlPr>
                          </m:fPr>
                          <m:num>
                            <m:r>
                              <a:rPr lang="ru-RU" sz="2400" i="1">
                                <a:latin typeface="Cambria Math" panose="02040503050406030204" pitchFamily="18" charset="0"/>
                              </a:rPr>
                              <m:t>𝑧</m:t>
                            </m:r>
                          </m:num>
                          <m:den>
                            <m:r>
                              <a:rPr lang="ru-RU" sz="2400" i="1">
                                <a:latin typeface="Cambria Math" panose="02040503050406030204" pitchFamily="18" charset="0"/>
                              </a:rPr>
                              <m:t>𝜆</m:t>
                            </m:r>
                          </m:den>
                        </m:f>
                      </m:e>
                    </m:d>
                    <m:r>
                      <a:rPr lang="ru-RU" sz="2400" i="1" smtClean="0">
                        <a:latin typeface="Cambria Math" panose="02040503050406030204" pitchFamily="18" charset="0"/>
                        <a:ea typeface="Cambria Math" panose="02040503050406030204" pitchFamily="18" charset="0"/>
                      </a:rPr>
                      <m:t>∙</m:t>
                    </m:r>
                    <m:sSup>
                      <m:sSupPr>
                        <m:ctrlPr>
                          <a:rPr lang="ru-RU" sz="2400" i="1" smtClean="0">
                            <a:latin typeface="Cambria Math" panose="02040503050406030204" pitchFamily="18" charset="0"/>
                          </a:rPr>
                        </m:ctrlPr>
                      </m:sSupPr>
                      <m:e>
                        <m:d>
                          <m:dPr>
                            <m:begChr m:val=""/>
                            <m:ctrlPr>
                              <a:rPr lang="ru-RU" sz="2400" i="1">
                                <a:latin typeface="Cambria Math" panose="02040503050406030204" pitchFamily="18" charset="0"/>
                              </a:rPr>
                            </m:ctrlPr>
                          </m:dPr>
                          <m:e>
                            <m:r>
                              <a:rPr lang="ru-RU" sz="2400" i="1">
                                <a:latin typeface="Cambria Math" panose="02040503050406030204" pitchFamily="18" charset="0"/>
                              </a:rPr>
                              <m:t>𝑐h</m:t>
                            </m:r>
                            <m:r>
                              <a:rPr lang="ru-RU" sz="2400">
                                <a:latin typeface="Cambria Math" panose="02040503050406030204" pitchFamily="18" charset="0"/>
                              </a:rPr>
                              <m:t>(</m:t>
                            </m:r>
                            <m:f>
                              <m:fPr>
                                <m:type m:val="lin"/>
                                <m:ctrlPr>
                                  <a:rPr lang="ru-RU" sz="2400" i="1">
                                    <a:latin typeface="Cambria Math" panose="02040503050406030204" pitchFamily="18" charset="0"/>
                                  </a:rPr>
                                </m:ctrlPr>
                              </m:fPr>
                              <m:num>
                                <m:sSub>
                                  <m:sSubPr>
                                    <m:ctrlPr>
                                      <a:rPr lang="ru-RU"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𝑠</m:t>
                                    </m:r>
                                  </m:sub>
                                </m:sSub>
                              </m:num>
                              <m:den>
                                <m:r>
                                  <a:rPr lang="ru-RU" sz="2400">
                                    <a:latin typeface="Cambria Math" panose="02040503050406030204" pitchFamily="18" charset="0"/>
                                  </a:rPr>
                                  <m:t>2</m:t>
                                </m:r>
                              </m:den>
                            </m:f>
                            <m:r>
                              <a:rPr lang="ru-RU" sz="2400" i="1">
                                <a:latin typeface="Cambria Math" panose="02040503050406030204" pitchFamily="18" charset="0"/>
                              </a:rPr>
                              <m:t>𝜆</m:t>
                            </m:r>
                          </m:e>
                        </m:d>
                      </m:e>
                      <m:sup>
                        <m:r>
                          <a:rPr lang="ru-RU" sz="2400" b="0" i="1" smtClean="0">
                            <a:latin typeface="Cambria Math" panose="02040503050406030204" pitchFamily="18" charset="0"/>
                          </a:rPr>
                          <m:t>−1</m:t>
                        </m:r>
                      </m:sup>
                    </m:sSup>
                  </m:oMath>
                </a14:m>
                <a:endParaRPr lang="ru-RU" sz="2400" dirty="0"/>
              </a:p>
              <a:p>
                <a:pPr marL="285750" indent="-285750" algn="just">
                  <a:spcAft>
                    <a:spcPts val="600"/>
                  </a:spcAft>
                  <a:buFont typeface="Arial" panose="020B0604020202020204" pitchFamily="34" charset="0"/>
                  <a:buChar char="•"/>
                </a:pPr>
                <a:r>
                  <a:rPr lang="en-US" sz="2400" dirty="0"/>
                  <a:t>The penetration depth was</a:t>
                </a:r>
                <a:r>
                  <a:rPr lang="ru-RU" sz="2400" dirty="0"/>
                  <a:t> </a:t>
                </a:r>
                <a14:m>
                  <m:oMath xmlns:m="http://schemas.openxmlformats.org/officeDocument/2006/math">
                    <m:r>
                      <a:rPr lang="ru-RU" sz="2400" i="1" smtClean="0">
                        <a:latin typeface="Cambria Math" panose="02040503050406030204" pitchFamily="18" charset="0"/>
                      </a:rPr>
                      <m:t>𝜆</m:t>
                    </m:r>
                    <m:r>
                      <a:rPr lang="ru-RU" sz="2400" i="0">
                        <a:latin typeface="Cambria Math" panose="02040503050406030204" pitchFamily="18" charset="0"/>
                      </a:rPr>
                      <m:t>=180±10</m:t>
                    </m:r>
                    <m:r>
                      <m:rPr>
                        <m:nor/>
                      </m:rPr>
                      <a:rPr lang="ru-RU" sz="2400" i="1">
                        <a:latin typeface="Cambria Math" panose="02040503050406030204" pitchFamily="18" charset="0"/>
                      </a:rPr>
                      <m:t>  </m:t>
                    </m:r>
                    <m:r>
                      <m:rPr>
                        <m:sty m:val="p"/>
                      </m:rPr>
                      <a:rPr lang="en-US" sz="2400" b="0" i="0" smtClean="0">
                        <a:latin typeface="Cambria Math" panose="02040503050406030204" pitchFamily="18" charset="0"/>
                      </a:rPr>
                      <m:t>nm</m:t>
                    </m:r>
                  </m:oMath>
                </a14:m>
                <a:r>
                  <a:rPr lang="en-US" sz="2400" dirty="0"/>
                  <a:t> &gt; </a:t>
                </a:r>
                <a14:m>
                  <m:oMath xmlns:m="http://schemas.openxmlformats.org/officeDocument/2006/math">
                    <m:r>
                      <a:rPr lang="ru-RU" sz="2400" i="1">
                        <a:latin typeface="Cambria Math" panose="02040503050406030204" pitchFamily="18" charset="0"/>
                      </a:rPr>
                      <m:t>𝜆</m:t>
                    </m:r>
                    <m:r>
                      <a:rPr lang="ru-RU" sz="2400">
                        <a:latin typeface="Cambria Math" panose="02040503050406030204" pitchFamily="18" charset="0"/>
                      </a:rPr>
                      <m:t>(</m:t>
                    </m:r>
                    <m:r>
                      <a:rPr lang="ru-RU" sz="2400" i="1">
                        <a:latin typeface="Cambria Math" panose="02040503050406030204" pitchFamily="18" charset="0"/>
                      </a:rPr>
                      <m:t>𝑁𝑏</m:t>
                    </m:r>
                    <m:r>
                      <a:rPr lang="ru-RU" sz="2400">
                        <a:latin typeface="Cambria Math" panose="02040503050406030204" pitchFamily="18" charset="0"/>
                      </a:rPr>
                      <m:t>)=120</m:t>
                    </m:r>
                    <m:r>
                      <m:rPr>
                        <m:nor/>
                      </m:rPr>
                      <a:rPr lang="ru-RU" sz="2400" i="1">
                        <a:latin typeface="Cambria Math" panose="02040503050406030204" pitchFamily="18" charset="0"/>
                      </a:rPr>
                      <m:t>  </m:t>
                    </m:r>
                    <m:r>
                      <m:rPr>
                        <m:sty m:val="p"/>
                      </m:rPr>
                      <a:rPr lang="en-US" sz="2400" b="0" i="0" smtClean="0">
                        <a:latin typeface="Cambria Math" panose="02040503050406030204" pitchFamily="18" charset="0"/>
                      </a:rPr>
                      <m:t>nm</m:t>
                    </m:r>
                  </m:oMath>
                </a14:m>
                <a:endParaRPr lang="ru-RU" sz="2400" dirty="0"/>
              </a:p>
            </p:txBody>
          </p:sp>
        </mc:Choice>
        <mc:Fallback xmlns="">
          <p:sp>
            <p:nvSpPr>
              <p:cNvPr id="52" name="TextBox 51">
                <a:extLst>
                  <a:ext uri="{FF2B5EF4-FFF2-40B4-BE49-F238E27FC236}">
                    <a16:creationId xmlns:a16="http://schemas.microsoft.com/office/drawing/2014/main" id="{92FB7127-5DDE-4841-AFA7-175D0821A4B6}"/>
                  </a:ext>
                </a:extLst>
              </p:cNvPr>
              <p:cNvSpPr txBox="1">
                <a:spLocks noRot="1" noChangeAspect="1" noMove="1" noResize="1" noEditPoints="1" noAdjustHandles="1" noChangeArrowheads="1" noChangeShapeType="1" noTextEdit="1"/>
              </p:cNvSpPr>
              <p:nvPr/>
            </p:nvSpPr>
            <p:spPr>
              <a:xfrm>
                <a:off x="114448" y="496690"/>
                <a:ext cx="11813971" cy="1800493"/>
              </a:xfrm>
              <a:prstGeom prst="rect">
                <a:avLst/>
              </a:prstGeom>
              <a:blipFill>
                <a:blip r:embed="rId5"/>
                <a:stretch>
                  <a:fillRect l="-722" t="-2703" b="-24662"/>
                </a:stretch>
              </a:blipFill>
              <a:ln>
                <a:noFill/>
              </a:ln>
            </p:spPr>
            <p:txBody>
              <a:bodyPr/>
              <a:lstStyle/>
              <a:p>
                <a:r>
                  <a:rPr lang="ru-RU">
                    <a:noFill/>
                  </a:rPr>
                  <a:t> </a:t>
                </a:r>
              </a:p>
            </p:txBody>
          </p:sp>
        </mc:Fallback>
      </mc:AlternateContent>
      <p:sp>
        <p:nvSpPr>
          <p:cNvPr id="14" name="Стрелка: вправо 13">
            <a:extLst>
              <a:ext uri="{FF2B5EF4-FFF2-40B4-BE49-F238E27FC236}">
                <a16:creationId xmlns:a16="http://schemas.microsoft.com/office/drawing/2014/main" id="{3BA0C967-F615-43F8-AA43-8810B1FC5606}"/>
              </a:ext>
            </a:extLst>
          </p:cNvPr>
          <p:cNvSpPr/>
          <p:nvPr/>
        </p:nvSpPr>
        <p:spPr>
          <a:xfrm>
            <a:off x="5732246" y="2953611"/>
            <a:ext cx="751400" cy="1052933"/>
          </a:xfrm>
          <a:prstGeom prst="rightArrow">
            <a:avLst>
              <a:gd name="adj1" fmla="val 50000"/>
              <a:gd name="adj2" fmla="val 5460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a:extLst>
              <a:ext uri="{FF2B5EF4-FFF2-40B4-BE49-F238E27FC236}">
                <a16:creationId xmlns:a16="http://schemas.microsoft.com/office/drawing/2014/main" id="{485BB31D-B72E-4053-9AAB-4FD4495A94C9}"/>
              </a:ext>
            </a:extLst>
          </p:cNvPr>
          <p:cNvSpPr txBox="1"/>
          <p:nvPr/>
        </p:nvSpPr>
        <p:spPr>
          <a:xfrm>
            <a:off x="44654" y="6456735"/>
            <a:ext cx="11125200" cy="368049"/>
          </a:xfrm>
          <a:prstGeom prst="rect">
            <a:avLst/>
          </a:prstGeom>
          <a:noFill/>
        </p:spPr>
        <p:txBody>
          <a:bodyPr wrap="square">
            <a:spAutoFit/>
          </a:bodyPr>
          <a:lstStyle/>
          <a:p>
            <a:pPr lvl="0" algn="just">
              <a:lnSpc>
                <a:spcPct val="120000"/>
              </a:lnSpc>
              <a:spcAft>
                <a:spcPts val="600"/>
              </a:spcAft>
            </a:pPr>
            <a:r>
              <a:rPr lang="en-US" sz="1600" b="1" i="1" dirty="0">
                <a:effectLst/>
                <a:ea typeface="Calibri" panose="020F0502020204030204" pitchFamily="34" charset="0"/>
                <a:cs typeface="Times New Roman" panose="02020603050405020304" pitchFamily="18" charset="0"/>
              </a:rPr>
              <a:t>Khaydukov Yu.N. et al.</a:t>
            </a:r>
            <a:r>
              <a:rPr lang="ru-RU" sz="1600" b="1" i="1" dirty="0">
                <a:effectLst/>
                <a:ea typeface="Calibri" panose="020F0502020204030204" pitchFamily="34" charset="0"/>
                <a:cs typeface="Times New Roman" panose="02020603050405020304" pitchFamily="18" charset="0"/>
              </a:rPr>
              <a:t> // Phys. Rev. B, 99, 140503 (2019)</a:t>
            </a:r>
          </a:p>
        </p:txBody>
      </p:sp>
      <p:grpSp>
        <p:nvGrpSpPr>
          <p:cNvPr id="5" name="Группа 4">
            <a:extLst>
              <a:ext uri="{FF2B5EF4-FFF2-40B4-BE49-F238E27FC236}">
                <a16:creationId xmlns:a16="http://schemas.microsoft.com/office/drawing/2014/main" id="{291C4096-EDFA-4EC0-965F-C94408C3CF49}"/>
              </a:ext>
            </a:extLst>
          </p:cNvPr>
          <p:cNvGrpSpPr/>
          <p:nvPr/>
        </p:nvGrpSpPr>
        <p:grpSpPr>
          <a:xfrm>
            <a:off x="965191" y="2254213"/>
            <a:ext cx="4422201" cy="3965033"/>
            <a:chOff x="-57970" y="1757564"/>
            <a:chExt cx="5760000" cy="5164530"/>
          </a:xfrm>
        </p:grpSpPr>
        <p:pic>
          <p:nvPicPr>
            <p:cNvPr id="20" name="Рисунок 19">
              <a:extLst>
                <a:ext uri="{FF2B5EF4-FFF2-40B4-BE49-F238E27FC236}">
                  <a16:creationId xmlns:a16="http://schemas.microsoft.com/office/drawing/2014/main" id="{F69E8A90-DD4F-4254-A82F-A41EDAFA0FFD}"/>
                </a:ext>
              </a:extLst>
            </p:cNvPr>
            <p:cNvPicPr>
              <a:picLocks noChangeAspect="1"/>
            </p:cNvPicPr>
            <p:nvPr/>
          </p:nvPicPr>
          <p:blipFill>
            <a:blip r:embed="rId6"/>
            <a:stretch>
              <a:fillRect/>
            </a:stretch>
          </p:blipFill>
          <p:spPr>
            <a:xfrm>
              <a:off x="-57970" y="1757564"/>
              <a:ext cx="5760000" cy="4795770"/>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92E678D-01A0-49AE-92E8-2681653B6129}"/>
                    </a:ext>
                  </a:extLst>
                </p:cNvPr>
                <p:cNvSpPr txBox="1"/>
                <p:nvPr/>
              </p:nvSpPr>
              <p:spPr>
                <a:xfrm>
                  <a:off x="1402608" y="5304591"/>
                  <a:ext cx="2796839" cy="3607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=7 К, </m:t>
                        </m:r>
                        <m:r>
                          <a:rPr lang="en-US" b="0" i="1" smtClean="0">
                            <a:latin typeface="Cambria Math" panose="02040503050406030204" pitchFamily="18" charset="0"/>
                          </a:rPr>
                          <m:t>𝐻</m:t>
                        </m:r>
                        <m:r>
                          <a:rPr lang="en-US" b="0" i="1" smtClean="0">
                            <a:latin typeface="Cambria Math" panose="02040503050406030204" pitchFamily="18" charset="0"/>
                          </a:rPr>
                          <m:t>=4.5 </m:t>
                        </m:r>
                        <m:r>
                          <a:rPr lang="en-US" b="0" i="1" smtClean="0">
                            <a:latin typeface="Cambria Math" panose="02040503050406030204" pitchFamily="18" charset="0"/>
                          </a:rPr>
                          <m:t>𝑘𝑂𝑒</m:t>
                        </m:r>
                      </m:oMath>
                    </m:oMathPara>
                  </a14:m>
                  <a:endParaRPr lang="ru-RU" dirty="0"/>
                </a:p>
              </p:txBody>
            </p:sp>
          </mc:Choice>
          <mc:Fallback xmlns="">
            <p:sp>
              <p:nvSpPr>
                <p:cNvPr id="22" name="TextBox 21">
                  <a:extLst>
                    <a:ext uri="{FF2B5EF4-FFF2-40B4-BE49-F238E27FC236}">
                      <a16:creationId xmlns:a16="http://schemas.microsoft.com/office/drawing/2014/main" id="{092E678D-01A0-49AE-92E8-2681653B6129}"/>
                    </a:ext>
                  </a:extLst>
                </p:cNvPr>
                <p:cNvSpPr txBox="1">
                  <a:spLocks noRot="1" noChangeAspect="1" noMove="1" noResize="1" noEditPoints="1" noAdjustHandles="1" noChangeArrowheads="1" noChangeShapeType="1" noTextEdit="1"/>
                </p:cNvSpPr>
                <p:nvPr/>
              </p:nvSpPr>
              <p:spPr>
                <a:xfrm>
                  <a:off x="1402608" y="5304591"/>
                  <a:ext cx="2796839" cy="360796"/>
                </a:xfrm>
                <a:prstGeom prst="rect">
                  <a:avLst/>
                </a:prstGeom>
                <a:blipFill>
                  <a:blip r:embed="rId7"/>
                  <a:stretch>
                    <a:fillRect l="-1983" r="-1983" b="-888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8E04DAD-F69C-4A24-8674-8C2CA2FC164C}"/>
                    </a:ext>
                  </a:extLst>
                </p:cNvPr>
                <p:cNvSpPr txBox="1"/>
                <p:nvPr/>
              </p:nvSpPr>
              <p:spPr>
                <a:xfrm>
                  <a:off x="-8860" y="6294036"/>
                  <a:ext cx="1902059" cy="6280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𝑆</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m:t>
                                </m:r>
                              </m:sub>
                            </m:sSub>
                          </m:den>
                        </m:f>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𝑀</m:t>
                        </m:r>
                      </m:oMath>
                    </m:oMathPara>
                  </a14:m>
                  <a:endParaRPr lang="ru-RU" sz="2000" dirty="0"/>
                </a:p>
              </p:txBody>
            </p:sp>
          </mc:Choice>
          <mc:Fallback xmlns="">
            <p:sp>
              <p:nvSpPr>
                <p:cNvPr id="23" name="TextBox 22">
                  <a:extLst>
                    <a:ext uri="{FF2B5EF4-FFF2-40B4-BE49-F238E27FC236}">
                      <a16:creationId xmlns:a16="http://schemas.microsoft.com/office/drawing/2014/main" id="{A8E04DAD-F69C-4A24-8674-8C2CA2FC164C}"/>
                    </a:ext>
                  </a:extLst>
                </p:cNvPr>
                <p:cNvSpPr txBox="1">
                  <a:spLocks noRot="1" noChangeAspect="1" noMove="1" noResize="1" noEditPoints="1" noAdjustHandles="1" noChangeArrowheads="1" noChangeShapeType="1" noTextEdit="1"/>
                </p:cNvSpPr>
                <p:nvPr/>
              </p:nvSpPr>
              <p:spPr>
                <a:xfrm>
                  <a:off x="-8860" y="6294036"/>
                  <a:ext cx="1902059" cy="628058"/>
                </a:xfrm>
                <a:prstGeom prst="rect">
                  <a:avLst/>
                </a:prstGeom>
                <a:blipFill>
                  <a:blip r:embed="rId8"/>
                  <a:stretch>
                    <a:fillRect l="-418" r="-25105" b="-3038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123B0CC-6912-47C8-A459-E24A953B7A07}"/>
                    </a:ext>
                  </a:extLst>
                </p:cNvPr>
                <p:cNvSpPr txBox="1"/>
                <p:nvPr/>
              </p:nvSpPr>
              <p:spPr>
                <a:xfrm>
                  <a:off x="1363342" y="2121782"/>
                  <a:ext cx="1431410" cy="389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𝑓</m:t>
                            </m:r>
                          </m:sub>
                        </m:sSub>
                        <m:r>
                          <a:rPr lang="en-US" b="0" i="1" smtClean="0">
                            <a:latin typeface="Cambria Math" panose="02040503050406030204" pitchFamily="18" charset="0"/>
                          </a:rPr>
                          <m:t>=</m:t>
                        </m:r>
                        <m:r>
                          <a:rPr lang="ru-RU" b="0" i="1" smtClean="0">
                            <a:latin typeface="Cambria Math" panose="02040503050406030204" pitchFamily="18" charset="0"/>
                          </a:rPr>
                          <m:t>3</m:t>
                        </m:r>
                        <m:r>
                          <a:rPr lang="en-US" b="0" i="1" smtClean="0">
                            <a:latin typeface="Cambria Math" panose="02040503050406030204" pitchFamily="18" charset="0"/>
                          </a:rPr>
                          <m:t> </m:t>
                        </m:r>
                        <m:r>
                          <a:rPr lang="en-US" b="0" i="1" smtClean="0">
                            <a:latin typeface="Cambria Math" panose="02040503050406030204" pitchFamily="18" charset="0"/>
                          </a:rPr>
                          <m:t>𝑛𝑚</m:t>
                        </m:r>
                      </m:oMath>
                    </m:oMathPara>
                  </a14:m>
                  <a:endParaRPr lang="ru-RU" dirty="0"/>
                </a:p>
              </p:txBody>
            </p:sp>
          </mc:Choice>
          <mc:Fallback xmlns="">
            <p:sp>
              <p:nvSpPr>
                <p:cNvPr id="25" name="TextBox 24">
                  <a:extLst>
                    <a:ext uri="{FF2B5EF4-FFF2-40B4-BE49-F238E27FC236}">
                      <a16:creationId xmlns:a16="http://schemas.microsoft.com/office/drawing/2014/main" id="{2123B0CC-6912-47C8-A459-E24A953B7A07}"/>
                    </a:ext>
                  </a:extLst>
                </p:cNvPr>
                <p:cNvSpPr txBox="1">
                  <a:spLocks noRot="1" noChangeAspect="1" noMove="1" noResize="1" noEditPoints="1" noAdjustHandles="1" noChangeArrowheads="1" noChangeShapeType="1" noTextEdit="1"/>
                </p:cNvSpPr>
                <p:nvPr/>
              </p:nvSpPr>
              <p:spPr>
                <a:xfrm>
                  <a:off x="1363342" y="2121782"/>
                  <a:ext cx="1431410" cy="389777"/>
                </a:xfrm>
                <a:prstGeom prst="rect">
                  <a:avLst/>
                </a:prstGeom>
                <a:blipFill>
                  <a:blip r:embed="rId9"/>
                  <a:stretch>
                    <a:fillRect l="-4972" r="-2210" b="-28571"/>
                  </a:stretch>
                </a:blipFill>
              </p:spPr>
              <p:txBody>
                <a:bodyPr/>
                <a:lstStyle/>
                <a:p>
                  <a:r>
                    <a:rPr lang="ru-RU">
                      <a:noFill/>
                    </a:rPr>
                    <a:t> </a:t>
                  </a:r>
                </a:p>
              </p:txBody>
            </p:sp>
          </mc:Fallback>
        </mc:AlternateContent>
      </p:grpSp>
      <p:sp>
        <p:nvSpPr>
          <p:cNvPr id="2" name="TextBox 1">
            <a:extLst>
              <a:ext uri="{FF2B5EF4-FFF2-40B4-BE49-F238E27FC236}">
                <a16:creationId xmlns:a16="http://schemas.microsoft.com/office/drawing/2014/main" id="{78220B92-A53C-6170-9D5B-FF2ACFB203FE}"/>
              </a:ext>
            </a:extLst>
          </p:cNvPr>
          <p:cNvSpPr txBox="1"/>
          <p:nvPr/>
        </p:nvSpPr>
        <p:spPr>
          <a:xfrm>
            <a:off x="-54242" y="24603"/>
            <a:ext cx="12322669" cy="523220"/>
          </a:xfrm>
          <a:prstGeom prst="rect">
            <a:avLst/>
          </a:prstGeom>
          <a:noFill/>
        </p:spPr>
        <p:txBody>
          <a:bodyPr wrap="none" rtlCol="0">
            <a:spAutoFit/>
          </a:bodyPr>
          <a:lstStyle/>
          <a:p>
            <a:pPr algn="ctr"/>
            <a:r>
              <a:rPr lang="en-GB" sz="2800" b="1" dirty="0">
                <a:solidFill>
                  <a:srgbClr val="FF0000"/>
                </a:solidFill>
              </a:rPr>
              <a:t>DIAMAGNETISM OF PERIODIC FERROMAGNETIC-SUPERCONDUCTING STRUCTURE</a:t>
            </a:r>
          </a:p>
        </p:txBody>
      </p:sp>
      <p:grpSp>
        <p:nvGrpSpPr>
          <p:cNvPr id="4" name="Группа 3">
            <a:extLst>
              <a:ext uri="{FF2B5EF4-FFF2-40B4-BE49-F238E27FC236}">
                <a16:creationId xmlns:a16="http://schemas.microsoft.com/office/drawing/2014/main" id="{A41F9450-A813-6632-EBCB-D33841282716}"/>
              </a:ext>
            </a:extLst>
          </p:cNvPr>
          <p:cNvGrpSpPr/>
          <p:nvPr/>
        </p:nvGrpSpPr>
        <p:grpSpPr>
          <a:xfrm>
            <a:off x="5100771" y="4177800"/>
            <a:ext cx="1443054" cy="1967464"/>
            <a:chOff x="8128017" y="1078541"/>
            <a:chExt cx="1150020" cy="1567940"/>
          </a:xfrm>
        </p:grpSpPr>
        <p:sp>
          <p:nvSpPr>
            <p:cNvPr id="6" name="Прямоугольник 5">
              <a:extLst>
                <a:ext uri="{FF2B5EF4-FFF2-40B4-BE49-F238E27FC236}">
                  <a16:creationId xmlns:a16="http://schemas.microsoft.com/office/drawing/2014/main" id="{B8AB8F91-FF91-BE7F-D22D-15A8E929469F}"/>
                </a:ext>
              </a:extLst>
            </p:cNvPr>
            <p:cNvSpPr/>
            <p:nvPr/>
          </p:nvSpPr>
          <p:spPr>
            <a:xfrm>
              <a:off x="8163859" y="2047354"/>
              <a:ext cx="832045" cy="118846"/>
            </a:xfrm>
            <a:prstGeom prst="rect">
              <a:avLst/>
            </a:prstGeom>
            <a:solidFill>
              <a:srgbClr val="B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a:extLst>
                <a:ext uri="{FF2B5EF4-FFF2-40B4-BE49-F238E27FC236}">
                  <a16:creationId xmlns:a16="http://schemas.microsoft.com/office/drawing/2014/main" id="{CA0798ED-8347-8E59-38B6-642C04B92CCF}"/>
                </a:ext>
              </a:extLst>
            </p:cNvPr>
            <p:cNvSpPr/>
            <p:nvPr/>
          </p:nvSpPr>
          <p:spPr>
            <a:xfrm>
              <a:off x="8162669" y="1886117"/>
              <a:ext cx="830319" cy="163721"/>
            </a:xfrm>
            <a:prstGeom prst="rect">
              <a:avLst/>
            </a:prstGeom>
            <a:solidFill>
              <a:srgbClr val="018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олилиния: фигура 10">
              <a:extLst>
                <a:ext uri="{FF2B5EF4-FFF2-40B4-BE49-F238E27FC236}">
                  <a16:creationId xmlns:a16="http://schemas.microsoft.com/office/drawing/2014/main" id="{12EAC1E0-7D07-6076-BA9D-181C1E544546}"/>
                </a:ext>
              </a:extLst>
            </p:cNvPr>
            <p:cNvSpPr/>
            <p:nvPr/>
          </p:nvSpPr>
          <p:spPr>
            <a:xfrm>
              <a:off x="8992988" y="1794834"/>
              <a:ext cx="246459" cy="369094"/>
            </a:xfrm>
            <a:custGeom>
              <a:avLst/>
              <a:gdLst>
                <a:gd name="connsiteX0" fmla="*/ 254794 w 255985"/>
                <a:gd name="connsiteY0" fmla="*/ 0 h 369094"/>
                <a:gd name="connsiteX1" fmla="*/ 0 w 255985"/>
                <a:gd name="connsiteY1" fmla="*/ 254794 h 369094"/>
                <a:gd name="connsiteX2" fmla="*/ 0 w 255985"/>
                <a:gd name="connsiteY2" fmla="*/ 369094 h 369094"/>
                <a:gd name="connsiteX3" fmla="*/ 255985 w 255985"/>
                <a:gd name="connsiteY3" fmla="*/ 113110 h 369094"/>
                <a:gd name="connsiteX4" fmla="*/ 254794 w 255985"/>
                <a:gd name="connsiteY4" fmla="*/ 0 h 369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85" h="369094">
                  <a:moveTo>
                    <a:pt x="254794" y="0"/>
                  </a:moveTo>
                  <a:lnTo>
                    <a:pt x="0" y="254794"/>
                  </a:lnTo>
                  <a:lnTo>
                    <a:pt x="0" y="369094"/>
                  </a:lnTo>
                  <a:lnTo>
                    <a:pt x="255985" y="113110"/>
                  </a:lnTo>
                  <a:lnTo>
                    <a:pt x="254794" y="0"/>
                  </a:lnTo>
                  <a:close/>
                </a:path>
              </a:pathLst>
            </a:custGeom>
            <a:solidFill>
              <a:srgbClr val="DF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олилиния: фигура 11">
              <a:extLst>
                <a:ext uri="{FF2B5EF4-FFF2-40B4-BE49-F238E27FC236}">
                  <a16:creationId xmlns:a16="http://schemas.microsoft.com/office/drawing/2014/main" id="{BA7CB662-A835-9C59-8F28-45A5C91B72C3}"/>
                </a:ext>
              </a:extLst>
            </p:cNvPr>
            <p:cNvSpPr/>
            <p:nvPr/>
          </p:nvSpPr>
          <p:spPr>
            <a:xfrm>
              <a:off x="8989017" y="1632116"/>
              <a:ext cx="251223" cy="421482"/>
            </a:xfrm>
            <a:custGeom>
              <a:avLst/>
              <a:gdLst>
                <a:gd name="connsiteX0" fmla="*/ 0 w 248841"/>
                <a:gd name="connsiteY0" fmla="*/ 408384 h 408384"/>
                <a:gd name="connsiteX1" fmla="*/ 248841 w 248841"/>
                <a:gd name="connsiteY1" fmla="*/ 159544 h 408384"/>
                <a:gd name="connsiteX2" fmla="*/ 248841 w 248841"/>
                <a:gd name="connsiteY2" fmla="*/ 0 h 408384"/>
                <a:gd name="connsiteX3" fmla="*/ 0 w 248841"/>
                <a:gd name="connsiteY3" fmla="*/ 250031 h 408384"/>
                <a:gd name="connsiteX4" fmla="*/ 0 w 248841"/>
                <a:gd name="connsiteY4" fmla="*/ 408384 h 408384"/>
                <a:gd name="connsiteX0" fmla="*/ 0 w 250032"/>
                <a:gd name="connsiteY0" fmla="*/ 416719 h 416719"/>
                <a:gd name="connsiteX1" fmla="*/ 250032 w 250032"/>
                <a:gd name="connsiteY1" fmla="*/ 159544 h 416719"/>
                <a:gd name="connsiteX2" fmla="*/ 250032 w 250032"/>
                <a:gd name="connsiteY2" fmla="*/ 0 h 416719"/>
                <a:gd name="connsiteX3" fmla="*/ 1191 w 250032"/>
                <a:gd name="connsiteY3" fmla="*/ 250031 h 416719"/>
                <a:gd name="connsiteX4" fmla="*/ 0 w 250032"/>
                <a:gd name="connsiteY4" fmla="*/ 416719 h 416719"/>
                <a:gd name="connsiteX0" fmla="*/ 0 w 251223"/>
                <a:gd name="connsiteY0" fmla="*/ 421482 h 421482"/>
                <a:gd name="connsiteX1" fmla="*/ 251223 w 251223"/>
                <a:gd name="connsiteY1" fmla="*/ 159544 h 421482"/>
                <a:gd name="connsiteX2" fmla="*/ 251223 w 251223"/>
                <a:gd name="connsiteY2" fmla="*/ 0 h 421482"/>
                <a:gd name="connsiteX3" fmla="*/ 2382 w 251223"/>
                <a:gd name="connsiteY3" fmla="*/ 250031 h 421482"/>
                <a:gd name="connsiteX4" fmla="*/ 0 w 251223"/>
                <a:gd name="connsiteY4" fmla="*/ 421482 h 421482"/>
                <a:gd name="connsiteX0" fmla="*/ 0 w 251223"/>
                <a:gd name="connsiteY0" fmla="*/ 421482 h 421482"/>
                <a:gd name="connsiteX1" fmla="*/ 251223 w 251223"/>
                <a:gd name="connsiteY1" fmla="*/ 159544 h 421482"/>
                <a:gd name="connsiteX2" fmla="*/ 251223 w 251223"/>
                <a:gd name="connsiteY2" fmla="*/ 0 h 421482"/>
                <a:gd name="connsiteX3" fmla="*/ 0 w 251223"/>
                <a:gd name="connsiteY3" fmla="*/ 257175 h 421482"/>
                <a:gd name="connsiteX4" fmla="*/ 0 w 251223"/>
                <a:gd name="connsiteY4" fmla="*/ 421482 h 42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223" h="421482">
                  <a:moveTo>
                    <a:pt x="0" y="421482"/>
                  </a:moveTo>
                  <a:lnTo>
                    <a:pt x="251223" y="159544"/>
                  </a:lnTo>
                  <a:lnTo>
                    <a:pt x="251223" y="0"/>
                  </a:lnTo>
                  <a:lnTo>
                    <a:pt x="0" y="257175"/>
                  </a:lnTo>
                  <a:lnTo>
                    <a:pt x="0" y="421482"/>
                  </a:lnTo>
                  <a:close/>
                </a:path>
              </a:pathLst>
            </a:custGeom>
            <a:solidFill>
              <a:srgbClr val="019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Прямоугольник 12">
              <a:extLst>
                <a:ext uri="{FF2B5EF4-FFF2-40B4-BE49-F238E27FC236}">
                  <a16:creationId xmlns:a16="http://schemas.microsoft.com/office/drawing/2014/main" id="{EEC4EB3B-5B9C-3400-82FF-AEC5B0463F5D}"/>
                </a:ext>
              </a:extLst>
            </p:cNvPr>
            <p:cNvSpPr/>
            <p:nvPr/>
          </p:nvSpPr>
          <p:spPr>
            <a:xfrm>
              <a:off x="8162669" y="1768293"/>
              <a:ext cx="832634" cy="118846"/>
            </a:xfrm>
            <a:prstGeom prst="rect">
              <a:avLst/>
            </a:prstGeom>
            <a:solidFill>
              <a:srgbClr val="B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5184327B-D0BE-9959-DAB2-E43CCF980E7F}"/>
                </a:ext>
              </a:extLst>
            </p:cNvPr>
            <p:cNvSpPr/>
            <p:nvPr/>
          </p:nvSpPr>
          <p:spPr>
            <a:xfrm>
              <a:off x="8162670" y="1605468"/>
              <a:ext cx="829718" cy="163721"/>
            </a:xfrm>
            <a:prstGeom prst="rect">
              <a:avLst/>
            </a:prstGeom>
            <a:solidFill>
              <a:srgbClr val="018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олилиния: фигура 16">
              <a:extLst>
                <a:ext uri="{FF2B5EF4-FFF2-40B4-BE49-F238E27FC236}">
                  <a16:creationId xmlns:a16="http://schemas.microsoft.com/office/drawing/2014/main" id="{5FC8043E-A4E4-7063-635C-19DAC0CF6DA1}"/>
                </a:ext>
              </a:extLst>
            </p:cNvPr>
            <p:cNvSpPr/>
            <p:nvPr/>
          </p:nvSpPr>
          <p:spPr>
            <a:xfrm>
              <a:off x="8989211" y="1520537"/>
              <a:ext cx="246459" cy="369094"/>
            </a:xfrm>
            <a:custGeom>
              <a:avLst/>
              <a:gdLst>
                <a:gd name="connsiteX0" fmla="*/ 254794 w 255985"/>
                <a:gd name="connsiteY0" fmla="*/ 0 h 369094"/>
                <a:gd name="connsiteX1" fmla="*/ 0 w 255985"/>
                <a:gd name="connsiteY1" fmla="*/ 254794 h 369094"/>
                <a:gd name="connsiteX2" fmla="*/ 0 w 255985"/>
                <a:gd name="connsiteY2" fmla="*/ 369094 h 369094"/>
                <a:gd name="connsiteX3" fmla="*/ 255985 w 255985"/>
                <a:gd name="connsiteY3" fmla="*/ 113110 h 369094"/>
                <a:gd name="connsiteX4" fmla="*/ 254794 w 255985"/>
                <a:gd name="connsiteY4" fmla="*/ 0 h 369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85" h="369094">
                  <a:moveTo>
                    <a:pt x="254794" y="0"/>
                  </a:moveTo>
                  <a:lnTo>
                    <a:pt x="0" y="254794"/>
                  </a:lnTo>
                  <a:lnTo>
                    <a:pt x="0" y="369094"/>
                  </a:lnTo>
                  <a:lnTo>
                    <a:pt x="255985" y="113110"/>
                  </a:lnTo>
                  <a:lnTo>
                    <a:pt x="254794" y="0"/>
                  </a:lnTo>
                  <a:close/>
                </a:path>
              </a:pathLst>
            </a:custGeom>
            <a:solidFill>
              <a:srgbClr val="DF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олилиния: фигура 18">
              <a:extLst>
                <a:ext uri="{FF2B5EF4-FFF2-40B4-BE49-F238E27FC236}">
                  <a16:creationId xmlns:a16="http://schemas.microsoft.com/office/drawing/2014/main" id="{AE169D59-4C2D-AD25-8A42-FE99FB1F927B}"/>
                </a:ext>
              </a:extLst>
            </p:cNvPr>
            <p:cNvSpPr/>
            <p:nvPr/>
          </p:nvSpPr>
          <p:spPr>
            <a:xfrm>
              <a:off x="8991592" y="1354643"/>
              <a:ext cx="251223" cy="421482"/>
            </a:xfrm>
            <a:custGeom>
              <a:avLst/>
              <a:gdLst>
                <a:gd name="connsiteX0" fmla="*/ 0 w 248841"/>
                <a:gd name="connsiteY0" fmla="*/ 408384 h 408384"/>
                <a:gd name="connsiteX1" fmla="*/ 248841 w 248841"/>
                <a:gd name="connsiteY1" fmla="*/ 159544 h 408384"/>
                <a:gd name="connsiteX2" fmla="*/ 248841 w 248841"/>
                <a:gd name="connsiteY2" fmla="*/ 0 h 408384"/>
                <a:gd name="connsiteX3" fmla="*/ 0 w 248841"/>
                <a:gd name="connsiteY3" fmla="*/ 250031 h 408384"/>
                <a:gd name="connsiteX4" fmla="*/ 0 w 248841"/>
                <a:gd name="connsiteY4" fmla="*/ 408384 h 408384"/>
                <a:gd name="connsiteX0" fmla="*/ 0 w 250032"/>
                <a:gd name="connsiteY0" fmla="*/ 416719 h 416719"/>
                <a:gd name="connsiteX1" fmla="*/ 250032 w 250032"/>
                <a:gd name="connsiteY1" fmla="*/ 159544 h 416719"/>
                <a:gd name="connsiteX2" fmla="*/ 250032 w 250032"/>
                <a:gd name="connsiteY2" fmla="*/ 0 h 416719"/>
                <a:gd name="connsiteX3" fmla="*/ 1191 w 250032"/>
                <a:gd name="connsiteY3" fmla="*/ 250031 h 416719"/>
                <a:gd name="connsiteX4" fmla="*/ 0 w 250032"/>
                <a:gd name="connsiteY4" fmla="*/ 416719 h 416719"/>
                <a:gd name="connsiteX0" fmla="*/ 0 w 251223"/>
                <a:gd name="connsiteY0" fmla="*/ 421482 h 421482"/>
                <a:gd name="connsiteX1" fmla="*/ 251223 w 251223"/>
                <a:gd name="connsiteY1" fmla="*/ 159544 h 421482"/>
                <a:gd name="connsiteX2" fmla="*/ 251223 w 251223"/>
                <a:gd name="connsiteY2" fmla="*/ 0 h 421482"/>
                <a:gd name="connsiteX3" fmla="*/ 2382 w 251223"/>
                <a:gd name="connsiteY3" fmla="*/ 250031 h 421482"/>
                <a:gd name="connsiteX4" fmla="*/ 0 w 251223"/>
                <a:gd name="connsiteY4" fmla="*/ 421482 h 421482"/>
                <a:gd name="connsiteX0" fmla="*/ 0 w 251223"/>
                <a:gd name="connsiteY0" fmla="*/ 421482 h 421482"/>
                <a:gd name="connsiteX1" fmla="*/ 251223 w 251223"/>
                <a:gd name="connsiteY1" fmla="*/ 159544 h 421482"/>
                <a:gd name="connsiteX2" fmla="*/ 251223 w 251223"/>
                <a:gd name="connsiteY2" fmla="*/ 0 h 421482"/>
                <a:gd name="connsiteX3" fmla="*/ 0 w 251223"/>
                <a:gd name="connsiteY3" fmla="*/ 257175 h 421482"/>
                <a:gd name="connsiteX4" fmla="*/ 0 w 251223"/>
                <a:gd name="connsiteY4" fmla="*/ 421482 h 42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223" h="421482">
                  <a:moveTo>
                    <a:pt x="0" y="421482"/>
                  </a:moveTo>
                  <a:lnTo>
                    <a:pt x="251223" y="159544"/>
                  </a:lnTo>
                  <a:lnTo>
                    <a:pt x="251223" y="0"/>
                  </a:lnTo>
                  <a:lnTo>
                    <a:pt x="0" y="257175"/>
                  </a:lnTo>
                  <a:lnTo>
                    <a:pt x="0" y="421482"/>
                  </a:lnTo>
                  <a:close/>
                </a:path>
              </a:pathLst>
            </a:custGeom>
            <a:solidFill>
              <a:srgbClr val="019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a:extLst>
                <a:ext uri="{FF2B5EF4-FFF2-40B4-BE49-F238E27FC236}">
                  <a16:creationId xmlns:a16="http://schemas.microsoft.com/office/drawing/2014/main" id="{EC7DDBA9-CDDE-4016-5E18-E525DC5DE5AD}"/>
                </a:ext>
              </a:extLst>
            </p:cNvPr>
            <p:cNvSpPr/>
            <p:nvPr/>
          </p:nvSpPr>
          <p:spPr>
            <a:xfrm>
              <a:off x="8162669" y="1487427"/>
              <a:ext cx="836942" cy="118846"/>
            </a:xfrm>
            <a:prstGeom prst="rect">
              <a:avLst/>
            </a:prstGeom>
            <a:solidFill>
              <a:srgbClr val="B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a:extLst>
                <a:ext uri="{FF2B5EF4-FFF2-40B4-BE49-F238E27FC236}">
                  <a16:creationId xmlns:a16="http://schemas.microsoft.com/office/drawing/2014/main" id="{94B92563-9A7C-E73F-2D5B-074DE788FE19}"/>
                </a:ext>
              </a:extLst>
            </p:cNvPr>
            <p:cNvSpPr/>
            <p:nvPr/>
          </p:nvSpPr>
          <p:spPr>
            <a:xfrm>
              <a:off x="8162668" y="1329366"/>
              <a:ext cx="838791" cy="163721"/>
            </a:xfrm>
            <a:prstGeom prst="rect">
              <a:avLst/>
            </a:prstGeom>
            <a:solidFill>
              <a:srgbClr val="018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олилиния: фигура 27">
              <a:extLst>
                <a:ext uri="{FF2B5EF4-FFF2-40B4-BE49-F238E27FC236}">
                  <a16:creationId xmlns:a16="http://schemas.microsoft.com/office/drawing/2014/main" id="{C27D7B01-28A1-60E0-3809-4F7CF68DD62E}"/>
                </a:ext>
              </a:extLst>
            </p:cNvPr>
            <p:cNvSpPr/>
            <p:nvPr/>
          </p:nvSpPr>
          <p:spPr>
            <a:xfrm>
              <a:off x="8995107" y="1239671"/>
              <a:ext cx="246459" cy="369094"/>
            </a:xfrm>
            <a:custGeom>
              <a:avLst/>
              <a:gdLst>
                <a:gd name="connsiteX0" fmla="*/ 254794 w 255985"/>
                <a:gd name="connsiteY0" fmla="*/ 0 h 369094"/>
                <a:gd name="connsiteX1" fmla="*/ 0 w 255985"/>
                <a:gd name="connsiteY1" fmla="*/ 254794 h 369094"/>
                <a:gd name="connsiteX2" fmla="*/ 0 w 255985"/>
                <a:gd name="connsiteY2" fmla="*/ 369094 h 369094"/>
                <a:gd name="connsiteX3" fmla="*/ 255985 w 255985"/>
                <a:gd name="connsiteY3" fmla="*/ 113110 h 369094"/>
                <a:gd name="connsiteX4" fmla="*/ 254794 w 255985"/>
                <a:gd name="connsiteY4" fmla="*/ 0 h 369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85" h="369094">
                  <a:moveTo>
                    <a:pt x="254794" y="0"/>
                  </a:moveTo>
                  <a:lnTo>
                    <a:pt x="0" y="254794"/>
                  </a:lnTo>
                  <a:lnTo>
                    <a:pt x="0" y="369094"/>
                  </a:lnTo>
                  <a:lnTo>
                    <a:pt x="255985" y="113110"/>
                  </a:lnTo>
                  <a:lnTo>
                    <a:pt x="254794" y="0"/>
                  </a:lnTo>
                  <a:close/>
                </a:path>
              </a:pathLst>
            </a:custGeom>
            <a:solidFill>
              <a:srgbClr val="DF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олилиния: фигура 28">
              <a:extLst>
                <a:ext uri="{FF2B5EF4-FFF2-40B4-BE49-F238E27FC236}">
                  <a16:creationId xmlns:a16="http://schemas.microsoft.com/office/drawing/2014/main" id="{7F395EB5-CAD1-23C1-D615-6E024847977C}"/>
                </a:ext>
              </a:extLst>
            </p:cNvPr>
            <p:cNvSpPr/>
            <p:nvPr/>
          </p:nvSpPr>
          <p:spPr>
            <a:xfrm>
              <a:off x="8999076" y="1078541"/>
              <a:ext cx="243739" cy="421482"/>
            </a:xfrm>
            <a:custGeom>
              <a:avLst/>
              <a:gdLst>
                <a:gd name="connsiteX0" fmla="*/ 0 w 248841"/>
                <a:gd name="connsiteY0" fmla="*/ 408384 h 408384"/>
                <a:gd name="connsiteX1" fmla="*/ 248841 w 248841"/>
                <a:gd name="connsiteY1" fmla="*/ 159544 h 408384"/>
                <a:gd name="connsiteX2" fmla="*/ 248841 w 248841"/>
                <a:gd name="connsiteY2" fmla="*/ 0 h 408384"/>
                <a:gd name="connsiteX3" fmla="*/ 0 w 248841"/>
                <a:gd name="connsiteY3" fmla="*/ 250031 h 408384"/>
                <a:gd name="connsiteX4" fmla="*/ 0 w 248841"/>
                <a:gd name="connsiteY4" fmla="*/ 408384 h 408384"/>
                <a:gd name="connsiteX0" fmla="*/ 0 w 250032"/>
                <a:gd name="connsiteY0" fmla="*/ 416719 h 416719"/>
                <a:gd name="connsiteX1" fmla="*/ 250032 w 250032"/>
                <a:gd name="connsiteY1" fmla="*/ 159544 h 416719"/>
                <a:gd name="connsiteX2" fmla="*/ 250032 w 250032"/>
                <a:gd name="connsiteY2" fmla="*/ 0 h 416719"/>
                <a:gd name="connsiteX3" fmla="*/ 1191 w 250032"/>
                <a:gd name="connsiteY3" fmla="*/ 250031 h 416719"/>
                <a:gd name="connsiteX4" fmla="*/ 0 w 250032"/>
                <a:gd name="connsiteY4" fmla="*/ 416719 h 416719"/>
                <a:gd name="connsiteX0" fmla="*/ 0 w 251223"/>
                <a:gd name="connsiteY0" fmla="*/ 421482 h 421482"/>
                <a:gd name="connsiteX1" fmla="*/ 251223 w 251223"/>
                <a:gd name="connsiteY1" fmla="*/ 159544 h 421482"/>
                <a:gd name="connsiteX2" fmla="*/ 251223 w 251223"/>
                <a:gd name="connsiteY2" fmla="*/ 0 h 421482"/>
                <a:gd name="connsiteX3" fmla="*/ 2382 w 251223"/>
                <a:gd name="connsiteY3" fmla="*/ 250031 h 421482"/>
                <a:gd name="connsiteX4" fmla="*/ 0 w 251223"/>
                <a:gd name="connsiteY4" fmla="*/ 421482 h 421482"/>
                <a:gd name="connsiteX0" fmla="*/ 0 w 251223"/>
                <a:gd name="connsiteY0" fmla="*/ 421482 h 421482"/>
                <a:gd name="connsiteX1" fmla="*/ 251223 w 251223"/>
                <a:gd name="connsiteY1" fmla="*/ 159544 h 421482"/>
                <a:gd name="connsiteX2" fmla="*/ 251223 w 251223"/>
                <a:gd name="connsiteY2" fmla="*/ 0 h 421482"/>
                <a:gd name="connsiteX3" fmla="*/ 0 w 251223"/>
                <a:gd name="connsiteY3" fmla="*/ 257175 h 421482"/>
                <a:gd name="connsiteX4" fmla="*/ 0 w 251223"/>
                <a:gd name="connsiteY4" fmla="*/ 421482 h 42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223" h="421482">
                  <a:moveTo>
                    <a:pt x="0" y="421482"/>
                  </a:moveTo>
                  <a:lnTo>
                    <a:pt x="251223" y="159544"/>
                  </a:lnTo>
                  <a:lnTo>
                    <a:pt x="251223" y="0"/>
                  </a:lnTo>
                  <a:lnTo>
                    <a:pt x="0" y="257175"/>
                  </a:lnTo>
                  <a:lnTo>
                    <a:pt x="0" y="421482"/>
                  </a:lnTo>
                  <a:close/>
                </a:path>
              </a:pathLst>
            </a:custGeom>
            <a:solidFill>
              <a:srgbClr val="019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a:extLst>
                <a:ext uri="{FF2B5EF4-FFF2-40B4-BE49-F238E27FC236}">
                  <a16:creationId xmlns:a16="http://schemas.microsoft.com/office/drawing/2014/main" id="{3F935FFA-8CB1-74F8-A77D-403E94C65A1E}"/>
                </a:ext>
              </a:extLst>
            </p:cNvPr>
            <p:cNvSpPr/>
            <p:nvPr/>
          </p:nvSpPr>
          <p:spPr>
            <a:xfrm>
              <a:off x="8163859" y="2326191"/>
              <a:ext cx="828335" cy="320290"/>
            </a:xfrm>
            <a:prstGeom prst="rect">
              <a:avLst/>
            </a:prstGeom>
            <a:solidFill>
              <a:srgbClr val="BB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олилиния: фигура 30">
              <a:extLst>
                <a:ext uri="{FF2B5EF4-FFF2-40B4-BE49-F238E27FC236}">
                  <a16:creationId xmlns:a16="http://schemas.microsoft.com/office/drawing/2014/main" id="{0A4BB54F-369E-7E39-0684-B1024A50206B}"/>
                </a:ext>
              </a:extLst>
            </p:cNvPr>
            <p:cNvSpPr/>
            <p:nvPr/>
          </p:nvSpPr>
          <p:spPr>
            <a:xfrm>
              <a:off x="8989811" y="2068233"/>
              <a:ext cx="248841" cy="575072"/>
            </a:xfrm>
            <a:custGeom>
              <a:avLst/>
              <a:gdLst>
                <a:gd name="connsiteX0" fmla="*/ 0 w 247650"/>
                <a:gd name="connsiteY0" fmla="*/ 255985 h 569119"/>
                <a:gd name="connsiteX1" fmla="*/ 0 w 247650"/>
                <a:gd name="connsiteY1" fmla="*/ 569119 h 569119"/>
                <a:gd name="connsiteX2" fmla="*/ 247650 w 247650"/>
                <a:gd name="connsiteY2" fmla="*/ 326232 h 569119"/>
                <a:gd name="connsiteX3" fmla="*/ 247650 w 247650"/>
                <a:gd name="connsiteY3" fmla="*/ 0 h 569119"/>
                <a:gd name="connsiteX4" fmla="*/ 0 w 247650"/>
                <a:gd name="connsiteY4" fmla="*/ 255985 h 569119"/>
                <a:gd name="connsiteX0" fmla="*/ 0 w 248841"/>
                <a:gd name="connsiteY0" fmla="*/ 250032 h 569119"/>
                <a:gd name="connsiteX1" fmla="*/ 1191 w 248841"/>
                <a:gd name="connsiteY1" fmla="*/ 569119 h 569119"/>
                <a:gd name="connsiteX2" fmla="*/ 248841 w 248841"/>
                <a:gd name="connsiteY2" fmla="*/ 326232 h 569119"/>
                <a:gd name="connsiteX3" fmla="*/ 248841 w 248841"/>
                <a:gd name="connsiteY3" fmla="*/ 0 h 569119"/>
                <a:gd name="connsiteX4" fmla="*/ 0 w 248841"/>
                <a:gd name="connsiteY4" fmla="*/ 250032 h 569119"/>
                <a:gd name="connsiteX0" fmla="*/ 0 w 248841"/>
                <a:gd name="connsiteY0" fmla="*/ 255985 h 575072"/>
                <a:gd name="connsiteX1" fmla="*/ 1191 w 248841"/>
                <a:gd name="connsiteY1" fmla="*/ 575072 h 575072"/>
                <a:gd name="connsiteX2" fmla="*/ 248841 w 248841"/>
                <a:gd name="connsiteY2" fmla="*/ 332185 h 575072"/>
                <a:gd name="connsiteX3" fmla="*/ 248841 w 248841"/>
                <a:gd name="connsiteY3" fmla="*/ 0 h 575072"/>
                <a:gd name="connsiteX4" fmla="*/ 0 w 248841"/>
                <a:gd name="connsiteY4" fmla="*/ 255985 h 575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41" h="575072">
                  <a:moveTo>
                    <a:pt x="0" y="255985"/>
                  </a:moveTo>
                  <a:lnTo>
                    <a:pt x="1191" y="575072"/>
                  </a:lnTo>
                  <a:lnTo>
                    <a:pt x="248841" y="332185"/>
                  </a:lnTo>
                  <a:lnTo>
                    <a:pt x="248841" y="0"/>
                  </a:lnTo>
                  <a:lnTo>
                    <a:pt x="0" y="255985"/>
                  </a:lnTo>
                  <a:close/>
                </a:path>
              </a:pathLst>
            </a:custGeom>
            <a:solidFill>
              <a:srgbClr val="E0A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олилиния: фигура 31">
              <a:extLst>
                <a:ext uri="{FF2B5EF4-FFF2-40B4-BE49-F238E27FC236}">
                  <a16:creationId xmlns:a16="http://schemas.microsoft.com/office/drawing/2014/main" id="{0D521CB1-CF80-B5CC-5068-188FF0324788}"/>
                </a:ext>
              </a:extLst>
            </p:cNvPr>
            <p:cNvSpPr/>
            <p:nvPr/>
          </p:nvSpPr>
          <p:spPr>
            <a:xfrm>
              <a:off x="8164570" y="1087384"/>
              <a:ext cx="1081760" cy="244475"/>
            </a:xfrm>
            <a:custGeom>
              <a:avLst/>
              <a:gdLst>
                <a:gd name="connsiteX0" fmla="*/ 0 w 1060450"/>
                <a:gd name="connsiteY0" fmla="*/ 244475 h 244475"/>
                <a:gd name="connsiteX1" fmla="*/ 820737 w 1060450"/>
                <a:gd name="connsiteY1" fmla="*/ 244475 h 244475"/>
                <a:gd name="connsiteX2" fmla="*/ 1060450 w 1060450"/>
                <a:gd name="connsiteY2" fmla="*/ 0 h 244475"/>
                <a:gd name="connsiteX3" fmla="*/ 246062 w 1060450"/>
                <a:gd name="connsiteY3" fmla="*/ 0 h 244475"/>
                <a:gd name="connsiteX4" fmla="*/ 0 w 1060450"/>
                <a:gd name="connsiteY4" fmla="*/ 244475 h 24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450" h="244475">
                  <a:moveTo>
                    <a:pt x="0" y="244475"/>
                  </a:moveTo>
                  <a:lnTo>
                    <a:pt x="820737" y="244475"/>
                  </a:lnTo>
                  <a:lnTo>
                    <a:pt x="1060450" y="0"/>
                  </a:lnTo>
                  <a:lnTo>
                    <a:pt x="246062" y="0"/>
                  </a:lnTo>
                  <a:lnTo>
                    <a:pt x="0" y="244475"/>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a:extLst>
                <a:ext uri="{FF2B5EF4-FFF2-40B4-BE49-F238E27FC236}">
                  <a16:creationId xmlns:a16="http://schemas.microsoft.com/office/drawing/2014/main" id="{B0719B99-0B1C-14A8-FC7F-D9E134F314E1}"/>
                </a:ext>
              </a:extLst>
            </p:cNvPr>
            <p:cNvSpPr/>
            <p:nvPr/>
          </p:nvSpPr>
          <p:spPr>
            <a:xfrm>
              <a:off x="8166128" y="2166988"/>
              <a:ext cx="820783" cy="163721"/>
            </a:xfrm>
            <a:prstGeom prst="rect">
              <a:avLst/>
            </a:prstGeom>
            <a:solidFill>
              <a:srgbClr val="018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олилиния: фигура 33">
              <a:extLst>
                <a:ext uri="{FF2B5EF4-FFF2-40B4-BE49-F238E27FC236}">
                  <a16:creationId xmlns:a16="http://schemas.microsoft.com/office/drawing/2014/main" id="{3A8E0F0A-B971-D51B-32C4-E1F342EBF9BA}"/>
                </a:ext>
              </a:extLst>
            </p:cNvPr>
            <p:cNvSpPr/>
            <p:nvPr/>
          </p:nvSpPr>
          <p:spPr>
            <a:xfrm>
              <a:off x="8982940" y="1912987"/>
              <a:ext cx="251223" cy="421482"/>
            </a:xfrm>
            <a:custGeom>
              <a:avLst/>
              <a:gdLst>
                <a:gd name="connsiteX0" fmla="*/ 0 w 248841"/>
                <a:gd name="connsiteY0" fmla="*/ 408384 h 408384"/>
                <a:gd name="connsiteX1" fmla="*/ 248841 w 248841"/>
                <a:gd name="connsiteY1" fmla="*/ 159544 h 408384"/>
                <a:gd name="connsiteX2" fmla="*/ 248841 w 248841"/>
                <a:gd name="connsiteY2" fmla="*/ 0 h 408384"/>
                <a:gd name="connsiteX3" fmla="*/ 0 w 248841"/>
                <a:gd name="connsiteY3" fmla="*/ 250031 h 408384"/>
                <a:gd name="connsiteX4" fmla="*/ 0 w 248841"/>
                <a:gd name="connsiteY4" fmla="*/ 408384 h 408384"/>
                <a:gd name="connsiteX0" fmla="*/ 0 w 250032"/>
                <a:gd name="connsiteY0" fmla="*/ 416719 h 416719"/>
                <a:gd name="connsiteX1" fmla="*/ 250032 w 250032"/>
                <a:gd name="connsiteY1" fmla="*/ 159544 h 416719"/>
                <a:gd name="connsiteX2" fmla="*/ 250032 w 250032"/>
                <a:gd name="connsiteY2" fmla="*/ 0 h 416719"/>
                <a:gd name="connsiteX3" fmla="*/ 1191 w 250032"/>
                <a:gd name="connsiteY3" fmla="*/ 250031 h 416719"/>
                <a:gd name="connsiteX4" fmla="*/ 0 w 250032"/>
                <a:gd name="connsiteY4" fmla="*/ 416719 h 416719"/>
                <a:gd name="connsiteX0" fmla="*/ 0 w 251223"/>
                <a:gd name="connsiteY0" fmla="*/ 421482 h 421482"/>
                <a:gd name="connsiteX1" fmla="*/ 251223 w 251223"/>
                <a:gd name="connsiteY1" fmla="*/ 159544 h 421482"/>
                <a:gd name="connsiteX2" fmla="*/ 251223 w 251223"/>
                <a:gd name="connsiteY2" fmla="*/ 0 h 421482"/>
                <a:gd name="connsiteX3" fmla="*/ 2382 w 251223"/>
                <a:gd name="connsiteY3" fmla="*/ 250031 h 421482"/>
                <a:gd name="connsiteX4" fmla="*/ 0 w 251223"/>
                <a:gd name="connsiteY4" fmla="*/ 421482 h 421482"/>
                <a:gd name="connsiteX0" fmla="*/ 0 w 251223"/>
                <a:gd name="connsiteY0" fmla="*/ 421482 h 421482"/>
                <a:gd name="connsiteX1" fmla="*/ 251223 w 251223"/>
                <a:gd name="connsiteY1" fmla="*/ 159544 h 421482"/>
                <a:gd name="connsiteX2" fmla="*/ 251223 w 251223"/>
                <a:gd name="connsiteY2" fmla="*/ 0 h 421482"/>
                <a:gd name="connsiteX3" fmla="*/ 0 w 251223"/>
                <a:gd name="connsiteY3" fmla="*/ 257175 h 421482"/>
                <a:gd name="connsiteX4" fmla="*/ 0 w 251223"/>
                <a:gd name="connsiteY4" fmla="*/ 421482 h 42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223" h="421482">
                  <a:moveTo>
                    <a:pt x="0" y="421482"/>
                  </a:moveTo>
                  <a:lnTo>
                    <a:pt x="251223" y="159544"/>
                  </a:lnTo>
                  <a:lnTo>
                    <a:pt x="251223" y="0"/>
                  </a:lnTo>
                  <a:lnTo>
                    <a:pt x="0" y="257175"/>
                  </a:lnTo>
                  <a:lnTo>
                    <a:pt x="0" y="421482"/>
                  </a:lnTo>
                  <a:close/>
                </a:path>
              </a:pathLst>
            </a:custGeom>
            <a:solidFill>
              <a:srgbClr val="019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a:extLst>
                <a:ext uri="{FF2B5EF4-FFF2-40B4-BE49-F238E27FC236}">
                  <a16:creationId xmlns:a16="http://schemas.microsoft.com/office/drawing/2014/main" id="{A55E973A-2B61-E9DF-FC07-733DD58A3FB1}"/>
                </a:ext>
              </a:extLst>
            </p:cNvPr>
            <p:cNvSpPr/>
            <p:nvPr/>
          </p:nvSpPr>
          <p:spPr>
            <a:xfrm>
              <a:off x="8159570" y="2359538"/>
              <a:ext cx="684942" cy="245278"/>
            </a:xfrm>
            <a:prstGeom prst="rect">
              <a:avLst/>
            </a:prstGeom>
          </p:spPr>
          <p:txBody>
            <a:bodyPr wrap="square">
              <a:spAutoFit/>
            </a:bodyPr>
            <a:lstStyle/>
            <a:p>
              <a:r>
                <a:rPr lang="en-US" sz="1400" i="1" dirty="0">
                  <a:solidFill>
                    <a:schemeClr val="bg1"/>
                  </a:solidFill>
                </a:rPr>
                <a:t>Al</a:t>
              </a:r>
              <a:r>
                <a:rPr lang="ru-RU" sz="1400" i="1" baseline="-25000" dirty="0">
                  <a:solidFill>
                    <a:schemeClr val="bg1"/>
                  </a:solidFill>
                </a:rPr>
                <a:t>2</a:t>
              </a:r>
              <a:r>
                <a:rPr lang="en-US" sz="1400" i="1" dirty="0">
                  <a:solidFill>
                    <a:schemeClr val="bg1"/>
                  </a:solidFill>
                </a:rPr>
                <a:t>O</a:t>
              </a:r>
              <a:r>
                <a:rPr lang="en-US" sz="1400" i="1" baseline="-25000" dirty="0">
                  <a:solidFill>
                    <a:schemeClr val="bg1"/>
                  </a:solidFill>
                </a:rPr>
                <a:t>3</a:t>
              </a:r>
              <a:endParaRPr lang="ru-RU" sz="1400" i="1" dirty="0">
                <a:solidFill>
                  <a:schemeClr val="bg1"/>
                </a:solidFill>
              </a:endParaRPr>
            </a:p>
          </p:txBody>
        </p:sp>
        <p:sp>
          <p:nvSpPr>
            <p:cNvPr id="36" name="Прямоугольник 35">
              <a:extLst>
                <a:ext uri="{FF2B5EF4-FFF2-40B4-BE49-F238E27FC236}">
                  <a16:creationId xmlns:a16="http://schemas.microsoft.com/office/drawing/2014/main" id="{A073D003-CB01-490F-98F6-51D4E61A372C}"/>
                </a:ext>
              </a:extLst>
            </p:cNvPr>
            <p:cNvSpPr/>
            <p:nvPr/>
          </p:nvSpPr>
          <p:spPr>
            <a:xfrm>
              <a:off x="8135344" y="1853331"/>
              <a:ext cx="1027162" cy="245278"/>
            </a:xfrm>
            <a:prstGeom prst="rect">
              <a:avLst/>
            </a:prstGeom>
          </p:spPr>
          <p:txBody>
            <a:bodyPr wrap="square">
              <a:spAutoFit/>
            </a:bodyPr>
            <a:lstStyle/>
            <a:p>
              <a:r>
                <a:rPr lang="en-US" sz="1400" i="1" dirty="0">
                  <a:solidFill>
                    <a:schemeClr val="bg1"/>
                  </a:solidFill>
                </a:rPr>
                <a:t>Nb(25nm)</a:t>
              </a:r>
              <a:endParaRPr lang="ru-RU" sz="1400" i="1" dirty="0">
                <a:solidFill>
                  <a:schemeClr val="bg1"/>
                </a:solidFill>
              </a:endParaRPr>
            </a:p>
          </p:txBody>
        </p:sp>
        <mc:AlternateContent xmlns:mc="http://schemas.openxmlformats.org/markup-compatibility/2006" xmlns:a14="http://schemas.microsoft.com/office/drawing/2010/main">
          <mc:Choice Requires="a14">
            <p:sp>
              <p:nvSpPr>
                <p:cNvPr id="37" name="Прямоугольник 36">
                  <a:extLst>
                    <a:ext uri="{FF2B5EF4-FFF2-40B4-BE49-F238E27FC236}">
                      <a16:creationId xmlns:a16="http://schemas.microsoft.com/office/drawing/2014/main" id="{5606BBAA-25E9-B4A2-ABE3-9AB98EA8C76F}"/>
                    </a:ext>
                  </a:extLst>
                </p:cNvPr>
                <p:cNvSpPr/>
                <p:nvPr/>
              </p:nvSpPr>
              <p:spPr>
                <a:xfrm>
                  <a:off x="8128017" y="1700386"/>
                  <a:ext cx="1147324" cy="259024"/>
                </a:xfrm>
                <a:prstGeom prst="rect">
                  <a:avLst/>
                </a:prstGeom>
              </p:spPr>
              <p:txBody>
                <a:bodyPr wrap="square">
                  <a:spAutoFit/>
                </a:bodyPr>
                <a:lstStyle/>
                <a:p>
                  <a:r>
                    <a:rPr lang="en-US" sz="1400" i="1" dirty="0">
                      <a:solidFill>
                        <a:schemeClr val="bg1"/>
                      </a:solidFill>
                    </a:rPr>
                    <a:t>Gd(</a:t>
                  </a:r>
                  <a14:m>
                    <m:oMath xmlns:m="http://schemas.openxmlformats.org/officeDocument/2006/math">
                      <m:sSub>
                        <m:sSubPr>
                          <m:ctrlPr>
                            <a:rPr lang="en-US" sz="1400" i="1" smtClean="0">
                              <a:solidFill>
                                <a:schemeClr val="bg1"/>
                              </a:solidFill>
                              <a:latin typeface="Cambria Math" panose="02040503050406030204" pitchFamily="18" charset="0"/>
                            </a:rPr>
                          </m:ctrlPr>
                        </m:sSubPr>
                        <m:e>
                          <m:r>
                            <a:rPr lang="en-US" sz="1400" b="0" i="1" smtClean="0">
                              <a:solidFill>
                                <a:schemeClr val="bg1"/>
                              </a:solidFill>
                              <a:latin typeface="Cambria Math" panose="02040503050406030204" pitchFamily="18" charset="0"/>
                            </a:rPr>
                            <m:t>𝑑</m:t>
                          </m:r>
                        </m:e>
                        <m:sub>
                          <m:r>
                            <a:rPr lang="en-US" sz="1400" b="0" i="1" smtClean="0">
                              <a:solidFill>
                                <a:schemeClr val="bg1"/>
                              </a:solidFill>
                              <a:latin typeface="Cambria Math" panose="02040503050406030204" pitchFamily="18" charset="0"/>
                            </a:rPr>
                            <m:t>𝑓</m:t>
                          </m:r>
                        </m:sub>
                      </m:sSub>
                    </m:oMath>
                  </a14:m>
                  <a:r>
                    <a:rPr lang="en-US" sz="1400" i="1" dirty="0">
                      <a:solidFill>
                        <a:schemeClr val="bg1"/>
                      </a:solidFill>
                    </a:rPr>
                    <a:t>)</a:t>
                  </a:r>
                  <a:endParaRPr lang="ru-RU" sz="1400" i="1" dirty="0">
                    <a:solidFill>
                      <a:schemeClr val="bg1"/>
                    </a:solidFill>
                  </a:endParaRPr>
                </a:p>
              </p:txBody>
            </p:sp>
          </mc:Choice>
          <mc:Fallback xmlns="">
            <p:sp>
              <p:nvSpPr>
                <p:cNvPr id="37" name="Прямоугольник 36">
                  <a:extLst>
                    <a:ext uri="{FF2B5EF4-FFF2-40B4-BE49-F238E27FC236}">
                      <a16:creationId xmlns:a16="http://schemas.microsoft.com/office/drawing/2014/main" id="{5606BBAA-25E9-B4A2-ABE3-9AB98EA8C76F}"/>
                    </a:ext>
                  </a:extLst>
                </p:cNvPr>
                <p:cNvSpPr>
                  <a:spLocks noRot="1" noChangeAspect="1" noMove="1" noResize="1" noEditPoints="1" noAdjustHandles="1" noChangeArrowheads="1" noChangeShapeType="1" noTextEdit="1"/>
                </p:cNvSpPr>
                <p:nvPr/>
              </p:nvSpPr>
              <p:spPr>
                <a:xfrm>
                  <a:off x="8128017" y="1700386"/>
                  <a:ext cx="1147324" cy="259024"/>
                </a:xfrm>
                <a:prstGeom prst="rect">
                  <a:avLst/>
                </a:prstGeom>
                <a:blipFill>
                  <a:blip r:embed="rId10"/>
                  <a:stretch>
                    <a:fillRect l="-1271" b="-14815"/>
                  </a:stretch>
                </a:blipFill>
              </p:spPr>
              <p:txBody>
                <a:bodyPr/>
                <a:lstStyle/>
                <a:p>
                  <a:r>
                    <a:rPr lang="ru-RU">
                      <a:noFill/>
                    </a:rPr>
                    <a:t> </a:t>
                  </a:r>
                </a:p>
              </p:txBody>
            </p:sp>
          </mc:Fallback>
        </mc:AlternateContent>
        <p:sp>
          <p:nvSpPr>
            <p:cNvPr id="38" name="Правая фигурная скобка 37">
              <a:extLst>
                <a:ext uri="{FF2B5EF4-FFF2-40B4-BE49-F238E27FC236}">
                  <a16:creationId xmlns:a16="http://schemas.microsoft.com/office/drawing/2014/main" id="{9A9EA0C3-AB9A-A2E3-AE5A-288EDEB42F28}"/>
                </a:ext>
              </a:extLst>
            </p:cNvPr>
            <p:cNvSpPr/>
            <p:nvPr/>
          </p:nvSpPr>
          <p:spPr>
            <a:xfrm>
              <a:off x="9057744" y="1726439"/>
              <a:ext cx="45719" cy="256985"/>
            </a:xfrm>
            <a:prstGeom prst="rightBrace">
              <a:avLst/>
            </a:prstGeom>
            <a:ln w="63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3200"/>
            </a:p>
          </p:txBody>
        </p:sp>
        <p:sp>
          <p:nvSpPr>
            <p:cNvPr id="39" name="TextBox 38">
              <a:extLst>
                <a:ext uri="{FF2B5EF4-FFF2-40B4-BE49-F238E27FC236}">
                  <a16:creationId xmlns:a16="http://schemas.microsoft.com/office/drawing/2014/main" id="{C518F3C6-5E62-EDBD-2C47-4AD34BCF69F8}"/>
                </a:ext>
              </a:extLst>
            </p:cNvPr>
            <p:cNvSpPr txBox="1"/>
            <p:nvPr/>
          </p:nvSpPr>
          <p:spPr>
            <a:xfrm>
              <a:off x="8890703" y="1955174"/>
              <a:ext cx="387334" cy="245278"/>
            </a:xfrm>
            <a:prstGeom prst="rect">
              <a:avLst/>
            </a:prstGeom>
            <a:noFill/>
          </p:spPr>
          <p:txBody>
            <a:bodyPr wrap="none" rtlCol="0">
              <a:spAutoFit/>
            </a:bodyPr>
            <a:lstStyle/>
            <a:p>
              <a:r>
                <a:rPr lang="en-US" sz="1400" i="1" dirty="0">
                  <a:solidFill>
                    <a:schemeClr val="bg1"/>
                  </a:solidFill>
                </a:rPr>
                <a:t>x 12</a:t>
              </a:r>
              <a:endParaRPr lang="ru-RU" sz="1400" i="1" dirty="0">
                <a:solidFill>
                  <a:schemeClr val="bg1"/>
                </a:solidFill>
              </a:endParaRPr>
            </a:p>
          </p:txBody>
        </p:sp>
      </p:grpSp>
      <p:grpSp>
        <p:nvGrpSpPr>
          <p:cNvPr id="40" name="Группа 39">
            <a:extLst>
              <a:ext uri="{FF2B5EF4-FFF2-40B4-BE49-F238E27FC236}">
                <a16:creationId xmlns:a16="http://schemas.microsoft.com/office/drawing/2014/main" id="{C3F40A33-D2C5-04D1-B536-7B477794B826}"/>
              </a:ext>
            </a:extLst>
          </p:cNvPr>
          <p:cNvGrpSpPr/>
          <p:nvPr/>
        </p:nvGrpSpPr>
        <p:grpSpPr>
          <a:xfrm>
            <a:off x="11072263" y="6255656"/>
            <a:ext cx="1063112" cy="544286"/>
            <a:chOff x="11072263" y="6255656"/>
            <a:chExt cx="1063112" cy="544286"/>
          </a:xfrm>
          <a:solidFill>
            <a:schemeClr val="bg1">
              <a:lumMod val="95000"/>
            </a:schemeClr>
          </a:solidFill>
        </p:grpSpPr>
        <p:sp>
          <p:nvSpPr>
            <p:cNvPr id="41" name="Прямоугольник: скругленные углы 40">
              <a:extLst>
                <a:ext uri="{FF2B5EF4-FFF2-40B4-BE49-F238E27FC236}">
                  <a16:creationId xmlns:a16="http://schemas.microsoft.com/office/drawing/2014/main" id="{C3659A86-BB87-C64C-88D9-B1D0136B5411}"/>
                </a:ext>
              </a:extLst>
            </p:cNvPr>
            <p:cNvSpPr/>
            <p:nvPr/>
          </p:nvSpPr>
          <p:spPr>
            <a:xfrm>
              <a:off x="11108548" y="6255656"/>
              <a:ext cx="1004577" cy="544286"/>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TextBox 41">
              <a:extLst>
                <a:ext uri="{FF2B5EF4-FFF2-40B4-BE49-F238E27FC236}">
                  <a16:creationId xmlns:a16="http://schemas.microsoft.com/office/drawing/2014/main" id="{044E035A-BF65-1F0D-9CB6-E12A906A46DD}"/>
                </a:ext>
              </a:extLst>
            </p:cNvPr>
            <p:cNvSpPr txBox="1"/>
            <p:nvPr/>
          </p:nvSpPr>
          <p:spPr>
            <a:xfrm>
              <a:off x="11072263" y="6304223"/>
              <a:ext cx="1063112" cy="461665"/>
            </a:xfrm>
            <a:prstGeom prst="rect">
              <a:avLst/>
            </a:prstGeom>
            <a:grpFill/>
            <a:ln>
              <a:noFill/>
            </a:ln>
          </p:spPr>
          <p:txBody>
            <a:bodyPr wrap="none" rtlCol="0">
              <a:spAutoFit/>
            </a:bodyPr>
            <a:lstStyle/>
            <a:p>
              <a:pPr algn="ctr"/>
              <a:r>
                <a:rPr lang="en-US" sz="2400" dirty="0"/>
                <a:t>11 / 17</a:t>
              </a:r>
              <a:endParaRPr lang="ru-RU" sz="2400" dirty="0"/>
            </a:p>
          </p:txBody>
        </p:sp>
      </p:grpSp>
    </p:spTree>
    <p:extLst>
      <p:ext uri="{BB962C8B-B14F-4D97-AF65-F5344CB8AC3E}">
        <p14:creationId xmlns:p14="http://schemas.microsoft.com/office/powerpoint/2010/main" val="1180066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17EC284-DD0F-41B5-B91E-C2EFE1648FEF}"/>
              </a:ext>
            </a:extLst>
          </p:cNvPr>
          <p:cNvPicPr/>
          <p:nvPr/>
        </p:nvPicPr>
        <p:blipFill>
          <a:blip r:embed="rId2"/>
          <a:stretch/>
        </p:blipFill>
        <p:spPr>
          <a:xfrm>
            <a:off x="7526475" y="2572395"/>
            <a:ext cx="4646404" cy="3243480"/>
          </a:xfrm>
          <a:prstGeom prst="rect">
            <a:avLst/>
          </a:prstGeom>
          <a:ln>
            <a:noFill/>
          </a:ln>
        </p:spPr>
      </p:pic>
      <p:sp>
        <p:nvSpPr>
          <p:cNvPr id="6" name="Прямоугольник 5">
            <a:extLst>
              <a:ext uri="{FF2B5EF4-FFF2-40B4-BE49-F238E27FC236}">
                <a16:creationId xmlns:a16="http://schemas.microsoft.com/office/drawing/2014/main" id="{C7E1550F-0101-4796-88ED-6EE44605E621}"/>
              </a:ext>
            </a:extLst>
          </p:cNvPr>
          <p:cNvSpPr/>
          <p:nvPr/>
        </p:nvSpPr>
        <p:spPr>
          <a:xfrm>
            <a:off x="3232748" y="1613395"/>
            <a:ext cx="648728" cy="42330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72A739EE-DDBF-4AFF-9223-E2D57E6F752B}"/>
              </a:ext>
            </a:extLst>
          </p:cNvPr>
          <p:cNvSpPr/>
          <p:nvPr/>
        </p:nvSpPr>
        <p:spPr>
          <a:xfrm>
            <a:off x="7469468" y="1521618"/>
            <a:ext cx="648728" cy="42330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8" name="TextBox 17">
            <a:extLst>
              <a:ext uri="{FF2B5EF4-FFF2-40B4-BE49-F238E27FC236}">
                <a16:creationId xmlns:a16="http://schemas.microsoft.com/office/drawing/2014/main" id="{A56A2B0A-B5E2-4B27-A175-D973BC9CEDAB}"/>
              </a:ext>
            </a:extLst>
          </p:cNvPr>
          <p:cNvSpPr txBox="1"/>
          <p:nvPr/>
        </p:nvSpPr>
        <p:spPr>
          <a:xfrm>
            <a:off x="8492921" y="566114"/>
            <a:ext cx="3537084" cy="1889300"/>
          </a:xfrm>
          <a:prstGeom prst="rect">
            <a:avLst/>
          </a:prstGeom>
          <a:noFill/>
        </p:spPr>
        <p:txBody>
          <a:bodyPr wrap="square">
            <a:spAutoFit/>
          </a:bodyPr>
          <a:lstStyle/>
          <a:p>
            <a:pPr>
              <a:lnSpc>
                <a:spcPct val="150000"/>
              </a:lnSpc>
            </a:pPr>
            <a:r>
              <a:rPr lang="en-US" sz="2000" b="1" i="1" strike="noStrike" spc="-1" dirty="0">
                <a:solidFill>
                  <a:srgbClr val="000000"/>
                </a:solidFill>
                <a:ea typeface="DejaVu Sans"/>
              </a:rPr>
              <a:t>Investigated structures</a:t>
            </a:r>
            <a:r>
              <a:rPr lang="ru-RU" sz="2000" b="1" i="1" strike="noStrike" spc="-1" dirty="0">
                <a:solidFill>
                  <a:srgbClr val="000000"/>
                </a:solidFill>
                <a:ea typeface="DejaVu Sans"/>
              </a:rPr>
              <a:t>:</a:t>
            </a:r>
          </a:p>
          <a:p>
            <a:pPr>
              <a:lnSpc>
                <a:spcPct val="150000"/>
              </a:lnSpc>
            </a:pPr>
            <a:r>
              <a:rPr lang="nn-NO" sz="2000" b="0" i="1" strike="noStrike" spc="-1" dirty="0">
                <a:solidFill>
                  <a:srgbClr val="000000"/>
                </a:solidFill>
                <a:ea typeface="DejaVu Sans"/>
              </a:rPr>
              <a:t>1) Dy</a:t>
            </a:r>
            <a:r>
              <a:rPr lang="ru-RU" sz="2000" b="0" i="1" strike="noStrike" spc="-1" dirty="0">
                <a:solidFill>
                  <a:srgbClr val="000000"/>
                </a:solidFill>
                <a:ea typeface="DejaVu Sans"/>
              </a:rPr>
              <a:t> </a:t>
            </a:r>
            <a:r>
              <a:rPr lang="nn-NO" sz="2000" b="0" i="1" strike="noStrike" spc="-1" dirty="0">
                <a:solidFill>
                  <a:srgbClr val="000000"/>
                </a:solidFill>
                <a:ea typeface="DejaVu Sans"/>
              </a:rPr>
              <a:t>(2000 </a:t>
            </a:r>
            <a:r>
              <a:rPr lang="nn-NO" sz="2000" b="0" i="1" strike="noStrike" spc="-1" dirty="0">
                <a:solidFill>
                  <a:srgbClr val="000000"/>
                </a:solidFill>
                <a:ea typeface="Arial"/>
              </a:rPr>
              <a:t>Å)</a:t>
            </a:r>
            <a:br>
              <a:rPr lang="nn-NO" sz="2000" i="1" dirty="0"/>
            </a:br>
            <a:r>
              <a:rPr lang="nn-NO" sz="2000" b="0" i="1" strike="noStrike" spc="-1" dirty="0">
                <a:solidFill>
                  <a:srgbClr val="000000"/>
                </a:solidFill>
                <a:ea typeface="Arial"/>
              </a:rPr>
              <a:t>2) Ho (2000 Å)</a:t>
            </a:r>
            <a:br>
              <a:rPr lang="nn-NO" sz="2000" i="1" dirty="0"/>
            </a:br>
            <a:r>
              <a:rPr lang="nn-NO" sz="2000" b="0" i="1" strike="noStrike" spc="-1" dirty="0">
                <a:solidFill>
                  <a:srgbClr val="000000"/>
                </a:solidFill>
                <a:ea typeface="Arial"/>
              </a:rPr>
              <a:t>3) [Dy (60 Å)/Ho (60 Å)]×34</a:t>
            </a:r>
            <a:endParaRPr lang="ru-RU" sz="2000" i="1" dirty="0"/>
          </a:p>
        </p:txBody>
      </p:sp>
      <p:grpSp>
        <p:nvGrpSpPr>
          <p:cNvPr id="11" name="Группа 10">
            <a:extLst>
              <a:ext uri="{FF2B5EF4-FFF2-40B4-BE49-F238E27FC236}">
                <a16:creationId xmlns:a16="http://schemas.microsoft.com/office/drawing/2014/main" id="{339372D9-8FA3-4B5A-9E34-B9428B6AE076}"/>
              </a:ext>
            </a:extLst>
          </p:cNvPr>
          <p:cNvGrpSpPr/>
          <p:nvPr/>
        </p:nvGrpSpPr>
        <p:grpSpPr>
          <a:xfrm>
            <a:off x="428412" y="492655"/>
            <a:ext cx="3933293" cy="2379914"/>
            <a:chOff x="428412" y="749830"/>
            <a:chExt cx="3933293" cy="2379914"/>
          </a:xfrm>
        </p:grpSpPr>
        <p:pic>
          <p:nvPicPr>
            <p:cNvPr id="244" name="Рисунок 4"/>
            <p:cNvPicPr/>
            <p:nvPr/>
          </p:nvPicPr>
          <p:blipFill>
            <a:blip r:embed="rId3"/>
            <a:stretch/>
          </p:blipFill>
          <p:spPr>
            <a:xfrm>
              <a:off x="428412" y="749830"/>
              <a:ext cx="3505322" cy="2379914"/>
            </a:xfrm>
            <a:prstGeom prst="rect">
              <a:avLst/>
            </a:prstGeom>
            <a:ln>
              <a:noFill/>
            </a:ln>
          </p:spPr>
        </p:pic>
        <p:sp>
          <p:nvSpPr>
            <p:cNvPr id="249" name="CustomShape 5"/>
            <p:cNvSpPr/>
            <p:nvPr/>
          </p:nvSpPr>
          <p:spPr>
            <a:xfrm>
              <a:off x="3232748" y="1839240"/>
              <a:ext cx="1128957" cy="779964"/>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ru-RU" sz="4354" b="1" spc="-1" dirty="0">
                  <a:solidFill>
                    <a:srgbClr val="000000"/>
                  </a:solidFill>
                  <a:latin typeface="Arial"/>
                  <a:ea typeface="DejaVu Sans"/>
                </a:rPr>
                <a:t>Dy</a:t>
              </a:r>
              <a:endParaRPr lang="ru-RU" sz="4354" spc="-1" dirty="0">
                <a:latin typeface="Arial"/>
              </a:endParaRPr>
            </a:p>
          </p:txBody>
        </p:sp>
      </p:grpSp>
      <p:grpSp>
        <p:nvGrpSpPr>
          <p:cNvPr id="8" name="Группа 7">
            <a:extLst>
              <a:ext uri="{FF2B5EF4-FFF2-40B4-BE49-F238E27FC236}">
                <a16:creationId xmlns:a16="http://schemas.microsoft.com/office/drawing/2014/main" id="{F3160286-1EA7-4928-B4F6-712B4861AEE8}"/>
              </a:ext>
            </a:extLst>
          </p:cNvPr>
          <p:cNvGrpSpPr/>
          <p:nvPr/>
        </p:nvGrpSpPr>
        <p:grpSpPr>
          <a:xfrm>
            <a:off x="4630053" y="487678"/>
            <a:ext cx="3968372" cy="2200649"/>
            <a:chOff x="4630053" y="744853"/>
            <a:chExt cx="3968372" cy="2200649"/>
          </a:xfrm>
        </p:grpSpPr>
        <p:pic>
          <p:nvPicPr>
            <p:cNvPr id="245" name="Рисунок 3"/>
            <p:cNvPicPr/>
            <p:nvPr/>
          </p:nvPicPr>
          <p:blipFill>
            <a:blip r:embed="rId4"/>
            <a:stretch/>
          </p:blipFill>
          <p:spPr>
            <a:xfrm>
              <a:off x="4630053" y="744853"/>
              <a:ext cx="3391631" cy="2200649"/>
            </a:xfrm>
            <a:prstGeom prst="rect">
              <a:avLst/>
            </a:prstGeom>
            <a:ln>
              <a:noFill/>
            </a:ln>
          </p:spPr>
        </p:pic>
        <p:sp>
          <p:nvSpPr>
            <p:cNvPr id="248" name="CustomShape 4"/>
            <p:cNvSpPr/>
            <p:nvPr/>
          </p:nvSpPr>
          <p:spPr>
            <a:xfrm>
              <a:off x="7469468" y="1845177"/>
              <a:ext cx="1128957" cy="779964"/>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ru-RU" sz="4354" b="1" spc="-1" dirty="0">
                  <a:solidFill>
                    <a:srgbClr val="000000"/>
                  </a:solidFill>
                  <a:latin typeface="Arial"/>
                  <a:ea typeface="DejaVu Sans"/>
                </a:rPr>
                <a:t>Ho</a:t>
              </a:r>
              <a:endParaRPr lang="ru-RU" sz="4354" spc="-1" dirty="0">
                <a:latin typeface="Arial"/>
              </a:endParaRPr>
            </a:p>
          </p:txBody>
        </p:sp>
      </p:grpSp>
      <p:sp>
        <p:nvSpPr>
          <p:cNvPr id="14" name="TextBox 13">
            <a:extLst>
              <a:ext uri="{FF2B5EF4-FFF2-40B4-BE49-F238E27FC236}">
                <a16:creationId xmlns:a16="http://schemas.microsoft.com/office/drawing/2014/main" id="{253CCFE5-27A6-D4D7-8C42-C2B98BC9F90E}"/>
              </a:ext>
            </a:extLst>
          </p:cNvPr>
          <p:cNvSpPr txBox="1"/>
          <p:nvPr/>
        </p:nvSpPr>
        <p:spPr>
          <a:xfrm>
            <a:off x="315772" y="24603"/>
            <a:ext cx="11582659" cy="523220"/>
          </a:xfrm>
          <a:prstGeom prst="rect">
            <a:avLst/>
          </a:prstGeom>
          <a:noFill/>
        </p:spPr>
        <p:txBody>
          <a:bodyPr wrap="none" rtlCol="0">
            <a:spAutoFit/>
          </a:bodyPr>
          <a:lstStyle/>
          <a:p>
            <a:pPr algn="ctr"/>
            <a:r>
              <a:rPr lang="en-US" sz="2800" b="1" dirty="0">
                <a:solidFill>
                  <a:srgbClr val="FF0000"/>
                </a:solidFill>
              </a:rPr>
              <a:t>FURTHER PERSPECTIVE – RARE EARTH METALS DYSPROSIUM AND HOLMIUM</a:t>
            </a:r>
            <a:endParaRPr lang="ru-RU" sz="2800" b="1" dirty="0">
              <a:solidFill>
                <a:srgbClr val="FF0000"/>
              </a:solidFill>
            </a:endParaRPr>
          </a:p>
        </p:txBody>
      </p:sp>
      <p:sp>
        <p:nvSpPr>
          <p:cNvPr id="20" name="TextBox 19">
            <a:extLst>
              <a:ext uri="{FF2B5EF4-FFF2-40B4-BE49-F238E27FC236}">
                <a16:creationId xmlns:a16="http://schemas.microsoft.com/office/drawing/2014/main" id="{C17ED828-4EDC-C176-8976-9F35A6BD7CCA}"/>
              </a:ext>
            </a:extLst>
          </p:cNvPr>
          <p:cNvSpPr txBox="1"/>
          <p:nvPr/>
        </p:nvSpPr>
        <p:spPr>
          <a:xfrm>
            <a:off x="95567" y="6252905"/>
            <a:ext cx="9366336" cy="614271"/>
          </a:xfrm>
          <a:prstGeom prst="rect">
            <a:avLst/>
          </a:prstGeom>
          <a:noFill/>
        </p:spPr>
        <p:txBody>
          <a:bodyPr wrap="square">
            <a:spAutoFit/>
          </a:bodyPr>
          <a:lstStyle/>
          <a:p>
            <a:pPr lvl="0" algn="just"/>
            <a:r>
              <a:rPr lang="en-US" sz="1600" b="1" i="1" dirty="0">
                <a:ea typeface="Calibri" panose="020F0502020204030204" pitchFamily="34" charset="0"/>
                <a:cs typeface="Times New Roman" panose="02020603050405020304" pitchFamily="18" charset="0"/>
              </a:rPr>
              <a:t>Devyaterikov</a:t>
            </a:r>
            <a:r>
              <a:rPr lang="en-US" sz="1600" b="1" i="1" dirty="0">
                <a:effectLst/>
                <a:ea typeface="Calibri" panose="020F0502020204030204" pitchFamily="34" charset="0"/>
                <a:cs typeface="Times New Roman" panose="02020603050405020304" pitchFamily="18" charset="0"/>
              </a:rPr>
              <a:t> D.</a:t>
            </a:r>
            <a:r>
              <a:rPr lang="en-US" sz="1600" b="1" i="1" dirty="0">
                <a:ea typeface="Calibri" panose="020F0502020204030204" pitchFamily="34" charset="0"/>
                <a:cs typeface="Times New Roman" panose="02020603050405020304" pitchFamily="18" charset="0"/>
              </a:rPr>
              <a:t>I</a:t>
            </a:r>
            <a:r>
              <a:rPr lang="en-US" sz="1600" b="1" i="1" dirty="0">
                <a:effectLst/>
                <a:ea typeface="Calibri" panose="020F0502020204030204" pitchFamily="34" charset="0"/>
                <a:cs typeface="Times New Roman" panose="02020603050405020304" pitchFamily="18" charset="0"/>
              </a:rPr>
              <a:t>.</a:t>
            </a:r>
            <a:r>
              <a:rPr lang="en-US" sz="1600" b="1" i="1" dirty="0">
                <a:ea typeface="Calibri" panose="020F0502020204030204" pitchFamily="34" charset="0"/>
                <a:cs typeface="Times New Roman" panose="02020603050405020304" pitchFamily="18" charset="0"/>
              </a:rPr>
              <a:t> et al.</a:t>
            </a:r>
            <a:r>
              <a:rPr lang="ru-RU" sz="1600" b="1" i="1" dirty="0">
                <a:effectLst/>
                <a:ea typeface="Calibri" panose="020F0502020204030204" pitchFamily="34" charset="0"/>
                <a:cs typeface="Times New Roman" panose="02020603050405020304" pitchFamily="18" charset="0"/>
              </a:rPr>
              <a:t> // </a:t>
            </a:r>
            <a:r>
              <a:rPr lang="en-US" sz="1600" b="1" i="1" dirty="0">
                <a:effectLst/>
                <a:ea typeface="Calibri" panose="020F0502020204030204" pitchFamily="34" charset="0"/>
                <a:cs typeface="Times New Roman" panose="02020603050405020304" pitchFamily="18" charset="0"/>
              </a:rPr>
              <a:t>Journal of Surface Investigations, Vol. 16, No. 5, pp. 839-842 (2022)</a:t>
            </a:r>
          </a:p>
          <a:p>
            <a:pPr lvl="0" algn="just">
              <a:lnSpc>
                <a:spcPct val="120000"/>
              </a:lnSpc>
              <a:spcAft>
                <a:spcPts val="600"/>
              </a:spcAft>
            </a:pPr>
            <a:r>
              <a:rPr lang="en-US" sz="1600" b="1" i="1" dirty="0">
                <a:ea typeface="Calibri" panose="020F0502020204030204" pitchFamily="34" charset="0"/>
                <a:cs typeface="Times New Roman" panose="02020603050405020304" pitchFamily="18" charset="0"/>
              </a:rPr>
              <a:t>Devyaterikov D.I. et al. // Physics of Metals and Metallography, Vol. 122, No. 5, pp. 465-471 (2021)</a:t>
            </a:r>
            <a:endParaRPr lang="ru-RU" sz="1600" b="1" i="1" dirty="0">
              <a:effectLst/>
              <a:ea typeface="Calibri" panose="020F0502020204030204" pitchFamily="34" charset="0"/>
              <a:cs typeface="Times New Roman" panose="02020603050405020304" pitchFamily="18" charset="0"/>
            </a:endParaRPr>
          </a:p>
        </p:txBody>
      </p:sp>
      <p:grpSp>
        <p:nvGrpSpPr>
          <p:cNvPr id="13" name="Группа 12">
            <a:extLst>
              <a:ext uri="{FF2B5EF4-FFF2-40B4-BE49-F238E27FC236}">
                <a16:creationId xmlns:a16="http://schemas.microsoft.com/office/drawing/2014/main" id="{F8E04F01-37EC-7C2F-559F-81507D5578C6}"/>
              </a:ext>
            </a:extLst>
          </p:cNvPr>
          <p:cNvGrpSpPr/>
          <p:nvPr/>
        </p:nvGrpSpPr>
        <p:grpSpPr>
          <a:xfrm>
            <a:off x="11072263" y="6255656"/>
            <a:ext cx="1063112" cy="544286"/>
            <a:chOff x="11072263" y="6255656"/>
            <a:chExt cx="1063112" cy="544286"/>
          </a:xfrm>
          <a:solidFill>
            <a:schemeClr val="bg1">
              <a:lumMod val="95000"/>
            </a:schemeClr>
          </a:solidFill>
        </p:grpSpPr>
        <p:sp>
          <p:nvSpPr>
            <p:cNvPr id="15" name="Прямоугольник: скругленные углы 14">
              <a:extLst>
                <a:ext uri="{FF2B5EF4-FFF2-40B4-BE49-F238E27FC236}">
                  <a16:creationId xmlns:a16="http://schemas.microsoft.com/office/drawing/2014/main" id="{7E5D9F8C-78C2-0244-9352-854320EA0CF2}"/>
                </a:ext>
              </a:extLst>
            </p:cNvPr>
            <p:cNvSpPr/>
            <p:nvPr/>
          </p:nvSpPr>
          <p:spPr>
            <a:xfrm>
              <a:off x="11108548" y="6255656"/>
              <a:ext cx="1004577" cy="544286"/>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a:extLst>
                <a:ext uri="{FF2B5EF4-FFF2-40B4-BE49-F238E27FC236}">
                  <a16:creationId xmlns:a16="http://schemas.microsoft.com/office/drawing/2014/main" id="{F0AA3FF6-8075-38BF-A419-494155F28C81}"/>
                </a:ext>
              </a:extLst>
            </p:cNvPr>
            <p:cNvSpPr txBox="1"/>
            <p:nvPr/>
          </p:nvSpPr>
          <p:spPr>
            <a:xfrm>
              <a:off x="11072263" y="6304223"/>
              <a:ext cx="1063112" cy="461665"/>
            </a:xfrm>
            <a:prstGeom prst="rect">
              <a:avLst/>
            </a:prstGeom>
            <a:grpFill/>
            <a:ln>
              <a:noFill/>
            </a:ln>
          </p:spPr>
          <p:txBody>
            <a:bodyPr wrap="none" rtlCol="0">
              <a:spAutoFit/>
            </a:bodyPr>
            <a:lstStyle/>
            <a:p>
              <a:pPr algn="ctr"/>
              <a:r>
                <a:rPr lang="en-US" sz="2400" dirty="0"/>
                <a:t>12 / 17</a:t>
              </a:r>
              <a:endParaRPr lang="ru-RU" sz="2400" dirty="0"/>
            </a:p>
          </p:txBody>
        </p:sp>
      </p:grpSp>
      <p:sp>
        <p:nvSpPr>
          <p:cNvPr id="16" name="TextBox 15">
            <a:extLst>
              <a:ext uri="{FF2B5EF4-FFF2-40B4-BE49-F238E27FC236}">
                <a16:creationId xmlns:a16="http://schemas.microsoft.com/office/drawing/2014/main" id="{33823BD9-75B0-475B-975A-EFE0B671B976}"/>
              </a:ext>
            </a:extLst>
          </p:cNvPr>
          <p:cNvSpPr txBox="1"/>
          <p:nvPr/>
        </p:nvSpPr>
        <p:spPr>
          <a:xfrm>
            <a:off x="161996" y="5557164"/>
            <a:ext cx="11553372" cy="769441"/>
          </a:xfrm>
          <a:prstGeom prst="rect">
            <a:avLst/>
          </a:prstGeom>
          <a:noFill/>
        </p:spPr>
        <p:txBody>
          <a:bodyPr wrap="square" rtlCol="0">
            <a:spAutoFit/>
          </a:bodyPr>
          <a:lstStyle/>
          <a:p>
            <a:pPr algn="just">
              <a:spcAft>
                <a:spcPts val="1200"/>
              </a:spcAft>
            </a:pPr>
            <a:r>
              <a:rPr lang="en-US" sz="2200" dirty="0">
                <a:solidFill>
                  <a:srgbClr val="00B050"/>
                </a:solidFill>
              </a:rPr>
              <a:t>Systems with nontrivial magnetic ordering are promising for studies of proximity effects, since they have low phase transition temperatures</a:t>
            </a:r>
          </a:p>
        </p:txBody>
      </p:sp>
      <p:grpSp>
        <p:nvGrpSpPr>
          <p:cNvPr id="37" name="Группа 36">
            <a:extLst>
              <a:ext uri="{FF2B5EF4-FFF2-40B4-BE49-F238E27FC236}">
                <a16:creationId xmlns:a16="http://schemas.microsoft.com/office/drawing/2014/main" id="{5C72EF45-E96D-E249-DAA8-4E839AF59735}"/>
              </a:ext>
            </a:extLst>
          </p:cNvPr>
          <p:cNvGrpSpPr/>
          <p:nvPr/>
        </p:nvGrpSpPr>
        <p:grpSpPr>
          <a:xfrm>
            <a:off x="56573" y="2880227"/>
            <a:ext cx="3106501" cy="2530562"/>
            <a:chOff x="56573" y="3004052"/>
            <a:chExt cx="3106501" cy="2530562"/>
          </a:xfrm>
        </p:grpSpPr>
        <p:pic>
          <p:nvPicPr>
            <p:cNvPr id="4" name="Рисунок 3">
              <a:extLst>
                <a:ext uri="{FF2B5EF4-FFF2-40B4-BE49-F238E27FC236}">
                  <a16:creationId xmlns:a16="http://schemas.microsoft.com/office/drawing/2014/main" id="{10DCA68D-CEFB-433D-BE7B-07ABA2794042}"/>
                </a:ext>
              </a:extLst>
            </p:cNvPr>
            <p:cNvPicPr/>
            <p:nvPr/>
          </p:nvPicPr>
          <p:blipFill rotWithShape="1">
            <a:blip r:embed="rId5"/>
            <a:srcRect l="63757" t="50000" r="6197"/>
            <a:stretch/>
          </p:blipFill>
          <p:spPr>
            <a:xfrm>
              <a:off x="56573" y="3015733"/>
              <a:ext cx="3106501" cy="2518881"/>
            </a:xfrm>
            <a:prstGeom prst="rect">
              <a:avLst/>
            </a:prstGeom>
            <a:ln>
              <a:noFill/>
            </a:ln>
          </p:spPr>
        </p:pic>
        <p:sp>
          <p:nvSpPr>
            <p:cNvPr id="24" name="TextBox 23">
              <a:extLst>
                <a:ext uri="{FF2B5EF4-FFF2-40B4-BE49-F238E27FC236}">
                  <a16:creationId xmlns:a16="http://schemas.microsoft.com/office/drawing/2014/main" id="{14FFC5AC-C111-92AE-184F-70B6E69E3AA5}"/>
                </a:ext>
              </a:extLst>
            </p:cNvPr>
            <p:cNvSpPr txBox="1"/>
            <p:nvPr/>
          </p:nvSpPr>
          <p:spPr>
            <a:xfrm>
              <a:off x="664499" y="3300148"/>
              <a:ext cx="1526251" cy="523220"/>
            </a:xfrm>
            <a:prstGeom prst="rect">
              <a:avLst/>
            </a:prstGeom>
            <a:noFill/>
          </p:spPr>
          <p:txBody>
            <a:bodyPr wrap="square">
              <a:spAutoFit/>
            </a:bodyPr>
            <a:lstStyle/>
            <a:p>
              <a:r>
                <a:rPr lang="nn-NO" sz="1400" b="0" i="1" strike="noStrike" spc="-1" dirty="0">
                  <a:solidFill>
                    <a:schemeClr val="bg1"/>
                  </a:solidFill>
                  <a:ea typeface="DejaVu Sans"/>
                </a:rPr>
                <a:t>Dy</a:t>
              </a:r>
              <a:r>
                <a:rPr lang="ru-RU" sz="1400" b="0" i="1" strike="noStrike" spc="-1" dirty="0">
                  <a:solidFill>
                    <a:schemeClr val="bg1"/>
                  </a:solidFill>
                  <a:ea typeface="DejaVu Sans"/>
                </a:rPr>
                <a:t> </a:t>
              </a:r>
              <a:r>
                <a:rPr lang="nn-NO" sz="1400" b="0" i="1" strike="noStrike" spc="-1" dirty="0">
                  <a:solidFill>
                    <a:schemeClr val="bg1"/>
                  </a:solidFill>
                  <a:ea typeface="DejaVu Sans"/>
                </a:rPr>
                <a:t>(2000 </a:t>
              </a:r>
              <a:r>
                <a:rPr lang="nn-NO" sz="1400" b="0" i="1" strike="noStrike" spc="-1" dirty="0">
                  <a:solidFill>
                    <a:schemeClr val="bg1"/>
                  </a:solidFill>
                  <a:ea typeface="Arial"/>
                </a:rPr>
                <a:t>Å)</a:t>
              </a:r>
              <a:br>
                <a:rPr lang="nn-NO" sz="1400" i="1" dirty="0">
                  <a:solidFill>
                    <a:schemeClr val="bg1"/>
                  </a:solidFill>
                </a:rPr>
              </a:br>
              <a:endParaRPr lang="ru-RU" sz="1400" dirty="0">
                <a:solidFill>
                  <a:schemeClr val="bg1"/>
                </a:solidFill>
              </a:endParaRPr>
            </a:p>
          </p:txBody>
        </p:sp>
        <p:sp>
          <p:nvSpPr>
            <p:cNvPr id="33" name="TextBox 32">
              <a:extLst>
                <a:ext uri="{FF2B5EF4-FFF2-40B4-BE49-F238E27FC236}">
                  <a16:creationId xmlns:a16="http://schemas.microsoft.com/office/drawing/2014/main" id="{D47A6D20-5FCC-E3C4-BC4D-764EA6B03DAF}"/>
                </a:ext>
              </a:extLst>
            </p:cNvPr>
            <p:cNvSpPr txBox="1"/>
            <p:nvPr/>
          </p:nvSpPr>
          <p:spPr>
            <a:xfrm>
              <a:off x="1081690" y="3004052"/>
              <a:ext cx="362600" cy="307777"/>
            </a:xfrm>
            <a:prstGeom prst="rect">
              <a:avLst/>
            </a:prstGeom>
            <a:noFill/>
          </p:spPr>
          <p:txBody>
            <a:bodyPr wrap="none" rtlCol="0">
              <a:spAutoFit/>
            </a:bodyPr>
            <a:lstStyle/>
            <a:p>
              <a:r>
                <a:rPr lang="en-US" sz="1400" b="1" dirty="0"/>
                <a:t>T=</a:t>
              </a:r>
              <a:endParaRPr lang="ru-RU" sz="1400" b="1" dirty="0"/>
            </a:p>
          </p:txBody>
        </p:sp>
      </p:grpSp>
      <p:grpSp>
        <p:nvGrpSpPr>
          <p:cNvPr id="38" name="Группа 37">
            <a:extLst>
              <a:ext uri="{FF2B5EF4-FFF2-40B4-BE49-F238E27FC236}">
                <a16:creationId xmlns:a16="http://schemas.microsoft.com/office/drawing/2014/main" id="{701A2725-E235-1228-4F16-1070F4BAD55D}"/>
              </a:ext>
            </a:extLst>
          </p:cNvPr>
          <p:cNvGrpSpPr/>
          <p:nvPr/>
        </p:nvGrpSpPr>
        <p:grpSpPr>
          <a:xfrm>
            <a:off x="2751530" y="2898307"/>
            <a:ext cx="2886765" cy="2535032"/>
            <a:chOff x="2751530" y="3022132"/>
            <a:chExt cx="2886765" cy="2535032"/>
          </a:xfrm>
        </p:grpSpPr>
        <p:grpSp>
          <p:nvGrpSpPr>
            <p:cNvPr id="30" name="Группа 29">
              <a:extLst>
                <a:ext uri="{FF2B5EF4-FFF2-40B4-BE49-F238E27FC236}">
                  <a16:creationId xmlns:a16="http://schemas.microsoft.com/office/drawing/2014/main" id="{AF083EBE-4DEB-A95F-D033-FB9F6A702C7E}"/>
                </a:ext>
              </a:extLst>
            </p:cNvPr>
            <p:cNvGrpSpPr/>
            <p:nvPr/>
          </p:nvGrpSpPr>
          <p:grpSpPr>
            <a:xfrm>
              <a:off x="2751530" y="3029003"/>
              <a:ext cx="2886765" cy="2528161"/>
              <a:chOff x="2761055" y="3029003"/>
              <a:chExt cx="2886765" cy="2528161"/>
            </a:xfrm>
          </p:grpSpPr>
          <p:pic>
            <p:nvPicPr>
              <p:cNvPr id="3" name="Рисунок 2">
                <a:extLst>
                  <a:ext uri="{FF2B5EF4-FFF2-40B4-BE49-F238E27FC236}">
                    <a16:creationId xmlns:a16="http://schemas.microsoft.com/office/drawing/2014/main" id="{D8A50A2D-1490-4C30-B1E2-E28DB8024447}"/>
                  </a:ext>
                </a:extLst>
              </p:cNvPr>
              <p:cNvPicPr/>
              <p:nvPr/>
            </p:nvPicPr>
            <p:blipFill rotWithShape="1">
              <a:blip r:embed="rId5"/>
              <a:srcRect l="7227" t="50000" r="63603"/>
              <a:stretch/>
            </p:blipFill>
            <p:spPr>
              <a:xfrm>
                <a:off x="2761055" y="3029003"/>
                <a:ext cx="2886765" cy="2528161"/>
              </a:xfrm>
              <a:prstGeom prst="rect">
                <a:avLst/>
              </a:prstGeom>
              <a:ln>
                <a:noFill/>
              </a:ln>
            </p:spPr>
          </p:pic>
          <p:sp>
            <p:nvSpPr>
              <p:cNvPr id="25" name="TextBox 24">
                <a:extLst>
                  <a:ext uri="{FF2B5EF4-FFF2-40B4-BE49-F238E27FC236}">
                    <a16:creationId xmlns:a16="http://schemas.microsoft.com/office/drawing/2014/main" id="{150ED767-CF29-3361-9168-A4C13C72C00C}"/>
                  </a:ext>
                </a:extLst>
              </p:cNvPr>
              <p:cNvSpPr txBox="1"/>
              <p:nvPr/>
            </p:nvSpPr>
            <p:spPr>
              <a:xfrm>
                <a:off x="3320659" y="3293389"/>
                <a:ext cx="1309394" cy="523220"/>
              </a:xfrm>
              <a:prstGeom prst="rect">
                <a:avLst/>
              </a:prstGeom>
              <a:noFill/>
            </p:spPr>
            <p:txBody>
              <a:bodyPr wrap="square">
                <a:spAutoFit/>
              </a:bodyPr>
              <a:lstStyle/>
              <a:p>
                <a:r>
                  <a:rPr lang="nn-NO" sz="1400" b="0" i="1" strike="noStrike" spc="-1" dirty="0">
                    <a:solidFill>
                      <a:schemeClr val="bg1"/>
                    </a:solidFill>
                    <a:ea typeface="DejaVu Sans"/>
                  </a:rPr>
                  <a:t>Dy</a:t>
                </a:r>
                <a:r>
                  <a:rPr lang="ru-RU" sz="1400" b="0" i="1" strike="noStrike" spc="-1" dirty="0">
                    <a:solidFill>
                      <a:schemeClr val="bg1"/>
                    </a:solidFill>
                    <a:ea typeface="DejaVu Sans"/>
                  </a:rPr>
                  <a:t> </a:t>
                </a:r>
                <a:r>
                  <a:rPr lang="nn-NO" sz="1400" b="0" i="1" strike="noStrike" spc="-1" dirty="0">
                    <a:solidFill>
                      <a:schemeClr val="bg1"/>
                    </a:solidFill>
                    <a:ea typeface="DejaVu Sans"/>
                  </a:rPr>
                  <a:t>(2000 </a:t>
                </a:r>
                <a:r>
                  <a:rPr lang="nn-NO" sz="1400" b="0" i="1" strike="noStrike" spc="-1" dirty="0">
                    <a:solidFill>
                      <a:schemeClr val="bg1"/>
                    </a:solidFill>
                    <a:ea typeface="Arial"/>
                  </a:rPr>
                  <a:t>Å)</a:t>
                </a:r>
                <a:br>
                  <a:rPr lang="nn-NO" sz="1400" i="1" dirty="0">
                    <a:solidFill>
                      <a:schemeClr val="bg1"/>
                    </a:solidFill>
                  </a:rPr>
                </a:br>
                <a:endParaRPr lang="ru-RU" sz="1400" dirty="0">
                  <a:solidFill>
                    <a:schemeClr val="bg1"/>
                  </a:solidFill>
                </a:endParaRPr>
              </a:p>
            </p:txBody>
          </p:sp>
        </p:grpSp>
        <p:sp>
          <p:nvSpPr>
            <p:cNvPr id="36" name="TextBox 35">
              <a:extLst>
                <a:ext uri="{FF2B5EF4-FFF2-40B4-BE49-F238E27FC236}">
                  <a16:creationId xmlns:a16="http://schemas.microsoft.com/office/drawing/2014/main" id="{697D2B3E-E20C-A43E-EA92-8645CB7B3181}"/>
                </a:ext>
              </a:extLst>
            </p:cNvPr>
            <p:cNvSpPr txBox="1"/>
            <p:nvPr/>
          </p:nvSpPr>
          <p:spPr>
            <a:xfrm>
              <a:off x="3766215" y="3022132"/>
              <a:ext cx="362600" cy="307777"/>
            </a:xfrm>
            <a:prstGeom prst="rect">
              <a:avLst/>
            </a:prstGeom>
            <a:noFill/>
          </p:spPr>
          <p:txBody>
            <a:bodyPr wrap="none" rtlCol="0">
              <a:spAutoFit/>
            </a:bodyPr>
            <a:lstStyle/>
            <a:p>
              <a:r>
                <a:rPr lang="en-US" sz="1400" b="1" dirty="0"/>
                <a:t>T=</a:t>
              </a:r>
              <a:endParaRPr lang="ru-RU" sz="1400" b="1" dirty="0"/>
            </a:p>
          </p:txBody>
        </p:sp>
      </p:grpSp>
      <p:grpSp>
        <p:nvGrpSpPr>
          <p:cNvPr id="44" name="Группа 43">
            <a:extLst>
              <a:ext uri="{FF2B5EF4-FFF2-40B4-BE49-F238E27FC236}">
                <a16:creationId xmlns:a16="http://schemas.microsoft.com/office/drawing/2014/main" id="{E3B7DE4C-B2EE-CA44-351E-7A26212B8CBB}"/>
              </a:ext>
            </a:extLst>
          </p:cNvPr>
          <p:cNvGrpSpPr/>
          <p:nvPr/>
        </p:nvGrpSpPr>
        <p:grpSpPr>
          <a:xfrm>
            <a:off x="5430469" y="2855981"/>
            <a:ext cx="2710449" cy="2502793"/>
            <a:chOff x="5430469" y="2979806"/>
            <a:chExt cx="2710449" cy="2502793"/>
          </a:xfrm>
        </p:grpSpPr>
        <p:pic>
          <p:nvPicPr>
            <p:cNvPr id="9" name="Рисунок 8">
              <a:extLst>
                <a:ext uri="{FF2B5EF4-FFF2-40B4-BE49-F238E27FC236}">
                  <a16:creationId xmlns:a16="http://schemas.microsoft.com/office/drawing/2014/main" id="{46DCE775-0362-C554-0A62-B5C0DB9CF37E}"/>
                </a:ext>
              </a:extLst>
            </p:cNvPr>
            <p:cNvPicPr>
              <a:picLocks noChangeAspect="1"/>
            </p:cNvPicPr>
            <p:nvPr/>
          </p:nvPicPr>
          <p:blipFill>
            <a:blip r:embed="rId6"/>
            <a:stretch>
              <a:fillRect/>
            </a:stretch>
          </p:blipFill>
          <p:spPr>
            <a:xfrm>
              <a:off x="5847910" y="2979806"/>
              <a:ext cx="1981967" cy="2132037"/>
            </a:xfrm>
            <a:prstGeom prst="rect">
              <a:avLst/>
            </a:prstGeom>
          </p:spPr>
        </p:pic>
        <p:pic>
          <p:nvPicPr>
            <p:cNvPr id="22" name="Рисунок 21">
              <a:extLst>
                <a:ext uri="{FF2B5EF4-FFF2-40B4-BE49-F238E27FC236}">
                  <a16:creationId xmlns:a16="http://schemas.microsoft.com/office/drawing/2014/main" id="{2CA76361-D858-8D95-999A-85EB29ED639A}"/>
                </a:ext>
              </a:extLst>
            </p:cNvPr>
            <p:cNvPicPr>
              <a:picLocks noChangeAspect="1"/>
            </p:cNvPicPr>
            <p:nvPr/>
          </p:nvPicPr>
          <p:blipFill>
            <a:blip r:embed="rId7"/>
            <a:stretch>
              <a:fillRect/>
            </a:stretch>
          </p:blipFill>
          <p:spPr>
            <a:xfrm>
              <a:off x="5962158" y="5027739"/>
              <a:ext cx="1773109" cy="454860"/>
            </a:xfrm>
            <a:prstGeom prst="rect">
              <a:avLst/>
            </a:prstGeom>
          </p:spPr>
        </p:pic>
        <p:sp>
          <p:nvSpPr>
            <p:cNvPr id="27" name="TextBox 26">
              <a:extLst>
                <a:ext uri="{FF2B5EF4-FFF2-40B4-BE49-F238E27FC236}">
                  <a16:creationId xmlns:a16="http://schemas.microsoft.com/office/drawing/2014/main" id="{904E4923-4054-06E7-D64B-E7D87C78C1BD}"/>
                </a:ext>
              </a:extLst>
            </p:cNvPr>
            <p:cNvSpPr txBox="1"/>
            <p:nvPr/>
          </p:nvSpPr>
          <p:spPr>
            <a:xfrm>
              <a:off x="6011890" y="3237208"/>
              <a:ext cx="1981967" cy="276999"/>
            </a:xfrm>
            <a:prstGeom prst="rect">
              <a:avLst/>
            </a:prstGeom>
            <a:noFill/>
          </p:spPr>
          <p:txBody>
            <a:bodyPr wrap="square">
              <a:spAutoFit/>
            </a:bodyPr>
            <a:lstStyle/>
            <a:p>
              <a:r>
                <a:rPr lang="nn-NO" sz="1200" b="0" i="1" strike="noStrike" spc="-1" dirty="0">
                  <a:solidFill>
                    <a:schemeClr val="bg1"/>
                  </a:solidFill>
                  <a:ea typeface="Arial"/>
                </a:rPr>
                <a:t>[Dy (60 Å)/Ho (60 Å)]×34</a:t>
              </a:r>
              <a:endParaRPr lang="ru-RU" sz="1200" dirty="0">
                <a:solidFill>
                  <a:schemeClr val="bg1"/>
                </a:solidFill>
              </a:endParaRPr>
            </a:p>
          </p:txBody>
        </p:sp>
        <p:pic>
          <p:nvPicPr>
            <p:cNvPr id="29" name="Рисунок 28">
              <a:extLst>
                <a:ext uri="{FF2B5EF4-FFF2-40B4-BE49-F238E27FC236}">
                  <a16:creationId xmlns:a16="http://schemas.microsoft.com/office/drawing/2014/main" id="{2B240F60-4C8A-7105-8DFC-94CC483E7748}"/>
                </a:ext>
              </a:extLst>
            </p:cNvPr>
            <p:cNvPicPr>
              <a:picLocks noChangeAspect="1"/>
            </p:cNvPicPr>
            <p:nvPr/>
          </p:nvPicPr>
          <p:blipFill>
            <a:blip r:embed="rId8"/>
            <a:stretch>
              <a:fillRect/>
            </a:stretch>
          </p:blipFill>
          <p:spPr>
            <a:xfrm>
              <a:off x="5430469" y="3237207"/>
              <a:ext cx="512216" cy="1804293"/>
            </a:xfrm>
            <a:prstGeom prst="rect">
              <a:avLst/>
            </a:prstGeom>
          </p:spPr>
        </p:pic>
        <p:sp>
          <p:nvSpPr>
            <p:cNvPr id="40" name="Стрелка: вправо 39">
              <a:extLst>
                <a:ext uri="{FF2B5EF4-FFF2-40B4-BE49-F238E27FC236}">
                  <a16:creationId xmlns:a16="http://schemas.microsoft.com/office/drawing/2014/main" id="{D7ADDD17-B1C2-AEF8-2EA0-2A0AE29ACD9B}"/>
                </a:ext>
              </a:extLst>
            </p:cNvPr>
            <p:cNvSpPr/>
            <p:nvPr/>
          </p:nvSpPr>
          <p:spPr>
            <a:xfrm rot="20156540" flipH="1">
              <a:off x="7629386" y="3722713"/>
              <a:ext cx="211761" cy="276999"/>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TextBox 40">
              <a:extLst>
                <a:ext uri="{FF2B5EF4-FFF2-40B4-BE49-F238E27FC236}">
                  <a16:creationId xmlns:a16="http://schemas.microsoft.com/office/drawing/2014/main" id="{E7401576-FDCE-59E3-6E06-E584550CEBB2}"/>
                </a:ext>
              </a:extLst>
            </p:cNvPr>
            <p:cNvSpPr txBox="1"/>
            <p:nvPr/>
          </p:nvSpPr>
          <p:spPr>
            <a:xfrm>
              <a:off x="7741170" y="3570999"/>
              <a:ext cx="377026" cy="307777"/>
            </a:xfrm>
            <a:prstGeom prst="rect">
              <a:avLst/>
            </a:prstGeom>
            <a:noFill/>
          </p:spPr>
          <p:txBody>
            <a:bodyPr wrap="none" rtlCol="0">
              <a:spAutoFit/>
            </a:bodyPr>
            <a:lstStyle/>
            <a:p>
              <a:r>
                <a:rPr lang="en-US" sz="1400" dirty="0"/>
                <a:t>Dy</a:t>
              </a:r>
              <a:endParaRPr lang="ru-RU" sz="1400" dirty="0"/>
            </a:p>
          </p:txBody>
        </p:sp>
        <p:sp>
          <p:nvSpPr>
            <p:cNvPr id="42" name="Стрелка: вправо 41">
              <a:extLst>
                <a:ext uri="{FF2B5EF4-FFF2-40B4-BE49-F238E27FC236}">
                  <a16:creationId xmlns:a16="http://schemas.microsoft.com/office/drawing/2014/main" id="{273C1E66-6ADD-76D2-F8B8-2DF19C5CA99E}"/>
                </a:ext>
              </a:extLst>
            </p:cNvPr>
            <p:cNvSpPr/>
            <p:nvPr/>
          </p:nvSpPr>
          <p:spPr>
            <a:xfrm rot="20156540" flipH="1">
              <a:off x="7629386" y="3395217"/>
              <a:ext cx="211761" cy="276999"/>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TextBox 42">
              <a:extLst>
                <a:ext uri="{FF2B5EF4-FFF2-40B4-BE49-F238E27FC236}">
                  <a16:creationId xmlns:a16="http://schemas.microsoft.com/office/drawing/2014/main" id="{708EABFC-A23C-9C96-9AFB-408DF7F30AB4}"/>
                </a:ext>
              </a:extLst>
            </p:cNvPr>
            <p:cNvSpPr txBox="1"/>
            <p:nvPr/>
          </p:nvSpPr>
          <p:spPr>
            <a:xfrm>
              <a:off x="7749464" y="3251947"/>
              <a:ext cx="391454" cy="307777"/>
            </a:xfrm>
            <a:prstGeom prst="rect">
              <a:avLst/>
            </a:prstGeom>
            <a:noFill/>
          </p:spPr>
          <p:txBody>
            <a:bodyPr wrap="none" rtlCol="0">
              <a:spAutoFit/>
            </a:bodyPr>
            <a:lstStyle/>
            <a:p>
              <a:r>
                <a:rPr lang="en-US" sz="1400" dirty="0"/>
                <a:t>Ho</a:t>
              </a:r>
              <a:endParaRPr lang="ru-RU" sz="1400" dirty="0"/>
            </a:p>
          </p:txBody>
        </p:sp>
      </p:grpSp>
    </p:spTree>
    <p:extLst>
      <p:ext uri="{BB962C8B-B14F-4D97-AF65-F5344CB8AC3E}">
        <p14:creationId xmlns:p14="http://schemas.microsoft.com/office/powerpoint/2010/main" val="2912601315"/>
      </p:ext>
    </p:extLst>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Рисунок 24">
            <a:extLst>
              <a:ext uri="{FF2B5EF4-FFF2-40B4-BE49-F238E27FC236}">
                <a16:creationId xmlns:a16="http://schemas.microsoft.com/office/drawing/2014/main" id="{0863067B-05FA-4825-92BB-4B7D6334E99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369" y="645263"/>
            <a:ext cx="5713691" cy="4372456"/>
          </a:xfrm>
          <a:prstGeom prst="rect">
            <a:avLst/>
          </a:prstGeom>
          <a:noFill/>
          <a:ln>
            <a:noFill/>
          </a:ln>
        </p:spPr>
      </p:pic>
      <p:sp>
        <p:nvSpPr>
          <p:cNvPr id="27" name="TextBox 26">
            <a:extLst>
              <a:ext uri="{FF2B5EF4-FFF2-40B4-BE49-F238E27FC236}">
                <a16:creationId xmlns:a16="http://schemas.microsoft.com/office/drawing/2014/main" id="{1C739F5F-B701-4C7F-96B8-1CCB93316A38}"/>
              </a:ext>
            </a:extLst>
          </p:cNvPr>
          <p:cNvSpPr txBox="1"/>
          <p:nvPr/>
        </p:nvSpPr>
        <p:spPr>
          <a:xfrm>
            <a:off x="5766943" y="3795732"/>
            <a:ext cx="6155091" cy="1631216"/>
          </a:xfrm>
          <a:prstGeom prst="rect">
            <a:avLst/>
          </a:prstGeom>
          <a:noFill/>
        </p:spPr>
        <p:txBody>
          <a:bodyPr wrap="square">
            <a:spAutoFit/>
          </a:bodyPr>
          <a:lstStyle/>
          <a:p>
            <a:pPr algn="just"/>
            <a:r>
              <a:rPr lang="en-US" sz="2000" dirty="0"/>
              <a:t>It can be seen that with decreasing temperature, </a:t>
            </a:r>
            <a:r>
              <a:rPr lang="en-US" sz="2000" i="1" dirty="0"/>
              <a:t>S </a:t>
            </a:r>
            <a:r>
              <a:rPr lang="en-US" sz="2000" dirty="0"/>
              <a:t>increases, which indicates that with decreasing temperature, the helimagnetic ordering transforms into a fan one, since the collinear component of the magnetization increases. </a:t>
            </a:r>
          </a:p>
        </p:txBody>
      </p:sp>
      <p:sp>
        <p:nvSpPr>
          <p:cNvPr id="28" name="TextBox 27">
            <a:extLst>
              <a:ext uri="{FF2B5EF4-FFF2-40B4-BE49-F238E27FC236}">
                <a16:creationId xmlns:a16="http://schemas.microsoft.com/office/drawing/2014/main" id="{C45DE5F1-4DFB-4923-8B53-500578469746}"/>
              </a:ext>
            </a:extLst>
          </p:cNvPr>
          <p:cNvSpPr txBox="1"/>
          <p:nvPr/>
        </p:nvSpPr>
        <p:spPr>
          <a:xfrm>
            <a:off x="1141982" y="4586451"/>
            <a:ext cx="5232400" cy="584775"/>
          </a:xfrm>
          <a:prstGeom prst="rect">
            <a:avLst/>
          </a:prstGeom>
          <a:noFill/>
        </p:spPr>
        <p:txBody>
          <a:bodyPr wrap="square" rtlCol="0">
            <a:spAutoFit/>
          </a:bodyPr>
          <a:lstStyle/>
          <a:p>
            <a:r>
              <a:rPr lang="en-US" sz="1600" dirty="0"/>
              <a:t>PNR data for structure</a:t>
            </a:r>
          </a:p>
          <a:p>
            <a:r>
              <a:rPr lang="nn-NO" sz="1600" i="1" spc="-1" dirty="0">
                <a:solidFill>
                  <a:srgbClr val="000000"/>
                </a:solidFill>
                <a:ea typeface="Arial"/>
              </a:rPr>
              <a:t>[Dy (60 Å)/Ho (60 Å)]×34/ Nb (60 Å)</a:t>
            </a:r>
            <a:endParaRPr lang="ru-RU" sz="1600" dirty="0"/>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5CD7AF5-B33E-4EB6-8952-1CE6D5BB3826}"/>
                  </a:ext>
                </a:extLst>
              </p:cNvPr>
              <p:cNvSpPr txBox="1"/>
              <p:nvPr/>
            </p:nvSpPr>
            <p:spPr>
              <a:xfrm>
                <a:off x="2250257" y="384520"/>
                <a:ext cx="260282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𝑆</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𝑅</m:t>
                          </m:r>
                        </m:e>
                        <m:sub>
                          <m:r>
                            <a:rPr lang="en-US" sz="2800" b="0" i="1" smtClean="0">
                              <a:latin typeface="Cambria Math" panose="02040503050406030204" pitchFamily="18" charset="0"/>
                            </a:rPr>
                            <m:t>+</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𝑅</m:t>
                          </m:r>
                        </m:e>
                        <m:sub>
                          <m:r>
                            <a:rPr lang="en-US" sz="2800" b="0" i="1" smtClean="0">
                              <a:latin typeface="Cambria Math" panose="02040503050406030204" pitchFamily="18" charset="0"/>
                            </a:rPr>
                            <m:t>−</m:t>
                          </m:r>
                        </m:sub>
                      </m:sSub>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𝑀</m:t>
                      </m:r>
                    </m:oMath>
                  </m:oMathPara>
                </a14:m>
                <a:endParaRPr lang="ru-RU" sz="2800" dirty="0"/>
              </a:p>
            </p:txBody>
          </p:sp>
        </mc:Choice>
        <mc:Fallback xmlns="">
          <p:sp>
            <p:nvSpPr>
              <p:cNvPr id="29" name="TextBox 28">
                <a:extLst>
                  <a:ext uri="{FF2B5EF4-FFF2-40B4-BE49-F238E27FC236}">
                    <a16:creationId xmlns:a16="http://schemas.microsoft.com/office/drawing/2014/main" id="{05CD7AF5-B33E-4EB6-8952-1CE6D5BB3826}"/>
                  </a:ext>
                </a:extLst>
              </p:cNvPr>
              <p:cNvSpPr txBox="1">
                <a:spLocks noRot="1" noChangeAspect="1" noMove="1" noResize="1" noEditPoints="1" noAdjustHandles="1" noChangeArrowheads="1" noChangeShapeType="1" noTextEdit="1"/>
              </p:cNvSpPr>
              <p:nvPr/>
            </p:nvSpPr>
            <p:spPr>
              <a:xfrm>
                <a:off x="2250257" y="384520"/>
                <a:ext cx="2602828" cy="430887"/>
              </a:xfrm>
              <a:prstGeom prst="rect">
                <a:avLst/>
              </a:prstGeom>
              <a:blipFill>
                <a:blip r:embed="rId4"/>
                <a:stretch>
                  <a:fillRect/>
                </a:stretch>
              </a:blipFill>
            </p:spPr>
            <p:txBody>
              <a:bodyPr/>
              <a:lstStyle/>
              <a:p>
                <a:r>
                  <a:rPr lang="ru-RU">
                    <a:noFill/>
                  </a:rPr>
                  <a:t> </a:t>
                </a:r>
              </a:p>
            </p:txBody>
          </p:sp>
        </mc:Fallback>
      </mc:AlternateContent>
      <p:grpSp>
        <p:nvGrpSpPr>
          <p:cNvPr id="8" name="Группа 7">
            <a:extLst>
              <a:ext uri="{FF2B5EF4-FFF2-40B4-BE49-F238E27FC236}">
                <a16:creationId xmlns:a16="http://schemas.microsoft.com/office/drawing/2014/main" id="{04232462-AA9D-41A1-AB64-A21D3449B9FA}"/>
              </a:ext>
            </a:extLst>
          </p:cNvPr>
          <p:cNvGrpSpPr/>
          <p:nvPr/>
        </p:nvGrpSpPr>
        <p:grpSpPr>
          <a:xfrm>
            <a:off x="11072263" y="6270170"/>
            <a:ext cx="1063112" cy="544286"/>
            <a:chOff x="11072263" y="6255656"/>
            <a:chExt cx="1063112" cy="544286"/>
          </a:xfrm>
          <a:solidFill>
            <a:schemeClr val="bg1">
              <a:lumMod val="95000"/>
            </a:schemeClr>
          </a:solidFill>
        </p:grpSpPr>
        <p:sp>
          <p:nvSpPr>
            <p:cNvPr id="9" name="Прямоугольник: скругленные углы 8">
              <a:extLst>
                <a:ext uri="{FF2B5EF4-FFF2-40B4-BE49-F238E27FC236}">
                  <a16:creationId xmlns:a16="http://schemas.microsoft.com/office/drawing/2014/main" id="{0C822151-31A5-4894-A072-774FB8EA8526}"/>
                </a:ext>
              </a:extLst>
            </p:cNvPr>
            <p:cNvSpPr/>
            <p:nvPr/>
          </p:nvSpPr>
          <p:spPr>
            <a:xfrm>
              <a:off x="11108548" y="6255656"/>
              <a:ext cx="1004577" cy="544286"/>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a16="http://schemas.microsoft.com/office/drawing/2014/main" id="{35E894CA-EE25-4270-B604-4A953C1CA3EF}"/>
                </a:ext>
              </a:extLst>
            </p:cNvPr>
            <p:cNvSpPr txBox="1"/>
            <p:nvPr/>
          </p:nvSpPr>
          <p:spPr>
            <a:xfrm>
              <a:off x="11072263" y="6304223"/>
              <a:ext cx="1063112" cy="461665"/>
            </a:xfrm>
            <a:prstGeom prst="rect">
              <a:avLst/>
            </a:prstGeom>
            <a:grpFill/>
            <a:ln>
              <a:noFill/>
            </a:ln>
          </p:spPr>
          <p:txBody>
            <a:bodyPr wrap="none" rtlCol="0">
              <a:spAutoFit/>
            </a:bodyPr>
            <a:lstStyle/>
            <a:p>
              <a:pPr algn="ctr"/>
              <a:r>
                <a:rPr lang="en-US" sz="2400" dirty="0"/>
                <a:t>13 / 17</a:t>
              </a:r>
              <a:endParaRPr lang="ru-RU" sz="2400" dirty="0"/>
            </a:p>
          </p:txBody>
        </p:sp>
      </p:grpSp>
      <p:graphicFrame>
        <p:nvGraphicFramePr>
          <p:cNvPr id="11" name="Объект 10">
            <a:extLst>
              <a:ext uri="{FF2B5EF4-FFF2-40B4-BE49-F238E27FC236}">
                <a16:creationId xmlns:a16="http://schemas.microsoft.com/office/drawing/2014/main" id="{E6BDBC46-D7FA-4774-B00A-F2264C5EA218}"/>
              </a:ext>
            </a:extLst>
          </p:cNvPr>
          <p:cNvGraphicFramePr>
            <a:graphicFrameLocks noChangeAspect="1"/>
          </p:cNvGraphicFramePr>
          <p:nvPr/>
        </p:nvGraphicFramePr>
        <p:xfrm>
          <a:off x="6760007" y="318592"/>
          <a:ext cx="4684079" cy="3130050"/>
        </p:xfrm>
        <a:graphic>
          <a:graphicData uri="http://schemas.openxmlformats.org/presentationml/2006/ole">
            <mc:AlternateContent xmlns:mc="http://schemas.openxmlformats.org/markup-compatibility/2006">
              <mc:Choice xmlns:v="urn:schemas-microsoft-com:vml" Requires="v">
                <p:oleObj name="Bitmap Image" r:id="rId5" imgW="3043080" imgH="2033640" progId="PBrush">
                  <p:embed/>
                </p:oleObj>
              </mc:Choice>
              <mc:Fallback>
                <p:oleObj name="Bitmap Image" r:id="rId5" imgW="3043080" imgH="2033640" progId="PBrush">
                  <p:embed/>
                  <p:pic>
                    <p:nvPicPr>
                      <p:cNvPr id="11" name="Объект 10">
                        <a:extLst>
                          <a:ext uri="{FF2B5EF4-FFF2-40B4-BE49-F238E27FC236}">
                            <a16:creationId xmlns:a16="http://schemas.microsoft.com/office/drawing/2014/main" id="{E6BDBC46-D7FA-4774-B00A-F2264C5EA218}"/>
                          </a:ext>
                        </a:extLst>
                      </p:cNvPr>
                      <p:cNvPicPr/>
                      <p:nvPr/>
                    </p:nvPicPr>
                    <p:blipFill>
                      <a:blip r:embed="rId6"/>
                      <a:stretch>
                        <a:fillRect/>
                      </a:stretch>
                    </p:blipFill>
                    <p:spPr>
                      <a:xfrm>
                        <a:off x="6760007" y="318592"/>
                        <a:ext cx="4684079" cy="3130050"/>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E5B40D9D-57F2-4F09-B00A-5A21BC98B226}"/>
              </a:ext>
            </a:extLst>
          </p:cNvPr>
          <p:cNvSpPr txBox="1"/>
          <p:nvPr/>
        </p:nvSpPr>
        <p:spPr>
          <a:xfrm>
            <a:off x="6729632" y="3525204"/>
            <a:ext cx="4177389" cy="338554"/>
          </a:xfrm>
          <a:prstGeom prst="rect">
            <a:avLst/>
          </a:prstGeom>
          <a:noFill/>
        </p:spPr>
        <p:txBody>
          <a:bodyPr wrap="square">
            <a:spAutoFit/>
          </a:bodyPr>
          <a:lstStyle/>
          <a:p>
            <a:r>
              <a:rPr lang="en-US" sz="1600" dirty="0">
                <a:latin typeface="CMBX12"/>
              </a:rPr>
              <a:t>N.G. Pugach et al. // arXiv:2110.00369v1 </a:t>
            </a:r>
            <a:endParaRPr lang="ru-RU" sz="1600" dirty="0"/>
          </a:p>
        </p:txBody>
      </p:sp>
      <p:sp>
        <p:nvSpPr>
          <p:cNvPr id="24" name="TextBox 23">
            <a:extLst>
              <a:ext uri="{FF2B5EF4-FFF2-40B4-BE49-F238E27FC236}">
                <a16:creationId xmlns:a16="http://schemas.microsoft.com/office/drawing/2014/main" id="{DF95B95B-47FF-4B1E-86CB-CD8CE48B5CE3}"/>
              </a:ext>
            </a:extLst>
          </p:cNvPr>
          <p:cNvSpPr txBox="1"/>
          <p:nvPr/>
        </p:nvSpPr>
        <p:spPr>
          <a:xfrm>
            <a:off x="1270112" y="0"/>
            <a:ext cx="9651809" cy="523220"/>
          </a:xfrm>
          <a:prstGeom prst="rect">
            <a:avLst/>
          </a:prstGeom>
          <a:noFill/>
        </p:spPr>
        <p:txBody>
          <a:bodyPr wrap="none" rtlCol="0">
            <a:spAutoFit/>
          </a:bodyPr>
          <a:lstStyle/>
          <a:p>
            <a:pPr algn="ctr"/>
            <a:r>
              <a:rPr lang="en-US" sz="2800" b="1" dirty="0">
                <a:solidFill>
                  <a:srgbClr val="FF0000"/>
                </a:solidFill>
              </a:rPr>
              <a:t>EFFECT OF SUPERCONDUCTIVITY ON HELIMAGNETIC ORDERING</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D23C6D1-5849-35FA-0113-8AB56E6B3E3C}"/>
                  </a:ext>
                </a:extLst>
              </p:cNvPr>
              <p:cNvSpPr txBox="1"/>
              <p:nvPr/>
            </p:nvSpPr>
            <p:spPr>
              <a:xfrm>
                <a:off x="267029" y="5407898"/>
                <a:ext cx="11706080" cy="1015663"/>
              </a:xfrm>
              <a:prstGeom prst="rect">
                <a:avLst/>
              </a:prstGeom>
              <a:noFill/>
            </p:spPr>
            <p:txBody>
              <a:bodyPr wrap="square">
                <a:spAutoFit/>
              </a:bodyPr>
              <a:lstStyle/>
              <a:p>
                <a:pPr algn="just"/>
                <a:r>
                  <a:rPr lang="en-US" sz="2000" b="1" dirty="0"/>
                  <a:t>But at </a:t>
                </a:r>
                <a14:m>
                  <m:oMath xmlns:m="http://schemas.openxmlformats.org/officeDocument/2006/math">
                    <m:r>
                      <a:rPr lang="en-GB" sz="2000" b="1" i="1" smtClean="0">
                        <a:latin typeface="Cambria Math" panose="02040503050406030204" pitchFamily="18" charset="0"/>
                      </a:rPr>
                      <m:t>𝑻</m:t>
                    </m:r>
                    <m:r>
                      <a:rPr lang="en-GB" sz="2000" b="1" i="1" smtClean="0">
                        <a:latin typeface="Cambria Math" panose="02040503050406030204" pitchFamily="18" charset="0"/>
                      </a:rPr>
                      <m:t>=</m:t>
                    </m:r>
                    <m:r>
                      <a:rPr lang="en-GB" sz="2000" b="1" i="1" smtClean="0">
                        <a:latin typeface="Cambria Math" panose="02040503050406030204" pitchFamily="18" charset="0"/>
                      </a:rPr>
                      <m:t>𝟏</m:t>
                    </m:r>
                    <m:r>
                      <a:rPr lang="en-GB" sz="2000" b="1" i="1" smtClean="0">
                        <a:latin typeface="Cambria Math" panose="02040503050406030204" pitchFamily="18" charset="0"/>
                      </a:rPr>
                      <m:t>.</m:t>
                    </m:r>
                    <m:r>
                      <a:rPr lang="en-GB" sz="2000" b="1" i="1" smtClean="0">
                        <a:latin typeface="Cambria Math" panose="02040503050406030204" pitchFamily="18" charset="0"/>
                      </a:rPr>
                      <m:t>𝟓</m:t>
                    </m:r>
                    <m:r>
                      <a:rPr lang="en-GB" sz="2000" b="1" i="1" smtClean="0">
                        <a:latin typeface="Cambria Math" panose="02040503050406030204" pitchFamily="18" charset="0"/>
                      </a:rPr>
                      <m:t> К&lt; </m:t>
                    </m:r>
                    <m:sSub>
                      <m:sSubPr>
                        <m:ctrlPr>
                          <a:rPr lang="en-GB" sz="2000" b="1" i="1" smtClean="0">
                            <a:latin typeface="Cambria Math" panose="02040503050406030204" pitchFamily="18" charset="0"/>
                          </a:rPr>
                        </m:ctrlPr>
                      </m:sSubPr>
                      <m:e>
                        <m:r>
                          <a:rPr lang="en-GB" sz="2000" b="1" i="1" smtClean="0">
                            <a:latin typeface="Cambria Math" panose="02040503050406030204" pitchFamily="18" charset="0"/>
                          </a:rPr>
                          <m:t>𝑻</m:t>
                        </m:r>
                      </m:e>
                      <m:sub>
                        <m:r>
                          <a:rPr lang="en-GB" sz="2000" b="1" i="1" smtClean="0">
                            <a:latin typeface="Cambria Math" panose="02040503050406030204" pitchFamily="18" charset="0"/>
                          </a:rPr>
                          <m:t>𝒄</m:t>
                        </m:r>
                      </m:sub>
                    </m:sSub>
                    <m:r>
                      <a:rPr lang="en-GB" sz="2000" b="1" i="1" smtClean="0">
                        <a:latin typeface="Cambria Math" panose="02040503050406030204" pitchFamily="18" charset="0"/>
                      </a:rPr>
                      <m:t>(</m:t>
                    </m:r>
                    <m:r>
                      <a:rPr lang="en-GB" sz="2000" b="1" i="1" smtClean="0">
                        <a:latin typeface="Cambria Math" panose="02040503050406030204" pitchFamily="18" charset="0"/>
                      </a:rPr>
                      <m:t>𝑵𝒃</m:t>
                    </m:r>
                    <m:r>
                      <a:rPr lang="en-GB" sz="2000" b="1" i="1" smtClean="0">
                        <a:latin typeface="Cambria Math" panose="02040503050406030204" pitchFamily="18" charset="0"/>
                      </a:rPr>
                      <m:t>)</m:t>
                    </m:r>
                  </m:oMath>
                </a14:m>
                <a:r>
                  <a:rPr lang="en-US" sz="2000" b="1" dirty="0"/>
                  <a:t> the opposite behavior is observed, i.e., a decrease in S, which indicates the recovery from the fan phase - helimagnetic. </a:t>
                </a:r>
                <a:r>
                  <a:rPr lang="en-US" sz="2000" dirty="0"/>
                  <a:t>This behavior is due to the fact that the helimagnetic phase is more favorable for the existence of superconducting correlations.</a:t>
                </a:r>
              </a:p>
            </p:txBody>
          </p:sp>
        </mc:Choice>
        <mc:Fallback xmlns="">
          <p:sp>
            <p:nvSpPr>
              <p:cNvPr id="6" name="TextBox 5">
                <a:extLst>
                  <a:ext uri="{FF2B5EF4-FFF2-40B4-BE49-F238E27FC236}">
                    <a16:creationId xmlns:a16="http://schemas.microsoft.com/office/drawing/2014/main" id="{CD23C6D1-5849-35FA-0113-8AB56E6B3E3C}"/>
                  </a:ext>
                </a:extLst>
              </p:cNvPr>
              <p:cNvSpPr txBox="1">
                <a:spLocks noRot="1" noChangeAspect="1" noMove="1" noResize="1" noEditPoints="1" noAdjustHandles="1" noChangeArrowheads="1" noChangeShapeType="1" noTextEdit="1"/>
              </p:cNvSpPr>
              <p:nvPr/>
            </p:nvSpPr>
            <p:spPr>
              <a:xfrm>
                <a:off x="267029" y="5407898"/>
                <a:ext cx="11706080" cy="1015663"/>
              </a:xfrm>
              <a:prstGeom prst="rect">
                <a:avLst/>
              </a:prstGeom>
              <a:blipFill>
                <a:blip r:embed="rId7"/>
                <a:stretch>
                  <a:fillRect l="-573" t="-2994" r="-521" b="-9581"/>
                </a:stretch>
              </a:blipFill>
            </p:spPr>
            <p:txBody>
              <a:bodyPr/>
              <a:lstStyle/>
              <a:p>
                <a:r>
                  <a:rPr lang="ru-RU">
                    <a:noFill/>
                  </a:rPr>
                  <a:t> </a:t>
                </a:r>
              </a:p>
            </p:txBody>
          </p:sp>
        </mc:Fallback>
      </mc:AlternateContent>
      <p:sp>
        <p:nvSpPr>
          <p:cNvPr id="4" name="TextBox 3">
            <a:extLst>
              <a:ext uri="{FF2B5EF4-FFF2-40B4-BE49-F238E27FC236}">
                <a16:creationId xmlns:a16="http://schemas.microsoft.com/office/drawing/2014/main" id="{FAA32F7D-E7A8-A528-FD52-27D4BC4C8A9B}"/>
              </a:ext>
            </a:extLst>
          </p:cNvPr>
          <p:cNvSpPr txBox="1"/>
          <p:nvPr/>
        </p:nvSpPr>
        <p:spPr>
          <a:xfrm>
            <a:off x="756359" y="6473480"/>
            <a:ext cx="6003647" cy="369332"/>
          </a:xfrm>
          <a:prstGeom prst="rect">
            <a:avLst/>
          </a:prstGeom>
          <a:noFill/>
        </p:spPr>
        <p:txBody>
          <a:bodyPr wrap="square">
            <a:spAutoFit/>
          </a:bodyPr>
          <a:lstStyle/>
          <a:p>
            <a:r>
              <a:rPr lang="en-US" b="1" dirty="0"/>
              <a:t>Zhaketov V.D. et al. // Solid state physics</a:t>
            </a:r>
            <a:r>
              <a:rPr lang="ru-RU" b="1" dirty="0"/>
              <a:t>, 2023, 65, 7</a:t>
            </a:r>
          </a:p>
        </p:txBody>
      </p:sp>
      <p:sp>
        <p:nvSpPr>
          <p:cNvPr id="3" name="TextBox 2">
            <a:extLst>
              <a:ext uri="{FF2B5EF4-FFF2-40B4-BE49-F238E27FC236}">
                <a16:creationId xmlns:a16="http://schemas.microsoft.com/office/drawing/2014/main" id="{F0D20A51-2D67-1462-1610-B2E4238E01D0}"/>
              </a:ext>
            </a:extLst>
          </p:cNvPr>
          <p:cNvSpPr txBox="1"/>
          <p:nvPr/>
        </p:nvSpPr>
        <p:spPr>
          <a:xfrm>
            <a:off x="6726104" y="3266329"/>
            <a:ext cx="6189796" cy="338554"/>
          </a:xfrm>
          <a:prstGeom prst="rect">
            <a:avLst/>
          </a:prstGeom>
          <a:noFill/>
        </p:spPr>
        <p:txBody>
          <a:bodyPr wrap="square">
            <a:spAutoFit/>
          </a:bodyPr>
          <a:lstStyle/>
          <a:p>
            <a:pPr algn="l"/>
            <a:r>
              <a:rPr lang="en-US" sz="1600" b="0" i="0" u="none" strike="noStrike" baseline="0" dirty="0">
                <a:latin typeface="TimeRoman"/>
              </a:rPr>
              <a:t>N.G. Pugach et al. //</a:t>
            </a:r>
            <a:r>
              <a:rPr lang="fr-FR" sz="1600" b="0" i="0" u="none" strike="noStrike" baseline="0" dirty="0">
                <a:latin typeface="TimeRoman"/>
              </a:rPr>
              <a:t> Phys. Rev. </a:t>
            </a:r>
            <a:r>
              <a:rPr lang="fr-FR" sz="1600" b="0" i="0" u="none" strike="noStrike" baseline="0" dirty="0" err="1">
                <a:latin typeface="TimeRoman"/>
              </a:rPr>
              <a:t>Appl</a:t>
            </a:r>
            <a:r>
              <a:rPr lang="fr-FR" sz="1600" b="0" i="0" u="none" strike="noStrike" baseline="0" dirty="0">
                <a:latin typeface="TimeRoman"/>
              </a:rPr>
              <a:t>. </a:t>
            </a:r>
            <a:r>
              <a:rPr lang="fr-FR" sz="1600" b="1" i="0" u="none" strike="noStrike" baseline="0" dirty="0">
                <a:latin typeface="TimeRoman-Bold"/>
              </a:rPr>
              <a:t>18</a:t>
            </a:r>
            <a:r>
              <a:rPr lang="fr-FR" sz="1600" b="0" i="0" u="none" strike="noStrike" baseline="0" dirty="0">
                <a:latin typeface="TimeRoman"/>
              </a:rPr>
              <a:t>, </a:t>
            </a:r>
            <a:r>
              <a:rPr lang="fr-FR" sz="1600" b="0" i="1" u="none" strike="noStrike" baseline="0" dirty="0">
                <a:latin typeface="TimeRoman-Italic"/>
              </a:rPr>
              <a:t>5</a:t>
            </a:r>
            <a:r>
              <a:rPr lang="fr-FR" sz="1600" b="0" i="0" u="none" strike="noStrike" baseline="0" dirty="0">
                <a:latin typeface="TimeRoman"/>
              </a:rPr>
              <a:t>, 054002 </a:t>
            </a:r>
            <a:r>
              <a:rPr lang="fr-FR" sz="1600" b="0" i="0" u="none" strike="noStrike" baseline="0" dirty="0">
                <a:latin typeface="CMR10"/>
              </a:rPr>
              <a:t>(</a:t>
            </a:r>
            <a:r>
              <a:rPr lang="fr-FR" sz="1600" b="0" i="0" u="none" strike="noStrike" baseline="0" dirty="0">
                <a:latin typeface="TimeRoman"/>
              </a:rPr>
              <a:t>2022</a:t>
            </a:r>
            <a:r>
              <a:rPr lang="fr-FR" sz="1600" b="0" i="0" u="none" strike="noStrike" baseline="0" dirty="0">
                <a:latin typeface="CMR10"/>
              </a:rPr>
              <a:t>)</a:t>
            </a:r>
            <a:r>
              <a:rPr lang="fr-FR" sz="1600" b="0" i="0" u="none" strike="noStrike" baseline="0" dirty="0">
                <a:latin typeface="TimeRoman"/>
              </a:rPr>
              <a:t>.</a:t>
            </a:r>
            <a:endParaRPr lang="ru-RU" sz="1600" dirty="0"/>
          </a:p>
        </p:txBody>
      </p:sp>
    </p:spTree>
    <p:extLst>
      <p:ext uri="{BB962C8B-B14F-4D97-AF65-F5344CB8AC3E}">
        <p14:creationId xmlns:p14="http://schemas.microsoft.com/office/powerpoint/2010/main" val="332366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трелка: вправо 7">
            <a:extLst>
              <a:ext uri="{FF2B5EF4-FFF2-40B4-BE49-F238E27FC236}">
                <a16:creationId xmlns:a16="http://schemas.microsoft.com/office/drawing/2014/main" id="{BE57F22B-4509-3B00-BE63-A00EBB0D972E}"/>
              </a:ext>
            </a:extLst>
          </p:cNvPr>
          <p:cNvSpPr/>
          <p:nvPr/>
        </p:nvSpPr>
        <p:spPr>
          <a:xfrm>
            <a:off x="2853041" y="3250998"/>
            <a:ext cx="925925" cy="866004"/>
          </a:xfrm>
          <a:prstGeom prst="rightArrow">
            <a:avLst>
              <a:gd name="adj1" fmla="val 50000"/>
              <a:gd name="adj2" fmla="val 47772"/>
            </a:avLst>
          </a:prstGeom>
          <a:solidFill>
            <a:srgbClr val="45C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право 8">
            <a:extLst>
              <a:ext uri="{FF2B5EF4-FFF2-40B4-BE49-F238E27FC236}">
                <a16:creationId xmlns:a16="http://schemas.microsoft.com/office/drawing/2014/main" id="{028734B0-045E-8C6F-6536-BDCF94D9DB74}"/>
              </a:ext>
            </a:extLst>
          </p:cNvPr>
          <p:cNvSpPr/>
          <p:nvPr/>
        </p:nvSpPr>
        <p:spPr>
          <a:xfrm>
            <a:off x="6311540" y="3277410"/>
            <a:ext cx="925925" cy="866004"/>
          </a:xfrm>
          <a:prstGeom prst="rightArrow">
            <a:avLst>
              <a:gd name="adj1" fmla="val 50000"/>
              <a:gd name="adj2" fmla="val 47772"/>
            </a:avLst>
          </a:prstGeom>
          <a:solidFill>
            <a:srgbClr val="45C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a:extLst>
              <a:ext uri="{FF2B5EF4-FFF2-40B4-BE49-F238E27FC236}">
                <a16:creationId xmlns:a16="http://schemas.microsoft.com/office/drawing/2014/main" id="{5DA903FF-EDA7-E9A2-AAA8-E63FA8C9A4C2}"/>
              </a:ext>
            </a:extLst>
          </p:cNvPr>
          <p:cNvSpPr txBox="1"/>
          <p:nvPr/>
        </p:nvSpPr>
        <p:spPr>
          <a:xfrm>
            <a:off x="2608971" y="2725367"/>
            <a:ext cx="1215957" cy="523220"/>
          </a:xfrm>
          <a:prstGeom prst="rect">
            <a:avLst/>
          </a:prstGeom>
          <a:noFill/>
        </p:spPr>
        <p:txBody>
          <a:bodyPr wrap="square">
            <a:spAutoFit/>
          </a:bodyPr>
          <a:lstStyle/>
          <a:p>
            <a:pPr algn="ctr"/>
            <a:r>
              <a:rPr lang="en-US" sz="2800" dirty="0"/>
              <a:t>T</a:t>
            </a:r>
            <a:r>
              <a:rPr lang="ru-RU" sz="2000" b="0" i="0" dirty="0">
                <a:effectLst/>
              </a:rPr>
              <a:t>↓</a:t>
            </a:r>
            <a:endParaRPr lang="ru-RU" sz="2800" dirty="0"/>
          </a:p>
        </p:txBody>
      </p:sp>
      <p:sp>
        <p:nvSpPr>
          <p:cNvPr id="14" name="TextBox 13">
            <a:extLst>
              <a:ext uri="{FF2B5EF4-FFF2-40B4-BE49-F238E27FC236}">
                <a16:creationId xmlns:a16="http://schemas.microsoft.com/office/drawing/2014/main" id="{1C4C7857-7CC7-6150-92E7-9F2CBF71459C}"/>
              </a:ext>
            </a:extLst>
          </p:cNvPr>
          <p:cNvSpPr txBox="1"/>
          <p:nvPr/>
        </p:nvSpPr>
        <p:spPr>
          <a:xfrm>
            <a:off x="5947493" y="2694795"/>
            <a:ext cx="1510243" cy="523220"/>
          </a:xfrm>
          <a:prstGeom prst="rect">
            <a:avLst/>
          </a:prstGeom>
          <a:noFill/>
        </p:spPr>
        <p:txBody>
          <a:bodyPr wrap="square">
            <a:spAutoFit/>
          </a:bodyPr>
          <a:lstStyle/>
          <a:p>
            <a:pPr algn="ctr"/>
            <a:r>
              <a:rPr lang="en-US" sz="2800" dirty="0"/>
              <a:t>T</a:t>
            </a:r>
            <a:r>
              <a:rPr lang="ru-RU" sz="2000" b="0" i="0" dirty="0">
                <a:effectLst/>
              </a:rPr>
              <a:t>↓</a:t>
            </a:r>
            <a:r>
              <a:rPr lang="en-US" sz="2000" b="0" i="0" dirty="0">
                <a:effectLst/>
              </a:rPr>
              <a:t>&lt;</a:t>
            </a:r>
            <a:r>
              <a:rPr lang="en-US" sz="2400" b="0" i="0" dirty="0">
                <a:effectLst/>
              </a:rPr>
              <a:t>T</a:t>
            </a:r>
            <a:r>
              <a:rPr lang="en-US" sz="2400" b="0" i="0" baseline="-25000" dirty="0">
                <a:effectLst/>
              </a:rPr>
              <a:t>c</a:t>
            </a:r>
            <a:r>
              <a:rPr lang="en-US" sz="2400" b="0" i="0" dirty="0">
                <a:effectLst/>
              </a:rPr>
              <a:t>(Nb)</a:t>
            </a:r>
            <a:endParaRPr lang="ru-RU" sz="2000" dirty="0"/>
          </a:p>
        </p:txBody>
      </p:sp>
      <p:sp>
        <p:nvSpPr>
          <p:cNvPr id="185" name="Овал 184">
            <a:extLst>
              <a:ext uri="{FF2B5EF4-FFF2-40B4-BE49-F238E27FC236}">
                <a16:creationId xmlns:a16="http://schemas.microsoft.com/office/drawing/2014/main" id="{59B1BC5E-A4C8-D5FD-184E-9F5FD481E760}"/>
              </a:ext>
            </a:extLst>
          </p:cNvPr>
          <p:cNvSpPr/>
          <p:nvPr/>
        </p:nvSpPr>
        <p:spPr>
          <a:xfrm>
            <a:off x="692010" y="5969627"/>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6" name="Овал 185">
            <a:extLst>
              <a:ext uri="{FF2B5EF4-FFF2-40B4-BE49-F238E27FC236}">
                <a16:creationId xmlns:a16="http://schemas.microsoft.com/office/drawing/2014/main" id="{38623C2A-8D75-5E81-0790-311AC26DC35C}"/>
              </a:ext>
            </a:extLst>
          </p:cNvPr>
          <p:cNvSpPr/>
          <p:nvPr/>
        </p:nvSpPr>
        <p:spPr>
          <a:xfrm>
            <a:off x="1547409" y="6134752"/>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87" name="Прямая со стрелкой 186">
            <a:extLst>
              <a:ext uri="{FF2B5EF4-FFF2-40B4-BE49-F238E27FC236}">
                <a16:creationId xmlns:a16="http://schemas.microsoft.com/office/drawing/2014/main" id="{89EA5F91-6161-65F9-A75F-42E511B86FA3}"/>
              </a:ext>
            </a:extLst>
          </p:cNvPr>
          <p:cNvCxnSpPr>
            <a:cxnSpLocks/>
          </p:cNvCxnSpPr>
          <p:nvPr/>
        </p:nvCxnSpPr>
        <p:spPr>
          <a:xfrm>
            <a:off x="1836582" y="6183214"/>
            <a:ext cx="51341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4" name="Овал 143">
            <a:extLst>
              <a:ext uri="{FF2B5EF4-FFF2-40B4-BE49-F238E27FC236}">
                <a16:creationId xmlns:a16="http://schemas.microsoft.com/office/drawing/2014/main" id="{32F63A59-8860-B65D-4924-ADD20E082165}"/>
              </a:ext>
            </a:extLst>
          </p:cNvPr>
          <p:cNvSpPr/>
          <p:nvPr/>
        </p:nvSpPr>
        <p:spPr>
          <a:xfrm>
            <a:off x="694106" y="5555133"/>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5" name="Овал 144">
            <a:extLst>
              <a:ext uri="{FF2B5EF4-FFF2-40B4-BE49-F238E27FC236}">
                <a16:creationId xmlns:a16="http://schemas.microsoft.com/office/drawing/2014/main" id="{15659505-3923-570B-B601-7C97F14E8632}"/>
              </a:ext>
            </a:extLst>
          </p:cNvPr>
          <p:cNvSpPr/>
          <p:nvPr/>
        </p:nvSpPr>
        <p:spPr>
          <a:xfrm>
            <a:off x="684897" y="5107548"/>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6" name="Овал 145">
            <a:extLst>
              <a:ext uri="{FF2B5EF4-FFF2-40B4-BE49-F238E27FC236}">
                <a16:creationId xmlns:a16="http://schemas.microsoft.com/office/drawing/2014/main" id="{433AE26D-18D9-CEC5-B035-6B69A6A7C1D3}"/>
              </a:ext>
            </a:extLst>
          </p:cNvPr>
          <p:cNvSpPr/>
          <p:nvPr/>
        </p:nvSpPr>
        <p:spPr>
          <a:xfrm>
            <a:off x="674028" y="4658432"/>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7" name="Овал 146">
            <a:extLst>
              <a:ext uri="{FF2B5EF4-FFF2-40B4-BE49-F238E27FC236}">
                <a16:creationId xmlns:a16="http://schemas.microsoft.com/office/drawing/2014/main" id="{AE0F9942-2B25-769D-5B7C-C16374D1C460}"/>
              </a:ext>
            </a:extLst>
          </p:cNvPr>
          <p:cNvSpPr/>
          <p:nvPr/>
        </p:nvSpPr>
        <p:spPr>
          <a:xfrm>
            <a:off x="685921" y="4210336"/>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8" name="Овал 147">
            <a:extLst>
              <a:ext uri="{FF2B5EF4-FFF2-40B4-BE49-F238E27FC236}">
                <a16:creationId xmlns:a16="http://schemas.microsoft.com/office/drawing/2014/main" id="{3778F057-A81D-36E5-C71F-99A950776FA2}"/>
              </a:ext>
            </a:extLst>
          </p:cNvPr>
          <p:cNvSpPr/>
          <p:nvPr/>
        </p:nvSpPr>
        <p:spPr>
          <a:xfrm>
            <a:off x="694106" y="3761731"/>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9" name="Овал 148">
            <a:extLst>
              <a:ext uri="{FF2B5EF4-FFF2-40B4-BE49-F238E27FC236}">
                <a16:creationId xmlns:a16="http://schemas.microsoft.com/office/drawing/2014/main" id="{0C6304A4-43E0-02EE-78FB-348600E8EC20}"/>
              </a:ext>
            </a:extLst>
          </p:cNvPr>
          <p:cNvSpPr/>
          <p:nvPr/>
        </p:nvSpPr>
        <p:spPr>
          <a:xfrm>
            <a:off x="709973" y="3313635"/>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0" name="Овал 149">
            <a:extLst>
              <a:ext uri="{FF2B5EF4-FFF2-40B4-BE49-F238E27FC236}">
                <a16:creationId xmlns:a16="http://schemas.microsoft.com/office/drawing/2014/main" id="{008F9DAF-3883-B9EE-75F4-D1677052BE8B}"/>
              </a:ext>
            </a:extLst>
          </p:cNvPr>
          <p:cNvSpPr/>
          <p:nvPr/>
        </p:nvSpPr>
        <p:spPr>
          <a:xfrm>
            <a:off x="1563069" y="5741199"/>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1" name="Овал 150">
            <a:extLst>
              <a:ext uri="{FF2B5EF4-FFF2-40B4-BE49-F238E27FC236}">
                <a16:creationId xmlns:a16="http://schemas.microsoft.com/office/drawing/2014/main" id="{E2023BBC-5724-D995-07BA-86C45508C29C}"/>
              </a:ext>
            </a:extLst>
          </p:cNvPr>
          <p:cNvSpPr/>
          <p:nvPr/>
        </p:nvSpPr>
        <p:spPr>
          <a:xfrm>
            <a:off x="1563069" y="5302261"/>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2" name="Овал 151">
            <a:extLst>
              <a:ext uri="{FF2B5EF4-FFF2-40B4-BE49-F238E27FC236}">
                <a16:creationId xmlns:a16="http://schemas.microsoft.com/office/drawing/2014/main" id="{FAF42778-0854-99A0-F276-5CB982F73E8B}"/>
              </a:ext>
            </a:extLst>
          </p:cNvPr>
          <p:cNvSpPr/>
          <p:nvPr/>
        </p:nvSpPr>
        <p:spPr>
          <a:xfrm>
            <a:off x="1563069" y="4834315"/>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3" name="Овал 152">
            <a:extLst>
              <a:ext uri="{FF2B5EF4-FFF2-40B4-BE49-F238E27FC236}">
                <a16:creationId xmlns:a16="http://schemas.microsoft.com/office/drawing/2014/main" id="{59CBD131-6C02-98E1-E95B-05EEDCEC0262}"/>
              </a:ext>
            </a:extLst>
          </p:cNvPr>
          <p:cNvSpPr/>
          <p:nvPr/>
        </p:nvSpPr>
        <p:spPr>
          <a:xfrm>
            <a:off x="1563069" y="4374952"/>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4" name="Овал 153">
            <a:extLst>
              <a:ext uri="{FF2B5EF4-FFF2-40B4-BE49-F238E27FC236}">
                <a16:creationId xmlns:a16="http://schemas.microsoft.com/office/drawing/2014/main" id="{639462A8-26E4-DF3B-B00F-43F33C3832E2}"/>
              </a:ext>
            </a:extLst>
          </p:cNvPr>
          <p:cNvSpPr/>
          <p:nvPr/>
        </p:nvSpPr>
        <p:spPr>
          <a:xfrm>
            <a:off x="1563069" y="3942861"/>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5" name="Овал 154">
            <a:extLst>
              <a:ext uri="{FF2B5EF4-FFF2-40B4-BE49-F238E27FC236}">
                <a16:creationId xmlns:a16="http://schemas.microsoft.com/office/drawing/2014/main" id="{C5255D79-4F8F-2B18-FBAA-B230D25B729A}"/>
              </a:ext>
            </a:extLst>
          </p:cNvPr>
          <p:cNvSpPr/>
          <p:nvPr/>
        </p:nvSpPr>
        <p:spPr>
          <a:xfrm>
            <a:off x="1565372" y="3478760"/>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8" name="Овал 137">
            <a:extLst>
              <a:ext uri="{FF2B5EF4-FFF2-40B4-BE49-F238E27FC236}">
                <a16:creationId xmlns:a16="http://schemas.microsoft.com/office/drawing/2014/main" id="{AFAB8927-78A2-55A9-3B2C-DECF9D98F66B}"/>
              </a:ext>
            </a:extLst>
          </p:cNvPr>
          <p:cNvSpPr/>
          <p:nvPr/>
        </p:nvSpPr>
        <p:spPr>
          <a:xfrm>
            <a:off x="700195" y="2890205"/>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9" name="Овал 138">
            <a:extLst>
              <a:ext uri="{FF2B5EF4-FFF2-40B4-BE49-F238E27FC236}">
                <a16:creationId xmlns:a16="http://schemas.microsoft.com/office/drawing/2014/main" id="{E6AFAF0A-66D4-3559-2DB5-FEC0D83F48D0}"/>
              </a:ext>
            </a:extLst>
          </p:cNvPr>
          <p:cNvSpPr/>
          <p:nvPr/>
        </p:nvSpPr>
        <p:spPr>
          <a:xfrm>
            <a:off x="690986" y="2442620"/>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0" name="Овал 139">
            <a:extLst>
              <a:ext uri="{FF2B5EF4-FFF2-40B4-BE49-F238E27FC236}">
                <a16:creationId xmlns:a16="http://schemas.microsoft.com/office/drawing/2014/main" id="{26A34303-0143-598B-A7C2-3A7F71818E07}"/>
              </a:ext>
            </a:extLst>
          </p:cNvPr>
          <p:cNvSpPr/>
          <p:nvPr/>
        </p:nvSpPr>
        <p:spPr>
          <a:xfrm>
            <a:off x="680117" y="1993504"/>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1" name="Овал 140">
            <a:extLst>
              <a:ext uri="{FF2B5EF4-FFF2-40B4-BE49-F238E27FC236}">
                <a16:creationId xmlns:a16="http://schemas.microsoft.com/office/drawing/2014/main" id="{5193A106-3F67-66AC-2E8A-377A474B6E3D}"/>
              </a:ext>
            </a:extLst>
          </p:cNvPr>
          <p:cNvSpPr/>
          <p:nvPr/>
        </p:nvSpPr>
        <p:spPr>
          <a:xfrm>
            <a:off x="692010" y="1545409"/>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2" name="Овал 141">
            <a:extLst>
              <a:ext uri="{FF2B5EF4-FFF2-40B4-BE49-F238E27FC236}">
                <a16:creationId xmlns:a16="http://schemas.microsoft.com/office/drawing/2014/main" id="{894BC58B-BD51-282B-174E-884D359C01AA}"/>
              </a:ext>
            </a:extLst>
          </p:cNvPr>
          <p:cNvSpPr/>
          <p:nvPr/>
        </p:nvSpPr>
        <p:spPr>
          <a:xfrm>
            <a:off x="700195" y="1096803"/>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3" name="Овал 142">
            <a:extLst>
              <a:ext uri="{FF2B5EF4-FFF2-40B4-BE49-F238E27FC236}">
                <a16:creationId xmlns:a16="http://schemas.microsoft.com/office/drawing/2014/main" id="{D63EE380-49C4-F825-B935-48A730BF3556}"/>
              </a:ext>
            </a:extLst>
          </p:cNvPr>
          <p:cNvSpPr/>
          <p:nvPr/>
        </p:nvSpPr>
        <p:spPr>
          <a:xfrm>
            <a:off x="716062" y="648708"/>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2" name="Овал 131">
            <a:extLst>
              <a:ext uri="{FF2B5EF4-FFF2-40B4-BE49-F238E27FC236}">
                <a16:creationId xmlns:a16="http://schemas.microsoft.com/office/drawing/2014/main" id="{8A439306-241B-5217-CC0D-338C97F7FB6C}"/>
              </a:ext>
            </a:extLst>
          </p:cNvPr>
          <p:cNvSpPr/>
          <p:nvPr/>
        </p:nvSpPr>
        <p:spPr>
          <a:xfrm>
            <a:off x="1569158" y="3076272"/>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3" name="Овал 132">
            <a:extLst>
              <a:ext uri="{FF2B5EF4-FFF2-40B4-BE49-F238E27FC236}">
                <a16:creationId xmlns:a16="http://schemas.microsoft.com/office/drawing/2014/main" id="{DDF6F6DB-CEFF-7ED5-E4A4-25686612EDC4}"/>
              </a:ext>
            </a:extLst>
          </p:cNvPr>
          <p:cNvSpPr/>
          <p:nvPr/>
        </p:nvSpPr>
        <p:spPr>
          <a:xfrm>
            <a:off x="1569158" y="2637334"/>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4" name="Овал 133">
            <a:extLst>
              <a:ext uri="{FF2B5EF4-FFF2-40B4-BE49-F238E27FC236}">
                <a16:creationId xmlns:a16="http://schemas.microsoft.com/office/drawing/2014/main" id="{F15478EA-0A6C-E72A-3F17-31AD6D6DB9B5}"/>
              </a:ext>
            </a:extLst>
          </p:cNvPr>
          <p:cNvSpPr/>
          <p:nvPr/>
        </p:nvSpPr>
        <p:spPr>
          <a:xfrm>
            <a:off x="1569158" y="2169388"/>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5" name="Овал 134">
            <a:extLst>
              <a:ext uri="{FF2B5EF4-FFF2-40B4-BE49-F238E27FC236}">
                <a16:creationId xmlns:a16="http://schemas.microsoft.com/office/drawing/2014/main" id="{E7FF2A38-A8F0-1CDA-7BB3-D7BB26B73318}"/>
              </a:ext>
            </a:extLst>
          </p:cNvPr>
          <p:cNvSpPr/>
          <p:nvPr/>
        </p:nvSpPr>
        <p:spPr>
          <a:xfrm>
            <a:off x="1569158" y="1710024"/>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6" name="Овал 135">
            <a:extLst>
              <a:ext uri="{FF2B5EF4-FFF2-40B4-BE49-F238E27FC236}">
                <a16:creationId xmlns:a16="http://schemas.microsoft.com/office/drawing/2014/main" id="{A8BB4815-8B56-1CA4-0337-FFEEA03A6553}"/>
              </a:ext>
            </a:extLst>
          </p:cNvPr>
          <p:cNvSpPr/>
          <p:nvPr/>
        </p:nvSpPr>
        <p:spPr>
          <a:xfrm>
            <a:off x="1569158" y="1277934"/>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7" name="Овал 136">
            <a:extLst>
              <a:ext uri="{FF2B5EF4-FFF2-40B4-BE49-F238E27FC236}">
                <a16:creationId xmlns:a16="http://schemas.microsoft.com/office/drawing/2014/main" id="{DA48AD0D-3DBF-7360-ECBE-D1C1F4664D68}"/>
              </a:ext>
            </a:extLst>
          </p:cNvPr>
          <p:cNvSpPr/>
          <p:nvPr/>
        </p:nvSpPr>
        <p:spPr>
          <a:xfrm>
            <a:off x="1571461" y="813833"/>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30" name="Прямая со стрелкой 129">
            <a:extLst>
              <a:ext uri="{FF2B5EF4-FFF2-40B4-BE49-F238E27FC236}">
                <a16:creationId xmlns:a16="http://schemas.microsoft.com/office/drawing/2014/main" id="{B2492A14-B6F4-8378-F19B-D4209A87AB12}"/>
              </a:ext>
            </a:extLst>
          </p:cNvPr>
          <p:cNvCxnSpPr>
            <a:cxnSpLocks/>
          </p:cNvCxnSpPr>
          <p:nvPr/>
        </p:nvCxnSpPr>
        <p:spPr>
          <a:xfrm>
            <a:off x="1860634" y="862295"/>
            <a:ext cx="51341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Прямая со стрелкой 163">
            <a:extLst>
              <a:ext uri="{FF2B5EF4-FFF2-40B4-BE49-F238E27FC236}">
                <a16:creationId xmlns:a16="http://schemas.microsoft.com/office/drawing/2014/main" id="{6ACD6359-30BB-D653-29E2-E46DA67A6E19}"/>
              </a:ext>
            </a:extLst>
          </p:cNvPr>
          <p:cNvCxnSpPr>
            <a:cxnSpLocks/>
          </p:cNvCxnSpPr>
          <p:nvPr/>
        </p:nvCxnSpPr>
        <p:spPr>
          <a:xfrm>
            <a:off x="1814038" y="1362983"/>
            <a:ext cx="359872" cy="11206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Прямая со стрелкой 167">
            <a:extLst>
              <a:ext uri="{FF2B5EF4-FFF2-40B4-BE49-F238E27FC236}">
                <a16:creationId xmlns:a16="http://schemas.microsoft.com/office/drawing/2014/main" id="{6602B40F-6E3E-AF4E-861F-8B6FCA752E09}"/>
              </a:ext>
            </a:extLst>
          </p:cNvPr>
          <p:cNvCxnSpPr>
            <a:cxnSpLocks/>
          </p:cNvCxnSpPr>
          <p:nvPr/>
        </p:nvCxnSpPr>
        <p:spPr>
          <a:xfrm>
            <a:off x="1718720" y="1824025"/>
            <a:ext cx="275254" cy="16183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Прямая со стрелкой 171">
            <a:extLst>
              <a:ext uri="{FF2B5EF4-FFF2-40B4-BE49-F238E27FC236}">
                <a16:creationId xmlns:a16="http://schemas.microsoft.com/office/drawing/2014/main" id="{F6AD7A77-C554-04B2-650E-2D5232E377C7}"/>
              </a:ext>
            </a:extLst>
          </p:cNvPr>
          <p:cNvCxnSpPr>
            <a:cxnSpLocks/>
          </p:cNvCxnSpPr>
          <p:nvPr/>
        </p:nvCxnSpPr>
        <p:spPr>
          <a:xfrm>
            <a:off x="1669431" y="2223463"/>
            <a:ext cx="0" cy="26033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Прямая со стрелкой 176">
            <a:extLst>
              <a:ext uri="{FF2B5EF4-FFF2-40B4-BE49-F238E27FC236}">
                <a16:creationId xmlns:a16="http://schemas.microsoft.com/office/drawing/2014/main" id="{59BDBF29-20A8-6A90-C2EC-AAD4494234C6}"/>
              </a:ext>
            </a:extLst>
          </p:cNvPr>
          <p:cNvCxnSpPr>
            <a:cxnSpLocks/>
          </p:cNvCxnSpPr>
          <p:nvPr/>
        </p:nvCxnSpPr>
        <p:spPr>
          <a:xfrm flipH="1">
            <a:off x="1325555" y="2753741"/>
            <a:ext cx="275254" cy="16183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Прямая со стрелкой 177">
            <a:extLst>
              <a:ext uri="{FF2B5EF4-FFF2-40B4-BE49-F238E27FC236}">
                <a16:creationId xmlns:a16="http://schemas.microsoft.com/office/drawing/2014/main" id="{EF7DB6C5-2C2D-E796-546E-6BA6520A8506}"/>
              </a:ext>
            </a:extLst>
          </p:cNvPr>
          <p:cNvCxnSpPr>
            <a:cxnSpLocks/>
          </p:cNvCxnSpPr>
          <p:nvPr/>
        </p:nvCxnSpPr>
        <p:spPr>
          <a:xfrm flipH="1">
            <a:off x="1163498" y="3173919"/>
            <a:ext cx="359872" cy="11206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Прямая со стрелкой 178">
            <a:extLst>
              <a:ext uri="{FF2B5EF4-FFF2-40B4-BE49-F238E27FC236}">
                <a16:creationId xmlns:a16="http://schemas.microsoft.com/office/drawing/2014/main" id="{2ABD27E3-0F23-BA41-F56D-B44B067C619F}"/>
              </a:ext>
            </a:extLst>
          </p:cNvPr>
          <p:cNvCxnSpPr>
            <a:cxnSpLocks/>
          </p:cNvCxnSpPr>
          <p:nvPr/>
        </p:nvCxnSpPr>
        <p:spPr>
          <a:xfrm flipH="1">
            <a:off x="989286" y="3523429"/>
            <a:ext cx="51341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Прямая со стрелкой 179">
            <a:extLst>
              <a:ext uri="{FF2B5EF4-FFF2-40B4-BE49-F238E27FC236}">
                <a16:creationId xmlns:a16="http://schemas.microsoft.com/office/drawing/2014/main" id="{548F3358-1FD7-4526-9E1D-C2983DDEC418}"/>
              </a:ext>
            </a:extLst>
          </p:cNvPr>
          <p:cNvCxnSpPr>
            <a:cxnSpLocks/>
          </p:cNvCxnSpPr>
          <p:nvPr/>
        </p:nvCxnSpPr>
        <p:spPr>
          <a:xfrm flipH="1" flipV="1">
            <a:off x="1163497" y="3866025"/>
            <a:ext cx="359872" cy="11206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Прямая со стрелкой 180">
            <a:extLst>
              <a:ext uri="{FF2B5EF4-FFF2-40B4-BE49-F238E27FC236}">
                <a16:creationId xmlns:a16="http://schemas.microsoft.com/office/drawing/2014/main" id="{06789F1E-5F83-C38B-23DC-5A1FF4D971AA}"/>
              </a:ext>
            </a:extLst>
          </p:cNvPr>
          <p:cNvCxnSpPr>
            <a:cxnSpLocks/>
          </p:cNvCxnSpPr>
          <p:nvPr/>
        </p:nvCxnSpPr>
        <p:spPr>
          <a:xfrm flipH="1" flipV="1">
            <a:off x="1248116" y="4213859"/>
            <a:ext cx="275254" cy="16183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Прямая со стрелкой 181">
            <a:extLst>
              <a:ext uri="{FF2B5EF4-FFF2-40B4-BE49-F238E27FC236}">
                <a16:creationId xmlns:a16="http://schemas.microsoft.com/office/drawing/2014/main" id="{418E6880-8AC0-BCFD-1F28-FC4A1CAD00B3}"/>
              </a:ext>
            </a:extLst>
          </p:cNvPr>
          <p:cNvCxnSpPr>
            <a:cxnSpLocks/>
          </p:cNvCxnSpPr>
          <p:nvPr/>
        </p:nvCxnSpPr>
        <p:spPr>
          <a:xfrm flipH="1" flipV="1">
            <a:off x="1659021" y="4552208"/>
            <a:ext cx="0" cy="26033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Прямая со стрелкой 182">
            <a:extLst>
              <a:ext uri="{FF2B5EF4-FFF2-40B4-BE49-F238E27FC236}">
                <a16:creationId xmlns:a16="http://schemas.microsoft.com/office/drawing/2014/main" id="{8E54AD69-F321-692F-3122-6D15D7E163B2}"/>
              </a:ext>
            </a:extLst>
          </p:cNvPr>
          <p:cNvCxnSpPr>
            <a:cxnSpLocks/>
          </p:cNvCxnSpPr>
          <p:nvPr/>
        </p:nvCxnSpPr>
        <p:spPr>
          <a:xfrm flipV="1">
            <a:off x="1856347" y="5662724"/>
            <a:ext cx="359872" cy="11206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Прямая со стрелкой 183">
            <a:extLst>
              <a:ext uri="{FF2B5EF4-FFF2-40B4-BE49-F238E27FC236}">
                <a16:creationId xmlns:a16="http://schemas.microsoft.com/office/drawing/2014/main" id="{292030F0-6039-12FD-F75D-78795482796E}"/>
              </a:ext>
            </a:extLst>
          </p:cNvPr>
          <p:cNvCxnSpPr>
            <a:cxnSpLocks/>
          </p:cNvCxnSpPr>
          <p:nvPr/>
        </p:nvCxnSpPr>
        <p:spPr>
          <a:xfrm flipV="1">
            <a:off x="1814038" y="5138899"/>
            <a:ext cx="275254" cy="16183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0" name="Овал 189">
            <a:extLst>
              <a:ext uri="{FF2B5EF4-FFF2-40B4-BE49-F238E27FC236}">
                <a16:creationId xmlns:a16="http://schemas.microsoft.com/office/drawing/2014/main" id="{4C5AFD4B-8A5A-9233-61BC-B433151C0334}"/>
              </a:ext>
            </a:extLst>
          </p:cNvPr>
          <p:cNvSpPr/>
          <p:nvPr/>
        </p:nvSpPr>
        <p:spPr>
          <a:xfrm>
            <a:off x="3956497" y="5988188"/>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1" name="Овал 190">
            <a:extLst>
              <a:ext uri="{FF2B5EF4-FFF2-40B4-BE49-F238E27FC236}">
                <a16:creationId xmlns:a16="http://schemas.microsoft.com/office/drawing/2014/main" id="{750AC768-4A94-24D4-30A4-887DC5087558}"/>
              </a:ext>
            </a:extLst>
          </p:cNvPr>
          <p:cNvSpPr/>
          <p:nvPr/>
        </p:nvSpPr>
        <p:spPr>
          <a:xfrm>
            <a:off x="4811896" y="6153313"/>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3" name="Овал 192">
            <a:extLst>
              <a:ext uri="{FF2B5EF4-FFF2-40B4-BE49-F238E27FC236}">
                <a16:creationId xmlns:a16="http://schemas.microsoft.com/office/drawing/2014/main" id="{8392E489-6339-A830-70F6-498D77EDCCB2}"/>
              </a:ext>
            </a:extLst>
          </p:cNvPr>
          <p:cNvSpPr/>
          <p:nvPr/>
        </p:nvSpPr>
        <p:spPr>
          <a:xfrm>
            <a:off x="3958593" y="5573694"/>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4" name="Овал 193">
            <a:extLst>
              <a:ext uri="{FF2B5EF4-FFF2-40B4-BE49-F238E27FC236}">
                <a16:creationId xmlns:a16="http://schemas.microsoft.com/office/drawing/2014/main" id="{9869A11B-7BC2-DE05-159B-F168DD485668}"/>
              </a:ext>
            </a:extLst>
          </p:cNvPr>
          <p:cNvSpPr/>
          <p:nvPr/>
        </p:nvSpPr>
        <p:spPr>
          <a:xfrm>
            <a:off x="3949384" y="5126109"/>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5" name="Овал 194">
            <a:extLst>
              <a:ext uri="{FF2B5EF4-FFF2-40B4-BE49-F238E27FC236}">
                <a16:creationId xmlns:a16="http://schemas.microsoft.com/office/drawing/2014/main" id="{B4C50747-047E-D9F6-BDD7-55CB23DDA58A}"/>
              </a:ext>
            </a:extLst>
          </p:cNvPr>
          <p:cNvSpPr/>
          <p:nvPr/>
        </p:nvSpPr>
        <p:spPr>
          <a:xfrm>
            <a:off x="3938515" y="4676993"/>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6" name="Овал 195">
            <a:extLst>
              <a:ext uri="{FF2B5EF4-FFF2-40B4-BE49-F238E27FC236}">
                <a16:creationId xmlns:a16="http://schemas.microsoft.com/office/drawing/2014/main" id="{3F582C71-583F-F81B-8217-B8C1BD74A861}"/>
              </a:ext>
            </a:extLst>
          </p:cNvPr>
          <p:cNvSpPr/>
          <p:nvPr/>
        </p:nvSpPr>
        <p:spPr>
          <a:xfrm>
            <a:off x="3950408" y="4228897"/>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7" name="Овал 196">
            <a:extLst>
              <a:ext uri="{FF2B5EF4-FFF2-40B4-BE49-F238E27FC236}">
                <a16:creationId xmlns:a16="http://schemas.microsoft.com/office/drawing/2014/main" id="{FE1C28D2-429F-04EF-FD7C-FFCEE62F4E31}"/>
              </a:ext>
            </a:extLst>
          </p:cNvPr>
          <p:cNvSpPr/>
          <p:nvPr/>
        </p:nvSpPr>
        <p:spPr>
          <a:xfrm>
            <a:off x="3958593" y="3780292"/>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8" name="Овал 197">
            <a:extLst>
              <a:ext uri="{FF2B5EF4-FFF2-40B4-BE49-F238E27FC236}">
                <a16:creationId xmlns:a16="http://schemas.microsoft.com/office/drawing/2014/main" id="{0E530F9F-9846-669D-58F9-F8120037E6EC}"/>
              </a:ext>
            </a:extLst>
          </p:cNvPr>
          <p:cNvSpPr/>
          <p:nvPr/>
        </p:nvSpPr>
        <p:spPr>
          <a:xfrm>
            <a:off x="3974460" y="3332196"/>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9" name="Овал 198">
            <a:extLst>
              <a:ext uri="{FF2B5EF4-FFF2-40B4-BE49-F238E27FC236}">
                <a16:creationId xmlns:a16="http://schemas.microsoft.com/office/drawing/2014/main" id="{4BB66186-B469-BEB4-D987-B3F72AE0FA6F}"/>
              </a:ext>
            </a:extLst>
          </p:cNvPr>
          <p:cNvSpPr/>
          <p:nvPr/>
        </p:nvSpPr>
        <p:spPr>
          <a:xfrm>
            <a:off x="4827556" y="5759760"/>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0" name="Овал 199">
            <a:extLst>
              <a:ext uri="{FF2B5EF4-FFF2-40B4-BE49-F238E27FC236}">
                <a16:creationId xmlns:a16="http://schemas.microsoft.com/office/drawing/2014/main" id="{419F5702-7F23-9E57-3184-C70C95E217B2}"/>
              </a:ext>
            </a:extLst>
          </p:cNvPr>
          <p:cNvSpPr/>
          <p:nvPr/>
        </p:nvSpPr>
        <p:spPr>
          <a:xfrm>
            <a:off x="4827556" y="5320822"/>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1" name="Овал 200">
            <a:extLst>
              <a:ext uri="{FF2B5EF4-FFF2-40B4-BE49-F238E27FC236}">
                <a16:creationId xmlns:a16="http://schemas.microsoft.com/office/drawing/2014/main" id="{AE53F5AA-41DC-52FD-6E24-9B1FD114674A}"/>
              </a:ext>
            </a:extLst>
          </p:cNvPr>
          <p:cNvSpPr/>
          <p:nvPr/>
        </p:nvSpPr>
        <p:spPr>
          <a:xfrm>
            <a:off x="4827556" y="4852876"/>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2" name="Овал 201">
            <a:extLst>
              <a:ext uri="{FF2B5EF4-FFF2-40B4-BE49-F238E27FC236}">
                <a16:creationId xmlns:a16="http://schemas.microsoft.com/office/drawing/2014/main" id="{F8F475E4-36A7-00E8-3A04-E6131073904F}"/>
              </a:ext>
            </a:extLst>
          </p:cNvPr>
          <p:cNvSpPr/>
          <p:nvPr/>
        </p:nvSpPr>
        <p:spPr>
          <a:xfrm>
            <a:off x="4827556" y="4393513"/>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3" name="Овал 202">
            <a:extLst>
              <a:ext uri="{FF2B5EF4-FFF2-40B4-BE49-F238E27FC236}">
                <a16:creationId xmlns:a16="http://schemas.microsoft.com/office/drawing/2014/main" id="{E45DCD6C-324E-B3E2-152A-03C3BBE7F45A}"/>
              </a:ext>
            </a:extLst>
          </p:cNvPr>
          <p:cNvSpPr/>
          <p:nvPr/>
        </p:nvSpPr>
        <p:spPr>
          <a:xfrm>
            <a:off x="4827556" y="3961422"/>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4" name="Овал 203">
            <a:extLst>
              <a:ext uri="{FF2B5EF4-FFF2-40B4-BE49-F238E27FC236}">
                <a16:creationId xmlns:a16="http://schemas.microsoft.com/office/drawing/2014/main" id="{A79315AF-471F-804A-C6D8-3742AE8E96E5}"/>
              </a:ext>
            </a:extLst>
          </p:cNvPr>
          <p:cNvSpPr/>
          <p:nvPr/>
        </p:nvSpPr>
        <p:spPr>
          <a:xfrm>
            <a:off x="4829859" y="3497321"/>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5" name="Овал 204">
            <a:extLst>
              <a:ext uri="{FF2B5EF4-FFF2-40B4-BE49-F238E27FC236}">
                <a16:creationId xmlns:a16="http://schemas.microsoft.com/office/drawing/2014/main" id="{E271CDB4-F97B-4C64-A9B3-6736D3110A4A}"/>
              </a:ext>
            </a:extLst>
          </p:cNvPr>
          <p:cNvSpPr/>
          <p:nvPr/>
        </p:nvSpPr>
        <p:spPr>
          <a:xfrm>
            <a:off x="3964682" y="2908766"/>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6" name="Овал 205">
            <a:extLst>
              <a:ext uri="{FF2B5EF4-FFF2-40B4-BE49-F238E27FC236}">
                <a16:creationId xmlns:a16="http://schemas.microsoft.com/office/drawing/2014/main" id="{23AC2E26-74A6-F4C5-FB97-0FB031FF65FA}"/>
              </a:ext>
            </a:extLst>
          </p:cNvPr>
          <p:cNvSpPr/>
          <p:nvPr/>
        </p:nvSpPr>
        <p:spPr>
          <a:xfrm>
            <a:off x="3955473" y="2461181"/>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7" name="Овал 206">
            <a:extLst>
              <a:ext uri="{FF2B5EF4-FFF2-40B4-BE49-F238E27FC236}">
                <a16:creationId xmlns:a16="http://schemas.microsoft.com/office/drawing/2014/main" id="{4387CED4-192F-27C5-2770-BF7B2919C000}"/>
              </a:ext>
            </a:extLst>
          </p:cNvPr>
          <p:cNvSpPr/>
          <p:nvPr/>
        </p:nvSpPr>
        <p:spPr>
          <a:xfrm>
            <a:off x="3944604" y="2012065"/>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8" name="Овал 207">
            <a:extLst>
              <a:ext uri="{FF2B5EF4-FFF2-40B4-BE49-F238E27FC236}">
                <a16:creationId xmlns:a16="http://schemas.microsoft.com/office/drawing/2014/main" id="{1DD33B7F-0A05-39BF-2DCA-105AF31B05AE}"/>
              </a:ext>
            </a:extLst>
          </p:cNvPr>
          <p:cNvSpPr/>
          <p:nvPr/>
        </p:nvSpPr>
        <p:spPr>
          <a:xfrm>
            <a:off x="3956497" y="1563970"/>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9" name="Овал 208">
            <a:extLst>
              <a:ext uri="{FF2B5EF4-FFF2-40B4-BE49-F238E27FC236}">
                <a16:creationId xmlns:a16="http://schemas.microsoft.com/office/drawing/2014/main" id="{E8CFB92A-A34E-D47A-D045-F432744D28EA}"/>
              </a:ext>
            </a:extLst>
          </p:cNvPr>
          <p:cNvSpPr/>
          <p:nvPr/>
        </p:nvSpPr>
        <p:spPr>
          <a:xfrm>
            <a:off x="3964682" y="1115364"/>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0" name="Овал 209">
            <a:extLst>
              <a:ext uri="{FF2B5EF4-FFF2-40B4-BE49-F238E27FC236}">
                <a16:creationId xmlns:a16="http://schemas.microsoft.com/office/drawing/2014/main" id="{5F7F5A61-3B1D-DA68-9D4E-520D988D6D87}"/>
              </a:ext>
            </a:extLst>
          </p:cNvPr>
          <p:cNvSpPr/>
          <p:nvPr/>
        </p:nvSpPr>
        <p:spPr>
          <a:xfrm>
            <a:off x="3980549" y="667269"/>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1" name="Овал 210">
            <a:extLst>
              <a:ext uri="{FF2B5EF4-FFF2-40B4-BE49-F238E27FC236}">
                <a16:creationId xmlns:a16="http://schemas.microsoft.com/office/drawing/2014/main" id="{2B7930F1-4C8A-677B-1B98-E748B585A450}"/>
              </a:ext>
            </a:extLst>
          </p:cNvPr>
          <p:cNvSpPr/>
          <p:nvPr/>
        </p:nvSpPr>
        <p:spPr>
          <a:xfrm>
            <a:off x="4833645" y="3094833"/>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2" name="Овал 211">
            <a:extLst>
              <a:ext uri="{FF2B5EF4-FFF2-40B4-BE49-F238E27FC236}">
                <a16:creationId xmlns:a16="http://schemas.microsoft.com/office/drawing/2014/main" id="{C2DE80BF-AC24-8DE3-639F-C3FE2AF865B3}"/>
              </a:ext>
            </a:extLst>
          </p:cNvPr>
          <p:cNvSpPr/>
          <p:nvPr/>
        </p:nvSpPr>
        <p:spPr>
          <a:xfrm>
            <a:off x="4833645" y="2655895"/>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3" name="Овал 212">
            <a:extLst>
              <a:ext uri="{FF2B5EF4-FFF2-40B4-BE49-F238E27FC236}">
                <a16:creationId xmlns:a16="http://schemas.microsoft.com/office/drawing/2014/main" id="{FB362506-4A0E-943B-6E6B-B9A49256E2C2}"/>
              </a:ext>
            </a:extLst>
          </p:cNvPr>
          <p:cNvSpPr/>
          <p:nvPr/>
        </p:nvSpPr>
        <p:spPr>
          <a:xfrm>
            <a:off x="4833645" y="2187949"/>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4" name="Овал 213">
            <a:extLst>
              <a:ext uri="{FF2B5EF4-FFF2-40B4-BE49-F238E27FC236}">
                <a16:creationId xmlns:a16="http://schemas.microsoft.com/office/drawing/2014/main" id="{EABD4917-C304-A965-7F3F-7093F17679CB}"/>
              </a:ext>
            </a:extLst>
          </p:cNvPr>
          <p:cNvSpPr/>
          <p:nvPr/>
        </p:nvSpPr>
        <p:spPr>
          <a:xfrm>
            <a:off x="4833645" y="1728586"/>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5" name="Овал 214">
            <a:extLst>
              <a:ext uri="{FF2B5EF4-FFF2-40B4-BE49-F238E27FC236}">
                <a16:creationId xmlns:a16="http://schemas.microsoft.com/office/drawing/2014/main" id="{27A7ED74-62CF-CADC-B828-2EC8C2190267}"/>
              </a:ext>
            </a:extLst>
          </p:cNvPr>
          <p:cNvSpPr/>
          <p:nvPr/>
        </p:nvSpPr>
        <p:spPr>
          <a:xfrm>
            <a:off x="4833645" y="1296495"/>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6" name="Овал 215">
            <a:extLst>
              <a:ext uri="{FF2B5EF4-FFF2-40B4-BE49-F238E27FC236}">
                <a16:creationId xmlns:a16="http://schemas.microsoft.com/office/drawing/2014/main" id="{6672C9CA-E2AC-E88E-5E8F-DA91EAC42C65}"/>
              </a:ext>
            </a:extLst>
          </p:cNvPr>
          <p:cNvSpPr/>
          <p:nvPr/>
        </p:nvSpPr>
        <p:spPr>
          <a:xfrm>
            <a:off x="4835948" y="832394"/>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17" name="Прямая со стрелкой 216">
            <a:extLst>
              <a:ext uri="{FF2B5EF4-FFF2-40B4-BE49-F238E27FC236}">
                <a16:creationId xmlns:a16="http://schemas.microsoft.com/office/drawing/2014/main" id="{E0E65699-7455-ABFE-3703-CFC75407417C}"/>
              </a:ext>
            </a:extLst>
          </p:cNvPr>
          <p:cNvCxnSpPr>
            <a:cxnSpLocks/>
          </p:cNvCxnSpPr>
          <p:nvPr/>
        </p:nvCxnSpPr>
        <p:spPr>
          <a:xfrm>
            <a:off x="5125121" y="880857"/>
            <a:ext cx="51341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0" name="Прямая со стрелкой 279">
            <a:extLst>
              <a:ext uri="{FF2B5EF4-FFF2-40B4-BE49-F238E27FC236}">
                <a16:creationId xmlns:a16="http://schemas.microsoft.com/office/drawing/2014/main" id="{18D0A89A-653B-6DA5-D14D-3D30EFEA3A6A}"/>
              </a:ext>
            </a:extLst>
          </p:cNvPr>
          <p:cNvCxnSpPr>
            <a:cxnSpLocks/>
          </p:cNvCxnSpPr>
          <p:nvPr/>
        </p:nvCxnSpPr>
        <p:spPr>
          <a:xfrm rot="2400000">
            <a:off x="4983782" y="3702144"/>
            <a:ext cx="3600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1" name="Прямая со стрелкой 280">
            <a:extLst>
              <a:ext uri="{FF2B5EF4-FFF2-40B4-BE49-F238E27FC236}">
                <a16:creationId xmlns:a16="http://schemas.microsoft.com/office/drawing/2014/main" id="{6FCE6964-859D-51D9-0AB7-ADE24FD12DC1}"/>
              </a:ext>
            </a:extLst>
          </p:cNvPr>
          <p:cNvCxnSpPr>
            <a:cxnSpLocks/>
          </p:cNvCxnSpPr>
          <p:nvPr/>
        </p:nvCxnSpPr>
        <p:spPr>
          <a:xfrm rot="360000">
            <a:off x="5077539" y="1353296"/>
            <a:ext cx="3600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2" name="Прямая со стрелкой 281">
            <a:extLst>
              <a:ext uri="{FF2B5EF4-FFF2-40B4-BE49-F238E27FC236}">
                <a16:creationId xmlns:a16="http://schemas.microsoft.com/office/drawing/2014/main" id="{FB90D4CE-077D-AF74-32E2-82FC37D045EB}"/>
              </a:ext>
            </a:extLst>
          </p:cNvPr>
          <p:cNvCxnSpPr>
            <a:cxnSpLocks/>
          </p:cNvCxnSpPr>
          <p:nvPr/>
        </p:nvCxnSpPr>
        <p:spPr>
          <a:xfrm rot="780000">
            <a:off x="5132989" y="1835281"/>
            <a:ext cx="3600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3" name="Прямая со стрелкой 282">
            <a:extLst>
              <a:ext uri="{FF2B5EF4-FFF2-40B4-BE49-F238E27FC236}">
                <a16:creationId xmlns:a16="http://schemas.microsoft.com/office/drawing/2014/main" id="{DEEFA2E1-D117-DBF9-CF18-0E40B6430FBE}"/>
              </a:ext>
            </a:extLst>
          </p:cNvPr>
          <p:cNvCxnSpPr>
            <a:cxnSpLocks/>
          </p:cNvCxnSpPr>
          <p:nvPr/>
        </p:nvCxnSpPr>
        <p:spPr>
          <a:xfrm rot="1200000">
            <a:off x="5057883" y="2334491"/>
            <a:ext cx="3600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5" name="Прямая со стрелкой 284">
            <a:extLst>
              <a:ext uri="{FF2B5EF4-FFF2-40B4-BE49-F238E27FC236}">
                <a16:creationId xmlns:a16="http://schemas.microsoft.com/office/drawing/2014/main" id="{12C6E782-70D7-20C3-9101-DDD2D47A3FE7}"/>
              </a:ext>
            </a:extLst>
          </p:cNvPr>
          <p:cNvCxnSpPr>
            <a:cxnSpLocks/>
          </p:cNvCxnSpPr>
          <p:nvPr/>
        </p:nvCxnSpPr>
        <p:spPr>
          <a:xfrm rot="1560000">
            <a:off x="5082852" y="2854076"/>
            <a:ext cx="3600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6" name="Прямая со стрелкой 285">
            <a:extLst>
              <a:ext uri="{FF2B5EF4-FFF2-40B4-BE49-F238E27FC236}">
                <a16:creationId xmlns:a16="http://schemas.microsoft.com/office/drawing/2014/main" id="{922645C2-D600-29C0-FBE0-5206183283FF}"/>
              </a:ext>
            </a:extLst>
          </p:cNvPr>
          <p:cNvCxnSpPr>
            <a:cxnSpLocks/>
          </p:cNvCxnSpPr>
          <p:nvPr/>
        </p:nvCxnSpPr>
        <p:spPr>
          <a:xfrm rot="1980000">
            <a:off x="5016757" y="3278289"/>
            <a:ext cx="3600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8" name="Прямая со стрелкой 287">
            <a:extLst>
              <a:ext uri="{FF2B5EF4-FFF2-40B4-BE49-F238E27FC236}">
                <a16:creationId xmlns:a16="http://schemas.microsoft.com/office/drawing/2014/main" id="{14CA931A-39F4-28D9-28F4-2E54826CC614}"/>
              </a:ext>
            </a:extLst>
          </p:cNvPr>
          <p:cNvCxnSpPr>
            <a:cxnSpLocks/>
          </p:cNvCxnSpPr>
          <p:nvPr/>
        </p:nvCxnSpPr>
        <p:spPr>
          <a:xfrm rot="1980000">
            <a:off x="5039698" y="4131960"/>
            <a:ext cx="3600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9" name="Прямая со стрелкой 288">
            <a:extLst>
              <a:ext uri="{FF2B5EF4-FFF2-40B4-BE49-F238E27FC236}">
                <a16:creationId xmlns:a16="http://schemas.microsoft.com/office/drawing/2014/main" id="{B3C8BF74-80F4-E1DD-A7F4-D0A730EA35B5}"/>
              </a:ext>
            </a:extLst>
          </p:cNvPr>
          <p:cNvCxnSpPr>
            <a:cxnSpLocks/>
          </p:cNvCxnSpPr>
          <p:nvPr/>
        </p:nvCxnSpPr>
        <p:spPr>
          <a:xfrm rot="1560000">
            <a:off x="5066541" y="4490255"/>
            <a:ext cx="3600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0" name="Прямая со стрелкой 289">
            <a:extLst>
              <a:ext uri="{FF2B5EF4-FFF2-40B4-BE49-F238E27FC236}">
                <a16:creationId xmlns:a16="http://schemas.microsoft.com/office/drawing/2014/main" id="{02701125-964C-166F-F711-B1E5DD64F0B3}"/>
              </a:ext>
            </a:extLst>
          </p:cNvPr>
          <p:cNvCxnSpPr>
            <a:cxnSpLocks/>
          </p:cNvCxnSpPr>
          <p:nvPr/>
        </p:nvCxnSpPr>
        <p:spPr>
          <a:xfrm rot="1200000">
            <a:off x="5057882" y="4980380"/>
            <a:ext cx="3600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1" name="Прямая со стрелкой 290">
            <a:extLst>
              <a:ext uri="{FF2B5EF4-FFF2-40B4-BE49-F238E27FC236}">
                <a16:creationId xmlns:a16="http://schemas.microsoft.com/office/drawing/2014/main" id="{CC047C14-E0E3-E283-9A60-12F07878C668}"/>
              </a:ext>
            </a:extLst>
          </p:cNvPr>
          <p:cNvCxnSpPr>
            <a:cxnSpLocks/>
          </p:cNvCxnSpPr>
          <p:nvPr/>
        </p:nvCxnSpPr>
        <p:spPr>
          <a:xfrm rot="780000">
            <a:off x="5094671" y="5408189"/>
            <a:ext cx="3600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2" name="Прямая со стрелкой 291">
            <a:extLst>
              <a:ext uri="{FF2B5EF4-FFF2-40B4-BE49-F238E27FC236}">
                <a16:creationId xmlns:a16="http://schemas.microsoft.com/office/drawing/2014/main" id="{71CB2EA1-864E-0CD2-4915-F6388CC948A1}"/>
              </a:ext>
            </a:extLst>
          </p:cNvPr>
          <p:cNvCxnSpPr>
            <a:cxnSpLocks/>
          </p:cNvCxnSpPr>
          <p:nvPr/>
        </p:nvCxnSpPr>
        <p:spPr>
          <a:xfrm rot="360000">
            <a:off x="5119455" y="5838999"/>
            <a:ext cx="3600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3" name="Прямая со стрелкой 292">
            <a:extLst>
              <a:ext uri="{FF2B5EF4-FFF2-40B4-BE49-F238E27FC236}">
                <a16:creationId xmlns:a16="http://schemas.microsoft.com/office/drawing/2014/main" id="{DAF6E7CE-E791-C098-6FAA-04EFD8933C0A}"/>
              </a:ext>
            </a:extLst>
          </p:cNvPr>
          <p:cNvCxnSpPr>
            <a:cxnSpLocks/>
          </p:cNvCxnSpPr>
          <p:nvPr/>
        </p:nvCxnSpPr>
        <p:spPr>
          <a:xfrm>
            <a:off x="5056705" y="6221859"/>
            <a:ext cx="51341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4" name="Овал 293">
            <a:extLst>
              <a:ext uri="{FF2B5EF4-FFF2-40B4-BE49-F238E27FC236}">
                <a16:creationId xmlns:a16="http://schemas.microsoft.com/office/drawing/2014/main" id="{16795DB2-A43D-20B7-C141-F11D3B34C31F}"/>
              </a:ext>
            </a:extLst>
          </p:cNvPr>
          <p:cNvSpPr/>
          <p:nvPr/>
        </p:nvSpPr>
        <p:spPr>
          <a:xfrm>
            <a:off x="7356238" y="5976699"/>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5" name="Овал 294">
            <a:extLst>
              <a:ext uri="{FF2B5EF4-FFF2-40B4-BE49-F238E27FC236}">
                <a16:creationId xmlns:a16="http://schemas.microsoft.com/office/drawing/2014/main" id="{8CF14809-906A-9504-CCB2-3192242D4C02}"/>
              </a:ext>
            </a:extLst>
          </p:cNvPr>
          <p:cNvSpPr/>
          <p:nvPr/>
        </p:nvSpPr>
        <p:spPr>
          <a:xfrm>
            <a:off x="8211637" y="6141824"/>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96" name="Прямая со стрелкой 295">
            <a:extLst>
              <a:ext uri="{FF2B5EF4-FFF2-40B4-BE49-F238E27FC236}">
                <a16:creationId xmlns:a16="http://schemas.microsoft.com/office/drawing/2014/main" id="{276506DB-3F9D-0F9E-B8F0-5887AC1246C8}"/>
              </a:ext>
            </a:extLst>
          </p:cNvPr>
          <p:cNvCxnSpPr>
            <a:cxnSpLocks/>
          </p:cNvCxnSpPr>
          <p:nvPr/>
        </p:nvCxnSpPr>
        <p:spPr>
          <a:xfrm>
            <a:off x="8500810" y="6190286"/>
            <a:ext cx="51341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7" name="Овал 296">
            <a:extLst>
              <a:ext uri="{FF2B5EF4-FFF2-40B4-BE49-F238E27FC236}">
                <a16:creationId xmlns:a16="http://schemas.microsoft.com/office/drawing/2014/main" id="{3CE1313B-E2C1-6F56-572C-18F7D91AA166}"/>
              </a:ext>
            </a:extLst>
          </p:cNvPr>
          <p:cNvSpPr/>
          <p:nvPr/>
        </p:nvSpPr>
        <p:spPr>
          <a:xfrm>
            <a:off x="7358334" y="5562205"/>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8" name="Овал 297">
            <a:extLst>
              <a:ext uri="{FF2B5EF4-FFF2-40B4-BE49-F238E27FC236}">
                <a16:creationId xmlns:a16="http://schemas.microsoft.com/office/drawing/2014/main" id="{1F4ABEA3-30A1-97AA-DB55-99ECA84A783C}"/>
              </a:ext>
            </a:extLst>
          </p:cNvPr>
          <p:cNvSpPr/>
          <p:nvPr/>
        </p:nvSpPr>
        <p:spPr>
          <a:xfrm>
            <a:off x="7349125" y="5114620"/>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9" name="Овал 298">
            <a:extLst>
              <a:ext uri="{FF2B5EF4-FFF2-40B4-BE49-F238E27FC236}">
                <a16:creationId xmlns:a16="http://schemas.microsoft.com/office/drawing/2014/main" id="{666BE7B5-BEF1-3397-1B7A-C5A34AA2BE3D}"/>
              </a:ext>
            </a:extLst>
          </p:cNvPr>
          <p:cNvSpPr/>
          <p:nvPr/>
        </p:nvSpPr>
        <p:spPr>
          <a:xfrm>
            <a:off x="7338256" y="4665504"/>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0" name="Овал 299">
            <a:extLst>
              <a:ext uri="{FF2B5EF4-FFF2-40B4-BE49-F238E27FC236}">
                <a16:creationId xmlns:a16="http://schemas.microsoft.com/office/drawing/2014/main" id="{0DAA4D3C-ADD5-041D-0D0E-89843610526D}"/>
              </a:ext>
            </a:extLst>
          </p:cNvPr>
          <p:cNvSpPr/>
          <p:nvPr/>
        </p:nvSpPr>
        <p:spPr>
          <a:xfrm>
            <a:off x="7350149" y="4217408"/>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1" name="Овал 300">
            <a:extLst>
              <a:ext uri="{FF2B5EF4-FFF2-40B4-BE49-F238E27FC236}">
                <a16:creationId xmlns:a16="http://schemas.microsoft.com/office/drawing/2014/main" id="{ABA737C2-842D-80AB-46BE-B7F56E06C39A}"/>
              </a:ext>
            </a:extLst>
          </p:cNvPr>
          <p:cNvSpPr/>
          <p:nvPr/>
        </p:nvSpPr>
        <p:spPr>
          <a:xfrm>
            <a:off x="7358334" y="3768803"/>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2" name="Овал 301">
            <a:extLst>
              <a:ext uri="{FF2B5EF4-FFF2-40B4-BE49-F238E27FC236}">
                <a16:creationId xmlns:a16="http://schemas.microsoft.com/office/drawing/2014/main" id="{7F18B379-379D-D364-DE43-93D138D6E666}"/>
              </a:ext>
            </a:extLst>
          </p:cNvPr>
          <p:cNvSpPr/>
          <p:nvPr/>
        </p:nvSpPr>
        <p:spPr>
          <a:xfrm>
            <a:off x="7374201" y="3320707"/>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3" name="Овал 302">
            <a:extLst>
              <a:ext uri="{FF2B5EF4-FFF2-40B4-BE49-F238E27FC236}">
                <a16:creationId xmlns:a16="http://schemas.microsoft.com/office/drawing/2014/main" id="{B1F6CC1A-42A6-C367-B9F6-1AE0CF2AC942}"/>
              </a:ext>
            </a:extLst>
          </p:cNvPr>
          <p:cNvSpPr/>
          <p:nvPr/>
        </p:nvSpPr>
        <p:spPr>
          <a:xfrm>
            <a:off x="8227297" y="5748271"/>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4" name="Овал 303">
            <a:extLst>
              <a:ext uri="{FF2B5EF4-FFF2-40B4-BE49-F238E27FC236}">
                <a16:creationId xmlns:a16="http://schemas.microsoft.com/office/drawing/2014/main" id="{810BD52B-8032-4744-B2BB-2CFCF9A3E449}"/>
              </a:ext>
            </a:extLst>
          </p:cNvPr>
          <p:cNvSpPr/>
          <p:nvPr/>
        </p:nvSpPr>
        <p:spPr>
          <a:xfrm>
            <a:off x="8227297" y="5309333"/>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5" name="Овал 304">
            <a:extLst>
              <a:ext uri="{FF2B5EF4-FFF2-40B4-BE49-F238E27FC236}">
                <a16:creationId xmlns:a16="http://schemas.microsoft.com/office/drawing/2014/main" id="{D996DC31-2710-ED2D-02FA-C51675CDDA1B}"/>
              </a:ext>
            </a:extLst>
          </p:cNvPr>
          <p:cNvSpPr/>
          <p:nvPr/>
        </p:nvSpPr>
        <p:spPr>
          <a:xfrm>
            <a:off x="8227297" y="4841387"/>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6" name="Овал 305">
            <a:extLst>
              <a:ext uri="{FF2B5EF4-FFF2-40B4-BE49-F238E27FC236}">
                <a16:creationId xmlns:a16="http://schemas.microsoft.com/office/drawing/2014/main" id="{B1B5F653-1703-C7FF-ADE3-233092AF025B}"/>
              </a:ext>
            </a:extLst>
          </p:cNvPr>
          <p:cNvSpPr/>
          <p:nvPr/>
        </p:nvSpPr>
        <p:spPr>
          <a:xfrm>
            <a:off x="8227297" y="4382023"/>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7" name="Овал 306">
            <a:extLst>
              <a:ext uri="{FF2B5EF4-FFF2-40B4-BE49-F238E27FC236}">
                <a16:creationId xmlns:a16="http://schemas.microsoft.com/office/drawing/2014/main" id="{A02DA20B-38AA-D5AE-1C5A-3BB1D8AA7A7B}"/>
              </a:ext>
            </a:extLst>
          </p:cNvPr>
          <p:cNvSpPr/>
          <p:nvPr/>
        </p:nvSpPr>
        <p:spPr>
          <a:xfrm>
            <a:off x="8227297" y="3949933"/>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8" name="Овал 307">
            <a:extLst>
              <a:ext uri="{FF2B5EF4-FFF2-40B4-BE49-F238E27FC236}">
                <a16:creationId xmlns:a16="http://schemas.microsoft.com/office/drawing/2014/main" id="{F0AAC960-276F-AC78-89CB-DFAF7C602671}"/>
              </a:ext>
            </a:extLst>
          </p:cNvPr>
          <p:cNvSpPr/>
          <p:nvPr/>
        </p:nvSpPr>
        <p:spPr>
          <a:xfrm>
            <a:off x="8229600" y="3485832"/>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9" name="Овал 308">
            <a:extLst>
              <a:ext uri="{FF2B5EF4-FFF2-40B4-BE49-F238E27FC236}">
                <a16:creationId xmlns:a16="http://schemas.microsoft.com/office/drawing/2014/main" id="{6DC71D51-CD04-6E17-8763-8124A5B65C56}"/>
              </a:ext>
            </a:extLst>
          </p:cNvPr>
          <p:cNvSpPr/>
          <p:nvPr/>
        </p:nvSpPr>
        <p:spPr>
          <a:xfrm>
            <a:off x="7364423" y="2897277"/>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0" name="Овал 309">
            <a:extLst>
              <a:ext uri="{FF2B5EF4-FFF2-40B4-BE49-F238E27FC236}">
                <a16:creationId xmlns:a16="http://schemas.microsoft.com/office/drawing/2014/main" id="{EB855643-BBA0-355E-7A35-51FE182469F0}"/>
              </a:ext>
            </a:extLst>
          </p:cNvPr>
          <p:cNvSpPr/>
          <p:nvPr/>
        </p:nvSpPr>
        <p:spPr>
          <a:xfrm>
            <a:off x="7355214" y="2449692"/>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1" name="Овал 310">
            <a:extLst>
              <a:ext uri="{FF2B5EF4-FFF2-40B4-BE49-F238E27FC236}">
                <a16:creationId xmlns:a16="http://schemas.microsoft.com/office/drawing/2014/main" id="{CE2C0DD4-715B-8AF6-CF32-7D1CD09D5AA6}"/>
              </a:ext>
            </a:extLst>
          </p:cNvPr>
          <p:cNvSpPr/>
          <p:nvPr/>
        </p:nvSpPr>
        <p:spPr>
          <a:xfrm>
            <a:off x="7344345" y="2000576"/>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2" name="Овал 311">
            <a:extLst>
              <a:ext uri="{FF2B5EF4-FFF2-40B4-BE49-F238E27FC236}">
                <a16:creationId xmlns:a16="http://schemas.microsoft.com/office/drawing/2014/main" id="{5CD460C8-8C89-108D-2201-1D64A7E09ACF}"/>
              </a:ext>
            </a:extLst>
          </p:cNvPr>
          <p:cNvSpPr/>
          <p:nvPr/>
        </p:nvSpPr>
        <p:spPr>
          <a:xfrm>
            <a:off x="7356238" y="1552481"/>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3" name="Овал 312">
            <a:extLst>
              <a:ext uri="{FF2B5EF4-FFF2-40B4-BE49-F238E27FC236}">
                <a16:creationId xmlns:a16="http://schemas.microsoft.com/office/drawing/2014/main" id="{97801900-534C-0897-5D54-92B5364DE6B3}"/>
              </a:ext>
            </a:extLst>
          </p:cNvPr>
          <p:cNvSpPr/>
          <p:nvPr/>
        </p:nvSpPr>
        <p:spPr>
          <a:xfrm>
            <a:off x="7364423" y="1103875"/>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4" name="Овал 313">
            <a:extLst>
              <a:ext uri="{FF2B5EF4-FFF2-40B4-BE49-F238E27FC236}">
                <a16:creationId xmlns:a16="http://schemas.microsoft.com/office/drawing/2014/main" id="{5B52206A-A2EA-0C7C-F4DB-98493DD6C907}"/>
              </a:ext>
            </a:extLst>
          </p:cNvPr>
          <p:cNvSpPr/>
          <p:nvPr/>
        </p:nvSpPr>
        <p:spPr>
          <a:xfrm>
            <a:off x="7380290" y="655780"/>
            <a:ext cx="1971936" cy="4767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5" name="Овал 314">
            <a:extLst>
              <a:ext uri="{FF2B5EF4-FFF2-40B4-BE49-F238E27FC236}">
                <a16:creationId xmlns:a16="http://schemas.microsoft.com/office/drawing/2014/main" id="{062154F2-ACED-64A9-39CB-4D769C8A8CDE}"/>
              </a:ext>
            </a:extLst>
          </p:cNvPr>
          <p:cNvSpPr/>
          <p:nvPr/>
        </p:nvSpPr>
        <p:spPr>
          <a:xfrm>
            <a:off x="8233386" y="3083344"/>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6" name="Овал 315">
            <a:extLst>
              <a:ext uri="{FF2B5EF4-FFF2-40B4-BE49-F238E27FC236}">
                <a16:creationId xmlns:a16="http://schemas.microsoft.com/office/drawing/2014/main" id="{B4FFA1BF-8C43-5A1A-6BE5-DDA51DCD9D1C}"/>
              </a:ext>
            </a:extLst>
          </p:cNvPr>
          <p:cNvSpPr/>
          <p:nvPr/>
        </p:nvSpPr>
        <p:spPr>
          <a:xfrm>
            <a:off x="8233386" y="2644406"/>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7" name="Овал 316">
            <a:extLst>
              <a:ext uri="{FF2B5EF4-FFF2-40B4-BE49-F238E27FC236}">
                <a16:creationId xmlns:a16="http://schemas.microsoft.com/office/drawing/2014/main" id="{D7ECF140-BB5C-12E5-373B-40DDEB9743CD}"/>
              </a:ext>
            </a:extLst>
          </p:cNvPr>
          <p:cNvSpPr/>
          <p:nvPr/>
        </p:nvSpPr>
        <p:spPr>
          <a:xfrm>
            <a:off x="8233386" y="2176460"/>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8" name="Овал 317">
            <a:extLst>
              <a:ext uri="{FF2B5EF4-FFF2-40B4-BE49-F238E27FC236}">
                <a16:creationId xmlns:a16="http://schemas.microsoft.com/office/drawing/2014/main" id="{8AFC9A38-0637-507E-3B75-5B4D7505CE14}"/>
              </a:ext>
            </a:extLst>
          </p:cNvPr>
          <p:cNvSpPr/>
          <p:nvPr/>
        </p:nvSpPr>
        <p:spPr>
          <a:xfrm>
            <a:off x="8233386" y="1717096"/>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9" name="Овал 318">
            <a:extLst>
              <a:ext uri="{FF2B5EF4-FFF2-40B4-BE49-F238E27FC236}">
                <a16:creationId xmlns:a16="http://schemas.microsoft.com/office/drawing/2014/main" id="{9A5F1B86-B8DC-576F-38CF-E847024B759E}"/>
              </a:ext>
            </a:extLst>
          </p:cNvPr>
          <p:cNvSpPr/>
          <p:nvPr/>
        </p:nvSpPr>
        <p:spPr>
          <a:xfrm>
            <a:off x="8233386" y="1285006"/>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0" name="Овал 319">
            <a:extLst>
              <a:ext uri="{FF2B5EF4-FFF2-40B4-BE49-F238E27FC236}">
                <a16:creationId xmlns:a16="http://schemas.microsoft.com/office/drawing/2014/main" id="{0A1328A4-C958-C68F-D3B9-8E93D2FE790C}"/>
              </a:ext>
            </a:extLst>
          </p:cNvPr>
          <p:cNvSpPr/>
          <p:nvPr/>
        </p:nvSpPr>
        <p:spPr>
          <a:xfrm>
            <a:off x="8235689" y="820905"/>
            <a:ext cx="193855" cy="8736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21" name="Прямая со стрелкой 320">
            <a:extLst>
              <a:ext uri="{FF2B5EF4-FFF2-40B4-BE49-F238E27FC236}">
                <a16:creationId xmlns:a16="http://schemas.microsoft.com/office/drawing/2014/main" id="{D7BEBCFD-CFBF-95B6-B0D3-DE51F6B154FE}"/>
              </a:ext>
            </a:extLst>
          </p:cNvPr>
          <p:cNvCxnSpPr>
            <a:cxnSpLocks/>
          </p:cNvCxnSpPr>
          <p:nvPr/>
        </p:nvCxnSpPr>
        <p:spPr>
          <a:xfrm>
            <a:off x="8524862" y="869367"/>
            <a:ext cx="51341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2" name="Прямая со стрелкой 321">
            <a:extLst>
              <a:ext uri="{FF2B5EF4-FFF2-40B4-BE49-F238E27FC236}">
                <a16:creationId xmlns:a16="http://schemas.microsoft.com/office/drawing/2014/main" id="{50B6D344-1307-77A5-6C4C-30FDA1D61368}"/>
              </a:ext>
            </a:extLst>
          </p:cNvPr>
          <p:cNvCxnSpPr>
            <a:cxnSpLocks/>
          </p:cNvCxnSpPr>
          <p:nvPr/>
        </p:nvCxnSpPr>
        <p:spPr>
          <a:xfrm>
            <a:off x="8478266" y="1370055"/>
            <a:ext cx="359872" cy="11206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3" name="Прямая со стрелкой 322">
            <a:extLst>
              <a:ext uri="{FF2B5EF4-FFF2-40B4-BE49-F238E27FC236}">
                <a16:creationId xmlns:a16="http://schemas.microsoft.com/office/drawing/2014/main" id="{46455FE4-64C5-0B63-5769-63AEE88CC640}"/>
              </a:ext>
            </a:extLst>
          </p:cNvPr>
          <p:cNvCxnSpPr>
            <a:cxnSpLocks/>
          </p:cNvCxnSpPr>
          <p:nvPr/>
        </p:nvCxnSpPr>
        <p:spPr>
          <a:xfrm>
            <a:off x="8382948" y="1831097"/>
            <a:ext cx="275254" cy="16183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Прямая со стрелкой 323">
            <a:extLst>
              <a:ext uri="{FF2B5EF4-FFF2-40B4-BE49-F238E27FC236}">
                <a16:creationId xmlns:a16="http://schemas.microsoft.com/office/drawing/2014/main" id="{176FC6CA-5D8E-E990-9B9E-B166660583FB}"/>
              </a:ext>
            </a:extLst>
          </p:cNvPr>
          <p:cNvCxnSpPr>
            <a:cxnSpLocks/>
          </p:cNvCxnSpPr>
          <p:nvPr/>
        </p:nvCxnSpPr>
        <p:spPr>
          <a:xfrm>
            <a:off x="8333659" y="2230535"/>
            <a:ext cx="0" cy="26033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Прямая со стрелкой 324">
            <a:extLst>
              <a:ext uri="{FF2B5EF4-FFF2-40B4-BE49-F238E27FC236}">
                <a16:creationId xmlns:a16="http://schemas.microsoft.com/office/drawing/2014/main" id="{A2F0A073-D908-1EB1-1220-CD3640C0FD01}"/>
              </a:ext>
            </a:extLst>
          </p:cNvPr>
          <p:cNvCxnSpPr>
            <a:cxnSpLocks/>
          </p:cNvCxnSpPr>
          <p:nvPr/>
        </p:nvCxnSpPr>
        <p:spPr>
          <a:xfrm flipH="1">
            <a:off x="7989783" y="2760813"/>
            <a:ext cx="275254" cy="16183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Прямая со стрелкой 325">
            <a:extLst>
              <a:ext uri="{FF2B5EF4-FFF2-40B4-BE49-F238E27FC236}">
                <a16:creationId xmlns:a16="http://schemas.microsoft.com/office/drawing/2014/main" id="{599C8304-39D7-908E-2AC1-0BC7F0150133}"/>
              </a:ext>
            </a:extLst>
          </p:cNvPr>
          <p:cNvCxnSpPr>
            <a:cxnSpLocks/>
          </p:cNvCxnSpPr>
          <p:nvPr/>
        </p:nvCxnSpPr>
        <p:spPr>
          <a:xfrm flipH="1">
            <a:off x="7827726" y="3180991"/>
            <a:ext cx="359872" cy="11206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7" name="Прямая со стрелкой 326">
            <a:extLst>
              <a:ext uri="{FF2B5EF4-FFF2-40B4-BE49-F238E27FC236}">
                <a16:creationId xmlns:a16="http://schemas.microsoft.com/office/drawing/2014/main" id="{E7713973-36C8-44A5-AEFC-0A29EBFA047C}"/>
              </a:ext>
            </a:extLst>
          </p:cNvPr>
          <p:cNvCxnSpPr>
            <a:cxnSpLocks/>
          </p:cNvCxnSpPr>
          <p:nvPr/>
        </p:nvCxnSpPr>
        <p:spPr>
          <a:xfrm flipH="1">
            <a:off x="7653514" y="3530501"/>
            <a:ext cx="51341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8" name="Прямая со стрелкой 327">
            <a:extLst>
              <a:ext uri="{FF2B5EF4-FFF2-40B4-BE49-F238E27FC236}">
                <a16:creationId xmlns:a16="http://schemas.microsoft.com/office/drawing/2014/main" id="{D9DAA508-5AC4-D72C-1F1D-E98E73F0B338}"/>
              </a:ext>
            </a:extLst>
          </p:cNvPr>
          <p:cNvCxnSpPr>
            <a:cxnSpLocks/>
          </p:cNvCxnSpPr>
          <p:nvPr/>
        </p:nvCxnSpPr>
        <p:spPr>
          <a:xfrm flipH="1" flipV="1">
            <a:off x="7827725" y="3873097"/>
            <a:ext cx="359872" cy="11206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9" name="Прямая со стрелкой 328">
            <a:extLst>
              <a:ext uri="{FF2B5EF4-FFF2-40B4-BE49-F238E27FC236}">
                <a16:creationId xmlns:a16="http://schemas.microsoft.com/office/drawing/2014/main" id="{A57D09AB-0F62-0556-D3BB-59E7A4DC625E}"/>
              </a:ext>
            </a:extLst>
          </p:cNvPr>
          <p:cNvCxnSpPr>
            <a:cxnSpLocks/>
          </p:cNvCxnSpPr>
          <p:nvPr/>
        </p:nvCxnSpPr>
        <p:spPr>
          <a:xfrm flipH="1" flipV="1">
            <a:off x="7912344" y="4220931"/>
            <a:ext cx="275254" cy="16183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0" name="Прямая со стрелкой 329">
            <a:extLst>
              <a:ext uri="{FF2B5EF4-FFF2-40B4-BE49-F238E27FC236}">
                <a16:creationId xmlns:a16="http://schemas.microsoft.com/office/drawing/2014/main" id="{19D11488-AE9D-3CCE-3451-65475E8768DB}"/>
              </a:ext>
            </a:extLst>
          </p:cNvPr>
          <p:cNvCxnSpPr>
            <a:cxnSpLocks/>
          </p:cNvCxnSpPr>
          <p:nvPr/>
        </p:nvCxnSpPr>
        <p:spPr>
          <a:xfrm flipH="1" flipV="1">
            <a:off x="8323249" y="4559280"/>
            <a:ext cx="0" cy="26033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1" name="Прямая со стрелкой 330">
            <a:extLst>
              <a:ext uri="{FF2B5EF4-FFF2-40B4-BE49-F238E27FC236}">
                <a16:creationId xmlns:a16="http://schemas.microsoft.com/office/drawing/2014/main" id="{73398580-C074-CDB3-199E-A586EC173A1F}"/>
              </a:ext>
            </a:extLst>
          </p:cNvPr>
          <p:cNvCxnSpPr>
            <a:cxnSpLocks/>
          </p:cNvCxnSpPr>
          <p:nvPr/>
        </p:nvCxnSpPr>
        <p:spPr>
          <a:xfrm flipV="1">
            <a:off x="8520575" y="5669795"/>
            <a:ext cx="359872" cy="11206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2" name="Прямая со стрелкой 331">
            <a:extLst>
              <a:ext uri="{FF2B5EF4-FFF2-40B4-BE49-F238E27FC236}">
                <a16:creationId xmlns:a16="http://schemas.microsoft.com/office/drawing/2014/main" id="{18C66672-451D-425F-E9A3-28AE1D453E73}"/>
              </a:ext>
            </a:extLst>
          </p:cNvPr>
          <p:cNvCxnSpPr>
            <a:cxnSpLocks/>
          </p:cNvCxnSpPr>
          <p:nvPr/>
        </p:nvCxnSpPr>
        <p:spPr>
          <a:xfrm flipV="1">
            <a:off x="8478266" y="5145971"/>
            <a:ext cx="275254" cy="16183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4" name="TextBox 333">
            <a:extLst>
              <a:ext uri="{FF2B5EF4-FFF2-40B4-BE49-F238E27FC236}">
                <a16:creationId xmlns:a16="http://schemas.microsoft.com/office/drawing/2014/main" id="{59BBA5B5-CB77-F3B7-3E3E-0C71A3F462E7}"/>
              </a:ext>
            </a:extLst>
          </p:cNvPr>
          <p:cNvSpPr txBox="1"/>
          <p:nvPr/>
        </p:nvSpPr>
        <p:spPr>
          <a:xfrm>
            <a:off x="-381030" y="6363502"/>
            <a:ext cx="4199499" cy="523220"/>
          </a:xfrm>
          <a:prstGeom prst="rect">
            <a:avLst/>
          </a:prstGeom>
          <a:noFill/>
        </p:spPr>
        <p:txBody>
          <a:bodyPr wrap="square">
            <a:spAutoFit/>
          </a:bodyPr>
          <a:lstStyle/>
          <a:p>
            <a:pPr algn="ctr"/>
            <a:r>
              <a:rPr lang="en-US" sz="2800" b="1" dirty="0"/>
              <a:t>Helimagnetic ordering</a:t>
            </a:r>
            <a:endParaRPr lang="ru-RU" sz="2800" b="1" dirty="0"/>
          </a:p>
        </p:txBody>
      </p:sp>
      <p:sp>
        <p:nvSpPr>
          <p:cNvPr id="335" name="TextBox 334">
            <a:extLst>
              <a:ext uri="{FF2B5EF4-FFF2-40B4-BE49-F238E27FC236}">
                <a16:creationId xmlns:a16="http://schemas.microsoft.com/office/drawing/2014/main" id="{9D7D4EAD-D1AC-0BA0-4CED-46AA4E14CF56}"/>
              </a:ext>
            </a:extLst>
          </p:cNvPr>
          <p:cNvSpPr txBox="1"/>
          <p:nvPr/>
        </p:nvSpPr>
        <p:spPr>
          <a:xfrm>
            <a:off x="2934576" y="6403709"/>
            <a:ext cx="4199499" cy="523220"/>
          </a:xfrm>
          <a:prstGeom prst="rect">
            <a:avLst/>
          </a:prstGeom>
          <a:noFill/>
        </p:spPr>
        <p:txBody>
          <a:bodyPr wrap="square">
            <a:spAutoFit/>
          </a:bodyPr>
          <a:lstStyle/>
          <a:p>
            <a:pPr algn="ctr"/>
            <a:r>
              <a:rPr lang="en-US" sz="2800" b="1" dirty="0"/>
              <a:t>Fan ordering</a:t>
            </a:r>
            <a:endParaRPr lang="ru-RU" sz="2800" b="1" dirty="0"/>
          </a:p>
        </p:txBody>
      </p:sp>
      <p:sp>
        <p:nvSpPr>
          <p:cNvPr id="336" name="TextBox 335">
            <a:extLst>
              <a:ext uri="{FF2B5EF4-FFF2-40B4-BE49-F238E27FC236}">
                <a16:creationId xmlns:a16="http://schemas.microsoft.com/office/drawing/2014/main" id="{5712135A-5E00-42BE-61DA-DD296425A265}"/>
              </a:ext>
            </a:extLst>
          </p:cNvPr>
          <p:cNvSpPr txBox="1"/>
          <p:nvPr/>
        </p:nvSpPr>
        <p:spPr>
          <a:xfrm>
            <a:off x="6311841" y="6403709"/>
            <a:ext cx="4199499" cy="523220"/>
          </a:xfrm>
          <a:prstGeom prst="rect">
            <a:avLst/>
          </a:prstGeom>
          <a:noFill/>
        </p:spPr>
        <p:txBody>
          <a:bodyPr wrap="square">
            <a:spAutoFit/>
          </a:bodyPr>
          <a:lstStyle/>
          <a:p>
            <a:pPr algn="ctr"/>
            <a:r>
              <a:rPr lang="en-US" sz="2800" b="1" dirty="0"/>
              <a:t>Helimagnetic ordering</a:t>
            </a:r>
            <a:endParaRPr lang="ru-RU" sz="2800" b="1" dirty="0"/>
          </a:p>
        </p:txBody>
      </p:sp>
      <p:sp>
        <p:nvSpPr>
          <p:cNvPr id="7" name="Прямоугольник 6">
            <a:extLst>
              <a:ext uri="{FF2B5EF4-FFF2-40B4-BE49-F238E27FC236}">
                <a16:creationId xmlns:a16="http://schemas.microsoft.com/office/drawing/2014/main" id="{D6FF017E-24FB-10F1-2A21-85A2815AC16F}"/>
              </a:ext>
            </a:extLst>
          </p:cNvPr>
          <p:cNvSpPr/>
          <p:nvPr/>
        </p:nvSpPr>
        <p:spPr>
          <a:xfrm>
            <a:off x="9830414" y="2389169"/>
            <a:ext cx="1591667" cy="2615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Полилиния: фигура 80">
            <a:extLst>
              <a:ext uri="{FF2B5EF4-FFF2-40B4-BE49-F238E27FC236}">
                <a16:creationId xmlns:a16="http://schemas.microsoft.com/office/drawing/2014/main" id="{29374E2C-CB45-2F5A-E068-A94571CE3A23}"/>
              </a:ext>
            </a:extLst>
          </p:cNvPr>
          <p:cNvSpPr/>
          <p:nvPr/>
        </p:nvSpPr>
        <p:spPr>
          <a:xfrm>
            <a:off x="11408884" y="2243336"/>
            <a:ext cx="485644" cy="585630"/>
          </a:xfrm>
          <a:custGeom>
            <a:avLst/>
            <a:gdLst>
              <a:gd name="connsiteX0" fmla="*/ 254794 w 255985"/>
              <a:gd name="connsiteY0" fmla="*/ 0 h 369094"/>
              <a:gd name="connsiteX1" fmla="*/ 0 w 255985"/>
              <a:gd name="connsiteY1" fmla="*/ 254794 h 369094"/>
              <a:gd name="connsiteX2" fmla="*/ 0 w 255985"/>
              <a:gd name="connsiteY2" fmla="*/ 369094 h 369094"/>
              <a:gd name="connsiteX3" fmla="*/ 255985 w 255985"/>
              <a:gd name="connsiteY3" fmla="*/ 113110 h 369094"/>
              <a:gd name="connsiteX4" fmla="*/ 254794 w 255985"/>
              <a:gd name="connsiteY4" fmla="*/ 0 h 369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85" h="369094">
                <a:moveTo>
                  <a:pt x="254794" y="0"/>
                </a:moveTo>
                <a:lnTo>
                  <a:pt x="0" y="254794"/>
                </a:lnTo>
                <a:lnTo>
                  <a:pt x="0" y="369094"/>
                </a:lnTo>
                <a:lnTo>
                  <a:pt x="255985" y="113110"/>
                </a:lnTo>
                <a:lnTo>
                  <a:pt x="254794" y="0"/>
                </a:lnTo>
                <a:close/>
              </a:path>
            </a:pathLst>
          </a:custGeom>
          <a:solidFill>
            <a:srgbClr val="DF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Полилиния: фигура 81">
            <a:extLst>
              <a:ext uri="{FF2B5EF4-FFF2-40B4-BE49-F238E27FC236}">
                <a16:creationId xmlns:a16="http://schemas.microsoft.com/office/drawing/2014/main" id="{2B05C407-BCED-18D1-06AB-1DA6C7F274D5}"/>
              </a:ext>
            </a:extLst>
          </p:cNvPr>
          <p:cNvSpPr/>
          <p:nvPr/>
        </p:nvSpPr>
        <p:spPr>
          <a:xfrm>
            <a:off x="11414470" y="1983374"/>
            <a:ext cx="481578" cy="673364"/>
          </a:xfrm>
          <a:custGeom>
            <a:avLst/>
            <a:gdLst>
              <a:gd name="connsiteX0" fmla="*/ 0 w 248841"/>
              <a:gd name="connsiteY0" fmla="*/ 408384 h 408384"/>
              <a:gd name="connsiteX1" fmla="*/ 248841 w 248841"/>
              <a:gd name="connsiteY1" fmla="*/ 159544 h 408384"/>
              <a:gd name="connsiteX2" fmla="*/ 248841 w 248841"/>
              <a:gd name="connsiteY2" fmla="*/ 0 h 408384"/>
              <a:gd name="connsiteX3" fmla="*/ 0 w 248841"/>
              <a:gd name="connsiteY3" fmla="*/ 250031 h 408384"/>
              <a:gd name="connsiteX4" fmla="*/ 0 w 248841"/>
              <a:gd name="connsiteY4" fmla="*/ 408384 h 408384"/>
              <a:gd name="connsiteX0" fmla="*/ 0 w 250032"/>
              <a:gd name="connsiteY0" fmla="*/ 416719 h 416719"/>
              <a:gd name="connsiteX1" fmla="*/ 250032 w 250032"/>
              <a:gd name="connsiteY1" fmla="*/ 159544 h 416719"/>
              <a:gd name="connsiteX2" fmla="*/ 250032 w 250032"/>
              <a:gd name="connsiteY2" fmla="*/ 0 h 416719"/>
              <a:gd name="connsiteX3" fmla="*/ 1191 w 250032"/>
              <a:gd name="connsiteY3" fmla="*/ 250031 h 416719"/>
              <a:gd name="connsiteX4" fmla="*/ 0 w 250032"/>
              <a:gd name="connsiteY4" fmla="*/ 416719 h 416719"/>
              <a:gd name="connsiteX0" fmla="*/ 0 w 251223"/>
              <a:gd name="connsiteY0" fmla="*/ 421482 h 421482"/>
              <a:gd name="connsiteX1" fmla="*/ 251223 w 251223"/>
              <a:gd name="connsiteY1" fmla="*/ 159544 h 421482"/>
              <a:gd name="connsiteX2" fmla="*/ 251223 w 251223"/>
              <a:gd name="connsiteY2" fmla="*/ 0 h 421482"/>
              <a:gd name="connsiteX3" fmla="*/ 2382 w 251223"/>
              <a:gd name="connsiteY3" fmla="*/ 250031 h 421482"/>
              <a:gd name="connsiteX4" fmla="*/ 0 w 251223"/>
              <a:gd name="connsiteY4" fmla="*/ 421482 h 421482"/>
              <a:gd name="connsiteX0" fmla="*/ 0 w 251223"/>
              <a:gd name="connsiteY0" fmla="*/ 421482 h 421482"/>
              <a:gd name="connsiteX1" fmla="*/ 251223 w 251223"/>
              <a:gd name="connsiteY1" fmla="*/ 159544 h 421482"/>
              <a:gd name="connsiteX2" fmla="*/ 251223 w 251223"/>
              <a:gd name="connsiteY2" fmla="*/ 0 h 421482"/>
              <a:gd name="connsiteX3" fmla="*/ 0 w 251223"/>
              <a:gd name="connsiteY3" fmla="*/ 257175 h 421482"/>
              <a:gd name="connsiteX4" fmla="*/ 0 w 251223"/>
              <a:gd name="connsiteY4" fmla="*/ 421482 h 42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223" h="421482">
                <a:moveTo>
                  <a:pt x="0" y="421482"/>
                </a:moveTo>
                <a:lnTo>
                  <a:pt x="251223" y="159544"/>
                </a:lnTo>
                <a:lnTo>
                  <a:pt x="251223" y="0"/>
                </a:lnTo>
                <a:lnTo>
                  <a:pt x="0" y="257175"/>
                </a:lnTo>
                <a:lnTo>
                  <a:pt x="0" y="421482"/>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3" name="Прямоугольник 82">
            <a:extLst>
              <a:ext uri="{FF2B5EF4-FFF2-40B4-BE49-F238E27FC236}">
                <a16:creationId xmlns:a16="http://schemas.microsoft.com/office/drawing/2014/main" id="{9F776FF5-26B7-DAF3-4CCF-A49F7911100E}"/>
              </a:ext>
            </a:extLst>
          </p:cNvPr>
          <p:cNvSpPr/>
          <p:nvPr/>
        </p:nvSpPr>
        <p:spPr>
          <a:xfrm>
            <a:off x="9830414" y="2200932"/>
            <a:ext cx="1596105" cy="189870"/>
          </a:xfrm>
          <a:prstGeom prst="rect">
            <a:avLst/>
          </a:prstGeom>
          <a:solidFill>
            <a:srgbClr val="B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Прямоугольник 83">
            <a:extLst>
              <a:ext uri="{FF2B5EF4-FFF2-40B4-BE49-F238E27FC236}">
                <a16:creationId xmlns:a16="http://schemas.microsoft.com/office/drawing/2014/main" id="{14A55820-4D84-4B98-4D72-6801F8D1CF7E}"/>
              </a:ext>
            </a:extLst>
          </p:cNvPr>
          <p:cNvSpPr/>
          <p:nvPr/>
        </p:nvSpPr>
        <p:spPr>
          <a:xfrm>
            <a:off x="9830416" y="1940801"/>
            <a:ext cx="1590515" cy="2615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Полилиния: фигура 84">
            <a:extLst>
              <a:ext uri="{FF2B5EF4-FFF2-40B4-BE49-F238E27FC236}">
                <a16:creationId xmlns:a16="http://schemas.microsoft.com/office/drawing/2014/main" id="{0D7C1D52-F699-89D4-DF74-574FA1EDD284}"/>
              </a:ext>
            </a:extLst>
          </p:cNvPr>
          <p:cNvSpPr/>
          <p:nvPr/>
        </p:nvSpPr>
        <p:spPr>
          <a:xfrm>
            <a:off x="11414841" y="1805114"/>
            <a:ext cx="483748" cy="589668"/>
          </a:xfrm>
          <a:custGeom>
            <a:avLst/>
            <a:gdLst>
              <a:gd name="connsiteX0" fmla="*/ 254794 w 255985"/>
              <a:gd name="connsiteY0" fmla="*/ 0 h 369094"/>
              <a:gd name="connsiteX1" fmla="*/ 0 w 255985"/>
              <a:gd name="connsiteY1" fmla="*/ 254794 h 369094"/>
              <a:gd name="connsiteX2" fmla="*/ 0 w 255985"/>
              <a:gd name="connsiteY2" fmla="*/ 369094 h 369094"/>
              <a:gd name="connsiteX3" fmla="*/ 255985 w 255985"/>
              <a:gd name="connsiteY3" fmla="*/ 113110 h 369094"/>
              <a:gd name="connsiteX4" fmla="*/ 254794 w 255985"/>
              <a:gd name="connsiteY4" fmla="*/ 0 h 369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85" h="369094">
                <a:moveTo>
                  <a:pt x="254794" y="0"/>
                </a:moveTo>
                <a:lnTo>
                  <a:pt x="0" y="254794"/>
                </a:lnTo>
                <a:lnTo>
                  <a:pt x="0" y="369094"/>
                </a:lnTo>
                <a:lnTo>
                  <a:pt x="255985" y="113110"/>
                </a:lnTo>
                <a:lnTo>
                  <a:pt x="254794" y="0"/>
                </a:lnTo>
                <a:close/>
              </a:path>
            </a:pathLst>
          </a:custGeom>
          <a:solidFill>
            <a:srgbClr val="DF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6" name="Полилиния: фигура 85">
            <a:extLst>
              <a:ext uri="{FF2B5EF4-FFF2-40B4-BE49-F238E27FC236}">
                <a16:creationId xmlns:a16="http://schemas.microsoft.com/office/drawing/2014/main" id="{04AA00BA-BAF9-109A-8B05-5D21293F620D}"/>
              </a:ext>
            </a:extLst>
          </p:cNvPr>
          <p:cNvSpPr/>
          <p:nvPr/>
        </p:nvSpPr>
        <p:spPr>
          <a:xfrm>
            <a:off x="11419406" y="1540080"/>
            <a:ext cx="481578" cy="673364"/>
          </a:xfrm>
          <a:custGeom>
            <a:avLst/>
            <a:gdLst>
              <a:gd name="connsiteX0" fmla="*/ 0 w 248841"/>
              <a:gd name="connsiteY0" fmla="*/ 408384 h 408384"/>
              <a:gd name="connsiteX1" fmla="*/ 248841 w 248841"/>
              <a:gd name="connsiteY1" fmla="*/ 159544 h 408384"/>
              <a:gd name="connsiteX2" fmla="*/ 248841 w 248841"/>
              <a:gd name="connsiteY2" fmla="*/ 0 h 408384"/>
              <a:gd name="connsiteX3" fmla="*/ 0 w 248841"/>
              <a:gd name="connsiteY3" fmla="*/ 250031 h 408384"/>
              <a:gd name="connsiteX4" fmla="*/ 0 w 248841"/>
              <a:gd name="connsiteY4" fmla="*/ 408384 h 408384"/>
              <a:gd name="connsiteX0" fmla="*/ 0 w 250032"/>
              <a:gd name="connsiteY0" fmla="*/ 416719 h 416719"/>
              <a:gd name="connsiteX1" fmla="*/ 250032 w 250032"/>
              <a:gd name="connsiteY1" fmla="*/ 159544 h 416719"/>
              <a:gd name="connsiteX2" fmla="*/ 250032 w 250032"/>
              <a:gd name="connsiteY2" fmla="*/ 0 h 416719"/>
              <a:gd name="connsiteX3" fmla="*/ 1191 w 250032"/>
              <a:gd name="connsiteY3" fmla="*/ 250031 h 416719"/>
              <a:gd name="connsiteX4" fmla="*/ 0 w 250032"/>
              <a:gd name="connsiteY4" fmla="*/ 416719 h 416719"/>
              <a:gd name="connsiteX0" fmla="*/ 0 w 251223"/>
              <a:gd name="connsiteY0" fmla="*/ 421482 h 421482"/>
              <a:gd name="connsiteX1" fmla="*/ 251223 w 251223"/>
              <a:gd name="connsiteY1" fmla="*/ 159544 h 421482"/>
              <a:gd name="connsiteX2" fmla="*/ 251223 w 251223"/>
              <a:gd name="connsiteY2" fmla="*/ 0 h 421482"/>
              <a:gd name="connsiteX3" fmla="*/ 2382 w 251223"/>
              <a:gd name="connsiteY3" fmla="*/ 250031 h 421482"/>
              <a:gd name="connsiteX4" fmla="*/ 0 w 251223"/>
              <a:gd name="connsiteY4" fmla="*/ 421482 h 421482"/>
              <a:gd name="connsiteX0" fmla="*/ 0 w 251223"/>
              <a:gd name="connsiteY0" fmla="*/ 421482 h 421482"/>
              <a:gd name="connsiteX1" fmla="*/ 251223 w 251223"/>
              <a:gd name="connsiteY1" fmla="*/ 159544 h 421482"/>
              <a:gd name="connsiteX2" fmla="*/ 251223 w 251223"/>
              <a:gd name="connsiteY2" fmla="*/ 0 h 421482"/>
              <a:gd name="connsiteX3" fmla="*/ 0 w 251223"/>
              <a:gd name="connsiteY3" fmla="*/ 257175 h 421482"/>
              <a:gd name="connsiteX4" fmla="*/ 0 w 251223"/>
              <a:gd name="connsiteY4" fmla="*/ 421482 h 42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223" h="421482">
                <a:moveTo>
                  <a:pt x="0" y="421482"/>
                </a:moveTo>
                <a:lnTo>
                  <a:pt x="251223" y="159544"/>
                </a:lnTo>
                <a:lnTo>
                  <a:pt x="251223" y="0"/>
                </a:lnTo>
                <a:lnTo>
                  <a:pt x="0" y="257175"/>
                </a:lnTo>
                <a:lnTo>
                  <a:pt x="0" y="421482"/>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Прямоугольник 86">
            <a:extLst>
              <a:ext uri="{FF2B5EF4-FFF2-40B4-BE49-F238E27FC236}">
                <a16:creationId xmlns:a16="http://schemas.microsoft.com/office/drawing/2014/main" id="{BF91AC9C-A006-2D81-A0EC-B4F09922EB65}"/>
              </a:ext>
            </a:extLst>
          </p:cNvPr>
          <p:cNvSpPr/>
          <p:nvPr/>
        </p:nvSpPr>
        <p:spPr>
          <a:xfrm>
            <a:off x="9830414" y="1752218"/>
            <a:ext cx="1604363" cy="189870"/>
          </a:xfrm>
          <a:prstGeom prst="rect">
            <a:avLst/>
          </a:prstGeom>
          <a:solidFill>
            <a:srgbClr val="B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Прямоугольник 87">
            <a:extLst>
              <a:ext uri="{FF2B5EF4-FFF2-40B4-BE49-F238E27FC236}">
                <a16:creationId xmlns:a16="http://schemas.microsoft.com/office/drawing/2014/main" id="{58B91C7A-ACDF-67FB-E12D-1E22ECE19F88}"/>
              </a:ext>
            </a:extLst>
          </p:cNvPr>
          <p:cNvSpPr/>
          <p:nvPr/>
        </p:nvSpPr>
        <p:spPr>
          <a:xfrm>
            <a:off x="9830413" y="1499698"/>
            <a:ext cx="1607908" cy="261562"/>
          </a:xfrm>
          <a:prstGeom prst="rect">
            <a:avLst/>
          </a:prstGeom>
          <a:solidFill>
            <a:srgbClr val="018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9" name="Полилиния: фигура 88">
            <a:extLst>
              <a:ext uri="{FF2B5EF4-FFF2-40B4-BE49-F238E27FC236}">
                <a16:creationId xmlns:a16="http://schemas.microsoft.com/office/drawing/2014/main" id="{B6975DE4-F97F-70D3-4065-CFCC1E826DE5}"/>
              </a:ext>
            </a:extLst>
          </p:cNvPr>
          <p:cNvSpPr/>
          <p:nvPr/>
        </p:nvSpPr>
        <p:spPr>
          <a:xfrm>
            <a:off x="11426144" y="1356400"/>
            <a:ext cx="472446" cy="589668"/>
          </a:xfrm>
          <a:custGeom>
            <a:avLst/>
            <a:gdLst>
              <a:gd name="connsiteX0" fmla="*/ 254794 w 255985"/>
              <a:gd name="connsiteY0" fmla="*/ 0 h 369094"/>
              <a:gd name="connsiteX1" fmla="*/ 0 w 255985"/>
              <a:gd name="connsiteY1" fmla="*/ 254794 h 369094"/>
              <a:gd name="connsiteX2" fmla="*/ 0 w 255985"/>
              <a:gd name="connsiteY2" fmla="*/ 369094 h 369094"/>
              <a:gd name="connsiteX3" fmla="*/ 255985 w 255985"/>
              <a:gd name="connsiteY3" fmla="*/ 113110 h 369094"/>
              <a:gd name="connsiteX4" fmla="*/ 254794 w 255985"/>
              <a:gd name="connsiteY4" fmla="*/ 0 h 369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85" h="369094">
                <a:moveTo>
                  <a:pt x="254794" y="0"/>
                </a:moveTo>
                <a:lnTo>
                  <a:pt x="0" y="254794"/>
                </a:lnTo>
                <a:lnTo>
                  <a:pt x="0" y="369094"/>
                </a:lnTo>
                <a:lnTo>
                  <a:pt x="255985" y="113110"/>
                </a:lnTo>
                <a:lnTo>
                  <a:pt x="254794" y="0"/>
                </a:lnTo>
                <a:close/>
              </a:path>
            </a:pathLst>
          </a:custGeom>
          <a:solidFill>
            <a:srgbClr val="DF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Полилиния: фигура 89">
            <a:extLst>
              <a:ext uri="{FF2B5EF4-FFF2-40B4-BE49-F238E27FC236}">
                <a16:creationId xmlns:a16="http://schemas.microsoft.com/office/drawing/2014/main" id="{E9B79589-F3ED-3E57-0801-572799AE0840}"/>
              </a:ext>
            </a:extLst>
          </p:cNvPr>
          <p:cNvSpPr/>
          <p:nvPr/>
        </p:nvSpPr>
        <p:spPr>
          <a:xfrm>
            <a:off x="11433752" y="1098977"/>
            <a:ext cx="467232" cy="673364"/>
          </a:xfrm>
          <a:custGeom>
            <a:avLst/>
            <a:gdLst>
              <a:gd name="connsiteX0" fmla="*/ 0 w 248841"/>
              <a:gd name="connsiteY0" fmla="*/ 408384 h 408384"/>
              <a:gd name="connsiteX1" fmla="*/ 248841 w 248841"/>
              <a:gd name="connsiteY1" fmla="*/ 159544 h 408384"/>
              <a:gd name="connsiteX2" fmla="*/ 248841 w 248841"/>
              <a:gd name="connsiteY2" fmla="*/ 0 h 408384"/>
              <a:gd name="connsiteX3" fmla="*/ 0 w 248841"/>
              <a:gd name="connsiteY3" fmla="*/ 250031 h 408384"/>
              <a:gd name="connsiteX4" fmla="*/ 0 w 248841"/>
              <a:gd name="connsiteY4" fmla="*/ 408384 h 408384"/>
              <a:gd name="connsiteX0" fmla="*/ 0 w 250032"/>
              <a:gd name="connsiteY0" fmla="*/ 416719 h 416719"/>
              <a:gd name="connsiteX1" fmla="*/ 250032 w 250032"/>
              <a:gd name="connsiteY1" fmla="*/ 159544 h 416719"/>
              <a:gd name="connsiteX2" fmla="*/ 250032 w 250032"/>
              <a:gd name="connsiteY2" fmla="*/ 0 h 416719"/>
              <a:gd name="connsiteX3" fmla="*/ 1191 w 250032"/>
              <a:gd name="connsiteY3" fmla="*/ 250031 h 416719"/>
              <a:gd name="connsiteX4" fmla="*/ 0 w 250032"/>
              <a:gd name="connsiteY4" fmla="*/ 416719 h 416719"/>
              <a:gd name="connsiteX0" fmla="*/ 0 w 251223"/>
              <a:gd name="connsiteY0" fmla="*/ 421482 h 421482"/>
              <a:gd name="connsiteX1" fmla="*/ 251223 w 251223"/>
              <a:gd name="connsiteY1" fmla="*/ 159544 h 421482"/>
              <a:gd name="connsiteX2" fmla="*/ 251223 w 251223"/>
              <a:gd name="connsiteY2" fmla="*/ 0 h 421482"/>
              <a:gd name="connsiteX3" fmla="*/ 2382 w 251223"/>
              <a:gd name="connsiteY3" fmla="*/ 250031 h 421482"/>
              <a:gd name="connsiteX4" fmla="*/ 0 w 251223"/>
              <a:gd name="connsiteY4" fmla="*/ 421482 h 421482"/>
              <a:gd name="connsiteX0" fmla="*/ 0 w 251223"/>
              <a:gd name="connsiteY0" fmla="*/ 421482 h 421482"/>
              <a:gd name="connsiteX1" fmla="*/ 251223 w 251223"/>
              <a:gd name="connsiteY1" fmla="*/ 159544 h 421482"/>
              <a:gd name="connsiteX2" fmla="*/ 251223 w 251223"/>
              <a:gd name="connsiteY2" fmla="*/ 0 h 421482"/>
              <a:gd name="connsiteX3" fmla="*/ 0 w 251223"/>
              <a:gd name="connsiteY3" fmla="*/ 257175 h 421482"/>
              <a:gd name="connsiteX4" fmla="*/ 0 w 251223"/>
              <a:gd name="connsiteY4" fmla="*/ 421482 h 42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223" h="421482">
                <a:moveTo>
                  <a:pt x="0" y="421482"/>
                </a:moveTo>
                <a:lnTo>
                  <a:pt x="251223" y="159544"/>
                </a:lnTo>
                <a:lnTo>
                  <a:pt x="251223" y="0"/>
                </a:lnTo>
                <a:lnTo>
                  <a:pt x="0" y="257175"/>
                </a:lnTo>
                <a:lnTo>
                  <a:pt x="0" y="421482"/>
                </a:lnTo>
                <a:close/>
              </a:path>
            </a:pathLst>
          </a:custGeom>
          <a:solidFill>
            <a:srgbClr val="019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1" name="Прямоугольник 90">
            <a:extLst>
              <a:ext uri="{FF2B5EF4-FFF2-40B4-BE49-F238E27FC236}">
                <a16:creationId xmlns:a16="http://schemas.microsoft.com/office/drawing/2014/main" id="{35040AB1-C4FD-0384-A71C-A29A06007D2B}"/>
              </a:ext>
            </a:extLst>
          </p:cNvPr>
          <p:cNvSpPr/>
          <p:nvPr/>
        </p:nvSpPr>
        <p:spPr>
          <a:xfrm>
            <a:off x="9842221" y="3358936"/>
            <a:ext cx="1587864" cy="511699"/>
          </a:xfrm>
          <a:prstGeom prst="rect">
            <a:avLst/>
          </a:prstGeom>
          <a:solidFill>
            <a:srgbClr val="BB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Полилиния: фигура 91">
            <a:extLst>
              <a:ext uri="{FF2B5EF4-FFF2-40B4-BE49-F238E27FC236}">
                <a16:creationId xmlns:a16="http://schemas.microsoft.com/office/drawing/2014/main" id="{9F92CF38-9DE8-22F1-DAC2-66EF6D148FAD}"/>
              </a:ext>
            </a:extLst>
          </p:cNvPr>
          <p:cNvSpPr/>
          <p:nvPr/>
        </p:nvSpPr>
        <p:spPr>
          <a:xfrm>
            <a:off x="11388941" y="2950579"/>
            <a:ext cx="477012" cy="918741"/>
          </a:xfrm>
          <a:custGeom>
            <a:avLst/>
            <a:gdLst>
              <a:gd name="connsiteX0" fmla="*/ 0 w 247650"/>
              <a:gd name="connsiteY0" fmla="*/ 255985 h 569119"/>
              <a:gd name="connsiteX1" fmla="*/ 0 w 247650"/>
              <a:gd name="connsiteY1" fmla="*/ 569119 h 569119"/>
              <a:gd name="connsiteX2" fmla="*/ 247650 w 247650"/>
              <a:gd name="connsiteY2" fmla="*/ 326232 h 569119"/>
              <a:gd name="connsiteX3" fmla="*/ 247650 w 247650"/>
              <a:gd name="connsiteY3" fmla="*/ 0 h 569119"/>
              <a:gd name="connsiteX4" fmla="*/ 0 w 247650"/>
              <a:gd name="connsiteY4" fmla="*/ 255985 h 569119"/>
              <a:gd name="connsiteX0" fmla="*/ 0 w 248841"/>
              <a:gd name="connsiteY0" fmla="*/ 250032 h 569119"/>
              <a:gd name="connsiteX1" fmla="*/ 1191 w 248841"/>
              <a:gd name="connsiteY1" fmla="*/ 569119 h 569119"/>
              <a:gd name="connsiteX2" fmla="*/ 248841 w 248841"/>
              <a:gd name="connsiteY2" fmla="*/ 326232 h 569119"/>
              <a:gd name="connsiteX3" fmla="*/ 248841 w 248841"/>
              <a:gd name="connsiteY3" fmla="*/ 0 h 569119"/>
              <a:gd name="connsiteX4" fmla="*/ 0 w 248841"/>
              <a:gd name="connsiteY4" fmla="*/ 250032 h 569119"/>
              <a:gd name="connsiteX0" fmla="*/ 0 w 248841"/>
              <a:gd name="connsiteY0" fmla="*/ 255985 h 575072"/>
              <a:gd name="connsiteX1" fmla="*/ 1191 w 248841"/>
              <a:gd name="connsiteY1" fmla="*/ 575072 h 575072"/>
              <a:gd name="connsiteX2" fmla="*/ 248841 w 248841"/>
              <a:gd name="connsiteY2" fmla="*/ 332185 h 575072"/>
              <a:gd name="connsiteX3" fmla="*/ 248841 w 248841"/>
              <a:gd name="connsiteY3" fmla="*/ 0 h 575072"/>
              <a:gd name="connsiteX4" fmla="*/ 0 w 248841"/>
              <a:gd name="connsiteY4" fmla="*/ 255985 h 575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41" h="575072">
                <a:moveTo>
                  <a:pt x="0" y="255985"/>
                </a:moveTo>
                <a:lnTo>
                  <a:pt x="1191" y="575072"/>
                </a:lnTo>
                <a:lnTo>
                  <a:pt x="248841" y="332185"/>
                </a:lnTo>
                <a:lnTo>
                  <a:pt x="248841" y="0"/>
                </a:lnTo>
                <a:lnTo>
                  <a:pt x="0" y="255985"/>
                </a:lnTo>
                <a:close/>
              </a:path>
            </a:pathLst>
          </a:custGeom>
          <a:solidFill>
            <a:srgbClr val="E0A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3" name="Полилиния: фигура 92">
            <a:extLst>
              <a:ext uri="{FF2B5EF4-FFF2-40B4-BE49-F238E27FC236}">
                <a16:creationId xmlns:a16="http://schemas.microsoft.com/office/drawing/2014/main" id="{59C699DA-D81A-ABBC-5C0E-D9B116BEFB5F}"/>
              </a:ext>
            </a:extLst>
          </p:cNvPr>
          <p:cNvSpPr/>
          <p:nvPr/>
        </p:nvSpPr>
        <p:spPr>
          <a:xfrm>
            <a:off x="9834059" y="1113105"/>
            <a:ext cx="2073663" cy="390576"/>
          </a:xfrm>
          <a:custGeom>
            <a:avLst/>
            <a:gdLst>
              <a:gd name="connsiteX0" fmla="*/ 0 w 1060450"/>
              <a:gd name="connsiteY0" fmla="*/ 244475 h 244475"/>
              <a:gd name="connsiteX1" fmla="*/ 820737 w 1060450"/>
              <a:gd name="connsiteY1" fmla="*/ 244475 h 244475"/>
              <a:gd name="connsiteX2" fmla="*/ 1060450 w 1060450"/>
              <a:gd name="connsiteY2" fmla="*/ 0 h 244475"/>
              <a:gd name="connsiteX3" fmla="*/ 246062 w 1060450"/>
              <a:gd name="connsiteY3" fmla="*/ 0 h 244475"/>
              <a:gd name="connsiteX4" fmla="*/ 0 w 1060450"/>
              <a:gd name="connsiteY4" fmla="*/ 244475 h 24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450" h="244475">
                <a:moveTo>
                  <a:pt x="0" y="244475"/>
                </a:moveTo>
                <a:lnTo>
                  <a:pt x="820737" y="244475"/>
                </a:lnTo>
                <a:lnTo>
                  <a:pt x="1060450" y="0"/>
                </a:lnTo>
                <a:lnTo>
                  <a:pt x="246062" y="0"/>
                </a:lnTo>
                <a:lnTo>
                  <a:pt x="0" y="244475"/>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4" name="Прямоугольник 93">
            <a:extLst>
              <a:ext uri="{FF2B5EF4-FFF2-40B4-BE49-F238E27FC236}">
                <a16:creationId xmlns:a16="http://schemas.microsoft.com/office/drawing/2014/main" id="{2FB9E005-4BD7-9708-9A74-F63C998E3E4F}"/>
              </a:ext>
            </a:extLst>
          </p:cNvPr>
          <p:cNvSpPr/>
          <p:nvPr/>
        </p:nvSpPr>
        <p:spPr>
          <a:xfrm>
            <a:off x="9837045" y="2837890"/>
            <a:ext cx="1565775" cy="547669"/>
          </a:xfrm>
          <a:prstGeom prst="rect">
            <a:avLst/>
          </a:prstGeom>
          <a:solidFill>
            <a:srgbClr val="018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6" name="Прямоугольник 95">
            <a:extLst>
              <a:ext uri="{FF2B5EF4-FFF2-40B4-BE49-F238E27FC236}">
                <a16:creationId xmlns:a16="http://schemas.microsoft.com/office/drawing/2014/main" id="{B6CB9F03-0EBE-B890-B276-E1258168892A}"/>
              </a:ext>
            </a:extLst>
          </p:cNvPr>
          <p:cNvSpPr/>
          <p:nvPr/>
        </p:nvSpPr>
        <p:spPr>
          <a:xfrm>
            <a:off x="9814159" y="3414777"/>
            <a:ext cx="1312989" cy="400110"/>
          </a:xfrm>
          <a:prstGeom prst="rect">
            <a:avLst/>
          </a:prstGeom>
        </p:spPr>
        <p:txBody>
          <a:bodyPr wrap="square">
            <a:spAutoFit/>
          </a:bodyPr>
          <a:lstStyle/>
          <a:p>
            <a:r>
              <a:rPr lang="en-US" sz="2000" i="1" dirty="0">
                <a:solidFill>
                  <a:schemeClr val="bg1"/>
                </a:solidFill>
              </a:rPr>
              <a:t>Al</a:t>
            </a:r>
            <a:r>
              <a:rPr lang="ru-RU" sz="2000" i="1" baseline="-25000" dirty="0">
                <a:solidFill>
                  <a:schemeClr val="bg1"/>
                </a:solidFill>
              </a:rPr>
              <a:t>2</a:t>
            </a:r>
            <a:r>
              <a:rPr lang="en-US" sz="2000" i="1" dirty="0">
                <a:solidFill>
                  <a:schemeClr val="bg1"/>
                </a:solidFill>
              </a:rPr>
              <a:t>O</a:t>
            </a:r>
            <a:r>
              <a:rPr lang="en-US" sz="2000" i="1" baseline="-25000" dirty="0">
                <a:solidFill>
                  <a:schemeClr val="bg1"/>
                </a:solidFill>
              </a:rPr>
              <a:t>3</a:t>
            </a:r>
            <a:endParaRPr lang="ru-RU" sz="2000" i="1" dirty="0">
              <a:solidFill>
                <a:schemeClr val="bg1"/>
              </a:solidFill>
            </a:endParaRPr>
          </a:p>
        </p:txBody>
      </p:sp>
      <p:sp>
        <p:nvSpPr>
          <p:cNvPr id="97" name="Прямоугольник 96">
            <a:extLst>
              <a:ext uri="{FF2B5EF4-FFF2-40B4-BE49-F238E27FC236}">
                <a16:creationId xmlns:a16="http://schemas.microsoft.com/office/drawing/2014/main" id="{A5234D2E-CC8E-2C8B-6286-2AC889630189}"/>
              </a:ext>
            </a:extLst>
          </p:cNvPr>
          <p:cNvSpPr/>
          <p:nvPr/>
        </p:nvSpPr>
        <p:spPr>
          <a:xfrm>
            <a:off x="9796946" y="2825250"/>
            <a:ext cx="1969002" cy="400110"/>
          </a:xfrm>
          <a:prstGeom prst="rect">
            <a:avLst/>
          </a:prstGeom>
        </p:spPr>
        <p:txBody>
          <a:bodyPr wrap="square">
            <a:spAutoFit/>
          </a:bodyPr>
          <a:lstStyle/>
          <a:p>
            <a:r>
              <a:rPr lang="en-US" sz="2000" i="1" dirty="0">
                <a:solidFill>
                  <a:schemeClr val="bg1"/>
                </a:solidFill>
              </a:rPr>
              <a:t>Nb(</a:t>
            </a:r>
            <a:r>
              <a:rPr lang="ru-RU" sz="2000" i="1" dirty="0">
                <a:solidFill>
                  <a:schemeClr val="bg1"/>
                </a:solidFill>
              </a:rPr>
              <a:t>40</a:t>
            </a:r>
            <a:r>
              <a:rPr lang="en-US" sz="2000" i="1" dirty="0">
                <a:solidFill>
                  <a:schemeClr val="bg1"/>
                </a:solidFill>
              </a:rPr>
              <a:t>nm)</a:t>
            </a:r>
            <a:endParaRPr lang="ru-RU" sz="2000" i="1" dirty="0">
              <a:solidFill>
                <a:schemeClr val="bg1"/>
              </a:solidFill>
            </a:endParaRPr>
          </a:p>
        </p:txBody>
      </p:sp>
      <p:sp>
        <p:nvSpPr>
          <p:cNvPr id="98" name="Прямоугольник 97">
            <a:extLst>
              <a:ext uri="{FF2B5EF4-FFF2-40B4-BE49-F238E27FC236}">
                <a16:creationId xmlns:a16="http://schemas.microsoft.com/office/drawing/2014/main" id="{2BA421D5-4A6E-2157-F2F6-03F752F77907}"/>
              </a:ext>
            </a:extLst>
          </p:cNvPr>
          <p:cNvSpPr/>
          <p:nvPr/>
        </p:nvSpPr>
        <p:spPr>
          <a:xfrm>
            <a:off x="9824070" y="1822148"/>
            <a:ext cx="2199345" cy="400110"/>
          </a:xfrm>
          <a:prstGeom prst="rect">
            <a:avLst/>
          </a:prstGeom>
        </p:spPr>
        <p:txBody>
          <a:bodyPr wrap="square">
            <a:spAutoFit/>
          </a:bodyPr>
          <a:lstStyle/>
          <a:p>
            <a:r>
              <a:rPr lang="en-US" sz="2000" i="1" dirty="0">
                <a:solidFill>
                  <a:schemeClr val="bg1"/>
                </a:solidFill>
              </a:rPr>
              <a:t>Dy(6nm)</a:t>
            </a:r>
            <a:endParaRPr lang="ru-RU" sz="2000" i="1" dirty="0">
              <a:solidFill>
                <a:schemeClr val="bg1"/>
              </a:solidFill>
            </a:endParaRPr>
          </a:p>
        </p:txBody>
      </p:sp>
      <p:sp>
        <p:nvSpPr>
          <p:cNvPr id="101" name="Прямоугольник 100">
            <a:extLst>
              <a:ext uri="{FF2B5EF4-FFF2-40B4-BE49-F238E27FC236}">
                <a16:creationId xmlns:a16="http://schemas.microsoft.com/office/drawing/2014/main" id="{A893425F-7868-0EC5-BE1A-180CDD6A9FB2}"/>
              </a:ext>
            </a:extLst>
          </p:cNvPr>
          <p:cNvSpPr/>
          <p:nvPr/>
        </p:nvSpPr>
        <p:spPr>
          <a:xfrm>
            <a:off x="9832696" y="2646763"/>
            <a:ext cx="1576412" cy="189870"/>
          </a:xfrm>
          <a:prstGeom prst="rect">
            <a:avLst/>
          </a:prstGeom>
          <a:solidFill>
            <a:srgbClr val="B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id="{CE95CAA2-2D6D-3BAD-3A8F-90DC087B071F}"/>
              </a:ext>
            </a:extLst>
          </p:cNvPr>
          <p:cNvSpPr txBox="1"/>
          <p:nvPr/>
        </p:nvSpPr>
        <p:spPr>
          <a:xfrm>
            <a:off x="9659950" y="3933743"/>
            <a:ext cx="3547604" cy="491708"/>
          </a:xfrm>
          <a:prstGeom prst="rect">
            <a:avLst/>
          </a:prstGeom>
          <a:noFill/>
        </p:spPr>
        <p:txBody>
          <a:bodyPr wrap="square" rtlCol="0">
            <a:spAutoFit/>
          </a:bodyPr>
          <a:lstStyle/>
          <a:p>
            <a:r>
              <a:rPr lang="ru-RU" sz="1400" i="1" dirty="0"/>
              <a:t>    </a:t>
            </a:r>
            <a:r>
              <a:rPr lang="en-US" sz="1400" i="1" dirty="0"/>
              <a:t>Nominal structures</a:t>
            </a:r>
            <a:endParaRPr lang="ru-RU" sz="1400" i="1" dirty="0"/>
          </a:p>
        </p:txBody>
      </p:sp>
      <p:sp>
        <p:nvSpPr>
          <p:cNvPr id="4" name="TextBox 3">
            <a:extLst>
              <a:ext uri="{FF2B5EF4-FFF2-40B4-BE49-F238E27FC236}">
                <a16:creationId xmlns:a16="http://schemas.microsoft.com/office/drawing/2014/main" id="{65AF252A-50BB-B076-E033-62E36893F8F5}"/>
              </a:ext>
            </a:extLst>
          </p:cNvPr>
          <p:cNvSpPr txBox="1"/>
          <p:nvPr/>
        </p:nvSpPr>
        <p:spPr>
          <a:xfrm>
            <a:off x="9753540" y="1423347"/>
            <a:ext cx="1482855" cy="400110"/>
          </a:xfrm>
          <a:prstGeom prst="rect">
            <a:avLst/>
          </a:prstGeom>
          <a:noFill/>
        </p:spPr>
        <p:txBody>
          <a:bodyPr wrap="square">
            <a:spAutoFit/>
          </a:bodyPr>
          <a:lstStyle/>
          <a:p>
            <a:r>
              <a:rPr lang="en-US" sz="2000" i="1" dirty="0">
                <a:solidFill>
                  <a:schemeClr val="bg1"/>
                </a:solidFill>
              </a:rPr>
              <a:t>Nb(1</a:t>
            </a:r>
            <a:r>
              <a:rPr lang="ru-RU" sz="2000" i="1" dirty="0">
                <a:solidFill>
                  <a:schemeClr val="bg1"/>
                </a:solidFill>
              </a:rPr>
              <a:t>0</a:t>
            </a:r>
            <a:r>
              <a:rPr lang="en-US" sz="2000" i="1" dirty="0">
                <a:solidFill>
                  <a:schemeClr val="bg1"/>
                </a:solidFill>
              </a:rPr>
              <a:t>nm)</a:t>
            </a:r>
            <a:endParaRPr lang="ru-RU" sz="2000" i="1" dirty="0">
              <a:solidFill>
                <a:schemeClr val="bg1"/>
              </a:solidFill>
            </a:endParaRPr>
          </a:p>
        </p:txBody>
      </p:sp>
      <p:sp>
        <p:nvSpPr>
          <p:cNvPr id="338" name="Полилиния: фигура 337">
            <a:extLst>
              <a:ext uri="{FF2B5EF4-FFF2-40B4-BE49-F238E27FC236}">
                <a16:creationId xmlns:a16="http://schemas.microsoft.com/office/drawing/2014/main" id="{FEE4DE1E-A9E2-D0AF-FEC6-13B0185BF9F6}"/>
              </a:ext>
            </a:extLst>
          </p:cNvPr>
          <p:cNvSpPr/>
          <p:nvPr/>
        </p:nvSpPr>
        <p:spPr>
          <a:xfrm>
            <a:off x="11397005" y="2431433"/>
            <a:ext cx="477012" cy="918741"/>
          </a:xfrm>
          <a:custGeom>
            <a:avLst/>
            <a:gdLst>
              <a:gd name="connsiteX0" fmla="*/ 0 w 247650"/>
              <a:gd name="connsiteY0" fmla="*/ 255985 h 569119"/>
              <a:gd name="connsiteX1" fmla="*/ 0 w 247650"/>
              <a:gd name="connsiteY1" fmla="*/ 569119 h 569119"/>
              <a:gd name="connsiteX2" fmla="*/ 247650 w 247650"/>
              <a:gd name="connsiteY2" fmla="*/ 326232 h 569119"/>
              <a:gd name="connsiteX3" fmla="*/ 247650 w 247650"/>
              <a:gd name="connsiteY3" fmla="*/ 0 h 569119"/>
              <a:gd name="connsiteX4" fmla="*/ 0 w 247650"/>
              <a:gd name="connsiteY4" fmla="*/ 255985 h 569119"/>
              <a:gd name="connsiteX0" fmla="*/ 0 w 248841"/>
              <a:gd name="connsiteY0" fmla="*/ 250032 h 569119"/>
              <a:gd name="connsiteX1" fmla="*/ 1191 w 248841"/>
              <a:gd name="connsiteY1" fmla="*/ 569119 h 569119"/>
              <a:gd name="connsiteX2" fmla="*/ 248841 w 248841"/>
              <a:gd name="connsiteY2" fmla="*/ 326232 h 569119"/>
              <a:gd name="connsiteX3" fmla="*/ 248841 w 248841"/>
              <a:gd name="connsiteY3" fmla="*/ 0 h 569119"/>
              <a:gd name="connsiteX4" fmla="*/ 0 w 248841"/>
              <a:gd name="connsiteY4" fmla="*/ 250032 h 569119"/>
              <a:gd name="connsiteX0" fmla="*/ 0 w 248841"/>
              <a:gd name="connsiteY0" fmla="*/ 255985 h 575072"/>
              <a:gd name="connsiteX1" fmla="*/ 1191 w 248841"/>
              <a:gd name="connsiteY1" fmla="*/ 575072 h 575072"/>
              <a:gd name="connsiteX2" fmla="*/ 248841 w 248841"/>
              <a:gd name="connsiteY2" fmla="*/ 332185 h 575072"/>
              <a:gd name="connsiteX3" fmla="*/ 248841 w 248841"/>
              <a:gd name="connsiteY3" fmla="*/ 0 h 575072"/>
              <a:gd name="connsiteX4" fmla="*/ 0 w 248841"/>
              <a:gd name="connsiteY4" fmla="*/ 255985 h 575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41" h="575072">
                <a:moveTo>
                  <a:pt x="0" y="255985"/>
                </a:moveTo>
                <a:lnTo>
                  <a:pt x="1191" y="575072"/>
                </a:lnTo>
                <a:lnTo>
                  <a:pt x="248841" y="332185"/>
                </a:lnTo>
                <a:lnTo>
                  <a:pt x="248841" y="0"/>
                </a:lnTo>
                <a:lnTo>
                  <a:pt x="0" y="255985"/>
                </a:lnTo>
                <a:close/>
              </a:path>
            </a:pathLst>
          </a:custGeom>
          <a:solidFill>
            <a:srgbClr val="019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9" name="Прямоугольник 338">
            <a:extLst>
              <a:ext uri="{FF2B5EF4-FFF2-40B4-BE49-F238E27FC236}">
                <a16:creationId xmlns:a16="http://schemas.microsoft.com/office/drawing/2014/main" id="{9F14D2C8-E460-BA76-0C5B-551C7D43CB2F}"/>
              </a:ext>
            </a:extLst>
          </p:cNvPr>
          <p:cNvSpPr/>
          <p:nvPr/>
        </p:nvSpPr>
        <p:spPr>
          <a:xfrm>
            <a:off x="9796946" y="2097338"/>
            <a:ext cx="2199345" cy="400110"/>
          </a:xfrm>
          <a:prstGeom prst="rect">
            <a:avLst/>
          </a:prstGeom>
        </p:spPr>
        <p:txBody>
          <a:bodyPr wrap="square">
            <a:spAutoFit/>
          </a:bodyPr>
          <a:lstStyle/>
          <a:p>
            <a:r>
              <a:rPr lang="en-US" sz="2000" i="1" dirty="0">
                <a:solidFill>
                  <a:schemeClr val="bg1"/>
                </a:solidFill>
              </a:rPr>
              <a:t>Ho(6nm)</a:t>
            </a:r>
            <a:endParaRPr lang="ru-RU" sz="2000" i="1" dirty="0">
              <a:solidFill>
                <a:schemeClr val="bg1"/>
              </a:solidFill>
            </a:endParaRPr>
          </a:p>
        </p:txBody>
      </p:sp>
      <p:sp>
        <p:nvSpPr>
          <p:cNvPr id="100" name="TextBox 99">
            <a:extLst>
              <a:ext uri="{FF2B5EF4-FFF2-40B4-BE49-F238E27FC236}">
                <a16:creationId xmlns:a16="http://schemas.microsoft.com/office/drawing/2014/main" id="{AF7F3B7E-2689-A9BA-1470-2074EEEADA4B}"/>
              </a:ext>
            </a:extLst>
          </p:cNvPr>
          <p:cNvSpPr txBox="1"/>
          <p:nvPr/>
        </p:nvSpPr>
        <p:spPr>
          <a:xfrm>
            <a:off x="10794482" y="1973645"/>
            <a:ext cx="612668" cy="400110"/>
          </a:xfrm>
          <a:prstGeom prst="rect">
            <a:avLst/>
          </a:prstGeom>
          <a:noFill/>
        </p:spPr>
        <p:txBody>
          <a:bodyPr wrap="none" rtlCol="0">
            <a:spAutoFit/>
          </a:bodyPr>
          <a:lstStyle/>
          <a:p>
            <a:r>
              <a:rPr lang="en-US" sz="2000" i="1" dirty="0">
                <a:solidFill>
                  <a:schemeClr val="bg1"/>
                </a:solidFill>
              </a:rPr>
              <a:t>x 34</a:t>
            </a:r>
            <a:endParaRPr lang="ru-RU" sz="2000" i="1" dirty="0">
              <a:solidFill>
                <a:schemeClr val="bg1"/>
              </a:solidFill>
            </a:endParaRPr>
          </a:p>
        </p:txBody>
      </p:sp>
      <p:sp>
        <p:nvSpPr>
          <p:cNvPr id="341" name="Стрелка: вверх 340">
            <a:extLst>
              <a:ext uri="{FF2B5EF4-FFF2-40B4-BE49-F238E27FC236}">
                <a16:creationId xmlns:a16="http://schemas.microsoft.com/office/drawing/2014/main" id="{587B1916-DB4B-4FA8-9564-5963EB272C53}"/>
              </a:ext>
            </a:extLst>
          </p:cNvPr>
          <p:cNvSpPr/>
          <p:nvPr/>
        </p:nvSpPr>
        <p:spPr>
          <a:xfrm>
            <a:off x="10893741" y="2444767"/>
            <a:ext cx="481578" cy="637560"/>
          </a:xfrm>
          <a:prstGeom prst="up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2" name="TextBox 341">
            <a:extLst>
              <a:ext uri="{FF2B5EF4-FFF2-40B4-BE49-F238E27FC236}">
                <a16:creationId xmlns:a16="http://schemas.microsoft.com/office/drawing/2014/main" id="{E64073DD-636F-3557-763F-176A8FAA8F21}"/>
              </a:ext>
            </a:extLst>
          </p:cNvPr>
          <p:cNvSpPr txBox="1"/>
          <p:nvPr/>
        </p:nvSpPr>
        <p:spPr>
          <a:xfrm>
            <a:off x="10921525" y="3075086"/>
            <a:ext cx="1073243" cy="369332"/>
          </a:xfrm>
          <a:prstGeom prst="rect">
            <a:avLst/>
          </a:prstGeom>
          <a:noFill/>
        </p:spPr>
        <p:txBody>
          <a:bodyPr wrap="none" rtlCol="0">
            <a:spAutoFit/>
          </a:bodyPr>
          <a:lstStyle/>
          <a:p>
            <a:r>
              <a:rPr lang="en-US" dirty="0">
                <a:solidFill>
                  <a:schemeClr val="bg1"/>
                </a:solidFill>
              </a:rPr>
              <a:t>S-leakage</a:t>
            </a:r>
            <a:endParaRPr lang="ru-RU" dirty="0">
              <a:solidFill>
                <a:schemeClr val="bg1"/>
              </a:solidFill>
            </a:endParaRPr>
          </a:p>
        </p:txBody>
      </p:sp>
      <p:sp>
        <p:nvSpPr>
          <p:cNvPr id="344" name="TextBox 343">
            <a:extLst>
              <a:ext uri="{FF2B5EF4-FFF2-40B4-BE49-F238E27FC236}">
                <a16:creationId xmlns:a16="http://schemas.microsoft.com/office/drawing/2014/main" id="{C8627DA2-8D22-81B6-5A50-2DFA1671BE2B}"/>
              </a:ext>
            </a:extLst>
          </p:cNvPr>
          <p:cNvSpPr txBox="1"/>
          <p:nvPr/>
        </p:nvSpPr>
        <p:spPr>
          <a:xfrm>
            <a:off x="1270112" y="0"/>
            <a:ext cx="9651809" cy="523220"/>
          </a:xfrm>
          <a:prstGeom prst="rect">
            <a:avLst/>
          </a:prstGeom>
          <a:noFill/>
        </p:spPr>
        <p:txBody>
          <a:bodyPr wrap="none" rtlCol="0">
            <a:spAutoFit/>
          </a:bodyPr>
          <a:lstStyle/>
          <a:p>
            <a:pPr algn="ctr"/>
            <a:r>
              <a:rPr lang="en-US" sz="2800" b="1" dirty="0">
                <a:solidFill>
                  <a:srgbClr val="FF0000"/>
                </a:solidFill>
              </a:rPr>
              <a:t>EFFECT OF SUPERCONDUCTIVITY ON HELIMAGNETIC ORDERING</a:t>
            </a:r>
          </a:p>
        </p:txBody>
      </p:sp>
      <p:grpSp>
        <p:nvGrpSpPr>
          <p:cNvPr id="2" name="Группа 1">
            <a:extLst>
              <a:ext uri="{FF2B5EF4-FFF2-40B4-BE49-F238E27FC236}">
                <a16:creationId xmlns:a16="http://schemas.microsoft.com/office/drawing/2014/main" id="{2BA077BA-F03E-976A-9DD8-62BF05DB5E44}"/>
              </a:ext>
            </a:extLst>
          </p:cNvPr>
          <p:cNvGrpSpPr/>
          <p:nvPr/>
        </p:nvGrpSpPr>
        <p:grpSpPr>
          <a:xfrm>
            <a:off x="11072263" y="6255656"/>
            <a:ext cx="1063112" cy="544286"/>
            <a:chOff x="11072263" y="6255656"/>
            <a:chExt cx="1063112" cy="544286"/>
          </a:xfrm>
          <a:solidFill>
            <a:schemeClr val="bg1">
              <a:lumMod val="95000"/>
            </a:schemeClr>
          </a:solidFill>
        </p:grpSpPr>
        <p:sp>
          <p:nvSpPr>
            <p:cNvPr id="3" name="Прямоугольник: скругленные углы 2">
              <a:extLst>
                <a:ext uri="{FF2B5EF4-FFF2-40B4-BE49-F238E27FC236}">
                  <a16:creationId xmlns:a16="http://schemas.microsoft.com/office/drawing/2014/main" id="{EAC92307-FBD5-49D1-E9B1-CC550E10DA84}"/>
                </a:ext>
              </a:extLst>
            </p:cNvPr>
            <p:cNvSpPr/>
            <p:nvPr/>
          </p:nvSpPr>
          <p:spPr>
            <a:xfrm>
              <a:off x="11108548" y="6255656"/>
              <a:ext cx="1004577" cy="544286"/>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0B19F674-A4EB-5B45-9C62-4669C59A5CFB}"/>
                </a:ext>
              </a:extLst>
            </p:cNvPr>
            <p:cNvSpPr txBox="1"/>
            <p:nvPr/>
          </p:nvSpPr>
          <p:spPr>
            <a:xfrm>
              <a:off x="11072263" y="6304223"/>
              <a:ext cx="1063112" cy="461665"/>
            </a:xfrm>
            <a:prstGeom prst="rect">
              <a:avLst/>
            </a:prstGeom>
            <a:grpFill/>
            <a:ln>
              <a:noFill/>
            </a:ln>
          </p:spPr>
          <p:txBody>
            <a:bodyPr wrap="none" rtlCol="0">
              <a:spAutoFit/>
            </a:bodyPr>
            <a:lstStyle/>
            <a:p>
              <a:pPr algn="ctr"/>
              <a:r>
                <a:rPr lang="en-US" sz="2400" dirty="0"/>
                <a:t>14 / 17</a:t>
              </a:r>
              <a:endParaRPr lang="ru-RU" sz="2400" dirty="0"/>
            </a:p>
          </p:txBody>
        </p:sp>
      </p:grpSp>
    </p:spTree>
    <p:extLst>
      <p:ext uri="{BB962C8B-B14F-4D97-AF65-F5344CB8AC3E}">
        <p14:creationId xmlns:p14="http://schemas.microsoft.com/office/powerpoint/2010/main" val="2101845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4A070E-288F-443C-8002-3E4495E4707E}"/>
              </a:ext>
            </a:extLst>
          </p:cNvPr>
          <p:cNvSpPr txBox="1"/>
          <p:nvPr/>
        </p:nvSpPr>
        <p:spPr>
          <a:xfrm>
            <a:off x="174169" y="480633"/>
            <a:ext cx="1903534" cy="400110"/>
          </a:xfrm>
          <a:prstGeom prst="rect">
            <a:avLst/>
          </a:prstGeom>
          <a:noFill/>
        </p:spPr>
        <p:txBody>
          <a:bodyPr wrap="none" rtlCol="0">
            <a:spAutoFit/>
          </a:bodyPr>
          <a:lstStyle/>
          <a:p>
            <a:r>
              <a:rPr lang="en-US" sz="2000" dirty="0"/>
              <a:t>Trilayer systems</a:t>
            </a:r>
            <a:r>
              <a:rPr lang="ru-RU" sz="2000" dirty="0"/>
              <a:t>:</a:t>
            </a:r>
          </a:p>
        </p:txBody>
      </p:sp>
      <p:sp>
        <p:nvSpPr>
          <p:cNvPr id="9" name="TextBox 8">
            <a:extLst>
              <a:ext uri="{FF2B5EF4-FFF2-40B4-BE49-F238E27FC236}">
                <a16:creationId xmlns:a16="http://schemas.microsoft.com/office/drawing/2014/main" id="{273F4ED5-D6B7-4D20-9ED2-CF6D6F58FCF9}"/>
              </a:ext>
            </a:extLst>
          </p:cNvPr>
          <p:cNvSpPr txBox="1"/>
          <p:nvPr/>
        </p:nvSpPr>
        <p:spPr>
          <a:xfrm>
            <a:off x="174169" y="956003"/>
            <a:ext cx="6560460" cy="400110"/>
          </a:xfrm>
          <a:prstGeom prst="rect">
            <a:avLst/>
          </a:prstGeom>
          <a:noFill/>
        </p:spPr>
        <p:txBody>
          <a:bodyPr wrap="square">
            <a:spAutoFit/>
          </a:bodyPr>
          <a:lstStyle/>
          <a:p>
            <a:pPr>
              <a:spcAft>
                <a:spcPts val="6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Al</a:t>
            </a:r>
            <a:r>
              <a:rPr lang="en-US" sz="20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2000" dirty="0">
                <a:effectLst/>
                <a:latin typeface="Calibri" panose="020F0502020204030204" pitchFamily="34" charset="0"/>
                <a:ea typeface="Calibri" panose="020F0502020204030204" pitchFamily="34" charset="0"/>
                <a:cs typeface="Times New Roman" panose="02020603050405020304" pitchFamily="18" charset="0"/>
              </a:rPr>
              <a:t>O</a:t>
            </a:r>
            <a:r>
              <a:rPr lang="en-US" sz="20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en-US" sz="2000" dirty="0">
                <a:effectLst/>
                <a:latin typeface="Calibri" panose="020F0502020204030204" pitchFamily="34" charset="0"/>
                <a:ea typeface="Calibri" panose="020F0502020204030204" pitchFamily="34" charset="0"/>
                <a:cs typeface="Times New Roman" panose="02020603050405020304" pitchFamily="18" charset="0"/>
              </a:rPr>
              <a:t>(R, A- plane)//</a:t>
            </a:r>
            <a:r>
              <a:rPr lang="en-US" sz="2000" b="1" dirty="0">
                <a:effectLst/>
                <a:latin typeface="Calibri" panose="020F0502020204030204" pitchFamily="34" charset="0"/>
                <a:ea typeface="Calibri" panose="020F0502020204030204" pitchFamily="34" charset="0"/>
                <a:cs typeface="Times New Roman" panose="02020603050405020304" pitchFamily="18" charset="0"/>
              </a:rPr>
              <a:t>Nb(250Å)/</a:t>
            </a:r>
            <a:r>
              <a:rPr lang="en-US" sz="2000" b="1" dirty="0">
                <a:latin typeface="Calibri" panose="020F0502020204030204" pitchFamily="34" charset="0"/>
                <a:ea typeface="Calibri" panose="020F0502020204030204" pitchFamily="34" charset="0"/>
                <a:cs typeface="Times New Roman" panose="02020603050405020304" pitchFamily="18" charset="0"/>
              </a:rPr>
              <a:t>RE</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t>
            </a:r>
            <a:r>
              <a:rPr lang="ru-RU" sz="2000" b="1" dirty="0">
                <a:effectLst/>
                <a:latin typeface="Calibri" panose="020F0502020204030204" pitchFamily="34" charset="0"/>
                <a:ea typeface="Calibri" panose="020F0502020204030204" pitchFamily="34" charset="0"/>
                <a:cs typeface="Times New Roman" panose="02020603050405020304" pitchFamily="18" charset="0"/>
              </a:rPr>
              <a:t>1÷10</a:t>
            </a:r>
            <a:r>
              <a:rPr lang="en-US" sz="2000" b="1" dirty="0">
                <a:effectLst/>
                <a:latin typeface="Calibri" panose="020F0502020204030204" pitchFamily="34" charset="0"/>
                <a:ea typeface="Calibri" panose="020F0502020204030204" pitchFamily="34" charset="0"/>
                <a:cs typeface="Times New Roman" panose="02020603050405020304" pitchFamily="18" charset="0"/>
              </a:rPr>
              <a:t>Å)/Nb(250Å)</a:t>
            </a:r>
            <a:r>
              <a:rPr lang="en-US" sz="2000" dirty="0">
                <a:effectLst/>
                <a:latin typeface="Calibri" panose="020F0502020204030204" pitchFamily="34" charset="0"/>
                <a:ea typeface="Calibri" panose="020F0502020204030204" pitchFamily="34" charset="0"/>
                <a:cs typeface="Times New Roman" panose="02020603050405020304" pitchFamily="18" charset="0"/>
              </a:rPr>
              <a:t>/Ta(30Å)</a:t>
            </a:r>
            <a:endParaRPr lang="ru-RU" sz="20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29EB24C1-1B68-4F0A-ACED-C9F61238FDB5}"/>
              </a:ext>
            </a:extLst>
          </p:cNvPr>
          <p:cNvSpPr txBox="1"/>
          <p:nvPr/>
        </p:nvSpPr>
        <p:spPr>
          <a:xfrm>
            <a:off x="192194" y="1902323"/>
            <a:ext cx="6542436" cy="400110"/>
          </a:xfrm>
          <a:prstGeom prst="rect">
            <a:avLst/>
          </a:prstGeom>
          <a:noFill/>
        </p:spPr>
        <p:txBody>
          <a:bodyPr wrap="square">
            <a:spAutoFit/>
          </a:bodyPr>
          <a:lstStyle/>
          <a:p>
            <a:pPr>
              <a:spcAft>
                <a:spcPts val="6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Al</a:t>
            </a:r>
            <a:r>
              <a:rPr lang="en-US" sz="20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2000" dirty="0">
                <a:effectLst/>
                <a:latin typeface="Calibri" panose="020F0502020204030204" pitchFamily="34" charset="0"/>
                <a:ea typeface="Calibri" panose="020F0502020204030204" pitchFamily="34" charset="0"/>
                <a:cs typeface="Times New Roman" panose="02020603050405020304" pitchFamily="18" charset="0"/>
              </a:rPr>
              <a:t>O</a:t>
            </a:r>
            <a:r>
              <a:rPr lang="en-US" sz="20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en-US" sz="2000" dirty="0">
                <a:effectLst/>
                <a:latin typeface="Calibri" panose="020F0502020204030204" pitchFamily="34" charset="0"/>
                <a:ea typeface="Calibri" panose="020F0502020204030204" pitchFamily="34" charset="0"/>
                <a:cs typeface="Times New Roman" panose="02020603050405020304" pitchFamily="18" charset="0"/>
              </a:rPr>
              <a:t>(R, A- plane)//</a:t>
            </a:r>
            <a:r>
              <a:rPr lang="en-US" sz="2000" b="1" dirty="0">
                <a:effectLst/>
                <a:latin typeface="Calibri" panose="020F0502020204030204" pitchFamily="34" charset="0"/>
                <a:ea typeface="Calibri" panose="020F0502020204030204" pitchFamily="34" charset="0"/>
                <a:cs typeface="Times New Roman" panose="02020603050405020304" pitchFamily="18" charset="0"/>
              </a:rPr>
              <a:t>[Nb(250Å)/</a:t>
            </a:r>
            <a:r>
              <a:rPr lang="en-US" sz="2000" b="1" dirty="0">
                <a:latin typeface="Calibri" panose="020F0502020204030204" pitchFamily="34" charset="0"/>
                <a:ea typeface="Calibri" panose="020F0502020204030204" pitchFamily="34" charset="0"/>
                <a:cs typeface="Times New Roman" panose="02020603050405020304" pitchFamily="18" charset="0"/>
              </a:rPr>
              <a:t>RE</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t>
            </a:r>
            <a:r>
              <a:rPr lang="ru-RU" sz="2000" b="1" dirty="0">
                <a:latin typeface="Calibri" panose="020F0502020204030204" pitchFamily="34" charset="0"/>
                <a:ea typeface="Calibri" panose="020F0502020204030204" pitchFamily="34" charset="0"/>
                <a:cs typeface="Times New Roman" panose="02020603050405020304" pitchFamily="18" charset="0"/>
              </a:rPr>
              <a:t>20,40,60</a:t>
            </a:r>
            <a:r>
              <a:rPr lang="en-US" sz="2000" b="1" dirty="0">
                <a:effectLst/>
                <a:latin typeface="Calibri" panose="020F0502020204030204" pitchFamily="34" charset="0"/>
                <a:ea typeface="Calibri" panose="020F0502020204030204" pitchFamily="34" charset="0"/>
                <a:cs typeface="Times New Roman" panose="02020603050405020304" pitchFamily="18" charset="0"/>
              </a:rPr>
              <a:t>Å)]x12</a:t>
            </a:r>
            <a:r>
              <a:rPr lang="en-US" sz="2000" dirty="0">
                <a:effectLst/>
                <a:latin typeface="Calibri" panose="020F0502020204030204" pitchFamily="34" charset="0"/>
                <a:ea typeface="Calibri" panose="020F0502020204030204" pitchFamily="34" charset="0"/>
                <a:cs typeface="Times New Roman" panose="02020603050405020304" pitchFamily="18" charset="0"/>
              </a:rPr>
              <a:t>/Nb(50Å)</a:t>
            </a:r>
            <a:endParaRPr lang="ru-RU" sz="20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ACF8DB4-E133-4CEA-A6BD-8C72BF13AF51}"/>
              </a:ext>
            </a:extLst>
          </p:cNvPr>
          <p:cNvSpPr txBox="1"/>
          <p:nvPr/>
        </p:nvSpPr>
        <p:spPr>
          <a:xfrm>
            <a:off x="174169" y="1439934"/>
            <a:ext cx="1606915" cy="400110"/>
          </a:xfrm>
          <a:prstGeom prst="rect">
            <a:avLst/>
          </a:prstGeom>
          <a:noFill/>
        </p:spPr>
        <p:txBody>
          <a:bodyPr wrap="none" rtlCol="0">
            <a:spAutoFit/>
          </a:bodyPr>
          <a:lstStyle/>
          <a:p>
            <a:r>
              <a:rPr lang="en-US" sz="2000" dirty="0"/>
              <a:t>Superlattices</a:t>
            </a:r>
            <a:r>
              <a:rPr lang="ru-RU" sz="2000" dirty="0"/>
              <a:t>:</a:t>
            </a:r>
          </a:p>
        </p:txBody>
      </p:sp>
      <p:sp>
        <p:nvSpPr>
          <p:cNvPr id="12" name="TextBox 11">
            <a:extLst>
              <a:ext uri="{FF2B5EF4-FFF2-40B4-BE49-F238E27FC236}">
                <a16:creationId xmlns:a16="http://schemas.microsoft.com/office/drawing/2014/main" id="{D9996878-43F9-45B1-80C9-EB068D8D265D}"/>
              </a:ext>
            </a:extLst>
          </p:cNvPr>
          <p:cNvSpPr txBox="1"/>
          <p:nvPr/>
        </p:nvSpPr>
        <p:spPr>
          <a:xfrm>
            <a:off x="618738" y="2384518"/>
            <a:ext cx="1481774" cy="400110"/>
          </a:xfrm>
          <a:prstGeom prst="rect">
            <a:avLst/>
          </a:prstGeom>
          <a:noFill/>
        </p:spPr>
        <p:txBody>
          <a:bodyPr wrap="square">
            <a:spAutoFit/>
          </a:bodyPr>
          <a:lstStyle/>
          <a:p>
            <a:r>
              <a:rPr lang="en-US" sz="2000" dirty="0">
                <a:latin typeface="Calibri" panose="020F0502020204030204" pitchFamily="34" charset="0"/>
                <a:ea typeface="Calibri" panose="020F0502020204030204" pitchFamily="34" charset="0"/>
                <a:cs typeface="Times New Roman" panose="02020603050405020304" pitchFamily="18" charset="0"/>
              </a:rPr>
              <a:t>RE</a:t>
            </a:r>
            <a:r>
              <a:rPr lang="ru-RU" sz="2000" dirty="0">
                <a:latin typeface="Calibri" panose="020F0502020204030204" pitchFamily="34" charset="0"/>
                <a:ea typeface="Calibri" panose="020F0502020204030204" pitchFamily="34" charset="0"/>
                <a:cs typeface="Times New Roman" panose="02020603050405020304" pitchFamily="18" charset="0"/>
              </a:rPr>
              <a:t>=</a:t>
            </a:r>
            <a:r>
              <a:rPr lang="en-US" sz="2000" dirty="0">
                <a:latin typeface="Calibri" panose="020F0502020204030204" pitchFamily="34" charset="0"/>
                <a:ea typeface="Calibri" panose="020F0502020204030204" pitchFamily="34" charset="0"/>
                <a:cs typeface="Times New Roman" panose="02020603050405020304" pitchFamily="18" charset="0"/>
              </a:rPr>
              <a:t>Dy, Ho</a:t>
            </a:r>
            <a:endParaRPr lang="ru-RU" sz="2000" dirty="0"/>
          </a:p>
        </p:txBody>
      </p:sp>
      <p:sp>
        <p:nvSpPr>
          <p:cNvPr id="13" name="TextBox 12">
            <a:extLst>
              <a:ext uri="{FF2B5EF4-FFF2-40B4-BE49-F238E27FC236}">
                <a16:creationId xmlns:a16="http://schemas.microsoft.com/office/drawing/2014/main" id="{5B056328-1F0D-4F2E-8A44-B618660B850B}"/>
              </a:ext>
            </a:extLst>
          </p:cNvPr>
          <p:cNvSpPr txBox="1"/>
          <p:nvPr/>
        </p:nvSpPr>
        <p:spPr>
          <a:xfrm>
            <a:off x="635320" y="3095962"/>
            <a:ext cx="6375081" cy="437043"/>
          </a:xfrm>
          <a:prstGeom prst="rect">
            <a:avLst/>
          </a:prstGeom>
          <a:noFill/>
        </p:spPr>
        <p:txBody>
          <a:bodyPr wrap="square">
            <a:spAutoFit/>
          </a:bodyPr>
          <a:lstStyle/>
          <a:p>
            <a:pPr lvl="0" algn="just">
              <a:lnSpc>
                <a:spcPct val="120000"/>
              </a:lnSpc>
              <a:spcAft>
                <a:spcPts val="600"/>
              </a:spcAft>
            </a:pPr>
            <a:r>
              <a:rPr lang="en-US" sz="2000" b="1" i="1" dirty="0">
                <a:effectLst/>
                <a:ea typeface="Calibri" panose="020F0502020204030204" pitchFamily="34" charset="0"/>
                <a:cs typeface="Times New Roman" panose="02020603050405020304" pitchFamily="18" charset="0"/>
              </a:rPr>
              <a:t>Khaydukov Yu.N.</a:t>
            </a:r>
            <a:r>
              <a:rPr lang="en-US" sz="2000" b="1" i="1" dirty="0">
                <a:ea typeface="Calibri" panose="020F0502020204030204" pitchFamily="34" charset="0"/>
                <a:cs typeface="Times New Roman" panose="02020603050405020304" pitchFamily="18" charset="0"/>
              </a:rPr>
              <a:t> et al.</a:t>
            </a:r>
            <a:r>
              <a:rPr lang="ru-RU" sz="2000" b="1" i="1" dirty="0">
                <a:effectLst/>
                <a:ea typeface="Calibri" panose="020F0502020204030204" pitchFamily="34" charset="0"/>
                <a:cs typeface="Times New Roman" panose="02020603050405020304" pitchFamily="18" charset="0"/>
              </a:rPr>
              <a:t> // Phys. Rev. B, 97, 144511 (2018)</a:t>
            </a:r>
          </a:p>
        </p:txBody>
      </p:sp>
      <p:sp>
        <p:nvSpPr>
          <p:cNvPr id="14" name="TextBox 13">
            <a:extLst>
              <a:ext uri="{FF2B5EF4-FFF2-40B4-BE49-F238E27FC236}">
                <a16:creationId xmlns:a16="http://schemas.microsoft.com/office/drawing/2014/main" id="{E08D3AFE-E439-432B-81F4-9EBDB49E5EE9}"/>
              </a:ext>
            </a:extLst>
          </p:cNvPr>
          <p:cNvSpPr txBox="1"/>
          <p:nvPr/>
        </p:nvSpPr>
        <p:spPr>
          <a:xfrm>
            <a:off x="668413" y="2756741"/>
            <a:ext cx="6341988" cy="437043"/>
          </a:xfrm>
          <a:prstGeom prst="rect">
            <a:avLst/>
          </a:prstGeom>
          <a:noFill/>
        </p:spPr>
        <p:txBody>
          <a:bodyPr wrap="square">
            <a:spAutoFit/>
          </a:bodyPr>
          <a:lstStyle/>
          <a:p>
            <a:pPr lvl="0" algn="just">
              <a:lnSpc>
                <a:spcPct val="120000"/>
              </a:lnSpc>
              <a:spcAft>
                <a:spcPts val="600"/>
              </a:spcAft>
            </a:pPr>
            <a:r>
              <a:rPr lang="en-US" sz="2000" b="1" i="1" dirty="0">
                <a:effectLst/>
                <a:ea typeface="Calibri" panose="020F0502020204030204" pitchFamily="34" charset="0"/>
                <a:cs typeface="Times New Roman" panose="02020603050405020304" pitchFamily="18" charset="0"/>
              </a:rPr>
              <a:t>Khaydukov Yu.N. et al.</a:t>
            </a:r>
            <a:r>
              <a:rPr lang="ru-RU" sz="2000" b="1" i="1" dirty="0">
                <a:effectLst/>
                <a:ea typeface="Calibri" panose="020F0502020204030204" pitchFamily="34" charset="0"/>
                <a:cs typeface="Times New Roman" panose="02020603050405020304" pitchFamily="18" charset="0"/>
              </a:rPr>
              <a:t> // Phys. Rev. B, 99, 140503 (2019)</a:t>
            </a:r>
          </a:p>
        </p:txBody>
      </p:sp>
      <p:pic>
        <p:nvPicPr>
          <p:cNvPr id="15" name="Рисунок 14">
            <a:extLst>
              <a:ext uri="{FF2B5EF4-FFF2-40B4-BE49-F238E27FC236}">
                <a16:creationId xmlns:a16="http://schemas.microsoft.com/office/drawing/2014/main" id="{C8BA3C87-F645-4447-98A2-411CE9A06B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258" y="3634936"/>
            <a:ext cx="3240000" cy="2953587"/>
          </a:xfrm>
          <a:prstGeom prst="rect">
            <a:avLst/>
          </a:prstGeom>
          <a:noFill/>
          <a:ln>
            <a:noFill/>
          </a:ln>
        </p:spPr>
      </p:pic>
      <p:grpSp>
        <p:nvGrpSpPr>
          <p:cNvPr id="16" name="Группа 15">
            <a:extLst>
              <a:ext uri="{FF2B5EF4-FFF2-40B4-BE49-F238E27FC236}">
                <a16:creationId xmlns:a16="http://schemas.microsoft.com/office/drawing/2014/main" id="{ED835138-F443-4E12-9AE3-71E5F6EDC2C6}"/>
              </a:ext>
            </a:extLst>
          </p:cNvPr>
          <p:cNvGrpSpPr/>
          <p:nvPr/>
        </p:nvGrpSpPr>
        <p:grpSpPr>
          <a:xfrm>
            <a:off x="4636011" y="3631957"/>
            <a:ext cx="2919977" cy="2788402"/>
            <a:chOff x="0" y="-50454"/>
            <a:chExt cx="2901412" cy="2664295"/>
          </a:xfrm>
        </p:grpSpPr>
        <p:pic>
          <p:nvPicPr>
            <p:cNvPr id="17" name="Рисунок 16">
              <a:extLst>
                <a:ext uri="{FF2B5EF4-FFF2-40B4-BE49-F238E27FC236}">
                  <a16:creationId xmlns:a16="http://schemas.microsoft.com/office/drawing/2014/main" id="{234765D9-DF2D-4289-8A10-343D147D90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75" t="7940" r="11913" b="3814"/>
            <a:stretch/>
          </p:blipFill>
          <p:spPr bwMode="auto">
            <a:xfrm>
              <a:off x="5443" y="0"/>
              <a:ext cx="1547495" cy="1316990"/>
            </a:xfrm>
            <a:prstGeom prst="rect">
              <a:avLst/>
            </a:prstGeom>
            <a:noFill/>
            <a:ln>
              <a:noFill/>
            </a:ln>
            <a:extLst>
              <a:ext uri="{53640926-AAD7-44D8-BBD7-CCE9431645EC}">
                <a14:shadowObscured xmlns:a14="http://schemas.microsoft.com/office/drawing/2010/main"/>
              </a:ext>
            </a:extLst>
          </p:spPr>
        </p:pic>
        <p:pic>
          <p:nvPicPr>
            <p:cNvPr id="18" name="Рисунок 17">
              <a:extLst>
                <a:ext uri="{FF2B5EF4-FFF2-40B4-BE49-F238E27FC236}">
                  <a16:creationId xmlns:a16="http://schemas.microsoft.com/office/drawing/2014/main" id="{B2A17076-9E9C-442C-A913-A740478447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773" t="8823" r="9913" b="4719"/>
            <a:stretch/>
          </p:blipFill>
          <p:spPr bwMode="auto">
            <a:xfrm>
              <a:off x="0" y="1355271"/>
              <a:ext cx="1547495" cy="1258570"/>
            </a:xfrm>
            <a:prstGeom prst="rect">
              <a:avLst/>
            </a:prstGeom>
            <a:noFill/>
            <a:ln>
              <a:noFill/>
            </a:ln>
            <a:extLst>
              <a:ext uri="{53640926-AAD7-44D8-BBD7-CCE9431645EC}">
                <a14:shadowObscured xmlns:a14="http://schemas.microsoft.com/office/drawing/2010/main"/>
              </a:ext>
            </a:extLst>
          </p:spPr>
        </p:pic>
        <p:pic>
          <p:nvPicPr>
            <p:cNvPr id="19" name="Рисунок 18">
              <a:extLst>
                <a:ext uri="{FF2B5EF4-FFF2-40B4-BE49-F238E27FC236}">
                  <a16:creationId xmlns:a16="http://schemas.microsoft.com/office/drawing/2014/main" id="{D5DFD0A1-1581-47C9-B614-31ED12E3C9F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6157"/>
            <a:stretch/>
          </p:blipFill>
          <p:spPr bwMode="auto">
            <a:xfrm>
              <a:off x="1633317" y="-50454"/>
              <a:ext cx="1268095" cy="1259205"/>
            </a:xfrm>
            <a:prstGeom prst="rect">
              <a:avLst/>
            </a:prstGeom>
            <a:noFill/>
            <a:ln>
              <a:noFill/>
            </a:ln>
            <a:extLst>
              <a:ext uri="{53640926-AAD7-44D8-BBD7-CCE9431645EC}">
                <a14:shadowObscured xmlns:a14="http://schemas.microsoft.com/office/drawing/2010/main"/>
              </a:ext>
            </a:extLst>
          </p:spPr>
        </p:pic>
        <p:pic>
          <p:nvPicPr>
            <p:cNvPr id="20" name="Рисунок 19">
              <a:extLst>
                <a:ext uri="{FF2B5EF4-FFF2-40B4-BE49-F238E27FC236}">
                  <a16:creationId xmlns:a16="http://schemas.microsoft.com/office/drawing/2014/main" id="{C09CFD83-D5D1-4878-B68E-980644EE88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6157"/>
            <a:stretch/>
          </p:blipFill>
          <p:spPr bwMode="auto">
            <a:xfrm>
              <a:off x="1633317" y="1274830"/>
              <a:ext cx="1268095" cy="1259205"/>
            </a:xfrm>
            <a:prstGeom prst="rect">
              <a:avLst/>
            </a:prstGeom>
            <a:noFill/>
            <a:ln>
              <a:noFill/>
            </a:ln>
            <a:extLst>
              <a:ext uri="{53640926-AAD7-44D8-BBD7-CCE9431645EC}">
                <a14:shadowObscured xmlns:a14="http://schemas.microsoft.com/office/drawing/2010/main"/>
              </a:ext>
            </a:extLst>
          </p:spPr>
        </p:pic>
      </p:grpSp>
      <p:pic>
        <p:nvPicPr>
          <p:cNvPr id="21" name="Рисунок 20">
            <a:extLst>
              <a:ext uri="{FF2B5EF4-FFF2-40B4-BE49-F238E27FC236}">
                <a16:creationId xmlns:a16="http://schemas.microsoft.com/office/drawing/2014/main" id="{DD2AD0B6-175A-4E84-AEA1-BCCC5F2CD0E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7176" y="3755398"/>
            <a:ext cx="3240000" cy="2800068"/>
          </a:xfrm>
          <a:prstGeom prst="rect">
            <a:avLst/>
          </a:prstGeom>
          <a:noFill/>
          <a:ln>
            <a:noFill/>
          </a:ln>
        </p:spPr>
      </p:pic>
      <p:sp>
        <p:nvSpPr>
          <p:cNvPr id="22" name="TextBox 21">
            <a:extLst>
              <a:ext uri="{FF2B5EF4-FFF2-40B4-BE49-F238E27FC236}">
                <a16:creationId xmlns:a16="http://schemas.microsoft.com/office/drawing/2014/main" id="{5E9CFA97-FB9E-4D90-A844-9F0EBB17F337}"/>
              </a:ext>
            </a:extLst>
          </p:cNvPr>
          <p:cNvSpPr txBox="1"/>
          <p:nvPr/>
        </p:nvSpPr>
        <p:spPr>
          <a:xfrm>
            <a:off x="366374" y="-58792"/>
            <a:ext cx="11506310" cy="584775"/>
          </a:xfrm>
          <a:prstGeom prst="rect">
            <a:avLst/>
          </a:prstGeom>
          <a:noFill/>
        </p:spPr>
        <p:txBody>
          <a:bodyPr wrap="square" rtlCol="0">
            <a:spAutoFit/>
          </a:bodyPr>
          <a:lstStyle/>
          <a:p>
            <a:pPr algn="ctr"/>
            <a:r>
              <a:rPr lang="en-US" sz="3200" b="1" dirty="0">
                <a:solidFill>
                  <a:srgbClr val="FF0000"/>
                </a:solidFill>
                <a:cs typeface="Times New Roman" panose="02020603050405020304" pitchFamily="18" charset="0"/>
              </a:rPr>
              <a:t>STRUCTURAL PROPERTIES OF NB/DY AND NB/HO SUPERLATTICES</a:t>
            </a:r>
          </a:p>
        </p:txBody>
      </p:sp>
      <p:sp>
        <p:nvSpPr>
          <p:cNvPr id="24" name="TextBox 23">
            <a:extLst>
              <a:ext uri="{FF2B5EF4-FFF2-40B4-BE49-F238E27FC236}">
                <a16:creationId xmlns:a16="http://schemas.microsoft.com/office/drawing/2014/main" id="{7A64B58C-4A71-4538-88A9-513CCE1B76AE}"/>
              </a:ext>
            </a:extLst>
          </p:cNvPr>
          <p:cNvSpPr txBox="1"/>
          <p:nvPr/>
        </p:nvSpPr>
        <p:spPr>
          <a:xfrm>
            <a:off x="374415" y="6432745"/>
            <a:ext cx="2203873" cy="400110"/>
          </a:xfrm>
          <a:prstGeom prst="rect">
            <a:avLst/>
          </a:prstGeom>
          <a:noFill/>
        </p:spPr>
        <p:txBody>
          <a:bodyPr wrap="none" rtlCol="0">
            <a:spAutoFit/>
          </a:bodyPr>
          <a:lstStyle/>
          <a:p>
            <a:r>
              <a:rPr lang="en-US" sz="2000" dirty="0"/>
              <a:t>X-ray reflectometry</a:t>
            </a:r>
            <a:endParaRPr lang="ru-RU" sz="2000" dirty="0"/>
          </a:p>
        </p:txBody>
      </p:sp>
      <p:sp>
        <p:nvSpPr>
          <p:cNvPr id="25" name="TextBox 24">
            <a:extLst>
              <a:ext uri="{FF2B5EF4-FFF2-40B4-BE49-F238E27FC236}">
                <a16:creationId xmlns:a16="http://schemas.microsoft.com/office/drawing/2014/main" id="{791E5678-1A63-475B-AE5D-3BF7B67C0041}"/>
              </a:ext>
            </a:extLst>
          </p:cNvPr>
          <p:cNvSpPr txBox="1"/>
          <p:nvPr/>
        </p:nvSpPr>
        <p:spPr>
          <a:xfrm>
            <a:off x="4666618" y="6457611"/>
            <a:ext cx="2751010" cy="400110"/>
          </a:xfrm>
          <a:prstGeom prst="rect">
            <a:avLst/>
          </a:prstGeom>
          <a:noFill/>
        </p:spPr>
        <p:txBody>
          <a:bodyPr wrap="none" rtlCol="0">
            <a:spAutoFit/>
          </a:bodyPr>
          <a:lstStyle/>
          <a:p>
            <a:r>
              <a:rPr lang="en-US" sz="2000" dirty="0"/>
              <a:t>Atomic force microscopy</a:t>
            </a:r>
            <a:endParaRPr lang="ru-RU" sz="2000" dirty="0"/>
          </a:p>
        </p:txBody>
      </p:sp>
      <p:sp>
        <p:nvSpPr>
          <p:cNvPr id="26" name="TextBox 25">
            <a:extLst>
              <a:ext uri="{FF2B5EF4-FFF2-40B4-BE49-F238E27FC236}">
                <a16:creationId xmlns:a16="http://schemas.microsoft.com/office/drawing/2014/main" id="{988E14A5-05DD-44D6-BB9E-4B54BB0B1072}"/>
              </a:ext>
            </a:extLst>
          </p:cNvPr>
          <p:cNvSpPr txBox="1"/>
          <p:nvPr/>
        </p:nvSpPr>
        <p:spPr>
          <a:xfrm>
            <a:off x="8792851" y="6432745"/>
            <a:ext cx="1853264" cy="400110"/>
          </a:xfrm>
          <a:prstGeom prst="rect">
            <a:avLst/>
          </a:prstGeom>
          <a:noFill/>
        </p:spPr>
        <p:txBody>
          <a:bodyPr wrap="none" rtlCol="0">
            <a:spAutoFit/>
          </a:bodyPr>
          <a:lstStyle/>
          <a:p>
            <a:r>
              <a:rPr lang="en-US" sz="2000" dirty="0"/>
              <a:t>X-ray diffraction</a:t>
            </a:r>
            <a:endParaRPr lang="ru-RU" sz="2000" dirty="0"/>
          </a:p>
        </p:txBody>
      </p:sp>
      <p:sp>
        <p:nvSpPr>
          <p:cNvPr id="27" name="TextBox 26">
            <a:extLst>
              <a:ext uri="{FF2B5EF4-FFF2-40B4-BE49-F238E27FC236}">
                <a16:creationId xmlns:a16="http://schemas.microsoft.com/office/drawing/2014/main" id="{1E93985F-BD1D-4A38-94A2-D5580065D81F}"/>
              </a:ext>
            </a:extLst>
          </p:cNvPr>
          <p:cNvSpPr txBox="1"/>
          <p:nvPr/>
        </p:nvSpPr>
        <p:spPr>
          <a:xfrm>
            <a:off x="1686105" y="3703808"/>
            <a:ext cx="2970313" cy="830997"/>
          </a:xfrm>
          <a:prstGeom prst="rect">
            <a:avLst/>
          </a:prstGeom>
          <a:noFill/>
        </p:spPr>
        <p:txBody>
          <a:bodyPr wrap="square">
            <a:spAutoFit/>
          </a:bodyPr>
          <a:lstStyle/>
          <a:p>
            <a:r>
              <a:rPr lang="ru-RU" sz="1200" dirty="0">
                <a:solidFill>
                  <a:srgbClr val="000000"/>
                </a:solidFill>
                <a:effectLst/>
                <a:latin typeface="Arial" panose="020B0604020202020204" pitchFamily="34" charset="0"/>
                <a:ea typeface="Times New Roman" panose="02020603050405020304" pitchFamily="18" charset="0"/>
              </a:rPr>
              <a:t>1 - [Nb(25 </a:t>
            </a:r>
            <a:r>
              <a:rPr lang="en-US" sz="1200" dirty="0">
                <a:solidFill>
                  <a:srgbClr val="000000"/>
                </a:solidFill>
                <a:effectLst/>
                <a:latin typeface="Arial" panose="020B0604020202020204" pitchFamily="34" charset="0"/>
                <a:ea typeface="Times New Roman" panose="02020603050405020304" pitchFamily="18" charset="0"/>
              </a:rPr>
              <a:t>nm</a:t>
            </a:r>
            <a:r>
              <a:rPr lang="ru-RU" sz="1200" dirty="0">
                <a:solidFill>
                  <a:srgbClr val="000000"/>
                </a:solidFill>
                <a:effectLst/>
                <a:latin typeface="Arial" panose="020B0604020202020204" pitchFamily="34" charset="0"/>
                <a:ea typeface="Times New Roman" panose="02020603050405020304" pitchFamily="18" charset="0"/>
              </a:rPr>
              <a:t>)/</a:t>
            </a:r>
            <a:r>
              <a:rPr lang="en-GB" sz="1200" dirty="0">
                <a:solidFill>
                  <a:srgbClr val="000000"/>
                </a:solidFill>
                <a:effectLst/>
                <a:latin typeface="Arial" panose="020B0604020202020204" pitchFamily="34" charset="0"/>
                <a:ea typeface="Times New Roman" panose="02020603050405020304" pitchFamily="18" charset="0"/>
              </a:rPr>
              <a:t>Dy</a:t>
            </a:r>
            <a:r>
              <a:rPr lang="ru-RU" sz="1200" dirty="0">
                <a:solidFill>
                  <a:srgbClr val="000000"/>
                </a:solidFill>
                <a:effectLst/>
                <a:latin typeface="Arial" panose="020B0604020202020204" pitchFamily="34" charset="0"/>
                <a:ea typeface="Times New Roman" panose="02020603050405020304" pitchFamily="18" charset="0"/>
              </a:rPr>
              <a:t>(2 </a:t>
            </a:r>
            <a:r>
              <a:rPr lang="en-US" sz="1200" dirty="0">
                <a:solidFill>
                  <a:srgbClr val="000000"/>
                </a:solidFill>
                <a:effectLst/>
                <a:latin typeface="Arial" panose="020B0604020202020204" pitchFamily="34" charset="0"/>
                <a:ea typeface="Times New Roman" panose="02020603050405020304" pitchFamily="18" charset="0"/>
              </a:rPr>
              <a:t>nm</a:t>
            </a:r>
            <a:r>
              <a:rPr lang="ru-RU" sz="1200" dirty="0">
                <a:solidFill>
                  <a:srgbClr val="000000"/>
                </a:solidFill>
                <a:effectLst/>
                <a:latin typeface="Arial" panose="020B0604020202020204" pitchFamily="34" charset="0"/>
                <a:ea typeface="Times New Roman" panose="02020603050405020304" pitchFamily="18" charset="0"/>
              </a:rPr>
              <a:t>)]</a:t>
            </a:r>
            <a:r>
              <a:rPr lang="ru-RU" sz="1200" baseline="-25000" dirty="0">
                <a:solidFill>
                  <a:srgbClr val="000000"/>
                </a:solidFill>
                <a:effectLst/>
                <a:latin typeface="Arial" panose="020B0604020202020204" pitchFamily="34" charset="0"/>
                <a:ea typeface="Times New Roman" panose="02020603050405020304" pitchFamily="18" charset="0"/>
              </a:rPr>
              <a:t>12</a:t>
            </a:r>
            <a:r>
              <a:rPr lang="ru-RU" sz="1200" dirty="0">
                <a:solidFill>
                  <a:srgbClr val="000000"/>
                </a:solidFill>
                <a:effectLst/>
                <a:latin typeface="Arial" panose="020B0604020202020204" pitchFamily="34" charset="0"/>
                <a:ea typeface="Times New Roman" panose="02020603050405020304" pitchFamily="18" charset="0"/>
              </a:rPr>
              <a:t>,</a:t>
            </a:r>
            <a:endParaRPr lang="en-US" sz="1200" dirty="0">
              <a:solidFill>
                <a:srgbClr val="000000"/>
              </a:solidFill>
              <a:effectLst/>
              <a:latin typeface="Arial" panose="020B0604020202020204" pitchFamily="34" charset="0"/>
              <a:ea typeface="Times New Roman" panose="02020603050405020304" pitchFamily="18" charset="0"/>
            </a:endParaRPr>
          </a:p>
          <a:p>
            <a:r>
              <a:rPr lang="ru-RU" sz="1200" dirty="0">
                <a:solidFill>
                  <a:srgbClr val="000000"/>
                </a:solidFill>
                <a:effectLst/>
                <a:latin typeface="Arial" panose="020B0604020202020204" pitchFamily="34" charset="0"/>
                <a:ea typeface="Times New Roman" panose="02020603050405020304" pitchFamily="18" charset="0"/>
              </a:rPr>
              <a:t>2 - [Nb(25 </a:t>
            </a:r>
            <a:r>
              <a:rPr lang="en-US" sz="1200" dirty="0">
                <a:solidFill>
                  <a:srgbClr val="000000"/>
                </a:solidFill>
                <a:effectLst/>
                <a:latin typeface="Arial" panose="020B0604020202020204" pitchFamily="34" charset="0"/>
                <a:ea typeface="Times New Roman" panose="02020603050405020304" pitchFamily="18" charset="0"/>
              </a:rPr>
              <a:t>nm</a:t>
            </a:r>
            <a:r>
              <a:rPr lang="ru-RU" sz="1200" dirty="0">
                <a:solidFill>
                  <a:srgbClr val="000000"/>
                </a:solidFill>
                <a:effectLst/>
                <a:latin typeface="Arial" panose="020B0604020202020204" pitchFamily="34" charset="0"/>
                <a:ea typeface="Times New Roman" panose="02020603050405020304" pitchFamily="18" charset="0"/>
              </a:rPr>
              <a:t>)/</a:t>
            </a:r>
            <a:r>
              <a:rPr lang="en-US" sz="1200" dirty="0">
                <a:solidFill>
                  <a:srgbClr val="000000"/>
                </a:solidFill>
                <a:effectLst/>
                <a:latin typeface="Arial" panose="020B0604020202020204" pitchFamily="34" charset="0"/>
                <a:ea typeface="Times New Roman" panose="02020603050405020304" pitchFamily="18" charset="0"/>
              </a:rPr>
              <a:t>Ho</a:t>
            </a:r>
            <a:r>
              <a:rPr lang="ru-RU" sz="1200" dirty="0">
                <a:solidFill>
                  <a:srgbClr val="000000"/>
                </a:solidFill>
                <a:effectLst/>
                <a:latin typeface="Arial" panose="020B0604020202020204" pitchFamily="34" charset="0"/>
                <a:ea typeface="Times New Roman" panose="02020603050405020304" pitchFamily="18" charset="0"/>
              </a:rPr>
              <a:t>(2 </a:t>
            </a:r>
            <a:r>
              <a:rPr lang="en-US" sz="1200" dirty="0">
                <a:solidFill>
                  <a:srgbClr val="000000"/>
                </a:solidFill>
                <a:effectLst/>
                <a:latin typeface="Arial" panose="020B0604020202020204" pitchFamily="34" charset="0"/>
                <a:ea typeface="Times New Roman" panose="02020603050405020304" pitchFamily="18" charset="0"/>
              </a:rPr>
              <a:t>nm</a:t>
            </a:r>
            <a:r>
              <a:rPr lang="ru-RU" sz="1200" dirty="0">
                <a:solidFill>
                  <a:srgbClr val="000000"/>
                </a:solidFill>
                <a:effectLst/>
                <a:latin typeface="Arial" panose="020B0604020202020204" pitchFamily="34" charset="0"/>
                <a:ea typeface="Times New Roman" panose="02020603050405020304" pitchFamily="18" charset="0"/>
              </a:rPr>
              <a:t>)]</a:t>
            </a:r>
            <a:r>
              <a:rPr lang="ru-RU" sz="1200" baseline="-25000" dirty="0">
                <a:solidFill>
                  <a:srgbClr val="000000"/>
                </a:solidFill>
                <a:effectLst/>
                <a:latin typeface="Arial" panose="020B0604020202020204" pitchFamily="34" charset="0"/>
                <a:ea typeface="Times New Roman" panose="02020603050405020304" pitchFamily="18" charset="0"/>
              </a:rPr>
              <a:t>12</a:t>
            </a:r>
            <a:r>
              <a:rPr lang="ru-RU" sz="1200" dirty="0">
                <a:solidFill>
                  <a:srgbClr val="000000"/>
                </a:solidFill>
                <a:effectLst/>
                <a:latin typeface="Arial" panose="020B0604020202020204" pitchFamily="34" charset="0"/>
                <a:ea typeface="Times New Roman" panose="02020603050405020304" pitchFamily="18" charset="0"/>
              </a:rPr>
              <a:t>,</a:t>
            </a:r>
            <a:endParaRPr lang="en-US" sz="1200" dirty="0">
              <a:solidFill>
                <a:srgbClr val="000000"/>
              </a:solidFill>
              <a:effectLst/>
              <a:latin typeface="Arial" panose="020B0604020202020204" pitchFamily="34" charset="0"/>
              <a:ea typeface="Times New Roman" panose="02020603050405020304" pitchFamily="18" charset="0"/>
            </a:endParaRPr>
          </a:p>
          <a:p>
            <a:r>
              <a:rPr lang="ru-RU" sz="1200" dirty="0">
                <a:solidFill>
                  <a:srgbClr val="000000"/>
                </a:solidFill>
                <a:effectLst/>
                <a:latin typeface="Arial" panose="020B0604020202020204" pitchFamily="34" charset="0"/>
                <a:ea typeface="Times New Roman" panose="02020603050405020304" pitchFamily="18" charset="0"/>
              </a:rPr>
              <a:t>3 - [Nb(25 </a:t>
            </a:r>
            <a:r>
              <a:rPr lang="en-US" sz="1200" dirty="0">
                <a:solidFill>
                  <a:srgbClr val="000000"/>
                </a:solidFill>
                <a:effectLst/>
                <a:latin typeface="Arial" panose="020B0604020202020204" pitchFamily="34" charset="0"/>
                <a:ea typeface="Times New Roman" panose="02020603050405020304" pitchFamily="18" charset="0"/>
              </a:rPr>
              <a:t>nm</a:t>
            </a:r>
            <a:r>
              <a:rPr lang="ru-RU" sz="1200" dirty="0">
                <a:solidFill>
                  <a:srgbClr val="000000"/>
                </a:solidFill>
                <a:effectLst/>
                <a:latin typeface="Arial" panose="020B0604020202020204" pitchFamily="34" charset="0"/>
                <a:ea typeface="Times New Roman" panose="02020603050405020304" pitchFamily="18" charset="0"/>
              </a:rPr>
              <a:t>)/Dy(6 </a:t>
            </a:r>
            <a:r>
              <a:rPr lang="en-US" sz="1200" dirty="0">
                <a:solidFill>
                  <a:srgbClr val="000000"/>
                </a:solidFill>
                <a:effectLst/>
                <a:latin typeface="Arial" panose="020B0604020202020204" pitchFamily="34" charset="0"/>
                <a:ea typeface="Times New Roman" panose="02020603050405020304" pitchFamily="18" charset="0"/>
              </a:rPr>
              <a:t>nm</a:t>
            </a:r>
            <a:r>
              <a:rPr lang="ru-RU" sz="1200" dirty="0">
                <a:solidFill>
                  <a:srgbClr val="000000"/>
                </a:solidFill>
                <a:effectLst/>
                <a:latin typeface="Arial" panose="020B0604020202020204" pitchFamily="34" charset="0"/>
                <a:ea typeface="Times New Roman" panose="02020603050405020304" pitchFamily="18" charset="0"/>
              </a:rPr>
              <a:t>)]</a:t>
            </a:r>
            <a:r>
              <a:rPr lang="ru-RU" sz="1200" baseline="-25000" dirty="0">
                <a:solidFill>
                  <a:srgbClr val="000000"/>
                </a:solidFill>
                <a:effectLst/>
                <a:latin typeface="Arial" panose="020B0604020202020204" pitchFamily="34" charset="0"/>
                <a:ea typeface="Times New Roman" panose="02020603050405020304" pitchFamily="18" charset="0"/>
              </a:rPr>
              <a:t>12</a:t>
            </a:r>
            <a:r>
              <a:rPr lang="ru-RU" sz="1200" dirty="0">
                <a:solidFill>
                  <a:srgbClr val="000000"/>
                </a:solidFill>
                <a:effectLst/>
                <a:latin typeface="Arial" panose="020B0604020202020204" pitchFamily="34" charset="0"/>
                <a:ea typeface="Times New Roman" panose="02020603050405020304" pitchFamily="18" charset="0"/>
              </a:rPr>
              <a:t>,</a:t>
            </a:r>
            <a:endParaRPr lang="en-US" sz="1200" dirty="0">
              <a:solidFill>
                <a:srgbClr val="000000"/>
              </a:solidFill>
              <a:effectLst/>
              <a:latin typeface="Arial" panose="020B0604020202020204" pitchFamily="34" charset="0"/>
              <a:ea typeface="Times New Roman" panose="02020603050405020304" pitchFamily="18" charset="0"/>
            </a:endParaRPr>
          </a:p>
          <a:p>
            <a:r>
              <a:rPr lang="ru-RU" sz="1200" dirty="0">
                <a:solidFill>
                  <a:srgbClr val="000000"/>
                </a:solidFill>
                <a:effectLst/>
                <a:latin typeface="Arial" panose="020B0604020202020204" pitchFamily="34" charset="0"/>
                <a:ea typeface="Times New Roman" panose="02020603050405020304" pitchFamily="18" charset="0"/>
              </a:rPr>
              <a:t>4 - [Nb(25 </a:t>
            </a:r>
            <a:r>
              <a:rPr lang="en-US" sz="1200" dirty="0">
                <a:solidFill>
                  <a:srgbClr val="000000"/>
                </a:solidFill>
                <a:effectLst/>
                <a:latin typeface="Arial" panose="020B0604020202020204" pitchFamily="34" charset="0"/>
                <a:ea typeface="Times New Roman" panose="02020603050405020304" pitchFamily="18" charset="0"/>
              </a:rPr>
              <a:t>nm</a:t>
            </a:r>
            <a:r>
              <a:rPr lang="ru-RU" sz="1200" dirty="0">
                <a:solidFill>
                  <a:srgbClr val="000000"/>
                </a:solidFill>
                <a:effectLst/>
                <a:latin typeface="Arial" panose="020B0604020202020204" pitchFamily="34" charset="0"/>
                <a:ea typeface="Times New Roman" panose="02020603050405020304" pitchFamily="18" charset="0"/>
              </a:rPr>
              <a:t>)/</a:t>
            </a:r>
            <a:r>
              <a:rPr lang="en-US" sz="1200" dirty="0">
                <a:solidFill>
                  <a:srgbClr val="000000"/>
                </a:solidFill>
                <a:effectLst/>
                <a:latin typeface="Arial" panose="020B0604020202020204" pitchFamily="34" charset="0"/>
                <a:ea typeface="Times New Roman" panose="02020603050405020304" pitchFamily="18" charset="0"/>
              </a:rPr>
              <a:t>Ho</a:t>
            </a:r>
            <a:r>
              <a:rPr lang="ru-RU" sz="1200" dirty="0">
                <a:solidFill>
                  <a:srgbClr val="000000"/>
                </a:solidFill>
                <a:effectLst/>
                <a:latin typeface="Arial" panose="020B0604020202020204" pitchFamily="34" charset="0"/>
                <a:ea typeface="Times New Roman" panose="02020603050405020304" pitchFamily="18" charset="0"/>
              </a:rPr>
              <a:t>(6 </a:t>
            </a:r>
            <a:r>
              <a:rPr lang="en-US" sz="1200" dirty="0">
                <a:solidFill>
                  <a:srgbClr val="000000"/>
                </a:solidFill>
                <a:effectLst/>
                <a:latin typeface="Arial" panose="020B0604020202020204" pitchFamily="34" charset="0"/>
                <a:ea typeface="Times New Roman" panose="02020603050405020304" pitchFamily="18" charset="0"/>
              </a:rPr>
              <a:t>nm</a:t>
            </a:r>
            <a:r>
              <a:rPr lang="ru-RU" sz="1200" dirty="0">
                <a:solidFill>
                  <a:srgbClr val="000000"/>
                </a:solidFill>
                <a:effectLst/>
                <a:latin typeface="Arial" panose="020B0604020202020204" pitchFamily="34" charset="0"/>
                <a:ea typeface="Times New Roman" panose="02020603050405020304" pitchFamily="18" charset="0"/>
              </a:rPr>
              <a:t>)]</a:t>
            </a:r>
            <a:r>
              <a:rPr lang="ru-RU" sz="1200" baseline="-25000" dirty="0">
                <a:solidFill>
                  <a:srgbClr val="000000"/>
                </a:solidFill>
                <a:effectLst/>
                <a:latin typeface="Arial" panose="020B0604020202020204" pitchFamily="34" charset="0"/>
                <a:ea typeface="Times New Roman" panose="02020603050405020304" pitchFamily="18" charset="0"/>
              </a:rPr>
              <a:t>12</a:t>
            </a:r>
            <a:r>
              <a:rPr lang="ru-RU" sz="1200" dirty="0">
                <a:solidFill>
                  <a:srgbClr val="000000"/>
                </a:solidFill>
                <a:effectLst/>
                <a:latin typeface="Arial" panose="020B0604020202020204" pitchFamily="34" charset="0"/>
                <a:ea typeface="Times New Roman" panose="02020603050405020304" pitchFamily="18" charset="0"/>
              </a:rPr>
              <a:t>. </a:t>
            </a:r>
            <a:endParaRPr lang="ru-RU" sz="1200" dirty="0"/>
          </a:p>
        </p:txBody>
      </p:sp>
      <p:sp>
        <p:nvSpPr>
          <p:cNvPr id="2" name="TextBox 1">
            <a:extLst>
              <a:ext uri="{FF2B5EF4-FFF2-40B4-BE49-F238E27FC236}">
                <a16:creationId xmlns:a16="http://schemas.microsoft.com/office/drawing/2014/main" id="{46840A97-E6D8-891C-A2D6-E29E136A7434}"/>
              </a:ext>
            </a:extLst>
          </p:cNvPr>
          <p:cNvSpPr txBox="1"/>
          <p:nvPr/>
        </p:nvSpPr>
        <p:spPr>
          <a:xfrm>
            <a:off x="6942644" y="581668"/>
            <a:ext cx="5057162" cy="2677656"/>
          </a:xfrm>
          <a:prstGeom prst="rect">
            <a:avLst/>
          </a:prstGeom>
          <a:noFill/>
        </p:spPr>
        <p:txBody>
          <a:bodyPr wrap="square">
            <a:spAutoFit/>
          </a:bodyPr>
          <a:lstStyle/>
          <a:p>
            <a:pPr algn="just"/>
            <a:r>
              <a:rPr lang="ru-RU" sz="2400" dirty="0"/>
              <a:t>The </a:t>
            </a:r>
            <a:r>
              <a:rPr lang="ru-RU" sz="2400" dirty="0" err="1"/>
              <a:t>interlayer</a:t>
            </a:r>
            <a:r>
              <a:rPr lang="ru-RU" sz="2400" dirty="0"/>
              <a:t> </a:t>
            </a:r>
            <a:r>
              <a:rPr lang="ru-RU" sz="2400" dirty="0" err="1"/>
              <a:t>boundaries</a:t>
            </a:r>
            <a:r>
              <a:rPr lang="ru-RU" sz="2400" dirty="0"/>
              <a:t> are </a:t>
            </a:r>
            <a:r>
              <a:rPr lang="ru-RU" sz="2400" dirty="0" err="1"/>
              <a:t>characterized</a:t>
            </a:r>
            <a:r>
              <a:rPr lang="ru-RU" sz="2400" dirty="0"/>
              <a:t> by the </a:t>
            </a:r>
            <a:r>
              <a:rPr lang="ru-RU" sz="2400" dirty="0" err="1"/>
              <a:t>root-mean-square</a:t>
            </a:r>
            <a:r>
              <a:rPr lang="ru-RU" sz="2400" dirty="0"/>
              <a:t> </a:t>
            </a:r>
            <a:r>
              <a:rPr lang="ru-RU" sz="2400" dirty="0" err="1"/>
              <a:t>roughness</a:t>
            </a:r>
            <a:r>
              <a:rPr lang="ru-RU" sz="2400" dirty="0"/>
              <a:t> amplitude for </a:t>
            </a:r>
            <a:r>
              <a:rPr lang="ru-RU" sz="2400" dirty="0" err="1"/>
              <a:t>all</a:t>
            </a:r>
            <a:r>
              <a:rPr lang="ru-RU" sz="2400" dirty="0"/>
              <a:t> layers </a:t>
            </a:r>
            <a:r>
              <a:rPr lang="ru-RU" sz="2400" dirty="0" err="1"/>
              <a:t>no</a:t>
            </a:r>
            <a:r>
              <a:rPr lang="ru-RU" sz="2400" dirty="0"/>
              <a:t> </a:t>
            </a:r>
            <a:r>
              <a:rPr lang="ru-RU" sz="2400" dirty="0" err="1"/>
              <a:t>more</a:t>
            </a:r>
            <a:r>
              <a:rPr lang="ru-RU" sz="2400" dirty="0"/>
              <a:t> </a:t>
            </a:r>
            <a:r>
              <a:rPr lang="ru-RU" sz="2400" dirty="0" err="1"/>
              <a:t>than</a:t>
            </a:r>
            <a:r>
              <a:rPr lang="ru-RU" sz="2400" dirty="0"/>
              <a:t> R</a:t>
            </a:r>
            <a:r>
              <a:rPr lang="ru-RU" sz="2400" baseline="-25000" dirty="0"/>
              <a:t>q</a:t>
            </a:r>
            <a:r>
              <a:rPr lang="ru-RU" sz="2400" dirty="0"/>
              <a:t>~1.5 nm. The </a:t>
            </a:r>
            <a:r>
              <a:rPr lang="ru-RU" sz="2400" dirty="0" err="1"/>
              <a:t>data</a:t>
            </a:r>
            <a:r>
              <a:rPr lang="ru-RU" sz="2400" dirty="0"/>
              <a:t> </a:t>
            </a:r>
            <a:r>
              <a:rPr lang="ru-RU" sz="2400" dirty="0" err="1"/>
              <a:t>demonstrate</a:t>
            </a:r>
            <a:r>
              <a:rPr lang="ru-RU" sz="2400" dirty="0"/>
              <a:t> the </a:t>
            </a:r>
            <a:r>
              <a:rPr lang="ru-RU" sz="2400" dirty="0" err="1"/>
              <a:t>homogeneity</a:t>
            </a:r>
            <a:r>
              <a:rPr lang="ru-RU" sz="2400" dirty="0"/>
              <a:t> of </a:t>
            </a:r>
            <a:r>
              <a:rPr lang="ru-RU" sz="2400" dirty="0" err="1"/>
              <a:t>these</a:t>
            </a:r>
            <a:r>
              <a:rPr lang="ru-RU" sz="2400" dirty="0"/>
              <a:t> </a:t>
            </a:r>
            <a:r>
              <a:rPr lang="ru-RU" sz="2400" dirty="0" err="1"/>
              <a:t>systems</a:t>
            </a:r>
            <a:r>
              <a:rPr lang="ru-RU" sz="2400" dirty="0"/>
              <a:t> at the </a:t>
            </a:r>
            <a:r>
              <a:rPr lang="ru-RU" sz="2400" dirty="0" err="1"/>
              <a:t>level</a:t>
            </a:r>
            <a:r>
              <a:rPr lang="ru-RU" sz="2400" dirty="0"/>
              <a:t> of Nb/Gd structures.</a:t>
            </a:r>
          </a:p>
        </p:txBody>
      </p:sp>
      <p:sp>
        <p:nvSpPr>
          <p:cNvPr id="47" name="TextBox 46">
            <a:extLst>
              <a:ext uri="{FF2B5EF4-FFF2-40B4-BE49-F238E27FC236}">
                <a16:creationId xmlns:a16="http://schemas.microsoft.com/office/drawing/2014/main" id="{B719C5CD-74EF-06E5-D85B-3207F4EF4DB6}"/>
              </a:ext>
            </a:extLst>
          </p:cNvPr>
          <p:cNvSpPr txBox="1"/>
          <p:nvPr/>
        </p:nvSpPr>
        <p:spPr>
          <a:xfrm>
            <a:off x="9321274" y="2439551"/>
            <a:ext cx="933410" cy="261610"/>
          </a:xfrm>
          <a:prstGeom prst="rect">
            <a:avLst/>
          </a:prstGeom>
          <a:noFill/>
        </p:spPr>
        <p:txBody>
          <a:bodyPr wrap="square">
            <a:spAutoFit/>
          </a:bodyPr>
          <a:lstStyle/>
          <a:p>
            <a:r>
              <a:rPr lang="en-US" sz="1100" i="1" dirty="0">
                <a:solidFill>
                  <a:schemeClr val="bg1"/>
                </a:solidFill>
              </a:rPr>
              <a:t>Nb(5nm)</a:t>
            </a:r>
            <a:endParaRPr lang="ru-RU" sz="1100" i="1" dirty="0">
              <a:solidFill>
                <a:schemeClr val="bg1"/>
              </a:solidFill>
            </a:endParaRPr>
          </a:p>
        </p:txBody>
      </p:sp>
    </p:spTree>
    <p:extLst>
      <p:ext uri="{BB962C8B-B14F-4D97-AF65-F5344CB8AC3E}">
        <p14:creationId xmlns:p14="http://schemas.microsoft.com/office/powerpoint/2010/main" val="2985443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25D2B4B-4E4C-4EEE-AA50-73AC1E00D79F}"/>
              </a:ext>
            </a:extLst>
          </p:cNvPr>
          <p:cNvSpPr txBox="1"/>
          <p:nvPr/>
        </p:nvSpPr>
        <p:spPr>
          <a:xfrm>
            <a:off x="4727463" y="-53694"/>
            <a:ext cx="2276585" cy="646331"/>
          </a:xfrm>
          <a:prstGeom prst="rect">
            <a:avLst/>
          </a:prstGeom>
          <a:noFill/>
        </p:spPr>
        <p:txBody>
          <a:bodyPr wrap="none" rtlCol="0">
            <a:spAutoFit/>
          </a:bodyPr>
          <a:lstStyle/>
          <a:p>
            <a:pPr algn="ctr"/>
            <a:r>
              <a:rPr lang="en-US" sz="3600" b="1" dirty="0">
                <a:solidFill>
                  <a:srgbClr val="FF0000"/>
                </a:solidFill>
              </a:rPr>
              <a:t>Conclusion</a:t>
            </a:r>
            <a:endParaRPr lang="ru-RU" sz="3600" b="1" dirty="0">
              <a:solidFill>
                <a:srgbClr val="FF0000"/>
              </a:solidFill>
            </a:endParaRPr>
          </a:p>
        </p:txBody>
      </p:sp>
      <p:grpSp>
        <p:nvGrpSpPr>
          <p:cNvPr id="6" name="Группа 5">
            <a:extLst>
              <a:ext uri="{FF2B5EF4-FFF2-40B4-BE49-F238E27FC236}">
                <a16:creationId xmlns:a16="http://schemas.microsoft.com/office/drawing/2014/main" id="{2AC3F377-C70C-A39E-E36F-FCE6D09A3163}"/>
              </a:ext>
            </a:extLst>
          </p:cNvPr>
          <p:cNvGrpSpPr/>
          <p:nvPr/>
        </p:nvGrpSpPr>
        <p:grpSpPr>
          <a:xfrm>
            <a:off x="11072263" y="6255656"/>
            <a:ext cx="1063112" cy="544286"/>
            <a:chOff x="11072263" y="6255656"/>
            <a:chExt cx="1063112" cy="544286"/>
          </a:xfrm>
          <a:solidFill>
            <a:schemeClr val="bg1">
              <a:lumMod val="95000"/>
            </a:schemeClr>
          </a:solidFill>
        </p:grpSpPr>
        <p:sp>
          <p:nvSpPr>
            <p:cNvPr id="8" name="Прямоугольник: скругленные углы 7">
              <a:extLst>
                <a:ext uri="{FF2B5EF4-FFF2-40B4-BE49-F238E27FC236}">
                  <a16:creationId xmlns:a16="http://schemas.microsoft.com/office/drawing/2014/main" id="{1E6C0330-704C-57DA-530F-9325F010961E}"/>
                </a:ext>
              </a:extLst>
            </p:cNvPr>
            <p:cNvSpPr/>
            <p:nvPr/>
          </p:nvSpPr>
          <p:spPr>
            <a:xfrm>
              <a:off x="11108548" y="6255656"/>
              <a:ext cx="1004577" cy="544286"/>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B0E05282-3817-8C18-2A08-DC76BE338573}"/>
                </a:ext>
              </a:extLst>
            </p:cNvPr>
            <p:cNvSpPr txBox="1"/>
            <p:nvPr/>
          </p:nvSpPr>
          <p:spPr>
            <a:xfrm>
              <a:off x="11072263" y="6304223"/>
              <a:ext cx="1063112" cy="461665"/>
            </a:xfrm>
            <a:prstGeom prst="rect">
              <a:avLst/>
            </a:prstGeom>
            <a:grpFill/>
            <a:ln>
              <a:noFill/>
            </a:ln>
          </p:spPr>
          <p:txBody>
            <a:bodyPr wrap="none" rtlCol="0">
              <a:spAutoFit/>
            </a:bodyPr>
            <a:lstStyle/>
            <a:p>
              <a:pPr algn="ctr"/>
              <a:r>
                <a:rPr lang="en-US" sz="2400" dirty="0"/>
                <a:t>16 / 17</a:t>
              </a:r>
              <a:endParaRPr lang="ru-RU" sz="2400" dirty="0"/>
            </a:p>
          </p:txBody>
        </p:sp>
      </p:grpSp>
      <p:sp>
        <p:nvSpPr>
          <p:cNvPr id="3" name="TextBox 2">
            <a:extLst>
              <a:ext uri="{FF2B5EF4-FFF2-40B4-BE49-F238E27FC236}">
                <a16:creationId xmlns:a16="http://schemas.microsoft.com/office/drawing/2014/main" id="{50B264FD-F1F3-512A-4421-C8B97EF17354}"/>
              </a:ext>
            </a:extLst>
          </p:cNvPr>
          <p:cNvSpPr txBox="1"/>
          <p:nvPr/>
        </p:nvSpPr>
        <p:spPr>
          <a:xfrm>
            <a:off x="-20209" y="697042"/>
            <a:ext cx="12148457" cy="5324535"/>
          </a:xfrm>
          <a:prstGeom prst="rect">
            <a:avLst/>
          </a:prstGeom>
          <a:noFill/>
        </p:spPr>
        <p:txBody>
          <a:bodyPr wrap="square" rtlCol="0">
            <a:spAutoFit/>
          </a:bodyPr>
          <a:lstStyle/>
          <a:p>
            <a:pPr marL="514350" indent="-514350" algn="just">
              <a:spcAft>
                <a:spcPts val="2400"/>
              </a:spcAft>
              <a:buFont typeface="+mj-lt"/>
              <a:buAutoNum type="arabicPeriod"/>
            </a:pPr>
            <a:r>
              <a:rPr lang="en" sz="2500" dirty="0"/>
              <a:t>One of the effective methods for studying magnetism of heterostructures is polarized neutron reflectometry, which makes it possible to obtain chemical and magnetic depth profiles with nanometer resolution. Registration of secondary radiation make possible to determine distribution of separate elements.</a:t>
            </a:r>
            <a:endParaRPr lang="en-US" sz="2500" dirty="0"/>
          </a:p>
          <a:p>
            <a:pPr marL="514350" indent="-514350" algn="just">
              <a:spcAft>
                <a:spcPts val="2400"/>
              </a:spcAft>
              <a:buFont typeface="+mj-lt"/>
              <a:buAutoNum type="arabicPeriod"/>
            </a:pPr>
            <a:r>
              <a:rPr lang="en" sz="2500" dirty="0"/>
              <a:t>Rare-earth elements are perspective element for creation of devices for spintronics. Main reasons</a:t>
            </a:r>
            <a:r>
              <a:rPr lang="ru-RU" sz="2500" dirty="0"/>
              <a:t>: </a:t>
            </a:r>
            <a:r>
              <a:rPr lang="en-US" sz="2500" dirty="0"/>
              <a:t>good interfaces between boundaries and weak magnetism. Correlations length of superconductivity for Gd 4 nm. It has been observed diamagnetism for periodic superconducting ferromagnetic Gd/Nb system.</a:t>
            </a:r>
            <a:endParaRPr lang="en" sz="2500" dirty="0"/>
          </a:p>
          <a:p>
            <a:pPr marL="514350" indent="-514350" algn="just">
              <a:spcAft>
                <a:spcPts val="2400"/>
              </a:spcAft>
              <a:buFont typeface="+mj-lt"/>
              <a:buAutoNum type="arabicPeriod"/>
            </a:pPr>
            <a:r>
              <a:rPr lang="en" sz="2500" dirty="0"/>
              <a:t>Further prospects are connected with the study of the dysprosium and holmium as helimagnet elements with </a:t>
            </a:r>
            <a:r>
              <a:rPr lang="en-US" sz="2500" dirty="0"/>
              <a:t>non-trivial</a:t>
            </a:r>
            <a:r>
              <a:rPr lang="ru-RU" sz="2500" dirty="0"/>
              <a:t> </a:t>
            </a:r>
            <a:r>
              <a:rPr lang="en-US" sz="2500" dirty="0"/>
              <a:t>magnetic</a:t>
            </a:r>
            <a:r>
              <a:rPr lang="ru-RU" sz="2500" dirty="0"/>
              <a:t> </a:t>
            </a:r>
            <a:r>
              <a:rPr lang="en-US" sz="2500" dirty="0"/>
              <a:t>order for creation of spintronics devices</a:t>
            </a:r>
            <a:r>
              <a:rPr lang="en" sz="2500" dirty="0"/>
              <a:t>. Changing of magnetic orderding under influence of superconductivity was demonstrated for system Nb/[Dy/Ho].</a:t>
            </a:r>
            <a:endParaRPr lang="en-US" sz="2500" dirty="0"/>
          </a:p>
        </p:txBody>
      </p:sp>
    </p:spTree>
    <p:extLst>
      <p:ext uri="{BB962C8B-B14F-4D97-AF65-F5344CB8AC3E}">
        <p14:creationId xmlns:p14="http://schemas.microsoft.com/office/powerpoint/2010/main" val="1345243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793" y="2563860"/>
            <a:ext cx="11966033" cy="1246495"/>
          </a:xfrm>
          <a:prstGeom prst="rect">
            <a:avLst/>
          </a:prstGeom>
          <a:noFill/>
        </p:spPr>
        <p:txBody>
          <a:bodyPr wrap="none" rtlCol="0">
            <a:spAutoFit/>
          </a:bodyPr>
          <a:lstStyle/>
          <a:p>
            <a:pPr algn="ctr"/>
            <a:r>
              <a:rPr lang="en-US" sz="7500" b="1" dirty="0">
                <a:solidFill>
                  <a:srgbClr val="FF0000"/>
                </a:solidFill>
                <a:cs typeface="Times New Roman" panose="02020603050405020304" pitchFamily="18" charset="0"/>
              </a:rPr>
              <a:t>Thank you for your attention!</a:t>
            </a:r>
            <a:endParaRPr lang="ru-RU" sz="7500" b="1"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4030451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36BC68-4DCD-1A79-83DD-633ED5E35B0F}"/>
              </a:ext>
            </a:extLst>
          </p:cNvPr>
          <p:cNvSpPr txBox="1"/>
          <p:nvPr/>
        </p:nvSpPr>
        <p:spPr>
          <a:xfrm>
            <a:off x="4563093" y="24603"/>
            <a:ext cx="3087898" cy="584775"/>
          </a:xfrm>
          <a:prstGeom prst="rect">
            <a:avLst/>
          </a:prstGeom>
          <a:noFill/>
        </p:spPr>
        <p:txBody>
          <a:bodyPr wrap="none" rtlCol="0">
            <a:spAutoFit/>
          </a:bodyPr>
          <a:lstStyle/>
          <a:p>
            <a:pPr algn="ctr"/>
            <a:r>
              <a:rPr lang="en-GB" sz="3200" b="1" dirty="0">
                <a:solidFill>
                  <a:srgbClr val="FF0000"/>
                </a:solidFill>
              </a:rPr>
              <a:t>COLLABORATION</a:t>
            </a:r>
            <a:endParaRPr lang="ru-RU" sz="3200" b="1" dirty="0">
              <a:solidFill>
                <a:srgbClr val="FF0000"/>
              </a:solidFill>
            </a:endParaRPr>
          </a:p>
        </p:txBody>
      </p:sp>
      <p:sp>
        <p:nvSpPr>
          <p:cNvPr id="3" name="TextBox 2">
            <a:extLst>
              <a:ext uri="{FF2B5EF4-FFF2-40B4-BE49-F238E27FC236}">
                <a16:creationId xmlns:a16="http://schemas.microsoft.com/office/drawing/2014/main" id="{D3F76095-F88A-548F-C6E9-43D01E5BCA5B}"/>
              </a:ext>
            </a:extLst>
          </p:cNvPr>
          <p:cNvSpPr txBox="1"/>
          <p:nvPr/>
        </p:nvSpPr>
        <p:spPr>
          <a:xfrm>
            <a:off x="72572" y="1222275"/>
            <a:ext cx="12119428" cy="3400931"/>
          </a:xfrm>
          <a:prstGeom prst="rect">
            <a:avLst/>
          </a:prstGeom>
          <a:noFill/>
        </p:spPr>
        <p:txBody>
          <a:bodyPr wrap="square" rtlCol="0">
            <a:spAutoFit/>
          </a:bodyPr>
          <a:lstStyle/>
          <a:p>
            <a:pPr marL="571500" indent="-571500">
              <a:spcAft>
                <a:spcPts val="3000"/>
              </a:spcAft>
              <a:buFont typeface="Arial" panose="020B0604020202020204" pitchFamily="34" charset="0"/>
              <a:buChar char="•"/>
            </a:pPr>
            <a:r>
              <a:rPr lang="en-US" sz="3500" dirty="0"/>
              <a:t>Zhaketov V., Nikitenko Yu., Aksenov V. – JINR, Russia</a:t>
            </a:r>
          </a:p>
          <a:p>
            <a:pPr marL="571500" indent="-571500">
              <a:spcAft>
                <a:spcPts val="3000"/>
              </a:spcAft>
              <a:buFont typeface="Arial" panose="020B0604020202020204" pitchFamily="34" charset="0"/>
              <a:buChar char="•"/>
            </a:pPr>
            <a:r>
              <a:rPr lang="en-US" sz="3500" dirty="0"/>
              <a:t>Norov D. – Moscow State University, Russia</a:t>
            </a:r>
          </a:p>
          <a:p>
            <a:pPr marL="571500" indent="-571500">
              <a:spcAft>
                <a:spcPts val="3000"/>
              </a:spcAft>
              <a:buFont typeface="Arial" panose="020B0604020202020204" pitchFamily="34" charset="0"/>
              <a:buChar char="•"/>
            </a:pPr>
            <a:r>
              <a:rPr lang="en-US" sz="3500" dirty="0"/>
              <a:t>Khaydukov Yu. - Max-Planck-Institute, Germany</a:t>
            </a:r>
          </a:p>
          <a:p>
            <a:pPr marL="571500" indent="-571500">
              <a:spcAft>
                <a:spcPts val="3000"/>
              </a:spcAft>
              <a:buFont typeface="Arial" panose="020B0604020202020204" pitchFamily="34" charset="0"/>
              <a:buChar char="•"/>
            </a:pPr>
            <a:r>
              <a:rPr lang="en-US" sz="3500" dirty="0"/>
              <a:t>Devyaterikov D., Kravtsov E. - Institute of Metal Physics, Russia</a:t>
            </a:r>
          </a:p>
        </p:txBody>
      </p:sp>
      <p:grpSp>
        <p:nvGrpSpPr>
          <p:cNvPr id="5" name="Группа 4">
            <a:extLst>
              <a:ext uri="{FF2B5EF4-FFF2-40B4-BE49-F238E27FC236}">
                <a16:creationId xmlns:a16="http://schemas.microsoft.com/office/drawing/2014/main" id="{7441A9AA-3A78-B686-A332-118C360CB229}"/>
              </a:ext>
            </a:extLst>
          </p:cNvPr>
          <p:cNvGrpSpPr/>
          <p:nvPr/>
        </p:nvGrpSpPr>
        <p:grpSpPr>
          <a:xfrm>
            <a:off x="11108548" y="6255656"/>
            <a:ext cx="1004577" cy="544286"/>
            <a:chOff x="11108548" y="6255656"/>
            <a:chExt cx="1004577" cy="544286"/>
          </a:xfrm>
          <a:solidFill>
            <a:schemeClr val="bg1">
              <a:lumMod val="95000"/>
            </a:schemeClr>
          </a:solidFill>
        </p:grpSpPr>
        <p:sp>
          <p:nvSpPr>
            <p:cNvPr id="6" name="Прямоугольник: скругленные углы 5">
              <a:extLst>
                <a:ext uri="{FF2B5EF4-FFF2-40B4-BE49-F238E27FC236}">
                  <a16:creationId xmlns:a16="http://schemas.microsoft.com/office/drawing/2014/main" id="{2E619AE9-5B37-DE88-51C3-CBE2CBE20E78}"/>
                </a:ext>
              </a:extLst>
            </p:cNvPr>
            <p:cNvSpPr/>
            <p:nvPr/>
          </p:nvSpPr>
          <p:spPr>
            <a:xfrm>
              <a:off x="11108548" y="6255656"/>
              <a:ext cx="1004577" cy="544286"/>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a:extLst>
                <a:ext uri="{FF2B5EF4-FFF2-40B4-BE49-F238E27FC236}">
                  <a16:creationId xmlns:a16="http://schemas.microsoft.com/office/drawing/2014/main" id="{60152BE4-B706-0EE4-D29F-BB49AA21A95C}"/>
                </a:ext>
              </a:extLst>
            </p:cNvPr>
            <p:cNvSpPr txBox="1"/>
            <p:nvPr/>
          </p:nvSpPr>
          <p:spPr>
            <a:xfrm>
              <a:off x="11150008" y="6304223"/>
              <a:ext cx="907621" cy="461665"/>
            </a:xfrm>
            <a:prstGeom prst="rect">
              <a:avLst/>
            </a:prstGeom>
            <a:grpFill/>
            <a:ln>
              <a:noFill/>
            </a:ln>
          </p:spPr>
          <p:txBody>
            <a:bodyPr wrap="none" rtlCol="0">
              <a:spAutoFit/>
            </a:bodyPr>
            <a:lstStyle/>
            <a:p>
              <a:pPr algn="ctr"/>
              <a:r>
                <a:rPr lang="en-US" sz="2400" dirty="0"/>
                <a:t>2 / 17</a:t>
              </a:r>
              <a:endParaRPr lang="ru-RU" sz="2400" dirty="0"/>
            </a:p>
          </p:txBody>
        </p:sp>
      </p:grpSp>
    </p:spTree>
    <p:extLst>
      <p:ext uri="{BB962C8B-B14F-4D97-AF65-F5344CB8AC3E}">
        <p14:creationId xmlns:p14="http://schemas.microsoft.com/office/powerpoint/2010/main" val="1288701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a:extLst>
              <a:ext uri="{FF2B5EF4-FFF2-40B4-BE49-F238E27FC236}">
                <a16:creationId xmlns:a16="http://schemas.microsoft.com/office/drawing/2014/main" id="{BAA55293-6192-4BCC-A570-541483DE67A9}"/>
              </a:ext>
            </a:extLst>
          </p:cNvPr>
          <p:cNvSpPr txBox="1"/>
          <p:nvPr/>
        </p:nvSpPr>
        <p:spPr>
          <a:xfrm>
            <a:off x="5263701" y="24603"/>
            <a:ext cx="1686680" cy="584775"/>
          </a:xfrm>
          <a:prstGeom prst="rect">
            <a:avLst/>
          </a:prstGeom>
          <a:noFill/>
        </p:spPr>
        <p:txBody>
          <a:bodyPr wrap="none" rtlCol="0">
            <a:spAutoFit/>
          </a:bodyPr>
          <a:lstStyle/>
          <a:p>
            <a:pPr algn="ctr"/>
            <a:r>
              <a:rPr lang="en-GB" sz="3200" b="1" dirty="0">
                <a:solidFill>
                  <a:srgbClr val="FF0000"/>
                </a:solidFill>
              </a:rPr>
              <a:t>OUTLINE</a:t>
            </a:r>
            <a:endParaRPr lang="ru-RU" sz="3200" b="1" dirty="0">
              <a:solidFill>
                <a:srgbClr val="FF0000"/>
              </a:solidFill>
            </a:endParaRPr>
          </a:p>
        </p:txBody>
      </p:sp>
      <p:sp>
        <p:nvSpPr>
          <p:cNvPr id="83" name="TextBox 82">
            <a:extLst>
              <a:ext uri="{FF2B5EF4-FFF2-40B4-BE49-F238E27FC236}">
                <a16:creationId xmlns:a16="http://schemas.microsoft.com/office/drawing/2014/main" id="{8ABB30FA-BFEF-4719-90C1-331C1D320357}"/>
              </a:ext>
            </a:extLst>
          </p:cNvPr>
          <p:cNvSpPr txBox="1"/>
          <p:nvPr/>
        </p:nvSpPr>
        <p:spPr>
          <a:xfrm>
            <a:off x="385780" y="1349376"/>
            <a:ext cx="11022096" cy="3016210"/>
          </a:xfrm>
          <a:prstGeom prst="rect">
            <a:avLst/>
          </a:prstGeom>
          <a:noFill/>
        </p:spPr>
        <p:txBody>
          <a:bodyPr wrap="square" rtlCol="0">
            <a:spAutoFit/>
          </a:bodyPr>
          <a:lstStyle/>
          <a:p>
            <a:pPr marL="396000" indent="-720000">
              <a:spcAft>
                <a:spcPts val="4200"/>
              </a:spcAft>
              <a:buFontTx/>
              <a:buAutoNum type="arabicPeriod"/>
            </a:pPr>
            <a:r>
              <a:rPr lang="en-US" sz="4000" i="1" dirty="0"/>
              <a:t>Polarized neutron reflectometry</a:t>
            </a:r>
          </a:p>
          <a:p>
            <a:pPr marL="342900" indent="-720000">
              <a:spcAft>
                <a:spcPts val="4200"/>
              </a:spcAft>
              <a:buAutoNum type="arabicPeriod"/>
            </a:pPr>
            <a:r>
              <a:rPr lang="en-US" sz="4000" i="1" dirty="0"/>
              <a:t>Rare-earth elements for spintronics</a:t>
            </a:r>
            <a:endParaRPr lang="ru-RU" sz="4000" i="1" dirty="0"/>
          </a:p>
          <a:p>
            <a:pPr marL="342900" indent="-720000">
              <a:spcAft>
                <a:spcPts val="4200"/>
              </a:spcAft>
              <a:buFontTx/>
              <a:buAutoNum type="arabicPeriod"/>
            </a:pPr>
            <a:r>
              <a:rPr lang="en-US" sz="4000" i="1" dirty="0"/>
              <a:t>Influence of superconductivity on helimagnetism</a:t>
            </a:r>
          </a:p>
        </p:txBody>
      </p:sp>
      <p:grpSp>
        <p:nvGrpSpPr>
          <p:cNvPr id="5" name="Группа 4">
            <a:extLst>
              <a:ext uri="{FF2B5EF4-FFF2-40B4-BE49-F238E27FC236}">
                <a16:creationId xmlns:a16="http://schemas.microsoft.com/office/drawing/2014/main" id="{EF428C8A-AF98-1BB4-315F-68212F0F9BA6}"/>
              </a:ext>
            </a:extLst>
          </p:cNvPr>
          <p:cNvGrpSpPr/>
          <p:nvPr/>
        </p:nvGrpSpPr>
        <p:grpSpPr>
          <a:xfrm>
            <a:off x="11108548" y="6255656"/>
            <a:ext cx="1004577" cy="544286"/>
            <a:chOff x="11108548" y="6255656"/>
            <a:chExt cx="1004577" cy="544286"/>
          </a:xfrm>
          <a:solidFill>
            <a:schemeClr val="bg1">
              <a:lumMod val="95000"/>
            </a:schemeClr>
          </a:solidFill>
        </p:grpSpPr>
        <p:sp>
          <p:nvSpPr>
            <p:cNvPr id="6" name="Прямоугольник: скругленные углы 5">
              <a:extLst>
                <a:ext uri="{FF2B5EF4-FFF2-40B4-BE49-F238E27FC236}">
                  <a16:creationId xmlns:a16="http://schemas.microsoft.com/office/drawing/2014/main" id="{478BCBBC-6781-685A-6071-7193C24624AE}"/>
                </a:ext>
              </a:extLst>
            </p:cNvPr>
            <p:cNvSpPr/>
            <p:nvPr/>
          </p:nvSpPr>
          <p:spPr>
            <a:xfrm>
              <a:off x="11108548" y="6255656"/>
              <a:ext cx="1004577" cy="544286"/>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a:extLst>
                <a:ext uri="{FF2B5EF4-FFF2-40B4-BE49-F238E27FC236}">
                  <a16:creationId xmlns:a16="http://schemas.microsoft.com/office/drawing/2014/main" id="{178B789A-61B2-9474-C210-A920703CF21E}"/>
                </a:ext>
              </a:extLst>
            </p:cNvPr>
            <p:cNvSpPr txBox="1"/>
            <p:nvPr/>
          </p:nvSpPr>
          <p:spPr>
            <a:xfrm>
              <a:off x="11150008" y="6304223"/>
              <a:ext cx="907621" cy="461665"/>
            </a:xfrm>
            <a:prstGeom prst="rect">
              <a:avLst/>
            </a:prstGeom>
            <a:grpFill/>
            <a:ln>
              <a:noFill/>
            </a:ln>
          </p:spPr>
          <p:txBody>
            <a:bodyPr wrap="none" rtlCol="0">
              <a:spAutoFit/>
            </a:bodyPr>
            <a:lstStyle/>
            <a:p>
              <a:pPr algn="ctr"/>
              <a:r>
                <a:rPr lang="en-US" sz="2400" dirty="0"/>
                <a:t>3 / 17</a:t>
              </a:r>
              <a:endParaRPr lang="ru-RU" sz="2400" dirty="0"/>
            </a:p>
          </p:txBody>
        </p:sp>
      </p:grpSp>
    </p:spTree>
    <p:extLst>
      <p:ext uri="{BB962C8B-B14F-4D97-AF65-F5344CB8AC3E}">
        <p14:creationId xmlns:p14="http://schemas.microsoft.com/office/powerpoint/2010/main" val="3644179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Рисунок 50">
            <a:extLst>
              <a:ext uri="{FF2B5EF4-FFF2-40B4-BE49-F238E27FC236}">
                <a16:creationId xmlns:a16="http://schemas.microsoft.com/office/drawing/2014/main" id="{EFBDAEA5-32E7-1909-CB98-220280592009}"/>
              </a:ext>
            </a:extLst>
          </p:cNvPr>
          <p:cNvPicPr>
            <a:picLocks noChangeAspect="1"/>
          </p:cNvPicPr>
          <p:nvPr/>
        </p:nvPicPr>
        <p:blipFill>
          <a:blip r:embed="rId2"/>
          <a:stretch>
            <a:fillRect/>
          </a:stretch>
        </p:blipFill>
        <p:spPr>
          <a:xfrm>
            <a:off x="312502" y="3810226"/>
            <a:ext cx="3929010" cy="2915070"/>
          </a:xfrm>
          <a:prstGeom prst="rect">
            <a:avLst/>
          </a:prstGeom>
        </p:spPr>
      </p:pic>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C5172997-D12B-C813-5FD2-77A0B16DEAAA}"/>
                  </a:ext>
                </a:extLst>
              </p:cNvPr>
              <p:cNvSpPr txBox="1"/>
              <p:nvPr/>
            </p:nvSpPr>
            <p:spPr>
              <a:xfrm>
                <a:off x="674878" y="1812830"/>
                <a:ext cx="2380588" cy="3994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𝑈</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𝑛𝑢𝑐</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𝑚𝑎𝑔</m:t>
                          </m:r>
                        </m:sub>
                      </m:sSub>
                    </m:oMath>
                  </m:oMathPara>
                </a14:m>
                <a:endParaRPr lang="en-US" sz="2400" dirty="0"/>
              </a:p>
            </p:txBody>
          </p:sp>
        </mc:Choice>
        <mc:Fallback xmlns="">
          <p:sp>
            <p:nvSpPr>
              <p:cNvPr id="40" name="TextBox 39">
                <a:extLst>
                  <a:ext uri="{FF2B5EF4-FFF2-40B4-BE49-F238E27FC236}">
                    <a16:creationId xmlns:a16="http://schemas.microsoft.com/office/drawing/2014/main" id="{C5172997-D12B-C813-5FD2-77A0B16DEAAA}"/>
                  </a:ext>
                </a:extLst>
              </p:cNvPr>
              <p:cNvSpPr txBox="1">
                <a:spLocks noRot="1" noChangeAspect="1" noMove="1" noResize="1" noEditPoints="1" noAdjustHandles="1" noChangeArrowheads="1" noChangeShapeType="1" noTextEdit="1"/>
              </p:cNvSpPr>
              <p:nvPr/>
            </p:nvSpPr>
            <p:spPr>
              <a:xfrm>
                <a:off x="674878" y="1812830"/>
                <a:ext cx="2380588" cy="399405"/>
              </a:xfrm>
              <a:prstGeom prst="rect">
                <a:avLst/>
              </a:prstGeom>
              <a:blipFill>
                <a:blip r:embed="rId3"/>
                <a:stretch>
                  <a:fillRect l="-2821" r="-1026" b="-2121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6BFD3745-EDD6-DC4B-39B5-8C6D059BFBFA}"/>
                  </a:ext>
                </a:extLst>
              </p:cNvPr>
              <p:cNvSpPr txBox="1"/>
              <p:nvPr/>
            </p:nvSpPr>
            <p:spPr>
              <a:xfrm>
                <a:off x="596138" y="2366999"/>
                <a:ext cx="3535215" cy="491738"/>
              </a:xfrm>
              <a:prstGeom prst="rect">
                <a:avLst/>
              </a:prstGeom>
              <a:noFill/>
            </p:spPr>
            <p:txBody>
              <a:bodyPr wrap="square">
                <a:spAutoFit/>
              </a:bodyPr>
              <a:lstStyle/>
              <a:p>
                <a:pPr algn="just"/>
                <a14:m>
                  <m:oMathPara xmlns:m="http://schemas.openxmlformats.org/officeDocument/2006/math">
                    <m:oMathParaPr>
                      <m:jc m:val="left"/>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𝑚𝑎𝑔</m:t>
                          </m:r>
                        </m:sub>
                      </m:sSub>
                      <m:r>
                        <a:rPr lang="en-US" sz="2400" b="0" i="1" smtClean="0">
                          <a:latin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𝝁</m:t>
                      </m:r>
                      <m:r>
                        <a:rPr lang="en-US" sz="2400" b="1" i="1" smtClean="0">
                          <a:latin typeface="Cambria Math" panose="02040503050406030204" pitchFamily="18" charset="0"/>
                          <a:ea typeface="Cambria Math" panose="02040503050406030204" pitchFamily="18" charset="0"/>
                        </a:rPr>
                        <m:t>𝑩</m:t>
                      </m:r>
                      <m:r>
                        <a:rPr lang="en-US" sz="2400" b="0" i="1" smtClean="0">
                          <a:latin typeface="Cambria Math" panose="02040503050406030204" pitchFamily="18" charset="0"/>
                          <a:ea typeface="Cambria Math" panose="02040503050406030204" pitchFamily="18" charset="0"/>
                        </a:rPr>
                        <m:t>=</m:t>
                      </m:r>
                      <m:d>
                        <m:dPr>
                          <m:begChr m:val="|"/>
                          <m:endChr m:val="|"/>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ea typeface="Cambria Math" panose="02040503050406030204" pitchFamily="18" charset="0"/>
                                </a:rPr>
                                <m:t>𝑛</m:t>
                              </m:r>
                            </m:sub>
                          </m:sSub>
                        </m:e>
                      </m:d>
                      <m:r>
                        <a:rPr lang="en-US" sz="2400" b="1" i="1" smtClean="0">
                          <a:latin typeface="Cambria Math" panose="02040503050406030204" pitchFamily="18" charset="0"/>
                          <a:ea typeface="Cambria Math" panose="02040503050406030204" pitchFamily="18" charset="0"/>
                        </a:rPr>
                        <m:t>𝝈</m:t>
                      </m:r>
                      <m:r>
                        <a:rPr lang="en-US" sz="2400" b="1" i="1" smtClean="0">
                          <a:latin typeface="Cambria Math" panose="02040503050406030204" pitchFamily="18" charset="0"/>
                          <a:ea typeface="Cambria Math" panose="02040503050406030204" pitchFamily="18" charset="0"/>
                        </a:rPr>
                        <m:t>𝑩</m:t>
                      </m:r>
                    </m:oMath>
                  </m:oMathPara>
                </a14:m>
                <a:endParaRPr lang="ru-RU" sz="2400" b="1" dirty="0"/>
              </a:p>
            </p:txBody>
          </p:sp>
        </mc:Choice>
        <mc:Fallback xmlns="">
          <p:sp>
            <p:nvSpPr>
              <p:cNvPr id="41" name="TextBox 40">
                <a:extLst>
                  <a:ext uri="{FF2B5EF4-FFF2-40B4-BE49-F238E27FC236}">
                    <a16:creationId xmlns:a16="http://schemas.microsoft.com/office/drawing/2014/main" id="{6BFD3745-EDD6-DC4B-39B5-8C6D059BFBFA}"/>
                  </a:ext>
                </a:extLst>
              </p:cNvPr>
              <p:cNvSpPr txBox="1">
                <a:spLocks noRot="1" noChangeAspect="1" noMove="1" noResize="1" noEditPoints="1" noAdjustHandles="1" noChangeArrowheads="1" noChangeShapeType="1" noTextEdit="1"/>
              </p:cNvSpPr>
              <p:nvPr/>
            </p:nvSpPr>
            <p:spPr>
              <a:xfrm>
                <a:off x="596138" y="2366999"/>
                <a:ext cx="3535215" cy="491738"/>
              </a:xfrm>
              <a:prstGeom prst="rect">
                <a:avLst/>
              </a:prstGeom>
              <a:blipFill>
                <a:blip r:embed="rId4"/>
                <a:stretch>
                  <a:fillRect l="-517" b="-864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859A9CB3-F5FD-25E1-3066-2301C07698E2}"/>
                  </a:ext>
                </a:extLst>
              </p:cNvPr>
              <p:cNvSpPr txBox="1"/>
              <p:nvPr/>
            </p:nvSpPr>
            <p:spPr>
              <a:xfrm>
                <a:off x="588251" y="3001859"/>
                <a:ext cx="2754700" cy="74546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𝑟</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rPr>
                              </m:ctrlPr>
                            </m:mPr>
                            <m:m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ru-RU" sz="2400" b="0" i="1" smtClean="0">
                                        <a:latin typeface="Cambria Math" panose="02040503050406030204" pitchFamily="18" charset="0"/>
                                      </a:rPr>
                                      <m:t>+−</m:t>
                                    </m:r>
                                  </m:sub>
                                </m:sSub>
                              </m:e>
                            </m:mr>
                            <m:m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ru-RU" sz="2400" b="0" i="1" smtClean="0">
                                        <a:latin typeface="Cambria Math" panose="02040503050406030204" pitchFamily="18" charset="0"/>
                                      </a:rPr>
                                      <m:t>−+</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m:t>
                                    </m:r>
                                  </m:sub>
                                </m:sSub>
                              </m:e>
                            </m:mr>
                          </m:m>
                        </m:e>
                      </m:d>
                    </m:oMath>
                  </m:oMathPara>
                </a14:m>
                <a:endParaRPr lang="ru-RU" sz="2400" dirty="0"/>
              </a:p>
            </p:txBody>
          </p:sp>
        </mc:Choice>
        <mc:Fallback xmlns="">
          <p:sp>
            <p:nvSpPr>
              <p:cNvPr id="42" name="TextBox 41">
                <a:extLst>
                  <a:ext uri="{FF2B5EF4-FFF2-40B4-BE49-F238E27FC236}">
                    <a16:creationId xmlns:a16="http://schemas.microsoft.com/office/drawing/2014/main" id="{859A9CB3-F5FD-25E1-3066-2301C07698E2}"/>
                  </a:ext>
                </a:extLst>
              </p:cNvPr>
              <p:cNvSpPr txBox="1">
                <a:spLocks noRot="1" noChangeAspect="1" noMove="1" noResize="1" noEditPoints="1" noAdjustHandles="1" noChangeArrowheads="1" noChangeShapeType="1" noTextEdit="1"/>
              </p:cNvSpPr>
              <p:nvPr/>
            </p:nvSpPr>
            <p:spPr>
              <a:xfrm>
                <a:off x="588251" y="3001859"/>
                <a:ext cx="2754700" cy="745460"/>
              </a:xfrm>
              <a:prstGeom prst="rect">
                <a:avLst/>
              </a:prstGeom>
              <a:blipFill>
                <a:blip r:embed="rId5"/>
                <a:stretch>
                  <a:fillRect/>
                </a:stretch>
              </a:blipFill>
            </p:spPr>
            <p:txBody>
              <a:bodyPr/>
              <a:lstStyle/>
              <a:p>
                <a:r>
                  <a:rPr lang="ru-RU">
                    <a:noFill/>
                  </a:rPr>
                  <a:t> </a:t>
                </a:r>
              </a:p>
            </p:txBody>
          </p:sp>
        </mc:Fallback>
      </mc:AlternateContent>
      <p:sp>
        <p:nvSpPr>
          <p:cNvPr id="4" name="Куб 3">
            <a:extLst>
              <a:ext uri="{FF2B5EF4-FFF2-40B4-BE49-F238E27FC236}">
                <a16:creationId xmlns:a16="http://schemas.microsoft.com/office/drawing/2014/main" id="{EA9B72FD-5678-8C2B-8C7D-3F04A8B39D2F}"/>
              </a:ext>
            </a:extLst>
          </p:cNvPr>
          <p:cNvSpPr/>
          <p:nvPr/>
        </p:nvSpPr>
        <p:spPr>
          <a:xfrm>
            <a:off x="5261748" y="3348065"/>
            <a:ext cx="6531154" cy="3357608"/>
          </a:xfrm>
          <a:prstGeom prst="cube">
            <a:avLst>
              <a:gd name="adj" fmla="val 92590"/>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5" name="Куб 44">
            <a:extLst>
              <a:ext uri="{FF2B5EF4-FFF2-40B4-BE49-F238E27FC236}">
                <a16:creationId xmlns:a16="http://schemas.microsoft.com/office/drawing/2014/main" id="{54BC8C8C-1FBD-4DAF-A5A8-583332550CEF}"/>
              </a:ext>
            </a:extLst>
          </p:cNvPr>
          <p:cNvSpPr/>
          <p:nvPr/>
        </p:nvSpPr>
        <p:spPr>
          <a:xfrm>
            <a:off x="5281104" y="3084151"/>
            <a:ext cx="6531154" cy="3357608"/>
          </a:xfrm>
          <a:prstGeom prst="cube">
            <a:avLst>
              <a:gd name="adj" fmla="val 92590"/>
            </a:avLst>
          </a:prstGeom>
          <a:solidFill>
            <a:srgbClr val="B7CFD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4" name="Куб 43">
            <a:extLst>
              <a:ext uri="{FF2B5EF4-FFF2-40B4-BE49-F238E27FC236}">
                <a16:creationId xmlns:a16="http://schemas.microsoft.com/office/drawing/2014/main" id="{62ACBEA3-755E-483B-925A-A430412C6E17}"/>
              </a:ext>
            </a:extLst>
          </p:cNvPr>
          <p:cNvSpPr/>
          <p:nvPr/>
        </p:nvSpPr>
        <p:spPr>
          <a:xfrm>
            <a:off x="5276259" y="2832812"/>
            <a:ext cx="6531154" cy="3357608"/>
          </a:xfrm>
          <a:prstGeom prst="cube">
            <a:avLst>
              <a:gd name="adj" fmla="val 92590"/>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6" name="Прямоугольник 75">
            <a:extLst>
              <a:ext uri="{FF2B5EF4-FFF2-40B4-BE49-F238E27FC236}">
                <a16:creationId xmlns:a16="http://schemas.microsoft.com/office/drawing/2014/main" id="{853179EF-2FF1-4E21-8B35-07D82BB512D1}"/>
              </a:ext>
            </a:extLst>
          </p:cNvPr>
          <p:cNvSpPr/>
          <p:nvPr/>
        </p:nvSpPr>
        <p:spPr>
          <a:xfrm>
            <a:off x="7863592" y="658807"/>
            <a:ext cx="3948488" cy="183098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Куб 76">
            <a:extLst>
              <a:ext uri="{FF2B5EF4-FFF2-40B4-BE49-F238E27FC236}">
                <a16:creationId xmlns:a16="http://schemas.microsoft.com/office/drawing/2014/main" id="{F4831C2A-DE95-47E0-9235-9931AE55C0C1}"/>
              </a:ext>
            </a:extLst>
          </p:cNvPr>
          <p:cNvSpPr/>
          <p:nvPr/>
        </p:nvSpPr>
        <p:spPr>
          <a:xfrm>
            <a:off x="5280926" y="2598781"/>
            <a:ext cx="6531154" cy="3357608"/>
          </a:xfrm>
          <a:prstGeom prst="cube">
            <a:avLst>
              <a:gd name="adj" fmla="val 92590"/>
            </a:avLst>
          </a:prstGeom>
          <a:solidFill>
            <a:srgbClr val="A5C3D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8" name="Полилиния: фигура 77">
            <a:extLst>
              <a:ext uri="{FF2B5EF4-FFF2-40B4-BE49-F238E27FC236}">
                <a16:creationId xmlns:a16="http://schemas.microsoft.com/office/drawing/2014/main" id="{8EBF607D-0BAC-402B-892D-8B314CE82526}"/>
              </a:ext>
            </a:extLst>
          </p:cNvPr>
          <p:cNvSpPr/>
          <p:nvPr/>
        </p:nvSpPr>
        <p:spPr>
          <a:xfrm>
            <a:off x="6713378" y="4292560"/>
            <a:ext cx="1464947" cy="1340543"/>
          </a:xfrm>
          <a:custGeom>
            <a:avLst/>
            <a:gdLst>
              <a:gd name="connsiteX0" fmla="*/ 0 w 1219200"/>
              <a:gd name="connsiteY0" fmla="*/ 457200 h 1171575"/>
              <a:gd name="connsiteX1" fmla="*/ 0 w 1219200"/>
              <a:gd name="connsiteY1" fmla="*/ 1171575 h 1171575"/>
              <a:gd name="connsiteX2" fmla="*/ 1219200 w 1219200"/>
              <a:gd name="connsiteY2" fmla="*/ 0 h 1171575"/>
              <a:gd name="connsiteX3" fmla="*/ 0 w 1219200"/>
              <a:gd name="connsiteY3" fmla="*/ 457200 h 1171575"/>
            </a:gdLst>
            <a:ahLst/>
            <a:cxnLst>
              <a:cxn ang="0">
                <a:pos x="connsiteX0" y="connsiteY0"/>
              </a:cxn>
              <a:cxn ang="0">
                <a:pos x="connsiteX1" y="connsiteY1"/>
              </a:cxn>
              <a:cxn ang="0">
                <a:pos x="connsiteX2" y="connsiteY2"/>
              </a:cxn>
              <a:cxn ang="0">
                <a:pos x="connsiteX3" y="connsiteY3"/>
              </a:cxn>
            </a:cxnLst>
            <a:rect l="l" t="t" r="r" b="b"/>
            <a:pathLst>
              <a:path w="1219200" h="1171575">
                <a:moveTo>
                  <a:pt x="0" y="457200"/>
                </a:moveTo>
                <a:lnTo>
                  <a:pt x="0" y="1171575"/>
                </a:lnTo>
                <a:lnTo>
                  <a:pt x="1219200" y="0"/>
                </a:lnTo>
                <a:lnTo>
                  <a:pt x="0" y="457200"/>
                </a:lnTo>
                <a:close/>
              </a:path>
            </a:pathLst>
          </a:custGeom>
          <a:solidFill>
            <a:schemeClr val="tx1">
              <a:alpha val="3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81" name="Прямая соединительная линия 80">
            <a:extLst>
              <a:ext uri="{FF2B5EF4-FFF2-40B4-BE49-F238E27FC236}">
                <a16:creationId xmlns:a16="http://schemas.microsoft.com/office/drawing/2014/main" id="{86B6279E-0E22-4CB5-8C2D-83FE3D382172}"/>
              </a:ext>
            </a:extLst>
          </p:cNvPr>
          <p:cNvCxnSpPr>
            <a:cxnSpLocks/>
          </p:cNvCxnSpPr>
          <p:nvPr/>
        </p:nvCxnSpPr>
        <p:spPr>
          <a:xfrm flipV="1">
            <a:off x="6696211" y="2737925"/>
            <a:ext cx="3141625" cy="2928361"/>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3" name="Прямая со стрелкой 82">
            <a:extLst>
              <a:ext uri="{FF2B5EF4-FFF2-40B4-BE49-F238E27FC236}">
                <a16:creationId xmlns:a16="http://schemas.microsoft.com/office/drawing/2014/main" id="{11721D59-6C07-4DC6-A18D-A938DABB898C}"/>
              </a:ext>
            </a:extLst>
          </p:cNvPr>
          <p:cNvCxnSpPr>
            <a:cxnSpLocks/>
          </p:cNvCxnSpPr>
          <p:nvPr/>
        </p:nvCxnSpPr>
        <p:spPr>
          <a:xfrm flipV="1">
            <a:off x="8218382" y="1552414"/>
            <a:ext cx="1584909" cy="270793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a:extLst>
              <a:ext uri="{FF2B5EF4-FFF2-40B4-BE49-F238E27FC236}">
                <a16:creationId xmlns:a16="http://schemas.microsoft.com/office/drawing/2014/main" id="{FE26884D-D79A-419C-BC30-6DDADD8ABB90}"/>
              </a:ext>
            </a:extLst>
          </p:cNvPr>
          <p:cNvCxnSpPr>
            <a:cxnSpLocks/>
            <a:endCxn id="76" idx="0"/>
          </p:cNvCxnSpPr>
          <p:nvPr/>
        </p:nvCxnSpPr>
        <p:spPr>
          <a:xfrm flipV="1">
            <a:off x="9822647" y="658807"/>
            <a:ext cx="15189" cy="1834171"/>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Прямая соединительная линия 86">
            <a:extLst>
              <a:ext uri="{FF2B5EF4-FFF2-40B4-BE49-F238E27FC236}">
                <a16:creationId xmlns:a16="http://schemas.microsoft.com/office/drawing/2014/main" id="{879BF8C2-ACCF-4CC3-B6DA-D10C4FEE5636}"/>
              </a:ext>
            </a:extLst>
          </p:cNvPr>
          <p:cNvCxnSpPr>
            <a:cxnSpLocks/>
          </p:cNvCxnSpPr>
          <p:nvPr/>
        </p:nvCxnSpPr>
        <p:spPr>
          <a:xfrm>
            <a:off x="7863592" y="1553286"/>
            <a:ext cx="3948488"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0F1C692-F1B7-5DA3-2A5F-F8CF34DFB1B1}"/>
              </a:ext>
            </a:extLst>
          </p:cNvPr>
          <p:cNvSpPr txBox="1"/>
          <p:nvPr/>
        </p:nvSpPr>
        <p:spPr>
          <a:xfrm>
            <a:off x="6027973" y="3826831"/>
            <a:ext cx="1439697" cy="830997"/>
          </a:xfrm>
          <a:prstGeom prst="rect">
            <a:avLst/>
          </a:prstGeom>
          <a:noFill/>
        </p:spPr>
        <p:txBody>
          <a:bodyPr wrap="square" rtlCol="0">
            <a:spAutoFit/>
          </a:bodyPr>
          <a:lstStyle/>
          <a:p>
            <a:r>
              <a:rPr lang="en-US" sz="2400" dirty="0">
                <a:cs typeface="Times New Roman" panose="02020603050405020304" pitchFamily="18" charset="0"/>
              </a:rPr>
              <a:t>incoming</a:t>
            </a:r>
          </a:p>
          <a:p>
            <a:r>
              <a:rPr lang="en-US" sz="2400" dirty="0">
                <a:cs typeface="Times New Roman" panose="02020603050405020304" pitchFamily="18" charset="0"/>
              </a:rPr>
              <a:t>neutron</a:t>
            </a:r>
            <a:endParaRPr lang="ru-RU" sz="2400" dirty="0">
              <a:cs typeface="Times New Roman" panose="02020603050405020304" pitchFamily="18" charset="0"/>
            </a:endParaRPr>
          </a:p>
        </p:txBody>
      </p:sp>
      <p:sp>
        <p:nvSpPr>
          <p:cNvPr id="19" name="Дуга 18">
            <a:extLst>
              <a:ext uri="{FF2B5EF4-FFF2-40B4-BE49-F238E27FC236}">
                <a16:creationId xmlns:a16="http://schemas.microsoft.com/office/drawing/2014/main" id="{B40E58CD-488B-B774-9B99-EF715FFD9CC2}"/>
              </a:ext>
            </a:extLst>
          </p:cNvPr>
          <p:cNvSpPr/>
          <p:nvPr/>
        </p:nvSpPr>
        <p:spPr>
          <a:xfrm rot="12269677">
            <a:off x="7406408" y="4035859"/>
            <a:ext cx="545208" cy="913349"/>
          </a:xfrm>
          <a:prstGeom prst="arc">
            <a:avLst>
              <a:gd name="adj1" fmla="val 16200000"/>
              <a:gd name="adj2" fmla="val 19118899"/>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5" name="Дуга 144">
            <a:extLst>
              <a:ext uri="{FF2B5EF4-FFF2-40B4-BE49-F238E27FC236}">
                <a16:creationId xmlns:a16="http://schemas.microsoft.com/office/drawing/2014/main" id="{56CB2BC7-73CB-10C2-561D-9124EBDB0911}"/>
              </a:ext>
            </a:extLst>
          </p:cNvPr>
          <p:cNvSpPr/>
          <p:nvPr/>
        </p:nvSpPr>
        <p:spPr>
          <a:xfrm rot="578165">
            <a:off x="8495519" y="3136265"/>
            <a:ext cx="699642" cy="913349"/>
          </a:xfrm>
          <a:prstGeom prst="arc">
            <a:avLst>
              <a:gd name="adj1" fmla="val 16189896"/>
              <a:gd name="adj2" fmla="val 19118899"/>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E50C2CB-1D2D-7981-9FE4-836606D5165F}"/>
                  </a:ext>
                </a:extLst>
              </p:cNvPr>
              <p:cNvSpPr txBox="1"/>
              <p:nvPr/>
            </p:nvSpPr>
            <p:spPr>
              <a:xfrm>
                <a:off x="7603607" y="4712209"/>
                <a:ext cx="39649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4000" i="1" smtClean="0">
                              <a:latin typeface="Cambria Math" panose="02040503050406030204" pitchFamily="18" charset="0"/>
                            </a:rPr>
                          </m:ctrlPr>
                        </m:sSubPr>
                        <m:e>
                          <m:r>
                            <a:rPr lang="ru-RU" sz="4000" i="1" smtClean="0">
                              <a:latin typeface="Cambria Math" panose="02040503050406030204" pitchFamily="18" charset="0"/>
                              <a:ea typeface="Cambria Math" panose="02040503050406030204" pitchFamily="18" charset="0"/>
                            </a:rPr>
                            <m:t>𝛼</m:t>
                          </m:r>
                        </m:e>
                        <m:sub>
                          <m:r>
                            <a:rPr lang="en-US" sz="4000" b="0" i="1" smtClean="0">
                              <a:latin typeface="Cambria Math" panose="02040503050406030204" pitchFamily="18" charset="0"/>
                            </a:rPr>
                            <m:t>𝑖</m:t>
                          </m:r>
                        </m:sub>
                      </m:sSub>
                    </m:oMath>
                  </m:oMathPara>
                </a14:m>
                <a:endParaRPr lang="ru-RU" sz="4000" dirty="0"/>
              </a:p>
            </p:txBody>
          </p:sp>
        </mc:Choice>
        <mc:Fallback xmlns="">
          <p:sp>
            <p:nvSpPr>
              <p:cNvPr id="21" name="TextBox 20">
                <a:extLst>
                  <a:ext uri="{FF2B5EF4-FFF2-40B4-BE49-F238E27FC236}">
                    <a16:creationId xmlns:a16="http://schemas.microsoft.com/office/drawing/2014/main" id="{7E50C2CB-1D2D-7981-9FE4-836606D5165F}"/>
                  </a:ext>
                </a:extLst>
              </p:cNvPr>
              <p:cNvSpPr txBox="1">
                <a:spLocks noRot="1" noChangeAspect="1" noMove="1" noResize="1" noEditPoints="1" noAdjustHandles="1" noChangeArrowheads="1" noChangeShapeType="1" noTextEdit="1"/>
              </p:cNvSpPr>
              <p:nvPr/>
            </p:nvSpPr>
            <p:spPr>
              <a:xfrm>
                <a:off x="7603607" y="4712209"/>
                <a:ext cx="396498" cy="615553"/>
              </a:xfrm>
              <a:prstGeom prst="rect">
                <a:avLst/>
              </a:prstGeom>
              <a:blipFill>
                <a:blip r:embed="rId6"/>
                <a:stretch>
                  <a:fillRect r="-7692"/>
                </a:stretch>
              </a:blipFill>
            </p:spPr>
            <p:txBody>
              <a:bodyPr/>
              <a:lstStyle/>
              <a:p>
                <a:r>
                  <a:rPr lang="ru-RU">
                    <a:noFill/>
                  </a:rPr>
                  <a:t> </a:t>
                </a:r>
              </a:p>
            </p:txBody>
          </p:sp>
        </mc:Fallback>
      </mc:AlternateContent>
      <p:cxnSp>
        <p:nvCxnSpPr>
          <p:cNvPr id="152" name="Прямая соединительная линия 151">
            <a:extLst>
              <a:ext uri="{FF2B5EF4-FFF2-40B4-BE49-F238E27FC236}">
                <a16:creationId xmlns:a16="http://schemas.microsoft.com/office/drawing/2014/main" id="{EE5BD8F8-4838-1EBE-F9C8-22DCCC1CF9E0}"/>
              </a:ext>
            </a:extLst>
          </p:cNvPr>
          <p:cNvCxnSpPr>
            <a:cxnSpLocks/>
          </p:cNvCxnSpPr>
          <p:nvPr/>
        </p:nvCxnSpPr>
        <p:spPr>
          <a:xfrm flipV="1">
            <a:off x="8212660" y="3204689"/>
            <a:ext cx="0" cy="1072896"/>
          </a:xfrm>
          <a:prstGeom prst="line">
            <a:avLst/>
          </a:prstGeom>
          <a:ln w="127000">
            <a:solidFill>
              <a:srgbClr val="A31E8D"/>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82" name="Прямая со стрелкой 81">
            <a:extLst>
              <a:ext uri="{FF2B5EF4-FFF2-40B4-BE49-F238E27FC236}">
                <a16:creationId xmlns:a16="http://schemas.microsoft.com/office/drawing/2014/main" id="{EFC135B7-882A-4D73-91F2-293512C72831}"/>
              </a:ext>
            </a:extLst>
          </p:cNvPr>
          <p:cNvCxnSpPr>
            <a:cxnSpLocks/>
          </p:cNvCxnSpPr>
          <p:nvPr/>
        </p:nvCxnSpPr>
        <p:spPr>
          <a:xfrm flipV="1">
            <a:off x="6696211" y="4243517"/>
            <a:ext cx="1487174" cy="59446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3EDA625-066B-B140-E973-6CC06B964125}"/>
              </a:ext>
            </a:extLst>
          </p:cNvPr>
          <p:cNvSpPr txBox="1"/>
          <p:nvPr/>
        </p:nvSpPr>
        <p:spPr>
          <a:xfrm>
            <a:off x="10512903" y="1218567"/>
            <a:ext cx="1275399" cy="363589"/>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GISANS</a:t>
            </a:r>
            <a:endParaRPr lang="ru-RU" i="1"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85D8A412-8569-C26D-1920-FDF2A1EBBD3D}"/>
              </a:ext>
            </a:extLst>
          </p:cNvPr>
          <p:cNvSpPr txBox="1"/>
          <p:nvPr/>
        </p:nvSpPr>
        <p:spPr>
          <a:xfrm>
            <a:off x="9498562" y="366699"/>
            <a:ext cx="2387638" cy="363589"/>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Off-specular scattering</a:t>
            </a:r>
            <a:endParaRPr lang="ru-RU" i="1" dirty="0">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6447373B-D152-4B4C-9FE5-3799D2BE300A}"/>
              </a:ext>
            </a:extLst>
          </p:cNvPr>
          <p:cNvSpPr txBox="1"/>
          <p:nvPr/>
        </p:nvSpPr>
        <p:spPr>
          <a:xfrm>
            <a:off x="2668997" y="24603"/>
            <a:ext cx="6876113" cy="584775"/>
          </a:xfrm>
          <a:prstGeom prst="rect">
            <a:avLst/>
          </a:prstGeom>
          <a:noFill/>
        </p:spPr>
        <p:txBody>
          <a:bodyPr wrap="none" rtlCol="0">
            <a:spAutoFit/>
          </a:bodyPr>
          <a:lstStyle/>
          <a:p>
            <a:pPr algn="ctr"/>
            <a:r>
              <a:rPr lang="en-US" sz="3200" b="1" dirty="0">
                <a:solidFill>
                  <a:srgbClr val="FF0000"/>
                </a:solidFill>
              </a:rPr>
              <a:t>POLARIZED NEUTRON REFLECTOMETRY</a:t>
            </a:r>
            <a:endParaRPr lang="ru-RU" sz="3200" b="1" dirty="0">
              <a:solidFill>
                <a:srgbClr val="FF0000"/>
              </a:solidFill>
            </a:endParaRPr>
          </a:p>
        </p:txBody>
      </p:sp>
      <p:cxnSp>
        <p:nvCxnSpPr>
          <p:cNvPr id="79" name="Прямая со стрелкой 78">
            <a:extLst>
              <a:ext uri="{FF2B5EF4-FFF2-40B4-BE49-F238E27FC236}">
                <a16:creationId xmlns:a16="http://schemas.microsoft.com/office/drawing/2014/main" id="{35E0095E-174E-7199-1A95-7E767421CFD3}"/>
              </a:ext>
            </a:extLst>
          </p:cNvPr>
          <p:cNvCxnSpPr>
            <a:cxnSpLocks/>
            <a:stCxn id="78" idx="0"/>
          </p:cNvCxnSpPr>
          <p:nvPr/>
        </p:nvCxnSpPr>
        <p:spPr>
          <a:xfrm flipH="1">
            <a:off x="6160957" y="4815699"/>
            <a:ext cx="552421" cy="0"/>
          </a:xfrm>
          <a:prstGeom prst="straightConnector1">
            <a:avLst/>
          </a:prstGeom>
          <a:ln w="1270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Прямая со стрелкой 88">
            <a:extLst>
              <a:ext uri="{FF2B5EF4-FFF2-40B4-BE49-F238E27FC236}">
                <a16:creationId xmlns:a16="http://schemas.microsoft.com/office/drawing/2014/main" id="{B47C4BF4-DC8E-432D-D642-92BFFE900DE5}"/>
              </a:ext>
            </a:extLst>
          </p:cNvPr>
          <p:cNvCxnSpPr>
            <a:cxnSpLocks/>
          </p:cNvCxnSpPr>
          <p:nvPr/>
        </p:nvCxnSpPr>
        <p:spPr>
          <a:xfrm>
            <a:off x="6705883" y="4815737"/>
            <a:ext cx="571987" cy="22485"/>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01AC9B77-F6EA-AE32-7066-EAC6798CD47C}"/>
                  </a:ext>
                </a:extLst>
              </p:cNvPr>
              <p:cNvSpPr txBox="1"/>
              <p:nvPr/>
            </p:nvSpPr>
            <p:spPr>
              <a:xfrm>
                <a:off x="9266846" y="3075623"/>
                <a:ext cx="396498" cy="66492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4000" i="1" smtClean="0">
                              <a:latin typeface="Cambria Math" panose="02040503050406030204" pitchFamily="18" charset="0"/>
                            </a:rPr>
                          </m:ctrlPr>
                        </m:sSubPr>
                        <m:e>
                          <m:r>
                            <a:rPr lang="ru-RU" sz="4000" i="1" smtClean="0">
                              <a:latin typeface="Cambria Math" panose="02040503050406030204" pitchFamily="18" charset="0"/>
                              <a:ea typeface="Cambria Math" panose="02040503050406030204" pitchFamily="18" charset="0"/>
                            </a:rPr>
                            <m:t>𝛼</m:t>
                          </m:r>
                        </m:e>
                        <m:sub>
                          <m:r>
                            <a:rPr lang="en-US" sz="4000" b="0" i="1" smtClean="0">
                              <a:latin typeface="Cambria Math" panose="02040503050406030204" pitchFamily="18" charset="0"/>
                              <a:ea typeface="Cambria Math" panose="02040503050406030204" pitchFamily="18" charset="0"/>
                            </a:rPr>
                            <m:t>𝑓</m:t>
                          </m:r>
                        </m:sub>
                      </m:sSub>
                    </m:oMath>
                  </m:oMathPara>
                </a14:m>
                <a:endParaRPr lang="ru-RU" sz="4000" dirty="0"/>
              </a:p>
            </p:txBody>
          </p:sp>
        </mc:Choice>
        <mc:Fallback xmlns="">
          <p:sp>
            <p:nvSpPr>
              <p:cNvPr id="100" name="TextBox 99">
                <a:extLst>
                  <a:ext uri="{FF2B5EF4-FFF2-40B4-BE49-F238E27FC236}">
                    <a16:creationId xmlns:a16="http://schemas.microsoft.com/office/drawing/2014/main" id="{01AC9B77-F6EA-AE32-7066-EAC6798CD47C}"/>
                  </a:ext>
                </a:extLst>
              </p:cNvPr>
              <p:cNvSpPr txBox="1">
                <a:spLocks noRot="1" noChangeAspect="1" noMove="1" noResize="1" noEditPoints="1" noAdjustHandles="1" noChangeArrowheads="1" noChangeShapeType="1" noTextEdit="1"/>
              </p:cNvSpPr>
              <p:nvPr/>
            </p:nvSpPr>
            <p:spPr>
              <a:xfrm>
                <a:off x="9266846" y="3075623"/>
                <a:ext cx="396498" cy="664926"/>
              </a:xfrm>
              <a:prstGeom prst="rect">
                <a:avLst/>
              </a:prstGeom>
              <a:blipFill>
                <a:blip r:embed="rId7"/>
                <a:stretch>
                  <a:fillRect r="-2461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9B6898E3-C47B-8C59-1B1B-96A5BC25D9F0}"/>
                  </a:ext>
                </a:extLst>
              </p:cNvPr>
              <p:cNvSpPr txBox="1"/>
              <p:nvPr/>
            </p:nvSpPr>
            <p:spPr>
              <a:xfrm>
                <a:off x="9391215" y="3916965"/>
                <a:ext cx="444032"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0" smtClean="0">
                          <a:solidFill>
                            <a:srgbClr val="FFCB05"/>
                          </a:solidFill>
                          <a:latin typeface="Cambria Math" panose="02040503050406030204" pitchFamily="18" charset="0"/>
                        </a:rPr>
                        <m:t>𝐇</m:t>
                      </m:r>
                    </m:oMath>
                  </m:oMathPara>
                </a14:m>
                <a:endParaRPr lang="ru-RU" sz="3600" b="1" dirty="0">
                  <a:solidFill>
                    <a:srgbClr val="FFCB05"/>
                  </a:solidFill>
                </a:endParaRPr>
              </a:p>
            </p:txBody>
          </p:sp>
        </mc:Choice>
        <mc:Fallback xmlns="">
          <p:sp>
            <p:nvSpPr>
              <p:cNvPr id="104" name="TextBox 103">
                <a:extLst>
                  <a:ext uri="{FF2B5EF4-FFF2-40B4-BE49-F238E27FC236}">
                    <a16:creationId xmlns:a16="http://schemas.microsoft.com/office/drawing/2014/main" id="{9B6898E3-C47B-8C59-1B1B-96A5BC25D9F0}"/>
                  </a:ext>
                </a:extLst>
              </p:cNvPr>
              <p:cNvSpPr txBox="1">
                <a:spLocks noRot="1" noChangeAspect="1" noMove="1" noResize="1" noEditPoints="1" noAdjustHandles="1" noChangeArrowheads="1" noChangeShapeType="1" noTextEdit="1"/>
              </p:cNvSpPr>
              <p:nvPr/>
            </p:nvSpPr>
            <p:spPr>
              <a:xfrm>
                <a:off x="9391215" y="3916965"/>
                <a:ext cx="444032" cy="553998"/>
              </a:xfrm>
              <a:prstGeom prst="rect">
                <a:avLst/>
              </a:prstGeom>
              <a:blipFill>
                <a:blip r:embed="rId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95F3C422-DBEE-83EC-0AA4-975DE96922D4}"/>
                  </a:ext>
                </a:extLst>
              </p:cNvPr>
              <p:cNvSpPr txBox="1"/>
              <p:nvPr/>
            </p:nvSpPr>
            <p:spPr>
              <a:xfrm>
                <a:off x="8374208" y="5046081"/>
                <a:ext cx="411971"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0" smtClean="0">
                          <a:solidFill>
                            <a:srgbClr val="00A64F"/>
                          </a:solidFill>
                          <a:latin typeface="Cambria Math" panose="02040503050406030204" pitchFamily="18" charset="0"/>
                        </a:rPr>
                        <m:t>𝐁</m:t>
                      </m:r>
                    </m:oMath>
                  </m:oMathPara>
                </a14:m>
                <a:endParaRPr lang="ru-RU" sz="3600" b="1" dirty="0">
                  <a:solidFill>
                    <a:srgbClr val="00A64F"/>
                  </a:solidFill>
                </a:endParaRPr>
              </a:p>
            </p:txBody>
          </p:sp>
        </mc:Choice>
        <mc:Fallback xmlns="">
          <p:sp>
            <p:nvSpPr>
              <p:cNvPr id="107" name="TextBox 106">
                <a:extLst>
                  <a:ext uri="{FF2B5EF4-FFF2-40B4-BE49-F238E27FC236}">
                    <a16:creationId xmlns:a16="http://schemas.microsoft.com/office/drawing/2014/main" id="{95F3C422-DBEE-83EC-0AA4-975DE96922D4}"/>
                  </a:ext>
                </a:extLst>
              </p:cNvPr>
              <p:cNvSpPr txBox="1">
                <a:spLocks noRot="1" noChangeAspect="1" noMove="1" noResize="1" noEditPoints="1" noAdjustHandles="1" noChangeArrowheads="1" noChangeShapeType="1" noTextEdit="1"/>
              </p:cNvSpPr>
              <p:nvPr/>
            </p:nvSpPr>
            <p:spPr>
              <a:xfrm>
                <a:off x="8374208" y="5046081"/>
                <a:ext cx="411971" cy="553998"/>
              </a:xfrm>
              <a:prstGeom prst="rect">
                <a:avLst/>
              </a:prstGeom>
              <a:blipFill>
                <a:blip r:embed="rId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562AC8B7-AA40-BEFD-3FA0-CB4FDA7AD4D9}"/>
                  </a:ext>
                </a:extLst>
              </p:cNvPr>
              <p:cNvSpPr txBox="1"/>
              <p:nvPr/>
            </p:nvSpPr>
            <p:spPr>
              <a:xfrm>
                <a:off x="8003498" y="2541692"/>
                <a:ext cx="396498"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4000" i="1" smtClean="0">
                              <a:latin typeface="Cambria Math" panose="02040503050406030204" pitchFamily="18" charset="0"/>
                            </a:rPr>
                          </m:ctrlPr>
                        </m:sSubPr>
                        <m:e>
                          <m:r>
                            <a:rPr lang="en-US" sz="4000" b="0" i="1" smtClean="0">
                              <a:latin typeface="Cambria Math" panose="02040503050406030204" pitchFamily="18" charset="0"/>
                            </a:rPr>
                            <m:t>𝑞</m:t>
                          </m:r>
                        </m:e>
                        <m:sub>
                          <m:r>
                            <a:rPr lang="en-US" sz="4000" b="0" i="1" smtClean="0">
                              <a:latin typeface="Cambria Math" panose="02040503050406030204" pitchFamily="18" charset="0"/>
                              <a:ea typeface="Cambria Math" panose="02040503050406030204" pitchFamily="18" charset="0"/>
                            </a:rPr>
                            <m:t>𝑧</m:t>
                          </m:r>
                        </m:sub>
                      </m:sSub>
                    </m:oMath>
                  </m:oMathPara>
                </a14:m>
                <a:endParaRPr lang="ru-RU" sz="4000" dirty="0"/>
              </a:p>
            </p:txBody>
          </p:sp>
        </mc:Choice>
        <mc:Fallback xmlns="">
          <p:sp>
            <p:nvSpPr>
              <p:cNvPr id="108" name="TextBox 107">
                <a:extLst>
                  <a:ext uri="{FF2B5EF4-FFF2-40B4-BE49-F238E27FC236}">
                    <a16:creationId xmlns:a16="http://schemas.microsoft.com/office/drawing/2014/main" id="{562AC8B7-AA40-BEFD-3FA0-CB4FDA7AD4D9}"/>
                  </a:ext>
                </a:extLst>
              </p:cNvPr>
              <p:cNvSpPr txBox="1">
                <a:spLocks noRot="1" noChangeAspect="1" noMove="1" noResize="1" noEditPoints="1" noAdjustHandles="1" noChangeArrowheads="1" noChangeShapeType="1" noTextEdit="1"/>
              </p:cNvSpPr>
              <p:nvPr/>
            </p:nvSpPr>
            <p:spPr>
              <a:xfrm>
                <a:off x="8003498" y="2541692"/>
                <a:ext cx="396498" cy="615553"/>
              </a:xfrm>
              <a:prstGeom prst="rect">
                <a:avLst/>
              </a:prstGeom>
              <a:blipFill>
                <a:blip r:embed="rId10"/>
                <a:stretch>
                  <a:fillRect r="-15385"/>
                </a:stretch>
              </a:blipFill>
            </p:spPr>
            <p:txBody>
              <a:bodyPr/>
              <a:lstStyle/>
              <a:p>
                <a:r>
                  <a:rPr lang="ru-RU">
                    <a:noFill/>
                  </a:rPr>
                  <a:t> </a:t>
                </a:r>
              </a:p>
            </p:txBody>
          </p:sp>
        </mc:Fallback>
      </mc:AlternateContent>
      <p:sp>
        <p:nvSpPr>
          <p:cNvPr id="109" name="Дуга 108">
            <a:extLst>
              <a:ext uri="{FF2B5EF4-FFF2-40B4-BE49-F238E27FC236}">
                <a16:creationId xmlns:a16="http://schemas.microsoft.com/office/drawing/2014/main" id="{E1BF5D3F-2D42-2B87-C693-5801E59E8881}"/>
              </a:ext>
            </a:extLst>
          </p:cNvPr>
          <p:cNvSpPr/>
          <p:nvPr/>
        </p:nvSpPr>
        <p:spPr>
          <a:xfrm rot="578165">
            <a:off x="7802580" y="3818113"/>
            <a:ext cx="887319" cy="913349"/>
          </a:xfrm>
          <a:prstGeom prst="arc">
            <a:avLst>
              <a:gd name="adj1" fmla="val 21148491"/>
              <a:gd name="adj2" fmla="val 3215923"/>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94" name="Прямая со стрелкой 93">
            <a:extLst>
              <a:ext uri="{FF2B5EF4-FFF2-40B4-BE49-F238E27FC236}">
                <a16:creationId xmlns:a16="http://schemas.microsoft.com/office/drawing/2014/main" id="{B9624D24-F85B-2035-A553-B703092E3A34}"/>
              </a:ext>
            </a:extLst>
          </p:cNvPr>
          <p:cNvCxnSpPr>
            <a:cxnSpLocks/>
          </p:cNvCxnSpPr>
          <p:nvPr/>
        </p:nvCxnSpPr>
        <p:spPr>
          <a:xfrm>
            <a:off x="8178325" y="4277585"/>
            <a:ext cx="1203800" cy="0"/>
          </a:xfrm>
          <a:prstGeom prst="straightConnector1">
            <a:avLst/>
          </a:prstGeom>
          <a:ln w="127000">
            <a:solidFill>
              <a:srgbClr val="FFCB05"/>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Прямая со стрелкой 104">
            <a:extLst>
              <a:ext uri="{FF2B5EF4-FFF2-40B4-BE49-F238E27FC236}">
                <a16:creationId xmlns:a16="http://schemas.microsoft.com/office/drawing/2014/main" id="{6CFD4E7A-58CD-DCBF-E5D7-47A9801B927E}"/>
              </a:ext>
            </a:extLst>
          </p:cNvPr>
          <p:cNvCxnSpPr>
            <a:cxnSpLocks/>
          </p:cNvCxnSpPr>
          <p:nvPr/>
        </p:nvCxnSpPr>
        <p:spPr>
          <a:xfrm>
            <a:off x="8178325" y="4293420"/>
            <a:ext cx="601900" cy="859605"/>
          </a:xfrm>
          <a:prstGeom prst="straightConnector1">
            <a:avLst/>
          </a:prstGeom>
          <a:ln w="127000">
            <a:solidFill>
              <a:srgbClr val="00A64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00D49CE1-BA36-DAE4-7B89-5B0D4BBA7FDC}"/>
                  </a:ext>
                </a:extLst>
              </p:cNvPr>
              <p:cNvSpPr txBox="1"/>
              <p:nvPr/>
            </p:nvSpPr>
            <p:spPr>
              <a:xfrm>
                <a:off x="8672104" y="4286114"/>
                <a:ext cx="426720"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3600" i="1" smtClean="0">
                          <a:latin typeface="Cambria Math" panose="02040503050406030204" pitchFamily="18" charset="0"/>
                          <a:ea typeface="Cambria Math" panose="02040503050406030204" pitchFamily="18" charset="0"/>
                        </a:rPr>
                        <m:t>𝜑</m:t>
                      </m:r>
                    </m:oMath>
                  </m:oMathPara>
                </a14:m>
                <a:endParaRPr lang="ru-RU" sz="3600" dirty="0"/>
              </a:p>
            </p:txBody>
          </p:sp>
        </mc:Choice>
        <mc:Fallback xmlns="">
          <p:sp>
            <p:nvSpPr>
              <p:cNvPr id="110" name="TextBox 109">
                <a:extLst>
                  <a:ext uri="{FF2B5EF4-FFF2-40B4-BE49-F238E27FC236}">
                    <a16:creationId xmlns:a16="http://schemas.microsoft.com/office/drawing/2014/main" id="{00D49CE1-BA36-DAE4-7B89-5B0D4BBA7FDC}"/>
                  </a:ext>
                </a:extLst>
              </p:cNvPr>
              <p:cNvSpPr txBox="1">
                <a:spLocks noRot="1" noChangeAspect="1" noMove="1" noResize="1" noEditPoints="1" noAdjustHandles="1" noChangeArrowheads="1" noChangeShapeType="1" noTextEdit="1"/>
              </p:cNvSpPr>
              <p:nvPr/>
            </p:nvSpPr>
            <p:spPr>
              <a:xfrm>
                <a:off x="8672104" y="4286114"/>
                <a:ext cx="426720" cy="553998"/>
              </a:xfrm>
              <a:prstGeom prst="rect">
                <a:avLst/>
              </a:prstGeom>
              <a:blipFill>
                <a:blip r:embed="rId11"/>
                <a:stretch>
                  <a:fillRect/>
                </a:stretch>
              </a:blipFill>
            </p:spPr>
            <p:txBody>
              <a:bodyPr/>
              <a:lstStyle/>
              <a:p>
                <a:r>
                  <a:rPr lang="ru-RU">
                    <a:noFill/>
                  </a:rPr>
                  <a:t> </a:t>
                </a:r>
              </a:p>
            </p:txBody>
          </p:sp>
        </mc:Fallback>
      </mc:AlternateContent>
      <p:sp>
        <p:nvSpPr>
          <p:cNvPr id="111" name="Полилиния: фигура 110">
            <a:extLst>
              <a:ext uri="{FF2B5EF4-FFF2-40B4-BE49-F238E27FC236}">
                <a16:creationId xmlns:a16="http://schemas.microsoft.com/office/drawing/2014/main" id="{0DAAA86E-12C6-EA67-0C72-F844BBE400F5}"/>
              </a:ext>
            </a:extLst>
          </p:cNvPr>
          <p:cNvSpPr/>
          <p:nvPr/>
        </p:nvSpPr>
        <p:spPr>
          <a:xfrm>
            <a:off x="8338457" y="1538514"/>
            <a:ext cx="1480457" cy="2569029"/>
          </a:xfrm>
          <a:custGeom>
            <a:avLst/>
            <a:gdLst>
              <a:gd name="connsiteX0" fmla="*/ 0 w 1480457"/>
              <a:gd name="connsiteY0" fmla="*/ 2569029 h 2569029"/>
              <a:gd name="connsiteX1" fmla="*/ 1480457 w 1480457"/>
              <a:gd name="connsiteY1" fmla="*/ 0 h 2569029"/>
              <a:gd name="connsiteX2" fmla="*/ 1473200 w 1480457"/>
              <a:gd name="connsiteY2" fmla="*/ 1211943 h 2569029"/>
              <a:gd name="connsiteX3" fmla="*/ 0 w 1480457"/>
              <a:gd name="connsiteY3" fmla="*/ 2569029 h 2569029"/>
            </a:gdLst>
            <a:ahLst/>
            <a:cxnLst>
              <a:cxn ang="0">
                <a:pos x="connsiteX0" y="connsiteY0"/>
              </a:cxn>
              <a:cxn ang="0">
                <a:pos x="connsiteX1" y="connsiteY1"/>
              </a:cxn>
              <a:cxn ang="0">
                <a:pos x="connsiteX2" y="connsiteY2"/>
              </a:cxn>
              <a:cxn ang="0">
                <a:pos x="connsiteX3" y="connsiteY3"/>
              </a:cxn>
            </a:cxnLst>
            <a:rect l="l" t="t" r="r" b="b"/>
            <a:pathLst>
              <a:path w="1480457" h="2569029">
                <a:moveTo>
                  <a:pt x="0" y="2569029"/>
                </a:moveTo>
                <a:lnTo>
                  <a:pt x="1480457" y="0"/>
                </a:lnTo>
                <a:lnTo>
                  <a:pt x="1473200" y="1211943"/>
                </a:lnTo>
                <a:lnTo>
                  <a:pt x="0" y="2569029"/>
                </a:lnTo>
                <a:close/>
              </a:path>
            </a:pathLst>
          </a:custGeom>
          <a:solidFill>
            <a:srgbClr val="000000">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B7520F8D-5059-E211-019A-7A4E81594248}"/>
                  </a:ext>
                </a:extLst>
              </p:cNvPr>
              <p:cNvSpPr txBox="1"/>
              <p:nvPr/>
            </p:nvSpPr>
            <p:spPr>
              <a:xfrm>
                <a:off x="3240298" y="3173831"/>
                <a:ext cx="4062138" cy="3744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ru-RU" sz="2400" i="1" smtClean="0">
                              <a:latin typeface="Cambria Math" panose="02040503050406030204" pitchFamily="18" charset="0"/>
                            </a:rPr>
                          </m:ctrlPr>
                        </m:sSupPr>
                        <m:e>
                          <m:r>
                            <a:rPr lang="en-US" sz="2400" b="0" i="1" smtClean="0">
                              <a:latin typeface="Cambria Math" panose="02040503050406030204" pitchFamily="18" charset="0"/>
                            </a:rPr>
                            <m:t>𝑅</m:t>
                          </m:r>
                        </m:e>
                        <m:sup>
                          <m:r>
                            <a:rPr lang="ru-RU" sz="2400" i="1" smtClean="0">
                              <a:latin typeface="Cambria Math" panose="02040503050406030204" pitchFamily="18" charset="0"/>
                              <a:ea typeface="Cambria Math" panose="02040503050406030204" pitchFamily="18" charset="0"/>
                            </a:rPr>
                            <m:t>±±</m:t>
                          </m:r>
                        </m:sup>
                      </m:sSup>
                      <m:r>
                        <a:rPr lang="ru-RU"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𝑆𝐿𝐷</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𝑧</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𝐵</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𝑧</m:t>
                          </m:r>
                        </m:e>
                      </m:d>
                      <m:r>
                        <m:rPr>
                          <m:sty m:val="p"/>
                        </m:rPr>
                        <a:rPr lang="en-US" sz="2400" b="0" i="0" smtClean="0">
                          <a:latin typeface="Cambria Math" panose="02040503050406030204" pitchFamily="18" charset="0"/>
                          <a:ea typeface="Cambria Math" panose="02040503050406030204" pitchFamily="18" charset="0"/>
                        </a:rPr>
                        <m:t>cos</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𝜑</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𝑧</m:t>
                      </m:r>
                      <m:r>
                        <a:rPr lang="en-US" sz="2400" b="0" i="1" smtClean="0">
                          <a:latin typeface="Cambria Math" panose="02040503050406030204" pitchFamily="18" charset="0"/>
                          <a:ea typeface="Cambria Math" panose="02040503050406030204" pitchFamily="18" charset="0"/>
                        </a:rPr>
                        <m:t>)]</m:t>
                      </m:r>
                    </m:oMath>
                  </m:oMathPara>
                </a14:m>
                <a:endParaRPr lang="ru-RU" sz="2400" dirty="0"/>
              </a:p>
            </p:txBody>
          </p:sp>
        </mc:Choice>
        <mc:Fallback xmlns="">
          <p:sp>
            <p:nvSpPr>
              <p:cNvPr id="113" name="TextBox 112">
                <a:extLst>
                  <a:ext uri="{FF2B5EF4-FFF2-40B4-BE49-F238E27FC236}">
                    <a16:creationId xmlns:a16="http://schemas.microsoft.com/office/drawing/2014/main" id="{B7520F8D-5059-E211-019A-7A4E81594248}"/>
                  </a:ext>
                </a:extLst>
              </p:cNvPr>
              <p:cNvSpPr txBox="1">
                <a:spLocks noRot="1" noChangeAspect="1" noMove="1" noResize="1" noEditPoints="1" noAdjustHandles="1" noChangeArrowheads="1" noChangeShapeType="1" noTextEdit="1"/>
              </p:cNvSpPr>
              <p:nvPr/>
            </p:nvSpPr>
            <p:spPr>
              <a:xfrm>
                <a:off x="3240298" y="3173831"/>
                <a:ext cx="4062138" cy="374461"/>
              </a:xfrm>
              <a:prstGeom prst="rect">
                <a:avLst/>
              </a:prstGeom>
              <a:blipFill>
                <a:blip r:embed="rId12"/>
                <a:stretch>
                  <a:fillRect l="-1351" t="-1639" r="-2252" b="-3442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2799C365-237C-2323-4750-8AC586A01FBF}"/>
                  </a:ext>
                </a:extLst>
              </p:cNvPr>
              <p:cNvSpPr txBox="1"/>
              <p:nvPr/>
            </p:nvSpPr>
            <p:spPr>
              <a:xfrm>
                <a:off x="3256760" y="3701607"/>
                <a:ext cx="268310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ru-RU" sz="2400" i="1" smtClean="0">
                              <a:latin typeface="Cambria Math" panose="02040503050406030204" pitchFamily="18" charset="0"/>
                            </a:rPr>
                          </m:ctrlPr>
                        </m:sSupPr>
                        <m:e>
                          <m:r>
                            <a:rPr lang="en-US" sz="2400" b="0" i="1" smtClean="0">
                              <a:latin typeface="Cambria Math" panose="02040503050406030204" pitchFamily="18" charset="0"/>
                            </a:rPr>
                            <m:t>𝑅</m:t>
                          </m:r>
                        </m:e>
                        <m:sup>
                          <m:r>
                            <a:rPr lang="en-US" sz="2400" b="0" i="1" smtClean="0">
                              <a:latin typeface="Cambria Math" panose="02040503050406030204" pitchFamily="18" charset="0"/>
                            </a:rPr>
                            <m:t>+−</m:t>
                          </m:r>
                        </m:sup>
                      </m:sSup>
                      <m:r>
                        <a:rPr lang="ru-RU"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𝐵</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𝑧</m:t>
                          </m:r>
                        </m:e>
                      </m:d>
                      <m:r>
                        <m:rPr>
                          <m:sty m:val="p"/>
                        </m:rPr>
                        <a:rPr lang="en-US" sz="2400" b="0" i="0" smtClean="0">
                          <a:latin typeface="Cambria Math" panose="02040503050406030204" pitchFamily="18" charset="0"/>
                          <a:ea typeface="Cambria Math" panose="02040503050406030204" pitchFamily="18" charset="0"/>
                        </a:rPr>
                        <m:t>sin</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𝜑</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𝑧</m:t>
                      </m:r>
                      <m:r>
                        <a:rPr lang="en-US" sz="2400" b="0" i="1" smtClean="0">
                          <a:latin typeface="Cambria Math" panose="02040503050406030204" pitchFamily="18" charset="0"/>
                          <a:ea typeface="Cambria Math" panose="02040503050406030204" pitchFamily="18" charset="0"/>
                        </a:rPr>
                        <m:t>)]</m:t>
                      </m:r>
                    </m:oMath>
                  </m:oMathPara>
                </a14:m>
                <a:endParaRPr lang="ru-RU" sz="2400" dirty="0"/>
              </a:p>
            </p:txBody>
          </p:sp>
        </mc:Choice>
        <mc:Fallback xmlns="">
          <p:sp>
            <p:nvSpPr>
              <p:cNvPr id="114" name="TextBox 113">
                <a:extLst>
                  <a:ext uri="{FF2B5EF4-FFF2-40B4-BE49-F238E27FC236}">
                    <a16:creationId xmlns:a16="http://schemas.microsoft.com/office/drawing/2014/main" id="{2799C365-237C-2323-4750-8AC586A01FBF}"/>
                  </a:ext>
                </a:extLst>
              </p:cNvPr>
              <p:cNvSpPr txBox="1">
                <a:spLocks noRot="1" noChangeAspect="1" noMove="1" noResize="1" noEditPoints="1" noAdjustHandles="1" noChangeArrowheads="1" noChangeShapeType="1" noTextEdit="1"/>
              </p:cNvSpPr>
              <p:nvPr/>
            </p:nvSpPr>
            <p:spPr>
              <a:xfrm>
                <a:off x="3256760" y="3701607"/>
                <a:ext cx="2683107" cy="369332"/>
              </a:xfrm>
              <a:prstGeom prst="rect">
                <a:avLst/>
              </a:prstGeom>
              <a:blipFill>
                <a:blip r:embed="rId13"/>
                <a:stretch>
                  <a:fillRect l="-2045" r="-3864" b="-34426"/>
                </a:stretch>
              </a:blipFill>
            </p:spPr>
            <p:txBody>
              <a:bodyPr/>
              <a:lstStyle/>
              <a:p>
                <a:r>
                  <a:rPr lang="ru-RU">
                    <a:noFill/>
                  </a:rPr>
                  <a:t> </a:t>
                </a:r>
              </a:p>
            </p:txBody>
          </p:sp>
        </mc:Fallback>
      </mc:AlternateContent>
      <p:sp>
        <p:nvSpPr>
          <p:cNvPr id="115" name="TextBox 114">
            <a:extLst>
              <a:ext uri="{FF2B5EF4-FFF2-40B4-BE49-F238E27FC236}">
                <a16:creationId xmlns:a16="http://schemas.microsoft.com/office/drawing/2014/main" id="{4AD7D73A-0D17-81F6-59FB-C368ED6CF5E4}"/>
              </a:ext>
            </a:extLst>
          </p:cNvPr>
          <p:cNvSpPr txBox="1"/>
          <p:nvPr/>
        </p:nvSpPr>
        <p:spPr>
          <a:xfrm>
            <a:off x="228302" y="572950"/>
            <a:ext cx="7504095" cy="1057212"/>
          </a:xfrm>
          <a:prstGeom prst="rect">
            <a:avLst/>
          </a:prstGeom>
          <a:noFill/>
        </p:spPr>
        <p:txBody>
          <a:bodyPr wrap="square" rtlCol="0">
            <a:spAutoFit/>
          </a:bodyPr>
          <a:lstStyle/>
          <a:p>
            <a:pPr algn="just"/>
            <a:r>
              <a:rPr lang="en-US" sz="2090" dirty="0"/>
              <a:t>Polarized neutron reflectometry – experimental method for investigation of metallic low-dimensional heterostructures, polymer films, biological systems, free surface of liquids, magnetic fluids etc.</a:t>
            </a:r>
            <a:endParaRPr lang="ru-RU" sz="2090" dirty="0"/>
          </a:p>
        </p:txBody>
      </p:sp>
      <p:sp>
        <p:nvSpPr>
          <p:cNvPr id="116" name="Стрелка: вправо 115">
            <a:extLst>
              <a:ext uri="{FF2B5EF4-FFF2-40B4-BE49-F238E27FC236}">
                <a16:creationId xmlns:a16="http://schemas.microsoft.com/office/drawing/2014/main" id="{D2C28D50-FC30-D719-0D04-9C0DFED59840}"/>
              </a:ext>
            </a:extLst>
          </p:cNvPr>
          <p:cNvSpPr/>
          <p:nvPr/>
        </p:nvSpPr>
        <p:spPr>
          <a:xfrm rot="1192268">
            <a:off x="2819094" y="3292466"/>
            <a:ext cx="372982" cy="42255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8" name="Прямая соединительная линия 117">
            <a:extLst>
              <a:ext uri="{FF2B5EF4-FFF2-40B4-BE49-F238E27FC236}">
                <a16:creationId xmlns:a16="http://schemas.microsoft.com/office/drawing/2014/main" id="{49CAABD6-07AC-2012-F024-18D80460A984}"/>
              </a:ext>
            </a:extLst>
          </p:cNvPr>
          <p:cNvCxnSpPr/>
          <p:nvPr/>
        </p:nvCxnSpPr>
        <p:spPr>
          <a:xfrm>
            <a:off x="3249823" y="3183356"/>
            <a:ext cx="0" cy="8098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Группа 5">
            <a:extLst>
              <a:ext uri="{FF2B5EF4-FFF2-40B4-BE49-F238E27FC236}">
                <a16:creationId xmlns:a16="http://schemas.microsoft.com/office/drawing/2014/main" id="{8797F921-4D4A-8CD4-0ABE-DBE5ADB0D2E0}"/>
              </a:ext>
            </a:extLst>
          </p:cNvPr>
          <p:cNvGrpSpPr/>
          <p:nvPr/>
        </p:nvGrpSpPr>
        <p:grpSpPr>
          <a:xfrm>
            <a:off x="11108548" y="6255656"/>
            <a:ext cx="1004577" cy="544286"/>
            <a:chOff x="11108548" y="6255656"/>
            <a:chExt cx="1004577" cy="544286"/>
          </a:xfrm>
          <a:solidFill>
            <a:schemeClr val="bg1">
              <a:lumMod val="95000"/>
            </a:schemeClr>
          </a:solidFill>
        </p:grpSpPr>
        <p:sp>
          <p:nvSpPr>
            <p:cNvPr id="7" name="Прямоугольник: скругленные углы 6">
              <a:extLst>
                <a:ext uri="{FF2B5EF4-FFF2-40B4-BE49-F238E27FC236}">
                  <a16:creationId xmlns:a16="http://schemas.microsoft.com/office/drawing/2014/main" id="{20DE489F-5F40-7E67-0510-B6FA0FE401E7}"/>
                </a:ext>
              </a:extLst>
            </p:cNvPr>
            <p:cNvSpPr/>
            <p:nvPr/>
          </p:nvSpPr>
          <p:spPr>
            <a:xfrm>
              <a:off x="11108548" y="6255656"/>
              <a:ext cx="1004577" cy="544286"/>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a16="http://schemas.microsoft.com/office/drawing/2014/main" id="{0960C0AA-60AA-D231-854F-1EAF74B3D3A5}"/>
                </a:ext>
              </a:extLst>
            </p:cNvPr>
            <p:cNvSpPr txBox="1"/>
            <p:nvPr/>
          </p:nvSpPr>
          <p:spPr>
            <a:xfrm>
              <a:off x="11150008" y="6304223"/>
              <a:ext cx="907621" cy="461665"/>
            </a:xfrm>
            <a:prstGeom prst="rect">
              <a:avLst/>
            </a:prstGeom>
            <a:grpFill/>
            <a:ln>
              <a:noFill/>
            </a:ln>
          </p:spPr>
          <p:txBody>
            <a:bodyPr wrap="none" rtlCol="0">
              <a:spAutoFit/>
            </a:bodyPr>
            <a:lstStyle/>
            <a:p>
              <a:pPr algn="ctr"/>
              <a:r>
                <a:rPr lang="en-US" sz="2400" dirty="0"/>
                <a:t>4 / 17</a:t>
              </a:r>
              <a:endParaRPr lang="ru-RU" sz="2400" dirty="0"/>
            </a:p>
          </p:txBody>
        </p:sp>
      </p:grpSp>
    </p:spTree>
    <p:extLst>
      <p:ext uri="{BB962C8B-B14F-4D97-AF65-F5344CB8AC3E}">
        <p14:creationId xmlns:p14="http://schemas.microsoft.com/office/powerpoint/2010/main" val="1926592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32E22D-DBD1-4AE1-8969-63AAF809F39B}"/>
              </a:ext>
            </a:extLst>
          </p:cNvPr>
          <p:cNvSpPr txBox="1"/>
          <p:nvPr/>
        </p:nvSpPr>
        <p:spPr>
          <a:xfrm>
            <a:off x="380524" y="1694896"/>
            <a:ext cx="10704817" cy="3832459"/>
          </a:xfrm>
          <a:prstGeom prst="rect">
            <a:avLst/>
          </a:prstGeom>
          <a:noFill/>
        </p:spPr>
        <p:txBody>
          <a:bodyPr wrap="square" rtlCol="0">
            <a:spAutoFit/>
          </a:bodyPr>
          <a:lstStyle/>
          <a:p>
            <a:pPr marL="285750" indent="-285750" algn="just">
              <a:lnSpc>
                <a:spcPct val="120000"/>
              </a:lnSpc>
              <a:spcAft>
                <a:spcPts val="1200"/>
              </a:spcAft>
              <a:buFont typeface="Arial" panose="020B0604020202020204" pitchFamily="34" charset="0"/>
              <a:buChar char="•"/>
            </a:pPr>
            <a:r>
              <a:rPr lang="en-US" sz="2200" i="1" dirty="0"/>
              <a:t>Charged particles</a:t>
            </a:r>
            <a:r>
              <a:rPr lang="ru-RU" sz="2200" i="1" dirty="0"/>
              <a:t> </a:t>
            </a:r>
            <a:r>
              <a:rPr lang="en-US" sz="2200" i="1" dirty="0"/>
              <a:t>(n, α); (n, t); (n, p)</a:t>
            </a:r>
          </a:p>
          <a:p>
            <a:pPr marL="285750" indent="-285750" algn="just">
              <a:lnSpc>
                <a:spcPct val="120000"/>
              </a:lnSpc>
              <a:spcAft>
                <a:spcPts val="1200"/>
              </a:spcAft>
              <a:buFont typeface="Arial" panose="020B0604020202020204" pitchFamily="34" charset="0"/>
              <a:buChar char="•"/>
            </a:pPr>
            <a:r>
              <a:rPr lang="en-US" sz="2200" i="1" dirty="0"/>
              <a:t>Gamma-quanta (n, γ)</a:t>
            </a:r>
          </a:p>
          <a:p>
            <a:pPr marL="285750" indent="-285750" algn="just">
              <a:lnSpc>
                <a:spcPct val="120000"/>
              </a:lnSpc>
              <a:spcAft>
                <a:spcPts val="1200"/>
              </a:spcAft>
              <a:buFont typeface="Arial" panose="020B0604020202020204" pitchFamily="34" charset="0"/>
              <a:buChar char="•"/>
            </a:pPr>
            <a:r>
              <a:rPr lang="en-US" sz="2200" i="1" dirty="0"/>
              <a:t>Fission fragments</a:t>
            </a:r>
            <a:r>
              <a:rPr lang="ru-RU" sz="2200" i="1" dirty="0"/>
              <a:t> </a:t>
            </a:r>
            <a:r>
              <a:rPr lang="en-US" sz="2200" i="1" dirty="0"/>
              <a:t>(n, f)</a:t>
            </a:r>
            <a:endParaRPr lang="ru-RU" sz="2200" i="1" dirty="0"/>
          </a:p>
          <a:p>
            <a:pPr marL="285750" indent="-285750" algn="just">
              <a:lnSpc>
                <a:spcPct val="120000"/>
              </a:lnSpc>
              <a:spcAft>
                <a:spcPts val="1200"/>
              </a:spcAft>
              <a:buFont typeface="Arial" panose="020B0604020202020204" pitchFamily="34" charset="0"/>
              <a:buChar char="•"/>
            </a:pPr>
            <a:r>
              <a:rPr lang="en-US" sz="2200" i="1" dirty="0"/>
              <a:t>Spin-flip neutrons</a:t>
            </a:r>
            <a:endParaRPr lang="ru-RU" sz="2200" i="1" dirty="0"/>
          </a:p>
          <a:p>
            <a:pPr marL="285750" indent="-285750" algn="just">
              <a:lnSpc>
                <a:spcPct val="120000"/>
              </a:lnSpc>
              <a:spcAft>
                <a:spcPts val="1200"/>
              </a:spcAft>
              <a:buFont typeface="Arial" panose="020B0604020202020204" pitchFamily="34" charset="0"/>
              <a:buChar char="•"/>
            </a:pPr>
            <a:r>
              <a:rPr lang="en-US" sz="2200" i="1" dirty="0"/>
              <a:t>Noncoherent scattered neutrons by nuclei</a:t>
            </a:r>
          </a:p>
          <a:p>
            <a:pPr marL="285750" indent="-285750" algn="just">
              <a:lnSpc>
                <a:spcPct val="120000"/>
              </a:lnSpc>
              <a:spcAft>
                <a:spcPts val="1200"/>
              </a:spcAft>
              <a:buFont typeface="Arial" panose="020B0604020202020204" pitchFamily="34" charset="0"/>
              <a:buChar char="•"/>
            </a:pPr>
            <a:r>
              <a:rPr lang="en-US" sz="2200" i="1" dirty="0"/>
              <a:t>Inelastically scattered neutrons</a:t>
            </a:r>
          </a:p>
          <a:p>
            <a:pPr marL="285750" indent="-285750" algn="just">
              <a:lnSpc>
                <a:spcPct val="120000"/>
              </a:lnSpc>
              <a:spcAft>
                <a:spcPts val="1200"/>
              </a:spcAft>
              <a:buFont typeface="Arial" panose="020B0604020202020204" pitchFamily="34" charset="0"/>
              <a:buChar char="•"/>
            </a:pPr>
            <a:r>
              <a:rPr lang="en-US" sz="2200" i="1" dirty="0"/>
              <a:t>Diffusely scattered neutrons on medium inhomogeneities</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9F13F9A6-895B-4F12-9957-D59DB396202C}"/>
                  </a:ext>
                </a:extLst>
              </p:cNvPr>
              <p:cNvSpPr txBox="1"/>
              <p:nvPr/>
            </p:nvSpPr>
            <p:spPr>
              <a:xfrm>
                <a:off x="497568" y="586236"/>
                <a:ext cx="4646245" cy="98668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ru-RU" sz="2400" i="1" smtClean="0">
                          <a:latin typeface="Cambria Math" panose="02040503050406030204" pitchFamily="18" charset="0"/>
                        </a:rPr>
                        <m:t>𝑊</m:t>
                      </m:r>
                      <m:r>
                        <a:rPr lang="ru-RU" sz="2400" i="0">
                          <a:latin typeface="Cambria Math" panose="02040503050406030204" pitchFamily="18" charset="0"/>
                        </a:rPr>
                        <m:t>=</m:t>
                      </m:r>
                      <m:nary>
                        <m:naryPr>
                          <m:chr m:val="∑"/>
                          <m:grow m:val="on"/>
                          <m:subHide m:val="on"/>
                          <m:supHide m:val="on"/>
                          <m:ctrlPr>
                            <a:rPr lang="ru-RU" sz="2400" i="1">
                              <a:latin typeface="Cambria Math" panose="02040503050406030204" pitchFamily="18" charset="0"/>
                            </a:rPr>
                          </m:ctrlPr>
                        </m:naryPr>
                        <m:sub/>
                        <m:sup/>
                        <m:e>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𝑊</m:t>
                              </m:r>
                            </m:e>
                            <m:sub>
                              <m:r>
                                <a:rPr lang="ru-RU" sz="2400" i="1">
                                  <a:latin typeface="Cambria Math" panose="02040503050406030204" pitchFamily="18" charset="0"/>
                                </a:rPr>
                                <m:t>𝑖𝑗</m:t>
                              </m:r>
                            </m:sub>
                          </m:sSub>
                        </m:e>
                      </m:nary>
                      <m:r>
                        <a:rPr lang="ru-RU" sz="2400" i="0">
                          <a:latin typeface="Cambria Math" panose="02040503050406030204" pitchFamily="18" charset="0"/>
                        </a:rPr>
                        <m:t>∝</m:t>
                      </m:r>
                      <m:nary>
                        <m:naryPr>
                          <m:chr m:val="∑"/>
                          <m:grow m:val="on"/>
                          <m:subHide m:val="on"/>
                          <m:supHide m:val="on"/>
                          <m:ctrlPr>
                            <a:rPr lang="ru-RU" sz="2400" i="1">
                              <a:latin typeface="Cambria Math" panose="02040503050406030204" pitchFamily="18" charset="0"/>
                            </a:rPr>
                          </m:ctrlPr>
                        </m:naryPr>
                        <m:sub/>
                        <m:sup/>
                        <m:e>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𝑁</m:t>
                              </m:r>
                            </m:e>
                            <m:sub>
                              <m:r>
                                <a:rPr lang="ru-RU" sz="2400" i="1">
                                  <a:latin typeface="Cambria Math" panose="02040503050406030204" pitchFamily="18" charset="0"/>
                                </a:rPr>
                                <m:t>𝑖</m:t>
                              </m:r>
                            </m:sub>
                          </m:sSub>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𝜎</m:t>
                              </m:r>
                            </m:e>
                            <m:sub>
                              <m:r>
                                <a:rPr lang="ru-RU" sz="2400" i="1">
                                  <a:latin typeface="Cambria Math" panose="02040503050406030204" pitchFamily="18" charset="0"/>
                                </a:rPr>
                                <m:t>𝑖𝑗</m:t>
                              </m:r>
                            </m:sub>
                          </m:sSub>
                        </m:e>
                      </m:nary>
                    </m:oMath>
                  </m:oMathPara>
                </a14:m>
                <a:endParaRPr lang="ru-RU" sz="2400" dirty="0"/>
              </a:p>
            </p:txBody>
          </p:sp>
        </mc:Choice>
        <mc:Fallback xmlns="">
          <p:sp>
            <p:nvSpPr>
              <p:cNvPr id="40" name="TextBox 39">
                <a:extLst>
                  <a:ext uri="{FF2B5EF4-FFF2-40B4-BE49-F238E27FC236}">
                    <a16:creationId xmlns:a16="http://schemas.microsoft.com/office/drawing/2014/main" id="{9F13F9A6-895B-4F12-9957-D59DB396202C}"/>
                  </a:ext>
                </a:extLst>
              </p:cNvPr>
              <p:cNvSpPr txBox="1">
                <a:spLocks noRot="1" noChangeAspect="1" noMove="1" noResize="1" noEditPoints="1" noAdjustHandles="1" noChangeArrowheads="1" noChangeShapeType="1" noTextEdit="1"/>
              </p:cNvSpPr>
              <p:nvPr/>
            </p:nvSpPr>
            <p:spPr>
              <a:xfrm>
                <a:off x="497568" y="586236"/>
                <a:ext cx="4646245" cy="986680"/>
              </a:xfrm>
              <a:prstGeom prst="rect">
                <a:avLst/>
              </a:prstGeom>
              <a:blipFill>
                <a:blip r:embed="rId2"/>
                <a:stretch>
                  <a:fillRect/>
                </a:stretch>
              </a:blipFill>
            </p:spPr>
            <p:txBody>
              <a:bodyPr/>
              <a:lstStyle/>
              <a:p>
                <a:r>
                  <a:rPr lang="ru-RU">
                    <a:noFill/>
                  </a:rPr>
                  <a:t> </a:t>
                </a:r>
              </a:p>
            </p:txBody>
          </p:sp>
        </mc:Fallback>
      </mc:AlternateContent>
      <p:sp>
        <p:nvSpPr>
          <p:cNvPr id="7" name="TextBox 6">
            <a:extLst>
              <a:ext uri="{FF2B5EF4-FFF2-40B4-BE49-F238E27FC236}">
                <a16:creationId xmlns:a16="http://schemas.microsoft.com/office/drawing/2014/main" id="{3337CFA5-C04D-46CB-90E8-7CCF9A7C648D}"/>
              </a:ext>
            </a:extLst>
          </p:cNvPr>
          <p:cNvSpPr txBox="1"/>
          <p:nvPr/>
        </p:nvSpPr>
        <p:spPr>
          <a:xfrm>
            <a:off x="903482" y="1385850"/>
            <a:ext cx="3447034" cy="323165"/>
          </a:xfrm>
          <a:prstGeom prst="rect">
            <a:avLst/>
          </a:prstGeom>
          <a:noFill/>
        </p:spPr>
        <p:txBody>
          <a:bodyPr wrap="none" rtlCol="0">
            <a:spAutoFit/>
          </a:bodyPr>
          <a:lstStyle/>
          <a:p>
            <a:r>
              <a:rPr lang="en-US" sz="1500" i="1" dirty="0"/>
              <a:t>i – isotope, j – type of secondary radiation</a:t>
            </a:r>
            <a:endParaRPr lang="ru-RU" sz="1500" i="1" dirty="0"/>
          </a:p>
        </p:txBody>
      </p:sp>
      <p:grpSp>
        <p:nvGrpSpPr>
          <p:cNvPr id="2" name="Группа 1">
            <a:extLst>
              <a:ext uri="{FF2B5EF4-FFF2-40B4-BE49-F238E27FC236}">
                <a16:creationId xmlns:a16="http://schemas.microsoft.com/office/drawing/2014/main" id="{FFAB6083-56AB-4C8E-8B6C-9608B244C34F}"/>
              </a:ext>
            </a:extLst>
          </p:cNvPr>
          <p:cNvGrpSpPr/>
          <p:nvPr/>
        </p:nvGrpSpPr>
        <p:grpSpPr>
          <a:xfrm>
            <a:off x="6425636" y="836213"/>
            <a:ext cx="4326155" cy="3375422"/>
            <a:chOff x="6038774" y="1567275"/>
            <a:chExt cx="4326155" cy="3375422"/>
          </a:xfrm>
        </p:grpSpPr>
        <p:grpSp>
          <p:nvGrpSpPr>
            <p:cNvPr id="10" name="Группа 9">
              <a:extLst>
                <a:ext uri="{FF2B5EF4-FFF2-40B4-BE49-F238E27FC236}">
                  <a16:creationId xmlns:a16="http://schemas.microsoft.com/office/drawing/2014/main" id="{2A330D35-420B-4BE0-A85E-753F16222A7C}"/>
                </a:ext>
              </a:extLst>
            </p:cNvPr>
            <p:cNvGrpSpPr/>
            <p:nvPr/>
          </p:nvGrpSpPr>
          <p:grpSpPr>
            <a:xfrm>
              <a:off x="6038774" y="1567275"/>
              <a:ext cx="4268338" cy="2187766"/>
              <a:chOff x="6241685" y="1795681"/>
              <a:chExt cx="4268338" cy="2187766"/>
            </a:xfrm>
          </p:grpSpPr>
          <p:cxnSp>
            <p:nvCxnSpPr>
              <p:cNvPr id="11" name="Прямая соединительная линия 10">
                <a:extLst>
                  <a:ext uri="{FF2B5EF4-FFF2-40B4-BE49-F238E27FC236}">
                    <a16:creationId xmlns:a16="http://schemas.microsoft.com/office/drawing/2014/main" id="{BA752B78-3314-493B-B39D-F6D9837F6B7F}"/>
                  </a:ext>
                </a:extLst>
              </p:cNvPr>
              <p:cNvCxnSpPr>
                <a:cxnSpLocks/>
              </p:cNvCxnSpPr>
              <p:nvPr/>
            </p:nvCxnSpPr>
            <p:spPr>
              <a:xfrm>
                <a:off x="6331189" y="3983447"/>
                <a:ext cx="3994669" cy="0"/>
              </a:xfrm>
              <a:prstGeom prst="line">
                <a:avLst/>
              </a:prstGeom>
              <a:ln w="101600"/>
            </p:spPr>
            <p:style>
              <a:lnRef idx="1">
                <a:schemeClr val="dk1"/>
              </a:lnRef>
              <a:fillRef idx="0">
                <a:schemeClr val="dk1"/>
              </a:fillRef>
              <a:effectRef idx="0">
                <a:schemeClr val="dk1"/>
              </a:effectRef>
              <a:fontRef idx="minor">
                <a:schemeClr val="tx1"/>
              </a:fontRef>
            </p:style>
          </p:cxnSp>
          <p:cxnSp>
            <p:nvCxnSpPr>
              <p:cNvPr id="12" name="Прямая со стрелкой 11">
                <a:extLst>
                  <a:ext uri="{FF2B5EF4-FFF2-40B4-BE49-F238E27FC236}">
                    <a16:creationId xmlns:a16="http://schemas.microsoft.com/office/drawing/2014/main" id="{73AEEDD2-A1F8-4C71-91EE-326A97DEF42B}"/>
                  </a:ext>
                </a:extLst>
              </p:cNvPr>
              <p:cNvCxnSpPr>
                <a:cxnSpLocks/>
              </p:cNvCxnSpPr>
              <p:nvPr/>
            </p:nvCxnSpPr>
            <p:spPr>
              <a:xfrm>
                <a:off x="6927434" y="2966647"/>
                <a:ext cx="1266911" cy="908130"/>
              </a:xfrm>
              <a:prstGeom prst="straightConnector1">
                <a:avLst/>
              </a:prstGeom>
              <a:ln w="762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a:extLst>
                  <a:ext uri="{FF2B5EF4-FFF2-40B4-BE49-F238E27FC236}">
                    <a16:creationId xmlns:a16="http://schemas.microsoft.com/office/drawing/2014/main" id="{6C0B8A98-8F4A-41FB-B05B-24B918671384}"/>
                  </a:ext>
                </a:extLst>
              </p:cNvPr>
              <p:cNvCxnSpPr/>
              <p:nvPr/>
            </p:nvCxnSpPr>
            <p:spPr>
              <a:xfrm flipV="1">
                <a:off x="8273293" y="3023797"/>
                <a:ext cx="1047750" cy="828675"/>
              </a:xfrm>
              <a:prstGeom prst="straightConnector1">
                <a:avLst/>
              </a:prstGeom>
              <a:ln w="762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id="{4F2F5101-8AAE-4BC4-88B6-C7EF8A816998}"/>
                  </a:ext>
                </a:extLst>
              </p:cNvPr>
              <p:cNvCxnSpPr/>
              <p:nvPr/>
            </p:nvCxnSpPr>
            <p:spPr>
              <a:xfrm>
                <a:off x="9447289" y="2344083"/>
                <a:ext cx="0" cy="1076629"/>
              </a:xfrm>
              <a:prstGeom prst="line">
                <a:avLst/>
              </a:prstGeom>
              <a:ln w="1016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CD7614EF-9A7E-4EB1-9A83-3F70B8C1B77C}"/>
                  </a:ext>
                </a:extLst>
              </p:cNvPr>
              <p:cNvCxnSpPr/>
              <p:nvPr/>
            </p:nvCxnSpPr>
            <p:spPr>
              <a:xfrm>
                <a:off x="7727256" y="2233715"/>
                <a:ext cx="962025" cy="0"/>
              </a:xfrm>
              <a:prstGeom prst="line">
                <a:avLst/>
              </a:prstGeom>
              <a:ln w="1016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a:extLst>
                  <a:ext uri="{FF2B5EF4-FFF2-40B4-BE49-F238E27FC236}">
                    <a16:creationId xmlns:a16="http://schemas.microsoft.com/office/drawing/2014/main" id="{5D291EF7-4B26-4019-AF0D-4E16913BEC17}"/>
                  </a:ext>
                </a:extLst>
              </p:cNvPr>
              <p:cNvCxnSpPr>
                <a:cxnSpLocks/>
              </p:cNvCxnSpPr>
              <p:nvPr/>
            </p:nvCxnSpPr>
            <p:spPr>
              <a:xfrm flipV="1">
                <a:off x="8220814" y="2522013"/>
                <a:ext cx="0" cy="330427"/>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6BD1298-5643-404F-9C5A-27FFB83840E5}"/>
                      </a:ext>
                    </a:extLst>
                  </p:cNvPr>
                  <p:cNvSpPr txBox="1"/>
                  <p:nvPr/>
                </p:nvSpPr>
                <p:spPr>
                  <a:xfrm>
                    <a:off x="6764287" y="2526432"/>
                    <a:ext cx="20954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𝑛</m:t>
                          </m:r>
                        </m:oMath>
                      </m:oMathPara>
                    </a14:m>
                    <a:endParaRPr lang="ru-RU" sz="2000" dirty="0"/>
                  </a:p>
                </p:txBody>
              </p:sp>
            </mc:Choice>
            <mc:Fallback xmlns="">
              <p:sp>
                <p:nvSpPr>
                  <p:cNvPr id="104" name="TextBox 103">
                    <a:extLst>
                      <a:ext uri="{FF2B5EF4-FFF2-40B4-BE49-F238E27FC236}">
                        <a16:creationId xmlns:a16="http://schemas.microsoft.com/office/drawing/2014/main" id="{BD286966-DAAF-44A5-8DCA-7C473FA4DC40}"/>
                      </a:ext>
                    </a:extLst>
                  </p:cNvPr>
                  <p:cNvSpPr txBox="1">
                    <a:spLocks noRot="1" noChangeAspect="1" noMove="1" noResize="1" noEditPoints="1" noAdjustHandles="1" noChangeArrowheads="1" noChangeShapeType="1" noTextEdit="1"/>
                  </p:cNvSpPr>
                  <p:nvPr/>
                </p:nvSpPr>
                <p:spPr>
                  <a:xfrm>
                    <a:off x="6764287" y="2526432"/>
                    <a:ext cx="209545" cy="307777"/>
                  </a:xfrm>
                  <a:prstGeom prst="rect">
                    <a:avLst/>
                  </a:prstGeom>
                  <a:blipFill>
                    <a:blip r:embed="rId3"/>
                    <a:stretch>
                      <a:fillRect l="-17647" r="-14706"/>
                    </a:stretch>
                  </a:blipFill>
                </p:spPr>
                <p:txBody>
                  <a:bodyPr/>
                  <a:lstStyle/>
                  <a:p>
                    <a:r>
                      <a:rPr lang="ru-RU">
                        <a:noFill/>
                      </a:rPr>
                      <a:t> </a:t>
                    </a:r>
                  </a:p>
                </p:txBody>
              </p:sp>
            </mc:Fallback>
          </mc:AlternateContent>
          <p:sp>
            <p:nvSpPr>
              <p:cNvPr id="20" name="TextBox 19">
                <a:extLst>
                  <a:ext uri="{FF2B5EF4-FFF2-40B4-BE49-F238E27FC236}">
                    <a16:creationId xmlns:a16="http://schemas.microsoft.com/office/drawing/2014/main" id="{DF1BEDAD-45EE-48A7-8960-9FF9AF696F7B}"/>
                  </a:ext>
                </a:extLst>
              </p:cNvPr>
              <p:cNvSpPr txBox="1"/>
              <p:nvPr/>
            </p:nvSpPr>
            <p:spPr>
              <a:xfrm>
                <a:off x="9457363" y="2357472"/>
                <a:ext cx="1052660" cy="707886"/>
              </a:xfrm>
              <a:prstGeom prst="rect">
                <a:avLst/>
              </a:prstGeom>
              <a:noFill/>
            </p:spPr>
            <p:txBody>
              <a:bodyPr wrap="none" rtlCol="0">
                <a:spAutoFit/>
              </a:bodyPr>
              <a:lstStyle/>
              <a:p>
                <a:r>
                  <a:rPr lang="en-US" sz="2000" i="1" dirty="0"/>
                  <a:t>Neutron</a:t>
                </a:r>
              </a:p>
              <a:p>
                <a:r>
                  <a:rPr lang="en-US" sz="2000" i="1" dirty="0"/>
                  <a:t>detector</a:t>
                </a:r>
                <a:endParaRPr lang="ru-RU" sz="2000" i="1" dirty="0"/>
              </a:p>
            </p:txBody>
          </p:sp>
          <p:sp>
            <p:nvSpPr>
              <p:cNvPr id="21" name="Полилиния: фигура 20">
                <a:extLst>
                  <a:ext uri="{FF2B5EF4-FFF2-40B4-BE49-F238E27FC236}">
                    <a16:creationId xmlns:a16="http://schemas.microsoft.com/office/drawing/2014/main" id="{7C36740D-944C-457E-B4E3-AB755E7E233B}"/>
                  </a:ext>
                </a:extLst>
              </p:cNvPr>
              <p:cNvSpPr/>
              <p:nvPr/>
            </p:nvSpPr>
            <p:spPr>
              <a:xfrm rot="5400000">
                <a:off x="8110904" y="2948189"/>
                <a:ext cx="226170" cy="115868"/>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олилиния: фигура 21">
                <a:extLst>
                  <a:ext uri="{FF2B5EF4-FFF2-40B4-BE49-F238E27FC236}">
                    <a16:creationId xmlns:a16="http://schemas.microsoft.com/office/drawing/2014/main" id="{1F458468-EF6C-4BA4-9D0E-B6167B75FA94}"/>
                  </a:ext>
                </a:extLst>
              </p:cNvPr>
              <p:cNvSpPr/>
              <p:nvPr/>
            </p:nvSpPr>
            <p:spPr>
              <a:xfrm rot="5400000">
                <a:off x="8107729" y="3164834"/>
                <a:ext cx="226170" cy="115868"/>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a:extLst>
                  <a:ext uri="{FF2B5EF4-FFF2-40B4-BE49-F238E27FC236}">
                    <a16:creationId xmlns:a16="http://schemas.microsoft.com/office/drawing/2014/main" id="{82C66FDF-AAD1-4A3A-8B24-9260BAD6DBF7}"/>
                  </a:ext>
                </a:extLst>
              </p:cNvPr>
              <p:cNvSpPr txBox="1"/>
              <p:nvPr/>
            </p:nvSpPr>
            <p:spPr>
              <a:xfrm>
                <a:off x="6927434" y="1795681"/>
                <a:ext cx="3443571" cy="400110"/>
              </a:xfrm>
              <a:prstGeom prst="rect">
                <a:avLst/>
              </a:prstGeom>
              <a:noFill/>
            </p:spPr>
            <p:txBody>
              <a:bodyPr wrap="none" rtlCol="0">
                <a:spAutoFit/>
              </a:bodyPr>
              <a:lstStyle/>
              <a:p>
                <a:r>
                  <a:rPr lang="en-US" sz="2000" i="1" dirty="0"/>
                  <a:t>detector of secondary radiation</a:t>
                </a:r>
                <a:endParaRPr lang="ru-RU" sz="2000" i="1" dirty="0"/>
              </a:p>
            </p:txBody>
          </p:sp>
          <p:sp>
            <p:nvSpPr>
              <p:cNvPr id="24" name="TextBox 23">
                <a:extLst>
                  <a:ext uri="{FF2B5EF4-FFF2-40B4-BE49-F238E27FC236}">
                    <a16:creationId xmlns:a16="http://schemas.microsoft.com/office/drawing/2014/main" id="{A42B256E-9939-4A6A-BFA8-29BD01B4E958}"/>
                  </a:ext>
                </a:extLst>
              </p:cNvPr>
              <p:cNvSpPr txBox="1"/>
              <p:nvPr/>
            </p:nvSpPr>
            <p:spPr>
              <a:xfrm>
                <a:off x="6241685" y="3534213"/>
                <a:ext cx="931665" cy="400110"/>
              </a:xfrm>
              <a:prstGeom prst="rect">
                <a:avLst/>
              </a:prstGeom>
              <a:noFill/>
            </p:spPr>
            <p:txBody>
              <a:bodyPr wrap="none" rtlCol="0">
                <a:spAutoFit/>
              </a:bodyPr>
              <a:lstStyle/>
              <a:p>
                <a:r>
                  <a:rPr lang="en-US" sz="2000" i="1" dirty="0"/>
                  <a:t>sample</a:t>
                </a:r>
                <a:endParaRPr lang="ru-RU" sz="2000" i="1" dirty="0"/>
              </a:p>
            </p:txBody>
          </p:sp>
        </p:gr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C3B8DC2-E56C-4F0A-87B9-9B44430092F8}"/>
                    </a:ext>
                  </a:extLst>
                </p:cNvPr>
                <p:cNvSpPr txBox="1"/>
                <p:nvPr/>
              </p:nvSpPr>
              <p:spPr>
                <a:xfrm>
                  <a:off x="6128278" y="3858041"/>
                  <a:ext cx="4236651" cy="1084656"/>
                </a:xfrm>
                <a:prstGeom prst="rect">
                  <a:avLst/>
                </a:prstGeom>
                <a:noFill/>
              </p:spPr>
              <p:txBody>
                <a:bodyPr wrap="square" rtlCol="0">
                  <a:spAutoFit/>
                </a:bodyPr>
                <a:lstStyle/>
                <a:p>
                  <a:pPr marL="0" lvl="2">
                    <a:spcBef>
                      <a:spcPts val="400"/>
                    </a:spcBef>
                  </a:pPr>
                  <a14:m>
                    <m:oMathPara xmlns:m="http://schemas.openxmlformats.org/officeDocument/2006/math">
                      <m:oMathParaPr>
                        <m:jc m:val="left"/>
                      </m:oMathParaPr>
                      <m:oMath xmlns:m="http://schemas.openxmlformats.org/officeDocument/2006/math">
                        <m:sSub>
                          <m:sSubPr>
                            <m:ctrlPr>
                              <a:rPr lang="ru-RU" sz="2200" i="1" smtClean="0">
                                <a:latin typeface="Cambria Math" panose="02040503050406030204" pitchFamily="18" charset="0"/>
                              </a:rPr>
                            </m:ctrlPr>
                          </m:sSubPr>
                          <m:e>
                            <m:r>
                              <a:rPr lang="en-US" sz="2200" b="0" i="1" smtClean="0">
                                <a:latin typeface="Cambria Math" panose="02040503050406030204" pitchFamily="18" charset="0"/>
                              </a:rPr>
                              <m:t>𝐼</m:t>
                            </m:r>
                          </m:e>
                          <m:sub>
                            <m:r>
                              <a:rPr lang="ru-RU" sz="2200" i="1">
                                <a:latin typeface="Cambria Math" panose="02040503050406030204" pitchFamily="18" charset="0"/>
                              </a:rPr>
                              <m:t>𝑖</m:t>
                            </m:r>
                            <m:r>
                              <a:rPr lang="ru-RU" sz="2200">
                                <a:latin typeface="Cambria Math" panose="02040503050406030204" pitchFamily="18" charset="0"/>
                              </a:rPr>
                              <m:t>,</m:t>
                            </m:r>
                            <m:r>
                              <a:rPr lang="ru-RU" sz="2200" i="1">
                                <a:latin typeface="Cambria Math" panose="02040503050406030204" pitchFamily="18" charset="0"/>
                              </a:rPr>
                              <m:t>𝑗</m:t>
                            </m:r>
                          </m:sub>
                        </m:sSub>
                        <m:r>
                          <a:rPr lang="ru-RU" sz="2200" b="0" i="0" smtClean="0">
                            <a:latin typeface="Cambria Math" panose="02040503050406030204" pitchFamily="18" charset="0"/>
                          </a:rPr>
                          <m:t>(</m:t>
                        </m:r>
                        <m:sSub>
                          <m:sSubPr>
                            <m:ctrlPr>
                              <a:rPr lang="ru-RU" sz="2200" b="0" i="1" smtClean="0">
                                <a:latin typeface="Cambria Math" panose="02040503050406030204" pitchFamily="18" charset="0"/>
                              </a:rPr>
                            </m:ctrlPr>
                          </m:sSubPr>
                          <m:e>
                            <m:r>
                              <a:rPr lang="en-US" sz="2200" b="0" i="1" smtClean="0">
                                <a:latin typeface="Cambria Math" panose="02040503050406030204" pitchFamily="18" charset="0"/>
                              </a:rPr>
                              <m:t>𝑘</m:t>
                            </m:r>
                          </m:e>
                          <m:sub>
                            <m:r>
                              <a:rPr lang="en-US" sz="2200" b="0" i="1" smtClean="0">
                                <a:latin typeface="Cambria Math" panose="02040503050406030204" pitchFamily="18" charset="0"/>
                              </a:rPr>
                              <m:t>𝑧</m:t>
                            </m:r>
                            <m:r>
                              <a:rPr lang="en-US" sz="2200" b="0" i="1" smtClean="0">
                                <a:latin typeface="Cambria Math" panose="02040503050406030204" pitchFamily="18" charset="0"/>
                              </a:rPr>
                              <m:t>0</m:t>
                            </m:r>
                          </m:sub>
                        </m:sSub>
                        <m:r>
                          <a:rPr lang="ru-RU" sz="2200" b="0" i="0" smtClean="0">
                            <a:latin typeface="Cambria Math" panose="02040503050406030204" pitchFamily="18" charset="0"/>
                          </a:rPr>
                          <m:t>)</m:t>
                        </m:r>
                        <m:r>
                          <a:rPr lang="ru-RU" sz="2200" i="1" smtClean="0">
                            <a:latin typeface="Cambria Math" panose="02040503050406030204" pitchFamily="18" charset="0"/>
                          </a:rPr>
                          <m:t>~</m:t>
                        </m:r>
                        <m:nary>
                          <m:naryPr>
                            <m:grow m:val="on"/>
                            <m:subHide m:val="on"/>
                            <m:supHide m:val="on"/>
                            <m:ctrlPr>
                              <a:rPr lang="ru-RU" sz="2200" i="1">
                                <a:latin typeface="Cambria Math" panose="02040503050406030204" pitchFamily="18" charset="0"/>
                              </a:rPr>
                            </m:ctrlPr>
                          </m:naryPr>
                          <m:sub/>
                          <m:sup/>
                          <m:e>
                            <m:f>
                              <m:fPr>
                                <m:ctrlPr>
                                  <a:rPr lang="ru-RU" sz="2200" i="1">
                                    <a:latin typeface="Cambria Math" panose="02040503050406030204" pitchFamily="18" charset="0"/>
                                  </a:rPr>
                                </m:ctrlPr>
                              </m:fPr>
                              <m:num>
                                <m:sSup>
                                  <m:sSupPr>
                                    <m:ctrlPr>
                                      <a:rPr lang="ru-RU" sz="2200" i="1">
                                        <a:latin typeface="Cambria Math" panose="02040503050406030204" pitchFamily="18" charset="0"/>
                                      </a:rPr>
                                    </m:ctrlPr>
                                  </m:sSupPr>
                                  <m:e>
                                    <m:r>
                                      <a:rPr lang="ru-RU" sz="2200">
                                        <a:latin typeface="Cambria Math" panose="02040503050406030204" pitchFamily="18" charset="0"/>
                                      </a:rPr>
                                      <m:t>|</m:t>
                                    </m:r>
                                    <m:d>
                                      <m:dPr>
                                        <m:begChr m:val=""/>
                                        <m:ctrlPr>
                                          <a:rPr lang="ru-RU" sz="2200" i="1">
                                            <a:latin typeface="Cambria Math" panose="02040503050406030204" pitchFamily="18" charset="0"/>
                                          </a:rPr>
                                        </m:ctrlPr>
                                      </m:dPr>
                                      <m:e>
                                        <m:r>
                                          <a:rPr lang="ru-RU" sz="2200" i="1">
                                            <a:latin typeface="Cambria Math" panose="02040503050406030204" pitchFamily="18" charset="0"/>
                                          </a:rPr>
                                          <m:t>𝜓</m:t>
                                        </m:r>
                                        <m:r>
                                          <a:rPr lang="ru-RU" sz="2200">
                                            <a:latin typeface="Cambria Math" panose="02040503050406030204" pitchFamily="18" charset="0"/>
                                          </a:rPr>
                                          <m:t>(</m:t>
                                        </m:r>
                                        <m:r>
                                          <a:rPr lang="ru-RU" sz="2200" i="1">
                                            <a:latin typeface="Cambria Math" panose="02040503050406030204" pitchFamily="18" charset="0"/>
                                          </a:rPr>
                                          <m:t>𝑧</m:t>
                                        </m:r>
                                        <m:r>
                                          <a:rPr lang="ru-RU" sz="2200">
                                            <a:latin typeface="Cambria Math" panose="02040503050406030204" pitchFamily="18" charset="0"/>
                                          </a:rPr>
                                          <m:t>,</m:t>
                                        </m:r>
                                        <m:sSub>
                                          <m:sSubPr>
                                            <m:ctrlPr>
                                              <a:rPr lang="ru-RU" sz="2200" i="1">
                                                <a:latin typeface="Cambria Math" panose="02040503050406030204" pitchFamily="18" charset="0"/>
                                              </a:rPr>
                                            </m:ctrlPr>
                                          </m:sSubPr>
                                          <m:e>
                                            <m:r>
                                              <a:rPr lang="ru-RU" sz="2200" i="1">
                                                <a:latin typeface="Cambria Math" panose="02040503050406030204" pitchFamily="18" charset="0"/>
                                              </a:rPr>
                                              <m:t>𝑘</m:t>
                                            </m:r>
                                          </m:e>
                                          <m:sub>
                                            <m:r>
                                              <a:rPr lang="ru-RU" sz="2200" i="1">
                                                <a:latin typeface="Cambria Math" panose="02040503050406030204" pitchFamily="18" charset="0"/>
                                              </a:rPr>
                                              <m:t>𝑧</m:t>
                                            </m:r>
                                            <m:r>
                                              <a:rPr lang="en-US" sz="2200" b="0" i="1" smtClean="0">
                                                <a:latin typeface="Cambria Math" panose="02040503050406030204" pitchFamily="18" charset="0"/>
                                              </a:rPr>
                                              <m:t>0</m:t>
                                            </m:r>
                                          </m:sub>
                                        </m:sSub>
                                      </m:e>
                                    </m:d>
                                    <m:r>
                                      <a:rPr lang="ru-RU" sz="2200">
                                        <a:latin typeface="Cambria Math" panose="02040503050406030204" pitchFamily="18" charset="0"/>
                                      </a:rPr>
                                      <m:t>|</m:t>
                                    </m:r>
                                  </m:e>
                                  <m:sup>
                                    <m:r>
                                      <a:rPr lang="ru-RU" sz="2200">
                                        <a:latin typeface="Cambria Math" panose="02040503050406030204" pitchFamily="18" charset="0"/>
                                      </a:rPr>
                                      <m:t>2</m:t>
                                    </m:r>
                                  </m:sup>
                                </m:sSup>
                                <m:r>
                                  <a:rPr lang="ru-RU" sz="2200">
                                    <a:latin typeface="Cambria Math" panose="02040503050406030204" pitchFamily="18" charset="0"/>
                                  </a:rPr>
                                  <m:t>⋅</m:t>
                                </m:r>
                                <m:r>
                                  <a:rPr lang="en-US" sz="2200" b="0" i="1" smtClean="0">
                                    <a:latin typeface="Cambria Math" panose="02040503050406030204" pitchFamily="18" charset="0"/>
                                  </a:rPr>
                                  <m:t>𝐼𝑚</m:t>
                                </m:r>
                                <m:r>
                                  <a:rPr lang="en-US" sz="2200" b="0" i="1" smtClean="0">
                                    <a:latin typeface="Cambria Math" panose="02040503050406030204" pitchFamily="18" charset="0"/>
                                  </a:rPr>
                                  <m:t>(</m:t>
                                </m:r>
                                <m:r>
                                  <a:rPr lang="en-US" sz="2200" b="0" i="1" smtClean="0">
                                    <a:latin typeface="Cambria Math" panose="02040503050406030204" pitchFamily="18" charset="0"/>
                                  </a:rPr>
                                  <m:t>𝑢</m:t>
                                </m:r>
                                <m:r>
                                  <a:rPr lang="en-US" sz="2200" b="0" i="1" smtClean="0">
                                    <a:latin typeface="Cambria Math" panose="02040503050406030204" pitchFamily="18" charset="0"/>
                                  </a:rPr>
                                  <m:t>)</m:t>
                                </m:r>
                              </m:num>
                              <m:den>
                                <m:sSup>
                                  <m:sSupPr>
                                    <m:ctrlPr>
                                      <a:rPr lang="ru-RU" sz="2200" i="1">
                                        <a:latin typeface="Cambria Math" panose="02040503050406030204" pitchFamily="18" charset="0"/>
                                      </a:rPr>
                                    </m:ctrlPr>
                                  </m:sSupPr>
                                  <m:e>
                                    <m:r>
                                      <a:rPr lang="ru-RU" sz="2200">
                                        <a:latin typeface="Cambria Math" panose="02040503050406030204" pitchFamily="18" charset="0"/>
                                      </a:rPr>
                                      <m:t>|</m:t>
                                    </m:r>
                                    <m:d>
                                      <m:dPr>
                                        <m:begChr m:val=""/>
                                        <m:ctrlPr>
                                          <a:rPr lang="ru-RU" sz="2200" i="1">
                                            <a:latin typeface="Cambria Math" panose="02040503050406030204" pitchFamily="18" charset="0"/>
                                          </a:rPr>
                                        </m:ctrlPr>
                                      </m:dPr>
                                      <m:e>
                                        <m:sSub>
                                          <m:sSubPr>
                                            <m:ctrlPr>
                                              <a:rPr lang="ru-RU" sz="2200" i="1">
                                                <a:latin typeface="Cambria Math" panose="02040503050406030204" pitchFamily="18" charset="0"/>
                                              </a:rPr>
                                            </m:ctrlPr>
                                          </m:sSubPr>
                                          <m:e>
                                            <m:r>
                                              <a:rPr lang="ru-RU" sz="2200" i="1">
                                                <a:latin typeface="Cambria Math" panose="02040503050406030204" pitchFamily="18" charset="0"/>
                                              </a:rPr>
                                              <m:t>𝜓</m:t>
                                            </m:r>
                                          </m:e>
                                          <m:sub>
                                            <m:r>
                                              <a:rPr lang="ru-RU" sz="2200">
                                                <a:latin typeface="Cambria Math" panose="02040503050406030204" pitchFamily="18" charset="0"/>
                                              </a:rPr>
                                              <m:t>0</m:t>
                                            </m:r>
                                          </m:sub>
                                        </m:sSub>
                                        <m:r>
                                          <a:rPr lang="ru-RU" sz="2200">
                                            <a:latin typeface="Cambria Math" panose="02040503050406030204" pitchFamily="18" charset="0"/>
                                          </a:rPr>
                                          <m:t>(</m:t>
                                        </m:r>
                                        <m:sSub>
                                          <m:sSubPr>
                                            <m:ctrlPr>
                                              <a:rPr lang="ru-RU" sz="2200" i="1">
                                                <a:latin typeface="Cambria Math" panose="02040503050406030204" pitchFamily="18" charset="0"/>
                                              </a:rPr>
                                            </m:ctrlPr>
                                          </m:sSubPr>
                                          <m:e>
                                            <m:r>
                                              <a:rPr lang="ru-RU" sz="2200" i="1">
                                                <a:latin typeface="Cambria Math" panose="02040503050406030204" pitchFamily="18" charset="0"/>
                                              </a:rPr>
                                              <m:t>𝑘</m:t>
                                            </m:r>
                                          </m:e>
                                          <m:sub>
                                            <m:r>
                                              <a:rPr lang="ru-RU" sz="2200" i="1">
                                                <a:latin typeface="Cambria Math" panose="02040503050406030204" pitchFamily="18" charset="0"/>
                                              </a:rPr>
                                              <m:t>𝑧</m:t>
                                            </m:r>
                                            <m:r>
                                              <a:rPr lang="en-US" sz="2200" b="0" i="1" smtClean="0">
                                                <a:latin typeface="Cambria Math" panose="02040503050406030204" pitchFamily="18" charset="0"/>
                                              </a:rPr>
                                              <m:t>0</m:t>
                                            </m:r>
                                          </m:sub>
                                        </m:sSub>
                                      </m:e>
                                    </m:d>
                                    <m:r>
                                      <a:rPr lang="ru-RU" sz="2200">
                                        <a:latin typeface="Cambria Math" panose="02040503050406030204" pitchFamily="18" charset="0"/>
                                      </a:rPr>
                                      <m:t>|</m:t>
                                    </m:r>
                                  </m:e>
                                  <m:sup>
                                    <m:r>
                                      <a:rPr lang="ru-RU" sz="2200">
                                        <a:latin typeface="Cambria Math" panose="02040503050406030204" pitchFamily="18" charset="0"/>
                                      </a:rPr>
                                      <m:t>2</m:t>
                                    </m:r>
                                  </m:sup>
                                </m:sSup>
                                <m:r>
                                  <a:rPr lang="ru-RU" sz="2200">
                                    <a:latin typeface="Cambria Math" panose="02040503050406030204" pitchFamily="18" charset="0"/>
                                  </a:rPr>
                                  <m:t>⋅</m:t>
                                </m:r>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𝑘</m:t>
                                    </m:r>
                                  </m:e>
                                  <m:sub>
                                    <m:r>
                                      <a:rPr lang="en-US" sz="2200" b="0" i="1" smtClean="0">
                                        <a:latin typeface="Cambria Math" panose="02040503050406030204" pitchFamily="18" charset="0"/>
                                      </a:rPr>
                                      <m:t>0</m:t>
                                    </m:r>
                                  </m:sub>
                                </m:sSub>
                              </m:den>
                            </m:f>
                          </m:e>
                        </m:nary>
                        <m:sSub>
                          <m:sSubPr>
                            <m:ctrlPr>
                              <a:rPr lang="ru-RU" sz="2200" i="1">
                                <a:latin typeface="Cambria Math" panose="02040503050406030204" pitchFamily="18" charset="0"/>
                              </a:rPr>
                            </m:ctrlPr>
                          </m:sSubPr>
                          <m:e>
                            <m:r>
                              <a:rPr lang="ru-RU" sz="2200" i="1">
                                <a:latin typeface="Cambria Math" panose="02040503050406030204" pitchFamily="18" charset="0"/>
                              </a:rPr>
                              <m:t>𝑁</m:t>
                            </m:r>
                          </m:e>
                          <m:sub>
                            <m:r>
                              <a:rPr lang="ru-RU" sz="2200" i="1">
                                <a:latin typeface="Cambria Math" panose="02040503050406030204" pitchFamily="18" charset="0"/>
                              </a:rPr>
                              <m:t>𝑖</m:t>
                            </m:r>
                          </m:sub>
                        </m:sSub>
                        <m:r>
                          <a:rPr lang="ru-RU" sz="2200">
                            <a:latin typeface="Cambria Math" panose="02040503050406030204" pitchFamily="18" charset="0"/>
                          </a:rPr>
                          <m:t>(</m:t>
                        </m:r>
                        <m:r>
                          <a:rPr lang="ru-RU" sz="2200" i="1">
                            <a:latin typeface="Cambria Math" panose="02040503050406030204" pitchFamily="18" charset="0"/>
                          </a:rPr>
                          <m:t>𝑧</m:t>
                        </m:r>
                        <m:r>
                          <a:rPr lang="ru-RU" sz="2200">
                            <a:latin typeface="Cambria Math" panose="02040503050406030204" pitchFamily="18" charset="0"/>
                          </a:rPr>
                          <m:t>)</m:t>
                        </m:r>
                        <m:r>
                          <a:rPr lang="ru-RU" sz="2200" i="1">
                            <a:latin typeface="Cambria Math" panose="02040503050406030204" pitchFamily="18" charset="0"/>
                          </a:rPr>
                          <m:t>𝑑𝑧</m:t>
                        </m:r>
                      </m:oMath>
                    </m:oMathPara>
                  </a14:m>
                  <a:endParaRPr lang="ru-RU" sz="2200" dirty="0"/>
                </a:p>
              </p:txBody>
            </p:sp>
          </mc:Choice>
          <mc:Fallback xmlns="">
            <p:sp>
              <p:nvSpPr>
                <p:cNvPr id="25" name="TextBox 24">
                  <a:extLst>
                    <a:ext uri="{FF2B5EF4-FFF2-40B4-BE49-F238E27FC236}">
                      <a16:creationId xmlns:a16="http://schemas.microsoft.com/office/drawing/2014/main" id="{3C3B8DC2-E56C-4F0A-87B9-9B44430092F8}"/>
                    </a:ext>
                  </a:extLst>
                </p:cNvPr>
                <p:cNvSpPr txBox="1">
                  <a:spLocks noRot="1" noChangeAspect="1" noMove="1" noResize="1" noEditPoints="1" noAdjustHandles="1" noChangeArrowheads="1" noChangeShapeType="1" noTextEdit="1"/>
                </p:cNvSpPr>
                <p:nvPr/>
              </p:nvSpPr>
              <p:spPr>
                <a:xfrm>
                  <a:off x="6128278" y="3858041"/>
                  <a:ext cx="4236651" cy="1084656"/>
                </a:xfrm>
                <a:prstGeom prst="rect">
                  <a:avLst/>
                </a:prstGeom>
                <a:blipFill>
                  <a:blip r:embed="rId4"/>
                  <a:stretch>
                    <a:fillRect r="-15252"/>
                  </a:stretch>
                </a:blipFill>
              </p:spPr>
              <p:txBody>
                <a:bodyPr/>
                <a:lstStyle/>
                <a:p>
                  <a:r>
                    <a:rPr lang="ru-RU">
                      <a:noFill/>
                    </a:rPr>
                    <a:t> </a:t>
                  </a:r>
                </a:p>
              </p:txBody>
            </p:sp>
          </mc:Fallback>
        </mc:AlternateContent>
      </p:grpSp>
      <p:sp>
        <p:nvSpPr>
          <p:cNvPr id="26" name="TextBox 25">
            <a:extLst>
              <a:ext uri="{FF2B5EF4-FFF2-40B4-BE49-F238E27FC236}">
                <a16:creationId xmlns:a16="http://schemas.microsoft.com/office/drawing/2014/main" id="{9BFF518C-3722-4583-8A8C-39361967710C}"/>
              </a:ext>
            </a:extLst>
          </p:cNvPr>
          <p:cNvSpPr txBox="1"/>
          <p:nvPr/>
        </p:nvSpPr>
        <p:spPr>
          <a:xfrm>
            <a:off x="167607" y="6293302"/>
            <a:ext cx="8550894" cy="523220"/>
          </a:xfrm>
          <a:prstGeom prst="rect">
            <a:avLst/>
          </a:prstGeom>
          <a:noFill/>
        </p:spPr>
        <p:txBody>
          <a:bodyPr wrap="square">
            <a:spAutoFit/>
          </a:bodyPr>
          <a:lstStyle/>
          <a:p>
            <a:pPr lvl="0" algn="just"/>
            <a:r>
              <a:rPr lang="en-US" sz="1400" b="1" i="1" dirty="0">
                <a:effectLst/>
                <a:ea typeface="Calibri" panose="020F0502020204030204" pitchFamily="34" charset="0"/>
                <a:cs typeface="Times New Roman" panose="02020603050405020304" pitchFamily="18" charset="0"/>
              </a:rPr>
              <a:t>Zhaketov V.D. et al.</a:t>
            </a:r>
            <a:r>
              <a:rPr lang="ru-RU" sz="1400" b="1" i="1" dirty="0">
                <a:effectLst/>
                <a:ea typeface="Calibri" panose="020F0502020204030204" pitchFamily="34" charset="0"/>
                <a:cs typeface="Times New Roman" panose="02020603050405020304" pitchFamily="18" charset="0"/>
              </a:rPr>
              <a:t> // </a:t>
            </a:r>
            <a:r>
              <a:rPr lang="en-US" sz="1400" b="1" i="1" dirty="0">
                <a:effectLst/>
                <a:ea typeface="Calibri" panose="020F0502020204030204" pitchFamily="34" charset="0"/>
                <a:cs typeface="Times New Roman" panose="02020603050405020304" pitchFamily="18" charset="0"/>
              </a:rPr>
              <a:t>Journal of Surface Investigations</a:t>
            </a:r>
            <a:r>
              <a:rPr lang="ru-RU" sz="1400" b="1" i="1" dirty="0">
                <a:effectLst/>
                <a:ea typeface="Calibri" panose="020F0502020204030204" pitchFamily="34" charset="0"/>
                <a:cs typeface="Times New Roman" panose="02020603050405020304" pitchFamily="18" charset="0"/>
              </a:rPr>
              <a:t>, </a:t>
            </a:r>
            <a:r>
              <a:rPr lang="en-US" sz="1400" b="1" i="1" dirty="0">
                <a:effectLst/>
                <a:ea typeface="Calibri" panose="020F0502020204030204" pitchFamily="34" charset="0"/>
                <a:cs typeface="Times New Roman" panose="02020603050405020304" pitchFamily="18" charset="0"/>
              </a:rPr>
              <a:t>vol. 15</a:t>
            </a:r>
            <a:r>
              <a:rPr lang="ru-RU" sz="1400" b="1" i="1" dirty="0">
                <a:effectLst/>
                <a:ea typeface="Calibri" panose="020F0502020204030204" pitchFamily="34" charset="0"/>
                <a:cs typeface="Times New Roman" panose="02020603050405020304" pitchFamily="18" charset="0"/>
              </a:rPr>
              <a:t>, </a:t>
            </a:r>
            <a:r>
              <a:rPr lang="en-US" sz="1400" b="1" i="1" dirty="0">
                <a:effectLst/>
                <a:ea typeface="Calibri" panose="020F0502020204030204" pitchFamily="34" charset="0"/>
                <a:cs typeface="Times New Roman" panose="02020603050405020304" pitchFamily="18" charset="0"/>
              </a:rPr>
              <a:t>no. 3, </a:t>
            </a:r>
            <a:r>
              <a:rPr lang="en-US" sz="1400" b="1" i="1" dirty="0">
                <a:ea typeface="Calibri" panose="020F0502020204030204" pitchFamily="34" charset="0"/>
                <a:cs typeface="Times New Roman" panose="02020603050405020304" pitchFamily="18" charset="0"/>
              </a:rPr>
              <a:t>pp</a:t>
            </a:r>
            <a:r>
              <a:rPr lang="ru-RU" sz="1400" b="1" i="1" dirty="0">
                <a:effectLst/>
                <a:ea typeface="Calibri" panose="020F0502020204030204" pitchFamily="34" charset="0"/>
                <a:cs typeface="Times New Roman" panose="02020603050405020304" pitchFamily="18" charset="0"/>
              </a:rPr>
              <a:t>. </a:t>
            </a:r>
            <a:r>
              <a:rPr lang="en-US" sz="1400" b="1" i="1" dirty="0">
                <a:ea typeface="Calibri" panose="020F0502020204030204" pitchFamily="34" charset="0"/>
                <a:cs typeface="Times New Roman" panose="02020603050405020304" pitchFamily="18" charset="0"/>
              </a:rPr>
              <a:t>549</a:t>
            </a:r>
            <a:r>
              <a:rPr lang="ru-RU" sz="1400" b="1" i="1" dirty="0">
                <a:effectLst/>
                <a:ea typeface="Calibri" panose="020F0502020204030204" pitchFamily="34" charset="0"/>
                <a:cs typeface="Times New Roman" panose="02020603050405020304" pitchFamily="18" charset="0"/>
              </a:rPr>
              <a:t>-</a:t>
            </a:r>
            <a:r>
              <a:rPr lang="en-US" sz="1400" b="1" i="1" dirty="0">
                <a:effectLst/>
                <a:ea typeface="Calibri" panose="020F0502020204030204" pitchFamily="34" charset="0"/>
                <a:cs typeface="Times New Roman" panose="02020603050405020304" pitchFamily="18" charset="0"/>
              </a:rPr>
              <a:t>562</a:t>
            </a:r>
            <a:r>
              <a:rPr lang="ru-RU" sz="1400" b="1" i="1" dirty="0">
                <a:effectLst/>
                <a:ea typeface="Calibri" panose="020F0502020204030204" pitchFamily="34" charset="0"/>
                <a:cs typeface="Times New Roman" panose="02020603050405020304" pitchFamily="18" charset="0"/>
              </a:rPr>
              <a:t> (2021)</a:t>
            </a:r>
          </a:p>
          <a:p>
            <a:pPr lvl="0" algn="just"/>
            <a:r>
              <a:rPr lang="en-US" sz="1400" b="1" i="1" dirty="0">
                <a:effectLst/>
                <a:ea typeface="Calibri" panose="020F0502020204030204" pitchFamily="34" charset="0"/>
                <a:cs typeface="Times New Roman" panose="02020603050405020304" pitchFamily="18" charset="0"/>
              </a:rPr>
              <a:t>Zhaketov V.D. et al.</a:t>
            </a:r>
            <a:r>
              <a:rPr lang="ru-RU" sz="1400" b="1" i="1" dirty="0">
                <a:effectLst/>
                <a:ea typeface="Calibri" panose="020F0502020204030204" pitchFamily="34" charset="0"/>
                <a:cs typeface="Times New Roman" panose="02020603050405020304" pitchFamily="18" charset="0"/>
              </a:rPr>
              <a:t> // </a:t>
            </a:r>
            <a:r>
              <a:rPr lang="en-US" sz="1400" b="1" i="1" dirty="0">
                <a:effectLst/>
                <a:ea typeface="Calibri" panose="020F0502020204030204" pitchFamily="34" charset="0"/>
                <a:cs typeface="Times New Roman" panose="02020603050405020304" pitchFamily="18" charset="0"/>
              </a:rPr>
              <a:t>Journal of Surface Investigations</a:t>
            </a:r>
            <a:r>
              <a:rPr lang="ru-RU" sz="1400" b="1" i="1" dirty="0">
                <a:effectLst/>
                <a:ea typeface="Calibri" panose="020F0502020204030204" pitchFamily="34" charset="0"/>
                <a:cs typeface="Times New Roman" panose="02020603050405020304" pitchFamily="18" charset="0"/>
              </a:rPr>
              <a:t>, </a:t>
            </a:r>
            <a:r>
              <a:rPr lang="en-US" sz="1400" b="1" i="1" dirty="0">
                <a:effectLst/>
                <a:ea typeface="Calibri" panose="020F0502020204030204" pitchFamily="34" charset="0"/>
                <a:cs typeface="Times New Roman" panose="02020603050405020304" pitchFamily="18" charset="0"/>
              </a:rPr>
              <a:t>vol. 13</a:t>
            </a:r>
            <a:r>
              <a:rPr lang="ru-RU" sz="1400" b="1" i="1" dirty="0">
                <a:effectLst/>
                <a:ea typeface="Calibri" panose="020F0502020204030204" pitchFamily="34" charset="0"/>
                <a:cs typeface="Times New Roman" panose="02020603050405020304" pitchFamily="18" charset="0"/>
              </a:rPr>
              <a:t>, </a:t>
            </a:r>
            <a:r>
              <a:rPr lang="en-US" sz="1400" b="1" i="1" dirty="0">
                <a:effectLst/>
                <a:ea typeface="Calibri" panose="020F0502020204030204" pitchFamily="34" charset="0"/>
                <a:cs typeface="Times New Roman" panose="02020603050405020304" pitchFamily="18" charset="0"/>
              </a:rPr>
              <a:t>no. 3, </a:t>
            </a:r>
            <a:r>
              <a:rPr lang="en-US" sz="1400" b="1" i="1" dirty="0">
                <a:ea typeface="Calibri" panose="020F0502020204030204" pitchFamily="34" charset="0"/>
                <a:cs typeface="Times New Roman" panose="02020603050405020304" pitchFamily="18" charset="0"/>
              </a:rPr>
              <a:t>pp</a:t>
            </a:r>
            <a:r>
              <a:rPr lang="ru-RU" sz="1400" b="1" i="1" dirty="0">
                <a:effectLst/>
                <a:ea typeface="Calibri" panose="020F0502020204030204" pitchFamily="34" charset="0"/>
                <a:cs typeface="Times New Roman" panose="02020603050405020304" pitchFamily="18" charset="0"/>
              </a:rPr>
              <a:t>. </a:t>
            </a:r>
            <a:r>
              <a:rPr lang="en-US" sz="1400" b="1" i="1" dirty="0">
                <a:effectLst/>
                <a:ea typeface="Calibri" panose="020F0502020204030204" pitchFamily="34" charset="0"/>
                <a:cs typeface="Times New Roman" panose="02020603050405020304" pitchFamily="18" charset="0"/>
              </a:rPr>
              <a:t>478</a:t>
            </a:r>
            <a:r>
              <a:rPr lang="ru-RU" sz="1400" b="1" i="1" dirty="0">
                <a:effectLst/>
                <a:ea typeface="Calibri" panose="020F0502020204030204" pitchFamily="34" charset="0"/>
                <a:cs typeface="Times New Roman" panose="02020603050405020304" pitchFamily="18" charset="0"/>
              </a:rPr>
              <a:t>-</a:t>
            </a:r>
            <a:r>
              <a:rPr lang="en-US" sz="1400" b="1" i="1" dirty="0">
                <a:ea typeface="Calibri" panose="020F0502020204030204" pitchFamily="34" charset="0"/>
                <a:cs typeface="Times New Roman" panose="02020603050405020304" pitchFamily="18" charset="0"/>
              </a:rPr>
              <a:t>487</a:t>
            </a:r>
            <a:r>
              <a:rPr lang="ru-RU" sz="1400" b="1" i="1" dirty="0">
                <a:effectLst/>
                <a:ea typeface="Calibri" panose="020F0502020204030204" pitchFamily="34" charset="0"/>
                <a:cs typeface="Times New Roman" panose="02020603050405020304" pitchFamily="18" charset="0"/>
              </a:rPr>
              <a:t> (20</a:t>
            </a:r>
            <a:r>
              <a:rPr lang="en-US" sz="1400" b="1" i="1" dirty="0">
                <a:effectLst/>
                <a:ea typeface="Calibri" panose="020F0502020204030204" pitchFamily="34" charset="0"/>
                <a:cs typeface="Times New Roman" panose="02020603050405020304" pitchFamily="18" charset="0"/>
              </a:rPr>
              <a:t>19</a:t>
            </a:r>
            <a:r>
              <a:rPr lang="ru-RU" sz="1400" b="1" i="1" dirty="0">
                <a:effectLst/>
                <a:ea typeface="Calibri" panose="020F0502020204030204" pitchFamily="34" charset="0"/>
                <a:cs typeface="Times New Roman" panose="02020603050405020304" pitchFamily="18" charset="0"/>
              </a:rPr>
              <a:t>)</a:t>
            </a:r>
          </a:p>
        </p:txBody>
      </p:sp>
      <p:sp>
        <p:nvSpPr>
          <p:cNvPr id="27" name="TextBox 26">
            <a:extLst>
              <a:ext uri="{FF2B5EF4-FFF2-40B4-BE49-F238E27FC236}">
                <a16:creationId xmlns:a16="http://schemas.microsoft.com/office/drawing/2014/main" id="{854B53F7-8F68-419B-90AD-0C7B626753A4}"/>
              </a:ext>
            </a:extLst>
          </p:cNvPr>
          <p:cNvSpPr txBox="1"/>
          <p:nvPr/>
        </p:nvSpPr>
        <p:spPr>
          <a:xfrm>
            <a:off x="2389282" y="24603"/>
            <a:ext cx="7435562" cy="584775"/>
          </a:xfrm>
          <a:prstGeom prst="rect">
            <a:avLst/>
          </a:prstGeom>
          <a:noFill/>
        </p:spPr>
        <p:txBody>
          <a:bodyPr wrap="none" rtlCol="0">
            <a:spAutoFit/>
          </a:bodyPr>
          <a:lstStyle/>
          <a:p>
            <a:pPr algn="ctr"/>
            <a:r>
              <a:rPr lang="en-US" sz="3200" b="1" dirty="0">
                <a:solidFill>
                  <a:srgbClr val="FF0000"/>
                </a:solidFill>
              </a:rPr>
              <a:t>REGISTRATION OF SECONDARY RADIATION</a:t>
            </a:r>
            <a:endParaRPr lang="ru-RU" sz="3200" b="1" dirty="0">
              <a:solidFill>
                <a:srgbClr val="FF0000"/>
              </a:solidFill>
            </a:endParaRPr>
          </a:p>
        </p:txBody>
      </p:sp>
      <p:grpSp>
        <p:nvGrpSpPr>
          <p:cNvPr id="8" name="Группа 7">
            <a:extLst>
              <a:ext uri="{FF2B5EF4-FFF2-40B4-BE49-F238E27FC236}">
                <a16:creationId xmlns:a16="http://schemas.microsoft.com/office/drawing/2014/main" id="{49BE0800-94BE-40BD-90DC-B6C3BBDBD9E6}"/>
              </a:ext>
            </a:extLst>
          </p:cNvPr>
          <p:cNvGrpSpPr/>
          <p:nvPr/>
        </p:nvGrpSpPr>
        <p:grpSpPr>
          <a:xfrm>
            <a:off x="11108548" y="6255656"/>
            <a:ext cx="1004577" cy="544286"/>
            <a:chOff x="11108548" y="6255656"/>
            <a:chExt cx="1004577" cy="544286"/>
          </a:xfrm>
          <a:solidFill>
            <a:schemeClr val="bg1">
              <a:lumMod val="95000"/>
            </a:schemeClr>
          </a:solidFill>
        </p:grpSpPr>
        <p:sp>
          <p:nvSpPr>
            <p:cNvPr id="9" name="Прямоугольник: скругленные углы 8">
              <a:extLst>
                <a:ext uri="{FF2B5EF4-FFF2-40B4-BE49-F238E27FC236}">
                  <a16:creationId xmlns:a16="http://schemas.microsoft.com/office/drawing/2014/main" id="{80136263-1DFD-FB52-B71B-8FE7FB65DCBB}"/>
                </a:ext>
              </a:extLst>
            </p:cNvPr>
            <p:cNvSpPr/>
            <p:nvPr/>
          </p:nvSpPr>
          <p:spPr>
            <a:xfrm>
              <a:off x="11108548" y="6255656"/>
              <a:ext cx="1004577" cy="544286"/>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a:extLst>
                <a:ext uri="{FF2B5EF4-FFF2-40B4-BE49-F238E27FC236}">
                  <a16:creationId xmlns:a16="http://schemas.microsoft.com/office/drawing/2014/main" id="{5472F36F-CCEB-0801-5877-BC887E532DB0}"/>
                </a:ext>
              </a:extLst>
            </p:cNvPr>
            <p:cNvSpPr txBox="1"/>
            <p:nvPr/>
          </p:nvSpPr>
          <p:spPr>
            <a:xfrm>
              <a:off x="11150008" y="6304223"/>
              <a:ext cx="907621" cy="461665"/>
            </a:xfrm>
            <a:prstGeom prst="rect">
              <a:avLst/>
            </a:prstGeom>
            <a:grpFill/>
            <a:ln>
              <a:noFill/>
            </a:ln>
          </p:spPr>
          <p:txBody>
            <a:bodyPr wrap="none" rtlCol="0">
              <a:spAutoFit/>
            </a:bodyPr>
            <a:lstStyle/>
            <a:p>
              <a:pPr algn="ctr"/>
              <a:r>
                <a:rPr lang="en-US" sz="2400" dirty="0"/>
                <a:t>5 / 17</a:t>
              </a:r>
              <a:endParaRPr lang="ru-RU" sz="2400" dirty="0"/>
            </a:p>
          </p:txBody>
        </p:sp>
      </p:grpSp>
      <p:sp>
        <p:nvSpPr>
          <p:cNvPr id="3" name="TextBox 2">
            <a:extLst>
              <a:ext uri="{FF2B5EF4-FFF2-40B4-BE49-F238E27FC236}">
                <a16:creationId xmlns:a16="http://schemas.microsoft.com/office/drawing/2014/main" id="{E89AF6B6-8373-443E-D36D-B0AE4CD8BBCD}"/>
              </a:ext>
            </a:extLst>
          </p:cNvPr>
          <p:cNvSpPr txBox="1"/>
          <p:nvPr/>
        </p:nvSpPr>
        <p:spPr>
          <a:xfrm>
            <a:off x="161996" y="5470084"/>
            <a:ext cx="11553372" cy="769441"/>
          </a:xfrm>
          <a:prstGeom prst="rect">
            <a:avLst/>
          </a:prstGeom>
          <a:noFill/>
        </p:spPr>
        <p:txBody>
          <a:bodyPr wrap="square" rtlCol="0">
            <a:spAutoFit/>
          </a:bodyPr>
          <a:lstStyle/>
          <a:p>
            <a:pPr algn="just">
              <a:spcAft>
                <a:spcPts val="1200"/>
              </a:spcAft>
            </a:pPr>
            <a:r>
              <a:rPr lang="en-US" sz="2200" dirty="0">
                <a:solidFill>
                  <a:srgbClr val="00B050"/>
                </a:solidFill>
              </a:rPr>
              <a:t>Registration of secondary radiation in neutron reflectometry makes it possible to determine the isotopic profiles of elements.</a:t>
            </a:r>
          </a:p>
        </p:txBody>
      </p:sp>
    </p:spTree>
    <p:extLst>
      <p:ext uri="{BB962C8B-B14F-4D97-AF65-F5344CB8AC3E}">
        <p14:creationId xmlns:p14="http://schemas.microsoft.com/office/powerpoint/2010/main" val="308092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feld 24">
            <a:extLst>
              <a:ext uri="{FF2B5EF4-FFF2-40B4-BE49-F238E27FC236}">
                <a16:creationId xmlns:a16="http://schemas.microsoft.com/office/drawing/2014/main" id="{42495E3B-14B5-43FB-9E06-599FBD7C1E46}"/>
              </a:ext>
            </a:extLst>
          </p:cNvPr>
          <p:cNvSpPr txBox="1">
            <a:spLocks noChangeArrowheads="1"/>
          </p:cNvSpPr>
          <p:nvPr/>
        </p:nvSpPr>
        <p:spPr bwMode="auto">
          <a:xfrm>
            <a:off x="2158146" y="5394081"/>
            <a:ext cx="184731" cy="337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de-DE" sz="1592"/>
          </a:p>
        </p:txBody>
      </p:sp>
      <p:sp>
        <p:nvSpPr>
          <p:cNvPr id="3078" name="Rechteck 25">
            <a:extLst>
              <a:ext uri="{FF2B5EF4-FFF2-40B4-BE49-F238E27FC236}">
                <a16:creationId xmlns:a16="http://schemas.microsoft.com/office/drawing/2014/main" id="{D1A821C7-A451-4F08-AB21-D2ECFC401B01}"/>
              </a:ext>
            </a:extLst>
          </p:cNvPr>
          <p:cNvSpPr>
            <a:spLocks noChangeArrowheads="1"/>
          </p:cNvSpPr>
          <p:nvPr/>
        </p:nvSpPr>
        <p:spPr bwMode="auto">
          <a:xfrm>
            <a:off x="118412" y="5513683"/>
            <a:ext cx="1181691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de-DE" sz="1400" dirty="0"/>
              <a:t>A gamma radiation signal was obtained from an ultrathin (1 nm) layer of gadolinium placed in a neutron resonator. The mass of gadolinium used in the experiment (3 micrograms) is 25 times less than in the previous experiment (Zhang et al., PRL 72 (1994)).</a:t>
            </a:r>
          </a:p>
          <a:p>
            <a:pPr algn="just"/>
            <a:endParaRPr lang="en-US" altLang="de-DE" sz="1400" dirty="0"/>
          </a:p>
          <a:p>
            <a:pPr algn="just"/>
            <a:r>
              <a:rPr lang="en-US" altLang="de-DE" sz="1400" dirty="0"/>
              <a:t>The work was performed on the REMUR spectrometer (IBR-2, Dubna) in collaboration with colleagues from JINR (Dubna), IPM RAS (Yekaterinburg), and MPI FKF (Stuttgart)</a:t>
            </a:r>
          </a:p>
        </p:txBody>
      </p:sp>
      <p:sp>
        <p:nvSpPr>
          <p:cNvPr id="7" name="TextBox 6">
            <a:extLst>
              <a:ext uri="{FF2B5EF4-FFF2-40B4-BE49-F238E27FC236}">
                <a16:creationId xmlns:a16="http://schemas.microsoft.com/office/drawing/2014/main" id="{A9AE6739-9DB7-4780-ABA6-E6D2B952E36C}"/>
              </a:ext>
            </a:extLst>
          </p:cNvPr>
          <p:cNvSpPr txBox="1"/>
          <p:nvPr/>
        </p:nvSpPr>
        <p:spPr>
          <a:xfrm>
            <a:off x="306690" y="79086"/>
            <a:ext cx="11319253" cy="523220"/>
          </a:xfrm>
          <a:prstGeom prst="rect">
            <a:avLst/>
          </a:prstGeom>
          <a:noFill/>
        </p:spPr>
        <p:txBody>
          <a:bodyPr wrap="none" rtlCol="0">
            <a:spAutoFit/>
          </a:bodyPr>
          <a:lstStyle/>
          <a:p>
            <a:pPr algn="ctr"/>
            <a:r>
              <a:rPr lang="en-US" sz="2800" b="1" dirty="0">
                <a:solidFill>
                  <a:srgbClr val="FF0000"/>
                </a:solidFill>
              </a:rPr>
              <a:t>GAMMA RADIATION SIGNAL FROM AN ULTRATHIN LAYER OF GADOLINIUM</a:t>
            </a:r>
            <a:endParaRPr lang="ru-RU" sz="2800" b="1" dirty="0">
              <a:solidFill>
                <a:srgbClr val="FF0000"/>
              </a:solidFill>
            </a:endParaRPr>
          </a:p>
        </p:txBody>
      </p:sp>
      <p:pic>
        <p:nvPicPr>
          <p:cNvPr id="8" name="Рисунок 7">
            <a:extLst>
              <a:ext uri="{FF2B5EF4-FFF2-40B4-BE49-F238E27FC236}">
                <a16:creationId xmlns:a16="http://schemas.microsoft.com/office/drawing/2014/main" id="{951CDA39-4D85-A280-0B1B-64D2DBC467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1414" y="976178"/>
            <a:ext cx="4707680" cy="3602488"/>
          </a:xfrm>
          <a:prstGeom prst="rect">
            <a:avLst/>
          </a:prstGeom>
          <a:ln>
            <a:noFill/>
          </a:ln>
        </p:spPr>
      </p:pic>
      <p:pic>
        <p:nvPicPr>
          <p:cNvPr id="9" name="Grafik 22">
            <a:extLst>
              <a:ext uri="{FF2B5EF4-FFF2-40B4-BE49-F238E27FC236}">
                <a16:creationId xmlns:a16="http://schemas.microsoft.com/office/drawing/2014/main" id="{E5D81107-1F98-8108-993E-4DB6835C6D5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88" y="565891"/>
            <a:ext cx="3237742" cy="360248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0" name="Textfeld 24">
            <a:extLst>
              <a:ext uri="{FF2B5EF4-FFF2-40B4-BE49-F238E27FC236}">
                <a16:creationId xmlns:a16="http://schemas.microsoft.com/office/drawing/2014/main" id="{B4B54C9B-3149-DA5C-1AB2-A328E236D534}"/>
              </a:ext>
            </a:extLst>
          </p:cNvPr>
          <p:cNvSpPr txBox="1">
            <a:spLocks noChangeArrowheads="1"/>
          </p:cNvSpPr>
          <p:nvPr/>
        </p:nvSpPr>
        <p:spPr bwMode="auto">
          <a:xfrm>
            <a:off x="2125240" y="5553896"/>
            <a:ext cx="184731" cy="337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de-DE" sz="1592"/>
          </a:p>
        </p:txBody>
      </p:sp>
      <p:sp>
        <p:nvSpPr>
          <p:cNvPr id="17" name="Стрелка: вправо 16">
            <a:extLst>
              <a:ext uri="{FF2B5EF4-FFF2-40B4-BE49-F238E27FC236}">
                <a16:creationId xmlns:a16="http://schemas.microsoft.com/office/drawing/2014/main" id="{A9B17E5D-7774-3BBA-9830-21487C2104E9}"/>
              </a:ext>
            </a:extLst>
          </p:cNvPr>
          <p:cNvSpPr/>
          <p:nvPr/>
        </p:nvSpPr>
        <p:spPr>
          <a:xfrm rot="1858913">
            <a:off x="2959127" y="2955524"/>
            <a:ext cx="602343" cy="562119"/>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право 17">
            <a:extLst>
              <a:ext uri="{FF2B5EF4-FFF2-40B4-BE49-F238E27FC236}">
                <a16:creationId xmlns:a16="http://schemas.microsoft.com/office/drawing/2014/main" id="{4657CC39-CC6C-9479-DCD6-B78B3FB23A1E}"/>
              </a:ext>
            </a:extLst>
          </p:cNvPr>
          <p:cNvSpPr/>
          <p:nvPr/>
        </p:nvSpPr>
        <p:spPr>
          <a:xfrm rot="19624616">
            <a:off x="6824305" y="2956711"/>
            <a:ext cx="602343" cy="562119"/>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6" name="Группа 15">
            <a:extLst>
              <a:ext uri="{FF2B5EF4-FFF2-40B4-BE49-F238E27FC236}">
                <a16:creationId xmlns:a16="http://schemas.microsoft.com/office/drawing/2014/main" id="{9E3334B3-ECED-4859-9FAB-75B9321B16E6}"/>
              </a:ext>
            </a:extLst>
          </p:cNvPr>
          <p:cNvGrpSpPr/>
          <p:nvPr/>
        </p:nvGrpSpPr>
        <p:grpSpPr>
          <a:xfrm>
            <a:off x="3042485" y="2091709"/>
            <a:ext cx="4452727" cy="3460244"/>
            <a:chOff x="3042485" y="2091709"/>
            <a:chExt cx="4452727" cy="3460244"/>
          </a:xfrm>
        </p:grpSpPr>
        <p:pic>
          <p:nvPicPr>
            <p:cNvPr id="19" name="Grafik 5">
              <a:extLst>
                <a:ext uri="{FF2B5EF4-FFF2-40B4-BE49-F238E27FC236}">
                  <a16:creationId xmlns:a16="http://schemas.microsoft.com/office/drawing/2014/main" id="{4A741DE3-F0D0-4567-B494-70C69BA76C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8945"/>
            <a:stretch/>
          </p:blipFill>
          <p:spPr bwMode="auto">
            <a:xfrm>
              <a:off x="3042485" y="2091709"/>
              <a:ext cx="4452727" cy="3460244"/>
            </a:xfrm>
            <a:prstGeom prst="rect">
              <a:avLst/>
            </a:prstGeom>
            <a:noFill/>
            <a:ln>
              <a:noFill/>
            </a:ln>
          </p:spPr>
        </p:pic>
        <p:sp>
          <p:nvSpPr>
            <p:cNvPr id="20" name="TextBox 19">
              <a:extLst>
                <a:ext uri="{FF2B5EF4-FFF2-40B4-BE49-F238E27FC236}">
                  <a16:creationId xmlns:a16="http://schemas.microsoft.com/office/drawing/2014/main" id="{7FEC54F3-BC65-4AE0-90F4-94305C86A628}"/>
                </a:ext>
              </a:extLst>
            </p:cNvPr>
            <p:cNvSpPr txBox="1"/>
            <p:nvPr/>
          </p:nvSpPr>
          <p:spPr>
            <a:xfrm>
              <a:off x="5116080" y="2867250"/>
              <a:ext cx="1493166" cy="369332"/>
            </a:xfrm>
            <a:prstGeom prst="rect">
              <a:avLst/>
            </a:prstGeom>
            <a:noFill/>
          </p:spPr>
          <p:txBody>
            <a:bodyPr wrap="none" rtlCol="0">
              <a:spAutoFit/>
            </a:bodyPr>
            <a:lstStyle/>
            <a:p>
              <a:r>
                <a:rPr lang="en-US" b="1" dirty="0">
                  <a:solidFill>
                    <a:srgbClr val="FF0000"/>
                  </a:solidFill>
                </a:rPr>
                <a:t>@ Khaydukov</a:t>
              </a:r>
              <a:endParaRPr lang="ru-RU" b="1" dirty="0">
                <a:solidFill>
                  <a:srgbClr val="FF0000"/>
                </a:solidFill>
              </a:endParaRPr>
            </a:p>
          </p:txBody>
        </p:sp>
      </p:grpSp>
    </p:spTree>
    <p:extLst>
      <p:ext uri="{BB962C8B-B14F-4D97-AF65-F5344CB8AC3E}">
        <p14:creationId xmlns:p14="http://schemas.microsoft.com/office/powerpoint/2010/main" val="2013889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Группа 103">
            <a:extLst>
              <a:ext uri="{FF2B5EF4-FFF2-40B4-BE49-F238E27FC236}">
                <a16:creationId xmlns:a16="http://schemas.microsoft.com/office/drawing/2014/main" id="{9F89DBCD-C3E0-4D24-9AF6-8EDF397255BD}"/>
              </a:ext>
            </a:extLst>
          </p:cNvPr>
          <p:cNvGrpSpPr/>
          <p:nvPr/>
        </p:nvGrpSpPr>
        <p:grpSpPr>
          <a:xfrm>
            <a:off x="8910004" y="4469009"/>
            <a:ext cx="2198933" cy="1316413"/>
            <a:chOff x="2765080" y="5085706"/>
            <a:chExt cx="2198933" cy="1316413"/>
          </a:xfrm>
        </p:grpSpPr>
        <p:sp>
          <p:nvSpPr>
            <p:cNvPr id="105" name="Прямоугольник 104">
              <a:extLst>
                <a:ext uri="{FF2B5EF4-FFF2-40B4-BE49-F238E27FC236}">
                  <a16:creationId xmlns:a16="http://schemas.microsoft.com/office/drawing/2014/main" id="{EE6923BC-F85C-44CB-9567-11BADA7BE66D}"/>
                </a:ext>
              </a:extLst>
            </p:cNvPr>
            <p:cNvSpPr/>
            <p:nvPr/>
          </p:nvSpPr>
          <p:spPr>
            <a:xfrm>
              <a:off x="2814110" y="5135956"/>
              <a:ext cx="2149903" cy="24573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highlight>
                  <a:srgbClr val="00FF00"/>
                </a:highlight>
              </a:endParaRPr>
            </a:p>
          </p:txBody>
        </p:sp>
        <p:sp>
          <p:nvSpPr>
            <p:cNvPr id="106" name="Прямоугольник 105">
              <a:extLst>
                <a:ext uri="{FF2B5EF4-FFF2-40B4-BE49-F238E27FC236}">
                  <a16:creationId xmlns:a16="http://schemas.microsoft.com/office/drawing/2014/main" id="{DFC37548-2D7C-4DC7-8B69-55BC4879A51D}"/>
                </a:ext>
              </a:extLst>
            </p:cNvPr>
            <p:cNvSpPr/>
            <p:nvPr/>
          </p:nvSpPr>
          <p:spPr>
            <a:xfrm>
              <a:off x="2814110" y="5381689"/>
              <a:ext cx="2149903" cy="10204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7" name="Овал 106">
              <a:extLst>
                <a:ext uri="{FF2B5EF4-FFF2-40B4-BE49-F238E27FC236}">
                  <a16:creationId xmlns:a16="http://schemas.microsoft.com/office/drawing/2014/main" id="{48A8C769-87F9-49B6-8264-22D8DC3A277F}"/>
                </a:ext>
              </a:extLst>
            </p:cNvPr>
            <p:cNvSpPr/>
            <p:nvPr/>
          </p:nvSpPr>
          <p:spPr>
            <a:xfrm>
              <a:off x="2922313" y="5567928"/>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8" name="Овал 107">
              <a:extLst>
                <a:ext uri="{FF2B5EF4-FFF2-40B4-BE49-F238E27FC236}">
                  <a16:creationId xmlns:a16="http://schemas.microsoft.com/office/drawing/2014/main" id="{E7A21BD9-4F83-475B-906F-7F91A29FC2A9}"/>
                </a:ext>
              </a:extLst>
            </p:cNvPr>
            <p:cNvSpPr/>
            <p:nvPr/>
          </p:nvSpPr>
          <p:spPr>
            <a:xfrm>
              <a:off x="3030516" y="5497900"/>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9" name="Овал 108">
              <a:extLst>
                <a:ext uri="{FF2B5EF4-FFF2-40B4-BE49-F238E27FC236}">
                  <a16:creationId xmlns:a16="http://schemas.microsoft.com/office/drawing/2014/main" id="{79C615DF-593F-442B-A878-7ED2DB5D2503}"/>
                </a:ext>
              </a:extLst>
            </p:cNvPr>
            <p:cNvSpPr/>
            <p:nvPr/>
          </p:nvSpPr>
          <p:spPr>
            <a:xfrm>
              <a:off x="3094705" y="5614111"/>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0" name="Овал 109">
              <a:extLst>
                <a:ext uri="{FF2B5EF4-FFF2-40B4-BE49-F238E27FC236}">
                  <a16:creationId xmlns:a16="http://schemas.microsoft.com/office/drawing/2014/main" id="{26F795AD-37DF-4397-BE05-E881FA386E64}"/>
                </a:ext>
              </a:extLst>
            </p:cNvPr>
            <p:cNvSpPr/>
            <p:nvPr/>
          </p:nvSpPr>
          <p:spPr>
            <a:xfrm>
              <a:off x="3176963" y="5497900"/>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1" name="Овал 110">
              <a:extLst>
                <a:ext uri="{FF2B5EF4-FFF2-40B4-BE49-F238E27FC236}">
                  <a16:creationId xmlns:a16="http://schemas.microsoft.com/office/drawing/2014/main" id="{1BCA9D50-CB63-4CE4-8E59-F1C32BA92C02}"/>
                </a:ext>
              </a:extLst>
            </p:cNvPr>
            <p:cNvSpPr/>
            <p:nvPr/>
          </p:nvSpPr>
          <p:spPr>
            <a:xfrm>
              <a:off x="3300540" y="5578606"/>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2" name="Овал 111">
              <a:extLst>
                <a:ext uri="{FF2B5EF4-FFF2-40B4-BE49-F238E27FC236}">
                  <a16:creationId xmlns:a16="http://schemas.microsoft.com/office/drawing/2014/main" id="{830C31C7-FD16-429E-BD82-28076276FA3C}"/>
                </a:ext>
              </a:extLst>
            </p:cNvPr>
            <p:cNvSpPr/>
            <p:nvPr/>
          </p:nvSpPr>
          <p:spPr>
            <a:xfrm>
              <a:off x="3398172" y="5493690"/>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3" name="Овал 112">
              <a:extLst>
                <a:ext uri="{FF2B5EF4-FFF2-40B4-BE49-F238E27FC236}">
                  <a16:creationId xmlns:a16="http://schemas.microsoft.com/office/drawing/2014/main" id="{DBBB597A-1337-46D6-B18D-66CFCAE1F69C}"/>
                </a:ext>
              </a:extLst>
            </p:cNvPr>
            <p:cNvSpPr/>
            <p:nvPr/>
          </p:nvSpPr>
          <p:spPr>
            <a:xfrm>
              <a:off x="3479900" y="5584964"/>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4" name="Овал 113">
              <a:extLst>
                <a:ext uri="{FF2B5EF4-FFF2-40B4-BE49-F238E27FC236}">
                  <a16:creationId xmlns:a16="http://schemas.microsoft.com/office/drawing/2014/main" id="{06476822-89C5-4D6B-BAE4-147EB571C9C8}"/>
                </a:ext>
              </a:extLst>
            </p:cNvPr>
            <p:cNvSpPr/>
            <p:nvPr/>
          </p:nvSpPr>
          <p:spPr>
            <a:xfrm>
              <a:off x="3585172" y="5503854"/>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5" name="Овал 114">
              <a:extLst>
                <a:ext uri="{FF2B5EF4-FFF2-40B4-BE49-F238E27FC236}">
                  <a16:creationId xmlns:a16="http://schemas.microsoft.com/office/drawing/2014/main" id="{D7CC09E9-CFD5-412C-8D6B-D76274466F22}"/>
                </a:ext>
              </a:extLst>
            </p:cNvPr>
            <p:cNvSpPr/>
            <p:nvPr/>
          </p:nvSpPr>
          <p:spPr>
            <a:xfrm>
              <a:off x="3600545" y="5662927"/>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6" name="Овал 115">
              <a:extLst>
                <a:ext uri="{FF2B5EF4-FFF2-40B4-BE49-F238E27FC236}">
                  <a16:creationId xmlns:a16="http://schemas.microsoft.com/office/drawing/2014/main" id="{12E3782C-6596-4AA7-8B97-415CCE410A81}"/>
                </a:ext>
              </a:extLst>
            </p:cNvPr>
            <p:cNvSpPr/>
            <p:nvPr/>
          </p:nvSpPr>
          <p:spPr>
            <a:xfrm>
              <a:off x="3721926" y="5480974"/>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7" name="Овал 116">
              <a:extLst>
                <a:ext uri="{FF2B5EF4-FFF2-40B4-BE49-F238E27FC236}">
                  <a16:creationId xmlns:a16="http://schemas.microsoft.com/office/drawing/2014/main" id="{9FC3170D-BCFF-4B1B-86D1-6A7934D1EC48}"/>
                </a:ext>
              </a:extLst>
            </p:cNvPr>
            <p:cNvSpPr/>
            <p:nvPr/>
          </p:nvSpPr>
          <p:spPr>
            <a:xfrm>
              <a:off x="3767463" y="5602039"/>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8" name="Овал 117">
              <a:extLst>
                <a:ext uri="{FF2B5EF4-FFF2-40B4-BE49-F238E27FC236}">
                  <a16:creationId xmlns:a16="http://schemas.microsoft.com/office/drawing/2014/main" id="{8DB908FC-6B44-47E5-A147-BDD7E11AED9F}"/>
                </a:ext>
              </a:extLst>
            </p:cNvPr>
            <p:cNvSpPr/>
            <p:nvPr/>
          </p:nvSpPr>
          <p:spPr>
            <a:xfrm>
              <a:off x="3296720" y="5420654"/>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9" name="Овал 118">
              <a:extLst>
                <a:ext uri="{FF2B5EF4-FFF2-40B4-BE49-F238E27FC236}">
                  <a16:creationId xmlns:a16="http://schemas.microsoft.com/office/drawing/2014/main" id="{EA393FE3-BF01-42BA-87C6-37DAB89B00C6}"/>
                </a:ext>
              </a:extLst>
            </p:cNvPr>
            <p:cNvSpPr/>
            <p:nvPr/>
          </p:nvSpPr>
          <p:spPr>
            <a:xfrm>
              <a:off x="3868947" y="5455038"/>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0" name="Овал 119">
              <a:extLst>
                <a:ext uri="{FF2B5EF4-FFF2-40B4-BE49-F238E27FC236}">
                  <a16:creationId xmlns:a16="http://schemas.microsoft.com/office/drawing/2014/main" id="{AF5CF21E-45B4-41F4-81E7-1831D7FD553A}"/>
                </a:ext>
              </a:extLst>
            </p:cNvPr>
            <p:cNvSpPr/>
            <p:nvPr/>
          </p:nvSpPr>
          <p:spPr>
            <a:xfrm>
              <a:off x="3975978" y="5548344"/>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1" name="Овал 120">
              <a:extLst>
                <a:ext uri="{FF2B5EF4-FFF2-40B4-BE49-F238E27FC236}">
                  <a16:creationId xmlns:a16="http://schemas.microsoft.com/office/drawing/2014/main" id="{6EE64DC8-A771-49E9-BD37-80F75493CDF4}"/>
                </a:ext>
              </a:extLst>
            </p:cNvPr>
            <p:cNvSpPr/>
            <p:nvPr/>
          </p:nvSpPr>
          <p:spPr>
            <a:xfrm>
              <a:off x="4045397" y="5425992"/>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2" name="Овал 121">
              <a:extLst>
                <a:ext uri="{FF2B5EF4-FFF2-40B4-BE49-F238E27FC236}">
                  <a16:creationId xmlns:a16="http://schemas.microsoft.com/office/drawing/2014/main" id="{C3DF8E8D-AEE1-4A3D-AE86-DFFBF44A424B}"/>
                </a:ext>
              </a:extLst>
            </p:cNvPr>
            <p:cNvSpPr/>
            <p:nvPr/>
          </p:nvSpPr>
          <p:spPr>
            <a:xfrm>
              <a:off x="4181234" y="5480974"/>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3" name="Овал 122">
              <a:extLst>
                <a:ext uri="{FF2B5EF4-FFF2-40B4-BE49-F238E27FC236}">
                  <a16:creationId xmlns:a16="http://schemas.microsoft.com/office/drawing/2014/main" id="{AEEB258E-DC9D-4274-B55B-2A92C1F10296}"/>
                </a:ext>
              </a:extLst>
            </p:cNvPr>
            <p:cNvSpPr/>
            <p:nvPr/>
          </p:nvSpPr>
          <p:spPr>
            <a:xfrm>
              <a:off x="4106385" y="5601486"/>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4" name="Овал 123">
              <a:extLst>
                <a:ext uri="{FF2B5EF4-FFF2-40B4-BE49-F238E27FC236}">
                  <a16:creationId xmlns:a16="http://schemas.microsoft.com/office/drawing/2014/main" id="{7242AD54-F9A1-406D-9A25-C1A18746EC4D}"/>
                </a:ext>
              </a:extLst>
            </p:cNvPr>
            <p:cNvSpPr/>
            <p:nvPr/>
          </p:nvSpPr>
          <p:spPr>
            <a:xfrm>
              <a:off x="4325971" y="5416200"/>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5" name="Овал 124">
              <a:extLst>
                <a:ext uri="{FF2B5EF4-FFF2-40B4-BE49-F238E27FC236}">
                  <a16:creationId xmlns:a16="http://schemas.microsoft.com/office/drawing/2014/main" id="{F32B9C59-1371-467A-B596-0ECB1288E92E}"/>
                </a:ext>
              </a:extLst>
            </p:cNvPr>
            <p:cNvSpPr/>
            <p:nvPr/>
          </p:nvSpPr>
          <p:spPr>
            <a:xfrm>
              <a:off x="4295186" y="5541868"/>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6" name="Овал 125">
              <a:extLst>
                <a:ext uri="{FF2B5EF4-FFF2-40B4-BE49-F238E27FC236}">
                  <a16:creationId xmlns:a16="http://schemas.microsoft.com/office/drawing/2014/main" id="{B816541C-DF19-47B7-BBFF-2F2CEED2DBA8}"/>
                </a:ext>
              </a:extLst>
            </p:cNvPr>
            <p:cNvSpPr/>
            <p:nvPr/>
          </p:nvSpPr>
          <p:spPr>
            <a:xfrm>
              <a:off x="4461808" y="5519112"/>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7" name="Овал 126">
              <a:extLst>
                <a:ext uri="{FF2B5EF4-FFF2-40B4-BE49-F238E27FC236}">
                  <a16:creationId xmlns:a16="http://schemas.microsoft.com/office/drawing/2014/main" id="{6F7683CB-735F-4B9A-A886-F808C90608F4}"/>
                </a:ext>
              </a:extLst>
            </p:cNvPr>
            <p:cNvSpPr/>
            <p:nvPr/>
          </p:nvSpPr>
          <p:spPr>
            <a:xfrm>
              <a:off x="4594332" y="5459163"/>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8" name="Овал 127">
              <a:extLst>
                <a:ext uri="{FF2B5EF4-FFF2-40B4-BE49-F238E27FC236}">
                  <a16:creationId xmlns:a16="http://schemas.microsoft.com/office/drawing/2014/main" id="{B8EA5C77-5F59-4CA8-8CE3-3D73D2F54C9F}"/>
                </a:ext>
              </a:extLst>
            </p:cNvPr>
            <p:cNvSpPr/>
            <p:nvPr/>
          </p:nvSpPr>
          <p:spPr>
            <a:xfrm>
              <a:off x="4614514" y="5601486"/>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9" name="Овал 128">
              <a:extLst>
                <a:ext uri="{FF2B5EF4-FFF2-40B4-BE49-F238E27FC236}">
                  <a16:creationId xmlns:a16="http://schemas.microsoft.com/office/drawing/2014/main" id="{0636B322-97C8-472D-B9C5-149FEA1A425A}"/>
                </a:ext>
              </a:extLst>
            </p:cNvPr>
            <p:cNvSpPr/>
            <p:nvPr/>
          </p:nvSpPr>
          <p:spPr>
            <a:xfrm>
              <a:off x="2873006" y="5432158"/>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0" name="Овал 129">
              <a:extLst>
                <a:ext uri="{FF2B5EF4-FFF2-40B4-BE49-F238E27FC236}">
                  <a16:creationId xmlns:a16="http://schemas.microsoft.com/office/drawing/2014/main" id="{AF8A096C-DAE6-443A-915C-98981BCD0E70}"/>
                </a:ext>
              </a:extLst>
            </p:cNvPr>
            <p:cNvSpPr/>
            <p:nvPr/>
          </p:nvSpPr>
          <p:spPr>
            <a:xfrm>
              <a:off x="4752111" y="5436292"/>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1" name="Овал 130">
              <a:extLst>
                <a:ext uri="{FF2B5EF4-FFF2-40B4-BE49-F238E27FC236}">
                  <a16:creationId xmlns:a16="http://schemas.microsoft.com/office/drawing/2014/main" id="{7EFDF464-27B6-4441-9F54-F4B4D9654F1C}"/>
                </a:ext>
              </a:extLst>
            </p:cNvPr>
            <p:cNvSpPr/>
            <p:nvPr/>
          </p:nvSpPr>
          <p:spPr>
            <a:xfrm>
              <a:off x="4732320" y="5571204"/>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2" name="Овал 131">
              <a:extLst>
                <a:ext uri="{FF2B5EF4-FFF2-40B4-BE49-F238E27FC236}">
                  <a16:creationId xmlns:a16="http://schemas.microsoft.com/office/drawing/2014/main" id="{6E2D8AC9-A2BF-4822-B050-0F2C303205AC}"/>
                </a:ext>
              </a:extLst>
            </p:cNvPr>
            <p:cNvSpPr/>
            <p:nvPr/>
          </p:nvSpPr>
          <p:spPr>
            <a:xfrm>
              <a:off x="4845391" y="5533924"/>
              <a:ext cx="97632" cy="976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3" name="TextBox 132">
              <a:extLst>
                <a:ext uri="{FF2B5EF4-FFF2-40B4-BE49-F238E27FC236}">
                  <a16:creationId xmlns:a16="http://schemas.microsoft.com/office/drawing/2014/main" id="{9AB13EE5-5D09-4C61-AD10-80C507DBB347}"/>
                </a:ext>
              </a:extLst>
            </p:cNvPr>
            <p:cNvSpPr txBox="1"/>
            <p:nvPr/>
          </p:nvSpPr>
          <p:spPr>
            <a:xfrm>
              <a:off x="2765080" y="5085706"/>
              <a:ext cx="290464" cy="369332"/>
            </a:xfrm>
            <a:prstGeom prst="rect">
              <a:avLst/>
            </a:prstGeom>
            <a:noFill/>
          </p:spPr>
          <p:txBody>
            <a:bodyPr wrap="none" rtlCol="0">
              <a:spAutoFit/>
            </a:bodyPr>
            <a:lstStyle/>
            <a:p>
              <a:r>
                <a:rPr lang="en-US" i="1" dirty="0"/>
                <a:t>F</a:t>
              </a:r>
              <a:endParaRPr lang="ru-RU" i="1" dirty="0"/>
            </a:p>
          </p:txBody>
        </p:sp>
        <p:sp>
          <p:nvSpPr>
            <p:cNvPr id="134" name="TextBox 133">
              <a:extLst>
                <a:ext uri="{FF2B5EF4-FFF2-40B4-BE49-F238E27FC236}">
                  <a16:creationId xmlns:a16="http://schemas.microsoft.com/office/drawing/2014/main" id="{4BA7455B-42A6-44BB-96B0-3E37C1B92FB1}"/>
                </a:ext>
              </a:extLst>
            </p:cNvPr>
            <p:cNvSpPr txBox="1"/>
            <p:nvPr/>
          </p:nvSpPr>
          <p:spPr>
            <a:xfrm>
              <a:off x="2776590" y="5911293"/>
              <a:ext cx="290464" cy="369332"/>
            </a:xfrm>
            <a:prstGeom prst="rect">
              <a:avLst/>
            </a:prstGeom>
            <a:noFill/>
          </p:spPr>
          <p:txBody>
            <a:bodyPr wrap="none" rtlCol="0">
              <a:spAutoFit/>
            </a:bodyPr>
            <a:lstStyle/>
            <a:p>
              <a:r>
                <a:rPr lang="en-US" i="1" dirty="0"/>
                <a:t>S</a:t>
              </a:r>
              <a:endParaRPr lang="ru-RU" i="1" dirty="0"/>
            </a:p>
          </p:txBody>
        </p:sp>
      </p:grpSp>
      <p:graphicFrame>
        <p:nvGraphicFramePr>
          <p:cNvPr id="154" name="Объект 153">
            <a:extLst>
              <a:ext uri="{FF2B5EF4-FFF2-40B4-BE49-F238E27FC236}">
                <a16:creationId xmlns:a16="http://schemas.microsoft.com/office/drawing/2014/main" id="{106E9EF6-2784-4FA8-8DE5-8FB640E88C87}"/>
              </a:ext>
            </a:extLst>
          </p:cNvPr>
          <p:cNvGraphicFramePr>
            <a:graphicFrameLocks noChangeAspect="1"/>
          </p:cNvGraphicFramePr>
          <p:nvPr/>
        </p:nvGraphicFramePr>
        <p:xfrm>
          <a:off x="6941843" y="4450297"/>
          <a:ext cx="1109519" cy="1459127"/>
        </p:xfrm>
        <a:graphic>
          <a:graphicData uri="http://schemas.openxmlformats.org/presentationml/2006/ole">
            <mc:AlternateContent xmlns:mc="http://schemas.openxmlformats.org/markup-compatibility/2006">
              <mc:Choice xmlns:v="urn:schemas-microsoft-com:vml" Requires="v">
                <p:oleObj name="CorelDRAW" r:id="rId2" imgW="4236424" imgH="5571534" progId="CorelDraw.Graphic.21">
                  <p:embed/>
                </p:oleObj>
              </mc:Choice>
              <mc:Fallback>
                <p:oleObj name="CorelDRAW" r:id="rId2" imgW="4236424" imgH="5571534" progId="CorelDraw.Graphic.21">
                  <p:embed/>
                  <p:pic>
                    <p:nvPicPr>
                      <p:cNvPr id="154" name="Объект 153">
                        <a:extLst>
                          <a:ext uri="{FF2B5EF4-FFF2-40B4-BE49-F238E27FC236}">
                            <a16:creationId xmlns:a16="http://schemas.microsoft.com/office/drawing/2014/main" id="{106E9EF6-2784-4FA8-8DE5-8FB640E88C87}"/>
                          </a:ext>
                        </a:extLst>
                      </p:cNvPr>
                      <p:cNvPicPr/>
                      <p:nvPr/>
                    </p:nvPicPr>
                    <p:blipFill>
                      <a:blip r:embed="rId3"/>
                      <a:stretch>
                        <a:fillRect/>
                      </a:stretch>
                    </p:blipFill>
                    <p:spPr>
                      <a:xfrm>
                        <a:off x="6941843" y="4450297"/>
                        <a:ext cx="1109519" cy="1459127"/>
                      </a:xfrm>
                      <a:prstGeom prst="rect">
                        <a:avLst/>
                      </a:prstGeom>
                    </p:spPr>
                  </p:pic>
                </p:oleObj>
              </mc:Fallback>
            </mc:AlternateContent>
          </a:graphicData>
        </a:graphic>
      </p:graphicFrame>
      <p:grpSp>
        <p:nvGrpSpPr>
          <p:cNvPr id="3" name="Группа 2">
            <a:extLst>
              <a:ext uri="{FF2B5EF4-FFF2-40B4-BE49-F238E27FC236}">
                <a16:creationId xmlns:a16="http://schemas.microsoft.com/office/drawing/2014/main" id="{1097ED5E-0EE8-40D6-AFD9-291EDEDEBCA2}"/>
              </a:ext>
            </a:extLst>
          </p:cNvPr>
          <p:cNvGrpSpPr/>
          <p:nvPr/>
        </p:nvGrpSpPr>
        <p:grpSpPr>
          <a:xfrm>
            <a:off x="8161691" y="1502211"/>
            <a:ext cx="4154320" cy="1862493"/>
            <a:chOff x="8161691" y="1606986"/>
            <a:chExt cx="4154320" cy="1862493"/>
          </a:xfrm>
        </p:grpSpPr>
        <mc:AlternateContent xmlns:mc="http://schemas.openxmlformats.org/markup-compatibility/2006" xmlns:a14="http://schemas.microsoft.com/office/drawing/2010/main">
          <mc:Choice Requires="a14">
            <p:sp>
              <p:nvSpPr>
                <p:cNvPr id="261" name="TextBox 260">
                  <a:extLst>
                    <a:ext uri="{FF2B5EF4-FFF2-40B4-BE49-F238E27FC236}">
                      <a16:creationId xmlns:a16="http://schemas.microsoft.com/office/drawing/2014/main" id="{71EA9312-870D-4BC0-9B9B-71CBCF12B7B7}"/>
                    </a:ext>
                  </a:extLst>
                </p:cNvPr>
                <p:cNvSpPr txBox="1"/>
                <p:nvPr/>
              </p:nvSpPr>
              <p:spPr>
                <a:xfrm>
                  <a:off x="11810058" y="2730815"/>
                  <a:ext cx="505953"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ru-RU" i="1" smtClean="0">
                            <a:latin typeface="Cambria Math" panose="02040503050406030204" pitchFamily="18" charset="0"/>
                          </a:rPr>
                          <m:t>𝑥</m:t>
                        </m:r>
                      </m:oMath>
                    </m:oMathPara>
                  </a14:m>
                  <a:endParaRPr lang="ru-RU" dirty="0"/>
                </a:p>
              </p:txBody>
            </p:sp>
          </mc:Choice>
          <mc:Fallback xmlns="">
            <p:sp>
              <p:nvSpPr>
                <p:cNvPr id="261" name="TextBox 260">
                  <a:extLst>
                    <a:ext uri="{FF2B5EF4-FFF2-40B4-BE49-F238E27FC236}">
                      <a16:creationId xmlns:a16="http://schemas.microsoft.com/office/drawing/2014/main" id="{71EA9312-870D-4BC0-9B9B-71CBCF12B7B7}"/>
                    </a:ext>
                  </a:extLst>
                </p:cNvPr>
                <p:cNvSpPr txBox="1">
                  <a:spLocks noRot="1" noChangeAspect="1" noMove="1" noResize="1" noEditPoints="1" noAdjustHandles="1" noChangeArrowheads="1" noChangeShapeType="1" noTextEdit="1"/>
                </p:cNvSpPr>
                <p:nvPr/>
              </p:nvSpPr>
              <p:spPr>
                <a:xfrm>
                  <a:off x="11810058" y="2730815"/>
                  <a:ext cx="505953" cy="369332"/>
                </a:xfrm>
                <a:prstGeom prst="rect">
                  <a:avLst/>
                </a:prstGeom>
                <a:blipFill>
                  <a:blip r:embed="rId5"/>
                  <a:stretch>
                    <a:fillRect/>
                  </a:stretch>
                </a:blipFill>
              </p:spPr>
              <p:txBody>
                <a:bodyPr/>
                <a:lstStyle/>
                <a:p>
                  <a:r>
                    <a:rPr lang="ru-RU">
                      <a:noFill/>
                    </a:rPr>
                    <a:t> </a:t>
                  </a:r>
                </a:p>
              </p:txBody>
            </p:sp>
          </mc:Fallback>
        </mc:AlternateContent>
        <p:grpSp>
          <p:nvGrpSpPr>
            <p:cNvPr id="2" name="Группа 1">
              <a:extLst>
                <a:ext uri="{FF2B5EF4-FFF2-40B4-BE49-F238E27FC236}">
                  <a16:creationId xmlns:a16="http://schemas.microsoft.com/office/drawing/2014/main" id="{1B63C858-88E1-449B-A70F-B69AE445EBF6}"/>
                </a:ext>
              </a:extLst>
            </p:cNvPr>
            <p:cNvGrpSpPr/>
            <p:nvPr/>
          </p:nvGrpSpPr>
          <p:grpSpPr>
            <a:xfrm>
              <a:off x="8161691" y="1606986"/>
              <a:ext cx="4032870" cy="1862493"/>
              <a:chOff x="8161691" y="1606986"/>
              <a:chExt cx="4032870" cy="1862493"/>
            </a:xfrm>
          </p:grpSpPr>
          <p:cxnSp>
            <p:nvCxnSpPr>
              <p:cNvPr id="212" name="Прямая соединительная линия 211">
                <a:extLst>
                  <a:ext uri="{FF2B5EF4-FFF2-40B4-BE49-F238E27FC236}">
                    <a16:creationId xmlns:a16="http://schemas.microsoft.com/office/drawing/2014/main" id="{330754FA-0007-4C1A-B398-DC65D70C3459}"/>
                  </a:ext>
                </a:extLst>
              </p:cNvPr>
              <p:cNvCxnSpPr/>
              <p:nvPr/>
            </p:nvCxnSpPr>
            <p:spPr>
              <a:xfrm>
                <a:off x="8691286" y="1606986"/>
                <a:ext cx="2370765" cy="0"/>
              </a:xfrm>
              <a:prstGeom prst="line">
                <a:avLst/>
              </a:prstGeom>
            </p:spPr>
            <p:style>
              <a:lnRef idx="1">
                <a:schemeClr val="dk1"/>
              </a:lnRef>
              <a:fillRef idx="0">
                <a:schemeClr val="dk1"/>
              </a:fillRef>
              <a:effectRef idx="0">
                <a:schemeClr val="dk1"/>
              </a:effectRef>
              <a:fontRef idx="minor">
                <a:schemeClr val="tx1"/>
              </a:fontRef>
            </p:style>
          </p:cxnSp>
          <p:cxnSp>
            <p:nvCxnSpPr>
              <p:cNvPr id="213" name="Прямая соединительная линия 212">
                <a:extLst>
                  <a:ext uri="{FF2B5EF4-FFF2-40B4-BE49-F238E27FC236}">
                    <a16:creationId xmlns:a16="http://schemas.microsoft.com/office/drawing/2014/main" id="{4CDDEFE5-3D09-4C72-8640-FFEB50133E5E}"/>
                  </a:ext>
                </a:extLst>
              </p:cNvPr>
              <p:cNvCxnSpPr>
                <a:cxnSpLocks/>
              </p:cNvCxnSpPr>
              <p:nvPr/>
            </p:nvCxnSpPr>
            <p:spPr>
              <a:xfrm>
                <a:off x="8667918" y="1609359"/>
                <a:ext cx="289441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14" name="Прямая соединительная линия 213">
                <a:extLst>
                  <a:ext uri="{FF2B5EF4-FFF2-40B4-BE49-F238E27FC236}">
                    <a16:creationId xmlns:a16="http://schemas.microsoft.com/office/drawing/2014/main" id="{E0F8C753-0FF5-4774-BF1B-AE87E2F1809A}"/>
                  </a:ext>
                </a:extLst>
              </p:cNvPr>
              <p:cNvCxnSpPr>
                <a:cxnSpLocks/>
              </p:cNvCxnSpPr>
              <p:nvPr/>
            </p:nvCxnSpPr>
            <p:spPr>
              <a:xfrm>
                <a:off x="11543694" y="1606986"/>
                <a:ext cx="0" cy="1746250"/>
              </a:xfrm>
              <a:prstGeom prst="line">
                <a:avLst/>
              </a:prstGeom>
              <a:ln w="38100"/>
            </p:spPr>
            <p:style>
              <a:lnRef idx="1">
                <a:schemeClr val="dk1"/>
              </a:lnRef>
              <a:fillRef idx="0">
                <a:schemeClr val="dk1"/>
              </a:fillRef>
              <a:effectRef idx="0">
                <a:schemeClr val="dk1"/>
              </a:effectRef>
              <a:fontRef idx="minor">
                <a:schemeClr val="tx1"/>
              </a:fontRef>
            </p:style>
          </p:cxnSp>
          <p:cxnSp>
            <p:nvCxnSpPr>
              <p:cNvPr id="215" name="Прямая соединительная линия 214">
                <a:extLst>
                  <a:ext uri="{FF2B5EF4-FFF2-40B4-BE49-F238E27FC236}">
                    <a16:creationId xmlns:a16="http://schemas.microsoft.com/office/drawing/2014/main" id="{583BF7DD-855D-4690-87C4-D20AC660A1AC}"/>
                  </a:ext>
                </a:extLst>
              </p:cNvPr>
              <p:cNvCxnSpPr>
                <a:cxnSpLocks/>
              </p:cNvCxnSpPr>
              <p:nvPr/>
            </p:nvCxnSpPr>
            <p:spPr>
              <a:xfrm>
                <a:off x="8686541" y="1609359"/>
                <a:ext cx="0" cy="17438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Прямая соединительная линия 215">
                <a:extLst>
                  <a:ext uri="{FF2B5EF4-FFF2-40B4-BE49-F238E27FC236}">
                    <a16:creationId xmlns:a16="http://schemas.microsoft.com/office/drawing/2014/main" id="{97401FFD-37A2-444E-91ED-BCECCC6BDEDC}"/>
                  </a:ext>
                </a:extLst>
              </p:cNvPr>
              <p:cNvCxnSpPr>
                <a:cxnSpLocks/>
              </p:cNvCxnSpPr>
              <p:nvPr/>
            </p:nvCxnSpPr>
            <p:spPr>
              <a:xfrm>
                <a:off x="8667918" y="3353236"/>
                <a:ext cx="289441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17" name="Прямая соединительная линия 216">
                <a:extLst>
                  <a:ext uri="{FF2B5EF4-FFF2-40B4-BE49-F238E27FC236}">
                    <a16:creationId xmlns:a16="http://schemas.microsoft.com/office/drawing/2014/main" id="{8A7D2475-8EC5-4C76-A4D1-B0473B600503}"/>
                  </a:ext>
                </a:extLst>
              </p:cNvPr>
              <p:cNvCxnSpPr>
                <a:cxnSpLocks/>
              </p:cNvCxnSpPr>
              <p:nvPr/>
            </p:nvCxnSpPr>
            <p:spPr>
              <a:xfrm>
                <a:off x="8686541" y="3085130"/>
                <a:ext cx="3264687" cy="0"/>
              </a:xfrm>
              <a:prstGeom prst="line">
                <a:avLst/>
              </a:prstGeom>
              <a:ln w="38100">
                <a:solidFill>
                  <a:schemeClr val="tx1"/>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218" name="Прямая соединительная линия 217">
                <a:extLst>
                  <a:ext uri="{FF2B5EF4-FFF2-40B4-BE49-F238E27FC236}">
                    <a16:creationId xmlns:a16="http://schemas.microsoft.com/office/drawing/2014/main" id="{FF1A9A34-2746-466C-AEB9-D1C1B1E61ACF}"/>
                  </a:ext>
                </a:extLst>
              </p:cNvPr>
              <p:cNvCxnSpPr>
                <a:cxnSpLocks/>
              </p:cNvCxnSpPr>
              <p:nvPr/>
            </p:nvCxnSpPr>
            <p:spPr>
              <a:xfrm>
                <a:off x="10876987" y="1609359"/>
                <a:ext cx="0" cy="17438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Полилиния: фигура 218">
                <a:extLst>
                  <a:ext uri="{FF2B5EF4-FFF2-40B4-BE49-F238E27FC236}">
                    <a16:creationId xmlns:a16="http://schemas.microsoft.com/office/drawing/2014/main" id="{85A2394C-2E8D-4F3A-8C73-70CB3BB25AD6}"/>
                  </a:ext>
                </a:extLst>
              </p:cNvPr>
              <p:cNvSpPr/>
              <p:nvPr/>
            </p:nvSpPr>
            <p:spPr>
              <a:xfrm>
                <a:off x="9783208" y="3090421"/>
                <a:ext cx="1089033" cy="99104"/>
              </a:xfrm>
              <a:custGeom>
                <a:avLst/>
                <a:gdLst>
                  <a:gd name="connsiteX0" fmla="*/ 0 w 3384754"/>
                  <a:gd name="connsiteY0" fmla="*/ 5676 h 308018"/>
                  <a:gd name="connsiteX1" fmla="*/ 752167 w 3384754"/>
                  <a:gd name="connsiteY1" fmla="*/ 5676 h 308018"/>
                  <a:gd name="connsiteX2" fmla="*/ 1666567 w 3384754"/>
                  <a:gd name="connsiteY2" fmla="*/ 64670 h 308018"/>
                  <a:gd name="connsiteX3" fmla="*/ 2691580 w 3384754"/>
                  <a:gd name="connsiteY3" fmla="*/ 167908 h 308018"/>
                  <a:gd name="connsiteX4" fmla="*/ 3384754 w 3384754"/>
                  <a:gd name="connsiteY4" fmla="*/ 308018 h 308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4754" h="308018">
                    <a:moveTo>
                      <a:pt x="0" y="5676"/>
                    </a:moveTo>
                    <a:cubicBezTo>
                      <a:pt x="237203" y="760"/>
                      <a:pt x="474406" y="-4156"/>
                      <a:pt x="752167" y="5676"/>
                    </a:cubicBezTo>
                    <a:cubicBezTo>
                      <a:pt x="1029928" y="15508"/>
                      <a:pt x="1343332" y="37631"/>
                      <a:pt x="1666567" y="64670"/>
                    </a:cubicBezTo>
                    <a:cubicBezTo>
                      <a:pt x="1989802" y="91709"/>
                      <a:pt x="2405216" y="127350"/>
                      <a:pt x="2691580" y="167908"/>
                    </a:cubicBezTo>
                    <a:cubicBezTo>
                      <a:pt x="2977944" y="208466"/>
                      <a:pt x="3181349" y="258242"/>
                      <a:pt x="3384754" y="308018"/>
                    </a:cubicBezTo>
                  </a:path>
                </a:pathLst>
              </a:cu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0" name="Полилиния: фигура 219">
                <a:extLst>
                  <a:ext uri="{FF2B5EF4-FFF2-40B4-BE49-F238E27FC236}">
                    <a16:creationId xmlns:a16="http://schemas.microsoft.com/office/drawing/2014/main" id="{3FFADAC6-C6AB-445C-9218-FFC1FE5747AD}"/>
                  </a:ext>
                </a:extLst>
              </p:cNvPr>
              <p:cNvSpPr/>
              <p:nvPr/>
            </p:nvSpPr>
            <p:spPr>
              <a:xfrm>
                <a:off x="10878079" y="2574318"/>
                <a:ext cx="670360" cy="352855"/>
              </a:xfrm>
              <a:custGeom>
                <a:avLst/>
                <a:gdLst>
                  <a:gd name="connsiteX0" fmla="*/ 2083501 w 2083501"/>
                  <a:gd name="connsiteY0" fmla="*/ 12680 h 1096687"/>
                  <a:gd name="connsiteX1" fmla="*/ 1301837 w 2083501"/>
                  <a:gd name="connsiteY1" fmla="*/ 27429 h 1096687"/>
                  <a:gd name="connsiteX2" fmla="*/ 446430 w 2083501"/>
                  <a:gd name="connsiteY2" fmla="*/ 256029 h 1096687"/>
                  <a:gd name="connsiteX3" fmla="*/ 129340 w 2083501"/>
                  <a:gd name="connsiteY3" fmla="*/ 580493 h 1096687"/>
                  <a:gd name="connsiteX4" fmla="*/ 11353 w 2083501"/>
                  <a:gd name="connsiteY4" fmla="*/ 934455 h 1096687"/>
                  <a:gd name="connsiteX5" fmla="*/ 11353 w 2083501"/>
                  <a:gd name="connsiteY5" fmla="*/ 1096687 h 109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3501" h="1096687">
                    <a:moveTo>
                      <a:pt x="2083501" y="12680"/>
                    </a:moveTo>
                    <a:cubicBezTo>
                      <a:pt x="1829091" y="-225"/>
                      <a:pt x="1574682" y="-13129"/>
                      <a:pt x="1301837" y="27429"/>
                    </a:cubicBezTo>
                    <a:cubicBezTo>
                      <a:pt x="1028992" y="67987"/>
                      <a:pt x="641846" y="163852"/>
                      <a:pt x="446430" y="256029"/>
                    </a:cubicBezTo>
                    <a:cubicBezTo>
                      <a:pt x="251014" y="348206"/>
                      <a:pt x="201853" y="467422"/>
                      <a:pt x="129340" y="580493"/>
                    </a:cubicBezTo>
                    <a:cubicBezTo>
                      <a:pt x="56827" y="693564"/>
                      <a:pt x="31017" y="848423"/>
                      <a:pt x="11353" y="934455"/>
                    </a:cubicBezTo>
                    <a:cubicBezTo>
                      <a:pt x="-8311" y="1020487"/>
                      <a:pt x="1521" y="1058587"/>
                      <a:pt x="11353" y="1096687"/>
                    </a:cubicBezTo>
                  </a:path>
                </a:pathLst>
              </a:cu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27" name="Прямая со стрелкой 226">
                <a:extLst>
                  <a:ext uri="{FF2B5EF4-FFF2-40B4-BE49-F238E27FC236}">
                    <a16:creationId xmlns:a16="http://schemas.microsoft.com/office/drawing/2014/main" id="{6F17F6BE-7448-454A-A0E4-E4AD21EA1FC5}"/>
                  </a:ext>
                </a:extLst>
              </p:cNvPr>
              <p:cNvCxnSpPr>
                <a:cxnSpLocks/>
              </p:cNvCxnSpPr>
              <p:nvPr/>
            </p:nvCxnSpPr>
            <p:spPr>
              <a:xfrm flipV="1">
                <a:off x="11663260" y="1661162"/>
                <a:ext cx="0" cy="890985"/>
              </a:xfrm>
              <a:prstGeom prst="straightConnector1">
                <a:avLst/>
              </a:prstGeom>
              <a:ln w="38100">
                <a:solidFill>
                  <a:schemeClr val="tx1"/>
                </a:solidFill>
                <a:headEnd type="none" w="med" len="med"/>
                <a:tailEnd type="triangle" w="sm"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6" name="TextBox 255">
                    <a:extLst>
                      <a:ext uri="{FF2B5EF4-FFF2-40B4-BE49-F238E27FC236}">
                        <a16:creationId xmlns:a16="http://schemas.microsoft.com/office/drawing/2014/main" id="{EFF6B77C-9FDD-48F9-8BA9-991BB7AA26AD}"/>
                      </a:ext>
                    </a:extLst>
                  </p:cNvPr>
                  <p:cNvSpPr txBox="1"/>
                  <p:nvPr/>
                </p:nvSpPr>
                <p:spPr>
                  <a:xfrm>
                    <a:off x="9964142" y="1989240"/>
                    <a:ext cx="523779"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ru-RU" i="1" smtClean="0">
                              <a:latin typeface="Cambria Math" panose="02040503050406030204" pitchFamily="18" charset="0"/>
                            </a:rPr>
                            <m:t>𝑆</m:t>
                          </m:r>
                        </m:oMath>
                      </m:oMathPara>
                    </a14:m>
                    <a:endParaRPr lang="ru-RU" dirty="0"/>
                  </a:p>
                </p:txBody>
              </p:sp>
            </mc:Choice>
            <mc:Fallback xmlns="">
              <p:sp>
                <p:nvSpPr>
                  <p:cNvPr id="256" name="TextBox 255">
                    <a:extLst>
                      <a:ext uri="{FF2B5EF4-FFF2-40B4-BE49-F238E27FC236}">
                        <a16:creationId xmlns:a16="http://schemas.microsoft.com/office/drawing/2014/main" id="{EFF6B77C-9FDD-48F9-8BA9-991BB7AA26AD}"/>
                      </a:ext>
                    </a:extLst>
                  </p:cNvPr>
                  <p:cNvSpPr txBox="1">
                    <a:spLocks noRot="1" noChangeAspect="1" noMove="1" noResize="1" noEditPoints="1" noAdjustHandles="1" noChangeArrowheads="1" noChangeShapeType="1" noTextEdit="1"/>
                  </p:cNvSpPr>
                  <p:nvPr/>
                </p:nvSpPr>
                <p:spPr>
                  <a:xfrm>
                    <a:off x="9964142" y="1989240"/>
                    <a:ext cx="523779" cy="369332"/>
                  </a:xfrm>
                  <a:prstGeom prst="rect">
                    <a:avLst/>
                  </a:prstGeom>
                  <a:blipFill>
                    <a:blip r:embed="rId51"/>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57" name="TextBox 256">
                    <a:extLst>
                      <a:ext uri="{FF2B5EF4-FFF2-40B4-BE49-F238E27FC236}">
                        <a16:creationId xmlns:a16="http://schemas.microsoft.com/office/drawing/2014/main" id="{C46A58F8-1EBE-4FE0-9C7E-063017DFB407}"/>
                      </a:ext>
                    </a:extLst>
                  </p:cNvPr>
                  <p:cNvSpPr txBox="1"/>
                  <p:nvPr/>
                </p:nvSpPr>
                <p:spPr>
                  <a:xfrm>
                    <a:off x="10889262" y="1987125"/>
                    <a:ext cx="544956"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ru-RU" i="1" smtClean="0">
                              <a:latin typeface="Cambria Math" panose="02040503050406030204" pitchFamily="18" charset="0"/>
                            </a:rPr>
                            <m:t>𝐹</m:t>
                          </m:r>
                        </m:oMath>
                      </m:oMathPara>
                    </a14:m>
                    <a:endParaRPr lang="ru-RU" dirty="0"/>
                  </a:p>
                </p:txBody>
              </p:sp>
            </mc:Choice>
            <mc:Fallback xmlns="">
              <p:sp>
                <p:nvSpPr>
                  <p:cNvPr id="257" name="TextBox 256">
                    <a:extLst>
                      <a:ext uri="{FF2B5EF4-FFF2-40B4-BE49-F238E27FC236}">
                        <a16:creationId xmlns:a16="http://schemas.microsoft.com/office/drawing/2014/main" id="{C46A58F8-1EBE-4FE0-9C7E-063017DFB407}"/>
                      </a:ext>
                    </a:extLst>
                  </p:cNvPr>
                  <p:cNvSpPr txBox="1">
                    <a:spLocks noRot="1" noChangeAspect="1" noMove="1" noResize="1" noEditPoints="1" noAdjustHandles="1" noChangeArrowheads="1" noChangeShapeType="1" noTextEdit="1"/>
                  </p:cNvSpPr>
                  <p:nvPr/>
                </p:nvSpPr>
                <p:spPr>
                  <a:xfrm>
                    <a:off x="10889262" y="1987125"/>
                    <a:ext cx="544956" cy="369332"/>
                  </a:xfrm>
                  <a:prstGeom prst="rect">
                    <a:avLst/>
                  </a:prstGeom>
                  <a:blipFill>
                    <a:blip r:embed="rId5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58" name="TextBox 257">
                    <a:extLst>
                      <a:ext uri="{FF2B5EF4-FFF2-40B4-BE49-F238E27FC236}">
                        <a16:creationId xmlns:a16="http://schemas.microsoft.com/office/drawing/2014/main" id="{3459F8A7-A4B1-4377-9DA2-2BC4945D89F6}"/>
                      </a:ext>
                    </a:extLst>
                  </p:cNvPr>
                  <p:cNvSpPr txBox="1"/>
                  <p:nvPr/>
                </p:nvSpPr>
                <p:spPr>
                  <a:xfrm>
                    <a:off x="8161691" y="2995362"/>
                    <a:ext cx="862069"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ru-RU" smtClean="0">
                              <a:latin typeface="Cambria Math" panose="02040503050406030204" pitchFamily="18" charset="0"/>
                            </a:rPr>
                            <m:t>−</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𝑑</m:t>
                              </m:r>
                            </m:e>
                            <m:sub>
                              <m:r>
                                <a:rPr lang="ru-RU" i="1">
                                  <a:latin typeface="Cambria Math" panose="02040503050406030204" pitchFamily="18" charset="0"/>
                                </a:rPr>
                                <m:t>𝑆</m:t>
                              </m:r>
                            </m:sub>
                          </m:sSub>
                        </m:oMath>
                      </m:oMathPara>
                    </a14:m>
                    <a:endParaRPr lang="ru-RU" dirty="0"/>
                  </a:p>
                </p:txBody>
              </p:sp>
            </mc:Choice>
            <mc:Fallback xmlns="">
              <p:sp>
                <p:nvSpPr>
                  <p:cNvPr id="258" name="TextBox 257">
                    <a:extLst>
                      <a:ext uri="{FF2B5EF4-FFF2-40B4-BE49-F238E27FC236}">
                        <a16:creationId xmlns:a16="http://schemas.microsoft.com/office/drawing/2014/main" id="{3459F8A7-A4B1-4377-9DA2-2BC4945D89F6}"/>
                      </a:ext>
                    </a:extLst>
                  </p:cNvPr>
                  <p:cNvSpPr txBox="1">
                    <a:spLocks noRot="1" noChangeAspect="1" noMove="1" noResize="1" noEditPoints="1" noAdjustHandles="1" noChangeArrowheads="1" noChangeShapeType="1" noTextEdit="1"/>
                  </p:cNvSpPr>
                  <p:nvPr/>
                </p:nvSpPr>
                <p:spPr>
                  <a:xfrm>
                    <a:off x="8161691" y="2995362"/>
                    <a:ext cx="862069" cy="369332"/>
                  </a:xfrm>
                  <a:prstGeom prst="rect">
                    <a:avLst/>
                  </a:prstGeom>
                  <a:blipFill>
                    <a:blip r:embed="rId5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59" name="TextBox 258">
                    <a:extLst>
                      <a:ext uri="{FF2B5EF4-FFF2-40B4-BE49-F238E27FC236}">
                        <a16:creationId xmlns:a16="http://schemas.microsoft.com/office/drawing/2014/main" id="{5EF6E631-4F72-4CDE-99F6-98045B58965B}"/>
                      </a:ext>
                    </a:extLst>
                  </p:cNvPr>
                  <p:cNvSpPr txBox="1"/>
                  <p:nvPr/>
                </p:nvSpPr>
                <p:spPr>
                  <a:xfrm>
                    <a:off x="10836876" y="3036362"/>
                    <a:ext cx="631629"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ru-RU" smtClean="0">
                              <a:latin typeface="Cambria Math" panose="02040503050406030204" pitchFamily="18" charset="0"/>
                            </a:rPr>
                            <m:t>0</m:t>
                          </m:r>
                        </m:oMath>
                      </m:oMathPara>
                    </a14:m>
                    <a:endParaRPr lang="ru-RU" dirty="0"/>
                  </a:p>
                </p:txBody>
              </p:sp>
            </mc:Choice>
            <mc:Fallback xmlns="">
              <p:sp>
                <p:nvSpPr>
                  <p:cNvPr id="259" name="TextBox 258">
                    <a:extLst>
                      <a:ext uri="{FF2B5EF4-FFF2-40B4-BE49-F238E27FC236}">
                        <a16:creationId xmlns:a16="http://schemas.microsoft.com/office/drawing/2014/main" id="{5EF6E631-4F72-4CDE-99F6-98045B58965B}"/>
                      </a:ext>
                    </a:extLst>
                  </p:cNvPr>
                  <p:cNvSpPr txBox="1">
                    <a:spLocks noRot="1" noChangeAspect="1" noMove="1" noResize="1" noEditPoints="1" noAdjustHandles="1" noChangeArrowheads="1" noChangeShapeType="1" noTextEdit="1"/>
                  </p:cNvSpPr>
                  <p:nvPr/>
                </p:nvSpPr>
                <p:spPr>
                  <a:xfrm>
                    <a:off x="10836876" y="3036362"/>
                    <a:ext cx="631629" cy="369332"/>
                  </a:xfrm>
                  <a:prstGeom prst="rect">
                    <a:avLst/>
                  </a:prstGeom>
                  <a:blipFill>
                    <a:blip r:embed="rId5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60" name="TextBox 259">
                    <a:extLst>
                      <a:ext uri="{FF2B5EF4-FFF2-40B4-BE49-F238E27FC236}">
                        <a16:creationId xmlns:a16="http://schemas.microsoft.com/office/drawing/2014/main" id="{C9094304-EE78-4774-B886-6221FA6C5B17}"/>
                      </a:ext>
                    </a:extLst>
                  </p:cNvPr>
                  <p:cNvSpPr txBox="1"/>
                  <p:nvPr/>
                </p:nvSpPr>
                <p:spPr>
                  <a:xfrm>
                    <a:off x="11515262" y="3100147"/>
                    <a:ext cx="679299"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i="1" smtClean="0">
                                  <a:solidFill>
                                    <a:srgbClr val="836967"/>
                                  </a:solidFill>
                                  <a:latin typeface="Cambria Math" panose="02040503050406030204" pitchFamily="18" charset="0"/>
                                </a:rPr>
                              </m:ctrlPr>
                            </m:sSubPr>
                            <m:e>
                              <m:r>
                                <a:rPr lang="ru-RU" i="1">
                                  <a:latin typeface="Cambria Math" panose="02040503050406030204" pitchFamily="18" charset="0"/>
                                </a:rPr>
                                <m:t>𝑑</m:t>
                              </m:r>
                            </m:e>
                            <m:sub>
                              <m:r>
                                <a:rPr lang="ru-RU" i="1">
                                  <a:latin typeface="Cambria Math" panose="02040503050406030204" pitchFamily="18" charset="0"/>
                                </a:rPr>
                                <m:t>𝐹</m:t>
                              </m:r>
                            </m:sub>
                          </m:sSub>
                        </m:oMath>
                      </m:oMathPara>
                    </a14:m>
                    <a:endParaRPr lang="ru-RU" dirty="0"/>
                  </a:p>
                </p:txBody>
              </p:sp>
            </mc:Choice>
            <mc:Fallback xmlns="">
              <p:sp>
                <p:nvSpPr>
                  <p:cNvPr id="260" name="TextBox 259">
                    <a:extLst>
                      <a:ext uri="{FF2B5EF4-FFF2-40B4-BE49-F238E27FC236}">
                        <a16:creationId xmlns:a16="http://schemas.microsoft.com/office/drawing/2014/main" id="{C9094304-EE78-4774-B886-6221FA6C5B17}"/>
                      </a:ext>
                    </a:extLst>
                  </p:cNvPr>
                  <p:cNvSpPr txBox="1">
                    <a:spLocks noRot="1" noChangeAspect="1" noMove="1" noResize="1" noEditPoints="1" noAdjustHandles="1" noChangeArrowheads="1" noChangeShapeType="1" noTextEdit="1"/>
                  </p:cNvSpPr>
                  <p:nvPr/>
                </p:nvSpPr>
                <p:spPr>
                  <a:xfrm>
                    <a:off x="11515262" y="3100147"/>
                    <a:ext cx="679299" cy="369332"/>
                  </a:xfrm>
                  <a:prstGeom prst="rect">
                    <a:avLst/>
                  </a:prstGeom>
                  <a:blipFill>
                    <a:blip r:embed="rId55"/>
                    <a:stretch>
                      <a:fillRect/>
                    </a:stretch>
                  </a:blipFill>
                </p:spPr>
                <p:txBody>
                  <a:bodyPr/>
                  <a:lstStyle/>
                  <a:p>
                    <a:r>
                      <a:rPr lang="ru-RU">
                        <a:noFill/>
                      </a:rPr>
                      <a:t> </a:t>
                    </a:r>
                  </a:p>
                </p:txBody>
              </p:sp>
            </mc:Fallback>
          </mc:AlternateContent>
          <p:sp>
            <p:nvSpPr>
              <p:cNvPr id="263" name="Полилиния: фигура 262">
                <a:extLst>
                  <a:ext uri="{FF2B5EF4-FFF2-40B4-BE49-F238E27FC236}">
                    <a16:creationId xmlns:a16="http://schemas.microsoft.com/office/drawing/2014/main" id="{5D89AFBF-5E44-4826-B53C-DD93FACDBAAF}"/>
                  </a:ext>
                </a:extLst>
              </p:cNvPr>
              <p:cNvSpPr/>
              <p:nvPr/>
            </p:nvSpPr>
            <p:spPr>
              <a:xfrm>
                <a:off x="9097447" y="2554858"/>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5" name="Полилиния: фигура 264">
                <a:extLst>
                  <a:ext uri="{FF2B5EF4-FFF2-40B4-BE49-F238E27FC236}">
                    <a16:creationId xmlns:a16="http://schemas.microsoft.com/office/drawing/2014/main" id="{A453A6BF-3731-4B84-A063-37EBD7FE9F2B}"/>
                  </a:ext>
                </a:extLst>
              </p:cNvPr>
              <p:cNvSpPr/>
              <p:nvPr/>
            </p:nvSpPr>
            <p:spPr>
              <a:xfrm>
                <a:off x="9259376" y="2552147"/>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6" name="Полилиния: фигура 265">
                <a:extLst>
                  <a:ext uri="{FF2B5EF4-FFF2-40B4-BE49-F238E27FC236}">
                    <a16:creationId xmlns:a16="http://schemas.microsoft.com/office/drawing/2014/main" id="{A793C1A3-7E1D-459E-8FE5-DD1F04CF6DB3}"/>
                  </a:ext>
                </a:extLst>
              </p:cNvPr>
              <p:cNvSpPr/>
              <p:nvPr/>
            </p:nvSpPr>
            <p:spPr>
              <a:xfrm>
                <a:off x="9421276" y="2556822"/>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6" name="Овал 165">
                <a:extLst>
                  <a:ext uri="{FF2B5EF4-FFF2-40B4-BE49-F238E27FC236}">
                    <a16:creationId xmlns:a16="http://schemas.microsoft.com/office/drawing/2014/main" id="{A53898A1-DCBF-4715-8E09-5D67EE8E8F58}"/>
                  </a:ext>
                </a:extLst>
              </p:cNvPr>
              <p:cNvSpPr/>
              <p:nvPr/>
            </p:nvSpPr>
            <p:spPr>
              <a:xfrm>
                <a:off x="8904058" y="2511835"/>
                <a:ext cx="195966" cy="195966"/>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5" name="Полилиния: фигура 274">
                <a:extLst>
                  <a:ext uri="{FF2B5EF4-FFF2-40B4-BE49-F238E27FC236}">
                    <a16:creationId xmlns:a16="http://schemas.microsoft.com/office/drawing/2014/main" id="{3684F46F-5730-479C-880A-FC545C3A8034}"/>
                  </a:ext>
                </a:extLst>
              </p:cNvPr>
              <p:cNvSpPr/>
              <p:nvPr/>
            </p:nvSpPr>
            <p:spPr>
              <a:xfrm>
                <a:off x="9580026" y="2556822"/>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2" name="Овал 261">
                <a:extLst>
                  <a:ext uri="{FF2B5EF4-FFF2-40B4-BE49-F238E27FC236}">
                    <a16:creationId xmlns:a16="http://schemas.microsoft.com/office/drawing/2014/main" id="{49E604C9-BCAA-445F-AF00-A34D0E5153BB}"/>
                  </a:ext>
                </a:extLst>
              </p:cNvPr>
              <p:cNvSpPr/>
              <p:nvPr/>
            </p:nvSpPr>
            <p:spPr>
              <a:xfrm>
                <a:off x="9746537" y="2510870"/>
                <a:ext cx="195966" cy="195966"/>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7" name="Полилиния: фигура 276">
                <a:extLst>
                  <a:ext uri="{FF2B5EF4-FFF2-40B4-BE49-F238E27FC236}">
                    <a16:creationId xmlns:a16="http://schemas.microsoft.com/office/drawing/2014/main" id="{65F17A98-CA7E-413F-89E2-1F3279134229}"/>
                  </a:ext>
                </a:extLst>
              </p:cNvPr>
              <p:cNvSpPr/>
              <p:nvPr/>
            </p:nvSpPr>
            <p:spPr>
              <a:xfrm>
                <a:off x="8991796" y="1917112"/>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8" name="Полилиния: фигура 277">
                <a:extLst>
                  <a:ext uri="{FF2B5EF4-FFF2-40B4-BE49-F238E27FC236}">
                    <a16:creationId xmlns:a16="http://schemas.microsoft.com/office/drawing/2014/main" id="{00A0D869-A3F6-460F-9657-C0E358792E8A}"/>
                  </a:ext>
                </a:extLst>
              </p:cNvPr>
              <p:cNvSpPr/>
              <p:nvPr/>
            </p:nvSpPr>
            <p:spPr>
              <a:xfrm>
                <a:off x="9153725" y="1914401"/>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9" name="Полилиния: фигура 278">
                <a:extLst>
                  <a:ext uri="{FF2B5EF4-FFF2-40B4-BE49-F238E27FC236}">
                    <a16:creationId xmlns:a16="http://schemas.microsoft.com/office/drawing/2014/main" id="{34818798-6626-40DB-B5B3-DB05F10D8B55}"/>
                  </a:ext>
                </a:extLst>
              </p:cNvPr>
              <p:cNvSpPr/>
              <p:nvPr/>
            </p:nvSpPr>
            <p:spPr>
              <a:xfrm>
                <a:off x="9315625" y="1919076"/>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0" name="Овал 279">
                <a:extLst>
                  <a:ext uri="{FF2B5EF4-FFF2-40B4-BE49-F238E27FC236}">
                    <a16:creationId xmlns:a16="http://schemas.microsoft.com/office/drawing/2014/main" id="{0B82AA86-472D-4DF9-86F9-181751986D0C}"/>
                  </a:ext>
                </a:extLst>
              </p:cNvPr>
              <p:cNvSpPr/>
              <p:nvPr/>
            </p:nvSpPr>
            <p:spPr>
              <a:xfrm>
                <a:off x="8798407" y="1874089"/>
                <a:ext cx="195966" cy="195966"/>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81" name="Прямая со стрелкой 280">
                <a:extLst>
                  <a:ext uri="{FF2B5EF4-FFF2-40B4-BE49-F238E27FC236}">
                    <a16:creationId xmlns:a16="http://schemas.microsoft.com/office/drawing/2014/main" id="{FDC7E250-422D-49E1-AFF4-33B2C778391B}"/>
                  </a:ext>
                </a:extLst>
              </p:cNvPr>
              <p:cNvCxnSpPr>
                <a:cxnSpLocks/>
              </p:cNvCxnSpPr>
              <p:nvPr/>
            </p:nvCxnSpPr>
            <p:spPr>
              <a:xfrm>
                <a:off x="8900356" y="1938804"/>
                <a:ext cx="0" cy="3130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2" name="Полилиния: фигура 281">
                <a:extLst>
                  <a:ext uri="{FF2B5EF4-FFF2-40B4-BE49-F238E27FC236}">
                    <a16:creationId xmlns:a16="http://schemas.microsoft.com/office/drawing/2014/main" id="{0459292C-FA6B-44EE-B6D2-E42D9F67493D}"/>
                  </a:ext>
                </a:extLst>
              </p:cNvPr>
              <p:cNvSpPr/>
              <p:nvPr/>
            </p:nvSpPr>
            <p:spPr>
              <a:xfrm>
                <a:off x="9474375" y="1919076"/>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3" name="Овал 282">
                <a:extLst>
                  <a:ext uri="{FF2B5EF4-FFF2-40B4-BE49-F238E27FC236}">
                    <a16:creationId xmlns:a16="http://schemas.microsoft.com/office/drawing/2014/main" id="{1A5C8770-616A-47E3-AB17-F7765739365E}"/>
                  </a:ext>
                </a:extLst>
              </p:cNvPr>
              <p:cNvSpPr/>
              <p:nvPr/>
            </p:nvSpPr>
            <p:spPr>
              <a:xfrm>
                <a:off x="9640886" y="1873124"/>
                <a:ext cx="195966" cy="195966"/>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5" name="Полилиния: фигура 284">
                <a:extLst>
                  <a:ext uri="{FF2B5EF4-FFF2-40B4-BE49-F238E27FC236}">
                    <a16:creationId xmlns:a16="http://schemas.microsoft.com/office/drawing/2014/main" id="{7CCCA620-D910-4AC2-9E81-28019E081106}"/>
                  </a:ext>
                </a:extLst>
              </p:cNvPr>
              <p:cNvSpPr/>
              <p:nvPr/>
            </p:nvSpPr>
            <p:spPr>
              <a:xfrm>
                <a:off x="10548956" y="1880046"/>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6" name="Полилиния: фигура 285">
                <a:extLst>
                  <a:ext uri="{FF2B5EF4-FFF2-40B4-BE49-F238E27FC236}">
                    <a16:creationId xmlns:a16="http://schemas.microsoft.com/office/drawing/2014/main" id="{B743E141-77D4-4133-BB49-AB084002223B}"/>
                  </a:ext>
                </a:extLst>
              </p:cNvPr>
              <p:cNvSpPr/>
              <p:nvPr/>
            </p:nvSpPr>
            <p:spPr>
              <a:xfrm>
                <a:off x="10710885" y="1877335"/>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7" name="Полилиния: фигура 286">
                <a:extLst>
                  <a:ext uri="{FF2B5EF4-FFF2-40B4-BE49-F238E27FC236}">
                    <a16:creationId xmlns:a16="http://schemas.microsoft.com/office/drawing/2014/main" id="{598616E3-0712-496F-9B1C-B9EB1882835B}"/>
                  </a:ext>
                </a:extLst>
              </p:cNvPr>
              <p:cNvSpPr/>
              <p:nvPr/>
            </p:nvSpPr>
            <p:spPr>
              <a:xfrm>
                <a:off x="10872785" y="1882010"/>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8" name="Овал 287">
                <a:extLst>
                  <a:ext uri="{FF2B5EF4-FFF2-40B4-BE49-F238E27FC236}">
                    <a16:creationId xmlns:a16="http://schemas.microsoft.com/office/drawing/2014/main" id="{7585D68B-614B-46AC-9646-F797D64862CD}"/>
                  </a:ext>
                </a:extLst>
              </p:cNvPr>
              <p:cNvSpPr/>
              <p:nvPr/>
            </p:nvSpPr>
            <p:spPr>
              <a:xfrm>
                <a:off x="10355567" y="1837023"/>
                <a:ext cx="195966" cy="195966"/>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89" name="Прямая со стрелкой 288">
                <a:extLst>
                  <a:ext uri="{FF2B5EF4-FFF2-40B4-BE49-F238E27FC236}">
                    <a16:creationId xmlns:a16="http://schemas.microsoft.com/office/drawing/2014/main" id="{424190CF-F736-41FD-A613-486F95EC1A0F}"/>
                  </a:ext>
                </a:extLst>
              </p:cNvPr>
              <p:cNvCxnSpPr>
                <a:cxnSpLocks/>
              </p:cNvCxnSpPr>
              <p:nvPr/>
            </p:nvCxnSpPr>
            <p:spPr>
              <a:xfrm>
                <a:off x="10450482" y="1901738"/>
                <a:ext cx="0" cy="3130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0" name="Полилиния: фигура 289">
                <a:extLst>
                  <a:ext uri="{FF2B5EF4-FFF2-40B4-BE49-F238E27FC236}">
                    <a16:creationId xmlns:a16="http://schemas.microsoft.com/office/drawing/2014/main" id="{496A5C37-D719-4B6D-B1D2-23F8862DDDAE}"/>
                  </a:ext>
                </a:extLst>
              </p:cNvPr>
              <p:cNvSpPr/>
              <p:nvPr/>
            </p:nvSpPr>
            <p:spPr>
              <a:xfrm>
                <a:off x="11031535" y="1882010"/>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1" name="Овал 290">
                <a:extLst>
                  <a:ext uri="{FF2B5EF4-FFF2-40B4-BE49-F238E27FC236}">
                    <a16:creationId xmlns:a16="http://schemas.microsoft.com/office/drawing/2014/main" id="{76A7BA64-1116-4F6E-A6BE-593482B0C984}"/>
                  </a:ext>
                </a:extLst>
              </p:cNvPr>
              <p:cNvSpPr/>
              <p:nvPr/>
            </p:nvSpPr>
            <p:spPr>
              <a:xfrm>
                <a:off x="11198046" y="1836058"/>
                <a:ext cx="195966" cy="195966"/>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3" name="Полилиния: фигура 292">
                <a:extLst>
                  <a:ext uri="{FF2B5EF4-FFF2-40B4-BE49-F238E27FC236}">
                    <a16:creationId xmlns:a16="http://schemas.microsoft.com/office/drawing/2014/main" id="{0E0A67DF-EA87-4C23-87D3-1D210F500922}"/>
                  </a:ext>
                </a:extLst>
              </p:cNvPr>
              <p:cNvSpPr/>
              <p:nvPr/>
            </p:nvSpPr>
            <p:spPr>
              <a:xfrm>
                <a:off x="10549502" y="2345233"/>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4" name="Полилиния: фигура 293">
                <a:extLst>
                  <a:ext uri="{FF2B5EF4-FFF2-40B4-BE49-F238E27FC236}">
                    <a16:creationId xmlns:a16="http://schemas.microsoft.com/office/drawing/2014/main" id="{030355A7-13DE-4537-8411-7AD48AA196F9}"/>
                  </a:ext>
                </a:extLst>
              </p:cNvPr>
              <p:cNvSpPr/>
              <p:nvPr/>
            </p:nvSpPr>
            <p:spPr>
              <a:xfrm>
                <a:off x="10711431" y="2342522"/>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5" name="Полилиния: фигура 294">
                <a:extLst>
                  <a:ext uri="{FF2B5EF4-FFF2-40B4-BE49-F238E27FC236}">
                    <a16:creationId xmlns:a16="http://schemas.microsoft.com/office/drawing/2014/main" id="{3286F3BE-AC0C-451D-BBD3-1B009BF98DAA}"/>
                  </a:ext>
                </a:extLst>
              </p:cNvPr>
              <p:cNvSpPr/>
              <p:nvPr/>
            </p:nvSpPr>
            <p:spPr>
              <a:xfrm>
                <a:off x="10873331" y="2347197"/>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6" name="Овал 295">
                <a:extLst>
                  <a:ext uri="{FF2B5EF4-FFF2-40B4-BE49-F238E27FC236}">
                    <a16:creationId xmlns:a16="http://schemas.microsoft.com/office/drawing/2014/main" id="{E8500B00-04BC-4739-B0CA-2C3E1AB66FB8}"/>
                  </a:ext>
                </a:extLst>
              </p:cNvPr>
              <p:cNvSpPr/>
              <p:nvPr/>
            </p:nvSpPr>
            <p:spPr>
              <a:xfrm>
                <a:off x="10356113" y="2302210"/>
                <a:ext cx="195966" cy="195966"/>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97" name="Прямая со стрелкой 296">
                <a:extLst>
                  <a:ext uri="{FF2B5EF4-FFF2-40B4-BE49-F238E27FC236}">
                    <a16:creationId xmlns:a16="http://schemas.microsoft.com/office/drawing/2014/main" id="{D732E6F2-6D30-4AA8-9B31-D31C4F7253C0}"/>
                  </a:ext>
                </a:extLst>
              </p:cNvPr>
              <p:cNvCxnSpPr>
                <a:cxnSpLocks/>
              </p:cNvCxnSpPr>
              <p:nvPr/>
            </p:nvCxnSpPr>
            <p:spPr>
              <a:xfrm>
                <a:off x="10451028" y="2366925"/>
                <a:ext cx="0" cy="3130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8" name="Полилиния: фигура 297">
                <a:extLst>
                  <a:ext uri="{FF2B5EF4-FFF2-40B4-BE49-F238E27FC236}">
                    <a16:creationId xmlns:a16="http://schemas.microsoft.com/office/drawing/2014/main" id="{9EC75A0E-8B69-4A3E-AA5F-B254D9DB76D6}"/>
                  </a:ext>
                </a:extLst>
              </p:cNvPr>
              <p:cNvSpPr/>
              <p:nvPr/>
            </p:nvSpPr>
            <p:spPr>
              <a:xfrm>
                <a:off x="11032081" y="2347197"/>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9" name="Овал 298">
                <a:extLst>
                  <a:ext uri="{FF2B5EF4-FFF2-40B4-BE49-F238E27FC236}">
                    <a16:creationId xmlns:a16="http://schemas.microsoft.com/office/drawing/2014/main" id="{AB2DB4F5-3B57-476A-9499-158511FA4A15}"/>
                  </a:ext>
                </a:extLst>
              </p:cNvPr>
              <p:cNvSpPr/>
              <p:nvPr/>
            </p:nvSpPr>
            <p:spPr>
              <a:xfrm>
                <a:off x="11198592" y="2301245"/>
                <a:ext cx="195966" cy="195966"/>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300" name="TextBox 299">
                    <a:extLst>
                      <a:ext uri="{FF2B5EF4-FFF2-40B4-BE49-F238E27FC236}">
                        <a16:creationId xmlns:a16="http://schemas.microsoft.com/office/drawing/2014/main" id="{FAB841A8-213E-44BA-88F9-F932A97B9023}"/>
                      </a:ext>
                    </a:extLst>
                  </p:cNvPr>
                  <p:cNvSpPr txBox="1"/>
                  <p:nvPr/>
                </p:nvSpPr>
                <p:spPr>
                  <a:xfrm>
                    <a:off x="11686434" y="1630387"/>
                    <a:ext cx="394325"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ru-RU" i="1" smtClean="0">
                              <a:latin typeface="Cambria Math" panose="02040503050406030204" pitchFamily="18" charset="0"/>
                            </a:rPr>
                            <m:t>𝐻</m:t>
                          </m:r>
                        </m:oMath>
                      </m:oMathPara>
                    </a14:m>
                    <a:endParaRPr lang="ru-RU" dirty="0"/>
                  </a:p>
                </p:txBody>
              </p:sp>
            </mc:Choice>
            <mc:Fallback xmlns="">
              <p:sp>
                <p:nvSpPr>
                  <p:cNvPr id="300" name="TextBox 299">
                    <a:extLst>
                      <a:ext uri="{FF2B5EF4-FFF2-40B4-BE49-F238E27FC236}">
                        <a16:creationId xmlns:a16="http://schemas.microsoft.com/office/drawing/2014/main" id="{FAB841A8-213E-44BA-88F9-F932A97B9023}"/>
                      </a:ext>
                    </a:extLst>
                  </p:cNvPr>
                  <p:cNvSpPr txBox="1">
                    <a:spLocks noRot="1" noChangeAspect="1" noMove="1" noResize="1" noEditPoints="1" noAdjustHandles="1" noChangeArrowheads="1" noChangeShapeType="1" noTextEdit="1"/>
                  </p:cNvSpPr>
                  <p:nvPr/>
                </p:nvSpPr>
                <p:spPr>
                  <a:xfrm>
                    <a:off x="11686434" y="1630387"/>
                    <a:ext cx="394325" cy="369332"/>
                  </a:xfrm>
                  <a:prstGeom prst="rect">
                    <a:avLst/>
                  </a:prstGeom>
                  <a:blipFill>
                    <a:blip r:embed="rId56"/>
                    <a:stretch>
                      <a:fillRect/>
                    </a:stretch>
                  </a:blipFill>
                </p:spPr>
                <p:txBody>
                  <a:bodyPr/>
                  <a:lstStyle/>
                  <a:p>
                    <a:r>
                      <a:rPr lang="ru-RU">
                        <a:noFill/>
                      </a:rPr>
                      <a:t> </a:t>
                    </a:r>
                  </a:p>
                </p:txBody>
              </p:sp>
            </mc:Fallback>
          </mc:AlternateContent>
          <p:cxnSp>
            <p:nvCxnSpPr>
              <p:cNvPr id="167" name="Прямая со стрелкой 166">
                <a:extLst>
                  <a:ext uri="{FF2B5EF4-FFF2-40B4-BE49-F238E27FC236}">
                    <a16:creationId xmlns:a16="http://schemas.microsoft.com/office/drawing/2014/main" id="{D987C89C-B6F0-45DE-83F6-40FEC904D514}"/>
                  </a:ext>
                </a:extLst>
              </p:cNvPr>
              <p:cNvCxnSpPr>
                <a:cxnSpLocks/>
              </p:cNvCxnSpPr>
              <p:nvPr/>
            </p:nvCxnSpPr>
            <p:spPr>
              <a:xfrm flipV="1">
                <a:off x="8997180" y="2329904"/>
                <a:ext cx="0" cy="3130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7" name="Прямая со стрелкой 266">
                <a:extLst>
                  <a:ext uri="{FF2B5EF4-FFF2-40B4-BE49-F238E27FC236}">
                    <a16:creationId xmlns:a16="http://schemas.microsoft.com/office/drawing/2014/main" id="{90F3DC8B-B36C-49D0-AFB5-BD030A0E6804}"/>
                  </a:ext>
                </a:extLst>
              </p:cNvPr>
              <p:cNvCxnSpPr>
                <a:cxnSpLocks/>
              </p:cNvCxnSpPr>
              <p:nvPr/>
            </p:nvCxnSpPr>
            <p:spPr>
              <a:xfrm>
                <a:off x="9844520" y="2572571"/>
                <a:ext cx="0" cy="3130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6" name="Прямая со стрелкой 275">
                <a:extLst>
                  <a:ext uri="{FF2B5EF4-FFF2-40B4-BE49-F238E27FC236}">
                    <a16:creationId xmlns:a16="http://schemas.microsoft.com/office/drawing/2014/main" id="{AC8C7245-748A-4C08-BFAC-91D9914B9A87}"/>
                  </a:ext>
                </a:extLst>
              </p:cNvPr>
              <p:cNvCxnSpPr>
                <a:cxnSpLocks/>
              </p:cNvCxnSpPr>
              <p:nvPr/>
            </p:nvCxnSpPr>
            <p:spPr>
              <a:xfrm flipV="1">
                <a:off x="9735051" y="1695585"/>
                <a:ext cx="0" cy="3130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4" name="Прямая со стрелкой 283">
                <a:extLst>
                  <a:ext uri="{FF2B5EF4-FFF2-40B4-BE49-F238E27FC236}">
                    <a16:creationId xmlns:a16="http://schemas.microsoft.com/office/drawing/2014/main" id="{C17E88A8-B906-41AF-896A-93ADB4E2A49E}"/>
                  </a:ext>
                </a:extLst>
              </p:cNvPr>
              <p:cNvCxnSpPr>
                <a:cxnSpLocks/>
              </p:cNvCxnSpPr>
              <p:nvPr/>
            </p:nvCxnSpPr>
            <p:spPr>
              <a:xfrm flipV="1">
                <a:off x="11291294" y="1658519"/>
                <a:ext cx="0" cy="3130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2" name="Прямая со стрелкой 291">
                <a:extLst>
                  <a:ext uri="{FF2B5EF4-FFF2-40B4-BE49-F238E27FC236}">
                    <a16:creationId xmlns:a16="http://schemas.microsoft.com/office/drawing/2014/main" id="{04021675-4C80-4121-A799-88579C618A5F}"/>
                  </a:ext>
                </a:extLst>
              </p:cNvPr>
              <p:cNvCxnSpPr>
                <a:cxnSpLocks/>
              </p:cNvCxnSpPr>
              <p:nvPr/>
            </p:nvCxnSpPr>
            <p:spPr>
              <a:xfrm flipV="1">
                <a:off x="11291840" y="2123706"/>
                <a:ext cx="0" cy="3130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nvGrpSpPr>
          <p:cNvPr id="10" name="Группа 9">
            <a:extLst>
              <a:ext uri="{FF2B5EF4-FFF2-40B4-BE49-F238E27FC236}">
                <a16:creationId xmlns:a16="http://schemas.microsoft.com/office/drawing/2014/main" id="{26C3C06C-1E49-452C-96BF-EA20A9C0DF00}"/>
              </a:ext>
            </a:extLst>
          </p:cNvPr>
          <p:cNvGrpSpPr/>
          <p:nvPr/>
        </p:nvGrpSpPr>
        <p:grpSpPr>
          <a:xfrm>
            <a:off x="4070280" y="1060202"/>
            <a:ext cx="3899628" cy="2608548"/>
            <a:chOff x="4070280" y="1164977"/>
            <a:chExt cx="3899628" cy="2608548"/>
          </a:xfrm>
        </p:grpSpPr>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5F47C63B-503C-4CF5-831E-A10E5F5F1F90}"/>
                    </a:ext>
                  </a:extLst>
                </p:cNvPr>
                <p:cNvSpPr txBox="1"/>
                <p:nvPr/>
              </p:nvSpPr>
              <p:spPr>
                <a:xfrm>
                  <a:off x="4391480" y="3353987"/>
                  <a:ext cx="2885616" cy="41953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sz="1400" i="1" smtClean="0">
                                <a:solidFill>
                                  <a:schemeClr val="tx1"/>
                                </a:solidFill>
                                <a:latin typeface="Cambria Math" panose="02040503050406030204" pitchFamily="18" charset="0"/>
                              </a:rPr>
                            </m:ctrlPr>
                          </m:sSubPr>
                          <m:e>
                            <m:r>
                              <a:rPr lang="ru-RU" sz="1400" i="1">
                                <a:solidFill>
                                  <a:schemeClr val="tx1"/>
                                </a:solidFill>
                                <a:latin typeface="Cambria Math" panose="02040503050406030204" pitchFamily="18" charset="0"/>
                              </a:rPr>
                              <m:t>𝜓</m:t>
                            </m:r>
                          </m:e>
                          <m:sub>
                            <m:r>
                              <a:rPr lang="ru-RU" sz="1400" i="1">
                                <a:solidFill>
                                  <a:schemeClr val="tx1"/>
                                </a:solidFill>
                                <a:latin typeface="Cambria Math" panose="02040503050406030204" pitchFamily="18" charset="0"/>
                              </a:rPr>
                              <m:t>𝐹</m:t>
                            </m:r>
                          </m:sub>
                        </m:sSub>
                        <m:r>
                          <a:rPr lang="en-US" sz="1400" b="0" i="1" smtClean="0">
                            <a:solidFill>
                              <a:schemeClr val="tx1"/>
                            </a:solidFill>
                            <a:latin typeface="Cambria Math" panose="02040503050406030204" pitchFamily="18" charset="0"/>
                          </a:rPr>
                          <m:t>(</m:t>
                        </m:r>
                        <m:r>
                          <a:rPr lang="ru-RU" sz="1400" i="1">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m:t>
                        </m:r>
                        <m:r>
                          <a:rPr lang="ru-RU" sz="1400" i="0">
                            <a:solidFill>
                              <a:schemeClr val="tx1"/>
                            </a:solidFill>
                            <a:latin typeface="Cambria Math" panose="02040503050406030204" pitchFamily="18" charset="0"/>
                          </a:rPr>
                          <m:t>=</m:t>
                        </m:r>
                        <m:sSub>
                          <m:sSubPr>
                            <m:ctrlPr>
                              <a:rPr lang="ru-RU" sz="1400" i="1">
                                <a:solidFill>
                                  <a:schemeClr val="tx1"/>
                                </a:solidFill>
                                <a:latin typeface="Cambria Math" panose="02040503050406030204" pitchFamily="18" charset="0"/>
                              </a:rPr>
                            </m:ctrlPr>
                          </m:sSubPr>
                          <m:e>
                            <m:r>
                              <a:rPr lang="ru-RU" sz="1400" i="1">
                                <a:solidFill>
                                  <a:schemeClr val="tx1"/>
                                </a:solidFill>
                                <a:latin typeface="Cambria Math" panose="02040503050406030204" pitchFamily="18" charset="0"/>
                              </a:rPr>
                              <m:t>𝜓</m:t>
                            </m:r>
                          </m:e>
                          <m:sub>
                            <m:r>
                              <a:rPr lang="en-US" sz="1400" b="0" i="1" smtClean="0">
                                <a:solidFill>
                                  <a:schemeClr val="tx1"/>
                                </a:solidFill>
                                <a:latin typeface="Cambria Math" panose="02040503050406030204" pitchFamily="18" charset="0"/>
                              </a:rPr>
                              <m:t>𝐹</m:t>
                            </m:r>
                            <m:r>
                              <a:rPr lang="en-US" sz="1400" b="0" i="1" smtClean="0">
                                <a:solidFill>
                                  <a:schemeClr val="tx1"/>
                                </a:solidFill>
                                <a:latin typeface="Cambria Math" panose="02040503050406030204" pitchFamily="18" charset="0"/>
                              </a:rPr>
                              <m:t>0</m:t>
                            </m:r>
                          </m:sub>
                        </m:sSub>
                        <m:sSup>
                          <m:sSupPr>
                            <m:ctrlPr>
                              <a:rPr lang="ru-RU" sz="1400" i="1">
                                <a:solidFill>
                                  <a:schemeClr val="tx1"/>
                                </a:solidFill>
                                <a:latin typeface="Cambria Math" panose="02040503050406030204" pitchFamily="18" charset="0"/>
                              </a:rPr>
                            </m:ctrlPr>
                          </m:sSupPr>
                          <m:e>
                            <m:r>
                              <a:rPr lang="ru-RU" sz="1400" i="1" smtClean="0">
                                <a:solidFill>
                                  <a:schemeClr val="tx1"/>
                                </a:solidFill>
                                <a:latin typeface="Cambria Math" panose="02040503050406030204" pitchFamily="18" charset="0"/>
                                <a:ea typeface="Cambria Math" panose="02040503050406030204" pitchFamily="18" charset="0"/>
                              </a:rPr>
                              <m:t>∙</m:t>
                            </m:r>
                            <m:r>
                              <a:rPr lang="ru-RU" sz="1400" i="1">
                                <a:solidFill>
                                  <a:schemeClr val="tx1"/>
                                </a:solidFill>
                                <a:latin typeface="Cambria Math" panose="02040503050406030204" pitchFamily="18" charset="0"/>
                              </a:rPr>
                              <m:t>𝑒</m:t>
                            </m:r>
                          </m:e>
                          <m:sup>
                            <m:r>
                              <a:rPr lang="ru-RU" sz="1400" i="0">
                                <a:solidFill>
                                  <a:schemeClr val="tx1"/>
                                </a:solidFill>
                                <a:latin typeface="Cambria Math" panose="02040503050406030204" pitchFamily="18" charset="0"/>
                              </a:rPr>
                              <m:t>−</m:t>
                            </m:r>
                            <m:f>
                              <m:fPr>
                                <m:ctrlPr>
                                  <a:rPr lang="ru-RU" sz="1400" i="1">
                                    <a:solidFill>
                                      <a:schemeClr val="tx1"/>
                                    </a:solidFill>
                                    <a:latin typeface="Cambria Math" panose="02040503050406030204" pitchFamily="18" charset="0"/>
                                  </a:rPr>
                                </m:ctrlPr>
                              </m:fPr>
                              <m:num>
                                <m:r>
                                  <a:rPr lang="en-US" sz="1400" i="1">
                                    <a:solidFill>
                                      <a:schemeClr val="tx1"/>
                                    </a:solidFill>
                                    <a:latin typeface="Cambria Math" panose="02040503050406030204" pitchFamily="18" charset="0"/>
                                  </a:rPr>
                                  <m:t>𝑥</m:t>
                                </m:r>
                              </m:num>
                              <m:den>
                                <m:sSub>
                                  <m:sSubPr>
                                    <m:ctrlPr>
                                      <a:rPr lang="ru-RU" sz="1400" i="1">
                                        <a:solidFill>
                                          <a:schemeClr val="tx1"/>
                                        </a:solidFill>
                                        <a:latin typeface="Cambria Math" panose="02040503050406030204" pitchFamily="18" charset="0"/>
                                      </a:rPr>
                                    </m:ctrlPr>
                                  </m:sSubPr>
                                  <m:e>
                                    <m:r>
                                      <a:rPr lang="ru-RU" sz="1400" i="1">
                                        <a:solidFill>
                                          <a:schemeClr val="tx1"/>
                                        </a:solidFill>
                                        <a:latin typeface="Cambria Math" panose="02040503050406030204" pitchFamily="18" charset="0"/>
                                        <a:ea typeface="Cambria Math" panose="02040503050406030204" pitchFamily="18" charset="0"/>
                                      </a:rPr>
                                      <m:t>𝜉</m:t>
                                    </m:r>
                                  </m:e>
                                  <m:sub>
                                    <m:r>
                                      <a:rPr lang="en-US" sz="1400" b="0" i="1" smtClean="0">
                                        <a:solidFill>
                                          <a:schemeClr val="tx1"/>
                                        </a:solidFill>
                                        <a:latin typeface="Cambria Math" panose="02040503050406030204" pitchFamily="18" charset="0"/>
                                        <a:ea typeface="Cambria Math" panose="02040503050406030204" pitchFamily="18" charset="0"/>
                                      </a:rPr>
                                      <m:t>𝐹</m:t>
                                    </m:r>
                                    <m:r>
                                      <a:rPr lang="en-US" sz="1400" b="0" i="1" smtClean="0">
                                        <a:solidFill>
                                          <a:schemeClr val="tx1"/>
                                        </a:solidFill>
                                        <a:latin typeface="Cambria Math" panose="02040503050406030204" pitchFamily="18" charset="0"/>
                                        <a:ea typeface="Cambria Math" panose="02040503050406030204" pitchFamily="18" charset="0"/>
                                      </a:rPr>
                                      <m:t>1</m:t>
                                    </m:r>
                                  </m:sub>
                                </m:sSub>
                              </m:den>
                            </m:f>
                          </m:sup>
                        </m:sSup>
                        <m:sSup>
                          <m:sSupPr>
                            <m:ctrlPr>
                              <a:rPr lang="ru-RU" sz="1400" i="1">
                                <a:solidFill>
                                  <a:schemeClr val="tx1"/>
                                </a:solidFill>
                                <a:latin typeface="Cambria Math" panose="02040503050406030204" pitchFamily="18" charset="0"/>
                              </a:rPr>
                            </m:ctrlPr>
                          </m:sSupPr>
                          <m:e>
                            <m:r>
                              <a:rPr lang="ru-RU" sz="1400" i="1" smtClean="0">
                                <a:solidFill>
                                  <a:schemeClr val="tx1"/>
                                </a:solidFill>
                                <a:latin typeface="Cambria Math" panose="02040503050406030204" pitchFamily="18" charset="0"/>
                                <a:ea typeface="Cambria Math" panose="02040503050406030204" pitchFamily="18" charset="0"/>
                              </a:rPr>
                              <m:t>∙</m:t>
                            </m:r>
                            <m:r>
                              <a:rPr lang="ru-RU" sz="1400" i="1">
                                <a:solidFill>
                                  <a:schemeClr val="tx1"/>
                                </a:solidFill>
                                <a:latin typeface="Cambria Math" panose="02040503050406030204" pitchFamily="18" charset="0"/>
                              </a:rPr>
                              <m:t>𝑒</m:t>
                            </m:r>
                          </m:e>
                          <m:sup>
                            <m:r>
                              <a:rPr lang="ru-RU" sz="1400" i="0">
                                <a:solidFill>
                                  <a:schemeClr val="tx1"/>
                                </a:solidFill>
                                <a:latin typeface="Cambria Math" panose="02040503050406030204" pitchFamily="18" charset="0"/>
                              </a:rPr>
                              <m:t>−</m:t>
                            </m:r>
                            <m:r>
                              <a:rPr lang="ru-RU" sz="1400" i="1">
                                <a:solidFill>
                                  <a:schemeClr val="tx1"/>
                                </a:solidFill>
                                <a:latin typeface="Cambria Math" panose="02040503050406030204" pitchFamily="18" charset="0"/>
                              </a:rPr>
                              <m:t>𝑖</m:t>
                            </m:r>
                            <m:f>
                              <m:fPr>
                                <m:ctrlPr>
                                  <a:rPr lang="ru-RU" sz="1400" i="1">
                                    <a:solidFill>
                                      <a:schemeClr val="tx1"/>
                                    </a:solidFill>
                                    <a:latin typeface="Cambria Math" panose="02040503050406030204" pitchFamily="18" charset="0"/>
                                  </a:rPr>
                                </m:ctrlPr>
                              </m:fPr>
                              <m:num>
                                <m:r>
                                  <a:rPr lang="en-US" sz="1400" i="1">
                                    <a:solidFill>
                                      <a:schemeClr val="tx1"/>
                                    </a:solidFill>
                                    <a:latin typeface="Cambria Math" panose="02040503050406030204" pitchFamily="18" charset="0"/>
                                  </a:rPr>
                                  <m:t>𝑥</m:t>
                                </m:r>
                              </m:num>
                              <m:den>
                                <m:sSub>
                                  <m:sSubPr>
                                    <m:ctrlPr>
                                      <a:rPr lang="ru-RU" sz="1400" i="1">
                                        <a:solidFill>
                                          <a:schemeClr val="tx1"/>
                                        </a:solidFill>
                                        <a:latin typeface="Cambria Math" panose="02040503050406030204" pitchFamily="18" charset="0"/>
                                      </a:rPr>
                                    </m:ctrlPr>
                                  </m:sSubPr>
                                  <m:e>
                                    <m:r>
                                      <a:rPr lang="ru-RU" sz="1400" i="1">
                                        <a:solidFill>
                                          <a:schemeClr val="tx1"/>
                                        </a:solidFill>
                                        <a:latin typeface="Cambria Math" panose="02040503050406030204" pitchFamily="18" charset="0"/>
                                        <a:ea typeface="Cambria Math" panose="02040503050406030204" pitchFamily="18" charset="0"/>
                                      </a:rPr>
                                      <m:t>𝜉</m:t>
                                    </m:r>
                                  </m:e>
                                  <m:sub>
                                    <m:r>
                                      <a:rPr lang="en-US" sz="1400" b="0" i="1" smtClean="0">
                                        <a:solidFill>
                                          <a:schemeClr val="tx1"/>
                                        </a:solidFill>
                                        <a:latin typeface="Cambria Math" panose="02040503050406030204" pitchFamily="18" charset="0"/>
                                        <a:ea typeface="Cambria Math" panose="02040503050406030204" pitchFamily="18" charset="0"/>
                                      </a:rPr>
                                      <m:t>𝐹</m:t>
                                    </m:r>
                                    <m:r>
                                      <a:rPr lang="en-US" sz="1400" b="0" i="1" smtClean="0">
                                        <a:solidFill>
                                          <a:schemeClr val="tx1"/>
                                        </a:solidFill>
                                        <a:latin typeface="Cambria Math" panose="02040503050406030204" pitchFamily="18" charset="0"/>
                                        <a:ea typeface="Cambria Math" panose="02040503050406030204" pitchFamily="18" charset="0"/>
                                      </a:rPr>
                                      <m:t>2</m:t>
                                    </m:r>
                                  </m:sub>
                                </m:sSub>
                              </m:den>
                            </m:f>
                          </m:sup>
                        </m:sSup>
                      </m:oMath>
                    </m:oMathPara>
                  </a14:m>
                  <a:endParaRPr lang="ru-RU" sz="1400" dirty="0">
                    <a:solidFill>
                      <a:schemeClr val="tx1"/>
                    </a:solidFill>
                  </a:endParaRPr>
                </a:p>
              </p:txBody>
            </p:sp>
          </mc:Choice>
          <mc:Fallback xmlns="">
            <p:sp>
              <p:nvSpPr>
                <p:cNvPr id="67" name="TextBox 66">
                  <a:extLst>
                    <a:ext uri="{FF2B5EF4-FFF2-40B4-BE49-F238E27FC236}">
                      <a16:creationId xmlns:a16="http://schemas.microsoft.com/office/drawing/2014/main" id="{5F47C63B-503C-4CF5-831E-A10E5F5F1F90}"/>
                    </a:ext>
                  </a:extLst>
                </p:cNvPr>
                <p:cNvSpPr txBox="1">
                  <a:spLocks noRot="1" noChangeAspect="1" noMove="1" noResize="1" noEditPoints="1" noAdjustHandles="1" noChangeArrowheads="1" noChangeShapeType="1" noTextEdit="1"/>
                </p:cNvSpPr>
                <p:nvPr/>
              </p:nvSpPr>
              <p:spPr>
                <a:xfrm>
                  <a:off x="4391480" y="3353987"/>
                  <a:ext cx="2885616" cy="419538"/>
                </a:xfrm>
                <a:prstGeom prst="rect">
                  <a:avLst/>
                </a:prstGeom>
                <a:blipFill>
                  <a:blip r:embed="rId57"/>
                  <a:stretch>
                    <a:fillRect b="-579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0E3C9FFC-3F88-4127-BFA0-5BF347C5AA3B}"/>
                    </a:ext>
                  </a:extLst>
                </p:cNvPr>
                <p:cNvSpPr txBox="1"/>
                <p:nvPr/>
              </p:nvSpPr>
              <p:spPr>
                <a:xfrm>
                  <a:off x="7085240" y="3469479"/>
                  <a:ext cx="87107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1400" i="1" smtClean="0">
                                <a:latin typeface="Cambria Math" panose="02040503050406030204" pitchFamily="18" charset="0"/>
                              </a:rPr>
                            </m:ctrlPr>
                          </m:sSubPr>
                          <m:e>
                            <m:r>
                              <a:rPr lang="en-US" sz="1400" b="0" i="1" smtClean="0">
                                <a:latin typeface="Cambria Math" panose="02040503050406030204" pitchFamily="18" charset="0"/>
                              </a:rPr>
                              <m:t>𝐸</m:t>
                            </m:r>
                          </m:e>
                          <m:sub>
                            <m:r>
                              <a:rPr lang="en-US" sz="1400" b="0" i="1" smtClean="0">
                                <a:latin typeface="Cambria Math" panose="02040503050406030204" pitchFamily="18" charset="0"/>
                              </a:rPr>
                              <m:t>𝑒𝑥</m:t>
                            </m:r>
                          </m:sub>
                        </m:sSub>
                        <m:r>
                          <a:rPr lang="en-US" sz="1400" b="0" i="1" smtClean="0">
                            <a:latin typeface="Cambria Math" panose="02040503050406030204" pitchFamily="18" charset="0"/>
                            <a:ea typeface="Cambria Math" panose="02040503050406030204" pitchFamily="18" charset="0"/>
                          </a:rPr>
                          <m:t>≫</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𝑘</m:t>
                            </m:r>
                          </m:e>
                          <m:sub>
                            <m:r>
                              <a:rPr lang="en-US" sz="1400" b="0" i="1" smtClean="0">
                                <a:latin typeface="Cambria Math" panose="02040503050406030204" pitchFamily="18" charset="0"/>
                                <a:ea typeface="Cambria Math" panose="02040503050406030204" pitchFamily="18" charset="0"/>
                              </a:rPr>
                              <m:t>𝐵</m:t>
                            </m:r>
                          </m:sub>
                        </m:sSub>
                        <m:r>
                          <a:rPr lang="en-US" sz="1400" b="0" i="1" smtClean="0">
                            <a:latin typeface="Cambria Math" panose="02040503050406030204" pitchFamily="18" charset="0"/>
                            <a:ea typeface="Cambria Math" panose="02040503050406030204" pitchFamily="18" charset="0"/>
                          </a:rPr>
                          <m:t>𝑇</m:t>
                        </m:r>
                      </m:oMath>
                    </m:oMathPara>
                  </a14:m>
                  <a:endParaRPr lang="ru-RU" sz="1400" dirty="0"/>
                </a:p>
              </p:txBody>
            </p:sp>
          </mc:Choice>
          <mc:Fallback xmlns="">
            <p:sp>
              <p:nvSpPr>
                <p:cNvPr id="68" name="TextBox 67">
                  <a:extLst>
                    <a:ext uri="{FF2B5EF4-FFF2-40B4-BE49-F238E27FC236}">
                      <a16:creationId xmlns:a16="http://schemas.microsoft.com/office/drawing/2014/main" id="{0E3C9FFC-3F88-4127-BFA0-5BF347C5AA3B}"/>
                    </a:ext>
                  </a:extLst>
                </p:cNvPr>
                <p:cNvSpPr txBox="1">
                  <a:spLocks noRot="1" noChangeAspect="1" noMove="1" noResize="1" noEditPoints="1" noAdjustHandles="1" noChangeArrowheads="1" noChangeShapeType="1" noTextEdit="1"/>
                </p:cNvSpPr>
                <p:nvPr/>
              </p:nvSpPr>
              <p:spPr>
                <a:xfrm>
                  <a:off x="7085240" y="3469479"/>
                  <a:ext cx="871072" cy="215444"/>
                </a:xfrm>
                <a:prstGeom prst="rect">
                  <a:avLst/>
                </a:prstGeom>
                <a:blipFill>
                  <a:blip r:embed="rId58"/>
                  <a:stretch>
                    <a:fillRect l="-4196" r="-3497" b="-14286"/>
                  </a:stretch>
                </a:blipFill>
              </p:spPr>
              <p:txBody>
                <a:bodyPr/>
                <a:lstStyle/>
                <a:p>
                  <a:r>
                    <a:rPr lang="ru-RU">
                      <a:noFill/>
                    </a:rPr>
                    <a:t> </a:t>
                  </a:r>
                </a:p>
              </p:txBody>
            </p:sp>
          </mc:Fallback>
        </mc:AlternateContent>
        <p:cxnSp>
          <p:nvCxnSpPr>
            <p:cNvPr id="69" name="Прямая со стрелкой 68">
              <a:extLst>
                <a:ext uri="{FF2B5EF4-FFF2-40B4-BE49-F238E27FC236}">
                  <a16:creationId xmlns:a16="http://schemas.microsoft.com/office/drawing/2014/main" id="{49494B8B-10DD-423C-9F4C-2BE0B876B384}"/>
                </a:ext>
              </a:extLst>
            </p:cNvPr>
            <p:cNvCxnSpPr/>
            <p:nvPr/>
          </p:nvCxnSpPr>
          <p:spPr>
            <a:xfrm flipV="1">
              <a:off x="6235630" y="1543242"/>
              <a:ext cx="0" cy="17462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0" name="Прямая со стрелкой 69">
              <a:extLst>
                <a:ext uri="{FF2B5EF4-FFF2-40B4-BE49-F238E27FC236}">
                  <a16:creationId xmlns:a16="http://schemas.microsoft.com/office/drawing/2014/main" id="{7BC53D41-DE66-4A3C-81B5-4FB7DE06E0FF}"/>
                </a:ext>
              </a:extLst>
            </p:cNvPr>
            <p:cNvCxnSpPr>
              <a:cxnSpLocks/>
            </p:cNvCxnSpPr>
            <p:nvPr/>
          </p:nvCxnSpPr>
          <p:spPr>
            <a:xfrm>
              <a:off x="4070280" y="2502092"/>
              <a:ext cx="364815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1" name="Прямая соединительная линия 70">
              <a:extLst>
                <a:ext uri="{FF2B5EF4-FFF2-40B4-BE49-F238E27FC236}">
                  <a16:creationId xmlns:a16="http://schemas.microsoft.com/office/drawing/2014/main" id="{FDF3B942-4869-4EE7-B845-2178D492608B}"/>
                </a:ext>
              </a:extLst>
            </p:cNvPr>
            <p:cNvCxnSpPr>
              <a:cxnSpLocks/>
            </p:cNvCxnSpPr>
            <p:nvPr/>
          </p:nvCxnSpPr>
          <p:spPr>
            <a:xfrm>
              <a:off x="6409306" y="1939858"/>
              <a:ext cx="1027778" cy="0"/>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sp>
          <p:nvSpPr>
            <p:cNvPr id="72" name="Полилиния: фигура 71">
              <a:extLst>
                <a:ext uri="{FF2B5EF4-FFF2-40B4-BE49-F238E27FC236}">
                  <a16:creationId xmlns:a16="http://schemas.microsoft.com/office/drawing/2014/main" id="{A4BAAF24-21FA-4D0A-ADAA-1E7069BA0A35}"/>
                </a:ext>
              </a:extLst>
            </p:cNvPr>
            <p:cNvSpPr/>
            <p:nvPr/>
          </p:nvSpPr>
          <p:spPr>
            <a:xfrm flipH="1">
              <a:off x="4273611" y="1931026"/>
              <a:ext cx="2145030" cy="821774"/>
            </a:xfrm>
            <a:custGeom>
              <a:avLst/>
              <a:gdLst>
                <a:gd name="connsiteX0" fmla="*/ 0 w 2145030"/>
                <a:gd name="connsiteY0" fmla="*/ 0 h 821774"/>
                <a:gd name="connsiteX1" fmla="*/ 209550 w 2145030"/>
                <a:gd name="connsiteY1" fmla="*/ 99060 h 821774"/>
                <a:gd name="connsiteX2" fmla="*/ 381000 w 2145030"/>
                <a:gd name="connsiteY2" fmla="*/ 350520 h 821774"/>
                <a:gd name="connsiteX3" fmla="*/ 510540 w 2145030"/>
                <a:gd name="connsiteY3" fmla="*/ 643890 h 821774"/>
                <a:gd name="connsiteX4" fmla="*/ 632460 w 2145030"/>
                <a:gd name="connsiteY4" fmla="*/ 792480 h 821774"/>
                <a:gd name="connsiteX5" fmla="*/ 769620 w 2145030"/>
                <a:gd name="connsiteY5" fmla="*/ 819150 h 821774"/>
                <a:gd name="connsiteX6" fmla="*/ 918210 w 2145030"/>
                <a:gd name="connsiteY6" fmla="*/ 754380 h 821774"/>
                <a:gd name="connsiteX7" fmla="*/ 1040130 w 2145030"/>
                <a:gd name="connsiteY7" fmla="*/ 590550 h 821774"/>
                <a:gd name="connsiteX8" fmla="*/ 1215390 w 2145030"/>
                <a:gd name="connsiteY8" fmla="*/ 449580 h 821774"/>
                <a:gd name="connsiteX9" fmla="*/ 1497330 w 2145030"/>
                <a:gd name="connsiteY9" fmla="*/ 400050 h 821774"/>
                <a:gd name="connsiteX10" fmla="*/ 1752600 w 2145030"/>
                <a:gd name="connsiteY10" fmla="*/ 552450 h 821774"/>
                <a:gd name="connsiteX11" fmla="*/ 1920240 w 2145030"/>
                <a:gd name="connsiteY11" fmla="*/ 659130 h 821774"/>
                <a:gd name="connsiteX12" fmla="*/ 2065020 w 2145030"/>
                <a:gd name="connsiteY12" fmla="*/ 678180 h 821774"/>
                <a:gd name="connsiteX13" fmla="*/ 2145030 w 2145030"/>
                <a:gd name="connsiteY13" fmla="*/ 655320 h 821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5030" h="821774">
                  <a:moveTo>
                    <a:pt x="0" y="0"/>
                  </a:moveTo>
                  <a:cubicBezTo>
                    <a:pt x="73025" y="20320"/>
                    <a:pt x="146050" y="40640"/>
                    <a:pt x="209550" y="99060"/>
                  </a:cubicBezTo>
                  <a:cubicBezTo>
                    <a:pt x="273050" y="157480"/>
                    <a:pt x="330835" y="259715"/>
                    <a:pt x="381000" y="350520"/>
                  </a:cubicBezTo>
                  <a:cubicBezTo>
                    <a:pt x="431165" y="441325"/>
                    <a:pt x="468630" y="570230"/>
                    <a:pt x="510540" y="643890"/>
                  </a:cubicBezTo>
                  <a:cubicBezTo>
                    <a:pt x="552450" y="717550"/>
                    <a:pt x="589280" y="763270"/>
                    <a:pt x="632460" y="792480"/>
                  </a:cubicBezTo>
                  <a:cubicBezTo>
                    <a:pt x="675640" y="821690"/>
                    <a:pt x="721995" y="825500"/>
                    <a:pt x="769620" y="819150"/>
                  </a:cubicBezTo>
                  <a:cubicBezTo>
                    <a:pt x="817245" y="812800"/>
                    <a:pt x="873125" y="792480"/>
                    <a:pt x="918210" y="754380"/>
                  </a:cubicBezTo>
                  <a:cubicBezTo>
                    <a:pt x="963295" y="716280"/>
                    <a:pt x="990600" y="641350"/>
                    <a:pt x="1040130" y="590550"/>
                  </a:cubicBezTo>
                  <a:cubicBezTo>
                    <a:pt x="1089660" y="539750"/>
                    <a:pt x="1139190" y="481330"/>
                    <a:pt x="1215390" y="449580"/>
                  </a:cubicBezTo>
                  <a:cubicBezTo>
                    <a:pt x="1291590" y="417830"/>
                    <a:pt x="1407795" y="382905"/>
                    <a:pt x="1497330" y="400050"/>
                  </a:cubicBezTo>
                  <a:cubicBezTo>
                    <a:pt x="1586865" y="417195"/>
                    <a:pt x="1682115" y="509270"/>
                    <a:pt x="1752600" y="552450"/>
                  </a:cubicBezTo>
                  <a:cubicBezTo>
                    <a:pt x="1823085" y="595630"/>
                    <a:pt x="1868170" y="638175"/>
                    <a:pt x="1920240" y="659130"/>
                  </a:cubicBezTo>
                  <a:cubicBezTo>
                    <a:pt x="1972310" y="680085"/>
                    <a:pt x="2027555" y="678815"/>
                    <a:pt x="2065020" y="678180"/>
                  </a:cubicBezTo>
                  <a:cubicBezTo>
                    <a:pt x="2102485" y="677545"/>
                    <a:pt x="2123757" y="666432"/>
                    <a:pt x="2145030" y="655320"/>
                  </a:cubicBezTo>
                </a:path>
              </a:pathLst>
            </a:custGeom>
            <a:ln w="762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cxnSp>
          <p:nvCxnSpPr>
            <p:cNvPr id="73" name="Прямая со стрелкой 72">
              <a:extLst>
                <a:ext uri="{FF2B5EF4-FFF2-40B4-BE49-F238E27FC236}">
                  <a16:creationId xmlns:a16="http://schemas.microsoft.com/office/drawing/2014/main" id="{29F5E244-6BB4-40B0-A8B1-B11A108238EE}"/>
                </a:ext>
              </a:extLst>
            </p:cNvPr>
            <p:cNvCxnSpPr/>
            <p:nvPr/>
          </p:nvCxnSpPr>
          <p:spPr>
            <a:xfrm flipV="1">
              <a:off x="4734071" y="1990293"/>
              <a:ext cx="0" cy="26670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4" name="Прямая со стрелкой 73">
              <a:extLst>
                <a:ext uri="{FF2B5EF4-FFF2-40B4-BE49-F238E27FC236}">
                  <a16:creationId xmlns:a16="http://schemas.microsoft.com/office/drawing/2014/main" id="{C2163EB7-F608-4B4B-8E95-2D046035814A}"/>
                </a:ext>
              </a:extLst>
            </p:cNvPr>
            <p:cNvCxnSpPr/>
            <p:nvPr/>
          </p:nvCxnSpPr>
          <p:spPr>
            <a:xfrm flipV="1">
              <a:off x="4915050" y="1990293"/>
              <a:ext cx="0" cy="26670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5" name="Прямая со стрелкой 74">
              <a:extLst>
                <a:ext uri="{FF2B5EF4-FFF2-40B4-BE49-F238E27FC236}">
                  <a16:creationId xmlns:a16="http://schemas.microsoft.com/office/drawing/2014/main" id="{4222A5FC-B381-4BC0-859A-1685659A56D2}"/>
                </a:ext>
              </a:extLst>
            </p:cNvPr>
            <p:cNvCxnSpPr/>
            <p:nvPr/>
          </p:nvCxnSpPr>
          <p:spPr>
            <a:xfrm flipV="1">
              <a:off x="5081733" y="1990293"/>
              <a:ext cx="0" cy="26670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6" name="Прямая со стрелкой 75">
              <a:extLst>
                <a:ext uri="{FF2B5EF4-FFF2-40B4-BE49-F238E27FC236}">
                  <a16:creationId xmlns:a16="http://schemas.microsoft.com/office/drawing/2014/main" id="{67051A7A-3922-4E8D-AFE6-38BE943D8204}"/>
                </a:ext>
              </a:extLst>
            </p:cNvPr>
            <p:cNvCxnSpPr/>
            <p:nvPr/>
          </p:nvCxnSpPr>
          <p:spPr>
            <a:xfrm flipV="1">
              <a:off x="5248421" y="1990293"/>
              <a:ext cx="0" cy="26670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83D81A9B-4080-4EC1-9311-603D8A1B72D4}"/>
                    </a:ext>
                  </a:extLst>
                </p:cNvPr>
                <p:cNvSpPr txBox="1"/>
                <p:nvPr/>
              </p:nvSpPr>
              <p:spPr>
                <a:xfrm>
                  <a:off x="5756598" y="1220205"/>
                  <a:ext cx="55681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Ψ</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oMath>
                    </m:oMathPara>
                  </a14:m>
                  <a:endParaRPr lang="ru-RU" dirty="0"/>
                </a:p>
              </p:txBody>
            </p:sp>
          </mc:Choice>
          <mc:Fallback xmlns="">
            <p:sp>
              <p:nvSpPr>
                <p:cNvPr id="77" name="TextBox 76">
                  <a:extLst>
                    <a:ext uri="{FF2B5EF4-FFF2-40B4-BE49-F238E27FC236}">
                      <a16:creationId xmlns:a16="http://schemas.microsoft.com/office/drawing/2014/main" id="{83D81A9B-4080-4EC1-9311-603D8A1B72D4}"/>
                    </a:ext>
                  </a:extLst>
                </p:cNvPr>
                <p:cNvSpPr txBox="1">
                  <a:spLocks noRot="1" noChangeAspect="1" noMove="1" noResize="1" noEditPoints="1" noAdjustHandles="1" noChangeArrowheads="1" noChangeShapeType="1" noTextEdit="1"/>
                </p:cNvSpPr>
                <p:nvPr/>
              </p:nvSpPr>
              <p:spPr>
                <a:xfrm>
                  <a:off x="5756598" y="1220205"/>
                  <a:ext cx="556819" cy="276999"/>
                </a:xfrm>
                <a:prstGeom prst="rect">
                  <a:avLst/>
                </a:prstGeom>
                <a:blipFill>
                  <a:blip r:embed="rId59"/>
                  <a:stretch>
                    <a:fillRect l="-8696" t="-2174" r="-14130" b="-3260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655A2260-D18C-4117-BB77-177BF50EC1F4}"/>
                    </a:ext>
                  </a:extLst>
                </p:cNvPr>
                <p:cNvSpPr txBox="1"/>
                <p:nvPr/>
              </p:nvSpPr>
              <p:spPr>
                <a:xfrm>
                  <a:off x="7550661" y="1798764"/>
                  <a:ext cx="3229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m:rPr>
                                <m:sty m:val="p"/>
                              </m:rPr>
                              <a:rPr lang="el-GR" i="1" smtClean="0">
                                <a:latin typeface="Cambria Math" panose="02040503050406030204" pitchFamily="18" charset="0"/>
                                <a:ea typeface="Cambria Math" panose="02040503050406030204" pitchFamily="18" charset="0"/>
                              </a:rPr>
                              <m:t>Ψ</m:t>
                            </m:r>
                          </m:e>
                          <m:sub>
                            <m:r>
                              <a:rPr lang="en-US" b="0" i="1" smtClean="0">
                                <a:latin typeface="Cambria Math" panose="02040503050406030204" pitchFamily="18" charset="0"/>
                              </a:rPr>
                              <m:t>0</m:t>
                            </m:r>
                          </m:sub>
                        </m:sSub>
                      </m:oMath>
                    </m:oMathPara>
                  </a14:m>
                  <a:endParaRPr lang="ru-RU" dirty="0"/>
                </a:p>
              </p:txBody>
            </p:sp>
          </mc:Choice>
          <mc:Fallback xmlns="">
            <p:sp>
              <p:nvSpPr>
                <p:cNvPr id="78" name="TextBox 77">
                  <a:extLst>
                    <a:ext uri="{FF2B5EF4-FFF2-40B4-BE49-F238E27FC236}">
                      <a16:creationId xmlns:a16="http://schemas.microsoft.com/office/drawing/2014/main" id="{655A2260-D18C-4117-BB77-177BF50EC1F4}"/>
                    </a:ext>
                  </a:extLst>
                </p:cNvPr>
                <p:cNvSpPr txBox="1">
                  <a:spLocks noRot="1" noChangeAspect="1" noMove="1" noResize="1" noEditPoints="1" noAdjustHandles="1" noChangeArrowheads="1" noChangeShapeType="1" noTextEdit="1"/>
                </p:cNvSpPr>
                <p:nvPr/>
              </p:nvSpPr>
              <p:spPr>
                <a:xfrm>
                  <a:off x="7550661" y="1798764"/>
                  <a:ext cx="322909" cy="276999"/>
                </a:xfrm>
                <a:prstGeom prst="rect">
                  <a:avLst/>
                </a:prstGeom>
                <a:blipFill>
                  <a:blip r:embed="rId60"/>
                  <a:stretch>
                    <a:fillRect l="-16981" r="-7547" b="-1521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C2C6E889-0164-453B-BAB7-BE2D6A7DD8C2}"/>
                    </a:ext>
                  </a:extLst>
                </p:cNvPr>
                <p:cNvSpPr txBox="1"/>
                <p:nvPr/>
              </p:nvSpPr>
              <p:spPr>
                <a:xfrm>
                  <a:off x="7196413" y="2767562"/>
                  <a:ext cx="1792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oMath>
                    </m:oMathPara>
                  </a14:m>
                  <a:endParaRPr lang="ru-RU" dirty="0"/>
                </a:p>
              </p:txBody>
            </p:sp>
          </mc:Choice>
          <mc:Fallback xmlns="">
            <p:sp>
              <p:nvSpPr>
                <p:cNvPr id="79" name="TextBox 78">
                  <a:extLst>
                    <a:ext uri="{FF2B5EF4-FFF2-40B4-BE49-F238E27FC236}">
                      <a16:creationId xmlns:a16="http://schemas.microsoft.com/office/drawing/2014/main" id="{C2C6E889-0164-453B-BAB7-BE2D6A7DD8C2}"/>
                    </a:ext>
                  </a:extLst>
                </p:cNvPr>
                <p:cNvSpPr txBox="1">
                  <a:spLocks noRot="1" noChangeAspect="1" noMove="1" noResize="1" noEditPoints="1" noAdjustHandles="1" noChangeArrowheads="1" noChangeShapeType="1" noTextEdit="1"/>
                </p:cNvSpPr>
                <p:nvPr/>
              </p:nvSpPr>
              <p:spPr>
                <a:xfrm>
                  <a:off x="7196413" y="2767562"/>
                  <a:ext cx="179215" cy="276999"/>
                </a:xfrm>
                <a:prstGeom prst="rect">
                  <a:avLst/>
                </a:prstGeom>
                <a:blipFill>
                  <a:blip r:embed="rId61"/>
                  <a:stretch>
                    <a:fillRect l="-34483" r="-27586" b="-666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194DA5FB-228F-4BEB-B720-3389808C6F54}"/>
                    </a:ext>
                  </a:extLst>
                </p:cNvPr>
                <p:cNvSpPr txBox="1"/>
                <p:nvPr/>
              </p:nvSpPr>
              <p:spPr>
                <a:xfrm>
                  <a:off x="5029486" y="2775471"/>
                  <a:ext cx="2030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ru-RU" dirty="0"/>
                </a:p>
              </p:txBody>
            </p:sp>
          </mc:Choice>
          <mc:Fallback xmlns="">
            <p:sp>
              <p:nvSpPr>
                <p:cNvPr id="80" name="TextBox 79">
                  <a:extLst>
                    <a:ext uri="{FF2B5EF4-FFF2-40B4-BE49-F238E27FC236}">
                      <a16:creationId xmlns:a16="http://schemas.microsoft.com/office/drawing/2014/main" id="{194DA5FB-228F-4BEB-B720-3389808C6F54}"/>
                    </a:ext>
                  </a:extLst>
                </p:cNvPr>
                <p:cNvSpPr txBox="1">
                  <a:spLocks noRot="1" noChangeAspect="1" noMove="1" noResize="1" noEditPoints="1" noAdjustHandles="1" noChangeArrowheads="1" noChangeShapeType="1" noTextEdit="1"/>
                </p:cNvSpPr>
                <p:nvPr/>
              </p:nvSpPr>
              <p:spPr>
                <a:xfrm>
                  <a:off x="5029486" y="2775471"/>
                  <a:ext cx="203004" cy="276999"/>
                </a:xfrm>
                <a:prstGeom prst="rect">
                  <a:avLst/>
                </a:prstGeom>
                <a:blipFill>
                  <a:blip r:embed="rId62"/>
                  <a:stretch>
                    <a:fillRect l="-27273" r="-24242" b="-652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6B527B0B-B9A3-4EDD-A839-6C40E42AE0DC}"/>
                    </a:ext>
                  </a:extLst>
                </p:cNvPr>
                <p:cNvSpPr txBox="1"/>
                <p:nvPr/>
              </p:nvSpPr>
              <p:spPr>
                <a:xfrm>
                  <a:off x="6268251" y="2529893"/>
                  <a:ext cx="1811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ru-RU" dirty="0"/>
                </a:p>
              </p:txBody>
            </p:sp>
          </mc:Choice>
          <mc:Fallback xmlns="">
            <p:sp>
              <p:nvSpPr>
                <p:cNvPr id="81" name="TextBox 80">
                  <a:extLst>
                    <a:ext uri="{FF2B5EF4-FFF2-40B4-BE49-F238E27FC236}">
                      <a16:creationId xmlns:a16="http://schemas.microsoft.com/office/drawing/2014/main" id="{6B527B0B-B9A3-4EDD-A839-6C40E42AE0DC}"/>
                    </a:ext>
                  </a:extLst>
                </p:cNvPr>
                <p:cNvSpPr txBox="1">
                  <a:spLocks noRot="1" noChangeAspect="1" noMove="1" noResize="1" noEditPoints="1" noAdjustHandles="1" noChangeArrowheads="1" noChangeShapeType="1" noTextEdit="1"/>
                </p:cNvSpPr>
                <p:nvPr/>
              </p:nvSpPr>
              <p:spPr>
                <a:xfrm>
                  <a:off x="6268251" y="2529893"/>
                  <a:ext cx="181140" cy="276999"/>
                </a:xfrm>
                <a:prstGeom prst="rect">
                  <a:avLst/>
                </a:prstGeom>
                <a:blipFill>
                  <a:blip r:embed="rId63"/>
                  <a:stretch>
                    <a:fillRect l="-30000" r="-30000" b="-888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CB299FE2-1830-4F31-BA61-206274CF0457}"/>
                    </a:ext>
                  </a:extLst>
                </p:cNvPr>
                <p:cNvSpPr txBox="1"/>
                <p:nvPr/>
              </p:nvSpPr>
              <p:spPr>
                <a:xfrm>
                  <a:off x="7786589" y="2416367"/>
                  <a:ext cx="18331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ru-RU" dirty="0"/>
                </a:p>
              </p:txBody>
            </p:sp>
          </mc:Choice>
          <mc:Fallback xmlns="">
            <p:sp>
              <p:nvSpPr>
                <p:cNvPr id="82" name="TextBox 81">
                  <a:extLst>
                    <a:ext uri="{FF2B5EF4-FFF2-40B4-BE49-F238E27FC236}">
                      <a16:creationId xmlns:a16="http://schemas.microsoft.com/office/drawing/2014/main" id="{CB299FE2-1830-4F31-BA61-206274CF0457}"/>
                    </a:ext>
                  </a:extLst>
                </p:cNvPr>
                <p:cNvSpPr txBox="1">
                  <a:spLocks noRot="1" noChangeAspect="1" noMove="1" noResize="1" noEditPoints="1" noAdjustHandles="1" noChangeArrowheads="1" noChangeShapeType="1" noTextEdit="1"/>
                </p:cNvSpPr>
                <p:nvPr/>
              </p:nvSpPr>
              <p:spPr>
                <a:xfrm>
                  <a:off x="7786589" y="2416367"/>
                  <a:ext cx="183319" cy="276999"/>
                </a:xfrm>
                <a:prstGeom prst="rect">
                  <a:avLst/>
                </a:prstGeom>
                <a:blipFill>
                  <a:blip r:embed="rId64"/>
                  <a:stretch>
                    <a:fillRect l="-20000" r="-1333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5C00E00A-4D5F-42EC-9216-B212527AC196}"/>
                    </a:ext>
                  </a:extLst>
                </p:cNvPr>
                <p:cNvSpPr txBox="1"/>
                <p:nvPr/>
              </p:nvSpPr>
              <p:spPr>
                <a:xfrm>
                  <a:off x="5353423" y="2008182"/>
                  <a:ext cx="1851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h</m:t>
                        </m:r>
                      </m:oMath>
                    </m:oMathPara>
                  </a14:m>
                  <a:endParaRPr lang="ru-RU" dirty="0"/>
                </a:p>
              </p:txBody>
            </p:sp>
          </mc:Choice>
          <mc:Fallback xmlns="">
            <p:sp>
              <p:nvSpPr>
                <p:cNvPr id="83" name="TextBox 82">
                  <a:extLst>
                    <a:ext uri="{FF2B5EF4-FFF2-40B4-BE49-F238E27FC236}">
                      <a16:creationId xmlns:a16="http://schemas.microsoft.com/office/drawing/2014/main" id="{5C00E00A-4D5F-42EC-9216-B212527AC196}"/>
                    </a:ext>
                  </a:extLst>
                </p:cNvPr>
                <p:cNvSpPr txBox="1">
                  <a:spLocks noRot="1" noChangeAspect="1" noMove="1" noResize="1" noEditPoints="1" noAdjustHandles="1" noChangeArrowheads="1" noChangeShapeType="1" noTextEdit="1"/>
                </p:cNvSpPr>
                <p:nvPr/>
              </p:nvSpPr>
              <p:spPr>
                <a:xfrm>
                  <a:off x="5353423" y="2008182"/>
                  <a:ext cx="185114" cy="276999"/>
                </a:xfrm>
                <a:prstGeom prst="rect">
                  <a:avLst/>
                </a:prstGeom>
                <a:blipFill>
                  <a:blip r:embed="rId65"/>
                  <a:stretch>
                    <a:fillRect l="-29032" r="-29032" b="-6522"/>
                  </a:stretch>
                </a:blipFill>
              </p:spPr>
              <p:txBody>
                <a:bodyPr/>
                <a:lstStyle/>
                <a:p>
                  <a:r>
                    <a:rPr lang="ru-RU">
                      <a:noFill/>
                    </a:rPr>
                    <a:t> </a:t>
                  </a:r>
                </a:p>
              </p:txBody>
            </p:sp>
          </mc:Fallback>
        </mc:AlternateContent>
        <p:sp>
          <p:nvSpPr>
            <p:cNvPr id="136" name="Овал 135">
              <a:extLst>
                <a:ext uri="{FF2B5EF4-FFF2-40B4-BE49-F238E27FC236}">
                  <a16:creationId xmlns:a16="http://schemas.microsoft.com/office/drawing/2014/main" id="{E36B0353-1EC3-4121-92EF-E944AB8DD498}"/>
                </a:ext>
              </a:extLst>
            </p:cNvPr>
            <p:cNvSpPr/>
            <p:nvPr/>
          </p:nvSpPr>
          <p:spPr>
            <a:xfrm>
              <a:off x="4729359" y="1422375"/>
              <a:ext cx="350790" cy="35079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170" name="Группа 169">
              <a:extLst>
                <a:ext uri="{FF2B5EF4-FFF2-40B4-BE49-F238E27FC236}">
                  <a16:creationId xmlns:a16="http://schemas.microsoft.com/office/drawing/2014/main" id="{9A376455-514F-4C4C-9BC0-518093602331}"/>
                </a:ext>
              </a:extLst>
            </p:cNvPr>
            <p:cNvGrpSpPr/>
            <p:nvPr/>
          </p:nvGrpSpPr>
          <p:grpSpPr>
            <a:xfrm>
              <a:off x="6573673" y="1164977"/>
              <a:ext cx="1038445" cy="556288"/>
              <a:chOff x="9783208" y="-856136"/>
              <a:chExt cx="1038445" cy="556288"/>
            </a:xfrm>
          </p:grpSpPr>
          <p:sp>
            <p:nvSpPr>
              <p:cNvPr id="171" name="Полилиния: фигура 170">
                <a:extLst>
                  <a:ext uri="{FF2B5EF4-FFF2-40B4-BE49-F238E27FC236}">
                    <a16:creationId xmlns:a16="http://schemas.microsoft.com/office/drawing/2014/main" id="{1FC9E978-1223-4218-B4AF-C0EFC5FC2F40}"/>
                  </a:ext>
                </a:extLst>
              </p:cNvPr>
              <p:cNvSpPr/>
              <p:nvPr/>
            </p:nvSpPr>
            <p:spPr>
              <a:xfrm>
                <a:off x="9976597" y="-634609"/>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2" name="Полилиния: фигура 171">
                <a:extLst>
                  <a:ext uri="{FF2B5EF4-FFF2-40B4-BE49-F238E27FC236}">
                    <a16:creationId xmlns:a16="http://schemas.microsoft.com/office/drawing/2014/main" id="{AD131EC5-191F-4A31-9CDA-A9C16BD627D0}"/>
                  </a:ext>
                </a:extLst>
              </p:cNvPr>
              <p:cNvSpPr/>
              <p:nvPr/>
            </p:nvSpPr>
            <p:spPr>
              <a:xfrm>
                <a:off x="10138526" y="-637320"/>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3" name="Полилиния: фигура 172">
                <a:extLst>
                  <a:ext uri="{FF2B5EF4-FFF2-40B4-BE49-F238E27FC236}">
                    <a16:creationId xmlns:a16="http://schemas.microsoft.com/office/drawing/2014/main" id="{AF7A85C3-F3F6-4D75-81BB-069E42E568E3}"/>
                  </a:ext>
                </a:extLst>
              </p:cNvPr>
              <p:cNvSpPr/>
              <p:nvPr/>
            </p:nvSpPr>
            <p:spPr>
              <a:xfrm>
                <a:off x="10300426" y="-632645"/>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4" name="Овал 173">
                <a:extLst>
                  <a:ext uri="{FF2B5EF4-FFF2-40B4-BE49-F238E27FC236}">
                    <a16:creationId xmlns:a16="http://schemas.microsoft.com/office/drawing/2014/main" id="{B87C1AFA-CE8E-4A3B-A872-DC2CF097677B}"/>
                  </a:ext>
                </a:extLst>
              </p:cNvPr>
              <p:cNvSpPr/>
              <p:nvPr/>
            </p:nvSpPr>
            <p:spPr>
              <a:xfrm>
                <a:off x="9783208" y="-677632"/>
                <a:ext cx="195966" cy="195966"/>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5" name="Прямая со стрелкой 174">
                <a:extLst>
                  <a:ext uri="{FF2B5EF4-FFF2-40B4-BE49-F238E27FC236}">
                    <a16:creationId xmlns:a16="http://schemas.microsoft.com/office/drawing/2014/main" id="{8BC6102D-10F5-4550-800F-F982828CC07D}"/>
                  </a:ext>
                </a:extLst>
              </p:cNvPr>
              <p:cNvCxnSpPr>
                <a:cxnSpLocks/>
              </p:cNvCxnSpPr>
              <p:nvPr/>
            </p:nvCxnSpPr>
            <p:spPr>
              <a:xfrm>
                <a:off x="9885157" y="-612917"/>
                <a:ext cx="0" cy="3130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6" name="Полилиния: фигура 175">
                <a:extLst>
                  <a:ext uri="{FF2B5EF4-FFF2-40B4-BE49-F238E27FC236}">
                    <a16:creationId xmlns:a16="http://schemas.microsoft.com/office/drawing/2014/main" id="{AD756AC4-6899-43CD-96EC-9CDD7BBBE924}"/>
                  </a:ext>
                </a:extLst>
              </p:cNvPr>
              <p:cNvSpPr/>
              <p:nvPr/>
            </p:nvSpPr>
            <p:spPr>
              <a:xfrm>
                <a:off x="10459176" y="-632645"/>
                <a:ext cx="164622" cy="84337"/>
              </a:xfrm>
              <a:custGeom>
                <a:avLst/>
                <a:gdLst>
                  <a:gd name="connsiteX0" fmla="*/ 0 w 300037"/>
                  <a:gd name="connsiteY0" fmla="*/ 146566 h 153709"/>
                  <a:gd name="connsiteX1" fmla="*/ 52387 w 300037"/>
                  <a:gd name="connsiteY1" fmla="*/ 127516 h 153709"/>
                  <a:gd name="connsiteX2" fmla="*/ 76200 w 300037"/>
                  <a:gd name="connsiteY2" fmla="*/ 63222 h 153709"/>
                  <a:gd name="connsiteX3" fmla="*/ 111919 w 300037"/>
                  <a:gd name="connsiteY3" fmla="*/ 10834 h 153709"/>
                  <a:gd name="connsiteX4" fmla="*/ 159544 w 300037"/>
                  <a:gd name="connsiteY4" fmla="*/ 1309 h 153709"/>
                  <a:gd name="connsiteX5" fmla="*/ 208359 w 300037"/>
                  <a:gd name="connsiteY5" fmla="*/ 29884 h 153709"/>
                  <a:gd name="connsiteX6" fmla="*/ 225028 w 300037"/>
                  <a:gd name="connsiteY6" fmla="*/ 88225 h 153709"/>
                  <a:gd name="connsiteX7" fmla="*/ 247650 w 300037"/>
                  <a:gd name="connsiteY7" fmla="*/ 138231 h 153709"/>
                  <a:gd name="connsiteX8" fmla="*/ 300037 w 300037"/>
                  <a:gd name="connsiteY8" fmla="*/ 153709 h 15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037" h="153709">
                    <a:moveTo>
                      <a:pt x="0" y="146566"/>
                    </a:moveTo>
                    <a:cubicBezTo>
                      <a:pt x="19843" y="143986"/>
                      <a:pt x="39687" y="141407"/>
                      <a:pt x="52387" y="127516"/>
                    </a:cubicBezTo>
                    <a:cubicBezTo>
                      <a:pt x="65087" y="113625"/>
                      <a:pt x="66278" y="82669"/>
                      <a:pt x="76200" y="63222"/>
                    </a:cubicBezTo>
                    <a:cubicBezTo>
                      <a:pt x="86122" y="43775"/>
                      <a:pt x="98028" y="21153"/>
                      <a:pt x="111919" y="10834"/>
                    </a:cubicBezTo>
                    <a:cubicBezTo>
                      <a:pt x="125810" y="515"/>
                      <a:pt x="143471" y="-1866"/>
                      <a:pt x="159544" y="1309"/>
                    </a:cubicBezTo>
                    <a:cubicBezTo>
                      <a:pt x="175617" y="4484"/>
                      <a:pt x="197445" y="15398"/>
                      <a:pt x="208359" y="29884"/>
                    </a:cubicBezTo>
                    <a:cubicBezTo>
                      <a:pt x="219273" y="44370"/>
                      <a:pt x="218480" y="70167"/>
                      <a:pt x="225028" y="88225"/>
                    </a:cubicBezTo>
                    <a:cubicBezTo>
                      <a:pt x="231577" y="106283"/>
                      <a:pt x="235149" y="127317"/>
                      <a:pt x="247650" y="138231"/>
                    </a:cubicBezTo>
                    <a:cubicBezTo>
                      <a:pt x="260151" y="149145"/>
                      <a:pt x="280094" y="151427"/>
                      <a:pt x="300037" y="153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7" name="Овал 176">
                <a:extLst>
                  <a:ext uri="{FF2B5EF4-FFF2-40B4-BE49-F238E27FC236}">
                    <a16:creationId xmlns:a16="http://schemas.microsoft.com/office/drawing/2014/main" id="{A92E7C7C-78A2-49E7-A1D1-2B2AB01FC4DD}"/>
                  </a:ext>
                </a:extLst>
              </p:cNvPr>
              <p:cNvSpPr/>
              <p:nvPr/>
            </p:nvSpPr>
            <p:spPr>
              <a:xfrm>
                <a:off x="10625687" y="-678597"/>
                <a:ext cx="195966" cy="195966"/>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78" name="Прямая со стрелкой 177">
                <a:extLst>
                  <a:ext uri="{FF2B5EF4-FFF2-40B4-BE49-F238E27FC236}">
                    <a16:creationId xmlns:a16="http://schemas.microsoft.com/office/drawing/2014/main" id="{C449D903-8111-48DB-B75F-0770E29E823C}"/>
                  </a:ext>
                </a:extLst>
              </p:cNvPr>
              <p:cNvCxnSpPr>
                <a:cxnSpLocks/>
              </p:cNvCxnSpPr>
              <p:nvPr/>
            </p:nvCxnSpPr>
            <p:spPr>
              <a:xfrm flipV="1">
                <a:off x="10719852" y="-856136"/>
                <a:ext cx="0" cy="3130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9" name="Овал 178">
              <a:extLst>
                <a:ext uri="{FF2B5EF4-FFF2-40B4-BE49-F238E27FC236}">
                  <a16:creationId xmlns:a16="http://schemas.microsoft.com/office/drawing/2014/main" id="{44BFA3F1-1C9F-4C93-9AF1-BD00F33A6E24}"/>
                </a:ext>
              </a:extLst>
            </p:cNvPr>
            <p:cNvSpPr/>
            <p:nvPr/>
          </p:nvSpPr>
          <p:spPr>
            <a:xfrm>
              <a:off x="5141241" y="1418980"/>
              <a:ext cx="350790" cy="35079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39" name="Прямая со стрелкой 138">
              <a:extLst>
                <a:ext uri="{FF2B5EF4-FFF2-40B4-BE49-F238E27FC236}">
                  <a16:creationId xmlns:a16="http://schemas.microsoft.com/office/drawing/2014/main" id="{D4E80307-C3C6-4A73-A8C3-1AED6CF3C492}"/>
                </a:ext>
              </a:extLst>
            </p:cNvPr>
            <p:cNvCxnSpPr>
              <a:cxnSpLocks/>
            </p:cNvCxnSpPr>
            <p:nvPr/>
          </p:nvCxnSpPr>
          <p:spPr>
            <a:xfrm flipV="1">
              <a:off x="5316752" y="1207103"/>
              <a:ext cx="0" cy="66893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80" name="Прямая со стрелкой 179">
              <a:extLst>
                <a:ext uri="{FF2B5EF4-FFF2-40B4-BE49-F238E27FC236}">
                  <a16:creationId xmlns:a16="http://schemas.microsoft.com/office/drawing/2014/main" id="{149E70C0-1B3A-4C4C-8AC3-843EBF979194}"/>
                </a:ext>
              </a:extLst>
            </p:cNvPr>
            <p:cNvCxnSpPr>
              <a:cxnSpLocks/>
            </p:cNvCxnSpPr>
            <p:nvPr/>
          </p:nvCxnSpPr>
          <p:spPr>
            <a:xfrm flipV="1">
              <a:off x="4897031" y="1220205"/>
              <a:ext cx="0" cy="66893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grpSp>
        <p:nvGrpSpPr>
          <p:cNvPr id="42" name="Группа 41">
            <a:extLst>
              <a:ext uri="{FF2B5EF4-FFF2-40B4-BE49-F238E27FC236}">
                <a16:creationId xmlns:a16="http://schemas.microsoft.com/office/drawing/2014/main" id="{DBBAA3E5-8068-4D05-A005-5C106C1C4DF7}"/>
              </a:ext>
            </a:extLst>
          </p:cNvPr>
          <p:cNvGrpSpPr/>
          <p:nvPr/>
        </p:nvGrpSpPr>
        <p:grpSpPr>
          <a:xfrm>
            <a:off x="782205" y="1066871"/>
            <a:ext cx="2992815" cy="2419580"/>
            <a:chOff x="8887388" y="835700"/>
            <a:chExt cx="2992815" cy="2419580"/>
          </a:xfrm>
        </p:grpSpPr>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D73C54E9-0983-407B-B306-3D1503C86316}"/>
                    </a:ext>
                  </a:extLst>
                </p:cNvPr>
                <p:cNvSpPr txBox="1"/>
                <p:nvPr/>
              </p:nvSpPr>
              <p:spPr>
                <a:xfrm>
                  <a:off x="10085693" y="1766988"/>
                  <a:ext cx="1794510" cy="41953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sz="1400" i="1" smtClean="0">
                                <a:solidFill>
                                  <a:srgbClr val="836967"/>
                                </a:solidFill>
                                <a:latin typeface="Cambria Math" panose="02040503050406030204" pitchFamily="18" charset="0"/>
                              </a:rPr>
                            </m:ctrlPr>
                          </m:sSubPr>
                          <m:e>
                            <m:r>
                              <a:rPr lang="ru-RU" sz="1400" i="1">
                                <a:latin typeface="Cambria Math" panose="02040503050406030204" pitchFamily="18" charset="0"/>
                              </a:rPr>
                              <m:t>𝜓</m:t>
                            </m:r>
                          </m:e>
                          <m:sub>
                            <m:r>
                              <a:rPr lang="ru-RU" sz="1400" i="1">
                                <a:latin typeface="Cambria Math" panose="02040503050406030204" pitchFamily="18" charset="0"/>
                              </a:rPr>
                              <m:t>𝑁</m:t>
                            </m:r>
                          </m:sub>
                        </m:sSub>
                        <m:r>
                          <a:rPr lang="en-US" sz="1400" b="0" i="1" smtClean="0">
                            <a:latin typeface="Cambria Math" panose="02040503050406030204" pitchFamily="18" charset="0"/>
                          </a:rPr>
                          <m:t>(</m:t>
                        </m:r>
                        <m:r>
                          <a:rPr lang="ru-RU" sz="1400" i="1">
                            <a:latin typeface="Cambria Math" panose="02040503050406030204" pitchFamily="18" charset="0"/>
                          </a:rPr>
                          <m:t>𝑥</m:t>
                        </m:r>
                        <m:r>
                          <a:rPr lang="en-US" sz="1400" b="0" i="1" smtClean="0">
                            <a:latin typeface="Cambria Math" panose="02040503050406030204" pitchFamily="18" charset="0"/>
                          </a:rPr>
                          <m:t>)</m:t>
                        </m:r>
                        <m:r>
                          <a:rPr lang="ru-RU" sz="1400" i="0">
                            <a:latin typeface="Cambria Math" panose="02040503050406030204" pitchFamily="18" charset="0"/>
                          </a:rPr>
                          <m:t>=</m:t>
                        </m:r>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𝜓</m:t>
                            </m:r>
                          </m:e>
                          <m:sub>
                            <m:r>
                              <a:rPr lang="en-US" sz="1400" b="0" i="1" smtClean="0">
                                <a:latin typeface="Cambria Math" panose="02040503050406030204" pitchFamily="18" charset="0"/>
                              </a:rPr>
                              <m:t>𝑁</m:t>
                            </m:r>
                            <m:r>
                              <a:rPr lang="en-US" sz="1400" b="0" i="1" smtClean="0">
                                <a:latin typeface="Cambria Math" panose="02040503050406030204" pitchFamily="18" charset="0"/>
                              </a:rPr>
                              <m:t>0</m:t>
                            </m:r>
                          </m:sub>
                        </m:sSub>
                        <m:r>
                          <a:rPr lang="ru-RU" sz="1400" i="0">
                            <a:latin typeface="Cambria Math" panose="02040503050406030204" pitchFamily="18" charset="0"/>
                          </a:rPr>
                          <m:t>⋅</m:t>
                        </m:r>
                        <m:sSup>
                          <m:sSupPr>
                            <m:ctrlPr>
                              <a:rPr lang="ru-RU" sz="1400" i="1">
                                <a:solidFill>
                                  <a:srgbClr val="836967"/>
                                </a:solidFill>
                                <a:latin typeface="Cambria Math" panose="02040503050406030204" pitchFamily="18" charset="0"/>
                              </a:rPr>
                            </m:ctrlPr>
                          </m:sSupPr>
                          <m:e>
                            <m:r>
                              <a:rPr lang="ru-RU" sz="1400" i="1">
                                <a:latin typeface="Cambria Math" panose="02040503050406030204" pitchFamily="18" charset="0"/>
                              </a:rPr>
                              <m:t>𝑒</m:t>
                            </m:r>
                          </m:e>
                          <m:sup>
                            <m:r>
                              <a:rPr lang="ru-RU" sz="1400" i="0">
                                <a:latin typeface="Cambria Math" panose="02040503050406030204" pitchFamily="18" charset="0"/>
                              </a:rPr>
                              <m:t>−</m:t>
                            </m:r>
                            <m:f>
                              <m:fPr>
                                <m:ctrlPr>
                                  <a:rPr lang="ru-RU" sz="1400" i="1" smtClean="0">
                                    <a:latin typeface="Cambria Math" panose="02040503050406030204" pitchFamily="18" charset="0"/>
                                  </a:rPr>
                                </m:ctrlPr>
                              </m:fPr>
                              <m:num>
                                <m:r>
                                  <a:rPr lang="en-US" sz="1400" b="0" i="1" smtClean="0">
                                    <a:latin typeface="Cambria Math" panose="02040503050406030204" pitchFamily="18" charset="0"/>
                                  </a:rPr>
                                  <m:t>𝑥</m:t>
                                </m:r>
                              </m:num>
                              <m:den>
                                <m:sSub>
                                  <m:sSubPr>
                                    <m:ctrlPr>
                                      <a:rPr lang="ru-RU" sz="1400" i="1" smtClean="0">
                                        <a:latin typeface="Cambria Math" panose="02040503050406030204" pitchFamily="18" charset="0"/>
                                      </a:rPr>
                                    </m:ctrlPr>
                                  </m:sSubPr>
                                  <m:e>
                                    <m:r>
                                      <a:rPr lang="ru-RU" sz="1400" i="1" smtClean="0">
                                        <a:latin typeface="Cambria Math" panose="02040503050406030204" pitchFamily="18" charset="0"/>
                                        <a:ea typeface="Cambria Math" panose="02040503050406030204" pitchFamily="18" charset="0"/>
                                      </a:rPr>
                                      <m:t>𝜉</m:t>
                                    </m:r>
                                  </m:e>
                                  <m:sub>
                                    <m:r>
                                      <a:rPr lang="en-US" sz="1400" b="0" i="1" smtClean="0">
                                        <a:latin typeface="Cambria Math" panose="02040503050406030204" pitchFamily="18" charset="0"/>
                                      </a:rPr>
                                      <m:t>𝑁</m:t>
                                    </m:r>
                                  </m:sub>
                                </m:sSub>
                              </m:den>
                            </m:f>
                          </m:sup>
                        </m:sSup>
                      </m:oMath>
                    </m:oMathPara>
                  </a14:m>
                  <a:endParaRPr lang="ru-RU" sz="1400" dirty="0"/>
                </a:p>
              </p:txBody>
            </p:sp>
          </mc:Choice>
          <mc:Fallback xmlns="">
            <p:sp>
              <p:nvSpPr>
                <p:cNvPr id="43" name="TextBox 42">
                  <a:extLst>
                    <a:ext uri="{FF2B5EF4-FFF2-40B4-BE49-F238E27FC236}">
                      <a16:creationId xmlns:a16="http://schemas.microsoft.com/office/drawing/2014/main" id="{D73C54E9-0983-407B-B306-3D1503C86316}"/>
                    </a:ext>
                  </a:extLst>
                </p:cNvPr>
                <p:cNvSpPr txBox="1">
                  <a:spLocks noRot="1" noChangeAspect="1" noMove="1" noResize="1" noEditPoints="1" noAdjustHandles="1" noChangeArrowheads="1" noChangeShapeType="1" noTextEdit="1"/>
                </p:cNvSpPr>
                <p:nvPr/>
              </p:nvSpPr>
              <p:spPr>
                <a:xfrm>
                  <a:off x="10085693" y="1766988"/>
                  <a:ext cx="1794510" cy="419538"/>
                </a:xfrm>
                <a:prstGeom prst="rect">
                  <a:avLst/>
                </a:prstGeom>
                <a:blipFill>
                  <a:blip r:embed="rId66"/>
                  <a:stretch>
                    <a:fillRect b="-579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1CCCE6FE-2FC7-476B-898C-146BCB95B61E}"/>
                    </a:ext>
                  </a:extLst>
                </p:cNvPr>
                <p:cNvSpPr txBox="1"/>
                <p:nvPr/>
              </p:nvSpPr>
              <p:spPr>
                <a:xfrm>
                  <a:off x="10132811" y="2431094"/>
                  <a:ext cx="81099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140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𝐸</m:t>
                        </m:r>
                        <m:r>
                          <a:rPr lang="en-US" sz="1400" b="0" i="1" smtClean="0">
                            <a:latin typeface="Cambria Math" panose="02040503050406030204" pitchFamily="18" charset="0"/>
                            <a:ea typeface="Cambria Math" panose="02040503050406030204" pitchFamily="18" charset="0"/>
                          </a:rPr>
                          <m:t>=</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𝑘</m:t>
                            </m:r>
                          </m:e>
                          <m:sub>
                            <m:r>
                              <a:rPr lang="en-US" sz="1400" b="0" i="1" smtClean="0">
                                <a:latin typeface="Cambria Math" panose="02040503050406030204" pitchFamily="18" charset="0"/>
                                <a:ea typeface="Cambria Math" panose="02040503050406030204" pitchFamily="18" charset="0"/>
                              </a:rPr>
                              <m:t>𝐵</m:t>
                            </m:r>
                          </m:sub>
                        </m:sSub>
                        <m:r>
                          <a:rPr lang="en-US" sz="1400" b="0" i="1" smtClean="0">
                            <a:latin typeface="Cambria Math" panose="02040503050406030204" pitchFamily="18" charset="0"/>
                            <a:ea typeface="Cambria Math" panose="02040503050406030204" pitchFamily="18" charset="0"/>
                          </a:rPr>
                          <m:t>𝑇</m:t>
                        </m:r>
                      </m:oMath>
                    </m:oMathPara>
                  </a14:m>
                  <a:endParaRPr lang="ru-RU" sz="1400" dirty="0"/>
                </a:p>
              </p:txBody>
            </p:sp>
          </mc:Choice>
          <mc:Fallback xmlns="">
            <p:sp>
              <p:nvSpPr>
                <p:cNvPr id="44" name="TextBox 43">
                  <a:extLst>
                    <a:ext uri="{FF2B5EF4-FFF2-40B4-BE49-F238E27FC236}">
                      <a16:creationId xmlns:a16="http://schemas.microsoft.com/office/drawing/2014/main" id="{1CCCE6FE-2FC7-476B-898C-146BCB95B61E}"/>
                    </a:ext>
                  </a:extLst>
                </p:cNvPr>
                <p:cNvSpPr txBox="1">
                  <a:spLocks noRot="1" noChangeAspect="1" noMove="1" noResize="1" noEditPoints="1" noAdjustHandles="1" noChangeArrowheads="1" noChangeShapeType="1" noTextEdit="1"/>
                </p:cNvSpPr>
                <p:nvPr/>
              </p:nvSpPr>
              <p:spPr>
                <a:xfrm>
                  <a:off x="10132811" y="2431094"/>
                  <a:ext cx="810991" cy="215444"/>
                </a:xfrm>
                <a:prstGeom prst="rect">
                  <a:avLst/>
                </a:prstGeom>
                <a:blipFill>
                  <a:blip r:embed="rId67"/>
                  <a:stretch>
                    <a:fillRect l="-4511" r="-3759" b="-14286"/>
                  </a:stretch>
                </a:blipFill>
              </p:spPr>
              <p:txBody>
                <a:bodyPr/>
                <a:lstStyle/>
                <a:p>
                  <a:r>
                    <a:rPr lang="ru-RU">
                      <a:noFill/>
                    </a:rPr>
                    <a:t> </a:t>
                  </a:r>
                </a:p>
              </p:txBody>
            </p:sp>
          </mc:Fallback>
        </mc:AlternateContent>
        <p:cxnSp>
          <p:nvCxnSpPr>
            <p:cNvPr id="45" name="Прямая со стрелкой 44">
              <a:extLst>
                <a:ext uri="{FF2B5EF4-FFF2-40B4-BE49-F238E27FC236}">
                  <a16:creationId xmlns:a16="http://schemas.microsoft.com/office/drawing/2014/main" id="{0D974354-C805-4183-AC00-8E1829467A47}"/>
                </a:ext>
              </a:extLst>
            </p:cNvPr>
            <p:cNvCxnSpPr/>
            <p:nvPr/>
          </p:nvCxnSpPr>
          <p:spPr>
            <a:xfrm flipV="1">
              <a:off x="9564094" y="977648"/>
              <a:ext cx="0" cy="227763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6" name="Прямая со стрелкой 45">
              <a:extLst>
                <a:ext uri="{FF2B5EF4-FFF2-40B4-BE49-F238E27FC236}">
                  <a16:creationId xmlns:a16="http://schemas.microsoft.com/office/drawing/2014/main" id="{6B0D4BE0-1160-4EAF-B1E7-316F4A6623C7}"/>
                </a:ext>
              </a:extLst>
            </p:cNvPr>
            <p:cNvCxnSpPr/>
            <p:nvPr/>
          </p:nvCxnSpPr>
          <p:spPr>
            <a:xfrm>
              <a:off x="8938619" y="2839355"/>
              <a:ext cx="250825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7" name="Прямая со стрелкой 46">
              <a:extLst>
                <a:ext uri="{FF2B5EF4-FFF2-40B4-BE49-F238E27FC236}">
                  <a16:creationId xmlns:a16="http://schemas.microsoft.com/office/drawing/2014/main" id="{993E3444-0732-4210-9DE2-FCD9B5AEAEC0}"/>
                </a:ext>
              </a:extLst>
            </p:cNvPr>
            <p:cNvCxnSpPr/>
            <p:nvPr/>
          </p:nvCxnSpPr>
          <p:spPr>
            <a:xfrm>
              <a:off x="9564094" y="3185430"/>
              <a:ext cx="1143000" cy="0"/>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cxnSp>
          <p:nvCxnSpPr>
            <p:cNvPr id="48" name="Прямая со стрелкой 47">
              <a:extLst>
                <a:ext uri="{FF2B5EF4-FFF2-40B4-BE49-F238E27FC236}">
                  <a16:creationId xmlns:a16="http://schemas.microsoft.com/office/drawing/2014/main" id="{29AFD731-3DEF-49D3-A1EE-F04E79B4A8D3}"/>
                </a:ext>
              </a:extLst>
            </p:cNvPr>
            <p:cNvCxnSpPr/>
            <p:nvPr/>
          </p:nvCxnSpPr>
          <p:spPr>
            <a:xfrm>
              <a:off x="9325969" y="3185430"/>
              <a:ext cx="238125" cy="0"/>
            </a:xfrm>
            <a:prstGeom prst="straightConnector1">
              <a:avLst/>
            </a:prstGeom>
            <a:ln w="38100">
              <a:headEnd type="triangle" w="med" len="sm"/>
              <a:tailEnd type="triangle" w="med" len="sm"/>
            </a:ln>
          </p:spPr>
          <p:style>
            <a:lnRef idx="1">
              <a:schemeClr val="dk1"/>
            </a:lnRef>
            <a:fillRef idx="0">
              <a:schemeClr val="dk1"/>
            </a:fillRef>
            <a:effectRef idx="0">
              <a:schemeClr val="dk1"/>
            </a:effectRef>
            <a:fontRef idx="minor">
              <a:schemeClr val="tx1"/>
            </a:fontRef>
          </p:style>
        </p:cxnSp>
        <p:cxnSp>
          <p:nvCxnSpPr>
            <p:cNvPr id="49" name="Прямая соединительная линия 48">
              <a:extLst>
                <a:ext uri="{FF2B5EF4-FFF2-40B4-BE49-F238E27FC236}">
                  <a16:creationId xmlns:a16="http://schemas.microsoft.com/office/drawing/2014/main" id="{5D90CACF-8EB8-4B1B-8D1E-302FA47B7027}"/>
                </a:ext>
              </a:extLst>
            </p:cNvPr>
            <p:cNvCxnSpPr/>
            <p:nvPr/>
          </p:nvCxnSpPr>
          <p:spPr>
            <a:xfrm>
              <a:off x="8938619" y="1896380"/>
              <a:ext cx="0" cy="942975"/>
            </a:xfrm>
            <a:prstGeom prst="line">
              <a:avLst/>
            </a:prstGeom>
            <a:ln w="38100"/>
          </p:spPr>
          <p:style>
            <a:lnRef idx="1">
              <a:schemeClr val="dk1"/>
            </a:lnRef>
            <a:fillRef idx="0">
              <a:schemeClr val="dk1"/>
            </a:fillRef>
            <a:effectRef idx="0">
              <a:schemeClr val="dk1"/>
            </a:effectRef>
            <a:fontRef idx="minor">
              <a:schemeClr val="tx1"/>
            </a:fontRef>
          </p:style>
        </p:cxnSp>
        <p:cxnSp>
          <p:nvCxnSpPr>
            <p:cNvPr id="50" name="Прямая со стрелкой 49">
              <a:extLst>
                <a:ext uri="{FF2B5EF4-FFF2-40B4-BE49-F238E27FC236}">
                  <a16:creationId xmlns:a16="http://schemas.microsoft.com/office/drawing/2014/main" id="{13238059-38CA-453C-BDDA-D47E5CC75C69}"/>
                </a:ext>
              </a:extLst>
            </p:cNvPr>
            <p:cNvCxnSpPr/>
            <p:nvPr/>
          </p:nvCxnSpPr>
          <p:spPr>
            <a:xfrm>
              <a:off x="8938619" y="1978930"/>
              <a:ext cx="596900" cy="0"/>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cxnSp>
          <p:nvCxnSpPr>
            <p:cNvPr id="51" name="Прямая соединительная линия 50">
              <a:extLst>
                <a:ext uri="{FF2B5EF4-FFF2-40B4-BE49-F238E27FC236}">
                  <a16:creationId xmlns:a16="http://schemas.microsoft.com/office/drawing/2014/main" id="{D2FB8936-2295-4D19-9F0A-328E0FB6BEE2}"/>
                </a:ext>
              </a:extLst>
            </p:cNvPr>
            <p:cNvCxnSpPr/>
            <p:nvPr/>
          </p:nvCxnSpPr>
          <p:spPr>
            <a:xfrm>
              <a:off x="9535519" y="1337580"/>
              <a:ext cx="1822450" cy="0"/>
            </a:xfrm>
            <a:prstGeom prst="line">
              <a:avLst/>
            </a:prstGeom>
            <a:ln w="38100">
              <a:prstDash val="sysDot"/>
            </a:ln>
          </p:spPr>
          <p:style>
            <a:lnRef idx="1">
              <a:schemeClr val="dk1"/>
            </a:lnRef>
            <a:fillRef idx="0">
              <a:schemeClr val="dk1"/>
            </a:fillRef>
            <a:effectRef idx="0">
              <a:schemeClr val="dk1"/>
            </a:effectRef>
            <a:fontRef idx="minor">
              <a:schemeClr val="tx1"/>
            </a:fontRef>
          </p:style>
        </p:cxnSp>
        <p:sp>
          <p:nvSpPr>
            <p:cNvPr id="52" name="Полилиния: фигура 51">
              <a:extLst>
                <a:ext uri="{FF2B5EF4-FFF2-40B4-BE49-F238E27FC236}">
                  <a16:creationId xmlns:a16="http://schemas.microsoft.com/office/drawing/2014/main" id="{84A6B35D-6F67-441A-B10E-3C0DEC8FCAB0}"/>
                </a:ext>
              </a:extLst>
            </p:cNvPr>
            <p:cNvSpPr/>
            <p:nvPr/>
          </p:nvSpPr>
          <p:spPr>
            <a:xfrm>
              <a:off x="8935444" y="2467880"/>
              <a:ext cx="622300" cy="384235"/>
            </a:xfrm>
            <a:custGeom>
              <a:avLst/>
              <a:gdLst>
                <a:gd name="connsiteX0" fmla="*/ 0 w 622300"/>
                <a:gd name="connsiteY0" fmla="*/ 384175 h 384235"/>
                <a:gd name="connsiteX1" fmla="*/ 215900 w 622300"/>
                <a:gd name="connsiteY1" fmla="*/ 365125 h 384235"/>
                <a:gd name="connsiteX2" fmla="*/ 428625 w 622300"/>
                <a:gd name="connsiteY2" fmla="*/ 266700 h 384235"/>
                <a:gd name="connsiteX3" fmla="*/ 622300 w 622300"/>
                <a:gd name="connsiteY3" fmla="*/ 0 h 384235"/>
              </a:gdLst>
              <a:ahLst/>
              <a:cxnLst>
                <a:cxn ang="0">
                  <a:pos x="connsiteX0" y="connsiteY0"/>
                </a:cxn>
                <a:cxn ang="0">
                  <a:pos x="connsiteX1" y="connsiteY1"/>
                </a:cxn>
                <a:cxn ang="0">
                  <a:pos x="connsiteX2" y="connsiteY2"/>
                </a:cxn>
                <a:cxn ang="0">
                  <a:pos x="connsiteX3" y="connsiteY3"/>
                </a:cxn>
              </a:cxnLst>
              <a:rect l="l" t="t" r="r" b="b"/>
              <a:pathLst>
                <a:path w="622300" h="384235">
                  <a:moveTo>
                    <a:pt x="0" y="384175"/>
                  </a:moveTo>
                  <a:cubicBezTo>
                    <a:pt x="72231" y="384439"/>
                    <a:pt x="144463" y="384704"/>
                    <a:pt x="215900" y="365125"/>
                  </a:cubicBezTo>
                  <a:cubicBezTo>
                    <a:pt x="287337" y="345546"/>
                    <a:pt x="360892" y="327554"/>
                    <a:pt x="428625" y="266700"/>
                  </a:cubicBezTo>
                  <a:cubicBezTo>
                    <a:pt x="496358" y="205846"/>
                    <a:pt x="559329" y="102923"/>
                    <a:pt x="622300" y="0"/>
                  </a:cubicBezTo>
                </a:path>
              </a:pathLst>
            </a:custGeom>
            <a:ln w="762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cxnSp>
          <p:nvCxnSpPr>
            <p:cNvPr id="53" name="Прямая соединительная линия 52">
              <a:extLst>
                <a:ext uri="{FF2B5EF4-FFF2-40B4-BE49-F238E27FC236}">
                  <a16:creationId xmlns:a16="http://schemas.microsoft.com/office/drawing/2014/main" id="{BEACA875-301A-4A2F-9AB5-1FF8AE302A18}"/>
                </a:ext>
              </a:extLst>
            </p:cNvPr>
            <p:cNvCxnSpPr/>
            <p:nvPr/>
          </p:nvCxnSpPr>
          <p:spPr>
            <a:xfrm>
              <a:off x="10707094" y="2839355"/>
              <a:ext cx="0" cy="415925"/>
            </a:xfrm>
            <a:prstGeom prst="line">
              <a:avLst/>
            </a:prstGeom>
            <a:ln w="38100"/>
          </p:spPr>
          <p:style>
            <a:lnRef idx="1">
              <a:schemeClr val="dk1"/>
            </a:lnRef>
            <a:fillRef idx="0">
              <a:schemeClr val="dk1"/>
            </a:fillRef>
            <a:effectRef idx="0">
              <a:schemeClr val="dk1"/>
            </a:effectRef>
            <a:fontRef idx="minor">
              <a:schemeClr val="tx1"/>
            </a:fontRef>
          </p:style>
        </p:cxnSp>
        <p:sp>
          <p:nvSpPr>
            <p:cNvPr id="54" name="Полилиния: фигура 53">
              <a:extLst>
                <a:ext uri="{FF2B5EF4-FFF2-40B4-BE49-F238E27FC236}">
                  <a16:creationId xmlns:a16="http://schemas.microsoft.com/office/drawing/2014/main" id="{8E99DAA7-C797-454D-BAF7-825EBB5B55C2}"/>
                </a:ext>
              </a:extLst>
            </p:cNvPr>
            <p:cNvSpPr/>
            <p:nvPr/>
          </p:nvSpPr>
          <p:spPr>
            <a:xfrm>
              <a:off x="8957034" y="2286905"/>
              <a:ext cx="598170" cy="567690"/>
            </a:xfrm>
            <a:custGeom>
              <a:avLst/>
              <a:gdLst>
                <a:gd name="connsiteX0" fmla="*/ 0 w 598170"/>
                <a:gd name="connsiteY0" fmla="*/ 567690 h 567690"/>
                <a:gd name="connsiteX1" fmla="*/ 278130 w 598170"/>
                <a:gd name="connsiteY1" fmla="*/ 308610 h 567690"/>
                <a:gd name="connsiteX2" fmla="*/ 598170 w 598170"/>
                <a:gd name="connsiteY2" fmla="*/ 0 h 567690"/>
              </a:gdLst>
              <a:ahLst/>
              <a:cxnLst>
                <a:cxn ang="0">
                  <a:pos x="connsiteX0" y="connsiteY0"/>
                </a:cxn>
                <a:cxn ang="0">
                  <a:pos x="connsiteX1" y="connsiteY1"/>
                </a:cxn>
                <a:cxn ang="0">
                  <a:pos x="connsiteX2" y="connsiteY2"/>
                </a:cxn>
              </a:cxnLst>
              <a:rect l="l" t="t" r="r" b="b"/>
              <a:pathLst>
                <a:path w="598170" h="567690">
                  <a:moveTo>
                    <a:pt x="0" y="567690"/>
                  </a:moveTo>
                  <a:lnTo>
                    <a:pt x="278130" y="308610"/>
                  </a:lnTo>
                  <a:cubicBezTo>
                    <a:pt x="377825" y="213995"/>
                    <a:pt x="487997" y="106997"/>
                    <a:pt x="598170" y="0"/>
                  </a:cubicBezTo>
                </a:path>
              </a:pathLst>
            </a:cu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Полилиния: фигура 54">
              <a:extLst>
                <a:ext uri="{FF2B5EF4-FFF2-40B4-BE49-F238E27FC236}">
                  <a16:creationId xmlns:a16="http://schemas.microsoft.com/office/drawing/2014/main" id="{3C2907F8-392C-45EF-BB08-30342902AA5A}"/>
                </a:ext>
              </a:extLst>
            </p:cNvPr>
            <p:cNvSpPr/>
            <p:nvPr/>
          </p:nvSpPr>
          <p:spPr>
            <a:xfrm>
              <a:off x="9555204" y="1322975"/>
              <a:ext cx="1794510" cy="963930"/>
            </a:xfrm>
            <a:custGeom>
              <a:avLst/>
              <a:gdLst>
                <a:gd name="connsiteX0" fmla="*/ 0 w 1794510"/>
                <a:gd name="connsiteY0" fmla="*/ 963930 h 963930"/>
                <a:gd name="connsiteX1" fmla="*/ 381000 w 1794510"/>
                <a:gd name="connsiteY1" fmla="*/ 624840 h 963930"/>
                <a:gd name="connsiteX2" fmla="*/ 723900 w 1794510"/>
                <a:gd name="connsiteY2" fmla="*/ 369570 h 963930"/>
                <a:gd name="connsiteX3" fmla="*/ 1120140 w 1794510"/>
                <a:gd name="connsiteY3" fmla="*/ 152400 h 963930"/>
                <a:gd name="connsiteX4" fmla="*/ 1402080 w 1794510"/>
                <a:gd name="connsiteY4" fmla="*/ 64770 h 963930"/>
                <a:gd name="connsiteX5" fmla="*/ 1794510 w 1794510"/>
                <a:gd name="connsiteY5" fmla="*/ 0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510" h="963930">
                  <a:moveTo>
                    <a:pt x="0" y="963930"/>
                  </a:moveTo>
                  <a:cubicBezTo>
                    <a:pt x="130175" y="843915"/>
                    <a:pt x="260350" y="723900"/>
                    <a:pt x="381000" y="624840"/>
                  </a:cubicBezTo>
                  <a:cubicBezTo>
                    <a:pt x="501650" y="525780"/>
                    <a:pt x="600710" y="448310"/>
                    <a:pt x="723900" y="369570"/>
                  </a:cubicBezTo>
                  <a:cubicBezTo>
                    <a:pt x="847090" y="290830"/>
                    <a:pt x="1007110" y="203200"/>
                    <a:pt x="1120140" y="152400"/>
                  </a:cubicBezTo>
                  <a:cubicBezTo>
                    <a:pt x="1233170" y="101600"/>
                    <a:pt x="1289685" y="90170"/>
                    <a:pt x="1402080" y="64770"/>
                  </a:cubicBezTo>
                  <a:cubicBezTo>
                    <a:pt x="1514475" y="39370"/>
                    <a:pt x="1654492" y="19685"/>
                    <a:pt x="1794510"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6" name="Прямая соединительная линия 55">
              <a:extLst>
                <a:ext uri="{FF2B5EF4-FFF2-40B4-BE49-F238E27FC236}">
                  <a16:creationId xmlns:a16="http://schemas.microsoft.com/office/drawing/2014/main" id="{B6A07678-E34F-4AAC-A924-8DBF3B88E83C}"/>
                </a:ext>
              </a:extLst>
            </p:cNvPr>
            <p:cNvCxnSpPr/>
            <p:nvPr/>
          </p:nvCxnSpPr>
          <p:spPr>
            <a:xfrm>
              <a:off x="9325969" y="2839355"/>
              <a:ext cx="0" cy="384810"/>
            </a:xfrm>
            <a:prstGeom prst="line">
              <a:avLst/>
            </a:prstGeom>
            <a:ln w="381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569E4186-A568-4139-AAC8-5B78E7014A3B}"/>
                    </a:ext>
                  </a:extLst>
                </p:cNvPr>
                <p:cNvSpPr txBox="1"/>
                <p:nvPr/>
              </p:nvSpPr>
              <p:spPr>
                <a:xfrm>
                  <a:off x="8887388" y="870889"/>
                  <a:ext cx="22685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𝑁</m:t>
                        </m:r>
                      </m:oMath>
                    </m:oMathPara>
                  </a14:m>
                  <a:endParaRPr lang="ru-RU" dirty="0"/>
                </a:p>
              </p:txBody>
            </p:sp>
          </mc:Choice>
          <mc:Fallback xmlns="">
            <p:sp>
              <p:nvSpPr>
                <p:cNvPr id="57" name="TextBox 56">
                  <a:extLst>
                    <a:ext uri="{FF2B5EF4-FFF2-40B4-BE49-F238E27FC236}">
                      <a16:creationId xmlns:a16="http://schemas.microsoft.com/office/drawing/2014/main" id="{569E4186-A568-4139-AAC8-5B78E7014A3B}"/>
                    </a:ext>
                  </a:extLst>
                </p:cNvPr>
                <p:cNvSpPr txBox="1">
                  <a:spLocks noRot="1" noChangeAspect="1" noMove="1" noResize="1" noEditPoints="1" noAdjustHandles="1" noChangeArrowheads="1" noChangeShapeType="1" noTextEdit="1"/>
                </p:cNvSpPr>
                <p:nvPr/>
              </p:nvSpPr>
              <p:spPr>
                <a:xfrm>
                  <a:off x="8887388" y="870889"/>
                  <a:ext cx="226857" cy="276999"/>
                </a:xfrm>
                <a:prstGeom prst="rect">
                  <a:avLst/>
                </a:prstGeom>
                <a:blipFill>
                  <a:blip r:embed="rId68"/>
                  <a:stretch>
                    <a:fillRect l="-23684" r="-21053" b="-666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2168ED90-A767-491F-B621-949B3840E59D}"/>
                    </a:ext>
                  </a:extLst>
                </p:cNvPr>
                <p:cNvSpPr txBox="1"/>
                <p:nvPr/>
              </p:nvSpPr>
              <p:spPr>
                <a:xfrm>
                  <a:off x="10123187" y="868350"/>
                  <a:ext cx="1792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oMath>
                    </m:oMathPara>
                  </a14:m>
                  <a:endParaRPr lang="ru-RU" dirty="0"/>
                </a:p>
              </p:txBody>
            </p:sp>
          </mc:Choice>
          <mc:Fallback xmlns="">
            <p:sp>
              <p:nvSpPr>
                <p:cNvPr id="58" name="TextBox 57">
                  <a:extLst>
                    <a:ext uri="{FF2B5EF4-FFF2-40B4-BE49-F238E27FC236}">
                      <a16:creationId xmlns:a16="http://schemas.microsoft.com/office/drawing/2014/main" id="{2168ED90-A767-491F-B621-949B3840E59D}"/>
                    </a:ext>
                  </a:extLst>
                </p:cNvPr>
                <p:cNvSpPr txBox="1">
                  <a:spLocks noRot="1" noChangeAspect="1" noMove="1" noResize="1" noEditPoints="1" noAdjustHandles="1" noChangeArrowheads="1" noChangeShapeType="1" noTextEdit="1"/>
                </p:cNvSpPr>
                <p:nvPr/>
              </p:nvSpPr>
              <p:spPr>
                <a:xfrm>
                  <a:off x="10123187" y="868350"/>
                  <a:ext cx="179215" cy="276999"/>
                </a:xfrm>
                <a:prstGeom prst="rect">
                  <a:avLst/>
                </a:prstGeom>
                <a:blipFill>
                  <a:blip r:embed="rId69"/>
                  <a:stretch>
                    <a:fillRect l="-31034" r="-31034" b="-666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C2428A64-FF6D-405A-B838-09FC52355E6A}"/>
                    </a:ext>
                  </a:extLst>
                </p:cNvPr>
                <p:cNvSpPr txBox="1"/>
                <p:nvPr/>
              </p:nvSpPr>
              <p:spPr>
                <a:xfrm>
                  <a:off x="9327422" y="835700"/>
                  <a:ext cx="2182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i="1" smtClean="0">
                            <a:latin typeface="Cambria Math" panose="02040503050406030204" pitchFamily="18" charset="0"/>
                            <a:ea typeface="Cambria Math" panose="02040503050406030204" pitchFamily="18" charset="0"/>
                          </a:rPr>
                          <m:t>𝜓</m:t>
                        </m:r>
                      </m:oMath>
                    </m:oMathPara>
                  </a14:m>
                  <a:endParaRPr lang="ru-RU" dirty="0"/>
                </a:p>
              </p:txBody>
            </p:sp>
          </mc:Choice>
          <mc:Fallback xmlns="">
            <p:sp>
              <p:nvSpPr>
                <p:cNvPr id="59" name="TextBox 58">
                  <a:extLst>
                    <a:ext uri="{FF2B5EF4-FFF2-40B4-BE49-F238E27FC236}">
                      <a16:creationId xmlns:a16="http://schemas.microsoft.com/office/drawing/2014/main" id="{C2428A64-FF6D-405A-B838-09FC52355E6A}"/>
                    </a:ext>
                  </a:extLst>
                </p:cNvPr>
                <p:cNvSpPr txBox="1">
                  <a:spLocks noRot="1" noChangeAspect="1" noMove="1" noResize="1" noEditPoints="1" noAdjustHandles="1" noChangeArrowheads="1" noChangeShapeType="1" noTextEdit="1"/>
                </p:cNvSpPr>
                <p:nvPr/>
              </p:nvSpPr>
              <p:spPr>
                <a:xfrm>
                  <a:off x="9327422" y="835700"/>
                  <a:ext cx="218200" cy="276999"/>
                </a:xfrm>
                <a:prstGeom prst="rect">
                  <a:avLst/>
                </a:prstGeom>
                <a:blipFill>
                  <a:blip r:embed="rId70"/>
                  <a:stretch>
                    <a:fillRect l="-38889" t="-2174" r="-36111" b="-3260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93769748-551C-4393-989F-BCD3EA8E0C46}"/>
                    </a:ext>
                  </a:extLst>
                </p:cNvPr>
                <p:cNvSpPr txBox="1"/>
                <p:nvPr/>
              </p:nvSpPr>
              <p:spPr>
                <a:xfrm>
                  <a:off x="9330192" y="1199595"/>
                  <a:ext cx="1811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ru-RU" i="1" dirty="0"/>
                </a:p>
              </p:txBody>
            </p:sp>
          </mc:Choice>
          <mc:Fallback xmlns="">
            <p:sp>
              <p:nvSpPr>
                <p:cNvPr id="60" name="TextBox 59">
                  <a:extLst>
                    <a:ext uri="{FF2B5EF4-FFF2-40B4-BE49-F238E27FC236}">
                      <a16:creationId xmlns:a16="http://schemas.microsoft.com/office/drawing/2014/main" id="{93769748-551C-4393-989F-BCD3EA8E0C46}"/>
                    </a:ext>
                  </a:extLst>
                </p:cNvPr>
                <p:cNvSpPr txBox="1">
                  <a:spLocks noRot="1" noChangeAspect="1" noMove="1" noResize="1" noEditPoints="1" noAdjustHandles="1" noChangeArrowheads="1" noChangeShapeType="1" noTextEdit="1"/>
                </p:cNvSpPr>
                <p:nvPr/>
              </p:nvSpPr>
              <p:spPr>
                <a:xfrm>
                  <a:off x="9330192" y="1199595"/>
                  <a:ext cx="181140" cy="276999"/>
                </a:xfrm>
                <a:prstGeom prst="rect">
                  <a:avLst/>
                </a:prstGeom>
                <a:blipFill>
                  <a:blip r:embed="rId71"/>
                  <a:stretch>
                    <a:fillRect l="-33333" r="-26667" b="-666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61BB30A1-0084-47B9-B3C2-E00EFF2368DE}"/>
                    </a:ext>
                  </a:extLst>
                </p:cNvPr>
                <p:cNvSpPr txBox="1"/>
                <p:nvPr/>
              </p:nvSpPr>
              <p:spPr>
                <a:xfrm>
                  <a:off x="9145569" y="1699276"/>
                  <a:ext cx="18299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ru-RU" dirty="0"/>
                </a:p>
              </p:txBody>
            </p:sp>
          </mc:Choice>
          <mc:Fallback xmlns="">
            <p:sp>
              <p:nvSpPr>
                <p:cNvPr id="61" name="TextBox 60">
                  <a:extLst>
                    <a:ext uri="{FF2B5EF4-FFF2-40B4-BE49-F238E27FC236}">
                      <a16:creationId xmlns:a16="http://schemas.microsoft.com/office/drawing/2014/main" id="{61BB30A1-0084-47B9-B3C2-E00EFF2368DE}"/>
                    </a:ext>
                  </a:extLst>
                </p:cNvPr>
                <p:cNvSpPr txBox="1">
                  <a:spLocks noRot="1" noChangeAspect="1" noMove="1" noResize="1" noEditPoints="1" noAdjustHandles="1" noChangeArrowheads="1" noChangeShapeType="1" noTextEdit="1"/>
                </p:cNvSpPr>
                <p:nvPr/>
              </p:nvSpPr>
              <p:spPr>
                <a:xfrm>
                  <a:off x="9145569" y="1699276"/>
                  <a:ext cx="182999" cy="276999"/>
                </a:xfrm>
                <a:prstGeom prst="rect">
                  <a:avLst/>
                </a:prstGeom>
                <a:blipFill>
                  <a:blip r:embed="rId72"/>
                  <a:stretch>
                    <a:fillRect l="-33333" r="-26667" b="-888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35903FE4-8DA1-42FD-96BF-ED0834AD18B8}"/>
                    </a:ext>
                  </a:extLst>
                </p:cNvPr>
                <p:cNvSpPr txBox="1"/>
                <p:nvPr/>
              </p:nvSpPr>
              <p:spPr>
                <a:xfrm>
                  <a:off x="9580438" y="2569122"/>
                  <a:ext cx="1811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ru-RU" dirty="0"/>
                </a:p>
              </p:txBody>
            </p:sp>
          </mc:Choice>
          <mc:Fallback xmlns="">
            <p:sp>
              <p:nvSpPr>
                <p:cNvPr id="62" name="TextBox 61">
                  <a:extLst>
                    <a:ext uri="{FF2B5EF4-FFF2-40B4-BE49-F238E27FC236}">
                      <a16:creationId xmlns:a16="http://schemas.microsoft.com/office/drawing/2014/main" id="{35903FE4-8DA1-42FD-96BF-ED0834AD18B8}"/>
                    </a:ext>
                  </a:extLst>
                </p:cNvPr>
                <p:cNvSpPr txBox="1">
                  <a:spLocks noRot="1" noChangeAspect="1" noMove="1" noResize="1" noEditPoints="1" noAdjustHandles="1" noChangeArrowheads="1" noChangeShapeType="1" noTextEdit="1"/>
                </p:cNvSpPr>
                <p:nvPr/>
              </p:nvSpPr>
              <p:spPr>
                <a:xfrm>
                  <a:off x="9580438" y="2569122"/>
                  <a:ext cx="181140" cy="276999"/>
                </a:xfrm>
                <a:prstGeom prst="rect">
                  <a:avLst/>
                </a:prstGeom>
                <a:blipFill>
                  <a:blip r:embed="rId73"/>
                  <a:stretch>
                    <a:fillRect l="-30000" r="-30000" b="-666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CE5B78C1-1B46-4C38-9724-DAF2E5D05A28}"/>
                    </a:ext>
                  </a:extLst>
                </p:cNvPr>
                <p:cNvSpPr txBox="1"/>
                <p:nvPr/>
              </p:nvSpPr>
              <p:spPr>
                <a:xfrm>
                  <a:off x="11373623" y="2826493"/>
                  <a:ext cx="18331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ru-RU" dirty="0"/>
                </a:p>
              </p:txBody>
            </p:sp>
          </mc:Choice>
          <mc:Fallback xmlns="">
            <p:sp>
              <p:nvSpPr>
                <p:cNvPr id="63" name="TextBox 62">
                  <a:extLst>
                    <a:ext uri="{FF2B5EF4-FFF2-40B4-BE49-F238E27FC236}">
                      <a16:creationId xmlns:a16="http://schemas.microsoft.com/office/drawing/2014/main" id="{CE5B78C1-1B46-4C38-9724-DAF2E5D05A28}"/>
                    </a:ext>
                  </a:extLst>
                </p:cNvPr>
                <p:cNvSpPr txBox="1">
                  <a:spLocks noRot="1" noChangeAspect="1" noMove="1" noResize="1" noEditPoints="1" noAdjustHandles="1" noChangeArrowheads="1" noChangeShapeType="1" noTextEdit="1"/>
                </p:cNvSpPr>
                <p:nvPr/>
              </p:nvSpPr>
              <p:spPr>
                <a:xfrm>
                  <a:off x="11373623" y="2826493"/>
                  <a:ext cx="183319" cy="276999"/>
                </a:xfrm>
                <a:prstGeom prst="rect">
                  <a:avLst/>
                </a:prstGeom>
                <a:blipFill>
                  <a:blip r:embed="rId74"/>
                  <a:stretch>
                    <a:fillRect l="-20000" r="-1333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3E9AFFC9-2B39-4364-A5B8-8DE1DEAF66B5}"/>
                    </a:ext>
                  </a:extLst>
                </p:cNvPr>
                <p:cNvSpPr txBox="1"/>
                <p:nvPr/>
              </p:nvSpPr>
              <p:spPr>
                <a:xfrm>
                  <a:off x="9307003" y="2853418"/>
                  <a:ext cx="2772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ru-RU" i="1" smtClean="0">
                                <a:latin typeface="Cambria Math" panose="02040503050406030204" pitchFamily="18" charset="0"/>
                                <a:ea typeface="Cambria Math" panose="02040503050406030204" pitchFamily="18" charset="0"/>
                              </a:rPr>
                              <m:t>𝜉</m:t>
                            </m:r>
                          </m:e>
                          <m:sub>
                            <m:r>
                              <a:rPr lang="en-US" b="0" i="1" smtClean="0">
                                <a:latin typeface="Cambria Math" panose="02040503050406030204" pitchFamily="18" charset="0"/>
                              </a:rPr>
                              <m:t>𝑛</m:t>
                            </m:r>
                          </m:sub>
                        </m:sSub>
                      </m:oMath>
                    </m:oMathPara>
                  </a14:m>
                  <a:endParaRPr lang="ru-RU" dirty="0"/>
                </a:p>
              </p:txBody>
            </p:sp>
          </mc:Choice>
          <mc:Fallback xmlns="">
            <p:sp>
              <p:nvSpPr>
                <p:cNvPr id="64" name="TextBox 63">
                  <a:extLst>
                    <a:ext uri="{FF2B5EF4-FFF2-40B4-BE49-F238E27FC236}">
                      <a16:creationId xmlns:a16="http://schemas.microsoft.com/office/drawing/2014/main" id="{3E9AFFC9-2B39-4364-A5B8-8DE1DEAF66B5}"/>
                    </a:ext>
                  </a:extLst>
                </p:cNvPr>
                <p:cNvSpPr txBox="1">
                  <a:spLocks noRot="1" noChangeAspect="1" noMove="1" noResize="1" noEditPoints="1" noAdjustHandles="1" noChangeArrowheads="1" noChangeShapeType="1" noTextEdit="1"/>
                </p:cNvSpPr>
                <p:nvPr/>
              </p:nvSpPr>
              <p:spPr>
                <a:xfrm>
                  <a:off x="9307003" y="2853418"/>
                  <a:ext cx="277255" cy="276999"/>
                </a:xfrm>
                <a:prstGeom prst="rect">
                  <a:avLst/>
                </a:prstGeom>
                <a:blipFill>
                  <a:blip r:embed="rId75"/>
                  <a:stretch>
                    <a:fillRect l="-30435" t="-2174" r="-2174" b="-3260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5A9B28AC-C123-4DC1-9687-593C4BBE4E38}"/>
                    </a:ext>
                  </a:extLst>
                </p:cNvPr>
                <p:cNvSpPr txBox="1"/>
                <p:nvPr/>
              </p:nvSpPr>
              <p:spPr>
                <a:xfrm>
                  <a:off x="9881678" y="2854596"/>
                  <a:ext cx="5078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i="1" smtClean="0">
                            <a:latin typeface="Cambria Math" panose="02040503050406030204" pitchFamily="18" charset="0"/>
                            <a:ea typeface="Cambria Math" panose="02040503050406030204" pitchFamily="18" charset="0"/>
                          </a:rPr>
                          <m:t>𝜉</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m:oMathPara>
                  </a14:m>
                  <a:endParaRPr lang="ru-RU" dirty="0"/>
                </a:p>
              </p:txBody>
            </p:sp>
          </mc:Choice>
          <mc:Fallback xmlns="">
            <p:sp>
              <p:nvSpPr>
                <p:cNvPr id="65" name="TextBox 64">
                  <a:extLst>
                    <a:ext uri="{FF2B5EF4-FFF2-40B4-BE49-F238E27FC236}">
                      <a16:creationId xmlns:a16="http://schemas.microsoft.com/office/drawing/2014/main" id="{5A9B28AC-C123-4DC1-9687-593C4BBE4E38}"/>
                    </a:ext>
                  </a:extLst>
                </p:cNvPr>
                <p:cNvSpPr txBox="1">
                  <a:spLocks noRot="1" noChangeAspect="1" noMove="1" noResize="1" noEditPoints="1" noAdjustHandles="1" noChangeArrowheads="1" noChangeShapeType="1" noTextEdit="1"/>
                </p:cNvSpPr>
                <p:nvPr/>
              </p:nvSpPr>
              <p:spPr>
                <a:xfrm>
                  <a:off x="9881678" y="2854596"/>
                  <a:ext cx="507831" cy="276999"/>
                </a:xfrm>
                <a:prstGeom prst="rect">
                  <a:avLst/>
                </a:prstGeom>
                <a:blipFill>
                  <a:blip r:embed="rId76"/>
                  <a:stretch>
                    <a:fillRect l="-15476" t="-2174" r="-15476" b="-32609"/>
                  </a:stretch>
                </a:blipFill>
              </p:spPr>
              <p:txBody>
                <a:bodyPr/>
                <a:lstStyle/>
                <a:p>
                  <a:r>
                    <a:rPr lang="ru-RU">
                      <a:noFill/>
                    </a:rPr>
                    <a:t> </a:t>
                  </a:r>
                </a:p>
              </p:txBody>
            </p:sp>
          </mc:Fallback>
        </mc:AlternateContent>
      </p:grpSp>
      <p:sp>
        <p:nvSpPr>
          <p:cNvPr id="7" name="TextBox 6">
            <a:extLst>
              <a:ext uri="{FF2B5EF4-FFF2-40B4-BE49-F238E27FC236}">
                <a16:creationId xmlns:a16="http://schemas.microsoft.com/office/drawing/2014/main" id="{C38304D7-5240-46DB-8C42-A922CC56DA1F}"/>
              </a:ext>
            </a:extLst>
          </p:cNvPr>
          <p:cNvSpPr txBox="1"/>
          <p:nvPr/>
        </p:nvSpPr>
        <p:spPr>
          <a:xfrm>
            <a:off x="4503301" y="695008"/>
            <a:ext cx="2800190" cy="338554"/>
          </a:xfrm>
          <a:prstGeom prst="rect">
            <a:avLst/>
          </a:prstGeom>
          <a:noFill/>
        </p:spPr>
        <p:txBody>
          <a:bodyPr wrap="none" rtlCol="0">
            <a:spAutoFit/>
          </a:bodyPr>
          <a:lstStyle/>
          <a:p>
            <a:r>
              <a:rPr lang="en-US" sz="1600" b="1" i="1" u="sng" dirty="0"/>
              <a:t>Ferromagnet / superconductor</a:t>
            </a:r>
            <a:endParaRPr lang="ru-RU" sz="1600" b="1" i="1" u="sng" dirty="0"/>
          </a:p>
        </p:txBody>
      </p:sp>
      <p:sp>
        <p:nvSpPr>
          <p:cNvPr id="9" name="TextBox 8">
            <a:extLst>
              <a:ext uri="{FF2B5EF4-FFF2-40B4-BE49-F238E27FC236}">
                <a16:creationId xmlns:a16="http://schemas.microsoft.com/office/drawing/2014/main" id="{991895F2-312B-445E-ABA9-28A4B3BA40E1}"/>
              </a:ext>
            </a:extLst>
          </p:cNvPr>
          <p:cNvSpPr txBox="1"/>
          <p:nvPr/>
        </p:nvSpPr>
        <p:spPr>
          <a:xfrm>
            <a:off x="8519796" y="701578"/>
            <a:ext cx="2187650" cy="338554"/>
          </a:xfrm>
          <a:prstGeom prst="rect">
            <a:avLst/>
          </a:prstGeom>
          <a:noFill/>
        </p:spPr>
        <p:txBody>
          <a:bodyPr wrap="none" rtlCol="0">
            <a:spAutoFit/>
          </a:bodyPr>
          <a:lstStyle/>
          <a:p>
            <a:r>
              <a:rPr lang="en-US" sz="1600" b="1" i="1" u="sng" dirty="0"/>
              <a:t>Inverse proximity effect</a:t>
            </a:r>
            <a:endParaRPr lang="ru-RU" sz="1600" b="1" i="1" u="sng" dirty="0"/>
          </a:p>
        </p:txBody>
      </p:sp>
      <p:sp>
        <p:nvSpPr>
          <p:cNvPr id="11" name="TextBox 10">
            <a:extLst>
              <a:ext uri="{FF2B5EF4-FFF2-40B4-BE49-F238E27FC236}">
                <a16:creationId xmlns:a16="http://schemas.microsoft.com/office/drawing/2014/main" id="{BA56CF4C-CE0F-4E09-95FF-785033FF46AC}"/>
              </a:ext>
            </a:extLst>
          </p:cNvPr>
          <p:cNvSpPr txBox="1"/>
          <p:nvPr/>
        </p:nvSpPr>
        <p:spPr>
          <a:xfrm>
            <a:off x="2372373" y="3834808"/>
            <a:ext cx="6853286" cy="353943"/>
          </a:xfrm>
          <a:prstGeom prst="rect">
            <a:avLst/>
          </a:prstGeom>
          <a:noFill/>
        </p:spPr>
        <p:txBody>
          <a:bodyPr wrap="none" rtlCol="0">
            <a:spAutoFit/>
          </a:bodyPr>
          <a:lstStyle/>
          <a:p>
            <a:pPr algn="ctr"/>
            <a:r>
              <a:rPr lang="en-US" sz="1700" b="1" i="1" u="sng" dirty="0"/>
              <a:t>Magnetic states of S-FM systems under the influence of proximity effects</a:t>
            </a:r>
            <a:endParaRPr lang="ru-RU" sz="1700" b="1" i="1" u="sng" dirty="0"/>
          </a:p>
        </p:txBody>
      </p:sp>
      <p:sp>
        <p:nvSpPr>
          <p:cNvPr id="66" name="TextBox 65">
            <a:extLst>
              <a:ext uri="{FF2B5EF4-FFF2-40B4-BE49-F238E27FC236}">
                <a16:creationId xmlns:a16="http://schemas.microsoft.com/office/drawing/2014/main" id="{DA1C249E-4382-454A-92B0-DB7BD5E84CEA}"/>
              </a:ext>
            </a:extLst>
          </p:cNvPr>
          <p:cNvSpPr txBox="1"/>
          <p:nvPr/>
        </p:nvSpPr>
        <p:spPr>
          <a:xfrm>
            <a:off x="449858" y="700138"/>
            <a:ext cx="2869760" cy="338554"/>
          </a:xfrm>
          <a:prstGeom prst="rect">
            <a:avLst/>
          </a:prstGeom>
          <a:noFill/>
        </p:spPr>
        <p:txBody>
          <a:bodyPr wrap="none" rtlCol="0">
            <a:spAutoFit/>
          </a:bodyPr>
          <a:lstStyle/>
          <a:p>
            <a:r>
              <a:rPr lang="en-US" sz="1600" b="1" i="1" u="sng" dirty="0"/>
              <a:t>Normal metal / superconductor</a:t>
            </a:r>
            <a:endParaRPr lang="ru-RU" sz="1600" b="1" i="1" u="sng" dirty="0"/>
          </a:p>
        </p:txBody>
      </p: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18774368-B6E6-4122-A27C-58D53F262253}"/>
                  </a:ext>
                </a:extLst>
              </p:cNvPr>
              <p:cNvSpPr txBox="1"/>
              <p:nvPr/>
            </p:nvSpPr>
            <p:spPr>
              <a:xfrm>
                <a:off x="3581304" y="5724651"/>
                <a:ext cx="1123948"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sz="2000" i="1" smtClean="0">
                              <a:latin typeface="Cambria Math" panose="02040503050406030204" pitchFamily="18" charset="0"/>
                            </a:rPr>
                          </m:ctrlPr>
                        </m:sSubPr>
                        <m:e>
                          <m:r>
                            <a:rPr lang="ru-RU" sz="2000" i="1">
                              <a:latin typeface="Cambria Math" panose="02040503050406030204" pitchFamily="18" charset="0"/>
                            </a:rPr>
                            <m:t>𝑑</m:t>
                          </m:r>
                        </m:e>
                        <m:sub>
                          <m:r>
                            <a:rPr lang="ru-RU" sz="2000" i="1">
                              <a:latin typeface="Cambria Math" panose="02040503050406030204" pitchFamily="18" charset="0"/>
                            </a:rPr>
                            <m:t>𝐹</m:t>
                          </m:r>
                        </m:sub>
                      </m:sSub>
                      <m:r>
                        <a:rPr lang="ru-RU" sz="2000">
                          <a:latin typeface="Cambria Math" panose="02040503050406030204" pitchFamily="18" charset="0"/>
                          <a:ea typeface="Cambria Math" panose="02040503050406030204" pitchFamily="18" charset="0"/>
                        </a:rPr>
                        <m:t>~</m:t>
                      </m:r>
                      <m:sSub>
                        <m:sSubPr>
                          <m:ctrlPr>
                            <a:rPr lang="ru-RU" sz="2000" i="1">
                              <a:latin typeface="Cambria Math" panose="02040503050406030204" pitchFamily="18" charset="0"/>
                            </a:rPr>
                          </m:ctrlPr>
                        </m:sSubPr>
                        <m:e>
                          <m:r>
                            <a:rPr lang="ru-RU" sz="2000" i="1">
                              <a:latin typeface="Cambria Math" panose="02040503050406030204" pitchFamily="18" charset="0"/>
                            </a:rPr>
                            <m:t>𝜉</m:t>
                          </m:r>
                        </m:e>
                        <m:sub>
                          <m:r>
                            <a:rPr lang="ru-RU" sz="2000" i="1">
                              <a:latin typeface="Cambria Math" panose="02040503050406030204" pitchFamily="18" charset="0"/>
                            </a:rPr>
                            <m:t>𝐹</m:t>
                          </m:r>
                        </m:sub>
                      </m:sSub>
                    </m:oMath>
                  </m:oMathPara>
                </a14:m>
                <a:endParaRPr lang="ru-RU" sz="2000" dirty="0"/>
              </a:p>
            </p:txBody>
          </p:sp>
        </mc:Choice>
        <mc:Fallback xmlns="">
          <p:sp>
            <p:nvSpPr>
              <p:cNvPr id="103" name="TextBox 102">
                <a:extLst>
                  <a:ext uri="{FF2B5EF4-FFF2-40B4-BE49-F238E27FC236}">
                    <a16:creationId xmlns:a16="http://schemas.microsoft.com/office/drawing/2014/main" id="{18774368-B6E6-4122-A27C-58D53F262253}"/>
                  </a:ext>
                </a:extLst>
              </p:cNvPr>
              <p:cNvSpPr txBox="1">
                <a:spLocks noRot="1" noChangeAspect="1" noMove="1" noResize="1" noEditPoints="1" noAdjustHandles="1" noChangeArrowheads="1" noChangeShapeType="1" noTextEdit="1"/>
              </p:cNvSpPr>
              <p:nvPr/>
            </p:nvSpPr>
            <p:spPr>
              <a:xfrm>
                <a:off x="3581304" y="5724651"/>
                <a:ext cx="1123948" cy="400110"/>
              </a:xfrm>
              <a:prstGeom prst="rect">
                <a:avLst/>
              </a:prstGeom>
              <a:blipFill>
                <a:blip r:embed="rId77"/>
                <a:stretch>
                  <a:fillRect b="-1363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5" name="Прямоугольник 134">
                <a:extLst>
                  <a:ext uri="{FF2B5EF4-FFF2-40B4-BE49-F238E27FC236}">
                    <a16:creationId xmlns:a16="http://schemas.microsoft.com/office/drawing/2014/main" id="{035DA2E5-B8E8-47C2-A9F8-A9ADAB664D45}"/>
                  </a:ext>
                </a:extLst>
              </p:cNvPr>
              <p:cNvSpPr/>
              <p:nvPr/>
            </p:nvSpPr>
            <p:spPr>
              <a:xfrm>
                <a:off x="4074263" y="4859852"/>
                <a:ext cx="1189428" cy="7209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sz="2000" i="1">
                              <a:latin typeface="Cambria Math" panose="02040503050406030204" pitchFamily="18" charset="0"/>
                            </a:rPr>
                          </m:ctrlPr>
                        </m:fPr>
                        <m:num>
                          <m:sSub>
                            <m:sSubPr>
                              <m:ctrlPr>
                                <a:rPr lang="ru-RU" sz="2000" i="1">
                                  <a:latin typeface="Cambria Math" panose="02040503050406030204" pitchFamily="18" charset="0"/>
                                </a:rPr>
                              </m:ctrlPr>
                            </m:sSubPr>
                            <m:e>
                              <m:r>
                                <a:rPr lang="ru-RU" sz="2000" i="1">
                                  <a:latin typeface="Cambria Math" panose="02040503050406030204" pitchFamily="18" charset="0"/>
                                </a:rPr>
                                <m:t>𝐼</m:t>
                              </m:r>
                            </m:e>
                            <m:sub>
                              <m:r>
                                <a:rPr lang="ru-RU" sz="2000" i="1">
                                  <a:latin typeface="Cambria Math" panose="02040503050406030204" pitchFamily="18" charset="0"/>
                                </a:rPr>
                                <m:t>𝐹</m:t>
                              </m:r>
                            </m:sub>
                          </m:sSub>
                        </m:num>
                        <m:den>
                          <m:sSub>
                            <m:sSubPr>
                              <m:ctrlPr>
                                <a:rPr lang="ru-RU" sz="2000" i="1">
                                  <a:latin typeface="Cambria Math" panose="02040503050406030204" pitchFamily="18" charset="0"/>
                                </a:rPr>
                              </m:ctrlPr>
                            </m:sSubPr>
                            <m:e>
                              <m:r>
                                <a:rPr lang="ru-RU" sz="2000" i="1">
                                  <a:latin typeface="Cambria Math" panose="02040503050406030204" pitchFamily="18" charset="0"/>
                                </a:rPr>
                                <m:t>𝐼</m:t>
                              </m:r>
                            </m:e>
                            <m:sub>
                              <m:r>
                                <a:rPr lang="ru-RU" sz="2000" i="1">
                                  <a:latin typeface="Cambria Math" panose="02040503050406030204" pitchFamily="18" charset="0"/>
                                </a:rPr>
                                <m:t>𝑆</m:t>
                              </m:r>
                            </m:sub>
                          </m:sSub>
                        </m:den>
                      </m:f>
                      <m:r>
                        <a:rPr lang="ru-RU" sz="2000" i="0">
                          <a:latin typeface="Cambria Math" panose="02040503050406030204" pitchFamily="18" charset="0"/>
                        </a:rPr>
                        <m:t>∼</m:t>
                      </m:r>
                      <m:sSup>
                        <m:sSupPr>
                          <m:ctrlPr>
                            <a:rPr lang="ru-RU" sz="2000" i="1">
                              <a:latin typeface="Cambria Math" panose="02040503050406030204" pitchFamily="18" charset="0"/>
                            </a:rPr>
                          </m:ctrlPr>
                        </m:sSupPr>
                        <m:e>
                          <m:r>
                            <a:rPr lang="ru-RU" sz="2000" i="0">
                              <a:latin typeface="Cambria Math" panose="02040503050406030204" pitchFamily="18" charset="0"/>
                            </a:rPr>
                            <m:t>10</m:t>
                          </m:r>
                        </m:e>
                        <m:sup>
                          <m:r>
                            <a:rPr lang="ru-RU" sz="2000" i="0">
                              <a:latin typeface="Cambria Math" panose="02040503050406030204" pitchFamily="18" charset="0"/>
                            </a:rPr>
                            <m:t>2</m:t>
                          </m:r>
                        </m:sup>
                      </m:sSup>
                    </m:oMath>
                  </m:oMathPara>
                </a14:m>
                <a:endParaRPr lang="ru-RU" sz="2000" dirty="0"/>
              </a:p>
            </p:txBody>
          </p:sp>
        </mc:Choice>
        <mc:Fallback xmlns="">
          <p:sp>
            <p:nvSpPr>
              <p:cNvPr id="135" name="Прямоугольник 134">
                <a:extLst>
                  <a:ext uri="{FF2B5EF4-FFF2-40B4-BE49-F238E27FC236}">
                    <a16:creationId xmlns:a16="http://schemas.microsoft.com/office/drawing/2014/main" id="{035DA2E5-B8E8-47C2-A9F8-A9ADAB664D45}"/>
                  </a:ext>
                </a:extLst>
              </p:cNvPr>
              <p:cNvSpPr>
                <a:spLocks noRot="1" noChangeAspect="1" noMove="1" noResize="1" noEditPoints="1" noAdjustHandles="1" noChangeArrowheads="1" noChangeShapeType="1" noTextEdit="1"/>
              </p:cNvSpPr>
              <p:nvPr/>
            </p:nvSpPr>
            <p:spPr>
              <a:xfrm>
                <a:off x="4074263" y="4859852"/>
                <a:ext cx="1189428" cy="720903"/>
              </a:xfrm>
              <a:prstGeom prst="rect">
                <a:avLst/>
              </a:prstGeom>
              <a:blipFill>
                <a:blip r:embed="rId7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6" name="TextBox 145">
                <a:extLst>
                  <a:ext uri="{FF2B5EF4-FFF2-40B4-BE49-F238E27FC236}">
                    <a16:creationId xmlns:a16="http://schemas.microsoft.com/office/drawing/2014/main" id="{35BDF752-60BF-4E4E-90E5-0122F3226FE2}"/>
                  </a:ext>
                </a:extLst>
              </p:cNvPr>
              <p:cNvSpPr txBox="1"/>
              <p:nvPr/>
            </p:nvSpPr>
            <p:spPr>
              <a:xfrm>
                <a:off x="5379082" y="5135545"/>
                <a:ext cx="963518"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ru-RU" sz="2000" i="1">
                          <a:latin typeface="Cambria Math" panose="02040503050406030204" pitchFamily="18" charset="0"/>
                        </a:rPr>
                        <m:t>𝐼</m:t>
                      </m:r>
                      <m:r>
                        <a:rPr lang="ru-RU" sz="2000">
                          <a:latin typeface="Cambria Math" panose="02040503050406030204" pitchFamily="18" charset="0"/>
                        </a:rPr>
                        <m:t>∼</m:t>
                      </m:r>
                      <m:sSub>
                        <m:sSubPr>
                          <m:ctrlPr>
                            <a:rPr lang="ru-RU" sz="2000" i="1">
                              <a:solidFill>
                                <a:srgbClr val="836967"/>
                              </a:solidFill>
                              <a:latin typeface="Cambria Math" panose="02040503050406030204" pitchFamily="18" charset="0"/>
                            </a:rPr>
                          </m:ctrlPr>
                        </m:sSubPr>
                        <m:e>
                          <m:r>
                            <a:rPr lang="ru-RU" sz="2000" i="1">
                              <a:latin typeface="Cambria Math" panose="02040503050406030204" pitchFamily="18" charset="0"/>
                            </a:rPr>
                            <m:t>𝑇</m:t>
                          </m:r>
                        </m:e>
                        <m:sub>
                          <m:r>
                            <a:rPr lang="ru-RU" sz="2000">
                              <a:latin typeface="Cambria Math" panose="02040503050406030204" pitchFamily="18" charset="0"/>
                            </a:rPr>
                            <m:t>с</m:t>
                          </m:r>
                        </m:sub>
                      </m:sSub>
                    </m:oMath>
                  </m:oMathPara>
                </a14:m>
                <a:endParaRPr lang="ru-RU" sz="2000" dirty="0"/>
              </a:p>
            </p:txBody>
          </p:sp>
        </mc:Choice>
        <mc:Fallback xmlns="">
          <p:sp>
            <p:nvSpPr>
              <p:cNvPr id="146" name="TextBox 145">
                <a:extLst>
                  <a:ext uri="{FF2B5EF4-FFF2-40B4-BE49-F238E27FC236}">
                    <a16:creationId xmlns:a16="http://schemas.microsoft.com/office/drawing/2014/main" id="{35BDF752-60BF-4E4E-90E5-0122F3226FE2}"/>
                  </a:ext>
                </a:extLst>
              </p:cNvPr>
              <p:cNvSpPr txBox="1">
                <a:spLocks noRot="1" noChangeAspect="1" noMove="1" noResize="1" noEditPoints="1" noAdjustHandles="1" noChangeArrowheads="1" noChangeShapeType="1" noTextEdit="1"/>
              </p:cNvSpPr>
              <p:nvPr/>
            </p:nvSpPr>
            <p:spPr>
              <a:xfrm>
                <a:off x="5379082" y="5135545"/>
                <a:ext cx="963518" cy="400110"/>
              </a:xfrm>
              <a:prstGeom prst="rect">
                <a:avLst/>
              </a:prstGeom>
              <a:blipFill>
                <a:blip r:embed="rId79"/>
                <a:stretch>
                  <a:fillRect/>
                </a:stretch>
              </a:blipFill>
            </p:spPr>
            <p:txBody>
              <a:bodyPr/>
              <a:lstStyle/>
              <a:p>
                <a:r>
                  <a:rPr lang="ru-RU">
                    <a:noFill/>
                  </a:rPr>
                  <a:t> </a:t>
                </a:r>
              </a:p>
            </p:txBody>
          </p:sp>
        </mc:Fallback>
      </mc:AlternateContent>
      <p:sp>
        <p:nvSpPr>
          <p:cNvPr id="147" name="TextBox 146">
            <a:extLst>
              <a:ext uri="{FF2B5EF4-FFF2-40B4-BE49-F238E27FC236}">
                <a16:creationId xmlns:a16="http://schemas.microsoft.com/office/drawing/2014/main" id="{FB429576-F30A-405F-A3BB-83358174A256}"/>
              </a:ext>
            </a:extLst>
          </p:cNvPr>
          <p:cNvSpPr txBox="1"/>
          <p:nvPr/>
        </p:nvSpPr>
        <p:spPr>
          <a:xfrm>
            <a:off x="144400" y="4318608"/>
            <a:ext cx="2293000" cy="338554"/>
          </a:xfrm>
          <a:prstGeom prst="rect">
            <a:avLst/>
          </a:prstGeom>
          <a:noFill/>
        </p:spPr>
        <p:txBody>
          <a:bodyPr wrap="none" rtlCol="0">
            <a:spAutoFit/>
          </a:bodyPr>
          <a:lstStyle/>
          <a:p>
            <a:r>
              <a:rPr lang="en-US" sz="1600" i="1" u="sng" dirty="0"/>
              <a:t>Low-dimensional systems</a:t>
            </a:r>
            <a:endParaRPr lang="ru-RU" sz="1600" i="1" u="sng" dirty="0"/>
          </a:p>
        </p:txBody>
      </p:sp>
      <p:sp>
        <p:nvSpPr>
          <p:cNvPr id="148" name="TextBox 147">
            <a:extLst>
              <a:ext uri="{FF2B5EF4-FFF2-40B4-BE49-F238E27FC236}">
                <a16:creationId xmlns:a16="http://schemas.microsoft.com/office/drawing/2014/main" id="{A0D4816E-5538-48C1-8A9B-C0E74CB7E890}"/>
              </a:ext>
            </a:extLst>
          </p:cNvPr>
          <p:cNvSpPr txBox="1"/>
          <p:nvPr/>
        </p:nvSpPr>
        <p:spPr>
          <a:xfrm>
            <a:off x="132396" y="4815489"/>
            <a:ext cx="3976259" cy="584775"/>
          </a:xfrm>
          <a:prstGeom prst="rect">
            <a:avLst/>
          </a:prstGeom>
          <a:noFill/>
        </p:spPr>
        <p:txBody>
          <a:bodyPr wrap="square" rtlCol="0">
            <a:spAutoFit/>
          </a:bodyPr>
          <a:lstStyle/>
          <a:p>
            <a:r>
              <a:rPr lang="en-US" sz="1600" i="1" u="sng" dirty="0"/>
              <a:t>Influence of magnetism on the superconducting properties of the system</a:t>
            </a:r>
            <a:endParaRPr lang="ru-RU" sz="1600" i="1" u="sng" dirty="0"/>
          </a:p>
        </p:txBody>
      </p:sp>
      <p:sp>
        <p:nvSpPr>
          <p:cNvPr id="149" name="TextBox 148">
            <a:extLst>
              <a:ext uri="{FF2B5EF4-FFF2-40B4-BE49-F238E27FC236}">
                <a16:creationId xmlns:a16="http://schemas.microsoft.com/office/drawing/2014/main" id="{F4AA923E-0B03-4459-8974-22524289920A}"/>
              </a:ext>
            </a:extLst>
          </p:cNvPr>
          <p:cNvSpPr txBox="1"/>
          <p:nvPr/>
        </p:nvSpPr>
        <p:spPr>
          <a:xfrm>
            <a:off x="132397" y="5564973"/>
            <a:ext cx="3669159" cy="584775"/>
          </a:xfrm>
          <a:prstGeom prst="rect">
            <a:avLst/>
          </a:prstGeom>
          <a:noFill/>
        </p:spPr>
        <p:txBody>
          <a:bodyPr wrap="square" rtlCol="0">
            <a:spAutoFit/>
          </a:bodyPr>
          <a:lstStyle/>
          <a:p>
            <a:r>
              <a:rPr lang="en-US" sz="1600" i="1" u="sng" dirty="0"/>
              <a:t>Influence of superconductivity on the magnetic properties of the system</a:t>
            </a:r>
            <a:endParaRPr lang="ru-RU" sz="1600" i="1" u="sng" dirty="0"/>
          </a:p>
        </p:txBody>
      </p:sp>
      <p:sp>
        <p:nvSpPr>
          <p:cNvPr id="150" name="TextBox 149">
            <a:extLst>
              <a:ext uri="{FF2B5EF4-FFF2-40B4-BE49-F238E27FC236}">
                <a16:creationId xmlns:a16="http://schemas.microsoft.com/office/drawing/2014/main" id="{703F2E36-9B3F-4DC8-88DE-00C651ECC0D1}"/>
              </a:ext>
            </a:extLst>
          </p:cNvPr>
          <p:cNvSpPr txBox="1"/>
          <p:nvPr/>
        </p:nvSpPr>
        <p:spPr>
          <a:xfrm>
            <a:off x="132368" y="6283605"/>
            <a:ext cx="2546659" cy="338554"/>
          </a:xfrm>
          <a:prstGeom prst="rect">
            <a:avLst/>
          </a:prstGeom>
          <a:noFill/>
        </p:spPr>
        <p:txBody>
          <a:bodyPr wrap="none" rtlCol="0">
            <a:spAutoFit/>
          </a:bodyPr>
          <a:lstStyle/>
          <a:p>
            <a:r>
              <a:rPr lang="en-US" sz="1600" b="1" i="1" u="sng" dirty="0">
                <a:solidFill>
                  <a:srgbClr val="FF0000"/>
                </a:solidFill>
              </a:rPr>
              <a:t>Inhomogeneous structures?</a:t>
            </a:r>
            <a:endParaRPr lang="ru-RU" sz="1600" b="1" i="1" u="sng" dirty="0">
              <a:solidFill>
                <a:srgbClr val="FF0000"/>
              </a:solidFill>
            </a:endParaRPr>
          </a:p>
        </p:txBody>
      </p:sp>
      <mc:AlternateContent xmlns:mc="http://schemas.openxmlformats.org/markup-compatibility/2006" xmlns:a14="http://schemas.microsoft.com/office/drawing/2010/main">
        <mc:Choice Requires="a14">
          <p:sp>
            <p:nvSpPr>
              <p:cNvPr id="151" name="TextBox 150">
                <a:extLst>
                  <a:ext uri="{FF2B5EF4-FFF2-40B4-BE49-F238E27FC236}">
                    <a16:creationId xmlns:a16="http://schemas.microsoft.com/office/drawing/2014/main" id="{D0BE421D-7EC6-49F8-9636-E789E5DF7CAD}"/>
                  </a:ext>
                </a:extLst>
              </p:cNvPr>
              <p:cNvSpPr txBox="1"/>
              <p:nvPr/>
            </p:nvSpPr>
            <p:spPr>
              <a:xfrm>
                <a:off x="2897132" y="4311436"/>
                <a:ext cx="926255"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𝑑</m:t>
                      </m:r>
                      <m:r>
                        <a:rPr lang="ru-RU" sz="2000">
                          <a:latin typeface="Cambria Math" panose="02040503050406030204" pitchFamily="18" charset="0"/>
                          <a:ea typeface="Cambria Math" panose="02040503050406030204" pitchFamily="18" charset="0"/>
                        </a:rPr>
                        <m:t>~</m:t>
                      </m:r>
                      <m:r>
                        <a:rPr lang="ru-RU" sz="2000" i="1" smtClean="0">
                          <a:latin typeface="Cambria Math" panose="02040503050406030204" pitchFamily="18" charset="0"/>
                          <a:ea typeface="Cambria Math" panose="02040503050406030204" pitchFamily="18" charset="0"/>
                        </a:rPr>
                        <m:t>𝜉</m:t>
                      </m:r>
                    </m:oMath>
                  </m:oMathPara>
                </a14:m>
                <a:endParaRPr lang="ru-RU" sz="2000" dirty="0"/>
              </a:p>
            </p:txBody>
          </p:sp>
        </mc:Choice>
        <mc:Fallback xmlns="">
          <p:sp>
            <p:nvSpPr>
              <p:cNvPr id="151" name="TextBox 150">
                <a:extLst>
                  <a:ext uri="{FF2B5EF4-FFF2-40B4-BE49-F238E27FC236}">
                    <a16:creationId xmlns:a16="http://schemas.microsoft.com/office/drawing/2014/main" id="{D0BE421D-7EC6-49F8-9636-E789E5DF7CAD}"/>
                  </a:ext>
                </a:extLst>
              </p:cNvPr>
              <p:cNvSpPr txBox="1">
                <a:spLocks noRot="1" noChangeAspect="1" noMove="1" noResize="1" noEditPoints="1" noAdjustHandles="1" noChangeArrowheads="1" noChangeShapeType="1" noTextEdit="1"/>
              </p:cNvSpPr>
              <p:nvPr/>
            </p:nvSpPr>
            <p:spPr>
              <a:xfrm>
                <a:off x="2897132" y="4311436"/>
                <a:ext cx="926255" cy="400110"/>
              </a:xfrm>
              <a:prstGeom prst="rect">
                <a:avLst/>
              </a:prstGeom>
              <a:blipFill>
                <a:blip r:embed="rId80"/>
                <a:stretch>
                  <a:fillRect b="-1363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2" name="TextBox 151">
                <a:extLst>
                  <a:ext uri="{FF2B5EF4-FFF2-40B4-BE49-F238E27FC236}">
                    <a16:creationId xmlns:a16="http://schemas.microsoft.com/office/drawing/2014/main" id="{4902D434-824E-46BF-B2D7-80E9A2DF7828}"/>
                  </a:ext>
                </a:extLst>
              </p:cNvPr>
              <p:cNvSpPr txBox="1"/>
              <p:nvPr/>
            </p:nvSpPr>
            <p:spPr>
              <a:xfrm>
                <a:off x="3052727" y="6268657"/>
                <a:ext cx="1123948"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sz="2000" i="1" smtClean="0">
                              <a:latin typeface="Cambria Math" panose="02040503050406030204" pitchFamily="18" charset="0"/>
                            </a:rPr>
                          </m:ctrlPr>
                        </m:sSubPr>
                        <m:e>
                          <m:r>
                            <a:rPr lang="ru-RU" sz="2000" i="1">
                              <a:latin typeface="Cambria Math" panose="02040503050406030204" pitchFamily="18" charset="0"/>
                            </a:rPr>
                            <m:t>𝑑</m:t>
                          </m:r>
                        </m:e>
                        <m:sub>
                          <m:r>
                            <a:rPr lang="en-US" sz="2000" b="0" i="1" smtClean="0">
                              <a:latin typeface="Cambria Math" panose="02040503050406030204" pitchFamily="18" charset="0"/>
                            </a:rPr>
                            <m:t>𝑐𝑙</m:t>
                          </m:r>
                        </m:sub>
                      </m:sSub>
                      <m:r>
                        <a:rPr lang="en-US" sz="2000" b="0" i="1" smtClean="0">
                          <a:latin typeface="Cambria Math" panose="02040503050406030204" pitchFamily="18" charset="0"/>
                        </a:rPr>
                        <m:t>&gt;</m:t>
                      </m:r>
                      <m:sSub>
                        <m:sSubPr>
                          <m:ctrlPr>
                            <a:rPr lang="ru-RU" sz="2000" i="1">
                              <a:latin typeface="Cambria Math" panose="02040503050406030204" pitchFamily="18" charset="0"/>
                            </a:rPr>
                          </m:ctrlPr>
                        </m:sSubPr>
                        <m:e>
                          <m:r>
                            <a:rPr lang="ru-RU" sz="2000" i="1">
                              <a:latin typeface="Cambria Math" panose="02040503050406030204" pitchFamily="18" charset="0"/>
                            </a:rPr>
                            <m:t>𝜉</m:t>
                          </m:r>
                        </m:e>
                        <m:sub>
                          <m:r>
                            <a:rPr lang="ru-RU" sz="2000" i="1">
                              <a:latin typeface="Cambria Math" panose="02040503050406030204" pitchFamily="18" charset="0"/>
                            </a:rPr>
                            <m:t>𝐹</m:t>
                          </m:r>
                        </m:sub>
                      </m:sSub>
                    </m:oMath>
                  </m:oMathPara>
                </a14:m>
                <a:endParaRPr lang="ru-RU" sz="2000" dirty="0"/>
              </a:p>
            </p:txBody>
          </p:sp>
        </mc:Choice>
        <mc:Fallback xmlns="">
          <p:sp>
            <p:nvSpPr>
              <p:cNvPr id="152" name="TextBox 151">
                <a:extLst>
                  <a:ext uri="{FF2B5EF4-FFF2-40B4-BE49-F238E27FC236}">
                    <a16:creationId xmlns:a16="http://schemas.microsoft.com/office/drawing/2014/main" id="{4902D434-824E-46BF-B2D7-80E9A2DF7828}"/>
                  </a:ext>
                </a:extLst>
              </p:cNvPr>
              <p:cNvSpPr txBox="1">
                <a:spLocks noRot="1" noChangeAspect="1" noMove="1" noResize="1" noEditPoints="1" noAdjustHandles="1" noChangeArrowheads="1" noChangeShapeType="1" noTextEdit="1"/>
              </p:cNvSpPr>
              <p:nvPr/>
            </p:nvSpPr>
            <p:spPr>
              <a:xfrm>
                <a:off x="3052727" y="6268657"/>
                <a:ext cx="1123948" cy="400110"/>
              </a:xfrm>
              <a:prstGeom prst="rect">
                <a:avLst/>
              </a:prstGeom>
              <a:blipFill>
                <a:blip r:embed="rId81"/>
                <a:stretch>
                  <a:fillRect b="-1363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3" name="TextBox 152">
                <a:extLst>
                  <a:ext uri="{FF2B5EF4-FFF2-40B4-BE49-F238E27FC236}">
                    <a16:creationId xmlns:a16="http://schemas.microsoft.com/office/drawing/2014/main" id="{FC7494C4-BDF0-4303-995E-4442CEF0ACEB}"/>
                  </a:ext>
                </a:extLst>
              </p:cNvPr>
              <p:cNvSpPr txBox="1"/>
              <p:nvPr/>
            </p:nvSpPr>
            <p:spPr>
              <a:xfrm>
                <a:off x="4580618" y="5848697"/>
                <a:ext cx="1261349"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sz="2000" i="1" smtClean="0">
                              <a:latin typeface="Cambria Math" panose="02040503050406030204" pitchFamily="18" charset="0"/>
                            </a:rPr>
                          </m:ctrlPr>
                        </m:sSubPr>
                        <m:e>
                          <m:r>
                            <a:rPr lang="ru-RU" sz="2000" i="1">
                              <a:latin typeface="Cambria Math" panose="02040503050406030204" pitchFamily="18" charset="0"/>
                            </a:rPr>
                            <m:t>𝑑</m:t>
                          </m:r>
                        </m:e>
                        <m:sub>
                          <m:r>
                            <a:rPr lang="ru-RU" sz="2000" i="1">
                              <a:latin typeface="Cambria Math" panose="02040503050406030204" pitchFamily="18" charset="0"/>
                            </a:rPr>
                            <m:t>𝐹</m:t>
                          </m:r>
                        </m:sub>
                      </m:sSub>
                      <m:r>
                        <a:rPr lang="ru-RU" sz="2000" i="1" smtClean="0">
                          <a:latin typeface="Cambria Math" panose="02040503050406030204" pitchFamily="18" charset="0"/>
                          <a:ea typeface="Cambria Math" panose="02040503050406030204" pitchFamily="18" charset="0"/>
                        </a:rPr>
                        <m:t>≪</m:t>
                      </m:r>
                      <m:sSub>
                        <m:sSubPr>
                          <m:ctrlPr>
                            <a:rPr lang="ru-RU" sz="2000" i="1">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𝑆</m:t>
                          </m:r>
                        </m:sub>
                      </m:sSub>
                    </m:oMath>
                  </m:oMathPara>
                </a14:m>
                <a:endParaRPr lang="ru-RU" sz="2000" dirty="0"/>
              </a:p>
            </p:txBody>
          </p:sp>
        </mc:Choice>
        <mc:Fallback xmlns="">
          <p:sp>
            <p:nvSpPr>
              <p:cNvPr id="153" name="TextBox 152">
                <a:extLst>
                  <a:ext uri="{FF2B5EF4-FFF2-40B4-BE49-F238E27FC236}">
                    <a16:creationId xmlns:a16="http://schemas.microsoft.com/office/drawing/2014/main" id="{FC7494C4-BDF0-4303-995E-4442CEF0ACEB}"/>
                  </a:ext>
                </a:extLst>
              </p:cNvPr>
              <p:cNvSpPr txBox="1">
                <a:spLocks noRot="1" noChangeAspect="1" noMove="1" noResize="1" noEditPoints="1" noAdjustHandles="1" noChangeArrowheads="1" noChangeShapeType="1" noTextEdit="1"/>
              </p:cNvSpPr>
              <p:nvPr/>
            </p:nvSpPr>
            <p:spPr>
              <a:xfrm>
                <a:off x="4580618" y="5848697"/>
                <a:ext cx="1261349" cy="400110"/>
              </a:xfrm>
              <a:prstGeom prst="rect">
                <a:avLst/>
              </a:prstGeom>
              <a:blipFill>
                <a:blip r:embed="rId82"/>
                <a:stretch>
                  <a:fillRect/>
                </a:stretch>
              </a:blipFill>
            </p:spPr>
            <p:txBody>
              <a:bodyPr/>
              <a:lstStyle/>
              <a:p>
                <a:r>
                  <a:rPr lang="ru-RU">
                    <a:noFill/>
                  </a:rPr>
                  <a:t> </a:t>
                </a:r>
              </a:p>
            </p:txBody>
          </p:sp>
        </mc:Fallback>
      </mc:AlternateContent>
      <p:sp>
        <p:nvSpPr>
          <p:cNvPr id="155" name="TextBox 154">
            <a:extLst>
              <a:ext uri="{FF2B5EF4-FFF2-40B4-BE49-F238E27FC236}">
                <a16:creationId xmlns:a16="http://schemas.microsoft.com/office/drawing/2014/main" id="{06433471-3620-4CC1-9634-A7BABD167458}"/>
              </a:ext>
            </a:extLst>
          </p:cNvPr>
          <p:cNvSpPr txBox="1"/>
          <p:nvPr/>
        </p:nvSpPr>
        <p:spPr>
          <a:xfrm>
            <a:off x="6962422" y="5949471"/>
            <a:ext cx="1255087" cy="307777"/>
          </a:xfrm>
          <a:prstGeom prst="rect">
            <a:avLst/>
          </a:prstGeom>
          <a:noFill/>
        </p:spPr>
        <p:txBody>
          <a:bodyPr wrap="none" rtlCol="0">
            <a:spAutoFit/>
          </a:bodyPr>
          <a:lstStyle/>
          <a:p>
            <a:r>
              <a:rPr lang="en-US" sz="1400" i="1" dirty="0"/>
              <a:t>S-FM structure</a:t>
            </a:r>
            <a:endParaRPr lang="ru-RU" sz="1400" dirty="0"/>
          </a:p>
        </p:txBody>
      </p:sp>
      <mc:AlternateContent xmlns:mc="http://schemas.openxmlformats.org/markup-compatibility/2006" xmlns:a14="http://schemas.microsoft.com/office/drawing/2010/main">
        <mc:Choice Requires="a14">
          <p:sp>
            <p:nvSpPr>
              <p:cNvPr id="156" name="TextBox 155">
                <a:extLst>
                  <a:ext uri="{FF2B5EF4-FFF2-40B4-BE49-F238E27FC236}">
                    <a16:creationId xmlns:a16="http://schemas.microsoft.com/office/drawing/2014/main" id="{4BE8B1D0-B9AF-4091-8402-3F8708E48C00}"/>
                  </a:ext>
                </a:extLst>
              </p:cNvPr>
              <p:cNvSpPr txBox="1"/>
              <p:nvPr/>
            </p:nvSpPr>
            <p:spPr>
              <a:xfrm>
                <a:off x="7115222" y="6283466"/>
                <a:ext cx="1850665" cy="30777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ru-RU" sz="1400" i="1" smtClean="0">
                          <a:latin typeface="Cambria Math" panose="02040503050406030204" pitchFamily="18" charset="0"/>
                        </a:rPr>
                        <m:t>𝑑</m:t>
                      </m:r>
                      <m:r>
                        <a:rPr lang="ru-RU" sz="1400" i="0">
                          <a:latin typeface="Cambria Math" panose="02040503050406030204" pitchFamily="18" charset="0"/>
                        </a:rPr>
                        <m:t>∼1÷</m:t>
                      </m:r>
                      <m:sSup>
                        <m:sSupPr>
                          <m:ctrlPr>
                            <a:rPr lang="ru-RU" sz="1400" i="1">
                              <a:solidFill>
                                <a:srgbClr val="836967"/>
                              </a:solidFill>
                              <a:latin typeface="Cambria Math" panose="02040503050406030204" pitchFamily="18" charset="0"/>
                            </a:rPr>
                          </m:ctrlPr>
                        </m:sSupPr>
                        <m:e>
                          <m:r>
                            <a:rPr lang="ru-RU" sz="1400" i="0">
                              <a:latin typeface="Cambria Math" panose="02040503050406030204" pitchFamily="18" charset="0"/>
                            </a:rPr>
                            <m:t>10</m:t>
                          </m:r>
                        </m:e>
                        <m:sup>
                          <m:r>
                            <a:rPr lang="ru-RU" sz="1400" i="0">
                              <a:latin typeface="Cambria Math" panose="02040503050406030204" pitchFamily="18" charset="0"/>
                            </a:rPr>
                            <m:t>3</m:t>
                          </m:r>
                        </m:sup>
                      </m:sSup>
                      <m:r>
                        <m:rPr>
                          <m:nor/>
                        </m:rPr>
                        <a:rPr lang="ru-RU" sz="1400" i="1">
                          <a:latin typeface="Cambria Math" panose="02040503050406030204" pitchFamily="18" charset="0"/>
                        </a:rPr>
                        <m:t> </m:t>
                      </m:r>
                      <m:r>
                        <m:rPr>
                          <m:nor/>
                        </m:rPr>
                        <a:rPr lang="en-US" sz="1400" b="0" i="1" smtClean="0">
                          <a:latin typeface="Cambria Math" panose="02040503050406030204" pitchFamily="18" charset="0"/>
                        </a:rPr>
                        <m:t>nm</m:t>
                      </m:r>
                    </m:oMath>
                  </m:oMathPara>
                </a14:m>
                <a:endParaRPr lang="ru-RU" sz="1400" dirty="0"/>
              </a:p>
            </p:txBody>
          </p:sp>
        </mc:Choice>
        <mc:Fallback xmlns="">
          <p:sp>
            <p:nvSpPr>
              <p:cNvPr id="156" name="TextBox 155">
                <a:extLst>
                  <a:ext uri="{FF2B5EF4-FFF2-40B4-BE49-F238E27FC236}">
                    <a16:creationId xmlns:a16="http://schemas.microsoft.com/office/drawing/2014/main" id="{4BE8B1D0-B9AF-4091-8402-3F8708E48C00}"/>
                  </a:ext>
                </a:extLst>
              </p:cNvPr>
              <p:cNvSpPr txBox="1">
                <a:spLocks noRot="1" noChangeAspect="1" noMove="1" noResize="1" noEditPoints="1" noAdjustHandles="1" noChangeArrowheads="1" noChangeShapeType="1" noTextEdit="1"/>
              </p:cNvSpPr>
              <p:nvPr/>
            </p:nvSpPr>
            <p:spPr>
              <a:xfrm>
                <a:off x="7115222" y="6283466"/>
                <a:ext cx="1850665" cy="307777"/>
              </a:xfrm>
              <a:prstGeom prst="rect">
                <a:avLst/>
              </a:prstGeom>
              <a:blipFill>
                <a:blip r:embed="rId83"/>
                <a:stretch>
                  <a:fillRect/>
                </a:stretch>
              </a:blipFill>
            </p:spPr>
            <p:txBody>
              <a:bodyPr/>
              <a:lstStyle/>
              <a:p>
                <a:r>
                  <a:rPr lang="ru-RU">
                    <a:noFill/>
                  </a:rPr>
                  <a:t> </a:t>
                </a:r>
              </a:p>
            </p:txBody>
          </p:sp>
        </mc:Fallback>
      </mc:AlternateContent>
      <p:cxnSp>
        <p:nvCxnSpPr>
          <p:cNvPr id="13" name="Прямая соединительная линия 12">
            <a:extLst>
              <a:ext uri="{FF2B5EF4-FFF2-40B4-BE49-F238E27FC236}">
                <a16:creationId xmlns:a16="http://schemas.microsoft.com/office/drawing/2014/main" id="{E0A67AC1-DE1E-4F6D-B64C-292A5F8172B3}"/>
              </a:ext>
            </a:extLst>
          </p:cNvPr>
          <p:cNvCxnSpPr/>
          <p:nvPr/>
        </p:nvCxnSpPr>
        <p:spPr>
          <a:xfrm flipV="1">
            <a:off x="3909708" y="954767"/>
            <a:ext cx="0" cy="2713983"/>
          </a:xfrm>
          <a:prstGeom prst="line">
            <a:avLst/>
          </a:prstGeom>
        </p:spPr>
        <p:style>
          <a:lnRef idx="1">
            <a:schemeClr val="dk1"/>
          </a:lnRef>
          <a:fillRef idx="0">
            <a:schemeClr val="dk1"/>
          </a:fillRef>
          <a:effectRef idx="0">
            <a:schemeClr val="dk1"/>
          </a:effectRef>
          <a:fontRef idx="minor">
            <a:schemeClr val="tx1"/>
          </a:fontRef>
        </p:style>
      </p:cxnSp>
      <p:cxnSp>
        <p:nvCxnSpPr>
          <p:cNvPr id="255" name="Прямая соединительная линия 254">
            <a:extLst>
              <a:ext uri="{FF2B5EF4-FFF2-40B4-BE49-F238E27FC236}">
                <a16:creationId xmlns:a16="http://schemas.microsoft.com/office/drawing/2014/main" id="{C005035A-B2BF-4214-A450-2D0A34ACED21}"/>
              </a:ext>
            </a:extLst>
          </p:cNvPr>
          <p:cNvCxnSpPr/>
          <p:nvPr/>
        </p:nvCxnSpPr>
        <p:spPr>
          <a:xfrm flipV="1">
            <a:off x="8143024" y="958586"/>
            <a:ext cx="0" cy="2713983"/>
          </a:xfrm>
          <a:prstGeom prst="line">
            <a:avLst/>
          </a:prstGeom>
        </p:spPr>
        <p:style>
          <a:lnRef idx="1">
            <a:schemeClr val="dk1"/>
          </a:lnRef>
          <a:fillRef idx="0">
            <a:schemeClr val="dk1"/>
          </a:fillRef>
          <a:effectRef idx="0">
            <a:schemeClr val="dk1"/>
          </a:effectRef>
          <a:fontRef idx="minor">
            <a:schemeClr val="tx1"/>
          </a:fontRef>
        </p:style>
      </p:cxnSp>
      <p:sp>
        <p:nvSpPr>
          <p:cNvPr id="158" name="TextBox 157">
            <a:extLst>
              <a:ext uri="{FF2B5EF4-FFF2-40B4-BE49-F238E27FC236}">
                <a16:creationId xmlns:a16="http://schemas.microsoft.com/office/drawing/2014/main" id="{87581D11-86C4-42FB-9287-1E98E806BE3F}"/>
              </a:ext>
            </a:extLst>
          </p:cNvPr>
          <p:cNvSpPr txBox="1"/>
          <p:nvPr/>
        </p:nvSpPr>
        <p:spPr>
          <a:xfrm>
            <a:off x="8840748" y="5869604"/>
            <a:ext cx="2894410" cy="307777"/>
          </a:xfrm>
          <a:prstGeom prst="rect">
            <a:avLst/>
          </a:prstGeom>
          <a:noFill/>
        </p:spPr>
        <p:txBody>
          <a:bodyPr wrap="square" rtlCol="0">
            <a:spAutoFit/>
          </a:bodyPr>
          <a:lstStyle/>
          <a:p>
            <a:r>
              <a:rPr lang="en-US" sz="1400" i="1" dirty="0"/>
              <a:t>Inhomogeneous S-FM structure</a:t>
            </a:r>
            <a:endParaRPr lang="ru-RU" sz="1400" dirty="0"/>
          </a:p>
        </p:txBody>
      </p:sp>
      <p:sp>
        <p:nvSpPr>
          <p:cNvPr id="161" name="TextBox 160">
            <a:extLst>
              <a:ext uri="{FF2B5EF4-FFF2-40B4-BE49-F238E27FC236}">
                <a16:creationId xmlns:a16="http://schemas.microsoft.com/office/drawing/2014/main" id="{4A865683-B2AF-4882-930A-1AB22423B76C}"/>
              </a:ext>
            </a:extLst>
          </p:cNvPr>
          <p:cNvSpPr txBox="1"/>
          <p:nvPr/>
        </p:nvSpPr>
        <p:spPr>
          <a:xfrm>
            <a:off x="773959" y="24603"/>
            <a:ext cx="10666190" cy="584775"/>
          </a:xfrm>
          <a:prstGeom prst="rect">
            <a:avLst/>
          </a:prstGeom>
          <a:noFill/>
        </p:spPr>
        <p:txBody>
          <a:bodyPr wrap="none" rtlCol="0">
            <a:spAutoFit/>
          </a:bodyPr>
          <a:lstStyle/>
          <a:p>
            <a:pPr algn="ctr"/>
            <a:r>
              <a:rPr lang="en-GB" sz="3200" b="1" dirty="0">
                <a:solidFill>
                  <a:srgbClr val="FF0000"/>
                </a:solidFill>
              </a:rPr>
              <a:t>PROXIMITY EFFECTS IN THE PHYSICS OF SUPERCONDUCTIVITY</a:t>
            </a:r>
          </a:p>
        </p:txBody>
      </p:sp>
      <p:grpSp>
        <p:nvGrpSpPr>
          <p:cNvPr id="8" name="Группа 7">
            <a:extLst>
              <a:ext uri="{FF2B5EF4-FFF2-40B4-BE49-F238E27FC236}">
                <a16:creationId xmlns:a16="http://schemas.microsoft.com/office/drawing/2014/main" id="{3C3FE8CC-7B3F-AFDF-F727-E5C86AF66D6C}"/>
              </a:ext>
            </a:extLst>
          </p:cNvPr>
          <p:cNvGrpSpPr/>
          <p:nvPr/>
        </p:nvGrpSpPr>
        <p:grpSpPr>
          <a:xfrm>
            <a:off x="11108548" y="6255656"/>
            <a:ext cx="1004577" cy="544286"/>
            <a:chOff x="11108548" y="6255656"/>
            <a:chExt cx="1004577" cy="544286"/>
          </a:xfrm>
          <a:solidFill>
            <a:schemeClr val="bg1">
              <a:lumMod val="95000"/>
            </a:schemeClr>
          </a:solidFill>
        </p:grpSpPr>
        <p:sp>
          <p:nvSpPr>
            <p:cNvPr id="12" name="Прямоугольник: скругленные углы 11">
              <a:extLst>
                <a:ext uri="{FF2B5EF4-FFF2-40B4-BE49-F238E27FC236}">
                  <a16:creationId xmlns:a16="http://schemas.microsoft.com/office/drawing/2014/main" id="{7501CB5D-FFC6-EDC4-621E-EFF391F96F1A}"/>
                </a:ext>
              </a:extLst>
            </p:cNvPr>
            <p:cNvSpPr/>
            <p:nvPr/>
          </p:nvSpPr>
          <p:spPr>
            <a:xfrm>
              <a:off x="11108548" y="6255656"/>
              <a:ext cx="1004577" cy="544286"/>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a:extLst>
                <a:ext uri="{FF2B5EF4-FFF2-40B4-BE49-F238E27FC236}">
                  <a16:creationId xmlns:a16="http://schemas.microsoft.com/office/drawing/2014/main" id="{AED11B53-0839-7E97-01A0-697A1FF3C14F}"/>
                </a:ext>
              </a:extLst>
            </p:cNvPr>
            <p:cNvSpPr txBox="1"/>
            <p:nvPr/>
          </p:nvSpPr>
          <p:spPr>
            <a:xfrm>
              <a:off x="11150008" y="6304223"/>
              <a:ext cx="907621" cy="461665"/>
            </a:xfrm>
            <a:prstGeom prst="rect">
              <a:avLst/>
            </a:prstGeom>
            <a:grpFill/>
            <a:ln>
              <a:noFill/>
            </a:ln>
          </p:spPr>
          <p:txBody>
            <a:bodyPr wrap="none" rtlCol="0">
              <a:spAutoFit/>
            </a:bodyPr>
            <a:lstStyle/>
            <a:p>
              <a:pPr algn="ctr"/>
              <a:r>
                <a:rPr lang="en-US" sz="2400" dirty="0"/>
                <a:t>7 / 17</a:t>
              </a:r>
              <a:endParaRPr lang="ru-RU" sz="2400" dirty="0"/>
            </a:p>
          </p:txBody>
        </p:sp>
      </p:grpSp>
    </p:spTree>
    <p:extLst>
      <p:ext uri="{BB962C8B-B14F-4D97-AF65-F5344CB8AC3E}">
        <p14:creationId xmlns:p14="http://schemas.microsoft.com/office/powerpoint/2010/main" val="2404083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скругленные углы 13">
            <a:extLst>
              <a:ext uri="{FF2B5EF4-FFF2-40B4-BE49-F238E27FC236}">
                <a16:creationId xmlns:a16="http://schemas.microsoft.com/office/drawing/2014/main" id="{83FC82C8-E3BD-46F5-AF87-6D9F8E1F3138}"/>
              </a:ext>
            </a:extLst>
          </p:cNvPr>
          <p:cNvSpPr/>
          <p:nvPr/>
        </p:nvSpPr>
        <p:spPr>
          <a:xfrm>
            <a:off x="7301599" y="3855866"/>
            <a:ext cx="4586778" cy="230004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ru-RU" dirty="0"/>
          </a:p>
        </p:txBody>
      </p:sp>
      <p:pic>
        <p:nvPicPr>
          <p:cNvPr id="7" name="Grafik 1">
            <a:extLst>
              <a:ext uri="{FF2B5EF4-FFF2-40B4-BE49-F238E27FC236}">
                <a16:creationId xmlns:a16="http://schemas.microsoft.com/office/drawing/2014/main" id="{EF85AC92-4314-4907-8617-04F0914EE68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9361" y="4050888"/>
            <a:ext cx="3705946" cy="203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Стрелка: вправо 8">
            <a:extLst>
              <a:ext uri="{FF2B5EF4-FFF2-40B4-BE49-F238E27FC236}">
                <a16:creationId xmlns:a16="http://schemas.microsoft.com/office/drawing/2014/main" id="{4FC3B8B3-D988-43D2-B4AE-0FAC0F6B0474}"/>
              </a:ext>
            </a:extLst>
          </p:cNvPr>
          <p:cNvSpPr/>
          <p:nvPr/>
        </p:nvSpPr>
        <p:spPr>
          <a:xfrm rot="4742250">
            <a:off x="1805832" y="3137223"/>
            <a:ext cx="685800" cy="7488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скругленные углы 12">
            <a:extLst>
              <a:ext uri="{FF2B5EF4-FFF2-40B4-BE49-F238E27FC236}">
                <a16:creationId xmlns:a16="http://schemas.microsoft.com/office/drawing/2014/main" id="{1EB845F7-4C1D-45F6-B620-0347A7575CC6}"/>
              </a:ext>
            </a:extLst>
          </p:cNvPr>
          <p:cNvSpPr/>
          <p:nvPr/>
        </p:nvSpPr>
        <p:spPr>
          <a:xfrm>
            <a:off x="5899177" y="791473"/>
            <a:ext cx="4352325" cy="230004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Стрелка: вправо 14">
            <a:extLst>
              <a:ext uri="{FF2B5EF4-FFF2-40B4-BE49-F238E27FC236}">
                <a16:creationId xmlns:a16="http://schemas.microsoft.com/office/drawing/2014/main" id="{01E7542F-4E27-480C-98BD-919DA8A6CC39}"/>
              </a:ext>
            </a:extLst>
          </p:cNvPr>
          <p:cNvSpPr/>
          <p:nvPr/>
        </p:nvSpPr>
        <p:spPr>
          <a:xfrm rot="17479492">
            <a:off x="5989569" y="3132079"/>
            <a:ext cx="685800" cy="7488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a:extLst>
              <a:ext uri="{FF2B5EF4-FFF2-40B4-BE49-F238E27FC236}">
                <a16:creationId xmlns:a16="http://schemas.microsoft.com/office/drawing/2014/main" id="{4975502A-A339-4EC2-A4BA-C85373E948B1}"/>
              </a:ext>
            </a:extLst>
          </p:cNvPr>
          <p:cNvSpPr/>
          <p:nvPr/>
        </p:nvSpPr>
        <p:spPr>
          <a:xfrm rot="4388460">
            <a:off x="7102710" y="3150998"/>
            <a:ext cx="685800" cy="7488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2">
            <a:extLst>
              <a:ext uri="{FF2B5EF4-FFF2-40B4-BE49-F238E27FC236}">
                <a16:creationId xmlns:a16="http://schemas.microsoft.com/office/drawing/2014/main" id="{2243DB95-5304-494E-9854-8D83BB2E2691}"/>
              </a:ext>
            </a:extLst>
          </p:cNvPr>
          <p:cNvGrpSpPr/>
          <p:nvPr/>
        </p:nvGrpSpPr>
        <p:grpSpPr>
          <a:xfrm>
            <a:off x="226738" y="461086"/>
            <a:ext cx="4352325" cy="2695121"/>
            <a:chOff x="226738" y="594436"/>
            <a:chExt cx="4352325" cy="2695121"/>
          </a:xfrm>
        </p:grpSpPr>
        <p:pic>
          <p:nvPicPr>
            <p:cNvPr id="4" name="Picture 2" descr="https://upload.wikimedia.org/wikipedia/commons/thumb/2/2a/Spin_valve_schematic.svg/2560px-Spin_valve_schematic.svg.png">
              <a:extLst>
                <a:ext uri="{FF2B5EF4-FFF2-40B4-BE49-F238E27FC236}">
                  <a16:creationId xmlns:a16="http://schemas.microsoft.com/office/drawing/2014/main" id="{69ACFB36-1083-418E-9E68-1E80CBA051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688" y="989512"/>
              <a:ext cx="3823293" cy="2300045"/>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скругленные углы 10">
              <a:extLst>
                <a:ext uri="{FF2B5EF4-FFF2-40B4-BE49-F238E27FC236}">
                  <a16:creationId xmlns:a16="http://schemas.microsoft.com/office/drawing/2014/main" id="{A478D439-D711-40BF-BD46-B7141A477904}"/>
                </a:ext>
              </a:extLst>
            </p:cNvPr>
            <p:cNvSpPr/>
            <p:nvPr/>
          </p:nvSpPr>
          <p:spPr>
            <a:xfrm>
              <a:off x="226738" y="922929"/>
              <a:ext cx="4352325" cy="230004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1">
              <a:extLst>
                <a:ext uri="{FF2B5EF4-FFF2-40B4-BE49-F238E27FC236}">
                  <a16:creationId xmlns:a16="http://schemas.microsoft.com/office/drawing/2014/main" id="{CF43EF95-2F7C-4DCF-B784-35C4CD2BE4EB}"/>
                </a:ext>
              </a:extLst>
            </p:cNvPr>
            <p:cNvSpPr txBox="1"/>
            <p:nvPr/>
          </p:nvSpPr>
          <p:spPr>
            <a:xfrm>
              <a:off x="609964" y="594436"/>
              <a:ext cx="3583417" cy="400110"/>
            </a:xfrm>
            <a:prstGeom prst="rect">
              <a:avLst/>
            </a:prstGeom>
            <a:noFill/>
          </p:spPr>
          <p:txBody>
            <a:bodyPr wrap="none" rtlCol="0">
              <a:spAutoFit/>
            </a:bodyPr>
            <a:lstStyle/>
            <a:p>
              <a:r>
                <a:rPr lang="en-US" sz="2000" b="1" dirty="0">
                  <a:solidFill>
                    <a:srgbClr val="FF0000"/>
                  </a:solidFill>
                </a:rPr>
                <a:t>1. Scheme of classical spin valve</a:t>
              </a:r>
              <a:endParaRPr lang="ru-RU" sz="2000" b="1" dirty="0">
                <a:solidFill>
                  <a:srgbClr val="FF0000"/>
                </a:solidFill>
              </a:endParaRPr>
            </a:p>
          </p:txBody>
        </p:sp>
      </p:grpSp>
      <p:grpSp>
        <p:nvGrpSpPr>
          <p:cNvPr id="10" name="Группа 9">
            <a:extLst>
              <a:ext uri="{FF2B5EF4-FFF2-40B4-BE49-F238E27FC236}">
                <a16:creationId xmlns:a16="http://schemas.microsoft.com/office/drawing/2014/main" id="{B2F14809-3E71-4856-94F9-4986F61B5D02}"/>
              </a:ext>
            </a:extLst>
          </p:cNvPr>
          <p:cNvGrpSpPr/>
          <p:nvPr/>
        </p:nvGrpSpPr>
        <p:grpSpPr>
          <a:xfrm>
            <a:off x="1992791" y="3469247"/>
            <a:ext cx="4352325" cy="2679288"/>
            <a:chOff x="1960707" y="4082354"/>
            <a:chExt cx="4352325" cy="2679288"/>
          </a:xfrm>
        </p:grpSpPr>
        <p:pic>
          <p:nvPicPr>
            <p:cNvPr id="5" name="Рисунок 4">
              <a:extLst>
                <a:ext uri="{FF2B5EF4-FFF2-40B4-BE49-F238E27FC236}">
                  <a16:creationId xmlns:a16="http://schemas.microsoft.com/office/drawing/2014/main" id="{089EC17A-2E48-4E45-BB2B-1AFCA817DEAA}"/>
                </a:ext>
              </a:extLst>
            </p:cNvPr>
            <p:cNvPicPr>
              <a:picLocks noChangeAspect="1"/>
            </p:cNvPicPr>
            <p:nvPr/>
          </p:nvPicPr>
          <p:blipFill>
            <a:blip r:embed="rId4"/>
            <a:stretch>
              <a:fillRect/>
            </a:stretch>
          </p:blipFill>
          <p:spPr>
            <a:xfrm>
              <a:off x="2398510" y="4701483"/>
              <a:ext cx="3697490" cy="1832669"/>
            </a:xfrm>
            <a:prstGeom prst="rect">
              <a:avLst/>
            </a:prstGeom>
          </p:spPr>
        </p:pic>
        <p:sp>
          <p:nvSpPr>
            <p:cNvPr id="12" name="Прямоугольник: скругленные углы 11">
              <a:extLst>
                <a:ext uri="{FF2B5EF4-FFF2-40B4-BE49-F238E27FC236}">
                  <a16:creationId xmlns:a16="http://schemas.microsoft.com/office/drawing/2014/main" id="{B31917C4-6214-4135-8BE1-41A7FA7CD131}"/>
                </a:ext>
              </a:extLst>
            </p:cNvPr>
            <p:cNvSpPr/>
            <p:nvPr/>
          </p:nvSpPr>
          <p:spPr>
            <a:xfrm>
              <a:off x="1960707" y="4461597"/>
              <a:ext cx="4352325" cy="230004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TextBox 16">
              <a:extLst>
                <a:ext uri="{FF2B5EF4-FFF2-40B4-BE49-F238E27FC236}">
                  <a16:creationId xmlns:a16="http://schemas.microsoft.com/office/drawing/2014/main" id="{AA428EE8-D1E2-4348-B13C-5E61538821B2}"/>
                </a:ext>
              </a:extLst>
            </p:cNvPr>
            <p:cNvSpPr txBox="1"/>
            <p:nvPr/>
          </p:nvSpPr>
          <p:spPr>
            <a:xfrm>
              <a:off x="2603409" y="4082354"/>
              <a:ext cx="3344313" cy="400110"/>
            </a:xfrm>
            <a:prstGeom prst="rect">
              <a:avLst/>
            </a:prstGeom>
            <a:noFill/>
          </p:spPr>
          <p:txBody>
            <a:bodyPr wrap="none" rtlCol="0">
              <a:spAutoFit/>
            </a:bodyPr>
            <a:lstStyle/>
            <a:p>
              <a:r>
                <a:rPr lang="en-US" sz="2000" b="1" dirty="0">
                  <a:solidFill>
                    <a:srgbClr val="FF0000"/>
                  </a:solidFill>
                </a:rPr>
                <a:t>2. Superconducting spin valve</a:t>
              </a:r>
              <a:endParaRPr lang="ru-RU" sz="2000" b="1" dirty="0">
                <a:solidFill>
                  <a:srgbClr val="FF0000"/>
                </a:solidFill>
              </a:endParaRPr>
            </a:p>
          </p:txBody>
        </p:sp>
      </p:grpSp>
      <p:sp>
        <p:nvSpPr>
          <p:cNvPr id="31" name="TextBox 30">
            <a:extLst>
              <a:ext uri="{FF2B5EF4-FFF2-40B4-BE49-F238E27FC236}">
                <a16:creationId xmlns:a16="http://schemas.microsoft.com/office/drawing/2014/main" id="{934B6771-A6FD-4B7E-9F75-3B48922F7D47}"/>
              </a:ext>
            </a:extLst>
          </p:cNvPr>
          <p:cNvSpPr txBox="1"/>
          <p:nvPr/>
        </p:nvSpPr>
        <p:spPr>
          <a:xfrm>
            <a:off x="6549923" y="430147"/>
            <a:ext cx="2854436" cy="400110"/>
          </a:xfrm>
          <a:prstGeom prst="rect">
            <a:avLst/>
          </a:prstGeom>
          <a:noFill/>
        </p:spPr>
        <p:txBody>
          <a:bodyPr wrap="none" rtlCol="0">
            <a:spAutoFit/>
          </a:bodyPr>
          <a:lstStyle/>
          <a:p>
            <a:r>
              <a:rPr lang="en-US" sz="2000" b="1" dirty="0">
                <a:solidFill>
                  <a:srgbClr val="FF0000"/>
                </a:solidFill>
              </a:rPr>
              <a:t>3. Controlling magnetism</a:t>
            </a:r>
            <a:endParaRPr lang="ru-RU" sz="2000" b="1" dirty="0">
              <a:solidFill>
                <a:srgbClr val="FF0000"/>
              </a:solidFill>
            </a:endParaRPr>
          </a:p>
        </p:txBody>
      </p:sp>
      <p:grpSp>
        <p:nvGrpSpPr>
          <p:cNvPr id="60" name="Группа 59">
            <a:extLst>
              <a:ext uri="{FF2B5EF4-FFF2-40B4-BE49-F238E27FC236}">
                <a16:creationId xmlns:a16="http://schemas.microsoft.com/office/drawing/2014/main" id="{E60FA311-A6CA-4E2D-9C1C-12D7E8113790}"/>
              </a:ext>
            </a:extLst>
          </p:cNvPr>
          <p:cNvGrpSpPr/>
          <p:nvPr/>
        </p:nvGrpSpPr>
        <p:grpSpPr>
          <a:xfrm>
            <a:off x="5939101" y="1147831"/>
            <a:ext cx="2000829" cy="1542175"/>
            <a:chOff x="6167701" y="1405217"/>
            <a:chExt cx="2000829" cy="1542175"/>
          </a:xfrm>
        </p:grpSpPr>
        <p:grpSp>
          <p:nvGrpSpPr>
            <p:cNvPr id="24" name="Группа 23">
              <a:extLst>
                <a:ext uri="{FF2B5EF4-FFF2-40B4-BE49-F238E27FC236}">
                  <a16:creationId xmlns:a16="http://schemas.microsoft.com/office/drawing/2014/main" id="{82696EA8-B455-424F-B593-15DCD6BEA031}"/>
                </a:ext>
              </a:extLst>
            </p:cNvPr>
            <p:cNvGrpSpPr/>
            <p:nvPr/>
          </p:nvGrpSpPr>
          <p:grpSpPr>
            <a:xfrm>
              <a:off x="6568780" y="1405217"/>
              <a:ext cx="1599750" cy="1542175"/>
              <a:chOff x="6625917" y="953375"/>
              <a:chExt cx="2211039" cy="2131464"/>
            </a:xfrm>
          </p:grpSpPr>
          <p:sp>
            <p:nvSpPr>
              <p:cNvPr id="23" name="Куб 22">
                <a:extLst>
                  <a:ext uri="{FF2B5EF4-FFF2-40B4-BE49-F238E27FC236}">
                    <a16:creationId xmlns:a16="http://schemas.microsoft.com/office/drawing/2014/main" id="{46B75EFB-3BAC-4F70-A34E-2FF3DE958403}"/>
                  </a:ext>
                </a:extLst>
              </p:cNvPr>
              <p:cNvSpPr/>
              <p:nvPr/>
            </p:nvSpPr>
            <p:spPr>
              <a:xfrm>
                <a:off x="6629291" y="2233414"/>
                <a:ext cx="2207665" cy="851425"/>
              </a:xfrm>
              <a:prstGeom prst="cube">
                <a:avLst/>
              </a:prstGeom>
              <a:solidFill>
                <a:srgbClr val="36B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Куб 20">
                <a:extLst>
                  <a:ext uri="{FF2B5EF4-FFF2-40B4-BE49-F238E27FC236}">
                    <a16:creationId xmlns:a16="http://schemas.microsoft.com/office/drawing/2014/main" id="{0B514AC3-28B7-4A96-B1F8-EA1685A37529}"/>
                  </a:ext>
                </a:extLst>
              </p:cNvPr>
              <p:cNvSpPr/>
              <p:nvPr/>
            </p:nvSpPr>
            <p:spPr>
              <a:xfrm>
                <a:off x="6625917" y="1591434"/>
                <a:ext cx="2211039" cy="851425"/>
              </a:xfrm>
              <a:prstGeom prst="cube">
                <a:avLst/>
              </a:prstGeom>
              <a:solidFill>
                <a:srgbClr val="52C2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Куб 21">
                <a:extLst>
                  <a:ext uri="{FF2B5EF4-FFF2-40B4-BE49-F238E27FC236}">
                    <a16:creationId xmlns:a16="http://schemas.microsoft.com/office/drawing/2014/main" id="{4A045AE0-2238-473C-8136-108479DC8DB8}"/>
                  </a:ext>
                </a:extLst>
              </p:cNvPr>
              <p:cNvSpPr/>
              <p:nvPr/>
            </p:nvSpPr>
            <p:spPr>
              <a:xfrm>
                <a:off x="6629291" y="953375"/>
                <a:ext cx="2207665" cy="851425"/>
              </a:xfrm>
              <a:prstGeom prst="cube">
                <a:avLst/>
              </a:prstGeom>
              <a:solidFill>
                <a:srgbClr val="36B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26" name="Прямая со стрелкой 25">
              <a:extLst>
                <a:ext uri="{FF2B5EF4-FFF2-40B4-BE49-F238E27FC236}">
                  <a16:creationId xmlns:a16="http://schemas.microsoft.com/office/drawing/2014/main" id="{5F3ADEF6-EFC3-4269-8911-FA82226F5BAE}"/>
                </a:ext>
              </a:extLst>
            </p:cNvPr>
            <p:cNvCxnSpPr/>
            <p:nvPr/>
          </p:nvCxnSpPr>
          <p:spPr>
            <a:xfrm flipH="1">
              <a:off x="6877057" y="1800225"/>
              <a:ext cx="828675" cy="0"/>
            </a:xfrm>
            <a:prstGeom prst="straightConnector1">
              <a:avLst/>
            </a:prstGeom>
            <a:ln w="76200">
              <a:solidFill>
                <a:srgbClr val="FFC000"/>
              </a:solidFill>
              <a:tailEnd type="triangle"/>
            </a:ln>
          </p:spPr>
          <p:style>
            <a:lnRef idx="1">
              <a:schemeClr val="accent2"/>
            </a:lnRef>
            <a:fillRef idx="0">
              <a:schemeClr val="accent2"/>
            </a:fillRef>
            <a:effectRef idx="0">
              <a:schemeClr val="accent2"/>
            </a:effectRef>
            <a:fontRef idx="minor">
              <a:schemeClr val="tx1"/>
            </a:fontRef>
          </p:style>
        </p:cxnSp>
        <p:cxnSp>
          <p:nvCxnSpPr>
            <p:cNvPr id="27" name="Прямая со стрелкой 26">
              <a:extLst>
                <a:ext uri="{FF2B5EF4-FFF2-40B4-BE49-F238E27FC236}">
                  <a16:creationId xmlns:a16="http://schemas.microsoft.com/office/drawing/2014/main" id="{FEF259DD-5A2F-4AA9-936B-6BF13385C288}"/>
                </a:ext>
              </a:extLst>
            </p:cNvPr>
            <p:cNvCxnSpPr/>
            <p:nvPr/>
          </p:nvCxnSpPr>
          <p:spPr>
            <a:xfrm flipH="1">
              <a:off x="6882780" y="2695575"/>
              <a:ext cx="828675" cy="0"/>
            </a:xfrm>
            <a:prstGeom prst="straightConnector1">
              <a:avLst/>
            </a:prstGeom>
            <a:ln w="76200">
              <a:solidFill>
                <a:srgbClr val="FFC000"/>
              </a:solidFill>
              <a:tailEnd type="triangle"/>
            </a:ln>
          </p:spPr>
          <p:style>
            <a:lnRef idx="1">
              <a:schemeClr val="accent2"/>
            </a:lnRef>
            <a:fillRef idx="0">
              <a:schemeClr val="accent2"/>
            </a:fillRef>
            <a:effectRef idx="0">
              <a:schemeClr val="accent2"/>
            </a:effectRef>
            <a:fontRef idx="minor">
              <a:schemeClr val="tx1"/>
            </a:fontRef>
          </p:style>
        </p:cxnSp>
        <p:sp>
          <p:nvSpPr>
            <p:cNvPr id="28" name="TextBox 27">
              <a:extLst>
                <a:ext uri="{FF2B5EF4-FFF2-40B4-BE49-F238E27FC236}">
                  <a16:creationId xmlns:a16="http://schemas.microsoft.com/office/drawing/2014/main" id="{6EAA09D2-C356-48F9-AFB5-42E987FB3AEC}"/>
                </a:ext>
              </a:extLst>
            </p:cNvPr>
            <p:cNvSpPr txBox="1"/>
            <p:nvPr/>
          </p:nvSpPr>
          <p:spPr>
            <a:xfrm>
              <a:off x="6167701" y="1629861"/>
              <a:ext cx="487634" cy="369332"/>
            </a:xfrm>
            <a:prstGeom prst="rect">
              <a:avLst/>
            </a:prstGeom>
            <a:noFill/>
          </p:spPr>
          <p:txBody>
            <a:bodyPr wrap="none" rtlCol="0">
              <a:spAutoFit/>
            </a:bodyPr>
            <a:lstStyle/>
            <a:p>
              <a:r>
                <a:rPr lang="en-US" dirty="0"/>
                <a:t>FM</a:t>
              </a:r>
              <a:endParaRPr lang="ru-RU" dirty="0"/>
            </a:p>
          </p:txBody>
        </p:sp>
        <p:sp>
          <p:nvSpPr>
            <p:cNvPr id="29" name="TextBox 28">
              <a:extLst>
                <a:ext uri="{FF2B5EF4-FFF2-40B4-BE49-F238E27FC236}">
                  <a16:creationId xmlns:a16="http://schemas.microsoft.com/office/drawing/2014/main" id="{754B05EF-051A-44EF-8AEE-F86D49545C60}"/>
                </a:ext>
              </a:extLst>
            </p:cNvPr>
            <p:cNvSpPr txBox="1"/>
            <p:nvPr/>
          </p:nvSpPr>
          <p:spPr>
            <a:xfrm>
              <a:off x="6210566" y="2062247"/>
              <a:ext cx="413896" cy="369332"/>
            </a:xfrm>
            <a:prstGeom prst="rect">
              <a:avLst/>
            </a:prstGeom>
            <a:noFill/>
          </p:spPr>
          <p:txBody>
            <a:bodyPr wrap="none" rtlCol="0">
              <a:spAutoFit/>
            </a:bodyPr>
            <a:lstStyle/>
            <a:p>
              <a:r>
                <a:rPr lang="en-US" dirty="0"/>
                <a:t>SC</a:t>
              </a:r>
              <a:endParaRPr lang="ru-RU" dirty="0"/>
            </a:p>
          </p:txBody>
        </p:sp>
        <p:sp>
          <p:nvSpPr>
            <p:cNvPr id="30" name="TextBox 29">
              <a:extLst>
                <a:ext uri="{FF2B5EF4-FFF2-40B4-BE49-F238E27FC236}">
                  <a16:creationId xmlns:a16="http://schemas.microsoft.com/office/drawing/2014/main" id="{EB5CB740-DBE9-4679-8BBC-51B58D502293}"/>
                </a:ext>
              </a:extLst>
            </p:cNvPr>
            <p:cNvSpPr txBox="1"/>
            <p:nvPr/>
          </p:nvSpPr>
          <p:spPr>
            <a:xfrm>
              <a:off x="6171127" y="2526248"/>
              <a:ext cx="487634" cy="369332"/>
            </a:xfrm>
            <a:prstGeom prst="rect">
              <a:avLst/>
            </a:prstGeom>
            <a:noFill/>
          </p:spPr>
          <p:txBody>
            <a:bodyPr wrap="none" rtlCol="0">
              <a:spAutoFit/>
            </a:bodyPr>
            <a:lstStyle/>
            <a:p>
              <a:r>
                <a:rPr lang="en-US" dirty="0"/>
                <a:t>FM</a:t>
              </a:r>
              <a:endParaRPr lang="ru-RU" dirty="0"/>
            </a:p>
          </p:txBody>
        </p:sp>
        <p:sp>
          <p:nvSpPr>
            <p:cNvPr id="32" name="TextBox 31">
              <a:extLst>
                <a:ext uri="{FF2B5EF4-FFF2-40B4-BE49-F238E27FC236}">
                  <a16:creationId xmlns:a16="http://schemas.microsoft.com/office/drawing/2014/main" id="{F85B7FA8-C252-41ED-83E9-953BAD508123}"/>
                </a:ext>
              </a:extLst>
            </p:cNvPr>
            <p:cNvSpPr txBox="1"/>
            <p:nvPr/>
          </p:nvSpPr>
          <p:spPr>
            <a:xfrm>
              <a:off x="7646429" y="1611618"/>
              <a:ext cx="460382" cy="369332"/>
            </a:xfrm>
            <a:prstGeom prst="rect">
              <a:avLst/>
            </a:prstGeom>
            <a:noFill/>
          </p:spPr>
          <p:txBody>
            <a:bodyPr wrap="square" rtlCol="0">
              <a:spAutoFit/>
            </a:bodyPr>
            <a:lstStyle/>
            <a:p>
              <a:r>
                <a:rPr lang="en-GB" dirty="0"/>
                <a:t>M</a:t>
              </a:r>
              <a:r>
                <a:rPr lang="en-GB" baseline="-25000" dirty="0"/>
                <a:t>1</a:t>
              </a:r>
              <a:endParaRPr lang="ru-RU" baseline="-25000" dirty="0"/>
            </a:p>
          </p:txBody>
        </p:sp>
        <p:sp>
          <p:nvSpPr>
            <p:cNvPr id="33" name="TextBox 32">
              <a:extLst>
                <a:ext uri="{FF2B5EF4-FFF2-40B4-BE49-F238E27FC236}">
                  <a16:creationId xmlns:a16="http://schemas.microsoft.com/office/drawing/2014/main" id="{9A0AB8F2-E8F3-4008-B88A-87913B487930}"/>
                </a:ext>
              </a:extLst>
            </p:cNvPr>
            <p:cNvSpPr txBox="1"/>
            <p:nvPr/>
          </p:nvSpPr>
          <p:spPr>
            <a:xfrm>
              <a:off x="7652829" y="2517863"/>
              <a:ext cx="460382" cy="369332"/>
            </a:xfrm>
            <a:prstGeom prst="rect">
              <a:avLst/>
            </a:prstGeom>
            <a:noFill/>
          </p:spPr>
          <p:txBody>
            <a:bodyPr wrap="square" rtlCol="0">
              <a:spAutoFit/>
            </a:bodyPr>
            <a:lstStyle/>
            <a:p>
              <a:r>
                <a:rPr lang="en-GB" dirty="0"/>
                <a:t>M</a:t>
              </a:r>
              <a:r>
                <a:rPr lang="en-GB" baseline="-25000" dirty="0"/>
                <a:t>2</a:t>
              </a:r>
              <a:endParaRPr lang="ru-RU" baseline="-25000" dirty="0"/>
            </a:p>
          </p:txBody>
        </p:sp>
        <p:sp>
          <p:nvSpPr>
            <p:cNvPr id="34" name="Овал 33">
              <a:extLst>
                <a:ext uri="{FF2B5EF4-FFF2-40B4-BE49-F238E27FC236}">
                  <a16:creationId xmlns:a16="http://schemas.microsoft.com/office/drawing/2014/main" id="{C0A0CC99-7952-4E64-A384-081E60E49787}"/>
                </a:ext>
              </a:extLst>
            </p:cNvPr>
            <p:cNvSpPr/>
            <p:nvPr/>
          </p:nvSpPr>
          <p:spPr>
            <a:xfrm>
              <a:off x="6801423" y="2129356"/>
              <a:ext cx="362506" cy="25780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6" name="Прямая со стрелкой 35">
              <a:extLst>
                <a:ext uri="{FF2B5EF4-FFF2-40B4-BE49-F238E27FC236}">
                  <a16:creationId xmlns:a16="http://schemas.microsoft.com/office/drawing/2014/main" id="{CC4801A2-BE6C-4AB3-95D7-88421081566B}"/>
                </a:ext>
              </a:extLst>
            </p:cNvPr>
            <p:cNvCxnSpPr>
              <a:cxnSpLocks/>
            </p:cNvCxnSpPr>
            <p:nvPr/>
          </p:nvCxnSpPr>
          <p:spPr>
            <a:xfrm>
              <a:off x="6898361" y="2216316"/>
              <a:ext cx="177289" cy="1"/>
            </a:xfrm>
            <a:prstGeom prst="straightConnector1">
              <a:avLst/>
            </a:prstGeom>
            <a:ln w="19050">
              <a:solidFill>
                <a:srgbClr val="41719C"/>
              </a:solidFill>
              <a:tailEnd type="triangle"/>
            </a:ln>
          </p:spPr>
          <p:style>
            <a:lnRef idx="1">
              <a:schemeClr val="accent2"/>
            </a:lnRef>
            <a:fillRef idx="0">
              <a:schemeClr val="accent2"/>
            </a:fillRef>
            <a:effectRef idx="0">
              <a:schemeClr val="accent2"/>
            </a:effectRef>
            <a:fontRef idx="minor">
              <a:schemeClr val="tx1"/>
            </a:fontRef>
          </p:style>
        </p:cxnSp>
        <p:cxnSp>
          <p:nvCxnSpPr>
            <p:cNvPr id="38" name="Прямая со стрелкой 37">
              <a:extLst>
                <a:ext uri="{FF2B5EF4-FFF2-40B4-BE49-F238E27FC236}">
                  <a16:creationId xmlns:a16="http://schemas.microsoft.com/office/drawing/2014/main" id="{CA20EE01-01B1-49AF-8035-2DCD6689FBCC}"/>
                </a:ext>
              </a:extLst>
            </p:cNvPr>
            <p:cNvCxnSpPr>
              <a:cxnSpLocks/>
            </p:cNvCxnSpPr>
            <p:nvPr/>
          </p:nvCxnSpPr>
          <p:spPr>
            <a:xfrm flipH="1">
              <a:off x="6890644" y="2299660"/>
              <a:ext cx="184064" cy="0"/>
            </a:xfrm>
            <a:prstGeom prst="straightConnector1">
              <a:avLst/>
            </a:prstGeom>
            <a:ln w="19050">
              <a:solidFill>
                <a:srgbClr val="41719C"/>
              </a:solidFill>
              <a:tailEnd type="triangle"/>
            </a:ln>
          </p:spPr>
          <p:style>
            <a:lnRef idx="1">
              <a:schemeClr val="accent2"/>
            </a:lnRef>
            <a:fillRef idx="0">
              <a:schemeClr val="accent2"/>
            </a:fillRef>
            <a:effectRef idx="0">
              <a:schemeClr val="accent2"/>
            </a:effectRef>
            <a:fontRef idx="minor">
              <a:schemeClr val="tx1"/>
            </a:fontRef>
          </p:style>
        </p:cxnSp>
        <p:sp>
          <p:nvSpPr>
            <p:cNvPr id="40" name="Овал 39">
              <a:extLst>
                <a:ext uri="{FF2B5EF4-FFF2-40B4-BE49-F238E27FC236}">
                  <a16:creationId xmlns:a16="http://schemas.microsoft.com/office/drawing/2014/main" id="{A204CCBE-835B-465C-9119-FBC59C300801}"/>
                </a:ext>
              </a:extLst>
            </p:cNvPr>
            <p:cNvSpPr/>
            <p:nvPr/>
          </p:nvSpPr>
          <p:spPr>
            <a:xfrm>
              <a:off x="7364015" y="2129356"/>
              <a:ext cx="362506" cy="25780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1" name="Прямая со стрелкой 40">
              <a:extLst>
                <a:ext uri="{FF2B5EF4-FFF2-40B4-BE49-F238E27FC236}">
                  <a16:creationId xmlns:a16="http://schemas.microsoft.com/office/drawing/2014/main" id="{8475BFFA-9C30-477C-BC32-FB99AB01C9FF}"/>
                </a:ext>
              </a:extLst>
            </p:cNvPr>
            <p:cNvCxnSpPr>
              <a:cxnSpLocks/>
            </p:cNvCxnSpPr>
            <p:nvPr/>
          </p:nvCxnSpPr>
          <p:spPr>
            <a:xfrm>
              <a:off x="7460953" y="2216316"/>
              <a:ext cx="177289" cy="1"/>
            </a:xfrm>
            <a:prstGeom prst="straightConnector1">
              <a:avLst/>
            </a:prstGeom>
            <a:ln w="19050">
              <a:solidFill>
                <a:srgbClr val="41719C"/>
              </a:solidFill>
              <a:tailEnd type="triangle"/>
            </a:ln>
          </p:spPr>
          <p:style>
            <a:lnRef idx="1">
              <a:schemeClr val="accent2"/>
            </a:lnRef>
            <a:fillRef idx="0">
              <a:schemeClr val="accent2"/>
            </a:fillRef>
            <a:effectRef idx="0">
              <a:schemeClr val="accent2"/>
            </a:effectRef>
            <a:fontRef idx="minor">
              <a:schemeClr val="tx1"/>
            </a:fontRef>
          </p:style>
        </p:cxnSp>
        <p:cxnSp>
          <p:nvCxnSpPr>
            <p:cNvPr id="42" name="Прямая со стрелкой 41">
              <a:extLst>
                <a:ext uri="{FF2B5EF4-FFF2-40B4-BE49-F238E27FC236}">
                  <a16:creationId xmlns:a16="http://schemas.microsoft.com/office/drawing/2014/main" id="{F5CBA9D1-7A3D-4E5F-ABCB-A15DD852B6D0}"/>
                </a:ext>
              </a:extLst>
            </p:cNvPr>
            <p:cNvCxnSpPr>
              <a:cxnSpLocks/>
            </p:cNvCxnSpPr>
            <p:nvPr/>
          </p:nvCxnSpPr>
          <p:spPr>
            <a:xfrm flipH="1">
              <a:off x="7453236" y="2299660"/>
              <a:ext cx="184064" cy="0"/>
            </a:xfrm>
            <a:prstGeom prst="straightConnector1">
              <a:avLst/>
            </a:prstGeom>
            <a:ln w="19050">
              <a:solidFill>
                <a:srgbClr val="41719C"/>
              </a:solidFill>
              <a:tailEnd type="triangle"/>
            </a:ln>
          </p:spPr>
          <p:style>
            <a:lnRef idx="1">
              <a:schemeClr val="accent2"/>
            </a:lnRef>
            <a:fillRef idx="0">
              <a:schemeClr val="accent2"/>
            </a:fillRef>
            <a:effectRef idx="0">
              <a:schemeClr val="accent2"/>
            </a:effectRef>
            <a:fontRef idx="minor">
              <a:schemeClr val="tx1"/>
            </a:fontRef>
          </p:style>
        </p:cxnSp>
      </p:grpSp>
      <p:grpSp>
        <p:nvGrpSpPr>
          <p:cNvPr id="90" name="Группа 89">
            <a:extLst>
              <a:ext uri="{FF2B5EF4-FFF2-40B4-BE49-F238E27FC236}">
                <a16:creationId xmlns:a16="http://schemas.microsoft.com/office/drawing/2014/main" id="{D44B090F-9754-498B-8466-42781476CF74}"/>
              </a:ext>
            </a:extLst>
          </p:cNvPr>
          <p:cNvGrpSpPr/>
          <p:nvPr/>
        </p:nvGrpSpPr>
        <p:grpSpPr>
          <a:xfrm>
            <a:off x="8046220" y="1159345"/>
            <a:ext cx="2000829" cy="1542175"/>
            <a:chOff x="8274820" y="1416731"/>
            <a:chExt cx="2000829" cy="1542175"/>
          </a:xfrm>
        </p:grpSpPr>
        <p:grpSp>
          <p:nvGrpSpPr>
            <p:cNvPr id="62" name="Группа 61">
              <a:extLst>
                <a:ext uri="{FF2B5EF4-FFF2-40B4-BE49-F238E27FC236}">
                  <a16:creationId xmlns:a16="http://schemas.microsoft.com/office/drawing/2014/main" id="{89B6C294-E735-477F-B12B-0ABEB9D7AF48}"/>
                </a:ext>
              </a:extLst>
            </p:cNvPr>
            <p:cNvGrpSpPr/>
            <p:nvPr/>
          </p:nvGrpSpPr>
          <p:grpSpPr>
            <a:xfrm>
              <a:off x="8675899" y="1416731"/>
              <a:ext cx="1599750" cy="1542175"/>
              <a:chOff x="6625917" y="953375"/>
              <a:chExt cx="2211039" cy="2131464"/>
            </a:xfrm>
          </p:grpSpPr>
          <p:sp>
            <p:nvSpPr>
              <p:cNvPr id="76" name="Куб 75">
                <a:extLst>
                  <a:ext uri="{FF2B5EF4-FFF2-40B4-BE49-F238E27FC236}">
                    <a16:creationId xmlns:a16="http://schemas.microsoft.com/office/drawing/2014/main" id="{01DA7521-AC7B-47AF-88EA-0F64D9CA5E71}"/>
                  </a:ext>
                </a:extLst>
              </p:cNvPr>
              <p:cNvSpPr/>
              <p:nvPr/>
            </p:nvSpPr>
            <p:spPr>
              <a:xfrm>
                <a:off x="6629291" y="2233414"/>
                <a:ext cx="2207665" cy="851425"/>
              </a:xfrm>
              <a:prstGeom prst="cube">
                <a:avLst/>
              </a:prstGeom>
              <a:solidFill>
                <a:srgbClr val="36B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Куб 76">
                <a:extLst>
                  <a:ext uri="{FF2B5EF4-FFF2-40B4-BE49-F238E27FC236}">
                    <a16:creationId xmlns:a16="http://schemas.microsoft.com/office/drawing/2014/main" id="{415030DA-9E63-4E53-A8AA-69EA3BC335D5}"/>
                  </a:ext>
                </a:extLst>
              </p:cNvPr>
              <p:cNvSpPr/>
              <p:nvPr/>
            </p:nvSpPr>
            <p:spPr>
              <a:xfrm>
                <a:off x="6625917" y="1591434"/>
                <a:ext cx="2211039" cy="851425"/>
              </a:xfrm>
              <a:prstGeom prst="cube">
                <a:avLst/>
              </a:prstGeom>
              <a:solidFill>
                <a:srgbClr val="52C2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Куб 77">
                <a:extLst>
                  <a:ext uri="{FF2B5EF4-FFF2-40B4-BE49-F238E27FC236}">
                    <a16:creationId xmlns:a16="http://schemas.microsoft.com/office/drawing/2014/main" id="{2648F6C7-C9CE-400A-95ED-7A158C694927}"/>
                  </a:ext>
                </a:extLst>
              </p:cNvPr>
              <p:cNvSpPr/>
              <p:nvPr/>
            </p:nvSpPr>
            <p:spPr>
              <a:xfrm>
                <a:off x="6629291" y="953375"/>
                <a:ext cx="2207665" cy="851425"/>
              </a:xfrm>
              <a:prstGeom prst="cube">
                <a:avLst/>
              </a:prstGeom>
              <a:solidFill>
                <a:srgbClr val="36B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63" name="Прямая со стрелкой 62">
              <a:extLst>
                <a:ext uri="{FF2B5EF4-FFF2-40B4-BE49-F238E27FC236}">
                  <a16:creationId xmlns:a16="http://schemas.microsoft.com/office/drawing/2014/main" id="{F9792715-5E3C-4A2F-A675-84C1DAFE6B85}"/>
                </a:ext>
              </a:extLst>
            </p:cNvPr>
            <p:cNvCxnSpPr>
              <a:cxnSpLocks/>
            </p:cNvCxnSpPr>
            <p:nvPr/>
          </p:nvCxnSpPr>
          <p:spPr>
            <a:xfrm>
              <a:off x="9005480" y="1806943"/>
              <a:ext cx="828160" cy="0"/>
            </a:xfrm>
            <a:prstGeom prst="straightConnector1">
              <a:avLst/>
            </a:prstGeom>
            <a:ln w="76200">
              <a:solidFill>
                <a:srgbClr val="FFC000"/>
              </a:solidFill>
              <a:tailEnd type="triangle"/>
            </a:ln>
          </p:spPr>
          <p:style>
            <a:lnRef idx="1">
              <a:schemeClr val="accent2"/>
            </a:lnRef>
            <a:fillRef idx="0">
              <a:schemeClr val="accent2"/>
            </a:fillRef>
            <a:effectRef idx="0">
              <a:schemeClr val="accent2"/>
            </a:effectRef>
            <a:fontRef idx="minor">
              <a:schemeClr val="tx1"/>
            </a:fontRef>
          </p:style>
        </p:cxnSp>
        <p:cxnSp>
          <p:nvCxnSpPr>
            <p:cNvPr id="64" name="Прямая со стрелкой 63">
              <a:extLst>
                <a:ext uri="{FF2B5EF4-FFF2-40B4-BE49-F238E27FC236}">
                  <a16:creationId xmlns:a16="http://schemas.microsoft.com/office/drawing/2014/main" id="{33022FC3-70F6-416A-974C-0AF2DC6464A3}"/>
                </a:ext>
              </a:extLst>
            </p:cNvPr>
            <p:cNvCxnSpPr/>
            <p:nvPr/>
          </p:nvCxnSpPr>
          <p:spPr>
            <a:xfrm flipH="1">
              <a:off x="8989899" y="2707089"/>
              <a:ext cx="828675" cy="0"/>
            </a:xfrm>
            <a:prstGeom prst="straightConnector1">
              <a:avLst/>
            </a:prstGeom>
            <a:ln w="76200">
              <a:solidFill>
                <a:srgbClr val="FFC000"/>
              </a:solidFill>
              <a:tailEnd type="triangle"/>
            </a:ln>
          </p:spPr>
          <p:style>
            <a:lnRef idx="1">
              <a:schemeClr val="accent2"/>
            </a:lnRef>
            <a:fillRef idx="0">
              <a:schemeClr val="accent2"/>
            </a:fillRef>
            <a:effectRef idx="0">
              <a:schemeClr val="accent2"/>
            </a:effectRef>
            <a:fontRef idx="minor">
              <a:schemeClr val="tx1"/>
            </a:fontRef>
          </p:style>
        </p:cxnSp>
        <p:sp>
          <p:nvSpPr>
            <p:cNvPr id="65" name="TextBox 64">
              <a:extLst>
                <a:ext uri="{FF2B5EF4-FFF2-40B4-BE49-F238E27FC236}">
                  <a16:creationId xmlns:a16="http://schemas.microsoft.com/office/drawing/2014/main" id="{573AD32F-1906-4A1E-A0F4-6B82EE97A115}"/>
                </a:ext>
              </a:extLst>
            </p:cNvPr>
            <p:cNvSpPr txBox="1"/>
            <p:nvPr/>
          </p:nvSpPr>
          <p:spPr>
            <a:xfrm>
              <a:off x="8274820" y="1641375"/>
              <a:ext cx="487634" cy="369332"/>
            </a:xfrm>
            <a:prstGeom prst="rect">
              <a:avLst/>
            </a:prstGeom>
            <a:noFill/>
          </p:spPr>
          <p:txBody>
            <a:bodyPr wrap="none" rtlCol="0">
              <a:spAutoFit/>
            </a:bodyPr>
            <a:lstStyle/>
            <a:p>
              <a:r>
                <a:rPr lang="en-US" dirty="0"/>
                <a:t>FM</a:t>
              </a:r>
              <a:endParaRPr lang="ru-RU" dirty="0"/>
            </a:p>
          </p:txBody>
        </p:sp>
        <p:sp>
          <p:nvSpPr>
            <p:cNvPr id="66" name="TextBox 65">
              <a:extLst>
                <a:ext uri="{FF2B5EF4-FFF2-40B4-BE49-F238E27FC236}">
                  <a16:creationId xmlns:a16="http://schemas.microsoft.com/office/drawing/2014/main" id="{2EE1CAA7-821C-469D-969E-8ACDC9267169}"/>
                </a:ext>
              </a:extLst>
            </p:cNvPr>
            <p:cNvSpPr txBox="1"/>
            <p:nvPr/>
          </p:nvSpPr>
          <p:spPr>
            <a:xfrm>
              <a:off x="8317685" y="2073761"/>
              <a:ext cx="413896" cy="369332"/>
            </a:xfrm>
            <a:prstGeom prst="rect">
              <a:avLst/>
            </a:prstGeom>
            <a:noFill/>
          </p:spPr>
          <p:txBody>
            <a:bodyPr wrap="none" rtlCol="0">
              <a:spAutoFit/>
            </a:bodyPr>
            <a:lstStyle/>
            <a:p>
              <a:r>
                <a:rPr lang="en-US" dirty="0"/>
                <a:t>SC</a:t>
              </a:r>
              <a:endParaRPr lang="ru-RU" dirty="0"/>
            </a:p>
          </p:txBody>
        </p:sp>
        <p:sp>
          <p:nvSpPr>
            <p:cNvPr id="67" name="TextBox 66">
              <a:extLst>
                <a:ext uri="{FF2B5EF4-FFF2-40B4-BE49-F238E27FC236}">
                  <a16:creationId xmlns:a16="http://schemas.microsoft.com/office/drawing/2014/main" id="{F2AAB7F7-E4FD-40E4-A7AB-8F92B042F633}"/>
                </a:ext>
              </a:extLst>
            </p:cNvPr>
            <p:cNvSpPr txBox="1"/>
            <p:nvPr/>
          </p:nvSpPr>
          <p:spPr>
            <a:xfrm>
              <a:off x="8278246" y="2537762"/>
              <a:ext cx="487634" cy="369332"/>
            </a:xfrm>
            <a:prstGeom prst="rect">
              <a:avLst/>
            </a:prstGeom>
            <a:noFill/>
          </p:spPr>
          <p:txBody>
            <a:bodyPr wrap="none" rtlCol="0">
              <a:spAutoFit/>
            </a:bodyPr>
            <a:lstStyle/>
            <a:p>
              <a:r>
                <a:rPr lang="en-US" dirty="0"/>
                <a:t>FM</a:t>
              </a:r>
              <a:endParaRPr lang="ru-RU" dirty="0"/>
            </a:p>
          </p:txBody>
        </p:sp>
        <p:sp>
          <p:nvSpPr>
            <p:cNvPr id="68" name="TextBox 67">
              <a:extLst>
                <a:ext uri="{FF2B5EF4-FFF2-40B4-BE49-F238E27FC236}">
                  <a16:creationId xmlns:a16="http://schemas.microsoft.com/office/drawing/2014/main" id="{CFC7EC0F-418B-46FF-B7D5-C43BFA1D97B9}"/>
                </a:ext>
              </a:extLst>
            </p:cNvPr>
            <p:cNvSpPr txBox="1"/>
            <p:nvPr/>
          </p:nvSpPr>
          <p:spPr>
            <a:xfrm>
              <a:off x="9753548" y="1623132"/>
              <a:ext cx="460382" cy="369332"/>
            </a:xfrm>
            <a:prstGeom prst="rect">
              <a:avLst/>
            </a:prstGeom>
            <a:noFill/>
          </p:spPr>
          <p:txBody>
            <a:bodyPr wrap="square" rtlCol="0">
              <a:spAutoFit/>
            </a:bodyPr>
            <a:lstStyle/>
            <a:p>
              <a:r>
                <a:rPr lang="en-GB" dirty="0"/>
                <a:t>M</a:t>
              </a:r>
              <a:r>
                <a:rPr lang="en-GB" baseline="-25000" dirty="0"/>
                <a:t>1</a:t>
              </a:r>
              <a:endParaRPr lang="ru-RU" baseline="-25000" dirty="0"/>
            </a:p>
          </p:txBody>
        </p:sp>
        <p:sp>
          <p:nvSpPr>
            <p:cNvPr id="69" name="TextBox 68">
              <a:extLst>
                <a:ext uri="{FF2B5EF4-FFF2-40B4-BE49-F238E27FC236}">
                  <a16:creationId xmlns:a16="http://schemas.microsoft.com/office/drawing/2014/main" id="{E88DA4AF-39A1-43DD-9961-14D6A4EE2AF6}"/>
                </a:ext>
              </a:extLst>
            </p:cNvPr>
            <p:cNvSpPr txBox="1"/>
            <p:nvPr/>
          </p:nvSpPr>
          <p:spPr>
            <a:xfrm>
              <a:off x="9759948" y="2529377"/>
              <a:ext cx="460382" cy="369332"/>
            </a:xfrm>
            <a:prstGeom prst="rect">
              <a:avLst/>
            </a:prstGeom>
            <a:noFill/>
          </p:spPr>
          <p:txBody>
            <a:bodyPr wrap="square" rtlCol="0">
              <a:spAutoFit/>
            </a:bodyPr>
            <a:lstStyle/>
            <a:p>
              <a:r>
                <a:rPr lang="en-GB" dirty="0"/>
                <a:t>M</a:t>
              </a:r>
              <a:r>
                <a:rPr lang="en-GB" baseline="-25000" dirty="0"/>
                <a:t>2</a:t>
              </a:r>
              <a:endParaRPr lang="ru-RU" baseline="-25000" dirty="0"/>
            </a:p>
          </p:txBody>
        </p:sp>
        <p:sp>
          <p:nvSpPr>
            <p:cNvPr id="70" name="Овал 69">
              <a:extLst>
                <a:ext uri="{FF2B5EF4-FFF2-40B4-BE49-F238E27FC236}">
                  <a16:creationId xmlns:a16="http://schemas.microsoft.com/office/drawing/2014/main" id="{95A8D555-223F-4ABE-98D6-B83290B78746}"/>
                </a:ext>
              </a:extLst>
            </p:cNvPr>
            <p:cNvSpPr/>
            <p:nvPr/>
          </p:nvSpPr>
          <p:spPr>
            <a:xfrm>
              <a:off x="8749918" y="2086611"/>
              <a:ext cx="377730" cy="37394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1" name="Прямая со стрелкой 70">
              <a:extLst>
                <a:ext uri="{FF2B5EF4-FFF2-40B4-BE49-F238E27FC236}">
                  <a16:creationId xmlns:a16="http://schemas.microsoft.com/office/drawing/2014/main" id="{4F75D164-A249-44ED-A9CD-613360A581AB}"/>
                </a:ext>
              </a:extLst>
            </p:cNvPr>
            <p:cNvCxnSpPr>
              <a:cxnSpLocks/>
            </p:cNvCxnSpPr>
            <p:nvPr/>
          </p:nvCxnSpPr>
          <p:spPr>
            <a:xfrm>
              <a:off x="8833106" y="2204198"/>
              <a:ext cx="221415" cy="0"/>
            </a:xfrm>
            <a:prstGeom prst="straightConnector1">
              <a:avLst/>
            </a:prstGeom>
            <a:ln w="38100">
              <a:solidFill>
                <a:srgbClr val="41719C"/>
              </a:solidFill>
              <a:tailEnd type="triangle"/>
            </a:ln>
          </p:spPr>
          <p:style>
            <a:lnRef idx="1">
              <a:schemeClr val="accent2"/>
            </a:lnRef>
            <a:fillRef idx="0">
              <a:schemeClr val="accent2"/>
            </a:fillRef>
            <a:effectRef idx="0">
              <a:schemeClr val="accent2"/>
            </a:effectRef>
            <a:fontRef idx="minor">
              <a:schemeClr val="tx1"/>
            </a:fontRef>
          </p:style>
        </p:cxnSp>
        <p:cxnSp>
          <p:nvCxnSpPr>
            <p:cNvPr id="72" name="Прямая со стрелкой 71">
              <a:extLst>
                <a:ext uri="{FF2B5EF4-FFF2-40B4-BE49-F238E27FC236}">
                  <a16:creationId xmlns:a16="http://schemas.microsoft.com/office/drawing/2014/main" id="{E5095578-147F-4A57-95C9-540007284FC8}"/>
                </a:ext>
              </a:extLst>
            </p:cNvPr>
            <p:cNvCxnSpPr>
              <a:cxnSpLocks/>
            </p:cNvCxnSpPr>
            <p:nvPr/>
          </p:nvCxnSpPr>
          <p:spPr>
            <a:xfrm flipH="1">
              <a:off x="8815196" y="2342876"/>
              <a:ext cx="234970" cy="0"/>
            </a:xfrm>
            <a:prstGeom prst="straightConnector1">
              <a:avLst/>
            </a:prstGeom>
            <a:ln w="38100">
              <a:solidFill>
                <a:srgbClr val="41719C"/>
              </a:solidFill>
              <a:tailEnd type="triangle"/>
            </a:ln>
          </p:spPr>
          <p:style>
            <a:lnRef idx="1">
              <a:schemeClr val="accent2"/>
            </a:lnRef>
            <a:fillRef idx="0">
              <a:schemeClr val="accent2"/>
            </a:fillRef>
            <a:effectRef idx="0">
              <a:schemeClr val="accent2"/>
            </a:effectRef>
            <a:fontRef idx="minor">
              <a:schemeClr val="tx1"/>
            </a:fontRef>
          </p:style>
        </p:cxnSp>
        <p:sp>
          <p:nvSpPr>
            <p:cNvPr id="84" name="Овал 83">
              <a:extLst>
                <a:ext uri="{FF2B5EF4-FFF2-40B4-BE49-F238E27FC236}">
                  <a16:creationId xmlns:a16="http://schemas.microsoft.com/office/drawing/2014/main" id="{294EEAFE-1B26-4FA6-A996-E56F3A2BFDCE}"/>
                </a:ext>
              </a:extLst>
            </p:cNvPr>
            <p:cNvSpPr/>
            <p:nvPr/>
          </p:nvSpPr>
          <p:spPr>
            <a:xfrm>
              <a:off x="9209341" y="2088050"/>
              <a:ext cx="377730" cy="37394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5" name="Прямая со стрелкой 84">
              <a:extLst>
                <a:ext uri="{FF2B5EF4-FFF2-40B4-BE49-F238E27FC236}">
                  <a16:creationId xmlns:a16="http://schemas.microsoft.com/office/drawing/2014/main" id="{E775BFD2-C3C5-449F-903B-141BD5153291}"/>
                </a:ext>
              </a:extLst>
            </p:cNvPr>
            <p:cNvCxnSpPr>
              <a:cxnSpLocks/>
            </p:cNvCxnSpPr>
            <p:nvPr/>
          </p:nvCxnSpPr>
          <p:spPr>
            <a:xfrm>
              <a:off x="9292529" y="2205637"/>
              <a:ext cx="221415" cy="0"/>
            </a:xfrm>
            <a:prstGeom prst="straightConnector1">
              <a:avLst/>
            </a:prstGeom>
            <a:ln w="38100">
              <a:solidFill>
                <a:srgbClr val="41719C"/>
              </a:solidFill>
              <a:tailEnd type="triangle"/>
            </a:ln>
          </p:spPr>
          <p:style>
            <a:lnRef idx="1">
              <a:schemeClr val="accent2"/>
            </a:lnRef>
            <a:fillRef idx="0">
              <a:schemeClr val="accent2"/>
            </a:fillRef>
            <a:effectRef idx="0">
              <a:schemeClr val="accent2"/>
            </a:effectRef>
            <a:fontRef idx="minor">
              <a:schemeClr val="tx1"/>
            </a:fontRef>
          </p:style>
        </p:cxnSp>
        <p:cxnSp>
          <p:nvCxnSpPr>
            <p:cNvPr id="86" name="Прямая со стрелкой 85">
              <a:extLst>
                <a:ext uri="{FF2B5EF4-FFF2-40B4-BE49-F238E27FC236}">
                  <a16:creationId xmlns:a16="http://schemas.microsoft.com/office/drawing/2014/main" id="{E940C160-3EAE-40F4-A491-E6E4A2A7006F}"/>
                </a:ext>
              </a:extLst>
            </p:cNvPr>
            <p:cNvCxnSpPr>
              <a:cxnSpLocks/>
            </p:cNvCxnSpPr>
            <p:nvPr/>
          </p:nvCxnSpPr>
          <p:spPr>
            <a:xfrm flipH="1">
              <a:off x="9274619" y="2344315"/>
              <a:ext cx="234970" cy="0"/>
            </a:xfrm>
            <a:prstGeom prst="straightConnector1">
              <a:avLst/>
            </a:prstGeom>
            <a:ln w="38100">
              <a:solidFill>
                <a:srgbClr val="41719C"/>
              </a:solidFill>
              <a:tailEnd type="triangle"/>
            </a:ln>
          </p:spPr>
          <p:style>
            <a:lnRef idx="1">
              <a:schemeClr val="accent2"/>
            </a:lnRef>
            <a:fillRef idx="0">
              <a:schemeClr val="accent2"/>
            </a:fillRef>
            <a:effectRef idx="0">
              <a:schemeClr val="accent2"/>
            </a:effectRef>
            <a:fontRef idx="minor">
              <a:schemeClr val="tx1"/>
            </a:fontRef>
          </p:style>
        </p:cxnSp>
        <p:sp>
          <p:nvSpPr>
            <p:cNvPr id="87" name="Овал 86">
              <a:extLst>
                <a:ext uri="{FF2B5EF4-FFF2-40B4-BE49-F238E27FC236}">
                  <a16:creationId xmlns:a16="http://schemas.microsoft.com/office/drawing/2014/main" id="{F877F2E5-737A-4F31-A0B9-BCC564A6F9FF}"/>
                </a:ext>
              </a:extLst>
            </p:cNvPr>
            <p:cNvSpPr/>
            <p:nvPr/>
          </p:nvSpPr>
          <p:spPr>
            <a:xfrm>
              <a:off x="9676074" y="2088044"/>
              <a:ext cx="377730" cy="37394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8" name="Прямая со стрелкой 87">
              <a:extLst>
                <a:ext uri="{FF2B5EF4-FFF2-40B4-BE49-F238E27FC236}">
                  <a16:creationId xmlns:a16="http://schemas.microsoft.com/office/drawing/2014/main" id="{12705ED6-DA3D-42F0-B526-DA2AA3E428B4}"/>
                </a:ext>
              </a:extLst>
            </p:cNvPr>
            <p:cNvCxnSpPr>
              <a:cxnSpLocks/>
            </p:cNvCxnSpPr>
            <p:nvPr/>
          </p:nvCxnSpPr>
          <p:spPr>
            <a:xfrm>
              <a:off x="9759262" y="2205631"/>
              <a:ext cx="221415" cy="0"/>
            </a:xfrm>
            <a:prstGeom prst="straightConnector1">
              <a:avLst/>
            </a:prstGeom>
            <a:ln w="38100">
              <a:solidFill>
                <a:srgbClr val="41719C"/>
              </a:solidFill>
              <a:tailEnd type="triangle"/>
            </a:ln>
          </p:spPr>
          <p:style>
            <a:lnRef idx="1">
              <a:schemeClr val="accent2"/>
            </a:lnRef>
            <a:fillRef idx="0">
              <a:schemeClr val="accent2"/>
            </a:fillRef>
            <a:effectRef idx="0">
              <a:schemeClr val="accent2"/>
            </a:effectRef>
            <a:fontRef idx="minor">
              <a:schemeClr val="tx1"/>
            </a:fontRef>
          </p:style>
        </p:cxnSp>
        <p:cxnSp>
          <p:nvCxnSpPr>
            <p:cNvPr id="89" name="Прямая со стрелкой 88">
              <a:extLst>
                <a:ext uri="{FF2B5EF4-FFF2-40B4-BE49-F238E27FC236}">
                  <a16:creationId xmlns:a16="http://schemas.microsoft.com/office/drawing/2014/main" id="{DF75CAEC-2B37-43CC-9860-CB8837B52722}"/>
                </a:ext>
              </a:extLst>
            </p:cNvPr>
            <p:cNvCxnSpPr>
              <a:cxnSpLocks/>
            </p:cNvCxnSpPr>
            <p:nvPr/>
          </p:nvCxnSpPr>
          <p:spPr>
            <a:xfrm flipH="1">
              <a:off x="9741352" y="2344309"/>
              <a:ext cx="234970" cy="0"/>
            </a:xfrm>
            <a:prstGeom prst="straightConnector1">
              <a:avLst/>
            </a:prstGeom>
            <a:ln w="38100">
              <a:solidFill>
                <a:srgbClr val="41719C"/>
              </a:solidFill>
              <a:tailEnd type="triangle"/>
            </a:ln>
          </p:spPr>
          <p:style>
            <a:lnRef idx="1">
              <a:schemeClr val="accent2"/>
            </a:lnRef>
            <a:fillRef idx="0">
              <a:schemeClr val="accent2"/>
            </a:fillRef>
            <a:effectRef idx="0">
              <a:schemeClr val="accent2"/>
            </a:effectRef>
            <a:fontRef idx="minor">
              <a:schemeClr val="tx1"/>
            </a:fontRef>
          </p:style>
        </p:cxnSp>
      </p:grpSp>
      <p:sp>
        <p:nvSpPr>
          <p:cNvPr id="91" name="TextBox 90">
            <a:extLst>
              <a:ext uri="{FF2B5EF4-FFF2-40B4-BE49-F238E27FC236}">
                <a16:creationId xmlns:a16="http://schemas.microsoft.com/office/drawing/2014/main" id="{7AEF79CD-B395-4742-865C-10FC978EFE84}"/>
              </a:ext>
            </a:extLst>
          </p:cNvPr>
          <p:cNvSpPr txBox="1"/>
          <p:nvPr/>
        </p:nvSpPr>
        <p:spPr>
          <a:xfrm>
            <a:off x="8139036" y="3448795"/>
            <a:ext cx="3096297" cy="400110"/>
          </a:xfrm>
          <a:prstGeom prst="rect">
            <a:avLst/>
          </a:prstGeom>
          <a:noFill/>
        </p:spPr>
        <p:txBody>
          <a:bodyPr wrap="none" rtlCol="0">
            <a:spAutoFit/>
          </a:bodyPr>
          <a:lstStyle/>
          <a:p>
            <a:r>
              <a:rPr lang="ru-RU" sz="2000" b="1" dirty="0">
                <a:solidFill>
                  <a:srgbClr val="FF0000"/>
                </a:solidFill>
              </a:rPr>
              <a:t>4</a:t>
            </a:r>
            <a:r>
              <a:rPr lang="en-US" sz="2000" b="1" dirty="0">
                <a:solidFill>
                  <a:srgbClr val="FF0000"/>
                </a:solidFill>
              </a:rPr>
              <a:t>. </a:t>
            </a:r>
            <a:r>
              <a:rPr lang="en-GB" sz="2000" b="1" dirty="0">
                <a:solidFill>
                  <a:srgbClr val="FF0000"/>
                </a:solidFill>
              </a:rPr>
              <a:t>Non-collinear spin valves</a:t>
            </a:r>
            <a:endParaRPr lang="ru-RU" sz="2000" b="1" dirty="0">
              <a:solidFill>
                <a:srgbClr val="FF0000"/>
              </a:solidFill>
            </a:endParaRPr>
          </a:p>
        </p:txBody>
      </p:sp>
      <p:sp>
        <p:nvSpPr>
          <p:cNvPr id="92" name="TextBox 91">
            <a:extLst>
              <a:ext uri="{FF2B5EF4-FFF2-40B4-BE49-F238E27FC236}">
                <a16:creationId xmlns:a16="http://schemas.microsoft.com/office/drawing/2014/main" id="{03EFBC7F-B1AE-40C8-8E90-71F28AEF4191}"/>
              </a:ext>
            </a:extLst>
          </p:cNvPr>
          <p:cNvSpPr txBox="1"/>
          <p:nvPr/>
        </p:nvSpPr>
        <p:spPr>
          <a:xfrm>
            <a:off x="3173934" y="24603"/>
            <a:ext cx="5866221" cy="584775"/>
          </a:xfrm>
          <a:prstGeom prst="rect">
            <a:avLst/>
          </a:prstGeom>
          <a:noFill/>
        </p:spPr>
        <p:txBody>
          <a:bodyPr wrap="none" rtlCol="0">
            <a:spAutoFit/>
          </a:bodyPr>
          <a:lstStyle/>
          <a:p>
            <a:pPr algn="ctr"/>
            <a:r>
              <a:rPr lang="en-GB" sz="3200" b="1" dirty="0">
                <a:solidFill>
                  <a:srgbClr val="00B0F0"/>
                </a:solidFill>
              </a:rPr>
              <a:t>SUPERCONDUCTING SPIN VALVES</a:t>
            </a:r>
            <a:endParaRPr lang="en-US" sz="3200" b="1" dirty="0">
              <a:solidFill>
                <a:srgbClr val="00B0F0"/>
              </a:solidFill>
            </a:endParaRPr>
          </a:p>
        </p:txBody>
      </p:sp>
      <p:sp>
        <p:nvSpPr>
          <p:cNvPr id="93" name="TextBox 92">
            <a:extLst>
              <a:ext uri="{FF2B5EF4-FFF2-40B4-BE49-F238E27FC236}">
                <a16:creationId xmlns:a16="http://schemas.microsoft.com/office/drawing/2014/main" id="{F1D666D5-285A-4723-9722-CBC3E536538A}"/>
              </a:ext>
            </a:extLst>
          </p:cNvPr>
          <p:cNvSpPr txBox="1"/>
          <p:nvPr/>
        </p:nvSpPr>
        <p:spPr>
          <a:xfrm>
            <a:off x="182456" y="6211669"/>
            <a:ext cx="4270336" cy="646331"/>
          </a:xfrm>
          <a:prstGeom prst="rect">
            <a:avLst/>
          </a:prstGeom>
          <a:noFill/>
        </p:spPr>
        <p:txBody>
          <a:bodyPr wrap="none" rtlCol="0">
            <a:spAutoFit/>
          </a:bodyPr>
          <a:lstStyle/>
          <a:p>
            <a:r>
              <a:rPr lang="en-GB" sz="1200" dirty="0"/>
              <a:t>A. Singh et al. // Physical review X 5, 021019 (2015)</a:t>
            </a:r>
          </a:p>
          <a:p>
            <a:r>
              <a:rPr lang="en-GB" sz="1200" dirty="0"/>
              <a:t>A. Golubov, M. Kupriyanov // Nature Materials, Vol. 16, Feb. 2017</a:t>
            </a:r>
          </a:p>
          <a:p>
            <a:r>
              <a:rPr lang="fr-FR" sz="1200" dirty="0"/>
              <a:t>Yury Khaydukov et al. // EU Patent application 21153254.4-1212</a:t>
            </a:r>
          </a:p>
        </p:txBody>
      </p: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719F3EF0-0838-403D-85E6-2F50F1FCCAF0}"/>
                  </a:ext>
                </a:extLst>
              </p:cNvPr>
              <p:cNvSpPr txBox="1"/>
              <p:nvPr/>
            </p:nvSpPr>
            <p:spPr>
              <a:xfrm>
                <a:off x="2882700" y="4705806"/>
                <a:ext cx="291234" cy="3000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ru-RU" i="1" smtClean="0">
                              <a:solidFill>
                                <a:schemeClr val="bg1"/>
                              </a:solidFill>
                              <a:latin typeface="Cambria Math" panose="02040503050406030204" pitchFamily="18" charset="0"/>
                            </a:rPr>
                          </m:ctrlPr>
                        </m:sSubSupPr>
                        <m:e>
                          <m:r>
                            <a:rPr lang="en-GB" b="0" i="1" smtClean="0">
                              <a:solidFill>
                                <a:schemeClr val="bg1"/>
                              </a:solidFill>
                              <a:latin typeface="Cambria Math" panose="02040503050406030204" pitchFamily="18" charset="0"/>
                            </a:rPr>
                            <m:t>𝑇</m:t>
                          </m:r>
                        </m:e>
                        <m:sub>
                          <m:r>
                            <a:rPr lang="en-GB" b="0" i="1" smtClean="0">
                              <a:solidFill>
                                <a:schemeClr val="bg1"/>
                              </a:solidFill>
                              <a:latin typeface="Cambria Math" panose="02040503050406030204" pitchFamily="18" charset="0"/>
                            </a:rPr>
                            <m:t>𝑐</m:t>
                          </m:r>
                        </m:sub>
                        <m:sup>
                          <m:r>
                            <a:rPr lang="ru-RU" i="1" smtClean="0">
                              <a:solidFill>
                                <a:schemeClr val="bg1"/>
                              </a:solidFill>
                              <a:latin typeface="Cambria Math" panose="02040503050406030204" pitchFamily="18" charset="0"/>
                              <a:ea typeface="Cambria Math" panose="02040503050406030204" pitchFamily="18" charset="0"/>
                            </a:rPr>
                            <m:t>∥</m:t>
                          </m:r>
                        </m:sup>
                      </m:sSubSup>
                    </m:oMath>
                  </m:oMathPara>
                </a14:m>
                <a:endParaRPr lang="ru-RU" dirty="0"/>
              </a:p>
            </p:txBody>
          </p:sp>
        </mc:Choice>
        <mc:Fallback xmlns="">
          <p:sp>
            <p:nvSpPr>
              <p:cNvPr id="94" name="TextBox 93">
                <a:extLst>
                  <a:ext uri="{FF2B5EF4-FFF2-40B4-BE49-F238E27FC236}">
                    <a16:creationId xmlns:a16="http://schemas.microsoft.com/office/drawing/2014/main" id="{719F3EF0-0838-403D-85E6-2F50F1FCCAF0}"/>
                  </a:ext>
                </a:extLst>
              </p:cNvPr>
              <p:cNvSpPr txBox="1">
                <a:spLocks noRot="1" noChangeAspect="1" noMove="1" noResize="1" noEditPoints="1" noAdjustHandles="1" noChangeArrowheads="1" noChangeShapeType="1" noTextEdit="1"/>
              </p:cNvSpPr>
              <p:nvPr/>
            </p:nvSpPr>
            <p:spPr>
              <a:xfrm>
                <a:off x="2882700" y="4705806"/>
                <a:ext cx="291234" cy="300082"/>
              </a:xfrm>
              <a:prstGeom prst="rect">
                <a:avLst/>
              </a:prstGeom>
              <a:blipFill>
                <a:blip r:embed="rId5"/>
                <a:stretch>
                  <a:fillRect l="-20833" t="-6122" r="-10417" b="-1224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F1B76E8E-0080-4DAB-9D74-45A8F1B7DBA6}"/>
                  </a:ext>
                </a:extLst>
              </p:cNvPr>
              <p:cNvSpPr txBox="1"/>
              <p:nvPr/>
            </p:nvSpPr>
            <p:spPr>
              <a:xfrm>
                <a:off x="4657472" y="4721513"/>
                <a:ext cx="3313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ru-RU" i="1" smtClean="0">
                              <a:solidFill>
                                <a:schemeClr val="bg1"/>
                              </a:solidFill>
                              <a:latin typeface="Cambria Math" panose="02040503050406030204" pitchFamily="18" charset="0"/>
                            </a:rPr>
                          </m:ctrlPr>
                        </m:sSubSupPr>
                        <m:e>
                          <m:r>
                            <a:rPr lang="en-GB" b="0" i="1" smtClean="0">
                              <a:solidFill>
                                <a:schemeClr val="bg1"/>
                              </a:solidFill>
                              <a:latin typeface="Cambria Math" panose="02040503050406030204" pitchFamily="18" charset="0"/>
                            </a:rPr>
                            <m:t>𝑇</m:t>
                          </m:r>
                        </m:e>
                        <m:sub>
                          <m:r>
                            <a:rPr lang="en-GB" b="0" i="1" smtClean="0">
                              <a:solidFill>
                                <a:schemeClr val="bg1"/>
                              </a:solidFill>
                              <a:latin typeface="Cambria Math" panose="02040503050406030204" pitchFamily="18" charset="0"/>
                            </a:rPr>
                            <m:t>𝑐</m:t>
                          </m:r>
                        </m:sub>
                        <m:sup>
                          <m:r>
                            <a:rPr lang="ru-RU" i="1">
                              <a:solidFill>
                                <a:schemeClr val="bg1"/>
                              </a:solidFill>
                              <a:latin typeface="Cambria Math" panose="02040503050406030204" pitchFamily="18" charset="0"/>
                              <a:ea typeface="Cambria Math" panose="02040503050406030204" pitchFamily="18" charset="0"/>
                            </a:rPr>
                            <m:t>⊥</m:t>
                          </m:r>
                        </m:sup>
                      </m:sSubSup>
                    </m:oMath>
                  </m:oMathPara>
                </a14:m>
                <a:endParaRPr lang="ru-RU" dirty="0">
                  <a:solidFill>
                    <a:schemeClr val="bg1"/>
                  </a:solidFill>
                </a:endParaRPr>
              </a:p>
            </p:txBody>
          </p:sp>
        </mc:Choice>
        <mc:Fallback xmlns="">
          <p:sp>
            <p:nvSpPr>
              <p:cNvPr id="95" name="TextBox 94">
                <a:extLst>
                  <a:ext uri="{FF2B5EF4-FFF2-40B4-BE49-F238E27FC236}">
                    <a16:creationId xmlns:a16="http://schemas.microsoft.com/office/drawing/2014/main" id="{F1B76E8E-0080-4DAB-9D74-45A8F1B7DBA6}"/>
                  </a:ext>
                </a:extLst>
              </p:cNvPr>
              <p:cNvSpPr txBox="1">
                <a:spLocks noRot="1" noChangeAspect="1" noMove="1" noResize="1" noEditPoints="1" noAdjustHandles="1" noChangeArrowheads="1" noChangeShapeType="1" noTextEdit="1"/>
              </p:cNvSpPr>
              <p:nvPr/>
            </p:nvSpPr>
            <p:spPr>
              <a:xfrm>
                <a:off x="4657472" y="4721513"/>
                <a:ext cx="331309" cy="276999"/>
              </a:xfrm>
              <a:prstGeom prst="rect">
                <a:avLst/>
              </a:prstGeom>
              <a:blipFill>
                <a:blip r:embed="rId6"/>
                <a:stretch>
                  <a:fillRect l="-16667" t="-4444" r="-9259" b="-1111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6" name="Прямоугольник 95">
                <a:extLst>
                  <a:ext uri="{FF2B5EF4-FFF2-40B4-BE49-F238E27FC236}">
                    <a16:creationId xmlns:a16="http://schemas.microsoft.com/office/drawing/2014/main" id="{90CD2F3A-5BA6-427A-B04C-D96986365CFA}"/>
                  </a:ext>
                </a:extLst>
              </p:cNvPr>
              <p:cNvSpPr/>
              <p:nvPr/>
            </p:nvSpPr>
            <p:spPr>
              <a:xfrm>
                <a:off x="3665544" y="5754646"/>
                <a:ext cx="1055674" cy="3924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ru-RU" i="1" smtClean="0">
                              <a:solidFill>
                                <a:schemeClr val="tx1"/>
                              </a:solidFill>
                              <a:latin typeface="Cambria Math" panose="02040503050406030204" pitchFamily="18" charset="0"/>
                            </a:rPr>
                          </m:ctrlPr>
                        </m:sSubSupPr>
                        <m:e>
                          <m:r>
                            <a:rPr lang="en-GB" i="1">
                              <a:solidFill>
                                <a:schemeClr val="tx1"/>
                              </a:solidFill>
                              <a:latin typeface="Cambria Math" panose="02040503050406030204" pitchFamily="18" charset="0"/>
                            </a:rPr>
                            <m:t>𝑇</m:t>
                          </m:r>
                        </m:e>
                        <m:sub>
                          <m:r>
                            <a:rPr lang="en-GB" i="1">
                              <a:solidFill>
                                <a:schemeClr val="tx1"/>
                              </a:solidFill>
                              <a:latin typeface="Cambria Math" panose="02040503050406030204" pitchFamily="18" charset="0"/>
                            </a:rPr>
                            <m:t>𝑐</m:t>
                          </m:r>
                        </m:sub>
                        <m:sup>
                          <m:r>
                            <a:rPr lang="ru-RU" i="1">
                              <a:solidFill>
                                <a:schemeClr val="tx1"/>
                              </a:solidFill>
                              <a:latin typeface="Cambria Math" panose="02040503050406030204" pitchFamily="18" charset="0"/>
                              <a:ea typeface="Cambria Math" panose="02040503050406030204" pitchFamily="18" charset="0"/>
                            </a:rPr>
                            <m:t>∥</m:t>
                          </m:r>
                        </m:sup>
                      </m:sSubSup>
                      <m:r>
                        <a:rPr lang="en-US" b="0" i="1" smtClean="0">
                          <a:solidFill>
                            <a:schemeClr val="tx1"/>
                          </a:solidFill>
                          <a:latin typeface="Cambria Math" panose="02040503050406030204" pitchFamily="18" charset="0"/>
                          <a:ea typeface="Cambria Math" panose="02040503050406030204" pitchFamily="18" charset="0"/>
                        </a:rPr>
                        <m:t>&gt;</m:t>
                      </m:r>
                      <m:sSubSup>
                        <m:sSubSupPr>
                          <m:ctrlPr>
                            <a:rPr lang="ru-RU" i="1" smtClean="0">
                              <a:latin typeface="Cambria Math" panose="02040503050406030204" pitchFamily="18" charset="0"/>
                            </a:rPr>
                          </m:ctrlPr>
                        </m:sSubSupPr>
                        <m:e>
                          <m:r>
                            <a:rPr lang="en-GB" i="1">
                              <a:latin typeface="Cambria Math" panose="02040503050406030204" pitchFamily="18" charset="0"/>
                            </a:rPr>
                            <m:t>𝑇</m:t>
                          </m:r>
                        </m:e>
                        <m:sub>
                          <m:r>
                            <a:rPr lang="en-GB" i="1">
                              <a:latin typeface="Cambria Math" panose="02040503050406030204" pitchFamily="18" charset="0"/>
                            </a:rPr>
                            <m:t>𝑐</m:t>
                          </m:r>
                        </m:sub>
                        <m:sup>
                          <m:r>
                            <a:rPr lang="ru-RU" i="1">
                              <a:latin typeface="Cambria Math" panose="02040503050406030204" pitchFamily="18" charset="0"/>
                              <a:ea typeface="Cambria Math" panose="02040503050406030204" pitchFamily="18" charset="0"/>
                            </a:rPr>
                            <m:t>⊥</m:t>
                          </m:r>
                        </m:sup>
                      </m:sSubSup>
                    </m:oMath>
                  </m:oMathPara>
                </a14:m>
                <a:endParaRPr lang="ru-RU" dirty="0"/>
              </a:p>
            </p:txBody>
          </p:sp>
        </mc:Choice>
        <mc:Fallback xmlns="">
          <p:sp>
            <p:nvSpPr>
              <p:cNvPr id="96" name="Прямоугольник 95">
                <a:extLst>
                  <a:ext uri="{FF2B5EF4-FFF2-40B4-BE49-F238E27FC236}">
                    <a16:creationId xmlns:a16="http://schemas.microsoft.com/office/drawing/2014/main" id="{90CD2F3A-5BA6-427A-B04C-D96986365CFA}"/>
                  </a:ext>
                </a:extLst>
              </p:cNvPr>
              <p:cNvSpPr>
                <a:spLocks noRot="1" noChangeAspect="1" noMove="1" noResize="1" noEditPoints="1" noAdjustHandles="1" noChangeArrowheads="1" noChangeShapeType="1" noTextEdit="1"/>
              </p:cNvSpPr>
              <p:nvPr/>
            </p:nvSpPr>
            <p:spPr>
              <a:xfrm>
                <a:off x="3665544" y="5754646"/>
                <a:ext cx="1055674" cy="392415"/>
              </a:xfrm>
              <a:prstGeom prst="rect">
                <a:avLst/>
              </a:prstGeom>
              <a:blipFill>
                <a:blip r:embed="rId7"/>
                <a:stretch>
                  <a:fillRect/>
                </a:stretch>
              </a:blipFill>
            </p:spPr>
            <p:txBody>
              <a:bodyPr/>
              <a:lstStyle/>
              <a:p>
                <a:r>
                  <a:rPr lang="ru-RU">
                    <a:noFill/>
                  </a:rPr>
                  <a:t> </a:t>
                </a:r>
              </a:p>
            </p:txBody>
          </p:sp>
        </mc:Fallback>
      </mc:AlternateContent>
      <p:grpSp>
        <p:nvGrpSpPr>
          <p:cNvPr id="19" name="Группа 18">
            <a:extLst>
              <a:ext uri="{FF2B5EF4-FFF2-40B4-BE49-F238E27FC236}">
                <a16:creationId xmlns:a16="http://schemas.microsoft.com/office/drawing/2014/main" id="{60A4C0B6-905A-AA2D-24AA-175538B42317}"/>
              </a:ext>
            </a:extLst>
          </p:cNvPr>
          <p:cNvGrpSpPr/>
          <p:nvPr/>
        </p:nvGrpSpPr>
        <p:grpSpPr>
          <a:xfrm>
            <a:off x="11108548" y="6255656"/>
            <a:ext cx="1004577" cy="544286"/>
            <a:chOff x="11108548" y="6255656"/>
            <a:chExt cx="1004577" cy="544286"/>
          </a:xfrm>
          <a:solidFill>
            <a:schemeClr val="bg1">
              <a:lumMod val="95000"/>
            </a:schemeClr>
          </a:solidFill>
        </p:grpSpPr>
        <p:sp>
          <p:nvSpPr>
            <p:cNvPr id="20" name="Прямоугольник: скругленные углы 19">
              <a:extLst>
                <a:ext uri="{FF2B5EF4-FFF2-40B4-BE49-F238E27FC236}">
                  <a16:creationId xmlns:a16="http://schemas.microsoft.com/office/drawing/2014/main" id="{3A53527C-CF9F-2FEE-A5D3-A4412738F3BA}"/>
                </a:ext>
              </a:extLst>
            </p:cNvPr>
            <p:cNvSpPr/>
            <p:nvPr/>
          </p:nvSpPr>
          <p:spPr>
            <a:xfrm>
              <a:off x="11108548" y="6255656"/>
              <a:ext cx="1004577" cy="544286"/>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TextBox 24">
              <a:extLst>
                <a:ext uri="{FF2B5EF4-FFF2-40B4-BE49-F238E27FC236}">
                  <a16:creationId xmlns:a16="http://schemas.microsoft.com/office/drawing/2014/main" id="{1715C2D9-843D-83E1-5089-713539EB90BB}"/>
                </a:ext>
              </a:extLst>
            </p:cNvPr>
            <p:cNvSpPr txBox="1"/>
            <p:nvPr/>
          </p:nvSpPr>
          <p:spPr>
            <a:xfrm>
              <a:off x="11150008" y="6304223"/>
              <a:ext cx="907621" cy="461665"/>
            </a:xfrm>
            <a:prstGeom prst="rect">
              <a:avLst/>
            </a:prstGeom>
            <a:grpFill/>
            <a:ln>
              <a:noFill/>
            </a:ln>
          </p:spPr>
          <p:txBody>
            <a:bodyPr wrap="none" rtlCol="0">
              <a:spAutoFit/>
            </a:bodyPr>
            <a:lstStyle/>
            <a:p>
              <a:pPr algn="ctr"/>
              <a:r>
                <a:rPr lang="en-US" sz="2400" dirty="0"/>
                <a:t>8 / 17</a:t>
              </a:r>
              <a:endParaRPr lang="ru-RU" sz="2400" dirty="0"/>
            </a:p>
          </p:txBody>
        </p:sp>
      </p:grpSp>
    </p:spTree>
    <p:extLst>
      <p:ext uri="{BB962C8B-B14F-4D97-AF65-F5344CB8AC3E}">
        <p14:creationId xmlns:p14="http://schemas.microsoft.com/office/powerpoint/2010/main" val="3696089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Рисунок 107">
            <a:extLst>
              <a:ext uri="{FF2B5EF4-FFF2-40B4-BE49-F238E27FC236}">
                <a16:creationId xmlns:a16="http://schemas.microsoft.com/office/drawing/2014/main" id="{826DFEEA-EFB5-6C0D-8E47-30B31303CD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1678" y="2855542"/>
            <a:ext cx="3669176" cy="2835272"/>
          </a:xfrm>
          <a:prstGeom prst="rect">
            <a:avLst/>
          </a:prstGeom>
        </p:spPr>
      </p:pic>
      <p:grpSp>
        <p:nvGrpSpPr>
          <p:cNvPr id="106" name="Группа 105">
            <a:extLst>
              <a:ext uri="{FF2B5EF4-FFF2-40B4-BE49-F238E27FC236}">
                <a16:creationId xmlns:a16="http://schemas.microsoft.com/office/drawing/2014/main" id="{287F0B9D-952F-A6AD-C6D0-F54926E31BA5}"/>
              </a:ext>
            </a:extLst>
          </p:cNvPr>
          <p:cNvGrpSpPr/>
          <p:nvPr/>
        </p:nvGrpSpPr>
        <p:grpSpPr>
          <a:xfrm>
            <a:off x="8129183" y="338000"/>
            <a:ext cx="3759081" cy="1842029"/>
            <a:chOff x="7458550" y="407769"/>
            <a:chExt cx="4382851" cy="2147689"/>
          </a:xfrm>
        </p:grpSpPr>
        <p:sp>
          <p:nvSpPr>
            <p:cNvPr id="37" name="Овал 36">
              <a:extLst>
                <a:ext uri="{FF2B5EF4-FFF2-40B4-BE49-F238E27FC236}">
                  <a16:creationId xmlns:a16="http://schemas.microsoft.com/office/drawing/2014/main" id="{E789DE01-AB22-42C2-9D80-68543512D1B7}"/>
                </a:ext>
              </a:extLst>
            </p:cNvPr>
            <p:cNvSpPr/>
            <p:nvPr/>
          </p:nvSpPr>
          <p:spPr>
            <a:xfrm>
              <a:off x="7458550" y="1314434"/>
              <a:ext cx="824191" cy="824191"/>
            </a:xfrm>
            <a:prstGeom prst="ellipse">
              <a:avLst/>
            </a:prstGeom>
            <a:solidFill>
              <a:srgbClr val="00B0F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a:extLst>
                <a:ext uri="{FF2B5EF4-FFF2-40B4-BE49-F238E27FC236}">
                  <a16:creationId xmlns:a16="http://schemas.microsoft.com/office/drawing/2014/main" id="{E48B50A7-F9A1-4DC7-A36F-95D3D14A26AF}"/>
                </a:ext>
              </a:extLst>
            </p:cNvPr>
            <p:cNvSpPr/>
            <p:nvPr/>
          </p:nvSpPr>
          <p:spPr>
            <a:xfrm>
              <a:off x="9119095" y="1314434"/>
              <a:ext cx="824191" cy="824191"/>
            </a:xfrm>
            <a:prstGeom prst="ellipse">
              <a:avLst/>
            </a:prstGeom>
            <a:solidFill>
              <a:srgbClr val="00B0F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a:extLst>
                <a:ext uri="{FF2B5EF4-FFF2-40B4-BE49-F238E27FC236}">
                  <a16:creationId xmlns:a16="http://schemas.microsoft.com/office/drawing/2014/main" id="{549FBB58-A1A8-46A2-B92D-78E4F62E31DB}"/>
                </a:ext>
              </a:extLst>
            </p:cNvPr>
            <p:cNvSpPr/>
            <p:nvPr/>
          </p:nvSpPr>
          <p:spPr>
            <a:xfrm>
              <a:off x="10815868" y="1325776"/>
              <a:ext cx="824191" cy="824191"/>
            </a:xfrm>
            <a:prstGeom prst="ellipse">
              <a:avLst/>
            </a:prstGeom>
            <a:solidFill>
              <a:srgbClr val="00B0F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0" name="Прямая со стрелкой 39">
              <a:extLst>
                <a:ext uri="{FF2B5EF4-FFF2-40B4-BE49-F238E27FC236}">
                  <a16:creationId xmlns:a16="http://schemas.microsoft.com/office/drawing/2014/main" id="{17E679D2-48A3-4D91-B10F-3743915FDEB0}"/>
                </a:ext>
              </a:extLst>
            </p:cNvPr>
            <p:cNvCxnSpPr/>
            <p:nvPr/>
          </p:nvCxnSpPr>
          <p:spPr>
            <a:xfrm>
              <a:off x="8443441" y="1726529"/>
              <a:ext cx="548867"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a:extLst>
                <a:ext uri="{FF2B5EF4-FFF2-40B4-BE49-F238E27FC236}">
                  <a16:creationId xmlns:a16="http://schemas.microsoft.com/office/drawing/2014/main" id="{B51F0353-2468-4D90-A39B-79C3A54AEB6A}"/>
                </a:ext>
              </a:extLst>
            </p:cNvPr>
            <p:cNvCxnSpPr/>
            <p:nvPr/>
          </p:nvCxnSpPr>
          <p:spPr>
            <a:xfrm>
              <a:off x="10096981" y="1737871"/>
              <a:ext cx="548867"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10132471-A2AD-4613-9F4A-4D53C0BE3024}"/>
                </a:ext>
              </a:extLst>
            </p:cNvPr>
            <p:cNvSpPr txBox="1"/>
            <p:nvPr/>
          </p:nvSpPr>
          <p:spPr>
            <a:xfrm>
              <a:off x="8225150" y="761261"/>
              <a:ext cx="1686329" cy="681811"/>
            </a:xfrm>
            <a:prstGeom prst="rect">
              <a:avLst/>
            </a:prstGeom>
            <a:noFill/>
          </p:spPr>
          <p:txBody>
            <a:bodyPr wrap="square" rtlCol="0">
              <a:spAutoFit/>
            </a:bodyPr>
            <a:lstStyle/>
            <a:p>
              <a:r>
                <a:rPr lang="en-US" sz="1600" i="1" dirty="0"/>
                <a:t>magnetic</a:t>
              </a:r>
            </a:p>
            <a:p>
              <a:r>
                <a:rPr lang="en-US" sz="1600" i="1" dirty="0"/>
                <a:t>particles</a:t>
              </a:r>
              <a:endParaRPr lang="ru-RU" sz="1600" i="1" dirty="0"/>
            </a:p>
          </p:txBody>
        </p:sp>
        <p:sp>
          <p:nvSpPr>
            <p:cNvPr id="43" name="TextBox 42">
              <a:extLst>
                <a:ext uri="{FF2B5EF4-FFF2-40B4-BE49-F238E27FC236}">
                  <a16:creationId xmlns:a16="http://schemas.microsoft.com/office/drawing/2014/main" id="{18CB6E26-C2E4-4A94-9806-CB5941AE27A6}"/>
                </a:ext>
              </a:extLst>
            </p:cNvPr>
            <p:cNvSpPr txBox="1"/>
            <p:nvPr/>
          </p:nvSpPr>
          <p:spPr>
            <a:xfrm>
              <a:off x="8358640" y="2020287"/>
              <a:ext cx="656393" cy="394733"/>
            </a:xfrm>
            <a:prstGeom prst="rect">
              <a:avLst/>
            </a:prstGeom>
            <a:noFill/>
          </p:spPr>
          <p:txBody>
            <a:bodyPr wrap="none" rtlCol="0">
              <a:spAutoFit/>
            </a:bodyPr>
            <a:lstStyle/>
            <a:p>
              <a:r>
                <a:rPr lang="en-US" sz="1600" i="1" dirty="0"/>
                <a:t>RKKI</a:t>
              </a:r>
              <a:endParaRPr lang="ru-RU" sz="1600" i="1" dirty="0"/>
            </a:p>
          </p:txBody>
        </p:sp>
        <p:cxnSp>
          <p:nvCxnSpPr>
            <p:cNvPr id="50" name="Прямая со стрелкой 49">
              <a:extLst>
                <a:ext uri="{FF2B5EF4-FFF2-40B4-BE49-F238E27FC236}">
                  <a16:creationId xmlns:a16="http://schemas.microsoft.com/office/drawing/2014/main" id="{684BF844-559E-4763-9DE8-0F7D9933DC5C}"/>
                </a:ext>
              </a:extLst>
            </p:cNvPr>
            <p:cNvCxnSpPr>
              <a:cxnSpLocks/>
            </p:cNvCxnSpPr>
            <p:nvPr/>
          </p:nvCxnSpPr>
          <p:spPr>
            <a:xfrm flipV="1">
              <a:off x="7871588" y="919885"/>
              <a:ext cx="0" cy="1542502"/>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1" name="Прямая со стрелкой 50">
              <a:extLst>
                <a:ext uri="{FF2B5EF4-FFF2-40B4-BE49-F238E27FC236}">
                  <a16:creationId xmlns:a16="http://schemas.microsoft.com/office/drawing/2014/main" id="{F3AB4C73-2DDF-4A28-94D4-82CD2D9A2F87}"/>
                </a:ext>
              </a:extLst>
            </p:cNvPr>
            <p:cNvCxnSpPr>
              <a:cxnSpLocks/>
            </p:cNvCxnSpPr>
            <p:nvPr/>
          </p:nvCxnSpPr>
          <p:spPr>
            <a:xfrm flipV="1">
              <a:off x="9529379" y="919885"/>
              <a:ext cx="0" cy="1542502"/>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2" name="Прямая со стрелкой 51">
              <a:extLst>
                <a:ext uri="{FF2B5EF4-FFF2-40B4-BE49-F238E27FC236}">
                  <a16:creationId xmlns:a16="http://schemas.microsoft.com/office/drawing/2014/main" id="{EE0D20E6-B871-41FE-9836-10544A501D9B}"/>
                </a:ext>
              </a:extLst>
            </p:cNvPr>
            <p:cNvCxnSpPr>
              <a:cxnSpLocks/>
            </p:cNvCxnSpPr>
            <p:nvPr/>
          </p:nvCxnSpPr>
          <p:spPr>
            <a:xfrm>
              <a:off x="11228639" y="1012956"/>
              <a:ext cx="0" cy="1542502"/>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E4885133-76C4-46DE-92ED-BCDE569CBF1A}"/>
                    </a:ext>
                  </a:extLst>
                </p:cNvPr>
                <p:cNvSpPr txBox="1"/>
                <p:nvPr/>
              </p:nvSpPr>
              <p:spPr>
                <a:xfrm>
                  <a:off x="10078186" y="407769"/>
                  <a:ext cx="1763215" cy="8397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𝐻</m:t>
                        </m:r>
                        <m:r>
                          <a:rPr lang="en-US" sz="1600" b="0" i="1" smtClean="0">
                            <a:latin typeface="Cambria Math" panose="02040503050406030204" pitchFamily="18" charset="0"/>
                          </a:rPr>
                          <m:t>=−</m:t>
                        </m:r>
                        <m:nary>
                          <m:naryPr>
                            <m:chr m:val="∑"/>
                            <m:ctrlPr>
                              <a:rPr lang="en-US" sz="1600" b="0" i="1" smtClean="0">
                                <a:latin typeface="Cambria Math" panose="02040503050406030204" pitchFamily="18" charset="0"/>
                              </a:rPr>
                            </m:ctrlPr>
                          </m:naryPr>
                          <m:sub>
                            <m:r>
                              <m:rPr>
                                <m:brk m:alnAt="23"/>
                              </m:rPr>
                              <a:rPr lang="en-US" sz="1600" b="0" i="1" smtClean="0">
                                <a:latin typeface="Cambria Math" panose="02040503050406030204" pitchFamily="18" charset="0"/>
                              </a:rPr>
                              <m:t>𝑖</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𝑗</m:t>
                            </m:r>
                          </m:sub>
                          <m:sup>
                            <m:r>
                              <a:rPr lang="en-US" sz="1600" b="0" i="1" smtClean="0">
                                <a:latin typeface="Cambria Math" panose="02040503050406030204" pitchFamily="18" charset="0"/>
                              </a:rPr>
                              <m:t>𝑁</m:t>
                            </m:r>
                          </m:sup>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𝐽</m:t>
                                </m:r>
                              </m:e>
                              <m:sub>
                                <m:r>
                                  <a:rPr lang="en-US" sz="1600" b="0" i="1" smtClean="0">
                                    <a:latin typeface="Cambria Math" panose="02040503050406030204" pitchFamily="18" charset="0"/>
                                  </a:rPr>
                                  <m:t>𝑖𝑗</m:t>
                                </m:r>
                              </m:sub>
                            </m:s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𝜎</m:t>
                                </m:r>
                              </m:e>
                              <m:sub>
                                <m:r>
                                  <a:rPr lang="en-US" sz="1600" b="0" i="1" smtClean="0">
                                    <a:latin typeface="Cambria Math" panose="02040503050406030204" pitchFamily="18" charset="0"/>
                                  </a:rPr>
                                  <m:t>𝑖</m:t>
                                </m:r>
                              </m:sub>
                            </m:s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𝜎</m:t>
                                </m:r>
                              </m:e>
                              <m:sub>
                                <m:r>
                                  <a:rPr lang="en-US" sz="1600" b="0" i="1" smtClean="0">
                                    <a:latin typeface="Cambria Math" panose="02040503050406030204" pitchFamily="18" charset="0"/>
                                  </a:rPr>
                                  <m:t>𝑗</m:t>
                                </m:r>
                              </m:sub>
                            </m:sSub>
                          </m:e>
                        </m:nary>
                      </m:oMath>
                    </m:oMathPara>
                  </a14:m>
                  <a:endParaRPr lang="ru-RU" sz="1600" dirty="0"/>
                </a:p>
              </p:txBody>
            </p:sp>
          </mc:Choice>
          <mc:Fallback xmlns="">
            <p:sp>
              <p:nvSpPr>
                <p:cNvPr id="55" name="TextBox 54">
                  <a:extLst>
                    <a:ext uri="{FF2B5EF4-FFF2-40B4-BE49-F238E27FC236}">
                      <a16:creationId xmlns:a16="http://schemas.microsoft.com/office/drawing/2014/main" id="{E4885133-76C4-46DE-92ED-BCDE569CBF1A}"/>
                    </a:ext>
                  </a:extLst>
                </p:cNvPr>
                <p:cNvSpPr txBox="1">
                  <a:spLocks noRot="1" noChangeAspect="1" noMove="1" noResize="1" noEditPoints="1" noAdjustHandles="1" noChangeArrowheads="1" noChangeShapeType="1" noTextEdit="1"/>
                </p:cNvSpPr>
                <p:nvPr/>
              </p:nvSpPr>
              <p:spPr>
                <a:xfrm>
                  <a:off x="10078186" y="407769"/>
                  <a:ext cx="1763215" cy="839704"/>
                </a:xfrm>
                <a:prstGeom prst="rect">
                  <a:avLst/>
                </a:prstGeom>
                <a:blipFill>
                  <a:blip r:embed="rId3"/>
                  <a:stretch>
                    <a:fillRect/>
                  </a:stretch>
                </a:blipFill>
              </p:spPr>
              <p:txBody>
                <a:bodyPr/>
                <a:lstStyle/>
                <a:p>
                  <a:r>
                    <a:rPr lang="ru-RU">
                      <a:noFill/>
                    </a:rPr>
                    <a:t> </a:t>
                  </a:r>
                </a:p>
              </p:txBody>
            </p:sp>
          </mc:Fallback>
        </mc:AlternateContent>
      </p:grpSp>
      <p:sp>
        <p:nvSpPr>
          <p:cNvPr id="84" name="TextBox 83">
            <a:extLst>
              <a:ext uri="{FF2B5EF4-FFF2-40B4-BE49-F238E27FC236}">
                <a16:creationId xmlns:a16="http://schemas.microsoft.com/office/drawing/2014/main" id="{7B0BDF83-E1E5-414F-9031-C142708668CD}"/>
              </a:ext>
            </a:extLst>
          </p:cNvPr>
          <p:cNvSpPr txBox="1"/>
          <p:nvPr/>
        </p:nvSpPr>
        <p:spPr>
          <a:xfrm>
            <a:off x="1056067" y="24603"/>
            <a:ext cx="10101997" cy="584775"/>
          </a:xfrm>
          <a:prstGeom prst="rect">
            <a:avLst/>
          </a:prstGeom>
          <a:noFill/>
        </p:spPr>
        <p:txBody>
          <a:bodyPr wrap="none" rtlCol="0">
            <a:spAutoFit/>
          </a:bodyPr>
          <a:lstStyle/>
          <a:p>
            <a:pPr algn="ctr"/>
            <a:r>
              <a:rPr lang="en-GB" sz="3200" b="1" dirty="0">
                <a:solidFill>
                  <a:srgbClr val="FF0000"/>
                </a:solidFill>
              </a:rPr>
              <a:t>RARE-EARTH ELEMENTS (GADOLINIUM) FOR SPINTRONICS</a:t>
            </a:r>
          </a:p>
        </p:txBody>
      </p:sp>
      <p:grpSp>
        <p:nvGrpSpPr>
          <p:cNvPr id="9" name="Группа 8">
            <a:extLst>
              <a:ext uri="{FF2B5EF4-FFF2-40B4-BE49-F238E27FC236}">
                <a16:creationId xmlns:a16="http://schemas.microsoft.com/office/drawing/2014/main" id="{CAD9CC31-6D05-F177-5B5B-BBEDE7AF03F5}"/>
              </a:ext>
            </a:extLst>
          </p:cNvPr>
          <p:cNvGrpSpPr/>
          <p:nvPr/>
        </p:nvGrpSpPr>
        <p:grpSpPr>
          <a:xfrm>
            <a:off x="4147625" y="2880471"/>
            <a:ext cx="3794769" cy="2940298"/>
            <a:chOff x="3913012" y="786092"/>
            <a:chExt cx="3794769" cy="2940298"/>
          </a:xfrm>
        </p:grpSpPr>
        <p:pic>
          <p:nvPicPr>
            <p:cNvPr id="10" name="Рисунок 9">
              <a:extLst>
                <a:ext uri="{FF2B5EF4-FFF2-40B4-BE49-F238E27FC236}">
                  <a16:creationId xmlns:a16="http://schemas.microsoft.com/office/drawing/2014/main" id="{8DA3A672-91CE-584A-597D-2B3EB6C7492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3012" y="823405"/>
              <a:ext cx="3794769" cy="2902985"/>
            </a:xfrm>
            <a:prstGeom prst="rect">
              <a:avLst/>
            </a:prstGeom>
            <a:noFill/>
            <a:ln>
              <a:noFill/>
            </a:ln>
          </p:spPr>
        </p:pic>
        <p:sp>
          <p:nvSpPr>
            <p:cNvPr id="11" name="Прямоугольник 10">
              <a:extLst>
                <a:ext uri="{FF2B5EF4-FFF2-40B4-BE49-F238E27FC236}">
                  <a16:creationId xmlns:a16="http://schemas.microsoft.com/office/drawing/2014/main" id="{2338CEFE-5604-7499-0F6C-9F4EA1E66E59}"/>
                </a:ext>
              </a:extLst>
            </p:cNvPr>
            <p:cNvSpPr/>
            <p:nvPr/>
          </p:nvSpPr>
          <p:spPr>
            <a:xfrm>
              <a:off x="5099628" y="823405"/>
              <a:ext cx="945572" cy="291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a:extLst>
                <a:ext uri="{FF2B5EF4-FFF2-40B4-BE49-F238E27FC236}">
                  <a16:creationId xmlns:a16="http://schemas.microsoft.com/office/drawing/2014/main" id="{1020A819-EA8E-061A-7ABA-8FA0A0396116}"/>
                </a:ext>
              </a:extLst>
            </p:cNvPr>
            <p:cNvSpPr txBox="1"/>
            <p:nvPr/>
          </p:nvSpPr>
          <p:spPr>
            <a:xfrm>
              <a:off x="4956618" y="786092"/>
              <a:ext cx="1039451" cy="336740"/>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CGS units</a:t>
              </a:r>
              <a:endParaRPr lang="ru-RU" dirty="0">
                <a:latin typeface="Times New Roman" panose="02020603050405020304" pitchFamily="18" charset="0"/>
                <a:cs typeface="Times New Roman" panose="02020603050405020304" pitchFamily="18" charset="0"/>
              </a:endParaRPr>
            </a:p>
          </p:txBody>
        </p:sp>
      </p:grpSp>
      <p:grpSp>
        <p:nvGrpSpPr>
          <p:cNvPr id="13" name="Группа 12">
            <a:extLst>
              <a:ext uri="{FF2B5EF4-FFF2-40B4-BE49-F238E27FC236}">
                <a16:creationId xmlns:a16="http://schemas.microsoft.com/office/drawing/2014/main" id="{8851DF4F-079E-D05A-CCDA-59F58E67A496}"/>
              </a:ext>
            </a:extLst>
          </p:cNvPr>
          <p:cNvGrpSpPr/>
          <p:nvPr/>
        </p:nvGrpSpPr>
        <p:grpSpPr>
          <a:xfrm>
            <a:off x="251129" y="2825288"/>
            <a:ext cx="3787730" cy="2955038"/>
            <a:chOff x="-5836533" y="4627422"/>
            <a:chExt cx="4154332" cy="3241045"/>
          </a:xfrm>
        </p:grpSpPr>
        <p:grpSp>
          <p:nvGrpSpPr>
            <p:cNvPr id="14" name="Группа 13">
              <a:extLst>
                <a:ext uri="{FF2B5EF4-FFF2-40B4-BE49-F238E27FC236}">
                  <a16:creationId xmlns:a16="http://schemas.microsoft.com/office/drawing/2014/main" id="{FBAD2C0A-55A1-5D4E-69B7-385EEBFE344D}"/>
                </a:ext>
              </a:extLst>
            </p:cNvPr>
            <p:cNvGrpSpPr/>
            <p:nvPr/>
          </p:nvGrpSpPr>
          <p:grpSpPr>
            <a:xfrm>
              <a:off x="-5836533" y="4657360"/>
              <a:ext cx="4154332" cy="3211107"/>
              <a:chOff x="4045961" y="2873700"/>
              <a:chExt cx="4154332" cy="3211107"/>
            </a:xfrm>
          </p:grpSpPr>
          <p:grpSp>
            <p:nvGrpSpPr>
              <p:cNvPr id="18" name="Группа 17">
                <a:extLst>
                  <a:ext uri="{FF2B5EF4-FFF2-40B4-BE49-F238E27FC236}">
                    <a16:creationId xmlns:a16="http://schemas.microsoft.com/office/drawing/2014/main" id="{A34D8376-FB33-CFBA-F186-D6CC565DBE0D}"/>
                  </a:ext>
                </a:extLst>
              </p:cNvPr>
              <p:cNvGrpSpPr/>
              <p:nvPr/>
            </p:nvGrpSpPr>
            <p:grpSpPr>
              <a:xfrm>
                <a:off x="4045961" y="2873700"/>
                <a:ext cx="4154332" cy="3211107"/>
                <a:chOff x="8485219" y="1036471"/>
                <a:chExt cx="3264808" cy="2523548"/>
              </a:xfrm>
            </p:grpSpPr>
            <p:pic>
              <p:nvPicPr>
                <p:cNvPr id="20" name="Рисунок 19">
                  <a:extLst>
                    <a:ext uri="{FF2B5EF4-FFF2-40B4-BE49-F238E27FC236}">
                      <a16:creationId xmlns:a16="http://schemas.microsoft.com/office/drawing/2014/main" id="{B57BF723-66F3-D73E-27D5-22558A7A757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85219" y="1036471"/>
                  <a:ext cx="3264808" cy="2523548"/>
                </a:xfrm>
                <a:prstGeom prst="rect">
                  <a:avLst/>
                </a:prstGeom>
                <a:noFill/>
                <a:ln>
                  <a:noFill/>
                </a:ln>
              </p:spPr>
            </p:pic>
            <p:sp>
              <p:nvSpPr>
                <p:cNvPr id="21" name="Стрелка: вниз 20">
                  <a:extLst>
                    <a:ext uri="{FF2B5EF4-FFF2-40B4-BE49-F238E27FC236}">
                      <a16:creationId xmlns:a16="http://schemas.microsoft.com/office/drawing/2014/main" id="{26A71C88-8B80-A3A4-C4C2-378A6C5F0AD1}"/>
                    </a:ext>
                  </a:extLst>
                </p:cNvPr>
                <p:cNvSpPr/>
                <p:nvPr/>
              </p:nvSpPr>
              <p:spPr>
                <a:xfrm>
                  <a:off x="10020387" y="1822865"/>
                  <a:ext cx="211798" cy="3264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B63F7C3-653F-5DE5-C762-09EA803130C3}"/>
                      </a:ext>
                    </a:extLst>
                  </p:cNvPr>
                  <p:cNvSpPr txBox="1"/>
                  <p:nvPr/>
                </p:nvSpPr>
                <p:spPr>
                  <a:xfrm>
                    <a:off x="5766370" y="3818432"/>
                    <a:ext cx="284513" cy="2817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𝑏</m:t>
                              </m:r>
                            </m:sub>
                          </m:sSub>
                        </m:oMath>
                      </m:oMathPara>
                    </a14:m>
                    <a:endParaRPr lang="ru-RU" dirty="0"/>
                  </a:p>
                </p:txBody>
              </p:sp>
            </mc:Choice>
            <mc:Fallback xmlns="">
              <p:sp>
                <p:nvSpPr>
                  <p:cNvPr id="335" name="TextBox 334">
                    <a:extLst>
                      <a:ext uri="{FF2B5EF4-FFF2-40B4-BE49-F238E27FC236}">
                        <a16:creationId xmlns:a16="http://schemas.microsoft.com/office/drawing/2014/main" id="{1E6AEE81-D47C-4768-8E2D-92FD7F7EE683}"/>
                      </a:ext>
                    </a:extLst>
                  </p:cNvPr>
                  <p:cNvSpPr txBox="1">
                    <a:spLocks noRot="1" noChangeAspect="1" noMove="1" noResize="1" noEditPoints="1" noAdjustHandles="1" noChangeArrowheads="1" noChangeShapeType="1" noTextEdit="1"/>
                  </p:cNvSpPr>
                  <p:nvPr/>
                </p:nvSpPr>
                <p:spPr>
                  <a:xfrm>
                    <a:off x="5766370" y="3818432"/>
                    <a:ext cx="284513" cy="281797"/>
                  </a:xfrm>
                  <a:prstGeom prst="rect">
                    <a:avLst/>
                  </a:prstGeom>
                  <a:blipFill>
                    <a:blip r:embed="rId6"/>
                    <a:stretch>
                      <a:fillRect l="-23256" r="-11628" b="-26190"/>
                    </a:stretch>
                  </a:blipFill>
                </p:spPr>
                <p:txBody>
                  <a:bodyPr/>
                  <a:lstStyle/>
                  <a:p>
                    <a:r>
                      <a:rPr lang="ru-RU">
                        <a:noFill/>
                      </a:rPr>
                      <a:t> </a:t>
                    </a:r>
                  </a:p>
                </p:txBody>
              </p:sp>
            </mc:Fallback>
          </mc:AlternateContent>
        </p:grpSp>
        <p:sp>
          <p:nvSpPr>
            <p:cNvPr id="15" name="Прямоугольник 14">
              <a:extLst>
                <a:ext uri="{FF2B5EF4-FFF2-40B4-BE49-F238E27FC236}">
                  <a16:creationId xmlns:a16="http://schemas.microsoft.com/office/drawing/2014/main" id="{FA49B1DC-78FD-69B6-5AA0-AED788751BB9}"/>
                </a:ext>
              </a:extLst>
            </p:cNvPr>
            <p:cNvSpPr/>
            <p:nvPr/>
          </p:nvSpPr>
          <p:spPr>
            <a:xfrm>
              <a:off x="-4496160" y="4682010"/>
              <a:ext cx="987869" cy="226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a:extLst>
                <a:ext uri="{FF2B5EF4-FFF2-40B4-BE49-F238E27FC236}">
                  <a16:creationId xmlns:a16="http://schemas.microsoft.com/office/drawing/2014/main" id="{2731787D-584C-194A-65D7-80D9052C77B4}"/>
                </a:ext>
              </a:extLst>
            </p:cNvPr>
            <p:cNvSpPr txBox="1"/>
            <p:nvPr/>
          </p:nvSpPr>
          <p:spPr>
            <a:xfrm>
              <a:off x="-4566108" y="4627422"/>
              <a:ext cx="1140056"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CGS units</a:t>
              </a:r>
              <a:endParaRPr lang="ru-RU" dirty="0">
                <a:latin typeface="Times New Roman" panose="02020603050405020304" pitchFamily="18" charset="0"/>
                <a:cs typeface="Times New Roman" panose="02020603050405020304" pitchFamily="18" charset="0"/>
              </a:endParaRPr>
            </a:p>
          </p:txBody>
        </p:sp>
      </p:grpSp>
      <p:sp>
        <p:nvSpPr>
          <p:cNvPr id="45" name="Стрелка: вправо 44">
            <a:extLst>
              <a:ext uri="{FF2B5EF4-FFF2-40B4-BE49-F238E27FC236}">
                <a16:creationId xmlns:a16="http://schemas.microsoft.com/office/drawing/2014/main" id="{C6994B87-3477-2061-2E86-40B22B8CC9DD}"/>
              </a:ext>
            </a:extLst>
          </p:cNvPr>
          <p:cNvSpPr/>
          <p:nvPr/>
        </p:nvSpPr>
        <p:spPr>
          <a:xfrm>
            <a:off x="3816562" y="3848881"/>
            <a:ext cx="535620" cy="759627"/>
          </a:xfrm>
          <a:prstGeom prst="rightArrow">
            <a:avLst/>
          </a:prstGeom>
          <a:solidFill>
            <a:srgbClr val="67B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46" name="Группа 45">
            <a:extLst>
              <a:ext uri="{FF2B5EF4-FFF2-40B4-BE49-F238E27FC236}">
                <a16:creationId xmlns:a16="http://schemas.microsoft.com/office/drawing/2014/main" id="{38897F8D-F34A-E672-A2DA-15D49B80528C}"/>
              </a:ext>
            </a:extLst>
          </p:cNvPr>
          <p:cNvGrpSpPr/>
          <p:nvPr/>
        </p:nvGrpSpPr>
        <p:grpSpPr>
          <a:xfrm>
            <a:off x="6386241" y="2941975"/>
            <a:ext cx="1048727" cy="1482233"/>
            <a:chOff x="3211985" y="-1491751"/>
            <a:chExt cx="1188305" cy="1679508"/>
          </a:xfrm>
        </p:grpSpPr>
        <p:sp>
          <p:nvSpPr>
            <p:cNvPr id="47" name="Прямоугольник 46">
              <a:extLst>
                <a:ext uri="{FF2B5EF4-FFF2-40B4-BE49-F238E27FC236}">
                  <a16:creationId xmlns:a16="http://schemas.microsoft.com/office/drawing/2014/main" id="{E6E5F3E7-7D61-B099-5DED-585EDCDE8563}"/>
                </a:ext>
              </a:extLst>
            </p:cNvPr>
            <p:cNvSpPr/>
            <p:nvPr/>
          </p:nvSpPr>
          <p:spPr>
            <a:xfrm>
              <a:off x="3213916" y="-188901"/>
              <a:ext cx="907958" cy="376658"/>
            </a:xfrm>
            <a:prstGeom prst="rect">
              <a:avLst/>
            </a:prstGeom>
            <a:solidFill>
              <a:srgbClr val="BB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Прямоугольник 47">
              <a:extLst>
                <a:ext uri="{FF2B5EF4-FFF2-40B4-BE49-F238E27FC236}">
                  <a16:creationId xmlns:a16="http://schemas.microsoft.com/office/drawing/2014/main" id="{BE96E389-3EC3-5FA8-2C00-B7D5B2E1038D}"/>
                </a:ext>
              </a:extLst>
            </p:cNvPr>
            <p:cNvSpPr/>
            <p:nvPr/>
          </p:nvSpPr>
          <p:spPr>
            <a:xfrm>
              <a:off x="3215107" y="-416886"/>
              <a:ext cx="907958" cy="229509"/>
            </a:xfrm>
            <a:prstGeom prst="rect">
              <a:avLst/>
            </a:prstGeom>
            <a:solidFill>
              <a:srgbClr val="018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highlight>
                  <a:srgbClr val="FFFF00"/>
                </a:highlight>
              </a:endParaRPr>
            </a:p>
          </p:txBody>
        </p:sp>
        <p:sp>
          <p:nvSpPr>
            <p:cNvPr id="49" name="Прямоугольник 48">
              <a:extLst>
                <a:ext uri="{FF2B5EF4-FFF2-40B4-BE49-F238E27FC236}">
                  <a16:creationId xmlns:a16="http://schemas.microsoft.com/office/drawing/2014/main" id="{16A2CDF9-64A3-A061-9078-88D280C44B64}"/>
                </a:ext>
              </a:extLst>
            </p:cNvPr>
            <p:cNvSpPr/>
            <p:nvPr/>
          </p:nvSpPr>
          <p:spPr>
            <a:xfrm>
              <a:off x="3215940" y="-551715"/>
              <a:ext cx="907958" cy="135998"/>
            </a:xfrm>
            <a:prstGeom prst="rect">
              <a:avLst/>
            </a:prstGeom>
            <a:solidFill>
              <a:srgbClr val="B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Прямоугольник 52">
              <a:extLst>
                <a:ext uri="{FF2B5EF4-FFF2-40B4-BE49-F238E27FC236}">
                  <a16:creationId xmlns:a16="http://schemas.microsoft.com/office/drawing/2014/main" id="{40D66021-B661-46E7-84A9-42AC5F98C440}"/>
                </a:ext>
              </a:extLst>
            </p:cNvPr>
            <p:cNvSpPr/>
            <p:nvPr/>
          </p:nvSpPr>
          <p:spPr>
            <a:xfrm>
              <a:off x="3215719" y="-684492"/>
              <a:ext cx="907958" cy="135998"/>
            </a:xfrm>
            <a:prstGeom prst="rect">
              <a:avLst/>
            </a:prstGeom>
            <a:solidFill>
              <a:srgbClr val="018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Прямоугольник 53">
              <a:extLst>
                <a:ext uri="{FF2B5EF4-FFF2-40B4-BE49-F238E27FC236}">
                  <a16:creationId xmlns:a16="http://schemas.microsoft.com/office/drawing/2014/main" id="{B09B41F5-7610-5D66-BC66-68B864DC7382}"/>
                </a:ext>
              </a:extLst>
            </p:cNvPr>
            <p:cNvSpPr/>
            <p:nvPr/>
          </p:nvSpPr>
          <p:spPr>
            <a:xfrm>
              <a:off x="3216570" y="-824295"/>
              <a:ext cx="907958" cy="145758"/>
            </a:xfrm>
            <a:prstGeom prst="rect">
              <a:avLst/>
            </a:prstGeom>
            <a:solidFill>
              <a:srgbClr val="B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Прямоугольник 55">
              <a:extLst>
                <a:ext uri="{FF2B5EF4-FFF2-40B4-BE49-F238E27FC236}">
                  <a16:creationId xmlns:a16="http://schemas.microsoft.com/office/drawing/2014/main" id="{82A645FD-2B51-776F-9016-AB8301A2DDAF}"/>
                </a:ext>
              </a:extLst>
            </p:cNvPr>
            <p:cNvSpPr/>
            <p:nvPr/>
          </p:nvSpPr>
          <p:spPr>
            <a:xfrm>
              <a:off x="3216570" y="-1083090"/>
              <a:ext cx="907958" cy="265561"/>
            </a:xfrm>
            <a:prstGeom prst="rect">
              <a:avLst/>
            </a:prstGeom>
            <a:solidFill>
              <a:srgbClr val="018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Прямоугольник 56">
              <a:extLst>
                <a:ext uri="{FF2B5EF4-FFF2-40B4-BE49-F238E27FC236}">
                  <a16:creationId xmlns:a16="http://schemas.microsoft.com/office/drawing/2014/main" id="{636928B7-8C41-0B3D-215B-DB19FF32798A}"/>
                </a:ext>
              </a:extLst>
            </p:cNvPr>
            <p:cNvSpPr/>
            <p:nvPr/>
          </p:nvSpPr>
          <p:spPr>
            <a:xfrm>
              <a:off x="3215047" y="-1189428"/>
              <a:ext cx="907958" cy="107346"/>
            </a:xfrm>
            <a:prstGeom prst="rect">
              <a:avLst/>
            </a:prstGeom>
            <a:solidFill>
              <a:srgbClr val="BA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Полилиния: фигура 57">
              <a:extLst>
                <a:ext uri="{FF2B5EF4-FFF2-40B4-BE49-F238E27FC236}">
                  <a16:creationId xmlns:a16="http://schemas.microsoft.com/office/drawing/2014/main" id="{33EF768D-6BE3-6131-410D-41CDCDBAA561}"/>
                </a:ext>
              </a:extLst>
            </p:cNvPr>
            <p:cNvSpPr/>
            <p:nvPr/>
          </p:nvSpPr>
          <p:spPr>
            <a:xfrm>
              <a:off x="4121619" y="-470385"/>
              <a:ext cx="271463" cy="657225"/>
            </a:xfrm>
            <a:custGeom>
              <a:avLst/>
              <a:gdLst>
                <a:gd name="connsiteX0" fmla="*/ 0 w 271463"/>
                <a:gd name="connsiteY0" fmla="*/ 282575 h 657225"/>
                <a:gd name="connsiteX1" fmla="*/ 0 w 271463"/>
                <a:gd name="connsiteY1" fmla="*/ 657225 h 657225"/>
                <a:gd name="connsiteX2" fmla="*/ 271463 w 271463"/>
                <a:gd name="connsiteY2" fmla="*/ 371475 h 657225"/>
                <a:gd name="connsiteX3" fmla="*/ 271463 w 271463"/>
                <a:gd name="connsiteY3" fmla="*/ 0 h 657225"/>
                <a:gd name="connsiteX4" fmla="*/ 0 w 271463"/>
                <a:gd name="connsiteY4" fmla="*/ 282575 h 657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3" h="657225">
                  <a:moveTo>
                    <a:pt x="0" y="282575"/>
                  </a:moveTo>
                  <a:lnTo>
                    <a:pt x="0" y="657225"/>
                  </a:lnTo>
                  <a:lnTo>
                    <a:pt x="271463" y="371475"/>
                  </a:lnTo>
                  <a:lnTo>
                    <a:pt x="271463" y="0"/>
                  </a:lnTo>
                  <a:lnTo>
                    <a:pt x="0" y="282575"/>
                  </a:lnTo>
                  <a:close/>
                </a:path>
              </a:pathLst>
            </a:custGeom>
            <a:solidFill>
              <a:srgbClr val="E0A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Полилиния: фигура 58">
              <a:extLst>
                <a:ext uri="{FF2B5EF4-FFF2-40B4-BE49-F238E27FC236}">
                  <a16:creationId xmlns:a16="http://schemas.microsoft.com/office/drawing/2014/main" id="{4E8E946A-ADB8-1034-09D2-4226F4FE0A31}"/>
                </a:ext>
              </a:extLst>
            </p:cNvPr>
            <p:cNvSpPr/>
            <p:nvPr/>
          </p:nvSpPr>
          <p:spPr>
            <a:xfrm>
              <a:off x="4123210" y="-706921"/>
              <a:ext cx="269875" cy="520700"/>
            </a:xfrm>
            <a:custGeom>
              <a:avLst/>
              <a:gdLst>
                <a:gd name="connsiteX0" fmla="*/ 0 w 269875"/>
                <a:gd name="connsiteY0" fmla="*/ 285750 h 520700"/>
                <a:gd name="connsiteX1" fmla="*/ 0 w 269875"/>
                <a:gd name="connsiteY1" fmla="*/ 520700 h 520700"/>
                <a:gd name="connsiteX2" fmla="*/ 269875 w 269875"/>
                <a:gd name="connsiteY2" fmla="*/ 241300 h 520700"/>
                <a:gd name="connsiteX3" fmla="*/ 269875 w 269875"/>
                <a:gd name="connsiteY3" fmla="*/ 0 h 520700"/>
                <a:gd name="connsiteX4" fmla="*/ 0 w 269875"/>
                <a:gd name="connsiteY4" fmla="*/ 28575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875" h="520700">
                  <a:moveTo>
                    <a:pt x="0" y="285750"/>
                  </a:moveTo>
                  <a:lnTo>
                    <a:pt x="0" y="520700"/>
                  </a:lnTo>
                  <a:lnTo>
                    <a:pt x="269875" y="241300"/>
                  </a:lnTo>
                  <a:lnTo>
                    <a:pt x="269875" y="0"/>
                  </a:lnTo>
                  <a:lnTo>
                    <a:pt x="0" y="285750"/>
                  </a:lnTo>
                  <a:close/>
                </a:path>
              </a:pathLst>
            </a:custGeom>
            <a:solidFill>
              <a:srgbClr val="009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Полилиния: фигура 59">
              <a:extLst>
                <a:ext uri="{FF2B5EF4-FFF2-40B4-BE49-F238E27FC236}">
                  <a16:creationId xmlns:a16="http://schemas.microsoft.com/office/drawing/2014/main" id="{CFC16424-10B3-C3A1-F6B7-1101E8E6A384}"/>
                </a:ext>
              </a:extLst>
            </p:cNvPr>
            <p:cNvSpPr/>
            <p:nvPr/>
          </p:nvSpPr>
          <p:spPr>
            <a:xfrm>
              <a:off x="4121622" y="-844478"/>
              <a:ext cx="276225" cy="427038"/>
            </a:xfrm>
            <a:custGeom>
              <a:avLst/>
              <a:gdLst>
                <a:gd name="connsiteX0" fmla="*/ 0 w 276225"/>
                <a:gd name="connsiteY0" fmla="*/ 298450 h 427038"/>
                <a:gd name="connsiteX1" fmla="*/ 0 w 276225"/>
                <a:gd name="connsiteY1" fmla="*/ 427038 h 427038"/>
                <a:gd name="connsiteX2" fmla="*/ 276225 w 276225"/>
                <a:gd name="connsiteY2" fmla="*/ 131763 h 427038"/>
                <a:gd name="connsiteX3" fmla="*/ 276225 w 276225"/>
                <a:gd name="connsiteY3" fmla="*/ 0 h 427038"/>
                <a:gd name="connsiteX4" fmla="*/ 0 w 276225"/>
                <a:gd name="connsiteY4" fmla="*/ 298450 h 42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25" h="427038">
                  <a:moveTo>
                    <a:pt x="0" y="298450"/>
                  </a:moveTo>
                  <a:lnTo>
                    <a:pt x="0" y="427038"/>
                  </a:lnTo>
                  <a:lnTo>
                    <a:pt x="276225" y="131763"/>
                  </a:lnTo>
                  <a:lnTo>
                    <a:pt x="276225" y="0"/>
                  </a:lnTo>
                  <a:lnTo>
                    <a:pt x="0" y="298450"/>
                  </a:lnTo>
                  <a:close/>
                </a:path>
              </a:pathLst>
            </a:custGeom>
            <a:solidFill>
              <a:srgbClr val="DF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Полилиния: фигура 60">
              <a:extLst>
                <a:ext uri="{FF2B5EF4-FFF2-40B4-BE49-F238E27FC236}">
                  <a16:creationId xmlns:a16="http://schemas.microsoft.com/office/drawing/2014/main" id="{20E09D13-9500-5472-F431-109BCF673970}"/>
                </a:ext>
              </a:extLst>
            </p:cNvPr>
            <p:cNvSpPr/>
            <p:nvPr/>
          </p:nvSpPr>
          <p:spPr>
            <a:xfrm>
              <a:off x="4123611" y="-973004"/>
              <a:ext cx="276225" cy="427038"/>
            </a:xfrm>
            <a:custGeom>
              <a:avLst/>
              <a:gdLst>
                <a:gd name="connsiteX0" fmla="*/ 0 w 276225"/>
                <a:gd name="connsiteY0" fmla="*/ 298450 h 427038"/>
                <a:gd name="connsiteX1" fmla="*/ 0 w 276225"/>
                <a:gd name="connsiteY1" fmla="*/ 427038 h 427038"/>
                <a:gd name="connsiteX2" fmla="*/ 276225 w 276225"/>
                <a:gd name="connsiteY2" fmla="*/ 131763 h 427038"/>
                <a:gd name="connsiteX3" fmla="*/ 276225 w 276225"/>
                <a:gd name="connsiteY3" fmla="*/ 0 h 427038"/>
                <a:gd name="connsiteX4" fmla="*/ 0 w 276225"/>
                <a:gd name="connsiteY4" fmla="*/ 298450 h 42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25" h="427038">
                  <a:moveTo>
                    <a:pt x="0" y="298450"/>
                  </a:moveTo>
                  <a:lnTo>
                    <a:pt x="0" y="427038"/>
                  </a:lnTo>
                  <a:lnTo>
                    <a:pt x="276225" y="131763"/>
                  </a:lnTo>
                  <a:lnTo>
                    <a:pt x="276225" y="0"/>
                  </a:lnTo>
                  <a:lnTo>
                    <a:pt x="0" y="298450"/>
                  </a:lnTo>
                  <a:close/>
                </a:path>
              </a:pathLst>
            </a:custGeom>
            <a:solidFill>
              <a:srgbClr val="019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Полилиния: фигура 61">
              <a:extLst>
                <a:ext uri="{FF2B5EF4-FFF2-40B4-BE49-F238E27FC236}">
                  <a16:creationId xmlns:a16="http://schemas.microsoft.com/office/drawing/2014/main" id="{AA1DD358-F991-5B01-5B7F-78F1BE8E8DE0}"/>
                </a:ext>
              </a:extLst>
            </p:cNvPr>
            <p:cNvSpPr/>
            <p:nvPr/>
          </p:nvSpPr>
          <p:spPr>
            <a:xfrm>
              <a:off x="4124065" y="-1111515"/>
              <a:ext cx="276225" cy="437754"/>
            </a:xfrm>
            <a:custGeom>
              <a:avLst/>
              <a:gdLst>
                <a:gd name="connsiteX0" fmla="*/ 0 w 276225"/>
                <a:gd name="connsiteY0" fmla="*/ 298450 h 427038"/>
                <a:gd name="connsiteX1" fmla="*/ 0 w 276225"/>
                <a:gd name="connsiteY1" fmla="*/ 427038 h 427038"/>
                <a:gd name="connsiteX2" fmla="*/ 276225 w 276225"/>
                <a:gd name="connsiteY2" fmla="*/ 131763 h 427038"/>
                <a:gd name="connsiteX3" fmla="*/ 276225 w 276225"/>
                <a:gd name="connsiteY3" fmla="*/ 0 h 427038"/>
                <a:gd name="connsiteX4" fmla="*/ 0 w 276225"/>
                <a:gd name="connsiteY4" fmla="*/ 298450 h 427038"/>
                <a:gd name="connsiteX0" fmla="*/ 0 w 276225"/>
                <a:gd name="connsiteY0" fmla="*/ 279400 h 427038"/>
                <a:gd name="connsiteX1" fmla="*/ 0 w 276225"/>
                <a:gd name="connsiteY1" fmla="*/ 427038 h 427038"/>
                <a:gd name="connsiteX2" fmla="*/ 276225 w 276225"/>
                <a:gd name="connsiteY2" fmla="*/ 131763 h 427038"/>
                <a:gd name="connsiteX3" fmla="*/ 276225 w 276225"/>
                <a:gd name="connsiteY3" fmla="*/ 0 h 427038"/>
                <a:gd name="connsiteX4" fmla="*/ 0 w 276225"/>
                <a:gd name="connsiteY4" fmla="*/ 279400 h 427038"/>
                <a:gd name="connsiteX0" fmla="*/ 0 w 276225"/>
                <a:gd name="connsiteY0" fmla="*/ 290116 h 437754"/>
                <a:gd name="connsiteX1" fmla="*/ 0 w 276225"/>
                <a:gd name="connsiteY1" fmla="*/ 437754 h 437754"/>
                <a:gd name="connsiteX2" fmla="*/ 276225 w 276225"/>
                <a:gd name="connsiteY2" fmla="*/ 142479 h 437754"/>
                <a:gd name="connsiteX3" fmla="*/ 276225 w 276225"/>
                <a:gd name="connsiteY3" fmla="*/ 0 h 437754"/>
                <a:gd name="connsiteX4" fmla="*/ 0 w 276225"/>
                <a:gd name="connsiteY4" fmla="*/ 290116 h 437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25" h="437754">
                  <a:moveTo>
                    <a:pt x="0" y="290116"/>
                  </a:moveTo>
                  <a:lnTo>
                    <a:pt x="0" y="437754"/>
                  </a:lnTo>
                  <a:lnTo>
                    <a:pt x="276225" y="142479"/>
                  </a:lnTo>
                  <a:lnTo>
                    <a:pt x="276225" y="0"/>
                  </a:lnTo>
                  <a:lnTo>
                    <a:pt x="0" y="290116"/>
                  </a:lnTo>
                  <a:close/>
                </a:path>
              </a:pathLst>
            </a:custGeom>
            <a:solidFill>
              <a:srgbClr val="DC0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Полилиния: фигура 62">
              <a:extLst>
                <a:ext uri="{FF2B5EF4-FFF2-40B4-BE49-F238E27FC236}">
                  <a16:creationId xmlns:a16="http://schemas.microsoft.com/office/drawing/2014/main" id="{3C38F9E5-CB0E-CA03-4697-FEDFF41B85B4}"/>
                </a:ext>
              </a:extLst>
            </p:cNvPr>
            <p:cNvSpPr/>
            <p:nvPr/>
          </p:nvSpPr>
          <p:spPr>
            <a:xfrm>
              <a:off x="4118342" y="-1366367"/>
              <a:ext cx="274980" cy="549276"/>
            </a:xfrm>
            <a:custGeom>
              <a:avLst/>
              <a:gdLst>
                <a:gd name="connsiteX0" fmla="*/ 0 w 269875"/>
                <a:gd name="connsiteY0" fmla="*/ 285750 h 520700"/>
                <a:gd name="connsiteX1" fmla="*/ 0 w 269875"/>
                <a:gd name="connsiteY1" fmla="*/ 520700 h 520700"/>
                <a:gd name="connsiteX2" fmla="*/ 269875 w 269875"/>
                <a:gd name="connsiteY2" fmla="*/ 241300 h 520700"/>
                <a:gd name="connsiteX3" fmla="*/ 269875 w 269875"/>
                <a:gd name="connsiteY3" fmla="*/ 0 h 520700"/>
                <a:gd name="connsiteX4" fmla="*/ 0 w 269875"/>
                <a:gd name="connsiteY4" fmla="*/ 285750 h 520700"/>
                <a:gd name="connsiteX0" fmla="*/ 1191 w 269875"/>
                <a:gd name="connsiteY0" fmla="*/ 255984 h 520700"/>
                <a:gd name="connsiteX1" fmla="*/ 0 w 269875"/>
                <a:gd name="connsiteY1" fmla="*/ 520700 h 520700"/>
                <a:gd name="connsiteX2" fmla="*/ 269875 w 269875"/>
                <a:gd name="connsiteY2" fmla="*/ 241300 h 520700"/>
                <a:gd name="connsiteX3" fmla="*/ 269875 w 269875"/>
                <a:gd name="connsiteY3" fmla="*/ 0 h 520700"/>
                <a:gd name="connsiteX4" fmla="*/ 1191 w 269875"/>
                <a:gd name="connsiteY4" fmla="*/ 255984 h 520700"/>
                <a:gd name="connsiteX0" fmla="*/ 1191 w 269875"/>
                <a:gd name="connsiteY0" fmla="*/ 282178 h 546894"/>
                <a:gd name="connsiteX1" fmla="*/ 0 w 269875"/>
                <a:gd name="connsiteY1" fmla="*/ 546894 h 546894"/>
                <a:gd name="connsiteX2" fmla="*/ 269875 w 269875"/>
                <a:gd name="connsiteY2" fmla="*/ 267494 h 546894"/>
                <a:gd name="connsiteX3" fmla="*/ 262732 w 269875"/>
                <a:gd name="connsiteY3" fmla="*/ 0 h 546894"/>
                <a:gd name="connsiteX4" fmla="*/ 1191 w 269875"/>
                <a:gd name="connsiteY4" fmla="*/ 282178 h 546894"/>
                <a:gd name="connsiteX0" fmla="*/ 0 w 272255"/>
                <a:gd name="connsiteY0" fmla="*/ 280988 h 546894"/>
                <a:gd name="connsiteX1" fmla="*/ 2380 w 272255"/>
                <a:gd name="connsiteY1" fmla="*/ 546894 h 546894"/>
                <a:gd name="connsiteX2" fmla="*/ 272255 w 272255"/>
                <a:gd name="connsiteY2" fmla="*/ 267494 h 546894"/>
                <a:gd name="connsiteX3" fmla="*/ 265112 w 272255"/>
                <a:gd name="connsiteY3" fmla="*/ 0 h 546894"/>
                <a:gd name="connsiteX4" fmla="*/ 0 w 272255"/>
                <a:gd name="connsiteY4" fmla="*/ 280988 h 546894"/>
                <a:gd name="connsiteX0" fmla="*/ 0 w 272255"/>
                <a:gd name="connsiteY0" fmla="*/ 283370 h 549276"/>
                <a:gd name="connsiteX1" fmla="*/ 2380 w 272255"/>
                <a:gd name="connsiteY1" fmla="*/ 549276 h 549276"/>
                <a:gd name="connsiteX2" fmla="*/ 272255 w 272255"/>
                <a:gd name="connsiteY2" fmla="*/ 269876 h 549276"/>
                <a:gd name="connsiteX3" fmla="*/ 268684 w 272255"/>
                <a:gd name="connsiteY3" fmla="*/ 0 h 549276"/>
                <a:gd name="connsiteX4" fmla="*/ 0 w 272255"/>
                <a:gd name="connsiteY4" fmla="*/ 283370 h 549276"/>
                <a:gd name="connsiteX0" fmla="*/ 0 w 274637"/>
                <a:gd name="connsiteY0" fmla="*/ 283370 h 549276"/>
                <a:gd name="connsiteX1" fmla="*/ 2380 w 274637"/>
                <a:gd name="connsiteY1" fmla="*/ 549276 h 549276"/>
                <a:gd name="connsiteX2" fmla="*/ 274637 w 274637"/>
                <a:gd name="connsiteY2" fmla="*/ 272257 h 549276"/>
                <a:gd name="connsiteX3" fmla="*/ 268684 w 274637"/>
                <a:gd name="connsiteY3" fmla="*/ 0 h 549276"/>
                <a:gd name="connsiteX4" fmla="*/ 0 w 274637"/>
                <a:gd name="connsiteY4" fmla="*/ 283370 h 549276"/>
                <a:gd name="connsiteX0" fmla="*/ 0 w 274980"/>
                <a:gd name="connsiteY0" fmla="*/ 283370 h 549276"/>
                <a:gd name="connsiteX1" fmla="*/ 2380 w 274980"/>
                <a:gd name="connsiteY1" fmla="*/ 549276 h 549276"/>
                <a:gd name="connsiteX2" fmla="*/ 274637 w 274980"/>
                <a:gd name="connsiteY2" fmla="*/ 272257 h 549276"/>
                <a:gd name="connsiteX3" fmla="*/ 274637 w 274980"/>
                <a:gd name="connsiteY3" fmla="*/ 0 h 549276"/>
                <a:gd name="connsiteX4" fmla="*/ 0 w 274980"/>
                <a:gd name="connsiteY4" fmla="*/ 283370 h 549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980" h="549276">
                  <a:moveTo>
                    <a:pt x="0" y="283370"/>
                  </a:moveTo>
                  <a:cubicBezTo>
                    <a:pt x="793" y="372005"/>
                    <a:pt x="1587" y="460641"/>
                    <a:pt x="2380" y="549276"/>
                  </a:cubicBezTo>
                  <a:lnTo>
                    <a:pt x="274637" y="272257"/>
                  </a:lnTo>
                  <a:cubicBezTo>
                    <a:pt x="273447" y="182298"/>
                    <a:pt x="275827" y="89959"/>
                    <a:pt x="274637" y="0"/>
                  </a:cubicBezTo>
                  <a:lnTo>
                    <a:pt x="0" y="283370"/>
                  </a:lnTo>
                  <a:close/>
                </a:path>
              </a:pathLst>
            </a:custGeom>
            <a:solidFill>
              <a:srgbClr val="019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Полилиния: фигура 63">
              <a:extLst>
                <a:ext uri="{FF2B5EF4-FFF2-40B4-BE49-F238E27FC236}">
                  <a16:creationId xmlns:a16="http://schemas.microsoft.com/office/drawing/2014/main" id="{7B39407F-B1B1-AC40-0625-8953A4BD7B44}"/>
                </a:ext>
              </a:extLst>
            </p:cNvPr>
            <p:cNvSpPr/>
            <p:nvPr/>
          </p:nvSpPr>
          <p:spPr>
            <a:xfrm>
              <a:off x="4122885" y="-1491751"/>
              <a:ext cx="267892" cy="406797"/>
            </a:xfrm>
            <a:custGeom>
              <a:avLst/>
              <a:gdLst>
                <a:gd name="connsiteX0" fmla="*/ 0 w 276225"/>
                <a:gd name="connsiteY0" fmla="*/ 298450 h 427038"/>
                <a:gd name="connsiteX1" fmla="*/ 0 w 276225"/>
                <a:gd name="connsiteY1" fmla="*/ 427038 h 427038"/>
                <a:gd name="connsiteX2" fmla="*/ 276225 w 276225"/>
                <a:gd name="connsiteY2" fmla="*/ 131763 h 427038"/>
                <a:gd name="connsiteX3" fmla="*/ 276225 w 276225"/>
                <a:gd name="connsiteY3" fmla="*/ 0 h 427038"/>
                <a:gd name="connsiteX4" fmla="*/ 0 w 276225"/>
                <a:gd name="connsiteY4" fmla="*/ 298450 h 427038"/>
                <a:gd name="connsiteX0" fmla="*/ 0 w 276225"/>
                <a:gd name="connsiteY0" fmla="*/ 307975 h 427038"/>
                <a:gd name="connsiteX1" fmla="*/ 0 w 276225"/>
                <a:gd name="connsiteY1" fmla="*/ 427038 h 427038"/>
                <a:gd name="connsiteX2" fmla="*/ 276225 w 276225"/>
                <a:gd name="connsiteY2" fmla="*/ 131763 h 427038"/>
                <a:gd name="connsiteX3" fmla="*/ 276225 w 276225"/>
                <a:gd name="connsiteY3" fmla="*/ 0 h 427038"/>
                <a:gd name="connsiteX4" fmla="*/ 0 w 276225"/>
                <a:gd name="connsiteY4" fmla="*/ 307975 h 427038"/>
                <a:gd name="connsiteX0" fmla="*/ 0 w 276225"/>
                <a:gd name="connsiteY0" fmla="*/ 294878 h 413941"/>
                <a:gd name="connsiteX1" fmla="*/ 0 w 276225"/>
                <a:gd name="connsiteY1" fmla="*/ 413941 h 413941"/>
                <a:gd name="connsiteX2" fmla="*/ 276225 w 276225"/>
                <a:gd name="connsiteY2" fmla="*/ 118666 h 413941"/>
                <a:gd name="connsiteX3" fmla="*/ 276225 w 276225"/>
                <a:gd name="connsiteY3" fmla="*/ 0 h 413941"/>
                <a:gd name="connsiteX4" fmla="*/ 0 w 276225"/>
                <a:gd name="connsiteY4" fmla="*/ 294878 h 413941"/>
                <a:gd name="connsiteX0" fmla="*/ 0 w 276225"/>
                <a:gd name="connsiteY0" fmla="*/ 287734 h 406797"/>
                <a:gd name="connsiteX1" fmla="*/ 0 w 276225"/>
                <a:gd name="connsiteY1" fmla="*/ 406797 h 406797"/>
                <a:gd name="connsiteX2" fmla="*/ 276225 w 276225"/>
                <a:gd name="connsiteY2" fmla="*/ 111522 h 406797"/>
                <a:gd name="connsiteX3" fmla="*/ 267891 w 276225"/>
                <a:gd name="connsiteY3" fmla="*/ 0 h 406797"/>
                <a:gd name="connsiteX4" fmla="*/ 0 w 276225"/>
                <a:gd name="connsiteY4" fmla="*/ 287734 h 406797"/>
                <a:gd name="connsiteX0" fmla="*/ 0 w 267891"/>
                <a:gd name="connsiteY0" fmla="*/ 287734 h 406797"/>
                <a:gd name="connsiteX1" fmla="*/ 0 w 267891"/>
                <a:gd name="connsiteY1" fmla="*/ 406797 h 406797"/>
                <a:gd name="connsiteX2" fmla="*/ 263129 w 267891"/>
                <a:gd name="connsiteY2" fmla="*/ 124619 h 406797"/>
                <a:gd name="connsiteX3" fmla="*/ 267891 w 267891"/>
                <a:gd name="connsiteY3" fmla="*/ 0 h 406797"/>
                <a:gd name="connsiteX4" fmla="*/ 0 w 267891"/>
                <a:gd name="connsiteY4" fmla="*/ 287734 h 406797"/>
                <a:gd name="connsiteX0" fmla="*/ 0 w 267892"/>
                <a:gd name="connsiteY0" fmla="*/ 287734 h 406797"/>
                <a:gd name="connsiteX1" fmla="*/ 0 w 267892"/>
                <a:gd name="connsiteY1" fmla="*/ 406797 h 406797"/>
                <a:gd name="connsiteX2" fmla="*/ 267892 w 267892"/>
                <a:gd name="connsiteY2" fmla="*/ 125810 h 406797"/>
                <a:gd name="connsiteX3" fmla="*/ 267891 w 267892"/>
                <a:gd name="connsiteY3" fmla="*/ 0 h 406797"/>
                <a:gd name="connsiteX4" fmla="*/ 0 w 267892"/>
                <a:gd name="connsiteY4" fmla="*/ 287734 h 406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892" h="406797">
                  <a:moveTo>
                    <a:pt x="0" y="287734"/>
                  </a:moveTo>
                  <a:lnTo>
                    <a:pt x="0" y="406797"/>
                  </a:lnTo>
                  <a:lnTo>
                    <a:pt x="267892" y="125810"/>
                  </a:lnTo>
                  <a:cubicBezTo>
                    <a:pt x="267892" y="83873"/>
                    <a:pt x="267891" y="41937"/>
                    <a:pt x="267891" y="0"/>
                  </a:cubicBezTo>
                  <a:lnTo>
                    <a:pt x="0" y="287734"/>
                  </a:lnTo>
                  <a:close/>
                </a:path>
              </a:pathLst>
            </a:custGeom>
            <a:solidFill>
              <a:srgbClr val="D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Полилиния: фигура 64">
              <a:extLst>
                <a:ext uri="{FF2B5EF4-FFF2-40B4-BE49-F238E27FC236}">
                  <a16:creationId xmlns:a16="http://schemas.microsoft.com/office/drawing/2014/main" id="{3B5C78E7-24EA-5823-2775-CFD8D476A604}"/>
                </a:ext>
              </a:extLst>
            </p:cNvPr>
            <p:cNvSpPr/>
            <p:nvPr/>
          </p:nvSpPr>
          <p:spPr>
            <a:xfrm>
              <a:off x="3211985" y="-1480509"/>
              <a:ext cx="1173162" cy="292100"/>
            </a:xfrm>
            <a:custGeom>
              <a:avLst/>
              <a:gdLst>
                <a:gd name="connsiteX0" fmla="*/ 0 w 1173162"/>
                <a:gd name="connsiteY0" fmla="*/ 292100 h 292100"/>
                <a:gd name="connsiteX1" fmla="*/ 908050 w 1173162"/>
                <a:gd name="connsiteY1" fmla="*/ 292100 h 292100"/>
                <a:gd name="connsiteX2" fmla="*/ 1173162 w 1173162"/>
                <a:gd name="connsiteY2" fmla="*/ 0 h 292100"/>
                <a:gd name="connsiteX3" fmla="*/ 252412 w 1173162"/>
                <a:gd name="connsiteY3" fmla="*/ 0 h 292100"/>
                <a:gd name="connsiteX4" fmla="*/ 0 w 1173162"/>
                <a:gd name="connsiteY4" fmla="*/ 292100 h 29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162" h="292100">
                  <a:moveTo>
                    <a:pt x="0" y="292100"/>
                  </a:moveTo>
                  <a:lnTo>
                    <a:pt x="908050" y="292100"/>
                  </a:lnTo>
                  <a:lnTo>
                    <a:pt x="1173162" y="0"/>
                  </a:lnTo>
                  <a:lnTo>
                    <a:pt x="252412" y="0"/>
                  </a:lnTo>
                  <a:lnTo>
                    <a:pt x="0" y="29210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a16="http://schemas.microsoft.com/office/drawing/2014/main" id="{9033CA9D-C7F7-9F26-72A8-1A4D10011742}"/>
                </a:ext>
              </a:extLst>
            </p:cNvPr>
            <p:cNvSpPr txBox="1"/>
            <p:nvPr/>
          </p:nvSpPr>
          <p:spPr>
            <a:xfrm>
              <a:off x="3268289" y="-1257051"/>
              <a:ext cx="688009" cy="246221"/>
            </a:xfrm>
            <a:prstGeom prst="rect">
              <a:avLst/>
            </a:prstGeom>
            <a:noFill/>
          </p:spPr>
          <p:txBody>
            <a:bodyPr wrap="none" rtlCol="0">
              <a:spAutoFit/>
            </a:bodyPr>
            <a:lstStyle/>
            <a:p>
              <a:r>
                <a:rPr lang="en-US" sz="1000" i="1" dirty="0">
                  <a:solidFill>
                    <a:schemeClr val="bg1"/>
                  </a:solidFill>
                </a:rPr>
                <a:t>Ta(20nm)</a:t>
              </a:r>
              <a:endParaRPr lang="ru-RU" sz="1000" i="1" dirty="0">
                <a:solidFill>
                  <a:schemeClr val="bg1"/>
                </a:solidFill>
              </a:endParaRPr>
            </a:p>
          </p:txBody>
        </p:sp>
        <p:sp>
          <p:nvSpPr>
            <p:cNvPr id="68" name="TextBox 67">
              <a:extLst>
                <a:ext uri="{FF2B5EF4-FFF2-40B4-BE49-F238E27FC236}">
                  <a16:creationId xmlns:a16="http://schemas.microsoft.com/office/drawing/2014/main" id="{7CB87279-F701-3CE9-1F49-E14F462A1058}"/>
                </a:ext>
              </a:extLst>
            </p:cNvPr>
            <p:cNvSpPr txBox="1"/>
            <p:nvPr/>
          </p:nvSpPr>
          <p:spPr>
            <a:xfrm>
              <a:off x="3276664" y="-1055831"/>
              <a:ext cx="697627" cy="246221"/>
            </a:xfrm>
            <a:prstGeom prst="rect">
              <a:avLst/>
            </a:prstGeom>
            <a:noFill/>
          </p:spPr>
          <p:txBody>
            <a:bodyPr wrap="none" rtlCol="0">
              <a:spAutoFit/>
            </a:bodyPr>
            <a:lstStyle/>
            <a:p>
              <a:r>
                <a:rPr lang="en-US" sz="1000" i="1" dirty="0">
                  <a:solidFill>
                    <a:schemeClr val="bg1"/>
                  </a:solidFill>
                </a:rPr>
                <a:t>V(150nm)</a:t>
              </a:r>
              <a:endParaRPr lang="ru-RU" sz="1000" i="1" dirty="0">
                <a:solidFill>
                  <a:schemeClr val="bg1"/>
                </a:solidFill>
              </a:endParaRPr>
            </a:p>
          </p:txBody>
        </p:sp>
        <p:sp>
          <p:nvSpPr>
            <p:cNvPr id="70" name="TextBox 69">
              <a:extLst>
                <a:ext uri="{FF2B5EF4-FFF2-40B4-BE49-F238E27FC236}">
                  <a16:creationId xmlns:a16="http://schemas.microsoft.com/office/drawing/2014/main" id="{CB02CE58-9E05-F6CE-9F15-EBC65E042A1A}"/>
                </a:ext>
              </a:extLst>
            </p:cNvPr>
            <p:cNvSpPr txBox="1"/>
            <p:nvPr/>
          </p:nvSpPr>
          <p:spPr>
            <a:xfrm>
              <a:off x="3270435" y="-870014"/>
              <a:ext cx="829073" cy="246221"/>
            </a:xfrm>
            <a:prstGeom prst="rect">
              <a:avLst/>
            </a:prstGeom>
            <a:noFill/>
          </p:spPr>
          <p:txBody>
            <a:bodyPr wrap="none" rtlCol="0">
              <a:spAutoFit/>
            </a:bodyPr>
            <a:lstStyle/>
            <a:p>
              <a:r>
                <a:rPr lang="en-US" sz="1000" i="1" dirty="0">
                  <a:solidFill>
                    <a:schemeClr val="bg1"/>
                  </a:solidFill>
                  <a:ea typeface="Calibri" panose="020F0502020204030204" pitchFamily="34" charset="0"/>
                  <a:cs typeface="Times New Roman" panose="02020603050405020304" pitchFamily="18" charset="0"/>
                </a:rPr>
                <a:t>Fe</a:t>
              </a:r>
              <a:r>
                <a:rPr lang="en-US" sz="1000" i="1" baseline="-25000" dirty="0">
                  <a:solidFill>
                    <a:schemeClr val="bg1"/>
                  </a:solidFill>
                  <a:ea typeface="Calibri" panose="020F0502020204030204" pitchFamily="34" charset="0"/>
                  <a:cs typeface="Times New Roman" panose="02020603050405020304" pitchFamily="18" charset="0"/>
                </a:rPr>
                <a:t>1-x</a:t>
              </a:r>
              <a:r>
                <a:rPr lang="en-US" sz="1000" i="1" dirty="0">
                  <a:solidFill>
                    <a:schemeClr val="bg1"/>
                  </a:solidFill>
                  <a:ea typeface="Calibri" panose="020F0502020204030204" pitchFamily="34" charset="0"/>
                  <a:cs typeface="Times New Roman" panose="02020603050405020304" pitchFamily="18" charset="0"/>
                </a:rPr>
                <a:t>V</a:t>
              </a:r>
              <a:r>
                <a:rPr lang="en-US" sz="1000" i="1" baseline="-25000" dirty="0">
                  <a:solidFill>
                    <a:schemeClr val="bg1"/>
                  </a:solidFill>
                  <a:ea typeface="Calibri" panose="020F0502020204030204" pitchFamily="34" charset="0"/>
                  <a:cs typeface="Times New Roman" panose="02020603050405020304" pitchFamily="18" charset="0"/>
                </a:rPr>
                <a:t>x</a:t>
              </a:r>
              <a:r>
                <a:rPr lang="ru-RU" sz="1000" i="1" dirty="0">
                  <a:solidFill>
                    <a:schemeClr val="bg1"/>
                  </a:solidFill>
                  <a:ea typeface="Calibri" panose="020F0502020204030204" pitchFamily="34" charset="0"/>
                  <a:cs typeface="Times New Roman" panose="02020603050405020304" pitchFamily="18" charset="0"/>
                </a:rPr>
                <a:t>(1</a:t>
              </a:r>
              <a:r>
                <a:rPr lang="en-US" sz="1000" i="1" dirty="0">
                  <a:solidFill>
                    <a:schemeClr val="bg1"/>
                  </a:solidFill>
                  <a:ea typeface="Calibri" panose="020F0502020204030204" pitchFamily="34" charset="0"/>
                  <a:cs typeface="Times New Roman" panose="02020603050405020304" pitchFamily="18" charset="0"/>
                </a:rPr>
                <a:t>nm)</a:t>
              </a:r>
              <a:endParaRPr lang="ru-RU" sz="1000" i="1" dirty="0">
                <a:solidFill>
                  <a:schemeClr val="bg1"/>
                </a:solidFill>
              </a:endParaRPr>
            </a:p>
          </p:txBody>
        </p:sp>
        <p:sp>
          <p:nvSpPr>
            <p:cNvPr id="71" name="TextBox 70">
              <a:extLst>
                <a:ext uri="{FF2B5EF4-FFF2-40B4-BE49-F238E27FC236}">
                  <a16:creationId xmlns:a16="http://schemas.microsoft.com/office/drawing/2014/main" id="{7114E1F9-5266-FD74-485B-8ED8A5663335}"/>
                </a:ext>
              </a:extLst>
            </p:cNvPr>
            <p:cNvSpPr txBox="1"/>
            <p:nvPr/>
          </p:nvSpPr>
          <p:spPr>
            <a:xfrm>
              <a:off x="3262265" y="-717397"/>
              <a:ext cx="864339" cy="246221"/>
            </a:xfrm>
            <a:prstGeom prst="rect">
              <a:avLst/>
            </a:prstGeom>
            <a:noFill/>
          </p:spPr>
          <p:txBody>
            <a:bodyPr wrap="none" rtlCol="0">
              <a:spAutoFit/>
            </a:bodyPr>
            <a:lstStyle/>
            <a:p>
              <a:r>
                <a:rPr lang="en-US" sz="1000" i="1" dirty="0">
                  <a:solidFill>
                    <a:schemeClr val="bg1"/>
                  </a:solidFill>
                </a:rPr>
                <a:t>V, Cr (1.2nm)</a:t>
              </a:r>
              <a:endParaRPr lang="ru-RU" sz="1000" i="1" dirty="0">
                <a:solidFill>
                  <a:schemeClr val="bg1"/>
                </a:solidFill>
              </a:endParaRPr>
            </a:p>
          </p:txBody>
        </p:sp>
        <p:sp>
          <p:nvSpPr>
            <p:cNvPr id="72" name="TextBox 71">
              <a:extLst>
                <a:ext uri="{FF2B5EF4-FFF2-40B4-BE49-F238E27FC236}">
                  <a16:creationId xmlns:a16="http://schemas.microsoft.com/office/drawing/2014/main" id="{8AE2F4A6-C3F4-0775-DB4B-F870BA9E6161}"/>
                </a:ext>
              </a:extLst>
            </p:cNvPr>
            <p:cNvSpPr txBox="1"/>
            <p:nvPr/>
          </p:nvSpPr>
          <p:spPr>
            <a:xfrm>
              <a:off x="3256065" y="-396061"/>
              <a:ext cx="774571" cy="246221"/>
            </a:xfrm>
            <a:prstGeom prst="rect">
              <a:avLst/>
            </a:prstGeom>
            <a:noFill/>
          </p:spPr>
          <p:txBody>
            <a:bodyPr wrap="none" rtlCol="0">
              <a:spAutoFit/>
            </a:bodyPr>
            <a:lstStyle/>
            <a:p>
              <a:r>
                <a:rPr lang="en-US" sz="1000" i="1" dirty="0">
                  <a:solidFill>
                    <a:schemeClr val="bg1"/>
                  </a:solidFill>
                </a:rPr>
                <a:t>Nb(150nm)</a:t>
              </a:r>
              <a:endParaRPr lang="ru-RU" sz="1000" i="1" dirty="0">
                <a:solidFill>
                  <a:schemeClr val="bg1"/>
                </a:solidFill>
              </a:endParaRPr>
            </a:p>
          </p:txBody>
        </p:sp>
        <p:sp>
          <p:nvSpPr>
            <p:cNvPr id="73" name="TextBox 72">
              <a:extLst>
                <a:ext uri="{FF2B5EF4-FFF2-40B4-BE49-F238E27FC236}">
                  <a16:creationId xmlns:a16="http://schemas.microsoft.com/office/drawing/2014/main" id="{2ED09979-3D0C-3D42-47FF-6A189134C9D0}"/>
                </a:ext>
              </a:extLst>
            </p:cNvPr>
            <p:cNvSpPr txBox="1"/>
            <p:nvPr/>
          </p:nvSpPr>
          <p:spPr>
            <a:xfrm>
              <a:off x="3286522" y="-102469"/>
              <a:ext cx="713657" cy="246221"/>
            </a:xfrm>
            <a:prstGeom prst="rect">
              <a:avLst/>
            </a:prstGeom>
            <a:noFill/>
          </p:spPr>
          <p:txBody>
            <a:bodyPr wrap="none" rtlCol="0">
              <a:spAutoFit/>
            </a:bodyPr>
            <a:lstStyle/>
            <a:p>
              <a:r>
                <a:rPr lang="en-US" sz="1000" i="1" dirty="0">
                  <a:solidFill>
                    <a:schemeClr val="bg1"/>
                  </a:solidFill>
                </a:rPr>
                <a:t>Si(0.5mm)</a:t>
              </a:r>
              <a:endParaRPr lang="ru-RU" sz="1000" i="1" dirty="0">
                <a:solidFill>
                  <a:schemeClr val="bg1"/>
                </a:solidFill>
              </a:endParaRPr>
            </a:p>
          </p:txBody>
        </p:sp>
        <p:sp>
          <p:nvSpPr>
            <p:cNvPr id="74" name="TextBox 73">
              <a:extLst>
                <a:ext uri="{FF2B5EF4-FFF2-40B4-BE49-F238E27FC236}">
                  <a16:creationId xmlns:a16="http://schemas.microsoft.com/office/drawing/2014/main" id="{FFC49E10-959B-8093-739D-A44255659D3A}"/>
                </a:ext>
              </a:extLst>
            </p:cNvPr>
            <p:cNvSpPr txBox="1"/>
            <p:nvPr/>
          </p:nvSpPr>
          <p:spPr>
            <a:xfrm>
              <a:off x="3252544" y="-594287"/>
              <a:ext cx="829073" cy="246221"/>
            </a:xfrm>
            <a:prstGeom prst="rect">
              <a:avLst/>
            </a:prstGeom>
            <a:noFill/>
          </p:spPr>
          <p:txBody>
            <a:bodyPr wrap="none" rtlCol="0">
              <a:spAutoFit/>
            </a:bodyPr>
            <a:lstStyle/>
            <a:p>
              <a:r>
                <a:rPr lang="en-US" sz="1000" i="1" dirty="0">
                  <a:solidFill>
                    <a:schemeClr val="bg1"/>
                  </a:solidFill>
                  <a:ea typeface="Calibri" panose="020F0502020204030204" pitchFamily="34" charset="0"/>
                  <a:cs typeface="Times New Roman" panose="02020603050405020304" pitchFamily="18" charset="0"/>
                </a:rPr>
                <a:t>Fe</a:t>
              </a:r>
              <a:r>
                <a:rPr lang="ru-RU" sz="1000" i="1" baseline="-25000" dirty="0">
                  <a:solidFill>
                    <a:schemeClr val="bg1"/>
                  </a:solidFill>
                  <a:ea typeface="Calibri" panose="020F0502020204030204" pitchFamily="34" charset="0"/>
                  <a:cs typeface="Times New Roman" panose="02020603050405020304" pitchFamily="18" charset="0"/>
                </a:rPr>
                <a:t>1-</a:t>
              </a:r>
              <a:r>
                <a:rPr lang="en-US" sz="1000" i="1" baseline="-25000" dirty="0">
                  <a:solidFill>
                    <a:schemeClr val="bg1"/>
                  </a:solidFill>
                  <a:ea typeface="Calibri" panose="020F0502020204030204" pitchFamily="34" charset="0"/>
                  <a:cs typeface="Times New Roman" panose="02020603050405020304" pitchFamily="18" charset="0"/>
                </a:rPr>
                <a:t>x</a:t>
              </a:r>
              <a:r>
                <a:rPr lang="en-US" sz="1000" i="1" dirty="0">
                  <a:solidFill>
                    <a:schemeClr val="bg1"/>
                  </a:solidFill>
                  <a:ea typeface="Calibri" panose="020F0502020204030204" pitchFamily="34" charset="0"/>
                  <a:cs typeface="Times New Roman" panose="02020603050405020304" pitchFamily="18" charset="0"/>
                </a:rPr>
                <a:t>V</a:t>
              </a:r>
              <a:r>
                <a:rPr lang="en-US" sz="1000" i="1" baseline="-25000" dirty="0">
                  <a:solidFill>
                    <a:schemeClr val="bg1"/>
                  </a:solidFill>
                  <a:ea typeface="Calibri" panose="020F0502020204030204" pitchFamily="34" charset="0"/>
                  <a:cs typeface="Times New Roman" panose="02020603050405020304" pitchFamily="18" charset="0"/>
                </a:rPr>
                <a:t>x</a:t>
              </a:r>
              <a:r>
                <a:rPr lang="ru-RU" sz="1000" i="1" dirty="0">
                  <a:solidFill>
                    <a:schemeClr val="bg1"/>
                  </a:solidFill>
                  <a:ea typeface="Calibri" panose="020F0502020204030204" pitchFamily="34" charset="0"/>
                  <a:cs typeface="Times New Roman" panose="02020603050405020304" pitchFamily="18" charset="0"/>
                </a:rPr>
                <a:t>(1</a:t>
              </a:r>
              <a:r>
                <a:rPr lang="en-US" sz="1000" i="1" dirty="0">
                  <a:solidFill>
                    <a:schemeClr val="bg1"/>
                  </a:solidFill>
                  <a:ea typeface="Calibri" panose="020F0502020204030204" pitchFamily="34" charset="0"/>
                  <a:cs typeface="Times New Roman" panose="02020603050405020304" pitchFamily="18" charset="0"/>
                </a:rPr>
                <a:t>nm)</a:t>
              </a:r>
              <a:endParaRPr lang="ru-RU" sz="1000" i="1" dirty="0">
                <a:solidFill>
                  <a:schemeClr val="bg1"/>
                </a:solidFill>
              </a:endParaRPr>
            </a:p>
          </p:txBody>
        </p:sp>
      </p:grpSp>
      <p:grpSp>
        <p:nvGrpSpPr>
          <p:cNvPr id="75" name="Группа 74">
            <a:extLst>
              <a:ext uri="{FF2B5EF4-FFF2-40B4-BE49-F238E27FC236}">
                <a16:creationId xmlns:a16="http://schemas.microsoft.com/office/drawing/2014/main" id="{7D59E83D-29D9-B25D-1D48-40C1841432CF}"/>
              </a:ext>
            </a:extLst>
          </p:cNvPr>
          <p:cNvGrpSpPr/>
          <p:nvPr/>
        </p:nvGrpSpPr>
        <p:grpSpPr>
          <a:xfrm>
            <a:off x="11131973" y="3106212"/>
            <a:ext cx="911125" cy="1227566"/>
            <a:chOff x="8128017" y="1078541"/>
            <a:chExt cx="1163758" cy="1567940"/>
          </a:xfrm>
        </p:grpSpPr>
        <p:sp>
          <p:nvSpPr>
            <p:cNvPr id="76" name="Прямоугольник 75">
              <a:extLst>
                <a:ext uri="{FF2B5EF4-FFF2-40B4-BE49-F238E27FC236}">
                  <a16:creationId xmlns:a16="http://schemas.microsoft.com/office/drawing/2014/main" id="{A6A7D5A8-3006-36B4-66E4-4EFEF92CC486}"/>
                </a:ext>
              </a:extLst>
            </p:cNvPr>
            <p:cNvSpPr/>
            <p:nvPr/>
          </p:nvSpPr>
          <p:spPr>
            <a:xfrm>
              <a:off x="8163859" y="2047354"/>
              <a:ext cx="832045" cy="118846"/>
            </a:xfrm>
            <a:prstGeom prst="rect">
              <a:avLst/>
            </a:prstGeom>
            <a:solidFill>
              <a:srgbClr val="B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Прямоугольник 76">
              <a:extLst>
                <a:ext uri="{FF2B5EF4-FFF2-40B4-BE49-F238E27FC236}">
                  <a16:creationId xmlns:a16="http://schemas.microsoft.com/office/drawing/2014/main" id="{4292A7BD-6BF4-3349-D791-E58E5DF82EC1}"/>
                </a:ext>
              </a:extLst>
            </p:cNvPr>
            <p:cNvSpPr/>
            <p:nvPr/>
          </p:nvSpPr>
          <p:spPr>
            <a:xfrm>
              <a:off x="8162669" y="1886117"/>
              <a:ext cx="830319" cy="163721"/>
            </a:xfrm>
            <a:prstGeom prst="rect">
              <a:avLst/>
            </a:prstGeom>
            <a:solidFill>
              <a:srgbClr val="018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Полилиния: фигура 77">
              <a:extLst>
                <a:ext uri="{FF2B5EF4-FFF2-40B4-BE49-F238E27FC236}">
                  <a16:creationId xmlns:a16="http://schemas.microsoft.com/office/drawing/2014/main" id="{D8FE1FA4-852A-010C-4481-C4326A1ED278}"/>
                </a:ext>
              </a:extLst>
            </p:cNvPr>
            <p:cNvSpPr/>
            <p:nvPr/>
          </p:nvSpPr>
          <p:spPr>
            <a:xfrm>
              <a:off x="8992988" y="1794834"/>
              <a:ext cx="246459" cy="369094"/>
            </a:xfrm>
            <a:custGeom>
              <a:avLst/>
              <a:gdLst>
                <a:gd name="connsiteX0" fmla="*/ 254794 w 255985"/>
                <a:gd name="connsiteY0" fmla="*/ 0 h 369094"/>
                <a:gd name="connsiteX1" fmla="*/ 0 w 255985"/>
                <a:gd name="connsiteY1" fmla="*/ 254794 h 369094"/>
                <a:gd name="connsiteX2" fmla="*/ 0 w 255985"/>
                <a:gd name="connsiteY2" fmla="*/ 369094 h 369094"/>
                <a:gd name="connsiteX3" fmla="*/ 255985 w 255985"/>
                <a:gd name="connsiteY3" fmla="*/ 113110 h 369094"/>
                <a:gd name="connsiteX4" fmla="*/ 254794 w 255985"/>
                <a:gd name="connsiteY4" fmla="*/ 0 h 369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85" h="369094">
                  <a:moveTo>
                    <a:pt x="254794" y="0"/>
                  </a:moveTo>
                  <a:lnTo>
                    <a:pt x="0" y="254794"/>
                  </a:lnTo>
                  <a:lnTo>
                    <a:pt x="0" y="369094"/>
                  </a:lnTo>
                  <a:lnTo>
                    <a:pt x="255985" y="113110"/>
                  </a:lnTo>
                  <a:lnTo>
                    <a:pt x="254794" y="0"/>
                  </a:lnTo>
                  <a:close/>
                </a:path>
              </a:pathLst>
            </a:custGeom>
            <a:solidFill>
              <a:srgbClr val="DF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Полилиния: фигура 78">
              <a:extLst>
                <a:ext uri="{FF2B5EF4-FFF2-40B4-BE49-F238E27FC236}">
                  <a16:creationId xmlns:a16="http://schemas.microsoft.com/office/drawing/2014/main" id="{916AC275-B518-57FB-FCC3-0CF7063E6F6B}"/>
                </a:ext>
              </a:extLst>
            </p:cNvPr>
            <p:cNvSpPr/>
            <p:nvPr/>
          </p:nvSpPr>
          <p:spPr>
            <a:xfrm>
              <a:off x="8989017" y="1632116"/>
              <a:ext cx="251223" cy="421482"/>
            </a:xfrm>
            <a:custGeom>
              <a:avLst/>
              <a:gdLst>
                <a:gd name="connsiteX0" fmla="*/ 0 w 248841"/>
                <a:gd name="connsiteY0" fmla="*/ 408384 h 408384"/>
                <a:gd name="connsiteX1" fmla="*/ 248841 w 248841"/>
                <a:gd name="connsiteY1" fmla="*/ 159544 h 408384"/>
                <a:gd name="connsiteX2" fmla="*/ 248841 w 248841"/>
                <a:gd name="connsiteY2" fmla="*/ 0 h 408384"/>
                <a:gd name="connsiteX3" fmla="*/ 0 w 248841"/>
                <a:gd name="connsiteY3" fmla="*/ 250031 h 408384"/>
                <a:gd name="connsiteX4" fmla="*/ 0 w 248841"/>
                <a:gd name="connsiteY4" fmla="*/ 408384 h 408384"/>
                <a:gd name="connsiteX0" fmla="*/ 0 w 250032"/>
                <a:gd name="connsiteY0" fmla="*/ 416719 h 416719"/>
                <a:gd name="connsiteX1" fmla="*/ 250032 w 250032"/>
                <a:gd name="connsiteY1" fmla="*/ 159544 h 416719"/>
                <a:gd name="connsiteX2" fmla="*/ 250032 w 250032"/>
                <a:gd name="connsiteY2" fmla="*/ 0 h 416719"/>
                <a:gd name="connsiteX3" fmla="*/ 1191 w 250032"/>
                <a:gd name="connsiteY3" fmla="*/ 250031 h 416719"/>
                <a:gd name="connsiteX4" fmla="*/ 0 w 250032"/>
                <a:gd name="connsiteY4" fmla="*/ 416719 h 416719"/>
                <a:gd name="connsiteX0" fmla="*/ 0 w 251223"/>
                <a:gd name="connsiteY0" fmla="*/ 421482 h 421482"/>
                <a:gd name="connsiteX1" fmla="*/ 251223 w 251223"/>
                <a:gd name="connsiteY1" fmla="*/ 159544 h 421482"/>
                <a:gd name="connsiteX2" fmla="*/ 251223 w 251223"/>
                <a:gd name="connsiteY2" fmla="*/ 0 h 421482"/>
                <a:gd name="connsiteX3" fmla="*/ 2382 w 251223"/>
                <a:gd name="connsiteY3" fmla="*/ 250031 h 421482"/>
                <a:gd name="connsiteX4" fmla="*/ 0 w 251223"/>
                <a:gd name="connsiteY4" fmla="*/ 421482 h 421482"/>
                <a:gd name="connsiteX0" fmla="*/ 0 w 251223"/>
                <a:gd name="connsiteY0" fmla="*/ 421482 h 421482"/>
                <a:gd name="connsiteX1" fmla="*/ 251223 w 251223"/>
                <a:gd name="connsiteY1" fmla="*/ 159544 h 421482"/>
                <a:gd name="connsiteX2" fmla="*/ 251223 w 251223"/>
                <a:gd name="connsiteY2" fmla="*/ 0 h 421482"/>
                <a:gd name="connsiteX3" fmla="*/ 0 w 251223"/>
                <a:gd name="connsiteY3" fmla="*/ 257175 h 421482"/>
                <a:gd name="connsiteX4" fmla="*/ 0 w 251223"/>
                <a:gd name="connsiteY4" fmla="*/ 421482 h 42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223" h="421482">
                  <a:moveTo>
                    <a:pt x="0" y="421482"/>
                  </a:moveTo>
                  <a:lnTo>
                    <a:pt x="251223" y="159544"/>
                  </a:lnTo>
                  <a:lnTo>
                    <a:pt x="251223" y="0"/>
                  </a:lnTo>
                  <a:lnTo>
                    <a:pt x="0" y="257175"/>
                  </a:lnTo>
                  <a:lnTo>
                    <a:pt x="0" y="421482"/>
                  </a:lnTo>
                  <a:close/>
                </a:path>
              </a:pathLst>
            </a:custGeom>
            <a:solidFill>
              <a:srgbClr val="019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0" name="Прямоугольник 79">
              <a:extLst>
                <a:ext uri="{FF2B5EF4-FFF2-40B4-BE49-F238E27FC236}">
                  <a16:creationId xmlns:a16="http://schemas.microsoft.com/office/drawing/2014/main" id="{E908978F-5AC8-8569-1738-9BAECF2F2FDB}"/>
                </a:ext>
              </a:extLst>
            </p:cNvPr>
            <p:cNvSpPr/>
            <p:nvPr/>
          </p:nvSpPr>
          <p:spPr>
            <a:xfrm>
              <a:off x="8162669" y="1768293"/>
              <a:ext cx="832634" cy="118846"/>
            </a:xfrm>
            <a:prstGeom prst="rect">
              <a:avLst/>
            </a:prstGeom>
            <a:solidFill>
              <a:srgbClr val="B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Прямоугольник 80">
              <a:extLst>
                <a:ext uri="{FF2B5EF4-FFF2-40B4-BE49-F238E27FC236}">
                  <a16:creationId xmlns:a16="http://schemas.microsoft.com/office/drawing/2014/main" id="{A8F04BD9-C7F7-4AE6-EAFD-140A3C99F76C}"/>
                </a:ext>
              </a:extLst>
            </p:cNvPr>
            <p:cNvSpPr/>
            <p:nvPr/>
          </p:nvSpPr>
          <p:spPr>
            <a:xfrm>
              <a:off x="8162670" y="1605468"/>
              <a:ext cx="829718" cy="163721"/>
            </a:xfrm>
            <a:prstGeom prst="rect">
              <a:avLst/>
            </a:prstGeom>
            <a:solidFill>
              <a:srgbClr val="018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Полилиния: фигура 81">
              <a:extLst>
                <a:ext uri="{FF2B5EF4-FFF2-40B4-BE49-F238E27FC236}">
                  <a16:creationId xmlns:a16="http://schemas.microsoft.com/office/drawing/2014/main" id="{6229D73A-6E1C-83EB-FC03-176FF1063856}"/>
                </a:ext>
              </a:extLst>
            </p:cNvPr>
            <p:cNvSpPr/>
            <p:nvPr/>
          </p:nvSpPr>
          <p:spPr>
            <a:xfrm>
              <a:off x="8989211" y="1520537"/>
              <a:ext cx="246459" cy="369094"/>
            </a:xfrm>
            <a:custGeom>
              <a:avLst/>
              <a:gdLst>
                <a:gd name="connsiteX0" fmla="*/ 254794 w 255985"/>
                <a:gd name="connsiteY0" fmla="*/ 0 h 369094"/>
                <a:gd name="connsiteX1" fmla="*/ 0 w 255985"/>
                <a:gd name="connsiteY1" fmla="*/ 254794 h 369094"/>
                <a:gd name="connsiteX2" fmla="*/ 0 w 255985"/>
                <a:gd name="connsiteY2" fmla="*/ 369094 h 369094"/>
                <a:gd name="connsiteX3" fmla="*/ 255985 w 255985"/>
                <a:gd name="connsiteY3" fmla="*/ 113110 h 369094"/>
                <a:gd name="connsiteX4" fmla="*/ 254794 w 255985"/>
                <a:gd name="connsiteY4" fmla="*/ 0 h 369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85" h="369094">
                  <a:moveTo>
                    <a:pt x="254794" y="0"/>
                  </a:moveTo>
                  <a:lnTo>
                    <a:pt x="0" y="254794"/>
                  </a:lnTo>
                  <a:lnTo>
                    <a:pt x="0" y="369094"/>
                  </a:lnTo>
                  <a:lnTo>
                    <a:pt x="255985" y="113110"/>
                  </a:lnTo>
                  <a:lnTo>
                    <a:pt x="254794" y="0"/>
                  </a:lnTo>
                  <a:close/>
                </a:path>
              </a:pathLst>
            </a:custGeom>
            <a:solidFill>
              <a:srgbClr val="DF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Полилиния: фигура 82">
              <a:extLst>
                <a:ext uri="{FF2B5EF4-FFF2-40B4-BE49-F238E27FC236}">
                  <a16:creationId xmlns:a16="http://schemas.microsoft.com/office/drawing/2014/main" id="{A7DCC10B-680C-C0B0-7065-EC44F31BD2A5}"/>
                </a:ext>
              </a:extLst>
            </p:cNvPr>
            <p:cNvSpPr/>
            <p:nvPr/>
          </p:nvSpPr>
          <p:spPr>
            <a:xfrm>
              <a:off x="8991592" y="1354643"/>
              <a:ext cx="251223" cy="421482"/>
            </a:xfrm>
            <a:custGeom>
              <a:avLst/>
              <a:gdLst>
                <a:gd name="connsiteX0" fmla="*/ 0 w 248841"/>
                <a:gd name="connsiteY0" fmla="*/ 408384 h 408384"/>
                <a:gd name="connsiteX1" fmla="*/ 248841 w 248841"/>
                <a:gd name="connsiteY1" fmla="*/ 159544 h 408384"/>
                <a:gd name="connsiteX2" fmla="*/ 248841 w 248841"/>
                <a:gd name="connsiteY2" fmla="*/ 0 h 408384"/>
                <a:gd name="connsiteX3" fmla="*/ 0 w 248841"/>
                <a:gd name="connsiteY3" fmla="*/ 250031 h 408384"/>
                <a:gd name="connsiteX4" fmla="*/ 0 w 248841"/>
                <a:gd name="connsiteY4" fmla="*/ 408384 h 408384"/>
                <a:gd name="connsiteX0" fmla="*/ 0 w 250032"/>
                <a:gd name="connsiteY0" fmla="*/ 416719 h 416719"/>
                <a:gd name="connsiteX1" fmla="*/ 250032 w 250032"/>
                <a:gd name="connsiteY1" fmla="*/ 159544 h 416719"/>
                <a:gd name="connsiteX2" fmla="*/ 250032 w 250032"/>
                <a:gd name="connsiteY2" fmla="*/ 0 h 416719"/>
                <a:gd name="connsiteX3" fmla="*/ 1191 w 250032"/>
                <a:gd name="connsiteY3" fmla="*/ 250031 h 416719"/>
                <a:gd name="connsiteX4" fmla="*/ 0 w 250032"/>
                <a:gd name="connsiteY4" fmla="*/ 416719 h 416719"/>
                <a:gd name="connsiteX0" fmla="*/ 0 w 251223"/>
                <a:gd name="connsiteY0" fmla="*/ 421482 h 421482"/>
                <a:gd name="connsiteX1" fmla="*/ 251223 w 251223"/>
                <a:gd name="connsiteY1" fmla="*/ 159544 h 421482"/>
                <a:gd name="connsiteX2" fmla="*/ 251223 w 251223"/>
                <a:gd name="connsiteY2" fmla="*/ 0 h 421482"/>
                <a:gd name="connsiteX3" fmla="*/ 2382 w 251223"/>
                <a:gd name="connsiteY3" fmla="*/ 250031 h 421482"/>
                <a:gd name="connsiteX4" fmla="*/ 0 w 251223"/>
                <a:gd name="connsiteY4" fmla="*/ 421482 h 421482"/>
                <a:gd name="connsiteX0" fmla="*/ 0 w 251223"/>
                <a:gd name="connsiteY0" fmla="*/ 421482 h 421482"/>
                <a:gd name="connsiteX1" fmla="*/ 251223 w 251223"/>
                <a:gd name="connsiteY1" fmla="*/ 159544 h 421482"/>
                <a:gd name="connsiteX2" fmla="*/ 251223 w 251223"/>
                <a:gd name="connsiteY2" fmla="*/ 0 h 421482"/>
                <a:gd name="connsiteX3" fmla="*/ 0 w 251223"/>
                <a:gd name="connsiteY3" fmla="*/ 257175 h 421482"/>
                <a:gd name="connsiteX4" fmla="*/ 0 w 251223"/>
                <a:gd name="connsiteY4" fmla="*/ 421482 h 42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223" h="421482">
                  <a:moveTo>
                    <a:pt x="0" y="421482"/>
                  </a:moveTo>
                  <a:lnTo>
                    <a:pt x="251223" y="159544"/>
                  </a:lnTo>
                  <a:lnTo>
                    <a:pt x="251223" y="0"/>
                  </a:lnTo>
                  <a:lnTo>
                    <a:pt x="0" y="257175"/>
                  </a:lnTo>
                  <a:lnTo>
                    <a:pt x="0" y="421482"/>
                  </a:lnTo>
                  <a:close/>
                </a:path>
              </a:pathLst>
            </a:custGeom>
            <a:solidFill>
              <a:srgbClr val="019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Прямоугольник 84">
              <a:extLst>
                <a:ext uri="{FF2B5EF4-FFF2-40B4-BE49-F238E27FC236}">
                  <a16:creationId xmlns:a16="http://schemas.microsoft.com/office/drawing/2014/main" id="{61D908C8-4E82-46DE-AA5B-824ADD733520}"/>
                </a:ext>
              </a:extLst>
            </p:cNvPr>
            <p:cNvSpPr/>
            <p:nvPr/>
          </p:nvSpPr>
          <p:spPr>
            <a:xfrm>
              <a:off x="8162669" y="1487427"/>
              <a:ext cx="836942" cy="118846"/>
            </a:xfrm>
            <a:prstGeom prst="rect">
              <a:avLst/>
            </a:prstGeom>
            <a:solidFill>
              <a:srgbClr val="B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6" name="Прямоугольник 85">
              <a:extLst>
                <a:ext uri="{FF2B5EF4-FFF2-40B4-BE49-F238E27FC236}">
                  <a16:creationId xmlns:a16="http://schemas.microsoft.com/office/drawing/2014/main" id="{C6B82547-0BA0-899E-24E8-0464EF9A021F}"/>
                </a:ext>
              </a:extLst>
            </p:cNvPr>
            <p:cNvSpPr/>
            <p:nvPr/>
          </p:nvSpPr>
          <p:spPr>
            <a:xfrm>
              <a:off x="8162668" y="1329366"/>
              <a:ext cx="838791" cy="163721"/>
            </a:xfrm>
            <a:prstGeom prst="rect">
              <a:avLst/>
            </a:prstGeom>
            <a:solidFill>
              <a:srgbClr val="018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Полилиния: фигура 86">
              <a:extLst>
                <a:ext uri="{FF2B5EF4-FFF2-40B4-BE49-F238E27FC236}">
                  <a16:creationId xmlns:a16="http://schemas.microsoft.com/office/drawing/2014/main" id="{8775B853-0AC5-0E69-DDCB-D5A6AF98A017}"/>
                </a:ext>
              </a:extLst>
            </p:cNvPr>
            <p:cNvSpPr/>
            <p:nvPr/>
          </p:nvSpPr>
          <p:spPr>
            <a:xfrm>
              <a:off x="8995107" y="1239671"/>
              <a:ext cx="246459" cy="369094"/>
            </a:xfrm>
            <a:custGeom>
              <a:avLst/>
              <a:gdLst>
                <a:gd name="connsiteX0" fmla="*/ 254794 w 255985"/>
                <a:gd name="connsiteY0" fmla="*/ 0 h 369094"/>
                <a:gd name="connsiteX1" fmla="*/ 0 w 255985"/>
                <a:gd name="connsiteY1" fmla="*/ 254794 h 369094"/>
                <a:gd name="connsiteX2" fmla="*/ 0 w 255985"/>
                <a:gd name="connsiteY2" fmla="*/ 369094 h 369094"/>
                <a:gd name="connsiteX3" fmla="*/ 255985 w 255985"/>
                <a:gd name="connsiteY3" fmla="*/ 113110 h 369094"/>
                <a:gd name="connsiteX4" fmla="*/ 254794 w 255985"/>
                <a:gd name="connsiteY4" fmla="*/ 0 h 369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85" h="369094">
                  <a:moveTo>
                    <a:pt x="254794" y="0"/>
                  </a:moveTo>
                  <a:lnTo>
                    <a:pt x="0" y="254794"/>
                  </a:lnTo>
                  <a:lnTo>
                    <a:pt x="0" y="369094"/>
                  </a:lnTo>
                  <a:lnTo>
                    <a:pt x="255985" y="113110"/>
                  </a:lnTo>
                  <a:lnTo>
                    <a:pt x="254794" y="0"/>
                  </a:lnTo>
                  <a:close/>
                </a:path>
              </a:pathLst>
            </a:custGeom>
            <a:solidFill>
              <a:srgbClr val="DF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Полилиния: фигура 87">
              <a:extLst>
                <a:ext uri="{FF2B5EF4-FFF2-40B4-BE49-F238E27FC236}">
                  <a16:creationId xmlns:a16="http://schemas.microsoft.com/office/drawing/2014/main" id="{0300AEB1-5EED-72F5-07CA-4925F2CB3B4D}"/>
                </a:ext>
              </a:extLst>
            </p:cNvPr>
            <p:cNvSpPr/>
            <p:nvPr/>
          </p:nvSpPr>
          <p:spPr>
            <a:xfrm>
              <a:off x="8999076" y="1078541"/>
              <a:ext cx="243739" cy="421482"/>
            </a:xfrm>
            <a:custGeom>
              <a:avLst/>
              <a:gdLst>
                <a:gd name="connsiteX0" fmla="*/ 0 w 248841"/>
                <a:gd name="connsiteY0" fmla="*/ 408384 h 408384"/>
                <a:gd name="connsiteX1" fmla="*/ 248841 w 248841"/>
                <a:gd name="connsiteY1" fmla="*/ 159544 h 408384"/>
                <a:gd name="connsiteX2" fmla="*/ 248841 w 248841"/>
                <a:gd name="connsiteY2" fmla="*/ 0 h 408384"/>
                <a:gd name="connsiteX3" fmla="*/ 0 w 248841"/>
                <a:gd name="connsiteY3" fmla="*/ 250031 h 408384"/>
                <a:gd name="connsiteX4" fmla="*/ 0 w 248841"/>
                <a:gd name="connsiteY4" fmla="*/ 408384 h 408384"/>
                <a:gd name="connsiteX0" fmla="*/ 0 w 250032"/>
                <a:gd name="connsiteY0" fmla="*/ 416719 h 416719"/>
                <a:gd name="connsiteX1" fmla="*/ 250032 w 250032"/>
                <a:gd name="connsiteY1" fmla="*/ 159544 h 416719"/>
                <a:gd name="connsiteX2" fmla="*/ 250032 w 250032"/>
                <a:gd name="connsiteY2" fmla="*/ 0 h 416719"/>
                <a:gd name="connsiteX3" fmla="*/ 1191 w 250032"/>
                <a:gd name="connsiteY3" fmla="*/ 250031 h 416719"/>
                <a:gd name="connsiteX4" fmla="*/ 0 w 250032"/>
                <a:gd name="connsiteY4" fmla="*/ 416719 h 416719"/>
                <a:gd name="connsiteX0" fmla="*/ 0 w 251223"/>
                <a:gd name="connsiteY0" fmla="*/ 421482 h 421482"/>
                <a:gd name="connsiteX1" fmla="*/ 251223 w 251223"/>
                <a:gd name="connsiteY1" fmla="*/ 159544 h 421482"/>
                <a:gd name="connsiteX2" fmla="*/ 251223 w 251223"/>
                <a:gd name="connsiteY2" fmla="*/ 0 h 421482"/>
                <a:gd name="connsiteX3" fmla="*/ 2382 w 251223"/>
                <a:gd name="connsiteY3" fmla="*/ 250031 h 421482"/>
                <a:gd name="connsiteX4" fmla="*/ 0 w 251223"/>
                <a:gd name="connsiteY4" fmla="*/ 421482 h 421482"/>
                <a:gd name="connsiteX0" fmla="*/ 0 w 251223"/>
                <a:gd name="connsiteY0" fmla="*/ 421482 h 421482"/>
                <a:gd name="connsiteX1" fmla="*/ 251223 w 251223"/>
                <a:gd name="connsiteY1" fmla="*/ 159544 h 421482"/>
                <a:gd name="connsiteX2" fmla="*/ 251223 w 251223"/>
                <a:gd name="connsiteY2" fmla="*/ 0 h 421482"/>
                <a:gd name="connsiteX3" fmla="*/ 0 w 251223"/>
                <a:gd name="connsiteY3" fmla="*/ 257175 h 421482"/>
                <a:gd name="connsiteX4" fmla="*/ 0 w 251223"/>
                <a:gd name="connsiteY4" fmla="*/ 421482 h 42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223" h="421482">
                  <a:moveTo>
                    <a:pt x="0" y="421482"/>
                  </a:moveTo>
                  <a:lnTo>
                    <a:pt x="251223" y="159544"/>
                  </a:lnTo>
                  <a:lnTo>
                    <a:pt x="251223" y="0"/>
                  </a:lnTo>
                  <a:lnTo>
                    <a:pt x="0" y="257175"/>
                  </a:lnTo>
                  <a:lnTo>
                    <a:pt x="0" y="421482"/>
                  </a:lnTo>
                  <a:close/>
                </a:path>
              </a:pathLst>
            </a:custGeom>
            <a:solidFill>
              <a:srgbClr val="019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9" name="Прямоугольник 88">
              <a:extLst>
                <a:ext uri="{FF2B5EF4-FFF2-40B4-BE49-F238E27FC236}">
                  <a16:creationId xmlns:a16="http://schemas.microsoft.com/office/drawing/2014/main" id="{4B74B44B-2FD4-AE7E-9E5C-C4D0F7F2C72E}"/>
                </a:ext>
              </a:extLst>
            </p:cNvPr>
            <p:cNvSpPr/>
            <p:nvPr/>
          </p:nvSpPr>
          <p:spPr>
            <a:xfrm>
              <a:off x="8163859" y="2326191"/>
              <a:ext cx="828335" cy="320290"/>
            </a:xfrm>
            <a:prstGeom prst="rect">
              <a:avLst/>
            </a:prstGeom>
            <a:solidFill>
              <a:srgbClr val="BB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Полилиния: фигура 89">
              <a:extLst>
                <a:ext uri="{FF2B5EF4-FFF2-40B4-BE49-F238E27FC236}">
                  <a16:creationId xmlns:a16="http://schemas.microsoft.com/office/drawing/2014/main" id="{1B732B47-3D15-80D7-6B8B-0FED98D05F76}"/>
                </a:ext>
              </a:extLst>
            </p:cNvPr>
            <p:cNvSpPr/>
            <p:nvPr/>
          </p:nvSpPr>
          <p:spPr>
            <a:xfrm>
              <a:off x="8989811" y="2068233"/>
              <a:ext cx="248841" cy="575072"/>
            </a:xfrm>
            <a:custGeom>
              <a:avLst/>
              <a:gdLst>
                <a:gd name="connsiteX0" fmla="*/ 0 w 247650"/>
                <a:gd name="connsiteY0" fmla="*/ 255985 h 569119"/>
                <a:gd name="connsiteX1" fmla="*/ 0 w 247650"/>
                <a:gd name="connsiteY1" fmla="*/ 569119 h 569119"/>
                <a:gd name="connsiteX2" fmla="*/ 247650 w 247650"/>
                <a:gd name="connsiteY2" fmla="*/ 326232 h 569119"/>
                <a:gd name="connsiteX3" fmla="*/ 247650 w 247650"/>
                <a:gd name="connsiteY3" fmla="*/ 0 h 569119"/>
                <a:gd name="connsiteX4" fmla="*/ 0 w 247650"/>
                <a:gd name="connsiteY4" fmla="*/ 255985 h 569119"/>
                <a:gd name="connsiteX0" fmla="*/ 0 w 248841"/>
                <a:gd name="connsiteY0" fmla="*/ 250032 h 569119"/>
                <a:gd name="connsiteX1" fmla="*/ 1191 w 248841"/>
                <a:gd name="connsiteY1" fmla="*/ 569119 h 569119"/>
                <a:gd name="connsiteX2" fmla="*/ 248841 w 248841"/>
                <a:gd name="connsiteY2" fmla="*/ 326232 h 569119"/>
                <a:gd name="connsiteX3" fmla="*/ 248841 w 248841"/>
                <a:gd name="connsiteY3" fmla="*/ 0 h 569119"/>
                <a:gd name="connsiteX4" fmla="*/ 0 w 248841"/>
                <a:gd name="connsiteY4" fmla="*/ 250032 h 569119"/>
                <a:gd name="connsiteX0" fmla="*/ 0 w 248841"/>
                <a:gd name="connsiteY0" fmla="*/ 255985 h 575072"/>
                <a:gd name="connsiteX1" fmla="*/ 1191 w 248841"/>
                <a:gd name="connsiteY1" fmla="*/ 575072 h 575072"/>
                <a:gd name="connsiteX2" fmla="*/ 248841 w 248841"/>
                <a:gd name="connsiteY2" fmla="*/ 332185 h 575072"/>
                <a:gd name="connsiteX3" fmla="*/ 248841 w 248841"/>
                <a:gd name="connsiteY3" fmla="*/ 0 h 575072"/>
                <a:gd name="connsiteX4" fmla="*/ 0 w 248841"/>
                <a:gd name="connsiteY4" fmla="*/ 255985 h 575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41" h="575072">
                  <a:moveTo>
                    <a:pt x="0" y="255985"/>
                  </a:moveTo>
                  <a:lnTo>
                    <a:pt x="1191" y="575072"/>
                  </a:lnTo>
                  <a:lnTo>
                    <a:pt x="248841" y="332185"/>
                  </a:lnTo>
                  <a:lnTo>
                    <a:pt x="248841" y="0"/>
                  </a:lnTo>
                  <a:lnTo>
                    <a:pt x="0" y="255985"/>
                  </a:lnTo>
                  <a:close/>
                </a:path>
              </a:pathLst>
            </a:custGeom>
            <a:solidFill>
              <a:srgbClr val="E0A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1" name="Полилиния: фигура 90">
              <a:extLst>
                <a:ext uri="{FF2B5EF4-FFF2-40B4-BE49-F238E27FC236}">
                  <a16:creationId xmlns:a16="http://schemas.microsoft.com/office/drawing/2014/main" id="{39BC133C-E989-212C-F9B2-B7315CF65590}"/>
                </a:ext>
              </a:extLst>
            </p:cNvPr>
            <p:cNvSpPr/>
            <p:nvPr/>
          </p:nvSpPr>
          <p:spPr>
            <a:xfrm>
              <a:off x="8164570" y="1087384"/>
              <a:ext cx="1081760" cy="244475"/>
            </a:xfrm>
            <a:custGeom>
              <a:avLst/>
              <a:gdLst>
                <a:gd name="connsiteX0" fmla="*/ 0 w 1060450"/>
                <a:gd name="connsiteY0" fmla="*/ 244475 h 244475"/>
                <a:gd name="connsiteX1" fmla="*/ 820737 w 1060450"/>
                <a:gd name="connsiteY1" fmla="*/ 244475 h 244475"/>
                <a:gd name="connsiteX2" fmla="*/ 1060450 w 1060450"/>
                <a:gd name="connsiteY2" fmla="*/ 0 h 244475"/>
                <a:gd name="connsiteX3" fmla="*/ 246062 w 1060450"/>
                <a:gd name="connsiteY3" fmla="*/ 0 h 244475"/>
                <a:gd name="connsiteX4" fmla="*/ 0 w 1060450"/>
                <a:gd name="connsiteY4" fmla="*/ 244475 h 24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450" h="244475">
                  <a:moveTo>
                    <a:pt x="0" y="244475"/>
                  </a:moveTo>
                  <a:lnTo>
                    <a:pt x="820737" y="244475"/>
                  </a:lnTo>
                  <a:lnTo>
                    <a:pt x="1060450" y="0"/>
                  </a:lnTo>
                  <a:lnTo>
                    <a:pt x="246062" y="0"/>
                  </a:lnTo>
                  <a:lnTo>
                    <a:pt x="0" y="244475"/>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Прямоугольник 91">
              <a:extLst>
                <a:ext uri="{FF2B5EF4-FFF2-40B4-BE49-F238E27FC236}">
                  <a16:creationId xmlns:a16="http://schemas.microsoft.com/office/drawing/2014/main" id="{0ADC92B9-7A22-FCD0-658B-D61DE416F1A2}"/>
                </a:ext>
              </a:extLst>
            </p:cNvPr>
            <p:cNvSpPr/>
            <p:nvPr/>
          </p:nvSpPr>
          <p:spPr>
            <a:xfrm>
              <a:off x="8166128" y="2166988"/>
              <a:ext cx="820783" cy="163721"/>
            </a:xfrm>
            <a:prstGeom prst="rect">
              <a:avLst/>
            </a:prstGeom>
            <a:solidFill>
              <a:srgbClr val="018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3" name="Полилиния: фигура 92">
              <a:extLst>
                <a:ext uri="{FF2B5EF4-FFF2-40B4-BE49-F238E27FC236}">
                  <a16:creationId xmlns:a16="http://schemas.microsoft.com/office/drawing/2014/main" id="{FC761A24-87F2-3AB1-75B3-462437185A7D}"/>
                </a:ext>
              </a:extLst>
            </p:cNvPr>
            <p:cNvSpPr/>
            <p:nvPr/>
          </p:nvSpPr>
          <p:spPr>
            <a:xfrm>
              <a:off x="8982940" y="1912987"/>
              <a:ext cx="251223" cy="421482"/>
            </a:xfrm>
            <a:custGeom>
              <a:avLst/>
              <a:gdLst>
                <a:gd name="connsiteX0" fmla="*/ 0 w 248841"/>
                <a:gd name="connsiteY0" fmla="*/ 408384 h 408384"/>
                <a:gd name="connsiteX1" fmla="*/ 248841 w 248841"/>
                <a:gd name="connsiteY1" fmla="*/ 159544 h 408384"/>
                <a:gd name="connsiteX2" fmla="*/ 248841 w 248841"/>
                <a:gd name="connsiteY2" fmla="*/ 0 h 408384"/>
                <a:gd name="connsiteX3" fmla="*/ 0 w 248841"/>
                <a:gd name="connsiteY3" fmla="*/ 250031 h 408384"/>
                <a:gd name="connsiteX4" fmla="*/ 0 w 248841"/>
                <a:gd name="connsiteY4" fmla="*/ 408384 h 408384"/>
                <a:gd name="connsiteX0" fmla="*/ 0 w 250032"/>
                <a:gd name="connsiteY0" fmla="*/ 416719 h 416719"/>
                <a:gd name="connsiteX1" fmla="*/ 250032 w 250032"/>
                <a:gd name="connsiteY1" fmla="*/ 159544 h 416719"/>
                <a:gd name="connsiteX2" fmla="*/ 250032 w 250032"/>
                <a:gd name="connsiteY2" fmla="*/ 0 h 416719"/>
                <a:gd name="connsiteX3" fmla="*/ 1191 w 250032"/>
                <a:gd name="connsiteY3" fmla="*/ 250031 h 416719"/>
                <a:gd name="connsiteX4" fmla="*/ 0 w 250032"/>
                <a:gd name="connsiteY4" fmla="*/ 416719 h 416719"/>
                <a:gd name="connsiteX0" fmla="*/ 0 w 251223"/>
                <a:gd name="connsiteY0" fmla="*/ 421482 h 421482"/>
                <a:gd name="connsiteX1" fmla="*/ 251223 w 251223"/>
                <a:gd name="connsiteY1" fmla="*/ 159544 h 421482"/>
                <a:gd name="connsiteX2" fmla="*/ 251223 w 251223"/>
                <a:gd name="connsiteY2" fmla="*/ 0 h 421482"/>
                <a:gd name="connsiteX3" fmla="*/ 2382 w 251223"/>
                <a:gd name="connsiteY3" fmla="*/ 250031 h 421482"/>
                <a:gd name="connsiteX4" fmla="*/ 0 w 251223"/>
                <a:gd name="connsiteY4" fmla="*/ 421482 h 421482"/>
                <a:gd name="connsiteX0" fmla="*/ 0 w 251223"/>
                <a:gd name="connsiteY0" fmla="*/ 421482 h 421482"/>
                <a:gd name="connsiteX1" fmla="*/ 251223 w 251223"/>
                <a:gd name="connsiteY1" fmla="*/ 159544 h 421482"/>
                <a:gd name="connsiteX2" fmla="*/ 251223 w 251223"/>
                <a:gd name="connsiteY2" fmla="*/ 0 h 421482"/>
                <a:gd name="connsiteX3" fmla="*/ 0 w 251223"/>
                <a:gd name="connsiteY3" fmla="*/ 257175 h 421482"/>
                <a:gd name="connsiteX4" fmla="*/ 0 w 251223"/>
                <a:gd name="connsiteY4" fmla="*/ 421482 h 421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223" h="421482">
                  <a:moveTo>
                    <a:pt x="0" y="421482"/>
                  </a:moveTo>
                  <a:lnTo>
                    <a:pt x="251223" y="159544"/>
                  </a:lnTo>
                  <a:lnTo>
                    <a:pt x="251223" y="0"/>
                  </a:lnTo>
                  <a:lnTo>
                    <a:pt x="0" y="257175"/>
                  </a:lnTo>
                  <a:lnTo>
                    <a:pt x="0" y="421482"/>
                  </a:lnTo>
                  <a:close/>
                </a:path>
              </a:pathLst>
            </a:custGeom>
            <a:solidFill>
              <a:srgbClr val="019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4" name="Прямоугольник 93">
              <a:extLst>
                <a:ext uri="{FF2B5EF4-FFF2-40B4-BE49-F238E27FC236}">
                  <a16:creationId xmlns:a16="http://schemas.microsoft.com/office/drawing/2014/main" id="{319A8D3A-7AE0-7235-8C3A-F0DC1CBF8C4A}"/>
                </a:ext>
              </a:extLst>
            </p:cNvPr>
            <p:cNvSpPr/>
            <p:nvPr/>
          </p:nvSpPr>
          <p:spPr>
            <a:xfrm>
              <a:off x="8159570" y="2359538"/>
              <a:ext cx="684942" cy="246221"/>
            </a:xfrm>
            <a:prstGeom prst="rect">
              <a:avLst/>
            </a:prstGeom>
          </p:spPr>
          <p:txBody>
            <a:bodyPr wrap="square">
              <a:spAutoFit/>
            </a:bodyPr>
            <a:lstStyle/>
            <a:p>
              <a:r>
                <a:rPr lang="en-US" sz="1000" i="1" dirty="0">
                  <a:solidFill>
                    <a:schemeClr val="bg1"/>
                  </a:solidFill>
                </a:rPr>
                <a:t>Al</a:t>
              </a:r>
              <a:r>
                <a:rPr lang="ru-RU" sz="1000" i="1" baseline="-25000" dirty="0">
                  <a:solidFill>
                    <a:schemeClr val="bg1"/>
                  </a:solidFill>
                </a:rPr>
                <a:t>2</a:t>
              </a:r>
              <a:r>
                <a:rPr lang="en-US" sz="1000" i="1" dirty="0">
                  <a:solidFill>
                    <a:schemeClr val="bg1"/>
                  </a:solidFill>
                </a:rPr>
                <a:t>O</a:t>
              </a:r>
              <a:r>
                <a:rPr lang="en-US" sz="1000" i="1" baseline="-25000" dirty="0">
                  <a:solidFill>
                    <a:schemeClr val="bg1"/>
                  </a:solidFill>
                </a:rPr>
                <a:t>3</a:t>
              </a:r>
              <a:endParaRPr lang="ru-RU" sz="1000" i="1" dirty="0">
                <a:solidFill>
                  <a:schemeClr val="bg1"/>
                </a:solidFill>
              </a:endParaRPr>
            </a:p>
          </p:txBody>
        </p:sp>
        <p:sp>
          <p:nvSpPr>
            <p:cNvPr id="95" name="Прямоугольник 94">
              <a:extLst>
                <a:ext uri="{FF2B5EF4-FFF2-40B4-BE49-F238E27FC236}">
                  <a16:creationId xmlns:a16="http://schemas.microsoft.com/office/drawing/2014/main" id="{FF50DBDC-1811-E824-98B3-0929F14093C4}"/>
                </a:ext>
              </a:extLst>
            </p:cNvPr>
            <p:cNvSpPr/>
            <p:nvPr/>
          </p:nvSpPr>
          <p:spPr>
            <a:xfrm>
              <a:off x="8135344" y="1853331"/>
              <a:ext cx="1027162" cy="246221"/>
            </a:xfrm>
            <a:prstGeom prst="rect">
              <a:avLst/>
            </a:prstGeom>
          </p:spPr>
          <p:txBody>
            <a:bodyPr wrap="square">
              <a:spAutoFit/>
            </a:bodyPr>
            <a:lstStyle/>
            <a:p>
              <a:r>
                <a:rPr lang="en-US" sz="1000" i="1" dirty="0">
                  <a:solidFill>
                    <a:schemeClr val="bg1"/>
                  </a:solidFill>
                </a:rPr>
                <a:t>Nb(25nm)</a:t>
              </a:r>
              <a:endParaRPr lang="ru-RU" sz="1000" i="1" dirty="0">
                <a:solidFill>
                  <a:schemeClr val="bg1"/>
                </a:solidFill>
              </a:endParaRPr>
            </a:p>
          </p:txBody>
        </p:sp>
        <mc:AlternateContent xmlns:mc="http://schemas.openxmlformats.org/markup-compatibility/2006" xmlns:a14="http://schemas.microsoft.com/office/drawing/2010/main">
          <mc:Choice Requires="a14">
            <p:sp>
              <p:nvSpPr>
                <p:cNvPr id="96" name="Прямоугольник 95">
                  <a:extLst>
                    <a:ext uri="{FF2B5EF4-FFF2-40B4-BE49-F238E27FC236}">
                      <a16:creationId xmlns:a16="http://schemas.microsoft.com/office/drawing/2014/main" id="{AB7A8A39-A5FB-D524-CF96-2971E787A982}"/>
                    </a:ext>
                  </a:extLst>
                </p:cNvPr>
                <p:cNvSpPr/>
                <p:nvPr/>
              </p:nvSpPr>
              <p:spPr>
                <a:xfrm>
                  <a:off x="8128017" y="1700386"/>
                  <a:ext cx="1147324" cy="258532"/>
                </a:xfrm>
                <a:prstGeom prst="rect">
                  <a:avLst/>
                </a:prstGeom>
              </p:spPr>
              <p:txBody>
                <a:bodyPr wrap="square">
                  <a:spAutoFit/>
                </a:bodyPr>
                <a:lstStyle/>
                <a:p>
                  <a:r>
                    <a:rPr lang="en-US" sz="1000" i="1" dirty="0">
                      <a:solidFill>
                        <a:schemeClr val="bg1"/>
                      </a:solidFill>
                    </a:rPr>
                    <a:t>Gd(</a:t>
                  </a:r>
                  <a14:m>
                    <m:oMath xmlns:m="http://schemas.openxmlformats.org/officeDocument/2006/math">
                      <m:sSub>
                        <m:sSubPr>
                          <m:ctrlPr>
                            <a:rPr lang="en-US" sz="1000" i="1" smtClean="0">
                              <a:solidFill>
                                <a:schemeClr val="bg1"/>
                              </a:solidFill>
                              <a:latin typeface="Cambria Math" panose="02040503050406030204" pitchFamily="18" charset="0"/>
                            </a:rPr>
                          </m:ctrlPr>
                        </m:sSubPr>
                        <m:e>
                          <m:r>
                            <a:rPr lang="en-US" sz="1000" b="0" i="1" smtClean="0">
                              <a:solidFill>
                                <a:schemeClr val="bg1"/>
                              </a:solidFill>
                              <a:latin typeface="Cambria Math" panose="02040503050406030204" pitchFamily="18" charset="0"/>
                            </a:rPr>
                            <m:t>𝑑</m:t>
                          </m:r>
                        </m:e>
                        <m:sub>
                          <m:r>
                            <a:rPr lang="en-US" sz="1000" b="0" i="1" smtClean="0">
                              <a:solidFill>
                                <a:schemeClr val="bg1"/>
                              </a:solidFill>
                              <a:latin typeface="Cambria Math" panose="02040503050406030204" pitchFamily="18" charset="0"/>
                            </a:rPr>
                            <m:t>𝑓</m:t>
                          </m:r>
                        </m:sub>
                      </m:sSub>
                    </m:oMath>
                  </a14:m>
                  <a:r>
                    <a:rPr lang="en-US" sz="1000" i="1" dirty="0">
                      <a:solidFill>
                        <a:schemeClr val="bg1"/>
                      </a:solidFill>
                    </a:rPr>
                    <a:t>)</a:t>
                  </a:r>
                  <a:endParaRPr lang="ru-RU" sz="1000" i="1" dirty="0">
                    <a:solidFill>
                      <a:schemeClr val="bg1"/>
                    </a:solidFill>
                  </a:endParaRPr>
                </a:p>
              </p:txBody>
            </p:sp>
          </mc:Choice>
          <mc:Fallback xmlns="">
            <p:sp>
              <p:nvSpPr>
                <p:cNvPr id="126" name="Прямоугольник 125">
                  <a:extLst>
                    <a:ext uri="{FF2B5EF4-FFF2-40B4-BE49-F238E27FC236}">
                      <a16:creationId xmlns:a16="http://schemas.microsoft.com/office/drawing/2014/main" id="{36C36AF3-FE6E-49CC-9C30-89D47B8B39E4}"/>
                    </a:ext>
                  </a:extLst>
                </p:cNvPr>
                <p:cNvSpPr>
                  <a:spLocks noRot="1" noChangeAspect="1" noMove="1" noResize="1" noEditPoints="1" noAdjustHandles="1" noChangeArrowheads="1" noChangeShapeType="1" noTextEdit="1"/>
                </p:cNvSpPr>
                <p:nvPr/>
              </p:nvSpPr>
              <p:spPr>
                <a:xfrm>
                  <a:off x="8128017" y="1700386"/>
                  <a:ext cx="1147324" cy="258532"/>
                </a:xfrm>
                <a:prstGeom prst="rect">
                  <a:avLst/>
                </a:prstGeom>
                <a:blipFill>
                  <a:blip r:embed="rId14"/>
                  <a:stretch>
                    <a:fillRect b="-9524"/>
                  </a:stretch>
                </a:blipFill>
              </p:spPr>
              <p:txBody>
                <a:bodyPr/>
                <a:lstStyle/>
                <a:p>
                  <a:r>
                    <a:rPr lang="ru-RU">
                      <a:noFill/>
                    </a:rPr>
                    <a:t> </a:t>
                  </a:r>
                </a:p>
              </p:txBody>
            </p:sp>
          </mc:Fallback>
        </mc:AlternateContent>
        <p:sp>
          <p:nvSpPr>
            <p:cNvPr id="97" name="Правая фигурная скобка 96">
              <a:extLst>
                <a:ext uri="{FF2B5EF4-FFF2-40B4-BE49-F238E27FC236}">
                  <a16:creationId xmlns:a16="http://schemas.microsoft.com/office/drawing/2014/main" id="{EB232AD5-31E9-928A-062D-A1EBF03647D8}"/>
                </a:ext>
              </a:extLst>
            </p:cNvPr>
            <p:cNvSpPr/>
            <p:nvPr/>
          </p:nvSpPr>
          <p:spPr>
            <a:xfrm>
              <a:off x="9057744" y="1726439"/>
              <a:ext cx="45719" cy="256985"/>
            </a:xfrm>
            <a:prstGeom prst="rightBrace">
              <a:avLst/>
            </a:prstGeom>
            <a:ln w="63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8" name="TextBox 97">
              <a:extLst>
                <a:ext uri="{FF2B5EF4-FFF2-40B4-BE49-F238E27FC236}">
                  <a16:creationId xmlns:a16="http://schemas.microsoft.com/office/drawing/2014/main" id="{A7BBE0B2-EA81-DD51-94FC-86BFF5FF93CB}"/>
                </a:ext>
              </a:extLst>
            </p:cNvPr>
            <p:cNvSpPr txBox="1"/>
            <p:nvPr/>
          </p:nvSpPr>
          <p:spPr>
            <a:xfrm>
              <a:off x="8890703" y="1955174"/>
              <a:ext cx="401072" cy="246221"/>
            </a:xfrm>
            <a:prstGeom prst="rect">
              <a:avLst/>
            </a:prstGeom>
            <a:noFill/>
          </p:spPr>
          <p:txBody>
            <a:bodyPr wrap="none" rtlCol="0">
              <a:spAutoFit/>
            </a:bodyPr>
            <a:lstStyle/>
            <a:p>
              <a:r>
                <a:rPr lang="en-US" sz="1000" i="1" dirty="0">
                  <a:solidFill>
                    <a:schemeClr val="bg1"/>
                  </a:solidFill>
                </a:rPr>
                <a:t>x 12</a:t>
              </a:r>
              <a:endParaRPr lang="ru-RU" sz="1000" i="1" dirty="0">
                <a:solidFill>
                  <a:schemeClr val="bg1"/>
                </a:solidFill>
              </a:endParaRPr>
            </a:p>
          </p:txBody>
        </p:sp>
      </p:grpSp>
      <p:sp>
        <p:nvSpPr>
          <p:cNvPr id="99" name="Прямоугольник 98">
            <a:extLst>
              <a:ext uri="{FF2B5EF4-FFF2-40B4-BE49-F238E27FC236}">
                <a16:creationId xmlns:a16="http://schemas.microsoft.com/office/drawing/2014/main" id="{6BAC1056-9068-74AB-8E59-64C87C3C0811}"/>
              </a:ext>
            </a:extLst>
          </p:cNvPr>
          <p:cNvSpPr/>
          <p:nvPr/>
        </p:nvSpPr>
        <p:spPr>
          <a:xfrm>
            <a:off x="762420" y="5545089"/>
            <a:ext cx="2362688" cy="789739"/>
          </a:xfrm>
          <a:prstGeom prst="rect">
            <a:avLst/>
          </a:prstGeom>
          <a:solidFill>
            <a:srgbClr val="FFF5D6"/>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TextBox 99">
            <a:extLst>
              <a:ext uri="{FF2B5EF4-FFF2-40B4-BE49-F238E27FC236}">
                <a16:creationId xmlns:a16="http://schemas.microsoft.com/office/drawing/2014/main" id="{9C091BC5-7B10-A7FF-94D6-AFAC7F94B1BC}"/>
              </a:ext>
            </a:extLst>
          </p:cNvPr>
          <p:cNvSpPr txBox="1"/>
          <p:nvPr/>
        </p:nvSpPr>
        <p:spPr>
          <a:xfrm>
            <a:off x="897389" y="5632790"/>
            <a:ext cx="2007281" cy="646331"/>
          </a:xfrm>
          <a:prstGeom prst="rect">
            <a:avLst/>
          </a:prstGeom>
          <a:noFill/>
        </p:spPr>
        <p:txBody>
          <a:bodyPr wrap="none" rtlCol="0">
            <a:spAutoFit/>
          </a:bodyPr>
          <a:lstStyle/>
          <a:p>
            <a:r>
              <a:rPr lang="en-US" dirty="0"/>
              <a:t>Nb/FeV/V</a:t>
            </a:r>
            <a:endParaRPr lang="ru-RU" dirty="0"/>
          </a:p>
          <a:p>
            <a:r>
              <a:rPr lang="en-US" i="1" dirty="0"/>
              <a:t>H</a:t>
            </a:r>
            <a:r>
              <a:rPr lang="en-US" dirty="0"/>
              <a:t>=20 Oe - </a:t>
            </a:r>
            <a:r>
              <a:rPr lang="en-US" i="1" dirty="0"/>
              <a:t>T</a:t>
            </a:r>
            <a:r>
              <a:rPr lang="en-US" i="1" baseline="-25000" dirty="0"/>
              <a:t>b</a:t>
            </a:r>
            <a:r>
              <a:rPr lang="en-US" dirty="0"/>
              <a:t>≈150 K</a:t>
            </a:r>
            <a:endParaRPr lang="ru-RU" dirty="0"/>
          </a:p>
        </p:txBody>
      </p:sp>
      <p:sp>
        <p:nvSpPr>
          <p:cNvPr id="101" name="Прямоугольник 100">
            <a:extLst>
              <a:ext uri="{FF2B5EF4-FFF2-40B4-BE49-F238E27FC236}">
                <a16:creationId xmlns:a16="http://schemas.microsoft.com/office/drawing/2014/main" id="{BFD58ECA-B883-D7F0-6100-7FADFB6B35C2}"/>
              </a:ext>
            </a:extLst>
          </p:cNvPr>
          <p:cNvSpPr/>
          <p:nvPr/>
        </p:nvSpPr>
        <p:spPr>
          <a:xfrm>
            <a:off x="4675303" y="5557848"/>
            <a:ext cx="2362688" cy="789739"/>
          </a:xfrm>
          <a:prstGeom prst="rect">
            <a:avLst/>
          </a:prstGeom>
          <a:solidFill>
            <a:srgbClr val="FFF5D6"/>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 name="Прямоугольник 101">
            <a:extLst>
              <a:ext uri="{FF2B5EF4-FFF2-40B4-BE49-F238E27FC236}">
                <a16:creationId xmlns:a16="http://schemas.microsoft.com/office/drawing/2014/main" id="{3A325059-7F11-94D3-5D76-F0FE03AEC491}"/>
              </a:ext>
            </a:extLst>
          </p:cNvPr>
          <p:cNvSpPr/>
          <p:nvPr/>
        </p:nvSpPr>
        <p:spPr>
          <a:xfrm>
            <a:off x="8526437" y="5586960"/>
            <a:ext cx="2362688" cy="789739"/>
          </a:xfrm>
          <a:prstGeom prst="rect">
            <a:avLst/>
          </a:prstGeom>
          <a:solidFill>
            <a:srgbClr val="FFF5D6"/>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TextBox 102">
            <a:extLst>
              <a:ext uri="{FF2B5EF4-FFF2-40B4-BE49-F238E27FC236}">
                <a16:creationId xmlns:a16="http://schemas.microsoft.com/office/drawing/2014/main" id="{75C6D7CB-9A1A-7108-12EC-A80A64E35CFE}"/>
              </a:ext>
            </a:extLst>
          </p:cNvPr>
          <p:cNvSpPr txBox="1"/>
          <p:nvPr/>
        </p:nvSpPr>
        <p:spPr>
          <a:xfrm>
            <a:off x="4745678" y="5611358"/>
            <a:ext cx="2122697" cy="646331"/>
          </a:xfrm>
          <a:prstGeom prst="rect">
            <a:avLst/>
          </a:prstGeom>
          <a:noFill/>
        </p:spPr>
        <p:txBody>
          <a:bodyPr wrap="none" rtlCol="0">
            <a:spAutoFit/>
          </a:bodyPr>
          <a:lstStyle/>
          <a:p>
            <a:r>
              <a:rPr lang="en-US" dirty="0"/>
              <a:t>Nb/FeV/V</a:t>
            </a:r>
            <a:endParaRPr lang="ru-RU" dirty="0"/>
          </a:p>
          <a:p>
            <a:r>
              <a:rPr lang="en-US" i="1" dirty="0"/>
              <a:t>H</a:t>
            </a:r>
            <a:r>
              <a:rPr lang="en-US" dirty="0"/>
              <a:t>=1000 Oe - </a:t>
            </a:r>
            <a:r>
              <a:rPr lang="en-US" i="1" dirty="0"/>
              <a:t>T</a:t>
            </a:r>
            <a:r>
              <a:rPr lang="en-US" i="1" baseline="-25000" dirty="0"/>
              <a:t>b</a:t>
            </a:r>
            <a:r>
              <a:rPr lang="en-US" dirty="0"/>
              <a:t>≈50 K</a:t>
            </a:r>
            <a:endParaRPr lang="ru-RU" dirty="0"/>
          </a:p>
        </p:txBody>
      </p:sp>
      <p:sp>
        <p:nvSpPr>
          <p:cNvPr id="104" name="TextBox 103">
            <a:extLst>
              <a:ext uri="{FF2B5EF4-FFF2-40B4-BE49-F238E27FC236}">
                <a16:creationId xmlns:a16="http://schemas.microsoft.com/office/drawing/2014/main" id="{7BD816CC-904F-2120-7D7A-F93BEF4FC4B7}"/>
              </a:ext>
            </a:extLst>
          </p:cNvPr>
          <p:cNvSpPr txBox="1"/>
          <p:nvPr/>
        </p:nvSpPr>
        <p:spPr>
          <a:xfrm>
            <a:off x="8586680" y="5640778"/>
            <a:ext cx="2005677" cy="646331"/>
          </a:xfrm>
          <a:prstGeom prst="rect">
            <a:avLst/>
          </a:prstGeom>
          <a:noFill/>
        </p:spPr>
        <p:txBody>
          <a:bodyPr wrap="none" rtlCol="0">
            <a:spAutoFit/>
          </a:bodyPr>
          <a:lstStyle/>
          <a:p>
            <a:r>
              <a:rPr lang="en-US" dirty="0"/>
              <a:t>[Nb/Gd]x12</a:t>
            </a:r>
            <a:endParaRPr lang="ru-RU" dirty="0"/>
          </a:p>
          <a:p>
            <a:r>
              <a:rPr lang="en-US" i="1" dirty="0"/>
              <a:t>H</a:t>
            </a:r>
            <a:r>
              <a:rPr lang="en-US" dirty="0"/>
              <a:t>=1000 Oe - </a:t>
            </a:r>
            <a:r>
              <a:rPr lang="en-US" i="1" dirty="0"/>
              <a:t>T</a:t>
            </a:r>
            <a:r>
              <a:rPr lang="en-US" i="1" baseline="-25000" dirty="0"/>
              <a:t>b</a:t>
            </a:r>
            <a:r>
              <a:rPr lang="en-US" dirty="0"/>
              <a:t>≈8 K</a:t>
            </a:r>
            <a:endParaRPr lang="ru-RU"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0D0DCD8-CB93-92C7-BB78-47F4853D057D}"/>
                  </a:ext>
                </a:extLst>
              </p:cNvPr>
              <p:cNvSpPr txBox="1"/>
              <p:nvPr/>
            </p:nvSpPr>
            <p:spPr>
              <a:xfrm>
                <a:off x="-24826" y="532018"/>
                <a:ext cx="7835855" cy="2292935"/>
              </a:xfrm>
              <a:prstGeom prst="rect">
                <a:avLst/>
              </a:prstGeom>
              <a:noFill/>
            </p:spPr>
            <p:txBody>
              <a:bodyPr wrap="square">
                <a:spAutoFit/>
              </a:bodyPr>
              <a:lstStyle/>
              <a:p>
                <a:pPr marL="520650" indent="-342900" algn="just">
                  <a:spcAft>
                    <a:spcPts val="600"/>
                  </a:spcAft>
                  <a:buFont typeface="+mj-lt"/>
                  <a:buAutoNum type="arabicPeriod"/>
                </a:pPr>
                <a:r>
                  <a:rPr lang="en-US" sz="1600" dirty="0"/>
                  <a:t>Gadolinium is a localized ferromagnet with a rather low (compared to Fe, Co, and Ni) bulk Curie temperature of </a:t>
                </a:r>
                <a:r>
                  <a:rPr lang="en-US" sz="1600" i="1" dirty="0"/>
                  <a:t>T</a:t>
                </a:r>
                <a:r>
                  <a:rPr lang="en-US" sz="1600" i="1" baseline="-25000" dirty="0"/>
                  <a:t>m</a:t>
                </a:r>
                <a:r>
                  <a:rPr lang="en-US" sz="1600" dirty="0"/>
                  <a:t> = 293 K. Strong localization of the magnetic moment stabilizes ferromagnetism even in ultrathin Gd layers. </a:t>
                </a:r>
              </a:p>
              <a:p>
                <a:pPr marL="520650" indent="-342900" algn="just">
                  <a:spcAft>
                    <a:spcPts val="600"/>
                  </a:spcAft>
                  <a:buFont typeface="+mj-lt"/>
                  <a:buAutoNum type="arabicPeriod"/>
                </a:pPr>
                <a:r>
                  <a:rPr lang="en-US" sz="1600" dirty="0"/>
                  <a:t>Gd has ability to couple with other ferromagnets, forming nontrivial magnetic ordering patterns which can be used for the creation of superconducting spin valves.</a:t>
                </a:r>
              </a:p>
              <a:p>
                <a:pPr marL="520650" indent="-342900" algn="just">
                  <a:spcAft>
                    <a:spcPts val="600"/>
                  </a:spcAft>
                  <a:buFont typeface="+mj-lt"/>
                  <a:buAutoNum type="arabicPeriod"/>
                </a:pPr>
                <a:r>
                  <a:rPr lang="en-US" sz="1600" dirty="0"/>
                  <a:t>Niobium and gadolinium components are not mutually soluble in either the solid or liquid phase.</a:t>
                </a:r>
              </a:p>
              <a:p>
                <a:pPr marL="520650" indent="-342900" algn="just">
                  <a:spcAft>
                    <a:spcPts val="600"/>
                  </a:spcAft>
                  <a:buFont typeface="+mj-lt"/>
                  <a:buAutoNum type="arabicPeriod"/>
                </a:pPr>
                <a:r>
                  <a:rPr lang="en-US" sz="1600" dirty="0"/>
                  <a:t>Gadolinium has record cross-section of </a:t>
                </a:r>
                <a14:m>
                  <m:oMath xmlns:m="http://schemas.openxmlformats.org/officeDocument/2006/math">
                    <m:r>
                      <a:rPr lang="en-US" sz="1600" b="0" i="1" smtClean="0">
                        <a:latin typeface="Cambria Math" panose="02040503050406030204" pitchFamily="18" charset="0"/>
                      </a:rPr>
                      <m:t>(</m:t>
                    </m:r>
                    <m:r>
                      <a:rPr lang="en-US" sz="1600" b="0" i="1" smtClean="0">
                        <a:latin typeface="Cambria Math" panose="02040503050406030204" pitchFamily="18" charset="0"/>
                      </a:rPr>
                      <m:t>𝑛</m:t>
                    </m:r>
                    <m:r>
                      <a:rPr lang="en-US" sz="1600" b="0" i="1" smtClean="0">
                        <a:latin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𝛾</m:t>
                    </m:r>
                    <m:r>
                      <a:rPr lang="en-US" sz="1600" b="0" i="1" smtClean="0">
                        <a:latin typeface="Cambria Math" panose="02040503050406030204" pitchFamily="18" charset="0"/>
                      </a:rPr>
                      <m:t>)</m:t>
                    </m:r>
                  </m:oMath>
                </a14:m>
                <a:r>
                  <a:rPr lang="en-US" sz="1600" dirty="0"/>
                  <a:t>-reaction</a:t>
                </a:r>
                <a:r>
                  <a:rPr lang="ru-RU" sz="1600" dirty="0"/>
                  <a:t>. </a:t>
                </a:r>
                <a14:m>
                  <m:oMath xmlns:m="http://schemas.openxmlformats.org/officeDocument/2006/math">
                    <m:r>
                      <a:rPr lang="ru-RU" sz="1600" i="1" smtClean="0">
                        <a:latin typeface="Cambria Math" panose="02040503050406030204" pitchFamily="18" charset="0"/>
                        <a:ea typeface="Cambria Math" panose="02040503050406030204" pitchFamily="18" charset="0"/>
                      </a:rPr>
                      <m:t>𝜎</m:t>
                    </m:r>
                    <m:d>
                      <m:dPr>
                        <m:ctrlPr>
                          <a:rPr lang="ru-RU" sz="1600" b="0" i="1" smtClean="0">
                            <a:latin typeface="Cambria Math" panose="02040503050406030204" pitchFamily="18" charset="0"/>
                            <a:ea typeface="Cambria Math" panose="02040503050406030204" pitchFamily="18" charset="0"/>
                          </a:rPr>
                        </m:ctrlPr>
                      </m:dPr>
                      <m:e>
                        <m:r>
                          <a:rPr lang="en-US" sz="1600" b="0" i="1" baseline="30000" smtClean="0">
                            <a:latin typeface="Cambria Math" panose="02040503050406030204" pitchFamily="18" charset="0"/>
                            <a:ea typeface="Cambria Math" panose="02040503050406030204" pitchFamily="18" charset="0"/>
                          </a:rPr>
                          <m:t>157</m:t>
                        </m:r>
                        <m:r>
                          <a:rPr lang="en-US" sz="1600" b="0" i="1" smtClean="0">
                            <a:latin typeface="Cambria Math" panose="02040503050406030204" pitchFamily="18" charset="0"/>
                            <a:ea typeface="Cambria Math" panose="02040503050406030204" pitchFamily="18" charset="0"/>
                          </a:rPr>
                          <m:t>𝐺𝑑</m:t>
                        </m:r>
                      </m:e>
                    </m:d>
                    <m:r>
                      <a:rPr lang="en-US" sz="1600" b="0" i="1" smtClean="0">
                        <a:latin typeface="Cambria Math" panose="02040503050406030204" pitchFamily="18" charset="0"/>
                        <a:ea typeface="Cambria Math" panose="02040503050406030204" pitchFamily="18" charset="0"/>
                      </a:rPr>
                      <m:t>=253 </m:t>
                    </m:r>
                    <m:r>
                      <a:rPr lang="en-US" sz="1600" b="0" i="1" smtClean="0">
                        <a:latin typeface="Cambria Math" panose="02040503050406030204" pitchFamily="18" charset="0"/>
                        <a:ea typeface="Cambria Math" panose="02040503050406030204" pitchFamily="18" charset="0"/>
                      </a:rPr>
                      <m:t>𝑘𝑏𝑎𝑟𝑛</m:t>
                    </m:r>
                  </m:oMath>
                </a14:m>
                <a:endParaRPr lang="ru-RU" sz="1600" dirty="0"/>
              </a:p>
            </p:txBody>
          </p:sp>
        </mc:Choice>
        <mc:Fallback xmlns="">
          <p:sp>
            <p:nvSpPr>
              <p:cNvPr id="8" name="TextBox 7">
                <a:extLst>
                  <a:ext uri="{FF2B5EF4-FFF2-40B4-BE49-F238E27FC236}">
                    <a16:creationId xmlns:a16="http://schemas.microsoft.com/office/drawing/2014/main" id="{80D0DCD8-CB93-92C7-BB78-47F4853D057D}"/>
                  </a:ext>
                </a:extLst>
              </p:cNvPr>
              <p:cNvSpPr txBox="1">
                <a:spLocks noRot="1" noChangeAspect="1" noMove="1" noResize="1" noEditPoints="1" noAdjustHandles="1" noChangeArrowheads="1" noChangeShapeType="1" noTextEdit="1"/>
              </p:cNvSpPr>
              <p:nvPr/>
            </p:nvSpPr>
            <p:spPr>
              <a:xfrm>
                <a:off x="-24826" y="532018"/>
                <a:ext cx="7835855" cy="2292935"/>
              </a:xfrm>
              <a:prstGeom prst="rect">
                <a:avLst/>
              </a:prstGeom>
              <a:blipFill>
                <a:blip r:embed="rId15"/>
                <a:stretch>
                  <a:fillRect t="-798" r="-389" b="-2660"/>
                </a:stretch>
              </a:blipFill>
            </p:spPr>
            <p:txBody>
              <a:bodyPr/>
              <a:lstStyle/>
              <a:p>
                <a:r>
                  <a:rPr lang="ru-RU">
                    <a:noFill/>
                  </a:rPr>
                  <a:t> </a:t>
                </a:r>
              </a:p>
            </p:txBody>
          </p:sp>
        </mc:Fallback>
      </mc:AlternateContent>
      <p:sp>
        <p:nvSpPr>
          <p:cNvPr id="109" name="TextBox 108">
            <a:extLst>
              <a:ext uri="{FF2B5EF4-FFF2-40B4-BE49-F238E27FC236}">
                <a16:creationId xmlns:a16="http://schemas.microsoft.com/office/drawing/2014/main" id="{D7521EE9-213A-96B0-FED0-4A2811078807}"/>
              </a:ext>
            </a:extLst>
          </p:cNvPr>
          <p:cNvSpPr txBox="1"/>
          <p:nvPr/>
        </p:nvSpPr>
        <p:spPr>
          <a:xfrm>
            <a:off x="123826" y="6341317"/>
            <a:ext cx="6096000" cy="523220"/>
          </a:xfrm>
          <a:prstGeom prst="rect">
            <a:avLst/>
          </a:prstGeom>
          <a:noFill/>
        </p:spPr>
        <p:txBody>
          <a:bodyPr wrap="square">
            <a:spAutoFit/>
          </a:bodyPr>
          <a:lstStyle/>
          <a:p>
            <a:pPr lvl="0" algn="just"/>
            <a:r>
              <a:rPr lang="en-US" sz="1400" b="1" i="1" dirty="0">
                <a:ea typeface="Calibri" panose="020F0502020204030204" pitchFamily="34" charset="0"/>
                <a:cs typeface="Times New Roman" panose="02020603050405020304" pitchFamily="18" charset="0"/>
              </a:rPr>
              <a:t>Zhaketov V.D. et al. // JETP, vol. 129, No.2, pp. 258-276 (2019)</a:t>
            </a:r>
            <a:endParaRPr lang="en-US" sz="1400" b="1" i="1" dirty="0">
              <a:effectLst/>
              <a:ea typeface="Calibri" panose="020F0502020204030204" pitchFamily="34" charset="0"/>
              <a:cs typeface="Times New Roman" panose="02020603050405020304" pitchFamily="18" charset="0"/>
            </a:endParaRPr>
          </a:p>
          <a:p>
            <a:pPr lvl="0" algn="just">
              <a:spcAft>
                <a:spcPts val="600"/>
              </a:spcAft>
            </a:pPr>
            <a:r>
              <a:rPr lang="en-US" sz="1400" b="1" i="1" dirty="0">
                <a:effectLst/>
                <a:ea typeface="Calibri" panose="020F0502020204030204" pitchFamily="34" charset="0"/>
                <a:cs typeface="Times New Roman" panose="02020603050405020304" pitchFamily="18" charset="0"/>
              </a:rPr>
              <a:t>Khaydukov Yu.N.</a:t>
            </a:r>
            <a:r>
              <a:rPr lang="en-US" sz="1400" b="1" i="1" dirty="0">
                <a:ea typeface="Calibri" panose="020F0502020204030204" pitchFamily="34" charset="0"/>
                <a:cs typeface="Times New Roman" panose="02020603050405020304" pitchFamily="18" charset="0"/>
              </a:rPr>
              <a:t> et al.</a:t>
            </a:r>
            <a:r>
              <a:rPr lang="ru-RU" sz="1400" b="1" i="1" dirty="0">
                <a:effectLst/>
                <a:ea typeface="Calibri" panose="020F0502020204030204" pitchFamily="34" charset="0"/>
                <a:cs typeface="Times New Roman" panose="02020603050405020304" pitchFamily="18" charset="0"/>
              </a:rPr>
              <a:t> // Phys. Rev. B, 97, 144511 (2018)</a:t>
            </a:r>
          </a:p>
        </p:txBody>
      </p:sp>
      <p:grpSp>
        <p:nvGrpSpPr>
          <p:cNvPr id="5" name="Группа 4">
            <a:extLst>
              <a:ext uri="{FF2B5EF4-FFF2-40B4-BE49-F238E27FC236}">
                <a16:creationId xmlns:a16="http://schemas.microsoft.com/office/drawing/2014/main" id="{5CA439CF-BAD2-CEEE-649A-2F500941D6A1}"/>
              </a:ext>
            </a:extLst>
          </p:cNvPr>
          <p:cNvGrpSpPr/>
          <p:nvPr/>
        </p:nvGrpSpPr>
        <p:grpSpPr>
          <a:xfrm>
            <a:off x="11108548" y="6255656"/>
            <a:ext cx="1004577" cy="544286"/>
            <a:chOff x="11108548" y="6255656"/>
            <a:chExt cx="1004577" cy="544286"/>
          </a:xfrm>
          <a:solidFill>
            <a:schemeClr val="bg1">
              <a:lumMod val="95000"/>
            </a:schemeClr>
          </a:solidFill>
        </p:grpSpPr>
        <p:sp>
          <p:nvSpPr>
            <p:cNvPr id="6" name="Прямоугольник: скругленные углы 5">
              <a:extLst>
                <a:ext uri="{FF2B5EF4-FFF2-40B4-BE49-F238E27FC236}">
                  <a16:creationId xmlns:a16="http://schemas.microsoft.com/office/drawing/2014/main" id="{7A661C10-CDD6-B0E7-FC27-8E215BD6923D}"/>
                </a:ext>
              </a:extLst>
            </p:cNvPr>
            <p:cNvSpPr/>
            <p:nvPr/>
          </p:nvSpPr>
          <p:spPr>
            <a:xfrm>
              <a:off x="11108548" y="6255656"/>
              <a:ext cx="1004577" cy="544286"/>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a:extLst>
                <a:ext uri="{FF2B5EF4-FFF2-40B4-BE49-F238E27FC236}">
                  <a16:creationId xmlns:a16="http://schemas.microsoft.com/office/drawing/2014/main" id="{DB9F8FB9-975E-7F70-D5C0-1978DBF6DA76}"/>
                </a:ext>
              </a:extLst>
            </p:cNvPr>
            <p:cNvSpPr txBox="1"/>
            <p:nvPr/>
          </p:nvSpPr>
          <p:spPr>
            <a:xfrm>
              <a:off x="11150008" y="6304223"/>
              <a:ext cx="907621" cy="461665"/>
            </a:xfrm>
            <a:prstGeom prst="rect">
              <a:avLst/>
            </a:prstGeom>
            <a:grpFill/>
            <a:ln>
              <a:noFill/>
            </a:ln>
          </p:spPr>
          <p:txBody>
            <a:bodyPr wrap="none" rtlCol="0">
              <a:spAutoFit/>
            </a:bodyPr>
            <a:lstStyle/>
            <a:p>
              <a:pPr algn="ctr"/>
              <a:r>
                <a:rPr lang="en-US" sz="2400" dirty="0"/>
                <a:t>9 / 17</a:t>
              </a:r>
              <a:endParaRPr lang="ru-RU" sz="2400" dirty="0"/>
            </a:p>
          </p:txBody>
        </p:sp>
      </p:grpSp>
      <p:sp>
        <p:nvSpPr>
          <p:cNvPr id="2" name="TextBox 1">
            <a:extLst>
              <a:ext uri="{FF2B5EF4-FFF2-40B4-BE49-F238E27FC236}">
                <a16:creationId xmlns:a16="http://schemas.microsoft.com/office/drawing/2014/main" id="{68ED91F7-94BF-1BDD-A1EC-9DBDFB1ECDCD}"/>
              </a:ext>
            </a:extLst>
          </p:cNvPr>
          <p:cNvSpPr txBox="1"/>
          <p:nvPr/>
        </p:nvSpPr>
        <p:spPr>
          <a:xfrm>
            <a:off x="999705" y="3319161"/>
            <a:ext cx="1219200" cy="646331"/>
          </a:xfrm>
          <a:prstGeom prst="rect">
            <a:avLst/>
          </a:prstGeom>
          <a:noFill/>
        </p:spPr>
        <p:txBody>
          <a:bodyPr wrap="square" rtlCol="0">
            <a:spAutoFit/>
          </a:bodyPr>
          <a:lstStyle/>
          <a:p>
            <a:r>
              <a:rPr lang="en-US" dirty="0"/>
              <a:t>1 – ZFC</a:t>
            </a:r>
          </a:p>
          <a:p>
            <a:r>
              <a:rPr lang="en-US" dirty="0"/>
              <a:t>2 - FC</a:t>
            </a:r>
            <a:endParaRPr lang="ru-RU" dirty="0"/>
          </a:p>
        </p:txBody>
      </p:sp>
      <p:sp>
        <p:nvSpPr>
          <p:cNvPr id="3" name="TextBox 2">
            <a:extLst>
              <a:ext uri="{FF2B5EF4-FFF2-40B4-BE49-F238E27FC236}">
                <a16:creationId xmlns:a16="http://schemas.microsoft.com/office/drawing/2014/main" id="{957202C2-171E-8CD4-1D40-981AFE4CD56A}"/>
              </a:ext>
            </a:extLst>
          </p:cNvPr>
          <p:cNvSpPr txBox="1"/>
          <p:nvPr/>
        </p:nvSpPr>
        <p:spPr>
          <a:xfrm>
            <a:off x="5281238" y="3363582"/>
            <a:ext cx="1219200" cy="646331"/>
          </a:xfrm>
          <a:prstGeom prst="rect">
            <a:avLst/>
          </a:prstGeom>
          <a:noFill/>
        </p:spPr>
        <p:txBody>
          <a:bodyPr wrap="square" rtlCol="0">
            <a:spAutoFit/>
          </a:bodyPr>
          <a:lstStyle/>
          <a:p>
            <a:r>
              <a:rPr lang="en-US" dirty="0"/>
              <a:t>1 – ZFC</a:t>
            </a:r>
          </a:p>
          <a:p>
            <a:r>
              <a:rPr lang="en-US" dirty="0"/>
              <a:t>2 - FC</a:t>
            </a:r>
            <a:endParaRPr lang="ru-RU"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640ADCA-05EF-D71E-93F5-49CE2DE92624}"/>
                  </a:ext>
                </a:extLst>
              </p:cNvPr>
              <p:cNvSpPr txBox="1"/>
              <p:nvPr/>
            </p:nvSpPr>
            <p:spPr>
              <a:xfrm>
                <a:off x="7883116" y="2146774"/>
                <a:ext cx="2850204" cy="492443"/>
              </a:xfrm>
              <a:prstGeom prst="rect">
                <a:avLst/>
              </a:prstGeom>
              <a:noFill/>
            </p:spPr>
            <p:txBody>
              <a:bodyPr wrap="none" lIns="0" tIns="0" rIns="0" bIns="0" rtlCol="0">
                <a:spAutoFit/>
              </a:bodyPr>
              <a:lstStyle/>
              <a:p>
                <a14:m>
                  <m:oMath xmlns:m="http://schemas.openxmlformats.org/officeDocument/2006/math">
                    <m:sSub>
                      <m:sSubPr>
                        <m:ctrlPr>
                          <a:rPr lang="ru-RU" sz="1600" i="1" smtClean="0">
                            <a:latin typeface="Cambria Math" panose="02040503050406030204" pitchFamily="18" charset="0"/>
                          </a:rPr>
                        </m:ctrlPr>
                      </m:sSubPr>
                      <m:e>
                        <m:r>
                          <a:rPr lang="en-US" sz="1600" b="0" i="1" smtClean="0">
                            <a:latin typeface="Cambria Math" panose="02040503050406030204" pitchFamily="18" charset="0"/>
                          </a:rPr>
                          <m:t>𝑇</m:t>
                        </m:r>
                      </m:e>
                      <m:sub>
                        <m:r>
                          <a:rPr lang="en-US" sz="1600" b="0" i="1" smtClean="0">
                            <a:latin typeface="Cambria Math" panose="02040503050406030204" pitchFamily="18" charset="0"/>
                          </a:rPr>
                          <m:t>𝑏</m:t>
                        </m:r>
                      </m:sub>
                    </m:sSub>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rPr>
                      <m:t>𝑓</m:t>
                    </m:r>
                    <m:r>
                      <a:rPr lang="en-US" sz="1600" b="0" i="1" smtClean="0">
                        <a:latin typeface="Cambria Math" panose="02040503050406030204" pitchFamily="18" charset="0"/>
                      </a:rPr>
                      <m:t>(</m:t>
                    </m:r>
                    <m:r>
                      <a:rPr lang="en-US" sz="1600" b="0" i="1" smtClean="0">
                        <a:latin typeface="Cambria Math" panose="02040503050406030204" pitchFamily="18" charset="0"/>
                      </a:rPr>
                      <m:t>𝐻</m:t>
                    </m:r>
                    <m:r>
                      <a:rPr lang="en-US" sz="1600" b="0" i="1" smtClean="0">
                        <a:latin typeface="Cambria Math" panose="02040503050406030204" pitchFamily="18" charset="0"/>
                      </a:rPr>
                      <m:t>)</m:t>
                    </m:r>
                  </m:oMath>
                </a14:m>
                <a:r>
                  <a:rPr lang="en-US" sz="1600" i="1" dirty="0"/>
                  <a:t> - superparamagnetism</a:t>
                </a:r>
              </a:p>
              <a:p>
                <a:pPr>
                  <a:spcAft>
                    <a:spcPts val="1200"/>
                  </a:spcAft>
                </a:pPr>
                <a14:m>
                  <m:oMath xmlns:m="http://schemas.openxmlformats.org/officeDocument/2006/math">
                    <m:sSub>
                      <m:sSubPr>
                        <m:ctrlPr>
                          <a:rPr lang="ru-RU" sz="1600" i="1" smtClean="0">
                            <a:latin typeface="Cambria Math" panose="02040503050406030204" pitchFamily="18" charset="0"/>
                          </a:rPr>
                        </m:ctrlPr>
                      </m:sSubPr>
                      <m:e>
                        <m:r>
                          <a:rPr lang="en-US" sz="1600" b="0" i="1" smtClean="0">
                            <a:latin typeface="Cambria Math" panose="02040503050406030204" pitchFamily="18" charset="0"/>
                          </a:rPr>
                          <m:t>𝑇</m:t>
                        </m:r>
                      </m:e>
                      <m:sub>
                        <m:r>
                          <a:rPr lang="en-US" sz="1600" b="0" i="1" smtClean="0">
                            <a:latin typeface="Cambria Math" panose="02040503050406030204" pitchFamily="18" charset="0"/>
                          </a:rPr>
                          <m:t>𝑏</m:t>
                        </m:r>
                      </m:sub>
                    </m:sSub>
                    <m:r>
                      <a:rPr lang="ru-RU" sz="1600" b="0" i="1" smtClean="0">
                        <a:latin typeface="Cambria Math" panose="02040503050406030204" pitchFamily="18" charset="0"/>
                      </a:rPr>
                      <m:t>=</m:t>
                    </m:r>
                    <m:r>
                      <a:rPr lang="en-US" sz="1600" b="0" i="1" smtClean="0">
                        <a:latin typeface="Cambria Math" panose="02040503050406030204" pitchFamily="18" charset="0"/>
                      </a:rPr>
                      <m:t>𝑓</m:t>
                    </m:r>
                    <m:r>
                      <a:rPr lang="en-US" sz="1600" b="0" i="1" smtClean="0">
                        <a:latin typeface="Cambria Math" panose="02040503050406030204" pitchFamily="18" charset="0"/>
                      </a:rPr>
                      <m:t>(</m:t>
                    </m:r>
                    <m:r>
                      <a:rPr lang="en-US" sz="1600" b="0" i="1" smtClean="0">
                        <a:latin typeface="Cambria Math" panose="02040503050406030204" pitchFamily="18" charset="0"/>
                      </a:rPr>
                      <m:t>𝐻</m:t>
                    </m:r>
                    <m:r>
                      <a:rPr lang="en-US" sz="1600" b="0" i="1" smtClean="0">
                        <a:latin typeface="Cambria Math" panose="02040503050406030204" pitchFamily="18" charset="0"/>
                      </a:rPr>
                      <m:t>)</m:t>
                    </m:r>
                  </m:oMath>
                </a14:m>
                <a:r>
                  <a:rPr lang="en-US" sz="1600" i="1" dirty="0"/>
                  <a:t> – superspin glass</a:t>
                </a:r>
                <a:endParaRPr lang="ru-RU" sz="1600" i="1" dirty="0"/>
              </a:p>
            </p:txBody>
          </p:sp>
        </mc:Choice>
        <mc:Fallback xmlns="">
          <p:sp>
            <p:nvSpPr>
              <p:cNvPr id="16" name="TextBox 15">
                <a:extLst>
                  <a:ext uri="{FF2B5EF4-FFF2-40B4-BE49-F238E27FC236}">
                    <a16:creationId xmlns:a16="http://schemas.microsoft.com/office/drawing/2014/main" id="{5640ADCA-05EF-D71E-93F5-49CE2DE92624}"/>
                  </a:ext>
                </a:extLst>
              </p:cNvPr>
              <p:cNvSpPr txBox="1">
                <a:spLocks noRot="1" noChangeAspect="1" noMove="1" noResize="1" noEditPoints="1" noAdjustHandles="1" noChangeArrowheads="1" noChangeShapeType="1" noTextEdit="1"/>
              </p:cNvSpPr>
              <p:nvPr/>
            </p:nvSpPr>
            <p:spPr>
              <a:xfrm>
                <a:off x="7883116" y="2146774"/>
                <a:ext cx="2850204" cy="492443"/>
              </a:xfrm>
              <a:prstGeom prst="rect">
                <a:avLst/>
              </a:prstGeom>
              <a:blipFill>
                <a:blip r:embed="rId16"/>
                <a:stretch>
                  <a:fillRect l="-2350" t="-12346" r="-2778" b="-24691"/>
                </a:stretch>
              </a:blipFill>
            </p:spPr>
            <p:txBody>
              <a:bodyPr/>
              <a:lstStyle/>
              <a:p>
                <a:r>
                  <a:rPr lang="ru-RU">
                    <a:noFill/>
                  </a:rPr>
                  <a:t> </a:t>
                </a:r>
              </a:p>
            </p:txBody>
          </p:sp>
        </mc:Fallback>
      </mc:AlternateContent>
      <p:sp>
        <p:nvSpPr>
          <p:cNvPr id="22" name="TextBox 21">
            <a:extLst>
              <a:ext uri="{FF2B5EF4-FFF2-40B4-BE49-F238E27FC236}">
                <a16:creationId xmlns:a16="http://schemas.microsoft.com/office/drawing/2014/main" id="{CC4B9BB9-5393-BD9B-99E6-1433A98600FE}"/>
              </a:ext>
            </a:extLst>
          </p:cNvPr>
          <p:cNvSpPr txBox="1"/>
          <p:nvPr/>
        </p:nvSpPr>
        <p:spPr>
          <a:xfrm>
            <a:off x="8064028" y="2742434"/>
            <a:ext cx="4122732" cy="338554"/>
          </a:xfrm>
          <a:prstGeom prst="rect">
            <a:avLst/>
          </a:prstGeom>
          <a:noFill/>
        </p:spPr>
        <p:txBody>
          <a:bodyPr wrap="none" rtlCol="0">
            <a:spAutoFit/>
          </a:bodyPr>
          <a:lstStyle/>
          <a:p>
            <a:r>
              <a:rPr lang="en-US" sz="1600" i="1" dirty="0"/>
              <a:t>M. Knobel et al. // JNN, vol. 8, 2836-2857, 2008</a:t>
            </a:r>
            <a:endParaRPr lang="ru-RU" sz="1600" i="1" dirty="0"/>
          </a:p>
        </p:txBody>
      </p:sp>
      <p:sp>
        <p:nvSpPr>
          <p:cNvPr id="23" name="Стрелка: влево 22">
            <a:extLst>
              <a:ext uri="{FF2B5EF4-FFF2-40B4-BE49-F238E27FC236}">
                <a16:creationId xmlns:a16="http://schemas.microsoft.com/office/drawing/2014/main" id="{A1EA3BBE-560E-5C4D-B2A7-1B4371F4B3A7}"/>
              </a:ext>
            </a:extLst>
          </p:cNvPr>
          <p:cNvSpPr/>
          <p:nvPr/>
        </p:nvSpPr>
        <p:spPr>
          <a:xfrm>
            <a:off x="10290834" y="2270428"/>
            <a:ext cx="632826" cy="532165"/>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8716961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26513</TotalTime>
  <Words>1969</Words>
  <Application>Microsoft Office PowerPoint</Application>
  <PresentationFormat>Широкоэкранный</PresentationFormat>
  <Paragraphs>263</Paragraphs>
  <Slides>17</Slides>
  <Notes>0</Notes>
  <HiddenSlides>0</HiddenSlides>
  <MMClips>0</MMClips>
  <ScaleCrop>false</ScaleCrop>
  <HeadingPairs>
    <vt:vector size="8" baseType="variant">
      <vt:variant>
        <vt:lpstr>Использованные шрифты</vt:lpstr>
      </vt:variant>
      <vt:variant>
        <vt:i4>11</vt:i4>
      </vt:variant>
      <vt:variant>
        <vt:lpstr>Тема</vt:lpstr>
      </vt:variant>
      <vt:variant>
        <vt:i4>1</vt:i4>
      </vt:variant>
      <vt:variant>
        <vt:lpstr>Внедренные серверы OLE</vt:lpstr>
      </vt:variant>
      <vt:variant>
        <vt:i4>2</vt:i4>
      </vt:variant>
      <vt:variant>
        <vt:lpstr>Заголовки слайдов</vt:lpstr>
      </vt:variant>
      <vt:variant>
        <vt:i4>17</vt:i4>
      </vt:variant>
    </vt:vector>
  </HeadingPairs>
  <TitlesOfParts>
    <vt:vector size="31" baseType="lpstr">
      <vt:lpstr>Arial</vt:lpstr>
      <vt:lpstr>Calibri</vt:lpstr>
      <vt:lpstr>Calibri Light</vt:lpstr>
      <vt:lpstr>Cambria Math</vt:lpstr>
      <vt:lpstr>CMBX12</vt:lpstr>
      <vt:lpstr>CMR10</vt:lpstr>
      <vt:lpstr>Consolas</vt:lpstr>
      <vt:lpstr>TimeRoman</vt:lpstr>
      <vt:lpstr>TimeRoman-Bold</vt:lpstr>
      <vt:lpstr>TimeRoman-Italic</vt:lpstr>
      <vt:lpstr>Times New Roman</vt:lpstr>
      <vt:lpstr>Тема Office</vt:lpstr>
      <vt:lpstr>CorelDRAW</vt:lpstr>
      <vt:lpstr>Bitmap Image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Владимир Жакетов</dc:creator>
  <cp:lastModifiedBy>Владимир Жакетов</cp:lastModifiedBy>
  <cp:revision>699</cp:revision>
  <dcterms:created xsi:type="dcterms:W3CDTF">2018-09-13T07:33:23Z</dcterms:created>
  <dcterms:modified xsi:type="dcterms:W3CDTF">2023-09-22T04:54:12Z</dcterms:modified>
</cp:coreProperties>
</file>