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86" r:id="rId2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9B1"/>
    <a:srgbClr val="296887"/>
    <a:srgbClr val="E6F0FE"/>
    <a:srgbClr val="202C8F"/>
    <a:srgbClr val="FDFBF6"/>
    <a:srgbClr val="AAC4E9"/>
    <a:srgbClr val="F5CDCE"/>
    <a:srgbClr val="DF8C8C"/>
    <a:srgbClr val="D4D593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09" autoAdjust="0"/>
  </p:normalViewPr>
  <p:slideViewPr>
    <p:cSldViewPr snapToGrid="0" snapToObjects="1">
      <p:cViewPr varScale="1">
        <p:scale>
          <a:sx n="116" d="100"/>
          <a:sy n="116" d="100"/>
        </p:scale>
        <p:origin x="156" y="8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8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=""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=""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=""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=""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=""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=""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=""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=""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=""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=""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=""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=""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=""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=""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=""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=""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=""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=""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=""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=""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=""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=""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=""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=""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=""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=""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=""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=""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=""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=""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=""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=""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=""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=""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=""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=""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=""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=""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=""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=""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=""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=""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=""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=""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=""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=""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=""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=""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=""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=""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=""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=""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=""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=""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=""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=""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=""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6F0FE"/>
          </a:fgClr>
          <a:bgClr>
            <a:srgbClr val="FDFBF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6">
            <a:extLst>
              <a:ext uri="{FF2B5EF4-FFF2-40B4-BE49-F238E27FC236}">
                <a16:creationId xmlns="" xmlns:a16="http://schemas.microsoft.com/office/drawing/2014/main" id="{DC60140C-9F35-15FF-CD9C-9CBAA801D294}"/>
              </a:ext>
            </a:extLst>
          </p:cNvPr>
          <p:cNvSpPr/>
          <p:nvPr/>
        </p:nvSpPr>
        <p:spPr>
          <a:xfrm>
            <a:off x="3798543" y="800486"/>
            <a:ext cx="2520000" cy="604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6">
            <a:extLst>
              <a:ext uri="{FF2B5EF4-FFF2-40B4-BE49-F238E27FC236}">
                <a16:creationId xmlns="" xmlns:a16="http://schemas.microsoft.com/office/drawing/2014/main" id="{3F4AC83C-3972-CAF8-8751-FF3CF6F5BD76}"/>
              </a:ext>
            </a:extLst>
          </p:cNvPr>
          <p:cNvSpPr/>
          <p:nvPr/>
        </p:nvSpPr>
        <p:spPr>
          <a:xfrm>
            <a:off x="6564892" y="800486"/>
            <a:ext cx="2520000" cy="60461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="" xmlns:a16="http://schemas.microsoft.com/office/drawing/2014/main" id="{A0825182-1AA5-1B96-27FC-82FD64426A79}"/>
              </a:ext>
            </a:extLst>
          </p:cNvPr>
          <p:cNvSpPr/>
          <p:nvPr/>
        </p:nvSpPr>
        <p:spPr>
          <a:xfrm>
            <a:off x="1020619" y="805268"/>
            <a:ext cx="2520000" cy="60461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11">
            <a:extLst>
              <a:ext uri="{FF2B5EF4-FFF2-40B4-BE49-F238E27FC236}">
                <a16:creationId xmlns="" xmlns:a16="http://schemas.microsoft.com/office/drawing/2014/main" id="{89371B60-467C-4C0B-B4F3-DE096FF885CC}"/>
              </a:ext>
            </a:extLst>
          </p:cNvPr>
          <p:cNvSpPr txBox="1">
            <a:spLocks/>
          </p:cNvSpPr>
          <p:nvPr/>
        </p:nvSpPr>
        <p:spPr>
          <a:xfrm>
            <a:off x="925774" y="140167"/>
            <a:ext cx="8123202" cy="6159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11113" indent="0">
              <a:buNone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OGANESSON </a:t>
            </a:r>
            <a:r>
              <a:rPr lang="en-US" smtClean="0">
                <a:solidFill>
                  <a:srgbClr val="0070C0"/>
                </a:solidFill>
                <a:latin typeface="+mj-lt"/>
              </a:rPr>
              <a:t>2023 </a:t>
            </a:r>
            <a:r>
              <a:rPr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en-US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laureates 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9428" y="3729037"/>
            <a:ext cx="2336800" cy="3128962"/>
          </a:xfrm>
        </p:spPr>
        <p:txBody>
          <a:bodyPr rtlCol="0" anchor="t">
            <a:normAutofit/>
          </a:bodyPr>
          <a:lstStyle>
            <a:defPPr>
              <a:defRPr lang="ru-RU"/>
            </a:defPPr>
          </a:lstStyle>
          <a:p>
            <a:pPr marL="90488" indent="0">
              <a:spcBef>
                <a:spcPts val="0"/>
              </a:spcBef>
              <a:spcAft>
                <a:spcPts val="1000"/>
              </a:spcAft>
              <a:buNone/>
              <a:tabLst>
                <a:tab pos="2081213" algn="l"/>
              </a:tabLst>
            </a:pP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at the National Autonomous University of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 and JINR Scientific Council member.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buNone/>
              <a:tabLst>
                <a:tab pos="2081213" algn="l"/>
              </a:tabLst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outstanding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in quantum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 and theoretical physics, for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contribution to the strengthening of global scientific cooperation for peace and sustainable development. 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40C5BD6-7A38-457C-82DF-2B0BA90425F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9666" t="339" r="11488" b="1780"/>
          <a:stretch/>
        </p:blipFill>
        <p:spPr>
          <a:xfrm>
            <a:off x="3798543" y="798711"/>
            <a:ext cx="2518809" cy="23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08A1D8-25CA-370C-8BD9-C711E06A2A71}"/>
              </a:ext>
            </a:extLst>
          </p:cNvPr>
          <p:cNvSpPr txBox="1"/>
          <p:nvPr/>
        </p:nvSpPr>
        <p:spPr>
          <a:xfrm>
            <a:off x="1020619" y="3138712"/>
            <a:ext cx="25200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CETTO KRAMIS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6650C046-6801-9B0A-9668-19000D722D84}"/>
              </a:ext>
            </a:extLst>
          </p:cNvPr>
          <p:cNvSpPr txBox="1">
            <a:spLocks/>
          </p:cNvSpPr>
          <p:nvPr/>
        </p:nvSpPr>
        <p:spPr>
          <a:xfrm>
            <a:off x="3798543" y="3727179"/>
            <a:ext cx="2336801" cy="3124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of Arts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director of the Moscow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Musical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Cultural, social, and state worker.</a:t>
            </a:r>
            <a:endParaRPr lang="en-GB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l"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outstanding personal contribution to the development of international scientific and cultural cooperation,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popularisation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modern science achievements in mass media.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1008249-2B68-1474-E16B-F113A48FADBC}"/>
              </a:ext>
            </a:extLst>
          </p:cNvPr>
          <p:cNvSpPr txBox="1"/>
          <p:nvPr/>
        </p:nvSpPr>
        <p:spPr>
          <a:xfrm>
            <a:off x="3798543" y="3138712"/>
            <a:ext cx="25200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SHVYDKOY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891CA904-D8BA-B2D2-982A-E89887104BF6}"/>
              </a:ext>
            </a:extLst>
          </p:cNvPr>
          <p:cNvSpPr txBox="1">
            <a:spLocks/>
          </p:cNvSpPr>
          <p:nvPr/>
        </p:nvSpPr>
        <p:spPr>
          <a:xfrm>
            <a:off x="6564892" y="3723651"/>
            <a:ext cx="2484084" cy="3134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the Scientific and Experimental Department of the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Flerov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Laboratory of Nuclear Reactions Accelerator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at JINR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significant personal contribution at the beginning of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scientific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to the creation of new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experimental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JINR, providing breakthrough scientific results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nuclear physics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257D067-879D-C83D-9BB7-F36DC490C295}"/>
              </a:ext>
            </a:extLst>
          </p:cNvPr>
          <p:cNvSpPr txBox="1"/>
          <p:nvPr/>
        </p:nvSpPr>
        <p:spPr>
          <a:xfrm>
            <a:off x="6564892" y="3138712"/>
            <a:ext cx="25200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Vasily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6">
            <a:extLst>
              <a:ext uri="{FF2B5EF4-FFF2-40B4-BE49-F238E27FC236}">
                <a16:creationId xmlns="" xmlns:a16="http://schemas.microsoft.com/office/drawing/2014/main" id="{70BA6930-C674-F9D9-FE48-15708969FC4E}"/>
              </a:ext>
            </a:extLst>
          </p:cNvPr>
          <p:cNvSpPr/>
          <p:nvPr/>
        </p:nvSpPr>
        <p:spPr>
          <a:xfrm>
            <a:off x="9342816" y="756154"/>
            <a:ext cx="2520000" cy="60461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0ACF7721-3942-3412-1940-0CBBBFEB7EAE}"/>
              </a:ext>
            </a:extLst>
          </p:cNvPr>
          <p:cNvSpPr txBox="1">
            <a:spLocks/>
          </p:cNvSpPr>
          <p:nvPr/>
        </p:nvSpPr>
        <p:spPr>
          <a:xfrm>
            <a:off x="9342816" y="3723651"/>
            <a:ext cx="2336993" cy="3134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professor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GSI,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Darmstadt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theoretical studies of the electronic structure and chemical properties of superheavy elements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Mendeleev's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63879B-B1F3-5E6E-D9CC-09D0DCB8BBC7}"/>
              </a:ext>
            </a:extLst>
          </p:cNvPr>
          <p:cNvSpPr txBox="1"/>
          <p:nvPr/>
        </p:nvSpPr>
        <p:spPr>
          <a:xfrm>
            <a:off x="9342816" y="3138712"/>
            <a:ext cx="25200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Valeria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PERSHINA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1CA355F-D609-ADAC-E57C-1DDCBB7AF4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38" t="22243" r="31555" b="36497"/>
          <a:stretch/>
        </p:blipFill>
        <p:spPr>
          <a:xfrm>
            <a:off x="6564892" y="798711"/>
            <a:ext cx="2518809" cy="23400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AAE3E08-1AF1-87A3-ACF2-23D4BBFED1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41" b="25160"/>
          <a:stretch/>
        </p:blipFill>
        <p:spPr>
          <a:xfrm>
            <a:off x="9342816" y="798711"/>
            <a:ext cx="2520000" cy="23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B5FBB6F-53CB-E603-1276-0B83A34E8C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131" t="11774" r="10812" b="40739"/>
          <a:stretch/>
        </p:blipFill>
        <p:spPr>
          <a:xfrm>
            <a:off x="1020619" y="798711"/>
            <a:ext cx="2520000" cy="23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1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{41FC09B7-8B32-42F9-9FAA-BFC7034022A8}tf78438558_win32</Template>
  <TotalTime>207</TotalTime>
  <Words>182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Lee Gu</dc:creator>
  <cp:lastModifiedBy>user</cp:lastModifiedBy>
  <cp:revision>30</cp:revision>
  <dcterms:created xsi:type="dcterms:W3CDTF">2023-09-19T12:25:00Z</dcterms:created>
  <dcterms:modified xsi:type="dcterms:W3CDTF">2023-09-21T11:14:07Z</dcterms:modified>
</cp:coreProperties>
</file>