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68188" cy="7110413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8194A56-6718-4C2C-930A-77F35BA781EC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Img"/>
          </p:nvPr>
        </p:nvSpPr>
        <p:spPr>
          <a:xfrm>
            <a:off x="657360" y="763560"/>
            <a:ext cx="6455880" cy="3771720"/>
          </a:xfrm>
          <a:prstGeom prst="rect">
            <a:avLst/>
          </a:prstGeom>
          <a:ln w="0">
            <a:noFill/>
          </a:ln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2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sldNum" idx="7"/>
          </p:nvPr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ru-RU" sz="18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A3E3FF36-A59E-45E1-881C-A75224354217}" type="slidenum">
              <a:rPr b="0" lang="ru-RU" sz="18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B5F67B-ACCF-493B-B37C-7D909353105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10950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8400" y="3817440"/>
            <a:ext cx="10950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41BD08-0EA0-44F9-B082-2B607C957A6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8400" y="381744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19720" y="381744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685053-E325-42E6-A1FA-CF10FF15BF8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3525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1000" y="1663560"/>
            <a:ext cx="3525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13600" y="1663560"/>
            <a:ext cx="3525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8400" y="3817440"/>
            <a:ext cx="3525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1000" y="3817440"/>
            <a:ext cx="3525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13600" y="3817440"/>
            <a:ext cx="3525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C2AED1-4703-4DE2-B208-6B4CA9AE9A6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1831C8-D0DC-4427-A627-0783A2747E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CD5AD4-55B5-4822-BF57-628582767BE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5343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19720" y="1663560"/>
            <a:ext cx="5343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974B33-2BC8-45B2-98A4-A0ED58F67D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8713D7-DFF4-4A81-93F6-5B51611F21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2600" y="2208960"/>
            <a:ext cx="10342440" cy="706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501F02-B7F4-456D-A778-FF37EB65EF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19720" y="1663560"/>
            <a:ext cx="5343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8400" y="381744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0D19E0-E4DC-4B4D-BCA4-8C6B0FB10F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5343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19720" y="381744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576194-7490-4881-B8E9-9267503344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8400" y="3817440"/>
            <a:ext cx="10950840" cy="19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F7FE98-2C2A-400F-84C3-B35CE654BD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2600" y="2208960"/>
            <a:ext cx="10342440" cy="152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800" spc="-1" strike="noStrike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5248614A-7D9D-4D82-8DF5-0FE63E6AF005}" type="slidenum"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fld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42320" y="110880"/>
            <a:ext cx="10860480" cy="15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b="1" lang="en-US" sz="2200" spc="-1" strike="noStrike">
                <a:solidFill>
                  <a:srgbClr val="002060"/>
                </a:solidFill>
                <a:latin typeface="Arial"/>
                <a:ea typeface="DejaVu Sans"/>
              </a:rPr>
              <a:t>The </a:t>
            </a:r>
            <a:r>
              <a:rPr b="1" lang="en-GB" sz="2200" spc="-1" strike="noStrike">
                <a:solidFill>
                  <a:srgbClr val="002060"/>
                </a:solidFill>
                <a:latin typeface="Arial"/>
                <a:ea typeface="DejaVu Sans"/>
              </a:rPr>
              <a:t>JINR Prize Jury's proposal</a:t>
            </a:r>
            <a:br>
              <a:rPr sz="2200"/>
            </a:br>
            <a:r>
              <a:rPr b="1" lang="en-US" sz="2200" spc="-1" strike="noStrike">
                <a:solidFill>
                  <a:srgbClr val="002060"/>
                </a:solidFill>
                <a:latin typeface="Arial"/>
                <a:ea typeface="DejaVu Sans"/>
              </a:rPr>
              <a:t>to change the current edition of the </a:t>
            </a:r>
            <a:br>
              <a:rPr sz="2200"/>
            </a:br>
            <a:r>
              <a:rPr b="1" lang="en-US" sz="2200" spc="-1" strike="noStrike">
                <a:solidFill>
                  <a:srgbClr val="002060"/>
                </a:solidFill>
                <a:latin typeface="Arial"/>
                <a:ea typeface="DejaVu Sans"/>
              </a:rPr>
              <a:t>“Regulations on the procedure for awarding annual JINR Prizes”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Picture 2" descr="ОИЯИ"/>
          <p:cNvPicPr/>
          <p:nvPr/>
        </p:nvPicPr>
        <p:blipFill>
          <a:blip r:embed="rId1"/>
          <a:stretch/>
        </p:blipFill>
        <p:spPr>
          <a:xfrm>
            <a:off x="232920" y="0"/>
            <a:ext cx="1018440" cy="10184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9" name="Таблица 4"/>
          <p:cNvGraphicFramePr/>
          <p:nvPr/>
        </p:nvGraphicFramePr>
        <p:xfrm>
          <a:off x="476280" y="1599840"/>
          <a:ext cx="11436840" cy="3246840"/>
        </p:xfrm>
        <a:graphic>
          <a:graphicData uri="http://schemas.openxmlformats.org/drawingml/2006/table">
            <a:tbl>
              <a:tblPr/>
              <a:tblGrid>
                <a:gridCol w="5718600"/>
                <a:gridCol w="5718600"/>
              </a:tblGrid>
              <a:tr h="3981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chemeClr val="lt1"/>
                          </a:solidFill>
                          <a:latin typeface="Arial"/>
                          <a:ea typeface="DejaVu Sans"/>
                        </a:rPr>
                        <a:t>Current edition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chemeClr val="lt1"/>
                          </a:solidFill>
                          <a:latin typeface="Arial"/>
                          <a:ea typeface="DejaVu Sans"/>
                        </a:rPr>
                        <a:t>Proposed edition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2157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2. Each author of the award-winning work is given a diploma, and simultaneously with the diploma, the author or team of authors of the award-winning work is given a cash prize in the following sections: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AutoNum type="alphaLcParenR"/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for scientific research theoretical work: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           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first prize - one prize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           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second prize - </a:t>
                      </a:r>
                      <a:r>
                        <a:rPr b="1" lang="en-US" sz="1800" spc="-1" strike="noStrike">
                          <a:solidFill>
                            <a:srgbClr val="c9211e"/>
                          </a:solidFill>
                          <a:latin typeface="Arial"/>
                          <a:ea typeface="DejaVu Sans"/>
                        </a:rPr>
                        <a:t>one prize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2. Each author of the award-winning work is given a diploma, and along with the diploma, the author or team of authors of the award-winning work is given a cash prize in the following sections: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AutoNum type="alphaLcParenR"/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for scientific research theoretical work: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           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first prize - one prize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           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second prize - </a:t>
                      </a:r>
                      <a:r>
                        <a:rPr b="1" lang="en-US" sz="1800" spc="-1" strike="noStrike">
                          <a:solidFill>
                            <a:srgbClr val="c9211e"/>
                          </a:solidFill>
                          <a:latin typeface="Arial"/>
                          <a:ea typeface="DejaVu Sans"/>
                        </a:rPr>
                        <a:t>two prizes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915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The Jury has the right to award</a:t>
                      </a:r>
                      <a:r>
                        <a:rPr b="1" lang="en-US" sz="1800" spc="-1" strike="noStrike">
                          <a:solidFill>
                            <a:srgbClr val="c9211e"/>
                          </a:solidFill>
                          <a:latin typeface="Arial"/>
                          <a:ea typeface="DejaVu Sans"/>
                        </a:rPr>
                        <a:t> incentive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 prizes for all sections (</a:t>
                      </a:r>
                      <a:r>
                        <a:rPr b="0" lang="en-US" sz="1800" spc="-1" strike="noStrike">
                          <a:solidFill>
                            <a:srgbClr val="c9211e"/>
                          </a:solidFill>
                          <a:latin typeface="Arial"/>
                          <a:ea typeface="DejaVu Sans"/>
                        </a:rPr>
                        <a:t>no more than three in total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The Jury has the right to award</a:t>
                      </a:r>
                      <a:r>
                        <a:rPr b="1" lang="en-US" sz="1800" spc="-1" strike="noStrike">
                          <a:solidFill>
                            <a:srgbClr val="c9211e"/>
                          </a:solidFill>
                          <a:latin typeface="Arial"/>
                          <a:ea typeface="DejaVu Sans"/>
                        </a:rPr>
                        <a:t> third 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prizes in all sections (</a:t>
                      </a:r>
                      <a:r>
                        <a:rPr b="0" lang="en-US" sz="1800" spc="-1" strike="noStrike">
                          <a:solidFill>
                            <a:srgbClr val="c9211e"/>
                          </a:solidFill>
                          <a:latin typeface="Arial"/>
                          <a:ea typeface="DejaVu Sans"/>
                        </a:rPr>
                        <a:t>no more than three in total</a:t>
                      </a:r>
                      <a:r>
                        <a:rPr b="0" lang="en-US" sz="1800" spc="-1" strike="noStrike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).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50" name="TextBox 5"/>
          <p:cNvSpPr/>
          <p:nvPr/>
        </p:nvSpPr>
        <p:spPr>
          <a:xfrm>
            <a:off x="363960" y="6022080"/>
            <a:ext cx="1143684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1800" spc="-1" strike="noStrike">
                <a:solidFill>
                  <a:srgbClr val="002060"/>
                </a:solidFill>
                <a:latin typeface="Arial"/>
                <a:ea typeface="Droid Sans Fallback"/>
              </a:rPr>
              <a:t>The </a:t>
            </a:r>
            <a:r>
              <a:rPr b="0" lang="en-GB" sz="1800" spc="-1" strike="noStrike">
                <a:solidFill>
                  <a:srgbClr val="002060"/>
                </a:solidFill>
                <a:latin typeface="Arial"/>
                <a:ea typeface="DejaVu Sans"/>
              </a:rPr>
              <a:t>JINR Prize Jury's </a:t>
            </a:r>
            <a:r>
              <a:rPr b="0" lang="en-US" sz="1800" spc="-1" strike="noStrike">
                <a:solidFill>
                  <a:srgbClr val="002060"/>
                </a:solidFill>
                <a:latin typeface="Arial"/>
                <a:ea typeface="Droid Sans Fallback"/>
              </a:rPr>
              <a:t>asks the Scientific Council to support the proposed changes and recommend a new edition of the “Regulations on Annual Prizes” for approval at the session of the Committee of Plenipotentiaries on 10 November 2023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Box 1"/>
          <p:cNvSpPr/>
          <p:nvPr/>
        </p:nvSpPr>
        <p:spPr>
          <a:xfrm>
            <a:off x="443160" y="5206680"/>
            <a:ext cx="11436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Web portal for submission of application is developed and has to be used according to the renovated Regulations.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Application>LibreOffice/7.4.3.2$Linux_X86_64 LibreOffice_project/40$Build-2</Application>
  <AppVersion>15.0000</AppVersion>
  <Words>223</Words>
  <Paragraphs>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2021-09-05T13:29:23Z</dcterms:created>
  <dc:creator>home</dc:creator>
  <dc:description/>
  <dc:language>en-CA</dc:language>
  <cp:lastModifiedBy>Sergey Nedelko</cp:lastModifiedBy>
  <dcterms:modified xsi:type="dcterms:W3CDTF">2023-09-19T21:26:58Z</dcterms:modified>
  <cp:revision>129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