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311" r:id="rId3"/>
    <p:sldId id="260" r:id="rId4"/>
    <p:sldId id="291" r:id="rId5"/>
    <p:sldId id="280" r:id="rId6"/>
    <p:sldId id="306" r:id="rId7"/>
    <p:sldId id="307" r:id="rId8"/>
    <p:sldId id="271" r:id="rId9"/>
    <p:sldId id="303" r:id="rId10"/>
    <p:sldId id="301" r:id="rId11"/>
    <p:sldId id="28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-101" y="-52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hite\Nextcloud\DAQ\GBTxEMU_SEU%20test\SEU_calcul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hite\Nextcloud\DAQ\GBTxEMU_SEU%20test\TID%20calc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hite\Nextcloud\DAQ\GBTxEMU_SEU%20test\TID%20calc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SEU</a:t>
            </a:r>
            <a:r>
              <a:rPr lang="en-US" baseline="0"/>
              <a:t> classification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E3-4BED-84D1-8FAD3478561B}"/>
              </c:ext>
            </c:extLst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E3-4BED-84D1-8FAD3478561B}"/>
              </c:ext>
            </c:extLst>
          </c:dPt>
          <c:dPt>
            <c:idx val="2"/>
            <c:spPr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E1-4057-8626-5369B90C0AA1}"/>
              </c:ext>
            </c:extLst>
          </c:dPt>
          <c:dLbls>
            <c:dLbl>
              <c:idx val="2"/>
              <c:layout>
                <c:manualLayout>
                  <c:x val="0"/>
                  <c:y val="7.320070497217480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E1-4057-8626-5369B90C0AA1}"/>
                </c:ext>
              </c:extLst>
            </c:dLbl>
            <c:dLbl>
              <c:idx val="3"/>
              <c:layout>
                <c:manualLayout>
                  <c:x val="0"/>
                  <c:y val="7.64074193776449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72-42F8-8C7B-C448FE26A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'SEU Гатчина 23'!$G$39:$I$39</c:f>
              <c:strCache>
                <c:ptCount val="3"/>
                <c:pt idx="0">
                  <c:v>Essential, Correctable</c:v>
                </c:pt>
                <c:pt idx="1">
                  <c:v>Non-Essential, Correctable</c:v>
                </c:pt>
                <c:pt idx="2">
                  <c:v>Essential, Uncorrectable</c:v>
                </c:pt>
              </c:strCache>
            </c:strRef>
          </c:cat>
          <c:val>
            <c:numRef>
              <c:f>'SEU Гатчина 23'!$G$40:$I$40</c:f>
              <c:numCache>
                <c:formatCode>General</c:formatCode>
                <c:ptCount val="3"/>
                <c:pt idx="0">
                  <c:v>1276</c:v>
                </c:pt>
                <c:pt idx="1">
                  <c:v>1264</c:v>
                </c:pt>
                <c:pt idx="2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72-42F8-8C7B-C448FE26AA9B}"/>
            </c:ext>
          </c:extLst>
        </c:ser>
        <c:dLbls>
          <c:showVal val="1"/>
        </c:dLbls>
        <c:gapWidth val="0"/>
        <c:axId val="110317952"/>
        <c:axId val="110319488"/>
      </c:barChart>
      <c:catAx>
        <c:axId val="110317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19488"/>
        <c:crosses val="autoZero"/>
        <c:auto val="1"/>
        <c:lblAlgn val="ctr"/>
        <c:lblOffset val="100"/>
      </c:catAx>
      <c:valAx>
        <c:axId val="110319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>
                  <a:shade val="50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1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Upset cross </a:t>
            </a:r>
            <a:r>
              <a:rPr lang="en-US" sz="216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section (cm2/bit)</a:t>
            </a:r>
            <a:endParaRPr lang="ru-RU" sz="2160" b="1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'Гатчина 23'!$A$21</c:f>
              <c:strCache>
                <c:ptCount val="1"/>
                <c:pt idx="0">
                  <c:v>upset cross section/bit/cm2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errBars>
            <c:errDir val="x"/>
            <c:errBarType val="both"/>
            <c:errValType val="fixedVal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plus>
              <c:numRef>
                <c:f>'Гатчина 23'!$B$24:$P$24</c:f>
                <c:numCache>
                  <c:formatCode>General</c:formatCode>
                  <c:ptCount val="15"/>
                  <c:pt idx="0">
                    <c:v>1.7868629303607783E-15</c:v>
                  </c:pt>
                  <c:pt idx="1">
                    <c:v>9.1573176352127932E-16</c:v>
                  </c:pt>
                  <c:pt idx="2">
                    <c:v>7.3165749889895814E-16</c:v>
                  </c:pt>
                  <c:pt idx="3">
                    <c:v>1.8225043302142715E-15</c:v>
                  </c:pt>
                  <c:pt idx="4">
                    <c:v>1.6552688746300725E-15</c:v>
                  </c:pt>
                  <c:pt idx="5">
                    <c:v>2.902672849278889E-15</c:v>
                  </c:pt>
                  <c:pt idx="6">
                    <c:v>3.409652648250893E-15</c:v>
                  </c:pt>
                  <c:pt idx="7">
                    <c:v>3.4917491176085005E-15</c:v>
                  </c:pt>
                  <c:pt idx="8">
                    <c:v>2.9569675122991261E-15</c:v>
                  </c:pt>
                  <c:pt idx="9">
                    <c:v>3.258250500690088E-15</c:v>
                  </c:pt>
                  <c:pt idx="10">
                    <c:v>2.7787346480463616E-15</c:v>
                  </c:pt>
                  <c:pt idx="11">
                    <c:v>3.9322730519004588E-15</c:v>
                  </c:pt>
                  <c:pt idx="12">
                    <c:v>3.8329866105357705E-15</c:v>
                  </c:pt>
                  <c:pt idx="13">
                    <c:v>1.361826165160332E-15</c:v>
                  </c:pt>
                  <c:pt idx="14">
                    <c:v>1.5687345539700574E-15</c:v>
                  </c:pt>
                </c:numCache>
              </c:numRef>
            </c:plus>
            <c:minus>
              <c:numRef>
                <c:f>'Гатчина 23'!$B$24:$P$24</c:f>
                <c:numCache>
                  <c:formatCode>General</c:formatCode>
                  <c:ptCount val="15"/>
                  <c:pt idx="0">
                    <c:v>1.7868629303607783E-15</c:v>
                  </c:pt>
                  <c:pt idx="1">
                    <c:v>9.1573176352127932E-16</c:v>
                  </c:pt>
                  <c:pt idx="2">
                    <c:v>7.3165749889895814E-16</c:v>
                  </c:pt>
                  <c:pt idx="3">
                    <c:v>1.8225043302142715E-15</c:v>
                  </c:pt>
                  <c:pt idx="4">
                    <c:v>1.6552688746300725E-15</c:v>
                  </c:pt>
                  <c:pt idx="5">
                    <c:v>2.902672849278889E-15</c:v>
                  </c:pt>
                  <c:pt idx="6">
                    <c:v>3.409652648250893E-15</c:v>
                  </c:pt>
                  <c:pt idx="7">
                    <c:v>3.4917491176085005E-15</c:v>
                  </c:pt>
                  <c:pt idx="8">
                    <c:v>2.9569675122991261E-15</c:v>
                  </c:pt>
                  <c:pt idx="9">
                    <c:v>3.258250500690088E-15</c:v>
                  </c:pt>
                  <c:pt idx="10">
                    <c:v>2.7787346480463616E-15</c:v>
                  </c:pt>
                  <c:pt idx="11">
                    <c:v>3.9322730519004588E-15</c:v>
                  </c:pt>
                  <c:pt idx="12">
                    <c:v>3.8329866105357705E-15</c:v>
                  </c:pt>
                  <c:pt idx="13">
                    <c:v>1.361826165160332E-15</c:v>
                  </c:pt>
                  <c:pt idx="14">
                    <c:v>1.5687345539700574E-15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'Гатчина 23'!$B$21:$N$21</c:f>
              <c:numCache>
                <c:formatCode>0.00E+00</c:formatCode>
                <c:ptCount val="13"/>
                <c:pt idx="0">
                  <c:v>2.8252886213234397E-15</c:v>
                </c:pt>
                <c:pt idx="1">
                  <c:v>3.0933881341616952E-15</c:v>
                </c:pt>
                <c:pt idx="2">
                  <c:v>2.5079163686565168E-15</c:v>
                </c:pt>
                <c:pt idx="3">
                  <c:v>5.396721998244642E-15</c:v>
                </c:pt>
                <c:pt idx="4">
                  <c:v>5.3720899539809354E-15</c:v>
                </c:pt>
                <c:pt idx="5">
                  <c:v>4.6514603889632372E-15</c:v>
                </c:pt>
                <c:pt idx="6">
                  <c:v>5.9471699768544707E-15</c:v>
                </c:pt>
                <c:pt idx="7">
                  <c:v>6.3625745394937559E-15</c:v>
                </c:pt>
                <c:pt idx="8">
                  <c:v>4.3691922798893984E-15</c:v>
                </c:pt>
                <c:pt idx="9">
                  <c:v>5.8488751304914791E-15</c:v>
                </c:pt>
                <c:pt idx="10">
                  <c:v>4.0331005660517519E-15</c:v>
                </c:pt>
                <c:pt idx="11">
                  <c:v>5.8984095778506889E-15</c:v>
                </c:pt>
                <c:pt idx="12">
                  <c:v>5.841420113330395E-15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D30E-4BB3-AF3D-3E10F008CAF1}"/>
            </c:ext>
          </c:extLst>
        </c:ser>
        <c:dLbls/>
        <c:axId val="110348544"/>
        <c:axId val="110772224"/>
      </c:scatterChart>
      <c:valAx>
        <c:axId val="110348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772224"/>
        <c:crosses val="autoZero"/>
        <c:crossBetween val="midCat"/>
      </c:valAx>
      <c:valAx>
        <c:axId val="110772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48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16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MBU cross section/die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'Гатчина 23'!$A$22</c:f>
              <c:strCache>
                <c:ptCount val="1"/>
                <c:pt idx="0">
                  <c:v>MBU cross section/device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errBars>
            <c:errDir val="x"/>
            <c:errBarType val="both"/>
            <c:errValType val="fixedVal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plus>
              <c:numRef>
                <c:f>'Гатчина 23'!$B$25:$N$25</c:f>
                <c:numCache>
                  <c:formatCode>General</c:formatCode>
                  <c:ptCount val="13"/>
                  <c:pt idx="0">
                    <c:v>6.4277854740588997E-9</c:v>
                  </c:pt>
                  <c:pt idx="1">
                    <c:v>2.3024456847382372E-9</c:v>
                  </c:pt>
                  <c:pt idx="2">
                    <c:v>4.862319892608071E-9</c:v>
                  </c:pt>
                  <c:pt idx="3">
                    <c:v>8.3187550181754622E-9</c:v>
                  </c:pt>
                  <c:pt idx="4">
                    <c:v>7.1105496778133016E-9</c:v>
                  </c:pt>
                  <c:pt idx="5">
                    <c:v>1.1344699259605965E-8</c:v>
                  </c:pt>
                  <c:pt idx="6">
                    <c:v>8.7633434750149558E-9</c:v>
                  </c:pt>
                  <c:pt idx="7">
                    <c:v>4.6044021519533608E-9</c:v>
                  </c:pt>
                  <c:pt idx="8">
                    <c:v>9.8790901689036381E-9</c:v>
                  </c:pt>
                  <c:pt idx="9">
                    <c:v>4.4632705603711494E-9</c:v>
                  </c:pt>
                  <c:pt idx="10">
                    <c:v>5.3599784676998026E-9</c:v>
                  </c:pt>
                  <c:pt idx="11">
                    <c:v>5.7870370370370394E-9</c:v>
                  </c:pt>
                  <c:pt idx="12">
                    <c:v>4.9054802160459679E-9</c:v>
                  </c:pt>
                </c:numCache>
              </c:numRef>
            </c:plus>
            <c:minus>
              <c:numRef>
                <c:f>'Гатчина 23'!$B$25:$N$25</c:f>
                <c:numCache>
                  <c:formatCode>General</c:formatCode>
                  <c:ptCount val="13"/>
                  <c:pt idx="0">
                    <c:v>6.4277854740588997E-9</c:v>
                  </c:pt>
                  <c:pt idx="1">
                    <c:v>2.3024456847382372E-9</c:v>
                  </c:pt>
                  <c:pt idx="2">
                    <c:v>4.862319892608071E-9</c:v>
                  </c:pt>
                  <c:pt idx="3">
                    <c:v>8.3187550181754622E-9</c:v>
                  </c:pt>
                  <c:pt idx="4">
                    <c:v>7.1105496778133016E-9</c:v>
                  </c:pt>
                  <c:pt idx="5">
                    <c:v>1.1344699259605965E-8</c:v>
                  </c:pt>
                  <c:pt idx="6">
                    <c:v>8.7633434750149558E-9</c:v>
                  </c:pt>
                  <c:pt idx="7">
                    <c:v>4.6044021519533608E-9</c:v>
                  </c:pt>
                  <c:pt idx="8">
                    <c:v>9.8790901689036381E-9</c:v>
                  </c:pt>
                  <c:pt idx="9">
                    <c:v>4.4632705603711494E-9</c:v>
                  </c:pt>
                  <c:pt idx="10">
                    <c:v>5.3599784676998026E-9</c:v>
                  </c:pt>
                  <c:pt idx="11">
                    <c:v>5.7870370370370394E-9</c:v>
                  </c:pt>
                  <c:pt idx="12">
                    <c:v>4.9054802160459679E-9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'Гатчина 23'!$B$22:$N$22</c:f>
              <c:numCache>
                <c:formatCode>0.00E+00</c:formatCode>
                <c:ptCount val="13"/>
                <c:pt idx="0">
                  <c:v>1.680672268907564E-8</c:v>
                </c:pt>
                <c:pt idx="1">
                  <c:v>7.7777777777777818E-9</c:v>
                </c:pt>
                <c:pt idx="2">
                  <c:v>1.6666666666666674E-8</c:v>
                </c:pt>
                <c:pt idx="3">
                  <c:v>2.4633142133230125E-8</c:v>
                </c:pt>
                <c:pt idx="4">
                  <c:v>2.3076923076923089E-8</c:v>
                </c:pt>
                <c:pt idx="5">
                  <c:v>3.033060357901124E-8</c:v>
                </c:pt>
                <c:pt idx="6">
                  <c:v>2.7103943623797282E-8</c:v>
                </c:pt>
                <c:pt idx="7">
                  <c:v>1.5409903431271834E-8</c:v>
                </c:pt>
                <c:pt idx="8">
                  <c:v>2.3148148148148154E-8</c:v>
                </c:pt>
                <c:pt idx="9">
                  <c:v>1.4534883720930239E-8</c:v>
                </c:pt>
                <c:pt idx="10">
                  <c:v>1.2210012210012214E-8</c:v>
                </c:pt>
                <c:pt idx="11">
                  <c:v>1.3888888888888897E-8</c:v>
                </c:pt>
                <c:pt idx="12">
                  <c:v>1.2077294685990342E-8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A44B-49C7-8C00-33160F7BD695}"/>
            </c:ext>
          </c:extLst>
        </c:ser>
        <c:dLbls/>
        <c:axId val="110813568"/>
        <c:axId val="110815488"/>
      </c:scatterChart>
      <c:valAx>
        <c:axId val="1108135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Run </a:t>
                </a:r>
                <a:r>
                  <a:rPr lang="ru-RU" sz="1800" b="0" i="0" baseline="0" dirty="0">
                    <a:effectLst/>
                  </a:rPr>
                  <a:t>№</a:t>
                </a:r>
                <a:endParaRPr lang="ru-RU" dirty="0">
                  <a:effectLst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15488"/>
        <c:crosses val="autoZero"/>
        <c:crossBetween val="midCat"/>
      </c:valAx>
      <c:valAx>
        <c:axId val="110815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13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sz="1800" b="0" i="0" u="none" strike="noStrike" kern="1200" baseline="0">
          <a:solidFill>
            <a:schemeClr val="tx2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14BDB-2A95-4F1D-A50C-690A882A5188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2EB8-802E-411A-BA42-79C7EA8B0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4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B02-3425-41CA-BFC6-8B08A6DFBEBA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230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0972-3C97-45DF-A3C8-7B96D73F723E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4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A9C2-C263-4D51-80B4-05359B3884E4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65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F1DC-F229-4DA2-8776-0B27398F76F1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3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85C6-7F66-4548-A6B7-B1F479BD15C3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4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887-6E88-4E7E-BA4F-7375D5707967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81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FD0F-FE09-454F-A7EB-6EFDA7B931C9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0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01AE-3FA5-48FC-B0A3-CE0B8D6D61ED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45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61E0-7D1F-4F7A-A98A-41606FA15E7F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27C190CB-6C09-4132-BB9B-741A71EFB495}"/>
              </a:ext>
            </a:extLst>
          </p:cNvPr>
          <p:cNvSpPr/>
          <p:nvPr userDrawn="1"/>
        </p:nvSpPr>
        <p:spPr>
          <a:xfrm>
            <a:off x="143339" y="132828"/>
            <a:ext cx="11905323" cy="6366580"/>
          </a:xfrm>
          <a:prstGeom prst="round2DiagRect">
            <a:avLst>
              <a:gd name="adj1" fmla="val 2829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6323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04BA-0971-441F-A333-0DEC26E91E0C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49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F57E-02D9-4750-B2C7-C44E9933DA68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9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8000">
              <a:schemeClr val="accent4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xmlns="" id="{95BB112F-BA00-48B1-81DE-43496F75ACA8}"/>
              </a:ext>
            </a:extLst>
          </p:cNvPr>
          <p:cNvSpPr/>
          <p:nvPr userDrawn="1"/>
        </p:nvSpPr>
        <p:spPr>
          <a:xfrm>
            <a:off x="143339" y="132828"/>
            <a:ext cx="11905323" cy="6366580"/>
          </a:xfrm>
          <a:prstGeom prst="round2DiagRect">
            <a:avLst>
              <a:gd name="adj1" fmla="val 2829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-252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962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BF97-E26B-4701-ADE3-327474A0A5B2}" type="datetime1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1784" y="64624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4976" y="64681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162CE17-C5FD-4030-AA95-E5DE66FE0557}"/>
              </a:ext>
            </a:extLst>
          </p:cNvPr>
          <p:cNvCxnSpPr>
            <a:cxnSpLocks/>
          </p:cNvCxnSpPr>
          <p:nvPr userDrawn="1"/>
        </p:nvCxnSpPr>
        <p:spPr>
          <a:xfrm>
            <a:off x="431371" y="681037"/>
            <a:ext cx="11233248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816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5724" y="3501008"/>
            <a:ext cx="9140552" cy="1470025"/>
          </a:xfrm>
        </p:spPr>
        <p:txBody>
          <a:bodyPr>
            <a:noAutofit/>
          </a:bodyPr>
          <a:lstStyle/>
          <a:p>
            <a:r>
              <a:rPr lang="ru-RU" sz="3200" dirty="0"/>
              <a:t> Радиационные испытания концентратора данных на базе ПЛИС Artix-7 для кремниевой трековой системы установки BM@N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/>
              <a:t>Шитенков М.О</a:t>
            </a:r>
            <a:r>
              <a:rPr lang="ru-RU" sz="2800" dirty="0"/>
              <a:t>., Дементьев Д.В., Леонтьев В.В., Шереметьев А.Д., Мурин Ю.А.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9946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49BE8-6FAF-4C6A-900D-A2DA8184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-195446"/>
            <a:ext cx="12817424" cy="1325563"/>
          </a:xfrm>
        </p:spPr>
        <p:txBody>
          <a:bodyPr/>
          <a:lstStyle/>
          <a:p>
            <a:r>
              <a:rPr lang="en-US" dirty="0"/>
              <a:t>Comparison  Cross Section with other experiments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99F6C6-E5AF-4BA7-82B0-B26407D2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FC7EBFCF-0829-453C-B68A-E72899845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556585"/>
                  </p:ext>
                </p:extLst>
              </p:nvPr>
            </p:nvGraphicFramePr>
            <p:xfrm>
              <a:off x="1055440" y="1442528"/>
              <a:ext cx="9505056" cy="494813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4545896">
                      <a:extLst>
                        <a:ext uri="{9D8B030D-6E8A-4147-A177-3AD203B41FA5}">
                          <a16:colId xmlns:a16="http://schemas.microsoft.com/office/drawing/2014/main" val="3284852184"/>
                        </a:ext>
                      </a:extLst>
                    </a:gridCol>
                    <a:gridCol w="2479580">
                      <a:extLst>
                        <a:ext uri="{9D8B030D-6E8A-4147-A177-3AD203B41FA5}">
                          <a16:colId xmlns:a16="http://schemas.microsoft.com/office/drawing/2014/main" val="1256465243"/>
                        </a:ext>
                      </a:extLst>
                    </a:gridCol>
                    <a:gridCol w="2479580">
                      <a:extLst>
                        <a:ext uri="{9D8B030D-6E8A-4147-A177-3AD203B41FA5}">
                          <a16:colId xmlns:a16="http://schemas.microsoft.com/office/drawing/2014/main" val="3436268922"/>
                        </a:ext>
                      </a:extLst>
                    </a:gridCol>
                  </a:tblGrid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Facility/Beam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  <m:r>
                                <a:rPr lang="ru-RU" sz="1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CRAM</a:t>
                          </a:r>
                          <a:r>
                            <a:rPr lang="ru-RU" sz="2000" dirty="0">
                              <a:effectLst/>
                            </a:rPr>
                            <a:t>, </a:t>
                          </a:r>
                          <a:r>
                            <a:rPr lang="en-US" sz="2000" dirty="0">
                              <a:effectLst/>
                            </a:rPr>
                            <a:t>[cm</a:t>
                          </a:r>
                          <a:r>
                            <a:rPr lang="en-US" sz="2000" baseline="30000" dirty="0">
                              <a:effectLst/>
                            </a:rPr>
                            <a:t>2</a:t>
                          </a:r>
                          <a:r>
                            <a:rPr lang="en-US" sz="2000" dirty="0">
                              <a:effectLst/>
                            </a:rPr>
                            <a:t>/bit]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  <m:r>
                                <a:rPr lang="ru-RU" sz="1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BRAM</a:t>
                          </a:r>
                          <a:r>
                            <a:rPr lang="ru-RU" sz="2000" dirty="0">
                              <a:effectLst/>
                            </a:rPr>
                            <a:t>, </a:t>
                          </a:r>
                          <a:r>
                            <a:rPr lang="en-US" sz="2000" dirty="0">
                              <a:effectLst/>
                            </a:rPr>
                            <a:t>[cm</a:t>
                          </a:r>
                          <a:r>
                            <a:rPr lang="en-US" sz="2000" baseline="30000" dirty="0">
                              <a:effectLst/>
                            </a:rPr>
                            <a:t>2</a:t>
                          </a:r>
                          <a:r>
                            <a:rPr lang="en-US" sz="2000" dirty="0">
                              <a:effectLst/>
                            </a:rPr>
                            <a:t>/bit]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3045388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ПИЯФ (1000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MeV Proton)</a:t>
                          </a:r>
                          <a:endParaRPr lang="ru-RU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3.94 × 10−15</a:t>
                          </a:r>
                          <a:endParaRPr lang="ru-RU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N/A</a:t>
                          </a:r>
                          <a:endParaRPr lang="ru-RU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33011030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LANSCE (Xilinx, WS Neutron 1-800 MeV) 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6.99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6.32 × 10−15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6604999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CERN H4 (HE Hadron)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1.50 × 10−14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1.40 × 10−14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7441304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TSL (180 MeV Proton)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8.29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8.19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4658122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TSL (WS Neutron)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6.55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N/A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14912071"/>
                      </a:ext>
                    </a:extLst>
                  </a:tr>
                  <a:tr h="1258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LANSCE (WS Neutron 1-800 MeV)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6.89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6.15 × 10−15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755306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7EBFCF-0829-453C-B68A-E72899845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726556585"/>
                  </p:ext>
                </p:extLst>
              </p:nvPr>
            </p:nvGraphicFramePr>
            <p:xfrm>
              <a:off x="1055440" y="1442528"/>
              <a:ext cx="9505056" cy="494813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454589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84852184"/>
                        </a:ext>
                      </a:extLst>
                    </a:gridCol>
                    <a:gridCol w="24795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56465243"/>
                        </a:ext>
                      </a:extLst>
                    </a:gridCol>
                    <a:gridCol w="24795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36268922"/>
                        </a:ext>
                      </a:extLst>
                    </a:gridCol>
                  </a:tblGrid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Facility/Beam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83292" t="-10891" r="-100246" b="-705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83292" t="-10891" r="-246" b="-705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93045388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ПИЯФ (1000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MeV Proton)</a:t>
                          </a:r>
                          <a:endParaRPr lang="ru-RU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3.94 × 10−15</a:t>
                          </a:r>
                          <a:endParaRPr lang="ru-RU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N/A</a:t>
                          </a:r>
                          <a:endParaRPr lang="ru-RU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33011030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LANSCE (Xilinx, WS Neutron 1-800 MeV) 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6.99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6.32 × 10−15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86604999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CERN H4 (HE Hadron)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1.50 × 10−14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1.40 × 10−14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17441304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TSL (180 MeV Proton)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8.29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8.19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4658122"/>
                      </a:ext>
                    </a:extLst>
                  </a:tr>
                  <a:tr h="61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TSL (WS Neutron)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6.55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N/A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14912071"/>
                      </a:ext>
                    </a:extLst>
                  </a:tr>
                  <a:tr h="1258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LANSCE (WS Neutron 1-800 MeV)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6.89 × 10−15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6.15 × 10−15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755306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F4A7D0-DB6D-4F13-A2C4-C1BE90DFDA53}"/>
              </a:ext>
            </a:extLst>
          </p:cNvPr>
          <p:cNvSpPr/>
          <p:nvPr/>
        </p:nvSpPr>
        <p:spPr>
          <a:xfrm rot="21340663">
            <a:off x="8330804" y="5466919"/>
            <a:ext cx="3629987" cy="646331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Good correlation!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37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874DBA22-9DE2-488F-863B-643C44A3F140}"/>
              </a:ext>
            </a:extLst>
          </p:cNvPr>
          <p:cNvGrpSpPr/>
          <p:nvPr/>
        </p:nvGrpSpPr>
        <p:grpSpPr>
          <a:xfrm>
            <a:off x="1196611" y="3501008"/>
            <a:ext cx="9003845" cy="2956854"/>
            <a:chOff x="1550640" y="3532425"/>
            <a:chExt cx="9117360" cy="284890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5A6A3646-3CB4-425A-9994-7A3FB45D5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989" t="13600" r="64330" b="61200"/>
            <a:stretch/>
          </p:blipFill>
          <p:spPr>
            <a:xfrm>
              <a:off x="1550640" y="3532425"/>
              <a:ext cx="9117360" cy="2848903"/>
            </a:xfrm>
            <a:prstGeom prst="rect">
              <a:avLst/>
            </a:prstGeom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0FDE8A49-6C35-4D99-8AA3-EE9E63AF5EF3}"/>
                </a:ext>
              </a:extLst>
            </p:cNvPr>
            <p:cNvSpPr/>
            <p:nvPr/>
          </p:nvSpPr>
          <p:spPr>
            <a:xfrm>
              <a:off x="2783632" y="5301208"/>
              <a:ext cx="216024" cy="144016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xmlns="" id="{BF42B90D-8CE3-4E5B-87A0-7B4BFC73FB30}"/>
                </a:ext>
              </a:extLst>
            </p:cNvPr>
            <p:cNvCxnSpPr>
              <a:endCxn id="7" idx="2"/>
            </p:cNvCxnSpPr>
            <p:nvPr/>
          </p:nvCxnSpPr>
          <p:spPr>
            <a:xfrm flipH="1" flipV="1">
              <a:off x="2891644" y="5445224"/>
              <a:ext cx="468052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62F3486-2686-4D59-A7A0-D819A18BAE69}"/>
                </a:ext>
              </a:extLst>
            </p:cNvPr>
            <p:cNvSpPr/>
            <p:nvPr/>
          </p:nvSpPr>
          <p:spPr>
            <a:xfrm>
              <a:off x="2063552" y="5934387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Location racks with </a:t>
              </a:r>
              <a:r>
                <a:rPr lang="en-US" dirty="0" err="1">
                  <a:solidFill>
                    <a:srgbClr val="FF0000"/>
                  </a:solidFill>
                </a:rPr>
                <a:t>GBTxEmu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023D9-0D3D-48DC-8339-4A070CA3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80" y="-168495"/>
            <a:ext cx="11253936" cy="1143000"/>
          </a:xfrm>
        </p:spPr>
        <p:txBody>
          <a:bodyPr>
            <a:normAutofit/>
          </a:bodyPr>
          <a:lstStyle/>
          <a:p>
            <a:r>
              <a:rPr lang="en-US" dirty="0"/>
              <a:t>SEU rate in BM@N environment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C2F623-DE47-4681-A195-1430A8D4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67" y="699472"/>
            <a:ext cx="11776997" cy="321806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Radiation background is 200 times higher than normal background.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Time: </a:t>
            </a:r>
            <a:r>
              <a:rPr lang="en-US" sz="2400" dirty="0"/>
              <a:t>5 years with 3 months beam time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TID:</a:t>
            </a:r>
            <a:r>
              <a:rPr lang="en-US" sz="2400" dirty="0"/>
              <a:t> 40 Rad (</a:t>
            </a:r>
            <a:r>
              <a:rPr lang="en-US" sz="2400" i="1" dirty="0"/>
              <a:t>Total  Ionizing Dose</a:t>
            </a:r>
            <a:r>
              <a:rPr lang="en-US" sz="2400" dirty="0"/>
              <a:t>)</a:t>
            </a:r>
          </a:p>
          <a:p>
            <a:pPr marL="452438" indent="-45243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NIEL: </a:t>
            </a:r>
            <a:r>
              <a:rPr lang="en-US" sz="2400" dirty="0"/>
              <a:t>4*10</a:t>
            </a:r>
            <a:r>
              <a:rPr lang="en-US" sz="2400" baseline="30000" dirty="0"/>
              <a:t>9 </a:t>
            </a:r>
            <a:r>
              <a:rPr lang="en-US" sz="2400" dirty="0"/>
              <a:t>n/cm²; (</a:t>
            </a:r>
            <a:r>
              <a:rPr lang="en-US" sz="2400" i="1" dirty="0"/>
              <a:t>Non-Ionizing  Energy  Loss</a:t>
            </a:r>
            <a:r>
              <a:rPr lang="en-US" sz="2400" dirty="0"/>
              <a:t>) </a:t>
            </a:r>
          </a:p>
          <a:p>
            <a:pPr marL="452438" indent="-45243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Neutron flux: </a:t>
            </a:r>
            <a:r>
              <a:rPr lang="en-US" sz="2400" dirty="0"/>
              <a:t>100 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</a:p>
          <a:p>
            <a:pPr marL="452438" indent="-45243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Hadron flux (&gt;20 MeV): 1 </a:t>
            </a:r>
            <a:r>
              <a:rPr lang="en-US" sz="2400" dirty="0"/>
              <a:t>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</a:p>
          <a:p>
            <a:pPr marL="452438" indent="-45243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MTBF</a:t>
            </a:r>
            <a:r>
              <a:rPr lang="en-US" sz="2400" dirty="0"/>
              <a:t> (mean time between failures for CRAM): </a:t>
            </a:r>
            <a:r>
              <a:rPr lang="en-US" sz="2400" b="1" dirty="0">
                <a:solidFill>
                  <a:srgbClr val="FF0000"/>
                </a:solidFill>
              </a:rPr>
              <a:t>8 </a:t>
            </a:r>
            <a:r>
              <a:rPr lang="en-US" sz="2400" i="1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 (recoverable), </a:t>
            </a:r>
            <a:r>
              <a:rPr lang="en-US" sz="2400" b="1" dirty="0">
                <a:solidFill>
                  <a:srgbClr val="FF0000"/>
                </a:solidFill>
              </a:rPr>
              <a:t>126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h </a:t>
            </a:r>
            <a:r>
              <a:rPr lang="en-US" sz="2400" dirty="0">
                <a:solidFill>
                  <a:srgbClr val="FF0000"/>
                </a:solidFill>
              </a:rPr>
              <a:t>(unrecoverable)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C9C7FF-62B6-4108-92F7-4EEF01E1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E86E54-6BBD-4047-9022-458CA58C42CF}"/>
              </a:ext>
            </a:extLst>
          </p:cNvPr>
          <p:cNvSpPr txBox="1"/>
          <p:nvPr/>
        </p:nvSpPr>
        <p:spPr>
          <a:xfrm>
            <a:off x="7652236" y="6098778"/>
            <a:ext cx="398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 </a:t>
            </a:r>
            <a:r>
              <a:rPr lang="en-US" i="1" dirty="0" err="1"/>
              <a:t>Letvinenko</a:t>
            </a:r>
            <a:r>
              <a:rPr lang="en-US" i="1" dirty="0"/>
              <a:t> ( FLUKE simulations)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31704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5C4872-4DDC-46AB-8186-6CB2E628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6B56F5-8D78-4D43-8EEE-02DB4601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836712"/>
            <a:ext cx="11377264" cy="4351338"/>
          </a:xfrm>
        </p:spPr>
        <p:txBody>
          <a:bodyPr>
            <a:normAutofit fontScale="92500"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/>
              <a:t>Operation of the FPGA based GBTxEmulator board in the radiation environment was tested;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/>
              <a:t>Usage of the board with existing firmware in BM@N environment was proved;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/>
              <a:t>Artix-7 </a:t>
            </a:r>
            <a:r>
              <a:rPr lang="ru-RU" dirty="0"/>
              <a:t>XC7A200T </a:t>
            </a:r>
            <a:r>
              <a:rPr lang="en-US" dirty="0"/>
              <a:t>SEU Cross Section </a:t>
            </a:r>
            <a:r>
              <a:rPr lang="ru-RU" dirty="0"/>
              <a:t>(3,94 ± 2) E-15 cm</a:t>
            </a:r>
            <a:r>
              <a:rPr lang="ru-RU" baseline="30000" dirty="0"/>
              <a:t>2</a:t>
            </a:r>
            <a:r>
              <a:rPr lang="ru-RU" dirty="0"/>
              <a:t>/</a:t>
            </a:r>
            <a:r>
              <a:rPr lang="ru-RU" dirty="0" err="1"/>
              <a:t>bit</a:t>
            </a:r>
            <a:r>
              <a:rPr lang="en-US" dirty="0"/>
              <a:t> (1000 </a:t>
            </a:r>
            <a:r>
              <a:rPr lang="en-US" dirty="0" err="1"/>
              <a:t>Mev</a:t>
            </a:r>
            <a:r>
              <a:rPr lang="en-US" dirty="0"/>
              <a:t> protons)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/>
              <a:t>Mean time between failures: 8 h (soft mitigation), 126</a:t>
            </a:r>
            <a:r>
              <a:rPr lang="ru-RU" dirty="0"/>
              <a:t> </a:t>
            </a:r>
            <a:r>
              <a:rPr lang="en-US" dirty="0"/>
              <a:t>h (full system reboot)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/>
              <a:t>SEU – 95% (recoverable with implemented logic); MBU – 5% (unrecoverable</a:t>
            </a:r>
            <a:r>
              <a:rPr lang="ru-RU" dirty="0"/>
              <a:t>, </a:t>
            </a:r>
            <a:r>
              <a:rPr lang="en-US" dirty="0"/>
              <a:t>only detection and reboot);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dirty="0"/>
              <a:t>After the experiment, GBTxEmulator is fully functional ( </a:t>
            </a:r>
            <a:r>
              <a:rPr lang="en-US" dirty="0" err="1"/>
              <a:t>TID</a:t>
            </a:r>
            <a:r>
              <a:rPr lang="en-US" baseline="-25000" dirty="0" err="1"/>
              <a:t>collect</a:t>
            </a:r>
            <a:r>
              <a:rPr lang="en-US" dirty="0"/>
              <a:t> &gt;&gt; 30 times &gt;&gt; </a:t>
            </a:r>
            <a:r>
              <a:rPr lang="en-US" dirty="0" err="1"/>
              <a:t>TID</a:t>
            </a:r>
            <a:r>
              <a:rPr lang="en-US" baseline="-25000" dirty="0" err="1"/>
              <a:t>BM@n</a:t>
            </a:r>
            <a:r>
              <a:rPr lang="en-US" dirty="0"/>
              <a:t>). Safe dose (&lt; 5 </a:t>
            </a:r>
            <a:r>
              <a:rPr lang="en-US" dirty="0" err="1"/>
              <a:t>kRad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5A4650-36C9-44E7-B19F-78C5556B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52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BD49CB5-5A6C-43EA-B567-7ECA0562719F}"/>
              </a:ext>
            </a:extLst>
          </p:cNvPr>
          <p:cNvSpPr/>
          <p:nvPr/>
        </p:nvSpPr>
        <p:spPr>
          <a:xfrm>
            <a:off x="335360" y="1556792"/>
            <a:ext cx="11593288" cy="228402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D5FE67-A436-4FF0-89B1-B1A34864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A04549-B94D-4DF3-9A6E-AEDBD421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76" y="759063"/>
            <a:ext cx="10515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GBTxEmulator is a board for readout data from modules of the Silicon Tracking System.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B40A90-980D-491C-AB4D-67CE613B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E8A88B-AAAE-47AC-B008-430EE47D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3461" r="96181">
                        <a14:foregroundMark x1="7399" y1="57188" x2="7399" y2="57188"/>
                        <a14:foregroundMark x1="3461" y1="72813" x2="3461" y2="72813"/>
                        <a14:foregroundMark x1="84010" y1="25625" x2="85203" y2="25625"/>
                        <a14:foregroundMark x1="87709" y1="24063" x2="89618" y2="26250"/>
                        <a14:foregroundMark x1="92601" y1="18750" x2="92601" y2="18750"/>
                        <a14:foregroundMark x1="94033" y1="47500" x2="94033" y2="47500"/>
                        <a14:foregroundMark x1="96181" y1="81875" x2="96181" y2="81875"/>
                        <a14:foregroundMark x1="80668" y1="87188" x2="80668" y2="87188"/>
                        <a14:foregroundMark x1="78043" y1="19688" x2="78043" y2="1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917" y="1772816"/>
            <a:ext cx="3507757" cy="1339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D5BF0F-0F0E-4CE0-84B1-9BA28BDAD826}"/>
              </a:ext>
            </a:extLst>
          </p:cNvPr>
          <p:cNvSpPr txBox="1"/>
          <p:nvPr/>
        </p:nvSpPr>
        <p:spPr>
          <a:xfrm>
            <a:off x="6345767" y="3276930"/>
            <a:ext cx="192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GBTx-Emulator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A42CAA-E279-48F3-8CD5-B5ADEA34D4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73544" y1="45859" x2="69751" y2="47111"/>
                        <a14:foregroundMark x1="74788" y1="37859" x2="74059" y2="39515"/>
                        <a14:foregroundMark x1="77609" y1="37212" x2="76517" y2="37697"/>
                        <a14:foregroundMark x1="75941" y1="32081" x2="74515" y2="32081"/>
                        <a14:foregroundMark x1="79430" y1="47434" x2="77549" y2="48485"/>
                        <a14:foregroundMark x1="75971" y1="43677" x2="76153" y2="45333"/>
                        <a14:foregroundMark x1="32585" y1="50222" x2="32221" y2="50626"/>
                        <a14:foregroundMark x1="33859" y1="63071" x2="33647" y2="63758"/>
                        <a14:foregroundMark x1="33374" y1="49253" x2="32494" y2="50141"/>
                        <a14:foregroundMark x1="28428" y1="51596" x2="26092" y2="52970"/>
                        <a14:foregroundMark x1="28277" y1="53535" x2="17688" y2="57172"/>
                        <a14:foregroundMark x1="17688" y1="57172" x2="16808" y2="57778"/>
                        <a14:foregroundMark x1="28853" y1="64808" x2="23362" y2="65374"/>
                        <a14:foregroundMark x1="23362" y1="65374" x2="19387" y2="70424"/>
                        <a14:foregroundMark x1="19387" y1="70424" x2="28883" y2="66747"/>
                        <a14:foregroundMark x1="13471" y1="60364" x2="17476" y2="58909"/>
                        <a14:foregroundMark x1="43902" y1="25414" x2="44235" y2="26465"/>
                        <a14:foregroundMark x1="48817" y1="25697" x2="49029" y2="28404"/>
                        <a14:foregroundMark x1="43750" y1="25091" x2="43750" y2="25091"/>
                        <a14:foregroundMark x1="73271" y1="55475" x2="73271" y2="55636"/>
                        <a14:backgroundMark x1="35710" y1="19434" x2="15140" y2="17535"/>
                        <a14:backgroundMark x1="15140" y1="17535" x2="10255" y2="21212"/>
                        <a14:backgroundMark x1="10255" y1="21212" x2="14472" y2="28242"/>
                        <a14:backgroundMark x1="14472" y1="28242" x2="19569" y2="30465"/>
                        <a14:backgroundMark x1="19569" y1="30465" x2="24788" y2="29980"/>
                        <a14:backgroundMark x1="24788" y1="29980" x2="24029" y2="22990"/>
                        <a14:backgroundMark x1="24029" y1="22990" x2="17992" y2="27394"/>
                        <a14:backgroundMark x1="17992" y1="27394" x2="19387" y2="34828"/>
                        <a14:backgroundMark x1="19387" y1="34828" x2="23271" y2="28808"/>
                        <a14:backgroundMark x1="23271" y1="28808" x2="18477" y2="25374"/>
                        <a14:backgroundMark x1="18477" y1="25374" x2="16171" y2="32889"/>
                        <a14:backgroundMark x1="16171" y1="32889" x2="17263" y2="40202"/>
                        <a14:backgroundMark x1="17263" y1="40202" x2="24484" y2="34626"/>
                        <a14:backgroundMark x1="24484" y1="34626" x2="25850" y2="26101"/>
                        <a14:backgroundMark x1="25850" y1="26101" x2="21481" y2="35030"/>
                        <a14:backgroundMark x1="21481" y1="35030" x2="25485" y2="42909"/>
                        <a14:backgroundMark x1="25485" y1="42909" x2="30643" y2="39394"/>
                        <a14:backgroundMark x1="30643" y1="39394" x2="33799" y2="31879"/>
                        <a14:backgroundMark x1="33799" y1="31879" x2="29733" y2="38465"/>
                        <a14:backgroundMark x1="29733" y1="38465" x2="33131" y2="44000"/>
                        <a14:backgroundMark x1="33131" y1="44000" x2="38167" y2="41212"/>
                        <a14:backgroundMark x1="38167" y1="41212" x2="41414" y2="35030"/>
                        <a14:backgroundMark x1="41414" y1="35030" x2="40837" y2="28040"/>
                        <a14:backgroundMark x1="40837" y1="28040" x2="25273" y2="17899"/>
                        <a14:backgroundMark x1="25273" y1="17899" x2="34769" y2="18667"/>
                        <a14:backgroundMark x1="34769" y1="18667" x2="28519" y2="15273"/>
                        <a14:backgroundMark x1="28519" y1="15273" x2="46238" y2="17737"/>
                        <a14:backgroundMark x1="46238" y1="17737" x2="26092" y2="13495"/>
                        <a14:backgroundMark x1="26092" y1="13495" x2="35346" y2="12323"/>
                        <a14:backgroundMark x1="35346" y1="12323" x2="24242" y2="8444"/>
                        <a14:backgroundMark x1="24242" y1="8444" x2="33677" y2="8162"/>
                        <a14:backgroundMark x1="33677" y1="8162" x2="26487" y2="8040"/>
                        <a14:backgroundMark x1="26487" y1="8040" x2="54703" y2="13010"/>
                        <a14:backgroundMark x1="54703" y1="13010" x2="44569" y2="13980"/>
                        <a14:backgroundMark x1="44569" y1="13980" x2="65746" y2="18707"/>
                        <a14:backgroundMark x1="65746" y1="18707" x2="60255" y2="19071"/>
                        <a14:backgroundMark x1="60255" y1="19071" x2="65625" y2="18747"/>
                        <a14:backgroundMark x1="65625" y1="18747" x2="72664" y2="19515"/>
                        <a14:backgroundMark x1="72664" y1="19515" x2="55552" y2="19313"/>
                        <a14:backgroundMark x1="55552" y1="19313" x2="66444" y2="22343"/>
                        <a14:backgroundMark x1="66444" y1="22343" x2="60437" y2="23030"/>
                        <a14:backgroundMark x1="60437" y1="23030" x2="72300" y2="23960"/>
                        <a14:backgroundMark x1="72300" y1="23960" x2="86893" y2="22747"/>
                        <a14:backgroundMark x1="86893" y1="22747" x2="90170" y2="57535"/>
                        <a14:backgroundMark x1="90170" y1="57535" x2="85649" y2="68404"/>
                        <a14:backgroundMark x1="85649" y1="68404" x2="58040" y2="79475"/>
                        <a14:backgroundMark x1="58040" y1="79475" x2="64563" y2="72768"/>
                        <a14:backgroundMark x1="64563" y1="72768" x2="76305" y2="67394"/>
                        <a14:backgroundMark x1="76305" y1="67394" x2="72694" y2="61939"/>
                        <a14:backgroundMark x1="72694" y1="61939" x2="73604" y2="72162"/>
                        <a14:backgroundMark x1="73604" y1="72162" x2="64351" y2="83313"/>
                        <a14:backgroundMark x1="64351" y1="83313" x2="45813" y2="90141"/>
                        <a14:backgroundMark x1="45813" y1="90141" x2="26244" y2="89131"/>
                        <a14:backgroundMark x1="26244" y1="89131" x2="31553" y2="85374"/>
                        <a14:backgroundMark x1="31553" y1="85374" x2="33070" y2="92121"/>
                        <a14:backgroundMark x1="33070" y1="92121" x2="25758" y2="94101"/>
                        <a14:backgroundMark x1="25758" y1="94101" x2="19478" y2="91919"/>
                        <a14:backgroundMark x1="19478" y1="91919" x2="14806" y2="86465"/>
                        <a14:backgroundMark x1="14806" y1="86465" x2="16232" y2="79475"/>
                        <a14:backgroundMark x1="16232" y1="79475" x2="24970" y2="77131"/>
                        <a14:backgroundMark x1="24970" y1="77131" x2="31189" y2="77657"/>
                        <a14:backgroundMark x1="31189" y1="77657" x2="33101" y2="84808"/>
                        <a14:backgroundMark x1="33101" y1="84808" x2="28277" y2="89455"/>
                        <a14:backgroundMark x1="28277" y1="89455" x2="28034" y2="81333"/>
                        <a14:backgroundMark x1="28034" y1="81333" x2="32646" y2="77495"/>
                        <a14:backgroundMark x1="32646" y1="77495" x2="38410" y2="77010"/>
                        <a14:backgroundMark x1="38410" y1="77010" x2="37925" y2="85495"/>
                        <a14:backgroundMark x1="37925" y1="85495" x2="32342" y2="86545"/>
                        <a14:backgroundMark x1="32342" y1="86545" x2="30613" y2="78788"/>
                        <a14:backgroundMark x1="30613" y1="78788" x2="34830" y2="73253"/>
                        <a14:backgroundMark x1="34830" y1="73253" x2="38380" y2="79798"/>
                        <a14:backgroundMark x1="38380" y1="79798" x2="34618" y2="84646"/>
                        <a14:backgroundMark x1="34618" y1="84646" x2="30552" y2="85697"/>
                        <a14:backgroundMark x1="37045" y1="44687" x2="41566" y2="41212"/>
                        <a14:backgroundMark x1="41566" y1="41212" x2="42840" y2="34061"/>
                        <a14:backgroundMark x1="42840" y1="34061" x2="42476" y2="21859"/>
                        <a14:backgroundMark x1="41990" y1="40525" x2="42840" y2="33414"/>
                        <a14:backgroundMark x1="42840" y1="33414" x2="42840" y2="33414"/>
                        <a14:backgroundMark x1="43143" y1="32889" x2="43507" y2="40889"/>
                        <a14:backgroundMark x1="74606" y1="58545" x2="74302" y2="61212"/>
                        <a14:backgroundMark x1="73180" y1="59798" x2="71268" y2="62990"/>
                        <a14:backgroundMark x1="10862" y1="55273" x2="16171" y2="54667"/>
                        <a14:backgroundMark x1="16171" y1="54667" x2="17536" y2="54788"/>
                        <a14:backgroundMark x1="66808" y1="28121" x2="50485" y2="29091"/>
                        <a14:backgroundMark x1="49818" y1="24808" x2="50182" y2="29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78" t="23025" r="14423" b="22614"/>
          <a:stretch/>
        </p:blipFill>
        <p:spPr>
          <a:xfrm>
            <a:off x="6303609" y="1615908"/>
            <a:ext cx="2291936" cy="18130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C7B4E3-C3B6-4EEF-BF39-44FD88935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250" b="94141" l="9990" r="89802">
                        <a14:foregroundMark x1="22477" y1="9297" x2="38710" y2="6250"/>
                        <a14:foregroundMark x1="38710" y1="6250" x2="46098" y2="12031"/>
                        <a14:foregroundMark x1="18522" y1="89375" x2="34443" y2="94141"/>
                        <a14:foregroundMark x1="34443" y1="94141" x2="41623" y2="90234"/>
                        <a14:foregroundMark x1="62331" y1="85391" x2="63476" y2="88125"/>
                        <a14:foregroundMark x1="69199" y1="61875" x2="69303" y2="62891"/>
                        <a14:foregroundMark x1="60978" y1="61953" x2="62019" y2="61563"/>
                        <a14:foregroundMark x1="68470" y1="61094" x2="68887" y2="62187"/>
                        <a14:backgroundMark x1="36524" y1="68906" x2="31322" y2="80703"/>
                        <a14:backgroundMark x1="31322" y1="80703" x2="39334" y2="70625"/>
                        <a14:backgroundMark x1="35068" y1="28281" x2="31322" y2="16563"/>
                        <a14:backgroundMark x1="31322" y1="16563" x2="37253" y2="24219"/>
                        <a14:backgroundMark x1="35380" y1="34844" x2="35484" y2="3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31189" y="1786620"/>
            <a:ext cx="1044401" cy="139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12C0059-83A1-4046-8947-20238E94507B}"/>
              </a:ext>
            </a:extLst>
          </p:cNvPr>
          <p:cNvSpPr/>
          <p:nvPr/>
        </p:nvSpPr>
        <p:spPr>
          <a:xfrm>
            <a:off x="4445872" y="2984542"/>
            <a:ext cx="147187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Twinax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cable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10m 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45E329-DFA8-4A1E-8580-D97B245C8526}"/>
              </a:ext>
            </a:extLst>
          </p:cNvPr>
          <p:cNvSpPr txBox="1"/>
          <p:nvPr/>
        </p:nvSpPr>
        <p:spPr>
          <a:xfrm>
            <a:off x="1258732" y="3059668"/>
            <a:ext cx="266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STS module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D3D609-353D-4B59-8770-8E52A7FB81B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1117" y="2129936"/>
            <a:ext cx="1155157" cy="7850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CB61A5-3578-456C-B52F-8921F774CD17}"/>
              </a:ext>
            </a:extLst>
          </p:cNvPr>
          <p:cNvSpPr txBox="1"/>
          <p:nvPr/>
        </p:nvSpPr>
        <p:spPr>
          <a:xfrm>
            <a:off x="8530948" y="2969152"/>
            <a:ext cx="165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Optical fiber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62AEEF1-923E-4F2A-A5EA-7EEADAEE63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0001" y="1687397"/>
            <a:ext cx="1921918" cy="1589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1705F1-CBA4-42D0-8E12-F81EF259FA8C}"/>
              </a:ext>
            </a:extLst>
          </p:cNvPr>
          <p:cNvSpPr txBox="1"/>
          <p:nvPr/>
        </p:nvSpPr>
        <p:spPr>
          <a:xfrm>
            <a:off x="9890001" y="3331110"/>
            <a:ext cx="192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DPB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79B8AF-AD1B-4439-8539-8CE343EE2F61}"/>
              </a:ext>
            </a:extLst>
          </p:cNvPr>
          <p:cNvSpPr txBox="1"/>
          <p:nvPr/>
        </p:nvSpPr>
        <p:spPr>
          <a:xfrm>
            <a:off x="3706754" y="1666823"/>
            <a:ext cx="94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x3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B5FF83C-DF0F-4269-9D31-3870C1D75D27}"/>
              </a:ext>
            </a:extLst>
          </p:cNvPr>
          <p:cNvSpPr/>
          <p:nvPr/>
        </p:nvSpPr>
        <p:spPr>
          <a:xfrm>
            <a:off x="434340" y="4221681"/>
            <a:ext cx="11723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Task: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Tests of the SEU rate of the GBTxEmulator board based on FPGA Xilinx Artix7;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SEU mitigation core integration</a:t>
            </a:r>
            <a:r>
              <a:rPr lang="ru-RU" sz="2400" dirty="0"/>
              <a:t> </a:t>
            </a:r>
            <a:r>
              <a:rPr lang="en-US" sz="2400" dirty="0"/>
              <a:t>and testing;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GBTxEmulator error rate estimation in BM@N environment.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E43BFF1-A657-4A92-A66F-AC4DE00BDC89}"/>
              </a:ext>
            </a:extLst>
          </p:cNvPr>
          <p:cNvSpPr/>
          <p:nvPr/>
        </p:nvSpPr>
        <p:spPr>
          <a:xfrm>
            <a:off x="9122920" y="3827394"/>
            <a:ext cx="3170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STS Readout system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57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>
            <a:extLst>
              <a:ext uri="{FF2B5EF4-FFF2-40B4-BE49-F238E27FC236}">
                <a16:creationId xmlns:a16="http://schemas.microsoft.com/office/drawing/2014/main" xmlns="" id="{D9F0E440-CA8C-4BB7-8587-07B560C8E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86"/>
          <a:stretch/>
        </p:blipFill>
        <p:spPr bwMode="auto">
          <a:xfrm>
            <a:off x="5108780" y="4421241"/>
            <a:ext cx="1719511" cy="13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F82D9B-791C-48C3-B43B-3205A5CA5388}"/>
              </a:ext>
            </a:extLst>
          </p:cNvPr>
          <p:cNvSpPr txBox="1"/>
          <p:nvPr/>
        </p:nvSpPr>
        <p:spPr>
          <a:xfrm>
            <a:off x="5091738" y="5785895"/>
            <a:ext cx="176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Trenz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TE0712-02-100-2C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FPGA Artix7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XC7A200T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1E84ED2-4CB1-492E-815C-2FCD4873EF5E}"/>
              </a:ext>
            </a:extLst>
          </p:cNvPr>
          <p:cNvSpPr/>
          <p:nvPr/>
        </p:nvSpPr>
        <p:spPr>
          <a:xfrm>
            <a:off x="235681" y="799907"/>
            <a:ext cx="6137704" cy="376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FPGA based interface between the Front-End Electronics  and the Data Processing board</a:t>
            </a:r>
          </a:p>
          <a:p>
            <a:r>
              <a:rPr lang="en-US" sz="1600" b="1" dirty="0"/>
              <a:t>Features</a:t>
            </a:r>
            <a:r>
              <a:rPr lang="ru-RU" sz="1600" b="1" dirty="0"/>
              <a:t>:</a:t>
            </a:r>
            <a:endParaRPr lang="en-US" sz="1600" dirty="0"/>
          </a:p>
          <a:p>
            <a:pPr marL="200025" indent="-200025"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US" sz="1600" dirty="0"/>
              <a:t>Provides GBTx ASIC functionality;</a:t>
            </a:r>
          </a:p>
          <a:p>
            <a:pPr marL="339329" lvl="1" indent="-200025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Fast time deterministic transport of downlink massages;</a:t>
            </a:r>
          </a:p>
          <a:p>
            <a:pPr marL="339329" lvl="1" indent="-200025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high-speed transmission of hit data in the uplink direction;</a:t>
            </a:r>
          </a:p>
          <a:p>
            <a:pPr marL="200025" indent="-200025"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US" sz="1600" dirty="0"/>
              <a:t>FPGA platform: </a:t>
            </a:r>
            <a:r>
              <a:rPr lang="en-US" sz="1600" b="1" dirty="0" err="1"/>
              <a:t>Trenz</a:t>
            </a:r>
            <a:r>
              <a:rPr lang="en-US" sz="1600" b="1" dirty="0"/>
              <a:t> TE0712-02-100-2C  </a:t>
            </a:r>
            <a:r>
              <a:rPr lang="en-US" sz="1600" i="1" dirty="0"/>
              <a:t>from Xilinx</a:t>
            </a:r>
            <a:r>
              <a:rPr lang="en-US" sz="1600" dirty="0"/>
              <a:t>; </a:t>
            </a:r>
          </a:p>
          <a:p>
            <a:pPr marL="200025" indent="-200025"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ru-RU" sz="1600" dirty="0"/>
              <a:t>4</a:t>
            </a:r>
            <a:r>
              <a:rPr lang="en-US" sz="1600" dirty="0"/>
              <a:t>.</a:t>
            </a:r>
            <a:r>
              <a:rPr lang="ru-RU" sz="1600" dirty="0"/>
              <a:t>8</a:t>
            </a:r>
            <a:r>
              <a:rPr lang="en-US" sz="1600" dirty="0"/>
              <a:t> Gb/s link</a:t>
            </a:r>
            <a:r>
              <a:rPr lang="ru-RU" sz="1600" dirty="0"/>
              <a:t> </a:t>
            </a:r>
            <a:r>
              <a:rPr lang="en-US" sz="1600" dirty="0"/>
              <a:t>optical links connecting with the DPB;</a:t>
            </a:r>
          </a:p>
          <a:p>
            <a:pPr marL="200025" indent="-200025"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US" sz="1600" dirty="0"/>
              <a:t>Control interface: </a:t>
            </a:r>
            <a:r>
              <a:rPr lang="en-US" sz="1600" dirty="0" err="1"/>
              <a:t>IPbus</a:t>
            </a:r>
            <a:r>
              <a:rPr lang="en-US" sz="1600" dirty="0"/>
              <a:t> via 100 Mb/s Ethernet, UART, JTAG;</a:t>
            </a:r>
          </a:p>
          <a:p>
            <a:pPr marL="200025" indent="-200025">
              <a:lnSpc>
                <a:spcPct val="12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US" sz="1600" dirty="0"/>
              <a:t>E-Link interface:</a:t>
            </a:r>
          </a:p>
          <a:p>
            <a:pPr marL="339329" lvl="1" indent="-200025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48 E-Links with 80 Mb/s data rate;</a:t>
            </a:r>
          </a:p>
          <a:p>
            <a:pPr marL="339329" lvl="1" indent="-200025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6 clocks (40 MHz);</a:t>
            </a:r>
          </a:p>
          <a:p>
            <a:pPr marL="339329" lvl="1" indent="-200025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6 downlink.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6F306AA0-7965-44D8-B26E-A058136A0E14}"/>
              </a:ext>
            </a:extLst>
          </p:cNvPr>
          <p:cNvGrpSpPr/>
          <p:nvPr/>
        </p:nvGrpSpPr>
        <p:grpSpPr>
          <a:xfrm>
            <a:off x="7308811" y="4269123"/>
            <a:ext cx="4642769" cy="2205101"/>
            <a:chOff x="6003752" y="4612563"/>
            <a:chExt cx="4642769" cy="220510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9A754FD-4016-469D-88A7-3A0C4496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9957" y="4612563"/>
              <a:ext cx="3606771" cy="2205101"/>
            </a:xfrm>
            <a:prstGeom prst="rect">
              <a:avLst/>
            </a:prstGeom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47B5F144-85AB-4D70-9E2A-AF7F971DB763}"/>
                </a:ext>
              </a:extLst>
            </p:cNvPr>
            <p:cNvSpPr/>
            <p:nvPr/>
          </p:nvSpPr>
          <p:spPr>
            <a:xfrm rot="16200000">
              <a:off x="5580137" y="5694840"/>
              <a:ext cx="1141556" cy="294326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Front-end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85A93F70-5610-4090-806C-5A67DB88ECB2}"/>
                </a:ext>
              </a:extLst>
            </p:cNvPr>
            <p:cNvSpPr/>
            <p:nvPr/>
          </p:nvSpPr>
          <p:spPr>
            <a:xfrm>
              <a:off x="9939453" y="5888439"/>
              <a:ext cx="545972" cy="326123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GERI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B3D35D45-BD7A-44AE-A209-B80B3CA379E6}"/>
                </a:ext>
              </a:extLst>
            </p:cNvPr>
            <p:cNvSpPr/>
            <p:nvPr/>
          </p:nvSpPr>
          <p:spPr>
            <a:xfrm>
              <a:off x="9775958" y="5054468"/>
              <a:ext cx="870563" cy="260887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Power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AFC210D0-22DC-4AF4-8285-657D9DDAC22A}"/>
                </a:ext>
              </a:extLst>
            </p:cNvPr>
            <p:cNvSpPr/>
            <p:nvPr/>
          </p:nvSpPr>
          <p:spPr>
            <a:xfrm>
              <a:off x="9896728" y="5350574"/>
              <a:ext cx="681157" cy="260887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solidFill>
                    <a:schemeClr val="tx1"/>
                  </a:solidFill>
                </a:rPr>
                <a:t>IPbus</a:t>
              </a:r>
              <a:endParaRPr lang="ru-RU" sz="135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8DC68C-76F6-4E60-A5F3-B96CC557D9B3}"/>
              </a:ext>
            </a:extLst>
          </p:cNvPr>
          <p:cNvSpPr txBox="1"/>
          <p:nvPr/>
        </p:nvSpPr>
        <p:spPr>
          <a:xfrm>
            <a:off x="7746508" y="6190025"/>
            <a:ext cx="2891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accent1">
                    <a:lumMod val="75000"/>
                  </a:schemeClr>
                </a:solidFill>
              </a:rPr>
              <a:t>GBTxEmu</a:t>
            </a: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 v.2.2 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53D78489-211E-4C9D-919F-A5AF6797343F}"/>
              </a:ext>
            </a:extLst>
          </p:cNvPr>
          <p:cNvCxnSpPr>
            <a:cxnSpLocks/>
          </p:cNvCxnSpPr>
          <p:nvPr/>
        </p:nvCxnSpPr>
        <p:spPr>
          <a:xfrm>
            <a:off x="6860228" y="5371673"/>
            <a:ext cx="2175416" cy="336387"/>
          </a:xfrm>
          <a:prstGeom prst="straightConnector1">
            <a:avLst/>
          </a:prstGeom>
          <a:ln w="57150" cmpd="dbl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658E234-FD04-4028-93D5-9B747E438240}"/>
              </a:ext>
            </a:extLst>
          </p:cNvPr>
          <p:cNvSpPr/>
          <p:nvPr/>
        </p:nvSpPr>
        <p:spPr>
          <a:xfrm>
            <a:off x="7222167" y="3965435"/>
            <a:ext cx="31709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Block diagram of the Firmware GBTxEMU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453CB702-3755-41EA-8DA2-53219C14667C}"/>
              </a:ext>
            </a:extLst>
          </p:cNvPr>
          <p:cNvSpPr txBox="1">
            <a:spLocks/>
          </p:cNvSpPr>
          <p:nvPr/>
        </p:nvSpPr>
        <p:spPr>
          <a:xfrm>
            <a:off x="-2078685" y="-1727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b="1" dirty="0">
                <a:solidFill>
                  <a:schemeClr val="accent5"/>
                </a:solidFill>
                <a:latin typeface="+mn-lt"/>
              </a:rPr>
              <a:t>GBTxEmulator</a:t>
            </a:r>
            <a:endParaRPr lang="ru-RU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AE86D9-900F-409B-A13A-618143F68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7" t="11786" r="1292" b="2179"/>
          <a:stretch/>
        </p:blipFill>
        <p:spPr>
          <a:xfrm>
            <a:off x="1968669" y="4266082"/>
            <a:ext cx="2743200" cy="2143604"/>
          </a:xfrm>
          <a:prstGeom prst="rect">
            <a:avLst/>
          </a:prstGeom>
        </p:spPr>
      </p:pic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7F0C5EDB-AAE4-4B2C-AB9F-0A5E1C0EAB6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3215680" y="5104419"/>
            <a:ext cx="1893100" cy="233465"/>
          </a:xfrm>
          <a:prstGeom prst="straightConnector1">
            <a:avLst/>
          </a:prstGeom>
          <a:ln w="57150" cmpd="dbl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4AFE1CF5-8261-469E-876A-5446D707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080CF01-D1CE-4895-8413-C64DAF7ECBC1}"/>
              </a:ext>
            </a:extLst>
          </p:cNvPr>
          <p:cNvSpPr txBox="1"/>
          <p:nvPr/>
        </p:nvSpPr>
        <p:spPr>
          <a:xfrm>
            <a:off x="2520870" y="6190025"/>
            <a:ext cx="2891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chemeClr val="accent1">
                    <a:lumMod val="75000"/>
                  </a:schemeClr>
                </a:solidFill>
              </a:rPr>
              <a:t>GBTxEmu</a:t>
            </a: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 v.2.1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89406F2-3BA9-4732-BE8B-456BCA7F619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418204" y="1142105"/>
            <a:ext cx="6539094" cy="28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76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D75D67-2463-424E-943D-E8453CDE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252413"/>
            <a:ext cx="11822816" cy="1325563"/>
          </a:xfrm>
        </p:spPr>
        <p:txBody>
          <a:bodyPr/>
          <a:lstStyle/>
          <a:p>
            <a:r>
              <a:rPr lang="en-US" dirty="0"/>
              <a:t>Interactions of Radiation with Electronic Devices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16516D-EDA7-4697-B7FC-1F18C970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24744"/>
            <a:ext cx="10874424" cy="5052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effects of radiation on electronic devices and materials depend on: </a:t>
            </a:r>
          </a:p>
          <a:p>
            <a:r>
              <a:rPr lang="en-US" dirty="0"/>
              <a:t>Type of radiation (photon, electron, ion, neutron, …) </a:t>
            </a:r>
          </a:p>
          <a:p>
            <a:r>
              <a:rPr lang="en-US" dirty="0"/>
              <a:t>Rate of interaction </a:t>
            </a:r>
          </a:p>
          <a:p>
            <a:r>
              <a:rPr lang="en-US" dirty="0"/>
              <a:t>Type of material (Silicon, GaAs) </a:t>
            </a:r>
          </a:p>
          <a:p>
            <a:r>
              <a:rPr lang="en-US" dirty="0"/>
              <a:t>Component characteristics (process, structure,…) </a:t>
            </a:r>
          </a:p>
          <a:p>
            <a:pPr marL="0" indent="0">
              <a:buNone/>
            </a:pPr>
            <a:r>
              <a:rPr lang="en-US" b="1" dirty="0"/>
              <a:t>Consequences </a:t>
            </a:r>
          </a:p>
          <a:p>
            <a:r>
              <a:rPr lang="en-US" dirty="0"/>
              <a:t>Ionization: Total ionizing Dose (TID) and Single Event Effect (SEE) </a:t>
            </a:r>
          </a:p>
          <a:p>
            <a:r>
              <a:rPr lang="en-US" dirty="0"/>
              <a:t>Displacement Damage (DD or TNID)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7B541F-6EA1-48C7-AA84-5D8DAE8F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98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BE86CF-69F5-44EB-BE21-AC236F8E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16" y="-2033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Main radiation effects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CB3EFA2-1FAD-4C62-A8D7-250194EF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ED831E-F18D-429A-8F35-22EAACE73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2" b="3236"/>
          <a:stretch/>
        </p:blipFill>
        <p:spPr>
          <a:xfrm>
            <a:off x="478129" y="1052737"/>
            <a:ext cx="11193515" cy="50552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31A343-3C4D-440C-B6EF-F5642E39EE50}"/>
              </a:ext>
            </a:extLst>
          </p:cNvPr>
          <p:cNvSpPr/>
          <p:nvPr/>
        </p:nvSpPr>
        <p:spPr>
          <a:xfrm>
            <a:off x="10488488" y="5373216"/>
            <a:ext cx="1795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18CD5A-F9C5-47CB-8644-9B61349D95CE}"/>
              </a:ext>
            </a:extLst>
          </p:cNvPr>
          <p:cNvSpPr/>
          <p:nvPr/>
        </p:nvSpPr>
        <p:spPr>
          <a:xfrm>
            <a:off x="588583" y="939645"/>
            <a:ext cx="3271388" cy="50552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17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EE3242-E6F3-4F8C-B0FF-F207D809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181610"/>
            <a:ext cx="8229600" cy="1143000"/>
          </a:xfrm>
        </p:spPr>
        <p:txBody>
          <a:bodyPr/>
          <a:lstStyle/>
          <a:p>
            <a:r>
              <a:rPr lang="en-US" dirty="0"/>
              <a:t>Improve FPGA SEU Robustness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358166-B7F2-4E9A-9D2A-6C5C5D91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383F65A8-36AB-49A6-AE4C-0F7D7398E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48270"/>
              </p:ext>
            </p:extLst>
          </p:nvPr>
        </p:nvGraphicFramePr>
        <p:xfrm>
          <a:off x="1271464" y="3403600"/>
          <a:ext cx="9433047" cy="29523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44349">
                  <a:extLst>
                    <a:ext uri="{9D8B030D-6E8A-4147-A177-3AD203B41FA5}">
                      <a16:colId xmlns:a16="http://schemas.microsoft.com/office/drawing/2014/main" xmlns="" val="2210303596"/>
                    </a:ext>
                  </a:extLst>
                </a:gridCol>
                <a:gridCol w="3144349">
                  <a:extLst>
                    <a:ext uri="{9D8B030D-6E8A-4147-A177-3AD203B41FA5}">
                      <a16:colId xmlns:a16="http://schemas.microsoft.com/office/drawing/2014/main" xmlns="" val="2222325082"/>
                    </a:ext>
                  </a:extLst>
                </a:gridCol>
                <a:gridCol w="3144349">
                  <a:extLst>
                    <a:ext uri="{9D8B030D-6E8A-4147-A177-3AD203B41FA5}">
                      <a16:colId xmlns:a16="http://schemas.microsoft.com/office/drawing/2014/main" xmlns="" val="3603255572"/>
                    </a:ext>
                  </a:extLst>
                </a:gridCol>
              </a:tblGrid>
              <a:tr h="4389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Mitigation layer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Strategy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Protection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0546311"/>
                  </a:ext>
                </a:extLst>
              </a:tr>
              <a:tr h="43894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Logic level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Triple module redundancy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Fabric USER Logic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911438"/>
                  </a:ext>
                </a:extLst>
              </a:tr>
              <a:tr h="4389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Soft error mitigation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Configuration memory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564077"/>
                  </a:ext>
                </a:extLst>
              </a:tr>
              <a:tr h="43894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Device level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Flash scrubbing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Multi-boot with 6 copies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93035"/>
                  </a:ext>
                </a:extLst>
              </a:tr>
              <a:tr h="4389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Remote JTAG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Scrubbing FPGA or FLASH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498468"/>
                  </a:ext>
                </a:extLst>
              </a:tr>
              <a:tr h="7576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Board level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Remote power control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Individual remote power on\off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423038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F0C9CB-97C8-420E-A9F7-0E274798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732366"/>
            <a:ext cx="5544616" cy="255905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1F338D5-7F39-4D66-9DB3-94C449ABE64C}"/>
              </a:ext>
            </a:extLst>
          </p:cNvPr>
          <p:cNvSpPr/>
          <p:nvPr/>
        </p:nvSpPr>
        <p:spPr>
          <a:xfrm>
            <a:off x="1271464" y="181183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FPGA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architecture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B46EE042-9203-4828-9F09-343A4E60E238}"/>
              </a:ext>
            </a:extLst>
          </p:cNvPr>
          <p:cNvCxnSpPr>
            <a:cxnSpLocks/>
          </p:cNvCxnSpPr>
          <p:nvPr/>
        </p:nvCxnSpPr>
        <p:spPr>
          <a:xfrm>
            <a:off x="3719736" y="2044824"/>
            <a:ext cx="1080120" cy="0"/>
          </a:xfrm>
          <a:prstGeom prst="straightConnector1">
            <a:avLst/>
          </a:prstGeom>
          <a:ln w="57150" cmpd="dbl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D9A5BB-D24C-4992-9A41-148D0A6F1B1E}"/>
              </a:ext>
            </a:extLst>
          </p:cNvPr>
          <p:cNvSpPr txBox="1"/>
          <p:nvPr/>
        </p:nvSpPr>
        <p:spPr>
          <a:xfrm>
            <a:off x="10488488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Static RAM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D5AB07D0-92F2-46EF-B9D2-8E8D3E4F025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760296" y="1196752"/>
            <a:ext cx="1728192" cy="256674"/>
          </a:xfrm>
          <a:prstGeom prst="straightConnector1">
            <a:avLst/>
          </a:prstGeom>
          <a:ln w="57150" cmpd="dbl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885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6B7A0-B4AF-465B-BE27-411915B7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A47800F2-7089-403E-B92D-24E4F34D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E52E3A6-8EED-40D5-BB4D-1DAD01EB2C76}"/>
              </a:ext>
            </a:extLst>
          </p:cNvPr>
          <p:cNvSpPr/>
          <p:nvPr/>
        </p:nvSpPr>
        <p:spPr>
          <a:xfrm>
            <a:off x="407368" y="1098130"/>
            <a:ext cx="11881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main drawback for SRAM-based FPGAs is the vulnerability of the configuration memory. </a:t>
            </a:r>
          </a:p>
          <a:p>
            <a:endParaRPr lang="en-US" sz="2000" b="1" dirty="0"/>
          </a:p>
          <a:p>
            <a:r>
              <a:rPr lang="en-US" sz="2400" dirty="0"/>
              <a:t>• </a:t>
            </a:r>
            <a:r>
              <a:rPr lang="en-US" sz="2400" b="1" dirty="0">
                <a:solidFill>
                  <a:srgbClr val="FF0000"/>
                </a:solidFill>
              </a:rPr>
              <a:t>Soft Error Mitigation IP (SEM)</a:t>
            </a:r>
          </a:p>
          <a:p>
            <a:r>
              <a:rPr lang="en-US" sz="2400" dirty="0"/>
              <a:t>• </a:t>
            </a:r>
            <a:r>
              <a:rPr lang="en-US" sz="2400" b="1" dirty="0"/>
              <a:t>SEM</a:t>
            </a:r>
            <a:r>
              <a:rPr lang="en-US" sz="2400" dirty="0"/>
              <a:t> makes use of built-in primitives for the </a:t>
            </a:r>
            <a:r>
              <a:rPr lang="en-US" sz="2400" b="1" dirty="0"/>
              <a:t>detection and correction of SEUs on the configuration memory (CRAM)</a:t>
            </a:r>
          </a:p>
          <a:p>
            <a:r>
              <a:rPr lang="en-US" sz="2400" dirty="0"/>
              <a:t>• It is a controller that brings together the </a:t>
            </a:r>
            <a:r>
              <a:rPr lang="en-US" sz="2400" i="1" dirty="0"/>
              <a:t>ECC FRAME</a:t>
            </a:r>
            <a:r>
              <a:rPr lang="en-US" sz="2400" dirty="0"/>
              <a:t>, the </a:t>
            </a:r>
            <a:r>
              <a:rPr lang="en-US" sz="2400" i="1" dirty="0"/>
              <a:t>ICAP</a:t>
            </a:r>
            <a:r>
              <a:rPr lang="en-US" sz="2400" dirty="0"/>
              <a:t> and provides an </a:t>
            </a:r>
            <a:r>
              <a:rPr lang="en-US" sz="2400" i="1" dirty="0"/>
              <a:t>external interface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• ECC/CRC error detection – error correction </a:t>
            </a:r>
          </a:p>
          <a:p>
            <a:pPr lvl="1"/>
            <a:r>
              <a:rPr lang="en-US" sz="2400" dirty="0"/>
              <a:t>• 13-bit Hamming code </a:t>
            </a:r>
          </a:p>
          <a:p>
            <a:pPr lvl="1"/>
            <a:r>
              <a:rPr lang="en-US" sz="2400" dirty="0"/>
              <a:t>• UART interface for status/error reporting </a:t>
            </a:r>
          </a:p>
          <a:p>
            <a:pPr lvl="1"/>
            <a:r>
              <a:rPr lang="en-US" sz="2400" dirty="0"/>
              <a:t>• SEM </a:t>
            </a:r>
            <a:r>
              <a:rPr lang="en-US" sz="2400" b="1" dirty="0"/>
              <a:t>can detect two bit failures</a:t>
            </a:r>
            <a:r>
              <a:rPr lang="en-US" sz="2400" dirty="0"/>
              <a:t> per frame</a:t>
            </a:r>
          </a:p>
          <a:p>
            <a:pPr lvl="1"/>
            <a:r>
              <a:rPr lang="en-US" sz="2400" dirty="0"/>
              <a:t>• It </a:t>
            </a:r>
            <a:r>
              <a:rPr lang="en-US" sz="2400" b="1" dirty="0"/>
              <a:t>cannot correct BRAM and Flip Flops </a:t>
            </a:r>
            <a:endParaRPr lang="en-US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F32C55-F1BB-43AB-9ECB-714A40CF8B6A}"/>
              </a:ext>
            </a:extLst>
          </p:cNvPr>
          <p:cNvSpPr txBox="1">
            <a:spLocks/>
          </p:cNvSpPr>
          <p:nvPr/>
        </p:nvSpPr>
        <p:spPr>
          <a:xfrm>
            <a:off x="407368" y="-1872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5"/>
                </a:solidFill>
                <a:latin typeface="+mn-lt"/>
              </a:rPr>
              <a:t>Soft error mitigation</a:t>
            </a:r>
            <a:endParaRPr lang="ru-RU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17860ED-D723-44E7-87BA-53EB3A881AD0}"/>
              </a:ext>
            </a:extLst>
          </p:cNvPr>
          <p:cNvSpPr/>
          <p:nvPr/>
        </p:nvSpPr>
        <p:spPr>
          <a:xfrm>
            <a:off x="407368" y="1006903"/>
            <a:ext cx="9937104" cy="66654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20DE94-A1EE-47D9-B2FA-EEB8EE1A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821" y="3429000"/>
            <a:ext cx="5374870" cy="26642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A37E873-0A8D-4111-B2E7-623CAE3E8459}"/>
              </a:ext>
            </a:extLst>
          </p:cNvPr>
          <p:cNvSpPr/>
          <p:nvPr/>
        </p:nvSpPr>
        <p:spPr>
          <a:xfrm>
            <a:off x="6671876" y="6093296"/>
            <a:ext cx="4023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Block diagram of the SEU mitigation interface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45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AD827B-DF6E-4262-871E-2DD31BF5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171400"/>
            <a:ext cx="8229600" cy="1143000"/>
          </a:xfrm>
        </p:spPr>
        <p:txBody>
          <a:bodyPr/>
          <a:lstStyle/>
          <a:p>
            <a:r>
              <a:rPr lang="en-US" dirty="0" err="1"/>
              <a:t>GbtxEmulator</a:t>
            </a:r>
            <a:r>
              <a:rPr lang="en-US" dirty="0"/>
              <a:t> radiation test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DAB90B-0171-4E2E-BD72-48DC593F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6869AF6-549D-496B-9FD8-B46B4E732463}"/>
              </a:ext>
            </a:extLst>
          </p:cNvPr>
          <p:cNvSpPr/>
          <p:nvPr/>
        </p:nvSpPr>
        <p:spPr>
          <a:xfrm>
            <a:off x="315690" y="764704"/>
            <a:ext cx="9524726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2800" b="1" dirty="0"/>
              <a:t>1000 </a:t>
            </a:r>
            <a:r>
              <a:rPr lang="en-US" sz="2800" b="1" dirty="0"/>
              <a:t>MeV </a:t>
            </a:r>
            <a:r>
              <a:rPr lang="en-US" sz="2800" dirty="0"/>
              <a:t>proton beam (SC-1000 @ PNPI);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/>
              <a:t>Beam diameter: </a:t>
            </a:r>
            <a:r>
              <a:rPr lang="en-US" sz="2800" b="1" dirty="0"/>
              <a:t>20 mm;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/>
              <a:t>Time: </a:t>
            </a:r>
            <a:r>
              <a:rPr lang="en-US" sz="2800" b="1" dirty="0"/>
              <a:t>45 hours;</a:t>
            </a:r>
            <a:endParaRPr lang="en-US" sz="2800" dirty="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/>
              <a:t>Flux</a:t>
            </a:r>
            <a:r>
              <a:rPr lang="ru-RU" sz="2800" dirty="0"/>
              <a:t>:</a:t>
            </a:r>
            <a:r>
              <a:rPr lang="en-US" sz="2800" dirty="0"/>
              <a:t> </a:t>
            </a:r>
            <a:r>
              <a:rPr lang="ru-RU" sz="2800" b="1" dirty="0"/>
              <a:t>1</a:t>
            </a:r>
            <a:r>
              <a:rPr lang="en-US" sz="2800" b="1" dirty="0"/>
              <a:t>*10</a:t>
            </a:r>
            <a:r>
              <a:rPr lang="en-US" sz="2800" b="1" baseline="30000" dirty="0"/>
              <a:t>4 </a:t>
            </a:r>
            <a:r>
              <a:rPr lang="en-US" sz="2800" dirty="0"/>
              <a:t>- </a:t>
            </a:r>
            <a:r>
              <a:rPr lang="en-US" sz="2800" b="1" dirty="0"/>
              <a:t>5*10</a:t>
            </a:r>
            <a:r>
              <a:rPr lang="en-US" sz="2800" b="1" baseline="30000" dirty="0"/>
              <a:t>6</a:t>
            </a:r>
            <a:r>
              <a:rPr lang="en-US" sz="2800" baseline="30000" dirty="0"/>
              <a:t> </a:t>
            </a:r>
            <a:r>
              <a:rPr lang="en-US" sz="2800" b="1" dirty="0"/>
              <a:t>cm</a:t>
            </a:r>
            <a:r>
              <a:rPr lang="en-US" sz="2800" b="1" baseline="30000" dirty="0"/>
              <a:t>-2 </a:t>
            </a:r>
            <a:r>
              <a:rPr lang="en-US" sz="2800" b="1" dirty="0"/>
              <a:t>s</a:t>
            </a:r>
            <a:r>
              <a:rPr lang="en-US" sz="2800" b="1" baseline="30000" dirty="0"/>
              <a:t>-1</a:t>
            </a:r>
          </a:p>
          <a:p>
            <a:pPr fontAlgn="base"/>
            <a:endParaRPr lang="ru-RU" sz="2800" baseline="30000" dirty="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2B0BDD-1892-4B3E-9760-3B669C150A33}"/>
              </a:ext>
            </a:extLst>
          </p:cNvPr>
          <p:cNvSpPr/>
          <p:nvPr/>
        </p:nvSpPr>
        <p:spPr>
          <a:xfrm>
            <a:off x="347245" y="30396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800" dirty="0"/>
              <a:t>Controlled parameters:</a:t>
            </a:r>
            <a:endParaRPr lang="ru-RU" sz="2800" dirty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SEU CRAM rate; 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Error classification;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Power supply current;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Flux.</a:t>
            </a:r>
          </a:p>
        </p:txBody>
      </p:sp>
      <p:pic>
        <p:nvPicPr>
          <p:cNvPr id="8" name="Объект 5">
            <a:extLst>
              <a:ext uri="{FF2B5EF4-FFF2-40B4-BE49-F238E27FC236}">
                <a16:creationId xmlns:a16="http://schemas.microsoft.com/office/drawing/2014/main" xmlns="" id="{EAD7743E-03A8-4FD0-A5FC-DD554AD80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662" y="1700808"/>
            <a:ext cx="6134648" cy="4605779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DDE9346E-ED5C-4219-951B-F92DD306DDE7}"/>
              </a:ext>
            </a:extLst>
          </p:cNvPr>
          <p:cNvCxnSpPr>
            <a:cxnSpLocks/>
          </p:cNvCxnSpPr>
          <p:nvPr/>
        </p:nvCxnSpPr>
        <p:spPr>
          <a:xfrm flipH="1">
            <a:off x="9768420" y="2996952"/>
            <a:ext cx="713472" cy="928694"/>
          </a:xfrm>
          <a:prstGeom prst="straightConnector1">
            <a:avLst/>
          </a:prstGeom>
          <a:ln w="57150" cmpd="dbl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9BA7E416-65A7-4D6E-BEF4-18BDA2EE5694}"/>
              </a:ext>
            </a:extLst>
          </p:cNvPr>
          <p:cNvCxnSpPr>
            <a:cxnSpLocks/>
          </p:cNvCxnSpPr>
          <p:nvPr/>
        </p:nvCxnSpPr>
        <p:spPr>
          <a:xfrm>
            <a:off x="8678045" y="3188057"/>
            <a:ext cx="968324" cy="738164"/>
          </a:xfrm>
          <a:prstGeom prst="straightConnector1">
            <a:avLst/>
          </a:prstGeom>
          <a:ln w="57150" cmpd="dbl">
            <a:solidFill>
              <a:srgbClr val="C0000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C67E7F-D5A8-4802-BEAA-A29A34DEBF03}"/>
              </a:ext>
            </a:extLst>
          </p:cNvPr>
          <p:cNvSpPr txBox="1"/>
          <p:nvPr/>
        </p:nvSpPr>
        <p:spPr>
          <a:xfrm rot="2376348">
            <a:off x="8387545" y="2957224"/>
            <a:ext cx="141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BEAM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02C4D0-A38A-42FE-8E44-F5CBF6B93296}"/>
              </a:ext>
            </a:extLst>
          </p:cNvPr>
          <p:cNvSpPr txBox="1"/>
          <p:nvPr/>
        </p:nvSpPr>
        <p:spPr>
          <a:xfrm>
            <a:off x="10139178" y="2557178"/>
            <a:ext cx="141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FPGA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B3B945-5223-40F2-8346-7E1361B2FB89}"/>
              </a:ext>
            </a:extLst>
          </p:cNvPr>
          <p:cNvSpPr txBox="1"/>
          <p:nvPr/>
        </p:nvSpPr>
        <p:spPr>
          <a:xfrm>
            <a:off x="8563093" y="4396582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GBTxEmulator board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9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256D6-C404-470A-897D-0DC6444C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SEU &amp; MBU cross section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ADD0FAA-6E44-4C1D-8AFE-A42B0CAE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92AFA4D-B34C-4604-87B4-0636D79CA99C}"/>
              </a:ext>
            </a:extLst>
          </p:cNvPr>
          <p:cNvSpPr/>
          <p:nvPr/>
        </p:nvSpPr>
        <p:spPr>
          <a:xfrm>
            <a:off x="407368" y="4293096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Total: </a:t>
            </a:r>
            <a:r>
              <a:rPr lang="en-US" sz="2400" b="1" dirty="0">
                <a:solidFill>
                  <a:srgbClr val="FF0000"/>
                </a:solidFill>
              </a:rPr>
              <a:t>2666</a:t>
            </a:r>
            <a:r>
              <a:rPr lang="en-US" sz="2400" dirty="0"/>
              <a:t> SEU; </a:t>
            </a:r>
            <a:r>
              <a:rPr lang="en-US" sz="2400" b="1" dirty="0">
                <a:solidFill>
                  <a:srgbClr val="FF0000"/>
                </a:solidFill>
              </a:rPr>
              <a:t>126</a:t>
            </a:r>
            <a:r>
              <a:rPr lang="en-US" sz="2400" dirty="0"/>
              <a:t> MBU;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Fluence </a:t>
            </a:r>
            <a:r>
              <a:rPr lang="en-US" sz="2400" b="1" dirty="0"/>
              <a:t>5</a:t>
            </a:r>
            <a:r>
              <a:rPr lang="ru-RU" sz="2400" b="1" dirty="0"/>
              <a:t>,</a:t>
            </a:r>
            <a:r>
              <a:rPr lang="en-US" sz="2400" b="1" dirty="0"/>
              <a:t>7*10</a:t>
            </a:r>
            <a:r>
              <a:rPr lang="en-US" sz="2400" b="1" baseline="30000" dirty="0"/>
              <a:t>1</a:t>
            </a:r>
            <a:r>
              <a:rPr lang="ru-RU" sz="2400" b="1" baseline="30000" dirty="0"/>
              <a:t>0</a:t>
            </a:r>
            <a:r>
              <a:rPr lang="en-US" sz="2400" dirty="0"/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TID: </a:t>
            </a:r>
            <a:r>
              <a:rPr lang="en-US" sz="2400" b="1" dirty="0"/>
              <a:t>1,18 </a:t>
            </a:r>
            <a:r>
              <a:rPr lang="en-US" sz="2400" b="1" dirty="0" err="1"/>
              <a:t>kRad</a:t>
            </a:r>
            <a:endParaRPr lang="en-US" sz="2400" b="1" dirty="0"/>
          </a:p>
          <a:p>
            <a:endParaRPr lang="en-US" sz="28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EEB3FECE-E796-4CED-A73C-03813CBBA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265488"/>
              </p:ext>
            </p:extLst>
          </p:nvPr>
        </p:nvGraphicFramePr>
        <p:xfrm>
          <a:off x="551384" y="692696"/>
          <a:ext cx="5760640" cy="370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1EAE9D7C-8F04-4850-AFAD-8F9A43452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3135078"/>
              </p:ext>
            </p:extLst>
          </p:nvPr>
        </p:nvGraphicFramePr>
        <p:xfrm>
          <a:off x="6829448" y="620688"/>
          <a:ext cx="5328728" cy="298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D23E54E9-FB2A-4BA4-9DEB-15BD9E445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5255878"/>
              </p:ext>
            </p:extLst>
          </p:nvPr>
        </p:nvGraphicFramePr>
        <p:xfrm>
          <a:off x="6986971" y="3364320"/>
          <a:ext cx="5200325" cy="322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97BD68-A4C7-40C8-84AB-F131BA43B198}"/>
              </a:ext>
            </a:extLst>
          </p:cNvPr>
          <p:cNvSpPr/>
          <p:nvPr/>
        </p:nvSpPr>
        <p:spPr>
          <a:xfrm>
            <a:off x="405813" y="5465347"/>
            <a:ext cx="5906211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SEU </a:t>
            </a:r>
            <a:r>
              <a:rPr lang="ru-RU" sz="2400" b="1" dirty="0" err="1">
                <a:solidFill>
                  <a:schemeClr val="accent1"/>
                </a:solidFill>
              </a:rPr>
              <a:t>Cross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Section</a:t>
            </a:r>
            <a:r>
              <a:rPr lang="ru-RU" sz="2400" b="1" dirty="0">
                <a:solidFill>
                  <a:schemeClr val="accent1"/>
                </a:solidFill>
              </a:rPr>
              <a:t>: </a:t>
            </a:r>
            <a:r>
              <a:rPr lang="ru-RU" sz="2400" dirty="0"/>
              <a:t>(3,94 ± 2) E-15 cm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bit</a:t>
            </a:r>
            <a:endParaRPr lang="ru-RU" sz="2400" dirty="0"/>
          </a:p>
          <a:p>
            <a:r>
              <a:rPr lang="ru-RU" sz="2400" b="1" dirty="0">
                <a:solidFill>
                  <a:schemeClr val="accent1"/>
                </a:solidFill>
              </a:rPr>
              <a:t>MBU </a:t>
            </a:r>
            <a:r>
              <a:rPr lang="ru-RU" sz="2400" b="1" dirty="0" err="1">
                <a:solidFill>
                  <a:schemeClr val="accent1"/>
                </a:solidFill>
              </a:rPr>
              <a:t>Cross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Section</a:t>
            </a:r>
            <a:r>
              <a:rPr lang="ru-RU" sz="2400" b="1" dirty="0">
                <a:solidFill>
                  <a:schemeClr val="accent1"/>
                </a:solidFill>
              </a:rPr>
              <a:t>: </a:t>
            </a:r>
            <a:r>
              <a:rPr lang="ru-RU" sz="2400" dirty="0"/>
              <a:t>(2,58 ± 1.3) E-16 cm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bit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18947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77729</TotalTime>
  <Words>834</Words>
  <Application>Microsoft Office PowerPoint</Application>
  <PresentationFormat>Произвольный</PresentationFormat>
  <Paragraphs>156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Радиационные испытания концентратора данных на базе ПЛИС Artix-7 для кремниевой трековой системы установки BM@N    Шитенков М.О., Дементьев Д.В., Леонтьев В.В., Шереметьев А.Д., Мурин Ю.А.</vt:lpstr>
      <vt:lpstr>Introduction</vt:lpstr>
      <vt:lpstr>Слайд 3</vt:lpstr>
      <vt:lpstr>Interactions of Radiation with Electronic Devices</vt:lpstr>
      <vt:lpstr>Main radiation effects</vt:lpstr>
      <vt:lpstr>Improve FPGA SEU Robustness</vt:lpstr>
      <vt:lpstr> </vt:lpstr>
      <vt:lpstr>GbtxEmulator radiation test </vt:lpstr>
      <vt:lpstr>SEU &amp; MBU cross section</vt:lpstr>
      <vt:lpstr>Comparison  Cross Section with other experiments</vt:lpstr>
      <vt:lpstr>SEU rate in BM@N environment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 Feb panel</dc:title>
  <dc:creator>shite</dc:creator>
  <cp:lastModifiedBy>User Windows</cp:lastModifiedBy>
  <cp:revision>282</cp:revision>
  <dcterms:created xsi:type="dcterms:W3CDTF">2020-05-10T09:09:12Z</dcterms:created>
  <dcterms:modified xsi:type="dcterms:W3CDTF">2023-07-20T09:14:56Z</dcterms:modified>
</cp:coreProperties>
</file>