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73" r:id="rId3"/>
    <p:sldId id="274" r:id="rId4"/>
    <p:sldId id="278" r:id="rId5"/>
    <p:sldId id="277" r:id="rId6"/>
    <p:sldId id="276"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26" autoAdjust="0"/>
  </p:normalViewPr>
  <p:slideViewPr>
    <p:cSldViewPr>
      <p:cViewPr varScale="1">
        <p:scale>
          <a:sx n="62" d="100"/>
          <a:sy n="62" d="100"/>
        </p:scale>
        <p:origin x="72"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211079F-3CC0-4879-9E4F-99457A794151}" type="datetimeFigureOut">
              <a:rPr lang="ru-RU" smtClean="0"/>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B39EC8-315B-406B-97A5-52845D61AF3D}" type="slidenum">
              <a:rPr lang="ru-RU" smtClean="0"/>
              <a:t>‹#›</a:t>
            </a:fld>
            <a:endParaRPr lang="ru-RU"/>
          </a:p>
        </p:txBody>
      </p:sp>
    </p:spTree>
    <p:extLst>
      <p:ext uri="{BB962C8B-B14F-4D97-AF65-F5344CB8AC3E}">
        <p14:creationId xmlns:p14="http://schemas.microsoft.com/office/powerpoint/2010/main" val="420567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1079F-3CC0-4879-9E4F-99457A794151}" type="datetimeFigureOut">
              <a:rPr lang="ru-RU" smtClean="0"/>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B39EC8-315B-406B-97A5-52845D61AF3D}" type="slidenum">
              <a:rPr lang="ru-RU" smtClean="0"/>
              <a:t>‹#›</a:t>
            </a:fld>
            <a:endParaRPr lang="ru-RU"/>
          </a:p>
        </p:txBody>
      </p:sp>
    </p:spTree>
    <p:extLst>
      <p:ext uri="{BB962C8B-B14F-4D97-AF65-F5344CB8AC3E}">
        <p14:creationId xmlns:p14="http://schemas.microsoft.com/office/powerpoint/2010/main" val="2531614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1079F-3CC0-4879-9E4F-99457A794151}" type="datetimeFigureOut">
              <a:rPr lang="ru-RU" smtClean="0"/>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B39EC8-315B-406B-97A5-52845D61AF3D}" type="slidenum">
              <a:rPr lang="ru-RU" smtClean="0"/>
              <a:t>‹#›</a:t>
            </a:fld>
            <a:endParaRPr lang="ru-RU"/>
          </a:p>
        </p:txBody>
      </p:sp>
    </p:spTree>
    <p:extLst>
      <p:ext uri="{BB962C8B-B14F-4D97-AF65-F5344CB8AC3E}">
        <p14:creationId xmlns:p14="http://schemas.microsoft.com/office/powerpoint/2010/main" val="2244537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211079F-3CC0-4879-9E4F-99457A794151}" type="datetimeFigureOut">
              <a:rPr lang="ru-RU" smtClean="0"/>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B39EC8-315B-406B-97A5-52845D61AF3D}" type="slidenum">
              <a:rPr lang="ru-RU" smtClean="0"/>
              <a:t>‹#›</a:t>
            </a:fld>
            <a:endParaRPr lang="ru-RU"/>
          </a:p>
        </p:txBody>
      </p:sp>
    </p:spTree>
    <p:extLst>
      <p:ext uri="{BB962C8B-B14F-4D97-AF65-F5344CB8AC3E}">
        <p14:creationId xmlns:p14="http://schemas.microsoft.com/office/powerpoint/2010/main" val="5759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211079F-3CC0-4879-9E4F-99457A794151}" type="datetimeFigureOut">
              <a:rPr lang="ru-RU" smtClean="0"/>
              <a:t>30.01.2018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3B39EC8-315B-406B-97A5-52845D61AF3D}" type="slidenum">
              <a:rPr lang="ru-RU" smtClean="0"/>
              <a:t>‹#›</a:t>
            </a:fld>
            <a:endParaRPr lang="ru-RU"/>
          </a:p>
        </p:txBody>
      </p:sp>
    </p:spTree>
    <p:extLst>
      <p:ext uri="{BB962C8B-B14F-4D97-AF65-F5344CB8AC3E}">
        <p14:creationId xmlns:p14="http://schemas.microsoft.com/office/powerpoint/2010/main" val="3157163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211079F-3CC0-4879-9E4F-99457A794151}" type="datetimeFigureOut">
              <a:rPr lang="ru-RU" smtClean="0"/>
              <a:t>30.01.2018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B39EC8-315B-406B-97A5-52845D61AF3D}" type="slidenum">
              <a:rPr lang="ru-RU" smtClean="0"/>
              <a:t>‹#›</a:t>
            </a:fld>
            <a:endParaRPr lang="ru-RU"/>
          </a:p>
        </p:txBody>
      </p:sp>
    </p:spTree>
    <p:extLst>
      <p:ext uri="{BB962C8B-B14F-4D97-AF65-F5344CB8AC3E}">
        <p14:creationId xmlns:p14="http://schemas.microsoft.com/office/powerpoint/2010/main" val="4677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211079F-3CC0-4879-9E4F-99457A794151}" type="datetimeFigureOut">
              <a:rPr lang="ru-RU" smtClean="0"/>
              <a:t>30.01.2018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3B39EC8-315B-406B-97A5-52845D61AF3D}" type="slidenum">
              <a:rPr lang="ru-RU" smtClean="0"/>
              <a:t>‹#›</a:t>
            </a:fld>
            <a:endParaRPr lang="ru-RU"/>
          </a:p>
        </p:txBody>
      </p:sp>
    </p:spTree>
    <p:extLst>
      <p:ext uri="{BB962C8B-B14F-4D97-AF65-F5344CB8AC3E}">
        <p14:creationId xmlns:p14="http://schemas.microsoft.com/office/powerpoint/2010/main" val="2440718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211079F-3CC0-4879-9E4F-99457A794151}" type="datetimeFigureOut">
              <a:rPr lang="ru-RU" smtClean="0"/>
              <a:t>30.01.2018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3B39EC8-315B-406B-97A5-52845D61AF3D}" type="slidenum">
              <a:rPr lang="ru-RU" smtClean="0"/>
              <a:t>‹#›</a:t>
            </a:fld>
            <a:endParaRPr lang="ru-RU"/>
          </a:p>
        </p:txBody>
      </p:sp>
    </p:spTree>
    <p:extLst>
      <p:ext uri="{BB962C8B-B14F-4D97-AF65-F5344CB8AC3E}">
        <p14:creationId xmlns:p14="http://schemas.microsoft.com/office/powerpoint/2010/main" val="216751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211079F-3CC0-4879-9E4F-99457A794151}" type="datetimeFigureOut">
              <a:rPr lang="ru-RU" smtClean="0"/>
              <a:t>30.01.2018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3B39EC8-315B-406B-97A5-52845D61AF3D}" type="slidenum">
              <a:rPr lang="ru-RU" smtClean="0"/>
              <a:t>‹#›</a:t>
            </a:fld>
            <a:endParaRPr lang="ru-RU"/>
          </a:p>
        </p:txBody>
      </p:sp>
    </p:spTree>
    <p:extLst>
      <p:ext uri="{BB962C8B-B14F-4D97-AF65-F5344CB8AC3E}">
        <p14:creationId xmlns:p14="http://schemas.microsoft.com/office/powerpoint/2010/main" val="3653091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11079F-3CC0-4879-9E4F-99457A794151}" type="datetimeFigureOut">
              <a:rPr lang="ru-RU" smtClean="0"/>
              <a:t>30.01.2018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B39EC8-315B-406B-97A5-52845D61AF3D}" type="slidenum">
              <a:rPr lang="ru-RU" smtClean="0"/>
              <a:t>‹#›</a:t>
            </a:fld>
            <a:endParaRPr lang="ru-RU"/>
          </a:p>
        </p:txBody>
      </p:sp>
    </p:spTree>
    <p:extLst>
      <p:ext uri="{BB962C8B-B14F-4D97-AF65-F5344CB8AC3E}">
        <p14:creationId xmlns:p14="http://schemas.microsoft.com/office/powerpoint/2010/main" val="4202555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211079F-3CC0-4879-9E4F-99457A794151}" type="datetimeFigureOut">
              <a:rPr lang="ru-RU" smtClean="0"/>
              <a:t>30.01.2018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3B39EC8-315B-406B-97A5-52845D61AF3D}" type="slidenum">
              <a:rPr lang="ru-RU" smtClean="0"/>
              <a:t>‹#›</a:t>
            </a:fld>
            <a:endParaRPr lang="ru-RU"/>
          </a:p>
        </p:txBody>
      </p:sp>
    </p:spTree>
    <p:extLst>
      <p:ext uri="{BB962C8B-B14F-4D97-AF65-F5344CB8AC3E}">
        <p14:creationId xmlns:p14="http://schemas.microsoft.com/office/powerpoint/2010/main" val="325567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1079F-3CC0-4879-9E4F-99457A794151}" type="datetimeFigureOut">
              <a:rPr lang="ru-RU" smtClean="0"/>
              <a:t>30.01.2018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B39EC8-315B-406B-97A5-52845D61AF3D}" type="slidenum">
              <a:rPr lang="ru-RU" smtClean="0"/>
              <a:t>‹#›</a:t>
            </a:fld>
            <a:endParaRPr lang="ru-RU"/>
          </a:p>
        </p:txBody>
      </p:sp>
    </p:spTree>
    <p:extLst>
      <p:ext uri="{BB962C8B-B14F-4D97-AF65-F5344CB8AC3E}">
        <p14:creationId xmlns:p14="http://schemas.microsoft.com/office/powerpoint/2010/main" val="833581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52736"/>
            <a:ext cx="8229600" cy="850106"/>
          </a:xfrm>
        </p:spPr>
        <p:txBody>
          <a:bodyPr>
            <a:normAutofit fontScale="90000"/>
          </a:bodyPr>
          <a:lstStyle/>
          <a:p>
            <a:r>
              <a:rPr lang="en-US" sz="3100" dirty="0" smtClean="0">
                <a:solidFill>
                  <a:srgbClr val="0070C0"/>
                </a:solidFill>
                <a:latin typeface="Arial Black" panose="020B0A04020102020204" pitchFamily="34" charset="0"/>
              </a:rPr>
              <a:t>Information about the forced stop of </a:t>
            </a:r>
            <a:r>
              <a:rPr lang="en-US" sz="3100" dirty="0">
                <a:solidFill>
                  <a:srgbClr val="0070C0"/>
                </a:solidFill>
                <a:latin typeface="Arial Black" panose="020B0A04020102020204" pitchFamily="34" charset="0"/>
              </a:rPr>
              <a:t>the Nuclotron Run </a:t>
            </a:r>
            <a:r>
              <a:rPr lang="en-US" sz="3100" dirty="0" smtClean="0">
                <a:solidFill>
                  <a:srgbClr val="0070C0"/>
                </a:solidFill>
                <a:latin typeface="Arial Black" panose="020B0A04020102020204" pitchFamily="34" charset="0"/>
              </a:rPr>
              <a:t># 55th and plans for 2018</a:t>
            </a:r>
            <a:endParaRPr lang="ru-RU" sz="3100" dirty="0">
              <a:solidFill>
                <a:srgbClr val="0070C0"/>
              </a:solidFill>
              <a:latin typeface="Arial Black" panose="020B0A04020102020204" pitchFamily="34" charset="0"/>
            </a:endParaRPr>
          </a:p>
        </p:txBody>
      </p:sp>
      <p:sp>
        <p:nvSpPr>
          <p:cNvPr id="4" name="Объект 3"/>
          <p:cNvSpPr>
            <a:spLocks noGrp="1"/>
          </p:cNvSpPr>
          <p:nvPr>
            <p:ph idx="1"/>
          </p:nvPr>
        </p:nvSpPr>
        <p:spPr>
          <a:xfrm>
            <a:off x="3131840" y="2564904"/>
            <a:ext cx="3898776" cy="1036712"/>
          </a:xfrm>
        </p:spPr>
        <p:txBody>
          <a:bodyPr>
            <a:normAutofit/>
          </a:bodyPr>
          <a:lstStyle/>
          <a:p>
            <a:pPr marL="0" indent="0">
              <a:buNone/>
            </a:pPr>
            <a:endParaRPr lang="en-US" sz="2800" dirty="0">
              <a:latin typeface="Arial" panose="020B0604020202020204" pitchFamily="34" charset="0"/>
              <a:cs typeface="Arial" panose="020B0604020202020204" pitchFamily="34" charset="0"/>
            </a:endParaRPr>
          </a:p>
          <a:p>
            <a:pPr marL="0" indent="0">
              <a:buNone/>
            </a:pPr>
            <a:r>
              <a:rPr lang="en-US" sz="2400" dirty="0" smtClean="0">
                <a:latin typeface="Arial" panose="020B0604020202020204" pitchFamily="34" charset="0"/>
                <a:cs typeface="Arial" panose="020B0604020202020204" pitchFamily="34" charset="0"/>
              </a:rPr>
              <a:t>H. Khodzhibagiyan</a:t>
            </a:r>
            <a:endParaRPr lang="ru-RU" sz="2400" dirty="0">
              <a:latin typeface="Arial" panose="020B0604020202020204" pitchFamily="34" charset="0"/>
              <a:cs typeface="Arial" panose="020B0604020202020204" pitchFamily="34" charset="0"/>
            </a:endParaRPr>
          </a:p>
        </p:txBody>
      </p:sp>
      <p:sp>
        <p:nvSpPr>
          <p:cNvPr id="3" name="Прямоугольник 2"/>
          <p:cNvSpPr/>
          <p:nvPr/>
        </p:nvSpPr>
        <p:spPr>
          <a:xfrm>
            <a:off x="2555776" y="6093296"/>
            <a:ext cx="3825021" cy="338554"/>
          </a:xfrm>
          <a:prstGeom prst="rect">
            <a:avLst/>
          </a:prstGeom>
        </p:spPr>
        <p:txBody>
          <a:bodyPr wrap="none">
            <a:spAutoFit/>
          </a:bodyPr>
          <a:lstStyle/>
          <a:p>
            <a:r>
              <a:rPr lang="sv-SE" sz="1600" dirty="0">
                <a:latin typeface="Arial" panose="020B0604020202020204" pitchFamily="34" charset="0"/>
                <a:cs typeface="Arial" panose="020B0604020202020204" pitchFamily="34" charset="0"/>
              </a:rPr>
              <a:t>PAC PP, JINR, Dubna, 31 January 2018</a:t>
            </a:r>
            <a:endParaRPr lang="ru-RU"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8501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88640"/>
            <a:ext cx="8229600" cy="850106"/>
          </a:xfrm>
        </p:spPr>
        <p:txBody>
          <a:bodyPr>
            <a:normAutofit/>
          </a:bodyPr>
          <a:lstStyle/>
          <a:p>
            <a:r>
              <a:rPr lang="en-US" sz="2400" dirty="0" smtClean="0">
                <a:solidFill>
                  <a:srgbClr val="0070C0"/>
                </a:solidFill>
                <a:latin typeface="Arial Black" panose="020B0A04020102020204" pitchFamily="34" charset="0"/>
              </a:rPr>
              <a:t>Stoppage </a:t>
            </a:r>
            <a:r>
              <a:rPr lang="en-US" sz="2400" dirty="0">
                <a:solidFill>
                  <a:srgbClr val="0070C0"/>
                </a:solidFill>
                <a:latin typeface="Arial Black" panose="020B0A04020102020204" pitchFamily="34" charset="0"/>
              </a:rPr>
              <a:t>of the 55th Run </a:t>
            </a:r>
            <a:endParaRPr lang="ru-RU" sz="2400" dirty="0">
              <a:solidFill>
                <a:srgbClr val="0070C0"/>
              </a:solidFill>
              <a:latin typeface="Arial Black" panose="020B0A04020102020204" pitchFamily="34" charset="0"/>
            </a:endParaRPr>
          </a:p>
        </p:txBody>
      </p:sp>
      <p:sp>
        <p:nvSpPr>
          <p:cNvPr id="4" name="Объект 3"/>
          <p:cNvSpPr>
            <a:spLocks noGrp="1"/>
          </p:cNvSpPr>
          <p:nvPr>
            <p:ph idx="1"/>
          </p:nvPr>
        </p:nvSpPr>
        <p:spPr>
          <a:xfrm>
            <a:off x="611560" y="1038746"/>
            <a:ext cx="8229600" cy="5270574"/>
          </a:xfrm>
        </p:spPr>
        <p:txBody>
          <a:bodyPr>
            <a:normAutofit lnSpcReduction="10000"/>
          </a:bodyPr>
          <a:lstStyle/>
          <a:p>
            <a:pPr algn="just">
              <a:buFontTx/>
              <a:buChar char="-"/>
            </a:pPr>
            <a:r>
              <a:rPr lang="en-US" sz="2000" dirty="0" smtClean="0">
                <a:solidFill>
                  <a:schemeClr val="tx2"/>
                </a:solidFill>
                <a:latin typeface="Arial" panose="020B0604020202020204" pitchFamily="34" charset="0"/>
                <a:cs typeface="Arial" panose="020B0604020202020204" pitchFamily="34" charset="0"/>
              </a:rPr>
              <a:t>The </a:t>
            </a:r>
            <a:r>
              <a:rPr lang="en-US" sz="2000" dirty="0">
                <a:solidFill>
                  <a:schemeClr val="tx2"/>
                </a:solidFill>
                <a:latin typeface="Arial" panose="020B0604020202020204" pitchFamily="34" charset="0"/>
                <a:cs typeface="Arial" panose="020B0604020202020204" pitchFamily="34" charset="0"/>
              </a:rPr>
              <a:t>reason for the forced stoppage of the </a:t>
            </a:r>
            <a:r>
              <a:rPr lang="en-US" sz="2000" dirty="0" smtClean="0">
                <a:solidFill>
                  <a:schemeClr val="tx2"/>
                </a:solidFill>
                <a:latin typeface="Arial" panose="020B0604020202020204" pitchFamily="34" charset="0"/>
                <a:cs typeface="Arial" panose="020B0604020202020204" pitchFamily="34" charset="0"/>
              </a:rPr>
              <a:t>55</a:t>
            </a:r>
            <a:r>
              <a:rPr lang="en-US" sz="2000" baseline="30000" dirty="0">
                <a:solidFill>
                  <a:srgbClr val="1F497D"/>
                </a:solidFill>
                <a:latin typeface="Arial" panose="020B0604020202020204" pitchFamily="34" charset="0"/>
                <a:cs typeface="Arial" panose="020B0604020202020204" pitchFamily="34" charset="0"/>
              </a:rPr>
              <a:t>th</a:t>
            </a:r>
            <a:r>
              <a:rPr lang="en-US" sz="2000" dirty="0" smtClean="0">
                <a:solidFill>
                  <a:schemeClr val="tx2"/>
                </a:solidFill>
                <a:latin typeface="Arial" panose="020B0604020202020204" pitchFamily="34" charset="0"/>
                <a:cs typeface="Arial" panose="020B0604020202020204" pitchFamily="34" charset="0"/>
              </a:rPr>
              <a:t> </a:t>
            </a:r>
            <a:r>
              <a:rPr lang="en-US" sz="2000" dirty="0">
                <a:solidFill>
                  <a:schemeClr val="tx2"/>
                </a:solidFill>
                <a:latin typeface="Arial" panose="020B0604020202020204" pitchFamily="34" charset="0"/>
                <a:cs typeface="Arial" panose="020B0604020202020204" pitchFamily="34" charset="0"/>
              </a:rPr>
              <a:t>Run of the Nuclotron </a:t>
            </a:r>
            <a:r>
              <a:rPr lang="en-US" sz="2000" dirty="0" smtClean="0">
                <a:solidFill>
                  <a:schemeClr val="tx2"/>
                </a:solidFill>
                <a:latin typeface="Arial" panose="020B0604020202020204" pitchFamily="34" charset="0"/>
                <a:cs typeface="Arial" panose="020B0604020202020204" pitchFamily="34" charset="0"/>
              </a:rPr>
              <a:t>in November 2017 was </a:t>
            </a:r>
            <a:r>
              <a:rPr lang="en-US" sz="2000" dirty="0">
                <a:solidFill>
                  <a:schemeClr val="tx2"/>
                </a:solidFill>
                <a:latin typeface="Arial" panose="020B0604020202020204" pitchFamily="34" charset="0"/>
                <a:cs typeface="Arial" panose="020B0604020202020204" pitchFamily="34" charset="0"/>
              </a:rPr>
              <a:t>the depletion of the resource of helium purification unit from the oil and water impurities</a:t>
            </a:r>
            <a:r>
              <a:rPr lang="en-US" sz="2000" dirty="0" smtClean="0">
                <a:solidFill>
                  <a:schemeClr val="tx2"/>
                </a:solidFill>
                <a:latin typeface="Arial" panose="020B0604020202020204" pitchFamily="34" charset="0"/>
                <a:cs typeface="Arial" panose="020B0604020202020204" pitchFamily="34" charset="0"/>
              </a:rPr>
              <a:t>. </a:t>
            </a:r>
          </a:p>
          <a:p>
            <a:pPr marL="0" indent="0" algn="just">
              <a:buNone/>
            </a:pPr>
            <a:endParaRPr lang="en-US" sz="2000" dirty="0" smtClean="0">
              <a:solidFill>
                <a:schemeClr val="tx2"/>
              </a:solidFill>
              <a:latin typeface="Arial" panose="020B0604020202020204" pitchFamily="34" charset="0"/>
              <a:cs typeface="Arial" panose="020B0604020202020204" pitchFamily="34" charset="0"/>
            </a:endParaRPr>
          </a:p>
          <a:p>
            <a:pPr algn="just">
              <a:buFontTx/>
              <a:buChar char="-"/>
            </a:pPr>
            <a:r>
              <a:rPr lang="en-US" sz="2000" dirty="0" smtClean="0">
                <a:solidFill>
                  <a:schemeClr val="tx2"/>
                </a:solidFill>
                <a:latin typeface="Arial" panose="020B0604020202020204" pitchFamily="34" charset="0"/>
                <a:cs typeface="Arial" panose="020B0604020202020204" pitchFamily="34" charset="0"/>
              </a:rPr>
              <a:t>The </a:t>
            </a:r>
            <a:r>
              <a:rPr lang="en-US" sz="2000" dirty="0">
                <a:solidFill>
                  <a:schemeClr val="tx2"/>
                </a:solidFill>
                <a:latin typeface="Arial" panose="020B0604020202020204" pitchFamily="34" charset="0"/>
                <a:cs typeface="Arial" panose="020B0604020202020204" pitchFamily="34" charset="0"/>
              </a:rPr>
              <a:t>manufacturer of the refrigerator did not provide oil vapor monitoring in the helium stream after the purification unit, so it was impossible to determine when the unit's resource was spent. </a:t>
            </a:r>
            <a:endParaRPr lang="en-US" sz="2000" dirty="0" smtClean="0">
              <a:solidFill>
                <a:schemeClr val="tx2"/>
              </a:solidFill>
              <a:latin typeface="Arial" panose="020B0604020202020204" pitchFamily="34" charset="0"/>
              <a:cs typeface="Arial" panose="020B0604020202020204" pitchFamily="34" charset="0"/>
            </a:endParaRPr>
          </a:p>
          <a:p>
            <a:pPr marL="0" indent="0" algn="just">
              <a:buNone/>
            </a:pPr>
            <a:endParaRPr lang="en-US" sz="2000" dirty="0" smtClean="0">
              <a:solidFill>
                <a:schemeClr val="tx2"/>
              </a:solidFill>
              <a:latin typeface="Arial" panose="020B0604020202020204" pitchFamily="34" charset="0"/>
              <a:cs typeface="Arial" panose="020B0604020202020204" pitchFamily="34" charset="0"/>
            </a:endParaRPr>
          </a:p>
          <a:p>
            <a:pPr algn="just">
              <a:buFontTx/>
              <a:buChar char="-"/>
            </a:pPr>
            <a:r>
              <a:rPr lang="en-US" sz="2000" dirty="0" smtClean="0">
                <a:solidFill>
                  <a:schemeClr val="tx2"/>
                </a:solidFill>
                <a:latin typeface="Arial" panose="020B0604020202020204" pitchFamily="34" charset="0"/>
                <a:cs typeface="Arial" panose="020B0604020202020204" pitchFamily="34" charset="0"/>
              </a:rPr>
              <a:t>Oil </a:t>
            </a:r>
            <a:r>
              <a:rPr lang="en-US" sz="2000" dirty="0">
                <a:solidFill>
                  <a:schemeClr val="tx2"/>
                </a:solidFill>
                <a:latin typeface="Arial" panose="020B0604020202020204" pitchFamily="34" charset="0"/>
                <a:cs typeface="Arial" panose="020B0604020202020204" pitchFamily="34" charset="0"/>
              </a:rPr>
              <a:t>fumes after passing the purification device enter into the heat exchanger and freeze on its walls. After a power failure, the helium compressor stopped and the top part of the heat exchanger was warmed up. The oil on the walls of the upper part of the heat exchanger melted, flow down, accumulated, froze and blocked the channels of the lower cold part of the heat exchanger. Continuation of the Nuclotron operation without repairing its cryogenic system became impossible</a:t>
            </a:r>
            <a:r>
              <a:rPr lang="en-US" sz="2000" dirty="0" smtClean="0">
                <a:solidFill>
                  <a:schemeClr val="tx2"/>
                </a:solidFill>
                <a:latin typeface="Arial" panose="020B0604020202020204" pitchFamily="34" charset="0"/>
                <a:cs typeface="Arial" panose="020B0604020202020204" pitchFamily="34" charset="0"/>
              </a:rPr>
              <a:t>.</a:t>
            </a:r>
            <a:r>
              <a:rPr lang="ru-RU" sz="2000" dirty="0" smtClean="0">
                <a:solidFill>
                  <a:schemeClr val="tx2"/>
                </a:solidFill>
                <a:latin typeface="Arial" panose="020B0604020202020204" pitchFamily="34" charset="0"/>
                <a:cs typeface="Arial" panose="020B0604020202020204" pitchFamily="34" charset="0"/>
              </a:rPr>
              <a:t> </a:t>
            </a:r>
            <a:r>
              <a:rPr lang="en-US" sz="2000" dirty="0" smtClean="0">
                <a:solidFill>
                  <a:schemeClr val="tx2"/>
                </a:solidFill>
                <a:latin typeface="Arial" panose="020B0604020202020204" pitchFamily="34" charset="0"/>
                <a:cs typeface="Arial" panose="020B0604020202020204" pitchFamily="34" charset="0"/>
              </a:rPr>
              <a:t>The 55</a:t>
            </a:r>
            <a:r>
              <a:rPr lang="en-US" sz="2000" baseline="30000" dirty="0" smtClean="0">
                <a:solidFill>
                  <a:schemeClr val="tx2"/>
                </a:solidFill>
                <a:latin typeface="Arial" panose="020B0604020202020204" pitchFamily="34" charset="0"/>
                <a:cs typeface="Arial" panose="020B0604020202020204" pitchFamily="34" charset="0"/>
              </a:rPr>
              <a:t>th</a:t>
            </a:r>
            <a:r>
              <a:rPr lang="en-US" sz="2000" dirty="0" smtClean="0">
                <a:solidFill>
                  <a:schemeClr val="tx2"/>
                </a:solidFill>
                <a:latin typeface="Arial" panose="020B0604020202020204" pitchFamily="34" charset="0"/>
                <a:cs typeface="Arial" panose="020B0604020202020204" pitchFamily="34" charset="0"/>
              </a:rPr>
              <a:t> Run of the Nuclotron was stopped on November 03</a:t>
            </a:r>
            <a:r>
              <a:rPr lang="en-US" sz="2000" baseline="30000" dirty="0" smtClean="0">
                <a:solidFill>
                  <a:srgbClr val="1F497D"/>
                </a:solidFill>
                <a:latin typeface="Arial" panose="020B0604020202020204" pitchFamily="34" charset="0"/>
                <a:cs typeface="Arial" panose="020B0604020202020204" pitchFamily="34" charset="0"/>
              </a:rPr>
              <a:t>th</a:t>
            </a:r>
            <a:r>
              <a:rPr lang="en-US" sz="2000" dirty="0" smtClean="0">
                <a:solidFill>
                  <a:schemeClr val="tx2"/>
                </a:solidFill>
                <a:latin typeface="Arial" panose="020B0604020202020204" pitchFamily="34" charset="0"/>
                <a:cs typeface="Arial" panose="020B0604020202020204" pitchFamily="34" charset="0"/>
              </a:rPr>
              <a:t>, 2017.</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2653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88640"/>
            <a:ext cx="8229600" cy="850106"/>
          </a:xfrm>
        </p:spPr>
        <p:txBody>
          <a:bodyPr>
            <a:normAutofit/>
          </a:bodyPr>
          <a:lstStyle/>
          <a:p>
            <a:r>
              <a:rPr lang="en-US" sz="2400" dirty="0" smtClean="0">
                <a:solidFill>
                  <a:srgbClr val="0070C0"/>
                </a:solidFill>
                <a:latin typeface="Arial Black" panose="020B0A04020102020204" pitchFamily="34" charset="0"/>
              </a:rPr>
              <a:t>Repairing of the Nuclotron cryogenic system  </a:t>
            </a:r>
            <a:endParaRPr lang="ru-RU" sz="2400" dirty="0">
              <a:solidFill>
                <a:srgbClr val="0070C0"/>
              </a:solidFill>
              <a:latin typeface="Arial Black" panose="020B0A04020102020204" pitchFamily="34" charset="0"/>
            </a:endParaRPr>
          </a:p>
        </p:txBody>
      </p:sp>
      <p:sp>
        <p:nvSpPr>
          <p:cNvPr id="4" name="Объект 3"/>
          <p:cNvSpPr>
            <a:spLocks noGrp="1"/>
          </p:cNvSpPr>
          <p:nvPr>
            <p:ph idx="1"/>
          </p:nvPr>
        </p:nvSpPr>
        <p:spPr>
          <a:xfrm>
            <a:off x="651457" y="1772816"/>
            <a:ext cx="8229600" cy="806078"/>
          </a:xfrm>
        </p:spPr>
        <p:txBody>
          <a:bodyPr>
            <a:normAutofit/>
          </a:bodyPr>
          <a:lstStyle/>
          <a:p>
            <a:pPr algn="just">
              <a:buFontTx/>
              <a:buChar char="-"/>
            </a:pPr>
            <a:r>
              <a:rPr lang="en-US" sz="2000" dirty="0" smtClean="0">
                <a:solidFill>
                  <a:schemeClr val="tx2"/>
                </a:solidFill>
                <a:latin typeface="Arial" panose="020B0604020202020204" pitchFamily="34" charset="0"/>
                <a:cs typeface="Arial" panose="020B0604020202020204" pitchFamily="34" charset="0"/>
              </a:rPr>
              <a:t>The helium purification </a:t>
            </a:r>
            <a:r>
              <a:rPr lang="en-US" sz="2000" dirty="0">
                <a:solidFill>
                  <a:schemeClr val="tx2"/>
                </a:solidFill>
                <a:latin typeface="Arial" panose="020B0604020202020204" pitchFamily="34" charset="0"/>
                <a:cs typeface="Arial" panose="020B0604020202020204" pitchFamily="34" charset="0"/>
              </a:rPr>
              <a:t>unit that has </a:t>
            </a:r>
            <a:r>
              <a:rPr lang="en-US" sz="2000" dirty="0" smtClean="0">
                <a:solidFill>
                  <a:schemeClr val="tx2"/>
                </a:solidFill>
                <a:latin typeface="Arial" panose="020B0604020202020204" pitchFamily="34" charset="0"/>
                <a:cs typeface="Arial" panose="020B0604020202020204" pitchFamily="34" charset="0"/>
              </a:rPr>
              <a:t>spent </a:t>
            </a:r>
            <a:r>
              <a:rPr lang="en-US" sz="2000" dirty="0">
                <a:solidFill>
                  <a:schemeClr val="tx2"/>
                </a:solidFill>
                <a:latin typeface="Arial" panose="020B0604020202020204" pitchFamily="34" charset="0"/>
                <a:cs typeface="Arial" panose="020B0604020202020204" pitchFamily="34" charset="0"/>
              </a:rPr>
              <a:t>the resource was replaced by a new </a:t>
            </a:r>
            <a:r>
              <a:rPr lang="en-US" sz="2000" dirty="0" smtClean="0">
                <a:solidFill>
                  <a:schemeClr val="tx2"/>
                </a:solidFill>
                <a:latin typeface="Arial" panose="020B0604020202020204" pitchFamily="34" charset="0"/>
                <a:cs typeface="Arial" panose="020B0604020202020204" pitchFamily="34" charset="0"/>
              </a:rPr>
              <a:t>one in December 2017.</a:t>
            </a:r>
          </a:p>
          <a:p>
            <a:pPr marL="0" indent="0" algn="just">
              <a:buNone/>
            </a:pPr>
            <a:endParaRPr lang="en-US" sz="2000" dirty="0">
              <a:solidFill>
                <a:schemeClr val="tx2"/>
              </a:solidFill>
              <a:latin typeface="Arial" panose="020B0604020202020204" pitchFamily="34" charset="0"/>
              <a:cs typeface="Arial" panose="020B0604020202020204" pitchFamily="34" charset="0"/>
            </a:endParaRPr>
          </a:p>
        </p:txBody>
      </p:sp>
      <p:pic>
        <p:nvPicPr>
          <p:cNvPr id="5" name="Рисунок 4" descr="C:\Users\Hamlet\Desktop\МО-80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35696" y="2620107"/>
            <a:ext cx="5112568" cy="2927920"/>
          </a:xfrm>
          <a:prstGeom prst="rect">
            <a:avLst/>
          </a:prstGeom>
          <a:noFill/>
          <a:ln>
            <a:noFill/>
          </a:ln>
        </p:spPr>
      </p:pic>
      <p:sp>
        <p:nvSpPr>
          <p:cNvPr id="3" name="Прямоугольник 2"/>
          <p:cNvSpPr/>
          <p:nvPr/>
        </p:nvSpPr>
        <p:spPr>
          <a:xfrm>
            <a:off x="634333" y="5589240"/>
            <a:ext cx="7776864" cy="1015663"/>
          </a:xfrm>
          <a:prstGeom prst="rect">
            <a:avLst/>
          </a:prstGeom>
        </p:spPr>
        <p:txBody>
          <a:bodyPr wrap="square">
            <a:spAutoFit/>
          </a:bodyPr>
          <a:lstStyle/>
          <a:p>
            <a:pPr algn="just"/>
            <a:r>
              <a:rPr lang="en-US" sz="2000" dirty="0" smtClean="0">
                <a:solidFill>
                  <a:schemeClr val="tx2"/>
                </a:solidFill>
                <a:latin typeface="Arial" panose="020B0604020202020204" pitchFamily="34" charset="0"/>
                <a:cs typeface="Arial" panose="020B0604020202020204" pitchFamily="34" charset="0"/>
              </a:rPr>
              <a:t>- </a:t>
            </a:r>
            <a:r>
              <a:rPr lang="en-US" sz="2000" dirty="0" smtClean="0">
                <a:solidFill>
                  <a:schemeClr val="accent1">
                    <a:lumMod val="50000"/>
                  </a:schemeClr>
                </a:solidFill>
                <a:latin typeface="Arial" panose="020B0604020202020204" pitchFamily="34" charset="0"/>
                <a:cs typeface="Arial" panose="020B0604020202020204" pitchFamily="34" charset="0"/>
              </a:rPr>
              <a:t>The</a:t>
            </a:r>
            <a:r>
              <a:rPr lang="en-US" sz="2000" dirty="0" smtClean="0">
                <a:solidFill>
                  <a:schemeClr val="tx2"/>
                </a:solidFill>
                <a:latin typeface="Arial" panose="020B0604020202020204" pitchFamily="34" charset="0"/>
                <a:cs typeface="Arial" panose="020B0604020202020204" pitchFamily="34" charset="0"/>
              </a:rPr>
              <a:t> </a:t>
            </a:r>
            <a:r>
              <a:rPr lang="en-US" sz="2000" dirty="0">
                <a:solidFill>
                  <a:schemeClr val="tx2"/>
                </a:solidFill>
                <a:latin typeface="Arial" panose="020B0604020202020204" pitchFamily="34" charset="0"/>
                <a:cs typeface="Arial" panose="020B0604020202020204" pitchFamily="34" charset="0"/>
              </a:rPr>
              <a:t>heat exchange equipment was washed from the oil with Freon and then purified from Freon and water by blowing with air and </a:t>
            </a:r>
            <a:r>
              <a:rPr lang="en-US" sz="2000" dirty="0" smtClean="0">
                <a:solidFill>
                  <a:schemeClr val="tx2"/>
                </a:solidFill>
                <a:latin typeface="Arial" panose="020B0604020202020204" pitchFamily="34" charset="0"/>
                <a:cs typeface="Arial" panose="020B0604020202020204" pitchFamily="34" charset="0"/>
              </a:rPr>
              <a:t>gaseous helium</a:t>
            </a:r>
            <a:r>
              <a:rPr lang="en-US" sz="2000" dirty="0">
                <a:solidFill>
                  <a:schemeClr val="tx2"/>
                </a:solidFill>
                <a:latin typeface="Arial" panose="020B0604020202020204" pitchFamily="34" charset="0"/>
                <a:cs typeface="Arial" panose="020B0604020202020204" pitchFamily="34" charset="0"/>
              </a:rPr>
              <a:t>.</a:t>
            </a:r>
          </a:p>
        </p:txBody>
      </p:sp>
      <p:sp>
        <p:nvSpPr>
          <p:cNvPr id="6" name="Прямоугольник 5"/>
          <p:cNvSpPr/>
          <p:nvPr/>
        </p:nvSpPr>
        <p:spPr>
          <a:xfrm>
            <a:off x="899592" y="980728"/>
            <a:ext cx="7416824" cy="707886"/>
          </a:xfrm>
          <a:prstGeom prst="rect">
            <a:avLst/>
          </a:prstGeom>
        </p:spPr>
        <p:txBody>
          <a:bodyPr wrap="square">
            <a:spAutoFit/>
          </a:bodyPr>
          <a:lstStyle/>
          <a:p>
            <a:r>
              <a:rPr lang="en-US" sz="2000" dirty="0" smtClean="0">
                <a:solidFill>
                  <a:schemeClr val="accent1">
                    <a:lumMod val="50000"/>
                  </a:schemeClr>
                </a:solidFill>
                <a:latin typeface="Arial" panose="020B0604020202020204" pitchFamily="34" charset="0"/>
                <a:cs typeface="Arial" panose="020B0604020202020204" pitchFamily="34" charset="0"/>
              </a:rPr>
              <a:t>VBLHEP </a:t>
            </a:r>
            <a:r>
              <a:rPr lang="en-US" sz="2000" dirty="0">
                <a:solidFill>
                  <a:schemeClr val="accent1">
                    <a:lumMod val="50000"/>
                  </a:schemeClr>
                </a:solidFill>
                <a:latin typeface="Arial" panose="020B0604020202020204" pitchFamily="34" charset="0"/>
                <a:cs typeface="Arial" panose="020B0604020202020204" pitchFamily="34" charset="0"/>
              </a:rPr>
              <a:t>developed and implemented a plan for the rapid repair of the </a:t>
            </a:r>
            <a:r>
              <a:rPr lang="en-US" sz="2000" dirty="0" smtClean="0">
                <a:solidFill>
                  <a:schemeClr val="accent1">
                    <a:lumMod val="50000"/>
                  </a:schemeClr>
                </a:solidFill>
                <a:latin typeface="Arial" panose="020B0604020202020204" pitchFamily="34" charset="0"/>
                <a:cs typeface="Arial" panose="020B0604020202020204" pitchFamily="34" charset="0"/>
              </a:rPr>
              <a:t>Nuclotron cryogenic system</a:t>
            </a:r>
            <a:r>
              <a:rPr lang="ru-RU" sz="2000" dirty="0" smtClean="0">
                <a:solidFill>
                  <a:schemeClr val="accent1">
                    <a:lumMod val="50000"/>
                  </a:schemeClr>
                </a:solidFill>
                <a:latin typeface="Arial" panose="020B0604020202020204" pitchFamily="34" charset="0"/>
                <a:cs typeface="Arial" panose="020B0604020202020204" pitchFamily="34" charset="0"/>
              </a:rPr>
              <a:t>:</a:t>
            </a:r>
            <a:endParaRPr lang="ru-RU" sz="20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84791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8229600" cy="850106"/>
          </a:xfrm>
        </p:spPr>
        <p:txBody>
          <a:bodyPr>
            <a:normAutofit/>
          </a:bodyPr>
          <a:lstStyle/>
          <a:p>
            <a:r>
              <a:rPr lang="en-US" sz="2400" dirty="0" smtClean="0">
                <a:solidFill>
                  <a:srgbClr val="0070C0"/>
                </a:solidFill>
                <a:latin typeface="Arial Black" panose="020B0A04020102020204" pitchFamily="34" charset="0"/>
              </a:rPr>
              <a:t>Repairing of the Nuclotron cryogenic system  </a:t>
            </a:r>
            <a:endParaRPr lang="ru-RU" sz="2400" dirty="0">
              <a:solidFill>
                <a:srgbClr val="0070C0"/>
              </a:solidFill>
              <a:latin typeface="Arial Black" panose="020B0A04020102020204" pitchFamily="34" charset="0"/>
            </a:endParaRPr>
          </a:p>
        </p:txBody>
      </p:sp>
      <p:sp>
        <p:nvSpPr>
          <p:cNvPr id="4" name="Объект 3"/>
          <p:cNvSpPr>
            <a:spLocks noGrp="1"/>
          </p:cNvSpPr>
          <p:nvPr>
            <p:ph idx="1"/>
          </p:nvPr>
        </p:nvSpPr>
        <p:spPr>
          <a:xfrm>
            <a:off x="3563888" y="1412776"/>
            <a:ext cx="5256584" cy="2880320"/>
          </a:xfrm>
        </p:spPr>
        <p:txBody>
          <a:bodyPr>
            <a:normAutofit lnSpcReduction="10000"/>
          </a:bodyPr>
          <a:lstStyle/>
          <a:p>
            <a:pPr marL="0" indent="0" algn="just">
              <a:buNone/>
            </a:pPr>
            <a:endParaRPr lang="ru-RU" sz="2000" dirty="0" smtClean="0">
              <a:solidFill>
                <a:schemeClr val="tx2"/>
              </a:solidFill>
              <a:latin typeface="Arial" panose="020B0604020202020204" pitchFamily="34" charset="0"/>
              <a:cs typeface="Arial" panose="020B0604020202020204" pitchFamily="34" charset="0"/>
            </a:endParaRPr>
          </a:p>
          <a:p>
            <a:pPr algn="just">
              <a:buFontTx/>
              <a:buChar char="-"/>
            </a:pPr>
            <a:r>
              <a:rPr lang="en-US" sz="2000" dirty="0" smtClean="0">
                <a:solidFill>
                  <a:schemeClr val="tx2"/>
                </a:solidFill>
                <a:latin typeface="Arial" panose="020B0604020202020204" pitchFamily="34" charset="0"/>
                <a:cs typeface="Arial" panose="020B0604020202020204" pitchFamily="34" charset="0"/>
              </a:rPr>
              <a:t>18 absorbers with contaminated charcoal </a:t>
            </a:r>
            <a:r>
              <a:rPr lang="en-US" sz="2000" dirty="0">
                <a:solidFill>
                  <a:schemeClr val="tx2"/>
                </a:solidFill>
                <a:latin typeface="Arial" panose="020B0604020202020204" pitchFamily="34" charset="0"/>
                <a:cs typeface="Arial" panose="020B0604020202020204" pitchFamily="34" charset="0"/>
              </a:rPr>
              <a:t>were replaced with new </a:t>
            </a:r>
            <a:r>
              <a:rPr lang="en-US" sz="2000" dirty="0" smtClean="0">
                <a:solidFill>
                  <a:schemeClr val="tx2"/>
                </a:solidFill>
                <a:latin typeface="Arial" panose="020B0604020202020204" pitchFamily="34" charset="0"/>
                <a:cs typeface="Arial" panose="020B0604020202020204" pitchFamily="34" charset="0"/>
              </a:rPr>
              <a:t>ones in December 2017 and January 2018.</a:t>
            </a:r>
          </a:p>
          <a:p>
            <a:pPr marL="0" indent="0" algn="just">
              <a:buNone/>
            </a:pPr>
            <a:endParaRPr lang="ru-RU" sz="2000" dirty="0" smtClean="0">
              <a:solidFill>
                <a:schemeClr val="tx2"/>
              </a:solidFill>
              <a:latin typeface="Arial" panose="020B0604020202020204" pitchFamily="34" charset="0"/>
              <a:cs typeface="Arial" panose="020B0604020202020204" pitchFamily="34" charset="0"/>
            </a:endParaRPr>
          </a:p>
          <a:p>
            <a:pPr algn="just">
              <a:buFontTx/>
              <a:buChar char="-"/>
            </a:pPr>
            <a:r>
              <a:rPr lang="en-US" sz="2000" dirty="0" smtClean="0">
                <a:solidFill>
                  <a:schemeClr val="tx2"/>
                </a:solidFill>
                <a:latin typeface="Arial" panose="020B0604020202020204" pitchFamily="34" charset="0"/>
                <a:cs typeface="Arial" panose="020B0604020202020204" pitchFamily="34" charset="0"/>
              </a:rPr>
              <a:t>In the past weekend, on January 28 the operating capacity of the Nuclotron cryogenic system was successfully verified by trial liquefaction of helium.</a:t>
            </a:r>
            <a:endParaRPr lang="ru-RU" sz="2000" dirty="0" smtClean="0">
              <a:solidFill>
                <a:schemeClr val="tx2"/>
              </a:solidFill>
              <a:latin typeface="Arial" panose="020B0604020202020204" pitchFamily="34" charset="0"/>
              <a:cs typeface="Arial" panose="020B0604020202020204" pitchFamily="34" charset="0"/>
            </a:endParaRPr>
          </a:p>
          <a:p>
            <a:pPr marL="0" indent="0" algn="just">
              <a:buNone/>
            </a:pPr>
            <a:endParaRPr lang="ru-RU" sz="2000" dirty="0" smtClean="0">
              <a:solidFill>
                <a:schemeClr val="tx2"/>
              </a:solidFill>
              <a:latin typeface="Arial" panose="020B0604020202020204" pitchFamily="34" charset="0"/>
              <a:cs typeface="Arial" panose="020B0604020202020204" pitchFamily="34" charset="0"/>
            </a:endParaRPr>
          </a:p>
        </p:txBody>
      </p:sp>
      <p:pic>
        <p:nvPicPr>
          <p:cNvPr id="5" name="Рисунок 4" descr="C:\Users\Hamlet\Desktop\Адсорберы КГУ-1_sh.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340768"/>
            <a:ext cx="2808312" cy="3096344"/>
          </a:xfrm>
          <a:prstGeom prst="rect">
            <a:avLst/>
          </a:prstGeom>
          <a:noFill/>
          <a:ln>
            <a:noFill/>
          </a:ln>
        </p:spPr>
      </p:pic>
      <p:sp>
        <p:nvSpPr>
          <p:cNvPr id="6" name="Прямоугольник 5"/>
          <p:cNvSpPr/>
          <p:nvPr/>
        </p:nvSpPr>
        <p:spPr>
          <a:xfrm>
            <a:off x="599031" y="4869160"/>
            <a:ext cx="8208912" cy="1015663"/>
          </a:xfrm>
          <a:prstGeom prst="rect">
            <a:avLst/>
          </a:prstGeom>
        </p:spPr>
        <p:txBody>
          <a:bodyPr wrap="square">
            <a:spAutoFit/>
          </a:bodyPr>
          <a:lstStyle/>
          <a:p>
            <a:pPr algn="just"/>
            <a:r>
              <a:rPr lang="en-US" sz="2000" dirty="0" smtClean="0">
                <a:solidFill>
                  <a:schemeClr val="tx2"/>
                </a:solidFill>
                <a:latin typeface="Arial" panose="020B0604020202020204" pitchFamily="34" charset="0"/>
                <a:cs typeface="Arial" panose="020B0604020202020204" pitchFamily="34" charset="0"/>
              </a:rPr>
              <a:t>- In a short time it </a:t>
            </a:r>
            <a:r>
              <a:rPr lang="en-US" sz="2000" dirty="0">
                <a:solidFill>
                  <a:schemeClr val="tx2"/>
                </a:solidFill>
                <a:latin typeface="Arial" panose="020B0604020202020204" pitchFamily="34" charset="0"/>
                <a:cs typeface="Arial" panose="020B0604020202020204" pitchFamily="34" charset="0"/>
              </a:rPr>
              <a:t>is planned </a:t>
            </a:r>
            <a:r>
              <a:rPr lang="en-US" sz="2000" dirty="0" smtClean="0">
                <a:solidFill>
                  <a:schemeClr val="tx2"/>
                </a:solidFill>
                <a:latin typeface="Arial" panose="020B0604020202020204" pitchFamily="34" charset="0"/>
                <a:cs typeface="Arial" panose="020B0604020202020204" pitchFamily="34" charset="0"/>
              </a:rPr>
              <a:t>to </a:t>
            </a:r>
            <a:r>
              <a:rPr lang="en-US" sz="2000" dirty="0">
                <a:solidFill>
                  <a:schemeClr val="tx2"/>
                </a:solidFill>
                <a:latin typeface="Arial" panose="020B0604020202020204" pitchFamily="34" charset="0"/>
                <a:cs typeface="Arial" panose="020B0604020202020204" pitchFamily="34" charset="0"/>
              </a:rPr>
              <a:t>manufacture and install a device for measuring the amount of oil </a:t>
            </a:r>
            <a:r>
              <a:rPr lang="en-US" sz="2000" dirty="0" smtClean="0">
                <a:solidFill>
                  <a:schemeClr val="tx2"/>
                </a:solidFill>
                <a:latin typeface="Arial" panose="020B0604020202020204" pitchFamily="34" charset="0"/>
                <a:cs typeface="Arial" panose="020B0604020202020204" pitchFamily="34" charset="0"/>
              </a:rPr>
              <a:t>and water vapor </a:t>
            </a:r>
            <a:r>
              <a:rPr lang="en-US" sz="2000" dirty="0">
                <a:solidFill>
                  <a:schemeClr val="tx2"/>
                </a:solidFill>
                <a:latin typeface="Arial" panose="020B0604020202020204" pitchFamily="34" charset="0"/>
                <a:cs typeface="Arial" panose="020B0604020202020204" pitchFamily="34" charset="0"/>
              </a:rPr>
              <a:t>in the helium stream after the purification </a:t>
            </a:r>
            <a:r>
              <a:rPr lang="en-US" sz="2000" dirty="0" smtClean="0">
                <a:solidFill>
                  <a:schemeClr val="tx2"/>
                </a:solidFill>
                <a:latin typeface="Arial" panose="020B0604020202020204" pitchFamily="34" charset="0"/>
                <a:cs typeface="Arial" panose="020B0604020202020204" pitchFamily="34" charset="0"/>
              </a:rPr>
              <a:t>unit</a:t>
            </a:r>
            <a:r>
              <a:rPr lang="ru-RU" sz="2000" dirty="0" smtClean="0">
                <a:solidFill>
                  <a:schemeClr val="tx2"/>
                </a:solidFill>
                <a:latin typeface="Arial" panose="020B0604020202020204" pitchFamily="34" charset="0"/>
                <a:cs typeface="Arial" panose="020B0604020202020204" pitchFamily="34" charset="0"/>
              </a:rPr>
              <a:t> </a:t>
            </a:r>
            <a:r>
              <a:rPr lang="en-US" sz="2000" dirty="0" smtClean="0">
                <a:solidFill>
                  <a:schemeClr val="tx2"/>
                </a:solidFill>
                <a:latin typeface="Arial" panose="020B0604020202020204" pitchFamily="34" charset="0"/>
                <a:cs typeface="Arial" panose="020B0604020202020204" pitchFamily="34" charset="0"/>
              </a:rPr>
              <a:t>in order to exclude such a breakdown in the future.</a:t>
            </a:r>
            <a:endParaRPr lang="en-US" sz="20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30613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404664"/>
            <a:ext cx="6192688" cy="850106"/>
          </a:xfrm>
        </p:spPr>
        <p:txBody>
          <a:bodyPr>
            <a:normAutofit/>
          </a:bodyPr>
          <a:lstStyle/>
          <a:p>
            <a:r>
              <a:rPr lang="en-US" sz="2400" dirty="0" smtClean="0">
                <a:solidFill>
                  <a:srgbClr val="0070C0"/>
                </a:solidFill>
                <a:latin typeface="Arial Black" panose="020B0A04020102020204" pitchFamily="34" charset="0"/>
              </a:rPr>
              <a:t>Plans for 2018  </a:t>
            </a:r>
            <a:endParaRPr lang="ru-RU" sz="2400" dirty="0">
              <a:solidFill>
                <a:srgbClr val="0070C0"/>
              </a:solidFill>
              <a:latin typeface="Arial Black" panose="020B0A04020102020204" pitchFamily="34" charset="0"/>
            </a:endParaRPr>
          </a:p>
        </p:txBody>
      </p:sp>
      <p:sp>
        <p:nvSpPr>
          <p:cNvPr id="4" name="Объект 3"/>
          <p:cNvSpPr>
            <a:spLocks noGrp="1"/>
          </p:cNvSpPr>
          <p:nvPr>
            <p:ph idx="1"/>
          </p:nvPr>
        </p:nvSpPr>
        <p:spPr>
          <a:xfrm>
            <a:off x="611560" y="1772816"/>
            <a:ext cx="8229600" cy="3974430"/>
          </a:xfrm>
        </p:spPr>
        <p:txBody>
          <a:bodyPr>
            <a:normAutofit/>
          </a:bodyPr>
          <a:lstStyle/>
          <a:p>
            <a:pPr algn="just">
              <a:buFontTx/>
              <a:buChar char="-"/>
            </a:pPr>
            <a:r>
              <a:rPr lang="en-US" sz="2000" dirty="0">
                <a:solidFill>
                  <a:schemeClr val="tx2"/>
                </a:solidFill>
                <a:latin typeface="Arial" panose="020B0604020202020204" pitchFamily="34" charset="0"/>
                <a:cs typeface="Arial" panose="020B0604020202020204" pitchFamily="34" charset="0"/>
              </a:rPr>
              <a:t>The Nuclotron Run is </a:t>
            </a:r>
            <a:r>
              <a:rPr lang="en-US" sz="2000" dirty="0" smtClean="0">
                <a:solidFill>
                  <a:schemeClr val="tx2"/>
                </a:solidFill>
                <a:latin typeface="Arial" panose="020B0604020202020204" pitchFamily="34" charset="0"/>
                <a:cs typeface="Arial" panose="020B0604020202020204" pitchFamily="34" charset="0"/>
              </a:rPr>
              <a:t>scheduled </a:t>
            </a:r>
            <a:r>
              <a:rPr lang="en-US" sz="2000" dirty="0">
                <a:solidFill>
                  <a:schemeClr val="tx2"/>
                </a:solidFill>
                <a:latin typeface="Arial" panose="020B0604020202020204" pitchFamily="34" charset="0"/>
                <a:cs typeface="Arial" panose="020B0604020202020204" pitchFamily="34" charset="0"/>
              </a:rPr>
              <a:t>for February </a:t>
            </a:r>
            <a:r>
              <a:rPr lang="en-US" sz="2000" dirty="0" smtClean="0">
                <a:solidFill>
                  <a:schemeClr val="tx2"/>
                </a:solidFill>
                <a:latin typeface="Arial" panose="020B0604020202020204" pitchFamily="34" charset="0"/>
                <a:cs typeface="Arial" panose="020B0604020202020204" pitchFamily="34" charset="0"/>
              </a:rPr>
              <a:t>05</a:t>
            </a:r>
            <a:r>
              <a:rPr lang="en-US" sz="2000" baseline="30000" dirty="0" smtClean="0">
                <a:solidFill>
                  <a:schemeClr val="tx2"/>
                </a:solidFill>
                <a:latin typeface="Arial" panose="020B0604020202020204" pitchFamily="34" charset="0"/>
                <a:cs typeface="Arial" panose="020B0604020202020204" pitchFamily="34" charset="0"/>
              </a:rPr>
              <a:t>th</a:t>
            </a:r>
            <a:r>
              <a:rPr lang="en-US" sz="2000" dirty="0" smtClean="0">
                <a:solidFill>
                  <a:schemeClr val="tx2"/>
                </a:solidFill>
                <a:latin typeface="Arial" panose="020B0604020202020204" pitchFamily="34" charset="0"/>
                <a:cs typeface="Arial" panose="020B0604020202020204" pitchFamily="34" charset="0"/>
              </a:rPr>
              <a:t>  2018.</a:t>
            </a:r>
          </a:p>
          <a:p>
            <a:pPr marL="0" indent="0" algn="just">
              <a:buNone/>
            </a:pPr>
            <a:endParaRPr lang="en-US" sz="2000" dirty="0">
              <a:solidFill>
                <a:schemeClr val="tx2"/>
              </a:solidFill>
              <a:latin typeface="Arial" panose="020B0604020202020204" pitchFamily="34" charset="0"/>
              <a:cs typeface="Arial" panose="020B0604020202020204" pitchFamily="34" charset="0"/>
            </a:endParaRPr>
          </a:p>
          <a:p>
            <a:pPr algn="just">
              <a:buFontTx/>
              <a:buChar char="-"/>
            </a:pPr>
            <a:r>
              <a:rPr lang="en-US" sz="2000" dirty="0">
                <a:solidFill>
                  <a:schemeClr val="tx2"/>
                </a:solidFill>
                <a:latin typeface="Arial" panose="020B0604020202020204" pitchFamily="34" charset="0"/>
                <a:cs typeface="Arial" panose="020B0604020202020204" pitchFamily="34" charset="0"/>
              </a:rPr>
              <a:t>The liquid helium </a:t>
            </a:r>
            <a:r>
              <a:rPr lang="en-US" sz="2000" dirty="0" smtClean="0">
                <a:solidFill>
                  <a:schemeClr val="tx2"/>
                </a:solidFill>
                <a:latin typeface="Arial" panose="020B0604020202020204" pitchFamily="34" charset="0"/>
                <a:cs typeface="Arial" panose="020B0604020202020204" pitchFamily="34" charset="0"/>
              </a:rPr>
              <a:t>production for </a:t>
            </a:r>
            <a:r>
              <a:rPr lang="en-US" sz="2000" dirty="0">
                <a:solidFill>
                  <a:schemeClr val="tx2"/>
                </a:solidFill>
                <a:latin typeface="Arial" panose="020B0604020202020204" pitchFamily="34" charset="0"/>
                <a:cs typeface="Arial" panose="020B0604020202020204" pitchFamily="34" charset="0"/>
              </a:rPr>
              <a:t>the </a:t>
            </a:r>
            <a:r>
              <a:rPr lang="en-US" sz="2000" dirty="0" smtClean="0">
                <a:solidFill>
                  <a:schemeClr val="tx2"/>
                </a:solidFill>
                <a:latin typeface="Arial" panose="020B0604020202020204" pitchFamily="34" charset="0"/>
                <a:cs typeface="Arial" panose="020B0604020202020204" pitchFamily="34" charset="0"/>
              </a:rPr>
              <a:t>facility </a:t>
            </a:r>
            <a:r>
              <a:rPr lang="en-US" sz="2000" dirty="0">
                <a:solidFill>
                  <a:schemeClr val="tx2"/>
                </a:solidFill>
                <a:latin typeface="Arial" panose="020B0604020202020204" pitchFamily="34" charset="0"/>
                <a:cs typeface="Arial" panose="020B0604020202020204" pitchFamily="34" charset="0"/>
              </a:rPr>
              <a:t>for testing </a:t>
            </a:r>
            <a:r>
              <a:rPr lang="en-US" sz="2000" dirty="0" smtClean="0">
                <a:solidFill>
                  <a:schemeClr val="tx2"/>
                </a:solidFill>
                <a:latin typeface="Arial" panose="020B0604020202020204" pitchFamily="34" charset="0"/>
                <a:cs typeface="Arial" panose="020B0604020202020204" pitchFamily="34" charset="0"/>
              </a:rPr>
              <a:t>of the NICA superconducting </a:t>
            </a:r>
            <a:r>
              <a:rPr lang="en-US" sz="2000" dirty="0">
                <a:solidFill>
                  <a:schemeClr val="tx2"/>
                </a:solidFill>
                <a:latin typeface="Arial" panose="020B0604020202020204" pitchFamily="34" charset="0"/>
                <a:cs typeface="Arial" panose="020B0604020202020204" pitchFamily="34" charset="0"/>
              </a:rPr>
              <a:t>magnets </a:t>
            </a:r>
            <a:r>
              <a:rPr lang="en-US" sz="2000" dirty="0" smtClean="0">
                <a:solidFill>
                  <a:schemeClr val="tx2"/>
                </a:solidFill>
                <a:latin typeface="Arial" panose="020B0604020202020204" pitchFamily="34" charset="0"/>
                <a:cs typeface="Arial" panose="020B0604020202020204" pitchFamily="34" charset="0"/>
              </a:rPr>
              <a:t>was </a:t>
            </a:r>
            <a:r>
              <a:rPr lang="en-US" sz="2000" dirty="0">
                <a:solidFill>
                  <a:schemeClr val="tx2"/>
                </a:solidFill>
                <a:latin typeface="Arial" panose="020B0604020202020204" pitchFamily="34" charset="0"/>
                <a:cs typeface="Arial" panose="020B0604020202020204" pitchFamily="34" charset="0"/>
              </a:rPr>
              <a:t>restored in </a:t>
            </a:r>
            <a:r>
              <a:rPr lang="en-US" sz="2000" dirty="0" smtClean="0">
                <a:solidFill>
                  <a:schemeClr val="tx2"/>
                </a:solidFill>
                <a:latin typeface="Arial" panose="020B0604020202020204" pitchFamily="34" charset="0"/>
                <a:cs typeface="Arial" panose="020B0604020202020204" pitchFamily="34" charset="0"/>
              </a:rPr>
              <a:t>last week.</a:t>
            </a:r>
          </a:p>
          <a:p>
            <a:pPr marL="0" indent="0" algn="just">
              <a:buNone/>
            </a:pPr>
            <a:endParaRPr lang="en-US" sz="2000" dirty="0">
              <a:solidFill>
                <a:schemeClr val="tx2"/>
              </a:solidFill>
              <a:latin typeface="Arial" panose="020B0604020202020204" pitchFamily="34" charset="0"/>
              <a:cs typeface="Arial" panose="020B0604020202020204" pitchFamily="34" charset="0"/>
            </a:endParaRPr>
          </a:p>
          <a:p>
            <a:pPr algn="just">
              <a:buFontTx/>
              <a:buChar char="-"/>
            </a:pPr>
            <a:r>
              <a:rPr lang="en-US" sz="2000" dirty="0">
                <a:solidFill>
                  <a:schemeClr val="tx2"/>
                </a:solidFill>
                <a:latin typeface="Arial" panose="020B0604020202020204" pitchFamily="34" charset="0"/>
                <a:cs typeface="Arial" panose="020B0604020202020204" pitchFamily="34" charset="0"/>
              </a:rPr>
              <a:t>During the repair of the cryogenic complex, the tests of magnets were carried out due to the purchase of liquid helium, which allowed to keep the readiness of the Booster magnets </a:t>
            </a:r>
            <a:r>
              <a:rPr lang="en-US" sz="2000" dirty="0" smtClean="0">
                <a:solidFill>
                  <a:schemeClr val="tx2"/>
                </a:solidFill>
                <a:latin typeface="Arial" panose="020B0604020202020204" pitchFamily="34" charset="0"/>
                <a:cs typeface="Arial" panose="020B0604020202020204" pitchFamily="34" charset="0"/>
              </a:rPr>
              <a:t>for </a:t>
            </a:r>
            <a:r>
              <a:rPr lang="en-US" sz="2000" dirty="0">
                <a:solidFill>
                  <a:schemeClr val="tx2"/>
                </a:solidFill>
                <a:latin typeface="Arial" panose="020B0604020202020204" pitchFamily="34" charset="0"/>
                <a:cs typeface="Arial" panose="020B0604020202020204" pitchFamily="34" charset="0"/>
              </a:rPr>
              <a:t>mounting in </a:t>
            </a:r>
            <a:r>
              <a:rPr lang="en-US" sz="2000" dirty="0" smtClean="0">
                <a:solidFill>
                  <a:schemeClr val="tx2"/>
                </a:solidFill>
                <a:latin typeface="Arial" panose="020B0604020202020204" pitchFamily="34" charset="0"/>
                <a:cs typeface="Arial" panose="020B0604020202020204" pitchFamily="34" charset="0"/>
              </a:rPr>
              <a:t>the tunnel in September </a:t>
            </a:r>
            <a:r>
              <a:rPr lang="en-US" sz="2000" dirty="0">
                <a:solidFill>
                  <a:schemeClr val="tx2"/>
                </a:solidFill>
                <a:latin typeface="Arial" panose="020B0604020202020204" pitchFamily="34" charset="0"/>
                <a:cs typeface="Arial" panose="020B0604020202020204" pitchFamily="34" charset="0"/>
              </a:rPr>
              <a:t>2018.</a:t>
            </a:r>
            <a:endParaRPr lang="en-US" sz="2000" dirty="0" smtClean="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6800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348880"/>
            <a:ext cx="8229600" cy="1143000"/>
          </a:xfrm>
        </p:spPr>
        <p:txBody>
          <a:bodyPr/>
          <a:lstStyle/>
          <a:p>
            <a:r>
              <a:rPr lang="en-US" dirty="0">
                <a:solidFill>
                  <a:srgbClr val="00B0F0"/>
                </a:solidFill>
              </a:rPr>
              <a:t>Thank you for attention</a:t>
            </a:r>
            <a:endParaRPr lang="ru-RU" dirty="0">
              <a:solidFill>
                <a:srgbClr val="00B0F0"/>
              </a:solidFill>
            </a:endParaRPr>
          </a:p>
        </p:txBody>
      </p:sp>
    </p:spTree>
    <p:extLst>
      <p:ext uri="{BB962C8B-B14F-4D97-AF65-F5344CB8AC3E}">
        <p14:creationId xmlns:p14="http://schemas.microsoft.com/office/powerpoint/2010/main" val="111159968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1445</TotalTime>
  <Words>437</Words>
  <Application>Microsoft Office PowerPoint</Application>
  <PresentationFormat>Экран (4:3)</PresentationFormat>
  <Paragraphs>27</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Arial Black</vt:lpstr>
      <vt:lpstr>Calibri</vt:lpstr>
      <vt:lpstr>Тема Office</vt:lpstr>
      <vt:lpstr>Information about the forced stop of the Nuclotron Run # 55th and plans for 2018</vt:lpstr>
      <vt:lpstr>Stoppage of the 55th Run </vt:lpstr>
      <vt:lpstr>Repairing of the Nuclotron cryogenic system  </vt:lpstr>
      <vt:lpstr>Repairing of the Nuclotron cryogenic system  </vt:lpstr>
      <vt:lpstr>Plans for 2018  </vt:lpstr>
      <vt:lpstr>Thank you for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 100 FoS QP units</dc:title>
  <dc:creator>Hamlet</dc:creator>
  <cp:lastModifiedBy>Hamlet</cp:lastModifiedBy>
  <cp:revision>65</cp:revision>
  <dcterms:created xsi:type="dcterms:W3CDTF">2016-11-09T07:24:54Z</dcterms:created>
  <dcterms:modified xsi:type="dcterms:W3CDTF">2018-01-30T16:36:31Z</dcterms:modified>
</cp:coreProperties>
</file>