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35" r:id="rId3"/>
    <p:sldId id="503" r:id="rId4"/>
    <p:sldId id="455" r:id="rId5"/>
    <p:sldId id="456" r:id="rId6"/>
    <p:sldId id="506" r:id="rId7"/>
    <p:sldId id="504" r:id="rId8"/>
    <p:sldId id="458" r:id="rId9"/>
    <p:sldId id="507" r:id="rId10"/>
    <p:sldId id="508" r:id="rId11"/>
    <p:sldId id="500" r:id="rId12"/>
    <p:sldId id="501" r:id="rId13"/>
    <p:sldId id="473" r:id="rId14"/>
    <p:sldId id="498" r:id="rId15"/>
    <p:sldId id="516" r:id="rId16"/>
    <p:sldId id="509" r:id="rId17"/>
    <p:sldId id="460" r:id="rId18"/>
    <p:sldId id="462" r:id="rId19"/>
    <p:sldId id="510" r:id="rId20"/>
    <p:sldId id="468" r:id="rId21"/>
    <p:sldId id="502" r:id="rId22"/>
    <p:sldId id="486" r:id="rId23"/>
    <p:sldId id="513" r:id="rId24"/>
    <p:sldId id="487" r:id="rId25"/>
    <p:sldId id="511" r:id="rId26"/>
    <p:sldId id="512" r:id="rId27"/>
    <p:sldId id="488" r:id="rId28"/>
    <p:sldId id="515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0094"/>
    <a:srgbClr val="D200D2"/>
    <a:srgbClr val="CC0000"/>
    <a:srgbClr val="A800A8"/>
    <a:srgbClr val="6B006B"/>
    <a:srgbClr val="400040"/>
    <a:srgbClr val="0099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56"/>
    <p:restoredTop sz="91452"/>
  </p:normalViewPr>
  <p:slideViewPr>
    <p:cSldViewPr>
      <p:cViewPr varScale="1">
        <p:scale>
          <a:sx n="96" d="100"/>
          <a:sy n="96" d="100"/>
        </p:scale>
        <p:origin x="18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Лист1!$B$1:$B$12</c:f>
              <c:numCache>
                <c:formatCode>General</c:formatCode>
                <c:ptCount val="12"/>
                <c:pt idx="0">
                  <c:v>96.0</c:v>
                </c:pt>
                <c:pt idx="1">
                  <c:v>119.0</c:v>
                </c:pt>
                <c:pt idx="2">
                  <c:v>119.0</c:v>
                </c:pt>
                <c:pt idx="3">
                  <c:v>164.0</c:v>
                </c:pt>
                <c:pt idx="4">
                  <c:v>157.0</c:v>
                </c:pt>
                <c:pt idx="5">
                  <c:v>126.0</c:v>
                </c:pt>
                <c:pt idx="6">
                  <c:v>115.0</c:v>
                </c:pt>
                <c:pt idx="7">
                  <c:v>144.0</c:v>
                </c:pt>
                <c:pt idx="8">
                  <c:v>143.0</c:v>
                </c:pt>
                <c:pt idx="9">
                  <c:v>112.0</c:v>
                </c:pt>
                <c:pt idx="10">
                  <c:v>134.0</c:v>
                </c:pt>
                <c:pt idx="11">
                  <c:v>130.0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35965792"/>
        <c:axId val="976386448"/>
      </c:barChart>
      <c:catAx>
        <c:axId val="93596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6386448"/>
        <c:crosses val="autoZero"/>
        <c:auto val="1"/>
        <c:lblAlgn val="ctr"/>
        <c:lblOffset val="100"/>
        <c:noMultiLvlLbl val="0"/>
      </c:catAx>
      <c:valAx>
        <c:axId val="976386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596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0.05051</cdr:x>
      <cdr:y>0.83976</cdr:y>
    </cdr:from>
    <cdr:to>
      <cdr:x>0.99334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2049" y="1435686"/>
          <a:ext cx="8064896" cy="27395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dirty="0" smtClean="0"/>
            <a:t>Dec 2016   Jan 2017   Feb           March        April          May           June         July           Aug           Sept          Oct            Nov      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0.05051</cdr:x>
      <cdr:y>0</cdr:y>
    </cdr:from>
    <cdr:to>
      <cdr:x>0.97651</cdr:x>
      <cdr:y>0.1938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32049" y="0"/>
          <a:ext cx="7920880" cy="331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0"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4976A9F2-C99B-F34E-A3DF-C218DED89E85}" type="datetimeFigureOut">
              <a:rPr lang="ru-RU"/>
              <a:pPr>
                <a:defRPr/>
              </a:pPr>
              <a:t>30.01.18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0"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DF03F893-00B8-CB43-B1EE-01CE93DA6C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6715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979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771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498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666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371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208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43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71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614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642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226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6441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069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26338C47-4117-A846-A70C-4E524B7D4ED4}" type="slidenum">
              <a:rPr lang="ru-RU" altLang="ru-RU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6827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87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564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26338C47-4117-A846-A70C-4E524B7D4ED4}" type="slidenum">
              <a:rPr lang="ru-RU" altLang="ru-RU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8601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3F893-00B8-CB43-B1EE-01CE93DA6C1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86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26338C47-4117-A846-A70C-4E524B7D4ED4}" type="slidenum">
              <a:rPr lang="ru-RU" altLang="ru-RU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472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6A61A-449C-3D48-A0E1-BDD876AF44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5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3B6F5-6C7D-DB43-BB38-6D4D46FC99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7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CF450-A6C3-E04F-8C65-EA3DB5770E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998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99299-928D-E947-B3BC-BDD64838DE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19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937D7-DB48-EE45-ADB3-B83E3D1D3A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68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442B9-BBE3-AA47-818B-9E977ADB51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76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22B53-B798-B74D-9EF9-30A00C3F2D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77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1D28B-16F4-4543-9B30-F51141229D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507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4344E-3763-6E4D-92B8-3D52F03001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0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B2DA6-0D1A-7B42-8021-2CFB5A2ABE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47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551BF-3507-0541-844E-C97A57EF13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09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8EB70-1BFB-1C4C-9428-A3DC99A221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867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03A9982E-867A-1A4F-9159-246CDE0C64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5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6.tiff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4.png"/><Relationship Id="rId7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8.pn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5.jpg"/><Relationship Id="rId5" Type="http://schemas.openxmlformats.org/officeDocument/2006/relationships/hyperlink" Target="http://nucloweb.jinr.ru/nucloserv/205corp.htm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9.tiff"/><Relationship Id="rId7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12.jp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584661" y="102801"/>
            <a:ext cx="2303463" cy="431800"/>
          </a:xfrm>
        </p:spPr>
        <p:txBody>
          <a:bodyPr/>
          <a:lstStyle/>
          <a:p>
            <a:r>
              <a:rPr lang="en-US" sz="2400" b="1" i="1">
                <a:solidFill>
                  <a:srgbClr val="660066"/>
                </a:solidFill>
                <a:latin typeface="Abadi MT Condensed Extra Bold" charset="0"/>
                <a:ea typeface="ＭＳ Ｐゴシック" charset="0"/>
              </a:rPr>
              <a:t>N.N.Agapov</a:t>
            </a:r>
            <a:endParaRPr lang="en-US" sz="2400" b="1" i="1" dirty="0">
              <a:solidFill>
                <a:srgbClr val="660066"/>
              </a:solidFill>
              <a:latin typeface="Abadi MT Condensed Extra Bold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kumimoji="0"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kumimoji="0"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kumimoji="0"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98" y="4166958"/>
            <a:ext cx="2058804" cy="101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13"/>
          <p:cNvSpPr txBox="1">
            <a:spLocks noChangeArrowheads="1"/>
          </p:cNvSpPr>
          <p:nvPr/>
        </p:nvSpPr>
        <p:spPr bwMode="auto">
          <a:xfrm>
            <a:off x="412952" y="686614"/>
            <a:ext cx="8353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kumimoji="0" lang="ru-RU" sz="1600" b="1"/>
              <a:t> </a:t>
            </a:r>
            <a:endParaRPr kumimoji="0" lang="ru-RU" sz="1200" b="1">
              <a:solidFill>
                <a:srgbClr val="000066"/>
              </a:solidFill>
            </a:endParaRPr>
          </a:p>
        </p:txBody>
      </p:sp>
      <p:sp>
        <p:nvSpPr>
          <p:cNvPr id="3079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8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395536"/>
            <a:ext cx="9179330" cy="3542186"/>
          </a:xfrm>
        </p:spPr>
        <p:txBody>
          <a:bodyPr/>
          <a:lstStyle/>
          <a:p>
            <a:pPr algn="r" eaLnBrk="1" hangingPunct="1"/>
            <a:r>
              <a:rPr kumimoji="0" lang="ru-RU" sz="3600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kumimoji="0" lang="ru-RU" sz="3600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kumimoji="0" lang="ru-RU" sz="3600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kumimoji="0" lang="ru-RU" sz="3600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kumimoji="0" lang="ru-RU" sz="3600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kumimoji="0" lang="ru-RU" sz="3600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kumimoji="0" lang="en-US" sz="3600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Report </a:t>
            </a:r>
            <a:r>
              <a:rPr kumimoji="0" lang="en-US" sz="3600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on the infrastructure developments, including the Nuclotron</a:t>
            </a:r>
            <a:endParaRPr kumimoji="0" lang="ru-RU" sz="3600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0821"/>
            <a:ext cx="3232409" cy="24561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415" y="2859759"/>
            <a:ext cx="6227379" cy="3044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Документы\Booster\Гипрокислород\Сборка корпуса-Лист_2.png"/>
          <p:cNvPicPr>
            <a:picLocks noChangeAspect="1" noChangeArrowheads="1"/>
          </p:cNvPicPr>
          <p:nvPr/>
        </p:nvPicPr>
        <p:blipFill>
          <a:blip r:embed="rId3" cstate="print"/>
          <a:srcRect r="6714"/>
          <a:stretch>
            <a:fillRect/>
          </a:stretch>
        </p:blipFill>
        <p:spPr bwMode="auto">
          <a:xfrm>
            <a:off x="2699792" y="1046334"/>
            <a:ext cx="6408712" cy="5479010"/>
          </a:xfrm>
          <a:prstGeom prst="rect">
            <a:avLst/>
          </a:prstGeom>
          <a:noFill/>
        </p:spPr>
      </p:pic>
      <p:pic>
        <p:nvPicPr>
          <p:cNvPr id="8" name="Picture 3" descr="NICA_header_blue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ая выноска 10"/>
          <p:cNvSpPr/>
          <p:nvPr/>
        </p:nvSpPr>
        <p:spPr>
          <a:xfrm>
            <a:off x="251520" y="2492896"/>
            <a:ext cx="2376264" cy="3672408"/>
          </a:xfrm>
          <a:prstGeom prst="wedgeRectCallout">
            <a:avLst>
              <a:gd name="adj1" fmla="val 118704"/>
              <a:gd name="adj2" fmla="val 280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07504" y="2499298"/>
            <a:ext cx="2520280" cy="3672408"/>
          </a:xfrm>
          <a:prstGeom prst="wedgeRectCallout">
            <a:avLst>
              <a:gd name="adj1" fmla="val 142188"/>
              <a:gd name="adj2" fmla="val 64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Изображение 1" descr="фото каскад новый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3"/>
            <a:ext cx="2387022" cy="1379365"/>
          </a:xfrm>
          <a:prstGeom prst="rect">
            <a:avLst/>
          </a:prstGeom>
          <a:noFill/>
          <a:ln w="762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ая выноска 14"/>
          <p:cNvSpPr/>
          <p:nvPr/>
        </p:nvSpPr>
        <p:spPr>
          <a:xfrm>
            <a:off x="142068" y="332656"/>
            <a:ext cx="5582060" cy="1872208"/>
          </a:xfrm>
          <a:prstGeom prst="wedgeRectCallout">
            <a:avLst>
              <a:gd name="adj1" fmla="val 60390"/>
              <a:gd name="adj2" fmla="val 922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Изображение 1" descr="аэроком250_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689026" y="411484"/>
            <a:ext cx="1997412" cy="175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7504" y="3939458"/>
            <a:ext cx="2520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Helium screw compressors “Kaskad-110/30</a:t>
            </a:r>
            <a:r>
              <a:rPr lang="en-US" sz="1100" dirty="0" smtClean="0"/>
              <a:t>”</a:t>
            </a:r>
            <a:endParaRPr lang="ru-RU" sz="11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42068" y="332656"/>
            <a:ext cx="36378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+mj-lt"/>
                <a:cs typeface="Abadi MT Condensed Extra Bold" charset="0"/>
              </a:rPr>
              <a:t>Nitrogen turbo compressor “Aerocom2-179/18”</a:t>
            </a:r>
            <a:endParaRPr lang="ru-RU" sz="1200" b="1" dirty="0">
              <a:latin typeface="+mj-lt"/>
            </a:endParaRPr>
          </a:p>
        </p:txBody>
      </p:sp>
      <p:graphicFrame>
        <p:nvGraphicFramePr>
          <p:cNvPr id="19" name="Group 183"/>
          <p:cNvGraphicFramePr>
            <a:graphicFrameLocks noGrp="1"/>
          </p:cNvGraphicFramePr>
          <p:nvPr/>
        </p:nvGraphicFramePr>
        <p:xfrm>
          <a:off x="179512" y="836712"/>
          <a:ext cx="3384376" cy="1173480"/>
        </p:xfrm>
        <a:graphic>
          <a:graphicData uri="http://schemas.openxmlformats.org/drawingml/2006/table">
            <a:tbl>
              <a:tblPr/>
              <a:tblGrid>
                <a:gridCol w="2448271"/>
                <a:gridCol w="936105"/>
              </a:tblGrid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Capacity of compressor, Nm</a:t>
                      </a:r>
                      <a:r>
                        <a:rPr kumimoji="0" lang="en-US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3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/h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SimSun" charset="0"/>
                        </a:rPr>
                        <a:t>10740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SimSun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Inlet pressure,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MPa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ea typeface="SimSun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0.102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Inlet temperature,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°C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30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Outlet pressure, </a:t>
                      </a:r>
                      <a:r>
                        <a:rPr kumimoji="0" lang="en-US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MPa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ea typeface="SimSun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1.8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Outlet temperature, °C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40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Temperature of cooling water, °C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20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21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Installed power of electric motor, kW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j-lt"/>
                          <a:ea typeface="SimSun" charset="0"/>
                        </a:rPr>
                        <a:t>1800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+mj-lt"/>
                        <a:ea typeface="SimSun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107504" y="4437112"/>
          <a:ext cx="2448272" cy="167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2517"/>
                <a:gridCol w="435755"/>
              </a:tblGrid>
              <a:tr h="144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Capacity (Nm</a:t>
                      </a:r>
                      <a:r>
                        <a:rPr lang="en-GB" sz="1100" baseline="30000" dirty="0">
                          <a:effectLst/>
                        </a:rPr>
                        <a:t>3</a:t>
                      </a:r>
                      <a:r>
                        <a:rPr lang="en-GB" sz="1100" dirty="0">
                          <a:effectLst/>
                        </a:rPr>
                        <a:t>/h)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6600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1203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Outlet pressure (</a:t>
                      </a:r>
                      <a:r>
                        <a:rPr lang="en-GB" sz="1100" dirty="0" err="1">
                          <a:effectLst/>
                        </a:rPr>
                        <a:t>MPa</a:t>
                      </a:r>
                      <a:r>
                        <a:rPr lang="en-GB" sz="1100" dirty="0">
                          <a:effectLst/>
                        </a:rPr>
                        <a:t>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3.0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1687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Total power of electric motors (kW)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1600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144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Voltage (V)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6000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12039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Number of compression stages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967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Speed (rpm)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2970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  <a:tr h="731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Flow rate of cooling water, m</a:t>
                      </a:r>
                      <a:r>
                        <a:rPr lang="en-US" sz="1100" baseline="30000" dirty="0">
                          <a:effectLst/>
                        </a:rPr>
                        <a:t>3</a:t>
                      </a:r>
                      <a:r>
                        <a:rPr lang="en-US" sz="1100" dirty="0">
                          <a:effectLst/>
                        </a:rPr>
                        <a:t>/h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085" marR="45085" marT="0" marB="0"/>
                </a:tc>
              </a:tr>
            </a:tbl>
          </a:graphicData>
        </a:graphic>
      </p:graphicFrame>
      <p:sp>
        <p:nvSpPr>
          <p:cNvPr id="21" name="Прямоугольная выноска 20"/>
          <p:cNvSpPr/>
          <p:nvPr/>
        </p:nvSpPr>
        <p:spPr>
          <a:xfrm>
            <a:off x="5940152" y="5949280"/>
            <a:ext cx="1512168" cy="360040"/>
          </a:xfrm>
          <a:prstGeom prst="wedgeRectCallout">
            <a:avLst>
              <a:gd name="adj1" fmla="val -66519"/>
              <a:gd name="adj2" fmla="val -1852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940152" y="5960313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Nitrogen receivers</a:t>
            </a:r>
            <a:endParaRPr lang="ru-RU" sz="1200" b="1" dirty="0"/>
          </a:p>
        </p:txBody>
      </p:sp>
      <p:sp>
        <p:nvSpPr>
          <p:cNvPr id="23" name="Прямоугольная выноска 22"/>
          <p:cNvSpPr/>
          <p:nvPr/>
        </p:nvSpPr>
        <p:spPr>
          <a:xfrm>
            <a:off x="6732240" y="4941168"/>
            <a:ext cx="1512168" cy="504056"/>
          </a:xfrm>
          <a:prstGeom prst="wedgeRectCallout">
            <a:avLst>
              <a:gd name="adj1" fmla="val -24317"/>
              <a:gd name="adj2" fmla="val -2593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732240" y="4952201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1300 kg/h nitrogen liquefier</a:t>
            </a:r>
            <a:endParaRPr lang="ru-RU" sz="1200" b="1" dirty="0"/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7452320" y="4149080"/>
            <a:ext cx="1619672" cy="432048"/>
          </a:xfrm>
          <a:prstGeom prst="wedgeRectCallout">
            <a:avLst>
              <a:gd name="adj1" fmla="val 19149"/>
              <a:gd name="adj2" fmla="val -3212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7452320" y="414908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30 m3 LN2 reservoir with pumps </a:t>
            </a:r>
            <a:endParaRPr lang="ru-RU" sz="1200" b="1" dirty="0"/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7164288" y="1052736"/>
            <a:ext cx="1619672" cy="432048"/>
          </a:xfrm>
          <a:prstGeom prst="wedgeRectCallout">
            <a:avLst>
              <a:gd name="adj1" fmla="val -44952"/>
              <a:gd name="adj2" fmla="val 174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7164288" y="1052736"/>
            <a:ext cx="1619672" cy="432048"/>
          </a:xfrm>
          <a:prstGeom prst="wedgeRectCallout">
            <a:avLst>
              <a:gd name="adj1" fmla="val -28486"/>
              <a:gd name="adj2" fmla="val 2629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7164288" y="10527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200 m3 nitrogen gas bags</a:t>
            </a:r>
            <a:endParaRPr lang="ru-RU" sz="1200" b="1" dirty="0"/>
          </a:p>
        </p:txBody>
      </p:sp>
      <p:cxnSp>
        <p:nvCxnSpPr>
          <p:cNvPr id="30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7" descr="NICA-Logo_4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Прямоугольная выноска 33"/>
          <p:cNvSpPr/>
          <p:nvPr/>
        </p:nvSpPr>
        <p:spPr>
          <a:xfrm>
            <a:off x="2826060" y="2662941"/>
            <a:ext cx="1619672" cy="272547"/>
          </a:xfrm>
          <a:prstGeom prst="wedgeRectCallout">
            <a:avLst>
              <a:gd name="adj1" fmla="val 128419"/>
              <a:gd name="adj2" fmla="val 333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ая выноска 34"/>
          <p:cNvSpPr/>
          <p:nvPr/>
        </p:nvSpPr>
        <p:spPr>
          <a:xfrm>
            <a:off x="2826060" y="2537520"/>
            <a:ext cx="1619672" cy="770407"/>
          </a:xfrm>
          <a:prstGeom prst="wedgeRectCallout">
            <a:avLst>
              <a:gd name="adj1" fmla="val 104136"/>
              <a:gd name="adj2" fmla="val 1553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cs typeface="Abadi MT Condensed Extra Bold" charset="0"/>
              </a:rPr>
              <a:t>Nitrogen turbo </a:t>
            </a:r>
            <a:r>
              <a:rPr lang="en-US" sz="1200" b="1" dirty="0" smtClean="0">
                <a:solidFill>
                  <a:schemeClr val="tx1"/>
                </a:solidFill>
                <a:cs typeface="Abadi MT Condensed Extra Bold" charset="0"/>
              </a:rPr>
              <a:t>compressors</a:t>
            </a:r>
          </a:p>
          <a:p>
            <a:r>
              <a:rPr lang="en-US" sz="1200" b="1" dirty="0" smtClean="0">
                <a:solidFill>
                  <a:schemeClr val="tx1"/>
                </a:solidFill>
                <a:cs typeface="Abadi MT Condensed Extra Bold" charset="0"/>
              </a:rPr>
              <a:t>SAMSUNG SM-5000 </a:t>
            </a:r>
            <a:endParaRPr lang="ru-RU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75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-396552" y="-196674"/>
            <a:ext cx="9937104" cy="134486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Existing liquid helium plant </a:t>
            </a:r>
            <a:r>
              <a:rPr kumimoji="0" lang="en-US" sz="3200" b="1" i="1" dirty="0">
                <a:solidFill>
                  <a:srgbClr val="0000FF"/>
                </a:solidFill>
              </a:rPr>
              <a:t/>
            </a:r>
            <a:br>
              <a:rPr kumimoji="0" lang="en-US" sz="3200" b="1" i="1" dirty="0">
                <a:solidFill>
                  <a:srgbClr val="0000FF"/>
                </a:solidFill>
              </a:rPr>
            </a:b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27" y="1235499"/>
            <a:ext cx="7084756" cy="45574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3789040"/>
            <a:ext cx="291656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Helium refrigerators 2 X 2000 W</a:t>
            </a:r>
          </a:p>
          <a:p>
            <a:r>
              <a:rPr lang="en-US" dirty="0" smtClean="0"/>
              <a:t>--------------------------</a:t>
            </a:r>
          </a:p>
          <a:p>
            <a:r>
              <a:rPr lang="en-US" dirty="0" smtClean="0"/>
              <a:t>Helium liquefier</a:t>
            </a:r>
            <a:endParaRPr lang="en-US" dirty="0"/>
          </a:p>
          <a:p>
            <a:r>
              <a:rPr lang="en-US" dirty="0" smtClean="0"/>
              <a:t>1000 L/h</a:t>
            </a:r>
          </a:p>
        </p:txBody>
      </p:sp>
    </p:spTree>
    <p:extLst>
      <p:ext uri="{BB962C8B-B14F-4D97-AF65-F5344CB8AC3E}">
        <p14:creationId xmlns:p14="http://schemas.microsoft.com/office/powerpoint/2010/main" val="147916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-396552" y="-196674"/>
            <a:ext cx="9937104" cy="134486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alt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New </a:t>
            </a:r>
            <a:r>
              <a:rPr lang="en-US" alt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equipment on the central cryogenic station </a:t>
            </a:r>
            <a:br>
              <a:rPr lang="en-US" alt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kumimoji="0" lang="en-US" sz="3200" b="1" i="1" dirty="0">
                <a:solidFill>
                  <a:srgbClr val="0000FF"/>
                </a:solidFill>
              </a:rPr>
              <a:t/>
            </a:r>
            <a:br>
              <a:rPr kumimoji="0" lang="en-US" sz="3200" b="1" i="1" dirty="0">
                <a:solidFill>
                  <a:srgbClr val="0000FF"/>
                </a:solidFill>
              </a:rPr>
            </a:b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12" descr="Безымянны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9313"/>
            <a:ext cx="3040420" cy="156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85043"/>
            <a:ext cx="6083111" cy="362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ая выноска 11"/>
          <p:cNvSpPr>
            <a:spLocks noChangeArrowheads="1"/>
          </p:cNvSpPr>
          <p:nvPr/>
        </p:nvSpPr>
        <p:spPr bwMode="auto">
          <a:xfrm>
            <a:off x="-18158" y="2697254"/>
            <a:ext cx="2280791" cy="515349"/>
          </a:xfrm>
          <a:prstGeom prst="wedgeRectCallout">
            <a:avLst>
              <a:gd name="adj1" fmla="val 55815"/>
              <a:gd name="adj2" fmla="val 216056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100 m3 gas holders 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13" name="Прямоугольная выноска 12"/>
          <p:cNvSpPr>
            <a:spLocks noChangeArrowheads="1"/>
          </p:cNvSpPr>
          <p:nvPr/>
        </p:nvSpPr>
        <p:spPr bwMode="auto">
          <a:xfrm>
            <a:off x="-18157" y="2717892"/>
            <a:ext cx="2280791" cy="647700"/>
          </a:xfrm>
          <a:prstGeom prst="wedgeRectCallout">
            <a:avLst>
              <a:gd name="adj1" fmla="val 23906"/>
              <a:gd name="adj2" fmla="val 155252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100 m3 gas holders 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14" name="Прямоугольная выноска 13"/>
          <p:cNvSpPr>
            <a:spLocks noChangeArrowheads="1"/>
          </p:cNvSpPr>
          <p:nvPr/>
        </p:nvSpPr>
        <p:spPr bwMode="auto">
          <a:xfrm>
            <a:off x="3811418" y="1007763"/>
            <a:ext cx="2280791" cy="647700"/>
          </a:xfrm>
          <a:prstGeom prst="wedgeRectCallout">
            <a:avLst>
              <a:gd name="adj1" fmla="val -101542"/>
              <a:gd name="adj2" fmla="val 71761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100 m3 gas holders 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15" name="Прямоугольная выноска 14"/>
          <p:cNvSpPr>
            <a:spLocks noChangeArrowheads="1"/>
          </p:cNvSpPr>
          <p:nvPr/>
        </p:nvSpPr>
        <p:spPr bwMode="auto">
          <a:xfrm>
            <a:off x="3797131" y="1003669"/>
            <a:ext cx="2280791" cy="647700"/>
          </a:xfrm>
          <a:prstGeom prst="wedgeRectCallout">
            <a:avLst>
              <a:gd name="adj1" fmla="val -74383"/>
              <a:gd name="adj2" fmla="val 240261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940094"/>
                </a:solidFill>
              </a:rPr>
              <a:t>Existing liquid helium plant</a:t>
            </a:r>
            <a:endParaRPr lang="ru-RU" altLang="ru-RU" sz="1600" dirty="0">
              <a:solidFill>
                <a:srgbClr val="940094"/>
              </a:solidFill>
            </a:endParaRPr>
          </a:p>
        </p:txBody>
      </p:sp>
      <p:sp>
        <p:nvSpPr>
          <p:cNvPr id="16" name="Прямоугольная выноска 15"/>
          <p:cNvSpPr>
            <a:spLocks noChangeArrowheads="1"/>
          </p:cNvSpPr>
          <p:nvPr/>
        </p:nvSpPr>
        <p:spPr bwMode="auto">
          <a:xfrm>
            <a:off x="6603999" y="1904615"/>
            <a:ext cx="2280791" cy="647700"/>
          </a:xfrm>
          <a:prstGeom prst="wedgeRectCallout">
            <a:avLst>
              <a:gd name="adj1" fmla="val -145081"/>
              <a:gd name="adj2" fmla="val 250888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100 m3 gas holders 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17" name="Прямоугольная выноска 16"/>
          <p:cNvSpPr>
            <a:spLocks noChangeArrowheads="1"/>
          </p:cNvSpPr>
          <p:nvPr/>
        </p:nvSpPr>
        <p:spPr bwMode="auto">
          <a:xfrm>
            <a:off x="6603999" y="1887496"/>
            <a:ext cx="2280791" cy="647700"/>
          </a:xfrm>
          <a:prstGeom prst="wedgeRectCallout">
            <a:avLst>
              <a:gd name="adj1" fmla="val -118354"/>
              <a:gd name="adj2" fmla="val 150698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100 m3 gas holders 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18" name="Прямоугольная выноска 17"/>
          <p:cNvSpPr>
            <a:spLocks noChangeArrowheads="1"/>
          </p:cNvSpPr>
          <p:nvPr/>
        </p:nvSpPr>
        <p:spPr bwMode="auto">
          <a:xfrm>
            <a:off x="6605213" y="1887496"/>
            <a:ext cx="2280791" cy="647700"/>
          </a:xfrm>
          <a:prstGeom prst="wedgeRectCallout">
            <a:avLst>
              <a:gd name="adj1" fmla="val -73089"/>
              <a:gd name="adj2" fmla="val 171950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100 m3 gas holders 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19" name="Прямоугольная выноска 18"/>
          <p:cNvSpPr>
            <a:spLocks noChangeArrowheads="1"/>
          </p:cNvSpPr>
          <p:nvPr/>
        </p:nvSpPr>
        <p:spPr bwMode="auto">
          <a:xfrm>
            <a:off x="6603999" y="1908548"/>
            <a:ext cx="2280791" cy="647700"/>
          </a:xfrm>
          <a:prstGeom prst="wedgeRectCallout">
            <a:avLst>
              <a:gd name="adj1" fmla="val -87746"/>
              <a:gd name="adj2" fmla="val 294910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Drying and oil purification units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20" name="Прямоугольная выноска 19"/>
          <p:cNvSpPr>
            <a:spLocks noChangeArrowheads="1"/>
          </p:cNvSpPr>
          <p:nvPr/>
        </p:nvSpPr>
        <p:spPr bwMode="auto">
          <a:xfrm>
            <a:off x="6603999" y="5270975"/>
            <a:ext cx="2280791" cy="647700"/>
          </a:xfrm>
          <a:prstGeom prst="wedgeRectCallout">
            <a:avLst>
              <a:gd name="adj1" fmla="val -105421"/>
              <a:gd name="adj2" fmla="val -114957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Liquid nitrogen </a:t>
            </a:r>
          </a:p>
          <a:p>
            <a:pPr algn="ctr" eaLnBrk="1" hangingPunct="1"/>
            <a:r>
              <a:rPr lang="en-GB" altLang="ru-RU" sz="1600" b="1" dirty="0" smtClean="0">
                <a:solidFill>
                  <a:srgbClr val="009900"/>
                </a:solidFill>
              </a:rPr>
              <a:t>re-condenser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21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42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ownloads\Сборка1 в корпусе 32  (18 марта) лист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749300"/>
            <a:ext cx="8666163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79388" y="0"/>
            <a:ext cx="878522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b="1">
                <a:solidFill>
                  <a:srgbClr val="000066"/>
                </a:solidFill>
              </a:rPr>
              <a:t>Cryogenics of the NICA accelerator complex</a:t>
            </a:r>
            <a:endParaRPr lang="ru-RU" altLang="en-US" b="1">
              <a:solidFill>
                <a:schemeClr val="bg2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321440" y="6586855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4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457950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0638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ая выноска 17"/>
          <p:cNvSpPr>
            <a:spLocks noChangeArrowheads="1"/>
          </p:cNvSpPr>
          <p:nvPr/>
        </p:nvSpPr>
        <p:spPr bwMode="auto">
          <a:xfrm>
            <a:off x="6357278" y="2327275"/>
            <a:ext cx="2786722" cy="504825"/>
          </a:xfrm>
          <a:prstGeom prst="wedgeRectCallout">
            <a:avLst>
              <a:gd name="adj1" fmla="val -44995"/>
              <a:gd name="adj2" fmla="val 321718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>
                <a:solidFill>
                  <a:srgbClr val="CC0000"/>
                </a:solidFill>
              </a:rPr>
              <a:t>t</a:t>
            </a:r>
            <a:r>
              <a:rPr lang="en-GB" altLang="ru-RU" sz="1600" b="1" dirty="0" smtClean="0">
                <a:solidFill>
                  <a:srgbClr val="CC0000"/>
                </a:solidFill>
              </a:rPr>
              <a:t>wo satellite refrigerators </a:t>
            </a:r>
            <a:endParaRPr lang="en-GB" altLang="ru-RU" sz="1600" b="1" dirty="0">
              <a:solidFill>
                <a:srgbClr val="CC0000"/>
              </a:solidFill>
            </a:endParaRPr>
          </a:p>
          <a:p>
            <a:pPr algn="ctr" eaLnBrk="1" hangingPunct="1"/>
            <a:r>
              <a:rPr lang="en-GB" altLang="ru-RU" sz="1600" b="1" dirty="0">
                <a:solidFill>
                  <a:srgbClr val="CC0000"/>
                </a:solidFill>
              </a:rPr>
              <a:t>of the collider</a:t>
            </a:r>
            <a:endParaRPr lang="ru-RU" altLang="ru-RU" sz="1600" dirty="0">
              <a:solidFill>
                <a:srgbClr val="CC0000"/>
              </a:solidFill>
            </a:endParaRPr>
          </a:p>
        </p:txBody>
      </p:sp>
      <p:sp>
        <p:nvSpPr>
          <p:cNvPr id="16" name="Прямоугольная выноска 15"/>
          <p:cNvSpPr>
            <a:spLocks noChangeArrowheads="1"/>
          </p:cNvSpPr>
          <p:nvPr/>
        </p:nvSpPr>
        <p:spPr bwMode="auto">
          <a:xfrm>
            <a:off x="3871912" y="4095749"/>
            <a:ext cx="2520950" cy="460375"/>
          </a:xfrm>
          <a:prstGeom prst="wedgeRectCallout">
            <a:avLst>
              <a:gd name="adj1" fmla="val -61324"/>
              <a:gd name="adj2" fmla="val -162014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>
                <a:solidFill>
                  <a:schemeClr val="bg1"/>
                </a:solidFill>
              </a:rPr>
              <a:t>40 m</a:t>
            </a:r>
            <a:r>
              <a:rPr lang="en-GB" altLang="ru-RU" sz="1600" b="1" baseline="30000" dirty="0">
                <a:solidFill>
                  <a:schemeClr val="bg1"/>
                </a:solidFill>
              </a:rPr>
              <a:t>3</a:t>
            </a:r>
            <a:r>
              <a:rPr lang="en-GB" altLang="ru-RU" sz="1600" b="1" dirty="0">
                <a:solidFill>
                  <a:schemeClr val="bg1"/>
                </a:solidFill>
              </a:rPr>
              <a:t> liquid helium tank</a:t>
            </a:r>
            <a:endParaRPr lang="ru-RU" altLang="ru-RU" sz="16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ая выноска 21"/>
          <p:cNvSpPr>
            <a:spLocks noChangeArrowheads="1"/>
          </p:cNvSpPr>
          <p:nvPr/>
        </p:nvSpPr>
        <p:spPr bwMode="auto">
          <a:xfrm>
            <a:off x="3863975" y="4714875"/>
            <a:ext cx="2520950" cy="609600"/>
          </a:xfrm>
          <a:prstGeom prst="wedgeRectCallout">
            <a:avLst>
              <a:gd name="adj1" fmla="val -83588"/>
              <a:gd name="adj2" fmla="val -17181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>
                <a:solidFill>
                  <a:srgbClr val="009900"/>
                </a:solidFill>
              </a:rPr>
              <a:t>1300 kg/h nitrogen liquefier OA-1.3</a:t>
            </a:r>
            <a:endParaRPr lang="ru-RU" altLang="ru-RU" sz="1600">
              <a:solidFill>
                <a:srgbClr val="009900"/>
              </a:solidFill>
            </a:endParaRPr>
          </a:p>
        </p:txBody>
      </p:sp>
      <p:sp>
        <p:nvSpPr>
          <p:cNvPr id="18" name="Прямоугольная выноска 16"/>
          <p:cNvSpPr>
            <a:spLocks noChangeArrowheads="1"/>
          </p:cNvSpPr>
          <p:nvPr/>
        </p:nvSpPr>
        <p:spPr bwMode="auto">
          <a:xfrm>
            <a:off x="61913" y="2279650"/>
            <a:ext cx="2443162" cy="765175"/>
          </a:xfrm>
          <a:prstGeom prst="wedgeRectCallout">
            <a:avLst>
              <a:gd name="adj1" fmla="val 112394"/>
              <a:gd name="adj2" fmla="val 39272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 smtClean="0">
                <a:solidFill>
                  <a:schemeClr val="bg1"/>
                </a:solidFill>
              </a:rPr>
              <a:t>drying </a:t>
            </a:r>
            <a:r>
              <a:rPr lang="en-GB" altLang="ru-RU" sz="1600" b="1" dirty="0">
                <a:solidFill>
                  <a:schemeClr val="bg1"/>
                </a:solidFill>
              </a:rPr>
              <a:t>and oil-purification units     MO-800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ая выноска 18"/>
          <p:cNvSpPr>
            <a:spLocks noChangeArrowheads="1"/>
          </p:cNvSpPr>
          <p:nvPr/>
        </p:nvSpPr>
        <p:spPr bwMode="auto">
          <a:xfrm>
            <a:off x="61913" y="3213100"/>
            <a:ext cx="2443162" cy="647700"/>
          </a:xfrm>
          <a:prstGeom prst="wedgeRectCallout">
            <a:avLst>
              <a:gd name="adj1" fmla="val 105602"/>
              <a:gd name="adj2" fmla="val -80042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>
                <a:solidFill>
                  <a:srgbClr val="009900"/>
                </a:solidFill>
              </a:rPr>
              <a:t>1000 l/h helium liquefier OG-1000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20" name="Прямоугольная выноска 14"/>
          <p:cNvSpPr>
            <a:spLocks noChangeArrowheads="1"/>
          </p:cNvSpPr>
          <p:nvPr/>
        </p:nvSpPr>
        <p:spPr bwMode="auto">
          <a:xfrm>
            <a:off x="61913" y="4022725"/>
            <a:ext cx="2443162" cy="576263"/>
          </a:xfrm>
          <a:prstGeom prst="wedgeRectCallout">
            <a:avLst>
              <a:gd name="adj1" fmla="val 49833"/>
              <a:gd name="adj2" fmla="val 129611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>
                <a:solidFill>
                  <a:srgbClr val="009900"/>
                </a:solidFill>
              </a:rPr>
              <a:t>2x6600 Nm</a:t>
            </a:r>
            <a:r>
              <a:rPr lang="en-GB" altLang="ru-RU" sz="1600" b="1" baseline="30000">
                <a:solidFill>
                  <a:srgbClr val="009900"/>
                </a:solidFill>
              </a:rPr>
              <a:t>3</a:t>
            </a:r>
            <a:r>
              <a:rPr lang="en-GB" altLang="ru-RU" sz="1600" b="1">
                <a:solidFill>
                  <a:srgbClr val="009900"/>
                </a:solidFill>
              </a:rPr>
              <a:t>/h helium screw compressors</a:t>
            </a:r>
            <a:endParaRPr lang="ru-RU" altLang="ru-RU" sz="1600">
              <a:solidFill>
                <a:srgbClr val="009900"/>
              </a:solidFill>
            </a:endParaRPr>
          </a:p>
        </p:txBody>
      </p:sp>
      <p:sp>
        <p:nvSpPr>
          <p:cNvPr id="21" name="Прямоугольная выноска 19"/>
          <p:cNvSpPr>
            <a:spLocks noChangeArrowheads="1"/>
          </p:cNvSpPr>
          <p:nvPr/>
        </p:nvSpPr>
        <p:spPr bwMode="auto">
          <a:xfrm>
            <a:off x="2870200" y="5681663"/>
            <a:ext cx="2520950" cy="776287"/>
          </a:xfrm>
          <a:prstGeom prst="wedgeRectCallout">
            <a:avLst>
              <a:gd name="adj1" fmla="val -55454"/>
              <a:gd name="adj2" fmla="val -160120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>
                <a:solidFill>
                  <a:srgbClr val="009900"/>
                </a:solidFill>
              </a:rPr>
              <a:t>3x10740 Nm</a:t>
            </a:r>
            <a:r>
              <a:rPr lang="en-GB" altLang="ru-RU" sz="1600" b="1" baseline="30000">
                <a:solidFill>
                  <a:srgbClr val="009900"/>
                </a:solidFill>
              </a:rPr>
              <a:t>3</a:t>
            </a:r>
            <a:r>
              <a:rPr lang="en-GB" altLang="ru-RU" sz="1600" b="1">
                <a:solidFill>
                  <a:srgbClr val="009900"/>
                </a:solidFill>
              </a:rPr>
              <a:t>/h nitrogen turbo compressors </a:t>
            </a:r>
            <a:endParaRPr lang="ru-RU" altLang="ru-RU" sz="1600">
              <a:solidFill>
                <a:srgbClr val="009900"/>
              </a:solidFill>
            </a:endParaRPr>
          </a:p>
        </p:txBody>
      </p:sp>
      <p:sp>
        <p:nvSpPr>
          <p:cNvPr id="22" name="Прямоугольная выноска 15"/>
          <p:cNvSpPr>
            <a:spLocks noChangeArrowheads="1"/>
          </p:cNvSpPr>
          <p:nvPr/>
        </p:nvSpPr>
        <p:spPr bwMode="auto">
          <a:xfrm>
            <a:off x="6457950" y="5664200"/>
            <a:ext cx="2520950" cy="793750"/>
          </a:xfrm>
          <a:prstGeom prst="wedgeRectCallout">
            <a:avLst>
              <a:gd name="adj1" fmla="val -46407"/>
              <a:gd name="adj2" fmla="val -230417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>
                <a:solidFill>
                  <a:schemeClr val="bg1"/>
                </a:solidFill>
              </a:rPr>
              <a:t>500 kg/h nitrogen re-condenser RA-0.5 of the collider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ая выноска 15"/>
          <p:cNvSpPr>
            <a:spLocks noChangeArrowheads="1"/>
          </p:cNvSpPr>
          <p:nvPr/>
        </p:nvSpPr>
        <p:spPr bwMode="auto">
          <a:xfrm>
            <a:off x="61913" y="1268413"/>
            <a:ext cx="2520950" cy="762000"/>
          </a:xfrm>
          <a:prstGeom prst="wedgeRectCallout">
            <a:avLst>
              <a:gd name="adj1" fmla="val 101139"/>
              <a:gd name="adj2" fmla="val 105819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>
                <a:solidFill>
                  <a:schemeClr val="bg1"/>
                </a:solidFill>
              </a:rPr>
              <a:t>500 kg/h nitrogen re-condenser RA-0.5 of the Nuclotron and booster</a:t>
            </a:r>
            <a:endParaRPr lang="ru-RU" alt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ая выноска 17"/>
          <p:cNvSpPr>
            <a:spLocks noChangeArrowheads="1"/>
          </p:cNvSpPr>
          <p:nvPr/>
        </p:nvSpPr>
        <p:spPr bwMode="auto">
          <a:xfrm>
            <a:off x="2700338" y="749300"/>
            <a:ext cx="1676400" cy="388938"/>
          </a:xfrm>
          <a:prstGeom prst="wedgeRectCallout">
            <a:avLst>
              <a:gd name="adj1" fmla="val 37509"/>
              <a:gd name="adj2" fmla="val 293144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/>
              <a:t>Nuclotron</a:t>
            </a:r>
            <a:endParaRPr lang="ru-RU" altLang="ru-RU" sz="1600"/>
          </a:p>
        </p:txBody>
      </p:sp>
      <p:sp>
        <p:nvSpPr>
          <p:cNvPr id="25" name="Прямоугольная выноска 17"/>
          <p:cNvSpPr>
            <a:spLocks noChangeArrowheads="1"/>
          </p:cNvSpPr>
          <p:nvPr/>
        </p:nvSpPr>
        <p:spPr bwMode="auto">
          <a:xfrm>
            <a:off x="4643438" y="749300"/>
            <a:ext cx="1676400" cy="388938"/>
          </a:xfrm>
          <a:prstGeom prst="wedgeRectCallout">
            <a:avLst>
              <a:gd name="adj1" fmla="val -38852"/>
              <a:gd name="adj2" fmla="val 308792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/>
              <a:t>Booster</a:t>
            </a:r>
            <a:endParaRPr lang="ru-RU" altLang="ru-RU" sz="1600"/>
          </a:p>
        </p:txBody>
      </p:sp>
      <p:sp>
        <p:nvSpPr>
          <p:cNvPr id="26" name="Прямоугольная выноска 17"/>
          <p:cNvSpPr>
            <a:spLocks noChangeArrowheads="1"/>
          </p:cNvSpPr>
          <p:nvPr/>
        </p:nvSpPr>
        <p:spPr bwMode="auto">
          <a:xfrm>
            <a:off x="7477125" y="5019675"/>
            <a:ext cx="1500188" cy="388938"/>
          </a:xfrm>
          <a:prstGeom prst="wedgeRectCallout">
            <a:avLst>
              <a:gd name="adj1" fmla="val -8551"/>
              <a:gd name="adj2" fmla="val -121519"/>
            </a:avLst>
          </a:prstGeom>
          <a:solidFill>
            <a:srgbClr val="DAEDEF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/>
              <a:t>Collider</a:t>
            </a:r>
            <a:endParaRPr lang="ru-RU" altLang="ru-RU" sz="1600"/>
          </a:p>
        </p:txBody>
      </p:sp>
      <p:sp>
        <p:nvSpPr>
          <p:cNvPr id="2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Прямоугольная выноска 17"/>
          <p:cNvSpPr>
            <a:spLocks noChangeArrowheads="1"/>
          </p:cNvSpPr>
          <p:nvPr/>
        </p:nvSpPr>
        <p:spPr bwMode="auto">
          <a:xfrm>
            <a:off x="4499992" y="3202782"/>
            <a:ext cx="2447925" cy="504825"/>
          </a:xfrm>
          <a:prstGeom prst="wedgeRectCallout">
            <a:avLst>
              <a:gd name="adj1" fmla="val -68437"/>
              <a:gd name="adj2" fmla="val -117078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ru-RU" sz="1600" b="1" dirty="0">
                <a:solidFill>
                  <a:srgbClr val="CC0000"/>
                </a:solidFill>
              </a:rPr>
              <a:t>satellite refrigerator </a:t>
            </a:r>
          </a:p>
          <a:p>
            <a:pPr algn="ctr" eaLnBrk="1" hangingPunct="1"/>
            <a:r>
              <a:rPr lang="en-GB" altLang="ru-RU" sz="1600" b="1" dirty="0">
                <a:solidFill>
                  <a:srgbClr val="CC0000"/>
                </a:solidFill>
              </a:rPr>
              <a:t>of the </a:t>
            </a:r>
            <a:r>
              <a:rPr lang="en-GB" altLang="ru-RU" sz="1600" b="1" dirty="0" smtClean="0">
                <a:solidFill>
                  <a:srgbClr val="CC0000"/>
                </a:solidFill>
              </a:rPr>
              <a:t>booster</a:t>
            </a:r>
            <a:endParaRPr lang="ru-RU" altLang="ru-RU" sz="1600" dirty="0">
              <a:solidFill>
                <a:srgbClr val="CC0000"/>
              </a:solidFill>
            </a:endParaRPr>
          </a:p>
        </p:txBody>
      </p:sp>
      <p:sp>
        <p:nvSpPr>
          <p:cNvPr id="30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23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123825" y="115888"/>
            <a:ext cx="88963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2800" b="1" dirty="0">
                <a:solidFill>
                  <a:srgbClr val="7030A0"/>
                </a:solidFill>
              </a:rPr>
              <a:t>Workability maintaining of equipment that has been operating for a long time at Nuclotron</a:t>
            </a:r>
            <a:endParaRPr lang="ru-RU" altLang="en-US" sz="2800" b="1" dirty="0">
              <a:solidFill>
                <a:srgbClr val="7030A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6488" y="1407443"/>
            <a:ext cx="2835071" cy="21263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13" y="1006674"/>
            <a:ext cx="3782151" cy="28366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2300" y="4106407"/>
            <a:ext cx="3444875" cy="16312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New </a:t>
            </a:r>
            <a:r>
              <a:rPr lang="en-GB" sz="2000" b="1" dirty="0"/>
              <a:t>automation system for screw helium compressor CASCADE-80/25 has been installed and commissioned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770550" y="4260295"/>
            <a:ext cx="3444875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N</a:t>
            </a:r>
            <a:r>
              <a:rPr lang="en-GB" sz="2000" b="1" smtClean="0"/>
              <a:t>ew </a:t>
            </a:r>
            <a:r>
              <a:rPr lang="en-GB" sz="2000" b="1" dirty="0"/>
              <a:t>high-pressure helium compressor </a:t>
            </a:r>
            <a:r>
              <a:rPr lang="en-US" sz="2000" b="1" dirty="0"/>
              <a:t>for injection into the receivers </a:t>
            </a:r>
            <a:r>
              <a:rPr lang="en-GB" sz="2000" b="1" dirty="0"/>
              <a:t>has been mounted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5" y="1460512"/>
            <a:ext cx="2366298" cy="140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5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123825" y="115888"/>
            <a:ext cx="88963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2800" b="1" dirty="0">
                <a:solidFill>
                  <a:srgbClr val="7030A0"/>
                </a:solidFill>
              </a:rPr>
              <a:t>Workability maintaining of equipment that has been operating for a long time at Nuclotron</a:t>
            </a:r>
            <a:endParaRPr lang="ru-RU" altLang="en-US" sz="2800" b="1" dirty="0">
              <a:solidFill>
                <a:srgbClr val="7030A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481142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1351303"/>
            <a:ext cx="3469149" cy="2601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23182"/>
            <a:ext cx="3528391" cy="26462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574" y="4106407"/>
            <a:ext cx="3444875" cy="22467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New </a:t>
            </a:r>
            <a:r>
              <a:rPr lang="en-GB" sz="2000" b="1" dirty="0"/>
              <a:t>4-stage piston helium compressor with capacity of 1200 m3/h was assembled and put into operation instead of the old one that spent their resources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4145295"/>
            <a:ext cx="3528390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smtClean="0"/>
              <a:t>Major </a:t>
            </a:r>
            <a:r>
              <a:rPr lang="en-GB" sz="2000" b="1" dirty="0"/>
              <a:t>renovation of the second stage of the screw compressor CASCADE-80/25 at the factory in Kazan and its putting in operation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962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123825" y="115888"/>
            <a:ext cx="88963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2800" b="1" dirty="0" smtClean="0">
                <a:solidFill>
                  <a:srgbClr val="7030A0"/>
                </a:solidFill>
              </a:rPr>
              <a:t>Upgrading </a:t>
            </a:r>
            <a:r>
              <a:rPr lang="en-GB" sz="2800" b="1" dirty="0">
                <a:solidFill>
                  <a:srgbClr val="7030A0"/>
                </a:solidFill>
              </a:rPr>
              <a:t>of the purification system of two refrigerators that operate for Nuclotron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endParaRPr lang="ru-RU" altLang="en-US" sz="2800" b="1" dirty="0">
              <a:solidFill>
                <a:srgbClr val="7030A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90937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3825" y="1340767"/>
            <a:ext cx="25759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400" b="1" dirty="0">
                <a:solidFill>
                  <a:srgbClr val="000000"/>
                </a:solidFill>
                <a:latin typeface="Cambria" charset="0"/>
                <a:ea typeface="ＭＳ 明朝" charset="-128"/>
                <a:cs typeface="Times New Roman" charset="0"/>
              </a:rPr>
              <a:t>The purification system for compressed helium flow at Nuclotron refrigerators consist of three stages:</a:t>
            </a:r>
            <a:endParaRPr lang="ru-RU" sz="1200" dirty="0">
              <a:latin typeface="Cambria" charset="0"/>
              <a:ea typeface="ＭＳ 明朝" charset="-128"/>
              <a:cs typeface="Times New Roman" charset="0"/>
            </a:endParaRPr>
          </a:p>
          <a:p>
            <a:pPr marL="342900" lvl="0" indent="-342900">
              <a:spcAft>
                <a:spcPts val="0"/>
              </a:spcAft>
              <a:buFont typeface="Cambria" charset="0"/>
              <a:buChar char="-"/>
            </a:pPr>
            <a:r>
              <a:rPr lang="en-GB" sz="14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The first one operates at “room” temperature and removes water and oil vapours</a:t>
            </a:r>
            <a:r>
              <a:rPr lang="en-GB" sz="1400" b="1" dirty="0" smtClean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.</a:t>
            </a:r>
            <a:endParaRPr lang="ru-RU" sz="1000" dirty="0">
              <a:latin typeface="Times" charset="0"/>
              <a:ea typeface="ＭＳ 明朝" charset="-128"/>
              <a:cs typeface="Times New Roman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0463" y="3745514"/>
            <a:ext cx="3575953" cy="2516764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>
            <a:off x="2699792" y="2564903"/>
            <a:ext cx="1584176" cy="417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63" y="1044023"/>
            <a:ext cx="3575953" cy="26819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3825" y="3762937"/>
            <a:ext cx="23854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Cambria" charset="0"/>
              <a:buChar char="-"/>
            </a:pPr>
            <a:r>
              <a:rPr lang="en-GB" sz="14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The second deletes oxygen and nitrogen impurities, its operation temperature is 77 </a:t>
            </a:r>
            <a:r>
              <a:rPr lang="en-GB" sz="1400" b="1" dirty="0" smtClean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K</a:t>
            </a:r>
            <a:endParaRPr lang="ru-RU" sz="1400" dirty="0">
              <a:latin typeface="Times" charset="0"/>
              <a:ea typeface="ＭＳ 明朝" charset="-128"/>
              <a:cs typeface="Times New Roman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4890743"/>
            <a:ext cx="4188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Cambria" charset="0"/>
              <a:buChar char="-"/>
            </a:pPr>
            <a:r>
              <a:rPr lang="en-GB" sz="1400" b="1" dirty="0">
                <a:solidFill>
                  <a:srgbClr val="000000"/>
                </a:solidFill>
                <a:latin typeface="Times" charset="0"/>
                <a:ea typeface="ＭＳ 明朝" charset="-128"/>
                <a:cs typeface="Times New Roman" charset="0"/>
              </a:rPr>
              <a:t>The last stage is intended to remove neon and hydrogen molecules and operates at 24K</a:t>
            </a:r>
            <a:endParaRPr lang="ru-RU" sz="1400" dirty="0">
              <a:latin typeface="Times" charset="0"/>
              <a:ea typeface="ＭＳ 明朝" charset="-128"/>
              <a:cs typeface="Times New Roman" charset="0"/>
            </a:endParaRPr>
          </a:p>
          <a:p>
            <a:pPr>
              <a:spcAft>
                <a:spcPts val="0"/>
              </a:spcAft>
            </a:pPr>
            <a:r>
              <a:rPr lang="en-GB" sz="1400" b="1" dirty="0">
                <a:solidFill>
                  <a:srgbClr val="000000"/>
                </a:solidFill>
                <a:latin typeface="Cambria" charset="0"/>
                <a:ea typeface="ＭＳ 明朝" charset="-128"/>
                <a:cs typeface="Times New Roman" charset="0"/>
              </a:rPr>
              <a:t>By today, all of these purification systems are brand new. This will allow in future continuous operation of the existing Nuclotron refrigerators at the NICA complex</a:t>
            </a:r>
            <a:endParaRPr lang="ru-RU" sz="1400" dirty="0"/>
          </a:p>
        </p:txBody>
      </p:sp>
      <p:sp>
        <p:nvSpPr>
          <p:cNvPr id="25" name="Стрелка вправо 24"/>
          <p:cNvSpPr/>
          <p:nvPr/>
        </p:nvSpPr>
        <p:spPr>
          <a:xfrm>
            <a:off x="2771415" y="4206106"/>
            <a:ext cx="1584176" cy="417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75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115888"/>
            <a:ext cx="8856984" cy="134486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Line </a:t>
            </a:r>
            <a:r>
              <a:rPr 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for assembling and cryogenic testing </a:t>
            </a: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of  SC-magnets</a:t>
            </a:r>
            <a:r>
              <a:rPr kumimoji="0" lang="en-US" sz="3200" b="1" i="1" dirty="0">
                <a:solidFill>
                  <a:srgbClr val="0000FF"/>
                </a:solidFill>
              </a:rPr>
              <a:t/>
            </a:r>
            <a:br>
              <a:rPr kumimoji="0" lang="en-US" sz="3200" b="1" i="1" dirty="0">
                <a:solidFill>
                  <a:srgbClr val="0000FF"/>
                </a:solidFill>
              </a:rPr>
            </a:b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115" y="1123354"/>
            <a:ext cx="288032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 smtClean="0"/>
              <a:t> </a:t>
            </a:r>
            <a:r>
              <a:rPr lang="en-GB" sz="1600" b="1" u="sng" dirty="0" smtClean="0">
                <a:solidFill>
                  <a:srgbClr val="FF0000"/>
                </a:solidFill>
              </a:rPr>
              <a:t>Main </a:t>
            </a:r>
            <a:r>
              <a:rPr lang="en-GB" sz="1600" b="1" u="sng" dirty="0">
                <a:solidFill>
                  <a:srgbClr val="FF0000"/>
                </a:solidFill>
              </a:rPr>
              <a:t>production areas</a:t>
            </a:r>
            <a:r>
              <a:rPr lang="en-GB" sz="1600" b="1" u="sng" dirty="0" smtClean="0">
                <a:solidFill>
                  <a:srgbClr val="FF0000"/>
                </a:solidFill>
              </a:rPr>
              <a:t>:</a:t>
            </a:r>
          </a:p>
          <a:p>
            <a:endParaRPr lang="ru-RU" sz="1600" dirty="0"/>
          </a:p>
          <a:p>
            <a:pPr marL="285750" indent="-285750">
              <a:buFont typeface="Wingdings" charset="2"/>
              <a:buChar char="Ø"/>
            </a:pPr>
            <a:r>
              <a:rPr lang="en-GB" sz="1600" b="1" dirty="0"/>
              <a:t>Incoming inspection zone</a:t>
            </a:r>
            <a:endParaRPr lang="ru-RU" sz="1600" dirty="0"/>
          </a:p>
          <a:p>
            <a:pPr marL="285750" indent="-285750">
              <a:buFont typeface="Wingdings" charset="2"/>
              <a:buChar char="Ø"/>
            </a:pPr>
            <a:r>
              <a:rPr lang="en-GB" sz="1600" b="1" dirty="0"/>
              <a:t>SC cable production hall</a:t>
            </a:r>
            <a:endParaRPr lang="ru-RU" sz="1600" dirty="0"/>
          </a:p>
          <a:p>
            <a:pPr marL="285750" indent="-285750">
              <a:buFont typeface="Wingdings" charset="2"/>
              <a:buChar char="Ø"/>
            </a:pPr>
            <a:r>
              <a:rPr lang="en-GB" sz="1600" b="1" dirty="0"/>
              <a:t>SC coils production hall</a:t>
            </a:r>
            <a:endParaRPr lang="ru-RU" sz="1600" dirty="0"/>
          </a:p>
          <a:p>
            <a:pPr marL="285750" indent="-285750">
              <a:buFont typeface="Wingdings" charset="2"/>
              <a:buChar char="Ø"/>
            </a:pPr>
            <a:r>
              <a:rPr lang="en-GB" sz="1600" b="1" dirty="0"/>
              <a:t>Area for assembling </a:t>
            </a:r>
            <a:r>
              <a:rPr lang="en-GB" sz="1600" b="1" dirty="0" smtClean="0"/>
              <a:t> </a:t>
            </a:r>
            <a:r>
              <a:rPr lang="en-GB" sz="1600" b="1" dirty="0"/>
              <a:t>the magnets</a:t>
            </a:r>
            <a:endParaRPr lang="ru-RU" sz="1600" dirty="0"/>
          </a:p>
          <a:p>
            <a:pPr marL="285750" indent="-285750">
              <a:buFont typeface="Wingdings" charset="2"/>
              <a:buChar char="Ø"/>
            </a:pPr>
            <a:r>
              <a:rPr lang="en-GB" sz="1600" b="1" dirty="0"/>
              <a:t>Area for the magnetic measurements under the room temperature</a:t>
            </a:r>
            <a:endParaRPr lang="ru-RU" sz="1600" dirty="0"/>
          </a:p>
          <a:p>
            <a:pPr marL="285750" indent="-285750">
              <a:buFont typeface="Wingdings" charset="2"/>
              <a:buChar char="Ø"/>
            </a:pPr>
            <a:r>
              <a:rPr lang="en-GB" sz="1600" b="1" dirty="0"/>
              <a:t>Leakage test area</a:t>
            </a:r>
            <a:endParaRPr lang="ru-RU" sz="1600" dirty="0"/>
          </a:p>
          <a:p>
            <a:pPr marL="285750" indent="-285750">
              <a:buFont typeface="Wingdings" charset="2"/>
              <a:buChar char="Ø"/>
            </a:pPr>
            <a:r>
              <a:rPr lang="en-GB" sz="1600" b="1" dirty="0"/>
              <a:t>Area for mounting </a:t>
            </a:r>
            <a:r>
              <a:rPr lang="en-GB" sz="1600" b="1" dirty="0" smtClean="0"/>
              <a:t>the </a:t>
            </a:r>
            <a:r>
              <a:rPr lang="en-GB" sz="1600" b="1" dirty="0"/>
              <a:t>SC-magnets inside cryostats</a:t>
            </a:r>
            <a:endParaRPr lang="ru-RU" sz="1600" dirty="0"/>
          </a:p>
          <a:p>
            <a:pPr marL="285750" indent="-285750">
              <a:buFont typeface="Wingdings" charset="2"/>
              <a:buChar char="Ø"/>
            </a:pPr>
            <a:r>
              <a:rPr lang="en-GB" sz="1600" b="1" dirty="0"/>
              <a:t>Cryogenic tests bench</a:t>
            </a:r>
            <a:endParaRPr lang="ru-RU" sz="1600" dirty="0"/>
          </a:p>
          <a:p>
            <a:endParaRPr lang="ru-RU" sz="2800" dirty="0"/>
          </a:p>
        </p:txBody>
      </p:sp>
      <p:pic>
        <p:nvPicPr>
          <p:cNvPr id="11" name="Рисунок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95927"/>
            <a:ext cx="5556230" cy="376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6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-214436"/>
            <a:ext cx="8856984" cy="1344860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Production plans</a:t>
            </a:r>
            <a:endParaRPr lang="ru-RU" sz="28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087183"/>
            <a:ext cx="285603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Georgia" pitchFamily="18" charset="0"/>
              </a:rPr>
              <a:t>40 </a:t>
            </a:r>
            <a:r>
              <a:rPr lang="en-US" altLang="ru-RU" sz="14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dipole magnets for NICA Booster</a:t>
            </a:r>
          </a:p>
          <a:p>
            <a:r>
              <a:rPr lang="ru-RU" alt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Georgia" pitchFamily="18" charset="0"/>
              </a:rPr>
              <a:t>48 </a:t>
            </a:r>
            <a:r>
              <a:rPr lang="en-US" altLang="ru-RU" sz="1400" b="1" dirty="0" err="1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quadrupole</a:t>
            </a:r>
            <a:r>
              <a:rPr lang="en-US" altLang="ru-RU" sz="14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 magnets with </a:t>
            </a:r>
            <a:r>
              <a:rPr lang="en-US" altLang="ru-RU" sz="1400" b="1" dirty="0" err="1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multipole</a:t>
            </a:r>
            <a:r>
              <a:rPr lang="en-US" altLang="ru-RU" sz="14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 correctors for NICA Booster</a:t>
            </a:r>
            <a:endParaRPr lang="ru-RU" altLang="ru-RU" sz="1400" b="1" dirty="0">
              <a:solidFill>
                <a:srgbClr val="0000CC"/>
              </a:solidFill>
              <a:latin typeface="Verdana" pitchFamily="34" charset="0"/>
              <a:cs typeface="Georgia" pitchFamily="18" charset="0"/>
            </a:endParaRPr>
          </a:p>
          <a:p>
            <a:r>
              <a:rPr lang="ru-RU" alt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Georgia" pitchFamily="18" charset="0"/>
              </a:rPr>
              <a:t>80 </a:t>
            </a:r>
            <a:r>
              <a:rPr lang="en-US" altLang="ru-RU" sz="14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dipole magnets for NICA </a:t>
            </a:r>
            <a:r>
              <a:rPr lang="en-US" altLang="ru-RU" sz="1400" b="1" dirty="0" smtClean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Collider</a:t>
            </a:r>
          </a:p>
          <a:p>
            <a:r>
              <a:rPr lang="ru-RU" alt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Georgia" pitchFamily="18" charset="0"/>
              </a:rPr>
              <a:t>86 </a:t>
            </a:r>
            <a:r>
              <a:rPr lang="en-US" altLang="ru-RU" sz="1400" b="1" dirty="0" err="1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quadrupole</a:t>
            </a:r>
            <a:r>
              <a:rPr lang="en-US" altLang="ru-RU" sz="14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 magnets with </a:t>
            </a:r>
            <a:r>
              <a:rPr lang="en-US" altLang="ru-RU" sz="1400" b="1" dirty="0" err="1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multipole</a:t>
            </a:r>
            <a:r>
              <a:rPr lang="en-US" altLang="ru-RU" sz="14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 correctors for NICA </a:t>
            </a:r>
            <a:r>
              <a:rPr lang="en-US" altLang="ru-RU" sz="1400" b="1" dirty="0" smtClean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Collider</a:t>
            </a:r>
          </a:p>
          <a:p>
            <a:r>
              <a:rPr lang="ru-RU" altLang="ru-RU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Georgia" pitchFamily="18" charset="0"/>
              </a:rPr>
              <a:t>175 </a:t>
            </a:r>
            <a:r>
              <a:rPr lang="en-US" altLang="ru-RU" sz="1400" b="1" dirty="0" err="1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quadrupole</a:t>
            </a:r>
            <a:r>
              <a:rPr lang="en-US" altLang="ru-RU" sz="14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 magnets with </a:t>
            </a:r>
            <a:r>
              <a:rPr lang="en-US" altLang="ru-RU" sz="1400" b="1" dirty="0" err="1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multipole</a:t>
            </a:r>
            <a:r>
              <a:rPr lang="en-US" altLang="ru-RU" sz="1400" b="1" dirty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 correctors for SIS100 synchrotron (FAIR project</a:t>
            </a:r>
            <a:r>
              <a:rPr lang="en-US" altLang="ru-RU" sz="1400" b="1" dirty="0" smtClean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)</a:t>
            </a:r>
          </a:p>
          <a:p>
            <a:endParaRPr lang="en-US" altLang="ru-RU" sz="2000" b="1" dirty="0">
              <a:solidFill>
                <a:srgbClr val="0000CC"/>
              </a:solidFill>
              <a:latin typeface="Verdana" pitchFamily="34" charset="0"/>
              <a:cs typeface="Georgia" pitchFamily="18" charset="0"/>
            </a:endParaRPr>
          </a:p>
          <a:p>
            <a:r>
              <a:rPr lang="en-US" altLang="ru-RU" sz="2000" b="1" dirty="0" smtClean="0">
                <a:solidFill>
                  <a:srgbClr val="0000CC"/>
                </a:solidFill>
                <a:latin typeface="Verdana" pitchFamily="34" charset="0"/>
                <a:cs typeface="Georgia" pitchFamily="18" charset="0"/>
              </a:rPr>
              <a:t>Total  </a:t>
            </a:r>
            <a:r>
              <a:rPr lang="en-US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Georgia" pitchFamily="18" charset="0"/>
              </a:rPr>
              <a:t>429</a:t>
            </a:r>
            <a:endParaRPr lang="ru-RU" alt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Georgia" pitchFamily="18" charset="0"/>
            </a:endParaRPr>
          </a:p>
          <a:p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25" y="3411694"/>
            <a:ext cx="5555475" cy="30991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51920" y="116632"/>
            <a:ext cx="51530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80</a:t>
            </a:r>
            <a:r>
              <a:rPr lang="en-US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% of the magnetic-cryostat system of Booster has been realized.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1422"/>
              </p:ext>
            </p:extLst>
          </p:nvPr>
        </p:nvGraphicFramePr>
        <p:xfrm>
          <a:off x="3550425" y="980728"/>
          <a:ext cx="5580113" cy="2415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4600"/>
                <a:gridCol w="1108963"/>
                <a:gridCol w="589331"/>
                <a:gridCol w="1145730"/>
                <a:gridCol w="921489"/>
              </a:tblGrid>
              <a:tr h="252128">
                <a:tc gridSpan="5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i="1" dirty="0" smtClean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T="45730" marB="45730"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T="45730" marB="45730"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T="45730" marB="45730">
                    <a:solidFill>
                      <a:srgbClr val="008000"/>
                    </a:solidFill>
                  </a:tcPr>
                </a:tc>
              </a:tr>
              <a:tr h="435119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672" marB="45672" anchor="ctr">
                    <a:solidFill>
                      <a:srgbClr val="00009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required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672" marB="45672" anchor="ctr">
                    <a:solidFill>
                      <a:srgbClr val="0000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manufactured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672" marB="45672"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672" marB="45672">
                    <a:solidFill>
                      <a:srgbClr val="00009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tested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672" marB="45672" anchor="ctr">
                    <a:solidFill>
                      <a:srgbClr val="008000"/>
                    </a:solidFill>
                  </a:tcPr>
                </a:tc>
              </a:tr>
              <a:tr h="341826"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1" marR="91431" marT="45672" marB="45672">
                    <a:solidFill>
                      <a:srgbClr val="00009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672" marB="45672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i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672" marB="45672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i="1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672" marB="45672">
                    <a:solidFill>
                      <a:srgbClr val="00009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672" marB="45672">
                    <a:solidFill>
                      <a:srgbClr val="008000"/>
                    </a:solidFill>
                  </a:tcPr>
                </a:tc>
              </a:tr>
              <a:tr h="34182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90"/>
                          </a:solidFill>
                        </a:rPr>
                        <a:t>dipole</a:t>
                      </a:r>
                      <a:endParaRPr lang="en-US" sz="20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90"/>
                          </a:solidFill>
                        </a:rPr>
                        <a:t>40</a:t>
                      </a:r>
                      <a:endParaRPr lang="en-US" sz="20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90"/>
                          </a:solidFill>
                        </a:rPr>
                        <a:t>4</a:t>
                      </a:r>
                      <a:r>
                        <a:rPr lang="ru-RU" sz="2000" b="1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endParaRPr lang="en-US" sz="20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6"/>
                          </a:solidFill>
                        </a:rPr>
                        <a:t>33</a:t>
                      </a:r>
                      <a:endParaRPr lang="en-US" sz="2000" b="1" dirty="0">
                        <a:solidFill>
                          <a:srgbClr val="FF0006"/>
                        </a:solidFill>
                      </a:endParaRPr>
                    </a:p>
                  </a:txBody>
                  <a:tcPr marL="91431" marR="91431" marT="45672" marB="45672">
                    <a:solidFill>
                      <a:srgbClr val="FFEC0B"/>
                    </a:solidFill>
                  </a:tcPr>
                </a:tc>
              </a:tr>
              <a:tr h="34182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90"/>
                          </a:solidFill>
                        </a:rPr>
                        <a:t>quadrupole</a:t>
                      </a:r>
                      <a:endParaRPr lang="en-US" sz="2000" b="1" baseline="0" dirty="0" smtClean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4</a:t>
                      </a:r>
                      <a:r>
                        <a:rPr lang="ru-RU" sz="1800" b="1" dirty="0" smtClean="0">
                          <a:solidFill>
                            <a:srgbClr val="000090"/>
                          </a:solidFill>
                        </a:rPr>
                        <a:t>8</a:t>
                      </a:r>
                      <a:endParaRPr lang="en-US" sz="1800" b="1" dirty="0" smtClean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0"/>
                          </a:solidFill>
                        </a:rPr>
                        <a:t>48</a:t>
                      </a:r>
                      <a:endParaRPr lang="en-US" sz="1800" b="1" dirty="0" smtClean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0006"/>
                          </a:solidFill>
                        </a:rPr>
                        <a:t>6</a:t>
                      </a:r>
                      <a:endParaRPr lang="en-US" sz="1800" b="1" dirty="0" smtClean="0">
                        <a:solidFill>
                          <a:srgbClr val="FF0006"/>
                        </a:solidFill>
                      </a:endParaRPr>
                    </a:p>
                  </a:txBody>
                  <a:tcPr marL="91431" marR="91431" marT="45672" marB="45672">
                    <a:solidFill>
                      <a:srgbClr val="FFEC0B"/>
                    </a:solidFill>
                  </a:tcPr>
                </a:tc>
              </a:tr>
              <a:tr h="34182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90"/>
                          </a:solidFill>
                        </a:rPr>
                        <a:t>correctors</a:t>
                      </a:r>
                      <a:endParaRPr lang="en-US" sz="20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32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 marL="91431" marR="91431" marT="45672" marB="456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0006"/>
                          </a:solidFill>
                        </a:rPr>
                        <a:t>2</a:t>
                      </a:r>
                      <a:endParaRPr lang="en-US" sz="1800" b="1" dirty="0">
                        <a:solidFill>
                          <a:srgbClr val="FF0006"/>
                        </a:solidFill>
                      </a:endParaRPr>
                    </a:p>
                  </a:txBody>
                  <a:tcPr marL="91431" marR="91431" marT="45672" marB="45672">
                    <a:solidFill>
                      <a:srgbClr val="FFEC0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763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82794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123825" y="115888"/>
            <a:ext cx="88963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u="sng" dirty="0">
                <a:solidFill>
                  <a:srgbClr val="7030A0"/>
                </a:solidFill>
              </a:rPr>
              <a:t>For the NICA Collider</a:t>
            </a:r>
            <a:r>
              <a:rPr lang="en-GB" sz="2800" b="1" dirty="0">
                <a:solidFill>
                  <a:srgbClr val="7030A0"/>
                </a:solidFill>
              </a:rPr>
              <a:t>, the creation and testing of prototypes of the magnets was completed in 2017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endParaRPr lang="ru-RU" altLang="en-US" sz="2800" b="1" dirty="0">
              <a:solidFill>
                <a:srgbClr val="7030A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1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Рисунок 9" descr="F:\Документы (Ходжибагиян Г.Г.)\стенд\стенд NICA\фото\2016\дип кол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40160"/>
            <a:ext cx="2345798" cy="352839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1" name="Picture 24608" descr="DSC00980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53142"/>
            <a:ext cx="1917566" cy="35283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09446" y="1140160"/>
            <a:ext cx="36882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b="1" dirty="0">
                <a:solidFill>
                  <a:srgbClr val="940094"/>
                </a:solidFill>
              </a:rPr>
              <a:t>Serial production of the superconducting two-aperture magnets and cryostats was started. </a:t>
            </a:r>
          </a:p>
          <a:p>
            <a:pPr marL="342900" indent="-342900">
              <a:buFont typeface="Wingdings" charset="2"/>
              <a:buChar char="ü"/>
            </a:pPr>
            <a:r>
              <a:rPr lang="en-US" b="1" dirty="0" smtClean="0">
                <a:solidFill>
                  <a:srgbClr val="940094"/>
                </a:solidFill>
              </a:rPr>
              <a:t>The </a:t>
            </a:r>
            <a:r>
              <a:rPr lang="en-US" b="1" dirty="0">
                <a:solidFill>
                  <a:srgbClr val="940094"/>
                </a:solidFill>
              </a:rPr>
              <a:t>production of a superconducting wire for magnets and bellows for cryostats has been finished.</a:t>
            </a:r>
            <a:endParaRPr lang="ru-RU" b="1" dirty="0">
              <a:solidFill>
                <a:srgbClr val="940094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70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8229600" cy="633412"/>
          </a:xfrm>
        </p:spPr>
        <p:txBody>
          <a:bodyPr/>
          <a:lstStyle/>
          <a:p>
            <a:pPr eaLnBrk="1" hangingPunct="1"/>
            <a:r>
              <a:rPr lang="en-US" sz="3200" b="1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PRESENTATION OUTLINE</a:t>
            </a:r>
            <a:endParaRPr lang="ru-RU" sz="3200" b="1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467544" y="1844824"/>
            <a:ext cx="8496944" cy="416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  <a:spcBef>
                <a:spcPct val="20000"/>
              </a:spcBef>
              <a:defRPr/>
            </a:pPr>
            <a:r>
              <a:rPr kumimoji="0" lang="en-US" b="1" u="sng" dirty="0" smtClean="0">
                <a:solidFill>
                  <a:srgbClr val="0000FF"/>
                </a:solidFill>
              </a:rPr>
              <a:t>Main directions </a:t>
            </a:r>
            <a:r>
              <a:rPr kumimoji="0" lang="en-US" b="1" u="sng" dirty="0">
                <a:solidFill>
                  <a:srgbClr val="0000FF"/>
                </a:solidFill>
              </a:rPr>
              <a:t>of the NICA </a:t>
            </a:r>
            <a:r>
              <a:rPr kumimoji="0" lang="en-US" b="1" u="sng" dirty="0" smtClean="0">
                <a:solidFill>
                  <a:srgbClr val="0000FF"/>
                </a:solidFill>
              </a:rPr>
              <a:t>infrastructure developments:</a:t>
            </a:r>
            <a:endParaRPr kumimoji="0" lang="ru-RU" b="1" u="sng" dirty="0">
              <a:solidFill>
                <a:srgbClr val="0000FF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charset="0"/>
              <a:buChar char=""/>
              <a:defRPr/>
            </a:pPr>
            <a:r>
              <a:rPr kumimoji="0" lang="en-US" sz="2000" b="1" i="1" dirty="0" smtClean="0">
                <a:solidFill>
                  <a:srgbClr val="0000FF"/>
                </a:solidFill>
              </a:rPr>
              <a:t>Construction of buildings</a:t>
            </a:r>
            <a:endParaRPr kumimoji="0" lang="ru-RU" sz="2000" b="1" i="1" dirty="0" smtClean="0">
              <a:solidFill>
                <a:srgbClr val="0000FF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charset="0"/>
              <a:buChar char=""/>
              <a:defRPr/>
            </a:pPr>
            <a:r>
              <a:rPr kumimoji="0" lang="en-US" sz="2000" b="1" i="1" dirty="0">
                <a:solidFill>
                  <a:srgbClr val="0000FF"/>
                </a:solidFill>
              </a:rPr>
              <a:t>Development of liquid helium and liquid nitrogen  plants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charset="0"/>
              <a:buChar char=""/>
              <a:defRPr/>
            </a:pPr>
            <a:r>
              <a:rPr kumimoji="0" lang="en-GB" sz="2000" b="1" i="1" dirty="0" smtClean="0">
                <a:solidFill>
                  <a:srgbClr val="0000FF"/>
                </a:solidFill>
              </a:rPr>
              <a:t>Operation </a:t>
            </a:r>
            <a:r>
              <a:rPr kumimoji="0" lang="en-GB" sz="2000" b="1" i="1" dirty="0">
                <a:solidFill>
                  <a:srgbClr val="0000FF"/>
                </a:solidFill>
              </a:rPr>
              <a:t>of the facility for assembling and cryogenic testing of SC-magnets</a:t>
            </a:r>
            <a:r>
              <a:rPr kumimoji="0" lang="ru-RU" sz="2000" b="1" i="1" dirty="0">
                <a:solidFill>
                  <a:srgbClr val="0000FF"/>
                </a:solidFill>
              </a:rPr>
              <a:t> </a:t>
            </a:r>
            <a:r>
              <a:rPr kumimoji="0" lang="en-US" sz="2000" b="1" i="1" dirty="0" smtClean="0">
                <a:solidFill>
                  <a:srgbClr val="0000FF"/>
                </a:solidFill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charset="0"/>
              <a:buChar char=""/>
              <a:defRPr/>
            </a:pPr>
            <a:r>
              <a:rPr kumimoji="0" lang="en-GB" sz="2000" b="1" i="1" dirty="0" smtClean="0">
                <a:solidFill>
                  <a:srgbClr val="0000FF"/>
                </a:solidFill>
              </a:rPr>
              <a:t>Modernization </a:t>
            </a:r>
            <a:r>
              <a:rPr kumimoji="0" lang="en-GB" sz="2000" b="1" i="1" dirty="0">
                <a:solidFill>
                  <a:srgbClr val="0000FF"/>
                </a:solidFill>
              </a:rPr>
              <a:t>of electricity </a:t>
            </a:r>
            <a:r>
              <a:rPr kumimoji="0" lang="en-GB" sz="2000" b="1" i="1" dirty="0" smtClean="0">
                <a:solidFill>
                  <a:srgbClr val="0000FF"/>
                </a:solidFill>
              </a:rPr>
              <a:t>systems</a:t>
            </a:r>
            <a:endParaRPr kumimoji="0" lang="ru-RU" sz="2000" b="1" i="1" dirty="0">
              <a:solidFill>
                <a:srgbClr val="0000FF"/>
              </a:solidFill>
            </a:endParaRPr>
          </a:p>
        </p:txBody>
      </p:sp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1"/>
          <p:cNvSpPr>
            <a:spLocks noChangeArrowheads="1"/>
          </p:cNvSpPr>
          <p:nvPr/>
        </p:nvSpPr>
        <p:spPr bwMode="auto">
          <a:xfrm>
            <a:off x="251520" y="1069975"/>
            <a:ext cx="842493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Circulating </a:t>
            </a:r>
            <a:r>
              <a:rPr lang="en-US" altLang="en-US" sz="2600" b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water </a:t>
            </a:r>
            <a:r>
              <a:rPr lang="en-US" altLang="en-US" sz="2600" b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cooling </a:t>
            </a:r>
            <a:r>
              <a:rPr lang="en-US" altLang="en-US" sz="2600" b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system for the Nuclotron </a:t>
            </a:r>
            <a:r>
              <a:rPr lang="en-US" altLang="en-US" sz="2600" b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compressor </a:t>
            </a:r>
            <a:r>
              <a:rPr lang="en-US" altLang="en-US" sz="2600" b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hall </a:t>
            </a:r>
            <a:r>
              <a:rPr lang="en-US" altLang="en-US" sz="2600" b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operates automatically</a:t>
            </a:r>
            <a:endParaRPr lang="en-US" altLang="en-US" sz="2600" b="1" dirty="0"/>
          </a:p>
        </p:txBody>
      </p:sp>
      <p:pic>
        <p:nvPicPr>
          <p:cNvPr id="10245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67544" y="232568"/>
            <a:ext cx="8785225" cy="67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50000"/>
              </a:lnSpc>
              <a:buNone/>
              <a:defRPr/>
            </a:pPr>
            <a:r>
              <a:rPr lang="en-US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Water chilling systems on the base </a:t>
            </a:r>
            <a:r>
              <a:rPr lang="en-US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of cooling </a:t>
            </a:r>
            <a:r>
              <a:rPr lang="en-US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towers</a:t>
            </a:r>
          </a:p>
        </p:txBody>
      </p:sp>
      <p:pic>
        <p:nvPicPr>
          <p:cNvPr id="8" name="Picture 2" descr="C:\Users\Митрофанов\Desktop\gradirni\Новая папка\IMG_79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737" y="2672475"/>
            <a:ext cx="4657106" cy="349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2475"/>
            <a:ext cx="5049589" cy="3492830"/>
          </a:xfrm>
          <a:prstGeom prst="rect">
            <a:avLst/>
          </a:prstGeom>
        </p:spPr>
      </p:pic>
      <p:sp>
        <p:nvSpPr>
          <p:cNvPr id="7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6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upArrow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179388" y="115888"/>
            <a:ext cx="87852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ru-RU" sz="2800" b="1" dirty="0">
                <a:solidFill>
                  <a:srgbClr val="940094"/>
                </a:solidFill>
                <a:ea typeface="Abadi MT Condensed Extra Bold" charset="0"/>
                <a:cs typeface="Abadi MT Condensed Extra Bold" charset="0"/>
              </a:rPr>
              <a:t>Power distribution of the transformer station</a:t>
            </a:r>
            <a:endParaRPr kumimoji="0" lang="ru-RU" sz="2800" b="1" dirty="0">
              <a:solidFill>
                <a:srgbClr val="940094"/>
              </a:solidFill>
              <a:latin typeface="Abadi MT Condensed Extra Bold" charset="0"/>
              <a:cs typeface="Abadi MT Condensed Extra Bold" charset="0"/>
            </a:endParaRPr>
          </a:p>
        </p:txBody>
      </p:sp>
      <p:pic>
        <p:nvPicPr>
          <p:cNvPr id="3686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6"/>
          <p:cNvCxnSpPr/>
          <p:nvPr/>
        </p:nvCxnSpPr>
        <p:spPr>
          <a:xfrm>
            <a:off x="1295400" y="6595764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7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>
                <a:ea typeface="MS PGothic" charset="0"/>
                <a:cs typeface="MS PGothic" charset="0"/>
              </a:rPr>
              <a:t>N.Agapov, PAC PP</a:t>
            </a:r>
            <a:endParaRPr kumimoji="0" lang="ru-RU" sz="1400">
              <a:ea typeface="MS PGothic" charset="0"/>
              <a:cs typeface="MS PGothic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603067"/>
              </p:ext>
            </p:extLst>
          </p:nvPr>
        </p:nvGraphicFramePr>
        <p:xfrm>
          <a:off x="179388" y="1003300"/>
          <a:ext cx="8926512" cy="5343531"/>
        </p:xfrm>
        <a:graphic>
          <a:graphicData uri="http://schemas.openxmlformats.org/drawingml/2006/table">
            <a:tbl>
              <a:tblPr/>
              <a:tblGrid>
                <a:gridCol w="512762"/>
                <a:gridCol w="7023100"/>
                <a:gridCol w="1390650"/>
              </a:tblGrid>
              <a:tr h="409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Users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Power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, </a:t>
                      </a: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MW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Booster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1.6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Collider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.0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New compressor hall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Computer cluster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 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Nuclotron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1.4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Channels of the bld. 205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1.6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Facility for assembling and cryogenic tests of the SP magnets bld. 217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Lab’s </a:t>
                      </a: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infrastructure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en-US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9</a:t>
                      </a:r>
                      <a:endParaRPr kumimoji="0" lang="ru-RU" altLang="ru-RU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Eastern thermal station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Centre </a:t>
                      </a:r>
                      <a:r>
                        <a:rPr kumimoji="0" lang="en-GB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of innovative developments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1.8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Dubna city users </a:t>
                      </a:r>
                      <a:endParaRPr kumimoji="0" lang="ru-RU" alt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8.5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TOTAL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40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.</a:t>
                      </a: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0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upArrow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179388" y="115888"/>
            <a:ext cx="87852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</a:rPr>
              <a:t>JSC </a:t>
            </a:r>
            <a:r>
              <a:rPr lang="en-US" sz="2800" b="1" dirty="0">
                <a:solidFill>
                  <a:srgbClr val="7030A0"/>
                </a:solidFill>
              </a:rPr>
              <a:t>"Siemens Transformers" (Voronezh, Russia)</a:t>
            </a:r>
            <a:endParaRPr kumimoji="0" lang="ru-RU" sz="2800" b="1" dirty="0">
              <a:solidFill>
                <a:srgbClr val="7030A0"/>
              </a:solidFill>
              <a:latin typeface="Abadi MT Condensed Extra Bold" charset="0"/>
              <a:cs typeface="Abadi MT Condensed Extra Bold" charset="0"/>
            </a:endParaRPr>
          </a:p>
        </p:txBody>
      </p:sp>
      <p:pic>
        <p:nvPicPr>
          <p:cNvPr id="3686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7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>
                <a:ea typeface="MS PGothic" charset="0"/>
                <a:cs typeface="MS PGothic" charset="0"/>
              </a:rPr>
              <a:t>N.Agapov, PAC PP</a:t>
            </a:r>
            <a:endParaRPr kumimoji="0" lang="ru-RU" sz="1400">
              <a:ea typeface="MS PGothic" charset="0"/>
              <a:cs typeface="MS PGothic" charset="0"/>
            </a:endParaRPr>
          </a:p>
        </p:txBody>
      </p:sp>
      <p:sp>
        <p:nvSpPr>
          <p:cNvPr id="36873" name="TextBox 2"/>
          <p:cNvSpPr txBox="1">
            <a:spLocks noChangeArrowheads="1"/>
          </p:cNvSpPr>
          <p:nvPr/>
        </p:nvSpPr>
        <p:spPr bwMode="auto">
          <a:xfrm>
            <a:off x="4894263" y="978074"/>
            <a:ext cx="4211637" cy="17543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US" sz="1800" b="1" dirty="0" smtClean="0">
                <a:solidFill>
                  <a:srgbClr val="7030A0"/>
                </a:solidFill>
              </a:rPr>
              <a:t>Rated power                            40 MVA</a:t>
            </a:r>
          </a:p>
          <a:p>
            <a:r>
              <a:rPr kumimoji="0" lang="en-US" sz="1800" b="1" dirty="0" smtClean="0">
                <a:solidFill>
                  <a:srgbClr val="7030A0"/>
                </a:solidFill>
              </a:rPr>
              <a:t>Maximum rated voltage         126 kV</a:t>
            </a:r>
          </a:p>
          <a:p>
            <a:r>
              <a:rPr kumimoji="0" lang="en-US" sz="1800" b="1" dirty="0" smtClean="0">
                <a:solidFill>
                  <a:srgbClr val="7030A0"/>
                </a:solidFill>
              </a:rPr>
              <a:t>Total mass with oil                    52 t</a:t>
            </a:r>
          </a:p>
          <a:p>
            <a:r>
              <a:rPr kumimoji="0" lang="en-US" sz="1800" b="1" dirty="0" smtClean="0">
                <a:solidFill>
                  <a:srgbClr val="7030A0"/>
                </a:solidFill>
              </a:rPr>
              <a:t>Mass of oil                                 11 t</a:t>
            </a:r>
          </a:p>
          <a:p>
            <a:r>
              <a:rPr kumimoji="0" lang="en-US" sz="1800" b="1" dirty="0" smtClean="0">
                <a:solidFill>
                  <a:srgbClr val="7030A0"/>
                </a:solidFill>
              </a:rPr>
              <a:t>Shipping weight                         45 t</a:t>
            </a:r>
          </a:p>
          <a:p>
            <a:r>
              <a:rPr kumimoji="0" lang="en-US" sz="1800" b="1" dirty="0" smtClean="0">
                <a:solidFill>
                  <a:srgbClr val="7030A0"/>
                </a:solidFill>
              </a:rPr>
              <a:t>Dimensions                 5.5x3.5x5.0 m</a:t>
            </a:r>
            <a:endParaRPr kumimoji="0" lang="ru-RU" sz="1800" b="1" dirty="0">
              <a:solidFill>
                <a:srgbClr val="7030A0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057727"/>
            <a:ext cx="4932363" cy="506911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263" y="3141145"/>
            <a:ext cx="3956051" cy="2967038"/>
          </a:xfrm>
          <a:prstGeom prst="rect">
            <a:avLst/>
          </a:prstGeom>
        </p:spPr>
      </p:pic>
      <p:sp>
        <p:nvSpPr>
          <p:cNvPr id="1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NICA_header_bl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5175"/>
          </a:xfrm>
          <a:prstGeom prst="upArrow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179388" y="115888"/>
            <a:ext cx="87852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</a:rPr>
              <a:t>Programs of technical re-equipment of the Lab electrical systems</a:t>
            </a:r>
            <a:endParaRPr kumimoji="0" lang="ru-RU" sz="2800" b="1" dirty="0">
              <a:solidFill>
                <a:srgbClr val="7030A0"/>
              </a:solidFill>
              <a:latin typeface="Abadi MT Condensed Extra Bold" charset="0"/>
              <a:cs typeface="Abadi MT Condensed Extra Bold" charset="0"/>
            </a:endParaRPr>
          </a:p>
        </p:txBody>
      </p:sp>
      <p:pic>
        <p:nvPicPr>
          <p:cNvPr id="3686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7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>
                <a:ea typeface="MS PGothic" charset="0"/>
                <a:cs typeface="MS PGothic" charset="0"/>
              </a:rPr>
              <a:t>N.Agapov, PAC PP</a:t>
            </a:r>
            <a:endParaRPr kumimoji="0" lang="ru-RU" sz="1400">
              <a:ea typeface="MS PGothic" charset="0"/>
              <a:cs typeface="MS PGothic" charset="0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29" y="1019206"/>
            <a:ext cx="5217771" cy="35181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12" y="3140968"/>
            <a:ext cx="5012688" cy="32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7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766209" y="2536491"/>
            <a:ext cx="960079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ая выноска 12"/>
          <p:cNvSpPr>
            <a:spLocks noChangeArrowheads="1"/>
          </p:cNvSpPr>
          <p:nvPr/>
        </p:nvSpPr>
        <p:spPr bwMode="auto">
          <a:xfrm>
            <a:off x="2415741" y="5579095"/>
            <a:ext cx="2190130" cy="576263"/>
          </a:xfrm>
          <a:prstGeom prst="wedgeRectCallout">
            <a:avLst>
              <a:gd name="adj1" fmla="val -28741"/>
              <a:gd name="adj2" fmla="val -229773"/>
            </a:avLst>
          </a:prstGeom>
          <a:gradFill rotWithShape="1">
            <a:gsLst>
              <a:gs pos="0">
                <a:srgbClr val="FFFF00"/>
              </a:gs>
              <a:gs pos="55000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>
                <a:solidFill>
                  <a:srgbClr val="0000FF"/>
                </a:solidFill>
              </a:rPr>
              <a:t>Substation </a:t>
            </a:r>
            <a:r>
              <a:rPr kumimoji="0" lang="ru-RU" sz="1600" b="1" i="1" dirty="0" smtClean="0">
                <a:solidFill>
                  <a:srgbClr val="0000FF"/>
                </a:solidFill>
              </a:rPr>
              <a:t>15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78" y="75526"/>
            <a:ext cx="5657181" cy="6373813"/>
          </a:xfrm>
          <a:prstGeom prst="rect">
            <a:avLst/>
          </a:prstGeom>
        </p:spPr>
      </p:pic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Прямоугольная выноска 19"/>
          <p:cNvSpPr>
            <a:spLocks noChangeArrowheads="1"/>
          </p:cNvSpPr>
          <p:nvPr/>
        </p:nvSpPr>
        <p:spPr bwMode="auto">
          <a:xfrm>
            <a:off x="124135" y="2749275"/>
            <a:ext cx="2190130" cy="576263"/>
          </a:xfrm>
          <a:prstGeom prst="wedgeRectCallout">
            <a:avLst>
              <a:gd name="adj1" fmla="val 121221"/>
              <a:gd name="adj2" fmla="val 331570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>
                <a:solidFill>
                  <a:srgbClr val="0000FF"/>
                </a:solidFill>
              </a:rPr>
              <a:t>Substation </a:t>
            </a:r>
            <a:r>
              <a:rPr kumimoji="0" lang="en-US" sz="1600" b="1" i="1" dirty="0" smtClean="0">
                <a:solidFill>
                  <a:srgbClr val="0000FF"/>
                </a:solidFill>
              </a:rPr>
              <a:t>13  </a:t>
            </a:r>
          </a:p>
          <a:p>
            <a:pPr algn="ctr" eaLnBrk="1" hangingPunct="1"/>
            <a:r>
              <a:rPr kumimoji="0" lang="en-US" sz="1600" b="1" i="1" dirty="0" smtClean="0">
                <a:solidFill>
                  <a:srgbClr val="0000FF"/>
                </a:solidFill>
              </a:rPr>
              <a:t> (10,1 MW)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pic>
        <p:nvPicPr>
          <p:cNvPr id="21" name="Рисунок 20" descr="D:\Foto\Фото работа\п.ст 13\Rotation of 20170904_153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135" y="78498"/>
            <a:ext cx="2190130" cy="266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Foto\Фото работа\п.ст 42\Rotation of DSC0987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4262" y="78498"/>
            <a:ext cx="2190130" cy="278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ая выноска 23"/>
          <p:cNvSpPr>
            <a:spLocks noChangeArrowheads="1"/>
          </p:cNvSpPr>
          <p:nvPr/>
        </p:nvSpPr>
        <p:spPr bwMode="auto">
          <a:xfrm>
            <a:off x="6892677" y="2741449"/>
            <a:ext cx="2190130" cy="576263"/>
          </a:xfrm>
          <a:prstGeom prst="wedgeRectCallout">
            <a:avLst>
              <a:gd name="adj1" fmla="val -67781"/>
              <a:gd name="adj2" fmla="val -228068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>
                <a:solidFill>
                  <a:srgbClr val="0000FF"/>
                </a:solidFill>
              </a:rPr>
              <a:t>Substation </a:t>
            </a:r>
            <a:r>
              <a:rPr kumimoji="0" lang="ru-RU" sz="1600" b="1" i="1" dirty="0" smtClean="0">
                <a:solidFill>
                  <a:srgbClr val="0000FF"/>
                </a:solidFill>
              </a:rPr>
              <a:t>42</a:t>
            </a:r>
            <a:endParaRPr kumimoji="0" lang="en-US" sz="1600" b="1" i="1" dirty="0" smtClean="0">
              <a:solidFill>
                <a:srgbClr val="0000FF"/>
              </a:solidFill>
            </a:endParaRPr>
          </a:p>
          <a:p>
            <a:pPr algn="ctr" eaLnBrk="1" hangingPunct="1"/>
            <a:r>
              <a:rPr kumimoji="0" lang="en-US" altLang="ru-RU" sz="1600" b="1" i="1" dirty="0" smtClean="0">
                <a:solidFill>
                  <a:srgbClr val="0000FF"/>
                </a:solidFill>
              </a:rPr>
              <a:t>(0,8 MW)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3084" y="85832"/>
            <a:ext cx="3976216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Commissioned  6 kV electrical substations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6" name="Рисунок 25" descr="D:\ЭТО ЛВЭ 1\ЭТО ЛВЭ\п.ст 11\Фото\P603286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84261" y="3861047"/>
            <a:ext cx="2198545" cy="194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ая выноска 26"/>
          <p:cNvSpPr>
            <a:spLocks noChangeArrowheads="1"/>
          </p:cNvSpPr>
          <p:nvPr/>
        </p:nvSpPr>
        <p:spPr bwMode="auto">
          <a:xfrm>
            <a:off x="6884262" y="5797550"/>
            <a:ext cx="2190130" cy="576263"/>
          </a:xfrm>
          <a:prstGeom prst="wedgeRectCallout">
            <a:avLst>
              <a:gd name="adj1" fmla="val -126591"/>
              <a:gd name="adj2" fmla="val -185412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>
                <a:solidFill>
                  <a:srgbClr val="0000FF"/>
                </a:solidFill>
              </a:rPr>
              <a:t>Substation </a:t>
            </a:r>
            <a:r>
              <a:rPr kumimoji="0" lang="en-US" sz="1600" b="1" i="1" dirty="0" smtClean="0">
                <a:solidFill>
                  <a:srgbClr val="0000FF"/>
                </a:solidFill>
              </a:rPr>
              <a:t>11</a:t>
            </a:r>
          </a:p>
          <a:p>
            <a:pPr algn="ctr" eaLnBrk="1" hangingPunct="1"/>
            <a:r>
              <a:rPr kumimoji="0" lang="en-US" altLang="ru-RU" sz="1600" b="1" i="1" dirty="0" smtClean="0">
                <a:solidFill>
                  <a:srgbClr val="0000FF"/>
                </a:solidFill>
              </a:rPr>
              <a:t>(1,0 MW)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1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7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766209" y="2536491"/>
            <a:ext cx="960079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ая выноска 12"/>
          <p:cNvSpPr>
            <a:spLocks noChangeArrowheads="1"/>
          </p:cNvSpPr>
          <p:nvPr/>
        </p:nvSpPr>
        <p:spPr bwMode="auto">
          <a:xfrm>
            <a:off x="2415741" y="5579095"/>
            <a:ext cx="2190130" cy="576263"/>
          </a:xfrm>
          <a:prstGeom prst="wedgeRectCallout">
            <a:avLst>
              <a:gd name="adj1" fmla="val -28741"/>
              <a:gd name="adj2" fmla="val -229773"/>
            </a:avLst>
          </a:prstGeom>
          <a:gradFill rotWithShape="1">
            <a:gsLst>
              <a:gs pos="0">
                <a:srgbClr val="FFFF00"/>
              </a:gs>
              <a:gs pos="55000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>
                <a:solidFill>
                  <a:srgbClr val="0000FF"/>
                </a:solidFill>
              </a:rPr>
              <a:t>Substation </a:t>
            </a:r>
            <a:r>
              <a:rPr kumimoji="0" lang="ru-RU" sz="1600" b="1" i="1" dirty="0" smtClean="0">
                <a:solidFill>
                  <a:srgbClr val="0000FF"/>
                </a:solidFill>
              </a:rPr>
              <a:t>15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78" y="75526"/>
            <a:ext cx="5657181" cy="6373813"/>
          </a:xfrm>
          <a:prstGeom prst="rect">
            <a:avLst/>
          </a:prstGeom>
        </p:spPr>
      </p:pic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Прямоугольная выноска 19"/>
          <p:cNvSpPr>
            <a:spLocks noChangeArrowheads="1"/>
          </p:cNvSpPr>
          <p:nvPr/>
        </p:nvSpPr>
        <p:spPr bwMode="auto">
          <a:xfrm>
            <a:off x="203723" y="4197941"/>
            <a:ext cx="2190130" cy="576263"/>
          </a:xfrm>
          <a:prstGeom prst="wedgeRectCallout">
            <a:avLst>
              <a:gd name="adj1" fmla="val 157136"/>
              <a:gd name="adj2" fmla="val 201898"/>
            </a:avLst>
          </a:prstGeom>
          <a:solidFill>
            <a:srgbClr val="FFC000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>
                <a:solidFill>
                  <a:srgbClr val="0000FF"/>
                </a:solidFill>
              </a:rPr>
              <a:t>Substation </a:t>
            </a:r>
            <a:r>
              <a:rPr kumimoji="0" lang="en-US" sz="1600" b="1" i="1" dirty="0" smtClean="0">
                <a:solidFill>
                  <a:srgbClr val="0000FF"/>
                </a:solidFill>
              </a:rPr>
              <a:t>15</a:t>
            </a:r>
          </a:p>
          <a:p>
            <a:pPr algn="ctr" eaLnBrk="1" hangingPunct="1"/>
            <a:r>
              <a:rPr kumimoji="0" lang="en-US" sz="1600" b="1" i="1" dirty="0" smtClean="0">
                <a:solidFill>
                  <a:srgbClr val="0000FF"/>
                </a:solidFill>
              </a:rPr>
              <a:t> (8,0 MW)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24" name="Прямоугольная выноска 23"/>
          <p:cNvSpPr>
            <a:spLocks noChangeArrowheads="1"/>
          </p:cNvSpPr>
          <p:nvPr/>
        </p:nvSpPr>
        <p:spPr bwMode="auto">
          <a:xfrm>
            <a:off x="6892677" y="2741449"/>
            <a:ext cx="2190130" cy="576263"/>
          </a:xfrm>
          <a:prstGeom prst="wedgeRectCallout">
            <a:avLst>
              <a:gd name="adj1" fmla="val -118511"/>
              <a:gd name="adj2" fmla="val 143886"/>
            </a:avLst>
          </a:prstGeom>
          <a:solidFill>
            <a:srgbClr val="FFC000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>
                <a:solidFill>
                  <a:srgbClr val="0000FF"/>
                </a:solidFill>
              </a:rPr>
              <a:t>Substation </a:t>
            </a:r>
            <a:r>
              <a:rPr kumimoji="0" lang="ru-RU" sz="1600" b="1" i="1" dirty="0" smtClean="0">
                <a:solidFill>
                  <a:srgbClr val="0000FF"/>
                </a:solidFill>
              </a:rPr>
              <a:t>42</a:t>
            </a:r>
            <a:endParaRPr kumimoji="0" lang="en-US" sz="1600" b="1" i="1" dirty="0" smtClean="0">
              <a:solidFill>
                <a:srgbClr val="0000FF"/>
              </a:solidFill>
            </a:endParaRPr>
          </a:p>
          <a:p>
            <a:pPr algn="ctr" eaLnBrk="1" hangingPunct="1"/>
            <a:r>
              <a:rPr kumimoji="0" lang="en-US" altLang="ru-RU" sz="1600" b="1" i="1" dirty="0" smtClean="0">
                <a:solidFill>
                  <a:srgbClr val="0000FF"/>
                </a:solidFill>
              </a:rPr>
              <a:t>(14 MW)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1415" y="980728"/>
            <a:ext cx="3976216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 6 kV substations subject to reconstruction 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Прямоугольная выноска 26"/>
          <p:cNvSpPr>
            <a:spLocks noChangeArrowheads="1"/>
          </p:cNvSpPr>
          <p:nvPr/>
        </p:nvSpPr>
        <p:spPr bwMode="auto">
          <a:xfrm>
            <a:off x="6884262" y="5797550"/>
            <a:ext cx="2190130" cy="576263"/>
          </a:xfrm>
          <a:prstGeom prst="wedgeRectCallout">
            <a:avLst>
              <a:gd name="adj1" fmla="val -104593"/>
              <a:gd name="adj2" fmla="val -193943"/>
            </a:avLst>
          </a:prstGeom>
          <a:solidFill>
            <a:srgbClr val="FFC000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>
                <a:solidFill>
                  <a:srgbClr val="0000FF"/>
                </a:solidFill>
              </a:rPr>
              <a:t>Substation </a:t>
            </a:r>
            <a:r>
              <a:rPr kumimoji="0" lang="en-US" sz="1600" b="1" i="1" dirty="0" smtClean="0">
                <a:solidFill>
                  <a:srgbClr val="0000FF"/>
                </a:solidFill>
              </a:rPr>
              <a:t>12</a:t>
            </a:r>
          </a:p>
          <a:p>
            <a:pPr algn="ctr" eaLnBrk="1" hangingPunct="1"/>
            <a:r>
              <a:rPr kumimoji="0" lang="en-US" altLang="ru-RU" sz="1600" b="1" i="1" dirty="0" smtClean="0">
                <a:solidFill>
                  <a:srgbClr val="0000FF"/>
                </a:solidFill>
              </a:rPr>
              <a:t>(1,7 MW)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7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766209" y="2536491"/>
            <a:ext cx="960079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ая выноска 12"/>
          <p:cNvSpPr>
            <a:spLocks noChangeArrowheads="1"/>
          </p:cNvSpPr>
          <p:nvPr/>
        </p:nvSpPr>
        <p:spPr bwMode="auto">
          <a:xfrm>
            <a:off x="2415741" y="5579095"/>
            <a:ext cx="2190130" cy="576263"/>
          </a:xfrm>
          <a:prstGeom prst="wedgeRectCallout">
            <a:avLst>
              <a:gd name="adj1" fmla="val -28741"/>
              <a:gd name="adj2" fmla="val -229773"/>
            </a:avLst>
          </a:prstGeom>
          <a:gradFill rotWithShape="1">
            <a:gsLst>
              <a:gs pos="0">
                <a:srgbClr val="FFFF00"/>
              </a:gs>
              <a:gs pos="55000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>
                <a:solidFill>
                  <a:srgbClr val="0000FF"/>
                </a:solidFill>
              </a:rPr>
              <a:t>Substation </a:t>
            </a:r>
            <a:r>
              <a:rPr kumimoji="0" lang="ru-RU" sz="1600" b="1" i="1" dirty="0" smtClean="0">
                <a:solidFill>
                  <a:srgbClr val="0000FF"/>
                </a:solidFill>
              </a:rPr>
              <a:t>15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78" y="75526"/>
            <a:ext cx="5657181" cy="6373813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Прямоугольная выноска 19"/>
          <p:cNvSpPr>
            <a:spLocks noChangeArrowheads="1"/>
          </p:cNvSpPr>
          <p:nvPr/>
        </p:nvSpPr>
        <p:spPr bwMode="auto">
          <a:xfrm>
            <a:off x="193793" y="5530465"/>
            <a:ext cx="3301479" cy="576263"/>
          </a:xfrm>
          <a:prstGeom prst="wedgeRectCallout">
            <a:avLst>
              <a:gd name="adj1" fmla="val 100850"/>
              <a:gd name="adj2" fmla="val -139344"/>
            </a:avLst>
          </a:prstGeom>
          <a:solidFill>
            <a:srgbClr val="FFC000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1600" b="1" dirty="0" smtClean="0"/>
              <a:t>Switchboard for electron </a:t>
            </a:r>
            <a:r>
              <a:rPr lang="en-GB" sz="1600" b="1" dirty="0"/>
              <a:t>cooling system</a:t>
            </a:r>
            <a:r>
              <a:rPr lang="ru-RU" sz="1600" dirty="0"/>
              <a:t> 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07758" y="176575"/>
            <a:ext cx="397621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 New switchboards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Прямоугольная выноска 26"/>
          <p:cNvSpPr>
            <a:spLocks noChangeArrowheads="1"/>
          </p:cNvSpPr>
          <p:nvPr/>
        </p:nvSpPr>
        <p:spPr bwMode="auto">
          <a:xfrm>
            <a:off x="5595866" y="5484489"/>
            <a:ext cx="3352372" cy="576263"/>
          </a:xfrm>
          <a:prstGeom prst="wedgeRectCallout">
            <a:avLst>
              <a:gd name="adj1" fmla="val -64402"/>
              <a:gd name="adj2" fmla="val -2847"/>
            </a:avLst>
          </a:prstGeom>
          <a:solidFill>
            <a:srgbClr val="FFC000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1600" b="1" dirty="0"/>
              <a:t>Switchboard </a:t>
            </a:r>
            <a:r>
              <a:rPr lang="en-US" sz="1600" b="1" dirty="0" smtClean="0"/>
              <a:t>at 205 building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pic>
        <p:nvPicPr>
          <p:cNvPr id="14" name="Рисунок 13" descr="D:\Foto\Фото работа\РЩ 205\DSC0956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5866" y="3158688"/>
            <a:ext cx="3413417" cy="233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Foto\Фото работа\РЩ СЭО\IMG_20171129_11592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800" y="3158688"/>
            <a:ext cx="3310472" cy="237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Foto\Фото работа\РЩ 217\DSC0987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4800" y="566410"/>
            <a:ext cx="3288157" cy="208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ая выноска 16"/>
          <p:cNvSpPr>
            <a:spLocks noChangeArrowheads="1"/>
          </p:cNvSpPr>
          <p:nvPr/>
        </p:nvSpPr>
        <p:spPr bwMode="auto">
          <a:xfrm>
            <a:off x="193793" y="2449138"/>
            <a:ext cx="3301479" cy="576263"/>
          </a:xfrm>
          <a:prstGeom prst="wedgeRectCallout">
            <a:avLst>
              <a:gd name="adj1" fmla="val 141055"/>
              <a:gd name="adj2" fmla="val -222948"/>
            </a:avLst>
          </a:prstGeom>
          <a:solidFill>
            <a:srgbClr val="FFC000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1600" b="1" dirty="0" smtClean="0"/>
              <a:t>Switchboard for </a:t>
            </a:r>
            <a:r>
              <a:rPr lang="en-US" sz="1600" b="1" dirty="0" smtClean="0"/>
              <a:t>216 and 217 buildings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18" name="Прямоугольная выноска 17"/>
          <p:cNvSpPr>
            <a:spLocks noChangeArrowheads="1"/>
          </p:cNvSpPr>
          <p:nvPr/>
        </p:nvSpPr>
        <p:spPr bwMode="auto">
          <a:xfrm>
            <a:off x="189296" y="2454510"/>
            <a:ext cx="3301479" cy="576263"/>
          </a:xfrm>
          <a:prstGeom prst="wedgeRectCallout">
            <a:avLst>
              <a:gd name="adj1" fmla="val 151181"/>
              <a:gd name="adj2" fmla="val -316789"/>
            </a:avLst>
          </a:prstGeom>
          <a:solidFill>
            <a:srgbClr val="FFC000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1600" b="1" dirty="0" smtClean="0"/>
              <a:t>Switchboard for </a:t>
            </a:r>
            <a:r>
              <a:rPr lang="en-US" sz="1600" b="1" dirty="0" smtClean="0"/>
              <a:t>216 and 217 buildings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16725" y="1268413"/>
            <a:ext cx="2303463" cy="431800"/>
          </a:xfrm>
        </p:spPr>
        <p:txBody>
          <a:bodyPr/>
          <a:lstStyle/>
          <a:p>
            <a:endParaRPr lang="en-US" sz="2400" b="1" i="1" dirty="0">
              <a:solidFill>
                <a:srgbClr val="660066"/>
              </a:solidFill>
              <a:latin typeface="Abadi MT Condensed Extra Bold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kumimoji="0"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kumimoji="0"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kumimoji="0" lang="ru-RU" sz="14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7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9512" y="339620"/>
            <a:ext cx="9144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en-US" sz="3600" dirty="0">
                <a:solidFill>
                  <a:srgbClr val="660066"/>
                </a:solidFill>
                <a:latin typeface="Chalkduster" charset="0"/>
                <a:cs typeface="Chalkduster" charset="0"/>
              </a:rPr>
              <a:t>Thank you for your attention!</a:t>
            </a:r>
            <a:endParaRPr kumimoji="0" lang="ru-RU" sz="3600" dirty="0">
              <a:solidFill>
                <a:srgbClr val="660066"/>
              </a:solidFill>
              <a:latin typeface="Chalkduster" charset="0"/>
              <a:cs typeface="Chalkduster" charset="0"/>
            </a:endParaRPr>
          </a:p>
          <a:p>
            <a:endParaRPr kumimoji="0" lang="ru-RU" sz="1800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1481"/>
            <a:ext cx="8142557" cy="4431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5805264"/>
            <a:ext cx="7021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linkClick r:id="rId5"/>
              </a:rPr>
              <a:t>http://nucloweb.jinr.ru/nucloserv/205corp.htm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06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766209" y="2536491"/>
            <a:ext cx="960079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ая выноска 12"/>
          <p:cNvSpPr>
            <a:spLocks noChangeArrowheads="1"/>
          </p:cNvSpPr>
          <p:nvPr/>
        </p:nvSpPr>
        <p:spPr bwMode="auto">
          <a:xfrm>
            <a:off x="2415741" y="5579095"/>
            <a:ext cx="2190130" cy="576263"/>
          </a:xfrm>
          <a:prstGeom prst="wedgeRectCallout">
            <a:avLst>
              <a:gd name="adj1" fmla="val -28741"/>
              <a:gd name="adj2" fmla="val -229773"/>
            </a:avLst>
          </a:prstGeom>
          <a:gradFill rotWithShape="1">
            <a:gsLst>
              <a:gs pos="0">
                <a:srgbClr val="FFFF00"/>
              </a:gs>
              <a:gs pos="55000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sz="1600" b="1" i="1" dirty="0">
                <a:solidFill>
                  <a:srgbClr val="0000FF"/>
                </a:solidFill>
              </a:rPr>
              <a:t>Substation </a:t>
            </a:r>
            <a:r>
              <a:rPr kumimoji="0" lang="ru-RU" sz="1600" b="1" i="1" dirty="0" smtClean="0">
                <a:solidFill>
                  <a:srgbClr val="0000FF"/>
                </a:solidFill>
              </a:rPr>
              <a:t>15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78" y="75526"/>
            <a:ext cx="5657181" cy="6373813"/>
          </a:xfrm>
          <a:prstGeom prst="rect">
            <a:avLst/>
          </a:prstGeom>
        </p:spPr>
      </p:pic>
      <p:sp>
        <p:nvSpPr>
          <p:cNvPr id="19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Прямоугольная выноска 19"/>
          <p:cNvSpPr>
            <a:spLocks noChangeArrowheads="1"/>
          </p:cNvSpPr>
          <p:nvPr/>
        </p:nvSpPr>
        <p:spPr bwMode="auto">
          <a:xfrm>
            <a:off x="124135" y="2749275"/>
            <a:ext cx="2190130" cy="576263"/>
          </a:xfrm>
          <a:prstGeom prst="wedgeRectCallout">
            <a:avLst>
              <a:gd name="adj1" fmla="val 121221"/>
              <a:gd name="adj2" fmla="val 331570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ru-RU" sz="1600" b="1" i="1" dirty="0" smtClean="0">
                <a:solidFill>
                  <a:srgbClr val="0000FF"/>
                </a:solidFill>
              </a:rPr>
              <a:t>Подстанция</a:t>
            </a:r>
            <a:r>
              <a:rPr kumimoji="0" lang="en-US" sz="1600" b="1" i="1" dirty="0" smtClean="0">
                <a:solidFill>
                  <a:srgbClr val="0000FF"/>
                </a:solidFill>
              </a:rPr>
              <a:t> 13  </a:t>
            </a:r>
          </a:p>
          <a:p>
            <a:pPr algn="ctr" eaLnBrk="1" hangingPunct="1"/>
            <a:r>
              <a:rPr kumimoji="0" lang="en-US" sz="1600" b="1" i="1" dirty="0" smtClean="0">
                <a:solidFill>
                  <a:srgbClr val="0000FF"/>
                </a:solidFill>
              </a:rPr>
              <a:t> (10,1 </a:t>
            </a:r>
            <a:r>
              <a:rPr kumimoji="0" lang="ru-RU" sz="1600" b="1" i="1" dirty="0" smtClean="0">
                <a:solidFill>
                  <a:srgbClr val="0000FF"/>
                </a:solidFill>
              </a:rPr>
              <a:t>МВт)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pic>
        <p:nvPicPr>
          <p:cNvPr id="21" name="Рисунок 20" descr="D:\Foto\Фото работа\п.ст 13\Rotation of 20170904_1530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135" y="78498"/>
            <a:ext cx="2190130" cy="2664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Foto\Фото работа\п.ст 42\Rotation of DSC0987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4262" y="78498"/>
            <a:ext cx="2190130" cy="278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ая выноска 23"/>
          <p:cNvSpPr>
            <a:spLocks noChangeArrowheads="1"/>
          </p:cNvSpPr>
          <p:nvPr/>
        </p:nvSpPr>
        <p:spPr bwMode="auto">
          <a:xfrm>
            <a:off x="6892677" y="2741449"/>
            <a:ext cx="2190130" cy="576263"/>
          </a:xfrm>
          <a:prstGeom prst="wedgeRectCallout">
            <a:avLst>
              <a:gd name="adj1" fmla="val -67781"/>
              <a:gd name="adj2" fmla="val -228068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ru-RU" sz="1600" b="1" i="1" dirty="0" smtClean="0">
                <a:solidFill>
                  <a:srgbClr val="0000FF"/>
                </a:solidFill>
              </a:rPr>
              <a:t>Подстанция</a:t>
            </a:r>
            <a:r>
              <a:rPr kumimoji="0" lang="en-US" sz="1600" b="1" i="1" dirty="0" smtClean="0">
                <a:solidFill>
                  <a:srgbClr val="0000FF"/>
                </a:solidFill>
              </a:rPr>
              <a:t> </a:t>
            </a:r>
            <a:r>
              <a:rPr kumimoji="0" lang="ru-RU" sz="1600" b="1" i="1" dirty="0" smtClean="0">
                <a:solidFill>
                  <a:srgbClr val="0000FF"/>
                </a:solidFill>
              </a:rPr>
              <a:t>42</a:t>
            </a:r>
            <a:endParaRPr kumimoji="0" lang="en-US" sz="1600" b="1" i="1" dirty="0" smtClean="0">
              <a:solidFill>
                <a:srgbClr val="0000FF"/>
              </a:solidFill>
            </a:endParaRPr>
          </a:p>
          <a:p>
            <a:pPr algn="ctr" eaLnBrk="1" hangingPunct="1"/>
            <a:r>
              <a:rPr kumimoji="0" lang="en-US" altLang="ru-RU" sz="1600" b="1" i="1" dirty="0" smtClean="0">
                <a:solidFill>
                  <a:srgbClr val="0000FF"/>
                </a:solidFill>
              </a:rPr>
              <a:t>(0,8 </a:t>
            </a:r>
            <a:r>
              <a:rPr kumimoji="0" lang="ru-RU" altLang="ru-RU" sz="1600" b="1" i="1" dirty="0" smtClean="0">
                <a:solidFill>
                  <a:srgbClr val="0000FF"/>
                </a:solidFill>
              </a:rPr>
              <a:t>МВт </a:t>
            </a:r>
            <a:r>
              <a:rPr kumimoji="0" lang="en-US" altLang="ru-RU" sz="1600" b="1" i="1" dirty="0" smtClean="0">
                <a:solidFill>
                  <a:srgbClr val="0000FF"/>
                </a:solidFill>
              </a:rPr>
              <a:t>)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pic>
        <p:nvPicPr>
          <p:cNvPr id="26" name="Рисунок 25" descr="D:\ЭТО ЛВЭ 1\ЭТО ЛВЭ\п.ст 11\Фото\P603286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4261" y="3861047"/>
            <a:ext cx="2198545" cy="194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ая выноска 26"/>
          <p:cNvSpPr>
            <a:spLocks noChangeArrowheads="1"/>
          </p:cNvSpPr>
          <p:nvPr/>
        </p:nvSpPr>
        <p:spPr bwMode="auto">
          <a:xfrm>
            <a:off x="6884262" y="5797550"/>
            <a:ext cx="2190130" cy="576263"/>
          </a:xfrm>
          <a:prstGeom prst="wedgeRectCallout">
            <a:avLst>
              <a:gd name="adj1" fmla="val -126591"/>
              <a:gd name="adj2" fmla="val -185412"/>
            </a:avLst>
          </a:prstGeom>
          <a:solidFill>
            <a:srgbClr val="FFC000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ru-RU" sz="1600" b="1" i="1" dirty="0" smtClean="0">
                <a:solidFill>
                  <a:srgbClr val="0000FF"/>
                </a:solidFill>
              </a:rPr>
              <a:t>Подстанция</a:t>
            </a:r>
            <a:r>
              <a:rPr kumimoji="0" lang="en-US" sz="1600" b="1" i="1" dirty="0" smtClean="0">
                <a:solidFill>
                  <a:srgbClr val="0000FF"/>
                </a:solidFill>
              </a:rPr>
              <a:t> 11</a:t>
            </a:r>
          </a:p>
          <a:p>
            <a:pPr algn="ctr" eaLnBrk="1" hangingPunct="1"/>
            <a:r>
              <a:rPr kumimoji="0" lang="en-US" altLang="ru-RU" sz="1600" b="1" i="1" dirty="0" smtClean="0">
                <a:solidFill>
                  <a:srgbClr val="0000FF"/>
                </a:solidFill>
              </a:rPr>
              <a:t>(1,0 M</a:t>
            </a:r>
            <a:r>
              <a:rPr kumimoji="0" lang="ru-RU" altLang="ru-RU" sz="1600" b="1" i="1" dirty="0" smtClean="0">
                <a:solidFill>
                  <a:srgbClr val="0000FF"/>
                </a:solidFill>
              </a:rPr>
              <a:t>Вт</a:t>
            </a:r>
            <a:r>
              <a:rPr kumimoji="0" lang="en-US" altLang="ru-RU" sz="1600" b="1" i="1" dirty="0" smtClean="0">
                <a:solidFill>
                  <a:srgbClr val="0000FF"/>
                </a:solidFill>
              </a:rPr>
              <a:t>)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17" name="Прямоугольная выноска 16"/>
          <p:cNvSpPr>
            <a:spLocks noChangeArrowheads="1"/>
          </p:cNvSpPr>
          <p:nvPr/>
        </p:nvSpPr>
        <p:spPr bwMode="auto">
          <a:xfrm>
            <a:off x="124135" y="4341057"/>
            <a:ext cx="2190130" cy="576263"/>
          </a:xfrm>
          <a:prstGeom prst="wedgeRectCallout">
            <a:avLst>
              <a:gd name="adj1" fmla="val 156608"/>
              <a:gd name="adj2" fmla="val 193864"/>
            </a:avLst>
          </a:prstGeom>
          <a:solidFill>
            <a:srgbClr val="FFC000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ru-RU" sz="1600" b="1" i="1" dirty="0" smtClean="0">
                <a:solidFill>
                  <a:srgbClr val="0000FF"/>
                </a:solidFill>
              </a:rPr>
              <a:t>Подстанция</a:t>
            </a:r>
            <a:r>
              <a:rPr kumimoji="0" lang="en-US" sz="1600" b="1" i="1" dirty="0" smtClean="0">
                <a:solidFill>
                  <a:srgbClr val="0000FF"/>
                </a:solidFill>
              </a:rPr>
              <a:t> 15</a:t>
            </a:r>
          </a:p>
          <a:p>
            <a:pPr algn="ctr" eaLnBrk="1" hangingPunct="1"/>
            <a:r>
              <a:rPr kumimoji="0" lang="en-US" sz="1600" b="1" i="1" dirty="0" smtClean="0">
                <a:solidFill>
                  <a:srgbClr val="0000FF"/>
                </a:solidFill>
              </a:rPr>
              <a:t> (8,0 M</a:t>
            </a:r>
            <a:r>
              <a:rPr kumimoji="0" lang="ru-RU" sz="1600" b="1" i="1" dirty="0" smtClean="0">
                <a:solidFill>
                  <a:srgbClr val="0000FF"/>
                </a:solidFill>
              </a:rPr>
              <a:t>Вт</a:t>
            </a:r>
            <a:r>
              <a:rPr kumimoji="0" lang="en-US" sz="1600" b="1" i="1" dirty="0" smtClean="0">
                <a:solidFill>
                  <a:srgbClr val="0000FF"/>
                </a:solidFill>
              </a:rPr>
              <a:t>)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18" name="Прямоугольная выноска 17"/>
          <p:cNvSpPr>
            <a:spLocks noChangeArrowheads="1"/>
          </p:cNvSpPr>
          <p:nvPr/>
        </p:nvSpPr>
        <p:spPr bwMode="auto">
          <a:xfrm>
            <a:off x="2771415" y="2741448"/>
            <a:ext cx="2190130" cy="576263"/>
          </a:xfrm>
          <a:prstGeom prst="wedgeRectCallout">
            <a:avLst>
              <a:gd name="adj1" fmla="val 73332"/>
              <a:gd name="adj2" fmla="val 137860"/>
            </a:avLst>
          </a:prstGeom>
          <a:solidFill>
            <a:srgbClr val="FFC000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ru-RU" sz="1600" b="1" i="1" dirty="0" smtClean="0">
                <a:solidFill>
                  <a:srgbClr val="0000FF"/>
                </a:solidFill>
              </a:rPr>
              <a:t>Подстанция 21</a:t>
            </a:r>
            <a:endParaRPr kumimoji="0" lang="en-US" sz="1600" b="1" i="1" dirty="0" smtClean="0">
              <a:solidFill>
                <a:srgbClr val="0000FF"/>
              </a:solidFill>
            </a:endParaRPr>
          </a:p>
          <a:p>
            <a:pPr algn="ctr" eaLnBrk="1" hangingPunct="1"/>
            <a:r>
              <a:rPr kumimoji="0" lang="en-US" altLang="ru-RU" sz="1600" b="1" i="1" dirty="0" smtClean="0">
                <a:solidFill>
                  <a:srgbClr val="0000FF"/>
                </a:solidFill>
              </a:rPr>
              <a:t>(14 M</a:t>
            </a:r>
            <a:r>
              <a:rPr kumimoji="0" lang="ru-RU" altLang="ru-RU" sz="1600" b="1" i="1" dirty="0" smtClean="0">
                <a:solidFill>
                  <a:srgbClr val="0000FF"/>
                </a:solidFill>
              </a:rPr>
              <a:t>Вт</a:t>
            </a:r>
            <a:r>
              <a:rPr kumimoji="0" lang="en-US" altLang="ru-RU" sz="1600" b="1" i="1" dirty="0" smtClean="0">
                <a:solidFill>
                  <a:srgbClr val="0000FF"/>
                </a:solidFill>
              </a:rPr>
              <a:t>)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  <p:sp>
        <p:nvSpPr>
          <p:cNvPr id="22" name="Прямоугольная выноска 21"/>
          <p:cNvSpPr>
            <a:spLocks noChangeArrowheads="1"/>
          </p:cNvSpPr>
          <p:nvPr/>
        </p:nvSpPr>
        <p:spPr bwMode="auto">
          <a:xfrm>
            <a:off x="3708400" y="3913740"/>
            <a:ext cx="2190130" cy="576263"/>
          </a:xfrm>
          <a:prstGeom prst="wedgeRectCallout">
            <a:avLst>
              <a:gd name="adj1" fmla="val 38629"/>
              <a:gd name="adj2" fmla="val 111361"/>
            </a:avLst>
          </a:prstGeom>
          <a:solidFill>
            <a:srgbClr val="FFC000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ru-RU" sz="1600" b="1" i="1" dirty="0" err="1" smtClean="0">
                <a:solidFill>
                  <a:srgbClr val="0000FF"/>
                </a:solidFill>
              </a:rPr>
              <a:t>Подстнция</a:t>
            </a:r>
            <a:r>
              <a:rPr kumimoji="0" lang="en-US" sz="1600" b="1" i="1" dirty="0" smtClean="0">
                <a:solidFill>
                  <a:srgbClr val="0000FF"/>
                </a:solidFill>
              </a:rPr>
              <a:t> 12</a:t>
            </a:r>
          </a:p>
          <a:p>
            <a:pPr algn="ctr" eaLnBrk="1" hangingPunct="1"/>
            <a:r>
              <a:rPr kumimoji="0" lang="en-US" altLang="ru-RU" sz="1600" b="1" i="1" dirty="0" smtClean="0">
                <a:solidFill>
                  <a:srgbClr val="0000FF"/>
                </a:solidFill>
              </a:rPr>
              <a:t>(1,7 M</a:t>
            </a:r>
            <a:r>
              <a:rPr kumimoji="0" lang="ru-RU" altLang="ru-RU" sz="1600" b="1" i="1" dirty="0" smtClean="0">
                <a:solidFill>
                  <a:srgbClr val="0000FF"/>
                </a:solidFill>
              </a:rPr>
              <a:t>Вт</a:t>
            </a:r>
            <a:r>
              <a:rPr kumimoji="0" lang="en-US" altLang="ru-RU" sz="1600" b="1" i="1" dirty="0" smtClean="0">
                <a:solidFill>
                  <a:srgbClr val="0000FF"/>
                </a:solidFill>
              </a:rPr>
              <a:t>)</a:t>
            </a:r>
            <a:endParaRPr lang="ru-RU" altLang="ru-RU" sz="16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9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496300" cy="682625"/>
          </a:xfrm>
        </p:spPr>
        <p:txBody>
          <a:bodyPr/>
          <a:lstStyle/>
          <a:p>
            <a:pPr algn="r" eaLnBrk="1" hangingPunct="1"/>
            <a:r>
              <a:rPr lang="en-US" altLang="ru-RU" sz="3200" b="1" dirty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New buildings of the NICA </a:t>
            </a:r>
            <a:r>
              <a:rPr lang="en-US" altLang="ru-RU" sz="3200" b="1" dirty="0" smtClean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complex</a:t>
            </a:r>
            <a:endParaRPr lang="ru-RU" altLang="ru-RU" sz="3200" b="1" dirty="0">
              <a:solidFill>
                <a:srgbClr val="940094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941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1924050"/>
            <a:ext cx="5967412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ая выноска 14"/>
          <p:cNvSpPr>
            <a:spLocks noChangeArrowheads="1"/>
          </p:cNvSpPr>
          <p:nvPr/>
        </p:nvSpPr>
        <p:spPr bwMode="auto">
          <a:xfrm>
            <a:off x="5054600" y="5826125"/>
            <a:ext cx="3598863" cy="627063"/>
          </a:xfrm>
          <a:prstGeom prst="wedgeRectCallout">
            <a:avLst>
              <a:gd name="adj1" fmla="val -53352"/>
              <a:gd name="adj2" fmla="val -171634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 dirty="0">
                <a:solidFill>
                  <a:srgbClr val="000066"/>
                </a:solidFill>
              </a:rPr>
              <a:t>New compressor hall building </a:t>
            </a:r>
          </a:p>
        </p:txBody>
      </p:sp>
      <p:sp>
        <p:nvSpPr>
          <p:cNvPr id="16" name="Прямоугольная выноска 14"/>
          <p:cNvSpPr>
            <a:spLocks noChangeArrowheads="1"/>
          </p:cNvSpPr>
          <p:nvPr/>
        </p:nvSpPr>
        <p:spPr bwMode="auto">
          <a:xfrm>
            <a:off x="5132388" y="977900"/>
            <a:ext cx="3443287" cy="512763"/>
          </a:xfrm>
          <a:prstGeom prst="wedgeRectCallout">
            <a:avLst>
              <a:gd name="adj1" fmla="val 19240"/>
              <a:gd name="adj2" fmla="val 653652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 dirty="0">
                <a:solidFill>
                  <a:srgbClr val="000066"/>
                </a:solidFill>
              </a:rPr>
              <a:t>Collider building </a:t>
            </a:r>
          </a:p>
        </p:txBody>
      </p:sp>
      <p:sp>
        <p:nvSpPr>
          <p:cNvPr id="18" name="Прямоугольная выноска 14"/>
          <p:cNvSpPr>
            <a:spLocks noChangeArrowheads="1"/>
          </p:cNvSpPr>
          <p:nvPr/>
        </p:nvSpPr>
        <p:spPr bwMode="auto">
          <a:xfrm>
            <a:off x="0" y="3396691"/>
            <a:ext cx="3923928" cy="565150"/>
          </a:xfrm>
          <a:prstGeom prst="wedgeRectCallout">
            <a:avLst>
              <a:gd name="adj1" fmla="val -358"/>
              <a:gd name="adj2" fmla="val -155988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 dirty="0" smtClean="0">
                <a:solidFill>
                  <a:srgbClr val="000066"/>
                </a:solidFill>
              </a:rPr>
              <a:t>NICA innovation </a:t>
            </a:r>
            <a:r>
              <a:rPr lang="en-US" altLang="en-US" sz="2000" b="1" dirty="0">
                <a:solidFill>
                  <a:srgbClr val="000066"/>
                </a:solidFill>
              </a:rPr>
              <a:t>center </a:t>
            </a:r>
            <a:r>
              <a:rPr lang="en-US" altLang="en-US" sz="2000" b="1" dirty="0" smtClean="0">
                <a:solidFill>
                  <a:srgbClr val="000066"/>
                </a:solidFill>
              </a:rPr>
              <a:t> </a:t>
            </a:r>
            <a:endParaRPr lang="en-US" altLang="en-US" sz="2000" b="1" dirty="0">
              <a:solidFill>
                <a:srgbClr val="000066"/>
              </a:solidFill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7"/>
          <a:stretch>
            <a:fillRect/>
          </a:stretch>
        </p:blipFill>
        <p:spPr>
          <a:xfrm>
            <a:off x="179388" y="897532"/>
            <a:ext cx="3523776" cy="186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32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115888"/>
            <a:ext cx="8856984" cy="633412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Report </a:t>
            </a:r>
            <a:r>
              <a:rPr 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on the construction of </a:t>
            </a: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the</a:t>
            </a:r>
            <a: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 </a:t>
            </a: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collider building</a:t>
            </a: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8099" y="5898638"/>
            <a:ext cx="6994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November 2017                                    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099" y="3288078"/>
            <a:ext cx="4338151" cy="2607506"/>
          </a:xfrm>
          <a:prstGeom prst="rect">
            <a:avLst/>
          </a:prstGeom>
        </p:spPr>
      </p:pic>
      <p:sp>
        <p:nvSpPr>
          <p:cNvPr id="22" name="Прямоугольная выноска 14"/>
          <p:cNvSpPr>
            <a:spLocks noChangeArrowheads="1"/>
          </p:cNvSpPr>
          <p:nvPr/>
        </p:nvSpPr>
        <p:spPr bwMode="auto">
          <a:xfrm>
            <a:off x="5575060" y="2803706"/>
            <a:ext cx="3385145" cy="741822"/>
          </a:xfrm>
          <a:prstGeom prst="wedgeRectCallout">
            <a:avLst>
              <a:gd name="adj1" fmla="val -123636"/>
              <a:gd name="adj2" fmla="val 95060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 smtClean="0"/>
              <a:t>Reinforced concrete </a:t>
            </a:r>
            <a:r>
              <a:rPr lang="en-US" dirty="0"/>
              <a:t>works</a:t>
            </a:r>
            <a:endParaRPr lang="ru-RU" dirty="0"/>
          </a:p>
        </p:txBody>
      </p:sp>
      <p:sp>
        <p:nvSpPr>
          <p:cNvPr id="23" name="Прямоугольная выноска 14"/>
          <p:cNvSpPr>
            <a:spLocks noChangeArrowheads="1"/>
          </p:cNvSpPr>
          <p:nvPr/>
        </p:nvSpPr>
        <p:spPr bwMode="auto">
          <a:xfrm>
            <a:off x="6367535" y="3876676"/>
            <a:ext cx="2581901" cy="757329"/>
          </a:xfrm>
          <a:prstGeom prst="wedgeRectCallout">
            <a:avLst>
              <a:gd name="adj1" fmla="val -156864"/>
              <a:gd name="adj2" fmla="val 22880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Excavation and road construction</a:t>
            </a:r>
            <a:endParaRPr lang="ru-RU" dirty="0"/>
          </a:p>
        </p:txBody>
      </p:sp>
      <p:sp>
        <p:nvSpPr>
          <p:cNvPr id="24" name="Прямоугольная выноска 14"/>
          <p:cNvSpPr>
            <a:spLocks noChangeArrowheads="1"/>
          </p:cNvSpPr>
          <p:nvPr/>
        </p:nvSpPr>
        <p:spPr bwMode="auto">
          <a:xfrm>
            <a:off x="7060952" y="5011693"/>
            <a:ext cx="1836218" cy="590279"/>
          </a:xfrm>
          <a:prstGeom prst="wedgeRectCallout">
            <a:avLst>
              <a:gd name="adj1" fmla="val -214105"/>
              <a:gd name="adj2" fmla="val -127482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Piled work</a:t>
            </a:r>
            <a:endParaRPr lang="ru-RU" dirty="0"/>
          </a:p>
        </p:txBody>
      </p:sp>
      <p:sp>
        <p:nvSpPr>
          <p:cNvPr id="18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3137765"/>
              </p:ext>
            </p:extLst>
          </p:nvPr>
        </p:nvGraphicFramePr>
        <p:xfrm>
          <a:off x="395535" y="937435"/>
          <a:ext cx="8553901" cy="1709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75728" y="911846"/>
            <a:ext cx="8049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 smtClean="0"/>
              <a:t>Total number of workers at the construction site in different months 2017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03308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115888"/>
            <a:ext cx="8856984" cy="633412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Reinforced </a:t>
            </a:r>
            <a:r>
              <a:rPr 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concrete works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>
                <a:ea typeface="ＭＳ Ｐゴシック" charset="0"/>
                <a:cs typeface="ＭＳ Ｐゴシック" charset="0"/>
              </a:rPr>
              <a:t>N.Agapov, PAC PP</a:t>
            </a:r>
            <a:endParaRPr kumimoji="0" lang="ru-RU" sz="1400"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58388"/>
            <a:ext cx="6643197" cy="53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2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115888"/>
            <a:ext cx="8856984" cy="633412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/>
            </a:r>
            <a:br>
              <a:rPr lang="ru-RU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</a:b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Reinforced </a:t>
            </a:r>
            <a:r>
              <a:rPr lang="en-US" sz="32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concrete </a:t>
            </a:r>
            <a:r>
              <a:rPr lang="en-US" sz="3200" b="1" dirty="0" smtClean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works at SPD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b="1" dirty="0">
              <a:solidFill>
                <a:srgbClr val="660066"/>
              </a:solidFill>
              <a:latin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>
                <a:ea typeface="ＭＳ Ｐゴシック" charset="0"/>
                <a:cs typeface="ＭＳ Ｐゴシック" charset="0"/>
              </a:rPr>
              <a:t>N.Agapov, PAC PP</a:t>
            </a:r>
            <a:endParaRPr kumimoji="0" lang="ru-RU" sz="1400"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166140"/>
            <a:ext cx="8568952" cy="481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496300" cy="682625"/>
          </a:xfrm>
        </p:spPr>
        <p:txBody>
          <a:bodyPr/>
          <a:lstStyle/>
          <a:p>
            <a:pPr eaLnBrk="1" hangingPunct="1"/>
            <a:r>
              <a:rPr lang="en-US" altLang="en-US" sz="3200" b="1" dirty="0" smtClean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/>
            </a:r>
            <a:br>
              <a:rPr lang="en-US" altLang="en-US" sz="3200" b="1" dirty="0" smtClean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altLang="en-US" sz="3200" b="1" dirty="0" smtClean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NICA </a:t>
            </a:r>
            <a:r>
              <a:rPr lang="en-US" altLang="en-US" sz="3200" b="1" dirty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innovation center</a:t>
            </a:r>
            <a:r>
              <a:rPr lang="en-US" altLang="en-US" sz="3200" b="1" dirty="0">
                <a:solidFill>
                  <a:srgbClr val="000066"/>
                </a:solidFill>
              </a:rPr>
              <a:t>  </a:t>
            </a:r>
            <a:br>
              <a:rPr lang="en-US" altLang="en-US" sz="3200" b="1" dirty="0">
                <a:solidFill>
                  <a:srgbClr val="000066"/>
                </a:solidFill>
              </a:rPr>
            </a:br>
            <a:endParaRPr lang="ru-RU" altLang="ru-RU" sz="3200" b="1" dirty="0">
              <a:solidFill>
                <a:srgbClr val="940094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941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0" y="941629"/>
            <a:ext cx="5580112" cy="2802772"/>
          </a:xfrm>
          <a:prstGeom prst="rect">
            <a:avLst/>
          </a:prstGeom>
        </p:spPr>
      </p:pic>
      <p:sp>
        <p:nvSpPr>
          <p:cNvPr id="11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8184" y="1556792"/>
            <a:ext cx="2699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Design Institute</a:t>
            </a:r>
          </a:p>
          <a:p>
            <a:r>
              <a:rPr lang="en-US" dirty="0" smtClean="0"/>
              <a:t>      “ARENA”</a:t>
            </a:r>
          </a:p>
          <a:p>
            <a:endParaRPr lang="ru-RU" dirty="0"/>
          </a:p>
        </p:txBody>
      </p:sp>
      <p:pic>
        <p:nvPicPr>
          <p:cNvPr id="12" name="Рисунок 11"/>
          <p:cNvPicPr/>
          <p:nvPr/>
        </p:nvPicPr>
        <p:blipFill>
          <a:blip r:embed="rId7"/>
          <a:stretch>
            <a:fillRect/>
          </a:stretch>
        </p:blipFill>
        <p:spPr>
          <a:xfrm>
            <a:off x="4131394" y="3775241"/>
            <a:ext cx="4705350" cy="273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52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ownloads\Сборка1 в корпусе 32  (18 марта) лист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838201"/>
            <a:ext cx="8666163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NICA_header_blu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321440" y="6586855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4" name="Picture 7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457950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0638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ая выноска 14"/>
          <p:cNvSpPr>
            <a:spLocks noChangeArrowheads="1"/>
          </p:cNvSpPr>
          <p:nvPr/>
        </p:nvSpPr>
        <p:spPr bwMode="auto">
          <a:xfrm>
            <a:off x="34703" y="147499"/>
            <a:ext cx="6303928" cy="1081403"/>
          </a:xfrm>
          <a:prstGeom prst="wedgeRectCallout">
            <a:avLst>
              <a:gd name="adj1" fmla="val -200"/>
              <a:gd name="adj2" fmla="val 195140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altLang="en-US" sz="3200" b="1" dirty="0" smtClean="0">
                <a:solidFill>
                  <a:srgbClr val="000066"/>
                </a:solidFill>
              </a:rPr>
              <a:t>Existing </a:t>
            </a:r>
            <a:r>
              <a:rPr kumimoji="0" lang="en-US" altLang="en-US" sz="3200" b="1" dirty="0">
                <a:solidFill>
                  <a:srgbClr val="000066"/>
                </a:solidFill>
              </a:rPr>
              <a:t>compressor </a:t>
            </a:r>
            <a:r>
              <a:rPr kumimoji="0" lang="en-US" altLang="en-US" sz="3200" b="1" dirty="0" smtClean="0">
                <a:solidFill>
                  <a:srgbClr val="000066"/>
                </a:solidFill>
              </a:rPr>
              <a:t>building 4,4 MW </a:t>
            </a:r>
            <a:endParaRPr lang="ru-RU" altLang="en-US" sz="3200" b="1" dirty="0">
              <a:solidFill>
                <a:schemeClr val="bg2"/>
              </a:solidFill>
            </a:endParaRPr>
          </a:p>
        </p:txBody>
      </p:sp>
      <p:sp>
        <p:nvSpPr>
          <p:cNvPr id="2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Прямоугольная выноска 14"/>
          <p:cNvSpPr>
            <a:spLocks noChangeArrowheads="1"/>
          </p:cNvSpPr>
          <p:nvPr/>
        </p:nvSpPr>
        <p:spPr bwMode="auto">
          <a:xfrm>
            <a:off x="3131840" y="5300347"/>
            <a:ext cx="5860853" cy="1081403"/>
          </a:xfrm>
          <a:prstGeom prst="wedgeRectCallout">
            <a:avLst>
              <a:gd name="adj1" fmla="val -56013"/>
              <a:gd name="adj2" fmla="val -89994"/>
            </a:avLst>
          </a:prstGeom>
          <a:gradFill rotWithShape="1">
            <a:gsLst>
              <a:gs pos="0">
                <a:srgbClr val="A8A8EA"/>
              </a:gs>
              <a:gs pos="35001">
                <a:srgbClr val="C3C3EF"/>
              </a:gs>
              <a:gs pos="100000">
                <a:srgbClr val="E8E8FA"/>
              </a:gs>
            </a:gsLst>
            <a:lin ang="16200000" scaled="1"/>
          </a:gra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en-US" altLang="en-US" sz="3200" b="1" dirty="0" smtClean="0">
                <a:solidFill>
                  <a:srgbClr val="000066"/>
                </a:solidFill>
              </a:rPr>
              <a:t>New </a:t>
            </a:r>
            <a:r>
              <a:rPr kumimoji="0" lang="en-US" altLang="en-US" sz="3200" b="1" dirty="0">
                <a:solidFill>
                  <a:srgbClr val="000066"/>
                </a:solidFill>
              </a:rPr>
              <a:t>compressor </a:t>
            </a:r>
            <a:r>
              <a:rPr kumimoji="0" lang="en-US" altLang="en-US" sz="3200" b="1" dirty="0" smtClean="0">
                <a:solidFill>
                  <a:srgbClr val="000066"/>
                </a:solidFill>
              </a:rPr>
              <a:t>building </a:t>
            </a:r>
          </a:p>
          <a:p>
            <a:pPr algn="ctr" eaLnBrk="1" hangingPunct="1"/>
            <a:r>
              <a:rPr kumimoji="0" lang="en-US" altLang="en-US" sz="3200" b="1" dirty="0" smtClean="0">
                <a:solidFill>
                  <a:srgbClr val="000066"/>
                </a:solidFill>
              </a:rPr>
              <a:t>9,6 MW</a:t>
            </a:r>
            <a:endParaRPr lang="ru-RU" altLang="en-US" sz="3200" b="1" dirty="0">
              <a:solidFill>
                <a:schemeClr val="bg2"/>
              </a:solidFill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82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NICA_header_blu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496300" cy="682625"/>
          </a:xfrm>
        </p:spPr>
        <p:txBody>
          <a:bodyPr/>
          <a:lstStyle/>
          <a:p>
            <a:pPr eaLnBrk="1" hangingPunct="1"/>
            <a:r>
              <a:rPr lang="en-US" altLang="en-US" sz="3200" b="1" dirty="0" smtClean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/>
            </a:r>
            <a:br>
              <a:rPr lang="en-US" altLang="en-US" sz="3200" b="1" dirty="0" smtClean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altLang="en-US" sz="3200" b="1" dirty="0" smtClean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Construction plan of the new compressor station</a:t>
            </a:r>
            <a:br>
              <a:rPr lang="en-US" altLang="en-US" sz="3200" b="1" dirty="0" smtClean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altLang="en-US" sz="3200" b="1" dirty="0" smtClean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(Open Company “PSJ” </a:t>
            </a:r>
            <a:r>
              <a:rPr lang="mr-IN" altLang="en-US" sz="3200" b="1" dirty="0" smtClean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–</a:t>
            </a:r>
            <a:r>
              <a:rPr lang="en-US" altLang="en-US" sz="3200" b="1" dirty="0" smtClean="0">
                <a:solidFill>
                  <a:srgbClr val="940094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 Czech Republic)</a:t>
            </a:r>
            <a:r>
              <a:rPr lang="en-US" altLang="en-US" sz="3200" b="1" dirty="0">
                <a:solidFill>
                  <a:srgbClr val="000066"/>
                </a:solidFill>
              </a:rPr>
              <a:t/>
            </a:r>
            <a:br>
              <a:rPr lang="en-US" altLang="en-US" sz="3200" b="1" dirty="0">
                <a:solidFill>
                  <a:srgbClr val="000066"/>
                </a:solidFill>
              </a:rPr>
            </a:br>
            <a:endParaRPr lang="ru-RU" altLang="ru-RU" sz="3200" b="1" dirty="0">
              <a:solidFill>
                <a:srgbClr val="940094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2954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941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084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kumimoji="0" lang="en-GB" sz="1400" dirty="0" err="1">
                <a:ea typeface="ＭＳ Ｐゴシック" charset="0"/>
                <a:cs typeface="ＭＳ Ｐゴシック" charset="0"/>
              </a:rPr>
              <a:t>N.Agapov</a:t>
            </a:r>
            <a:r>
              <a:rPr kumimoji="0" lang="en-GB" sz="1400" dirty="0">
                <a:ea typeface="ＭＳ Ｐゴシック" charset="0"/>
                <a:cs typeface="ＭＳ Ｐゴシック" charset="0"/>
              </a:rPr>
              <a:t>, PAC PP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475656" y="6524625"/>
            <a:ext cx="2591519" cy="33337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en-US" sz="1400"/>
              <a:t>Wednesday, 31 January 2018</a:t>
            </a:r>
            <a:endParaRPr kumimoji="0" lang="ru-RU" sz="14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77976"/>
            <a:ext cx="6120680" cy="5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37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21737</TotalTime>
  <Words>1252</Words>
  <Application>Microsoft Macintosh PowerPoint</Application>
  <PresentationFormat>Экран (4:3)</PresentationFormat>
  <Paragraphs>309</Paragraphs>
  <Slides>28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3" baseType="lpstr">
      <vt:lpstr>Abadi MT Condensed Extra Bold</vt:lpstr>
      <vt:lpstr>Calibri</vt:lpstr>
      <vt:lpstr>Cambria</vt:lpstr>
      <vt:lpstr>Chalkduster</vt:lpstr>
      <vt:lpstr>Georgia</vt:lpstr>
      <vt:lpstr>MS PGothic</vt:lpstr>
      <vt:lpstr>ＭＳ Ｐゴシック</vt:lpstr>
      <vt:lpstr>ＭＳ 明朝</vt:lpstr>
      <vt:lpstr>SimSun</vt:lpstr>
      <vt:lpstr>Times</vt:lpstr>
      <vt:lpstr>Times New Roman</vt:lpstr>
      <vt:lpstr>Verdana</vt:lpstr>
      <vt:lpstr>Wingdings</vt:lpstr>
      <vt:lpstr>Arial</vt:lpstr>
      <vt:lpstr>Оформление по умолчанию</vt:lpstr>
      <vt:lpstr>   Report on the infrastructure developments, including the Nuclotron</vt:lpstr>
      <vt:lpstr>PRESENTATION OUTLINE</vt:lpstr>
      <vt:lpstr>New buildings of the NICA complex</vt:lpstr>
      <vt:lpstr>Report on the construction of the collider building</vt:lpstr>
      <vt:lpstr> Reinforced concrete works </vt:lpstr>
      <vt:lpstr> Reinforced concrete works at SPD </vt:lpstr>
      <vt:lpstr> NICA innovation center   </vt:lpstr>
      <vt:lpstr>Презентация PowerPoint</vt:lpstr>
      <vt:lpstr> Construction plan of the new compressor station (Open Company “PSJ” – Czech Republic) </vt:lpstr>
      <vt:lpstr>Презентация PowerPoint</vt:lpstr>
      <vt:lpstr> Existing liquid helium plant  </vt:lpstr>
      <vt:lpstr>  New equipment on the central cryogenic station   </vt:lpstr>
      <vt:lpstr>Презентация PowerPoint</vt:lpstr>
      <vt:lpstr>Презентация PowerPoint</vt:lpstr>
      <vt:lpstr>Презентация PowerPoint</vt:lpstr>
      <vt:lpstr>Презентация PowerPoint</vt:lpstr>
      <vt:lpstr> Line for assembling and cryogenic testing  of  SC-magnets </vt:lpstr>
      <vt:lpstr>Production plans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и реконструкция криогенной системы ЛФВЭ для ускорительного комплекса NICA (2012 – 2015 гг.)</dc:title>
  <dc:creator>new</dc:creator>
  <cp:lastModifiedBy>Николай Агапов</cp:lastModifiedBy>
  <cp:revision>631</cp:revision>
  <cp:lastPrinted>2017-06-06T07:30:11Z</cp:lastPrinted>
  <dcterms:created xsi:type="dcterms:W3CDTF">2013-08-19T10:07:16Z</dcterms:created>
  <dcterms:modified xsi:type="dcterms:W3CDTF">2018-01-30T11:38:18Z</dcterms:modified>
</cp:coreProperties>
</file>