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04" r:id="rId3"/>
    <p:sldId id="305" r:id="rId4"/>
    <p:sldId id="306" r:id="rId5"/>
    <p:sldId id="307" r:id="rId6"/>
    <p:sldId id="289" r:id="rId7"/>
    <p:sldId id="291" r:id="rId8"/>
    <p:sldId id="292" r:id="rId9"/>
    <p:sldId id="290" r:id="rId10"/>
    <p:sldId id="293" r:id="rId11"/>
    <p:sldId id="294" r:id="rId12"/>
    <p:sldId id="295" r:id="rId13"/>
    <p:sldId id="296" r:id="rId14"/>
    <p:sldId id="297" r:id="rId15"/>
    <p:sldId id="299" r:id="rId16"/>
    <p:sldId id="298" r:id="rId17"/>
    <p:sldId id="300" r:id="rId18"/>
    <p:sldId id="301" r:id="rId19"/>
    <p:sldId id="302" r:id="rId20"/>
    <p:sldId id="303" r:id="rId21"/>
    <p:sldId id="308" r:id="rId22"/>
    <p:sldId id="311" r:id="rId23"/>
    <p:sldId id="312" r:id="rId24"/>
    <p:sldId id="310" r:id="rId25"/>
    <p:sldId id="313" r:id="rId26"/>
    <p:sldId id="315" r:id="rId27"/>
    <p:sldId id="314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6" r:id="rId38"/>
    <p:sldId id="327" r:id="rId39"/>
    <p:sldId id="325" r:id="rId40"/>
    <p:sldId id="272" r:id="rId41"/>
    <p:sldId id="349" r:id="rId42"/>
    <p:sldId id="275" r:id="rId43"/>
    <p:sldId id="328" r:id="rId44"/>
    <p:sldId id="258" r:id="rId45"/>
    <p:sldId id="288" r:id="rId46"/>
    <p:sldId id="350" r:id="rId47"/>
    <p:sldId id="351" r:id="rId48"/>
    <p:sldId id="273" r:id="rId49"/>
    <p:sldId id="269" r:id="rId50"/>
    <p:sldId id="271" r:id="rId51"/>
    <p:sldId id="283" r:id="rId52"/>
    <p:sldId id="285" r:id="rId53"/>
    <p:sldId id="286" r:id="rId54"/>
    <p:sldId id="287" r:id="rId55"/>
    <p:sldId id="257" r:id="rId56"/>
    <p:sldId id="276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8" autoAdjust="0"/>
  </p:normalViewPr>
  <p:slideViewPr>
    <p:cSldViewPr snapToGrid="0">
      <p:cViewPr varScale="1">
        <p:scale>
          <a:sx n="107" d="100"/>
          <a:sy n="107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ln>
              <a:noFill/>
            </a:ln>
          </c:spPr>
          <c:marker>
            <c:spPr>
              <a:ln>
                <a:noFill/>
              </a:ln>
            </c:spPr>
          </c:marker>
          <c:trendline>
            <c:spPr>
              <a:ln w="25400">
                <a:solidFill>
                  <a:schemeClr val="accent1"/>
                </a:solidFill>
              </a:ln>
            </c:spPr>
            <c:trendlineType val="poly"/>
            <c:order val="4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Лист1!$D$2:$D$24</c:f>
                <c:numCache>
                  <c:formatCode>General</c:formatCode>
                  <c:ptCount val="23"/>
                  <c:pt idx="0">
                    <c:v>8.4825440000004519E-5</c:v>
                  </c:pt>
                  <c:pt idx="1">
                    <c:v>8.9433972000000747E-5</c:v>
                  </c:pt>
                  <c:pt idx="2">
                    <c:v>9.4835076000003622E-5</c:v>
                  </c:pt>
                  <c:pt idx="3">
                    <c:v>8.0262556000000257E-5</c:v>
                  </c:pt>
                  <c:pt idx="4">
                    <c:v>6.5583840000000193E-5</c:v>
                  </c:pt>
                  <c:pt idx="5">
                    <c:v>7.3818657000002501E-5</c:v>
                  </c:pt>
                  <c:pt idx="6">
                    <c:v>7.8051126000001518E-5</c:v>
                  </c:pt>
                  <c:pt idx="7">
                    <c:v>7.5858970000002214E-5</c:v>
                  </c:pt>
                  <c:pt idx="8">
                    <c:v>7.5785220000002435E-5</c:v>
                  </c:pt>
                  <c:pt idx="9">
                    <c:v>7.8384552000001576E-5</c:v>
                  </c:pt>
                  <c:pt idx="10">
                    <c:v>8.1426548000002787E-5</c:v>
                  </c:pt>
                  <c:pt idx="11">
                    <c:v>6.8699335000000194E-5</c:v>
                  </c:pt>
                  <c:pt idx="12">
                    <c:v>8.4043020000000565E-5</c:v>
                  </c:pt>
                  <c:pt idx="13">
                    <c:v>8.0142097000000066E-5</c:v>
                  </c:pt>
                  <c:pt idx="14">
                    <c:v>7.1413600000002497E-5</c:v>
                  </c:pt>
                  <c:pt idx="15">
                    <c:v>8.5464120000000747E-5</c:v>
                  </c:pt>
                  <c:pt idx="16">
                    <c:v>7.9453440000002538E-5</c:v>
                  </c:pt>
                  <c:pt idx="17">
                    <c:v>6.4711560000002314E-5</c:v>
                  </c:pt>
                  <c:pt idx="18">
                    <c:v>8.6884048000002753E-5</c:v>
                  </c:pt>
                  <c:pt idx="19">
                    <c:v>7.2838128000001816E-5</c:v>
                  </c:pt>
                  <c:pt idx="20">
                    <c:v>7.2437538000002375E-5</c:v>
                  </c:pt>
                  <c:pt idx="21">
                    <c:v>7.3634146000000101E-5</c:v>
                  </c:pt>
                  <c:pt idx="22">
                    <c:v>7.2590391900002868E-5</c:v>
                  </c:pt>
                </c:numCache>
              </c:numRef>
            </c:plus>
            <c:minus>
              <c:numRef>
                <c:f>Лист1!$D$2:$D$24</c:f>
                <c:numCache>
                  <c:formatCode>General</c:formatCode>
                  <c:ptCount val="23"/>
                  <c:pt idx="0">
                    <c:v>8.4825440000004519E-5</c:v>
                  </c:pt>
                  <c:pt idx="1">
                    <c:v>8.9433972000000747E-5</c:v>
                  </c:pt>
                  <c:pt idx="2">
                    <c:v>9.4835076000003622E-5</c:v>
                  </c:pt>
                  <c:pt idx="3">
                    <c:v>8.0262556000000257E-5</c:v>
                  </c:pt>
                  <c:pt idx="4">
                    <c:v>6.5583840000000193E-5</c:v>
                  </c:pt>
                  <c:pt idx="5">
                    <c:v>7.3818657000002501E-5</c:v>
                  </c:pt>
                  <c:pt idx="6">
                    <c:v>7.8051126000001518E-5</c:v>
                  </c:pt>
                  <c:pt idx="7">
                    <c:v>7.5858970000002214E-5</c:v>
                  </c:pt>
                  <c:pt idx="8">
                    <c:v>7.5785220000002435E-5</c:v>
                  </c:pt>
                  <c:pt idx="9">
                    <c:v>7.8384552000001576E-5</c:v>
                  </c:pt>
                  <c:pt idx="10">
                    <c:v>8.1426548000002787E-5</c:v>
                  </c:pt>
                  <c:pt idx="11">
                    <c:v>6.8699335000000194E-5</c:v>
                  </c:pt>
                  <c:pt idx="12">
                    <c:v>8.4043020000000565E-5</c:v>
                  </c:pt>
                  <c:pt idx="13">
                    <c:v>8.0142097000000066E-5</c:v>
                  </c:pt>
                  <c:pt idx="14">
                    <c:v>7.1413600000002497E-5</c:v>
                  </c:pt>
                  <c:pt idx="15">
                    <c:v>8.5464120000000747E-5</c:v>
                  </c:pt>
                  <c:pt idx="16">
                    <c:v>7.9453440000002538E-5</c:v>
                  </c:pt>
                  <c:pt idx="17">
                    <c:v>6.4711560000002314E-5</c:v>
                  </c:pt>
                  <c:pt idx="18">
                    <c:v>8.6884048000002753E-5</c:v>
                  </c:pt>
                  <c:pt idx="19">
                    <c:v>7.2838128000001816E-5</c:v>
                  </c:pt>
                  <c:pt idx="20">
                    <c:v>7.2437538000002375E-5</c:v>
                  </c:pt>
                  <c:pt idx="21">
                    <c:v>7.3634146000000101E-5</c:v>
                  </c:pt>
                  <c:pt idx="22">
                    <c:v>7.2590391900002868E-5</c:v>
                  </c:pt>
                </c:numCache>
              </c:numRef>
            </c:minus>
          </c:errBars>
          <c:xVal>
            <c:numRef>
              <c:f>Лист1!$A$2:$A$24</c:f>
              <c:numCache>
                <c:formatCode>0.00E+00</c:formatCode>
                <c:ptCount val="23"/>
                <c:pt idx="0">
                  <c:v>0</c:v>
                </c:pt>
                <c:pt idx="1">
                  <c:v>120</c:v>
                </c:pt>
                <c:pt idx="2">
                  <c:v>1200</c:v>
                </c:pt>
                <c:pt idx="3">
                  <c:v>3139.2000000000003</c:v>
                </c:pt>
                <c:pt idx="4">
                  <c:v>5078.4000000000005</c:v>
                </c:pt>
                <c:pt idx="5">
                  <c:v>7017.6000000000013</c:v>
                </c:pt>
                <c:pt idx="6">
                  <c:v>8956.7999999999811</c:v>
                </c:pt>
                <c:pt idx="7">
                  <c:v>10896</c:v>
                </c:pt>
                <c:pt idx="8">
                  <c:v>12835.199999999983</c:v>
                </c:pt>
                <c:pt idx="9">
                  <c:v>14774.400000000001</c:v>
                </c:pt>
                <c:pt idx="10">
                  <c:v>16713.599999999897</c:v>
                </c:pt>
                <c:pt idx="11">
                  <c:v>18652.800000000003</c:v>
                </c:pt>
                <c:pt idx="12">
                  <c:v>20592</c:v>
                </c:pt>
                <c:pt idx="13">
                  <c:v>22531.199999999892</c:v>
                </c:pt>
                <c:pt idx="14">
                  <c:v>24480</c:v>
                </c:pt>
                <c:pt idx="15">
                  <c:v>26400</c:v>
                </c:pt>
                <c:pt idx="16">
                  <c:v>28344</c:v>
                </c:pt>
                <c:pt idx="17">
                  <c:v>30288</c:v>
                </c:pt>
                <c:pt idx="18">
                  <c:v>32232</c:v>
                </c:pt>
                <c:pt idx="19">
                  <c:v>34176</c:v>
                </c:pt>
                <c:pt idx="20">
                  <c:v>36096</c:v>
                </c:pt>
                <c:pt idx="21">
                  <c:v>38040</c:v>
                </c:pt>
                <c:pt idx="22">
                  <c:v>39984</c:v>
                </c:pt>
              </c:numCache>
            </c:numRef>
          </c:xVal>
          <c:yVal>
            <c:numRef>
              <c:f>Лист1!$B$2:$B$24</c:f>
              <c:numCache>
                <c:formatCode>0.00E+00</c:formatCode>
                <c:ptCount val="23"/>
                <c:pt idx="0">
                  <c:v>1.0003</c:v>
                </c:pt>
                <c:pt idx="1">
                  <c:v>1.00038</c:v>
                </c:pt>
                <c:pt idx="2">
                  <c:v>1.00037</c:v>
                </c:pt>
                <c:pt idx="3">
                  <c:v>1.00078</c:v>
                </c:pt>
                <c:pt idx="4">
                  <c:v>1.00127999999998</c:v>
                </c:pt>
                <c:pt idx="5">
                  <c:v>1.0016099999999775</c:v>
                </c:pt>
                <c:pt idx="6">
                  <c:v>1.0019399999999732</c:v>
                </c:pt>
                <c:pt idx="7">
                  <c:v>1.0021</c:v>
                </c:pt>
                <c:pt idx="8">
                  <c:v>1.0024500000000001</c:v>
                </c:pt>
                <c:pt idx="9">
                  <c:v>1.0023599999999999</c:v>
                </c:pt>
                <c:pt idx="10">
                  <c:v>1.0027899999999998</c:v>
                </c:pt>
                <c:pt idx="11">
                  <c:v>1.00291</c:v>
                </c:pt>
                <c:pt idx="12">
                  <c:v>1.0028999999999775</c:v>
                </c:pt>
                <c:pt idx="13">
                  <c:v>1.0030299999999748</c:v>
                </c:pt>
                <c:pt idx="14">
                  <c:v>1.0029999999999775</c:v>
                </c:pt>
                <c:pt idx="15">
                  <c:v>1.003099999999977</c:v>
                </c:pt>
                <c:pt idx="16">
                  <c:v>1.0031999999999754</c:v>
                </c:pt>
                <c:pt idx="17">
                  <c:v>1.00327999999998</c:v>
                </c:pt>
                <c:pt idx="18">
                  <c:v>1.00327999999998</c:v>
                </c:pt>
                <c:pt idx="19">
                  <c:v>1.00327999999998</c:v>
                </c:pt>
                <c:pt idx="20">
                  <c:v>1.0032899999999998</c:v>
                </c:pt>
                <c:pt idx="21">
                  <c:v>1.0031899999999998</c:v>
                </c:pt>
                <c:pt idx="22">
                  <c:v>1.00308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F63-4708-8B36-52302640B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8687928"/>
        <c:axId val="308690672"/>
      </c:scatterChart>
      <c:valAx>
        <c:axId val="308687928"/>
        <c:scaling>
          <c:orientation val="minMax"/>
          <c:max val="4000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Кампания,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эфф. ч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690672"/>
        <c:crosses val="autoZero"/>
        <c:crossBetween val="midCat"/>
      </c:valAx>
      <c:valAx>
        <c:axId val="3086906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100" b="0">
                    <a:latin typeface="Times New Roman" pitchFamily="18" charset="0"/>
                    <a:cs typeface="Times New Roman" pitchFamily="18" charset="0"/>
                  </a:rPr>
                  <a:t>К</a:t>
                </a:r>
                <a:r>
                  <a:rPr lang="ru-RU" sz="1100" b="0" baseline="-25000">
                    <a:latin typeface="Times New Roman" pitchFamily="18" charset="0"/>
                    <a:cs typeface="Times New Roman" pitchFamily="18" charset="0"/>
                  </a:rPr>
                  <a:t>эфф,</a:t>
                </a:r>
                <a:r>
                  <a:rPr lang="ru-RU" sz="1100" b="0" baseline="0">
                    <a:latin typeface="Times New Roman" pitchFamily="18" charset="0"/>
                    <a:cs typeface="Times New Roman" pitchFamily="18" charset="0"/>
                  </a:rPr>
                  <a:t> отн. ед.</a:t>
                </a:r>
                <a:endParaRPr lang="ru-RU" sz="1100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#,##0.0000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687928"/>
        <c:crosses val="autoZero"/>
        <c:crossBetween val="midCat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0A98CB-633B-4AE4-A862-42CDE8E30494}" type="doc">
      <dgm:prSet loTypeId="urn:microsoft.com/office/officeart/2005/8/layout/hierarchy6" loCatId="hierarchy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3B4F2AE2-3782-4241-905C-570BEBB369AF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NEUTRON SOURCES</a:t>
          </a:r>
          <a:endParaRPr lang="ru-RU" sz="18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98CE16-7A86-4A62-8DC7-903290E8EE12}" type="parTrans" cxnId="{199A413B-7EAB-4AC4-9383-D8567CAF56B7}">
      <dgm:prSet/>
      <dgm:spPr/>
      <dgm:t>
        <a:bodyPr/>
        <a:lstStyle/>
        <a:p>
          <a:endParaRPr lang="ru-RU" sz="1800" b="1"/>
        </a:p>
      </dgm:t>
    </dgm:pt>
    <dgm:pt modelId="{0A29F38B-9010-4DAA-8DB3-2FD93CBB774B}" type="sibTrans" cxnId="{199A413B-7EAB-4AC4-9383-D8567CAF56B7}">
      <dgm:prSet/>
      <dgm:spPr/>
      <dgm:t>
        <a:bodyPr/>
        <a:lstStyle/>
        <a:p>
          <a:endParaRPr lang="ru-RU" sz="1800" b="1"/>
        </a:p>
      </dgm:t>
    </dgm:pt>
    <dgm:pt modelId="{9877540C-3FE0-4C1A-ADFF-405CE206983C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Denes sources</a:t>
          </a:r>
          <a:endParaRPr lang="ru-RU" sz="1800" b="1" dirty="0"/>
        </a:p>
      </dgm:t>
    </dgm:pt>
    <dgm:pt modelId="{1916070E-2E8C-4ABB-B48C-56E0E87831BA}" type="parTrans" cxnId="{BE52D2D7-9239-4598-BBD6-968EE95329B5}">
      <dgm:prSet/>
      <dgm:spPr/>
      <dgm:t>
        <a:bodyPr/>
        <a:lstStyle/>
        <a:p>
          <a:endParaRPr lang="ru-RU" sz="1800" b="1"/>
        </a:p>
      </dgm:t>
    </dgm:pt>
    <dgm:pt modelId="{48826C0B-566F-453A-9C9C-1411FE078F80}" type="sibTrans" cxnId="{BE52D2D7-9239-4598-BBD6-968EE95329B5}">
      <dgm:prSet/>
      <dgm:spPr/>
      <dgm:t>
        <a:bodyPr/>
        <a:lstStyle/>
        <a:p>
          <a:endParaRPr lang="ru-RU" sz="1800" b="1"/>
        </a:p>
      </dgm:t>
    </dgm:pt>
    <dgm:pt modelId="{620C671F-F3CE-4949-85D2-56CADA45A31F}" type="asst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cap="none" spc="0" dirty="0">
              <a:ln w="0"/>
              <a:effectLst/>
            </a:rPr>
            <a:t>Weak sources</a:t>
          </a:r>
          <a:endParaRPr lang="ru-RU" sz="1800" b="1" cap="none" spc="0" dirty="0">
            <a:ln w="0"/>
            <a:effectLst/>
          </a:endParaRPr>
        </a:p>
      </dgm:t>
    </dgm:pt>
    <dgm:pt modelId="{3904AAC0-E3FD-45EB-951B-D94C35DED21D}" type="sibTrans" cxnId="{6EF9063D-7F3F-4835-827B-691387C40511}">
      <dgm:prSet/>
      <dgm:spPr/>
      <dgm:t>
        <a:bodyPr/>
        <a:lstStyle/>
        <a:p>
          <a:endParaRPr lang="ru-RU" sz="1800" b="1"/>
        </a:p>
      </dgm:t>
    </dgm:pt>
    <dgm:pt modelId="{67324E19-461F-4A21-9D3E-B34BFAB0D49D}" type="parTrans" cxnId="{6EF9063D-7F3F-4835-827B-691387C40511}">
      <dgm:prSet/>
      <dgm:spPr/>
      <dgm:t>
        <a:bodyPr/>
        <a:lstStyle/>
        <a:p>
          <a:endParaRPr lang="ru-RU" sz="1800" b="1"/>
        </a:p>
      </dgm:t>
    </dgm:pt>
    <dgm:pt modelId="{35F1F2B7-D051-4C7E-AAD7-CDAC35D1AE7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Spallation neutron sources</a:t>
          </a:r>
          <a:endParaRPr lang="ru-RU" sz="1800" b="1" dirty="0"/>
        </a:p>
      </dgm:t>
    </dgm:pt>
    <dgm:pt modelId="{7DB3F3CC-67DB-4290-A1CE-99D183289C32}" type="parTrans" cxnId="{3DF01954-30CB-4F6A-B910-EBDFFF5AD79B}">
      <dgm:prSet/>
      <dgm:spPr/>
      <dgm:t>
        <a:bodyPr/>
        <a:lstStyle/>
        <a:p>
          <a:endParaRPr lang="ru-RU" sz="1800" b="1"/>
        </a:p>
      </dgm:t>
    </dgm:pt>
    <dgm:pt modelId="{548371F6-69D2-40D0-B784-5C2390092D56}" type="sibTrans" cxnId="{3DF01954-30CB-4F6A-B910-EBDFFF5AD79B}">
      <dgm:prSet/>
      <dgm:spPr/>
      <dgm:t>
        <a:bodyPr/>
        <a:lstStyle/>
        <a:p>
          <a:endParaRPr lang="ru-RU" sz="1800" b="1"/>
        </a:p>
      </dgm:t>
    </dgm:pt>
    <dgm:pt modelId="{57163E1B-D17A-444D-AD23-3503C4F595E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Nuclear reactors</a:t>
          </a:r>
          <a:endParaRPr lang="ru-RU" sz="1800" b="1" dirty="0"/>
        </a:p>
      </dgm:t>
    </dgm:pt>
    <dgm:pt modelId="{5735C1B6-D16E-480B-9F5D-AC1FA0759E9A}" type="parTrans" cxnId="{C7E858C4-EFDB-4D91-BB34-3B629DD1EFAA}">
      <dgm:prSet/>
      <dgm:spPr/>
      <dgm:t>
        <a:bodyPr/>
        <a:lstStyle/>
        <a:p>
          <a:endParaRPr lang="ru-RU" sz="1800" b="1"/>
        </a:p>
      </dgm:t>
    </dgm:pt>
    <dgm:pt modelId="{020985EE-1CE1-450D-8076-5A96B2E0E3C6}" type="sibTrans" cxnId="{C7E858C4-EFDB-4D91-BB34-3B629DD1EFAA}">
      <dgm:prSet/>
      <dgm:spPr/>
      <dgm:t>
        <a:bodyPr/>
        <a:lstStyle/>
        <a:p>
          <a:endParaRPr lang="ru-RU" sz="1800" b="1"/>
        </a:p>
      </dgm:t>
    </dgm:pt>
    <dgm:pt modelId="{689C50AF-B480-4D17-8457-34288101ABF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Fusion </a:t>
          </a:r>
          <a:endParaRPr lang="ru-RU" sz="1800" b="1" dirty="0"/>
        </a:p>
      </dgm:t>
    </dgm:pt>
    <dgm:pt modelId="{E08C59A2-B2CA-46F5-8126-2A4DE53D757F}" type="parTrans" cxnId="{D85B8D1A-3ABB-44C5-AE4F-B6D7A4FB36BD}">
      <dgm:prSet/>
      <dgm:spPr/>
      <dgm:t>
        <a:bodyPr/>
        <a:lstStyle/>
        <a:p>
          <a:endParaRPr lang="ru-RU" sz="1800" b="1"/>
        </a:p>
      </dgm:t>
    </dgm:pt>
    <dgm:pt modelId="{08A10B71-6E82-47DA-BA67-C808C49E3472}" type="sibTrans" cxnId="{D85B8D1A-3ABB-44C5-AE4F-B6D7A4FB36BD}">
      <dgm:prSet/>
      <dgm:spPr/>
      <dgm:t>
        <a:bodyPr/>
        <a:lstStyle/>
        <a:p>
          <a:endParaRPr lang="ru-RU" sz="1800" b="1"/>
        </a:p>
      </dgm:t>
    </dgm:pt>
    <dgm:pt modelId="{55957721-7D57-4FAB-BCED-0D92B82EC51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Fission</a:t>
          </a:r>
          <a:endParaRPr lang="ru-RU" sz="1800" b="1" dirty="0"/>
        </a:p>
      </dgm:t>
    </dgm:pt>
    <dgm:pt modelId="{7224EBCA-25A9-4985-9016-369834C2D4F6}" type="parTrans" cxnId="{5D27D6AD-F465-43A9-BDCB-15C284AC7CCD}">
      <dgm:prSet/>
      <dgm:spPr/>
      <dgm:t>
        <a:bodyPr/>
        <a:lstStyle/>
        <a:p>
          <a:endParaRPr lang="ru-RU" sz="1800" b="1"/>
        </a:p>
      </dgm:t>
    </dgm:pt>
    <dgm:pt modelId="{EBF20D92-BCB8-4B8A-8ED0-AC397BA30990}" type="sibTrans" cxnId="{5D27D6AD-F465-43A9-BDCB-15C284AC7CCD}">
      <dgm:prSet/>
      <dgm:spPr/>
      <dgm:t>
        <a:bodyPr/>
        <a:lstStyle/>
        <a:p>
          <a:endParaRPr lang="ru-RU" sz="1800" b="1"/>
        </a:p>
      </dgm:t>
    </dgm:pt>
    <dgm:pt modelId="{0F551099-9C8F-4637-BD37-465D1E82CB32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Steady state power </a:t>
          </a:r>
          <a:endParaRPr lang="ru-RU" sz="1800" b="1" dirty="0"/>
        </a:p>
      </dgm:t>
    </dgm:pt>
    <dgm:pt modelId="{57D18DC0-0583-434A-8DAB-7FE8EB35D7D7}" type="parTrans" cxnId="{2BCCF7F3-8991-480D-8B1A-5453ED304719}">
      <dgm:prSet/>
      <dgm:spPr/>
      <dgm:t>
        <a:bodyPr/>
        <a:lstStyle/>
        <a:p>
          <a:endParaRPr lang="ru-RU" sz="1800" b="1"/>
        </a:p>
      </dgm:t>
    </dgm:pt>
    <dgm:pt modelId="{B62BFF3B-650A-4C3B-82F6-5730CB61A2C4}" type="sibTrans" cxnId="{2BCCF7F3-8991-480D-8B1A-5453ED304719}">
      <dgm:prSet/>
      <dgm:spPr/>
      <dgm:t>
        <a:bodyPr/>
        <a:lstStyle/>
        <a:p>
          <a:endParaRPr lang="ru-RU" sz="1800" b="1"/>
        </a:p>
      </dgm:t>
    </dgm:pt>
    <dgm:pt modelId="{099EA5EA-8519-4A61-B52F-F80122C4BE28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Pulsed power</a:t>
          </a:r>
          <a:endParaRPr lang="ru-RU" sz="1800" b="1" dirty="0"/>
        </a:p>
      </dgm:t>
    </dgm:pt>
    <dgm:pt modelId="{8ABB1722-08BB-4D74-A7F3-03BCEBE1424E}" type="parTrans" cxnId="{18B8B000-7C3C-4E0B-8483-0A0E694017DB}">
      <dgm:prSet/>
      <dgm:spPr/>
      <dgm:t>
        <a:bodyPr/>
        <a:lstStyle/>
        <a:p>
          <a:endParaRPr lang="ru-RU" sz="1800" b="1"/>
        </a:p>
      </dgm:t>
    </dgm:pt>
    <dgm:pt modelId="{446906AA-ADF6-4A3E-9D58-23E5589EEF00}" type="sibTrans" cxnId="{18B8B000-7C3C-4E0B-8483-0A0E694017DB}">
      <dgm:prSet/>
      <dgm:spPr/>
      <dgm:t>
        <a:bodyPr/>
        <a:lstStyle/>
        <a:p>
          <a:endParaRPr lang="ru-RU" sz="1800" b="1"/>
        </a:p>
      </dgm:t>
    </dgm:pt>
    <dgm:pt modelId="{7C9FF5AC-12D2-4B51-A520-4A71B85AD54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Aperiodic</a:t>
          </a:r>
          <a:endParaRPr lang="ru-RU" sz="1800" b="1" dirty="0"/>
        </a:p>
      </dgm:t>
    </dgm:pt>
    <dgm:pt modelId="{1253419D-863E-4E0F-A092-EB01CC2FDAC4}" type="parTrans" cxnId="{C336C8D5-5C17-40A5-A086-CAA0B1C1FABD}">
      <dgm:prSet/>
      <dgm:spPr/>
      <dgm:t>
        <a:bodyPr/>
        <a:lstStyle/>
        <a:p>
          <a:endParaRPr lang="ru-RU" sz="1800" b="1"/>
        </a:p>
      </dgm:t>
    </dgm:pt>
    <dgm:pt modelId="{E47BD981-9697-4BB3-8B24-0C21333ACBAC}" type="sibTrans" cxnId="{C336C8D5-5C17-40A5-A086-CAA0B1C1FABD}">
      <dgm:prSet/>
      <dgm:spPr/>
      <dgm:t>
        <a:bodyPr/>
        <a:lstStyle/>
        <a:p>
          <a:endParaRPr lang="ru-RU" sz="1800" b="1"/>
        </a:p>
      </dgm:t>
    </dgm:pt>
    <dgm:pt modelId="{28DA3AFC-C8BA-4FEE-BFF5-F946C0AAFB6C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Periodic</a:t>
          </a:r>
          <a:endParaRPr lang="ru-RU" sz="1800" b="1" dirty="0"/>
        </a:p>
      </dgm:t>
    </dgm:pt>
    <dgm:pt modelId="{220CE3AB-AC3A-4E03-81E3-3D82187F1598}" type="parTrans" cxnId="{E0DB07C7-C680-46DC-A9E2-3775343CB89C}">
      <dgm:prSet/>
      <dgm:spPr/>
      <dgm:t>
        <a:bodyPr/>
        <a:lstStyle/>
        <a:p>
          <a:endParaRPr lang="ru-RU" sz="1800" b="1"/>
        </a:p>
      </dgm:t>
    </dgm:pt>
    <dgm:pt modelId="{ED00FF12-FFB9-4988-89D4-13AB588C2F95}" type="sibTrans" cxnId="{E0DB07C7-C680-46DC-A9E2-3775343CB89C}">
      <dgm:prSet/>
      <dgm:spPr/>
      <dgm:t>
        <a:bodyPr/>
        <a:lstStyle/>
        <a:p>
          <a:endParaRPr lang="ru-RU" sz="1800" b="1"/>
        </a:p>
      </dgm:t>
    </dgm:pt>
    <dgm:pt modelId="{47A9CD8D-C4B3-4C23-8A16-FB4A6C3EBD96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Boosters</a:t>
          </a:r>
          <a:endParaRPr lang="ru-RU" sz="1800" b="1" dirty="0"/>
        </a:p>
      </dgm:t>
    </dgm:pt>
    <dgm:pt modelId="{9645EE0D-B290-402D-AABF-607118FB2D9D}" type="parTrans" cxnId="{B0CB9194-5145-40D7-97D3-949C7CF4A061}">
      <dgm:prSet/>
      <dgm:spPr/>
      <dgm:t>
        <a:bodyPr/>
        <a:lstStyle/>
        <a:p>
          <a:endParaRPr lang="ru-RU" sz="1800" b="1"/>
        </a:p>
      </dgm:t>
    </dgm:pt>
    <dgm:pt modelId="{64C99DA0-B26E-4CBD-A56F-6445A0546127}" type="sibTrans" cxnId="{B0CB9194-5145-40D7-97D3-949C7CF4A061}">
      <dgm:prSet/>
      <dgm:spPr/>
      <dgm:t>
        <a:bodyPr/>
        <a:lstStyle/>
        <a:p>
          <a:endParaRPr lang="ru-RU" sz="1800" b="1"/>
        </a:p>
      </dgm:t>
    </dgm:pt>
    <dgm:pt modelId="{8410D15D-AF28-436F-9A2A-F9407B394B8A}" type="pres">
      <dgm:prSet presAssocID="{A60A98CB-633B-4AE4-A862-42CDE8E3049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1B18B21-971D-420D-A5E7-E718115D56D2}" type="pres">
      <dgm:prSet presAssocID="{A60A98CB-633B-4AE4-A862-42CDE8E30494}" presName="hierFlow" presStyleCnt="0"/>
      <dgm:spPr/>
    </dgm:pt>
    <dgm:pt modelId="{4A4425D3-A634-4684-9E05-A92F3DD690DD}" type="pres">
      <dgm:prSet presAssocID="{A60A98CB-633B-4AE4-A862-42CDE8E3049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9B2C9DC-144B-433E-AEC7-04DB6CABEEC8}" type="pres">
      <dgm:prSet presAssocID="{3B4F2AE2-3782-4241-905C-570BEBB369AF}" presName="Name14" presStyleCnt="0"/>
      <dgm:spPr/>
    </dgm:pt>
    <dgm:pt modelId="{0EA93629-BB05-4341-A48B-63A1E877D8CE}" type="pres">
      <dgm:prSet presAssocID="{3B4F2AE2-3782-4241-905C-570BEBB369AF}" presName="level1Shape" presStyleLbl="node0" presStyleIdx="0" presStyleCnt="1" custScaleX="88083" custScaleY="30203" custLinFactX="46423" custLinFactNeighborX="100000" custLinFactNeighborY="-39214">
        <dgm:presLayoutVars>
          <dgm:chPref val="3"/>
        </dgm:presLayoutVars>
      </dgm:prSet>
      <dgm:spPr/>
    </dgm:pt>
    <dgm:pt modelId="{92CB92BF-2472-40C9-B73B-A74DA96719E3}" type="pres">
      <dgm:prSet presAssocID="{3B4F2AE2-3782-4241-905C-570BEBB369AF}" presName="hierChild2" presStyleCnt="0"/>
      <dgm:spPr/>
    </dgm:pt>
    <dgm:pt modelId="{24619C33-50EA-4420-99D8-FC06DEDDBD91}" type="pres">
      <dgm:prSet presAssocID="{67324E19-461F-4A21-9D3E-B34BFAB0D49D}" presName="Name19" presStyleLbl="parChTrans1D2" presStyleIdx="0" presStyleCnt="2"/>
      <dgm:spPr/>
    </dgm:pt>
    <dgm:pt modelId="{FDDF3C59-EE97-4907-8CEF-59ECDD3AC96D}" type="pres">
      <dgm:prSet presAssocID="{620C671F-F3CE-4949-85D2-56CADA45A31F}" presName="Name21" presStyleCnt="0"/>
      <dgm:spPr/>
    </dgm:pt>
    <dgm:pt modelId="{8D89CD7D-2C89-472E-B410-9A080AB98192}" type="pres">
      <dgm:prSet presAssocID="{620C671F-F3CE-4949-85D2-56CADA45A31F}" presName="level2Shape" presStyleLbl="asst1" presStyleIdx="0" presStyleCnt="1" custScaleX="98158" custScaleY="34997" custLinFactNeighborX="1300" custLinFactNeighborY="-48107"/>
      <dgm:spPr/>
    </dgm:pt>
    <dgm:pt modelId="{63D1A52B-DE06-4FCC-BEB9-2EC607A693AE}" type="pres">
      <dgm:prSet presAssocID="{620C671F-F3CE-4949-85D2-56CADA45A31F}" presName="hierChild3" presStyleCnt="0"/>
      <dgm:spPr/>
    </dgm:pt>
    <dgm:pt modelId="{2D051819-2CBB-4624-B2F9-D096C581DF33}" type="pres">
      <dgm:prSet presAssocID="{1916070E-2E8C-4ABB-B48C-56E0E87831BA}" presName="Name19" presStyleLbl="parChTrans1D2" presStyleIdx="1" presStyleCnt="2"/>
      <dgm:spPr/>
    </dgm:pt>
    <dgm:pt modelId="{9EDDCE4E-0FFC-4E11-8458-32CAC55CE8FB}" type="pres">
      <dgm:prSet presAssocID="{9877540C-3FE0-4C1A-ADFF-405CE206983C}" presName="Name21" presStyleCnt="0"/>
      <dgm:spPr/>
    </dgm:pt>
    <dgm:pt modelId="{E4CE444D-FAA8-4093-94D9-D5021EB67C1A}" type="pres">
      <dgm:prSet presAssocID="{9877540C-3FE0-4C1A-ADFF-405CE206983C}" presName="level2Shape" presStyleLbl="node2" presStyleIdx="0" presStyleCnt="1" custScaleX="99347" custScaleY="36171" custLinFactX="100000" custLinFactNeighborX="141604" custLinFactNeighborY="-48157"/>
      <dgm:spPr/>
    </dgm:pt>
    <dgm:pt modelId="{C184FA22-6370-4D1A-9A99-535BBD958415}" type="pres">
      <dgm:prSet presAssocID="{9877540C-3FE0-4C1A-ADFF-405CE206983C}" presName="hierChild3" presStyleCnt="0"/>
      <dgm:spPr/>
    </dgm:pt>
    <dgm:pt modelId="{7C493303-EDE6-4C2D-A35C-3792194A911B}" type="pres">
      <dgm:prSet presAssocID="{7DB3F3CC-67DB-4290-A1CE-99D183289C32}" presName="Name19" presStyleLbl="parChTrans1D3" presStyleIdx="0" presStyleCnt="2"/>
      <dgm:spPr/>
    </dgm:pt>
    <dgm:pt modelId="{F5998617-3F75-4769-8F67-5662B920881A}" type="pres">
      <dgm:prSet presAssocID="{35F1F2B7-D051-4C7E-AAD7-CDAC35D1AE71}" presName="Name21" presStyleCnt="0"/>
      <dgm:spPr/>
    </dgm:pt>
    <dgm:pt modelId="{0AE313C9-59B3-4B23-8623-F0052314A9D8}" type="pres">
      <dgm:prSet presAssocID="{35F1F2B7-D051-4C7E-AAD7-CDAC35D1AE71}" presName="level2Shape" presStyleLbl="node3" presStyleIdx="0" presStyleCnt="2" custScaleX="126670" custScaleY="31995" custLinFactNeighborX="60741" custLinFactNeighborY="-48030"/>
      <dgm:spPr/>
    </dgm:pt>
    <dgm:pt modelId="{92639AC8-BC27-41C4-ACD2-FF71B675F2AE}" type="pres">
      <dgm:prSet presAssocID="{35F1F2B7-D051-4C7E-AAD7-CDAC35D1AE71}" presName="hierChild3" presStyleCnt="0"/>
      <dgm:spPr/>
    </dgm:pt>
    <dgm:pt modelId="{FA8ED6D9-48E5-45CF-8AB6-9F27604B01AA}" type="pres">
      <dgm:prSet presAssocID="{5735C1B6-D16E-480B-9F5D-AC1FA0759E9A}" presName="Name19" presStyleLbl="parChTrans1D3" presStyleIdx="1" presStyleCnt="2"/>
      <dgm:spPr/>
    </dgm:pt>
    <dgm:pt modelId="{E285D6C5-F34B-48DE-8ACC-D472B422B13F}" type="pres">
      <dgm:prSet presAssocID="{57163E1B-D17A-444D-AD23-3503C4F595E4}" presName="Name21" presStyleCnt="0"/>
      <dgm:spPr/>
    </dgm:pt>
    <dgm:pt modelId="{B582DF3B-5A16-4A42-81CD-17E4635596CA}" type="pres">
      <dgm:prSet presAssocID="{57163E1B-D17A-444D-AD23-3503C4F595E4}" presName="level2Shape" presStyleLbl="node3" presStyleIdx="1" presStyleCnt="2" custScaleX="93328" custScaleY="33363" custLinFactX="94657" custLinFactNeighborX="100000" custLinFactNeighborY="-47315"/>
      <dgm:spPr/>
    </dgm:pt>
    <dgm:pt modelId="{E92752B3-6E86-4E17-8C58-066AE74A4AD5}" type="pres">
      <dgm:prSet presAssocID="{57163E1B-D17A-444D-AD23-3503C4F595E4}" presName="hierChild3" presStyleCnt="0"/>
      <dgm:spPr/>
    </dgm:pt>
    <dgm:pt modelId="{DD136E7B-44CE-43EF-A07A-C8C07634BF33}" type="pres">
      <dgm:prSet presAssocID="{E08C59A2-B2CA-46F5-8126-2A4DE53D757F}" presName="Name19" presStyleLbl="parChTrans1D4" presStyleIdx="0" presStyleCnt="7"/>
      <dgm:spPr/>
    </dgm:pt>
    <dgm:pt modelId="{A4E3F7C9-3D29-4030-84A4-F0FE0E2ECBBE}" type="pres">
      <dgm:prSet presAssocID="{689C50AF-B480-4D17-8457-34288101ABFD}" presName="Name21" presStyleCnt="0"/>
      <dgm:spPr/>
    </dgm:pt>
    <dgm:pt modelId="{8E9DBC8D-659C-4F85-B2D9-851BBC7A8F43}" type="pres">
      <dgm:prSet presAssocID="{689C50AF-B480-4D17-8457-34288101ABFD}" presName="level2Shape" presStyleLbl="node4" presStyleIdx="0" presStyleCnt="7" custScaleX="63503" custScaleY="32304" custLinFactNeighborX="59127" custLinFactNeighborY="-65115"/>
      <dgm:spPr/>
    </dgm:pt>
    <dgm:pt modelId="{C9D20D65-687E-4344-80DF-819E04097480}" type="pres">
      <dgm:prSet presAssocID="{689C50AF-B480-4D17-8457-34288101ABFD}" presName="hierChild3" presStyleCnt="0"/>
      <dgm:spPr/>
    </dgm:pt>
    <dgm:pt modelId="{19F2E938-ADE3-4331-B6C9-5030B7E73E6F}" type="pres">
      <dgm:prSet presAssocID="{7224EBCA-25A9-4985-9016-369834C2D4F6}" presName="Name19" presStyleLbl="parChTrans1D4" presStyleIdx="1" presStyleCnt="7"/>
      <dgm:spPr/>
    </dgm:pt>
    <dgm:pt modelId="{6010E77C-8FF2-4643-89E4-ABAA7754AED3}" type="pres">
      <dgm:prSet presAssocID="{55957721-7D57-4FAB-BCED-0D92B82EC513}" presName="Name21" presStyleCnt="0"/>
      <dgm:spPr/>
    </dgm:pt>
    <dgm:pt modelId="{63420E3C-DF7D-491F-840B-1167B568A0D2}" type="pres">
      <dgm:prSet presAssocID="{55957721-7D57-4FAB-BCED-0D92B82EC513}" presName="level2Shape" presStyleLbl="node4" presStyleIdx="1" presStyleCnt="7" custScaleX="58899" custScaleY="24243" custLinFactNeighborX="93699" custLinFactNeighborY="-47086"/>
      <dgm:spPr/>
    </dgm:pt>
    <dgm:pt modelId="{86DD1889-E5B4-47D7-A9B0-02B75E5CFDB4}" type="pres">
      <dgm:prSet presAssocID="{55957721-7D57-4FAB-BCED-0D92B82EC513}" presName="hierChild3" presStyleCnt="0"/>
      <dgm:spPr/>
    </dgm:pt>
    <dgm:pt modelId="{B08F43B7-C94D-45C2-AEDB-2998378DD7DB}" type="pres">
      <dgm:prSet presAssocID="{57D18DC0-0583-434A-8DAB-7FE8EB35D7D7}" presName="Name19" presStyleLbl="parChTrans1D4" presStyleIdx="2" presStyleCnt="7"/>
      <dgm:spPr/>
    </dgm:pt>
    <dgm:pt modelId="{4DA0A086-DC5B-4C1D-8911-85B099A3E0D4}" type="pres">
      <dgm:prSet presAssocID="{0F551099-9C8F-4637-BD37-465D1E82CB32}" presName="Name21" presStyleCnt="0"/>
      <dgm:spPr/>
    </dgm:pt>
    <dgm:pt modelId="{72F942A2-FD8D-4B58-93AF-5CC54AAF0D78}" type="pres">
      <dgm:prSet presAssocID="{0F551099-9C8F-4637-BD37-465D1E82CB32}" presName="level2Shape" presStyleLbl="node4" presStyleIdx="2" presStyleCnt="7" custScaleX="85882" custScaleY="24058" custLinFactNeighborX="60843" custLinFactNeighborY="-65992"/>
      <dgm:spPr/>
    </dgm:pt>
    <dgm:pt modelId="{102F0221-D34F-4294-AB7F-75D003B22A49}" type="pres">
      <dgm:prSet presAssocID="{0F551099-9C8F-4637-BD37-465D1E82CB32}" presName="hierChild3" presStyleCnt="0"/>
      <dgm:spPr/>
    </dgm:pt>
    <dgm:pt modelId="{EB525E27-1F47-4E3A-88CF-D4DEF12DC137}" type="pres">
      <dgm:prSet presAssocID="{8ABB1722-08BB-4D74-A7F3-03BCEBE1424E}" presName="Name19" presStyleLbl="parChTrans1D4" presStyleIdx="3" presStyleCnt="7"/>
      <dgm:spPr/>
    </dgm:pt>
    <dgm:pt modelId="{915C93F0-190B-4C1E-B572-E9227F411D4E}" type="pres">
      <dgm:prSet presAssocID="{099EA5EA-8519-4A61-B52F-F80122C4BE28}" presName="Name21" presStyleCnt="0"/>
      <dgm:spPr/>
    </dgm:pt>
    <dgm:pt modelId="{1CB8E7DA-ED0E-4EB6-A249-851285629869}" type="pres">
      <dgm:prSet presAssocID="{099EA5EA-8519-4A61-B52F-F80122C4BE28}" presName="level2Shape" presStyleLbl="node4" presStyleIdx="3" presStyleCnt="7" custScaleX="67185" custScaleY="24931" custLinFactX="3036" custLinFactNeighborX="100000" custLinFactNeighborY="-65084"/>
      <dgm:spPr/>
    </dgm:pt>
    <dgm:pt modelId="{973521D9-B2EA-453F-91F5-F0798F68F8F8}" type="pres">
      <dgm:prSet presAssocID="{099EA5EA-8519-4A61-B52F-F80122C4BE28}" presName="hierChild3" presStyleCnt="0"/>
      <dgm:spPr/>
    </dgm:pt>
    <dgm:pt modelId="{F11B8E28-E145-4010-ADF1-A2DD9A6D36E4}" type="pres">
      <dgm:prSet presAssocID="{1253419D-863E-4E0F-A092-EB01CC2FDAC4}" presName="Name19" presStyleLbl="parChTrans1D4" presStyleIdx="4" presStyleCnt="7"/>
      <dgm:spPr/>
    </dgm:pt>
    <dgm:pt modelId="{63D22F7C-310F-4F16-8AC8-19DB3BFDF970}" type="pres">
      <dgm:prSet presAssocID="{7C9FF5AC-12D2-4B51-A520-4A71B85AD544}" presName="Name21" presStyleCnt="0"/>
      <dgm:spPr/>
    </dgm:pt>
    <dgm:pt modelId="{488C35F6-8E0C-4F72-9BED-D183620F7FBE}" type="pres">
      <dgm:prSet presAssocID="{7C9FF5AC-12D2-4B51-A520-4A71B85AD544}" presName="level2Shape" presStyleLbl="node4" presStyleIdx="4" presStyleCnt="7" custScaleX="70718" custScaleY="35899" custLinFactNeighborY="-6244"/>
      <dgm:spPr/>
    </dgm:pt>
    <dgm:pt modelId="{EDA30DD3-ABCB-4870-9FD8-3A5B11580090}" type="pres">
      <dgm:prSet presAssocID="{7C9FF5AC-12D2-4B51-A520-4A71B85AD544}" presName="hierChild3" presStyleCnt="0"/>
      <dgm:spPr/>
    </dgm:pt>
    <dgm:pt modelId="{72F310E7-D680-47A5-9FB2-526AF1F0ED2B}" type="pres">
      <dgm:prSet presAssocID="{220CE3AB-AC3A-4E03-81E3-3D82187F1598}" presName="Name19" presStyleLbl="parChTrans1D4" presStyleIdx="5" presStyleCnt="7"/>
      <dgm:spPr/>
    </dgm:pt>
    <dgm:pt modelId="{758A3CC5-F96C-40CC-A737-2C311F3B7EDA}" type="pres">
      <dgm:prSet presAssocID="{28DA3AFC-C8BA-4FEE-BFF5-F946C0AAFB6C}" presName="Name21" presStyleCnt="0"/>
      <dgm:spPr/>
    </dgm:pt>
    <dgm:pt modelId="{C92FC783-B51A-4D78-BF2A-C7FD9A019C2B}" type="pres">
      <dgm:prSet presAssocID="{28DA3AFC-C8BA-4FEE-BFF5-F946C0AAFB6C}" presName="level2Shape" presStyleLbl="node4" presStyleIdx="5" presStyleCnt="7" custScaleX="75754" custScaleY="34594" custLinFactNeighborY="-6244"/>
      <dgm:spPr/>
    </dgm:pt>
    <dgm:pt modelId="{E8DFE268-9C4E-43DA-A38E-AEFDABEE0347}" type="pres">
      <dgm:prSet presAssocID="{28DA3AFC-C8BA-4FEE-BFF5-F946C0AAFB6C}" presName="hierChild3" presStyleCnt="0"/>
      <dgm:spPr/>
    </dgm:pt>
    <dgm:pt modelId="{420C2A98-959F-49CF-A567-10E02A64EB4A}" type="pres">
      <dgm:prSet presAssocID="{9645EE0D-B290-402D-AABF-607118FB2D9D}" presName="Name19" presStyleLbl="parChTrans1D4" presStyleIdx="6" presStyleCnt="7"/>
      <dgm:spPr/>
    </dgm:pt>
    <dgm:pt modelId="{A584E756-1AD5-4134-980B-EF19D04F6128}" type="pres">
      <dgm:prSet presAssocID="{47A9CD8D-C4B3-4C23-8A16-FB4A6C3EBD96}" presName="Name21" presStyleCnt="0"/>
      <dgm:spPr/>
    </dgm:pt>
    <dgm:pt modelId="{72BB3F37-FCA9-416B-BF3D-6C2EC2939162}" type="pres">
      <dgm:prSet presAssocID="{47A9CD8D-C4B3-4C23-8A16-FB4A6C3EBD96}" presName="level2Shape" presStyleLbl="node4" presStyleIdx="6" presStyleCnt="7" custScaleX="61432" custScaleY="32521"/>
      <dgm:spPr/>
    </dgm:pt>
    <dgm:pt modelId="{1BC577B8-630A-4D36-A330-57BAAF5F5A9E}" type="pres">
      <dgm:prSet presAssocID="{47A9CD8D-C4B3-4C23-8A16-FB4A6C3EBD96}" presName="hierChild3" presStyleCnt="0"/>
      <dgm:spPr/>
    </dgm:pt>
    <dgm:pt modelId="{CB899E4F-0CEE-4BD6-AB6A-FB8FD3782EE7}" type="pres">
      <dgm:prSet presAssocID="{A60A98CB-633B-4AE4-A862-42CDE8E30494}" presName="bgShapesFlow" presStyleCnt="0"/>
      <dgm:spPr/>
    </dgm:pt>
  </dgm:ptLst>
  <dgm:cxnLst>
    <dgm:cxn modelId="{18B8B000-7C3C-4E0B-8483-0A0E694017DB}" srcId="{55957721-7D57-4FAB-BCED-0D92B82EC513}" destId="{099EA5EA-8519-4A61-B52F-F80122C4BE28}" srcOrd="1" destOrd="0" parTransId="{8ABB1722-08BB-4D74-A7F3-03BCEBE1424E}" sibTransId="{446906AA-ADF6-4A3E-9D58-23E5589EEF00}"/>
    <dgm:cxn modelId="{859FAF03-8BD9-499E-A894-6A48BB62AD1B}" type="presOf" srcId="{620C671F-F3CE-4949-85D2-56CADA45A31F}" destId="{8D89CD7D-2C89-472E-B410-9A080AB98192}" srcOrd="0" destOrd="0" presId="urn:microsoft.com/office/officeart/2005/8/layout/hierarchy6"/>
    <dgm:cxn modelId="{8C304705-5F22-4434-BA5A-1D584E86AD63}" type="presOf" srcId="{1916070E-2E8C-4ABB-B48C-56E0E87831BA}" destId="{2D051819-2CBB-4624-B2F9-D096C581DF33}" srcOrd="0" destOrd="0" presId="urn:microsoft.com/office/officeart/2005/8/layout/hierarchy6"/>
    <dgm:cxn modelId="{7040EB16-0708-4C2A-B71E-827066E14721}" type="presOf" srcId="{1253419D-863E-4E0F-A092-EB01CC2FDAC4}" destId="{F11B8E28-E145-4010-ADF1-A2DD9A6D36E4}" srcOrd="0" destOrd="0" presId="urn:microsoft.com/office/officeart/2005/8/layout/hierarchy6"/>
    <dgm:cxn modelId="{0EB7F418-53ED-4F61-AE7D-2C0F87BB32BA}" type="presOf" srcId="{3B4F2AE2-3782-4241-905C-570BEBB369AF}" destId="{0EA93629-BB05-4341-A48B-63A1E877D8CE}" srcOrd="0" destOrd="0" presId="urn:microsoft.com/office/officeart/2005/8/layout/hierarchy6"/>
    <dgm:cxn modelId="{08ADF618-0F9C-43F2-B6B5-12B812A948FC}" type="presOf" srcId="{9645EE0D-B290-402D-AABF-607118FB2D9D}" destId="{420C2A98-959F-49CF-A567-10E02A64EB4A}" srcOrd="0" destOrd="0" presId="urn:microsoft.com/office/officeart/2005/8/layout/hierarchy6"/>
    <dgm:cxn modelId="{D85B8D1A-3ABB-44C5-AE4F-B6D7A4FB36BD}" srcId="{57163E1B-D17A-444D-AD23-3503C4F595E4}" destId="{689C50AF-B480-4D17-8457-34288101ABFD}" srcOrd="0" destOrd="0" parTransId="{E08C59A2-B2CA-46F5-8126-2A4DE53D757F}" sibTransId="{08A10B71-6E82-47DA-BA67-C808C49E3472}"/>
    <dgm:cxn modelId="{D65E1824-5862-4967-856F-047576669E11}" type="presOf" srcId="{57D18DC0-0583-434A-8DAB-7FE8EB35D7D7}" destId="{B08F43B7-C94D-45C2-AEDB-2998378DD7DB}" srcOrd="0" destOrd="0" presId="urn:microsoft.com/office/officeart/2005/8/layout/hierarchy6"/>
    <dgm:cxn modelId="{199A413B-7EAB-4AC4-9383-D8567CAF56B7}" srcId="{A60A98CB-633B-4AE4-A862-42CDE8E30494}" destId="{3B4F2AE2-3782-4241-905C-570BEBB369AF}" srcOrd="0" destOrd="0" parTransId="{3098CE16-7A86-4A62-8DC7-903290E8EE12}" sibTransId="{0A29F38B-9010-4DAA-8DB3-2FD93CBB774B}"/>
    <dgm:cxn modelId="{6EF9063D-7F3F-4835-827B-691387C40511}" srcId="{3B4F2AE2-3782-4241-905C-570BEBB369AF}" destId="{620C671F-F3CE-4949-85D2-56CADA45A31F}" srcOrd="0" destOrd="0" parTransId="{67324E19-461F-4A21-9D3E-B34BFAB0D49D}" sibTransId="{3904AAC0-E3FD-45EB-951B-D94C35DED21D}"/>
    <dgm:cxn modelId="{26C0BD63-7120-4912-B522-630BBD21C706}" type="presOf" srcId="{9877540C-3FE0-4C1A-ADFF-405CE206983C}" destId="{E4CE444D-FAA8-4093-94D9-D5021EB67C1A}" srcOrd="0" destOrd="0" presId="urn:microsoft.com/office/officeart/2005/8/layout/hierarchy6"/>
    <dgm:cxn modelId="{9E96E74A-15BD-463B-B6D1-F9A28668281B}" type="presOf" srcId="{47A9CD8D-C4B3-4C23-8A16-FB4A6C3EBD96}" destId="{72BB3F37-FCA9-416B-BF3D-6C2EC2939162}" srcOrd="0" destOrd="0" presId="urn:microsoft.com/office/officeart/2005/8/layout/hierarchy6"/>
    <dgm:cxn modelId="{11E73573-15D3-457E-8599-1F6E7C0F042E}" type="presOf" srcId="{7C9FF5AC-12D2-4B51-A520-4A71B85AD544}" destId="{488C35F6-8E0C-4F72-9BED-D183620F7FBE}" srcOrd="0" destOrd="0" presId="urn:microsoft.com/office/officeart/2005/8/layout/hierarchy6"/>
    <dgm:cxn modelId="{3DF01954-30CB-4F6A-B910-EBDFFF5AD79B}" srcId="{9877540C-3FE0-4C1A-ADFF-405CE206983C}" destId="{35F1F2B7-D051-4C7E-AAD7-CDAC35D1AE71}" srcOrd="0" destOrd="0" parTransId="{7DB3F3CC-67DB-4290-A1CE-99D183289C32}" sibTransId="{548371F6-69D2-40D0-B784-5C2390092D56}"/>
    <dgm:cxn modelId="{F42A6F79-5DC8-48A4-B893-42C3EF752EC9}" type="presOf" srcId="{7224EBCA-25A9-4985-9016-369834C2D4F6}" destId="{19F2E938-ADE3-4331-B6C9-5030B7E73E6F}" srcOrd="0" destOrd="0" presId="urn:microsoft.com/office/officeart/2005/8/layout/hierarchy6"/>
    <dgm:cxn modelId="{FEF8A57C-5F13-495A-974E-699590E87105}" type="presOf" srcId="{220CE3AB-AC3A-4E03-81E3-3D82187F1598}" destId="{72F310E7-D680-47A5-9FB2-526AF1F0ED2B}" srcOrd="0" destOrd="0" presId="urn:microsoft.com/office/officeart/2005/8/layout/hierarchy6"/>
    <dgm:cxn modelId="{3066F08D-7DAF-44C9-AFC5-357C6A59D11E}" type="presOf" srcId="{0F551099-9C8F-4637-BD37-465D1E82CB32}" destId="{72F942A2-FD8D-4B58-93AF-5CC54AAF0D78}" srcOrd="0" destOrd="0" presId="urn:microsoft.com/office/officeart/2005/8/layout/hierarchy6"/>
    <dgm:cxn modelId="{B0CB9194-5145-40D7-97D3-949C7CF4A061}" srcId="{099EA5EA-8519-4A61-B52F-F80122C4BE28}" destId="{47A9CD8D-C4B3-4C23-8A16-FB4A6C3EBD96}" srcOrd="2" destOrd="0" parTransId="{9645EE0D-B290-402D-AABF-607118FB2D9D}" sibTransId="{64C99DA0-B26E-4CBD-A56F-6445A0546127}"/>
    <dgm:cxn modelId="{45672598-F73A-4092-8A0D-C853ACF60337}" type="presOf" srcId="{A60A98CB-633B-4AE4-A862-42CDE8E30494}" destId="{8410D15D-AF28-436F-9A2A-F9407B394B8A}" srcOrd="0" destOrd="0" presId="urn:microsoft.com/office/officeart/2005/8/layout/hierarchy6"/>
    <dgm:cxn modelId="{7A2400A0-6577-4736-8A0C-36720729076D}" type="presOf" srcId="{5735C1B6-D16E-480B-9F5D-AC1FA0759E9A}" destId="{FA8ED6D9-48E5-45CF-8AB6-9F27604B01AA}" srcOrd="0" destOrd="0" presId="urn:microsoft.com/office/officeart/2005/8/layout/hierarchy6"/>
    <dgm:cxn modelId="{AEE638A5-3FAA-470D-ADA0-D47D00F6AE8D}" type="presOf" srcId="{7DB3F3CC-67DB-4290-A1CE-99D183289C32}" destId="{7C493303-EDE6-4C2D-A35C-3792194A911B}" srcOrd="0" destOrd="0" presId="urn:microsoft.com/office/officeart/2005/8/layout/hierarchy6"/>
    <dgm:cxn modelId="{5D27D6AD-F465-43A9-BDCB-15C284AC7CCD}" srcId="{57163E1B-D17A-444D-AD23-3503C4F595E4}" destId="{55957721-7D57-4FAB-BCED-0D92B82EC513}" srcOrd="1" destOrd="0" parTransId="{7224EBCA-25A9-4985-9016-369834C2D4F6}" sibTransId="{EBF20D92-BCB8-4B8A-8ED0-AC397BA30990}"/>
    <dgm:cxn modelId="{8571A8B0-B5C2-4D91-A256-4AD0A2FDFD95}" type="presOf" srcId="{67324E19-461F-4A21-9D3E-B34BFAB0D49D}" destId="{24619C33-50EA-4420-99D8-FC06DEDDBD91}" srcOrd="0" destOrd="0" presId="urn:microsoft.com/office/officeart/2005/8/layout/hierarchy6"/>
    <dgm:cxn modelId="{E63421B3-A9A3-4341-BF71-C08C88646FE2}" type="presOf" srcId="{35F1F2B7-D051-4C7E-AAD7-CDAC35D1AE71}" destId="{0AE313C9-59B3-4B23-8623-F0052314A9D8}" srcOrd="0" destOrd="0" presId="urn:microsoft.com/office/officeart/2005/8/layout/hierarchy6"/>
    <dgm:cxn modelId="{EC3DD3B3-EB6B-4215-988B-C81E31A05F38}" type="presOf" srcId="{57163E1B-D17A-444D-AD23-3503C4F595E4}" destId="{B582DF3B-5A16-4A42-81CD-17E4635596CA}" srcOrd="0" destOrd="0" presId="urn:microsoft.com/office/officeart/2005/8/layout/hierarchy6"/>
    <dgm:cxn modelId="{F1AFEDBB-AA99-49AA-BABD-FDE470444041}" type="presOf" srcId="{55957721-7D57-4FAB-BCED-0D92B82EC513}" destId="{63420E3C-DF7D-491F-840B-1167B568A0D2}" srcOrd="0" destOrd="0" presId="urn:microsoft.com/office/officeart/2005/8/layout/hierarchy6"/>
    <dgm:cxn modelId="{F4D76DC1-77CD-48E0-A908-8B60004DFA7E}" type="presOf" srcId="{28DA3AFC-C8BA-4FEE-BFF5-F946C0AAFB6C}" destId="{C92FC783-B51A-4D78-BF2A-C7FD9A019C2B}" srcOrd="0" destOrd="0" presId="urn:microsoft.com/office/officeart/2005/8/layout/hierarchy6"/>
    <dgm:cxn modelId="{C7E858C4-EFDB-4D91-BB34-3B629DD1EFAA}" srcId="{9877540C-3FE0-4C1A-ADFF-405CE206983C}" destId="{57163E1B-D17A-444D-AD23-3503C4F595E4}" srcOrd="1" destOrd="0" parTransId="{5735C1B6-D16E-480B-9F5D-AC1FA0759E9A}" sibTransId="{020985EE-1CE1-450D-8076-5A96B2E0E3C6}"/>
    <dgm:cxn modelId="{E0DB07C7-C680-46DC-A9E2-3775343CB89C}" srcId="{099EA5EA-8519-4A61-B52F-F80122C4BE28}" destId="{28DA3AFC-C8BA-4FEE-BFF5-F946C0AAFB6C}" srcOrd="1" destOrd="0" parTransId="{220CE3AB-AC3A-4E03-81E3-3D82187F1598}" sibTransId="{ED00FF12-FFB9-4988-89D4-13AB588C2F95}"/>
    <dgm:cxn modelId="{328569D0-0C21-4A58-BE46-4ED0D2A1091E}" type="presOf" srcId="{8ABB1722-08BB-4D74-A7F3-03BCEBE1424E}" destId="{EB525E27-1F47-4E3A-88CF-D4DEF12DC137}" srcOrd="0" destOrd="0" presId="urn:microsoft.com/office/officeart/2005/8/layout/hierarchy6"/>
    <dgm:cxn modelId="{371C7CD0-D8C9-4298-A36A-36749808C568}" type="presOf" srcId="{099EA5EA-8519-4A61-B52F-F80122C4BE28}" destId="{1CB8E7DA-ED0E-4EB6-A249-851285629869}" srcOrd="0" destOrd="0" presId="urn:microsoft.com/office/officeart/2005/8/layout/hierarchy6"/>
    <dgm:cxn modelId="{C336C8D5-5C17-40A5-A086-CAA0B1C1FABD}" srcId="{099EA5EA-8519-4A61-B52F-F80122C4BE28}" destId="{7C9FF5AC-12D2-4B51-A520-4A71B85AD544}" srcOrd="0" destOrd="0" parTransId="{1253419D-863E-4E0F-A092-EB01CC2FDAC4}" sibTransId="{E47BD981-9697-4BB3-8B24-0C21333ACBAC}"/>
    <dgm:cxn modelId="{BE52D2D7-9239-4598-BBD6-968EE95329B5}" srcId="{3B4F2AE2-3782-4241-905C-570BEBB369AF}" destId="{9877540C-3FE0-4C1A-ADFF-405CE206983C}" srcOrd="1" destOrd="0" parTransId="{1916070E-2E8C-4ABB-B48C-56E0E87831BA}" sibTransId="{48826C0B-566F-453A-9C9C-1411FE078F80}"/>
    <dgm:cxn modelId="{2BCCF7F3-8991-480D-8B1A-5453ED304719}" srcId="{55957721-7D57-4FAB-BCED-0D92B82EC513}" destId="{0F551099-9C8F-4637-BD37-465D1E82CB32}" srcOrd="0" destOrd="0" parTransId="{57D18DC0-0583-434A-8DAB-7FE8EB35D7D7}" sibTransId="{B62BFF3B-650A-4C3B-82F6-5730CB61A2C4}"/>
    <dgm:cxn modelId="{2C037EF5-FE77-4262-A096-5F2CD786260A}" type="presOf" srcId="{689C50AF-B480-4D17-8457-34288101ABFD}" destId="{8E9DBC8D-659C-4F85-B2D9-851BBC7A8F43}" srcOrd="0" destOrd="0" presId="urn:microsoft.com/office/officeart/2005/8/layout/hierarchy6"/>
    <dgm:cxn modelId="{9610DCF9-03F3-483E-9DDD-066C72A7CF19}" type="presOf" srcId="{E08C59A2-B2CA-46F5-8126-2A4DE53D757F}" destId="{DD136E7B-44CE-43EF-A07A-C8C07634BF33}" srcOrd="0" destOrd="0" presId="urn:microsoft.com/office/officeart/2005/8/layout/hierarchy6"/>
    <dgm:cxn modelId="{53AF2F28-83FE-4B47-8E8A-52CC9989D0CA}" type="presParOf" srcId="{8410D15D-AF28-436F-9A2A-F9407B394B8A}" destId="{41B18B21-971D-420D-A5E7-E718115D56D2}" srcOrd="0" destOrd="0" presId="urn:microsoft.com/office/officeart/2005/8/layout/hierarchy6"/>
    <dgm:cxn modelId="{483192E2-F5A9-4262-B3BE-F60F8DD9329D}" type="presParOf" srcId="{41B18B21-971D-420D-A5E7-E718115D56D2}" destId="{4A4425D3-A634-4684-9E05-A92F3DD690DD}" srcOrd="0" destOrd="0" presId="urn:microsoft.com/office/officeart/2005/8/layout/hierarchy6"/>
    <dgm:cxn modelId="{AB0B115C-52ED-401E-8A4C-7BCA0C6986D1}" type="presParOf" srcId="{4A4425D3-A634-4684-9E05-A92F3DD690DD}" destId="{49B2C9DC-144B-433E-AEC7-04DB6CABEEC8}" srcOrd="0" destOrd="0" presId="urn:microsoft.com/office/officeart/2005/8/layout/hierarchy6"/>
    <dgm:cxn modelId="{3946AC06-3D6B-4D6E-B803-0DF77F72FE11}" type="presParOf" srcId="{49B2C9DC-144B-433E-AEC7-04DB6CABEEC8}" destId="{0EA93629-BB05-4341-A48B-63A1E877D8CE}" srcOrd="0" destOrd="0" presId="urn:microsoft.com/office/officeart/2005/8/layout/hierarchy6"/>
    <dgm:cxn modelId="{9E1A7B74-EAE6-499C-BCBC-40788F367CE5}" type="presParOf" srcId="{49B2C9DC-144B-433E-AEC7-04DB6CABEEC8}" destId="{92CB92BF-2472-40C9-B73B-A74DA96719E3}" srcOrd="1" destOrd="0" presId="urn:microsoft.com/office/officeart/2005/8/layout/hierarchy6"/>
    <dgm:cxn modelId="{45CE94DD-D428-4AF9-BFD4-005AFE329592}" type="presParOf" srcId="{92CB92BF-2472-40C9-B73B-A74DA96719E3}" destId="{24619C33-50EA-4420-99D8-FC06DEDDBD91}" srcOrd="0" destOrd="0" presId="urn:microsoft.com/office/officeart/2005/8/layout/hierarchy6"/>
    <dgm:cxn modelId="{933858DD-BC89-4469-ABD9-B7970135A3A3}" type="presParOf" srcId="{92CB92BF-2472-40C9-B73B-A74DA96719E3}" destId="{FDDF3C59-EE97-4907-8CEF-59ECDD3AC96D}" srcOrd="1" destOrd="0" presId="urn:microsoft.com/office/officeart/2005/8/layout/hierarchy6"/>
    <dgm:cxn modelId="{8CB7B73C-2E40-46A5-B68A-564C20ED403E}" type="presParOf" srcId="{FDDF3C59-EE97-4907-8CEF-59ECDD3AC96D}" destId="{8D89CD7D-2C89-472E-B410-9A080AB98192}" srcOrd="0" destOrd="0" presId="urn:microsoft.com/office/officeart/2005/8/layout/hierarchy6"/>
    <dgm:cxn modelId="{90B0E133-CA95-4B76-910E-FBC6ED4569D8}" type="presParOf" srcId="{FDDF3C59-EE97-4907-8CEF-59ECDD3AC96D}" destId="{63D1A52B-DE06-4FCC-BEB9-2EC607A693AE}" srcOrd="1" destOrd="0" presId="urn:microsoft.com/office/officeart/2005/8/layout/hierarchy6"/>
    <dgm:cxn modelId="{5FD79823-C50D-4404-9B7C-6569896B9D97}" type="presParOf" srcId="{92CB92BF-2472-40C9-B73B-A74DA96719E3}" destId="{2D051819-2CBB-4624-B2F9-D096C581DF33}" srcOrd="2" destOrd="0" presId="urn:microsoft.com/office/officeart/2005/8/layout/hierarchy6"/>
    <dgm:cxn modelId="{40C01140-4373-4351-9788-BE52AEF2AAC8}" type="presParOf" srcId="{92CB92BF-2472-40C9-B73B-A74DA96719E3}" destId="{9EDDCE4E-0FFC-4E11-8458-32CAC55CE8FB}" srcOrd="3" destOrd="0" presId="urn:microsoft.com/office/officeart/2005/8/layout/hierarchy6"/>
    <dgm:cxn modelId="{DFED7AB7-FE03-4910-A976-5398679CA2B5}" type="presParOf" srcId="{9EDDCE4E-0FFC-4E11-8458-32CAC55CE8FB}" destId="{E4CE444D-FAA8-4093-94D9-D5021EB67C1A}" srcOrd="0" destOrd="0" presId="urn:microsoft.com/office/officeart/2005/8/layout/hierarchy6"/>
    <dgm:cxn modelId="{8D299C6A-39D4-40F8-8F84-C53F99968F76}" type="presParOf" srcId="{9EDDCE4E-0FFC-4E11-8458-32CAC55CE8FB}" destId="{C184FA22-6370-4D1A-9A99-535BBD958415}" srcOrd="1" destOrd="0" presId="urn:microsoft.com/office/officeart/2005/8/layout/hierarchy6"/>
    <dgm:cxn modelId="{939F0557-D737-43BE-940E-C74E264FEB82}" type="presParOf" srcId="{C184FA22-6370-4D1A-9A99-535BBD958415}" destId="{7C493303-EDE6-4C2D-A35C-3792194A911B}" srcOrd="0" destOrd="0" presId="urn:microsoft.com/office/officeart/2005/8/layout/hierarchy6"/>
    <dgm:cxn modelId="{F8481592-8EC2-4C61-B7EB-B7B7B2E24E43}" type="presParOf" srcId="{C184FA22-6370-4D1A-9A99-535BBD958415}" destId="{F5998617-3F75-4769-8F67-5662B920881A}" srcOrd="1" destOrd="0" presId="urn:microsoft.com/office/officeart/2005/8/layout/hierarchy6"/>
    <dgm:cxn modelId="{7CF04529-1BB8-409C-82DC-A935ACF554D8}" type="presParOf" srcId="{F5998617-3F75-4769-8F67-5662B920881A}" destId="{0AE313C9-59B3-4B23-8623-F0052314A9D8}" srcOrd="0" destOrd="0" presId="urn:microsoft.com/office/officeart/2005/8/layout/hierarchy6"/>
    <dgm:cxn modelId="{FA5DE7A4-1AC2-4D93-B942-7FC033F1D48D}" type="presParOf" srcId="{F5998617-3F75-4769-8F67-5662B920881A}" destId="{92639AC8-BC27-41C4-ACD2-FF71B675F2AE}" srcOrd="1" destOrd="0" presId="urn:microsoft.com/office/officeart/2005/8/layout/hierarchy6"/>
    <dgm:cxn modelId="{A7444E19-A1FC-4141-984E-A10C8B9A7BCB}" type="presParOf" srcId="{C184FA22-6370-4D1A-9A99-535BBD958415}" destId="{FA8ED6D9-48E5-45CF-8AB6-9F27604B01AA}" srcOrd="2" destOrd="0" presId="urn:microsoft.com/office/officeart/2005/8/layout/hierarchy6"/>
    <dgm:cxn modelId="{E80F9651-2C58-4C29-8DF4-DD3F803E4D61}" type="presParOf" srcId="{C184FA22-6370-4D1A-9A99-535BBD958415}" destId="{E285D6C5-F34B-48DE-8ACC-D472B422B13F}" srcOrd="3" destOrd="0" presId="urn:microsoft.com/office/officeart/2005/8/layout/hierarchy6"/>
    <dgm:cxn modelId="{02C4C9AB-65E4-41B0-BCA1-08CB0199A483}" type="presParOf" srcId="{E285D6C5-F34B-48DE-8ACC-D472B422B13F}" destId="{B582DF3B-5A16-4A42-81CD-17E4635596CA}" srcOrd="0" destOrd="0" presId="urn:microsoft.com/office/officeart/2005/8/layout/hierarchy6"/>
    <dgm:cxn modelId="{F8CBA1CB-DB5F-45D2-9EEA-7E464E82592B}" type="presParOf" srcId="{E285D6C5-F34B-48DE-8ACC-D472B422B13F}" destId="{E92752B3-6E86-4E17-8C58-066AE74A4AD5}" srcOrd="1" destOrd="0" presId="urn:microsoft.com/office/officeart/2005/8/layout/hierarchy6"/>
    <dgm:cxn modelId="{82D36BCD-CA1E-40C9-BBD6-C7E30C251DD8}" type="presParOf" srcId="{E92752B3-6E86-4E17-8C58-066AE74A4AD5}" destId="{DD136E7B-44CE-43EF-A07A-C8C07634BF33}" srcOrd="0" destOrd="0" presId="urn:microsoft.com/office/officeart/2005/8/layout/hierarchy6"/>
    <dgm:cxn modelId="{25301011-C3F9-45F5-B043-62836C5E6D62}" type="presParOf" srcId="{E92752B3-6E86-4E17-8C58-066AE74A4AD5}" destId="{A4E3F7C9-3D29-4030-84A4-F0FE0E2ECBBE}" srcOrd="1" destOrd="0" presId="urn:microsoft.com/office/officeart/2005/8/layout/hierarchy6"/>
    <dgm:cxn modelId="{D368399D-B9D7-4E17-8268-4237E08B339E}" type="presParOf" srcId="{A4E3F7C9-3D29-4030-84A4-F0FE0E2ECBBE}" destId="{8E9DBC8D-659C-4F85-B2D9-851BBC7A8F43}" srcOrd="0" destOrd="0" presId="urn:microsoft.com/office/officeart/2005/8/layout/hierarchy6"/>
    <dgm:cxn modelId="{F2396F86-809C-4662-805E-E5D4B404E7F4}" type="presParOf" srcId="{A4E3F7C9-3D29-4030-84A4-F0FE0E2ECBBE}" destId="{C9D20D65-687E-4344-80DF-819E04097480}" srcOrd="1" destOrd="0" presId="urn:microsoft.com/office/officeart/2005/8/layout/hierarchy6"/>
    <dgm:cxn modelId="{AB7A9B1A-05CD-4F86-AD4E-B16B1CDF7755}" type="presParOf" srcId="{E92752B3-6E86-4E17-8C58-066AE74A4AD5}" destId="{19F2E938-ADE3-4331-B6C9-5030B7E73E6F}" srcOrd="2" destOrd="0" presId="urn:microsoft.com/office/officeart/2005/8/layout/hierarchy6"/>
    <dgm:cxn modelId="{489DA8F4-1D7A-4655-AC41-F25E422F2EBD}" type="presParOf" srcId="{E92752B3-6E86-4E17-8C58-066AE74A4AD5}" destId="{6010E77C-8FF2-4643-89E4-ABAA7754AED3}" srcOrd="3" destOrd="0" presId="urn:microsoft.com/office/officeart/2005/8/layout/hierarchy6"/>
    <dgm:cxn modelId="{FAC2CCA1-8DD0-455B-B8AC-D20FBAEAAA59}" type="presParOf" srcId="{6010E77C-8FF2-4643-89E4-ABAA7754AED3}" destId="{63420E3C-DF7D-491F-840B-1167B568A0D2}" srcOrd="0" destOrd="0" presId="urn:microsoft.com/office/officeart/2005/8/layout/hierarchy6"/>
    <dgm:cxn modelId="{AA225F0B-E34B-4FDC-A3EA-BD587614A7E6}" type="presParOf" srcId="{6010E77C-8FF2-4643-89E4-ABAA7754AED3}" destId="{86DD1889-E5B4-47D7-A9B0-02B75E5CFDB4}" srcOrd="1" destOrd="0" presId="urn:microsoft.com/office/officeart/2005/8/layout/hierarchy6"/>
    <dgm:cxn modelId="{53AC8016-828A-45A6-8875-82B911A439F8}" type="presParOf" srcId="{86DD1889-E5B4-47D7-A9B0-02B75E5CFDB4}" destId="{B08F43B7-C94D-45C2-AEDB-2998378DD7DB}" srcOrd="0" destOrd="0" presId="urn:microsoft.com/office/officeart/2005/8/layout/hierarchy6"/>
    <dgm:cxn modelId="{8D245668-554B-4C0E-9A28-8E0560F1042C}" type="presParOf" srcId="{86DD1889-E5B4-47D7-A9B0-02B75E5CFDB4}" destId="{4DA0A086-DC5B-4C1D-8911-85B099A3E0D4}" srcOrd="1" destOrd="0" presId="urn:microsoft.com/office/officeart/2005/8/layout/hierarchy6"/>
    <dgm:cxn modelId="{1D531B5B-5BF4-4022-B50E-0D9A956C786E}" type="presParOf" srcId="{4DA0A086-DC5B-4C1D-8911-85B099A3E0D4}" destId="{72F942A2-FD8D-4B58-93AF-5CC54AAF0D78}" srcOrd="0" destOrd="0" presId="urn:microsoft.com/office/officeart/2005/8/layout/hierarchy6"/>
    <dgm:cxn modelId="{E4687208-F74E-41AB-9612-59B1B68D84E7}" type="presParOf" srcId="{4DA0A086-DC5B-4C1D-8911-85B099A3E0D4}" destId="{102F0221-D34F-4294-AB7F-75D003B22A49}" srcOrd="1" destOrd="0" presId="urn:microsoft.com/office/officeart/2005/8/layout/hierarchy6"/>
    <dgm:cxn modelId="{50376D65-B34C-4DCB-93CE-4E714A7005D2}" type="presParOf" srcId="{86DD1889-E5B4-47D7-A9B0-02B75E5CFDB4}" destId="{EB525E27-1F47-4E3A-88CF-D4DEF12DC137}" srcOrd="2" destOrd="0" presId="urn:microsoft.com/office/officeart/2005/8/layout/hierarchy6"/>
    <dgm:cxn modelId="{37DD3E7B-2545-4875-90B4-BFE576A00A19}" type="presParOf" srcId="{86DD1889-E5B4-47D7-A9B0-02B75E5CFDB4}" destId="{915C93F0-190B-4C1E-B572-E9227F411D4E}" srcOrd="3" destOrd="0" presId="urn:microsoft.com/office/officeart/2005/8/layout/hierarchy6"/>
    <dgm:cxn modelId="{EF6E3C66-232E-4254-8EEB-FFA600F7DACC}" type="presParOf" srcId="{915C93F0-190B-4C1E-B572-E9227F411D4E}" destId="{1CB8E7DA-ED0E-4EB6-A249-851285629869}" srcOrd="0" destOrd="0" presId="urn:microsoft.com/office/officeart/2005/8/layout/hierarchy6"/>
    <dgm:cxn modelId="{60321039-31BA-4B3B-BE57-70626F27C300}" type="presParOf" srcId="{915C93F0-190B-4C1E-B572-E9227F411D4E}" destId="{973521D9-B2EA-453F-91F5-F0798F68F8F8}" srcOrd="1" destOrd="0" presId="urn:microsoft.com/office/officeart/2005/8/layout/hierarchy6"/>
    <dgm:cxn modelId="{2CD038A5-D5CA-425C-B7B4-169359920343}" type="presParOf" srcId="{973521D9-B2EA-453F-91F5-F0798F68F8F8}" destId="{F11B8E28-E145-4010-ADF1-A2DD9A6D36E4}" srcOrd="0" destOrd="0" presId="urn:microsoft.com/office/officeart/2005/8/layout/hierarchy6"/>
    <dgm:cxn modelId="{2805F333-6896-4CC5-89B0-034EAB9CF712}" type="presParOf" srcId="{973521D9-B2EA-453F-91F5-F0798F68F8F8}" destId="{63D22F7C-310F-4F16-8AC8-19DB3BFDF970}" srcOrd="1" destOrd="0" presId="urn:microsoft.com/office/officeart/2005/8/layout/hierarchy6"/>
    <dgm:cxn modelId="{912A4670-0C5C-48EA-8D0E-F80B53F8F27F}" type="presParOf" srcId="{63D22F7C-310F-4F16-8AC8-19DB3BFDF970}" destId="{488C35F6-8E0C-4F72-9BED-D183620F7FBE}" srcOrd="0" destOrd="0" presId="urn:microsoft.com/office/officeart/2005/8/layout/hierarchy6"/>
    <dgm:cxn modelId="{1C1A173A-60F2-4429-AFA7-F530A7EFE4B1}" type="presParOf" srcId="{63D22F7C-310F-4F16-8AC8-19DB3BFDF970}" destId="{EDA30DD3-ABCB-4870-9FD8-3A5B11580090}" srcOrd="1" destOrd="0" presId="urn:microsoft.com/office/officeart/2005/8/layout/hierarchy6"/>
    <dgm:cxn modelId="{84DDB8C3-78A8-4D44-958A-6F7D51467ACC}" type="presParOf" srcId="{973521D9-B2EA-453F-91F5-F0798F68F8F8}" destId="{72F310E7-D680-47A5-9FB2-526AF1F0ED2B}" srcOrd="2" destOrd="0" presId="urn:microsoft.com/office/officeart/2005/8/layout/hierarchy6"/>
    <dgm:cxn modelId="{761244D3-4F02-4054-926D-5539AA9332E5}" type="presParOf" srcId="{973521D9-B2EA-453F-91F5-F0798F68F8F8}" destId="{758A3CC5-F96C-40CC-A737-2C311F3B7EDA}" srcOrd="3" destOrd="0" presId="urn:microsoft.com/office/officeart/2005/8/layout/hierarchy6"/>
    <dgm:cxn modelId="{2D63B7B7-72C0-44A8-A752-1B36A11BEAD3}" type="presParOf" srcId="{758A3CC5-F96C-40CC-A737-2C311F3B7EDA}" destId="{C92FC783-B51A-4D78-BF2A-C7FD9A019C2B}" srcOrd="0" destOrd="0" presId="urn:microsoft.com/office/officeart/2005/8/layout/hierarchy6"/>
    <dgm:cxn modelId="{4BCD999B-09F6-4EF1-8DCD-31617E7F0C81}" type="presParOf" srcId="{758A3CC5-F96C-40CC-A737-2C311F3B7EDA}" destId="{E8DFE268-9C4E-43DA-A38E-AEFDABEE0347}" srcOrd="1" destOrd="0" presId="urn:microsoft.com/office/officeart/2005/8/layout/hierarchy6"/>
    <dgm:cxn modelId="{E05C079F-5355-4FD6-BC86-D5781C5C595A}" type="presParOf" srcId="{973521D9-B2EA-453F-91F5-F0798F68F8F8}" destId="{420C2A98-959F-49CF-A567-10E02A64EB4A}" srcOrd="4" destOrd="0" presId="urn:microsoft.com/office/officeart/2005/8/layout/hierarchy6"/>
    <dgm:cxn modelId="{1675D474-249B-4006-A4A2-BADC61BBFC1E}" type="presParOf" srcId="{973521D9-B2EA-453F-91F5-F0798F68F8F8}" destId="{A584E756-1AD5-4134-980B-EF19D04F6128}" srcOrd="5" destOrd="0" presId="urn:microsoft.com/office/officeart/2005/8/layout/hierarchy6"/>
    <dgm:cxn modelId="{81FFC712-32E3-4CF0-B306-0548B3721630}" type="presParOf" srcId="{A584E756-1AD5-4134-980B-EF19D04F6128}" destId="{72BB3F37-FCA9-416B-BF3D-6C2EC2939162}" srcOrd="0" destOrd="0" presId="urn:microsoft.com/office/officeart/2005/8/layout/hierarchy6"/>
    <dgm:cxn modelId="{5598DBF8-2FAE-4E1C-96B7-12814D10E84C}" type="presParOf" srcId="{A584E756-1AD5-4134-980B-EF19D04F6128}" destId="{1BC577B8-630A-4D36-A330-57BAAF5F5A9E}" srcOrd="1" destOrd="0" presId="urn:microsoft.com/office/officeart/2005/8/layout/hierarchy6"/>
    <dgm:cxn modelId="{907E3B7B-8B2A-4AE4-8222-1913D7A26103}" type="presParOf" srcId="{8410D15D-AF28-436F-9A2A-F9407B394B8A}" destId="{CB899E4F-0CEE-4BD6-AB6A-FB8FD3782EE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93629-BB05-4341-A48B-63A1E877D8CE}">
      <dsp:nvSpPr>
        <dsp:cNvPr id="0" name=""/>
        <dsp:cNvSpPr/>
      </dsp:nvSpPr>
      <dsp:spPr>
        <a:xfrm>
          <a:off x="5338243" y="134877"/>
          <a:ext cx="2134387" cy="48791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NEUTRON SOURCES</a:t>
          </a:r>
          <a:endParaRPr lang="ru-RU" sz="18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52533" y="149167"/>
        <a:ext cx="2105807" cy="459330"/>
      </dsp:txXfrm>
    </dsp:sp>
    <dsp:sp modelId="{24619C33-50EA-4420-99D8-FC06DEDDBD91}">
      <dsp:nvSpPr>
        <dsp:cNvPr id="0" name=""/>
        <dsp:cNvSpPr/>
      </dsp:nvSpPr>
      <dsp:spPr>
        <a:xfrm>
          <a:off x="1321743" y="622787"/>
          <a:ext cx="5083693" cy="522976"/>
        </a:xfrm>
        <a:custGeom>
          <a:avLst/>
          <a:gdLst/>
          <a:ahLst/>
          <a:cxnLst/>
          <a:rect l="0" t="0" r="0" b="0"/>
          <a:pathLst>
            <a:path>
              <a:moveTo>
                <a:pt x="5083693" y="0"/>
              </a:moveTo>
              <a:lnTo>
                <a:pt x="5083693" y="261488"/>
              </a:lnTo>
              <a:lnTo>
                <a:pt x="0" y="261488"/>
              </a:lnTo>
              <a:lnTo>
                <a:pt x="0" y="52297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9CD7D-2C89-472E-B410-9A080AB98192}">
      <dsp:nvSpPr>
        <dsp:cNvPr id="0" name=""/>
        <dsp:cNvSpPr/>
      </dsp:nvSpPr>
      <dsp:spPr>
        <a:xfrm>
          <a:off x="132483" y="1145764"/>
          <a:ext cx="2378519" cy="47701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none" spc="0" dirty="0">
              <a:ln w="0"/>
              <a:effectLst/>
            </a:rPr>
            <a:t>Weak sources</a:t>
          </a:r>
          <a:endParaRPr lang="ru-RU" sz="1800" b="1" kern="1200" cap="none" spc="0" dirty="0">
            <a:ln w="0"/>
            <a:effectLst/>
          </a:endParaRPr>
        </a:p>
      </dsp:txBody>
      <dsp:txXfrm>
        <a:off x="146454" y="1159735"/>
        <a:ext cx="2350577" cy="449075"/>
      </dsp:txXfrm>
    </dsp:sp>
    <dsp:sp modelId="{2D051819-2CBB-4624-B2F9-D096C581DF33}">
      <dsp:nvSpPr>
        <dsp:cNvPr id="0" name=""/>
        <dsp:cNvSpPr/>
      </dsp:nvSpPr>
      <dsp:spPr>
        <a:xfrm>
          <a:off x="6405436" y="622787"/>
          <a:ext cx="3859115" cy="522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147"/>
              </a:lnTo>
              <a:lnTo>
                <a:pt x="3859115" y="261147"/>
              </a:lnTo>
              <a:lnTo>
                <a:pt x="3859115" y="52229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CE444D-FAA8-4093-94D9-D5021EB67C1A}">
      <dsp:nvSpPr>
        <dsp:cNvPr id="0" name=""/>
        <dsp:cNvSpPr/>
      </dsp:nvSpPr>
      <dsp:spPr>
        <a:xfrm>
          <a:off x="9060886" y="1145083"/>
          <a:ext cx="2407331" cy="49301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Denes sources</a:t>
          </a:r>
          <a:endParaRPr lang="ru-RU" sz="1800" b="1" kern="1200" dirty="0"/>
        </a:p>
      </dsp:txBody>
      <dsp:txXfrm>
        <a:off x="9075326" y="1159523"/>
        <a:ext cx="2378451" cy="464139"/>
      </dsp:txXfrm>
    </dsp:sp>
    <dsp:sp modelId="{7C493303-EDE6-4C2D-A35C-3792194A911B}">
      <dsp:nvSpPr>
        <dsp:cNvPr id="0" name=""/>
        <dsp:cNvSpPr/>
      </dsp:nvSpPr>
      <dsp:spPr>
        <a:xfrm>
          <a:off x="4387748" y="1638102"/>
          <a:ext cx="5876803" cy="546940"/>
        </a:xfrm>
        <a:custGeom>
          <a:avLst/>
          <a:gdLst/>
          <a:ahLst/>
          <a:cxnLst/>
          <a:rect l="0" t="0" r="0" b="0"/>
          <a:pathLst>
            <a:path>
              <a:moveTo>
                <a:pt x="5876803" y="0"/>
              </a:moveTo>
              <a:lnTo>
                <a:pt x="5876803" y="273470"/>
              </a:lnTo>
              <a:lnTo>
                <a:pt x="0" y="273470"/>
              </a:lnTo>
              <a:lnTo>
                <a:pt x="0" y="54694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313C9-59B3-4B23-8623-F0052314A9D8}">
      <dsp:nvSpPr>
        <dsp:cNvPr id="0" name=""/>
        <dsp:cNvSpPr/>
      </dsp:nvSpPr>
      <dsp:spPr>
        <a:xfrm>
          <a:off x="2853043" y="2185043"/>
          <a:ext cx="3069409" cy="43609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Spallation neutron sources</a:t>
          </a:r>
          <a:endParaRPr lang="ru-RU" sz="1800" b="1" kern="1200" dirty="0"/>
        </a:p>
      </dsp:txBody>
      <dsp:txXfrm>
        <a:off x="2865816" y="2197816"/>
        <a:ext cx="3043863" cy="410553"/>
      </dsp:txXfrm>
    </dsp:sp>
    <dsp:sp modelId="{FA8ED6D9-48E5-45CF-8AB6-9F27604B01AA}">
      <dsp:nvSpPr>
        <dsp:cNvPr id="0" name=""/>
        <dsp:cNvSpPr/>
      </dsp:nvSpPr>
      <dsp:spPr>
        <a:xfrm>
          <a:off x="10264552" y="1638102"/>
          <a:ext cx="760579" cy="556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343"/>
              </a:lnTo>
              <a:lnTo>
                <a:pt x="760579" y="278343"/>
              </a:lnTo>
              <a:lnTo>
                <a:pt x="760579" y="55668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82DF3B-5A16-4A42-81CD-17E4635596CA}">
      <dsp:nvSpPr>
        <dsp:cNvPr id="0" name=""/>
        <dsp:cNvSpPr/>
      </dsp:nvSpPr>
      <dsp:spPr>
        <a:xfrm>
          <a:off x="9894391" y="2194788"/>
          <a:ext cx="2261481" cy="45474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Nuclear reactors</a:t>
          </a:r>
          <a:endParaRPr lang="ru-RU" sz="1800" b="1" kern="1200" dirty="0"/>
        </a:p>
      </dsp:txBody>
      <dsp:txXfrm>
        <a:off x="9907710" y="2208107"/>
        <a:ext cx="2234843" cy="428107"/>
      </dsp:txXfrm>
    </dsp:sp>
    <dsp:sp modelId="{DD136E7B-44CE-43EF-A07A-C8C07634BF33}">
      <dsp:nvSpPr>
        <dsp:cNvPr id="0" name=""/>
        <dsp:cNvSpPr/>
      </dsp:nvSpPr>
      <dsp:spPr>
        <a:xfrm>
          <a:off x="6663951" y="2649534"/>
          <a:ext cx="4361181" cy="302591"/>
        </a:xfrm>
        <a:custGeom>
          <a:avLst/>
          <a:gdLst/>
          <a:ahLst/>
          <a:cxnLst/>
          <a:rect l="0" t="0" r="0" b="0"/>
          <a:pathLst>
            <a:path>
              <a:moveTo>
                <a:pt x="4361181" y="0"/>
              </a:moveTo>
              <a:lnTo>
                <a:pt x="4361181" y="151295"/>
              </a:lnTo>
              <a:lnTo>
                <a:pt x="0" y="151295"/>
              </a:lnTo>
              <a:lnTo>
                <a:pt x="0" y="30259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DBC8D-659C-4F85-B2D9-851BBC7A8F43}">
      <dsp:nvSpPr>
        <dsp:cNvPr id="0" name=""/>
        <dsp:cNvSpPr/>
      </dsp:nvSpPr>
      <dsp:spPr>
        <a:xfrm>
          <a:off x="5894563" y="2952126"/>
          <a:ext cx="1538775" cy="44031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Fusion </a:t>
          </a:r>
          <a:endParaRPr lang="ru-RU" sz="1800" b="1" kern="1200" dirty="0"/>
        </a:p>
      </dsp:txBody>
      <dsp:txXfrm>
        <a:off x="5907459" y="2965022"/>
        <a:ext cx="1512983" cy="414519"/>
      </dsp:txXfrm>
    </dsp:sp>
    <dsp:sp modelId="{19F2E938-ADE3-4331-B6C9-5030B7E73E6F}">
      <dsp:nvSpPr>
        <dsp:cNvPr id="0" name=""/>
        <dsp:cNvSpPr/>
      </dsp:nvSpPr>
      <dsp:spPr>
        <a:xfrm>
          <a:off x="9711625" y="2649534"/>
          <a:ext cx="1313507" cy="548330"/>
        </a:xfrm>
        <a:custGeom>
          <a:avLst/>
          <a:gdLst/>
          <a:ahLst/>
          <a:cxnLst/>
          <a:rect l="0" t="0" r="0" b="0"/>
          <a:pathLst>
            <a:path>
              <a:moveTo>
                <a:pt x="1313507" y="0"/>
              </a:moveTo>
              <a:lnTo>
                <a:pt x="1313507" y="274165"/>
              </a:lnTo>
              <a:lnTo>
                <a:pt x="0" y="274165"/>
              </a:lnTo>
              <a:lnTo>
                <a:pt x="0" y="54833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20E3C-DF7D-491F-840B-1167B568A0D2}">
      <dsp:nvSpPr>
        <dsp:cNvPr id="0" name=""/>
        <dsp:cNvSpPr/>
      </dsp:nvSpPr>
      <dsp:spPr>
        <a:xfrm>
          <a:off x="8998018" y="3197865"/>
          <a:ext cx="1427213" cy="33043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Fission</a:t>
          </a:r>
          <a:endParaRPr lang="ru-RU" sz="1800" b="1" kern="1200" dirty="0"/>
        </a:p>
      </dsp:txBody>
      <dsp:txXfrm>
        <a:off x="9007696" y="3207543"/>
        <a:ext cx="1407857" cy="311081"/>
      </dsp:txXfrm>
    </dsp:sp>
    <dsp:sp modelId="{B08F43B7-C94D-45C2-AEDB-2998378DD7DB}">
      <dsp:nvSpPr>
        <dsp:cNvPr id="0" name=""/>
        <dsp:cNvSpPr/>
      </dsp:nvSpPr>
      <dsp:spPr>
        <a:xfrm>
          <a:off x="7738002" y="3528303"/>
          <a:ext cx="1973622" cy="287516"/>
        </a:xfrm>
        <a:custGeom>
          <a:avLst/>
          <a:gdLst/>
          <a:ahLst/>
          <a:cxnLst/>
          <a:rect l="0" t="0" r="0" b="0"/>
          <a:pathLst>
            <a:path>
              <a:moveTo>
                <a:pt x="1973622" y="0"/>
              </a:moveTo>
              <a:lnTo>
                <a:pt x="1973622" y="143758"/>
              </a:lnTo>
              <a:lnTo>
                <a:pt x="0" y="143758"/>
              </a:lnTo>
              <a:lnTo>
                <a:pt x="0" y="28751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F942A2-FD8D-4B58-93AF-5CC54AAF0D78}">
      <dsp:nvSpPr>
        <dsp:cNvPr id="0" name=""/>
        <dsp:cNvSpPr/>
      </dsp:nvSpPr>
      <dsp:spPr>
        <a:xfrm>
          <a:off x="6697475" y="3815819"/>
          <a:ext cx="2081053" cy="32791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Steady state power </a:t>
          </a:r>
          <a:endParaRPr lang="ru-RU" sz="1800" b="1" kern="1200" dirty="0"/>
        </a:p>
      </dsp:txBody>
      <dsp:txXfrm>
        <a:off x="6707079" y="3825423"/>
        <a:ext cx="2061845" cy="308708"/>
      </dsp:txXfrm>
    </dsp:sp>
    <dsp:sp modelId="{EB525E27-1F47-4E3A-88CF-D4DEF12DC137}">
      <dsp:nvSpPr>
        <dsp:cNvPr id="0" name=""/>
        <dsp:cNvSpPr/>
      </dsp:nvSpPr>
      <dsp:spPr>
        <a:xfrm>
          <a:off x="9711625" y="3528303"/>
          <a:ext cx="1630249" cy="2998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946"/>
              </a:lnTo>
              <a:lnTo>
                <a:pt x="1630249" y="149946"/>
              </a:lnTo>
              <a:lnTo>
                <a:pt x="1630249" y="29989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B8E7DA-ED0E-4EB6-A249-851285629869}">
      <dsp:nvSpPr>
        <dsp:cNvPr id="0" name=""/>
        <dsp:cNvSpPr/>
      </dsp:nvSpPr>
      <dsp:spPr>
        <a:xfrm>
          <a:off x="10527876" y="3828196"/>
          <a:ext cx="1627996" cy="33981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Pulsed power</a:t>
          </a:r>
          <a:endParaRPr lang="ru-RU" sz="1800" b="1" kern="1200" dirty="0"/>
        </a:p>
      </dsp:txBody>
      <dsp:txXfrm>
        <a:off x="10537829" y="3838149"/>
        <a:ext cx="1608090" cy="319909"/>
      </dsp:txXfrm>
    </dsp:sp>
    <dsp:sp modelId="{F11B8E28-E145-4010-ADF1-A2DD9A6D36E4}">
      <dsp:nvSpPr>
        <dsp:cNvPr id="0" name=""/>
        <dsp:cNvSpPr/>
      </dsp:nvSpPr>
      <dsp:spPr>
        <a:xfrm>
          <a:off x="6456092" y="4168011"/>
          <a:ext cx="4885782" cy="1347213"/>
        </a:xfrm>
        <a:custGeom>
          <a:avLst/>
          <a:gdLst/>
          <a:ahLst/>
          <a:cxnLst/>
          <a:rect l="0" t="0" r="0" b="0"/>
          <a:pathLst>
            <a:path>
              <a:moveTo>
                <a:pt x="4885782" y="0"/>
              </a:moveTo>
              <a:lnTo>
                <a:pt x="4885782" y="673606"/>
              </a:lnTo>
              <a:lnTo>
                <a:pt x="0" y="673606"/>
              </a:lnTo>
              <a:lnTo>
                <a:pt x="0" y="134721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C35F6-8E0C-4F72-9BED-D183620F7FBE}">
      <dsp:nvSpPr>
        <dsp:cNvPr id="0" name=""/>
        <dsp:cNvSpPr/>
      </dsp:nvSpPr>
      <dsp:spPr>
        <a:xfrm>
          <a:off x="5599289" y="5515224"/>
          <a:ext cx="1713606" cy="48931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Aperiodic</a:t>
          </a:r>
          <a:endParaRPr lang="ru-RU" sz="1800" b="1" kern="1200" dirty="0"/>
        </a:p>
      </dsp:txBody>
      <dsp:txXfrm>
        <a:off x="5613620" y="5529555"/>
        <a:ext cx="1684944" cy="460650"/>
      </dsp:txXfrm>
    </dsp:sp>
    <dsp:sp modelId="{72F310E7-D680-47A5-9FB2-526AF1F0ED2B}">
      <dsp:nvSpPr>
        <dsp:cNvPr id="0" name=""/>
        <dsp:cNvSpPr/>
      </dsp:nvSpPr>
      <dsp:spPr>
        <a:xfrm>
          <a:off x="8957660" y="4168011"/>
          <a:ext cx="2384214" cy="1347213"/>
        </a:xfrm>
        <a:custGeom>
          <a:avLst/>
          <a:gdLst/>
          <a:ahLst/>
          <a:cxnLst/>
          <a:rect l="0" t="0" r="0" b="0"/>
          <a:pathLst>
            <a:path>
              <a:moveTo>
                <a:pt x="2384214" y="0"/>
              </a:moveTo>
              <a:lnTo>
                <a:pt x="2384214" y="673606"/>
              </a:lnTo>
              <a:lnTo>
                <a:pt x="0" y="673606"/>
              </a:lnTo>
              <a:lnTo>
                <a:pt x="0" y="134721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FC783-B51A-4D78-BF2A-C7FD9A019C2B}">
      <dsp:nvSpPr>
        <dsp:cNvPr id="0" name=""/>
        <dsp:cNvSpPr/>
      </dsp:nvSpPr>
      <dsp:spPr>
        <a:xfrm>
          <a:off x="8039842" y="5515224"/>
          <a:ext cx="1835636" cy="471524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Periodic</a:t>
          </a:r>
          <a:endParaRPr lang="ru-RU" sz="1800" b="1" kern="1200" dirty="0"/>
        </a:p>
      </dsp:txBody>
      <dsp:txXfrm>
        <a:off x="8053652" y="5529034"/>
        <a:ext cx="1808016" cy="443904"/>
      </dsp:txXfrm>
    </dsp:sp>
    <dsp:sp modelId="{420C2A98-959F-49CF-A567-10E02A64EB4A}">
      <dsp:nvSpPr>
        <dsp:cNvPr id="0" name=""/>
        <dsp:cNvSpPr/>
      </dsp:nvSpPr>
      <dsp:spPr>
        <a:xfrm>
          <a:off x="11296154" y="4168011"/>
          <a:ext cx="91440" cy="14323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6160"/>
              </a:lnTo>
              <a:lnTo>
                <a:pt x="50566" y="716160"/>
              </a:lnTo>
              <a:lnTo>
                <a:pt x="50566" y="14323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BB3F37-FCA9-416B-BF3D-6C2EC2939162}">
      <dsp:nvSpPr>
        <dsp:cNvPr id="0" name=""/>
        <dsp:cNvSpPr/>
      </dsp:nvSpPr>
      <dsp:spPr>
        <a:xfrm>
          <a:off x="10602425" y="5600332"/>
          <a:ext cx="1488592" cy="44326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Boosters</a:t>
          </a:r>
          <a:endParaRPr lang="ru-RU" sz="1800" b="1" kern="1200" dirty="0"/>
        </a:p>
      </dsp:txBody>
      <dsp:txXfrm>
        <a:off x="10615408" y="5613315"/>
        <a:ext cx="1462626" cy="417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E1F92-094A-4DBD-A3B3-D4A494886E99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60C35-0E25-4B42-A306-5C9E7D36D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53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C35-0E25-4B42-A306-5C9E7D36D5A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2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C35-0E25-4B42-A306-5C9E7D36D5A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99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C35-0E25-4B42-A306-5C9E7D36D5A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520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C35-0E25-4B42-A306-5C9E7D36D5A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02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437AF-09EB-F5F6-DF9E-DD6A9F83A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FDC1BD-669E-0AAB-3693-B717CB8B8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4C1D6-03D1-408D-95FD-0547CAB9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E1953-88CD-23B1-7D09-F5E5B417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8EC3F9-1EB9-1634-FBCA-81306630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5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41C29-E0F1-F725-27BA-5F6467EC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2E35CD-7688-A6E3-5978-510E8A52A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65751C-E719-41D5-574E-A00AE53F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718B45-6A84-D980-1154-48D3C6BA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8D60CE-04B5-1040-7A23-537650B0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5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38631C7-7976-C77D-F65E-F75102D44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8574DD-B91D-1725-30E1-36A4408FD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4EFAC0-CF6E-4649-8E5D-FFB69AB2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6701D9-A22F-73FA-1ACE-A9C789B5C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4B720C-9E1E-D09F-F232-13271EEC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9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08ED0-BA9C-512B-840E-B2DD428C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2CF6B-749E-8D38-1626-26A063437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8B4926-1092-439E-5B8F-DA00899E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C15446-BA25-5365-D555-88DCD4C1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9166A9-C216-10A0-38BE-2D72BFC3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5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25127-23D4-7D8A-83CC-A32CE88B9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926482-3D95-1836-3FB8-1FCBF0F1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DC8597-D492-F590-1A9B-1753E141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F1262-8165-F9A6-B412-B061B2FE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55BC4-79F5-516F-4B68-841B994E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64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71967-7DF1-E8A4-AED2-0CB6B9FF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A8E99E-94F0-BB1D-6867-1FC46C21F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EFCBCC-14FF-D732-2B69-9EA7C5F29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AE1B42-7B52-3F33-944D-04E70B86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07263-2D90-5CC0-8E5F-A6F56C7D2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F2D1E0-2228-CFCA-BF69-B290E612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31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C7F39-F1BA-CBF9-A8F7-3FAFAEA7C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3250D7-062E-8F38-608A-D65D7B9DE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431262-2F44-71D2-ED0E-D982C2BC3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008036-0D6A-A8D8-7FF9-810E5EAC9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A34A10-DC63-68AE-4080-ABFACF8F9B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F1813C-46C2-7E5F-62D9-E11C7222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306345-685B-205F-03FB-D34753BBC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1CDC0D-4115-B3BD-0315-077AC4C0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68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1DDBC-BA0D-D8ED-DCB8-360A511A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DDB5DB-5B62-D68C-B5B7-5995562C2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81573C-FFE8-9833-7150-360F42373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6C4761-4420-7634-FE27-27481960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2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6916AD-B5F5-16BC-FF0B-A0523396E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32AEE-7C31-3E76-479F-433C33EC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924965-1D83-D92B-2E33-E14EAE08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E36A6-0A98-20B1-60A3-5A4FD052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B45562-D374-D914-048C-495B64726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62473B-51DB-A20E-4537-61B9E9F64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8DE73F-E2CD-1061-48EB-D0767F9E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31BE3C-AF16-784D-CC96-A3053C73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8222E5-C642-FF02-BCA6-0011B338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4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8F641-0926-EE96-FA7D-4C315006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A61B47-BD5B-2D43-C186-9AB05B01E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DDC17-467B-EA3D-D763-FAFCA13D0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D91F4C-5C30-9D0D-C922-A1520FE22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4DE70E-0D16-D24E-2DB7-017BDE3C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BE180B-5968-E20C-5323-C43C7DD4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14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3EA43-5592-F478-2CD7-7C92DB9D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96000-B834-38FA-9A2B-C2D000CC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D2341-8BE9-39D6-094E-ED026298BC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02323-0640-47E2-AB84-1D698F3C32FB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FE069-93D1-595E-F101-9E57924C2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31D2CD-F5CF-91F0-C87A-C3F936B88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42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4EEB1-7FBE-35E7-874B-8CC6F8620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45" y="1968594"/>
            <a:ext cx="11656291" cy="18267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ЯДЕРНЫЕ РЕАКТОРЫ И ЯДЕРНЫЕ ТОПЛИВНЫЕ ЦИКЛЫ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6C0E02-D408-22F7-D125-7B9EE2E31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5053" y="4427310"/>
            <a:ext cx="3860800" cy="1128989"/>
          </a:xfrm>
        </p:spPr>
        <p:txBody>
          <a:bodyPr>
            <a:normAutofit fontScale="62500" lnSpcReduction="20000"/>
          </a:bodyPr>
          <a:lstStyle/>
          <a:p>
            <a:r>
              <a:rPr lang="ru-RU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Ахмед Хассан</a:t>
            </a:r>
          </a:p>
          <a:p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Akhassan@mephi.ru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168;g1761d2fb2e6_0_93">
            <a:extLst>
              <a:ext uri="{FF2B5EF4-FFF2-40B4-BE49-F238E27FC236}">
                <a16:creationId xmlns:a16="http://schemas.microsoft.com/office/drawing/2014/main" id="{0F05633F-8499-B90A-90B2-1159EB0A6E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88945" y="403328"/>
            <a:ext cx="2503055" cy="14795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F812CB-6EC6-418E-83D4-99C1D3ABE51B}"/>
              </a:ext>
            </a:extLst>
          </p:cNvPr>
          <p:cNvSpPr txBox="1"/>
          <p:nvPr/>
        </p:nvSpPr>
        <p:spPr>
          <a:xfrm>
            <a:off x="4926797" y="6027003"/>
            <a:ext cx="1857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Дубна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F522B-1850-68E6-2BD1-9EDA474EC4A4}"/>
              </a:ext>
            </a:extLst>
          </p:cNvPr>
          <p:cNvSpPr txBox="1"/>
          <p:nvPr/>
        </p:nvSpPr>
        <p:spPr>
          <a:xfrm>
            <a:off x="1653309" y="99060"/>
            <a:ext cx="94118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ОБЪЕДИНЁННЫЙ ИНСТИТУТ ЯДЕРНЫХ ИССЛЕДОВАНИЙ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 FOR NUCLEAR RESEARCH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719D45-EF5B-5EB3-E3EC-C57EB8107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" y="163900"/>
            <a:ext cx="1826780" cy="18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09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5352B-30D5-6F6B-146A-BB659257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ЯДЕРНЫХ РЕАКТОРОВ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замедлителя: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на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 нейтронах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различаются на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(ВВЭР),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(CANDU) 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графитовые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(РБМК);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классифицируют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конструктивному исполнению: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канальные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энерго-выделению: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импульсные и стационарные.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53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5352B-30D5-6F6B-146A-BB659257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ЯДЕРНЫХ РЕАКТОРОВ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замедлителя: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на тепловых нейтронах различаются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(ВВЭР),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(CANDU)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графитовые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(РБМК);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классифицируют на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 (ВВЭР)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 (ВТГР)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(CANDU)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 (ИБР-2 - БН)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конструктивному исполнению: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канальные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энерго-выделению: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импульсные и стационарные.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47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5352B-30D5-6F6B-146A-BB659257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ЯДЕРНЫХ РЕАКТОРОВ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393469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замедлителя: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на тепловых нейтронах различаются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(ВВЭР),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(CANDU)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графитовые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(РБМК);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классифицируют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16ECE-C884-F4DF-0BFF-B4F262047ADD}"/>
              </a:ext>
            </a:extLst>
          </p:cNvPr>
          <p:cNvSpPr txBox="1"/>
          <p:nvPr/>
        </p:nvSpPr>
        <p:spPr>
          <a:xfrm>
            <a:off x="5098472" y="5273962"/>
            <a:ext cx="2807856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Топливо размещается в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а.з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дискретно в виде блоков (ТВЭЛ), между которыми находится замедлитель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8833B-CD55-06F4-647E-7B49EC72951A}"/>
              </a:ext>
            </a:extLst>
          </p:cNvPr>
          <p:cNvSpPr txBox="1"/>
          <p:nvPr/>
        </p:nvSpPr>
        <p:spPr>
          <a:xfrm>
            <a:off x="8866908" y="5421652"/>
            <a:ext cx="2807856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Топливо и замедлитель представляют однородную смесь 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259F1B7-DFE1-267A-7856-03FAC95A0C0A}"/>
              </a:ext>
            </a:extLst>
          </p:cNvPr>
          <p:cNvCxnSpPr>
            <a:cxnSpLocks/>
          </p:cNvCxnSpPr>
          <p:nvPr/>
        </p:nvCxnSpPr>
        <p:spPr>
          <a:xfrm flipH="1">
            <a:off x="6576292" y="4368800"/>
            <a:ext cx="1450108" cy="905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5480376-C4CD-FEB9-0FE7-196F121B3974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10270836" y="4378036"/>
            <a:ext cx="101600" cy="1043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56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5352B-30D5-6F6B-146A-BB659257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ЯДЕРНЫХ РЕАКТОРОВ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замедлителя: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на тепловых нейтронах различаются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(ВВЭР),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(CANDU)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графитовые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(РБМК);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классифицируют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конструктивному исполнению: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канальные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энерго-выделению: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различают на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(ИБР-2) и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стационарные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(ВВЭР).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8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5352B-30D5-6F6B-146A-BB659257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ЯДЕРНЫХ РЕАКТОРОВ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энерго-выделению: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различают на </a:t>
            </a: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(ИБР-2) и </a:t>
            </a: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(ВВЭР).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E054AB-E85F-86E8-DE6D-03363E535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8" y="1584443"/>
            <a:ext cx="4880600" cy="4396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DBC39B-5357-79BB-758F-FD35F8BCF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11" y="1776601"/>
            <a:ext cx="4001210" cy="3304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F52A9B-467A-7206-E168-15D425EAA514}"/>
              </a:ext>
            </a:extLst>
          </p:cNvPr>
          <p:cNvSpPr txBox="1"/>
          <p:nvPr/>
        </p:nvSpPr>
        <p:spPr>
          <a:xfrm>
            <a:off x="277091" y="5952007"/>
            <a:ext cx="5366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мощности реактора ИБР-2М при средней мощности 2 мвт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7553A-1C86-6329-8478-39494D8FB3BC}"/>
              </a:ext>
            </a:extLst>
          </p:cNvPr>
          <p:cNvSpPr txBox="1"/>
          <p:nvPr/>
        </p:nvSpPr>
        <p:spPr>
          <a:xfrm>
            <a:off x="6548583" y="5952007"/>
            <a:ext cx="5513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мощности реактора ВВЭР-1000 за 18 месяцев (реакторная компания)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FAD12631-A1CF-D4A7-B468-A54C6797AFBF}"/>
              </a:ext>
            </a:extLst>
          </p:cNvPr>
          <p:cNvCxnSpPr/>
          <p:nvPr/>
        </p:nvCxnSpPr>
        <p:spPr>
          <a:xfrm flipH="1">
            <a:off x="10538691" y="1263983"/>
            <a:ext cx="378691" cy="461818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5B4BB2F-60FC-2B20-B9B8-2D01B9145EB8}"/>
              </a:ext>
            </a:extLst>
          </p:cNvPr>
          <p:cNvCxnSpPr>
            <a:cxnSpLocks/>
          </p:cNvCxnSpPr>
          <p:nvPr/>
        </p:nvCxnSpPr>
        <p:spPr>
          <a:xfrm flipH="1">
            <a:off x="4708236" y="1263983"/>
            <a:ext cx="2775527" cy="908791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997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855855-B92B-C8A5-3B7B-BACAF71E53E8}"/>
              </a:ext>
            </a:extLst>
          </p:cNvPr>
          <p:cNvSpPr txBox="1"/>
          <p:nvPr/>
        </p:nvSpPr>
        <p:spPr>
          <a:xfrm>
            <a:off x="251126" y="936535"/>
            <a:ext cx="5487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нуклон в ядрах синтеза или</a:t>
            </a:r>
            <a:r>
              <a:rPr lang="en-US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осколков деления легче, чем в исходном ядре</a:t>
            </a:r>
            <a:r>
              <a:rPr lang="en-US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разность масс превращается в энергию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40B27C-4576-8A65-35B1-86C978574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17" y="1783665"/>
            <a:ext cx="4779519" cy="4898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8682F9-CCC1-3260-57F9-2B695E0D370A}"/>
              </a:ext>
            </a:extLst>
          </p:cNvPr>
          <p:cNvSpPr txBox="1"/>
          <p:nvPr/>
        </p:nvSpPr>
        <p:spPr>
          <a:xfrm>
            <a:off x="6453854" y="1132494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высвободить энергию деления ?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25A6A4-C3CE-4F3F-943E-47D433EC8376}"/>
              </a:ext>
            </a:extLst>
          </p:cNvPr>
          <p:cNvSpPr txBox="1"/>
          <p:nvPr/>
        </p:nvSpPr>
        <p:spPr>
          <a:xfrm>
            <a:off x="6443705" y="1703650"/>
            <a:ext cx="56672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 нейтроны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появляются в 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,n)-</a:t>
            </a:r>
            <a:r>
              <a:rPr lang="ru-RU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реакциях на лёгких ядрах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это очень слабый источник нейтронов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мала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источника энергии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ru-RU" b="1" i="0" u="sng" strike="noStrike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0" u="sng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взять много нейтронов ?</a:t>
            </a:r>
            <a:endParaRPr lang="ru-RU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D424B-E161-B3F9-992C-CAC6F8388AF4}"/>
              </a:ext>
            </a:extLst>
          </p:cNvPr>
          <p:cNvSpPr txBox="1"/>
          <p:nvPr/>
        </p:nvSpPr>
        <p:spPr>
          <a:xfrm>
            <a:off x="86041" y="567203"/>
            <a:ext cx="11114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целью различных ядерных реакторов является производство </a:t>
            </a:r>
            <a:r>
              <a:rPr lang="ru-RU" sz="2000" b="1" i="0" u="none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ТЕПЛА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i="0" u="none" strike="noStrike" baseline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НЕЙТРОНОВ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386B8F91-0EAD-D8EA-F98C-DAAA915D2A9F}"/>
              </a:ext>
            </a:extLst>
          </p:cNvPr>
          <p:cNvSpPr txBox="1">
            <a:spLocks/>
          </p:cNvSpPr>
          <p:nvPr/>
        </p:nvSpPr>
        <p:spPr>
          <a:xfrm>
            <a:off x="-452582" y="16097"/>
            <a:ext cx="12192000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latin typeface="TimesNewRomanPS-BoldMT"/>
              </a:rPr>
              <a:t>ОСНОВЫ ФИЗИКИ ДЕЛЕНИЯ ЯДЕР. ПРЕИМУЩЕСТВА И</a:t>
            </a:r>
            <a:br>
              <a:rPr lang="ru-RU" sz="1800" b="1" dirty="0">
                <a:latin typeface="TimesNewRomanPS-BoldMT"/>
              </a:rPr>
            </a:br>
            <a:r>
              <a:rPr lang="ru-RU" sz="1800" b="1" dirty="0">
                <a:latin typeface="TimesNewRomanPS-BoldMT"/>
              </a:rPr>
              <a:t>ПРОБЛЕМЫ ЯДЕРНОЙ ЭНЕРГЕТИКИ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B0DD5B-73A5-9A67-ADE5-A9FE5AFB9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3842378"/>
            <a:ext cx="5829300" cy="14801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5E3CA3-F0E7-6F6A-878D-BEE1AE1E9CE9}"/>
              </a:ext>
            </a:extLst>
          </p:cNvPr>
          <p:cNvSpPr txBox="1"/>
          <p:nvPr/>
        </p:nvSpPr>
        <p:spPr>
          <a:xfrm>
            <a:off x="6453853" y="5409909"/>
            <a:ext cx="56672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Оско́лки</a:t>
            </a:r>
            <a:r>
              <a:rPr lang="ru-RU" sz="1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будут излучать “лишние” нейтроны.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: изогнутая вниз 23">
            <a:extLst>
              <a:ext uri="{FF2B5EF4-FFF2-40B4-BE49-F238E27FC236}">
                <a16:creationId xmlns:a16="http://schemas.microsoft.com/office/drawing/2014/main" id="{DF668FB9-9CFE-DB6C-1823-51C842EFC62C}"/>
              </a:ext>
            </a:extLst>
          </p:cNvPr>
          <p:cNvSpPr/>
          <p:nvPr/>
        </p:nvSpPr>
        <p:spPr>
          <a:xfrm flipH="1">
            <a:off x="10710646" y="3358066"/>
            <a:ext cx="1116768" cy="39696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: изогнутая вниз 24">
            <a:extLst>
              <a:ext uri="{FF2B5EF4-FFF2-40B4-BE49-F238E27FC236}">
                <a16:creationId xmlns:a16="http://schemas.microsoft.com/office/drawing/2014/main" id="{07E40F8F-ADDE-304B-6E7E-C9C38653765B}"/>
              </a:ext>
            </a:extLst>
          </p:cNvPr>
          <p:cNvSpPr/>
          <p:nvPr/>
        </p:nvSpPr>
        <p:spPr>
          <a:xfrm flipH="1">
            <a:off x="9876070" y="3358066"/>
            <a:ext cx="1951344" cy="39696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09CE68E1-4CFA-518B-A902-5D4BB9F17FDB}"/>
              </a:ext>
            </a:extLst>
          </p:cNvPr>
          <p:cNvCxnSpPr/>
          <p:nvPr/>
        </p:nvCxnSpPr>
        <p:spPr>
          <a:xfrm>
            <a:off x="5909452" y="1398200"/>
            <a:ext cx="0" cy="4523265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150B481-C06C-E4C6-B96C-DF1E0CDC89D6}"/>
              </a:ext>
            </a:extLst>
          </p:cNvPr>
          <p:cNvCxnSpPr>
            <a:cxnSpLocks/>
          </p:cNvCxnSpPr>
          <p:nvPr/>
        </p:nvCxnSpPr>
        <p:spPr>
          <a:xfrm flipH="1">
            <a:off x="5120135" y="1969356"/>
            <a:ext cx="1452115" cy="31849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647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2906B-1E00-66D4-DC1F-BE43CEB4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22"/>
            <a:ext cx="12192000" cy="422665"/>
          </a:xfrm>
        </p:spPr>
        <p:txBody>
          <a:bodyPr>
            <a:noAutofit/>
          </a:bodyPr>
          <a:lstStyle/>
          <a:p>
            <a:pPr algn="ctr"/>
            <a:r>
              <a:rPr lang="ru-RU" sz="2000" b="1" i="0" u="none" strike="noStrike" baseline="0" dirty="0">
                <a:latin typeface="TimesNewRomanPS-BoldMT"/>
              </a:rPr>
              <a:t>ОСНОВЫ ФИЗИКИ ДЕЛЕНИЯ ЯДЕР. ПРЕИМУЩЕСТВА И</a:t>
            </a:r>
            <a:br>
              <a:rPr lang="ru-RU" sz="2000" b="1" i="0" u="none" strike="noStrike" baseline="0" dirty="0">
                <a:latin typeface="TimesNewRomanPS-BoldMT"/>
              </a:rPr>
            </a:br>
            <a:r>
              <a:rPr lang="ru-RU" sz="2000" b="1" i="0" u="none" strike="noStrike" baseline="0" dirty="0">
                <a:latin typeface="TimesNewRomanPS-BoldMT"/>
              </a:rPr>
              <a:t>ПРОБЛЕМЫ ЯДЕРНОЙ ЭНЕРГЕТИКИ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73D69C0-8158-49B1-98C8-45646EE6E4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200726"/>
                <a:ext cx="4417003" cy="4966999"/>
              </a:xfrm>
            </p:spPr>
            <p:txBody>
              <a:bodyPr/>
              <a:lstStyle/>
              <a:p>
                <a:pPr algn="l"/>
                <a:r>
                  <a:rPr lang="ru-RU" sz="20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Возможна </a:t>
                </a:r>
                <a:r>
                  <a:rPr lang="ru-RU" sz="2000" b="1" i="0" u="sng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</a:t>
                </a:r>
                <a:r>
                  <a:rPr lang="ru-RU" sz="20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епная </a:t>
                </a:r>
                <a:r>
                  <a:rPr lang="ru-RU" sz="2000" b="1" i="0" u="sng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</a:t>
                </a:r>
                <a:r>
                  <a:rPr lang="ru-RU" sz="20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еакция </a:t>
                </a:r>
                <a:r>
                  <a:rPr lang="ru-RU" sz="2000" b="1" i="0" u="sng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</a:t>
                </a:r>
                <a:r>
                  <a:rPr lang="ru-RU" sz="20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еления (ЦРД) ?</a:t>
                </a:r>
                <a:endParaRPr lang="ru-RU" sz="2000" b="1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l">
                  <a:buNone/>
                </a:pP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Осколки будут излучать “лишние” нейтроны. Если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больше 1-го нейтрона на деление                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ЦРД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ru-RU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ВОЗ</a:t>
                </a:r>
                <a:r>
                  <a:rPr lang="ru-RU" sz="1800" b="1" i="0" u="none" strike="noStrike" baseline="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МОЖНА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800" b="1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Важнейший вопрос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 u="none" strike="noStrike" baseline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b="1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000" b="1" i="1" u="none" strike="noStrike" baseline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sz="20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</a:t>
                </a:r>
              </a:p>
              <a:p>
                <a:pPr marL="0" indent="0" algn="l">
                  <a:buNone/>
                </a:pP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1939 супруги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Фредерик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(1900-1958)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Ирен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(1897-1056) Жолио-Кюри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Франция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экспериментально показали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 algn="ctr">
                  <a:buNone/>
                </a:pPr>
                <a:r>
                  <a:rPr lang="ru-RU" sz="20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b="1" i="0" u="none" strike="noStrike" baseline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&gt;1 !!! </a:t>
                </a:r>
                <a:endParaRPr lang="ru-RU" sz="3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73D69C0-8158-49B1-98C8-45646EE6E4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00726"/>
                <a:ext cx="4417003" cy="4966999"/>
              </a:xfrm>
              <a:blipFill>
                <a:blip r:embed="rId2"/>
                <a:stretch>
                  <a:fillRect l="-1241" t="-1350" r="-6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E93E32B-9F27-0CBF-D74D-5425FDC0F4DF}"/>
              </a:ext>
            </a:extLst>
          </p:cNvPr>
          <p:cNvSpPr txBox="1"/>
          <p:nvPr/>
        </p:nvSpPr>
        <p:spPr>
          <a:xfrm>
            <a:off x="0" y="630113"/>
            <a:ext cx="125799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ЯР зависит не от реакции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от </a:t>
            </a:r>
            <a:r>
              <a:rPr lang="ru-RU" sz="22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ЕПНОЙ </a:t>
            </a:r>
            <a:r>
              <a:rPr lang="ru-RU" sz="22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ЕАКЦИИ </a:t>
            </a:r>
            <a:r>
              <a:rPr lang="ru-RU" sz="22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ЕЛЕНИЯ </a:t>
            </a:r>
            <a:r>
              <a:rPr lang="ru-RU" sz="22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(ЦРД) </a:t>
            </a:r>
            <a:endParaRPr lang="ru-RU" sz="2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EE29AD-4228-37C0-3352-E296E3DB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003" y="1283962"/>
            <a:ext cx="7774997" cy="5506315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62755D4-3BE7-3C6E-0EA7-6FB9CA62C0BA}"/>
              </a:ext>
            </a:extLst>
          </p:cNvPr>
          <p:cNvCxnSpPr>
            <a:cxnSpLocks/>
          </p:cNvCxnSpPr>
          <p:nvPr/>
        </p:nvCxnSpPr>
        <p:spPr>
          <a:xfrm>
            <a:off x="1324038" y="2558473"/>
            <a:ext cx="63407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819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65125"/>
            <a:ext cx="11249025" cy="93027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делящихся и пороговых ядер: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9BACF29-F3CD-A3C5-A11B-9F2F9863C0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225" y="1390650"/>
                <a:ext cx="11601450" cy="478631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Делению тяжёлого ядра препятствует сила притяжения нуклонов в ядре. </a:t>
                </a:r>
              </a:p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Для преодоления сил притяжения необходимо затратить энергию, минимальное значение которой называется барьером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пот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Можно сообщить Т.Я. энергию, </a:t>
                </a:r>
                <a:r>
                  <a:rPr lang="ru-RU" b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НЕЙТРОНАМИ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или </a:t>
                </a:r>
                <a:r>
                  <a:rPr lang="el-GR" b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ru-RU" b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-КВАНТАМИ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Нейтрон не только передаёт ядру свою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но ещё изменяет энергию связи ядра 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 </a:t>
                </a:r>
              </a:p>
              <a:p>
                <a:pPr marL="0" indent="0">
                  <a:buNone/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Е</m:t>
                        </m:r>
                      </m:e>
                      <m:sub>
                        <m: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возб</m:t>
                        </m:r>
                      </m:sub>
                    </m:sSub>
                    <m:r>
                      <a:rPr lang="ru-RU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  <m:r>
                      <a:rPr lang="ru-RU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ru-RU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𝜺</m:t>
                    </m:r>
                  </m:oMath>
                </a14:m>
                <a:r>
                  <a:rPr lang="ru-RU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Если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возб</m:t>
                        </m:r>
                      </m:sub>
                    </m:sSub>
                    <m:r>
                      <a:rPr lang="ru-RU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sSub>
                      <m:sSubPr>
                        <m:ctrlPr>
                          <a:rPr lang="ru-RU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  <m:r>
                      <a:rPr lang="ru-RU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ru-RU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𝜺</m:t>
                    </m:r>
                    <m:r>
                      <a:rPr lang="ru-RU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ru-R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 </m:t>
                    </m:r>
                    <m:sSub>
                      <m:sSubPr>
                        <m:ctrlPr>
                          <a:rPr lang="ru-R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пот </m:t>
                        </m:r>
                      </m:sub>
                    </m:sSub>
                  </m:oMath>
                </a14:m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, то есть деление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ru-RU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Делящиеся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ядра:                  </a:t>
                </a:r>
                <a14:m>
                  <m:oMath xmlns:m="http://schemas.openxmlformats.org/officeDocument/2006/math">
                    <m:r>
                      <a:rPr lang="ru-RU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𝜺</m:t>
                    </m:r>
                    <m:r>
                      <a:rPr lang="ru-RU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&gt; </m:t>
                    </m:r>
                    <m:sSub>
                      <m:sSubPr>
                        <m:ctrlPr>
                          <a:rPr lang="ru-RU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пот</m:t>
                        </m:r>
                      </m:sub>
                    </m:sSub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ru-RU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Пороговые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ядра: </a:t>
                </a:r>
                <a14:m>
                  <m:oMath xmlns:m="http://schemas.openxmlformats.org/officeDocument/2006/math">
                    <m:r>
                      <a:rPr lang="ru-RU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</m:t>
                    </m:r>
                    <m:r>
                      <a:rPr lang="ru-RU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𝜺</m:t>
                    </m:r>
                    <m:r>
                      <a:rPr lang="ru-RU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&lt; </m:t>
                    </m:r>
                    <m:sSub>
                      <m:sSubPr>
                        <m:ctrlPr>
                          <a:rPr lang="ru-RU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пот</m:t>
                        </m:r>
                      </m:sub>
                    </m:sSub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9BACF29-F3CD-A3C5-A11B-9F2F9863C0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225" y="1390650"/>
                <a:ext cx="11601450" cy="4786313"/>
              </a:xfrm>
              <a:blipFill>
                <a:blip r:embed="rId2"/>
                <a:stretch>
                  <a:fillRect l="-946" t="-3057" r="-5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0AF1C8D-45AF-13E0-736F-C8AFF0BDB8C9}"/>
              </a:ext>
            </a:extLst>
          </p:cNvPr>
          <p:cNvSpPr txBox="1">
            <a:spLocks/>
          </p:cNvSpPr>
          <p:nvPr/>
        </p:nvSpPr>
        <p:spPr>
          <a:xfrm>
            <a:off x="0" y="67722"/>
            <a:ext cx="12192000" cy="422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>
                <a:latin typeface="TimesNewRomanPS-BoldMT"/>
              </a:rPr>
              <a:t>ОСНОВЫ ФИЗИКИ ДЕЛЕНИЯ ЯДЕР. ПРЕИМУЩЕСТВА И</a:t>
            </a:r>
            <a:br>
              <a:rPr lang="ru-RU" sz="2000" b="1">
                <a:latin typeface="TimesNewRomanPS-BoldMT"/>
              </a:rPr>
            </a:br>
            <a:r>
              <a:rPr lang="ru-RU" sz="2000" b="1">
                <a:latin typeface="TimesNewRomanPS-BoldMT"/>
              </a:rPr>
              <a:t>ПРОБЛЕМЫ ЯДЕРНОЙ ЭНЕРГЕТИКИ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F9E7A-FB38-D0DC-7ACF-3DF2CB663E2B}"/>
              </a:ext>
            </a:extLst>
          </p:cNvPr>
          <p:cNvSpPr txBox="1"/>
          <p:nvPr/>
        </p:nvSpPr>
        <p:spPr>
          <a:xfrm>
            <a:off x="4867563" y="6317673"/>
            <a:ext cx="512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              посмотрите следующий слайд 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7DFEC3DB-7150-FF8D-CC81-849AFB3EFB45}"/>
              </a:ext>
            </a:extLst>
          </p:cNvPr>
          <p:cNvCxnSpPr/>
          <p:nvPr/>
        </p:nvCxnSpPr>
        <p:spPr>
          <a:xfrm>
            <a:off x="5828145" y="6502111"/>
            <a:ext cx="5357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799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65125"/>
            <a:ext cx="11249025" cy="93027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делящихся и пороговых ядер: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390650"/>
            <a:ext cx="11601450" cy="47863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0AF1C8D-45AF-13E0-736F-C8AFF0BDB8C9}"/>
              </a:ext>
            </a:extLst>
          </p:cNvPr>
          <p:cNvSpPr txBox="1">
            <a:spLocks/>
          </p:cNvSpPr>
          <p:nvPr/>
        </p:nvSpPr>
        <p:spPr>
          <a:xfrm>
            <a:off x="0" y="67722"/>
            <a:ext cx="12192000" cy="422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>
                <a:latin typeface="TimesNewRomanPS-BoldMT"/>
              </a:rPr>
              <a:t>ОСНОВЫ ФИЗИКИ ДЕЛЕНИЯ ЯДЕР. ПРЕИМУЩЕСТВА И</a:t>
            </a:r>
            <a:br>
              <a:rPr lang="ru-RU" sz="2000" b="1">
                <a:latin typeface="TimesNewRomanPS-BoldMT"/>
              </a:rPr>
            </a:br>
            <a:r>
              <a:rPr lang="ru-RU" sz="2000" b="1">
                <a:latin typeface="TimesNewRomanPS-BoldMT"/>
              </a:rPr>
              <a:t>ПРОБЛЕМЫ ЯДЕРНОЙ ЭНЕРГЕТИКИ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7">
                <a:extLst>
                  <a:ext uri="{FF2B5EF4-FFF2-40B4-BE49-F238E27FC236}">
                    <a16:creationId xmlns:a16="http://schemas.microsoft.com/office/drawing/2014/main" id="{BB090E2F-E3AE-7F19-350C-2CD805C423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2530179"/>
                  </p:ext>
                </p:extLst>
              </p:nvPr>
            </p:nvGraphicFramePr>
            <p:xfrm>
              <a:off x="1134196" y="2195663"/>
              <a:ext cx="9190182" cy="384162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42103">
                      <a:extLst>
                        <a:ext uri="{9D8B030D-6E8A-4147-A177-3AD203B41FA5}">
                          <a16:colId xmlns:a16="http://schemas.microsoft.com/office/drawing/2014/main" val="1390711805"/>
                        </a:ext>
                      </a:extLst>
                    </a:gridCol>
                    <a:gridCol w="1235871">
                      <a:extLst>
                        <a:ext uri="{9D8B030D-6E8A-4147-A177-3AD203B41FA5}">
                          <a16:colId xmlns:a16="http://schemas.microsoft.com/office/drawing/2014/main" val="4160363152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2099950854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4004629539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1772832514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969954483"/>
                        </a:ext>
                      </a:extLst>
                    </a:gridCol>
                  </a:tblGrid>
                  <a:tr h="31465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Изотоп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Н±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  <m:t>Е</m:t>
                                    </m:r>
                                  </m:e>
                                  <m:sub>
                                    <m: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  <m:t>пот</m:t>
                                    </m:r>
                                  </m:sub>
                                </m:sSub>
                                <m:r>
                                  <a:rPr lang="ru-RU" b="1" i="1" smtClean="0">
                                    <a:latin typeface="Cambria Math" panose="02040503050406030204" pitchFamily="18" charset="0"/>
                                  </a:rPr>
                                  <m:t>, МэВ</m:t>
                                </m:r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МэВ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ru-RU" b="1" i="1" dirty="0"/>
                            <a:t> -</a:t>
                          </a:r>
                          <a14:m>
                            <m:oMath xmlns:m="http://schemas.openxmlformats.org/officeDocument/2006/math">
                              <m:r>
                                <a:rPr lang="ru-RU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  <m:t>Е</m:t>
                                  </m:r>
                                </m:e>
                                <m:sub>
                                  <m: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  <m:t>пот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МэВ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6777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𝑻𝒉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𝟗𝟎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𝟐𝟑𝟐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𝑻𝒉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𝟗𝟎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-1.2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4713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𝟐𝟑𝟑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141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6.84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+0.84</a:t>
                          </a:r>
                          <a:endParaRPr lang="ru-RU" b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07412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𝟐𝟑𝟓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𝟐𝟑𝟔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+0.35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268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ru-RU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𝟗𝟐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𝟐𝟑𝟖</m:t>
                                  </m:r>
                                </m:sup>
                              </m:sSubSup>
                              <m:groupChr>
                                <m:groupChrPr>
                                  <m:chr m:val="→"/>
                                  <m:vertJc m:val="bot"/>
                                  <m:ctrlP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r>
                                    <m:rPr>
                                      <m:brk m:alnAt="2"/>
                                    </m:r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groupChr>
                              <m:sSubSup>
                                <m:sSubSupPr>
                                  <m:ctrlP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𝟗𝟐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𝟐𝟑𝟗</m:t>
                                  </m:r>
                                </m:sup>
                              </m:sSubSup>
                            </m:oMath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146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4.80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92617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𝑵𝒑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𝟗𝟑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𝟐𝟑𝟕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𝑵𝒑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𝟗𝟑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𝟐𝟑𝟖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5.1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-0.4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25433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𝑷𝒖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𝟗𝟒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𝟐𝟑𝟗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𝑷𝒖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𝟗𝟒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𝟐𝟒𝟎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+1.53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34463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7">
                <a:extLst>
                  <a:ext uri="{FF2B5EF4-FFF2-40B4-BE49-F238E27FC236}">
                    <a16:creationId xmlns:a16="http://schemas.microsoft.com/office/drawing/2014/main" id="{BB090E2F-E3AE-7F19-350C-2CD805C423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2530179"/>
                  </p:ext>
                </p:extLst>
              </p:nvPr>
            </p:nvGraphicFramePr>
            <p:xfrm>
              <a:off x="1134196" y="2195663"/>
              <a:ext cx="9190182" cy="384162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42103">
                      <a:extLst>
                        <a:ext uri="{9D8B030D-6E8A-4147-A177-3AD203B41FA5}">
                          <a16:colId xmlns:a16="http://schemas.microsoft.com/office/drawing/2014/main" val="1390711805"/>
                        </a:ext>
                      </a:extLst>
                    </a:gridCol>
                    <a:gridCol w="1235871">
                      <a:extLst>
                        <a:ext uri="{9D8B030D-6E8A-4147-A177-3AD203B41FA5}">
                          <a16:colId xmlns:a16="http://schemas.microsoft.com/office/drawing/2014/main" val="4160363152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2099950854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4004629539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1772832514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96995448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Изотоп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Н±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282625" t="-10000" r="-200772" b="-9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МэВ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482625" t="-10000" r="-772" b="-95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6777822"/>
                      </a:ext>
                    </a:extLst>
                  </a:tr>
                  <a:tr h="44215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90411" r="-461338" b="-6849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-1.2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471389"/>
                      </a:ext>
                    </a:extLst>
                  </a:tr>
                  <a:tr h="71647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118803" r="-461338" b="-3273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141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6.84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+0.84</a:t>
                          </a:r>
                          <a:endParaRPr lang="ru-RU" b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0741293"/>
                      </a:ext>
                    </a:extLst>
                  </a:tr>
                  <a:tr h="44215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350685" r="-461338" b="-4246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+0.35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268216"/>
                      </a:ext>
                    </a:extLst>
                  </a:tr>
                  <a:tr h="71647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278814" r="-461338" b="-1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146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4.80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9261759"/>
                      </a:ext>
                    </a:extLst>
                  </a:tr>
                  <a:tr h="44215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620833" r="-461338" b="-1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5.1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-0.4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2543345"/>
                      </a:ext>
                    </a:extLst>
                  </a:tr>
                  <a:tr h="71647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439831" r="-461338" b="-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+1.53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34463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651313B-69F5-1011-63D6-8777D1C1D29D}"/>
              </a:ext>
            </a:extLst>
          </p:cNvPr>
          <p:cNvSpPr txBox="1"/>
          <p:nvPr/>
        </p:nvSpPr>
        <p:spPr>
          <a:xfrm>
            <a:off x="276225" y="1178542"/>
            <a:ext cx="11601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latin typeface="TimesNewRomanPSMT"/>
              </a:rPr>
              <a:t>Для ядер тяжёлых элементов энергия связи парного нейтрона</a:t>
            </a:r>
            <a:r>
              <a:rPr lang="en-US" sz="1800" b="1" i="0" u="none" strike="noStrike" baseline="0" dirty="0">
                <a:latin typeface="TimesNewRomanPSMT"/>
              </a:rPr>
              <a:t> </a:t>
            </a:r>
            <a:r>
              <a:rPr lang="ru-RU" sz="1800" b="1" i="0" u="none" strike="noStrike" baseline="0" dirty="0">
                <a:latin typeface="TimesNewRomanPSMT"/>
              </a:rPr>
              <a:t>достаточна для преодоления потенциального барьера ядра.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31429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65125"/>
            <a:ext cx="11249025" cy="93027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Коэффициента воспроизводства – КВ: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390650"/>
            <a:ext cx="11601450" cy="47863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0AF1C8D-45AF-13E0-736F-C8AFF0BDB8C9}"/>
              </a:ext>
            </a:extLst>
          </p:cNvPr>
          <p:cNvSpPr txBox="1">
            <a:spLocks/>
          </p:cNvSpPr>
          <p:nvPr/>
        </p:nvSpPr>
        <p:spPr>
          <a:xfrm>
            <a:off x="0" y="67722"/>
            <a:ext cx="12192000" cy="422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>
                <a:latin typeface="TimesNewRomanPS-BoldMT"/>
              </a:rPr>
              <a:t>ОСНОВЫ ФИЗИКИ ДЕЛЕНИЯ ЯДЕР. ПРЕИМУЩЕСТВА И</a:t>
            </a:r>
            <a:br>
              <a:rPr lang="ru-RU" sz="2000" b="1">
                <a:latin typeface="TimesNewRomanPS-BoldMT"/>
              </a:rPr>
            </a:br>
            <a:r>
              <a:rPr lang="ru-RU" sz="2000" b="1">
                <a:latin typeface="TimesNewRomanPS-BoldMT"/>
              </a:rPr>
              <a:t>ПРОБЛЕМЫ ЯДЕРНОЙ ЭНЕРГЕТИКИ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7F7A3D-4F9B-9BF8-A111-A5DE1E7038FC}"/>
                  </a:ext>
                </a:extLst>
              </p:cNvPr>
              <p:cNvSpPr txBox="1"/>
              <p:nvPr/>
            </p:nvSpPr>
            <p:spPr>
              <a:xfrm>
                <a:off x="680085" y="1226200"/>
                <a:ext cx="11407140" cy="3787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8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ядерном топливе</a:t>
                </a:r>
                <a:r>
                  <a:rPr lang="en-US" sz="28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xU235 + (1-x)U238</a:t>
                </a:r>
                <a:r>
                  <a:rPr lang="en-US" sz="28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ru-RU" sz="28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происходят 2 основные реакции:</a:t>
                </a:r>
              </a:p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1- Деления </a:t>
                </a:r>
                <a:r>
                  <a:rPr lang="ru-RU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делящемся </a:t>
                </a:r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изотопе:</a:t>
                </a:r>
              </a:p>
              <a:p>
                <a:r>
                  <a:rPr lang="ru-RU" sz="24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𝟐𝟑𝟓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→ </m:t>
                    </m:r>
                    <m:sSub>
                      <m:sSubPr>
                        <m:ctrlP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ПД</m:t>
                        </m:r>
                      </m:e>
                      <m:sub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ru-RU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sSub>
                      <m:sSubPr>
                        <m:ctrlP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ПД</m:t>
                        </m:r>
                      </m:e>
                      <m:sub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ru-RU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эВ</m:t>
                    </m:r>
                  </m:oMath>
                </a14:m>
                <a:endParaRPr lang="ru-RU" sz="2400" b="1" i="0" u="none" strike="noStrike" baseline="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ru-RU" sz="2400" b="1" i="0" u="none" strike="noStrike" baseline="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 радиационного захвата </a:t>
                </a:r>
                <a:r>
                  <a:rPr lang="ru-RU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пороговом </a:t>
                </a:r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изотопе: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приводит</a:t>
                </a:r>
              </a:p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 образованию делящегося ядра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800" b="1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4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ru-RU" sz="24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→ </m:t>
                    </m:r>
                    <m:sSup>
                      <m:sSupPr>
                        <m:ctrlP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ru-RU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𝑼</m:t>
                            </m:r>
                          </m:e>
                          <m:sup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𝟐𝟑𝟗</m:t>
                            </m:r>
                          </m:sup>
                        </m:sSup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𝜷</m:t>
                            </m:r>
                          </m:e>
                          <m:sup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</m:groupCh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𝑵𝒑</m:t>
                            </m:r>
                          </m:e>
                          <m:sup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𝟐𝟑𝟗</m:t>
                            </m:r>
                          </m:sup>
                        </m:sSup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𝜷</m:t>
                            </m:r>
                          </m:e>
                          <m:sup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</m:groupCh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𝑷𝒖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𝟐𝟑𝟗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ru-RU" sz="2400" b="1" i="0" u="none" strike="noStrike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7F7A3D-4F9B-9BF8-A111-A5DE1E703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85" y="1226200"/>
                <a:ext cx="11407140" cy="3787062"/>
              </a:xfrm>
              <a:prstGeom prst="rect">
                <a:avLst/>
              </a:prstGeom>
              <a:blipFill>
                <a:blip r:embed="rId3"/>
                <a:stretch>
                  <a:fillRect l="-1122" t="-16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1623F61-2035-FD4D-F990-B27577F38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999002"/>
              </p:ext>
            </p:extLst>
          </p:nvPr>
        </p:nvGraphicFramePr>
        <p:xfrm>
          <a:off x="1448973" y="4979298"/>
          <a:ext cx="9617612" cy="119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3365280" imgH="419040" progId="Equation.DSMT4">
                  <p:embed/>
                </p:oleObj>
              </mc:Choice>
              <mc:Fallback>
                <p:oleObj name="Equation" r:id="rId4" imgW="3365280" imgH="419040" progId="Equation.DSMT4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8973" y="4979298"/>
                        <a:ext cx="9617612" cy="119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4995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3F128-964C-1713-1F99-D0685105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169"/>
            <a:ext cx="10515600" cy="4648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u="none" strike="noStrike" baseline="0" dirty="0">
                <a:solidFill>
                  <a:schemeClr val="accent1">
                    <a:lumMod val="75000"/>
                  </a:schemeClr>
                </a:solidFill>
                <a:latin typeface="TimesNewRomanPS-BoldItalicMT"/>
              </a:rPr>
              <a:t>ОСНОВНЫЕ КОМПОНЕНТЫ ЯДЕРНОГО РЕАКТОРА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139D6BE-DAB3-4F77-FE5E-11EB25113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399" y="2536336"/>
            <a:ext cx="6902694" cy="415824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32536-CEA7-C0ED-1C8D-F5740294FC68}"/>
              </a:ext>
            </a:extLst>
          </p:cNvPr>
          <p:cNvSpPr txBox="1"/>
          <p:nvPr/>
        </p:nvSpPr>
        <p:spPr>
          <a:xfrm>
            <a:off x="211015" y="1098493"/>
            <a:ext cx="1171838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/>
            <a:r>
              <a:rPr lang="ru-RU" sz="2000" b="1" i="0" u="sng" strike="noStrike" baseline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Ядерный реактор</a:t>
            </a:r>
            <a:r>
              <a:rPr lang="ru-RU" sz="2000" b="1" i="0" strike="noStrike" baseline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</a:t>
            </a:r>
            <a:r>
              <a:rPr lang="ru-RU" sz="2000" b="1" i="0" u="none" strike="noStrike" baseline="0" dirty="0">
                <a:latin typeface="TimesNewRomanPSMT"/>
              </a:rPr>
              <a:t>представляет собой систему, в которой осуществляется цепной процесс деления нейтронами тяжёлых ядер.</a:t>
            </a:r>
            <a:endParaRPr lang="en-US" sz="2000" b="1" i="0" u="none" strike="noStrike" baseline="0" dirty="0">
              <a:latin typeface="TimesNewRomanPSMT"/>
            </a:endParaRPr>
          </a:p>
          <a:p>
            <a:pPr algn="justLow"/>
            <a:r>
              <a:rPr lang="ru-RU" sz="2000" b="1" u="sng" dirty="0">
                <a:solidFill>
                  <a:schemeClr val="accent1"/>
                </a:solidFill>
                <a:latin typeface="TimesNewRomanPSMT"/>
              </a:rPr>
              <a:t>Я.Р. </a:t>
            </a:r>
            <a:r>
              <a:rPr lang="ru-RU" sz="2000" b="1" i="0" u="none" strike="noStrike" baseline="0" dirty="0">
                <a:latin typeface="TimesNewRomanPSMT"/>
              </a:rPr>
              <a:t>предназначены для </a:t>
            </a:r>
            <a:r>
              <a:rPr lang="ru-RU" sz="2000" b="1" i="0" u="sng" strike="noStrike" baseline="0" dirty="0">
                <a:latin typeface="TimesNewRomanPSMT"/>
              </a:rPr>
              <a:t>выработки</a:t>
            </a:r>
            <a:r>
              <a:rPr lang="en-US" sz="2000" b="1" i="0" u="sng" strike="noStrike" baseline="0" dirty="0">
                <a:latin typeface="TimesNewRomanPSMT"/>
              </a:rPr>
              <a:t> </a:t>
            </a:r>
            <a:r>
              <a:rPr lang="ru-RU" sz="2000" b="1" i="0" u="sng" strike="noStrike" baseline="0" dirty="0">
                <a:latin typeface="TimesNewRomanPSMT"/>
              </a:rPr>
              <a:t>тепловой энергии</a:t>
            </a:r>
            <a:r>
              <a:rPr lang="ru-RU" sz="2000" b="1" i="0" u="none" strike="noStrike" baseline="0" dirty="0">
                <a:latin typeface="TimesNewRomanPSMT"/>
              </a:rPr>
              <a:t>, </a:t>
            </a:r>
            <a:r>
              <a:rPr lang="ru-RU" sz="2000" b="1" i="0" u="sng" strike="noStrike" baseline="0" dirty="0">
                <a:latin typeface="TimesNewRomanPSMT"/>
              </a:rPr>
              <a:t>наработки различных трансурановых </a:t>
            </a:r>
            <a:r>
              <a:rPr lang="ru-RU" sz="2000" b="1" i="0" u="none" strike="noStrike" baseline="0" dirty="0">
                <a:latin typeface="TimesNewRomanPSMT"/>
              </a:rPr>
              <a:t>элементов, </a:t>
            </a:r>
            <a:r>
              <a:rPr lang="ru-RU" sz="2000" b="1" i="0" u="sng" strike="noStrike" baseline="0" dirty="0">
                <a:latin typeface="TimesNewRomanPSMT"/>
              </a:rPr>
              <a:t>научно-экспериментальных целей </a:t>
            </a:r>
            <a:r>
              <a:rPr lang="ru-RU" sz="2000" b="1" i="0" u="none" strike="noStrike" baseline="0" dirty="0">
                <a:latin typeface="TimesNewRomanPSMT"/>
              </a:rPr>
              <a:t>и прочих задач.</a:t>
            </a:r>
            <a:endParaRPr lang="en-US" sz="2000" b="1" i="0" u="none" strike="noStrike" baseline="0" dirty="0">
              <a:latin typeface="TimesNewRomanPSMT"/>
            </a:endParaRPr>
          </a:p>
          <a:p>
            <a:pPr algn="justLow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23882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65125"/>
            <a:ext cx="11249025" cy="93027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Коэффициента воспроизводства – КВ: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390650"/>
            <a:ext cx="11601450" cy="47863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0AF1C8D-45AF-13E0-736F-C8AFF0BDB8C9}"/>
              </a:ext>
            </a:extLst>
          </p:cNvPr>
          <p:cNvSpPr txBox="1">
            <a:spLocks/>
          </p:cNvSpPr>
          <p:nvPr/>
        </p:nvSpPr>
        <p:spPr>
          <a:xfrm>
            <a:off x="0" y="67722"/>
            <a:ext cx="12192000" cy="422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>
                <a:latin typeface="TimesNewRomanPS-BoldMT"/>
              </a:rPr>
              <a:t>ОСНОВЫ ФИЗИКИ ДЕЛЕНИЯ ЯДЕР. ПРЕИМУЩЕСТВА И</a:t>
            </a:r>
            <a:br>
              <a:rPr lang="ru-RU" sz="2000" b="1">
                <a:latin typeface="TimesNewRomanPS-BoldMT"/>
              </a:rPr>
            </a:br>
            <a:r>
              <a:rPr lang="ru-RU" sz="2000" b="1">
                <a:latin typeface="TimesNewRomanPS-BoldMT"/>
              </a:rPr>
              <a:t>ПРОБЛЕМЫ ЯДЕРНОЙ ЭНЕРГЕТИКИ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F7A3D-4F9B-9BF8-A111-A5DE1E7038FC}"/>
              </a:ext>
            </a:extLst>
          </p:cNvPr>
          <p:cNvSpPr txBox="1"/>
          <p:nvPr/>
        </p:nvSpPr>
        <p:spPr>
          <a:xfrm>
            <a:off x="314325" y="1226200"/>
            <a:ext cx="117729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/>
            <a:r>
              <a:rPr lang="ru-RU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Реакции, в результате которых образуются искусственные делящиеся нуклиды (239Pu, 233U), называются реакциями воспроизводства ядерного топлива.</a:t>
            </a:r>
            <a:endParaRPr lang="ru-RU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1623F61-2035-FD4D-F990-B27577F38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357744"/>
              </p:ext>
            </p:extLst>
          </p:nvPr>
        </p:nvGraphicFramePr>
        <p:xfrm>
          <a:off x="1391969" y="2775645"/>
          <a:ext cx="9617612" cy="119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3365280" imgH="419040" progId="Equation.DSMT4">
                  <p:embed/>
                </p:oleObj>
              </mc:Choice>
              <mc:Fallback>
                <p:oleObj name="Equation" r:id="rId3" imgW="3365280" imgH="41904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71623F61-2035-FD4D-F990-B27577F38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1969" y="2775645"/>
                        <a:ext cx="9617612" cy="119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C9B0B9-03C0-8E4F-488A-0C8F9F0EB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90" y="4280445"/>
            <a:ext cx="8900000" cy="18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6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0"/>
            <a:ext cx="11601450" cy="9302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ЯДЕРНОГО ТОПЛИВА (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ЯДЕРНОГО ТОПЛИВНОГО ЦИКЛА (ЯТЦ)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930276"/>
            <a:ext cx="11601450" cy="5246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ЯМ: нуклиды, которые делятся нейтронами.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800" b="1" i="0" u="none" strike="noStrike" baseline="0" dirty="0">
                <a:latin typeface="TimesNewRomanPSMT"/>
              </a:rPr>
              <a:t>Естественные (первичные) изотопы урана и тория (</a:t>
            </a:r>
            <a:r>
              <a:rPr lang="en-US" sz="1800" b="1" i="0" u="none" strike="noStrike" baseline="0" dirty="0">
                <a:latin typeface="TimesNewRomanPSMT"/>
              </a:rPr>
              <a:t>235U, 238U, 232Th</a:t>
            </a:r>
            <a:r>
              <a:rPr lang="ru-RU" sz="1800" b="1" i="0" u="none" strike="noStrike" baseline="0" dirty="0">
                <a:latin typeface="TimesNewRomanPSMT"/>
              </a:rPr>
              <a:t>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800" b="1" i="0" u="none" strike="noStrike" baseline="0" dirty="0">
                <a:latin typeface="TimesNewRomanPSMT"/>
              </a:rPr>
              <a:t>Искусственные (вторичные) изотопы плутония (</a:t>
            </a:r>
            <a:r>
              <a:rPr lang="en-US" sz="1800" b="1" i="0" u="none" strike="noStrike" baseline="0" dirty="0">
                <a:latin typeface="TimesNewRomanPSMT"/>
              </a:rPr>
              <a:t>239Pu, 241Pu</a:t>
            </a:r>
            <a:r>
              <a:rPr lang="ru-RU" sz="1800" b="1" i="0" u="none" strike="noStrike" baseline="0" dirty="0">
                <a:latin typeface="TimesNewRomanPSMT"/>
              </a:rPr>
              <a:t>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800" b="1" i="0" u="none" strike="noStrike" baseline="0" dirty="0">
                <a:latin typeface="TimesNewRomanPSMT"/>
              </a:rPr>
              <a:t>изотопы трансурановых элементов (</a:t>
            </a:r>
            <a:r>
              <a:rPr lang="ru-RU" sz="1800" b="1" i="0" u="none" strike="noStrike" baseline="0" dirty="0" err="1">
                <a:latin typeface="TimesNewRomanPSMT"/>
              </a:rPr>
              <a:t>Np</a:t>
            </a:r>
            <a:r>
              <a:rPr lang="ru-RU" sz="1800" b="1" i="0" u="none" strike="noStrike" baseline="0" dirty="0">
                <a:latin typeface="TimesNewRomanPSMT"/>
              </a:rPr>
              <a:t>, </a:t>
            </a:r>
            <a:r>
              <a:rPr lang="ru-RU" sz="1800" b="1" i="0" u="none" strike="noStrike" baseline="0" dirty="0" err="1">
                <a:latin typeface="TimesNewRomanPSMT"/>
              </a:rPr>
              <a:t>Am</a:t>
            </a:r>
            <a:r>
              <a:rPr lang="ru-RU" sz="1800" b="1" i="0" u="none" strike="noStrike" baseline="0" dirty="0">
                <a:latin typeface="TimesNewRomanPSMT"/>
              </a:rPr>
              <a:t>, </a:t>
            </a:r>
            <a:r>
              <a:rPr lang="ru-RU" sz="1800" b="1" i="0" u="none" strike="noStrike" baseline="0" dirty="0" err="1">
                <a:latin typeface="TimesNewRomanPSMT"/>
              </a:rPr>
              <a:t>Cm</a:t>
            </a:r>
            <a:r>
              <a:rPr lang="ru-RU" sz="1800" b="1" i="0" u="none" strike="noStrike" baseline="0" dirty="0">
                <a:latin typeface="TimesNewRomanPSMT"/>
              </a:rPr>
              <a:t>, </a:t>
            </a:r>
            <a:r>
              <a:rPr lang="ru-RU" sz="1800" b="1" i="0" u="none" strike="noStrike" baseline="0" dirty="0" err="1">
                <a:latin typeface="TimesNewRomanPSMT"/>
              </a:rPr>
              <a:t>Bk</a:t>
            </a:r>
            <a:r>
              <a:rPr lang="ru-RU" sz="1800" b="1" i="0" u="none" strike="noStrike" baseline="0" dirty="0">
                <a:latin typeface="TimesNewRomanPSMT"/>
              </a:rPr>
              <a:t>, </a:t>
            </a:r>
            <a:r>
              <a:rPr lang="ru-RU" sz="1800" b="1" i="0" u="none" strike="noStrike" baseline="0" dirty="0" err="1">
                <a:latin typeface="TimesNewRomanPSMT"/>
              </a:rPr>
              <a:t>Cf</a:t>
            </a:r>
            <a:r>
              <a:rPr lang="ru-RU" sz="1800" b="1" i="0" u="none" strike="noStrike" baseline="0" dirty="0">
                <a:latin typeface="TimesNewRomanPSMT"/>
              </a:rPr>
              <a:t>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800" b="1" i="0" u="none" strike="noStrike" baseline="0" dirty="0">
                <a:latin typeface="TimesNewRomanPSMT"/>
              </a:rPr>
              <a:t>искусственный (вторичный) изотоп 233U.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sz="1800" b="1" i="0" u="none" strike="noStrike" baseline="0" dirty="0">
                <a:latin typeface="TimesNewRomanPSMT"/>
              </a:rPr>
              <a:t> Изотоп 235U является единственным природным ЯМ, который может делиться нейтронами любых энергий.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следующие виды ядерного топлива: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800" b="1" i="0" u="none" strike="noStrike" baseline="0" dirty="0">
                <a:latin typeface="TimesNewRomanPSMT"/>
              </a:rPr>
              <a:t>чистые металлы, сплавы металлов, интерметаллические соединения;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800" b="1" i="0" u="none" strike="noStrike" baseline="0" dirty="0">
                <a:latin typeface="TimesNewRomanPSMT"/>
              </a:rPr>
              <a:t>керамика (оксиды, карбиды, нитриды);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800" b="1" i="0" u="none" strike="noStrike" baseline="0" dirty="0">
                <a:latin typeface="TimesNewRomanPSMT"/>
              </a:rPr>
              <a:t>металлокерамика (</a:t>
            </a:r>
            <a:r>
              <a:rPr lang="ru-RU" sz="1800" b="1" i="0" u="none" strike="noStrike" baseline="0" dirty="0" err="1">
                <a:latin typeface="TimesNewRomanPSMT"/>
              </a:rPr>
              <a:t>керметы</a:t>
            </a:r>
            <a:r>
              <a:rPr lang="ru-RU" sz="1800" b="1" i="0" u="none" strike="noStrike" baseline="0" dirty="0">
                <a:latin typeface="TimesNewRomanPSMT"/>
              </a:rPr>
              <a:t>-частицы металлического топлива диспергированы в керамической матрице);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800" b="1" i="0" u="none" strike="noStrike" baseline="0" dirty="0">
                <a:latin typeface="TimesNewRomanPSMT"/>
              </a:rPr>
              <a:t>дисперсное топливо (микрочастицы топлива в защитной оболочке диспергированы в инертной, например графитовой, матрице).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9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0"/>
            <a:ext cx="11601450" cy="9302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ЯДЕРНОГО ТОПЛИВА (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ЯДЕРНОГО ТОПЛИВНОГО ЦИКЛА (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ЯТЦ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5" y="1422401"/>
            <a:ext cx="11333306" cy="49506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стадии ЯТЦ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2000" b="1" i="0" u="none" strike="noStrike" baseline="0" dirty="0">
                <a:latin typeface="TimesNewRomanPSMT"/>
              </a:rPr>
              <a:t>Добыча урановой руды и извлечение из неё урана.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2000" b="1" i="0" u="none" strike="noStrike" baseline="0" dirty="0">
                <a:latin typeface="TimesNewRomanPSMT"/>
              </a:rPr>
              <a:t>Изготовление ядерного топлива: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          а) получение уранового концентрата в виде U3O8 (окта-оксид урана);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          б) конверсия U3O8 в UF6 (гексафторид урана);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          в) обогащение урана изотопом 235U;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          г) изготовление твэлов и ТВС.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latin typeface="TimesNewRomanPSMT"/>
              </a:rPr>
              <a:t>3.  Использование ядерного топлива в ядерных реакторах различного типа.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latin typeface="TimesNewRomanPSMT"/>
              </a:rPr>
              <a:t>4. Временное хранение облучённых ТВС (ОТВС) на АЭС.</a:t>
            </a:r>
          </a:p>
          <a:p>
            <a:pPr marL="0" indent="0" algn="l">
              <a:buNone/>
            </a:pP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Далее возможны два варианта: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  <a:cs typeface="Times New Roman" panose="02020603050405020304" pitchFamily="18" charset="0"/>
              </a:rPr>
              <a:t>ОТКРЫТЫЙ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 ЯТЦ или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  <a:cs typeface="Times New Roman" panose="02020603050405020304" pitchFamily="18" charset="0"/>
              </a:rPr>
              <a:t>ЗАМКНУТЫЙ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 ЯТЦ.</a:t>
            </a:r>
          </a:p>
          <a:p>
            <a:pPr marL="0" indent="0" algn="l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открытого ЯТЦ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Транспортировка и захоронение ОТВС в геологических формациях.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BBA02-22C5-CCA0-6A28-EFF1688307E7}"/>
              </a:ext>
            </a:extLst>
          </p:cNvPr>
          <p:cNvSpPr txBox="1"/>
          <p:nvPr/>
        </p:nvSpPr>
        <p:spPr>
          <a:xfrm>
            <a:off x="1450109" y="930275"/>
            <a:ext cx="9753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ЯТЦ: процесс изготовления, использования и переработки ядерное топливо.</a:t>
            </a:r>
          </a:p>
        </p:txBody>
      </p:sp>
    </p:spTree>
    <p:extLst>
      <p:ext uri="{BB962C8B-B14F-4D97-AF65-F5344CB8AC3E}">
        <p14:creationId xmlns:p14="http://schemas.microsoft.com/office/powerpoint/2010/main" val="3491000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0BF9C-D504-47C2-1248-045579961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2" y="636584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i="0" u="none" strike="noStrike" baseline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А. Открытый (разомкнутый) ЯТЦ</a:t>
            </a:r>
            <a:endParaRPr lang="ru-RU" sz="6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8E38E8-18F2-7199-13BC-D071480DF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62147"/>
            <a:ext cx="10515600" cy="407829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0F3763B-3ED3-DA9D-416E-F03E6F1DDE55}"/>
              </a:ext>
            </a:extLst>
          </p:cNvPr>
          <p:cNvSpPr txBox="1">
            <a:spLocks/>
          </p:cNvSpPr>
          <p:nvPr/>
        </p:nvSpPr>
        <p:spPr>
          <a:xfrm>
            <a:off x="295275" y="0"/>
            <a:ext cx="11601450" cy="930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ЯДЕРНОГО ТОПЛИВА (</a:t>
            </a:r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</a:t>
            </a:r>
            <a:r>
              <a:rPr lang="ru-RU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ЯДЕРНОГО ТОПЛИВНОГО ЦИКЛА (</a:t>
            </a:r>
            <a:r>
              <a:rPr lang="ru-RU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ЯТЦ</a:t>
            </a:r>
            <a:r>
              <a:rPr lang="ru-RU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28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0"/>
            <a:ext cx="11601450" cy="9302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ЯДЕРНОГО ТОПЛИВА (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ЯДЕРНОГО ТОПЛИВНОГО ЦИКЛА (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ЯТЦ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840509"/>
            <a:ext cx="11601450" cy="5336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стадии замкнутого ЯТЦ: </a:t>
            </a:r>
            <a:r>
              <a:rPr lang="ru-RU" sz="1800" b="1" i="0" u="none" strike="noStrike" baseline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два варианта ЗЯТЦ: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25F10F-2CD7-CD27-9CC0-760DD3DB1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334" y="1262784"/>
            <a:ext cx="5142748" cy="3106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49B16E-4808-A65F-7CEA-B58F35B0D21B}"/>
              </a:ext>
            </a:extLst>
          </p:cNvPr>
          <p:cNvSpPr txBox="1"/>
          <p:nvPr/>
        </p:nvSpPr>
        <p:spPr>
          <a:xfrm>
            <a:off x="129309" y="1400061"/>
            <a:ext cx="676101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chemeClr val="accent1"/>
                </a:solidFill>
                <a:latin typeface="TimesNewRomanPS-BoldMT"/>
              </a:rPr>
              <a:t>Б. Замкнутый ЯТЦ с рециклом выделенного урана</a:t>
            </a:r>
          </a:p>
          <a:p>
            <a:pPr algn="ctr"/>
            <a:r>
              <a:rPr lang="ru-RU" sz="2000" b="1" i="0" u="none" strike="noStrike" baseline="0" dirty="0">
                <a:latin typeface="TimesNewRomanPSMT"/>
              </a:rPr>
              <a:t>Его основные стадии: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1. Добыча урановой руды.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2. Производство окта-оксида урана U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O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3. Конверсия U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O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 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в UF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4. Обогащение </a:t>
            </a:r>
            <a:r>
              <a:rPr lang="en-US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UF</a:t>
            </a:r>
            <a:r>
              <a:rPr lang="en-US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</a:t>
            </a:r>
            <a:r>
              <a:rPr lang="en-US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5. Изготовление ядерного топлива (твэлы и ТВС).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6. Использование ядерного топлива в ядерных реакторах.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7. Хранение ОЯТ в при реакторных хранилищах.</a:t>
            </a:r>
          </a:p>
          <a:p>
            <a:pPr algn="l"/>
            <a:endParaRPr lang="ru-RU" sz="2000" b="0" i="0" u="none" strike="noStrike" baseline="0" dirty="0">
              <a:solidFill>
                <a:schemeClr val="bg1">
                  <a:lumMod val="75000"/>
                </a:schemeClr>
              </a:solidFill>
              <a:latin typeface="TimesNewRomanPSMT"/>
            </a:endParaRPr>
          </a:p>
          <a:p>
            <a:pPr algn="l"/>
            <a:r>
              <a:rPr lang="ru-RU" sz="2000" b="1" i="0" u="none" strike="noStrike" baseline="0" dirty="0">
                <a:latin typeface="TimesNewRomanPSMT"/>
              </a:rPr>
              <a:t>8. Переработка ОЯТ с выделением </a:t>
            </a:r>
            <a:r>
              <a:rPr lang="ru-RU" sz="2000" b="1" i="0" u="sng" strike="noStrike" baseline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урана</a:t>
            </a:r>
            <a:r>
              <a:rPr lang="ru-RU" sz="2000" b="1" i="0" u="none" strike="noStrike" baseline="0" dirty="0">
                <a:latin typeface="TimesNewRomanPSMT"/>
              </a:rPr>
              <a:t>, </a:t>
            </a:r>
            <a:r>
              <a:rPr lang="ru-RU" sz="2000" b="1" i="0" u="sng" strike="noStrike" baseline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плутония</a:t>
            </a:r>
            <a:r>
              <a:rPr lang="ru-RU" sz="2000" b="1" i="0" u="none" strike="noStrike" baseline="0" dirty="0">
                <a:latin typeface="TimesNewRomanPSMT"/>
              </a:rPr>
              <a:t> и РАО.</a:t>
            </a:r>
          </a:p>
          <a:p>
            <a:pPr algn="l"/>
            <a:r>
              <a:rPr lang="ru-RU" sz="2000" b="1" i="0" u="none" strike="noStrike" baseline="0" dirty="0">
                <a:latin typeface="TimesNewRomanPSMT"/>
              </a:rPr>
              <a:t>9. Возвращение выделенного урана на стадии конверсии и обогащения.</a:t>
            </a:r>
          </a:p>
          <a:p>
            <a:pPr algn="l"/>
            <a:r>
              <a:rPr lang="ru-RU" sz="2000" b="1" i="0" u="none" strike="noStrike" baseline="0" dirty="0">
                <a:latin typeface="TimesNewRomanPSMT"/>
              </a:rPr>
              <a:t>10. Размещение плутония в специальных хранилищах.</a:t>
            </a:r>
          </a:p>
          <a:p>
            <a:pPr algn="l"/>
            <a:r>
              <a:rPr lang="ru-RU" sz="2000" b="1" i="0" u="none" strike="noStrike" baseline="0" dirty="0">
                <a:latin typeface="TimesNewRomanPSMT"/>
              </a:rPr>
              <a:t>11. Окончательное захоронение РАО в геологических формациях.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49966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0"/>
            <a:ext cx="11601450" cy="9302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ЯДЕРНОГО ТОПЛИВА (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ЯДЕРНОГО ТОПЛИВНОГО ЦИКЛА (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ЯТЦ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840509"/>
            <a:ext cx="11601450" cy="5336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стадии замкнутого ЯТЦ: </a:t>
            </a:r>
            <a:r>
              <a:rPr lang="ru-RU" sz="1800" b="1" i="0" u="none" strike="noStrike" baseline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два варианта ЗЯТЦ: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49B16E-4808-A65F-7CEA-B58F35B0D21B}"/>
              </a:ext>
            </a:extLst>
          </p:cNvPr>
          <p:cNvSpPr txBox="1"/>
          <p:nvPr/>
        </p:nvSpPr>
        <p:spPr>
          <a:xfrm>
            <a:off x="101601" y="1400061"/>
            <a:ext cx="659476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chemeClr val="accent1"/>
                </a:solidFill>
                <a:latin typeface="TimesNewRomanPS-BoldMT"/>
              </a:rPr>
              <a:t>В. Замкнутый ЯТЦ с рециклом выделенного урана и плутония</a:t>
            </a:r>
          </a:p>
          <a:p>
            <a:pPr algn="l"/>
            <a:r>
              <a:rPr lang="ru-RU" b="1" dirty="0">
                <a:latin typeface="TimesNewRomanPS-BoldMT"/>
              </a:rPr>
              <a:t>                           </a:t>
            </a:r>
            <a:r>
              <a:rPr lang="ru-RU" sz="1800" b="1" i="0" u="none" strike="noStrike" baseline="0" dirty="0">
                <a:latin typeface="TimesNewRomanPSMT"/>
              </a:rPr>
              <a:t>Его основные стадии: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1. Добыча урановой руды.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2. Производство окта-оксида урана U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O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3. Конверсия U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O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 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в UF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4. Обогащение </a:t>
            </a:r>
            <a:r>
              <a:rPr lang="en-US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UF</a:t>
            </a:r>
            <a:r>
              <a:rPr lang="en-US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</a:t>
            </a:r>
            <a:r>
              <a:rPr lang="en-US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5. Изготовление ядерного топлива (твэлы и ТВС).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6. Использование ядерного топлива в ядерных реакторах.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7. Хранение ОЯТ в при реакторных хранилищах.</a:t>
            </a:r>
          </a:p>
          <a:p>
            <a:pPr algn="l"/>
            <a:r>
              <a:rPr lang="ru-RU" sz="16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8. Переработка ОЯТ с выделением </a:t>
            </a:r>
            <a:r>
              <a:rPr lang="ru-RU" sz="1600" b="1" i="0" u="sng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урана</a:t>
            </a:r>
            <a:r>
              <a:rPr lang="ru-RU" sz="16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, </a:t>
            </a:r>
            <a:r>
              <a:rPr lang="ru-RU" sz="1600" b="1" i="0" u="sng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плутония</a:t>
            </a:r>
            <a:r>
              <a:rPr lang="ru-RU" sz="16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 и РАО.</a:t>
            </a:r>
          </a:p>
          <a:p>
            <a:pPr algn="l"/>
            <a:r>
              <a:rPr lang="ru-RU" sz="16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9. Возвращение выделенного урана на стадии конверсии и обогащения.</a:t>
            </a:r>
          </a:p>
          <a:p>
            <a:pPr algn="justLow"/>
            <a:endParaRPr lang="ru-RU" sz="1600" b="1" i="0" u="none" strike="noStrike" baseline="0" dirty="0">
              <a:latin typeface="TimesNewRomanPSMT"/>
            </a:endParaRPr>
          </a:p>
          <a:p>
            <a:pPr algn="justLow"/>
            <a:r>
              <a:rPr lang="ru-RU" sz="1600" b="1" i="0" u="none" strike="noStrike" baseline="0" dirty="0">
                <a:latin typeface="TimesNewRomanPSMT"/>
              </a:rPr>
              <a:t>9. Возвращение выделенного урана и плутония на стадию изготовления смешанного уран-плутониевого оксидного топлива</a:t>
            </a:r>
          </a:p>
          <a:p>
            <a:pPr algn="justLow"/>
            <a:r>
              <a:rPr lang="ru-RU" sz="1600" b="1" i="0" u="none" strike="noStrike" baseline="0" dirty="0">
                <a:latin typeface="TimesNewRomanPSMT"/>
              </a:rPr>
              <a:t>(МОХ-топлива).</a:t>
            </a:r>
          </a:p>
          <a:p>
            <a:pPr algn="justLow"/>
            <a:r>
              <a:rPr lang="ru-RU" sz="1600" b="1" i="0" u="none" strike="noStrike" baseline="0" dirty="0">
                <a:latin typeface="TimesNewRomanPSMT"/>
              </a:rPr>
              <a:t>1</a:t>
            </a:r>
            <a:r>
              <a:rPr lang="ru-RU" sz="1600" b="1" i="0" u="none" strike="noStrike" baseline="0" dirty="0">
                <a:latin typeface="TimesNewRoman"/>
              </a:rPr>
              <a:t>0</a:t>
            </a:r>
            <a:r>
              <a:rPr lang="ru-RU" sz="1600" b="1" i="0" u="none" strike="noStrike" baseline="0" dirty="0">
                <a:latin typeface="TimesNewRomanPSMT"/>
              </a:rPr>
              <a:t>. Окончательное захоронение РАО в геологических формациях.</a:t>
            </a:r>
            <a:endParaRPr lang="ru-RU" sz="1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1DD56F-B1A4-BDE3-F0C7-92A9FAA86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618" y="1357580"/>
            <a:ext cx="54483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82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0"/>
            <a:ext cx="11601450" cy="59112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РАДИО АКТИВНЫХ ОТХОДОВ (РАО) И ТРАНСМУТАЦИИ РАО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5" y="1176338"/>
            <a:ext cx="11333306" cy="51967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опасны РАО из ОЯТ-это радионуклиды (РН):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долгоживущие,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­высокой активностью и тепловыделением.</a:t>
            </a:r>
          </a:p>
          <a:p>
            <a:pPr marL="0" indent="0" algn="ctr">
              <a:buNone/>
            </a:pPr>
            <a:r>
              <a:rPr lang="ru-RU" sz="2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РАО в ЗТЦ: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ПД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(не используемые);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трансмутация (сжигание) РАО?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Превращение их в стабильные нуклиды или в короткоживущие нуклиды, которые достаточно быстро распадаются в стабильные.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Трансмутация ДПД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путём: изменения числа нуклонов в ядре ДПД в основном в результате реакции радиационного захвата или пороговых (n,2n)- и (n,3n)-реакций, т.е. в 1 этап.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Трансмутация МА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путём: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деления (</a:t>
            </a:r>
            <a:r>
              <a:rPr lang="ru-RU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n,f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ядер МА (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последующей трансмутации, образовавшихся при делении ДПД, т.е. </a:t>
            </a:r>
            <a:r>
              <a:rPr lang="ru-RU" sz="24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 этапа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BBA02-22C5-CCA0-6A28-EFF1688307E7}"/>
              </a:ext>
            </a:extLst>
          </p:cNvPr>
          <p:cNvSpPr txBox="1"/>
          <p:nvPr/>
        </p:nvSpPr>
        <p:spPr>
          <a:xfrm>
            <a:off x="0" y="699066"/>
            <a:ext cx="11000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РАО</a:t>
            </a:r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образуются на различных стадиях производства: от добычи U до переработки ОЯТ</a:t>
            </a:r>
            <a:r>
              <a:rPr lang="ru-RU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712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D7A5C-2024-9617-729C-599FEAA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591127"/>
            <a:ext cx="10515600" cy="4938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состава облучённого топлива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79F18C-B1B4-12ED-A5D5-905270B01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64" y="1454728"/>
            <a:ext cx="11702761" cy="480998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состав Облучённого Ядерного Топлива (ОЯТ) ВВЭР-1000 после 3-х лет выдержки: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98FFDF-3E58-C4BD-7ED4-5DEE36659DB1}"/>
              </a:ext>
            </a:extLst>
          </p:cNvPr>
          <p:cNvSpPr txBox="1">
            <a:spLocks/>
          </p:cNvSpPr>
          <p:nvPr/>
        </p:nvSpPr>
        <p:spPr>
          <a:xfrm>
            <a:off x="295275" y="0"/>
            <a:ext cx="11601450" cy="59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РАДИО АКТИВНЫХ ОТХОДОВ (РАО) И ТРАНСМУТАЦИИ РАО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DD938C-9F7C-A392-0B95-0ABD41DE6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54" y="2231393"/>
            <a:ext cx="9624291" cy="278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50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D7A5C-2024-9617-729C-599FEAA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591127"/>
            <a:ext cx="10515600" cy="4938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состава облучённого топлива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579F18C-B1B4-12ED-A5D5-905270B016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3964" y="1182254"/>
                <a:ext cx="11702761" cy="5082455"/>
              </a:xfrm>
            </p:spPr>
            <p:txBody>
              <a:bodyPr>
                <a:normAutofit/>
              </a:bodyPr>
              <a:lstStyle/>
              <a:p>
                <a:r>
                  <a:rPr lang="ru-RU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Состав,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ru-RU" sz="2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ru-RU" sz="2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ru-RU" sz="2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ru-RU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конечный продукт распада МА: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579F18C-B1B4-12ED-A5D5-905270B016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964" y="1182254"/>
                <a:ext cx="11702761" cy="5082455"/>
              </a:xfrm>
              <a:blipFill>
                <a:blip r:embed="rId3"/>
                <a:stretch>
                  <a:fillRect l="-729" t="-15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D98FFDF-3E58-C4BD-7ED4-5DEE36659DB1}"/>
              </a:ext>
            </a:extLst>
          </p:cNvPr>
          <p:cNvSpPr txBox="1">
            <a:spLocks/>
          </p:cNvSpPr>
          <p:nvPr/>
        </p:nvSpPr>
        <p:spPr>
          <a:xfrm>
            <a:off x="295275" y="0"/>
            <a:ext cx="11601450" cy="59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РАДИО АКТИВНЫХ ОТХОДОВ (РАО) И ТРАНСМУТАЦИИ РАО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FDBF4E-EF2D-F80E-53E4-CD03A44A6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591" y="1896390"/>
            <a:ext cx="7357403" cy="48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12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F3EB3-0025-0853-4ACB-24428F1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(ИР)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-устройства, обеспечивает получение контролируемых вспышек деления.</a:t>
            </a:r>
          </a:p>
          <a:p>
            <a:pPr marL="514350" indent="-514350" algn="justLow">
              <a:buFont typeface="+mj-lt"/>
              <a:buAutoNum type="arabicPeriod"/>
            </a:pP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Апериодического действия: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вспышка делений инициируется быстрым введением избыточной реактивности с переводом реактора в надкритическое состояние по мгновенным нейтронами, а гасится за счёт отрицательной обратной связи температура.</a:t>
            </a:r>
          </a:p>
          <a:p>
            <a:pPr marL="514350" indent="-514350" algn="justLow">
              <a:buFont typeface="+mj-lt"/>
              <a:buAutoNum type="arabicPeriod"/>
            </a:pP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периодического действия: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вспышки делений целиком формируются внешней модуляцией реактивности с заданным периодом.</a:t>
            </a:r>
          </a:p>
          <a:p>
            <a:pPr marL="514350" indent="-514350" algn="justLow">
              <a:buFont typeface="+mj-lt"/>
              <a:buAutoNum type="arabicPeriod"/>
            </a:pP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Бустеры реакторы: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 находится в подкритическом состоянии на мгновенных нейтронах, и импульс развивается за счёт размножения нейтронов внешнего импульсного источника (мишени электронных ускорителей).   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26D209D-393B-D71A-3E2D-A48E2C1D1D94}"/>
              </a:ext>
            </a:extLst>
          </p:cNvPr>
          <p:cNvSpPr/>
          <p:nvPr/>
        </p:nvSpPr>
        <p:spPr>
          <a:xfrm>
            <a:off x="675249" y="3429000"/>
            <a:ext cx="11352628" cy="1213338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91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FDE931-9A38-32F2-168F-E4197D7B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9" y="787790"/>
            <a:ext cx="11816862" cy="3502855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2400" b="1" i="0" u="sng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зона (</a:t>
            </a:r>
            <a:r>
              <a:rPr lang="ru-RU" sz="2400" b="1" i="0" u="sng" strike="noStrike" baseline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а.з</a:t>
            </a:r>
            <a:r>
              <a:rPr lang="ru-RU" sz="2400" b="1" i="0" u="sng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24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Объем, где происходит цепной процесс деления ядер;</a:t>
            </a:r>
          </a:p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Теплоноситель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отводит из активной зоны тепловую энергию;</a:t>
            </a:r>
          </a:p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Замедлитель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вещество, которое эффективно замедляет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нейтроны деления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средняя энергия которых составляет порядка 2 МэВ,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тепловые нейтроны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энергией порядка 0.1 эВ (есть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 тепловых реакторах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l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1D54725-4DA5-E464-DA50-BFF6D11AA597}"/>
              </a:ext>
            </a:extLst>
          </p:cNvPr>
          <p:cNvSpPr txBox="1">
            <a:spLocks/>
          </p:cNvSpPr>
          <p:nvPr/>
        </p:nvSpPr>
        <p:spPr>
          <a:xfrm>
            <a:off x="838200" y="216169"/>
            <a:ext cx="10515600" cy="464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TimesNewRomanPS-BoldItalicMT"/>
              </a:rPr>
              <a:t>ОСНОВНЫЕ КОМПОНЕНТЫ ЯДЕРНОГО РЕАКТОРА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id="{12B7FB54-5720-1073-9C19-E0B6E055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805" y="2883877"/>
            <a:ext cx="6120389" cy="368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52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F3EB3-0025-0853-4ACB-24428F1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(ИР)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периодического действия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работы:</a:t>
            </a: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Low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 формируются за счёт внешней модуляции реактивности при периодическом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движении какого-либо элемента реактора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влияющего на реактивность.</a:t>
            </a:r>
          </a:p>
          <a:p>
            <a:pPr algn="justLow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 периодически достигает состояние над критичности на мгновенных нейтронов на кроткое время и его мощность быстро растёт, а затем мощность спадает после снижения реактивности.  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02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F3EB3-0025-0853-4ACB-24428F1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(ИР)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периодического действия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Реактор ИБР-1:</a:t>
            </a:r>
          </a:p>
          <a:p>
            <a:pPr algn="justLow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зона: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имела неподвижные и подвижные части, основная подвижная часть представляла собой  4 кг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U-235 (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одулятор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еактивности МР-1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запрессованный в стальной диск. </a:t>
            </a:r>
          </a:p>
          <a:p>
            <a:pPr algn="justLow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импульса: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вращении диска, уран периодически проходил между неподвижными частями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Low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частоты вспышек без искажения частоты: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вспомогательный диск (МР-2) с меньшей массой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U-235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65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F3EB3-0025-0853-4ACB-24428F1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(ИР)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периодического действия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Реактор ИБР-1: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AE41A0-2358-6747-A344-A0089088D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69" y="1726370"/>
            <a:ext cx="3609975" cy="4829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9391E3-05A2-E720-63CF-DB0504DEC1A2}"/>
              </a:ext>
            </a:extLst>
          </p:cNvPr>
          <p:cNvSpPr txBox="1"/>
          <p:nvPr/>
        </p:nvSpPr>
        <p:spPr>
          <a:xfrm>
            <a:off x="6583680" y="2192272"/>
            <a:ext cx="51909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ИБР. 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1–Диск модулятора реактивности;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– урановый вкладыш (основная подвижная зона – ОПЗ); 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вспомогательная подвижная зона(ВПЗ);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–две части активной зоны на плутонии. </a:t>
            </a:r>
          </a:p>
        </p:txBody>
      </p:sp>
    </p:spTree>
    <p:extLst>
      <p:ext uri="{BB962C8B-B14F-4D97-AF65-F5344CB8AC3E}">
        <p14:creationId xmlns:p14="http://schemas.microsoft.com/office/powerpoint/2010/main" val="914665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F3EB3-0025-0853-4ACB-24428F1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(ИР)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периодического действия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Реактор ИБР-30:</a:t>
            </a:r>
          </a:p>
          <a:p>
            <a:pPr algn="justLow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зона: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повторялась общая компоновка ИБР-1, с следующими изменениями:</a:t>
            </a:r>
          </a:p>
          <a:p>
            <a:pPr marL="514350" indent="-514350" algn="justLow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ТВЭЛов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чтобы обеспечить съём тепловой мощности до 30 кВт.</a:t>
            </a:r>
          </a:p>
          <a:p>
            <a:pPr marL="514350" indent="-514350" algn="justLow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МР диаметрально противоположно запрессованные два вкладыша из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U-235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распределения тепловой нагрузки. </a:t>
            </a:r>
          </a:p>
          <a:p>
            <a:pPr marL="514350" indent="-514350" algn="justLow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Введён третий МР для медленной модуляции реактивности (подвижный отражатель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Low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66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F3EB3-0025-0853-4ACB-24428F1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(ИР)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периодического действия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Реактор ИБР-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391E3-05A2-E720-63CF-DB0504DEC1A2}"/>
              </a:ext>
            </a:extLst>
          </p:cNvPr>
          <p:cNvSpPr txBox="1"/>
          <p:nvPr/>
        </p:nvSpPr>
        <p:spPr>
          <a:xfrm>
            <a:off x="6695930" y="877067"/>
            <a:ext cx="5190977" cy="567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Схема ИБР-30 с инжектором </a:t>
            </a: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– электронная пушка;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2, 6 – клистроны;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 – фокусирующие соленоиды;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4, 7 – диафрагмированные волноводы секций № 1 и № 2;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5, 8 – водяные нагрузки;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9 – вакуумный защитный шибер;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 – квадрупольные линзы;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11 – активная зона ИБР-30;</a:t>
            </a:r>
          </a:p>
          <a:p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 –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нейтронопроизводящая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мишень.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4F4B33-2224-23BB-68A3-EC01603E8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72" y="1192921"/>
            <a:ext cx="18669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147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F3EB3-0025-0853-4ACB-24428F1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(ИР)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1139160"/>
            <a:ext cx="7498081" cy="6062541"/>
          </a:xfrm>
        </p:spPr>
        <p:txBody>
          <a:bodyPr>
            <a:normAutofit fontScale="92500" lnSpcReduction="20000"/>
          </a:bodyPr>
          <a:lstStyle/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Реактор ИБР-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Low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зона: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себе кроме импульсного реактора также сильноточный линейный ускоритель.</a:t>
            </a:r>
          </a:p>
          <a:p>
            <a:pPr algn="justLow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 смог работать либо как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бустер с ускорителем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либо как импульсный реактор без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инжектром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Low"/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А.з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неправильный шестигранник, набранный из 78 ТВС. 7 ТВС из центра удалены, и их место занимает канал, в нежной части которого есть мишень,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есть место для облучения образцов.   </a:t>
            </a:r>
          </a:p>
          <a:p>
            <a:pPr algn="justLow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Примыкают к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неибольшей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стороне шестигранника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(отражатель),</a:t>
            </a: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0616125-4D53-6FF7-1184-5E4C181CC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48" y="2349304"/>
            <a:ext cx="4081545" cy="3683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599302-7642-AC1B-F2C3-312A31ECD226}"/>
              </a:ext>
            </a:extLst>
          </p:cNvPr>
          <p:cNvSpPr txBox="1"/>
          <p:nvPr/>
        </p:nvSpPr>
        <p:spPr>
          <a:xfrm>
            <a:off x="1927274" y="384914"/>
            <a:ext cx="838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периодического действия </a:t>
            </a:r>
            <a:endParaRPr lang="ru-RU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259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F3EB3-0025-0853-4ACB-24428F1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(ИР)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984738"/>
            <a:ext cx="12023189" cy="5205047"/>
          </a:xfrm>
        </p:spPr>
        <p:txBody>
          <a:bodyPr>
            <a:normAutofit fontScale="70000" lnSpcReduction="20000"/>
          </a:bodyPr>
          <a:lstStyle/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Реактор ИБР-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(Модернизация реактора ИБР-2):</a:t>
            </a:r>
          </a:p>
          <a:p>
            <a:pPr marL="0" indent="0" algn="justLow">
              <a:buNone/>
            </a:pP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 typeface="Wingdings" panose="05000000000000000000" pitchFamily="2" charset="2"/>
              <a:buChar char="q"/>
            </a:pPr>
            <a:r>
              <a:rPr lang="ru-RU" sz="2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связи с выработкой ресурса. Процесс модернизация реактора состоялась из главных двух этапов:</a:t>
            </a:r>
          </a:p>
          <a:p>
            <a:pPr marL="0" indent="0" algn="justLow">
              <a:buNone/>
            </a:pPr>
            <a:r>
              <a:rPr lang="ru-RU" sz="41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31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подвижного отражателя из стала к новому отражателю из </a:t>
            </a:r>
            <a:r>
              <a:rPr lang="ru-RU" sz="31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ru-RU" sz="31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Ni :</a:t>
            </a:r>
          </a:p>
          <a:p>
            <a:pPr marL="457200" indent="-457200" algn="justLow">
              <a:buFont typeface="+mj-lt"/>
              <a:buAutoNum type="alphaUcPeriod"/>
            </a:pP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снизить скорость вращения основного подвижного отражателя с 1500 об/мин до 600 об/мин;</a:t>
            </a:r>
          </a:p>
          <a:p>
            <a:pPr marL="457200" indent="-457200" algn="justLow">
              <a:buFont typeface="+mj-lt"/>
              <a:buAutoNum type="alphaUcPeriod"/>
            </a:pP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квадратично уменьшились механические напряжения, а лопасти подвижного отражателя соответственно, конструктора продлили </a:t>
            </a:r>
            <a:r>
              <a:rPr lang="ru-RU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экплуационный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срок работы, который ограничивался раньше флюсом быстрых нейтронов.</a:t>
            </a:r>
          </a:p>
          <a:p>
            <a:pPr marL="0" indent="0" algn="justLow">
              <a:lnSpc>
                <a:spcPct val="100000"/>
              </a:lnSpc>
              <a:buNone/>
            </a:pPr>
            <a:endParaRPr lang="ru-RU" sz="32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lnSpc>
                <a:spcPct val="100000"/>
              </a:lnSpc>
              <a:buNone/>
            </a:pPr>
            <a:r>
              <a:rPr lang="ru-RU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ru-RU" sz="32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а.з</a:t>
            </a:r>
            <a:r>
              <a:rPr lang="ru-RU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ИБР-2М состоит из 69 ТВС, значит по размеру меньше и в новой </a:t>
            </a:r>
            <a:r>
              <a:rPr lang="ru-RU" sz="32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а.з</a:t>
            </a:r>
            <a:r>
              <a:rPr lang="ru-RU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отсутствует центральный канал.  С целью повышения надёжность и эффективность органы </a:t>
            </a:r>
            <a:r>
              <a:rPr lang="ru-RU" sz="32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суз</a:t>
            </a:r>
            <a:r>
              <a:rPr lang="ru-RU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установлены 2 блока АЗ с высокой эффективности. </a:t>
            </a:r>
          </a:p>
          <a:p>
            <a:pPr algn="justLow">
              <a:buFont typeface="Wingdings" panose="05000000000000000000" pitchFamily="2" charset="2"/>
              <a:buChar char="ü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99302-7642-AC1B-F2C3-312A31ECD226}"/>
              </a:ext>
            </a:extLst>
          </p:cNvPr>
          <p:cNvSpPr txBox="1"/>
          <p:nvPr/>
        </p:nvSpPr>
        <p:spPr>
          <a:xfrm>
            <a:off x="1927274" y="384914"/>
            <a:ext cx="838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периодического действия </a:t>
            </a:r>
            <a:endParaRPr lang="ru-RU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98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F3EB3-0025-0853-4ACB-24428F1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(ИР)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984738"/>
            <a:ext cx="12023189" cy="5205047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Реактор ИБР-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(Модернизация реактора ИБР-2):</a:t>
            </a:r>
          </a:p>
          <a:p>
            <a:pPr marL="0" indent="0" algn="justLow">
              <a:buNone/>
            </a:pPr>
            <a:r>
              <a:rPr lang="ru-RU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подвижного отражателя из стала к новому отражателю из </a:t>
            </a:r>
            <a:r>
              <a:rPr lang="ru-RU" sz="24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Ni :</a:t>
            </a:r>
          </a:p>
          <a:p>
            <a:pPr algn="justLow">
              <a:buFont typeface="Wingdings" panose="05000000000000000000" pitchFamily="2" charset="2"/>
              <a:buChar char="ü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99302-7642-AC1B-F2C3-312A31ECD226}"/>
              </a:ext>
            </a:extLst>
          </p:cNvPr>
          <p:cNvSpPr txBox="1"/>
          <p:nvPr/>
        </p:nvSpPr>
        <p:spPr>
          <a:xfrm>
            <a:off x="1927274" y="384914"/>
            <a:ext cx="838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периодического действия </a:t>
            </a:r>
            <a:endParaRPr lang="ru-RU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B623E4-D616-628B-C9B8-A401890F2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00" y="2249046"/>
            <a:ext cx="6303810" cy="3316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1519B0-7168-BB55-3334-BF48673884C1}"/>
              </a:ext>
            </a:extLst>
          </p:cNvPr>
          <p:cNvSpPr txBox="1"/>
          <p:nvPr/>
        </p:nvSpPr>
        <p:spPr>
          <a:xfrm>
            <a:off x="715107" y="5491450"/>
            <a:ext cx="10761785" cy="11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(а) 1-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а.з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., 2- основной МР, 3- дополнительный МР, 4- корпус реактора, 5- отражатель, 6- замедлитель.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(б) 1- корпус реактора, 2-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а.з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., 3- основной МР, 4- дополнительный МР, 5- холодный замедлитель, 6- водяной замедлитель, 7- отражатель.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5841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F3EB3-0025-0853-4ACB-24428F1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(ИР)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984738"/>
            <a:ext cx="12023189" cy="5205047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Реактор ИБР-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(Модернизация реактора ИБР-2):</a:t>
            </a:r>
            <a:endParaRPr lang="ru-RU" sz="32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lnSpc>
                <a:spcPct val="100000"/>
              </a:lnSpc>
              <a:buNone/>
            </a:pPr>
            <a:r>
              <a:rPr lang="ru-RU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2- Поперечный разрез </a:t>
            </a:r>
            <a:r>
              <a:rPr lang="ru-RU" sz="24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а.з</a:t>
            </a:r>
            <a:r>
              <a:rPr lang="ru-RU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реактора ИБР-2М: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99302-7642-AC1B-F2C3-312A31ECD226}"/>
              </a:ext>
            </a:extLst>
          </p:cNvPr>
          <p:cNvSpPr txBox="1"/>
          <p:nvPr/>
        </p:nvSpPr>
        <p:spPr>
          <a:xfrm>
            <a:off x="1927274" y="384914"/>
            <a:ext cx="838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 реакторы периодического действия </a:t>
            </a:r>
            <a:endParaRPr lang="ru-RU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7D3CB-1E83-11CF-A3BE-42175C0C5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30" y="2011681"/>
            <a:ext cx="5632772" cy="4316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FAB21-91EF-7B59-153E-1867317CEE11}"/>
              </a:ext>
            </a:extLst>
          </p:cNvPr>
          <p:cNvSpPr txBox="1"/>
          <p:nvPr/>
        </p:nvSpPr>
        <p:spPr>
          <a:xfrm>
            <a:off x="1346981" y="2710098"/>
            <a:ext cx="42607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Low">
              <a:buNone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1- блок аварийной защиты; 2- компенсирующие блоки; 3- блок промежуточного регулятора; 4- стержень автоматического регулятора; 5- матрица стационарного отражателя. 6- кожух подвижного отражателя; 7- водяные гребенчатые замедлители; 8- источник; 9- основной МР; 10- дополнительный МР; 11- водяной плоский замедлитель.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04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F42D6-ED0E-E124-CEB0-6789EF34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877" y="558072"/>
            <a:ext cx="6907238" cy="429382"/>
          </a:xfrm>
        </p:spPr>
        <p:txBody>
          <a:bodyPr>
            <a:normAutofit fontScale="90000"/>
          </a:bodyPr>
          <a:lstStyle/>
          <a:p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Характеристики реакторы ИБР-2 и ИБР-2М.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AF32609-6A13-DE67-4BF2-C8C6D75B9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514581"/>
              </p:ext>
            </p:extLst>
          </p:nvPr>
        </p:nvGraphicFramePr>
        <p:xfrm>
          <a:off x="4606643" y="905763"/>
          <a:ext cx="7427740" cy="57730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4159">
                  <a:extLst>
                    <a:ext uri="{9D8B030D-6E8A-4147-A177-3AD203B41FA5}">
                      <a16:colId xmlns:a16="http://schemas.microsoft.com/office/drawing/2014/main" val="3632485919"/>
                    </a:ext>
                  </a:extLst>
                </a:gridCol>
                <a:gridCol w="1999843">
                  <a:extLst>
                    <a:ext uri="{9D8B030D-6E8A-4147-A177-3AD203B41FA5}">
                      <a16:colId xmlns:a16="http://schemas.microsoft.com/office/drawing/2014/main" val="1549201830"/>
                    </a:ext>
                  </a:extLst>
                </a:gridCol>
                <a:gridCol w="1743738">
                  <a:extLst>
                    <a:ext uri="{9D8B030D-6E8A-4147-A177-3AD203B41FA5}">
                      <a16:colId xmlns:a16="http://schemas.microsoft.com/office/drawing/2014/main" val="69437445"/>
                    </a:ext>
                  </a:extLst>
                </a:gridCol>
              </a:tblGrid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араметр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ИБР-2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ИБР-2М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3092852590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тепловая мощность, МВт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2247879349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Топливо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PuO</a:t>
                      </a:r>
                      <a:r>
                        <a:rPr lang="en-US" sz="1600" b="1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PuO2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90290144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твс 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2133985408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Максимальная выгорания, 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1116388668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пульса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Гц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5, 10, 15, 20, 25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5, 10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3397264929"/>
                  </a:ext>
                </a:extLst>
              </a:tr>
              <a:tr h="7604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Полуширина импульса быстрых нейтронов при частоте 5 Гц, мкс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 anchor="ctr"/>
                </a:tc>
                <a:extLst>
                  <a:ext uri="{0D108BD9-81ED-4DB2-BD59-A6C34878D82A}">
                    <a16:rowId xmlns:a16="http://schemas.microsoft.com/office/drawing/2014/main" val="3579728441"/>
                  </a:ext>
                </a:extLst>
              </a:tr>
              <a:tr h="7604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скорость вращения модулятора реактивности, об/мин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3322693455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2870929520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дополнительный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3944750239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 первичного и вторичного МР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спиц. сталь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Никель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2732154271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службы МР, 10</a:t>
                      </a:r>
                      <a:r>
                        <a:rPr lang="ru-RU" sz="1600" b="1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часов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1147508334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Теплоноситель	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Жидкий натрий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Жидкий натрий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808430501"/>
                  </a:ext>
                </a:extLst>
              </a:tr>
            </a:tbl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FAE3DC2-21E6-D09C-AC4A-E7212BD8067E}"/>
              </a:ext>
            </a:extLst>
          </p:cNvPr>
          <p:cNvGrpSpPr/>
          <p:nvPr/>
        </p:nvGrpSpPr>
        <p:grpSpPr>
          <a:xfrm>
            <a:off x="157617" y="1259375"/>
            <a:ext cx="4400315" cy="4027198"/>
            <a:chOff x="241660" y="1541860"/>
            <a:chExt cx="4400315" cy="402719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951FBC1-0FE2-7D34-1921-3B2DF3990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681" y="1659679"/>
              <a:ext cx="4379294" cy="39093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3538E3-292F-EAD2-4060-F10CA3ADEC5E}"/>
                </a:ext>
              </a:extLst>
            </p:cNvPr>
            <p:cNvSpPr txBox="1"/>
            <p:nvPr/>
          </p:nvSpPr>
          <p:spPr>
            <a:xfrm>
              <a:off x="241660" y="1541860"/>
              <a:ext cx="109315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518A"/>
                  </a:solidFill>
                </a:rPr>
                <a:t>IBR</a:t>
              </a:r>
              <a:r>
                <a:rPr lang="ru-RU" sz="2400" b="1" dirty="0">
                  <a:solidFill>
                    <a:srgbClr val="00518A"/>
                  </a:solidFill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85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FDE931-9A38-32F2-168F-E4197D7B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868057"/>
            <a:ext cx="11380763" cy="5121886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Отражатель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экономного использования нейтронов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активная зона окружена отражателем, способствующим возвращению вылетающих нейтронов в активную зону и, таким образом, сохраняя их для цепного процесса.</a:t>
            </a:r>
          </a:p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</a:t>
            </a: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Биологическая защита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окружает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защиты персонала от различных излучений.</a:t>
            </a:r>
          </a:p>
          <a:p>
            <a:pPr marL="342900" indent="-342900" algn="l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1D54725-4DA5-E464-DA50-BFF6D11AA597}"/>
              </a:ext>
            </a:extLst>
          </p:cNvPr>
          <p:cNvSpPr txBox="1">
            <a:spLocks/>
          </p:cNvSpPr>
          <p:nvPr/>
        </p:nvSpPr>
        <p:spPr>
          <a:xfrm>
            <a:off x="838200" y="216169"/>
            <a:ext cx="10515600" cy="464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TimesNewRomanPS-BoldItalicMT"/>
              </a:rPr>
              <a:t>ОСНОВНЫЕ КОМПОНЕНТЫ ЯДЕРНОГО РЕАКТОРА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Объект 6">
            <a:extLst>
              <a:ext uri="{FF2B5EF4-FFF2-40B4-BE49-F238E27FC236}">
                <a16:creationId xmlns:a16="http://schemas.microsoft.com/office/drawing/2014/main" id="{6FF50EFB-4C9C-CAAB-5401-BF86F7D3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805" y="2883877"/>
            <a:ext cx="6120389" cy="368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01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E6EFEB4-73BD-89DC-EEB3-5E27CDB984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504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sources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7D5B92D-022E-7838-569B-2AD33CCD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6818"/>
            <a:ext cx="11115261" cy="347524"/>
          </a:xfrm>
        </p:spPr>
        <p:txBody>
          <a:bodyPr>
            <a:noAutofit/>
          </a:bodyPr>
          <a:lstStyle/>
          <a:p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Denes sources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2- Periodic </a:t>
            </a:r>
            <a:r>
              <a:rPr lang="en-US" sz="2800" b="1" dirty="0"/>
              <a:t>Pulsed power reactors:</a:t>
            </a:r>
            <a:br>
              <a:rPr lang="ru-RU" sz="2800" b="1" dirty="0"/>
            </a:br>
            <a:b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4">
                <a:extLst>
                  <a:ext uri="{FF2B5EF4-FFF2-40B4-BE49-F238E27FC236}">
                    <a16:creationId xmlns:a16="http://schemas.microsoft.com/office/drawing/2014/main" id="{C6EB39A5-F6FD-3A32-3698-D19993074F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5657702"/>
                  </p:ext>
                </p:extLst>
              </p:nvPr>
            </p:nvGraphicFramePr>
            <p:xfrm>
              <a:off x="419026" y="1092106"/>
              <a:ext cx="11413584" cy="538226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42539">
                      <a:extLst>
                        <a:ext uri="{9D8B030D-6E8A-4147-A177-3AD203B41FA5}">
                          <a16:colId xmlns:a16="http://schemas.microsoft.com/office/drawing/2014/main" val="410403609"/>
                        </a:ext>
                      </a:extLst>
                    </a:gridCol>
                    <a:gridCol w="1924238">
                      <a:extLst>
                        <a:ext uri="{9D8B030D-6E8A-4147-A177-3AD203B41FA5}">
                          <a16:colId xmlns:a16="http://schemas.microsoft.com/office/drawing/2014/main" val="3594629924"/>
                        </a:ext>
                      </a:extLst>
                    </a:gridCol>
                    <a:gridCol w="2228800">
                      <a:extLst>
                        <a:ext uri="{9D8B030D-6E8A-4147-A177-3AD203B41FA5}">
                          <a16:colId xmlns:a16="http://schemas.microsoft.com/office/drawing/2014/main" val="1924024272"/>
                        </a:ext>
                      </a:extLst>
                    </a:gridCol>
                    <a:gridCol w="2418487">
                      <a:extLst>
                        <a:ext uri="{9D8B030D-6E8A-4147-A177-3AD203B41FA5}">
                          <a16:colId xmlns:a16="http://schemas.microsoft.com/office/drawing/2014/main" val="2749916668"/>
                        </a:ext>
                      </a:extLst>
                    </a:gridCol>
                    <a:gridCol w="2299520">
                      <a:extLst>
                        <a:ext uri="{9D8B030D-6E8A-4147-A177-3AD203B41FA5}">
                          <a16:colId xmlns:a16="http://schemas.microsoft.com/office/drawing/2014/main" val="1103823032"/>
                        </a:ext>
                      </a:extLst>
                    </a:gridCol>
                  </a:tblGrid>
                  <a:tr h="729080">
                    <a:tc>
                      <a:txBody>
                        <a:bodyPr/>
                        <a:lstStyle/>
                        <a:p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 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1960 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-1964 - 1968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-30</a:t>
                          </a:r>
                          <a:endParaRPr lang="en-US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1968-2001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-2=˃ 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IBR-2M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from</a:t>
                          </a:r>
                          <a:r>
                            <a:rPr lang="ru-RU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1984 г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Future Goal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NEPTUNE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0048959"/>
                      </a:ext>
                    </a:extLst>
                  </a:tr>
                  <a:tr h="555812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thermal power / Peak power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1-3-6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25</a:t>
                          </a:r>
                          <a:r>
                            <a:rPr lang="en-US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к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1000 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 /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83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00 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5200</a:t>
                          </a:r>
                          <a:r>
                            <a:rPr lang="en-US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12-15 / 7250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9395513"/>
                      </a:ext>
                    </a:extLst>
                  </a:tr>
                  <a:tr h="774843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Working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regime 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Reactor – Booster 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𝟏𝟖𝟑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74</m:t>
                                  </m:r>
                                </m:sup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sPre>
                            </m:oMath>
                          </a14:m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)-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Microtron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Reactor – Booster</a:t>
                          </a:r>
                        </a:p>
                        <a:p>
                          <a:pPr algn="ctr"/>
                          <a:r>
                            <a:rPr kumimoji="0" lang="en-US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𝟏𝟖𝟑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74</m:t>
                                  </m:r>
                                </m:sup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</m:sPre>
                            </m:oMath>
                          </a14:m>
                          <a:r>
                            <a:rPr kumimoji="0" lang="en-US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)-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Linear Resonance acc.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Booster – reactor</a:t>
                          </a:r>
                        </a:p>
                        <a:p>
                          <a:pPr algn="ctr"/>
                          <a:r>
                            <a:rPr kumimoji="0" lang="en-US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𝟏𝟖𝟑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74</m:t>
                                  </m:r>
                                </m:sup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</m:sPre>
                            </m:oMath>
                          </a14:m>
                          <a:r>
                            <a:rPr kumimoji="0" lang="en-US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)- </a:t>
                          </a:r>
                          <a:r>
                            <a:rPr kumimoji="0" lang="en-US" sz="16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Cf</a:t>
                          </a:r>
                          <a:endParaRPr 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Reactor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1003361"/>
                      </a:ext>
                    </a:extLst>
                  </a:tr>
                  <a:tr h="789838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Fissile material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</a:t>
                          </a:r>
                          <a:r>
                            <a:rPr lang="ru-RU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-239</a:t>
                          </a: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Metal-rods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</a:t>
                          </a:r>
                          <a:r>
                            <a:rPr lang="ru-RU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-239</a:t>
                          </a: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Metal-rods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PuO</a:t>
                          </a:r>
                          <a:r>
                            <a:rPr lang="en-US" sz="11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NpN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69521144"/>
                      </a:ext>
                    </a:extLst>
                  </a:tr>
                  <a:tr h="805231">
                    <a:tc>
                      <a:txBody>
                        <a:bodyPr/>
                        <a:lstStyle/>
                        <a:p>
                          <a:pPr rtl="0" eaLnBrk="1" latinLnBrk="0" hangingPunct="1"/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Reactivity modulator</a:t>
                          </a:r>
                          <a:r>
                            <a:rPr lang="ru-RU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U-235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5-50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U-235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0.1 - 10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Two Moveable</a:t>
                          </a:r>
                          <a:r>
                            <a:rPr lang="en-US" sz="14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reflector from Ni and Al </a:t>
                          </a:r>
                          <a:endParaRPr lang="ru-RU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10-</a:t>
                          </a:r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-50</a:t>
                          </a:r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Neutron Moderator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TiH</a:t>
                          </a:r>
                          <a:r>
                            <a:rPr lang="en-US" sz="11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2+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 void,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1743332"/>
                      </a:ext>
                    </a:extLst>
                  </a:tr>
                  <a:tr h="497742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half width pulse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3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4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240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~2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0-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96951857"/>
                      </a:ext>
                    </a:extLst>
                  </a:tr>
                  <a:tr h="10566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neutron flux at the surface of moderators, 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см</a:t>
                          </a:r>
                          <a:r>
                            <a:rPr lang="ru-RU" sz="1200" b="1" baseline="300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ru-RU" sz="12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ru-RU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ru-RU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6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6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20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</a:t>
                          </a:r>
                          <a:r>
                            <a:rPr lang="ru-RU" sz="18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baseline="30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197336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4">
                <a:extLst>
                  <a:ext uri="{FF2B5EF4-FFF2-40B4-BE49-F238E27FC236}">
                    <a16:creationId xmlns:a16="http://schemas.microsoft.com/office/drawing/2014/main" id="{C6EB39A5-F6FD-3A32-3698-D19993074F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5657702"/>
                  </p:ext>
                </p:extLst>
              </p:nvPr>
            </p:nvGraphicFramePr>
            <p:xfrm>
              <a:off x="419026" y="1092106"/>
              <a:ext cx="11413584" cy="538226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42539">
                      <a:extLst>
                        <a:ext uri="{9D8B030D-6E8A-4147-A177-3AD203B41FA5}">
                          <a16:colId xmlns:a16="http://schemas.microsoft.com/office/drawing/2014/main" val="410403609"/>
                        </a:ext>
                      </a:extLst>
                    </a:gridCol>
                    <a:gridCol w="1924238">
                      <a:extLst>
                        <a:ext uri="{9D8B030D-6E8A-4147-A177-3AD203B41FA5}">
                          <a16:colId xmlns:a16="http://schemas.microsoft.com/office/drawing/2014/main" val="3594629924"/>
                        </a:ext>
                      </a:extLst>
                    </a:gridCol>
                    <a:gridCol w="2228800">
                      <a:extLst>
                        <a:ext uri="{9D8B030D-6E8A-4147-A177-3AD203B41FA5}">
                          <a16:colId xmlns:a16="http://schemas.microsoft.com/office/drawing/2014/main" val="1924024272"/>
                        </a:ext>
                      </a:extLst>
                    </a:gridCol>
                    <a:gridCol w="2418487">
                      <a:extLst>
                        <a:ext uri="{9D8B030D-6E8A-4147-A177-3AD203B41FA5}">
                          <a16:colId xmlns:a16="http://schemas.microsoft.com/office/drawing/2014/main" val="2749916668"/>
                        </a:ext>
                      </a:extLst>
                    </a:gridCol>
                    <a:gridCol w="2299520">
                      <a:extLst>
                        <a:ext uri="{9D8B030D-6E8A-4147-A177-3AD203B41FA5}">
                          <a16:colId xmlns:a16="http://schemas.microsoft.com/office/drawing/2014/main" val="1103823032"/>
                        </a:ext>
                      </a:extLst>
                    </a:gridCol>
                  </a:tblGrid>
                  <a:tr h="729080">
                    <a:tc>
                      <a:txBody>
                        <a:bodyPr/>
                        <a:lstStyle/>
                        <a:p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 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1960 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-1964 - 1968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-30</a:t>
                          </a:r>
                          <a:endParaRPr lang="en-US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1968-2001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-2=˃ 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IBR-2M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from</a:t>
                          </a:r>
                          <a:r>
                            <a:rPr lang="ru-RU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1984 г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Future Goal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NEPTUNE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004895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thermal power / Peak power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1-3-6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25</a:t>
                          </a:r>
                          <a:r>
                            <a:rPr lang="en-US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к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1000 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 /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83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00 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5200</a:t>
                          </a:r>
                          <a:r>
                            <a:rPr lang="en-US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12-15 / 7250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9395513"/>
                      </a:ext>
                    </a:extLst>
                  </a:tr>
                  <a:tr h="833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Working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regime 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32278" t="-157664" r="-361709" b="-389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546" t="-157664" r="-212295" b="-389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77078" t="-157664" r="-95718" b="-389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Reactor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1003361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Fissile material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</a:t>
                          </a:r>
                          <a:r>
                            <a:rPr lang="ru-RU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-239</a:t>
                          </a: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Metal-rods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</a:t>
                          </a:r>
                          <a:r>
                            <a:rPr lang="ru-RU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-239</a:t>
                          </a: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Metal-rods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PuO</a:t>
                          </a:r>
                          <a:r>
                            <a:rPr lang="en-US" sz="11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NpN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69521144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rtl="0" eaLnBrk="1" latinLnBrk="0" hangingPunct="1"/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Reactivity modulator</a:t>
                          </a:r>
                          <a:r>
                            <a:rPr lang="ru-RU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U-235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5-50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U-235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0.1 - 10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Two Moveable</a:t>
                          </a:r>
                          <a:r>
                            <a:rPr lang="en-US" sz="14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reflector from Ni and Al </a:t>
                          </a:r>
                          <a:endParaRPr lang="ru-RU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10-</a:t>
                          </a:r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-50</a:t>
                          </a:r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Neutron Moderator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TiH</a:t>
                          </a:r>
                          <a:r>
                            <a:rPr lang="en-US" sz="11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2+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 void,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1743332"/>
                      </a:ext>
                    </a:extLst>
                  </a:tr>
                  <a:tr h="497742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half width pulse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3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4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240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~2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0-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96951857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neutron flux at the surface of moderators, 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см</a:t>
                          </a:r>
                          <a:r>
                            <a:rPr lang="ru-RU" sz="1200" b="1" baseline="300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ru-RU" sz="12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ru-RU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ru-RU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6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6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20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</a:t>
                          </a:r>
                          <a:r>
                            <a:rPr lang="ru-RU" sz="18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baseline="30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1973368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351" y="0"/>
            <a:ext cx="2231717" cy="9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3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811E-AEAB-4E96-9D5B-55C188C89270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41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768625"/>
            <a:ext cx="7638757" cy="5356637"/>
          </a:xfrm>
        </p:spPr>
        <p:txBody>
          <a:bodyPr>
            <a:normAutofit/>
          </a:bodyPr>
          <a:lstStyle/>
          <a:p>
            <a:pPr algn="justLow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Корпус реактора и его активная зона разделены пополам, в пространстве между половинами корпуса расположен модулятор реактивности (МР).</a:t>
            </a:r>
          </a:p>
          <a:p>
            <a:pPr marL="0" indent="0" algn="justLow">
              <a:buNone/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МР представляет собой вращающийся диск с размещёнными в нём блоками из гидрида титана.</a:t>
            </a:r>
          </a:p>
          <a:p>
            <a:pPr algn="justLow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диске имеется сектор содержащий вакуумную зону. При прохождении этого сектора через активную зону генерируется нейтронный импульс.</a:t>
            </a:r>
          </a:p>
          <a:p>
            <a:pPr algn="justLow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реактора окружён бериллиевым и никелевым отражателем, в котором размещённые водяные и холодные замедлители.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42BC41-612B-4C66-AE60-17BE76226F2E}"/>
              </a:ext>
            </a:extLst>
          </p:cNvPr>
          <p:cNvSpPr txBox="1"/>
          <p:nvPr/>
        </p:nvSpPr>
        <p:spPr>
          <a:xfrm>
            <a:off x="73550" y="45871"/>
            <a:ext cx="7006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проекта реактора «НЕПТУН»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5D1630-414C-46D0-9975-116A043E7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731" y="1595126"/>
            <a:ext cx="4028660" cy="5126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0EAAF1-2492-00A1-7E37-072FC3ED0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061" y="0"/>
            <a:ext cx="2676939" cy="26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67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775A7-E5D7-4163-A764-6F45E37A2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0"/>
            <a:ext cx="8038531" cy="57172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parameters of the reactor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05039E4-B5D1-4DCD-AEFC-DC622633D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37814"/>
              </p:ext>
            </p:extLst>
          </p:nvPr>
        </p:nvGraphicFramePr>
        <p:xfrm>
          <a:off x="186886" y="703782"/>
          <a:ext cx="8042714" cy="590173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792377">
                  <a:extLst>
                    <a:ext uri="{9D8B030D-6E8A-4147-A177-3AD203B41FA5}">
                      <a16:colId xmlns:a16="http://schemas.microsoft.com/office/drawing/2014/main" val="1938561597"/>
                    </a:ext>
                  </a:extLst>
                </a:gridCol>
                <a:gridCol w="3250337">
                  <a:extLst>
                    <a:ext uri="{9D8B030D-6E8A-4147-A177-3AD203B41FA5}">
                      <a16:colId xmlns:a16="http://schemas.microsoft.com/office/drawing/2014/main" val="2623100061"/>
                    </a:ext>
                  </a:extLst>
                </a:gridCol>
              </a:tblGrid>
              <a:tr h="405513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2958040165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THERMAL POWER , MW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- 15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939681966"/>
                  </a:ext>
                </a:extLst>
              </a:tr>
              <a:tr h="328466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MODE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pulsed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3025170806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FREQUENCY, Hz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895205287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FUEL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NpN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975612742"/>
                  </a:ext>
                </a:extLst>
              </a:tr>
              <a:tr h="39657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CLADDING MATERIAL OF FUEL RODS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S.Steel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ЧС-68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1391935048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COOLER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4045137049"/>
                  </a:ext>
                </a:extLst>
              </a:tr>
              <a:tr h="56588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REFLECTOR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NICKEL ALLOY + BERYLLIUM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1278590880"/>
                  </a:ext>
                </a:extLst>
              </a:tr>
              <a:tr h="39657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MODERATOR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PREMODERATOR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Hydrides, water, beryllium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249557548"/>
                  </a:ext>
                </a:extLst>
              </a:tr>
              <a:tr h="58698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COOLANT TEMPERATURE AT THE INLET TO THE CORE AND AT THE OUTLET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290-390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4120134609"/>
                  </a:ext>
                </a:extLst>
              </a:tr>
              <a:tr h="39657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 DROP THROUGH THE CORE, Pa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0,33·10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2400459684"/>
                  </a:ext>
                </a:extLst>
              </a:tr>
              <a:tr h="471566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FLUENCE ON THE REACTOR SURROUNDING’S FOR 20,000 h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n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lang="ru-RU" sz="10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4,1·10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3326810047"/>
                  </a:ext>
                </a:extLst>
              </a:tr>
              <a:tr h="6934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NEUTRON THERMAL FLUX AT THE SURFACE OF WATER MODERATOR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equivalent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ru-RU" sz="10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ru-RU" sz="10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∙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</a:t>
                      </a:r>
                      <a:r>
                        <a:rPr lang="ru-RU" sz="10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3412892027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FRACTION OF DELAYED NEUTRONS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1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1579893753"/>
                  </a:ext>
                </a:extLst>
              </a:tr>
              <a:tr h="2453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GENERATION TIME OF THE SPONTANEOUS NEUTRONS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n,sec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10</a:t>
                      </a:r>
                      <a:endParaRPr lang="ru-RU" sz="11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4242688223"/>
                  </a:ext>
                </a:extLst>
              </a:tr>
            </a:tbl>
          </a:graphicData>
        </a:graphic>
      </p:graphicFrame>
      <p:pic>
        <p:nvPicPr>
          <p:cNvPr id="3" name="Picture 4">
            <a:extLst>
              <a:ext uri="{FF2B5EF4-FFF2-40B4-BE49-F238E27FC236}">
                <a16:creationId xmlns:a16="http://schemas.microsoft.com/office/drawing/2014/main" id="{62CF58BB-C354-F47B-28A2-186946489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84" y="5095711"/>
            <a:ext cx="1864237" cy="1762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515" y="1480"/>
            <a:ext cx="3633531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02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17930-7AB8-3F25-CB0B-47DF5CAD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36"/>
            <a:ext cx="10515600" cy="450801"/>
          </a:xfrm>
        </p:spPr>
        <p:txBody>
          <a:bodyPr>
            <a:noAutofit/>
          </a:bodyPr>
          <a:lstStyle/>
          <a:p>
            <a:pPr algn="ctr"/>
            <a:r>
              <a:rPr lang="ru-RU" sz="3200" b="1" kern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нептуний?</a:t>
            </a:r>
            <a:br>
              <a:rPr lang="ru-RU" sz="3200" b="1" kern="0" dirty="0">
                <a:solidFill>
                  <a:srgbClr val="365F9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9BBC1-548E-DBFE-7924-524A1203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906437"/>
            <a:ext cx="11549575" cy="52705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Изотоп 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Np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-237 в отличие от традиционных ядерных композиций на основе 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-235 и 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-239 имеет </a:t>
            </a:r>
            <a:r>
              <a:rPr lang="ru-RU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пороговый характер сечения деления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6C7B24-D8FB-EEDC-F0DC-2F31712DA0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68" y="1926956"/>
            <a:ext cx="10044332" cy="42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37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E90F9-BF0C-499B-8355-8E12F873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57" y="1"/>
            <a:ext cx="11513252" cy="1167617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5- ОСНОВНЫЕ  ОСОБЕННОСТИ  РЕАКТОРА НЕПТУН: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937B9C6-D75E-439B-BC83-1D8DA2145002}"/>
              </a:ext>
            </a:extLst>
          </p:cNvPr>
          <p:cNvCxnSpPr>
            <a:cxnSpLocks/>
          </p:cNvCxnSpPr>
          <p:nvPr/>
        </p:nvCxnSpPr>
        <p:spPr>
          <a:xfrm>
            <a:off x="3591809" y="4916307"/>
            <a:ext cx="57691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CB54181-6319-F605-5731-04FC448D1BE3}"/>
              </a:ext>
            </a:extLst>
          </p:cNvPr>
          <p:cNvCxnSpPr/>
          <p:nvPr/>
        </p:nvCxnSpPr>
        <p:spPr>
          <a:xfrm>
            <a:off x="8488171" y="4976251"/>
            <a:ext cx="646546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2">
                <a:extLst>
                  <a:ext uri="{FF2B5EF4-FFF2-40B4-BE49-F238E27FC236}">
                    <a16:creationId xmlns:a16="http://schemas.microsoft.com/office/drawing/2014/main" id="{A0E62229-907C-2A76-7FE9-3834EC27AC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" y="1167619"/>
                <a:ext cx="11943473" cy="47970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1 - предлагаемый источник будет иметь пиковую плотность потока нейтронов до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 н.</m:t>
                    </m:r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и среднюю по времени плотность потока — до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ru-RU" b="1" i="1">
                        <a:latin typeface="Cambria Math" panose="02040503050406030204" pitchFamily="18" charset="0"/>
                      </a:rPr>
                      <m:t> н.</m:t>
                    </m:r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ru-RU" b="1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ru-RU" b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2 - Время жизни поколения быстрых нейтронов (</a:t>
                </a:r>
                <a:r>
                  <a:rPr lang="el-G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в зоне с нептунием значительно ниже , чем в зоне с плутонием (позволит иметь более короткую вспышку).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3 -  Низкое значение (</a:t>
                </a:r>
                <a:r>
                  <a:rPr lang="el-G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-эф) определяет малую фоновую мощность в промежутках между импульсами.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4 - Возможность использования для модулятора реактивности материалов, замедляющих нейтроны (</a:t>
                </a:r>
                <a:r>
                  <a:rPr lang="en-US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  </m:t>
                    </m:r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5 -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Эффект реактивности от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выгорания топлива будет чрезвычайно малым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или вообще нулевым.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ru-RU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Np237 (захват нейтрона)  	     Np238 (β-распад), (2.117 дня)  	           Pu238 (Д.М.)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6 -  Значительное увеличение кампании реактора без перегрузки топлива — до 15—20 лет.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Объект 2">
                <a:extLst>
                  <a:ext uri="{FF2B5EF4-FFF2-40B4-BE49-F238E27FC236}">
                    <a16:creationId xmlns:a16="http://schemas.microsoft.com/office/drawing/2014/main" id="{A0E62229-907C-2A76-7FE9-3834EC27A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1167619"/>
                <a:ext cx="11943473" cy="4797082"/>
              </a:xfrm>
              <a:prstGeom prst="rect">
                <a:avLst/>
              </a:prstGeom>
              <a:blipFill>
                <a:blip r:embed="rId2"/>
                <a:stretch>
                  <a:fillRect l="-766" t="-2545" r="-1429" b="-2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7310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88470A-9A8E-4F8E-9388-CE9F1B453B84}"/>
              </a:ext>
            </a:extLst>
          </p:cNvPr>
          <p:cNvSpPr txBox="1"/>
          <p:nvPr/>
        </p:nvSpPr>
        <p:spPr>
          <a:xfrm>
            <a:off x="1108535" y="1811216"/>
            <a:ext cx="102412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endParaRPr lang="en-US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8389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541EA-CFA2-EAF0-987F-B816AE64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для гостей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C5B2F4-EDD6-3B98-456E-CFD3C7A67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141" y="2532183"/>
            <a:ext cx="10747717" cy="28991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И КОГДА ПОЯВИЛСЯ ПЕРВЫЙ РЕАКТОР НА ЗЕМЛЕ ????</a:t>
            </a:r>
          </a:p>
        </p:txBody>
      </p:sp>
    </p:spTree>
    <p:extLst>
      <p:ext uri="{BB962C8B-B14F-4D97-AF65-F5344CB8AC3E}">
        <p14:creationId xmlns:p14="http://schemas.microsoft.com/office/powerpoint/2010/main" val="2473343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835B9-97E2-C8B5-D4AD-8EC82C3E7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762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7AB2A-D5E5-31B4-138B-B3A1AB3D2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9" y="984738"/>
            <a:ext cx="11465169" cy="5192225"/>
          </a:xfrm>
        </p:spPr>
        <p:txBody>
          <a:bodyPr>
            <a:normAutofit fontScale="62500" lnSpcReduction="20000"/>
          </a:bodyPr>
          <a:lstStyle/>
          <a:p>
            <a:pPr algn="l">
              <a:buFont typeface="Wingdings" panose="05000000000000000000" pitchFamily="2" charset="2"/>
              <a:buChar char="ü"/>
            </a:pPr>
            <a:r>
              <a:rPr lang="ru-RU" sz="3800" b="1" i="0" u="sng" strike="noStrike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1,8 млрд лет </a:t>
            </a:r>
            <a:r>
              <a:rPr lang="ru-RU" sz="3800" b="1" i="0" u="none" strike="noStrike" baseline="0" dirty="0">
                <a:solidFill>
                  <a:srgbClr val="002060"/>
                </a:solidFill>
                <a:latin typeface="TimesNewRomanPSMT"/>
              </a:rPr>
              <a:t>назад в </a:t>
            </a:r>
            <a:r>
              <a:rPr lang="ru-RU" sz="3800" b="1" i="0" u="none" strike="noStrike" baseline="0" dirty="0" err="1">
                <a:solidFill>
                  <a:srgbClr val="002060"/>
                </a:solidFill>
                <a:latin typeface="TimesNewRomanPSMT"/>
              </a:rPr>
              <a:t>Окло</a:t>
            </a:r>
            <a:r>
              <a:rPr lang="ru-RU" sz="3800" b="1" i="0" u="none" strike="noStrike" baseline="0" dirty="0">
                <a:solidFill>
                  <a:srgbClr val="002060"/>
                </a:solidFill>
                <a:latin typeface="TimesNewRomanPSMT"/>
              </a:rPr>
              <a:t> </a:t>
            </a:r>
            <a:r>
              <a:rPr lang="ru-RU" sz="3800" b="1" i="0" u="none" strike="noStrike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(Габоне).</a:t>
            </a:r>
          </a:p>
          <a:p>
            <a:pPr marL="0" indent="0" algn="l">
              <a:buNone/>
            </a:pPr>
            <a:endParaRPr lang="ru-RU" sz="3800" b="1" i="0" u="none" strike="noStrike" baseline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NewRomanPSMT"/>
            </a:endParaRPr>
          </a:p>
          <a:p>
            <a:pPr algn="justLow">
              <a:lnSpc>
                <a:spcPct val="120000"/>
              </a:lnSpc>
            </a:pPr>
            <a:r>
              <a:rPr lang="ru-RU" sz="34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урановом руднике в </a:t>
            </a:r>
            <a:r>
              <a:rPr lang="ru-RU" sz="3400" b="1" i="0" u="none" strike="noStrike" baseline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Окло</a:t>
            </a:r>
            <a:r>
              <a:rPr lang="ru-RU" sz="34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(Габон) в 1973 г. был обнаружен уран с аномально малым содержанием 235U, только 0,44%. До этого никогда и нигде не наблюдалось какого-либо отклонения содержания 235U от стандартного значения 0,71%.</a:t>
            </a:r>
          </a:p>
          <a:p>
            <a:pPr algn="justLow">
              <a:lnSpc>
                <a:spcPct val="120000"/>
              </a:lnSpc>
            </a:pPr>
            <a:r>
              <a:rPr lang="ru-RU" sz="3400" b="1" i="0" u="none" strike="noStrike" baseline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Расчетные</a:t>
            </a:r>
            <a:r>
              <a:rPr lang="ru-RU" sz="34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 показали, что примерно 1,8 млрд лет назад, когда обогащение природного урана составляло около 3%, при наличии замедлителя, например </a:t>
            </a:r>
            <a:r>
              <a:rPr lang="ru-RU" sz="3400" b="1" i="0" u="none" strike="noStrike" baseline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легкой</a:t>
            </a:r>
            <a:r>
              <a:rPr lang="ru-RU" sz="34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воды, внутри урановой руды возникла и поддерживалась примерно 600 тыс. лет цепная реакция деления, или природный ядерный реактор «</a:t>
            </a:r>
            <a:r>
              <a:rPr lang="ru-RU" sz="3400" b="1" i="0" u="none" strike="noStrike" baseline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Окло</a:t>
            </a:r>
            <a:r>
              <a:rPr lang="ru-RU" sz="34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justLow">
              <a:lnSpc>
                <a:spcPct val="120000"/>
              </a:lnSpc>
            </a:pPr>
            <a:r>
              <a:rPr lang="ru-RU" sz="34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результате работы которого произошло выгорание 235U. По </a:t>
            </a:r>
            <a:r>
              <a:rPr lang="ru-RU" sz="3400" b="1" i="0" u="none" strike="noStrike" baseline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расчетным</a:t>
            </a:r>
            <a:r>
              <a:rPr lang="ru-RU" sz="34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оценкам, средняя тепловая мощность «</a:t>
            </a:r>
            <a:r>
              <a:rPr lang="ru-RU" sz="3400" b="1" i="0" u="none" strike="noStrike" baseline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Окло</a:t>
            </a:r>
            <a:r>
              <a:rPr lang="ru-RU" sz="34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составляла 25 кВт при нейтронном потоке ∼4⋅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 н/см2⋅с. Полная </a:t>
            </a:r>
            <a:r>
              <a:rPr lang="ru-RU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энерговыработка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Окло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за 600 тыс. лет составила 15 </a:t>
            </a:r>
            <a:r>
              <a:rPr lang="ru-RU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ГВт⋅год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эквивалентно </a:t>
            </a:r>
            <a:r>
              <a:rPr lang="ru-RU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энерговыработке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ВВЭР за 2,5 года.</a:t>
            </a:r>
          </a:p>
        </p:txBody>
      </p:sp>
    </p:spTree>
    <p:extLst>
      <p:ext uri="{BB962C8B-B14F-4D97-AF65-F5344CB8AC3E}">
        <p14:creationId xmlns:p14="http://schemas.microsoft.com/office/powerpoint/2010/main" val="4013296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0515600" cy="699400"/>
              </a:xfrm>
            </p:spPr>
            <p:txBody>
              <a:bodyPr>
                <a:no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can this goal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achieve????</a:t>
                </a:r>
                <a:endPara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0515600" cy="699400"/>
              </a:xfrm>
              <a:blipFill>
                <a:blip r:embed="rId2"/>
                <a:stretch>
                  <a:fillRect l="-1739" t="-17391" b="-208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137" y="968991"/>
            <a:ext cx="11409529" cy="520797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achieve this goal, there were two ways, either continue to use Pu-39 as a nuclear fuel or consider a new fuel cycle (Np-as example).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24" descr="D:\work\ИБР\ИБР-4\IBR-3D\28.03\react_v_betone_plan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9039" y="1869743"/>
            <a:ext cx="5322627" cy="405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751" descr="D:\work\ИБР\ИБР-4\ПЛУТОН\отчёт\ru_pluton_plan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726" y="1869743"/>
            <a:ext cx="5591175" cy="4053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2890" y="6059606"/>
            <a:ext cx="399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Booster reactor based on Pu-239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neutron channel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6657" y="6059606"/>
            <a:ext cx="399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 based on Np-237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neutron channel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3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CA8AA-6829-5E6D-5101-0F139A82E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200525" cy="5302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Sources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06BFFC3-E1F6-EAA3-096F-2020F3C5D537}"/>
              </a:ext>
            </a:extLst>
          </p:cNvPr>
          <p:cNvGraphicFramePr/>
          <p:nvPr/>
        </p:nvGraphicFramePr>
        <p:xfrm>
          <a:off x="1" y="0"/>
          <a:ext cx="12192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3B08877-F033-5396-F00E-5EA529549F04}"/>
              </a:ext>
            </a:extLst>
          </p:cNvPr>
          <p:cNvSpPr/>
          <p:nvPr/>
        </p:nvSpPr>
        <p:spPr>
          <a:xfrm>
            <a:off x="7593496" y="5181600"/>
            <a:ext cx="2663688" cy="124570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5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A93629-BB05-4341-A48B-63A1E877D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EA93629-BB05-4341-A48B-63A1E877D8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619C33-50EA-4420-99D8-FC06DEDDB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4619C33-50EA-4420-99D8-FC06DEDDB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89CD7D-2C89-472E-B410-9A080AB98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8D89CD7D-2C89-472E-B410-9A080AB98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051819-2CBB-4624-B2F9-D096C581D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2D051819-2CBB-4624-B2F9-D096C581D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CE444D-FAA8-4093-94D9-D5021EB67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E4CE444D-FAA8-4093-94D9-D5021EB67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493303-EDE6-4C2D-A35C-3792194A9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7C493303-EDE6-4C2D-A35C-3792194A9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E313C9-59B3-4B23-8623-F0052314A9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0AE313C9-59B3-4B23-8623-F0052314A9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8ED6D9-48E5-45CF-8AB6-9F27604B0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FA8ED6D9-48E5-45CF-8AB6-9F27604B0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82DF3B-5A16-4A42-81CD-17E4635596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B582DF3B-5A16-4A42-81CD-17E4635596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136E7B-44CE-43EF-A07A-C8C07634B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DD136E7B-44CE-43EF-A07A-C8C07634B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9DBC8D-659C-4F85-B2D9-851BBC7A8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8E9DBC8D-659C-4F85-B2D9-851BBC7A8F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2E938-ADE3-4331-B6C9-5030B7E73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19F2E938-ADE3-4331-B6C9-5030B7E73E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420E3C-DF7D-491F-840B-1167B568A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63420E3C-DF7D-491F-840B-1167B568A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8F43B7-C94D-45C2-AEDB-2998378DD7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08F43B7-C94D-45C2-AEDB-2998378DD7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F942A2-FD8D-4B58-93AF-5CC54AAF0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72F942A2-FD8D-4B58-93AF-5CC54AAF0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525E27-1F47-4E3A-88CF-D4DEF12DC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EB525E27-1F47-4E3A-88CF-D4DEF12DC1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B8E7DA-ED0E-4EB6-A249-851285629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1CB8E7DA-ED0E-4EB6-A249-851285629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1B8E28-E145-4010-ADF1-A2DD9A6D36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F11B8E28-E145-4010-ADF1-A2DD9A6D36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8C35F6-8E0C-4F72-9BED-D183620F7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488C35F6-8E0C-4F72-9BED-D183620F7F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F310E7-D680-47A5-9FB2-526AF1F0E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72F310E7-D680-47A5-9FB2-526AF1F0E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FC783-B51A-4D78-BF2A-C7FD9A019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dgm id="{C92FC783-B51A-4D78-BF2A-C7FD9A019C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0C2A98-959F-49CF-A567-10E02A64E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420C2A98-959F-49CF-A567-10E02A64E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BB3F37-FCA9-416B-BF3D-6C2EC2939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72BB3F37-FCA9-416B-BF3D-6C2EC29391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FDE931-9A38-32F2-168F-E4197D7B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1055077"/>
            <a:ext cx="11718388" cy="5121886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</a:t>
            </a: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Поглощающие стержни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(органы управления): для управления цепным процессом деления ядер в реакторе.</a:t>
            </a:r>
          </a:p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</a:t>
            </a: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Тепловая защита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вещество со слабым теплопроводным свойством, для избежания разрушения биологической защиты и монтажных конструкций реактора.</a:t>
            </a:r>
          </a:p>
          <a:p>
            <a:pPr marL="342900" indent="-342900" algn="l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1D54725-4DA5-E464-DA50-BFF6D11AA597}"/>
              </a:ext>
            </a:extLst>
          </p:cNvPr>
          <p:cNvSpPr txBox="1">
            <a:spLocks/>
          </p:cNvSpPr>
          <p:nvPr/>
        </p:nvSpPr>
        <p:spPr>
          <a:xfrm>
            <a:off x="838200" y="216169"/>
            <a:ext cx="10515600" cy="464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TimesNewRomanPS-BoldItalicMT"/>
              </a:rPr>
              <a:t>ОСНОВНЫЕ КОМПОНЕНТЫ ЯДЕРНОГО РЕАКТОРА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Объект 6">
            <a:extLst>
              <a:ext uri="{FF2B5EF4-FFF2-40B4-BE49-F238E27FC236}">
                <a16:creationId xmlns:a16="http://schemas.microsoft.com/office/drawing/2014/main" id="{0B07425C-84D0-AB1D-75E5-B5AD3F2A0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805" y="2883877"/>
            <a:ext cx="6120389" cy="368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85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7F5F5-4E26-FA15-43F8-5DA56EA25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8670"/>
            <a:ext cx="11115261" cy="347524"/>
          </a:xfrm>
        </p:spPr>
        <p:txBody>
          <a:bodyPr>
            <a:noAutofit/>
          </a:bodyPr>
          <a:lstStyle/>
          <a:p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Denes sources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2- Periodic </a:t>
            </a:r>
            <a:r>
              <a:rPr lang="en-US" sz="2800" b="1" dirty="0"/>
              <a:t>Pulsed power reactors:</a:t>
            </a:r>
            <a:br>
              <a:rPr lang="ru-RU" sz="2800" b="1" dirty="0"/>
            </a:br>
            <a:b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CDF7B-8C38-63BF-BCA8-2C5EEB962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7" y="1496194"/>
            <a:ext cx="8998226" cy="243108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1955- in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Obninsk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Pysical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-Power institute (Russia), D. I. Blokhintsev suggested the idea of a periodic pulsed reactors with mechanically periodically reactivity modulation.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combines the best features of Aperiodic reactors (pulsed nature without any choppers – time of flight) and steady state power reactors (good enough fluence to neutron spectroscopy). 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77A4BF-AF7F-61DE-2AA3-AC670E0783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1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sources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212;g1761d2fb2e6_0_18" descr="В_Калуге2 копия">
            <a:extLst>
              <a:ext uri="{FF2B5EF4-FFF2-40B4-BE49-F238E27FC236}">
                <a16:creationId xmlns:a16="http://schemas.microsoft.com/office/drawing/2014/main" id="{B8817881-B3E4-5A36-1812-023ACF8975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8800" y="405210"/>
            <a:ext cx="2342716" cy="28769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F7E579-ED99-97B7-F25E-B58AAD0EFDD3}"/>
              </a:ext>
            </a:extLst>
          </p:cNvPr>
          <p:cNvSpPr txBox="1"/>
          <p:nvPr/>
        </p:nvSpPr>
        <p:spPr>
          <a:xfrm>
            <a:off x="9448800" y="3416800"/>
            <a:ext cx="216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Dmitry Blokhintsev</a:t>
            </a:r>
          </a:p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(1907-1979)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AA8230-8AD8-10FB-1688-D3F2C1C50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05" y="3539970"/>
            <a:ext cx="6377195" cy="2769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83476B-4467-43CB-7926-1949AAD9684D}"/>
              </a:ext>
            </a:extLst>
          </p:cNvPr>
          <p:cNvSpPr txBox="1"/>
          <p:nvPr/>
        </p:nvSpPr>
        <p:spPr>
          <a:xfrm>
            <a:off x="1761089" y="6247662"/>
            <a:ext cx="9171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course of reactivity and power of the reactor during the development of the power pulse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36F875A-9DE7-ECA0-DBC1-06A9B48E8E05}"/>
              </a:ext>
            </a:extLst>
          </p:cNvPr>
          <p:cNvCxnSpPr/>
          <p:nvPr/>
        </p:nvCxnSpPr>
        <p:spPr>
          <a:xfrm>
            <a:off x="3071605" y="5433391"/>
            <a:ext cx="15003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7B2299A-120E-98E4-67E1-AF3F48312B93}"/>
              </a:ext>
            </a:extLst>
          </p:cNvPr>
          <p:cNvCxnSpPr>
            <a:cxnSpLocks/>
          </p:cNvCxnSpPr>
          <p:nvPr/>
        </p:nvCxnSpPr>
        <p:spPr>
          <a:xfrm>
            <a:off x="3170996" y="4313583"/>
            <a:ext cx="38659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105AD18-2EF1-20A6-F93E-8EAE0D86CF3C}"/>
              </a:ext>
            </a:extLst>
          </p:cNvPr>
          <p:cNvSpPr txBox="1"/>
          <p:nvPr/>
        </p:nvSpPr>
        <p:spPr>
          <a:xfrm>
            <a:off x="1761089" y="4063131"/>
            <a:ext cx="131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 Power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C0C6B-E93D-3FF9-EBFA-13F71FF9D850}"/>
              </a:ext>
            </a:extLst>
          </p:cNvPr>
          <p:cNvSpPr txBox="1"/>
          <p:nvPr/>
        </p:nvSpPr>
        <p:spPr>
          <a:xfrm>
            <a:off x="1761089" y="5038640"/>
            <a:ext cx="131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 Reactivity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04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7733"/>
            <a:ext cx="10515600" cy="735345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Reduced heat load 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𝐇𝟐 in the MR: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Solution</a:t>
            </a:r>
            <a:endParaRPr lang="ru-R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1825625"/>
            <a:ext cx="11791666" cy="4351338"/>
          </a:xfrm>
        </p:spPr>
        <p:txBody>
          <a:bodyPr/>
          <a:lstStyle/>
          <a:p>
            <a:r>
              <a:rPr lang="en-US" dirty="0"/>
              <a:t>it is proposed to install additional nickel reflectors on the border of the empty sector and the sector with titanium hydride.</a:t>
            </a:r>
            <a:endParaRPr lang="ru-RU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49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NEUROTIC PROBLEMS THAT FACED REACTOR NEPTUNE, AND THE PROPOSALS TO SOLVE THEM.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DC81AED2-2F7E-8BC8-4A41-6E982FACF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5087"/>
            <a:ext cx="12192000" cy="399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DA24F1-5DE6-8BA7-F209-19671A96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8D82-1963-4C2D-B538-558967D1EC74}" type="datetime1">
              <a:rPr lang="ru-RU" smtClean="0"/>
              <a:t>28.06.2023</a:t>
            </a:fld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CBDB154-6957-CA91-8B35-4347D50E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52</a:t>
            </a:fld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9F0B3AC-C54B-F5D6-6172-449A9E02E278}"/>
              </a:ext>
            </a:extLst>
          </p:cNvPr>
          <p:cNvGraphicFramePr>
            <a:graphicFrameLocks noGrp="1"/>
          </p:cNvGraphicFramePr>
          <p:nvPr/>
        </p:nvGraphicFramePr>
        <p:xfrm>
          <a:off x="243840" y="1511445"/>
          <a:ext cx="11704319" cy="244714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72920">
                  <a:extLst>
                    <a:ext uri="{9D8B030D-6E8A-4147-A177-3AD203B41FA5}">
                      <a16:colId xmlns:a16="http://schemas.microsoft.com/office/drawing/2014/main" val="169146097"/>
                    </a:ext>
                  </a:extLst>
                </a:gridCol>
                <a:gridCol w="1232042">
                  <a:extLst>
                    <a:ext uri="{9D8B030D-6E8A-4147-A177-3AD203B41FA5}">
                      <a16:colId xmlns:a16="http://schemas.microsoft.com/office/drawing/2014/main" val="855338378"/>
                    </a:ext>
                  </a:extLst>
                </a:gridCol>
                <a:gridCol w="1071335">
                  <a:extLst>
                    <a:ext uri="{9D8B030D-6E8A-4147-A177-3AD203B41FA5}">
                      <a16:colId xmlns:a16="http://schemas.microsoft.com/office/drawing/2014/main" val="2684334798"/>
                    </a:ext>
                  </a:extLst>
                </a:gridCol>
                <a:gridCol w="757775">
                  <a:extLst>
                    <a:ext uri="{9D8B030D-6E8A-4147-A177-3AD203B41FA5}">
                      <a16:colId xmlns:a16="http://schemas.microsoft.com/office/drawing/2014/main" val="589653380"/>
                    </a:ext>
                  </a:extLst>
                </a:gridCol>
                <a:gridCol w="1304547">
                  <a:extLst>
                    <a:ext uri="{9D8B030D-6E8A-4147-A177-3AD203B41FA5}">
                      <a16:colId xmlns:a16="http://schemas.microsoft.com/office/drawing/2014/main" val="2882111739"/>
                    </a:ext>
                  </a:extLst>
                </a:gridCol>
                <a:gridCol w="1091425">
                  <a:extLst>
                    <a:ext uri="{9D8B030D-6E8A-4147-A177-3AD203B41FA5}">
                      <a16:colId xmlns:a16="http://schemas.microsoft.com/office/drawing/2014/main" val="3296565954"/>
                    </a:ext>
                  </a:extLst>
                </a:gridCol>
                <a:gridCol w="726581">
                  <a:extLst>
                    <a:ext uri="{9D8B030D-6E8A-4147-A177-3AD203B41FA5}">
                      <a16:colId xmlns:a16="http://schemas.microsoft.com/office/drawing/2014/main" val="2252078306"/>
                    </a:ext>
                  </a:extLst>
                </a:gridCol>
                <a:gridCol w="1456269">
                  <a:extLst>
                    <a:ext uri="{9D8B030D-6E8A-4147-A177-3AD203B41FA5}">
                      <a16:colId xmlns:a16="http://schemas.microsoft.com/office/drawing/2014/main" val="862504588"/>
                    </a:ext>
                  </a:extLst>
                </a:gridCol>
                <a:gridCol w="1091425">
                  <a:extLst>
                    <a:ext uri="{9D8B030D-6E8A-4147-A177-3AD203B41FA5}">
                      <a16:colId xmlns:a16="http://schemas.microsoft.com/office/drawing/2014/main" val="3137523588"/>
                    </a:ext>
                  </a:extLst>
                </a:gridCol>
              </a:tblGrid>
              <a:tr h="393003">
                <a:tc rowSpan="3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удельная тепловыделения , Вт/см3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76934"/>
                  </a:ext>
                </a:extLst>
              </a:tr>
              <a:tr h="294934"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cm Ni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cm Ni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cm Ni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260181"/>
                  </a:ext>
                </a:extLst>
              </a:tr>
              <a:tr h="579468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926528"/>
                  </a:ext>
                </a:extLst>
              </a:tr>
              <a:tr h="2949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9,65634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10,5207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6,66692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7,75357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4,48174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5,43119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616211"/>
                  </a:ext>
                </a:extLst>
              </a:tr>
              <a:tr h="294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cm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8,5089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9,52174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5,55672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6,59312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3,82486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4,4615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536530"/>
                  </a:ext>
                </a:extLst>
              </a:tr>
              <a:tr h="294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cm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7,41187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8,45502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4,71953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5,61119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3,22433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3,61275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667650"/>
                  </a:ext>
                </a:extLst>
              </a:tr>
              <a:tr h="294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cm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6,3444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7,32191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4,00864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4,68787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2,59712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2,93969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26146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704A66-A904-A852-B135-F22E3C5C18C7}"/>
              </a:ext>
            </a:extLst>
          </p:cNvPr>
          <p:cNvSpPr txBox="1"/>
          <p:nvPr/>
        </p:nvSpPr>
        <p:spPr>
          <a:xfrm>
            <a:off x="365760" y="164276"/>
            <a:ext cx="117043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максимального удельного тепловыделения в диске модулятора (Вт/см3), максимального эффекта смещения модулятора (%) и 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 –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параметра (см-2) от изменения ширины вакуума и толщины Ni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6498601F-D68A-C2CF-3AD9-88645499EBD9}"/>
              </a:ext>
            </a:extLst>
          </p:cNvPr>
          <p:cNvGraphicFramePr>
            <a:graphicFrameLocks noGrp="1"/>
          </p:cNvGraphicFramePr>
          <p:nvPr/>
        </p:nvGraphicFramePr>
        <p:xfrm>
          <a:off x="225082" y="4122984"/>
          <a:ext cx="11704324" cy="181705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38929">
                  <a:extLst>
                    <a:ext uri="{9D8B030D-6E8A-4147-A177-3AD203B41FA5}">
                      <a16:colId xmlns:a16="http://schemas.microsoft.com/office/drawing/2014/main" val="3110675802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3153357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086098551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2740584180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980197412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639931554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1148721197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1925278178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2909694985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127742724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2407908142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224459571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1538151622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757608769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49395717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214181561"/>
                    </a:ext>
                  </a:extLst>
                </a:gridCol>
              </a:tblGrid>
              <a:tr h="545993"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Вакуум, 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Вакуум, 5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Вакуум, 10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cm Вакуум, 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cm Вакуум, 5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cm Вакуум, 10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cm Вакуум, 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cm Вакуум, 5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Вакуум, 10 см Ni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cm Вакуум, 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cm Вакуум, 5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cm Вакуум, 10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250905"/>
                  </a:ext>
                </a:extLst>
              </a:tr>
              <a:tr h="5186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эффект смещения модулятора,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6,29%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7,13%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7,50%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6,73%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7,37%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7,59%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7,01%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7,46%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7,61%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7,17%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7,48%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7,59%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20886"/>
                  </a:ext>
                </a:extLst>
              </a:tr>
              <a:tr h="51869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параметр, см-2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1,37E-04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1,24E-04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9,82E-05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1,21E-04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9,88E-05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6,81E-05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9,01E-05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6,04E-05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3,85E-05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2,92E-05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454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0612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9096728-BCA0-3370-A7BC-5EC4CC32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811E-AEAB-4E96-9D5B-55C188C89270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8E0FB4-FAE4-45E7-4489-D5701634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53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E7DFF-4F96-CE40-D887-D24133A31C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500" y="287338"/>
            <a:ext cx="11239500" cy="701675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Удельные тепловыделения в диске модулятора без установки дополнительного никелевого отражателя, Вт∙см-3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6F30BA-59B9-D817-A5F4-C9696F2B5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915"/>
            <a:ext cx="12192000" cy="47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636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9096728-BCA0-3370-A7BC-5EC4CC32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811E-AEAB-4E96-9D5B-55C188C89270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8E0FB4-FAE4-45E7-4489-D5701634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54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E7DFF-4F96-CE40-D887-D24133A31C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500" y="287338"/>
            <a:ext cx="11239500" cy="701675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Удельные тепловыделения в диске модулятора с установкой 10 см дополнительного никелевого отражателя, Вт∙см-3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DD9FFD-184C-C281-5545-FE4D001A9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" y="1093662"/>
            <a:ext cx="12192000" cy="46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70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1CEDC-2CF5-BEC7-E000-64EEE75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5530"/>
          </a:xfrm>
        </p:spPr>
        <p:txBody>
          <a:bodyPr/>
          <a:lstStyle/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5B90A0-FC30-BA05-8299-142B5C6EC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42" y="818867"/>
            <a:ext cx="11505062" cy="53580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2C7948-FF14-9C44-0469-A78E9BD0A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68" y="404336"/>
            <a:ext cx="9095263" cy="604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443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3548201"/>
              </p:ext>
            </p:extLst>
          </p:nvPr>
        </p:nvGraphicFramePr>
        <p:xfrm>
          <a:off x="859809" y="655093"/>
          <a:ext cx="10863618" cy="4926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48669" y="5609229"/>
            <a:ext cx="760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of K-eff with reactor company time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86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5352B-30D5-6F6B-146A-BB659257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ЯДЕРНЫХ РЕАКТОРОВ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подразделяются на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различают на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замедлителя: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на тепловых нейтронах различаются на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(ВВЭР),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(CANDU) 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графитовые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(РБМК);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классифицируют на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конструктивному исполнению: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канальные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энерго-выделению: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различают на импульсные и стационарные.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82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5352B-30D5-6F6B-146A-BB659257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ЯДЕРНЫХ РЕАКТОРОВ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E201533-AA7A-77E8-799C-AD487BFB0A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56" y="554182"/>
                <a:ext cx="11928762" cy="3609855"/>
              </a:xfrm>
            </p:spPr>
            <p:txBody>
              <a:bodyPr>
                <a:normAutofit/>
              </a:bodyPr>
              <a:lstStyle/>
              <a:p>
                <a:pPr marL="514350" indent="-514350" algn="just">
                  <a:buFont typeface="+mj-lt"/>
                  <a:buAutoNum type="arabicPeriod"/>
                </a:pPr>
                <a:r>
                  <a:rPr lang="ru-RU" sz="20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 назначению:</a:t>
                </a:r>
                <a:r>
                  <a:rPr lang="ru-RU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реакторы подразделяются на </a:t>
                </a:r>
                <a:r>
                  <a:rPr lang="ru-RU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энергетические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исследовательские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транспортные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…..</a:t>
                </a:r>
              </a:p>
              <a:p>
                <a:pPr algn="justLow">
                  <a:buFont typeface="Wingdings" panose="05000000000000000000" pitchFamily="2" charset="2"/>
                  <a:buChar char="Ø"/>
                </a:pP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Применение военного назначения</a:t>
                </a: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Low"/>
                <a:r>
                  <a:rPr lang="ru-RU" sz="20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наработка материалов для производства ядерного оружия (</a:t>
                </a:r>
                <a:r>
                  <a:rPr lang="ru-RU" sz="2000" b="1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</a:t>
                </a:r>
                <a:r>
                  <a:rPr lang="ru-RU" sz="20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b="1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1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000" b="1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ru-RU" sz="20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</a:p>
              <a:p>
                <a:pPr algn="justLow"/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создание реакторов для подводных лодок и крупных транспортных кораблей.</a:t>
                </a:r>
              </a:p>
              <a:p>
                <a:pPr algn="justLow">
                  <a:buFont typeface="Wingdings" panose="05000000000000000000" pitchFamily="2" charset="2"/>
                  <a:buChar char="Ø"/>
                </a:pPr>
                <a:r>
                  <a:rPr lang="ru-RU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Энергетические ядерные реакторы 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для производства электроэнергии.</a:t>
                </a:r>
              </a:p>
              <a:p>
                <a:pPr algn="justLow">
                  <a:buFont typeface="Wingdings" panose="05000000000000000000" pitchFamily="2" charset="2"/>
                  <a:buChar char="Ø"/>
                </a:pPr>
                <a:r>
                  <a:rPr lang="ru-RU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Исследовательские реакторы 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(источники нейтронов).</a:t>
                </a:r>
              </a:p>
              <a:p>
                <a:pPr algn="justLow">
                  <a:buFont typeface="Wingdings" panose="05000000000000000000" pitchFamily="2" charset="2"/>
                  <a:buChar char="Ø"/>
                </a:pP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Реакторы, применяющиеся </a:t>
                </a:r>
                <a:r>
                  <a:rPr lang="ru-RU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космической технике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E201533-AA7A-77E8-799C-AD487BFB0A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56" y="554182"/>
                <a:ext cx="11928762" cy="3609855"/>
              </a:xfrm>
              <a:blipFill>
                <a:blip r:embed="rId3"/>
                <a:stretch>
                  <a:fillRect l="-716" t="-18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EF917C-D0CD-0DBE-9B15-039C01B48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1" y="4455477"/>
            <a:ext cx="2766647" cy="2037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C598B8-FBD6-D132-9C32-B4602CE36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01" y="4455477"/>
            <a:ext cx="2646218" cy="2116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394B7E-DACD-8E05-4926-5299D182B0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52" y="4415985"/>
            <a:ext cx="2785403" cy="2116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0993A9-1A58-28F1-6703-6BEDD0D72A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88" y="4455477"/>
            <a:ext cx="2956121" cy="1970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D5B0EB-10B5-4268-09A8-AD4FE8E91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92" y="2443910"/>
            <a:ext cx="2734540" cy="1899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0532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5352B-30D5-6F6B-146A-BB659257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ЯДЕРНЫХ РЕАКТОРОВ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реакторы различают на: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тепловые (ВВЭР-1000)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используют уран с обогащением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 2–5%.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быстрые (БН-600 и ИБР-2),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используют уран с обогащением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15–20% и 90 % (если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исслед</a:t>
            </a:r>
            <a:r>
              <a:rPr lang="ru-RU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овательский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промежуточные (ВВЭР-СКД)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используют уран с обогащением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25%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629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5352B-30D5-6F6B-146A-BB659257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ЯДЕРНЫХ РЕАКТОРОВ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различают на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тепловые (ВВЭР-1000)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быстрые (БН-600 и БРЕСТ)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(ВВЭР-СКД)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BD9B0F-E052-3E59-D703-0FD25A576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476" y="1780470"/>
            <a:ext cx="5819048" cy="4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156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7507</TotalTime>
  <Words>4426</Words>
  <Application>Microsoft Office PowerPoint</Application>
  <PresentationFormat>Широкоэкранный</PresentationFormat>
  <Paragraphs>619</Paragraphs>
  <Slides>56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Times New Roman</vt:lpstr>
      <vt:lpstr>TimesNewRoman</vt:lpstr>
      <vt:lpstr>TimesNewRomanPS-BoldItalicMT</vt:lpstr>
      <vt:lpstr>TimesNewRomanPS-BoldMT</vt:lpstr>
      <vt:lpstr>TimesNewRomanPSMT</vt:lpstr>
      <vt:lpstr>Wingdings</vt:lpstr>
      <vt:lpstr>Тема Office</vt:lpstr>
      <vt:lpstr>Equation</vt:lpstr>
      <vt:lpstr>ЯДЕРНЫЕ РЕАКТОРЫ И ЯДЕРНЫЕ ТОПЛИВНЫЕ ЦИКЛЫ</vt:lpstr>
      <vt:lpstr>ОСНОВНЫЕ КОМПОНЕНТЫ ЯДЕРНОГО РЕАКТОРА</vt:lpstr>
      <vt:lpstr>Презентация PowerPoint</vt:lpstr>
      <vt:lpstr>Презентация PowerPoint</vt:lpstr>
      <vt:lpstr>Презентация PowerPoint</vt:lpstr>
      <vt:lpstr>КЛАССИФИКАЦИЯ ЯДЕРНЫХ РЕАКТОРОВ </vt:lpstr>
      <vt:lpstr>КЛАССИФИКАЦИЯ ЯДЕРНЫХ РЕАКТОРОВ </vt:lpstr>
      <vt:lpstr>КЛАССИФИКАЦИЯ ЯДЕРНЫХ РЕАКТОРОВ </vt:lpstr>
      <vt:lpstr>КЛАССИФИКАЦИЯ ЯДЕРНЫХ РЕАКТОРОВ </vt:lpstr>
      <vt:lpstr>КЛАССИФИКАЦИЯ ЯДЕРНЫХ РЕАКТОРОВ </vt:lpstr>
      <vt:lpstr>КЛАССИФИКАЦИЯ ЯДЕРНЫХ РЕАКТОРОВ </vt:lpstr>
      <vt:lpstr>КЛАССИФИКАЦИЯ ЯДЕРНЫХ РЕАКТОРОВ </vt:lpstr>
      <vt:lpstr>КЛАССИФИКАЦИЯ ЯДЕРНЫХ РЕАКТОРОВ </vt:lpstr>
      <vt:lpstr>КЛАССИФИКАЦИЯ ЯДЕРНЫХ РЕАКТОРОВ </vt:lpstr>
      <vt:lpstr>Презентация PowerPoint</vt:lpstr>
      <vt:lpstr>ОСНОВЫ ФИЗИКИ ДЕЛЕНИЯ ЯДЕР. ПРЕИМУЩЕСТВА И ПРОБЛЕМЫ ЯДЕРНОЙ ЭНЕРГЕТИКИ</vt:lpstr>
      <vt:lpstr>Понятие делящихся и пороговых ядер:</vt:lpstr>
      <vt:lpstr>Понятие делящихся и пороговых ядер:</vt:lpstr>
      <vt:lpstr>Понятие Коэффициента воспроизводства – КВ:</vt:lpstr>
      <vt:lpstr>Понятие Коэффициента воспроизводства – КВ:</vt:lpstr>
      <vt:lpstr>КОНЦЕПЦИЯ ЯДЕРНОГО ТОПЛИВА (ЯТ) и ЯДЕРНОГО ТОПЛИВНОГО ЦИКЛА (ЯТЦ)</vt:lpstr>
      <vt:lpstr>КОНЦЕПЦИЯ ЯДЕРНОГО ТОПЛИВА (ЯТ) и ЯДЕРНОГО ТОПЛИВНОГО ЦИКЛА (ЯТЦ)</vt:lpstr>
      <vt:lpstr>А. Открытый (разомкнутый) ЯТЦ</vt:lpstr>
      <vt:lpstr>КОНЦЕПЦИЯ ЯДЕРНОГО ТОПЛИВА (ЯТ) и ЯДЕРНОГО ТОПЛИВНОГО ЦИКЛА (ЯТЦ)</vt:lpstr>
      <vt:lpstr>КОНЦЕПЦИЯ ЯДЕРНОГО ТОПЛИВА (ЯТ) и ЯДЕРНОГО ТОПЛИВНОГО ЦИКЛА (ЯТЦ)</vt:lpstr>
      <vt:lpstr>КОНЦЕПЦИЯ РАДИО АКТИВНЫХ ОТХОДОВ (РАО) И ТРАНСМУТАЦИИ РАО</vt:lpstr>
      <vt:lpstr>Пример состава облучённого топлива</vt:lpstr>
      <vt:lpstr>Пример состава облучённого топлива</vt:lpstr>
      <vt:lpstr>ИМПУЛЬСНЫЕ РЕАКТОРЫ (ИР)</vt:lpstr>
      <vt:lpstr>ИМПУЛЬСНЫЕ РЕАКТОРЫ (ИР)</vt:lpstr>
      <vt:lpstr>ИМПУЛЬСНЫЕ РЕАКТОРЫ (ИР)</vt:lpstr>
      <vt:lpstr>ИМПУЛЬСНЫЕ РЕАКТОРЫ (ИР)</vt:lpstr>
      <vt:lpstr>ИМПУЛЬСНЫЕ РЕАКТОРЫ (ИР)</vt:lpstr>
      <vt:lpstr>ИМПУЛЬСНЫЕ РЕАКТОРЫ (ИР)</vt:lpstr>
      <vt:lpstr>ИМПУЛЬСНЫЕ РЕАКТОРЫ (ИР)</vt:lpstr>
      <vt:lpstr>ИМПУЛЬСНЫЕ РЕАКТОРЫ (ИР)</vt:lpstr>
      <vt:lpstr>ИМПУЛЬСНЫЕ РЕАКТОРЫ (ИР)</vt:lpstr>
      <vt:lpstr>ИМПУЛЬСНЫЕ РЕАКТОРЫ (ИР)</vt:lpstr>
      <vt:lpstr>Характеристики реакторы ИБР-2 и ИБР-2М. </vt:lpstr>
      <vt:lpstr>B) Denes sources : 2- Periodic Pulsed power reactors:  </vt:lpstr>
      <vt:lpstr>Презентация PowerPoint</vt:lpstr>
      <vt:lpstr>The main parameters of the reactor</vt:lpstr>
      <vt:lpstr>Почему нептуний? </vt:lpstr>
      <vt:lpstr>5- ОСНОВНЫЕ  ОСОБЕННОСТИ  РЕАКТОРА НЕПТУН:</vt:lpstr>
      <vt:lpstr>Презентация PowerPoint</vt:lpstr>
      <vt:lpstr>Конкурс для гостей</vt:lpstr>
      <vt:lpstr>Ответ </vt:lpstr>
      <vt:lpstr>How can this goal (10^14  n/(〖cm〗^2.s)) achieve????</vt:lpstr>
      <vt:lpstr>Neutron Sources</vt:lpstr>
      <vt:lpstr>B) Denes sources : 2- Periodic Pulsed power reactors:  </vt:lpstr>
      <vt:lpstr>4- Reduced heat load on Ti𝐇𝟐 in the MR:                                                                    Solution</vt:lpstr>
      <vt:lpstr>Презентация PowerPoint</vt:lpstr>
      <vt:lpstr>Удельные тепловыделения в диске модулятора без установки дополнительного никелевого отражателя, Вт∙см-3 </vt:lpstr>
      <vt:lpstr>Удельные тепловыделения в диске модулятора с установкой 10 см дополнительного никелевого отражателя, Вт∙см-3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reactor "NEPTUN" status report</dc:title>
  <dc:creator>Ahmed Hassan</dc:creator>
  <cp:lastModifiedBy>User</cp:lastModifiedBy>
  <cp:revision>80</cp:revision>
  <dcterms:created xsi:type="dcterms:W3CDTF">2023-06-01T11:18:13Z</dcterms:created>
  <dcterms:modified xsi:type="dcterms:W3CDTF">2023-06-28T13:05:32Z</dcterms:modified>
</cp:coreProperties>
</file>