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98"/>
  </p:notesMasterIdLst>
  <p:sldIdLst>
    <p:sldId id="389" r:id="rId2"/>
    <p:sldId id="378" r:id="rId3"/>
    <p:sldId id="386" r:id="rId4"/>
    <p:sldId id="363" r:id="rId5"/>
    <p:sldId id="408" r:id="rId6"/>
    <p:sldId id="362" r:id="rId7"/>
    <p:sldId id="364" r:id="rId8"/>
    <p:sldId id="393" r:id="rId9"/>
    <p:sldId id="439" r:id="rId10"/>
    <p:sldId id="395" r:id="rId11"/>
    <p:sldId id="382" r:id="rId12"/>
    <p:sldId id="440" r:id="rId13"/>
    <p:sldId id="430" r:id="rId14"/>
    <p:sldId id="442" r:id="rId15"/>
    <p:sldId id="443" r:id="rId16"/>
    <p:sldId id="381" r:id="rId17"/>
    <p:sldId id="384" r:id="rId18"/>
    <p:sldId id="380" r:id="rId19"/>
    <p:sldId id="365" r:id="rId20"/>
    <p:sldId id="368" r:id="rId21"/>
    <p:sldId id="369" r:id="rId22"/>
    <p:sldId id="411" r:id="rId23"/>
    <p:sldId id="412" r:id="rId24"/>
    <p:sldId id="367" r:id="rId25"/>
    <p:sldId id="402" r:id="rId26"/>
    <p:sldId id="414" r:id="rId27"/>
    <p:sldId id="400" r:id="rId28"/>
    <p:sldId id="424" r:id="rId29"/>
    <p:sldId id="413" r:id="rId30"/>
    <p:sldId id="401" r:id="rId31"/>
    <p:sldId id="371" r:id="rId32"/>
    <p:sldId id="447" r:id="rId33"/>
    <p:sldId id="409" r:id="rId34"/>
    <p:sldId id="444" r:id="rId35"/>
    <p:sldId id="407" r:id="rId36"/>
    <p:sldId id="448" r:id="rId37"/>
    <p:sldId id="372" r:id="rId38"/>
    <p:sldId id="421" r:id="rId39"/>
    <p:sldId id="426" r:id="rId40"/>
    <p:sldId id="425" r:id="rId41"/>
    <p:sldId id="427" r:id="rId42"/>
    <p:sldId id="449" r:id="rId43"/>
    <p:sldId id="435" r:id="rId44"/>
    <p:sldId id="416" r:id="rId45"/>
    <p:sldId id="436" r:id="rId46"/>
    <p:sldId id="406" r:id="rId47"/>
    <p:sldId id="325" r:id="rId48"/>
    <p:sldId id="330" r:id="rId49"/>
    <p:sldId id="332" r:id="rId50"/>
    <p:sldId id="417" r:id="rId51"/>
    <p:sldId id="415" r:id="rId52"/>
    <p:sldId id="418" r:id="rId53"/>
    <p:sldId id="361" r:id="rId54"/>
    <p:sldId id="437" r:id="rId55"/>
    <p:sldId id="373" r:id="rId56"/>
    <p:sldId id="419" r:id="rId57"/>
    <p:sldId id="420" r:id="rId58"/>
    <p:sldId id="451" r:id="rId59"/>
    <p:sldId id="452" r:id="rId60"/>
    <p:sldId id="453" r:id="rId61"/>
    <p:sldId id="450" r:id="rId62"/>
    <p:sldId id="445" r:id="rId63"/>
    <p:sldId id="446" r:id="rId64"/>
    <p:sldId id="392" r:id="rId65"/>
    <p:sldId id="405" r:id="rId66"/>
    <p:sldId id="410" r:id="rId67"/>
    <p:sldId id="404" r:id="rId68"/>
    <p:sldId id="454" r:id="rId69"/>
    <p:sldId id="455" r:id="rId70"/>
    <p:sldId id="376" r:id="rId71"/>
    <p:sldId id="333" r:id="rId72"/>
    <p:sldId id="335" r:id="rId73"/>
    <p:sldId id="334" r:id="rId74"/>
    <p:sldId id="338" r:id="rId75"/>
    <p:sldId id="339" r:id="rId76"/>
    <p:sldId id="398" r:id="rId77"/>
    <p:sldId id="340" r:id="rId78"/>
    <p:sldId id="399" r:id="rId79"/>
    <p:sldId id="341" r:id="rId80"/>
    <p:sldId id="390" r:id="rId81"/>
    <p:sldId id="391" r:id="rId82"/>
    <p:sldId id="349" r:id="rId83"/>
    <p:sldId id="350" r:id="rId84"/>
    <p:sldId id="379" r:id="rId85"/>
    <p:sldId id="345" r:id="rId86"/>
    <p:sldId id="438" r:id="rId87"/>
    <p:sldId id="429" r:id="rId88"/>
    <p:sldId id="428" r:id="rId89"/>
    <p:sldId id="431" r:id="rId90"/>
    <p:sldId id="433" r:id="rId91"/>
    <p:sldId id="348" r:id="rId92"/>
    <p:sldId id="441" r:id="rId93"/>
    <p:sldId id="397" r:id="rId94"/>
    <p:sldId id="422" r:id="rId95"/>
    <p:sldId id="423" r:id="rId96"/>
    <p:sldId id="403" r:id="rId9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Arial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Arial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FF00"/>
    <a:srgbClr val="996600"/>
    <a:srgbClr val="006600"/>
    <a:srgbClr val="00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9765" autoAdjust="0"/>
    <p:restoredTop sz="94610" autoAdjust="0"/>
  </p:normalViewPr>
  <p:slideViewPr>
    <p:cSldViewPr>
      <p:cViewPr varScale="1">
        <p:scale>
          <a:sx n="86" d="100"/>
          <a:sy n="86" d="100"/>
        </p:scale>
        <p:origin x="11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84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E46444-4D94-7C43-BEBE-7268F08430E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383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Arial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Arial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Arial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Arial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Arial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46444-4D94-7C43-BEBE-7268F08430EF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807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2ED12-FFE5-5248-B392-15D36984C2D1}" type="slidenum">
              <a:rPr lang="ru-RU"/>
              <a:pPr/>
              <a:t>86</a:t>
            </a:fld>
            <a:endParaRPr lang="ru-RU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74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2ED12-FFE5-5248-B392-15D36984C2D1}" type="slidenum">
              <a:rPr lang="ru-RU"/>
              <a:pPr/>
              <a:t>43</a:t>
            </a:fld>
            <a:endParaRPr lang="ru-RU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1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2ED12-FFE5-5248-B392-15D36984C2D1}" type="slidenum">
              <a:rPr lang="ru-RU"/>
              <a:pPr/>
              <a:t>44</a:t>
            </a:fld>
            <a:endParaRPr lang="ru-RU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140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2ED12-FFE5-5248-B392-15D36984C2D1}" type="slidenum">
              <a:rPr lang="ru-RU"/>
              <a:pPr/>
              <a:t>45</a:t>
            </a:fld>
            <a:endParaRPr lang="ru-RU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9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5EB64C-DD70-BC47-9B03-9A4669D60A1A}" type="slidenum">
              <a:rPr lang="ru-RU"/>
              <a:pPr/>
              <a:t>47</a:t>
            </a:fld>
            <a:endParaRPr lang="ru-RU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dhjk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2ED12-FFE5-5248-B392-15D36984C2D1}" type="slidenum">
              <a:rPr lang="ru-RU"/>
              <a:pPr/>
              <a:t>49</a:t>
            </a:fld>
            <a:endParaRPr lang="ru-RU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52ED12-FFE5-5248-B392-15D36984C2D1}" type="slidenum">
              <a:rPr lang="ru-RU"/>
              <a:pPr/>
              <a:t>54</a:t>
            </a:fld>
            <a:endParaRPr lang="ru-RU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89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46444-4D94-7C43-BEBE-7268F08430EF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47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46444-4D94-7C43-BEBE-7268F08430EF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77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2B2B6-519F-1D43-B966-CF1A9F4F2DD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761718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047B7F-BDA4-854C-B273-4699D7F34DB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96808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93412-4617-994B-A1AE-F3ADCA4E7EB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576326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7CBC6A7-7F6A-9C49-843B-3712C97AD5C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400599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FCE124E-AB13-8D41-A2C2-C9C9669F841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255589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B240FD-603C-F14E-A4DF-C117A46DA9E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575766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FABBC-7585-F44B-A8E4-E1E4278FBF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34837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6039E-A251-FB47-AB4B-833A31E2D5F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995107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27EFC-0F35-4340-9C2F-D5A190F166A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9306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25C6B-FDFB-374D-BFAA-894A9ECFE40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438659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1F3107-B43A-6645-8EC6-568F11182D5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113658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43F07-44CB-B048-93AB-5D9FA08881C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6484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9230C-AF77-2045-B342-5FAE45D467E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698873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FED47-B8DE-CD4D-A236-E7083F16B3B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81651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Щелчок правит образец заголовка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Щелчок правит 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ru-RU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ru-RU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9E3EA6B8-1074-5A43-829A-4F69A6C5598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96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69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69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69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69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6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69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6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vr.gov.ru/upload/iblock/0a2/&#1056;&#1072;&#1089;&#1089;&#1077;&#1082;&#1088;&#1077;&#1095;&#1077;&#1085;&#1085;&#1099;&#1077;%20&#1076;&#1086;&#1082;&#1091;&#1084;&#1077;&#1085;&#1090;&#1099;%20&#1069;&#1085;&#1086;&#1088;&#1084;&#1086;&#1079;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ar/folders/_l/q_kmxdsj6f5gg5k54glj38ph0000gp/T/com.microsoft.Word/WebArchiveCopyPasteTempFiles/p166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.bin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5.bin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bruno_pontecorvo_photo" TargetMode="External"/><Relationship Id="rId2" Type="http://schemas.openxmlformats.org/officeDocument/2006/relationships/hyperlink" Target="https://t.me/bruno_pontecorvo" TargetMode="Externa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700" b="1" dirty="0">
                <a:solidFill>
                  <a:srgbClr val="FF0066"/>
                </a:solidFill>
              </a:rPr>
              <a:t>Бруно </a:t>
            </a:r>
            <a:r>
              <a:rPr lang="ru-RU" sz="3700" b="1" dirty="0" err="1">
                <a:solidFill>
                  <a:srgbClr val="FF0066"/>
                </a:solidFill>
              </a:rPr>
              <a:t>Понтекорво</a:t>
            </a:r>
            <a:r>
              <a:rPr lang="ru-RU" sz="3700" b="1" dirty="0">
                <a:solidFill>
                  <a:srgbClr val="FF0066"/>
                </a:solidFill>
              </a:rPr>
              <a:t>: жизнь и идеи</a:t>
            </a:r>
          </a:p>
        </p:txBody>
      </p:sp>
      <p:pic>
        <p:nvPicPr>
          <p:cNvPr id="2" name="Рисунок 1" descr="Изображение выглядит как мужчина, человек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21EE0E10-F84E-10DF-1DB7-62FFFC42AE08}"/>
              </a:ext>
            </a:extLst>
          </p:cNvPr>
          <p:cNvPicPr/>
          <p:nvPr/>
        </p:nvPicPr>
        <p:blipFill rotWithShape="1">
          <a:blip r:embed="rId2"/>
          <a:srcRect t="25470" r="1" b="35221"/>
          <a:stretch/>
        </p:blipFill>
        <p:spPr>
          <a:xfrm>
            <a:off x="685800" y="1981200"/>
            <a:ext cx="7772400" cy="42672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417576123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8864" y="310891"/>
            <a:ext cx="84582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Эффект стола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26704"/>
            <a:ext cx="7772400" cy="4876800"/>
          </a:xfrm>
        </p:spPr>
        <p:txBody>
          <a:bodyPr/>
          <a:lstStyle/>
          <a:p>
            <a:r>
              <a:rPr lang="ru-RU" dirty="0"/>
              <a:t>Исследование наведенной активности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Наведенная активность на деревянном столе больше, чем на мраморном ?</a:t>
            </a:r>
            <a:endParaRPr lang="en-US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23020" y="2852938"/>
            <a:ext cx="3230563" cy="2262188"/>
            <a:chOff x="158" y="1706"/>
            <a:chExt cx="2035" cy="142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930" y="1706"/>
              <a:ext cx="725" cy="1043"/>
              <a:chOff x="930" y="1706"/>
              <a:chExt cx="725" cy="1043"/>
            </a:xfrm>
          </p:grpSpPr>
          <p:sp>
            <p:nvSpPr>
              <p:cNvPr id="9" name="Rectangle 6"/>
              <p:cNvSpPr>
                <a:spLocks noChangeArrowheads="1"/>
              </p:cNvSpPr>
              <p:nvPr/>
            </p:nvSpPr>
            <p:spPr bwMode="auto">
              <a:xfrm>
                <a:off x="930" y="2069"/>
                <a:ext cx="90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" name="Oval 7"/>
              <p:cNvSpPr>
                <a:spLocks noChangeArrowheads="1"/>
              </p:cNvSpPr>
              <p:nvPr/>
            </p:nvSpPr>
            <p:spPr bwMode="auto">
              <a:xfrm>
                <a:off x="1519" y="1706"/>
                <a:ext cx="136" cy="10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>
                <a:off x="1020" y="2251"/>
                <a:ext cx="49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156" y="1842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R</a:t>
              </a:r>
              <a:endParaRPr lang="ru-RU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247" y="2840"/>
              <a:ext cx="94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dirty="0"/>
                <a:t>Образец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158" y="2387"/>
              <a:ext cx="1242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/>
                <a:t>Радиоактивный источник</a:t>
              </a:r>
            </a:p>
            <a:p>
              <a:endParaRPr lang="ru-RU" dirty="0"/>
            </a:p>
          </p:txBody>
        </p:sp>
      </p:grpSp>
      <p:grpSp>
        <p:nvGrpSpPr>
          <p:cNvPr id="12" name="Group 4"/>
          <p:cNvGrpSpPr>
            <a:grpSpLocks/>
          </p:cNvGrpSpPr>
          <p:nvPr/>
        </p:nvGrpSpPr>
        <p:grpSpPr bwMode="auto">
          <a:xfrm>
            <a:off x="5364088" y="2924944"/>
            <a:ext cx="4033838" cy="2816225"/>
            <a:chOff x="1247" y="1706"/>
            <a:chExt cx="2541" cy="1774"/>
          </a:xfrm>
        </p:grpSpPr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1519" y="1706"/>
              <a:ext cx="136" cy="10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1247" y="2840"/>
              <a:ext cx="907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dirty="0"/>
                <a:t>Образец</a:t>
              </a:r>
            </a:p>
            <a:p>
              <a:pPr>
                <a:spcBef>
                  <a:spcPct val="50000"/>
                </a:spcBef>
              </a:pPr>
              <a:endParaRPr lang="ru-RU" dirty="0"/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2608" y="2069"/>
              <a:ext cx="1180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ru-RU" dirty="0"/>
                <a:t>Счетчик Гейгера</a:t>
              </a:r>
            </a:p>
            <a:p>
              <a:endParaRPr lang="ru-RU" dirty="0"/>
            </a:p>
          </p:txBody>
        </p:sp>
      </p:grpSp>
      <p:sp>
        <p:nvSpPr>
          <p:cNvPr id="2" name="Цилиндр 1"/>
          <p:cNvSpPr/>
          <p:nvPr/>
        </p:nvSpPr>
        <p:spPr bwMode="auto">
          <a:xfrm>
            <a:off x="6804248" y="3356992"/>
            <a:ext cx="432048" cy="1008112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Arial" charset="0"/>
            </a:endParaRPr>
          </a:p>
        </p:txBody>
      </p:sp>
      <p:sp>
        <p:nvSpPr>
          <p:cNvPr id="3" name="Стрелка вправо 2"/>
          <p:cNvSpPr/>
          <p:nvPr/>
        </p:nvSpPr>
        <p:spPr bwMode="auto">
          <a:xfrm>
            <a:off x="3491880" y="3501008"/>
            <a:ext cx="1512168" cy="36004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Arial" charset="0"/>
            </a:endParaRPr>
          </a:p>
        </p:txBody>
      </p:sp>
      <p:sp>
        <p:nvSpPr>
          <p:cNvPr id="13" name="Овальная выноска 12">
            <a:extLst>
              <a:ext uri="{FF2B5EF4-FFF2-40B4-BE49-F238E27FC236}">
                <a16:creationId xmlns:a16="http://schemas.microsoft.com/office/drawing/2014/main" id="{E79227D4-749B-B59E-F44E-CEB19B9AED87}"/>
              </a:ext>
            </a:extLst>
          </p:cNvPr>
          <p:cNvSpPr/>
          <p:nvPr/>
        </p:nvSpPr>
        <p:spPr bwMode="auto">
          <a:xfrm>
            <a:off x="3415070" y="4599248"/>
            <a:ext cx="1439863" cy="781608"/>
          </a:xfrm>
          <a:prstGeom prst="wedgeEllipseCallout">
            <a:avLst>
              <a:gd name="adj1" fmla="val 19265"/>
              <a:gd name="adj2" fmla="val -15215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Arial" charset="0"/>
              </a:rPr>
              <a:t>Бруно</a:t>
            </a:r>
          </a:p>
        </p:txBody>
      </p:sp>
    </p:spTree>
    <p:extLst>
      <p:ext uri="{BB962C8B-B14F-4D97-AF65-F5344CB8AC3E}">
        <p14:creationId xmlns:p14="http://schemas.microsoft.com/office/powerpoint/2010/main" val="286017924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accent2"/>
                </a:solidFill>
              </a:rPr>
              <a:t>Эффект</a:t>
            </a:r>
            <a:r>
              <a:rPr lang="en-US" sz="4000" b="1" dirty="0">
                <a:solidFill>
                  <a:schemeClr val="accent2"/>
                </a:solidFill>
              </a:rPr>
              <a:t> </a:t>
            </a:r>
            <a:r>
              <a:rPr lang="ja-JP" altLang="en-US" sz="4000" b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4000" b="1" dirty="0" err="1">
                <a:solidFill>
                  <a:schemeClr val="accent2"/>
                </a:solidFill>
              </a:rPr>
              <a:t>castelletto</a:t>
            </a:r>
            <a:r>
              <a:rPr lang="ja-JP" altLang="en-US" sz="4000" b="1">
                <a:solidFill>
                  <a:schemeClr val="accent2"/>
                </a:solidFill>
                <a:latin typeface="Arial"/>
              </a:rPr>
              <a:t>”</a:t>
            </a:r>
            <a:r>
              <a:rPr lang="en-US" sz="4000" b="1" dirty="0">
                <a:solidFill>
                  <a:schemeClr val="accent2"/>
                </a:solidFill>
              </a:rPr>
              <a:t> </a:t>
            </a:r>
            <a:br>
              <a:rPr lang="en-US" sz="4000" b="1" dirty="0">
                <a:solidFill>
                  <a:schemeClr val="accent2"/>
                </a:solidFill>
              </a:rPr>
            </a:b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8207375" cy="4114800"/>
          </a:xfrm>
        </p:spPr>
        <p:txBody>
          <a:bodyPr/>
          <a:lstStyle/>
          <a:p>
            <a:r>
              <a:rPr lang="en-US"/>
              <a:t>No R</a:t>
            </a:r>
            <a:r>
              <a:rPr lang="en-US" baseline="30000"/>
              <a:t>2</a:t>
            </a:r>
            <a:r>
              <a:rPr lang="en-US"/>
              <a:t> dependence</a:t>
            </a:r>
            <a:endParaRPr lang="ru-RU"/>
          </a:p>
        </p:txBody>
      </p:sp>
      <p:grpSp>
        <p:nvGrpSpPr>
          <p:cNvPr id="239638" name="Group 22"/>
          <p:cNvGrpSpPr>
            <a:grpSpLocks/>
          </p:cNvGrpSpPr>
          <p:nvPr/>
        </p:nvGrpSpPr>
        <p:grpSpPr bwMode="auto">
          <a:xfrm>
            <a:off x="228600" y="2708275"/>
            <a:ext cx="3024188" cy="2262188"/>
            <a:chOff x="144" y="1706"/>
            <a:chExt cx="1905" cy="1425"/>
          </a:xfrm>
        </p:grpSpPr>
        <p:grpSp>
          <p:nvGrpSpPr>
            <p:cNvPr id="239628" name="Group 12"/>
            <p:cNvGrpSpPr>
              <a:grpSpLocks/>
            </p:cNvGrpSpPr>
            <p:nvPr/>
          </p:nvGrpSpPr>
          <p:grpSpPr bwMode="auto">
            <a:xfrm>
              <a:off x="930" y="1706"/>
              <a:ext cx="725" cy="1043"/>
              <a:chOff x="930" y="1706"/>
              <a:chExt cx="725" cy="1043"/>
            </a:xfrm>
          </p:grpSpPr>
          <p:sp>
            <p:nvSpPr>
              <p:cNvPr id="239620" name="Rectangle 4"/>
              <p:cNvSpPr>
                <a:spLocks noChangeArrowheads="1"/>
              </p:cNvSpPr>
              <p:nvPr/>
            </p:nvSpPr>
            <p:spPr bwMode="auto">
              <a:xfrm>
                <a:off x="930" y="2069"/>
                <a:ext cx="90" cy="31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9621" name="Oval 5"/>
              <p:cNvSpPr>
                <a:spLocks noChangeArrowheads="1"/>
              </p:cNvSpPr>
              <p:nvPr/>
            </p:nvSpPr>
            <p:spPr bwMode="auto">
              <a:xfrm>
                <a:off x="1519" y="1706"/>
                <a:ext cx="136" cy="104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9622" name="Line 6"/>
              <p:cNvSpPr>
                <a:spLocks noChangeShapeType="1"/>
              </p:cNvSpPr>
              <p:nvPr/>
            </p:nvSpPr>
            <p:spPr bwMode="auto">
              <a:xfrm>
                <a:off x="1020" y="2251"/>
                <a:ext cx="49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39624" name="Text Box 8"/>
            <p:cNvSpPr txBox="1">
              <a:spLocks noChangeArrowheads="1"/>
            </p:cNvSpPr>
            <p:nvPr/>
          </p:nvSpPr>
          <p:spPr bwMode="auto">
            <a:xfrm>
              <a:off x="1156" y="1842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R</a:t>
              </a:r>
              <a:endParaRPr lang="ru-RU"/>
            </a:p>
          </p:txBody>
        </p:sp>
        <p:sp>
          <p:nvSpPr>
            <p:cNvPr id="239625" name="Text Box 9"/>
            <p:cNvSpPr txBox="1">
              <a:spLocks noChangeArrowheads="1"/>
            </p:cNvSpPr>
            <p:nvPr/>
          </p:nvSpPr>
          <p:spPr bwMode="auto">
            <a:xfrm>
              <a:off x="1247" y="2840"/>
              <a:ext cx="80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dirty="0"/>
                <a:t>Образец</a:t>
              </a:r>
            </a:p>
          </p:txBody>
        </p:sp>
        <p:sp>
          <p:nvSpPr>
            <p:cNvPr id="239627" name="Text Box 11"/>
            <p:cNvSpPr txBox="1">
              <a:spLocks noChangeArrowheads="1"/>
            </p:cNvSpPr>
            <p:nvPr/>
          </p:nvSpPr>
          <p:spPr bwMode="auto">
            <a:xfrm>
              <a:off x="144" y="2409"/>
              <a:ext cx="1270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sz="2000" dirty="0"/>
                <a:t>Радиоактивный источник</a:t>
              </a:r>
            </a:p>
            <a:p>
              <a:endParaRPr lang="ru-RU" dirty="0"/>
            </a:p>
          </p:txBody>
        </p:sp>
      </p:grpSp>
      <p:sp>
        <p:nvSpPr>
          <p:cNvPr id="239635" name="Line 19"/>
          <p:cNvSpPr>
            <a:spLocks noChangeShapeType="1"/>
          </p:cNvSpPr>
          <p:nvPr/>
        </p:nvSpPr>
        <p:spPr bwMode="auto">
          <a:xfrm>
            <a:off x="250825" y="2852738"/>
            <a:ext cx="0" cy="2520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636" name="Line 20"/>
          <p:cNvSpPr>
            <a:spLocks noChangeShapeType="1"/>
          </p:cNvSpPr>
          <p:nvPr/>
        </p:nvSpPr>
        <p:spPr bwMode="auto">
          <a:xfrm>
            <a:off x="3563938" y="2852738"/>
            <a:ext cx="0" cy="2520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9637" name="Line 21"/>
          <p:cNvSpPr>
            <a:spLocks noChangeShapeType="1"/>
          </p:cNvSpPr>
          <p:nvPr/>
        </p:nvSpPr>
        <p:spPr bwMode="auto">
          <a:xfrm flipV="1">
            <a:off x="250825" y="5300663"/>
            <a:ext cx="3313113" cy="73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" name="Рисунок 1" descr="Изображение выглядит как кухонный прибор, Бытовая техника, Предметная фотография, Мелкая бытов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68E8EADF-8ACB-70B5-3F93-93C0B52F0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188" y="2420888"/>
            <a:ext cx="4322982" cy="31308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8229600" cy="1143000"/>
          </a:xfrm>
        </p:spPr>
        <p:txBody>
          <a:bodyPr/>
          <a:lstStyle/>
          <a:p>
            <a:pPr algn="l"/>
            <a:r>
              <a:rPr lang="en-US" sz="4000" b="1" dirty="0">
                <a:solidFill>
                  <a:schemeClr val="accent2"/>
                </a:solidFill>
              </a:rPr>
              <a:t> </a:t>
            </a:r>
            <a:r>
              <a:rPr lang="ja-JP" altLang="en-US" sz="4000" b="1">
                <a:solidFill>
                  <a:schemeClr val="accent2"/>
                </a:solidFill>
                <a:latin typeface="Arial"/>
              </a:rPr>
              <a:t>“</a:t>
            </a:r>
            <a:r>
              <a:rPr lang="ru-RU" altLang="ja-JP" sz="4000" b="1" dirty="0" err="1">
                <a:solidFill>
                  <a:schemeClr val="accent2"/>
                </a:solidFill>
                <a:latin typeface="Arial"/>
              </a:rPr>
              <a:t>Con</a:t>
            </a:r>
            <a:r>
              <a:rPr lang="en-US" altLang="ja-JP" sz="4000" b="1" dirty="0">
                <a:solidFill>
                  <a:schemeClr val="accent2"/>
                </a:solidFill>
                <a:latin typeface="Arial"/>
              </a:rPr>
              <a:t> </a:t>
            </a:r>
            <a:r>
              <a:rPr lang="en-US" altLang="ja-JP" sz="4000" b="1" dirty="0" err="1">
                <a:solidFill>
                  <a:schemeClr val="accent2"/>
                </a:solidFill>
                <a:latin typeface="Arial"/>
              </a:rPr>
              <a:t>intuito</a:t>
            </a:r>
            <a:r>
              <a:rPr lang="en-US" altLang="ja-JP" sz="4000" b="1" dirty="0">
                <a:solidFill>
                  <a:schemeClr val="accent2"/>
                </a:solidFill>
                <a:latin typeface="Arial"/>
              </a:rPr>
              <a:t> </a:t>
            </a:r>
            <a:r>
              <a:rPr lang="en-US" altLang="ja-JP" sz="4000" b="1" dirty="0" err="1">
                <a:solidFill>
                  <a:schemeClr val="accent2"/>
                </a:solidFill>
                <a:latin typeface="Arial"/>
              </a:rPr>
              <a:t>fenomenale</a:t>
            </a:r>
            <a:r>
              <a:rPr lang="en-US" altLang="ja-JP" sz="4000" b="1" dirty="0">
                <a:solidFill>
                  <a:schemeClr val="accent2"/>
                </a:solidFill>
                <a:latin typeface="Arial"/>
              </a:rPr>
              <a:t>” </a:t>
            </a:r>
            <a:br>
              <a:rPr lang="en-US" sz="4000" b="1" dirty="0">
                <a:solidFill>
                  <a:schemeClr val="accent2"/>
                </a:solidFill>
              </a:rPr>
            </a:b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080" y="2323096"/>
            <a:ext cx="3455196" cy="4114800"/>
          </a:xfrm>
        </p:spPr>
        <p:txBody>
          <a:bodyPr/>
          <a:lstStyle/>
          <a:p>
            <a:r>
              <a:rPr lang="en-US" dirty="0" err="1"/>
              <a:t>Пр</a:t>
            </a:r>
            <a:r>
              <a:rPr lang="ru-RU" dirty="0" err="1"/>
              <a:t>ишел</a:t>
            </a:r>
            <a:r>
              <a:rPr lang="ru-RU" dirty="0"/>
              <a:t> Ферми и взял парафиновый клин вместо свинцового.</a:t>
            </a:r>
          </a:p>
        </p:txBody>
      </p:sp>
      <p:sp>
        <p:nvSpPr>
          <p:cNvPr id="239630" name="Rectangle 14"/>
          <p:cNvSpPr>
            <a:spLocks noChangeArrowheads="1"/>
          </p:cNvSpPr>
          <p:nvPr/>
        </p:nvSpPr>
        <p:spPr bwMode="auto">
          <a:xfrm>
            <a:off x="4572000" y="4797425"/>
            <a:ext cx="142875" cy="504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9631" name="Oval 15"/>
          <p:cNvSpPr>
            <a:spLocks noChangeArrowheads="1"/>
          </p:cNvSpPr>
          <p:nvPr/>
        </p:nvSpPr>
        <p:spPr bwMode="auto">
          <a:xfrm>
            <a:off x="6372225" y="4221163"/>
            <a:ext cx="215900" cy="16557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9633" name="AutoShape 17"/>
          <p:cNvSpPr>
            <a:spLocks noChangeArrowheads="1"/>
          </p:cNvSpPr>
          <p:nvPr/>
        </p:nvSpPr>
        <p:spPr bwMode="auto">
          <a:xfrm>
            <a:off x="5292725" y="4508500"/>
            <a:ext cx="719138" cy="936625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9634" name="Text Box 18"/>
          <p:cNvSpPr txBox="1">
            <a:spLocks noChangeArrowheads="1"/>
          </p:cNvSpPr>
          <p:nvPr/>
        </p:nvSpPr>
        <p:spPr bwMode="auto">
          <a:xfrm>
            <a:off x="4572000" y="5734050"/>
            <a:ext cx="23762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trike="sngStrike" dirty="0"/>
              <a:t>Свинцовый </a:t>
            </a:r>
            <a:r>
              <a:rPr lang="ru-RU" dirty="0"/>
              <a:t>Парафиновый клин</a:t>
            </a:r>
          </a:p>
        </p:txBody>
      </p:sp>
      <p:sp>
        <p:nvSpPr>
          <p:cNvPr id="239639" name="AutoShape 23"/>
          <p:cNvSpPr>
            <a:spLocks noChangeArrowheads="1"/>
          </p:cNvSpPr>
          <p:nvPr/>
        </p:nvSpPr>
        <p:spPr bwMode="auto">
          <a:xfrm>
            <a:off x="6156325" y="3068638"/>
            <a:ext cx="2663825" cy="504825"/>
          </a:xfrm>
          <a:prstGeom prst="wedgeRectCallout">
            <a:avLst>
              <a:gd name="adj1" fmla="val -66389"/>
              <a:gd name="adj2" fmla="val 21572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dirty="0"/>
              <a:t>Клин Ферми</a:t>
            </a:r>
          </a:p>
        </p:txBody>
      </p:sp>
    </p:spTree>
    <p:extLst>
      <p:ext uri="{BB962C8B-B14F-4D97-AF65-F5344CB8AC3E}">
        <p14:creationId xmlns:p14="http://schemas.microsoft.com/office/powerpoint/2010/main" val="22753865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75936" y="116632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Замедление нейтронов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9110801" cy="5472608"/>
          </a:xfrm>
        </p:spPr>
        <p:txBody>
          <a:bodyPr/>
          <a:lstStyle/>
          <a:p>
            <a:pPr lvl="0"/>
            <a:r>
              <a:rPr lang="ru-RU" dirty="0"/>
              <a:t>20 октября, Ферми меняет свинцовый клин на парафиновый.</a:t>
            </a:r>
          </a:p>
          <a:p>
            <a:pPr lvl="0"/>
            <a:r>
              <a:rPr lang="ru-RU" dirty="0"/>
              <a:t>21 октября, проводят дополнительные опыты.</a:t>
            </a:r>
          </a:p>
          <a:p>
            <a:pPr lvl="0"/>
            <a:r>
              <a:rPr lang="ru-RU" dirty="0"/>
              <a:t>22 октября, пишут статью.</a:t>
            </a:r>
          </a:p>
          <a:p>
            <a:pPr lvl="0"/>
            <a:r>
              <a:rPr lang="ru-RU" dirty="0"/>
              <a:t>23 октября, выходит журнал со статьей.</a:t>
            </a:r>
          </a:p>
          <a:p>
            <a:r>
              <a:rPr lang="ru-RU" sz="2000" dirty="0" err="1"/>
              <a:t>E.Fermi</a:t>
            </a:r>
            <a:r>
              <a:rPr lang="ru-RU" sz="2000" dirty="0"/>
              <a:t>, </a:t>
            </a:r>
            <a:r>
              <a:rPr lang="ru-RU" sz="2000" dirty="0" err="1"/>
              <a:t>E.Amaldi</a:t>
            </a:r>
            <a:r>
              <a:rPr lang="ru-RU" sz="2000" dirty="0"/>
              <a:t>, </a:t>
            </a:r>
            <a:r>
              <a:rPr lang="ru-RU" sz="2000" dirty="0" err="1"/>
              <a:t>B.Pontecorvo</a:t>
            </a:r>
            <a:r>
              <a:rPr lang="ru-RU" sz="2000" dirty="0"/>
              <a:t>,</a:t>
            </a:r>
            <a:r>
              <a:rPr lang="en-GB" sz="2000" dirty="0"/>
              <a:t> </a:t>
            </a:r>
            <a:r>
              <a:rPr lang="ru-RU" sz="2000" dirty="0" err="1"/>
              <a:t>F.Rasetti</a:t>
            </a:r>
            <a:r>
              <a:rPr lang="ru-RU" sz="2000" dirty="0"/>
              <a:t>, </a:t>
            </a:r>
            <a:r>
              <a:rPr lang="ru-RU" sz="2000" dirty="0" err="1"/>
              <a:t>E.Segre</a:t>
            </a:r>
            <a:r>
              <a:rPr lang="ru-RU" sz="2000" dirty="0"/>
              <a:t> «</a:t>
            </a:r>
            <a:r>
              <a:rPr lang="ru-RU" sz="2000" dirty="0" err="1"/>
              <a:t>Influence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hydrogeneous</a:t>
            </a:r>
            <a:r>
              <a:rPr lang="ru-RU" sz="2000" dirty="0"/>
              <a:t> </a:t>
            </a:r>
            <a:r>
              <a:rPr lang="ru-RU" sz="2000" dirty="0" err="1"/>
              <a:t>substances</a:t>
            </a:r>
            <a:r>
              <a:rPr lang="ru-RU" sz="2000" dirty="0"/>
              <a:t> </a:t>
            </a:r>
            <a:r>
              <a:rPr lang="ru-RU" sz="2000" dirty="0" err="1"/>
              <a:t>on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radioactivity</a:t>
            </a:r>
            <a:r>
              <a:rPr lang="en-GB" sz="2000" dirty="0"/>
              <a:t> </a:t>
            </a:r>
            <a:r>
              <a:rPr lang="ru-RU" sz="2000" dirty="0" err="1"/>
              <a:t>produced</a:t>
            </a:r>
            <a:r>
              <a:rPr lang="ru-RU" sz="2000" dirty="0"/>
              <a:t> </a:t>
            </a:r>
            <a:r>
              <a:rPr lang="ru-RU" sz="2000" dirty="0" err="1"/>
              <a:t>by</a:t>
            </a:r>
            <a:r>
              <a:rPr lang="ru-RU" sz="2000" dirty="0"/>
              <a:t> </a:t>
            </a:r>
            <a:r>
              <a:rPr lang="ru-RU" sz="2000" dirty="0" err="1"/>
              <a:t>neutrons</a:t>
            </a:r>
            <a:r>
              <a:rPr lang="ru-RU" sz="2000" dirty="0"/>
              <a:t>"</a:t>
            </a:r>
          </a:p>
          <a:p>
            <a:pPr lvl="0"/>
            <a:r>
              <a:rPr lang="ru-RU" dirty="0"/>
              <a:t>26 октября, подается заявка на итальянский патент №324 458.</a:t>
            </a:r>
          </a:p>
          <a:p>
            <a:pPr marL="0" indent="0" algn="ctr">
              <a:buNone/>
            </a:pPr>
            <a:r>
              <a:rPr lang="ru-RU" b="1" dirty="0">
                <a:solidFill>
                  <a:schemeClr val="accent2"/>
                </a:solidFill>
              </a:rPr>
              <a:t>Классический пример практического применения ядерной физики </a:t>
            </a:r>
          </a:p>
        </p:txBody>
      </p:sp>
    </p:spTree>
    <p:extLst>
      <p:ext uri="{BB962C8B-B14F-4D97-AF65-F5344CB8AC3E}">
        <p14:creationId xmlns:p14="http://schemas.microsoft.com/office/powerpoint/2010/main" val="349982926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75936" y="116632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Патент </a:t>
            </a:r>
            <a:r>
              <a:rPr lang="ru-RU" b="1" dirty="0">
                <a:solidFill>
                  <a:srgbClr val="0070C0"/>
                </a:solidFill>
              </a:rPr>
              <a:t>№324 458.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1124744"/>
            <a:ext cx="5724128" cy="4340179"/>
          </a:xfrm>
        </p:spPr>
        <p:txBody>
          <a:bodyPr/>
          <a:lstStyle/>
          <a:p>
            <a:pPr marL="0" lvl="0" indent="0">
              <a:buNone/>
            </a:pP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" name="Рисунок 1" descr="Изображение выглядит как зарисовка, рисунок, текст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0EE3D7BC-E688-7345-5164-66D063A3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49" y="1237675"/>
            <a:ext cx="3312368" cy="33890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7081CA-2262-2F71-F57B-7731C12AF515}"/>
              </a:ext>
            </a:extLst>
          </p:cNvPr>
          <p:cNvSpPr txBox="1"/>
          <p:nvPr/>
        </p:nvSpPr>
        <p:spPr>
          <a:xfrm>
            <a:off x="34761" y="4948426"/>
            <a:ext cx="61612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стройство для изучения замедления нейтронов.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источник нейтронов, А – исследуемое вещество, помещается в контейнер из двух парафиновых блоков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 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 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A37BE-1995-56A2-C1A7-1EBE0A673BE6}"/>
              </a:ext>
            </a:extLst>
          </p:cNvPr>
          <p:cNvSpPr txBox="1"/>
          <p:nvPr/>
        </p:nvSpPr>
        <p:spPr>
          <a:xfrm>
            <a:off x="4211960" y="1581362"/>
            <a:ext cx="48318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«И сейчас не могу забыть искреннего, сердечного, детского смеха Ферми при намеке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Корбино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 то, что работы, о которых шла речь, могли иметь практическое значение».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	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Б.Понтекорво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0020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8538" y="125666"/>
            <a:ext cx="7772400" cy="1143000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accent2"/>
                </a:solidFill>
              </a:rPr>
              <a:t>Выводы</a:t>
            </a:r>
            <a:r>
              <a:rPr lang="ru-RU" b="1" dirty="0">
                <a:solidFill>
                  <a:srgbClr val="0070C0"/>
                </a:solidFill>
              </a:rPr>
              <a:t>: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745" y="781609"/>
            <a:ext cx="8658735" cy="5578379"/>
          </a:xfrm>
        </p:spPr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ru-RU" b="1" dirty="0">
                <a:solidFill>
                  <a:schemeClr val="accent2"/>
                </a:solidFill>
              </a:rPr>
              <a:t>Пристальное внимание ко всем деталям эксперимента</a:t>
            </a:r>
          </a:p>
          <a:p>
            <a:pPr lvl="1">
              <a:buFont typeface="Wingdings" pitchFamily="2" charset="2"/>
              <a:buChar char="ü"/>
            </a:pPr>
            <a:r>
              <a:rPr lang="ru-RU" dirty="0"/>
              <a:t>Оптимальный выбор экспериментальных условий</a:t>
            </a:r>
          </a:p>
          <a:p>
            <a:pPr lvl="1">
              <a:buFont typeface="Wingdings" pitchFamily="2" charset="2"/>
              <a:buChar char="ü"/>
            </a:pPr>
            <a:r>
              <a:rPr lang="ru-RU" dirty="0"/>
              <a:t>Различные результаты на столах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/>
              <a:t>Проверо</a:t>
            </a:r>
            <a:r>
              <a:rPr lang="ru-RU" dirty="0" err="1"/>
              <a:t>чные</a:t>
            </a:r>
            <a:r>
              <a:rPr lang="ru-RU" dirty="0"/>
              <a:t> опыты:</a:t>
            </a:r>
            <a:endParaRPr lang="en-US" dirty="0"/>
          </a:p>
          <a:p>
            <a:pPr lvl="2" indent="-342900" algn="just">
              <a:lnSpc>
                <a:spcPct val="115000"/>
              </a:lnSpc>
              <a:buFont typeface="Symbol" pitchFamily="2" charset="2"/>
              <a:buChar char=""/>
            </a:pPr>
            <a:r>
              <a:rPr lang="ru-RU" sz="16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</a:t>
            </a:r>
            <a:r>
              <a:rPr lang="ru-RU" sz="1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адиевый источник без бериллия эффекта не дает. Эффект от нейтронов.</a:t>
            </a:r>
          </a:p>
          <a:p>
            <a:pPr lvl="2" indent="-342900" algn="just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ru-RU" sz="16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О</a:t>
            </a:r>
            <a:r>
              <a:rPr lang="ru-RU" sz="1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пыт с </a:t>
            </a:r>
            <a:r>
              <a:rPr lang="en-US" sz="16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NaNO</a:t>
            </a:r>
            <a:r>
              <a:rPr lang="ru-RU" sz="1600" baseline="-250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ru-RU" sz="1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увеличения активности не дал. </a:t>
            </a:r>
            <a:r>
              <a:rPr lang="ru-RU" sz="1600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Эффект от водорода</a:t>
            </a:r>
          </a:p>
          <a:p>
            <a:pPr lvl="2" indent="-342900" algn="just">
              <a:lnSpc>
                <a:spcPct val="115000"/>
              </a:lnSpc>
              <a:spcAft>
                <a:spcPts val="1000"/>
              </a:spcAft>
              <a:buFont typeface="Symbol" pitchFamily="2" charset="2"/>
              <a:buChar char=""/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роме серебра, эффект наблюдается для меди и йода. Хотя в кремнии, цинке и фосфоре заметного увеличения активности не наблюдается</a:t>
            </a:r>
            <a:r>
              <a:rPr lang="ru-RU" sz="1600" dirty="0">
                <a:effectLst/>
              </a:rPr>
              <a:t> </a:t>
            </a:r>
            <a:endParaRPr lang="ru-RU" sz="1600" b="1" dirty="0">
              <a:solidFill>
                <a:schemeClr val="accent2"/>
              </a:solidFill>
            </a:endParaRPr>
          </a:p>
          <a:p>
            <a:pPr lvl="0">
              <a:buFont typeface="Wingdings" pitchFamily="2" charset="2"/>
              <a:buChar char="v"/>
            </a:pPr>
            <a:r>
              <a:rPr lang="ru-RU" b="1" dirty="0">
                <a:solidFill>
                  <a:schemeClr val="accent2"/>
                </a:solidFill>
              </a:rPr>
              <a:t>Возможны практические применения фундаментальных исследований </a:t>
            </a:r>
          </a:p>
        </p:txBody>
      </p:sp>
    </p:spTree>
    <p:extLst>
      <p:ext uri="{BB962C8B-B14F-4D97-AF65-F5344CB8AC3E}">
        <p14:creationId xmlns:p14="http://schemas.microsoft.com/office/powerpoint/2010/main" val="225594887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Grp="1" noChangeArrowheads="1"/>
          </p:cNvSpPr>
          <p:nvPr>
            <p:ph type="title"/>
          </p:nvPr>
        </p:nvSpPr>
        <p:spPr>
          <a:xfrm>
            <a:off x="707427" y="49212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Париж</a:t>
            </a:r>
            <a:r>
              <a:rPr lang="en-GB" b="1" dirty="0">
                <a:solidFill>
                  <a:schemeClr val="accent2"/>
                </a:solidFill>
              </a:rPr>
              <a:t>, 1936-1940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375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9552" y="6021288"/>
            <a:ext cx="6046440" cy="650776"/>
          </a:xfrm>
        </p:spPr>
        <p:txBody>
          <a:bodyPr/>
          <a:lstStyle/>
          <a:p>
            <a:r>
              <a:rPr lang="ru-RU" sz="2800" dirty="0"/>
              <a:t>Отель</a:t>
            </a:r>
            <a:r>
              <a:rPr lang="en-GB" sz="2800" dirty="0"/>
              <a:t> </a:t>
            </a:r>
            <a:r>
              <a:rPr lang="ja-JP" altLang="en-US" sz="2800">
                <a:latin typeface="Arial"/>
              </a:rPr>
              <a:t>“</a:t>
            </a:r>
            <a:r>
              <a:rPr lang="en-US" sz="2800" dirty="0"/>
              <a:t>Grand Hommes</a:t>
            </a:r>
            <a:r>
              <a:rPr lang="ja-JP" altLang="en-US" sz="2800">
                <a:latin typeface="Arial"/>
              </a:rPr>
              <a:t>”</a:t>
            </a:r>
            <a:endParaRPr lang="ru-RU" sz="2800" dirty="0"/>
          </a:p>
        </p:txBody>
      </p:sp>
      <p:pic>
        <p:nvPicPr>
          <p:cNvPr id="237576" name="Picture 8" descr="P2290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313216"/>
            <a:ext cx="4824413" cy="43211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D646CB-4621-FE48-A7C6-292AD18F1780}"/>
              </a:ext>
            </a:extLst>
          </p:cNvPr>
          <p:cNvSpPr txBox="1"/>
          <p:nvPr/>
        </p:nvSpPr>
        <p:spPr>
          <a:xfrm>
            <a:off x="5508104" y="1628800"/>
            <a:ext cx="34563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 свои исследования с нейтронами Бруно получил грант от Министерства образования для проведения исследований за рубежом и 29 февраля 1936 г. приехал в Париж для работы в Институте Радия. 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2"/>
                </a:solidFill>
              </a:rPr>
              <a:t>Paris, 1936-1940</a:t>
            </a:r>
            <a:endParaRPr lang="ru-RU" b="1">
              <a:solidFill>
                <a:schemeClr val="accent2"/>
              </a:solidFill>
            </a:endParaRP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35600" y="1981200"/>
            <a:ext cx="3022600" cy="4114800"/>
          </a:xfrm>
        </p:spPr>
        <p:txBody>
          <a:bodyPr/>
          <a:lstStyle/>
          <a:p>
            <a:r>
              <a:rPr lang="en-GB" sz="2800"/>
              <a:t>Hotel </a:t>
            </a:r>
            <a:r>
              <a:rPr lang="ja-JP" altLang="en-US" sz="2800">
                <a:latin typeface="Arial"/>
              </a:rPr>
              <a:t>“</a:t>
            </a:r>
            <a:r>
              <a:rPr lang="en-US" sz="2800"/>
              <a:t>Grand Hommes</a:t>
            </a:r>
            <a:r>
              <a:rPr lang="ja-JP" altLang="en-US" sz="2800">
                <a:latin typeface="Arial"/>
              </a:rPr>
              <a:t>”</a:t>
            </a:r>
            <a:endParaRPr lang="ru-RU" sz="2800"/>
          </a:p>
        </p:txBody>
      </p:sp>
      <p:sp>
        <p:nvSpPr>
          <p:cNvPr id="241669" name="Rectangle 5"/>
          <p:cNvSpPr>
            <a:spLocks noGrp="1" noChangeArrowheads="1"/>
          </p:cNvSpPr>
          <p:nvPr>
            <p:ph type="clipArt" sz="half" idx="1"/>
          </p:nvPr>
        </p:nvSpPr>
        <p:spPr/>
      </p:sp>
      <p:pic>
        <p:nvPicPr>
          <p:cNvPr id="241670" name="Picture 6" descr="P229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552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156324" y="4581525"/>
            <a:ext cx="2987675" cy="1514475"/>
          </a:xfrm>
        </p:spPr>
        <p:txBody>
          <a:bodyPr/>
          <a:lstStyle/>
          <a:p>
            <a:r>
              <a:rPr lang="ru-RU" sz="2800" dirty="0"/>
              <a:t>Институт Радия, Париж</a:t>
            </a:r>
          </a:p>
        </p:txBody>
      </p:sp>
      <p:pic>
        <p:nvPicPr>
          <p:cNvPr id="235527" name="Picture 7" descr="P30100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514600"/>
            <a:ext cx="5400675" cy="37226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Работа с </a:t>
            </a:r>
            <a:r>
              <a:rPr lang="ru-RU" b="1" dirty="0" err="1">
                <a:solidFill>
                  <a:schemeClr val="accent2"/>
                </a:solidFill>
              </a:rPr>
              <a:t>Ф.Жолио</a:t>
            </a:r>
            <a:r>
              <a:rPr lang="ru-RU" b="1" dirty="0">
                <a:solidFill>
                  <a:schemeClr val="accent2"/>
                </a:solidFill>
              </a:rPr>
              <a:t>-Кюри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427984" y="1981200"/>
            <a:ext cx="4716016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dirty="0"/>
              <a:t>Изучение ядерной изомерии: ядра одной массы и одного заряда имеют разные периоды полураспада.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1935 г. </a:t>
            </a:r>
            <a:r>
              <a:rPr lang="ru-RU" dirty="0" err="1"/>
              <a:t>И.В.Курчатов</a:t>
            </a:r>
            <a:r>
              <a:rPr lang="ru-RU" dirty="0"/>
              <a:t>, 3 состояния у двух изотопов брома.</a:t>
            </a: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endParaRPr lang="en-US" sz="1600" dirty="0"/>
          </a:p>
        </p:txBody>
      </p:sp>
      <p:pic>
        <p:nvPicPr>
          <p:cNvPr id="206853" name="Picture 5" descr="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479" y="2060574"/>
            <a:ext cx="4320505" cy="432050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2656"/>
            <a:ext cx="8134672" cy="5763344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>
                <a:solidFill>
                  <a:schemeClr val="accent2"/>
                </a:solidFill>
              </a:rPr>
              <a:t>	</a:t>
            </a:r>
            <a:r>
              <a:rPr lang="ru-RU" b="1" dirty="0">
                <a:solidFill>
                  <a:schemeClr val="accent2"/>
                </a:solidFill>
              </a:rPr>
              <a:t>Практически все основные идеи современной физики нейтрино были предложены Бруно </a:t>
            </a:r>
            <a:r>
              <a:rPr lang="ru-RU" b="1" dirty="0" err="1">
                <a:solidFill>
                  <a:schemeClr val="accent2"/>
                </a:solidFill>
              </a:rPr>
              <a:t>Понтекорво</a:t>
            </a:r>
            <a:r>
              <a:rPr lang="en-US" dirty="0"/>
              <a:t>					</a:t>
            </a:r>
            <a:r>
              <a:rPr lang="ru-RU" dirty="0"/>
              <a:t>		</a:t>
            </a:r>
            <a:r>
              <a:rPr lang="ru-RU" b="1" dirty="0">
                <a:solidFill>
                  <a:schemeClr val="accent2"/>
                </a:solidFill>
              </a:rPr>
              <a:t>Вал </a:t>
            </a:r>
            <a:r>
              <a:rPr lang="ru-RU" b="1" dirty="0" err="1">
                <a:solidFill>
                  <a:schemeClr val="accent2"/>
                </a:solidFill>
              </a:rPr>
              <a:t>Телегди</a:t>
            </a:r>
            <a:endParaRPr lang="ru-RU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ru-RU" sz="2800" i="1" dirty="0"/>
          </a:p>
          <a:p>
            <a:pPr marL="0" indent="0">
              <a:buNone/>
            </a:pPr>
            <a:r>
              <a:rPr lang="ru-RU" sz="2800" i="1" dirty="0"/>
              <a:t>Только немногие исследователи в физике частиц могут гордиться разработкой хотя бы одной важной и оригинальной идеей. Изобилие оригинальных предложений Бруно делает его роль в развитии физики элементарных частиц за последние полвека поистине уникальной.</a:t>
            </a:r>
            <a:endParaRPr lang="ru-RU" sz="2800" dirty="0"/>
          </a:p>
          <a:p>
            <a:pPr marL="0" indent="0" algn="r">
              <a:buNone/>
            </a:pPr>
            <a:r>
              <a:rPr lang="ru-RU" sz="2800" i="1" dirty="0"/>
              <a:t>Джек </a:t>
            </a:r>
            <a:r>
              <a:rPr lang="ru-RU" sz="2800" i="1" dirty="0" err="1"/>
              <a:t>Стейнбергер</a:t>
            </a:r>
            <a:r>
              <a:rPr lang="ru-RU" sz="2800" i="1" dirty="0"/>
              <a:t> </a:t>
            </a:r>
            <a:endParaRPr lang="ru-RU" sz="2800" dirty="0"/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Первый выбор -1937 г 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043608" y="6128738"/>
            <a:ext cx="6697663" cy="9366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/>
              <a:t>Расистские законы Муссолини, </a:t>
            </a:r>
            <a:r>
              <a:rPr lang="en-GB" sz="2800" dirty="0"/>
              <a:t>1938</a:t>
            </a:r>
            <a:endParaRPr lang="ru-RU" sz="2800" dirty="0"/>
          </a:p>
        </p:txBody>
      </p:sp>
      <p:pic>
        <p:nvPicPr>
          <p:cNvPr id="211975" name="Picture 7" descr="P1180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007768"/>
            <a:ext cx="5618263" cy="386580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0173D1-C820-144B-AE7B-A0B20B9E7485}"/>
              </a:ext>
            </a:extLst>
          </p:cNvPr>
          <p:cNvSpPr txBox="1"/>
          <p:nvPr/>
        </p:nvSpPr>
        <p:spPr>
          <a:xfrm>
            <a:off x="6300192" y="2492896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Вернуться в Италию для участия в выборах на постоянную позицию?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wrap="square" anchor="ctr"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Коммунист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ACB06A-CBE3-E848-8071-117C32935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5" r="18246"/>
          <a:stretch/>
        </p:blipFill>
        <p:spPr>
          <a:xfrm>
            <a:off x="251520" y="1512178"/>
            <a:ext cx="4244280" cy="4583822"/>
          </a:xfrm>
          <a:prstGeom prst="rect">
            <a:avLst/>
          </a:prstGeom>
          <a:noFill/>
        </p:spPr>
      </p:pic>
      <p:sp>
        <p:nvSpPr>
          <p:cNvPr id="21401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48200" y="1981200"/>
            <a:ext cx="4244280" cy="4544144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300" dirty="0"/>
              <a:t>Вступил в коммунистическую партию Италии в 1939 г.</a:t>
            </a:r>
            <a:endParaRPr lang="en-US" sz="1300" dirty="0"/>
          </a:p>
          <a:p>
            <a:pPr>
              <a:lnSpc>
                <a:spcPct val="90000"/>
              </a:lnSpc>
            </a:pPr>
            <a:endParaRPr lang="en-US" sz="1300" dirty="0"/>
          </a:p>
          <a:p>
            <a:pPr>
              <a:lnSpc>
                <a:spcPct val="90000"/>
              </a:lnSpc>
            </a:pPr>
            <a:r>
              <a:rPr lang="ja-JP" altLang="en-US" sz="1300"/>
              <a:t>“</a:t>
            </a:r>
            <a:r>
              <a:rPr lang="en-US" sz="1300" dirty="0"/>
              <a:t>Bruno became a Communist because he believed Communism would create a New Man – people that were better than they were before, and better than the people that exist today. And many Italian intellectuals believed in that. For example, I too was a Communist</a:t>
            </a:r>
            <a:r>
              <a:rPr lang="ja-JP" altLang="en-US" sz="1300"/>
              <a:t>”</a:t>
            </a:r>
            <a:endParaRPr lang="en-US" sz="1300" dirty="0"/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  <a:p>
            <a:pPr>
              <a:lnSpc>
                <a:spcPct val="90000"/>
              </a:lnSpc>
            </a:pPr>
            <a:r>
              <a:rPr lang="ja-JP" altLang="en-US" sz="1300"/>
              <a:t>“</a:t>
            </a:r>
            <a:r>
              <a:rPr lang="en-US" sz="1300" dirty="0"/>
              <a:t>He had a very passionate belief in the Soviet Union, perhaps a very childish and naive belief. I remember when the radio broadcasts  the Kremlin chimes Bruno would come up to the radio especially to listen to those Kremlin chimes. Those were the sounds – the chimes – of his dreams</a:t>
            </a:r>
            <a:r>
              <a:rPr lang="ja-JP" altLang="en-US" sz="1300"/>
              <a:t>”</a:t>
            </a:r>
            <a:endParaRPr lang="en-US" sz="1300" dirty="0"/>
          </a:p>
          <a:p>
            <a:pPr>
              <a:lnSpc>
                <a:spcPct val="90000"/>
              </a:lnSpc>
              <a:buFontTx/>
              <a:buNone/>
            </a:pPr>
            <a:endParaRPr lang="en-US" sz="13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300" b="1" dirty="0"/>
              <a:t>	</a:t>
            </a:r>
            <a:r>
              <a:rPr lang="en-US" sz="1300" i="1" dirty="0" err="1"/>
              <a:t>Gillo</a:t>
            </a:r>
            <a:r>
              <a:rPr lang="en-US" sz="1300" i="1" dirty="0"/>
              <a:t> Pontecorvo, Interview from the film </a:t>
            </a:r>
            <a:r>
              <a:rPr lang="ja-JP" altLang="en-US" sz="1300" i="1"/>
              <a:t>“</a:t>
            </a:r>
            <a:r>
              <a:rPr lang="en-US" sz="1300" i="1" dirty="0"/>
              <a:t>Bruno Pontecorvo</a:t>
            </a:r>
            <a:r>
              <a:rPr lang="ja-JP" altLang="en-US" sz="1300" i="1"/>
              <a:t>”</a:t>
            </a:r>
            <a:r>
              <a:rPr lang="en-US" sz="1300" i="1" dirty="0"/>
              <a:t>.</a:t>
            </a:r>
            <a:endParaRPr lang="ru-RU" sz="1300" i="1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Марианна</a:t>
            </a:r>
          </a:p>
        </p:txBody>
      </p:sp>
      <p:sp>
        <p:nvSpPr>
          <p:cNvPr id="2089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251520" y="5646236"/>
            <a:ext cx="8206680" cy="1750650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ru-RU" sz="2400" dirty="0"/>
              <a:t>1940 г, женился на Марианне </a:t>
            </a:r>
            <a:r>
              <a:rPr lang="ru-RU" sz="2400" dirty="0" err="1"/>
              <a:t>Нордблом</a:t>
            </a:r>
            <a:endParaRPr lang="ru-RU" sz="2400" dirty="0"/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ru-RU" sz="2400" dirty="0"/>
          </a:p>
        </p:txBody>
      </p:sp>
      <p:pic>
        <p:nvPicPr>
          <p:cNvPr id="208903" name="Picture 7" descr="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77" y="1333500"/>
            <a:ext cx="3322459" cy="431381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" name="Рисунок 2" descr="Изображение выглядит как внешний, дерево, человек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85FCC5C6-F351-E443-877D-287A286C9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313" y="1303747"/>
            <a:ext cx="333326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0212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Атомная гонка</a:t>
            </a:r>
          </a:p>
        </p:txBody>
      </p:sp>
      <p:sp>
        <p:nvSpPr>
          <p:cNvPr id="2089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159669"/>
            <a:ext cx="9144000" cy="4538662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ru-RU" sz="2400" dirty="0"/>
              <a:t>апрель 1939 г.,  сотрудники </a:t>
            </a:r>
            <a:r>
              <a:rPr lang="ru-RU" sz="2400" dirty="0" err="1"/>
              <a:t>Жолио</a:t>
            </a:r>
            <a:r>
              <a:rPr lang="ru-RU" sz="2400" dirty="0"/>
              <a:t>  </a:t>
            </a:r>
            <a:r>
              <a:rPr lang="ru-RU" sz="2400" dirty="0" err="1"/>
              <a:t>Х.Халбан</a:t>
            </a:r>
            <a:r>
              <a:rPr lang="ru-RU" sz="2400" dirty="0"/>
              <a:t> и </a:t>
            </a:r>
            <a:r>
              <a:rPr lang="ru-RU" sz="2400" dirty="0" err="1"/>
              <a:t>Л.Коварски</a:t>
            </a:r>
            <a:r>
              <a:rPr lang="ru-RU" sz="2400" dirty="0"/>
              <a:t> показали, что при делении урана освобождается больше одного нейтрона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май 1939 г. </a:t>
            </a:r>
            <a:r>
              <a:rPr lang="ru-RU" sz="2400" dirty="0" err="1"/>
              <a:t>Жолио</a:t>
            </a:r>
            <a:r>
              <a:rPr lang="ru-RU" sz="2400" dirty="0"/>
              <a:t>-Кюри подал три патента на использование цепной реакции и на создание атомной бомбы.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январь 1940 г. </a:t>
            </a:r>
            <a:r>
              <a:rPr lang="ru-RU" sz="2400" dirty="0" err="1"/>
              <a:t>Жолио</a:t>
            </a:r>
            <a:r>
              <a:rPr lang="ru-RU" sz="2400" dirty="0"/>
              <a:t> убеждает французское правительство  выкупить весь дейтерий,  (Норск </a:t>
            </a:r>
            <a:r>
              <a:rPr lang="ru-RU" sz="2400" dirty="0" err="1"/>
              <a:t>Гидро</a:t>
            </a:r>
            <a:r>
              <a:rPr lang="ru-RU" sz="2400" dirty="0"/>
              <a:t>, Норвегия). 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март 1940 г. французские военные вывезли весь имеющийся запас тяжелой воды 185 кг в Париж  </a:t>
            </a:r>
          </a:p>
          <a:p>
            <a:pPr>
              <a:lnSpc>
                <a:spcPct val="80000"/>
              </a:lnSpc>
            </a:pPr>
            <a:r>
              <a:rPr lang="ru-RU" sz="2400" dirty="0" err="1"/>
              <a:t>Жолио</a:t>
            </a:r>
            <a:r>
              <a:rPr lang="ru-RU" sz="2400" dirty="0"/>
              <a:t> приказал фон </a:t>
            </a:r>
            <a:r>
              <a:rPr lang="ru-RU" sz="2400" dirty="0" err="1"/>
              <a:t>Халбану</a:t>
            </a:r>
            <a:r>
              <a:rPr lang="ru-RU" sz="2400" dirty="0"/>
              <a:t>, </a:t>
            </a:r>
            <a:r>
              <a:rPr lang="ru-RU" sz="2400" dirty="0" err="1"/>
              <a:t>Коварски</a:t>
            </a:r>
            <a:r>
              <a:rPr lang="ru-RU" sz="2400" dirty="0"/>
              <a:t> и </a:t>
            </a:r>
            <a:r>
              <a:rPr lang="ru-RU" sz="2400" dirty="0" err="1"/>
              <a:t>Понтекорво</a:t>
            </a:r>
            <a:r>
              <a:rPr lang="ru-RU" sz="2400" dirty="0"/>
              <a:t> перевезти тяжелую воду в Англию. Бруно не дали визу:</a:t>
            </a:r>
          </a:p>
          <a:p>
            <a:pPr>
              <a:lnSpc>
                <a:spcPct val="80000"/>
              </a:lnSpc>
            </a:pPr>
            <a:endParaRPr lang="ru-RU" sz="2400" dirty="0"/>
          </a:p>
          <a:p>
            <a:pPr marL="0" indent="0" algn="ctr">
              <a:lnSpc>
                <a:spcPct val="80000"/>
              </a:lnSpc>
              <a:buNone/>
            </a:pPr>
            <a:r>
              <a:rPr lang="ru-RU" sz="2400" dirty="0"/>
              <a:t>« Др. </a:t>
            </a:r>
            <a:r>
              <a:rPr lang="ru-RU" sz="2400" dirty="0" err="1"/>
              <a:t>Понтекорво</a:t>
            </a:r>
            <a:r>
              <a:rPr lang="ru-RU" sz="2400" dirty="0"/>
              <a:t>, сотрудник проф. </a:t>
            </a:r>
            <a:r>
              <a:rPr lang="ru-RU" sz="2400" dirty="0" err="1"/>
              <a:t>Жолио</a:t>
            </a:r>
            <a:r>
              <a:rPr lang="ru-RU" sz="2400" dirty="0"/>
              <a:t>, является не совсем благонадежным (‘</a:t>
            </a:r>
            <a:r>
              <a:rPr lang="en-US" sz="2400" dirty="0"/>
              <a:t>mildly’ undesirable), </a:t>
            </a:r>
            <a:r>
              <a:rPr lang="ru-RU" sz="2400" dirty="0"/>
              <a:t>может быть допущен до военных работ только в случае крайней необходимости, однако даже при этом должен находиться под наблюдением.»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583110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Бегство из Парижа</a:t>
            </a:r>
          </a:p>
        </p:txBody>
      </p:sp>
      <p:sp>
        <p:nvSpPr>
          <p:cNvPr id="2089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80628" y="1556792"/>
            <a:ext cx="8782744" cy="4538662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Tx/>
              <a:buNone/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ru-RU" sz="2400" dirty="0"/>
              <a:t>Май, 1940 Эмилио </a:t>
            </a:r>
            <a:r>
              <a:rPr lang="ru-RU" sz="2400" dirty="0" err="1"/>
              <a:t>Сегре</a:t>
            </a:r>
            <a:r>
              <a:rPr lang="ru-RU" sz="2400" dirty="0"/>
              <a:t> искал работу в </a:t>
            </a:r>
            <a:r>
              <a:rPr lang="en-US" sz="2400" dirty="0"/>
              <a:t>Well </a:t>
            </a:r>
            <a:r>
              <a:rPr lang="en-US" sz="2400" dirty="0" err="1"/>
              <a:t>Serveys</a:t>
            </a:r>
            <a:r>
              <a:rPr lang="en-US" sz="2400" dirty="0"/>
              <a:t> Inc. (WSI)</a:t>
            </a:r>
            <a:r>
              <a:rPr lang="ru-RU" sz="2400" dirty="0"/>
              <a:t>, </a:t>
            </a:r>
            <a:r>
              <a:rPr lang="ru-RU" sz="2400" dirty="0" err="1"/>
              <a:t>Талса</a:t>
            </a:r>
            <a:r>
              <a:rPr lang="ru-RU" sz="2400" dirty="0"/>
              <a:t>, США. Отказался и порекомендовал Бруно.</a:t>
            </a: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ru-RU" sz="2400" dirty="0"/>
          </a:p>
          <a:p>
            <a:pPr>
              <a:lnSpc>
                <a:spcPct val="80000"/>
              </a:lnSpc>
            </a:pPr>
            <a:r>
              <a:rPr lang="ru-RU" sz="2400" dirty="0"/>
              <a:t>Май, 1940 Бруно получил предложение на работу в </a:t>
            </a:r>
            <a:r>
              <a:rPr lang="en-US" sz="2400" dirty="0"/>
              <a:t>WSI.</a:t>
            </a:r>
            <a:endParaRPr lang="ru-RU" sz="2400" dirty="0"/>
          </a:p>
          <a:p>
            <a:pPr marL="0" indent="0">
              <a:lnSpc>
                <a:spcPct val="80000"/>
              </a:lnSpc>
              <a:buNone/>
            </a:pPr>
            <a:endParaRPr lang="ru-RU" sz="2400" dirty="0"/>
          </a:p>
          <a:p>
            <a:pPr>
              <a:lnSpc>
                <a:spcPct val="80000"/>
              </a:lnSpc>
            </a:pPr>
            <a:r>
              <a:rPr lang="ru-RU" sz="2400" dirty="0"/>
              <a:t>13 июня, 1940 – бегство из Парижа: Бруно,</a:t>
            </a:r>
            <a:r>
              <a:rPr lang="en-US" sz="2400" dirty="0"/>
              <a:t> </a:t>
            </a:r>
            <a:r>
              <a:rPr lang="ru-RU" sz="2400" dirty="0" err="1"/>
              <a:t>Джилло</a:t>
            </a:r>
            <a:r>
              <a:rPr lang="ru-RU" sz="2400" dirty="0"/>
              <a:t>, </a:t>
            </a:r>
            <a:r>
              <a:rPr lang="ru-RU" sz="2400" dirty="0" err="1"/>
              <a:t>Э.Серени</a:t>
            </a:r>
            <a:r>
              <a:rPr lang="ru-RU" sz="2400" dirty="0"/>
              <a:t>, </a:t>
            </a:r>
            <a:r>
              <a:rPr lang="ru-RU" sz="2400" dirty="0" err="1"/>
              <a:t>Сальватор</a:t>
            </a:r>
            <a:r>
              <a:rPr lang="ru-RU" sz="2400" dirty="0"/>
              <a:t> Луриа на велосипедах в Тулузу.</a:t>
            </a:r>
          </a:p>
          <a:p>
            <a:pPr>
              <a:lnSpc>
                <a:spcPct val="80000"/>
              </a:lnSpc>
            </a:pPr>
            <a:endParaRPr lang="ru-RU" sz="2400" dirty="0"/>
          </a:p>
          <a:p>
            <a:pPr>
              <a:lnSpc>
                <a:spcPct val="80000"/>
              </a:lnSpc>
            </a:pPr>
            <a:r>
              <a:rPr lang="ru-RU" sz="2400" dirty="0"/>
              <a:t>20 августа, 1940 – Бруно</a:t>
            </a:r>
            <a:r>
              <a:rPr lang="en-US" sz="2400" dirty="0"/>
              <a:t> (</a:t>
            </a:r>
            <a:r>
              <a:rPr lang="en-US" sz="2400" dirty="0" err="1"/>
              <a:t>семья</a:t>
            </a:r>
            <a:r>
              <a:rPr lang="en-US" sz="2400" dirty="0"/>
              <a:t>)</a:t>
            </a:r>
            <a:r>
              <a:rPr lang="ru-RU" sz="2400" dirty="0"/>
              <a:t> + сестра Джулиана с мужем в Нью-Йорке</a:t>
            </a:r>
          </a:p>
          <a:p>
            <a:pPr>
              <a:lnSpc>
                <a:spcPct val="80000"/>
              </a:lnSpc>
            </a:pPr>
            <a:endParaRPr lang="ru-RU" sz="2400" dirty="0"/>
          </a:p>
          <a:p>
            <a:pPr>
              <a:lnSpc>
                <a:spcPct val="80000"/>
              </a:lnSpc>
            </a:pPr>
            <a:endParaRPr lang="ru-RU" sz="2400" dirty="0"/>
          </a:p>
          <a:p>
            <a:pPr>
              <a:lnSpc>
                <a:spcPct val="80000"/>
              </a:lnSpc>
            </a:pPr>
            <a:endParaRPr lang="ru-RU" sz="2400" dirty="0"/>
          </a:p>
          <a:p>
            <a:pPr>
              <a:lnSpc>
                <a:spcPct val="80000"/>
              </a:lnSpc>
            </a:pPr>
            <a:endParaRPr lang="ru-RU" sz="2400" dirty="0"/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ru-RU" sz="2400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США</a:t>
            </a:r>
            <a:r>
              <a:rPr lang="en-US" b="1" dirty="0">
                <a:solidFill>
                  <a:schemeClr val="accent2"/>
                </a:solidFill>
              </a:rPr>
              <a:t>, 1940-1943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150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076056" y="1981200"/>
            <a:ext cx="4176464" cy="4114800"/>
          </a:xfrm>
        </p:spPr>
        <p:txBody>
          <a:bodyPr/>
          <a:lstStyle/>
          <a:p>
            <a:r>
              <a:rPr lang="ru-RU" sz="2400" dirty="0"/>
              <a:t>Работа в компании </a:t>
            </a:r>
            <a:r>
              <a:rPr lang="en-US" sz="2400" dirty="0"/>
              <a:t>Wells Survey, Inc. Tulsa Oklahoma</a:t>
            </a:r>
            <a:r>
              <a:rPr lang="ru-RU" sz="2400" dirty="0"/>
              <a:t> </a:t>
            </a:r>
          </a:p>
          <a:p>
            <a:r>
              <a:rPr lang="ru-RU" sz="2400" dirty="0"/>
              <a:t>Поиски нефти ядерно-физическими методами</a:t>
            </a:r>
          </a:p>
          <a:p>
            <a:r>
              <a:rPr lang="ru-RU" sz="2400" dirty="0"/>
              <a:t>Измеряли радиоактивность пород</a:t>
            </a:r>
          </a:p>
        </p:txBody>
      </p:sp>
      <p:pic>
        <p:nvPicPr>
          <p:cNvPr id="2" name="Изображение 1" descr="автомобиль нефтяник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1700808"/>
            <a:ext cx="5628117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7172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Enemy alien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150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2060848"/>
            <a:ext cx="8278688" cy="4187552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25 сентября 1942 г. был проведен обыск в доме 219 по </a:t>
            </a:r>
            <a:r>
              <a:rPr lang="en-US" sz="2400" dirty="0"/>
              <a:t>South Florence Street, Tulsa, Oklahoma </a:t>
            </a:r>
            <a:r>
              <a:rPr lang="ru-RU" sz="2400" dirty="0"/>
              <a:t>в связи со статусом его резидента </a:t>
            </a:r>
            <a:r>
              <a:rPr lang="en-US" sz="2400" dirty="0"/>
              <a:t>enemy alien. </a:t>
            </a:r>
            <a:r>
              <a:rPr lang="ru-RU" sz="2400" dirty="0"/>
              <a:t>Во время обыска было замечено, что хозяин имеет 25-30 книг и памфлетов, содержащих Коммунистическую литературу. Жена резидента была допрошена и ей был задан вопрос, не является ли ее муж Коммунистом, на что она ответила, что не знает, что такое коммунист, хотя она говорила по-английски хорошо и понимала все вопросы, которые ей задавались до этого.</a:t>
            </a:r>
          </a:p>
          <a:p>
            <a:pPr marL="0" indent="0">
              <a:buNone/>
            </a:pPr>
            <a:endParaRPr lang="ru-RU" sz="2400" dirty="0"/>
          </a:p>
          <a:p>
            <a:pPr marL="0" indent="0" algn="r">
              <a:buNone/>
            </a:pPr>
            <a:r>
              <a:rPr lang="ru-RU" sz="2400" i="1" dirty="0"/>
              <a:t>Из рапорта агентов ФБР</a:t>
            </a:r>
          </a:p>
        </p:txBody>
      </p:sp>
    </p:spTree>
    <p:extLst>
      <p:ext uri="{BB962C8B-B14F-4D97-AF65-F5344CB8AC3E}">
        <p14:creationId xmlns:p14="http://schemas.microsoft.com/office/powerpoint/2010/main" val="410537039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Нейтронный каротаж</a:t>
            </a:r>
          </a:p>
        </p:txBody>
      </p:sp>
      <p:sp>
        <p:nvSpPr>
          <p:cNvPr id="2150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82925" y="1759796"/>
            <a:ext cx="3741856" cy="4035152"/>
          </a:xfrm>
        </p:spPr>
        <p:txBody>
          <a:bodyPr/>
          <a:lstStyle/>
          <a:p>
            <a:r>
              <a:rPr lang="ru-RU" sz="2800" dirty="0"/>
              <a:t> </a:t>
            </a:r>
            <a:r>
              <a:rPr lang="ru-RU" sz="2400" dirty="0"/>
              <a:t>Предложил вводить в скважину </a:t>
            </a:r>
            <a:r>
              <a:rPr lang="en-US" sz="2400" dirty="0"/>
              <a:t>Ra-Be</a:t>
            </a:r>
            <a:r>
              <a:rPr lang="ru-RU" sz="2400" dirty="0"/>
              <a:t> источник нейтронов и регистрировать   </a:t>
            </a:r>
            <a:r>
              <a:rPr lang="en-US" sz="2400" dirty="0" err="1"/>
              <a:t>γ</a:t>
            </a:r>
            <a:r>
              <a:rPr lang="en-US" sz="2400" dirty="0"/>
              <a:t> –</a:t>
            </a:r>
            <a:r>
              <a:rPr lang="ru-RU" sz="2400" dirty="0"/>
              <a:t>кванты от вещества, окружающего скважину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«Нейтронный каротаж. Новый геологический метод на основе ядерной физики» </a:t>
            </a:r>
            <a:endParaRPr lang="ru-RU" sz="2400" dirty="0"/>
          </a:p>
          <a:p>
            <a:r>
              <a:rPr lang="ru-RU" sz="2400" dirty="0"/>
              <a:t>Первое практическое использование ядерной физики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65EB75-61F1-2A47-9E0E-4FB02CD67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52600"/>
            <a:ext cx="5006608" cy="500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0225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>
          <a:xfrm>
            <a:off x="578361" y="27248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Нейтронный каротаж</a:t>
            </a:r>
          </a:p>
        </p:txBody>
      </p:sp>
      <p:sp>
        <p:nvSpPr>
          <p:cNvPr id="2150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724128" y="1772816"/>
            <a:ext cx="3672408" cy="4323184"/>
          </a:xfrm>
        </p:spPr>
        <p:txBody>
          <a:bodyPr/>
          <a:lstStyle/>
          <a:p>
            <a:pPr marL="0" indent="0">
              <a:buNone/>
            </a:pPr>
            <a:endParaRPr lang="en-US" sz="2800" dirty="0"/>
          </a:p>
          <a:p>
            <a:r>
              <a:rPr lang="ru-RU" sz="2800" dirty="0"/>
              <a:t>Обязательная процедура для обследования всех новых скважин</a:t>
            </a:r>
          </a:p>
        </p:txBody>
      </p:sp>
      <p:pic>
        <p:nvPicPr>
          <p:cNvPr id="2" name="Изображение 1" descr="каротажные кривые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47001"/>
            <a:ext cx="4548540" cy="5166983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 bwMode="auto">
          <a:xfrm>
            <a:off x="611560" y="5949280"/>
            <a:ext cx="2304256" cy="504056"/>
          </a:xfrm>
          <a:prstGeom prst="wedgeRoundRectCallout">
            <a:avLst>
              <a:gd name="adj1" fmla="val 14794"/>
              <a:gd name="adj2" fmla="val -9428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Neutron logs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Arial" charset="0"/>
              <a:cs typeface="+mn-cs"/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 bwMode="auto">
          <a:xfrm>
            <a:off x="3635896" y="5949280"/>
            <a:ext cx="2304256" cy="504056"/>
          </a:xfrm>
          <a:prstGeom prst="wedgeRoundRectCallout">
            <a:avLst>
              <a:gd name="adj1" fmla="val -55965"/>
              <a:gd name="adj2" fmla="val -12538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cs typeface="+mn-cs"/>
              </a:rPr>
              <a:t>Resistivity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Arial" charset="0"/>
                <a:cs typeface="+mn-cs"/>
              </a:rPr>
              <a:t> log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49712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Нейтронный каротаж</a:t>
            </a:r>
          </a:p>
        </p:txBody>
      </p:sp>
      <p:sp>
        <p:nvSpPr>
          <p:cNvPr id="2150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0" y="1556792"/>
            <a:ext cx="4824536" cy="4114800"/>
          </a:xfrm>
        </p:spPr>
        <p:txBody>
          <a:bodyPr/>
          <a:lstStyle/>
          <a:p>
            <a:endParaRPr lang="ru-RU" sz="2800" dirty="0"/>
          </a:p>
          <a:p>
            <a:r>
              <a:rPr lang="ru-RU" sz="2800" dirty="0"/>
              <a:t>40 отчетов, 2 статьи и 4 патента, все принадлежат</a:t>
            </a:r>
            <a:r>
              <a:rPr lang="en-US" sz="2800" dirty="0"/>
              <a:t> Wells </a:t>
            </a:r>
            <a:r>
              <a:rPr lang="en-US" sz="2800" dirty="0" err="1"/>
              <a:t>Servey</a:t>
            </a:r>
            <a:r>
              <a:rPr lang="ru-RU" sz="2800" dirty="0"/>
              <a:t>.</a:t>
            </a:r>
            <a:r>
              <a:rPr lang="en-US" sz="2800" dirty="0"/>
              <a:t> </a:t>
            </a:r>
            <a:endParaRPr lang="ru-RU" sz="2800" dirty="0"/>
          </a:p>
          <a:p>
            <a:r>
              <a:rPr lang="en-US" sz="2800" dirty="0"/>
              <a:t>Ra-Be </a:t>
            </a:r>
            <a:r>
              <a:rPr lang="en-US" sz="2800" dirty="0" err="1"/>
              <a:t>исто</a:t>
            </a:r>
            <a:r>
              <a:rPr lang="ru-RU" sz="2800" dirty="0" err="1"/>
              <a:t>чник</a:t>
            </a:r>
            <a:r>
              <a:rPr lang="ru-RU" sz="2800" dirty="0"/>
              <a:t> – быстрые нейтроны</a:t>
            </a:r>
          </a:p>
          <a:p>
            <a:r>
              <a:rPr lang="ru-RU" sz="2800" dirty="0"/>
              <a:t>Как бы найти источник нейтронов меньших энергий?</a:t>
            </a:r>
          </a:p>
          <a:p>
            <a:r>
              <a:rPr lang="ru-RU" sz="2800" dirty="0"/>
              <a:t>Встреча с </a:t>
            </a:r>
            <a:r>
              <a:rPr lang="ru-RU" sz="2800" dirty="0" err="1"/>
              <a:t>Л.Коварски</a:t>
            </a:r>
            <a:r>
              <a:rPr lang="ru-RU" sz="2800" dirty="0"/>
              <a:t>, </a:t>
            </a:r>
            <a:r>
              <a:rPr lang="ru-RU" sz="2800" dirty="0" err="1"/>
              <a:t>Х.Холбан</a:t>
            </a:r>
            <a:r>
              <a:rPr lang="ru-RU" sz="2800" dirty="0"/>
              <a:t>, </a:t>
            </a:r>
            <a:r>
              <a:rPr lang="ru-RU" sz="2800" dirty="0" err="1"/>
              <a:t>Э.Ферми</a:t>
            </a:r>
            <a:endParaRPr lang="ru-RU" sz="2800" dirty="0"/>
          </a:p>
          <a:p>
            <a:endParaRPr lang="ru-RU" sz="2800" dirty="0"/>
          </a:p>
        </p:txBody>
      </p:sp>
      <p:pic>
        <p:nvPicPr>
          <p:cNvPr id="2" name="Изображение 1" descr="нейтронная шахта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988840"/>
            <a:ext cx="537659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0039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-252536" y="609600"/>
            <a:ext cx="9396536" cy="1143000"/>
          </a:xfrm>
        </p:spPr>
        <p:txBody>
          <a:bodyPr/>
          <a:lstStyle/>
          <a:p>
            <a:r>
              <a:rPr lang="en-US" sz="4000" b="1" dirty="0" err="1">
                <a:solidFill>
                  <a:schemeClr val="accent2"/>
                </a:solidFill>
              </a:rPr>
              <a:t>Шесть</a:t>
            </a:r>
            <a:r>
              <a:rPr lang="ru-RU" sz="4000" b="1" dirty="0">
                <a:solidFill>
                  <a:schemeClr val="accent2"/>
                </a:solidFill>
              </a:rPr>
              <a:t> Нобелевских премий по идеям </a:t>
            </a:r>
            <a:r>
              <a:rPr lang="ru-RU" sz="4000" b="1" dirty="0" err="1">
                <a:solidFill>
                  <a:schemeClr val="accent2"/>
                </a:solidFill>
              </a:rPr>
              <a:t>Б.Понтекорво</a:t>
            </a: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1916832"/>
            <a:ext cx="8928991" cy="4114800"/>
          </a:xfrm>
        </p:spPr>
        <p:txBody>
          <a:bodyPr/>
          <a:lstStyle/>
          <a:p>
            <a:r>
              <a:rPr lang="ru-RU" sz="2400" b="1" dirty="0">
                <a:solidFill>
                  <a:srgbClr val="FF0066"/>
                </a:solidFill>
              </a:rPr>
              <a:t>Возможность наблюдения нейтрино от ядерных реакторов.</a:t>
            </a:r>
            <a:r>
              <a:rPr lang="ru-RU" sz="2400" dirty="0"/>
              <a:t> </a:t>
            </a:r>
            <a:r>
              <a:rPr lang="ru-RU" sz="2400" dirty="0" err="1"/>
              <a:t>Ф.Райнес</a:t>
            </a:r>
            <a:r>
              <a:rPr lang="ru-RU" sz="2400" dirty="0"/>
              <a:t> в 1962 г.</a:t>
            </a:r>
          </a:p>
          <a:p>
            <a:r>
              <a:rPr lang="ru-RU" sz="2400" b="1" dirty="0">
                <a:solidFill>
                  <a:srgbClr val="FF0066"/>
                </a:solidFill>
              </a:rPr>
              <a:t>Метод детектирования нейтрино. </a:t>
            </a:r>
            <a:r>
              <a:rPr lang="ru-RU" sz="2400" dirty="0"/>
              <a:t>(</a:t>
            </a:r>
            <a:r>
              <a:rPr lang="en-US" sz="2400" dirty="0" err="1"/>
              <a:t>Cl-Ar</a:t>
            </a:r>
            <a:r>
              <a:rPr lang="en-US" sz="2400" dirty="0"/>
              <a:t> </a:t>
            </a:r>
            <a:r>
              <a:rPr lang="ru-RU" sz="2400" dirty="0"/>
              <a:t>метод) – </a:t>
            </a:r>
            <a:r>
              <a:rPr lang="ru-RU" sz="2400" dirty="0" err="1"/>
              <a:t>Р.Дэвис</a:t>
            </a:r>
            <a:r>
              <a:rPr lang="ru-RU" sz="2400" dirty="0"/>
              <a:t>, 2002</a:t>
            </a:r>
          </a:p>
          <a:p>
            <a:r>
              <a:rPr lang="ru-RU" sz="2400" b="1" dirty="0">
                <a:solidFill>
                  <a:srgbClr val="FF0066"/>
                </a:solidFill>
              </a:rPr>
              <a:t>Пропорциональный режим работы счетчиков</a:t>
            </a:r>
            <a:r>
              <a:rPr lang="ru-RU" sz="2400" dirty="0"/>
              <a:t>. </a:t>
            </a:r>
            <a:r>
              <a:rPr lang="ru-RU" sz="2400" b="1" dirty="0">
                <a:solidFill>
                  <a:srgbClr val="FF0066"/>
                </a:solidFill>
              </a:rPr>
              <a:t>Основа для создания пропорциональной камеры. </a:t>
            </a:r>
            <a:r>
              <a:rPr lang="ru-RU" sz="2400" dirty="0" err="1"/>
              <a:t>Ж.Шарпак</a:t>
            </a:r>
            <a:r>
              <a:rPr lang="ru-RU" sz="2400" dirty="0"/>
              <a:t> в 1992 г.</a:t>
            </a:r>
          </a:p>
          <a:p>
            <a:r>
              <a:rPr lang="ru-RU" sz="2400" b="1" dirty="0">
                <a:solidFill>
                  <a:srgbClr val="FF0066"/>
                </a:solidFill>
              </a:rPr>
              <a:t>Отличие </a:t>
            </a:r>
            <a:r>
              <a:rPr lang="ru-RU" sz="2400" b="1" dirty="0">
                <a:solidFill>
                  <a:srgbClr val="FF0066"/>
                </a:solidFill>
                <a:sym typeface="Symbol" charset="0"/>
              </a:rPr>
              <a:t></a:t>
            </a:r>
            <a:r>
              <a:rPr lang="en-US" sz="2400" b="1" baseline="-25000" dirty="0">
                <a:solidFill>
                  <a:srgbClr val="FF0066"/>
                </a:solidFill>
                <a:sym typeface="Symbol" charset="0"/>
              </a:rPr>
              <a:t>e</a:t>
            </a:r>
            <a:r>
              <a:rPr lang="en-US" sz="2400" b="1" dirty="0">
                <a:solidFill>
                  <a:srgbClr val="FF0066"/>
                </a:solidFill>
                <a:sym typeface="Symbol" charset="0"/>
              </a:rPr>
              <a:t> o</a:t>
            </a:r>
            <a:r>
              <a:rPr lang="ru-RU" sz="2400" b="1" dirty="0">
                <a:solidFill>
                  <a:srgbClr val="FF0066"/>
                </a:solidFill>
                <a:sym typeface="Symbol" charset="0"/>
              </a:rPr>
              <a:t>т </a:t>
            </a:r>
            <a:r>
              <a:rPr lang="en-US" sz="2400" b="1" baseline="-25000" dirty="0">
                <a:solidFill>
                  <a:srgbClr val="FF0066"/>
                </a:solidFill>
                <a:sym typeface="Symbol" charset="0"/>
              </a:rPr>
              <a:t></a:t>
            </a:r>
            <a:r>
              <a:rPr lang="ru-RU" sz="2400" b="1" baseline="-25000" dirty="0">
                <a:solidFill>
                  <a:srgbClr val="FF0066"/>
                </a:solidFill>
                <a:sym typeface="Symbol" charset="0"/>
              </a:rPr>
              <a:t> </a:t>
            </a:r>
            <a:r>
              <a:rPr lang="ru-RU" sz="2400" dirty="0" err="1">
                <a:sym typeface="Symbol" charset="0"/>
              </a:rPr>
              <a:t>Л.Ледерман</a:t>
            </a:r>
            <a:r>
              <a:rPr lang="ru-RU" sz="2400" dirty="0">
                <a:sym typeface="Symbol" charset="0"/>
              </a:rPr>
              <a:t>, </a:t>
            </a:r>
            <a:r>
              <a:rPr lang="ru-RU" sz="2400" dirty="0" err="1">
                <a:sym typeface="Symbol" charset="0"/>
              </a:rPr>
              <a:t>Дж.Штейнбергер</a:t>
            </a:r>
            <a:r>
              <a:rPr lang="ru-RU" sz="2400" dirty="0">
                <a:sym typeface="Symbol" charset="0"/>
              </a:rPr>
              <a:t>, </a:t>
            </a:r>
            <a:r>
              <a:rPr lang="ru-RU" sz="2400" dirty="0" err="1">
                <a:sym typeface="Symbol" charset="0"/>
              </a:rPr>
              <a:t>М.Шварц</a:t>
            </a:r>
            <a:r>
              <a:rPr lang="ru-RU" sz="2400" dirty="0">
                <a:sym typeface="Symbol" charset="0"/>
              </a:rPr>
              <a:t>, 1988</a:t>
            </a:r>
          </a:p>
          <a:p>
            <a:r>
              <a:rPr lang="ru-RU" sz="2400" b="1" dirty="0">
                <a:solidFill>
                  <a:srgbClr val="FF0066"/>
                </a:solidFill>
                <a:sym typeface="Symbol" charset="0"/>
              </a:rPr>
              <a:t>Осцилляции атмосферных нейтрино. </a:t>
            </a:r>
            <a:r>
              <a:rPr lang="ru-RU" sz="2400" dirty="0">
                <a:sym typeface="Symbol" charset="0"/>
              </a:rPr>
              <a:t>М. </a:t>
            </a:r>
            <a:r>
              <a:rPr lang="ru-RU" sz="2400" dirty="0" err="1">
                <a:sym typeface="Symbol" charset="0"/>
              </a:rPr>
              <a:t>Кошиба</a:t>
            </a:r>
            <a:r>
              <a:rPr lang="ru-RU" sz="2400" dirty="0">
                <a:sym typeface="Symbol" charset="0"/>
              </a:rPr>
              <a:t>, 2002</a:t>
            </a:r>
          </a:p>
          <a:p>
            <a:r>
              <a:rPr lang="ru-RU" sz="2400" b="1" dirty="0">
                <a:solidFill>
                  <a:srgbClr val="FF0066"/>
                </a:solidFill>
                <a:sym typeface="Symbol" charset="0"/>
              </a:rPr>
              <a:t>Осцилляции солнечных нейтрино. </a:t>
            </a:r>
            <a:r>
              <a:rPr lang="ru-RU" sz="2400" dirty="0" err="1"/>
              <a:t>А.Макдональд</a:t>
            </a:r>
            <a:r>
              <a:rPr lang="ru-RU" sz="2400" dirty="0"/>
              <a:t> и </a:t>
            </a:r>
            <a:r>
              <a:rPr lang="ru-RU" sz="2400" dirty="0" err="1"/>
              <a:t>Т.Кадзита</a:t>
            </a:r>
            <a:r>
              <a:rPr lang="ru-RU" sz="2400" dirty="0"/>
              <a:t> 2015 г.</a:t>
            </a:r>
          </a:p>
          <a:p>
            <a:pPr marL="0" indent="0">
              <a:buNone/>
            </a:pPr>
            <a:r>
              <a:rPr lang="ru-RU" sz="2400" dirty="0"/>
              <a:t>						</a:t>
            </a:r>
            <a:r>
              <a:rPr lang="ru-RU" sz="2400" i="1" dirty="0" err="1"/>
              <a:t>С.С.Герштейн</a:t>
            </a:r>
            <a:r>
              <a:rPr lang="ru-RU" sz="2400" i="1" dirty="0"/>
              <a:t>, 2013 г.</a:t>
            </a:r>
          </a:p>
          <a:p>
            <a:pPr>
              <a:buNone/>
            </a:pPr>
            <a:endParaRPr lang="ru-RU" sz="2400" dirty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</a:rPr>
              <a:t>Chalk River (1943-1949)</a:t>
            </a:r>
            <a:endParaRPr lang="ru-RU" b="1">
              <a:solidFill>
                <a:schemeClr val="accent2"/>
              </a:solidFill>
            </a:endParaRP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8024" y="1981200"/>
            <a:ext cx="4355976" cy="4400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1943  Anglo-Canadian Research Reactor Project </a:t>
            </a:r>
            <a:r>
              <a:rPr lang="ru-RU" sz="2400" dirty="0"/>
              <a:t>"</a:t>
            </a:r>
            <a:r>
              <a:rPr lang="en-US" sz="2400" dirty="0"/>
              <a:t>Tube Alloys”.</a:t>
            </a:r>
            <a:endParaRPr lang="ru-RU" sz="2400" dirty="0"/>
          </a:p>
          <a:p>
            <a:pPr>
              <a:lnSpc>
                <a:spcPct val="80000"/>
              </a:lnSpc>
            </a:pPr>
            <a:r>
              <a:rPr lang="ru-RU" sz="2400" dirty="0"/>
              <a:t>Ядерный реактор </a:t>
            </a:r>
            <a:r>
              <a:rPr lang="en-US" sz="2400" dirty="0"/>
              <a:t>NRX  </a:t>
            </a:r>
            <a:r>
              <a:rPr lang="ru-RU" sz="2400" dirty="0"/>
              <a:t>в </a:t>
            </a:r>
            <a:r>
              <a:rPr lang="en-US" sz="2400" dirty="0"/>
              <a:t>Chalk River </a:t>
            </a:r>
            <a:r>
              <a:rPr lang="ru-RU" sz="2400" dirty="0"/>
              <a:t>на дейтерии 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Рассчитал размер реактора, проводил эксперименты по взаимодействию нейтронов с материалами реактора.</a:t>
            </a:r>
          </a:p>
        </p:txBody>
      </p:sp>
      <p:pic>
        <p:nvPicPr>
          <p:cNvPr id="2" name="Изображение 1" descr="реактор  NR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2060848"/>
            <a:ext cx="566463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2469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4582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Что делал Бруно в </a:t>
            </a:r>
            <a:r>
              <a:rPr lang="ru-RU" b="1" dirty="0" err="1">
                <a:solidFill>
                  <a:schemeClr val="accent2"/>
                </a:solidFill>
              </a:rPr>
              <a:t>Чок</a:t>
            </a:r>
            <a:r>
              <a:rPr lang="ru-RU" b="1" dirty="0">
                <a:solidFill>
                  <a:schemeClr val="accent2"/>
                </a:solidFill>
              </a:rPr>
              <a:t>-Ривер?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981200"/>
            <a:ext cx="9145016" cy="4400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/>
              <a:t>Предложил первый метод детектирования нейтрино</a:t>
            </a:r>
            <a:r>
              <a:rPr lang="en-US" sz="2800" dirty="0"/>
              <a:t>,1946.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800" dirty="0"/>
              <a:t>	(</a:t>
            </a:r>
            <a:r>
              <a:rPr lang="ru-RU" sz="2800" dirty="0"/>
              <a:t>обдумывал реальный опыт с грузовиком </a:t>
            </a:r>
            <a:r>
              <a:rPr lang="en-US" sz="2800" dirty="0"/>
              <a:t>).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 </a:t>
            </a:r>
            <a:r>
              <a:rPr lang="ru-RU" sz="2800" dirty="0"/>
              <a:t>Универсальность слабого взаимодействия</a:t>
            </a:r>
            <a:r>
              <a:rPr lang="en-US" sz="2800" dirty="0"/>
              <a:t>,1947.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 </a:t>
            </a:r>
            <a:r>
              <a:rPr lang="ru-RU" sz="2800" dirty="0"/>
              <a:t>Мюон распадается на 3 частицы. Нет распада</a:t>
            </a:r>
            <a:r>
              <a:rPr lang="en-US" sz="2800" dirty="0"/>
              <a:t> </a:t>
            </a:r>
            <a:r>
              <a:rPr lang="en-US" sz="2800" dirty="0">
                <a:sym typeface="Symbol" charset="0"/>
              </a:rPr>
              <a:t>e</a:t>
            </a:r>
            <a:r>
              <a:rPr lang="en-US" sz="2800" dirty="0"/>
              <a:t>,  1948.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 </a:t>
            </a:r>
            <a:r>
              <a:rPr lang="ru-RU" sz="2800" dirty="0"/>
              <a:t>Новый режим работы пропорциональных счетчиков</a:t>
            </a:r>
            <a:r>
              <a:rPr lang="en-US" sz="2800" dirty="0"/>
              <a:t>, 1949.</a:t>
            </a:r>
          </a:p>
          <a:p>
            <a:pPr>
              <a:lnSpc>
                <a:spcPct val="80000"/>
              </a:lnSpc>
            </a:pPr>
            <a:r>
              <a:rPr lang="ru-RU" sz="2800" dirty="0"/>
              <a:t> Первый предел на массу нейтрино</a:t>
            </a:r>
            <a:r>
              <a:rPr lang="en-US" sz="2800" dirty="0"/>
              <a:t> (m&lt;500 </a:t>
            </a:r>
            <a:r>
              <a:rPr lang="ru-RU" sz="2800" dirty="0"/>
              <a:t>эВ</a:t>
            </a:r>
            <a:r>
              <a:rPr lang="en-US" sz="2800" dirty="0"/>
              <a:t>) </a:t>
            </a:r>
            <a:r>
              <a:rPr lang="ru-RU" sz="2800" dirty="0"/>
              <a:t>по измерениям распада</a:t>
            </a:r>
            <a:r>
              <a:rPr lang="en-US" sz="2800" dirty="0"/>
              <a:t> </a:t>
            </a:r>
            <a:r>
              <a:rPr lang="en-US" sz="2800" baseline="30000" dirty="0"/>
              <a:t>3</a:t>
            </a:r>
            <a:r>
              <a:rPr lang="en-US" sz="2800" dirty="0"/>
              <a:t>H, 1949.</a:t>
            </a:r>
            <a:endParaRPr lang="ru-RU" sz="2800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4582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Что делал Бруно в </a:t>
            </a:r>
            <a:r>
              <a:rPr lang="ru-RU" b="1" dirty="0" err="1">
                <a:solidFill>
                  <a:schemeClr val="accent2"/>
                </a:solidFill>
              </a:rPr>
              <a:t>Чок</a:t>
            </a:r>
            <a:r>
              <a:rPr lang="ru-RU" b="1" dirty="0">
                <a:solidFill>
                  <a:schemeClr val="accent2"/>
                </a:solidFill>
              </a:rPr>
              <a:t>-Ривер?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981200"/>
            <a:ext cx="9145016" cy="4400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 Мы работали в реакторной лаборатории и поэтому испытывали некоторое чувство вины,  занимаясь космическими лучами. Правда, наш глава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В.Саржент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… благожелательно относился к нашей деятельности. И все же я не могу забыть, как неохотно мы с Тедом тратили лабораторные средства и как были счастливы, когда Тед изобрел «пороговый усилитель», который сэкономил много счетчиков, позволив существенно увеличить эффективность регистрации фотонов.» </a:t>
            </a:r>
          </a:p>
          <a:p>
            <a:pPr>
              <a:lnSpc>
                <a:spcPct val="80000"/>
              </a:lnSpc>
            </a:pP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ru-RU" sz="2800" dirty="0" err="1">
                <a:latin typeface="Times New Roman" panose="02020603050405020304" pitchFamily="18" charset="0"/>
              </a:rPr>
              <a:t>Б.Понтекорво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2437593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20668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Первый метод регистрации нейтрино, 1946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005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340767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“I have done a terrible thing. I have postulated a particle that cannot be detected”</a:t>
            </a:r>
            <a:endParaRPr lang="ru-RU" dirty="0"/>
          </a:p>
          <a:p>
            <a:r>
              <a:rPr lang="en-US" dirty="0"/>
              <a:t>						</a:t>
            </a:r>
            <a:r>
              <a:rPr lang="en-US" dirty="0" err="1"/>
              <a:t>W.Pauli</a:t>
            </a:r>
            <a:endParaRPr lang="ru-RU" dirty="0"/>
          </a:p>
          <a:p>
            <a:r>
              <a:rPr lang="en-US" u="sng" dirty="0" err="1"/>
              <a:t>H.Bethe</a:t>
            </a:r>
            <a:r>
              <a:rPr lang="en-US" u="sng" dirty="0"/>
              <a:t>, </a:t>
            </a:r>
            <a:r>
              <a:rPr lang="en-US" u="sng" dirty="0" err="1"/>
              <a:t>R.Peierls</a:t>
            </a:r>
            <a:r>
              <a:rPr lang="en-US" u="sng" dirty="0"/>
              <a:t>, 1932</a:t>
            </a:r>
            <a:endParaRPr lang="ru-RU" u="sng" dirty="0"/>
          </a:p>
          <a:p>
            <a:r>
              <a:rPr lang="en-US" dirty="0"/>
              <a:t>C</a:t>
            </a:r>
            <a:r>
              <a:rPr lang="ru-RU" dirty="0" err="1"/>
              <a:t>ечение</a:t>
            </a:r>
            <a:r>
              <a:rPr lang="ru-RU" dirty="0"/>
              <a:t> взаимодействия нейтрино с веществом </a:t>
            </a:r>
          </a:p>
          <a:p>
            <a:r>
              <a:rPr lang="en-US" dirty="0"/>
              <a:t>E</a:t>
            </a:r>
            <a:r>
              <a:rPr lang="en-US" baseline="-25000" dirty="0">
                <a:sym typeface="Symbol"/>
              </a:rPr>
              <a:t>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</a:t>
            </a:r>
            <a:r>
              <a:rPr lang="ru-RU" dirty="0"/>
              <a:t> 1 МэВ:   </a:t>
            </a:r>
            <a:r>
              <a:rPr lang="en-US" dirty="0">
                <a:sym typeface="Symbol"/>
              </a:rPr>
              <a:t>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</a:t>
            </a:r>
            <a:r>
              <a:rPr lang="ru-RU" dirty="0"/>
              <a:t> 10</a:t>
            </a:r>
            <a:r>
              <a:rPr lang="ru-RU" baseline="30000" dirty="0"/>
              <a:t>-43</a:t>
            </a:r>
            <a:r>
              <a:rPr lang="ru-RU" dirty="0"/>
              <a:t> </a:t>
            </a:r>
            <a:r>
              <a:rPr lang="en-US" dirty="0"/>
              <a:t>cm</a:t>
            </a:r>
            <a:r>
              <a:rPr lang="ru-RU" baseline="30000" dirty="0"/>
              <a:t>2</a:t>
            </a:r>
            <a:endParaRPr lang="ru-RU" dirty="0"/>
          </a:p>
          <a:p>
            <a:pPr marL="342900" indent="-342900">
              <a:buFont typeface="Symbol" charset="0"/>
              <a:buChar char="l"/>
            </a:pPr>
            <a:r>
              <a:rPr lang="ru-RU" dirty="0"/>
              <a:t>(</a:t>
            </a:r>
            <a:r>
              <a:rPr lang="en-US" dirty="0"/>
              <a:t>H</a:t>
            </a:r>
            <a:r>
              <a:rPr lang="ru-RU" baseline="-25000" dirty="0"/>
              <a:t>2</a:t>
            </a:r>
            <a:r>
              <a:rPr lang="en-US" dirty="0"/>
              <a:t>O</a:t>
            </a:r>
            <a:r>
              <a:rPr lang="ru-RU" dirty="0"/>
              <a:t>) </a:t>
            </a:r>
            <a:r>
              <a:rPr lang="en-US" dirty="0">
                <a:sym typeface="Symbol"/>
              </a:rPr>
              <a:t></a:t>
            </a:r>
            <a:r>
              <a:rPr lang="ru-RU" dirty="0"/>
              <a:t> 10</a:t>
            </a:r>
            <a:r>
              <a:rPr lang="ru-RU" baseline="30000" dirty="0"/>
              <a:t>20</a:t>
            </a:r>
            <a:r>
              <a:rPr lang="ru-RU" dirty="0"/>
              <a:t> </a:t>
            </a:r>
            <a:r>
              <a:rPr lang="en-US" dirty="0"/>
              <a:t>cm</a:t>
            </a:r>
            <a:r>
              <a:rPr lang="ru-RU" dirty="0"/>
              <a:t> = 50 световых лет</a:t>
            </a:r>
          </a:p>
          <a:p>
            <a:endParaRPr lang="ru-RU" dirty="0"/>
          </a:p>
          <a:p>
            <a:r>
              <a:rPr lang="ru-RU" u="sng" dirty="0"/>
              <a:t>Б</a:t>
            </a:r>
            <a:r>
              <a:rPr lang="en-US" u="sng" dirty="0"/>
              <a:t>.</a:t>
            </a:r>
            <a:r>
              <a:rPr lang="ru-RU" u="sng" dirty="0" err="1"/>
              <a:t>Понтекорво</a:t>
            </a:r>
            <a:r>
              <a:rPr lang="en-US" u="sng" dirty="0"/>
              <a:t>, 194</a:t>
            </a:r>
            <a:r>
              <a:rPr lang="ru-RU" u="sng" dirty="0"/>
              <a:t>6</a:t>
            </a:r>
            <a:r>
              <a:rPr lang="en-US" u="sng" dirty="0"/>
              <a:t> </a:t>
            </a:r>
            <a:endParaRPr lang="ru-RU" u="sng" dirty="0"/>
          </a:p>
          <a:p>
            <a:r>
              <a:rPr lang="en-US" dirty="0">
                <a:sym typeface="Symbol"/>
              </a:rPr>
              <a:t>				</a:t>
            </a:r>
            <a:r>
              <a:rPr lang="ru-RU" dirty="0"/>
              <a:t> + </a:t>
            </a:r>
            <a:r>
              <a:rPr lang="ru-RU" baseline="30000" dirty="0"/>
              <a:t>37</a:t>
            </a:r>
            <a:r>
              <a:rPr lang="en-US" dirty="0" err="1"/>
              <a:t>Cl</a:t>
            </a:r>
            <a:r>
              <a:rPr lang="en-US" dirty="0"/>
              <a:t> </a:t>
            </a:r>
            <a:r>
              <a:rPr lang="en-US" dirty="0">
                <a:sym typeface="Symbol"/>
              </a:rPr>
              <a:t></a:t>
            </a:r>
            <a:r>
              <a:rPr lang="en-US" dirty="0"/>
              <a:t>e</a:t>
            </a:r>
            <a:r>
              <a:rPr lang="en-US" baseline="30000" dirty="0">
                <a:sym typeface="Symbol"/>
              </a:rPr>
              <a:t></a:t>
            </a:r>
            <a:r>
              <a:rPr lang="ru-RU" dirty="0"/>
              <a:t> + </a:t>
            </a:r>
            <a:r>
              <a:rPr lang="ru-RU" baseline="30000" dirty="0"/>
              <a:t>37</a:t>
            </a:r>
            <a:r>
              <a:rPr lang="en-US" dirty="0" err="1"/>
              <a:t>Ar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Аргон –37 радиоактивен,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период полураспада </a:t>
            </a:r>
            <a:r>
              <a:rPr lang="en-US" dirty="0"/>
              <a:t>T</a:t>
            </a:r>
            <a:r>
              <a:rPr lang="ru-RU" dirty="0"/>
              <a:t>=35.04 дня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Захват электрона </a:t>
            </a:r>
            <a:r>
              <a:rPr lang="en-US" dirty="0"/>
              <a:t>e</a:t>
            </a:r>
            <a:r>
              <a:rPr lang="en-US" baseline="30000" dirty="0">
                <a:sym typeface="Symbol"/>
              </a:rPr>
              <a:t></a:t>
            </a:r>
            <a:r>
              <a:rPr lang="ru-RU" dirty="0"/>
              <a:t> + </a:t>
            </a:r>
            <a:r>
              <a:rPr lang="ru-RU" baseline="30000" dirty="0"/>
              <a:t>37</a:t>
            </a:r>
            <a:r>
              <a:rPr lang="en-US" dirty="0" err="1"/>
              <a:t>Ar</a:t>
            </a:r>
            <a:r>
              <a:rPr lang="en-US" dirty="0">
                <a:sym typeface="Symbol"/>
              </a:rPr>
              <a:t></a:t>
            </a:r>
            <a:r>
              <a:rPr lang="en-US" dirty="0"/>
              <a:t> </a:t>
            </a:r>
            <a:r>
              <a:rPr lang="ru-RU" baseline="30000" dirty="0"/>
              <a:t>37</a:t>
            </a:r>
            <a:r>
              <a:rPr lang="en-US" dirty="0" err="1"/>
              <a:t>Cl</a:t>
            </a:r>
            <a:r>
              <a:rPr lang="ru-RU" dirty="0"/>
              <a:t>  с испусканием </a:t>
            </a:r>
            <a:r>
              <a:rPr lang="ru-RU" dirty="0" err="1"/>
              <a:t>оже</a:t>
            </a:r>
            <a:r>
              <a:rPr lang="ru-RU" dirty="0"/>
              <a:t>-электрона 2.82 кэВ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2"/>
                </a:solidFill>
              </a:rPr>
              <a:t>10 атомов </a:t>
            </a:r>
            <a:r>
              <a:rPr lang="en-US" b="1" baseline="30000" dirty="0">
                <a:solidFill>
                  <a:schemeClr val="accent2"/>
                </a:solidFill>
              </a:rPr>
              <a:t>37</a:t>
            </a:r>
            <a:r>
              <a:rPr lang="en-US" b="1" dirty="0">
                <a:solidFill>
                  <a:schemeClr val="accent2"/>
                </a:solidFill>
              </a:rPr>
              <a:t>Ar </a:t>
            </a:r>
            <a:r>
              <a:rPr lang="ru-RU" b="1" dirty="0">
                <a:solidFill>
                  <a:schemeClr val="accent2"/>
                </a:solidFill>
              </a:rPr>
              <a:t>в месяц из 10</a:t>
            </a:r>
            <a:r>
              <a:rPr lang="ru-RU" b="1" baseline="30000" dirty="0">
                <a:solidFill>
                  <a:schemeClr val="accent2"/>
                </a:solidFill>
              </a:rPr>
              <a:t>30</a:t>
            </a:r>
            <a:r>
              <a:rPr lang="ru-RU" b="1" dirty="0">
                <a:solidFill>
                  <a:schemeClr val="accent2"/>
                </a:solidFill>
              </a:rPr>
              <a:t> атомов вещества</a:t>
            </a:r>
            <a:r>
              <a:rPr lang="en-US" b="1" dirty="0">
                <a:solidFill>
                  <a:schemeClr val="accent2"/>
                </a:solidFill>
              </a:rPr>
              <a:t> !</a:t>
            </a:r>
            <a:endParaRPr lang="ru-RU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8950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20668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Универсальность слабого взаимодействия, 1947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D52507-F50B-B146-84B8-C58143FB7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34" y="1700808"/>
            <a:ext cx="3360118" cy="4760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096D7-0171-7FCD-0767-767E96D57CF1}"/>
              </a:ext>
            </a:extLst>
          </p:cNvPr>
          <p:cNvSpPr txBox="1"/>
          <p:nvPr/>
        </p:nvSpPr>
        <p:spPr>
          <a:xfrm>
            <a:off x="3910571" y="1700808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We notice that the probability (about 10</a:t>
            </a:r>
            <a:r>
              <a:rPr lang="en-US" sz="2400" baseline="30000" dirty="0"/>
              <a:t>6</a:t>
            </a:r>
            <a:r>
              <a:rPr lang="en-US" sz="2400" dirty="0"/>
              <a:t> sec</a:t>
            </a:r>
            <a:r>
              <a:rPr lang="en-US" sz="2400" baseline="30000" dirty="0"/>
              <a:t>-1</a:t>
            </a:r>
            <a:r>
              <a:rPr lang="en-US" sz="2400" dirty="0"/>
              <a:t>) of capture of a bound negative meson is of the order o</a:t>
            </a:r>
            <a:r>
              <a:rPr lang="ru-RU" dirty="0" err="1"/>
              <a:t>f</a:t>
            </a:r>
            <a:r>
              <a:rPr lang="en-US" sz="2400" dirty="0"/>
              <a:t> the probability of ordinary K-capture processes…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CC9B7C-E053-0C44-411C-86DBBAA3A848}"/>
              </a:ext>
            </a:extLst>
          </p:cNvPr>
          <p:cNvSpPr txBox="1"/>
          <p:nvPr/>
        </p:nvSpPr>
        <p:spPr>
          <a:xfrm>
            <a:off x="3910571" y="3609995"/>
            <a:ext cx="4572000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We assume that this is significant and wish to discuss the possibility of a fundamental analogy between β-processes and processes of emission or absorption of charged mesons.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008BA-D901-0CA8-3011-8E2288FA3A3C}"/>
              </a:ext>
            </a:extLst>
          </p:cNvPr>
          <p:cNvSpPr txBox="1"/>
          <p:nvPr/>
        </p:nvSpPr>
        <p:spPr>
          <a:xfrm>
            <a:off x="4067944" y="6158258"/>
            <a:ext cx="4572000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err="1"/>
              <a:t>Phys.Rev</a:t>
            </a:r>
            <a:r>
              <a:rPr lang="en-US" sz="2400" dirty="0"/>
              <a:t>. 72 (1947) 246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93219237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67591" y="19050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Распады мюона, 1948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114800"/>
          </a:xfrm>
        </p:spPr>
        <p:txBody>
          <a:bodyPr/>
          <a:lstStyle/>
          <a:p>
            <a:r>
              <a:rPr lang="ru-RU" dirty="0"/>
              <a:t>Опыт </a:t>
            </a:r>
            <a:r>
              <a:rPr lang="ru-RU" dirty="0" err="1"/>
              <a:t>Конверси-Панчини-Пиччиони</a:t>
            </a:r>
            <a:endParaRPr lang="ru-RU" dirty="0"/>
          </a:p>
          <a:p>
            <a:r>
              <a:rPr lang="ru-RU" sz="2000" dirty="0"/>
              <a:t>«Как только я прочел статью </a:t>
            </a:r>
            <a:r>
              <a:rPr lang="ru-RU" sz="2000" dirty="0" err="1"/>
              <a:t>Конверси</a:t>
            </a:r>
            <a:r>
              <a:rPr lang="ru-RU" sz="2000" dirty="0"/>
              <a:t> и др. … я был буквально пленен частицей, которую мы теперь называем мюоном. Это была действительно интригующая частица: «заказанная» </a:t>
            </a:r>
            <a:r>
              <a:rPr lang="ru-RU" sz="2000" dirty="0" err="1"/>
              <a:t>Юкавой</a:t>
            </a:r>
            <a:r>
              <a:rPr lang="ru-RU" sz="2000" dirty="0"/>
              <a:t> и открытая Андерсоном, она, как обнаружили </a:t>
            </a:r>
            <a:r>
              <a:rPr lang="ru-RU" sz="2000" dirty="0" err="1"/>
              <a:t>Конверси</a:t>
            </a:r>
            <a:r>
              <a:rPr lang="ru-RU" sz="2000" dirty="0"/>
              <a:t> и др. в действительности не имела ничего общего с частицей </a:t>
            </a:r>
            <a:r>
              <a:rPr lang="ru-RU" sz="2000" dirty="0" err="1"/>
              <a:t>Юкавы</a:t>
            </a:r>
            <a:r>
              <a:rPr lang="ru-RU" sz="2000" dirty="0"/>
              <a:t>! </a:t>
            </a:r>
          </a:p>
          <a:p>
            <a:r>
              <a:rPr lang="ru-RU" sz="2000" dirty="0"/>
              <a:t>	Я почувствовал себя подхваченным антидогматическим ветром и начал задавать массу вопросов типа:</a:t>
            </a:r>
          </a:p>
          <a:p>
            <a:r>
              <a:rPr lang="ru-RU" sz="2000" dirty="0"/>
              <a:t>- Почему спин мюона должен быть целым?</a:t>
            </a:r>
          </a:p>
          <a:p>
            <a:r>
              <a:rPr lang="ru-RU" sz="2000" dirty="0"/>
              <a:t>- Кто сказал, что мюон должен распадаться на электрон и нейтрино, а не на электрон и два нейтрино или электрон и фотон?</a:t>
            </a:r>
          </a:p>
          <a:p>
            <a:r>
              <a:rPr lang="ru-RU" sz="2000" dirty="0"/>
              <a:t>- Является ли заряженная частица, вылетающая при распаде мюона, электроном?</a:t>
            </a:r>
          </a:p>
          <a:p>
            <a:r>
              <a:rPr lang="ru-RU" sz="2000" dirty="0"/>
              <a:t>- Испускаются ли при распаде мюона другие частицы, кроме электрона и нейтрино?</a:t>
            </a:r>
          </a:p>
          <a:p>
            <a:r>
              <a:rPr lang="ru-RU" sz="2000" dirty="0"/>
              <a:t>- В какой форме высвобождается энергия при захвате мюона ядром?»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424540"/>
      </p:ext>
    </p:extLst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67591" y="190500"/>
            <a:ext cx="7772400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2"/>
                </a:solidFill>
              </a:rPr>
              <a:t>П</a:t>
            </a:r>
            <a:r>
              <a:rPr lang="ru-RU" b="1" dirty="0" err="1">
                <a:solidFill>
                  <a:schemeClr val="accent2"/>
                </a:solidFill>
              </a:rPr>
              <a:t>онтекорв</a:t>
            </a:r>
            <a:r>
              <a:rPr lang="ru-RU" b="1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114800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Изображение выглядит как текст, снимок экрана, Шрифт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6E9A1810-7166-2C3D-3F5A-DC54061C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3655" y="1772816"/>
            <a:ext cx="10716687" cy="2376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87871D-179E-792F-6F06-8A60BD4143C2}"/>
              </a:ext>
            </a:extLst>
          </p:cNvPr>
          <p:cNvSpPr txBox="1"/>
          <p:nvPr/>
        </p:nvSpPr>
        <p:spPr>
          <a:xfrm>
            <a:off x="467544" y="4709364"/>
            <a:ext cx="82089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1943 г. Выдержка из справки НКГБ СССР «О работах по новому источнику энергии – урану»(</a:t>
            </a:r>
            <a:r>
              <a:rPr lang="ru-RU" sz="24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http://svr.gov.ru/upload/iblock/0a2/Рассекреченные%20документы%20Энормоз.pdf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06848"/>
      </p:ext>
    </p:extLst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chemeClr val="accent2"/>
                </a:solidFill>
              </a:rPr>
              <a:t>Харуэлл</a:t>
            </a:r>
            <a:r>
              <a:rPr lang="en-US" b="1" dirty="0">
                <a:solidFill>
                  <a:schemeClr val="accent2"/>
                </a:solidFill>
              </a:rPr>
              <a:t>, 1949-1950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752600"/>
            <a:ext cx="8964488" cy="4700588"/>
          </a:xfrm>
        </p:spPr>
        <p:txBody>
          <a:bodyPr/>
          <a:lstStyle/>
          <a:p>
            <a:r>
              <a:rPr lang="ru-RU" dirty="0"/>
              <a:t>Февраль</a:t>
            </a:r>
            <a:r>
              <a:rPr lang="en-US" dirty="0"/>
              <a:t> 1948, </a:t>
            </a:r>
            <a:r>
              <a:rPr lang="ru-RU" dirty="0"/>
              <a:t>получил британское гражданство</a:t>
            </a:r>
            <a:r>
              <a:rPr lang="en-US" dirty="0"/>
              <a:t>.</a:t>
            </a:r>
          </a:p>
          <a:p>
            <a:r>
              <a:rPr lang="ru-RU" dirty="0"/>
              <a:t>Январь</a:t>
            </a:r>
            <a:r>
              <a:rPr lang="en-US" dirty="0"/>
              <a:t> 1949.</a:t>
            </a:r>
            <a:r>
              <a:rPr lang="ru-RU" dirty="0"/>
              <a:t> Семья поселилась в </a:t>
            </a:r>
            <a:r>
              <a:rPr lang="ru-RU" dirty="0" err="1"/>
              <a:t>Абингдоне</a:t>
            </a:r>
            <a:r>
              <a:rPr lang="en-US" dirty="0"/>
              <a:t>.</a:t>
            </a:r>
          </a:p>
          <a:p>
            <a:r>
              <a:rPr lang="ru-RU" dirty="0"/>
              <a:t>9 Ноября 1949, </a:t>
            </a:r>
            <a:r>
              <a:rPr lang="ru-RU" dirty="0" err="1"/>
              <a:t>Э.Сегре</a:t>
            </a:r>
            <a:r>
              <a:rPr lang="ru-RU" dirty="0"/>
              <a:t> доносит о коммунистических взглядах Бруно</a:t>
            </a:r>
          </a:p>
          <a:p>
            <a:r>
              <a:rPr lang="ru-RU" dirty="0"/>
              <a:t>15 декабря 1949 г. ФБР информирует МИ-6:</a:t>
            </a:r>
          </a:p>
          <a:p>
            <a:pPr marL="0" indent="0">
              <a:buNone/>
            </a:pPr>
            <a:r>
              <a:rPr lang="ru-RU" sz="1800" dirty="0"/>
              <a:t>Информатор </a:t>
            </a:r>
            <a:r>
              <a:rPr lang="ru-RU" sz="1800" dirty="0" err="1"/>
              <a:t>A</a:t>
            </a:r>
            <a:r>
              <a:rPr lang="ru-RU" sz="1800" dirty="0"/>
              <a:t>, который доказал свою надежность в вопросах, связанных с коммунистами, подтверждает надежность информатора </a:t>
            </a:r>
            <a:r>
              <a:rPr lang="ru-RU" sz="1800" dirty="0" err="1"/>
              <a:t>B</a:t>
            </a:r>
            <a:r>
              <a:rPr lang="ru-RU" sz="1800" dirty="0"/>
              <a:t>, показавшего, что был знаком с тремя персонами в Париже которые работали под руководством профессора Ланжевена, и подвергались воздействию вируса коммунизма. Это были Бруно </a:t>
            </a:r>
            <a:r>
              <a:rPr lang="ru-RU" sz="1800" dirty="0" err="1"/>
              <a:t>Понтекорво</a:t>
            </a:r>
            <a:r>
              <a:rPr lang="ru-RU" sz="1800" dirty="0"/>
              <a:t>, </a:t>
            </a:r>
            <a:r>
              <a:rPr lang="ru-RU" sz="1800" dirty="0" err="1"/>
              <a:t>Серхио</a:t>
            </a:r>
            <a:r>
              <a:rPr lang="ru-RU" sz="1800" dirty="0"/>
              <a:t> де </a:t>
            </a:r>
            <a:r>
              <a:rPr lang="ru-RU" sz="1800" dirty="0" err="1"/>
              <a:t>Бенедетто</a:t>
            </a:r>
            <a:r>
              <a:rPr lang="ru-RU" sz="1800" dirty="0"/>
              <a:t> и Сальваторе </a:t>
            </a:r>
            <a:r>
              <a:rPr lang="ru-RU" sz="1800" dirty="0" err="1"/>
              <a:t>Лурия</a:t>
            </a:r>
            <a:r>
              <a:rPr lang="ru-RU" sz="1800" dirty="0"/>
              <a:t>.</a:t>
            </a:r>
            <a:endParaRPr lang="en-US" sz="1800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Доносы и допросы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417" y="1078706"/>
            <a:ext cx="8964488" cy="4700588"/>
          </a:xfrm>
        </p:spPr>
        <p:txBody>
          <a:bodyPr/>
          <a:lstStyle/>
          <a:p>
            <a:r>
              <a:rPr lang="ru-RU" sz="2400" dirty="0"/>
              <a:t>1 марта 1950 г. – допрос в </a:t>
            </a:r>
            <a:r>
              <a:rPr lang="ru-RU" sz="2400" dirty="0" err="1"/>
              <a:t>Харуэлле</a:t>
            </a:r>
            <a:r>
              <a:rPr lang="ru-RU" sz="2400" dirty="0"/>
              <a:t>. Бруно признался, что навещал </a:t>
            </a:r>
            <a:r>
              <a:rPr lang="ru-RU" sz="2400" dirty="0" err="1"/>
              <a:t>Джилло</a:t>
            </a:r>
            <a:r>
              <a:rPr lang="ru-RU" sz="2400" dirty="0"/>
              <a:t>.</a:t>
            </a:r>
          </a:p>
          <a:p>
            <a:r>
              <a:rPr lang="ru-RU" sz="2400" dirty="0"/>
              <a:t>2 марта 1950 г. информация из Швеции:</a:t>
            </a:r>
          </a:p>
          <a:p>
            <a:r>
              <a:rPr lang="ru-RU" sz="2000" dirty="0"/>
              <a:t>«В </a:t>
            </a:r>
            <a:r>
              <a:rPr lang="ru-RU" sz="2000" dirty="0" err="1"/>
              <a:t>Энскеде</a:t>
            </a:r>
            <a:r>
              <a:rPr lang="ru-RU" sz="2000" dirty="0"/>
              <a:t>, пригороде Стокгольма, живет фру ПОНТЕ КОРВО, шведской национальности, замужем за рожденным в Италии субъектом, настоящая национальность которого неизвестна. М-р ПОНТЕ КОРВО живет в Англии, где работает на Британской Атомной Установке. Фру ПОНТЕ КОРВО была в Англии летом 1949 г. вместе со своими двумя сыновьями. И она и ее муж являются признанными коммунистами.»</a:t>
            </a:r>
          </a:p>
          <a:p>
            <a:r>
              <a:rPr lang="ru-RU" sz="2400" dirty="0"/>
              <a:t>6 апреля - Второй допрос в </a:t>
            </a:r>
            <a:r>
              <a:rPr lang="ru-RU" sz="2400" dirty="0" err="1"/>
              <a:t>Харуэлле</a:t>
            </a:r>
            <a:endParaRPr lang="ru-RU" sz="2400" dirty="0"/>
          </a:p>
          <a:p>
            <a:r>
              <a:rPr lang="ru-RU" sz="2400" dirty="0"/>
              <a:t>« Случай </a:t>
            </a:r>
            <a:r>
              <a:rPr lang="ru-RU" sz="2400" dirty="0" err="1"/>
              <a:t>Понтекорво</a:t>
            </a:r>
            <a:r>
              <a:rPr lang="ru-RU" sz="2400" dirty="0"/>
              <a:t> не подпадает под стандарты немедленного увольнения, но  мы не будем спокойны, если он останется там, где работает сейчас». </a:t>
            </a:r>
          </a:p>
          <a:p>
            <a:r>
              <a:rPr lang="ru-RU" sz="2400" dirty="0"/>
              <a:t>24 июля 1950 – согласие на работу в у</a:t>
            </a:r>
            <a:r>
              <a:rPr lang="en-US" sz="2400" dirty="0" err="1"/>
              <a:t>нивер</a:t>
            </a:r>
            <a:r>
              <a:rPr lang="ru-RU" sz="2400" dirty="0" err="1"/>
              <a:t>ситете</a:t>
            </a:r>
            <a:r>
              <a:rPr lang="ru-RU" sz="2400" dirty="0"/>
              <a:t> Ливерпуля</a:t>
            </a:r>
          </a:p>
          <a:p>
            <a:r>
              <a:rPr lang="ru-RU" sz="2400" dirty="0"/>
              <a:t>25 июля 1950 – уехал в отпуск</a:t>
            </a:r>
          </a:p>
        </p:txBody>
      </p:sp>
    </p:spTree>
    <p:extLst>
      <p:ext uri="{BB962C8B-B14F-4D97-AF65-F5344CB8AC3E}">
        <p14:creationId xmlns:p14="http://schemas.microsoft.com/office/powerpoint/2010/main" val="66324383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8278688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Римские каникулы, август 1950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5148" y="1331640"/>
            <a:ext cx="3934756" cy="4447653"/>
          </a:xfrm>
        </p:spPr>
        <p:txBody>
          <a:bodyPr/>
          <a:lstStyle/>
          <a:p>
            <a:r>
              <a:rPr lang="ru-RU" sz="2800" dirty="0" err="1"/>
              <a:t>Бруно+Марианна+Анна+Джиль</a:t>
            </a:r>
            <a:r>
              <a:rPr lang="ru-RU" sz="2800" dirty="0"/>
              <a:t> (12 лет) +Тито (6 лет) + Антонио (5 лет)</a:t>
            </a:r>
          </a:p>
          <a:p>
            <a:r>
              <a:rPr lang="ru-RU" sz="2800" dirty="0"/>
              <a:t>Сан-</a:t>
            </a:r>
            <a:r>
              <a:rPr lang="ru-RU" sz="2800" dirty="0" err="1"/>
              <a:t>Тропез</a:t>
            </a:r>
            <a:r>
              <a:rPr lang="ru-RU" sz="2800" dirty="0"/>
              <a:t> – Швейцария- озеро Комо- Доломиты- Рим- </a:t>
            </a:r>
            <a:r>
              <a:rPr lang="ru-RU" sz="2800" dirty="0" err="1"/>
              <a:t>Цирцео</a:t>
            </a:r>
            <a:endParaRPr lang="ru-RU" sz="2800" dirty="0"/>
          </a:p>
        </p:txBody>
      </p:sp>
      <p:pic>
        <p:nvPicPr>
          <p:cNvPr id="3" name="Рисунок 2" descr="Изображение выглядит как трава, внешний, автомобиль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BAEF592-15E4-B34D-9460-9B80CF1E6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93032"/>
            <a:ext cx="5005636" cy="332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5969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37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-1" y="4581525"/>
            <a:ext cx="5148263" cy="2276475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dirty="0"/>
              <a:t>Родился</a:t>
            </a:r>
            <a:r>
              <a:rPr lang="en-GB" sz="2400" dirty="0"/>
              <a:t> 22.08.1913, </a:t>
            </a:r>
            <a:r>
              <a:rPr lang="ru-RU" sz="2400" dirty="0"/>
              <a:t>Марина </a:t>
            </a:r>
            <a:r>
              <a:rPr lang="ru-RU" sz="2400" dirty="0" err="1"/>
              <a:t>ди</a:t>
            </a:r>
            <a:r>
              <a:rPr lang="ru-RU" sz="2400" dirty="0"/>
              <a:t> Пиза</a:t>
            </a:r>
          </a:p>
          <a:p>
            <a:pPr>
              <a:buFontTx/>
              <a:buNone/>
            </a:pPr>
            <a:r>
              <a:rPr lang="ru-RU" sz="2400" dirty="0"/>
              <a:t>Родители: </a:t>
            </a:r>
            <a:r>
              <a:rPr lang="ru-RU" sz="2400" dirty="0" err="1"/>
              <a:t>Массимо</a:t>
            </a:r>
            <a:r>
              <a:rPr lang="ru-RU" sz="2400" dirty="0"/>
              <a:t> и Мария</a:t>
            </a:r>
            <a:endParaRPr lang="en-GB" sz="2400" dirty="0"/>
          </a:p>
          <a:p>
            <a:pPr>
              <a:buFontTx/>
              <a:buNone/>
            </a:pPr>
            <a:r>
              <a:rPr lang="ru-RU" sz="2400" dirty="0"/>
              <a:t>Дедушка</a:t>
            </a:r>
            <a:r>
              <a:rPr lang="en-GB" sz="2400" dirty="0"/>
              <a:t> – </a:t>
            </a:r>
            <a:r>
              <a:rPr lang="ru-RU" sz="2400" dirty="0"/>
              <a:t>Пеллегрино </a:t>
            </a:r>
            <a:r>
              <a:rPr lang="ru-RU" sz="2400" dirty="0" err="1"/>
              <a:t>Понтекорво</a:t>
            </a:r>
            <a:endParaRPr lang="ru-RU" sz="2400" dirty="0"/>
          </a:p>
          <a:p>
            <a:pPr>
              <a:buFontTx/>
              <a:buNone/>
            </a:pPr>
            <a:r>
              <a:rPr lang="ru-RU" sz="2400" dirty="0"/>
              <a:t>Текстильный бизнес</a:t>
            </a:r>
            <a:endParaRPr lang="en-GB" sz="2400" dirty="0"/>
          </a:p>
        </p:txBody>
      </p:sp>
      <p:pic>
        <p:nvPicPr>
          <p:cNvPr id="203784" name="Picture 8" descr="factor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536" y="425451"/>
            <a:ext cx="4176712" cy="34861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3785" name="Picture 9" descr="gil-pelegrin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869" y="2636838"/>
            <a:ext cx="4176712" cy="401860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Рисунок 6" descr="Изображение выглядит как фотография, мужчина, челове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59FA21F6-F2E1-A040-8FD7-2CBAE70B3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975" y="276226"/>
            <a:ext cx="1689735" cy="18923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мужчина, шляп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C7882E4B-22CC-5841-AC38-047BCF59B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333375"/>
            <a:ext cx="1854200" cy="188150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Патентное дело</a:t>
            </a:r>
            <a:br>
              <a:rPr lang="en-US" b="1" dirty="0">
                <a:solidFill>
                  <a:schemeClr val="accent2"/>
                </a:solidFill>
              </a:rPr>
            </a:b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8980" y="1942216"/>
            <a:ext cx="8964488" cy="4700588"/>
          </a:xfrm>
        </p:spPr>
        <p:txBody>
          <a:bodyPr/>
          <a:lstStyle/>
          <a:p>
            <a:r>
              <a:rPr lang="ru-RU" sz="2800" dirty="0"/>
              <a:t>1936 г. – итальянский патент на замедление нейтронов</a:t>
            </a:r>
          </a:p>
          <a:p>
            <a:r>
              <a:rPr lang="ru-RU" sz="2800" dirty="0"/>
              <a:t>1940 г. – американский патент + использование для производства радиоизотопов.</a:t>
            </a:r>
          </a:p>
          <a:p>
            <a:r>
              <a:rPr lang="ru-RU" sz="2800" dirty="0"/>
              <a:t>1943 г. – Ферми и </a:t>
            </a:r>
            <a:r>
              <a:rPr lang="ru-RU" sz="2800" dirty="0" err="1"/>
              <a:t>Сегре</a:t>
            </a:r>
            <a:r>
              <a:rPr lang="ru-RU" sz="2800" dirty="0"/>
              <a:t>. Компенсация за использование патента. Договор с патентным поверенным </a:t>
            </a:r>
            <a:r>
              <a:rPr lang="ru-RU" sz="2800" dirty="0" err="1"/>
              <a:t>Г.Джанини</a:t>
            </a:r>
            <a:r>
              <a:rPr lang="ru-RU" sz="2800" dirty="0"/>
              <a:t>. </a:t>
            </a:r>
          </a:p>
          <a:p>
            <a:pPr marL="0" indent="0">
              <a:buNone/>
            </a:pPr>
            <a:r>
              <a:rPr lang="ru-RU" sz="2800" dirty="0"/>
              <a:t>	1 млн. </a:t>
            </a:r>
            <a:r>
              <a:rPr lang="en-US" sz="2800" dirty="0"/>
              <a:t>$</a:t>
            </a:r>
            <a:r>
              <a:rPr lang="ru-RU" sz="2800" dirty="0"/>
              <a:t>+100 тыс. до 1957 г.</a:t>
            </a:r>
            <a:endParaRPr lang="en-US" sz="2800" dirty="0"/>
          </a:p>
          <a:p>
            <a:r>
              <a:rPr lang="en-US" sz="2800" dirty="0" err="1"/>
              <a:t>Донос</a:t>
            </a:r>
            <a:r>
              <a:rPr lang="ru-RU" sz="2800" dirty="0"/>
              <a:t> </a:t>
            </a:r>
            <a:r>
              <a:rPr lang="ru-RU" sz="2800" dirty="0" err="1"/>
              <a:t>Сегре</a:t>
            </a:r>
            <a:r>
              <a:rPr lang="ru-RU" sz="2800" dirty="0"/>
              <a:t> – желание убрать лишнего (коммуниста)</a:t>
            </a:r>
          </a:p>
          <a:p>
            <a:r>
              <a:rPr lang="en-US" sz="2800" dirty="0"/>
              <a:t>1950 </a:t>
            </a:r>
            <a:r>
              <a:rPr lang="ru-RU" sz="2800" dirty="0"/>
              <a:t>г. – </a:t>
            </a:r>
            <a:r>
              <a:rPr lang="ru-RU" sz="2800" dirty="0" err="1"/>
              <a:t>Джанини</a:t>
            </a:r>
            <a:r>
              <a:rPr lang="ru-RU" sz="2800" dirty="0"/>
              <a:t> подал иск на 10 млн.</a:t>
            </a:r>
            <a:r>
              <a:rPr lang="en-US" sz="2800" dirty="0"/>
              <a:t>$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8405100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Август 1950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31640"/>
            <a:ext cx="8652360" cy="4447653"/>
          </a:xfrm>
        </p:spPr>
        <p:txBody>
          <a:bodyPr/>
          <a:lstStyle/>
          <a:p>
            <a:r>
              <a:rPr lang="ru-RU" sz="2800" dirty="0"/>
              <a:t>22 августа – патентное дело, иск к правительству США на 10 млн. $</a:t>
            </a:r>
            <a:endParaRPr lang="en-US" sz="2800" dirty="0"/>
          </a:p>
          <a:p>
            <a:r>
              <a:rPr lang="ru-RU" sz="2000" dirty="0"/>
              <a:t>23 августа.  Бруно внезапно решает вернуться в Рим.</a:t>
            </a:r>
            <a:endParaRPr lang="en-US" sz="2000" dirty="0"/>
          </a:p>
          <a:p>
            <a:r>
              <a:rPr lang="ru-RU" sz="2000" dirty="0"/>
              <a:t>25 августа. Послал родителям телеграмму, что из-за болезни детей и поломки машины в </a:t>
            </a:r>
            <a:r>
              <a:rPr lang="ru-RU" sz="2000" dirty="0" err="1"/>
              <a:t>Шамони</a:t>
            </a:r>
            <a:r>
              <a:rPr lang="ru-RU" sz="2000" dirty="0"/>
              <a:t>  к ним не приедет, а вернется в Англию. Поехал за семьей в </a:t>
            </a:r>
            <a:r>
              <a:rPr lang="ru-RU" sz="2000" dirty="0" err="1"/>
              <a:t>Цирцео</a:t>
            </a:r>
            <a:r>
              <a:rPr lang="ru-RU" sz="2000" dirty="0"/>
              <a:t>.</a:t>
            </a:r>
          </a:p>
          <a:p>
            <a:r>
              <a:rPr lang="ru-RU" sz="2000" dirty="0"/>
              <a:t>27 августа. Опять  в Рим.  Оставил маленького Антонио в Лад</a:t>
            </a:r>
            <a:r>
              <a:rPr lang="en-US" sz="2000" dirty="0" err="1"/>
              <a:t>исполи</a:t>
            </a:r>
            <a:r>
              <a:rPr lang="ru-RU" sz="2000" dirty="0"/>
              <a:t>.</a:t>
            </a:r>
          </a:p>
          <a:p>
            <a:r>
              <a:rPr lang="ru-RU" sz="2000" dirty="0"/>
              <a:t>29 августа. Оставил на ремонт свой «</a:t>
            </a:r>
            <a:r>
              <a:rPr lang="ru-RU" sz="2000" dirty="0" err="1"/>
              <a:t>Вангард</a:t>
            </a:r>
            <a:r>
              <a:rPr lang="ru-RU" sz="2000" dirty="0"/>
              <a:t>». Зарезервировал билеты в Стокгольм.</a:t>
            </a:r>
          </a:p>
          <a:p>
            <a:r>
              <a:rPr lang="ru-RU" sz="2000" dirty="0"/>
              <a:t>30 августа. Выкупил билеты. </a:t>
            </a:r>
          </a:p>
          <a:p>
            <a:r>
              <a:rPr lang="ru-RU" sz="2000" dirty="0"/>
              <a:t>1 сентября. Полетели в Стокгольм</a:t>
            </a:r>
          </a:p>
          <a:p>
            <a:r>
              <a:rPr lang="ru-RU" sz="2000" dirty="0"/>
              <a:t>2 сентября Хельсинки.</a:t>
            </a:r>
          </a:p>
          <a:p>
            <a:r>
              <a:rPr lang="ru-RU" sz="2000" dirty="0"/>
              <a:t>1 ноября  Дубна</a:t>
            </a:r>
          </a:p>
        </p:txBody>
      </p:sp>
    </p:spTree>
    <p:extLst>
      <p:ext uri="{BB962C8B-B14F-4D97-AF65-F5344CB8AC3E}">
        <p14:creationId xmlns:p14="http://schemas.microsoft.com/office/powerpoint/2010/main" val="984583959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Что же произошло?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3402" y="1484784"/>
            <a:ext cx="4836501" cy="5544616"/>
          </a:xfrm>
        </p:spPr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«Что касается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Понтекорво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то в числе наших источников информации по атомной проблематике он не числился и измышления Гордиевского по этому поводу подкрепляются им туманными ссылками на анонимных офицеров, якобы, знакомых с делом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Понтекорво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Могу заверить, что в силу тщательно охраняемой секретности разведывания проблем ядерного оружия, офицеров, способных информировать Гордиевского о конкретных проявлениях деятельности НТР в этой области в природе не существовало. Сам Гордиевский никакого отношения к научно-технической разведке не имел.»</a:t>
            </a:r>
          </a:p>
          <a:p>
            <a:pPr marL="0" indent="0" algn="r">
              <a:buNone/>
            </a:pPr>
            <a:r>
              <a:rPr lang="ru-RU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В.Б,Барковский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dirty="0"/>
          </a:p>
        </p:txBody>
      </p:sp>
      <p:pic>
        <p:nvPicPr>
          <p:cNvPr id="3" name="Рисунок 2" descr="Изображение выглядит как газета, текст, Газетная бумага, Новости&#10;&#10;Автоматически созданное описание">
            <a:extLst>
              <a:ext uri="{FF2B5EF4-FFF2-40B4-BE49-F238E27FC236}">
                <a16:creationId xmlns:a16="http://schemas.microsoft.com/office/drawing/2014/main" id="{39724D89-DB9B-C1AD-1D09-50E8293AE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95" y="1183538"/>
            <a:ext cx="4307497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2916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350696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Дубна – сталинское Сколково? </a:t>
            </a:r>
            <a:br>
              <a:rPr lang="ru-RU" b="1" u="sng" dirty="0">
                <a:solidFill>
                  <a:schemeClr val="accent2"/>
                </a:solidFill>
              </a:rPr>
            </a:br>
            <a:endParaRPr lang="ru-RU" dirty="0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80605" y="937337"/>
            <a:ext cx="3943923" cy="5410200"/>
          </a:xfrm>
        </p:spPr>
        <p:txBody>
          <a:bodyPr/>
          <a:lstStyle/>
          <a:p>
            <a:pPr>
              <a:buFontTx/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Товарищу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Л.П.Берия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Нынешний уровень знания об атомном ядре и космических лучах позволяет предполагать, что при помощи частиц, ускоренных до энергии 250 миллионов вольт и выше, можно перейти к открытиям новых физических явлений (открытию новых элементов, новых способов получать атомную энергию из более дешевых источников, чем уран).</a:t>
            </a: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Для получения частиц такой энергии необходимо, как показывают расчеты, иметь мощный циклотрон с диаметром полюсов не менее 3,5 метра.  …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 января 1946 г.                 </a:t>
            </a:r>
            <a:r>
              <a:rPr lang="ru-RU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И.В.Курчатов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3" name="Место для изображения из Интернета 2">
            <a:extLst>
              <a:ext uri="{FF2B5EF4-FFF2-40B4-BE49-F238E27FC236}">
                <a16:creationId xmlns:a16="http://schemas.microsoft.com/office/drawing/2014/main" id="{F51C65CF-C92D-1148-9F83-5FEE280C7AD5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pic>
        <p:nvPicPr>
          <p:cNvPr id="8" name="Рисунок 7" descr="Изображение выглядит как внешний, здание, дерево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29D4EE-CAD1-D54C-8650-97417C88D4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367" y="1556792"/>
            <a:ext cx="5482972" cy="397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5561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0"/>
            <a:ext cx="4295328" cy="6019800"/>
          </a:xfrm>
        </p:spPr>
        <p:txBody>
          <a:bodyPr/>
          <a:lstStyle/>
          <a:p>
            <a:pPr>
              <a:buFontTx/>
              <a:buNone/>
            </a:pPr>
            <a:endParaRPr lang="ru-RU" b="1" u="sng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ru-RU" b="1" u="sng" dirty="0">
              <a:solidFill>
                <a:schemeClr val="accent2"/>
              </a:solidFill>
            </a:endParaRPr>
          </a:p>
          <a:p>
            <a:endParaRPr lang="ru-RU" sz="2800" b="1" dirty="0"/>
          </a:p>
          <a:p>
            <a:r>
              <a:rPr lang="ru-RU" sz="2800" b="1" dirty="0"/>
              <a:t>«Овса не будет…»</a:t>
            </a:r>
          </a:p>
          <a:p>
            <a:pPr lvl="1" algn="r"/>
            <a:r>
              <a:rPr lang="ru-RU" sz="2400" b="1" i="1" dirty="0" err="1"/>
              <a:t>В.П.Джелепов</a:t>
            </a:r>
            <a:endParaRPr lang="ru-RU" sz="2400" b="1" i="1" dirty="0"/>
          </a:p>
          <a:p>
            <a:endParaRPr lang="ru-RU" sz="2800" b="1" dirty="0"/>
          </a:p>
          <a:p>
            <a:endParaRPr lang="ru-RU" sz="2800" b="1" dirty="0"/>
          </a:p>
          <a:p>
            <a:r>
              <a:rPr lang="ru-RU" sz="2800" b="1" dirty="0"/>
              <a:t>Никаких </a:t>
            </a:r>
            <a:r>
              <a:rPr lang="ru-RU" sz="2800" i="1" dirty="0"/>
              <a:t>(почти) </a:t>
            </a:r>
            <a:r>
              <a:rPr lang="ru-RU" sz="2800" b="1" dirty="0"/>
              <a:t>военных применений</a:t>
            </a:r>
          </a:p>
          <a:p>
            <a:endParaRPr lang="en-US" sz="2800" b="1" dirty="0"/>
          </a:p>
          <a:p>
            <a:pPr>
              <a:buFontTx/>
              <a:buNone/>
            </a:pPr>
            <a:endParaRPr lang="en-US" sz="2800" b="1" dirty="0"/>
          </a:p>
          <a:p>
            <a:endParaRPr lang="en-US" sz="2800" b="1" dirty="0"/>
          </a:p>
        </p:txBody>
      </p:sp>
      <p:pic>
        <p:nvPicPr>
          <p:cNvPr id="161798" name="Picture 6" descr="P1180019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lum bright="30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505200"/>
            <a:ext cx="4572000" cy="3352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1799" name="Picture 7" descr="P1180018"/>
          <p:cNvPicPr>
            <a:picLocks noChangeAspect="1" noChangeArrowheads="1"/>
          </p:cNvPicPr>
          <p:nvPr/>
        </p:nvPicPr>
        <p:blipFill>
          <a:blip r:embed="rId4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4572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59337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350696" cy="1143000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accent2"/>
                </a:solidFill>
              </a:rPr>
              <a:t>Почти …</a:t>
            </a:r>
            <a:br>
              <a:rPr lang="ru-RU" b="1" u="sng" dirty="0">
                <a:solidFill>
                  <a:schemeClr val="accent2"/>
                </a:solidFill>
              </a:rPr>
            </a:br>
            <a:endParaRPr lang="ru-RU" dirty="0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252635" y="1183412"/>
            <a:ext cx="8638729" cy="4790744"/>
          </a:xfrm>
        </p:spPr>
        <p:txBody>
          <a:bodyPr/>
          <a:lstStyle/>
          <a:p>
            <a:pPr algn="r">
              <a:buFontTx/>
              <a:buNone/>
            </a:pPr>
            <a:r>
              <a:rPr lang="ru-RU" sz="2000" dirty="0"/>
              <a:t>26 февраля 1950 г.</a:t>
            </a:r>
            <a:endParaRPr lang="en-US" sz="2000" dirty="0"/>
          </a:p>
          <a:p>
            <a:pPr marL="0" indent="0" algn="just">
              <a:lnSpc>
                <a:spcPts val="1095"/>
              </a:lnSpc>
              <a:buNone/>
            </a:pP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Совет</a:t>
            </a: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Министров</a:t>
            </a:r>
            <a:r>
              <a:rPr lang="ru-RU" sz="1800" spc="-2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Союза</a:t>
            </a:r>
            <a:r>
              <a:rPr lang="ru-RU" sz="1800" spc="-1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ССР ПОСТАНОВЛЯЕТ:</a:t>
            </a:r>
          </a:p>
          <a:p>
            <a:pPr marL="0" indent="0" algn="just">
              <a:lnSpc>
                <a:spcPts val="1095"/>
              </a:lnSpc>
              <a:buNone/>
            </a:pPr>
            <a:endParaRPr lang="ru-RU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0" indent="0">
              <a:buNone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10. Организовать в филиале Лаборатории № 2 АН СССР под руководством Мещерякова М. Г. специальную группу экспериментальной физики в количестве 20 человек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spc="-1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для </a:t>
            </a: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выполнения работ по планам КБ-11, связанным с выполнением настоящего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Постановления.</a:t>
            </a:r>
          </a:p>
          <a:p>
            <a:pPr marL="66675" marR="71120" indent="214630" algn="just">
              <a:lnSpc>
                <a:spcPct val="90000"/>
              </a:lnSpc>
            </a:pP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Возложить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на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группу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т. Мещерякова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проведение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в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1950–1951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гг.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следующих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основных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работ</a:t>
            </a:r>
            <a:r>
              <a:rPr lang="ru-RU" sz="1800" spc="2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по</a:t>
            </a:r>
            <a:r>
              <a:rPr lang="ru-RU" sz="1800" spc="1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исследованиям</a:t>
            </a:r>
            <a:r>
              <a:rPr lang="ru-RU" sz="1800" spc="-1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ядерных</a:t>
            </a: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процессов:</a:t>
            </a:r>
          </a:p>
          <a:p>
            <a:pPr marL="66675" marR="71120" indent="214630" algn="just">
              <a:lnSpc>
                <a:spcPct val="90000"/>
              </a:lnSpc>
            </a:pP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а) определение сечения взаимодействия продуктов «120» и «130» для энергии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нейтронов</a:t>
            </a: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в</a:t>
            </a:r>
            <a:r>
              <a:rPr lang="ru-RU" sz="1800" spc="1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интервале</a:t>
            </a: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от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0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до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2,5</a:t>
            </a:r>
            <a:r>
              <a:rPr lang="ru-RU" sz="1800" spc="2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млн электронвольт.</a:t>
            </a:r>
          </a:p>
          <a:p>
            <a:pPr marL="0" indent="0" algn="just">
              <a:lnSpc>
                <a:spcPts val="1025"/>
              </a:lnSpc>
              <a:buNone/>
            </a:pPr>
            <a:endParaRPr lang="ru-RU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0" indent="0" algn="just">
              <a:lnSpc>
                <a:spcPts val="1025"/>
              </a:lnSpc>
              <a:buNone/>
            </a:pP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Срок</a:t>
            </a:r>
            <a:r>
              <a:rPr lang="ru-RU" sz="1800" spc="4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исполнения</a:t>
            </a:r>
            <a:r>
              <a:rPr lang="ru-RU" sz="1800" spc="1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—</a:t>
            </a:r>
            <a:r>
              <a:rPr lang="ru-RU" sz="1800" spc="4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не</a:t>
            </a:r>
            <a:r>
              <a:rPr lang="ru-RU" sz="1800" spc="4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позднее</a:t>
            </a:r>
            <a:r>
              <a:rPr lang="ru-RU" sz="1800" spc="4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IV</a:t>
            </a:r>
            <a:r>
              <a:rPr lang="ru-RU" sz="1800" spc="4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кв.</a:t>
            </a:r>
            <a:r>
              <a:rPr lang="ru-RU" sz="1800" spc="5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1950</a:t>
            </a:r>
            <a:r>
              <a:rPr lang="ru-RU" sz="1800" spc="2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г.;</a:t>
            </a:r>
          </a:p>
          <a:p>
            <a:pPr marL="0" indent="0" algn="just">
              <a:lnSpc>
                <a:spcPts val="1025"/>
              </a:lnSpc>
              <a:buNone/>
            </a:pPr>
            <a:endParaRPr lang="ru-RU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66675" marR="72390" indent="214630" algn="just">
              <a:lnSpc>
                <a:spcPct val="90000"/>
              </a:lnSpc>
              <a:spcBef>
                <a:spcPts val="20"/>
              </a:spcBef>
              <a:spcAft>
                <a:spcPts val="0"/>
              </a:spcAft>
            </a:pP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б) определение числа делений олова, числа образующихся ядер продукта «130»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и числа захватов нейтронов оловом с образованием олова-119 для 14-мегавольтных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нейтронов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и</a:t>
            </a:r>
            <a:r>
              <a:rPr lang="ru-RU" sz="1800" spc="2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нейтронов</a:t>
            </a:r>
            <a:r>
              <a:rPr lang="ru-RU" sz="1800" spc="1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DD-реакции,</a:t>
            </a:r>
            <a:r>
              <a:rPr lang="ru-RU" sz="1800" spc="2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попадающих</a:t>
            </a:r>
            <a:r>
              <a:rPr lang="ru-RU" sz="1800" spc="1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в</a:t>
            </a:r>
            <a:r>
              <a:rPr lang="ru-RU" sz="1800" spc="2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модель</a:t>
            </a:r>
            <a:r>
              <a:rPr lang="ru-RU" sz="1800" spc="1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многослойного</a:t>
            </a:r>
            <a:r>
              <a:rPr lang="ru-RU" sz="1800" spc="1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заряда.</a:t>
            </a:r>
          </a:p>
          <a:p>
            <a:pPr marL="66675" marR="72390" indent="214630" algn="just">
              <a:lnSpc>
                <a:spcPct val="102000"/>
              </a:lnSpc>
              <a:spcBef>
                <a:spcPts val="60"/>
              </a:spcBef>
              <a:spcAft>
                <a:spcPts val="0"/>
              </a:spcAft>
            </a:pPr>
            <a:r>
              <a:rPr lang="ru-RU" sz="1800" spc="-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Срок исполнения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— не позднее 3–4 месяцев после получения многослойного</a:t>
            </a:r>
            <a:r>
              <a:rPr lang="ru-RU" sz="1800" spc="5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 </a:t>
            </a:r>
            <a:r>
              <a:rPr lang="ru-RU" sz="1800" dirty="0">
                <a:effectLst/>
                <a:latin typeface="Trebuchet MS" panose="020B070302020209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заряда.</a:t>
            </a:r>
          </a:p>
        </p:txBody>
      </p:sp>
    </p:spTree>
    <p:extLst>
      <p:ext uri="{BB962C8B-B14F-4D97-AF65-F5344CB8AC3E}">
        <p14:creationId xmlns:p14="http://schemas.microsoft.com/office/powerpoint/2010/main" val="370266238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23528" y="609600"/>
            <a:ext cx="8820472" cy="1143000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Что делал </a:t>
            </a:r>
            <a:r>
              <a:rPr lang="ru-RU" b="1" dirty="0" err="1">
                <a:solidFill>
                  <a:srgbClr val="0000FF"/>
                </a:solidFill>
              </a:rPr>
              <a:t>Б.Понтекорво</a:t>
            </a:r>
            <a:r>
              <a:rPr lang="ru-RU" b="1" dirty="0">
                <a:solidFill>
                  <a:srgbClr val="0000FF"/>
                </a:solidFill>
              </a:rPr>
              <a:t> с 1950-1955 г?</a:t>
            </a:r>
          </a:p>
        </p:txBody>
      </p:sp>
      <p:pic>
        <p:nvPicPr>
          <p:cNvPr id="5" name="Клип 4" descr="gil.jpg"/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0" b="5920"/>
          <a:stretch>
            <a:fillRect/>
          </a:stretch>
        </p:blipFill>
        <p:spPr>
          <a:xfrm>
            <a:off x="467544" y="1969972"/>
            <a:ext cx="4608512" cy="489701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64088" y="1916832"/>
            <a:ext cx="4118726" cy="4114800"/>
          </a:xfrm>
        </p:spPr>
        <p:txBody>
          <a:bodyPr/>
          <a:lstStyle/>
          <a:p>
            <a:r>
              <a:rPr lang="ru-RU" dirty="0"/>
              <a:t>Бомбу?</a:t>
            </a:r>
          </a:p>
          <a:p>
            <a:r>
              <a:rPr lang="ru-RU" dirty="0"/>
              <a:t>Ядерные реакторы?</a:t>
            </a:r>
          </a:p>
          <a:p>
            <a:r>
              <a:rPr lang="ru-RU" dirty="0"/>
              <a:t>Искал уран?</a:t>
            </a:r>
          </a:p>
          <a:p>
            <a:r>
              <a:rPr lang="ru-RU" dirty="0"/>
              <a:t>Китайскую бомбу?</a:t>
            </a:r>
          </a:p>
          <a:p>
            <a:r>
              <a:rPr lang="ru-RU" dirty="0"/>
              <a:t>Нейтронный каротаж?</a:t>
            </a:r>
          </a:p>
          <a:p>
            <a:r>
              <a:rPr lang="ru-RU" dirty="0"/>
              <a:t>Почему он был засекречен?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26070"/>
      </p:ext>
    </p:extLst>
  </p:cSld>
  <p:clrMapOvr>
    <a:masterClrMapping/>
  </p:clrMapOvr>
  <p:transition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56225" y="2852936"/>
            <a:ext cx="3960440" cy="2414587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/>
              <a:t>Первый рабочий</a:t>
            </a:r>
          </a:p>
          <a:p>
            <a:pPr>
              <a:buFontTx/>
              <a:buNone/>
            </a:pPr>
            <a:r>
              <a:rPr lang="ru-RU" sz="2800" dirty="0"/>
              <a:t>журнал </a:t>
            </a:r>
            <a:r>
              <a:rPr lang="ru-RU" sz="2800" dirty="0" err="1"/>
              <a:t>Б.Понтекорво</a:t>
            </a:r>
            <a:endParaRPr lang="ru-RU" sz="2800" dirty="0"/>
          </a:p>
          <a:p>
            <a:pPr>
              <a:buFontTx/>
              <a:buNone/>
            </a:pPr>
            <a:r>
              <a:rPr lang="ru-RU" sz="2800" dirty="0"/>
              <a:t>в Дубне </a:t>
            </a:r>
            <a:endParaRPr lang="en-US" sz="2800" dirty="0"/>
          </a:p>
        </p:txBody>
      </p:sp>
      <p:pic>
        <p:nvPicPr>
          <p:cNvPr id="141319" name="Picture 7" descr="P113000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5105400" cy="59436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b="1">
              <a:solidFill>
                <a:schemeClr val="accent2"/>
              </a:solidFill>
            </a:endParaRPr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clipArt" sz="half" idx="1"/>
          </p:nvPr>
        </p:nvSpPr>
        <p:spPr/>
      </p:sp>
      <p:sp>
        <p:nvSpPr>
          <p:cNvPr id="1464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5105400"/>
            <a:ext cx="7162800" cy="1524000"/>
          </a:xfrm>
        </p:spPr>
        <p:txBody>
          <a:bodyPr/>
          <a:lstStyle/>
          <a:p>
            <a:pPr>
              <a:buFontTx/>
              <a:buNone/>
            </a:pPr>
            <a:r>
              <a:rPr lang="ru-RU" sz="2800" dirty="0"/>
              <a:t>Первая запись в журнале 1950 г.</a:t>
            </a:r>
            <a:endParaRPr lang="en-US" sz="2800" dirty="0"/>
          </a:p>
          <a:p>
            <a:pPr>
              <a:buFontTx/>
              <a:buNone/>
            </a:pPr>
            <a:endParaRPr lang="en-US" sz="2800" dirty="0"/>
          </a:p>
          <a:p>
            <a:pPr>
              <a:buFontTx/>
              <a:buNone/>
            </a:pPr>
            <a:endParaRPr lang="ru-RU" sz="2800" dirty="0"/>
          </a:p>
        </p:txBody>
      </p:sp>
      <p:pic>
        <p:nvPicPr>
          <p:cNvPr id="146437" name="Picture 5" descr="P113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4648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14526" y="0"/>
            <a:ext cx="3810001" cy="6019800"/>
          </a:xfrm>
        </p:spPr>
        <p:txBody>
          <a:bodyPr/>
          <a:lstStyle/>
          <a:p>
            <a:pPr>
              <a:buFontTx/>
              <a:buNone/>
            </a:pPr>
            <a:endParaRPr lang="ru-RU" b="1" u="sng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ru-RU" b="1" u="sng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ru-RU" b="1" u="sng" dirty="0">
                <a:solidFill>
                  <a:schemeClr val="accent2"/>
                </a:solidFill>
              </a:rPr>
              <a:t>Работал на </a:t>
            </a:r>
          </a:p>
          <a:p>
            <a:pPr>
              <a:buFontTx/>
              <a:buNone/>
            </a:pPr>
            <a:r>
              <a:rPr lang="ru-RU" b="1" u="sng" dirty="0">
                <a:solidFill>
                  <a:schemeClr val="accent2"/>
                </a:solidFill>
              </a:rPr>
              <a:t>установке «М»</a:t>
            </a:r>
            <a:endParaRPr lang="en-US" b="1" u="sng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US" b="1" u="sng" dirty="0">
              <a:solidFill>
                <a:schemeClr val="accent2"/>
              </a:solidFill>
            </a:endParaRPr>
          </a:p>
          <a:p>
            <a:r>
              <a:rPr lang="ru-RU" sz="2800" dirty="0"/>
              <a:t>Лучший ускоритель в мире того времени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ru-RU" sz="2800" dirty="0"/>
              <a:t>   </a:t>
            </a:r>
            <a:r>
              <a:rPr lang="en-US" sz="2800" dirty="0"/>
              <a:t>(480 </a:t>
            </a:r>
            <a:r>
              <a:rPr lang="ru-RU" sz="2800" dirty="0"/>
              <a:t>МэВ</a:t>
            </a:r>
            <a:r>
              <a:rPr lang="en-US" sz="2800" dirty="0"/>
              <a:t>)</a:t>
            </a:r>
            <a:endParaRPr lang="ru-RU" sz="2800" dirty="0"/>
          </a:p>
          <a:p>
            <a:r>
              <a:rPr lang="ru-RU" sz="2800" dirty="0"/>
              <a:t>Построен за 3 года</a:t>
            </a:r>
            <a:endParaRPr lang="en-US" sz="2800" dirty="0"/>
          </a:p>
          <a:p>
            <a:pPr>
              <a:buFontTx/>
              <a:buNone/>
            </a:pPr>
            <a:endParaRPr lang="en-US" sz="2800" b="1" dirty="0"/>
          </a:p>
          <a:p>
            <a:endParaRPr lang="en-US" sz="2800" b="1" dirty="0"/>
          </a:p>
        </p:txBody>
      </p:sp>
      <p:sp>
        <p:nvSpPr>
          <p:cNvPr id="3" name="Место для изображения из Интернета 2">
            <a:extLst>
              <a:ext uri="{FF2B5EF4-FFF2-40B4-BE49-F238E27FC236}">
                <a16:creationId xmlns:a16="http://schemas.microsoft.com/office/drawing/2014/main" id="{F51C65CF-C92D-1148-9F83-5FEE280C7AD5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pic>
        <p:nvPicPr>
          <p:cNvPr id="8" name="Рисунок 7" descr="Изображение выглядит как внешний, здание, дерево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129D4EE-CAD1-D54C-8650-97417C88D4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367" y="1556792"/>
            <a:ext cx="5482972" cy="39754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-97673" y="5229200"/>
            <a:ext cx="3526160" cy="1275928"/>
          </a:xfrm>
        </p:spPr>
        <p:txBody>
          <a:bodyPr/>
          <a:lstStyle/>
          <a:p>
            <a:r>
              <a:rPr lang="ru-RU" sz="2800" dirty="0"/>
              <a:t>Открытие сквера  </a:t>
            </a:r>
            <a:r>
              <a:rPr lang="en-GB" sz="2800" dirty="0"/>
              <a:t> </a:t>
            </a:r>
            <a:r>
              <a:rPr lang="ru-RU" sz="2800" dirty="0" err="1"/>
              <a:t>Б.Понтекорво</a:t>
            </a:r>
            <a:r>
              <a:rPr lang="en-GB" sz="2800" dirty="0"/>
              <a:t> </a:t>
            </a:r>
            <a:r>
              <a:rPr lang="ru-RU" sz="2800" dirty="0"/>
              <a:t>в Пизе</a:t>
            </a:r>
            <a:r>
              <a:rPr lang="en-GB" sz="2800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larg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2" b="16912"/>
          <a:stretch>
            <a:fillRect/>
          </a:stretch>
        </p:blipFill>
        <p:spPr>
          <a:xfrm>
            <a:off x="3233" y="17264"/>
            <a:ext cx="4606046" cy="3250704"/>
          </a:xfrm>
        </p:spPr>
      </p:pic>
      <p:pic>
        <p:nvPicPr>
          <p:cNvPr id="5" name="Изображение 4" descr="closed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80" y="2204864"/>
            <a:ext cx="581642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3904"/>
      </p:ext>
    </p:extLst>
  </p:cSld>
  <p:clrMapOvr>
    <a:masterClrMapping/>
  </p:clrMapOvr>
  <p:transition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23528" y="609600"/>
            <a:ext cx="8820472" cy="1143000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Ассоциативное рождение странных частиц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61734" y="1916832"/>
            <a:ext cx="4421080" cy="4114800"/>
          </a:xfrm>
        </p:spPr>
        <p:txBody>
          <a:bodyPr/>
          <a:lstStyle/>
          <a:p>
            <a:r>
              <a:rPr lang="en-US" dirty="0"/>
              <a:t>V-</a:t>
            </a:r>
            <a:r>
              <a:rPr lang="ru-RU" dirty="0"/>
              <a:t>частицы – рождаются часто, но летят – долго</a:t>
            </a:r>
          </a:p>
          <a:p>
            <a:r>
              <a:rPr lang="ru-RU" dirty="0"/>
              <a:t>Рождаются парами?</a:t>
            </a:r>
          </a:p>
        </p:txBody>
      </p:sp>
      <p:sp>
        <p:nvSpPr>
          <p:cNvPr id="6" name="Место для изображения из Интернета 5">
            <a:extLst>
              <a:ext uri="{FF2B5EF4-FFF2-40B4-BE49-F238E27FC236}">
                <a16:creationId xmlns:a16="http://schemas.microsoft.com/office/drawing/2014/main" id="{10469269-0F97-2340-A142-05B2020AC45E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/>
      </p:sp>
      <p:pic>
        <p:nvPicPr>
          <p:cNvPr id="7" name="Рисунок 6" descr="Изображение выглядит как птица, провод, легкий, дождь&#10;&#10;Автоматически созданное описание">
            <a:extLst>
              <a:ext uri="{FF2B5EF4-FFF2-40B4-BE49-F238E27FC236}">
                <a16:creationId xmlns:a16="http://schemas.microsoft.com/office/drawing/2014/main" id="{D0808025-2F3E-4E49-8950-6AE1C341AD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10" y="1960922"/>
            <a:ext cx="4375934" cy="42073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D39F59-13B5-A54A-959B-07796D445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866" y="6189270"/>
            <a:ext cx="800100" cy="74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01268"/>
      </p:ext>
    </p:extLst>
  </p:cSld>
  <p:clrMapOvr>
    <a:masterClrMapping/>
  </p:clrMapOvr>
  <p:transition>
    <p:wedg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b="1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clipArt" sz="half" idx="1"/>
          </p:nvPr>
        </p:nvSpPr>
        <p:spPr/>
      </p:sp>
      <p:sp>
        <p:nvSpPr>
          <p:cNvPr id="1996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/>
          </a:p>
        </p:txBody>
      </p:sp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F183C17-6A7E-2F49-9EA4-932044D477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-66638"/>
            <a:ext cx="5274177" cy="7440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99139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Парное рождение странных частиц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5301208"/>
            <a:ext cx="8799246" cy="730424"/>
          </a:xfrm>
        </p:spPr>
        <p:txBody>
          <a:bodyPr/>
          <a:lstStyle/>
          <a:p>
            <a:r>
              <a:rPr lang="en-US" dirty="0"/>
              <a:t>N</a:t>
            </a:r>
            <a:r>
              <a:rPr lang="ru-RU" dirty="0"/>
              <a:t> + </a:t>
            </a:r>
            <a:r>
              <a:rPr lang="en-US" dirty="0"/>
              <a:t>N </a:t>
            </a:r>
            <a:r>
              <a:rPr lang="en-US" dirty="0">
                <a:sym typeface="Symbol" pitchFamily="2" charset="2"/>
              </a:rPr>
              <a:t></a:t>
            </a:r>
            <a:r>
              <a:rPr lang="en-US" dirty="0"/>
              <a:t> N</a:t>
            </a:r>
            <a:r>
              <a:rPr lang="ru-RU" dirty="0"/>
              <a:t> + </a:t>
            </a:r>
            <a:r>
              <a:rPr lang="ru-RU" dirty="0" err="1"/>
              <a:t>Λ</a:t>
            </a:r>
            <a:r>
              <a:rPr lang="ru-RU" dirty="0"/>
              <a:t> , </a:t>
            </a:r>
            <a:r>
              <a:rPr lang="ru-RU" dirty="0" err="1"/>
              <a:t>Λ</a:t>
            </a:r>
            <a:r>
              <a:rPr lang="ru-RU" dirty="0"/>
              <a:t> </a:t>
            </a:r>
            <a:r>
              <a:rPr lang="en-US" dirty="0">
                <a:sym typeface="Symbol" pitchFamily="2" charset="2"/>
              </a:rPr>
              <a:t></a:t>
            </a:r>
            <a:r>
              <a:rPr lang="en-US" dirty="0"/>
              <a:t> n</a:t>
            </a:r>
            <a:r>
              <a:rPr lang="ru-RU" dirty="0"/>
              <a:t> + </a:t>
            </a:r>
            <a:r>
              <a:rPr lang="en-US" dirty="0">
                <a:sym typeface="Symbol" pitchFamily="2" charset="2"/>
              </a:rPr>
              <a:t></a:t>
            </a:r>
            <a:r>
              <a:rPr lang="ru-RU" baseline="30000" dirty="0"/>
              <a:t>0 </a:t>
            </a:r>
            <a:r>
              <a:rPr lang="ru-RU" dirty="0"/>
              <a:t>, </a:t>
            </a:r>
            <a:r>
              <a:rPr lang="ru-RU" baseline="30000" dirty="0"/>
              <a:t>   </a:t>
            </a:r>
            <a:r>
              <a:rPr lang="en-US" dirty="0">
                <a:sym typeface="Symbol" pitchFamily="2" charset="2"/>
              </a:rPr>
              <a:t></a:t>
            </a:r>
            <a:r>
              <a:rPr lang="ru-RU" baseline="30000" dirty="0"/>
              <a:t>0</a:t>
            </a:r>
            <a:r>
              <a:rPr lang="ru-RU" dirty="0"/>
              <a:t> </a:t>
            </a:r>
            <a:r>
              <a:rPr lang="en-US" dirty="0">
                <a:sym typeface="Symbol" pitchFamily="2" charset="2"/>
              </a:rPr>
              <a:t></a:t>
            </a:r>
            <a:r>
              <a:rPr lang="ru-RU" dirty="0"/>
              <a:t> 2 </a:t>
            </a:r>
            <a:r>
              <a:rPr lang="en-US" dirty="0">
                <a:sym typeface="Symbol" pitchFamily="2" charset="2"/>
              </a:rPr>
              <a:t></a:t>
            </a:r>
            <a:r>
              <a:rPr lang="ru-RU" dirty="0"/>
              <a:t> </a:t>
            </a:r>
          </a:p>
          <a:p>
            <a:endParaRPr lang="ru-RU" dirty="0"/>
          </a:p>
        </p:txBody>
      </p:sp>
      <p:pic>
        <p:nvPicPr>
          <p:cNvPr id="8" name="Место для изображения из Интернета 7">
            <a:extLst>
              <a:ext uri="{FF2B5EF4-FFF2-40B4-BE49-F238E27FC236}">
                <a16:creationId xmlns:a16="http://schemas.microsoft.com/office/drawing/2014/main" id="{6EB9538C-2A43-1640-A476-514BDC53881B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916832"/>
            <a:ext cx="2616200" cy="2616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CD92B38-30F0-FF41-888B-090DB305D4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2038117"/>
            <a:ext cx="2800985" cy="23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18610"/>
      </p:ext>
    </p:extLst>
  </p:cSld>
  <p:clrMapOvr>
    <a:masterClrMapping/>
  </p:clrMapOvr>
  <p:transition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b="1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clipArt" sz="half" idx="1"/>
          </p:nvPr>
        </p:nvSpPr>
        <p:spPr/>
      </p:sp>
      <p:sp>
        <p:nvSpPr>
          <p:cNvPr id="1996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/>
          </a:p>
        </p:txBody>
      </p:sp>
      <p:pic>
        <p:nvPicPr>
          <p:cNvPr id="199685" name="Picture 5" descr="P118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010400" cy="5608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2090" y="476672"/>
            <a:ext cx="9195780" cy="1143000"/>
          </a:xfrm>
        </p:spPr>
        <p:txBody>
          <a:bodyPr/>
          <a:lstStyle/>
          <a:p>
            <a:r>
              <a:rPr lang="ru-RU" sz="4400" b="1" dirty="0">
                <a:solidFill>
                  <a:schemeClr val="accent2"/>
                </a:solidFill>
              </a:rPr>
              <a:t>Я никогда не делал бомбу, ни на Западе, ни в Китае, ни в СССР</a:t>
            </a:r>
            <a:r>
              <a:rPr lang="ru-RU" sz="4400" dirty="0">
                <a:solidFill>
                  <a:schemeClr val="accent2"/>
                </a:solidFill>
              </a:rPr>
              <a:t> </a:t>
            </a: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4" name="Место для изображения из Интернета 3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1D439C7A-1B65-554D-79AE-3A3504178FA8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3"/>
          <a:stretch>
            <a:fillRect/>
          </a:stretch>
        </p:blipFill>
        <p:spPr>
          <a:xfrm>
            <a:off x="0" y="1981200"/>
            <a:ext cx="2921451" cy="4114800"/>
          </a:xfr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CFB930C7-BFEB-1F6B-1D6D-2DD3EE17D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AE77C3DB-4B8C-B23C-8339-1729CEC2B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90" y="1981200"/>
            <a:ext cx="3087421" cy="207213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газета&#10;&#10;Автоматически созданное описание">
            <a:extLst>
              <a:ext uri="{FF2B5EF4-FFF2-40B4-BE49-F238E27FC236}">
                <a16:creationId xmlns:a16="http://schemas.microsoft.com/office/drawing/2014/main" id="{1FA58645-B551-E376-48B0-7E81F12DB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0971" y="2060848"/>
            <a:ext cx="221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438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936" y="265113"/>
            <a:ext cx="7772400" cy="1450975"/>
          </a:xfrm>
        </p:spPr>
        <p:txBody>
          <a:bodyPr/>
          <a:lstStyle/>
          <a:p>
            <a:endParaRPr lang="ru-RU" b="1" dirty="0">
              <a:solidFill>
                <a:schemeClr val="accent2"/>
              </a:solidFill>
              <a:sym typeface="Symbol" charset="0"/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664" y="4509120"/>
            <a:ext cx="8134672" cy="2952056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ru-RU" sz="2400" dirty="0"/>
              <a:t>Нейтрино, рождающееся с мюоном и нейтрино, участвующее в процессах с электроном – это одинаковые частицы?</a:t>
            </a:r>
            <a:endParaRPr lang="en-US" sz="24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ED7BD5A-DBCF-3941-9B3D-45F48F52C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8833" name="Рисунок 49" descr="Изображение выглядит как внешний, здание, трава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8FF7F692-0B36-EE41-9F6B-132B45CC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912" y="381000"/>
            <a:ext cx="5310336" cy="35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20713"/>
            <a:ext cx="8350696" cy="604837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ru-RU" sz="2000" b="1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800" b="1" dirty="0">
                <a:solidFill>
                  <a:schemeClr val="accent2"/>
                </a:solidFill>
              </a:rPr>
              <a:t>Предложение </a:t>
            </a:r>
            <a:r>
              <a:rPr lang="ru-RU" sz="2800" b="1" dirty="0" err="1">
                <a:solidFill>
                  <a:schemeClr val="accent2"/>
                </a:solidFill>
              </a:rPr>
              <a:t>Б.Понтекорво</a:t>
            </a:r>
            <a:r>
              <a:rPr lang="ru-RU" sz="2800" b="1" dirty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endParaRPr lang="ru-RU" sz="2800" b="1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000" b="1" dirty="0">
                <a:solidFill>
                  <a:schemeClr val="accent2"/>
                </a:solidFill>
              </a:rPr>
              <a:t>"Electron and muon neutrinos", 1959</a:t>
            </a:r>
            <a:r>
              <a:rPr lang="ru-RU" sz="2000" b="1" dirty="0">
                <a:solidFill>
                  <a:schemeClr val="accent2"/>
                </a:solidFill>
              </a:rPr>
              <a:t>, Доклад на </a:t>
            </a:r>
            <a:r>
              <a:rPr lang="ru-RU" sz="2000" b="1" dirty="0" err="1">
                <a:solidFill>
                  <a:schemeClr val="accent2"/>
                </a:solidFill>
              </a:rPr>
              <a:t>Рочестерской</a:t>
            </a:r>
            <a:r>
              <a:rPr lang="ru-RU" sz="2000" b="1" dirty="0">
                <a:solidFill>
                  <a:schemeClr val="accent2"/>
                </a:solidFill>
              </a:rPr>
              <a:t> конференции в Киеве, 1959.</a:t>
            </a:r>
            <a:endParaRPr lang="en-US" sz="20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800" b="1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000" dirty="0"/>
              <a:t>Эксперимент для </a:t>
            </a:r>
            <a:r>
              <a:rPr lang="en-US" sz="2000" dirty="0"/>
              <a:t> 500 </a:t>
            </a:r>
            <a:r>
              <a:rPr lang="ru-RU" sz="2000" dirty="0" err="1"/>
              <a:t>мк</a:t>
            </a:r>
            <a:r>
              <a:rPr lang="en-US" sz="2000" dirty="0"/>
              <a:t>A </a:t>
            </a:r>
            <a:r>
              <a:rPr lang="ru-RU" sz="2000" dirty="0"/>
              <a:t>протонного циклотрона на</a:t>
            </a:r>
            <a:r>
              <a:rPr lang="en-US" sz="2000" dirty="0"/>
              <a:t> 800 </a:t>
            </a:r>
            <a:r>
              <a:rPr lang="ru-RU" sz="2000" dirty="0"/>
              <a:t>МэВ</a:t>
            </a:r>
            <a:r>
              <a:rPr lang="en-US" sz="2000" dirty="0"/>
              <a:t>, 1958.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	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Нейтрино от распада остановившихся мюонов</a:t>
            </a:r>
            <a:r>
              <a:rPr lang="en-US" sz="2000" dirty="0"/>
              <a:t>  E</a:t>
            </a:r>
            <a:r>
              <a:rPr lang="en-US" sz="2000" baseline="-25000" dirty="0">
                <a:sym typeface="Symbol" charset="0"/>
              </a:rPr>
              <a:t> </a:t>
            </a:r>
            <a:r>
              <a:rPr lang="en-US" sz="2000" dirty="0">
                <a:cs typeface="Times New Roman" charset="0"/>
                <a:sym typeface="Symbol" charset="0"/>
              </a:rPr>
              <a:t>~</a:t>
            </a:r>
            <a:r>
              <a:rPr lang="en-US" sz="2000" dirty="0"/>
              <a:t> 35 MeV.</a:t>
            </a:r>
            <a:endParaRPr lang="en-US" sz="2000" dirty="0">
              <a:sym typeface="Symbo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600" baseline="-25000" dirty="0"/>
          </a:p>
          <a:p>
            <a:pPr>
              <a:lnSpc>
                <a:spcPct val="80000"/>
              </a:lnSpc>
              <a:buFontTx/>
              <a:buNone/>
            </a:pPr>
            <a:endParaRPr lang="ru-RU" sz="1600" dirty="0"/>
          </a:p>
          <a:p>
            <a:pPr>
              <a:lnSpc>
                <a:spcPct val="80000"/>
              </a:lnSpc>
              <a:buNone/>
            </a:pPr>
            <a:endParaRPr lang="en-US" sz="1400" dirty="0"/>
          </a:p>
          <a:p>
            <a:pPr lvl="4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lvl="4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lvl="4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lvl="4"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3124380"/>
              </p:ext>
            </p:extLst>
          </p:nvPr>
        </p:nvGraphicFramePr>
        <p:xfrm>
          <a:off x="4002184" y="5301208"/>
          <a:ext cx="2314575" cy="799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‘ормула" r:id="rId2" imgW="965200" imgH="254000" progId="Equation.3">
                  <p:embed/>
                </p:oleObj>
              </mc:Choice>
              <mc:Fallback>
                <p:oleObj name="‘ормула" r:id="rId2" imgW="965200" imgH="25400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2184" y="5301208"/>
                        <a:ext cx="2314575" cy="799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9136"/>
              </p:ext>
            </p:extLst>
          </p:nvPr>
        </p:nvGraphicFramePr>
        <p:xfrm>
          <a:off x="3940272" y="4404716"/>
          <a:ext cx="2376487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‘ормула" r:id="rId4" imgW="990600" imgH="254000" progId="Equation.3">
                  <p:embed/>
                </p:oleObj>
              </mc:Choice>
              <mc:Fallback>
                <p:oleObj name="‘ормула" r:id="rId4" imgW="990600" imgH="254000" progId="Equation.3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40272" y="4404716"/>
                        <a:ext cx="2376487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796495"/>
              </p:ext>
            </p:extLst>
          </p:nvPr>
        </p:nvGraphicFramePr>
        <p:xfrm>
          <a:off x="971600" y="4188867"/>
          <a:ext cx="209992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‘ормула" r:id="rId6" imgW="1066800" imgH="254000" progId="Equation.3">
                  <p:embed/>
                </p:oleObj>
              </mc:Choice>
              <mc:Fallback>
                <p:oleObj name="‘ормула" r:id="rId6" imgW="1066800" imgH="254000" progId="Equation.3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1600" y="4188867"/>
                        <a:ext cx="2099926" cy="79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54158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20713"/>
            <a:ext cx="8350696" cy="604837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endParaRPr lang="ru-RU" sz="2000" b="1" dirty="0">
              <a:solidFill>
                <a:schemeClr val="accent2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800" b="1" dirty="0">
                <a:solidFill>
                  <a:schemeClr val="accent2"/>
                </a:solidFill>
              </a:rPr>
              <a:t>Предложение Шварца-</a:t>
            </a:r>
            <a:r>
              <a:rPr lang="ru-RU" sz="2800" b="1" dirty="0" err="1">
                <a:solidFill>
                  <a:schemeClr val="accent2"/>
                </a:solidFill>
              </a:rPr>
              <a:t>Ледермана</a:t>
            </a:r>
            <a:r>
              <a:rPr lang="ru-RU" sz="2800" b="1" dirty="0">
                <a:solidFill>
                  <a:schemeClr val="accent2"/>
                </a:solidFill>
              </a:rPr>
              <a:t>-</a:t>
            </a:r>
            <a:r>
              <a:rPr lang="ru-RU" sz="2800" b="1" dirty="0" err="1">
                <a:solidFill>
                  <a:schemeClr val="accent2"/>
                </a:solidFill>
              </a:rPr>
              <a:t>Стейнбергера</a:t>
            </a:r>
            <a:r>
              <a:rPr lang="ru-RU" sz="2800" b="1" dirty="0">
                <a:solidFill>
                  <a:schemeClr val="accent2"/>
                </a:solidFill>
              </a:rPr>
              <a:t>  </a:t>
            </a:r>
          </a:p>
          <a:p>
            <a:pPr>
              <a:lnSpc>
                <a:spcPct val="80000"/>
              </a:lnSpc>
            </a:pPr>
            <a:endParaRPr lang="ru-RU" sz="28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chemeClr val="accent2"/>
                </a:solidFill>
              </a:rPr>
              <a:t>AGS exp N11, "Study of neutrino interactions, search for intermediate boson</a:t>
            </a:r>
            <a:r>
              <a:rPr lang="ja-JP" altLang="en-US" sz="2000" b="1">
                <a:solidFill>
                  <a:schemeClr val="accent2"/>
                </a:solidFill>
                <a:latin typeface="Arial"/>
              </a:rPr>
              <a:t>“</a:t>
            </a: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	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Протоны 15 ГэВ на </a:t>
            </a:r>
            <a:r>
              <a:rPr lang="en-US" sz="2000" dirty="0"/>
              <a:t>Be </a:t>
            </a:r>
            <a:r>
              <a:rPr lang="en-US" sz="2000" dirty="0" err="1"/>
              <a:t>мишен</a:t>
            </a:r>
            <a:r>
              <a:rPr lang="ru-RU" sz="2000" dirty="0"/>
              <a:t>ь. Пучок нейтрино от распадов </a:t>
            </a:r>
            <a:r>
              <a:rPr lang="en-US" sz="2000" dirty="0">
                <a:sym typeface="Symbol" charset="0"/>
              </a:rPr>
              <a:t></a:t>
            </a:r>
            <a:r>
              <a:rPr lang="ru-RU" sz="2000" dirty="0"/>
              <a:t> -мезонов </a:t>
            </a:r>
            <a:r>
              <a:rPr lang="en-US" sz="2000" dirty="0"/>
              <a:t>(</a:t>
            </a:r>
            <a:r>
              <a:rPr lang="ru-RU" sz="2000" dirty="0"/>
              <a:t>1 ГэВ</a:t>
            </a:r>
            <a:r>
              <a:rPr lang="en-US" sz="2000" dirty="0"/>
              <a:t>) </a:t>
            </a:r>
            <a:r>
              <a:rPr lang="ru-RU" sz="2000" dirty="0"/>
              <a:t> – </a:t>
            </a:r>
            <a:r>
              <a:rPr lang="en-US" sz="2000" dirty="0"/>
              <a:t>E</a:t>
            </a:r>
            <a:r>
              <a:rPr lang="en-US" sz="2000" baseline="-25000" dirty="0">
                <a:sym typeface="Symbol" charset="0"/>
              </a:rPr>
              <a:t></a:t>
            </a:r>
            <a:r>
              <a:rPr lang="en-US" sz="2000" dirty="0"/>
              <a:t> </a:t>
            </a:r>
            <a:r>
              <a:rPr lang="en-US" sz="2000" dirty="0">
                <a:sym typeface="Symbol" charset="0"/>
              </a:rPr>
              <a:t></a:t>
            </a:r>
            <a:r>
              <a:rPr lang="ru-RU" sz="2000" dirty="0"/>
              <a:t>220</a:t>
            </a:r>
            <a:r>
              <a:rPr lang="en-US" sz="2000" dirty="0"/>
              <a:t> </a:t>
            </a:r>
            <a:r>
              <a:rPr lang="ru-RU" sz="2000" dirty="0"/>
              <a:t>МэВ</a:t>
            </a: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endParaRPr lang="en-US" sz="1600" baseline="-25000" dirty="0"/>
          </a:p>
          <a:p>
            <a:pPr>
              <a:lnSpc>
                <a:spcPct val="80000"/>
              </a:lnSpc>
              <a:buFontTx/>
              <a:buNone/>
            </a:pPr>
            <a:endParaRPr lang="ru-RU" sz="1600" dirty="0"/>
          </a:p>
          <a:p>
            <a:pPr>
              <a:lnSpc>
                <a:spcPct val="80000"/>
              </a:lnSpc>
              <a:buNone/>
            </a:pPr>
            <a:endParaRPr lang="en-US" sz="1400" dirty="0"/>
          </a:p>
          <a:p>
            <a:pPr lvl="4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lvl="4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lvl="4">
              <a:lnSpc>
                <a:spcPct val="80000"/>
              </a:lnSpc>
              <a:buFontTx/>
              <a:buNone/>
            </a:pPr>
            <a:endParaRPr lang="en-US" sz="1800" dirty="0"/>
          </a:p>
          <a:p>
            <a:pPr lvl="4">
              <a:lnSpc>
                <a:spcPct val="80000"/>
              </a:lnSpc>
              <a:buFontTx/>
              <a:buNone/>
            </a:pPr>
            <a:endParaRPr lang="en-US" sz="1800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214065"/>
              </p:ext>
            </p:extLst>
          </p:nvPr>
        </p:nvGraphicFramePr>
        <p:xfrm>
          <a:off x="4115402" y="4368763"/>
          <a:ext cx="2314575" cy="799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‘ормула" r:id="rId2" imgW="965200" imgH="254000" progId="Equation.3">
                  <p:embed/>
                </p:oleObj>
              </mc:Choice>
              <mc:Fallback>
                <p:oleObj name="‘ормула" r:id="rId2" imgW="965200" imgH="25400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15402" y="4368763"/>
                        <a:ext cx="2314575" cy="799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604838"/>
              </p:ext>
            </p:extLst>
          </p:nvPr>
        </p:nvGraphicFramePr>
        <p:xfrm>
          <a:off x="4139952" y="3713125"/>
          <a:ext cx="2376487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‘ормула" r:id="rId4" imgW="990600" imgH="254000" progId="Equation.3">
                  <p:embed/>
                </p:oleObj>
              </mc:Choice>
              <mc:Fallback>
                <p:oleObj name="‘ормула" r:id="rId4" imgW="990600" imgH="254000" progId="Equation.3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39952" y="3713125"/>
                        <a:ext cx="2376487" cy="655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359900"/>
              </p:ext>
            </p:extLst>
          </p:nvPr>
        </p:nvGraphicFramePr>
        <p:xfrm>
          <a:off x="971600" y="3644900"/>
          <a:ext cx="2099926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‘ормула" r:id="rId6" imgW="1066800" imgH="254000" progId="Equation.3">
                  <p:embed/>
                </p:oleObj>
              </mc:Choice>
              <mc:Fallback>
                <p:oleObj name="‘ормула" r:id="rId6" imgW="1066800" imgH="254000" progId="Equation.3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1600" y="3644900"/>
                        <a:ext cx="2099926" cy="79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0CFC17-64D0-3843-83D3-688D5FE4E455}"/>
              </a:ext>
            </a:extLst>
          </p:cNvPr>
          <p:cNvSpPr/>
          <p:nvPr/>
        </p:nvSpPr>
        <p:spPr>
          <a:xfrm>
            <a:off x="541784" y="5153741"/>
            <a:ext cx="849471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"</a:t>
            </a:r>
            <a:r>
              <a:rPr lang="en-US" sz="1800" dirty="0"/>
              <a:t>The net result is that in 1959 Pontecorvo proposes to address the right question but with hopeless technique… and Schwartz addresses a problem that doesn't solved until the 1982 discovery of the W but his proposal is the right experiment to solve </a:t>
            </a:r>
            <a:r>
              <a:rPr lang="en-US" sz="1800" dirty="0">
                <a:sym typeface="Symbol" charset="0"/>
              </a:rPr>
              <a:t></a:t>
            </a:r>
            <a:r>
              <a:rPr lang="en-US" sz="1800" baseline="-25000" dirty="0">
                <a:sym typeface="Symbol" charset="0"/>
              </a:rPr>
              <a:t></a:t>
            </a:r>
            <a:r>
              <a:rPr lang="en-US" sz="1800" dirty="0">
                <a:sym typeface="Symbol" charset="0"/>
              </a:rPr>
              <a:t></a:t>
            </a:r>
            <a:r>
              <a:rPr lang="en-US" sz="1800" baseline="-25000" dirty="0"/>
              <a:t>e</a:t>
            </a:r>
            <a:r>
              <a:rPr lang="en-US" sz="1800" dirty="0"/>
              <a:t>  problem….»</a:t>
            </a:r>
            <a:endParaRPr lang="ru-RU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				</a:t>
            </a:r>
            <a:r>
              <a:rPr lang="en-US" sz="1800" dirty="0" err="1"/>
              <a:t>L.Lederman</a:t>
            </a:r>
            <a:r>
              <a:rPr lang="en-US" sz="1800" dirty="0"/>
              <a:t>, Neutrino'94 Conference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9743553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12" name="Rectangle 12"/>
          <p:cNvSpPr>
            <a:spLocks noGrp="1" noChangeArrowheads="1"/>
          </p:cNvSpPr>
          <p:nvPr>
            <p:ph type="title"/>
          </p:nvPr>
        </p:nvSpPr>
        <p:spPr>
          <a:xfrm>
            <a:off x="323528" y="409575"/>
            <a:ext cx="8496944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2"/>
                </a:solidFill>
              </a:rPr>
              <a:t>Пои</a:t>
            </a:r>
            <a:r>
              <a:rPr lang="ru-RU" b="1" dirty="0" err="1">
                <a:solidFill>
                  <a:schemeClr val="accent2"/>
                </a:solidFill>
              </a:rPr>
              <a:t>ск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суперсильного</a:t>
            </a:r>
            <a:r>
              <a:rPr lang="ru-RU" b="1" dirty="0">
                <a:solidFill>
                  <a:schemeClr val="accent2"/>
                </a:solidFill>
              </a:rPr>
              <a:t> слабого взаимодействия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48064" y="1981200"/>
            <a:ext cx="3995936" cy="4114800"/>
          </a:xfrm>
        </p:spPr>
        <p:txBody>
          <a:bodyPr/>
          <a:lstStyle/>
          <a:p>
            <a:r>
              <a:rPr lang="en-US" sz="2400" dirty="0" err="1"/>
              <a:t>Первы</a:t>
            </a:r>
            <a:r>
              <a:rPr lang="ru-RU" sz="2400" dirty="0"/>
              <a:t>й нейтринный эксперимент на ускорителе </a:t>
            </a:r>
            <a:r>
              <a:rPr lang="en-US" sz="2400" dirty="0"/>
              <a:t>(</a:t>
            </a:r>
            <a:r>
              <a:rPr lang="ru-RU" sz="2400" dirty="0" err="1"/>
              <a:t>В.Векслер</a:t>
            </a:r>
            <a:r>
              <a:rPr lang="en-US" sz="2400" dirty="0"/>
              <a:t>, </a:t>
            </a:r>
            <a:r>
              <a:rPr lang="ru-RU" sz="2400" dirty="0" err="1"/>
              <a:t>А.Тяпкин</a:t>
            </a:r>
            <a:r>
              <a:rPr lang="en-US" sz="2400" dirty="0"/>
              <a:t>, </a:t>
            </a:r>
            <a:r>
              <a:rPr lang="ru-RU" sz="2400" dirty="0" err="1"/>
              <a:t>Б.Понтекорво</a:t>
            </a:r>
            <a:r>
              <a:rPr lang="en-US" sz="2400" dirty="0"/>
              <a:t>) 1961 </a:t>
            </a:r>
          </a:p>
          <a:p>
            <a:r>
              <a:rPr lang="ru-RU" sz="2400" dirty="0"/>
              <a:t>Кобзарев, Окунь – мюон тяжелее электрона из-за «</a:t>
            </a:r>
            <a:r>
              <a:rPr lang="ru-RU" sz="2400" dirty="0" err="1"/>
              <a:t>суперсильного</a:t>
            </a:r>
            <a:r>
              <a:rPr lang="ru-RU" sz="2400" dirty="0"/>
              <a:t>» слабого взаимодействия</a:t>
            </a:r>
          </a:p>
          <a:p>
            <a:r>
              <a:rPr lang="ru-RU" sz="2400" dirty="0" err="1"/>
              <a:t>Понтекорво</a:t>
            </a:r>
            <a:r>
              <a:rPr lang="ru-RU" sz="2400" dirty="0"/>
              <a:t> ---</a:t>
            </a:r>
            <a:r>
              <a:rPr lang="en-US" sz="2400" dirty="0"/>
              <a:t>&gt;</a:t>
            </a:r>
            <a:r>
              <a:rPr lang="en-US" sz="2400" dirty="0" err="1"/>
              <a:t>Тяп</a:t>
            </a:r>
            <a:r>
              <a:rPr lang="ru-RU" sz="2400" dirty="0" err="1"/>
              <a:t>кин</a:t>
            </a:r>
            <a:r>
              <a:rPr lang="en-US" sz="2400" dirty="0"/>
              <a:t> -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Векслер</a:t>
            </a:r>
            <a:endParaRPr lang="en-US" sz="2400" dirty="0"/>
          </a:p>
        </p:txBody>
      </p:sp>
      <p:pic>
        <p:nvPicPr>
          <p:cNvPr id="4" name="Объект 3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AE740D57-AE1A-5381-90D7-C8C10B0D95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7" y="2492896"/>
            <a:ext cx="497718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8412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12" name="Rectangle 12"/>
          <p:cNvSpPr>
            <a:spLocks noGrp="1" noChangeArrowheads="1"/>
          </p:cNvSpPr>
          <p:nvPr>
            <p:ph type="title"/>
          </p:nvPr>
        </p:nvSpPr>
        <p:spPr>
          <a:xfrm>
            <a:off x="323528" y="409575"/>
            <a:ext cx="8496944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2"/>
                </a:solidFill>
              </a:rPr>
              <a:t>Пои</a:t>
            </a:r>
            <a:r>
              <a:rPr lang="ru-RU" b="1" dirty="0" err="1">
                <a:solidFill>
                  <a:schemeClr val="accent2"/>
                </a:solidFill>
              </a:rPr>
              <a:t>ск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суперсильного</a:t>
            </a:r>
            <a:r>
              <a:rPr lang="ru-RU" b="1" dirty="0">
                <a:solidFill>
                  <a:schemeClr val="accent2"/>
                </a:solidFill>
              </a:rPr>
              <a:t> слабого взаимодействия-2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9204" name="Rectangle 4"/>
              <p:cNvSpPr>
                <a:spLocks noGrp="1" noChangeArrowheads="1"/>
              </p:cNvSpPr>
              <p:nvPr>
                <p:ph type="body" sz="half" idx="2"/>
              </p:nvPr>
            </p:nvSpPr>
            <p:spPr>
              <a:xfrm>
                <a:off x="5145949" y="1571542"/>
                <a:ext cx="3995936" cy="3304728"/>
              </a:xfrm>
            </p:spPr>
            <p:txBody>
              <a:bodyPr/>
              <a:lstStyle/>
              <a:p>
                <a:r>
                  <a:rPr lang="ru-RU" sz="2000" dirty="0"/>
                  <a:t>Экранировали домик экспериментатора всем железом.</a:t>
                </a:r>
              </a:p>
              <a:p>
                <a:r>
                  <a:rPr lang="ru-RU" sz="2000" dirty="0"/>
                  <a:t>Счетчики Гейгера 1 м. прослоенные железом.</a:t>
                </a:r>
              </a:p>
              <a:p>
                <a:r>
                  <a:rPr lang="ru-RU" sz="2000" dirty="0"/>
                  <a:t>Искали нейтральный ток: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2000"/>
                        </m:ctrlPr>
                      </m:sSubPr>
                      <m:e>
                        <m:r>
                          <a:rPr lang="en-US" sz="2000"/>
                          <m:t>𝜈</m:t>
                        </m:r>
                      </m:e>
                      <m:sub>
                        <m:r>
                          <a:rPr lang="en-US" sz="2000"/>
                          <m:t>𝜇</m:t>
                        </m:r>
                      </m:sub>
                    </m:sSub>
                    <m:r>
                      <a:rPr lang="en-US" sz="2000"/>
                      <m:t>+</m:t>
                    </m:r>
                    <m:r>
                      <a:rPr lang="en-US" sz="2000"/>
                      <m:t>𝑁</m:t>
                    </m:r>
                    <m:r>
                      <a:rPr lang="en-US" sz="2000"/>
                      <m:t> →</m:t>
                    </m:r>
                    <m:sSub>
                      <m:sSubPr>
                        <m:ctrlPr>
                          <a:rPr lang="ru-RU" sz="2000"/>
                        </m:ctrlPr>
                      </m:sSubPr>
                      <m:e>
                        <m:r>
                          <a:rPr lang="en-US" sz="2000"/>
                          <m:t>𝜈</m:t>
                        </m:r>
                      </m:e>
                      <m:sub>
                        <m:r>
                          <a:rPr lang="en-US" sz="2000"/>
                          <m:t>𝜇</m:t>
                        </m:r>
                      </m:sub>
                    </m:sSub>
                    <m:r>
                      <a:rPr lang="en-US" sz="2000"/>
                      <m:t>+</m:t>
                    </m:r>
                    <m:r>
                      <a:rPr lang="en-US" sz="2000"/>
                      <m:t>𝑁</m:t>
                    </m:r>
                  </m:oMath>
                </a14:m>
                <a:r>
                  <a:rPr lang="ru-RU" sz="2000" dirty="0"/>
                  <a:t> </a:t>
                </a:r>
              </a:p>
              <a:p>
                <a:r>
                  <a:rPr lang="ru-RU" sz="2000" dirty="0"/>
                  <a:t>Сравнивали счет с плевком на мишени и без пучка</a:t>
                </a:r>
              </a:p>
              <a:p>
                <a:r>
                  <a:rPr lang="ru-RU" sz="2000" dirty="0"/>
                  <a:t>9 плевков – счет увеличивается в 2 раза</a:t>
                </a:r>
                <a:endParaRPr lang="en-US" sz="2000" dirty="0"/>
              </a:p>
            </p:txBody>
          </p:sp>
        </mc:Choice>
        <mc:Fallback>
          <p:sp>
            <p:nvSpPr>
              <p:cNvPr id="179204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5145949" y="1571542"/>
                <a:ext cx="3995936" cy="3304728"/>
              </a:xfrm>
              <a:blipFill>
                <a:blip r:embed="rId2"/>
                <a:stretch>
                  <a:fillRect l="-1270" t="-1149" r="-1905" b="-180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Объект 3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AE740D57-AE1A-5381-90D7-C8C10B0D95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" y="1981200"/>
            <a:ext cx="4977182" cy="3096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6FC37-1AAF-CD8B-8D36-3E7CA670EF8A}"/>
              </a:ext>
            </a:extLst>
          </p:cNvPr>
          <p:cNvSpPr txBox="1"/>
          <p:nvPr/>
        </p:nvSpPr>
        <p:spPr>
          <a:xfrm>
            <a:off x="179512" y="5292751"/>
            <a:ext cx="8496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Народ: если в 10 раз будет корреляция – пойдем писать статью в ЖЭТФ!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/>
              <a:t>Понтекорво</a:t>
            </a:r>
            <a:r>
              <a:rPr lang="ru-RU" dirty="0"/>
              <a:t>: если в 10 раз будет корреляция – станем думать, как увеличивать защиту</a:t>
            </a:r>
          </a:p>
        </p:txBody>
      </p:sp>
    </p:spTree>
    <p:extLst>
      <p:ext uri="{BB962C8B-B14F-4D97-AF65-F5344CB8AC3E}">
        <p14:creationId xmlns:p14="http://schemas.microsoft.com/office/powerpoint/2010/main" val="428812155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11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Дом семьи </a:t>
            </a:r>
            <a:r>
              <a:rPr lang="ru-RU" b="1" dirty="0" err="1">
                <a:solidFill>
                  <a:schemeClr val="accent2"/>
                </a:solidFill>
              </a:rPr>
              <a:t>Понтекорво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00713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860032" y="2636912"/>
            <a:ext cx="4464496" cy="576103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sz="1800" b="1" dirty="0"/>
          </a:p>
          <a:p>
            <a:pPr>
              <a:lnSpc>
                <a:spcPct val="80000"/>
              </a:lnSpc>
              <a:buFontTx/>
              <a:buNone/>
            </a:pPr>
            <a:endParaRPr lang="ru-RU" sz="1800" b="1" dirty="0"/>
          </a:p>
          <a:p>
            <a:pPr>
              <a:lnSpc>
                <a:spcPct val="80000"/>
              </a:lnSpc>
            </a:pPr>
            <a:r>
              <a:rPr lang="ru-RU" sz="2400" dirty="0"/>
              <a:t>Четверо братьев и три сестры</a:t>
            </a:r>
          </a:p>
          <a:p>
            <a:pPr>
              <a:lnSpc>
                <a:spcPct val="80000"/>
              </a:lnSpc>
            </a:pPr>
            <a:r>
              <a:rPr lang="ru-RU" sz="2400" dirty="0"/>
              <a:t>Гвидо – член Королевского общества (Англия), биолог</a:t>
            </a:r>
          </a:p>
          <a:p>
            <a:pPr>
              <a:lnSpc>
                <a:spcPct val="80000"/>
              </a:lnSpc>
            </a:pPr>
            <a:r>
              <a:rPr lang="ru-RU" sz="2400" dirty="0" err="1"/>
              <a:t>Джилло</a:t>
            </a:r>
            <a:r>
              <a:rPr lang="ru-RU" sz="2400" dirty="0"/>
              <a:t> – кинорежиссер, президент Венецианского </a:t>
            </a:r>
            <a:r>
              <a:rPr lang="ru-RU" sz="2400" dirty="0" err="1"/>
              <a:t>кинофестваля</a:t>
            </a:r>
            <a:endParaRPr lang="ru-RU" sz="2400" dirty="0"/>
          </a:p>
        </p:txBody>
      </p:sp>
      <p:pic>
        <p:nvPicPr>
          <p:cNvPr id="200715" name="Picture 11" descr="hotel-rom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536" y="1484784"/>
            <a:ext cx="4968876" cy="45783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12" name="Rectangle 12"/>
          <p:cNvSpPr>
            <a:spLocks noGrp="1" noChangeArrowheads="1"/>
          </p:cNvSpPr>
          <p:nvPr>
            <p:ph type="title"/>
          </p:nvPr>
        </p:nvSpPr>
        <p:spPr>
          <a:xfrm>
            <a:off x="323528" y="409575"/>
            <a:ext cx="8496944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2"/>
                </a:solidFill>
              </a:rPr>
              <a:t>Пои</a:t>
            </a:r>
            <a:r>
              <a:rPr lang="ru-RU" b="1" dirty="0" err="1">
                <a:solidFill>
                  <a:schemeClr val="accent2"/>
                </a:solidFill>
              </a:rPr>
              <a:t>ск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суперсильного</a:t>
            </a:r>
            <a:r>
              <a:rPr lang="ru-RU" b="1" dirty="0">
                <a:solidFill>
                  <a:schemeClr val="accent2"/>
                </a:solidFill>
              </a:rPr>
              <a:t> слабого взаимодействия-2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25902" y="1772816"/>
            <a:ext cx="3995936" cy="3304728"/>
          </a:xfrm>
        </p:spPr>
        <p:txBody>
          <a:bodyPr/>
          <a:lstStyle/>
          <a:p>
            <a:r>
              <a:rPr lang="ru-RU" sz="2000" dirty="0"/>
              <a:t>Экранировали домик экспериментатора всем железом</a:t>
            </a:r>
          </a:p>
          <a:p>
            <a:r>
              <a:rPr lang="ru-RU" sz="2000" dirty="0"/>
              <a:t>Счетчики Гейгера 1 м. прослоенные железом.</a:t>
            </a:r>
          </a:p>
          <a:p>
            <a:r>
              <a:rPr lang="ru-RU" sz="2000" dirty="0"/>
              <a:t>Сравнивали счет с плевком на мишени и без пучка</a:t>
            </a:r>
          </a:p>
          <a:p>
            <a:r>
              <a:rPr lang="ru-RU" sz="2000" dirty="0"/>
              <a:t>9 плевков – счет увеличивается в 2 раза</a:t>
            </a:r>
            <a:endParaRPr lang="en-US" sz="2000" dirty="0"/>
          </a:p>
        </p:txBody>
      </p:sp>
      <p:pic>
        <p:nvPicPr>
          <p:cNvPr id="4" name="Объект 3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AE740D57-AE1A-5381-90D7-C8C10B0D95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" y="1981200"/>
            <a:ext cx="4977182" cy="30963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06FC37-1AAF-CD8B-8D36-3E7CA670EF8A}"/>
              </a:ext>
            </a:extLst>
          </p:cNvPr>
          <p:cNvSpPr txBox="1"/>
          <p:nvPr/>
        </p:nvSpPr>
        <p:spPr>
          <a:xfrm>
            <a:off x="179512" y="5292751"/>
            <a:ext cx="84969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Если в 10 раз будет корреляция – пойдем писать статью в ЖЭТФ!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/>
              <a:t>Понтекорво</a:t>
            </a:r>
            <a:r>
              <a:rPr lang="ru-RU" dirty="0"/>
              <a:t>: если в 10 раз будет корреляция – станем думать, как увеличивать защиту</a:t>
            </a:r>
          </a:p>
        </p:txBody>
      </p:sp>
    </p:spTree>
    <p:extLst>
      <p:ext uri="{BB962C8B-B14F-4D97-AF65-F5344CB8AC3E}">
        <p14:creationId xmlns:p14="http://schemas.microsoft.com/office/powerpoint/2010/main" val="80750209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12" name="Rectangle 12"/>
          <p:cNvSpPr>
            <a:spLocks noGrp="1" noChangeArrowheads="1"/>
          </p:cNvSpPr>
          <p:nvPr>
            <p:ph type="title"/>
          </p:nvPr>
        </p:nvSpPr>
        <p:spPr>
          <a:xfrm>
            <a:off x="323528" y="409575"/>
            <a:ext cx="8496944" cy="1143000"/>
          </a:xfrm>
        </p:spPr>
        <p:txBody>
          <a:bodyPr/>
          <a:lstStyle/>
          <a:p>
            <a:r>
              <a:rPr lang="en-US" b="1" dirty="0" err="1">
                <a:solidFill>
                  <a:schemeClr val="accent2"/>
                </a:solidFill>
              </a:rPr>
              <a:t>Пои</a:t>
            </a:r>
            <a:r>
              <a:rPr lang="ru-RU" b="1" dirty="0" err="1">
                <a:solidFill>
                  <a:schemeClr val="accent2"/>
                </a:solidFill>
              </a:rPr>
              <a:t>ск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r>
              <a:rPr lang="ru-RU" b="1" dirty="0" err="1">
                <a:solidFill>
                  <a:schemeClr val="accent2"/>
                </a:solidFill>
              </a:rPr>
              <a:t>суперсильного</a:t>
            </a:r>
            <a:r>
              <a:rPr lang="ru-RU" b="1" dirty="0">
                <a:solidFill>
                  <a:schemeClr val="accent2"/>
                </a:solidFill>
              </a:rPr>
              <a:t> слабого взаимодействия-3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1205" y="2492896"/>
            <a:ext cx="3672408" cy="4114800"/>
          </a:xfrm>
        </p:spPr>
        <p:txBody>
          <a:bodyPr/>
          <a:lstStyle/>
          <a:p>
            <a:r>
              <a:rPr lang="ru-RU" sz="2400" dirty="0"/>
              <a:t>Увеличили защиту</a:t>
            </a:r>
          </a:p>
          <a:p>
            <a:r>
              <a:rPr lang="ru-RU" sz="2400" dirty="0"/>
              <a:t>Положили бетонную плиту на трубу ускорителя.</a:t>
            </a:r>
          </a:p>
          <a:p>
            <a:r>
              <a:rPr lang="ru-RU" sz="2400" dirty="0"/>
              <a:t>Главный инженер: через мой труп</a:t>
            </a:r>
          </a:p>
          <a:p>
            <a:r>
              <a:rPr lang="ru-RU" sz="2400" dirty="0"/>
              <a:t>Векслер: ломайте, ради такого эксперимента – не жалко.</a:t>
            </a:r>
          </a:p>
          <a:p>
            <a:r>
              <a:rPr lang="ru-RU" sz="2400" dirty="0"/>
              <a:t>Эффект исчез.</a:t>
            </a:r>
            <a:endParaRPr lang="en-US" sz="2400" dirty="0"/>
          </a:p>
        </p:txBody>
      </p:sp>
      <p:pic>
        <p:nvPicPr>
          <p:cNvPr id="4" name="Объект 3" descr="Изображение выглядит как человек, мужчина, костюм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AE740D57-AE1A-5381-90D7-C8C10B0D95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7" y="2492896"/>
            <a:ext cx="497718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4626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75935" y="557808"/>
            <a:ext cx="7772400" cy="1143000"/>
          </a:xfrm>
        </p:spPr>
        <p:txBody>
          <a:bodyPr/>
          <a:lstStyle/>
          <a:p>
            <a:pPr algn="l"/>
            <a:r>
              <a:rPr lang="ru-RU" b="1" dirty="0">
                <a:solidFill>
                  <a:schemeClr val="accent2"/>
                </a:solidFill>
              </a:rPr>
              <a:t>Мораль</a:t>
            </a:r>
            <a:r>
              <a:rPr lang="ru-RU" b="1" dirty="0">
                <a:solidFill>
                  <a:srgbClr val="0070C0"/>
                </a:solidFill>
              </a:rPr>
              <a:t>: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7647" y="2060848"/>
            <a:ext cx="8067193" cy="4340179"/>
          </a:xfrm>
        </p:spPr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ru-RU" b="1" dirty="0">
                <a:solidFill>
                  <a:schemeClr val="accent2"/>
                </a:solidFill>
              </a:rPr>
              <a:t> Все «эффекты» - от неучтенного фона</a:t>
            </a:r>
          </a:p>
        </p:txBody>
      </p:sp>
    </p:spTree>
    <p:extLst>
      <p:ext uri="{BB962C8B-B14F-4D97-AF65-F5344CB8AC3E}">
        <p14:creationId xmlns:p14="http://schemas.microsoft.com/office/powerpoint/2010/main" val="170323828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chemeClr val="accent2"/>
                </a:solidFill>
              </a:rPr>
              <a:t>LowEnergyAntiprotonRing</a:t>
            </a:r>
            <a:r>
              <a:rPr lang="ru-RU" b="1" dirty="0">
                <a:solidFill>
                  <a:schemeClr val="accent2"/>
                </a:solidFill>
              </a:rPr>
              <a:t> (</a:t>
            </a:r>
            <a:r>
              <a:rPr lang="en-US" b="1" dirty="0">
                <a:solidFill>
                  <a:schemeClr val="accent2"/>
                </a:solidFill>
              </a:rPr>
              <a:t>LEAR)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16113"/>
            <a:ext cx="8458200" cy="4941887"/>
          </a:xfrm>
        </p:spPr>
        <p:txBody>
          <a:bodyPr/>
          <a:lstStyle/>
          <a:p>
            <a:r>
              <a:rPr lang="ru-RU"/>
              <a:t>Чистый пучок антипротонов </a:t>
            </a:r>
            <a:r>
              <a:rPr lang="en-GB"/>
              <a:t>– 100% </a:t>
            </a:r>
            <a:r>
              <a:rPr lang="en-GB" b="1">
                <a:solidFill>
                  <a:schemeClr val="accent1"/>
                </a:solidFill>
              </a:rPr>
              <a:t>(1-13%)</a:t>
            </a:r>
            <a:endParaRPr lang="ru-RU" b="1">
              <a:solidFill>
                <a:schemeClr val="accent1"/>
              </a:solidFill>
            </a:endParaRPr>
          </a:p>
          <a:p>
            <a:r>
              <a:rPr lang="ru-RU"/>
              <a:t>Большая интенсивность</a:t>
            </a:r>
            <a:r>
              <a:rPr lang="en-GB"/>
              <a:t> – 10</a:t>
            </a:r>
            <a:r>
              <a:rPr lang="en-GB" baseline="30000"/>
              <a:t>6</a:t>
            </a:r>
            <a:r>
              <a:rPr lang="en-GB"/>
              <a:t> c</a:t>
            </a:r>
            <a:r>
              <a:rPr lang="en-GB" baseline="30000"/>
              <a:t>-1</a:t>
            </a:r>
            <a:r>
              <a:rPr lang="en-GB"/>
              <a:t> </a:t>
            </a:r>
            <a:r>
              <a:rPr lang="en-GB" b="1">
                <a:solidFill>
                  <a:schemeClr val="accent1"/>
                </a:solidFill>
              </a:rPr>
              <a:t>(	10</a:t>
            </a:r>
            <a:r>
              <a:rPr lang="en-GB" b="1" baseline="30000">
                <a:solidFill>
                  <a:schemeClr val="accent1"/>
                </a:solidFill>
              </a:rPr>
              <a:t>3</a:t>
            </a:r>
            <a:r>
              <a:rPr lang="en-GB" b="1">
                <a:solidFill>
                  <a:schemeClr val="accent1"/>
                </a:solidFill>
              </a:rPr>
              <a:t> c</a:t>
            </a:r>
            <a:r>
              <a:rPr lang="en-GB" b="1" baseline="30000">
                <a:solidFill>
                  <a:schemeClr val="accent1"/>
                </a:solidFill>
              </a:rPr>
              <a:t>-1</a:t>
            </a:r>
            <a:r>
              <a:rPr lang="en-GB" b="1">
                <a:solidFill>
                  <a:schemeClr val="accent1"/>
                </a:solidFill>
              </a:rPr>
              <a:t>)</a:t>
            </a:r>
            <a:endParaRPr lang="ru-RU" b="1">
              <a:solidFill>
                <a:schemeClr val="accent1"/>
              </a:solidFill>
            </a:endParaRPr>
          </a:p>
          <a:p>
            <a:r>
              <a:rPr lang="ru-RU"/>
              <a:t>Диапазон импульсов 0-2 ГэВ</a:t>
            </a:r>
            <a:r>
              <a:rPr lang="en-GB"/>
              <a:t>/c</a:t>
            </a:r>
            <a:endParaRPr lang="ru-RU"/>
          </a:p>
          <a:p>
            <a:r>
              <a:rPr lang="ru-RU"/>
              <a:t>Аннигиляция в покое – идеал для определения начального состояния</a:t>
            </a:r>
          </a:p>
          <a:p>
            <a:pPr lvl="1"/>
            <a:r>
              <a:rPr lang="ru-RU"/>
              <a:t>Жидкая мишень – 87 % </a:t>
            </a:r>
            <a:r>
              <a:rPr lang="en-GB"/>
              <a:t>S-wave</a:t>
            </a:r>
          </a:p>
          <a:p>
            <a:pPr lvl="1"/>
            <a:r>
              <a:rPr lang="ru-RU"/>
              <a:t>Газовая мишень – 42 % </a:t>
            </a:r>
            <a:r>
              <a:rPr lang="en-GB"/>
              <a:t>S-wave</a:t>
            </a:r>
            <a:endParaRPr lang="ru-RU"/>
          </a:p>
          <a:p>
            <a:pPr lvl="1"/>
            <a:r>
              <a:rPr lang="ru-RU"/>
              <a:t>Пониженное давление  – 20 % </a:t>
            </a:r>
            <a:r>
              <a:rPr lang="en-GB"/>
              <a:t>S-wave</a:t>
            </a:r>
          </a:p>
          <a:p>
            <a:pPr lvl="1"/>
            <a:endParaRPr lang="en-GB"/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506992"/>
      </p:ext>
    </p:extLst>
  </p:cSld>
  <p:clrMapOvr>
    <a:masterClrMapping/>
  </p:clrMapOvr>
  <p:transition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  <a:sym typeface="Symbol" charset="0"/>
              </a:rPr>
              <a:t>      </a:t>
            </a:r>
            <a:r>
              <a:rPr lang="ru-RU" b="1" dirty="0">
                <a:solidFill>
                  <a:schemeClr val="accent2"/>
                </a:solidFill>
                <a:sym typeface="Symbol" charset="0"/>
              </a:rPr>
              <a:t>Реакции </a:t>
            </a:r>
            <a:r>
              <a:rPr lang="ru-RU" b="1" dirty="0" err="1">
                <a:solidFill>
                  <a:schemeClr val="accent2"/>
                </a:solidFill>
                <a:sym typeface="Symbol" charset="0"/>
              </a:rPr>
              <a:t>Понтекорво</a:t>
            </a:r>
            <a:endParaRPr lang="ru-RU" b="1" dirty="0">
              <a:solidFill>
                <a:schemeClr val="accent2"/>
              </a:solidFill>
              <a:sym typeface="Symbol" charset="0"/>
            </a:endParaRPr>
          </a:p>
        </p:txBody>
      </p:sp>
      <p:sp>
        <p:nvSpPr>
          <p:cNvPr id="2693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53445" y="1772816"/>
            <a:ext cx="8460432" cy="4114800"/>
          </a:xfrm>
        </p:spPr>
        <p:txBody>
          <a:bodyPr/>
          <a:lstStyle/>
          <a:p>
            <a:r>
              <a:rPr lang="ru-RU" sz="2800" dirty="0">
                <a:sym typeface="Symbol" charset="0"/>
              </a:rPr>
              <a:t>1989, Кофейная дискуссия:</a:t>
            </a:r>
          </a:p>
          <a:p>
            <a:pPr marL="0" indent="0">
              <a:buNone/>
            </a:pPr>
            <a:r>
              <a:rPr lang="ru-RU" sz="2800" dirty="0">
                <a:sym typeface="Symbol" charset="0"/>
              </a:rPr>
              <a:t>Аннигиляция антипротонов на ядрах – что нового можно ожидать по сравнению с аннигиляцией на свободном нуклоне?</a:t>
            </a:r>
          </a:p>
          <a:p>
            <a:endParaRPr lang="en-US" sz="2800" dirty="0">
              <a:sym typeface="Symbol" charset="0"/>
            </a:endParaRPr>
          </a:p>
          <a:p>
            <a:endParaRPr lang="ru-RU" sz="2800" dirty="0">
              <a:sym typeface="Symbol" charset="0"/>
            </a:endParaRPr>
          </a:p>
          <a:p>
            <a:r>
              <a:rPr lang="ru-RU" sz="2800" dirty="0">
                <a:sym typeface="Symbol" charset="0"/>
              </a:rPr>
              <a:t>Аннигиляция с одним мезоном в конечном состоянии</a:t>
            </a:r>
            <a:endParaRPr lang="en-US" sz="2800" dirty="0">
              <a:sym typeface="Symbol" charset="0"/>
            </a:endParaRPr>
          </a:p>
          <a:p>
            <a:endParaRPr lang="ru-RU" sz="2800" dirty="0">
              <a:sym typeface="Symbol" charset="0"/>
            </a:endParaRPr>
          </a:p>
          <a:p>
            <a:pPr marL="0" indent="0">
              <a:buNone/>
            </a:pPr>
            <a:endParaRPr lang="ru-RU" sz="2800" dirty="0">
              <a:sym typeface="Symbol" charset="0"/>
            </a:endParaRPr>
          </a:p>
          <a:p>
            <a:pPr marL="0" indent="0">
              <a:buNone/>
            </a:pPr>
            <a:endParaRPr lang="ru-RU" sz="2800" dirty="0">
              <a:sym typeface="Symbol" charset="0"/>
            </a:endParaRPr>
          </a:p>
          <a:p>
            <a:pPr marL="0" indent="0">
              <a:buNone/>
            </a:pPr>
            <a:endParaRPr lang="en-GB" sz="2800" dirty="0">
              <a:sym typeface="Symbol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119129"/>
              </p:ext>
            </p:extLst>
          </p:nvPr>
        </p:nvGraphicFramePr>
        <p:xfrm>
          <a:off x="3059832" y="3861048"/>
          <a:ext cx="2436812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‘ормула" r:id="rId2" imgW="1016000" imgH="228600" progId="Equation.3">
                  <p:embed/>
                </p:oleObj>
              </mc:Choice>
              <mc:Fallback>
                <p:oleObj name="‘ормула" r:id="rId2" imgW="1016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59832" y="3861048"/>
                        <a:ext cx="2436812" cy="588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362337"/>
              </p:ext>
            </p:extLst>
          </p:nvPr>
        </p:nvGraphicFramePr>
        <p:xfrm>
          <a:off x="3203848" y="5733256"/>
          <a:ext cx="2284413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‘ормула" r:id="rId4" imgW="952500" imgH="228600" progId="Equation.3">
                  <p:embed/>
                </p:oleObj>
              </mc:Choice>
              <mc:Fallback>
                <p:oleObj name="‘ормула" r:id="rId4" imgW="952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3848" y="5733256"/>
                        <a:ext cx="2284413" cy="590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3902264"/>
      </p:ext>
    </p:extLst>
  </p:cSld>
  <p:clrMapOvr>
    <a:masterClrMapping/>
  </p:clrMapOvr>
  <p:transition>
    <p:wedg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  <a:sym typeface="Symbol" charset="0"/>
              </a:rPr>
              <a:t>      </a:t>
            </a:r>
            <a:r>
              <a:rPr lang="ru-RU" b="1" dirty="0">
                <a:solidFill>
                  <a:schemeClr val="accent2"/>
                </a:solidFill>
                <a:sym typeface="Symbol" charset="0"/>
              </a:rPr>
              <a:t>Реакции </a:t>
            </a:r>
            <a:r>
              <a:rPr lang="ru-RU" b="1" dirty="0" err="1">
                <a:solidFill>
                  <a:schemeClr val="accent2"/>
                </a:solidFill>
                <a:sym typeface="Symbol" charset="0"/>
              </a:rPr>
              <a:t>Понтекорво</a:t>
            </a:r>
            <a:endParaRPr lang="ru-RU" b="1" dirty="0">
              <a:solidFill>
                <a:schemeClr val="accent2"/>
              </a:solidFill>
              <a:sym typeface="Symbol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79512" y="1772816"/>
            <a:ext cx="8964488" cy="4114800"/>
          </a:xfrm>
        </p:spPr>
        <p:txBody>
          <a:bodyPr/>
          <a:lstStyle/>
          <a:p>
            <a:pPr>
              <a:buFontTx/>
              <a:buNone/>
            </a:pPr>
            <a:r>
              <a:rPr lang="ru-RU" dirty="0" err="1">
                <a:sym typeface="Symbol" charset="0"/>
              </a:rPr>
              <a:t>Б.Понтекорво</a:t>
            </a:r>
            <a:r>
              <a:rPr lang="en-GB" dirty="0">
                <a:sym typeface="Symbol" charset="0"/>
              </a:rPr>
              <a:t>,</a:t>
            </a:r>
            <a:r>
              <a:rPr lang="ru-RU" dirty="0">
                <a:sym typeface="Symbol" charset="0"/>
              </a:rPr>
              <a:t> ЖЭТФ,</a:t>
            </a:r>
            <a:r>
              <a:rPr lang="en-GB" dirty="0">
                <a:sym typeface="Symbol" charset="0"/>
              </a:rPr>
              <a:t> 1956</a:t>
            </a:r>
            <a:r>
              <a:rPr lang="ru-RU" dirty="0">
                <a:sym typeface="Symbol" charset="0"/>
              </a:rPr>
              <a:t>, 947.</a:t>
            </a:r>
          </a:p>
          <a:p>
            <a:pPr>
              <a:buFontTx/>
              <a:buNone/>
            </a:pPr>
            <a:r>
              <a:rPr lang="ru-RU" dirty="0">
                <a:sym typeface="Symbol" charset="0"/>
              </a:rPr>
              <a:t>«</a:t>
            </a:r>
            <a:r>
              <a:rPr lang="ru-RU" dirty="0" err="1">
                <a:sym typeface="Symbol" charset="0"/>
              </a:rPr>
              <a:t>Одномезонная</a:t>
            </a:r>
            <a:r>
              <a:rPr lang="ru-RU" dirty="0">
                <a:sym typeface="Symbol" charset="0"/>
              </a:rPr>
              <a:t> и </a:t>
            </a:r>
            <a:r>
              <a:rPr lang="ru-RU" dirty="0" err="1">
                <a:sym typeface="Symbol" charset="0"/>
              </a:rPr>
              <a:t>безмезонная</a:t>
            </a:r>
            <a:r>
              <a:rPr lang="ru-RU" dirty="0">
                <a:sym typeface="Symbol" charset="0"/>
              </a:rPr>
              <a:t> аннигиляция антипротонов»</a:t>
            </a:r>
          </a:p>
          <a:p>
            <a:pPr>
              <a:buFontTx/>
              <a:buNone/>
            </a:pPr>
            <a:endParaRPr lang="ru-RU" dirty="0">
              <a:sym typeface="Symbol" charset="0"/>
            </a:endParaRPr>
          </a:p>
          <a:p>
            <a:pPr marL="0" indent="0">
              <a:buNone/>
            </a:pPr>
            <a:r>
              <a:rPr lang="en-US" sz="2800" dirty="0" err="1"/>
              <a:t>L.A.Kondratyuk</a:t>
            </a:r>
            <a:r>
              <a:rPr lang="en-US" sz="2800" dirty="0"/>
              <a:t>, </a:t>
            </a:r>
            <a:r>
              <a:rPr lang="en-US" sz="2800" dirty="0" err="1"/>
              <a:t>M.G.Sapozhnikov</a:t>
            </a:r>
            <a:r>
              <a:rPr lang="en-US" sz="2800" dirty="0"/>
              <a:t>, </a:t>
            </a:r>
            <a:r>
              <a:rPr lang="en-US" sz="2800" dirty="0" err="1"/>
              <a:t>Phys.Lett</a:t>
            </a:r>
            <a:r>
              <a:rPr lang="en-US" sz="2800" dirty="0"/>
              <a:t>., 1989, v.B219,</a:t>
            </a:r>
            <a:r>
              <a:rPr lang="ru-RU" sz="2800" dirty="0"/>
              <a:t> </a:t>
            </a:r>
            <a:r>
              <a:rPr lang="en-US" sz="2800" dirty="0"/>
              <a:t>p.194.</a:t>
            </a:r>
          </a:p>
          <a:p>
            <a:pPr marL="0" indent="0">
              <a:buNone/>
            </a:pPr>
            <a:r>
              <a:rPr lang="en-US" sz="2800" dirty="0" err="1"/>
              <a:t>Pontecorvo</a:t>
            </a:r>
            <a:r>
              <a:rPr lang="en-US" sz="2800" dirty="0"/>
              <a:t> reactions of two-body antiproton annihilation in</a:t>
            </a:r>
            <a:r>
              <a:rPr lang="ru-RU" sz="2800" dirty="0"/>
              <a:t> </a:t>
            </a:r>
            <a:r>
              <a:rPr lang="en-US" sz="2800" dirty="0"/>
              <a:t>deuterium.</a:t>
            </a:r>
          </a:p>
          <a:p>
            <a:pPr marL="0" indent="0">
              <a:buNone/>
            </a:pPr>
            <a:endParaRPr lang="ru-RU" sz="280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078"/>
      </p:ext>
    </p:extLst>
  </p:cSld>
  <p:clrMapOvr>
    <a:masterClrMapping/>
  </p:clrMapOvr>
  <p:transition>
    <p:wedg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accent2"/>
                </a:solidFill>
                <a:latin typeface="Times New Roman" charset="0"/>
              </a:rPr>
              <a:t>Why it is interesting?</a:t>
            </a:r>
            <a:endParaRPr lang="ru-RU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1285875" y="5357813"/>
            <a:ext cx="6286500" cy="595312"/>
          </a:xfrm>
        </p:spPr>
        <p:txBody>
          <a:bodyPr/>
          <a:lstStyle/>
          <a:p>
            <a:r>
              <a:rPr lang="en-US">
                <a:latin typeface="Times New Roman" charset="0"/>
              </a:rPr>
              <a:t>One nucleon pion absorption</a:t>
            </a:r>
          </a:p>
          <a:p>
            <a:r>
              <a:rPr lang="en-US">
                <a:latin typeface="Times New Roman" charset="0"/>
              </a:rPr>
              <a:t>High momentum transfer</a:t>
            </a:r>
          </a:p>
        </p:txBody>
      </p:sp>
      <p:cxnSp>
        <p:nvCxnSpPr>
          <p:cNvPr id="5" name="Прямая соединительная линия 4"/>
          <p:cNvCxnSpPr>
            <a:cxnSpLocks noChangeShapeType="1"/>
          </p:cNvCxnSpPr>
          <p:nvPr/>
        </p:nvCxnSpPr>
        <p:spPr bwMode="auto">
          <a:xfrm>
            <a:off x="1000125" y="2928938"/>
            <a:ext cx="2500313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1" name="Прямая соединительная линия 10"/>
          <p:cNvCxnSpPr>
            <a:cxnSpLocks noChangeShapeType="1"/>
          </p:cNvCxnSpPr>
          <p:nvPr/>
        </p:nvCxnSpPr>
        <p:spPr bwMode="auto">
          <a:xfrm>
            <a:off x="1000125" y="3786188"/>
            <a:ext cx="200025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" name="Прямая соединительная линия 11"/>
          <p:cNvCxnSpPr>
            <a:cxnSpLocks noChangeShapeType="1"/>
          </p:cNvCxnSpPr>
          <p:nvPr/>
        </p:nvCxnSpPr>
        <p:spPr bwMode="auto">
          <a:xfrm flipV="1">
            <a:off x="1000125" y="4572000"/>
            <a:ext cx="5429250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Прямая соединительная линия 13"/>
          <p:cNvCxnSpPr>
            <a:cxnSpLocks noChangeShapeType="1"/>
          </p:cNvCxnSpPr>
          <p:nvPr/>
        </p:nvCxnSpPr>
        <p:spPr bwMode="auto">
          <a:xfrm rot="5400000" flipH="1" flipV="1">
            <a:off x="2821782" y="3107531"/>
            <a:ext cx="857250" cy="5000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Прямая соединительная линия 17"/>
          <p:cNvCxnSpPr/>
          <p:nvPr/>
        </p:nvCxnSpPr>
        <p:spPr>
          <a:xfrm rot="16200000" flipH="1">
            <a:off x="3321844" y="3178969"/>
            <a:ext cx="1571625" cy="121443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571875" y="2928938"/>
            <a:ext cx="2571750" cy="15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21"/>
          <p:cNvSpPr txBox="1">
            <a:spLocks noChangeArrowheads="1"/>
          </p:cNvSpPr>
          <p:nvPr/>
        </p:nvSpPr>
        <p:spPr bwMode="auto">
          <a:xfrm>
            <a:off x="6072188" y="2214563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eaLnBrk="1" hangingPunct="1"/>
            <a:r>
              <a:rPr lang="ru-RU" sz="4000">
                <a:sym typeface="Symbol" charset="0"/>
              </a:rPr>
              <a:t></a:t>
            </a:r>
            <a:r>
              <a:rPr lang="ru-RU" sz="4000" baseline="30000">
                <a:sym typeface="Symbol" charset="0"/>
              </a:rPr>
              <a:t></a:t>
            </a:r>
            <a:endParaRPr lang="ru-RU" sz="4000" baseline="30000"/>
          </a:p>
        </p:txBody>
      </p:sp>
      <p:sp>
        <p:nvSpPr>
          <p:cNvPr id="12299" name="TextBox 22"/>
          <p:cNvSpPr txBox="1">
            <a:spLocks noChangeArrowheads="1"/>
          </p:cNvSpPr>
          <p:nvPr/>
        </p:nvSpPr>
        <p:spPr bwMode="auto">
          <a:xfrm>
            <a:off x="6715125" y="40005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eaLnBrk="1" hangingPunct="1"/>
            <a:r>
              <a:rPr lang="en-US" sz="4000">
                <a:sym typeface="Symbol" charset="0"/>
              </a:rPr>
              <a:t>p</a:t>
            </a:r>
            <a:endParaRPr lang="ru-RU" sz="4000" baseline="30000"/>
          </a:p>
        </p:txBody>
      </p:sp>
      <p:sp>
        <p:nvSpPr>
          <p:cNvPr id="12301" name="TextBox 24"/>
          <p:cNvSpPr txBox="1">
            <a:spLocks noChangeArrowheads="1"/>
          </p:cNvSpPr>
          <p:nvPr/>
        </p:nvSpPr>
        <p:spPr bwMode="auto">
          <a:xfrm>
            <a:off x="4429125" y="3357563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eaLnBrk="1" hangingPunct="1"/>
            <a:r>
              <a:rPr lang="ru-RU" sz="4000">
                <a:sym typeface="Symbol" charset="0"/>
              </a:rPr>
              <a:t></a:t>
            </a:r>
            <a:r>
              <a:rPr lang="en-US" sz="4000" baseline="30000">
                <a:sym typeface="Symbol" charset="0"/>
              </a:rPr>
              <a:t>+</a:t>
            </a:r>
            <a:endParaRPr lang="ru-RU" sz="4000" baseline="30000"/>
          </a:p>
        </p:txBody>
      </p:sp>
      <p:sp>
        <p:nvSpPr>
          <p:cNvPr id="12302" name="TextBox 25"/>
          <p:cNvSpPr txBox="1">
            <a:spLocks noChangeArrowheads="1"/>
          </p:cNvSpPr>
          <p:nvPr/>
        </p:nvSpPr>
        <p:spPr bwMode="auto">
          <a:xfrm>
            <a:off x="214313" y="3857625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eaLnBrk="1" hangingPunct="1"/>
            <a:r>
              <a:rPr lang="en-US" sz="4000">
                <a:sym typeface="Symbol" charset="0"/>
              </a:rPr>
              <a:t>d</a:t>
            </a:r>
            <a:endParaRPr lang="ru-RU" sz="4000" baseline="3000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395536" y="2204864"/>
          <a:ext cx="436208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‘ормула" r:id="rId2" imgW="139700" imgH="190500" progId="Equation.3">
                  <p:embed/>
                </p:oleObj>
              </mc:Choice>
              <mc:Fallback>
                <p:oleObj name="‘ормула" r:id="rId2" imgW="139700" imgH="190500" progId="Equation.3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5536" y="2204864"/>
                        <a:ext cx="436208" cy="504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7477555"/>
      </p:ext>
    </p:extLst>
  </p:cSld>
  <p:clrMapOvr>
    <a:masterClrMapping/>
  </p:clrMapOvr>
  <p:transition>
    <p:wedg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  <a:sym typeface="Symbol" charset="0"/>
              </a:rPr>
              <a:t>                                  </a:t>
            </a:r>
            <a:endParaRPr lang="ru-RU" b="1" dirty="0">
              <a:solidFill>
                <a:schemeClr val="accent2"/>
              </a:solidFill>
              <a:sym typeface="Symbol" charset="0"/>
            </a:endParaRPr>
          </a:p>
        </p:txBody>
      </p:sp>
      <p:pic>
        <p:nvPicPr>
          <p:cNvPr id="269317" name="Picture 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-36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4171950" cy="5691187"/>
          </a:xfrm>
        </p:spPr>
      </p:pic>
      <p:sp>
        <p:nvSpPr>
          <p:cNvPr id="269318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981200"/>
            <a:ext cx="4495800" cy="4114800"/>
          </a:xfrm>
        </p:spPr>
        <p:txBody>
          <a:bodyPr/>
          <a:lstStyle/>
          <a:p>
            <a:r>
              <a:rPr lang="ru-RU" sz="2800" dirty="0">
                <a:sym typeface="Symbol" charset="0"/>
              </a:rPr>
              <a:t>Измерены </a:t>
            </a:r>
            <a:r>
              <a:rPr lang="en-GB" sz="2800" dirty="0">
                <a:sym typeface="Symbol" charset="0"/>
              </a:rPr>
              <a:t>OBELIX, Crystal Barrel</a:t>
            </a:r>
            <a:endParaRPr lang="ru-RU" sz="2800" dirty="0">
              <a:sym typeface="Symbol" charset="0"/>
            </a:endParaRPr>
          </a:p>
          <a:p>
            <a:endParaRPr lang="ru-RU" sz="2800" dirty="0">
              <a:sym typeface="Symbol" charset="0"/>
            </a:endParaRPr>
          </a:p>
          <a:p>
            <a:r>
              <a:rPr lang="ru-RU" sz="2800" b="1" dirty="0">
                <a:sym typeface="Symbol" charset="0"/>
              </a:rPr>
              <a:t>«Будьте особенно осторожны, когда вы заранее  «знаете» результат!» </a:t>
            </a:r>
            <a:endParaRPr lang="ru-RU" sz="2800" b="1" dirty="0"/>
          </a:p>
          <a:p>
            <a:endParaRPr lang="en-GB" sz="2800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44033"/>
      </p:ext>
    </p:extLst>
  </p:cSld>
  <p:clrMapOvr>
    <a:masterClrMapping/>
  </p:clrMapOvr>
  <p:transition>
    <p:wedg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Осцилляции нейтрино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221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51520" y="1752600"/>
                <a:ext cx="8640960" cy="4688160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</a:pPr>
                <a:r>
                  <a:rPr lang="ru-RU" sz="2400" dirty="0"/>
                  <a:t>Слухи об опыте Дэвиса по детектированию реакторных антинейтрино </a:t>
                </a:r>
                <a:endParaRPr lang="en-US" sz="2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ru-R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+ 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37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Cl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37</a:t>
                </a:r>
                <a:r>
                  <a:rPr lang="en-US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Ar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   (20)</a:t>
                </a:r>
              </a:p>
              <a:p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ru-RU" sz="1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=-1                 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=+1  </a:t>
                </a:r>
              </a:p>
              <a:p>
                <a:pPr>
                  <a:lnSpc>
                    <a:spcPct val="80000"/>
                  </a:lnSpc>
                </a:pPr>
                <a:r>
                  <a:rPr lang="ru-RU" sz="2400" dirty="0"/>
                  <a:t>Несохранение лептонного числа?</a:t>
                </a:r>
              </a:p>
              <a:p>
                <a:pPr>
                  <a:lnSpc>
                    <a:spcPct val="80000"/>
                  </a:lnSpc>
                </a:pPr>
                <a:r>
                  <a:rPr lang="ru-RU" sz="2400" dirty="0" err="1"/>
                  <a:t>Понтекорво</a:t>
                </a:r>
                <a:r>
                  <a:rPr lang="ru-RU" sz="2400" dirty="0"/>
                  <a:t> – антинейтрино превращаются в нейтрино.</a:t>
                </a:r>
              </a:p>
              <a:p>
                <a:pPr>
                  <a:lnSpc>
                    <a:spcPct val="80000"/>
                  </a:lnSpc>
                </a:pPr>
                <a:endParaRPr lang="ru-RU" sz="2400" dirty="0"/>
              </a:p>
              <a:p>
                <a:pPr>
                  <a:lnSpc>
                    <a:spcPct val="80000"/>
                  </a:lnSpc>
                  <a:buNone/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«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Гелл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-Манн и Пайс впервые указали на интересное следствие, вытекающее из того факта, что K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 и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itchFamily="2" charset="2"/>
                  </a:rPr>
                  <a:t>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не являются тождественными частицами. Вероятность превращения K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itchFamily="2" charset="2"/>
                  </a:rPr>
                  <a:t>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itchFamily="2" charset="2"/>
                  </a:rPr>
                  <a:t>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вызываемого слабыми взаимодействиями, приводит к тому, что нейтральные К-мезоны необходимо рассматривать как смесь частиц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𝐾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имеющих разную комбинированную четность. В настоящей заметке обсуждается вопрос, существуют ли иные “смешанные” нейтральные частицы (не обязательно “элементарные”) кроме K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мезонов, которые отличаются от соответствующих античастиц, причем переходы частица 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sym typeface="Symbol" pitchFamily="2" charset="2"/>
                  </a:rPr>
                  <a:t>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античастица не являются строго запрещенными.»</a:t>
                </a:r>
              </a:p>
              <a:p>
                <a:pPr>
                  <a:lnSpc>
                    <a:spcPct val="80000"/>
                  </a:lnSpc>
                  <a:buNone/>
                </a:pPr>
                <a:r>
                  <a:rPr lang="ru-RU" sz="1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					</a:t>
                </a:r>
                <a:r>
                  <a:rPr lang="ru-RU" sz="1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Б.Понтекорво</a:t>
                </a:r>
                <a:r>
                  <a:rPr lang="ru-RU" sz="1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1957 г.</a:t>
                </a:r>
                <a:endParaRPr lang="ru-RU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80000"/>
                  </a:lnSpc>
                  <a:buFontTx/>
                  <a:buNone/>
                </a:pPr>
                <a:endParaRPr lang="ru-RU" sz="2000" dirty="0"/>
              </a:p>
            </p:txBody>
          </p:sp>
        </mc:Choice>
        <mc:Fallback>
          <p:sp>
            <p:nvSpPr>
              <p:cNvPr id="22221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1520" y="1752600"/>
                <a:ext cx="8640960" cy="4688160"/>
              </a:xfrm>
              <a:blipFill>
                <a:blip r:embed="rId2"/>
                <a:stretch>
                  <a:fillRect l="-880" t="-2703" r="-440" b="-29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1205156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Осцилляции нейтрино-2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221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10849" y="1752600"/>
                <a:ext cx="8064896" cy="4688160"/>
              </a:xfrm>
            </p:spPr>
            <p:txBody>
              <a:bodyPr/>
              <a:lstStyle/>
              <a:p>
                <a:pPr>
                  <a:lnSpc>
                    <a:spcPct val="80000"/>
                  </a:lnSpc>
                  <a:buNone/>
                </a:pP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« Недавно рассматривался вопрос о том, есть ли еще какие-либо смешанные нейтральные частицы, кроме К</a:t>
                </a:r>
                <a:r>
                  <a:rPr lang="ru-RU" sz="1800" baseline="30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0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-мезонов, то есть частицы, отличающиеся от античастиц, у которых переходы между частицей и античастицей не являются полностью запрещенными. Было отмечено, что такими смешанными частицами могут быть нейтрино и, соответственно, могут быть реальные переходы нейтрино-антинейтрино в вакууме, если  лептонный заряд  не сохраняется. Это означает, что нейтрино и антинейтрино – смешанные частицы, то есть симметричная и антисимметричная комбинация двух истинно нейтральных </a:t>
                </a:r>
                <a:r>
                  <a:rPr lang="ru-RU" sz="18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майорановских</a:t>
                </a:r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частиц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и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ru-RU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с разной СР-четностью.»</a:t>
                </a:r>
              </a:p>
              <a:p>
                <a:pPr>
                  <a:lnSpc>
                    <a:spcPct val="80000"/>
                  </a:lnSpc>
                  <a:buNone/>
                </a:pPr>
                <a:endParaRPr lang="ru-RU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r">
                  <a:lnSpc>
                    <a:spcPct val="80000"/>
                  </a:lnSpc>
                  <a:buNone/>
                </a:pPr>
                <a:r>
                  <a:rPr lang="ru-RU" sz="1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Б.Понтекорво</a:t>
                </a:r>
                <a:r>
                  <a:rPr lang="ru-RU" sz="1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1957 г.</a:t>
                </a:r>
                <a:endParaRPr lang="ru-RU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80000"/>
                  </a:lnSpc>
                  <a:buNone/>
                </a:pPr>
                <a:r>
                  <a:rPr lang="ru-RU" sz="1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Подразумевал переходы</a:t>
                </a:r>
                <a:r>
                  <a:rPr lang="ru-RU" sz="1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ru-RU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ctr">
                  <a:lnSpc>
                    <a:spcPct val="80000"/>
                  </a:lnSpc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40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ru-RU" sz="4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ru-RU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ru-RU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ru-RU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→</m:t>
                    </m:r>
                    <m:sSub>
                      <m:sSubPr>
                        <m:ctrlPr>
                          <a:rPr lang="ru-RU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ru-RU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ru-RU" sz="4000" dirty="0"/>
              </a:p>
            </p:txBody>
          </p:sp>
        </mc:Choice>
        <mc:Fallback>
          <p:sp>
            <p:nvSpPr>
              <p:cNvPr id="22221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10849" y="1752600"/>
                <a:ext cx="8064896" cy="4688160"/>
              </a:xfrm>
              <a:blipFill>
                <a:blip r:embed="rId2"/>
                <a:stretch>
                  <a:fillRect l="-629" t="-1622" r="-11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84579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Дорога в Рим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700213"/>
            <a:ext cx="7772400" cy="4876800"/>
          </a:xfrm>
        </p:spPr>
        <p:txBody>
          <a:bodyPr/>
          <a:lstStyle/>
          <a:p>
            <a:r>
              <a:rPr lang="ru-RU" sz="2400" dirty="0"/>
              <a:t>Поступил в </a:t>
            </a:r>
            <a:r>
              <a:rPr lang="it-IT" sz="2400" dirty="0"/>
              <a:t> </a:t>
            </a:r>
            <a:r>
              <a:rPr lang="it-IT" sz="2400" dirty="0" err="1"/>
              <a:t>Facolta</a:t>
            </a:r>
            <a:r>
              <a:rPr lang="it-IT" sz="2400" dirty="0"/>
              <a:t> di Ingegneria dell'</a:t>
            </a:r>
            <a:r>
              <a:rPr lang="it-IT" sz="2400" dirty="0" err="1"/>
              <a:t>Universita</a:t>
            </a:r>
            <a:r>
              <a:rPr lang="it-IT" sz="2400" dirty="0"/>
              <a:t> di Pisa </a:t>
            </a:r>
            <a:r>
              <a:rPr lang="ru-RU" sz="2400" dirty="0"/>
              <a:t>в</a:t>
            </a:r>
            <a:r>
              <a:rPr lang="it-IT" sz="2400" dirty="0"/>
              <a:t> 16 </a:t>
            </a:r>
            <a:r>
              <a:rPr lang="ru-RU" sz="2400" dirty="0"/>
              <a:t>лет</a:t>
            </a:r>
          </a:p>
          <a:p>
            <a:r>
              <a:rPr lang="ru-RU" sz="2000" dirty="0"/>
              <a:t>В школе я был умеренно хорошим учеником. </a:t>
            </a:r>
          </a:p>
          <a:p>
            <a:r>
              <a:rPr lang="ru-RU" sz="2000" dirty="0"/>
              <a:t>Самым важным в моей жизни, однако, был теннис, глубоким теоретическим знатоком которого я являюсь и по сей день, в чем искренне убежден.</a:t>
            </a:r>
          </a:p>
          <a:p>
            <a:r>
              <a:rPr lang="ru-RU" sz="2000" dirty="0"/>
              <a:t>Я поступил на инженерный факультет университета в Пизе и первые два года имел приличные отметки. Однако мне не нравилось черчение, так что по окончании первых двух курсов я решил оставить инженерные занятия и поступить на третий курс физического факультета. Мой брат, Гвидо, авторитетно утверждал: «Физика? Это значит, что ты должен ехать в Рим. Там Ферми и </a:t>
            </a:r>
            <a:r>
              <a:rPr lang="ru-RU" sz="2000" dirty="0" err="1"/>
              <a:t>Разетти</a:t>
            </a:r>
            <a:r>
              <a:rPr lang="ru-RU" sz="2000" dirty="0"/>
              <a:t>». </a:t>
            </a:r>
          </a:p>
          <a:p>
            <a:pPr marL="0" lvl="0" indent="0" algn="r">
              <a:buNone/>
            </a:pPr>
            <a:r>
              <a:rPr lang="ru-RU" sz="2000" i="1" dirty="0" err="1">
                <a:solidFill>
                  <a:srgbClr val="000000"/>
                </a:solidFill>
              </a:rPr>
              <a:t>Б.М.Понтекорво</a:t>
            </a:r>
            <a:r>
              <a:rPr lang="ru-RU" sz="2000" i="1" dirty="0">
                <a:solidFill>
                  <a:srgbClr val="000000"/>
                </a:solidFill>
              </a:rPr>
              <a:t>, интервью 1988</a:t>
            </a:r>
          </a:p>
          <a:p>
            <a:pPr marL="0" indent="0">
              <a:buNone/>
            </a:pPr>
            <a:endParaRPr lang="it-IT" sz="2000" dirty="0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42898" y="100836"/>
            <a:ext cx="84582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Маки-</a:t>
            </a:r>
            <a:r>
              <a:rPr lang="ru-RU" b="1" dirty="0" err="1">
                <a:solidFill>
                  <a:schemeClr val="accent2"/>
                </a:solidFill>
              </a:rPr>
              <a:t>Накагава</a:t>
            </a:r>
            <a:r>
              <a:rPr lang="ru-RU" b="1" dirty="0">
                <a:solidFill>
                  <a:schemeClr val="accent2"/>
                </a:solidFill>
              </a:rPr>
              <a:t>-Саката (МНС)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3336369" y="1127636"/>
            <a:ext cx="5256584" cy="740295"/>
          </a:xfrm>
        </p:spPr>
        <p:txBody>
          <a:bodyPr/>
          <a:lstStyle/>
          <a:p>
            <a:r>
              <a:rPr lang="ru-RU" sz="2800" dirty="0"/>
              <a:t>Нейтрино – часть протона</a:t>
            </a:r>
          </a:p>
        </p:txBody>
      </p:sp>
      <p:pic>
        <p:nvPicPr>
          <p:cNvPr id="223238" name="Picture 6" descr="P11800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7491" y="1628801"/>
            <a:ext cx="3351630" cy="288032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6B54A9-ED11-D843-A2C9-07BACA08C754}"/>
                  </a:ext>
                </a:extLst>
              </p:cNvPr>
              <p:cNvSpPr txBox="1"/>
              <p:nvPr/>
            </p:nvSpPr>
            <p:spPr>
              <a:xfrm>
                <a:off x="3099682" y="1717315"/>
                <a:ext cx="60213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sz="2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𝒑</m:t>
                    </m:r>
                    <m:r>
                      <a:rPr lang="ru-RU" sz="2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𝝂</m:t>
                        </m:r>
                        <m: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   </m:t>
                    </m:r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𝒏</m:t>
                    </m:r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   </m:t>
                    </m:r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𝚲</m:t>
                    </m:r>
                    <m:r>
                      <a:rPr lang="ru-RU" sz="2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ru-RU" sz="2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𝝁</m:t>
                            </m:r>
                          </m:e>
                          <m:sup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ru-RU" sz="2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ru-RU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6B54A9-ED11-D843-A2C9-07BACA08C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682" y="1717315"/>
                <a:ext cx="6021311" cy="461665"/>
              </a:xfrm>
              <a:prstGeom prst="rect">
                <a:avLst/>
              </a:prstGeom>
              <a:blipFill>
                <a:blip r:embed="rId3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FF62DC0-6A82-27AD-7C40-A838A3E796FD}"/>
              </a:ext>
            </a:extLst>
          </p:cNvPr>
          <p:cNvSpPr txBox="1"/>
          <p:nvPr/>
        </p:nvSpPr>
        <p:spPr>
          <a:xfrm>
            <a:off x="3854638" y="2305938"/>
            <a:ext cx="4691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А если два нейтрино?</a:t>
            </a:r>
            <a:endParaRPr lang="ru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CA168-448E-578B-7B44-DD71E1D040C6}"/>
              </a:ext>
            </a:extLst>
          </p:cNvPr>
          <p:cNvSpPr txBox="1"/>
          <p:nvPr/>
        </p:nvSpPr>
        <p:spPr>
          <a:xfrm>
            <a:off x="3336369" y="2761952"/>
            <a:ext cx="60099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«истинные нейтрино</a:t>
            </a:r>
            <a:r>
              <a:rPr lang="ru-RU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входящие в состав соответствующего бариона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не обязательно являются нейтрино, участвующими в слабых взаимодействиях».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B4C7E7-99E7-8E54-9FB5-05EF2E648CDA}"/>
                  </a:ext>
                </a:extLst>
              </p:cNvPr>
              <p:cNvSpPr txBox="1"/>
              <p:nvPr/>
            </p:nvSpPr>
            <p:spPr>
              <a:xfrm>
                <a:off x="-88748" y="5330065"/>
                <a:ext cx="932149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i="1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ru-RU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ru-RU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ru-RU" b="0" i="0"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ru-RU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ru-RU" b="0" i="0"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ru-RU" b="1" i="0"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lang="ru-RU" b="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ru-RU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ru-RU" b="0" i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ru-RU" b="0" i="0">
                          <a:latin typeface="Cambria Math" panose="02040503050406030204" pitchFamily="18" charset="0"/>
                        </a:rPr>
                        <m:t>′=</m:t>
                      </m:r>
                      <m:d>
                        <m:dPr>
                          <m:ctrlPr>
                            <a:rPr lang="ru-RU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b="0" i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ru-RU" b="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1" i="1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p>
                              <m:r>
                                <a:rPr lang="ru-RU" b="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B4C7E7-99E7-8E54-9FB5-05EF2E648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8748" y="5330065"/>
                <a:ext cx="9321491" cy="46166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C5A03B-0DAF-7EFC-D366-9F0C4D534599}"/>
                  </a:ext>
                </a:extLst>
              </p:cNvPr>
              <p:cNvSpPr txBox="1"/>
              <p:nvPr/>
            </p:nvSpPr>
            <p:spPr>
              <a:xfrm>
                <a:off x="3491880" y="4420228"/>
                <a:ext cx="4766872" cy="8905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  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func>
                        <m:func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</m:e>
                      </m:func>
                      <m:r>
                        <a:rPr lang="ru-R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func>
                        <m:func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ru-RU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func>
                        <m:func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</m:e>
                      </m:func>
                      <m:r>
                        <a:rPr lang="ru-RU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func>
                        <m:funcPr>
                          <m:ctrlPr>
                            <a:rPr lang="ru-RU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ru-RU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C5A03B-0DAF-7EFC-D366-9F0C4D534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4420228"/>
                <a:ext cx="4766872" cy="890500"/>
              </a:xfrm>
              <a:prstGeom prst="rect">
                <a:avLst/>
              </a:prstGeom>
              <a:blipFill>
                <a:blip r:embed="rId5"/>
                <a:stretch>
                  <a:fillRect b="-28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7854FD3-F89C-8292-A2D9-891E22003370}"/>
              </a:ext>
            </a:extLst>
          </p:cNvPr>
          <p:cNvSpPr txBox="1"/>
          <p:nvPr/>
        </p:nvSpPr>
        <p:spPr>
          <a:xfrm>
            <a:off x="342898" y="6309320"/>
            <a:ext cx="754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А</a:t>
            </a:r>
            <a:r>
              <a:rPr lang="en-US" dirty="0"/>
              <a:t> </a:t>
            </a:r>
            <a:r>
              <a:rPr lang="ru-RU" dirty="0"/>
              <a:t>где барион </a:t>
            </a:r>
            <a:r>
              <a:rPr lang="en-US" dirty="0"/>
              <a:t>p’ ?  </a:t>
            </a:r>
            <a:r>
              <a:rPr lang="en-US" dirty="0" err="1"/>
              <a:t>А</a:t>
            </a:r>
            <a:r>
              <a:rPr lang="en-US" dirty="0"/>
              <a:t> </a:t>
            </a:r>
            <a:r>
              <a:rPr lang="ru-RU" dirty="0"/>
              <a:t>его нет в природе…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ja-JP" b="1" dirty="0">
                <a:solidFill>
                  <a:schemeClr val="accent2"/>
                </a:solidFill>
              </a:rPr>
              <a:t>Роль лидера</a:t>
            </a:r>
            <a:r>
              <a:rPr lang="en-US" b="1" dirty="0">
                <a:solidFill>
                  <a:schemeClr val="accent2"/>
                </a:solidFill>
              </a:rPr>
              <a:t>, 1976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981200"/>
            <a:ext cx="4114800" cy="4114800"/>
          </a:xfrm>
        </p:spPr>
        <p:txBody>
          <a:bodyPr/>
          <a:lstStyle/>
          <a:p>
            <a:r>
              <a:rPr lang="ru-RU" sz="2400" dirty="0"/>
              <a:t>Нет официальных «учеников </a:t>
            </a:r>
            <a:r>
              <a:rPr lang="ru-RU" sz="2400" dirty="0" err="1"/>
              <a:t>Понтекорво</a:t>
            </a:r>
            <a:r>
              <a:rPr lang="ru-RU" sz="2400" dirty="0"/>
              <a:t>»</a:t>
            </a:r>
          </a:p>
          <a:p>
            <a:endParaRPr lang="ru-RU" sz="2400" dirty="0"/>
          </a:p>
          <a:p>
            <a:r>
              <a:rPr lang="ru-RU" sz="2400" dirty="0"/>
              <a:t>«Руководитель в научной группе - типичный научный сотрудник, немного старше и опытнее других, но зато менее способный воспринимать новое.»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</p:txBody>
      </p:sp>
      <p:pic>
        <p:nvPicPr>
          <p:cNvPr id="164870" name="Picture 6" descr="4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636838"/>
            <a:ext cx="4495800" cy="31543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03800" y="1981200"/>
            <a:ext cx="3816672" cy="4616152"/>
          </a:xfrm>
        </p:spPr>
        <p:txBody>
          <a:bodyPr/>
          <a:lstStyle/>
          <a:p>
            <a:r>
              <a:rPr lang="ru-RU" sz="1800" dirty="0"/>
              <a:t>Руководитель не должен требовать от подчиненных, чтобы они были похожи на него. Пример: может быть такой руководитель, который очень хорошо разбирается в инженерном осуществлении трудного опыта, но у которого не очень глубокая теоретическая база или небогатая фантазия, позволяющая придумать новые постановки опытов</a:t>
            </a:r>
            <a:r>
              <a:rPr lang="ru-RU" sz="2400" dirty="0"/>
              <a:t>.</a:t>
            </a:r>
            <a:endParaRPr lang="ru-RU" sz="2400" dirty="0">
              <a:latin typeface="Arial" charset="0"/>
              <a:cs typeface="Arial" charset="0"/>
            </a:endParaRPr>
          </a:p>
          <a:p>
            <a:endParaRPr lang="ru-RU" sz="2400" dirty="0">
              <a:latin typeface="Arial" charset="0"/>
              <a:cs typeface="Arial" charset="0"/>
            </a:endParaRPr>
          </a:p>
        </p:txBody>
      </p:sp>
      <p:pic>
        <p:nvPicPr>
          <p:cNvPr id="166922" name="Picture 10" descr="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4313"/>
            <a:ext cx="5076825" cy="424973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04800"/>
            <a:ext cx="4495800" cy="5791200"/>
          </a:xfrm>
        </p:spPr>
        <p:txBody>
          <a:bodyPr/>
          <a:lstStyle/>
          <a:p>
            <a:r>
              <a:rPr lang="ru-RU" sz="2000" dirty="0"/>
              <a:t>Есть люди, которые любят работать день и ночь в первом корпусе (самым ярким примером этого у нас был </a:t>
            </a:r>
            <a:r>
              <a:rPr lang="ru-RU" sz="2000" dirty="0" err="1"/>
              <a:t>Ю.Д.Прокошкин</a:t>
            </a:r>
            <a:r>
              <a:rPr lang="ru-RU" sz="2000" dirty="0"/>
              <a:t>). Это очень хорошо, но никто не доказал что все люди должны быть такого типа и что это единственный способ успешного существования научного сотрудника. В действительности руководитель должен как раз использовать различные характеры и склонности сотрудников. Сила группы, особенно сегодня, когда опыты стали сложными, состоит как раз в дополнении различных качеств. </a:t>
            </a:r>
            <a:endParaRPr lang="ru-RU" sz="2000" dirty="0">
              <a:latin typeface="Arial" charset="0"/>
              <a:cs typeface="Arial" charset="0"/>
            </a:endParaRPr>
          </a:p>
        </p:txBody>
      </p:sp>
      <p:pic>
        <p:nvPicPr>
          <p:cNvPr id="165894" name="Picture 6" descr="1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34" y="1447800"/>
            <a:ext cx="4572000" cy="3505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0"/>
            <a:ext cx="4267200" cy="6858000"/>
          </a:xfrm>
        </p:spPr>
        <p:txBody>
          <a:bodyPr/>
          <a:lstStyle/>
          <a:p>
            <a:pPr>
              <a:buFontTx/>
              <a:buNone/>
            </a:pPr>
            <a:endParaRPr lang="en-US" sz="2000" b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US" sz="2000" b="1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ja-JP" altLang="en-US" sz="2000" b="1">
                <a:solidFill>
                  <a:schemeClr val="accent2"/>
                </a:solidFill>
                <a:latin typeface="Arial"/>
              </a:rPr>
              <a:t>“</a:t>
            </a:r>
            <a:r>
              <a:rPr lang="ru-RU" altLang="ja-JP" sz="2000" b="1" dirty="0">
                <a:solidFill>
                  <a:schemeClr val="accent2"/>
                </a:solidFill>
                <a:latin typeface="Arial"/>
              </a:rPr>
              <a:t>Соглашение между </a:t>
            </a:r>
            <a:r>
              <a:rPr lang="ru-RU" altLang="ja-JP" sz="2000" b="1" dirty="0" err="1">
                <a:solidFill>
                  <a:schemeClr val="accent2"/>
                </a:solidFill>
                <a:latin typeface="Arial"/>
              </a:rPr>
              <a:t>М.Баландиным</a:t>
            </a:r>
            <a:r>
              <a:rPr lang="ru-RU" altLang="ja-JP" sz="2000" b="1" dirty="0">
                <a:solidFill>
                  <a:schemeClr val="accent2"/>
                </a:solidFill>
                <a:latin typeface="Arial"/>
              </a:rPr>
              <a:t> и </a:t>
            </a:r>
            <a:r>
              <a:rPr lang="ru-RU" altLang="ja-JP" sz="2000" b="1" dirty="0" err="1">
                <a:solidFill>
                  <a:schemeClr val="accent2"/>
                </a:solidFill>
                <a:latin typeface="Arial"/>
              </a:rPr>
              <a:t>Б.Понтекорво</a:t>
            </a:r>
            <a:r>
              <a:rPr lang="ja-JP" altLang="en-US" sz="2000">
                <a:solidFill>
                  <a:schemeClr val="accent2"/>
                </a:solidFill>
                <a:latin typeface="Arial"/>
              </a:rPr>
              <a:t>”</a:t>
            </a:r>
            <a:r>
              <a:rPr lang="en-US" sz="2000" dirty="0">
                <a:solidFill>
                  <a:schemeClr val="accent2"/>
                </a:solidFill>
              </a:rPr>
              <a:t>, </a:t>
            </a:r>
            <a:r>
              <a:rPr lang="en-US" sz="2000" b="1" dirty="0">
                <a:solidFill>
                  <a:schemeClr val="accent2"/>
                </a:solidFill>
              </a:rPr>
              <a:t>1970</a:t>
            </a:r>
            <a:endParaRPr lang="ru-RU" sz="20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ru-RU" sz="2000" dirty="0"/>
              <a:t>1. </a:t>
            </a:r>
            <a:r>
              <a:rPr lang="ru-RU" sz="1800" dirty="0" err="1"/>
              <a:t>М.П.Баландин</a:t>
            </a:r>
            <a:r>
              <a:rPr lang="ru-RU" sz="1800" dirty="0"/>
              <a:t> обязуется с 1 ноября 1970 г. не приходить на работу в лабораторию  совсем,  с тем, чтобы писать дома диссертацию. В виде исключения разрешается посещать библиотеку....  </a:t>
            </a:r>
          </a:p>
          <a:p>
            <a:pPr>
              <a:buFontTx/>
              <a:buNone/>
            </a:pPr>
            <a:r>
              <a:rPr lang="ru-RU" sz="1800" dirty="0"/>
              <a:t>4. В январе 1971 г. диссертация должна быть полностью напечатана или, если не полностью, то почти полностью. При этом о значении слова «почти» могут судить </a:t>
            </a:r>
            <a:r>
              <a:rPr lang="ru-RU" sz="1800" dirty="0" err="1"/>
              <a:t>Б.Понтекорво</a:t>
            </a:r>
            <a:r>
              <a:rPr lang="ru-RU" sz="1800" dirty="0"/>
              <a:t> и </a:t>
            </a:r>
            <a:r>
              <a:rPr lang="ru-RU" sz="1800" dirty="0" err="1"/>
              <a:t>Г.Селиванов</a:t>
            </a:r>
            <a:r>
              <a:rPr lang="ru-RU" sz="1800" dirty="0"/>
              <a:t>.  </a:t>
            </a:r>
          </a:p>
          <a:p>
            <a:pPr>
              <a:buFontTx/>
              <a:buNone/>
            </a:pPr>
            <a:r>
              <a:rPr lang="ru-RU" sz="1800" dirty="0"/>
              <a:t>5. Если эти пункты не будут выполнены, обещания, сформулированные </a:t>
            </a:r>
            <a:r>
              <a:rPr lang="ru-RU" sz="1800" dirty="0" err="1"/>
              <a:t>Б.Понтекорво</a:t>
            </a:r>
            <a:r>
              <a:rPr lang="ru-RU" sz="1800" dirty="0"/>
              <a:t> по отношению к </a:t>
            </a:r>
            <a:r>
              <a:rPr lang="ru-RU" sz="1800" dirty="0" err="1"/>
              <a:t>М.Баландину</a:t>
            </a:r>
            <a:r>
              <a:rPr lang="ru-RU" sz="1800" dirty="0"/>
              <a:t>, потеряют силу.</a:t>
            </a:r>
          </a:p>
          <a:p>
            <a:pPr>
              <a:buFontTx/>
              <a:buNone/>
            </a:pPr>
            <a:r>
              <a:rPr lang="ru-RU" sz="2000" b="1" dirty="0"/>
              <a:t> </a:t>
            </a:r>
          </a:p>
          <a:p>
            <a:pPr>
              <a:buFontTx/>
              <a:buNone/>
            </a:pPr>
            <a:endParaRPr lang="ru-RU" sz="2800" b="1" dirty="0"/>
          </a:p>
          <a:p>
            <a:endParaRPr lang="ru-RU" sz="2800" dirty="0"/>
          </a:p>
        </p:txBody>
      </p:sp>
      <p:pic>
        <p:nvPicPr>
          <p:cNvPr id="169990" name="Picture 6" descr="2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10" y="2132856"/>
            <a:ext cx="4267200" cy="32305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914400"/>
            <a:ext cx="3505200" cy="5181600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r>
              <a:rPr lang="ru-RU" sz="2800" dirty="0"/>
              <a:t>Каждый член группы имел персональный план</a:t>
            </a:r>
            <a:endParaRPr lang="en-US" sz="2800" dirty="0"/>
          </a:p>
          <a:p>
            <a:r>
              <a:rPr lang="ru-RU" sz="2800" dirty="0"/>
              <a:t>Еженедельно проводился семинар</a:t>
            </a:r>
            <a:endParaRPr lang="en-US" sz="2800" dirty="0"/>
          </a:p>
          <a:p>
            <a:pPr>
              <a:buFontTx/>
              <a:buNone/>
            </a:pPr>
            <a:endParaRPr lang="ru-RU" sz="2800" dirty="0"/>
          </a:p>
        </p:txBody>
      </p:sp>
      <p:pic>
        <p:nvPicPr>
          <p:cNvPr id="171014" name="Picture 6" descr="P113001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4572000" cy="5638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772400" cy="1143000"/>
          </a:xfrm>
        </p:spPr>
        <p:txBody>
          <a:bodyPr/>
          <a:lstStyle/>
          <a:p>
            <a:r>
              <a:rPr lang="ru-RU" b="1" dirty="0">
                <a:solidFill>
                  <a:srgbClr val="0000FF"/>
                </a:solidFill>
              </a:rPr>
              <a:t>Проблемы молодежи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484784"/>
            <a:ext cx="9144000" cy="5157192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/>
              <a:t>Товарищи! Я хотел бы посвятить свое выступление проблеме "</a:t>
            </a:r>
            <a:r>
              <a:rPr lang="ru-RU" sz="1600" dirty="0" err="1"/>
              <a:t>устарения</a:t>
            </a:r>
            <a:r>
              <a:rPr lang="ru-RU" sz="1600" dirty="0"/>
              <a:t>" ОИЯИ.</a:t>
            </a:r>
          </a:p>
          <a:p>
            <a:pPr marL="0" indent="0">
              <a:buNone/>
            </a:pPr>
            <a:r>
              <a:rPr lang="ru-RU" sz="1600" dirty="0"/>
              <a:t>По моему мнению, это самая острая проблема Института.</a:t>
            </a:r>
          </a:p>
          <a:p>
            <a:pPr marL="0" indent="0">
              <a:buNone/>
            </a:pPr>
            <a:r>
              <a:rPr lang="ru-RU" sz="1600" dirty="0"/>
              <a:t>Я приехал в Дубну в конце 1950 года, в то время еще не был создан Объединенный институт. В это время в нашей лаборатории были 4 человека определенно старше других: это были </a:t>
            </a:r>
            <a:r>
              <a:rPr lang="ru-RU" sz="1600" dirty="0" err="1"/>
              <a:t>М.Г.Мещеряков</a:t>
            </a:r>
            <a:r>
              <a:rPr lang="ru-RU" sz="1600" dirty="0"/>
              <a:t>, </a:t>
            </a:r>
            <a:r>
              <a:rPr lang="ru-RU" sz="1600" dirty="0" err="1"/>
              <a:t>М.С.Козодаев</a:t>
            </a:r>
            <a:r>
              <a:rPr lang="ru-RU" sz="1600" dirty="0"/>
              <a:t>, </a:t>
            </a:r>
            <a:r>
              <a:rPr lang="ru-RU" sz="1600" dirty="0" err="1"/>
              <a:t>В.П.Джелепов</a:t>
            </a:r>
            <a:r>
              <a:rPr lang="ru-RU" sz="1600" dirty="0"/>
              <a:t> и я. Мне в то время было 37 лет. Тогда на нас четверых смотрели с большим уважением, присущим по отношению к людям, старшим по возрасту. Сегодня мне 54 года и я надеюсь, что уважение осталось то же самое, но самое интересное то, что в лабораториях сейчас есть довольно много ученых в возрасте более 40 лет, которые общественность, в частности, газета "За коммунизм" рассматривает как молодых ученых!</a:t>
            </a:r>
          </a:p>
          <a:p>
            <a:pPr marL="0" indent="0">
              <a:buNone/>
            </a:pPr>
            <a:r>
              <a:rPr lang="ru-RU" sz="1600" dirty="0"/>
              <a:t>Сегодня средний возраст научных сотрудников в ЛЯП - 38 лет, в ЛТФ - 35 лет и т.д. Это очень тревожно. Через 10 лет средний возраст научных сотрудников Института будет около 45 лет! Это совершенно недопустимо для научного учреждения.</a:t>
            </a:r>
          </a:p>
          <a:p>
            <a:pPr marL="0" indent="0">
              <a:buNone/>
            </a:pPr>
            <a:r>
              <a:rPr lang="ru-RU" sz="1600" dirty="0"/>
              <a:t>Положение такое: с одной стороны, в Институте делаются перспективные разработки на период иногда более 10 лет, с другой стороны, через 10 лет Институт не будет способен выполнить такие научные задачи по причинам, о которых я говорил раньше.</a:t>
            </a:r>
          </a:p>
          <a:p>
            <a:pPr marL="0" indent="0">
              <a:buNone/>
            </a:pPr>
            <a:r>
              <a:rPr lang="ru-RU" sz="1600" dirty="0"/>
              <a:t>Если такая минимальная мера не будет принята, я боюсь, что через 10 лет наш Институт будет по существу Институтом пенсионеров, и на партконференции через 10-15 лет будет обсуждаться, конечно, не строительство общежития, а будет дана санкция на строительство очередного кладбища.</a:t>
            </a:r>
          </a:p>
          <a:p>
            <a:pPr marL="0" indent="0" algn="r">
              <a:buNone/>
            </a:pPr>
            <a:r>
              <a:rPr lang="ru-RU" sz="1600" i="1" dirty="0"/>
              <a:t>Выступление на партконференции 25 декабря 1965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00638608"/>
      </p:ext>
    </p:extLst>
  </p:cSld>
  <p:clrMapOvr>
    <a:masterClrMapping/>
  </p:clrMapOvr>
  <p:transition>
    <p:wedg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528" y="266700"/>
            <a:ext cx="9095928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Преподавательская деятельность</a:t>
            </a:r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62600" y="1981200"/>
            <a:ext cx="3352800" cy="4114800"/>
          </a:xfrm>
        </p:spPr>
        <p:txBody>
          <a:bodyPr/>
          <a:lstStyle/>
          <a:p>
            <a:r>
              <a:rPr lang="ru-RU" sz="2800" dirty="0"/>
              <a:t>Профессор МГУ </a:t>
            </a:r>
            <a:r>
              <a:rPr lang="en-US" sz="2800" dirty="0"/>
              <a:t>1961-1966</a:t>
            </a:r>
          </a:p>
          <a:p>
            <a:r>
              <a:rPr lang="ru-RU" sz="2800" dirty="0"/>
              <a:t>Глава кафедры физики элементарных частиц физфака МГУ</a:t>
            </a:r>
            <a:endParaRPr lang="en-US" sz="2800" dirty="0"/>
          </a:p>
          <a:p>
            <a:pPr>
              <a:buFontTx/>
              <a:buNone/>
            </a:pPr>
            <a:r>
              <a:rPr lang="en-US" sz="2800" dirty="0"/>
              <a:t>	1966-1986</a:t>
            </a:r>
            <a:endParaRPr lang="ru-RU" sz="2800" dirty="0"/>
          </a:p>
          <a:p>
            <a:pPr>
              <a:buFontTx/>
              <a:buNone/>
            </a:pPr>
            <a:endParaRPr lang="ru-RU" sz="2800" dirty="0"/>
          </a:p>
        </p:txBody>
      </p:sp>
      <p:pic>
        <p:nvPicPr>
          <p:cNvPr id="172038" name="Picture 6" descr="2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9112"/>
            <a:ext cx="5436096" cy="449068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4D2EEB-7177-9B47-8FC5-80B37AA4F245}"/>
              </a:ext>
            </a:extLst>
          </p:cNvPr>
          <p:cNvSpPr txBox="1"/>
          <p:nvPr/>
        </p:nvSpPr>
        <p:spPr>
          <a:xfrm>
            <a:off x="-191721" y="609600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«Преподаватель получает от процесса обучения ничуть не меньше, чем студент, которому он преподает».</a:t>
            </a: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2"/>
                </a:solidFill>
              </a:rPr>
              <a:t>Студенческий фольклор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0" y="1981200"/>
            <a:ext cx="3886200" cy="4114800"/>
          </a:xfrm>
        </p:spPr>
        <p:txBody>
          <a:bodyPr/>
          <a:lstStyle/>
          <a:p>
            <a:r>
              <a:rPr lang="ru-RU" dirty="0"/>
              <a:t>Экзамены на столе</a:t>
            </a:r>
            <a:endParaRPr lang="en-US" dirty="0"/>
          </a:p>
          <a:p>
            <a:r>
              <a:rPr lang="ru-RU" dirty="0"/>
              <a:t>Дипломник, проигравший в преферанс</a:t>
            </a:r>
            <a:endParaRPr lang="en-US" dirty="0"/>
          </a:p>
          <a:p>
            <a:r>
              <a:rPr lang="ru-RU" dirty="0"/>
              <a:t>Вертушка и</a:t>
            </a:r>
            <a:r>
              <a:rPr lang="en-US" dirty="0"/>
              <a:t> COMPASS</a:t>
            </a:r>
          </a:p>
          <a:p>
            <a:r>
              <a:rPr lang="ru-RU" dirty="0"/>
              <a:t>Катающийся рубль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D3B95F-CFE3-ED46-945C-0FD9F5AC9A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534795"/>
            <a:ext cx="2919730" cy="53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9386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35513" y="1187818"/>
            <a:ext cx="38100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  <a:buNone/>
            </a:pPr>
            <a:r>
              <a:rPr lang="ja-JP" altLang="en-US" sz="2000">
                <a:latin typeface="Arial"/>
              </a:rPr>
              <a:t>“</a:t>
            </a:r>
            <a:r>
              <a:rPr lang="ru-RU" sz="2000" dirty="0"/>
              <a:t>«Учтите, когда говорят, что у экспериментатора хорошие руки, главным образом, имеют в виду, что у него прекрасная голова… Более 70% крупных экспериментальных открытий были не только сделаны экспериментаторами, но сама задача была поставлена ими. Очень важно для современных исследований задать себе правильный вопрос. И в этом экспериментатор ничуть не хуже теоретика.»</a:t>
            </a:r>
          </a:p>
          <a:p>
            <a:pPr>
              <a:lnSpc>
                <a:spcPct val="90000"/>
              </a:lnSpc>
              <a:buNone/>
            </a:pPr>
            <a:endParaRPr lang="en-US" sz="2800" b="1" i="1" dirty="0"/>
          </a:p>
        </p:txBody>
      </p:sp>
      <p:pic>
        <p:nvPicPr>
          <p:cNvPr id="173062" name="Picture 6" descr="P1180008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43000"/>
            <a:ext cx="4267200" cy="5715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6485" y="260648"/>
            <a:ext cx="84582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Ферми: экспериментаторы/теоретики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12481"/>
            <a:ext cx="8640960" cy="487680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	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 сожалению, сегодня физики делятся на две категории — теоретики и экспериментаторы. Требования к теоретикам очень высоки. Если физик-теоретик не находится на очень высоком уровне, его работа бессмысленна. В этом отношении есть аналогия, скажем, между профессией физика-теоретика и профессией ученого-египтолога. Если египтолог не оказался </a:t>
            </a:r>
            <a:r>
              <a:rPr lang="ru-RU" sz="2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исключительно ярким ученым, это означает, что он просто ошибся в выборе профессии.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же касается физиков-экспериментаторов, то здесь и для человека средних способностей всегда есть возможность быть полезным. Экспериментатор может, скажем, измерять плотность разных веществ. Это будет очень нужная работа, хотя для этого не требуется большого ума».</a:t>
            </a:r>
          </a:p>
          <a:p>
            <a:pPr marL="0" indent="0" algn="r">
              <a:buNone/>
            </a:pPr>
            <a:endParaRPr lang="ru-RU" sz="2000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508760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8288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Коммунист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/>
          </a:p>
        </p:txBody>
      </p:sp>
      <p:pic>
        <p:nvPicPr>
          <p:cNvPr id="184326" name="Picture 6" descr="D:\MIKE\bruno\90\talk\P1230001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438400"/>
            <a:ext cx="6400800" cy="40386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693417"/>
      </p:ext>
    </p:extLst>
  </p:cSld>
  <p:clrMapOvr>
    <a:masterClrMapping/>
  </p:clrMapOvr>
  <p:transition>
    <p:wedg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33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/>
          </a:p>
        </p:txBody>
      </p:sp>
      <p:pic>
        <p:nvPicPr>
          <p:cNvPr id="183301" name="Picture 5" descr="D:\MIKE\bruno\90\talk\P1230004.JPG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4800600" cy="51212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3" name="Picture 7" descr="D:\MIKE\bruno\90\talk\P1230002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8800"/>
            <a:ext cx="5334000" cy="45720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434263"/>
      </p:ext>
    </p:extLst>
  </p:cSld>
  <p:clrMapOvr>
    <a:masterClrMapping/>
  </p:clrMapOvr>
  <p:transition>
    <p:wedg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ru-RU" sz="2800"/>
          </a:p>
        </p:txBody>
      </p:sp>
      <p:pic>
        <p:nvPicPr>
          <p:cNvPr id="181254" name="Picture 6" descr="P1230007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685800"/>
            <a:ext cx="4038600" cy="47244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1255" name="Picture 7" descr="P1230006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4291013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981200"/>
            <a:ext cx="3581400" cy="4114800"/>
          </a:xfrm>
        </p:spPr>
        <p:txBody>
          <a:bodyPr/>
          <a:lstStyle/>
          <a:p>
            <a:endParaRPr lang="ru-RU" sz="2800"/>
          </a:p>
        </p:txBody>
      </p:sp>
      <p:pic>
        <p:nvPicPr>
          <p:cNvPr id="182278" name="Picture 6" descr="5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73300"/>
            <a:ext cx="3810000" cy="35290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2279" name="Picture 7" descr="P1230005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953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09600"/>
            <a:ext cx="8350696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Чем нейтринная физика может помочь колхознику из Рязани?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11960" y="2205038"/>
            <a:ext cx="4932040" cy="4652962"/>
          </a:xfrm>
        </p:spPr>
        <p:txBody>
          <a:bodyPr/>
          <a:lstStyle/>
          <a:p>
            <a:pPr lvl="0"/>
            <a:r>
              <a:rPr lang="ru-RU" dirty="0"/>
              <a:t>Фундаментальные научные исследования –  </a:t>
            </a:r>
            <a:r>
              <a:rPr lang="ru-RU" i="1" dirty="0"/>
              <a:t>обязанность</a:t>
            </a:r>
            <a:r>
              <a:rPr lang="ru-RU" dirty="0"/>
              <a:t> человечества. </a:t>
            </a:r>
          </a:p>
          <a:p>
            <a:pPr lvl="0"/>
            <a:r>
              <a:rPr lang="ru-RU" dirty="0"/>
              <a:t> Фундаментальные исследования неизбежно дают практические применения.</a:t>
            </a:r>
            <a:endParaRPr lang="en-US" sz="2800" i="1" dirty="0"/>
          </a:p>
        </p:txBody>
      </p:sp>
      <p:pic>
        <p:nvPicPr>
          <p:cNvPr id="227333" name="Picture 5" descr="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255" y="2360687"/>
            <a:ext cx="4085295" cy="388771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7158" name="Picture 6" descr="P113001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-459432"/>
            <a:ext cx="6048672" cy="711608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-540568" y="609600"/>
            <a:ext cx="9577064" cy="1143000"/>
          </a:xfrm>
        </p:spPr>
        <p:txBody>
          <a:bodyPr/>
          <a:lstStyle/>
          <a:p>
            <a:r>
              <a:rPr lang="ru-RU" sz="4400" dirty="0">
                <a:solidFill>
                  <a:schemeClr val="accent2"/>
                </a:solidFill>
              </a:rPr>
              <a:t>Он никогда не менял свое мировоззрение</a:t>
            </a:r>
            <a:r>
              <a:rPr lang="ru-RU" b="1" dirty="0">
                <a:solidFill>
                  <a:schemeClr val="accent2"/>
                </a:solidFill>
              </a:rPr>
              <a:t> </a:t>
            </a:r>
            <a:br>
              <a:rPr lang="ru-RU" b="1" u="sng" dirty="0">
                <a:solidFill>
                  <a:schemeClr val="accent2"/>
                </a:solidFill>
              </a:rPr>
            </a:br>
            <a:endParaRPr lang="ru-RU" dirty="0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9128" y="1882064"/>
            <a:ext cx="9145017" cy="4366336"/>
          </a:xfrm>
        </p:spPr>
        <p:txBody>
          <a:bodyPr/>
          <a:lstStyle/>
          <a:p>
            <a:pPr>
              <a:buFontTx/>
              <a:buNone/>
            </a:pPr>
            <a:endParaRPr lang="en-US" sz="2800" b="1" dirty="0"/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Сейчас довольно часто цитируют  слова отца - какой я был дурак! Однако понимают их совсем не в том смысле. Он не имел в виду, что ошибался. Он имел в виду, что полностью изменилась жизнь вокруг. Многие это понимают, как то, что он понял, что коммунисты - идиоты, а капиталисты - умные. Ничего подобного! Совсем не так! Он не менял своего мировоззрения!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Интервью с </a:t>
            </a:r>
            <a:r>
              <a:rPr lang="ru-RU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Д.Б.Понтекорво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https://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dlnp.jinr.ru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/news/list/249-chronograph/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khronograf-svideteli-vremeni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/1918-khronograf-svideteli-vremeni-dzhil-brunovich-pontekorvo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57600" lvl="8" indent="0">
              <a:buNone/>
            </a:pPr>
            <a:endParaRPr lang="ru-RU" sz="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8"/>
            <a:endParaRPr lang="ru-RU" sz="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94337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104" y="190500"/>
            <a:ext cx="8350696" cy="1143000"/>
          </a:xfrm>
        </p:spPr>
        <p:txBody>
          <a:bodyPr/>
          <a:lstStyle/>
          <a:p>
            <a:r>
              <a:rPr lang="ru-RU" b="1" dirty="0" err="1">
                <a:solidFill>
                  <a:schemeClr val="accent2"/>
                </a:solidFill>
              </a:rPr>
              <a:t>Прустовские</a:t>
            </a:r>
            <a:r>
              <a:rPr lang="ru-RU" b="1" dirty="0">
                <a:solidFill>
                  <a:schemeClr val="accent2"/>
                </a:solidFill>
              </a:rPr>
              <a:t> вопросы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F9336-F25C-F143-B450-2A47C016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190" y="1556792"/>
            <a:ext cx="9036496" cy="4114800"/>
          </a:xfrm>
        </p:spPr>
        <p:txBody>
          <a:bodyPr/>
          <a:lstStyle/>
          <a:p>
            <a:r>
              <a:rPr lang="ru-RU" sz="2400" dirty="0" err="1"/>
              <a:t>Мафаи</a:t>
            </a:r>
            <a:r>
              <a:rPr lang="ru-RU" sz="2400" dirty="0"/>
              <a:t>: Как вы думаете, каково ваше главное качество?</a:t>
            </a:r>
          </a:p>
          <a:p>
            <a:r>
              <a:rPr lang="ru-RU" sz="2400" dirty="0"/>
              <a:t>Бруно: «Как у физика, у меня есть немного фантазии». </a:t>
            </a:r>
          </a:p>
          <a:p>
            <a:r>
              <a:rPr lang="ru-RU" sz="2400" dirty="0"/>
              <a:t>М: Нет, как человека?</a:t>
            </a:r>
          </a:p>
          <a:p>
            <a:r>
              <a:rPr lang="ru-RU" sz="2400" dirty="0"/>
              <a:t>Б: Это я не знаю. На ум приходят только недостатки. Я стеснительный, я никогда не смог справиться со своей застенчивостью. Ах, я также наивен. Но лучше быть наивным, чем негодяем, не так ли?</a:t>
            </a:r>
          </a:p>
          <a:p>
            <a:r>
              <a:rPr lang="ru-RU" sz="2400" dirty="0"/>
              <a:t>М: Ты когда-нибудь думал о том, какой была бы твоя жизнь и работа, если бы ты решил остаться и работать на Западе? </a:t>
            </a:r>
          </a:p>
          <a:p>
            <a:r>
              <a:rPr lang="ru-RU" sz="2400" dirty="0"/>
              <a:t>Б: Возможно, я бы сделал больше вещей, но у меня было бы меньше идей ...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7ED0BC-02BB-9144-B923-09C96983D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611323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104" y="190500"/>
            <a:ext cx="8350696" cy="1143000"/>
          </a:xfrm>
        </p:spPr>
        <p:txBody>
          <a:bodyPr/>
          <a:lstStyle/>
          <a:p>
            <a:r>
              <a:rPr lang="ru-RU" b="1" dirty="0" err="1">
                <a:solidFill>
                  <a:schemeClr val="accent2"/>
                </a:solidFill>
              </a:rPr>
              <a:t>Прустовские</a:t>
            </a:r>
            <a:r>
              <a:rPr lang="ru-RU" b="1" dirty="0">
                <a:solidFill>
                  <a:schemeClr val="accent2"/>
                </a:solidFill>
              </a:rPr>
              <a:t> вопросы-2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F9336-F25C-F143-B450-2A47C016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190" y="1556792"/>
            <a:ext cx="9036496" cy="4114800"/>
          </a:xfrm>
        </p:spPr>
        <p:txBody>
          <a:bodyPr/>
          <a:lstStyle/>
          <a:p>
            <a:r>
              <a:rPr lang="ru-RU" sz="2000" dirty="0"/>
              <a:t>М: Во время вашей жизни в СССР вы когда-нибудь жалели о том, что тогда сели в этот самолет из Рима?</a:t>
            </a:r>
          </a:p>
          <a:p>
            <a:r>
              <a:rPr lang="ru-RU" sz="2000" dirty="0"/>
              <a:t>Б: Я никогда не рассматривал эту проблему так жестоко. Конечно, иногда я думал об этом, когда видел вещи, которые мне не нравились. Но я всегда думал, что они могут измениться. И вообще, когда я ушел, у меня не было обратного билета. И я это знал.</a:t>
            </a:r>
          </a:p>
          <a:p>
            <a:r>
              <a:rPr lang="ru-RU" sz="2000" dirty="0"/>
              <a:t>М: И сегодня, вы сожалеете, что сделали этот выбор сорок лет назад?</a:t>
            </a:r>
          </a:p>
          <a:p>
            <a:r>
              <a:rPr lang="ru-RU" sz="2000" dirty="0"/>
              <a:t>Б: Я много думал об этом. Вы можете себе представить, как много я думал об этом выборе. Но я не могу ответить.</a:t>
            </a:r>
          </a:p>
          <a:p>
            <a:r>
              <a:rPr lang="ru-RU" sz="2000" dirty="0" err="1"/>
              <a:t>М:Если</a:t>
            </a:r>
            <a:r>
              <a:rPr lang="ru-RU" sz="2000" dirty="0"/>
              <a:t> я скажу: ваша страна, о чем вы подумаете - о СССР или об Италии?</a:t>
            </a:r>
          </a:p>
          <a:p>
            <a:r>
              <a:rPr lang="ru-RU" sz="2000" dirty="0"/>
              <a:t>Б: Об  Италии.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631563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104" y="190500"/>
            <a:ext cx="8350696" cy="1143000"/>
          </a:xfrm>
        </p:spPr>
        <p:txBody>
          <a:bodyPr/>
          <a:lstStyle/>
          <a:p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F9336-F25C-F143-B450-2A47C0164B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190" y="1556792"/>
            <a:ext cx="9036496" cy="4114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Изображение выглядит как внешний, трава, скамейка, парк&#10;&#10;Автоматически созданное описание">
            <a:extLst>
              <a:ext uri="{FF2B5EF4-FFF2-40B4-BE49-F238E27FC236}">
                <a16:creationId xmlns:a16="http://schemas.microsoft.com/office/drawing/2014/main" id="{53B2D3C8-658C-A34C-8B32-ADAC6A9088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710" y="181426"/>
            <a:ext cx="4025458" cy="5365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1492BB-4628-A045-AD8A-611EFDFB5767}"/>
              </a:ext>
            </a:extLst>
          </p:cNvPr>
          <p:cNvSpPr txBox="1"/>
          <p:nvPr/>
        </p:nvSpPr>
        <p:spPr>
          <a:xfrm>
            <a:off x="2699792" y="5894884"/>
            <a:ext cx="320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22.08.1913 - 24.09.1993</a:t>
            </a:r>
          </a:p>
        </p:txBody>
      </p:sp>
    </p:spTree>
    <p:extLst>
      <p:ext uri="{BB962C8B-B14F-4D97-AF65-F5344CB8AC3E}">
        <p14:creationId xmlns:p14="http://schemas.microsoft.com/office/powerpoint/2010/main" val="39740848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3" y="223603"/>
            <a:ext cx="8904369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Искусственная радиоактивность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827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58945" y="1371600"/>
                <a:ext cx="8352928" cy="4876800"/>
              </a:xfrm>
            </p:spPr>
            <p:txBody>
              <a:bodyPr/>
              <a:lstStyle/>
              <a:p>
                <a:r>
                  <a:rPr lang="ru-RU" sz="2400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Облучение нейтронами разных веществ</a:t>
                </a:r>
              </a:p>
              <a:p>
                <a:r>
                  <a:rPr lang="ru-RU" sz="2400" dirty="0"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Радоновый источник + бериллиевая пудра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ru-RU" baseline="30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8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Be</a:t>
                </a: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—&gt; 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</a:t>
                </a:r>
                <a:r>
                  <a:rPr lang="ru-RU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</a:t>
                </a:r>
                <a:r>
                  <a:rPr lang="ru-RU" baseline="300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12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</a:t>
                </a:r>
                <a:endPara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58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58945" y="1371600"/>
                <a:ext cx="8352928" cy="4876800"/>
              </a:xfrm>
              <a:blipFill>
                <a:blip r:embed="rId2"/>
                <a:stretch>
                  <a:fillRect l="-607" t="-10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 descr="Изображение выглядит как в помещении, красный, стена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40679FBC-B62D-2F71-7A57-6E0D5EE57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13" y="3430739"/>
            <a:ext cx="3988997" cy="3203658"/>
          </a:xfrm>
          <a:prstGeom prst="rect">
            <a:avLst/>
          </a:prstGeom>
        </p:spPr>
      </p:pic>
      <p:pic>
        <p:nvPicPr>
          <p:cNvPr id="3" name="Рисунок 2" descr="Изображение выглядит как щетка, красный, искусство, карандаш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438CA503-1B61-1739-5FE9-10395F88D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780" y="4015073"/>
            <a:ext cx="4855220" cy="203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79715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2656"/>
            <a:ext cx="8134672" cy="5763344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>
                <a:solidFill>
                  <a:schemeClr val="accent2"/>
                </a:solidFill>
              </a:rPr>
              <a:t>	</a:t>
            </a:r>
            <a:r>
              <a:rPr lang="ru-RU" b="1" dirty="0">
                <a:solidFill>
                  <a:schemeClr val="accent2"/>
                </a:solidFill>
              </a:rPr>
              <a:t>Литература</a:t>
            </a:r>
            <a:r>
              <a:rPr lang="en-US" dirty="0"/>
              <a:t>			</a:t>
            </a:r>
            <a:r>
              <a:rPr lang="ru-RU" dirty="0"/>
              <a:t>		</a:t>
            </a:r>
            <a:endParaRPr lang="ru-RU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ru-RU" sz="2800" i="1" dirty="0"/>
          </a:p>
          <a:p>
            <a:pPr marL="0" indent="0">
              <a:buNone/>
            </a:pPr>
            <a:endParaRPr lang="ru-RU" dirty="0"/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en-GB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F.</a:t>
            </a:r>
            <a:r>
              <a:rPr lang="en-GB" sz="1800" dirty="0" err="1">
                <a:effectLst/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E.Close</a:t>
            </a:r>
            <a:r>
              <a:rPr lang="en-GB" sz="1800" dirty="0">
                <a:effectLst/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, Half-life: the divided life of Bruno Pontecorvo, physicist or spy, Basic Books, 2015.</a:t>
            </a:r>
            <a:endParaRPr lang="ru-RU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buFont typeface="+mj-lt"/>
              <a:buAutoNum type="arabicPeriod"/>
            </a:pPr>
            <a:r>
              <a:rPr lang="en-GB" sz="1800" dirty="0" err="1">
                <a:effectLst/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S.Turchetti</a:t>
            </a:r>
            <a:r>
              <a:rPr lang="en-GB" sz="1800" dirty="0">
                <a:effectLst/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, The Pontecorvo Affair. The University of Chicago Press, 2012. </a:t>
            </a:r>
            <a:endParaRPr lang="ru-RU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GB" sz="1800" dirty="0" err="1">
                <a:effectLst/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M.Maffai</a:t>
            </a:r>
            <a:r>
              <a:rPr lang="en-GB" sz="1800" dirty="0">
                <a:effectLst/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, Il </a:t>
            </a:r>
            <a:r>
              <a:rPr lang="en-GB" sz="1800" dirty="0" err="1">
                <a:effectLst/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lungo</a:t>
            </a:r>
            <a:r>
              <a:rPr lang="en-GB" sz="1800" dirty="0">
                <a:effectLst/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 freddo, ed. Bur, 2012. ISBNN 8858638395, 9788858638392</a:t>
            </a:r>
            <a:endParaRPr lang="ru-RU" sz="1800" dirty="0">
              <a:effectLst/>
              <a:latin typeface="Times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800" dirty="0" err="1"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М.Г.Сапожников</a:t>
            </a:r>
            <a:r>
              <a:rPr lang="ru-RU" sz="1800" dirty="0"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, Бруно </a:t>
            </a:r>
            <a:r>
              <a:rPr lang="ru-RU" sz="1800" dirty="0" err="1"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Понтекорво</a:t>
            </a:r>
            <a:r>
              <a:rPr lang="ru-RU" sz="1800" dirty="0">
                <a:latin typeface="Times"/>
                <a:ea typeface="MS Mincho" panose="02020609040205080304" pitchFamily="49" charset="-128"/>
                <a:cs typeface="Times New Roman" panose="02020603050405020304" pitchFamily="18" charset="0"/>
              </a:rPr>
              <a:t>: жизнь и идеи, ЭКСМО, 2022 г.</a:t>
            </a: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https://t.me/bruno_pontecorvo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видеоинтервью и различные материалы, использованные в книге;</a:t>
            </a:r>
          </a:p>
          <a:p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https://t.me/bruno_pontecorvo_phot</a:t>
            </a:r>
            <a:r>
              <a:rPr lang="ru-RU" sz="1800" u="sng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коллекция фотографий</a:t>
            </a:r>
          </a:p>
          <a:p>
            <a:r>
              <a:rPr lang="ru-RU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М.Лукичев</a:t>
            </a:r>
            <a:r>
              <a:rPr lang="ru-RU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Бруно </a:t>
            </a:r>
            <a:r>
              <a:rPr lang="ru-RU" sz="1800" dirty="0" err="1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Понтекорво</a:t>
            </a:r>
            <a:r>
              <a:rPr lang="ru-RU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РБП, Ярославль,  2023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7276197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381000"/>
            <a:ext cx="3733800" cy="5715000"/>
          </a:xfrm>
        </p:spPr>
        <p:txBody>
          <a:bodyPr/>
          <a:lstStyle/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endParaRPr lang="en-US" sz="2800"/>
          </a:p>
          <a:p>
            <a:pPr>
              <a:buFontTx/>
              <a:buNone/>
            </a:pPr>
            <a:r>
              <a:rPr lang="ja-JP" altLang="en-US" sz="2800">
                <a:latin typeface="Arial"/>
              </a:rPr>
              <a:t>“</a:t>
            </a:r>
            <a:r>
              <a:rPr lang="en-US" b="1">
                <a:solidFill>
                  <a:schemeClr val="accent2"/>
                </a:solidFill>
              </a:rPr>
              <a:t>Don</a:t>
            </a:r>
            <a:r>
              <a:rPr lang="ja-JP" altLang="en-US" b="1">
                <a:solidFill>
                  <a:schemeClr val="accent2"/>
                </a:solidFill>
                <a:latin typeface="Arial"/>
              </a:rPr>
              <a:t>’</a:t>
            </a:r>
            <a:r>
              <a:rPr lang="en-US" b="1">
                <a:solidFill>
                  <a:schemeClr val="accent2"/>
                </a:solidFill>
              </a:rPr>
              <a:t>t loose the precious time!</a:t>
            </a:r>
            <a:r>
              <a:rPr lang="ja-JP" altLang="en-US" b="1">
                <a:solidFill>
                  <a:schemeClr val="accent2"/>
                </a:solidFill>
                <a:latin typeface="Arial"/>
              </a:rPr>
              <a:t>”</a:t>
            </a:r>
            <a:endParaRPr lang="en-US" b="1">
              <a:solidFill>
                <a:schemeClr val="accent2"/>
              </a:solidFill>
            </a:endParaRPr>
          </a:p>
          <a:p>
            <a:endParaRPr lang="en-US" b="1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US"/>
              <a:t>	Yunost, 1964</a:t>
            </a:r>
          </a:p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endParaRPr lang="ru-RU" sz="2800"/>
          </a:p>
        </p:txBody>
      </p:sp>
      <p:pic>
        <p:nvPicPr>
          <p:cNvPr id="180230" name="Picture 6" descr="P1180010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lum bright="3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14400"/>
            <a:ext cx="5334000" cy="55626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23603"/>
            <a:ext cx="8458200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Экспериментальная процедура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8945" y="1371600"/>
            <a:ext cx="8352928" cy="4876800"/>
          </a:xfrm>
        </p:spPr>
        <p:txBody>
          <a:bodyPr/>
          <a:lstStyle/>
          <a:p>
            <a:r>
              <a:rPr lang="ru-RU" dirty="0">
                <a:latin typeface="Cambria Math" panose="02040503050406030204" pitchFamily="18" charset="0"/>
                <a:ea typeface="Times New Roman" panose="02020603050405020304" pitchFamily="18" charset="0"/>
              </a:rPr>
              <a:t>Изучаемое вещество облучалось в одной комнате</a:t>
            </a:r>
          </a:p>
          <a:p>
            <a:r>
              <a:rPr lang="ru-RU" dirty="0">
                <a:latin typeface="Cambria Math" panose="02040503050406030204" pitchFamily="18" charset="0"/>
                <a:ea typeface="Times New Roman" panose="02020603050405020304" pitchFamily="18" charset="0"/>
              </a:rPr>
              <a:t>Наведенная активность измерялась в другой комнате</a:t>
            </a:r>
          </a:p>
          <a:p>
            <a:r>
              <a:rPr lang="ru-RU" dirty="0">
                <a:latin typeface="Cambria Math" panose="02040503050406030204" pitchFamily="18" charset="0"/>
                <a:ea typeface="Times New Roman" panose="02020603050405020304" pitchFamily="18" charset="0"/>
              </a:rPr>
              <a:t>Облучили 60 веществ, нашли НА у 40.</a:t>
            </a:r>
          </a:p>
          <a:p>
            <a:r>
              <a:rPr lang="ru-RU" dirty="0">
                <a:latin typeface="Cambria Math" panose="02040503050406030204" pitchFamily="18" charset="0"/>
                <a:ea typeface="Times New Roman" panose="02020603050405020304" pitchFamily="18" charset="0"/>
              </a:rPr>
              <a:t>Нет количественной оценки эффекта.</a:t>
            </a:r>
          </a:p>
          <a:p>
            <a:r>
              <a:rPr lang="ru-RU" dirty="0">
                <a:latin typeface="Cambria Math" panose="02040503050406030204" pitchFamily="18" charset="0"/>
                <a:ea typeface="Times New Roman" panose="02020603050405020304" pitchFamily="18" charset="0"/>
              </a:rPr>
              <a:t>Серебряный цилиндрик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17852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17751" b="-17751"/>
          <a:stretch>
            <a:fillRect/>
          </a:stretch>
        </p:blipFill>
        <p:spPr>
          <a:xfrm>
            <a:off x="1187624" y="116632"/>
            <a:ext cx="7547304" cy="6748057"/>
          </a:xfrm>
        </p:spPr>
      </p:pic>
    </p:spTree>
    <p:extLst>
      <p:ext uri="{BB962C8B-B14F-4D97-AF65-F5344CB8AC3E}">
        <p14:creationId xmlns:p14="http://schemas.microsoft.com/office/powerpoint/2010/main" val="1940208180"/>
      </p:ext>
    </p:extLst>
  </p:cSld>
  <p:clrMapOvr>
    <a:masterClrMapping/>
  </p:clrMapOvr>
  <p:transition>
    <p:wedg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Осцилляции нейтрино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1200"/>
            <a:ext cx="8640960" cy="468816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F6B709-BE9B-A341-BEAF-AE9617C63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52" y="1799936"/>
            <a:ext cx="7236296" cy="48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1231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Осцилляции нейтрино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981200"/>
            <a:ext cx="8640960" cy="468816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ru-RU" sz="20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2CE852-C48A-2B4D-82A4-9048F2A5A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060848"/>
            <a:ext cx="17984849" cy="184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80388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620688"/>
            <a:ext cx="8782744" cy="1143000"/>
          </a:xfrm>
        </p:spPr>
        <p:txBody>
          <a:bodyPr/>
          <a:lstStyle/>
          <a:p>
            <a:r>
              <a:rPr lang="ru-RU" b="1" dirty="0">
                <a:solidFill>
                  <a:schemeClr val="accent2"/>
                </a:solidFill>
              </a:rPr>
              <a:t>Поиск урановых месторождений (1944)</a:t>
            </a:r>
          </a:p>
        </p:txBody>
      </p:sp>
      <p:pic>
        <p:nvPicPr>
          <p:cNvPr id="3" name="Содержимое 2" descr="карта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5" r="-20835"/>
          <a:stretch>
            <a:fillRect/>
          </a:stretch>
        </p:blipFill>
        <p:spPr>
          <a:xfrm>
            <a:off x="468313" y="1341438"/>
            <a:ext cx="9111950" cy="4823866"/>
          </a:xfrm>
        </p:spPr>
      </p:pic>
    </p:spTree>
    <p:extLst>
      <p:ext uri="{BB962C8B-B14F-4D97-AF65-F5344CB8AC3E}">
        <p14:creationId xmlns:p14="http://schemas.microsoft.com/office/powerpoint/2010/main" val="92182291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Новая презентация">
  <a:themeElements>
    <a:clrScheme name="Новая презентаци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Новая презентация">
      <a:majorFont>
        <a:latin typeface="Times New Roman"/>
        <a:ea typeface="Arial"/>
        <a:cs typeface=""/>
      </a:majorFont>
      <a:minorFont>
        <a:latin typeface="Times New Roman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lnDef>
  </a:objectDefaults>
  <a:extraClrSchemeLst>
    <a:extraClrScheme>
      <a:clrScheme name="Новая презентац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овая презентация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Новая презентация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11335</TotalTime>
  <Words>5185</Words>
  <Application>Microsoft Macintosh PowerPoint</Application>
  <PresentationFormat>Экран (4:3)</PresentationFormat>
  <Paragraphs>506</Paragraphs>
  <Slides>96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106" baseType="lpstr">
      <vt:lpstr>Arial</vt:lpstr>
      <vt:lpstr>Cambria</vt:lpstr>
      <vt:lpstr>Cambria Math</vt:lpstr>
      <vt:lpstr>Symbol</vt:lpstr>
      <vt:lpstr>Times</vt:lpstr>
      <vt:lpstr>Times New Roman</vt:lpstr>
      <vt:lpstr>Trebuchet MS</vt:lpstr>
      <vt:lpstr>Wingdings</vt:lpstr>
      <vt:lpstr>Новая презентация</vt:lpstr>
      <vt:lpstr>‘ормула</vt:lpstr>
      <vt:lpstr>Бруно Понтекорво: жизнь и идеи</vt:lpstr>
      <vt:lpstr>Презентация PowerPoint</vt:lpstr>
      <vt:lpstr>Шесть Нобелевских премий по идеям Б.Понтекорво</vt:lpstr>
      <vt:lpstr>Презентация PowerPoint</vt:lpstr>
      <vt:lpstr>Открытие сквера   Б.Понтекорво в Пизе  </vt:lpstr>
      <vt:lpstr>Дом семьи Понтекорво </vt:lpstr>
      <vt:lpstr>Дорога в Рим</vt:lpstr>
      <vt:lpstr>Ферми: экспериментаторы/теоретики</vt:lpstr>
      <vt:lpstr>Искусственная радиоактивность</vt:lpstr>
      <vt:lpstr>Эффект стола</vt:lpstr>
      <vt:lpstr>Эффект “castelletto”  </vt:lpstr>
      <vt:lpstr> “Con intuito fenomenale”  </vt:lpstr>
      <vt:lpstr>Замедление нейтронов</vt:lpstr>
      <vt:lpstr>Патент №324 458. </vt:lpstr>
      <vt:lpstr>Выводы: </vt:lpstr>
      <vt:lpstr>Париж, 1936-1940</vt:lpstr>
      <vt:lpstr>Paris, 1936-1940</vt:lpstr>
      <vt:lpstr>Презентация PowerPoint</vt:lpstr>
      <vt:lpstr>Работа с Ф.Жолио-Кюри</vt:lpstr>
      <vt:lpstr>Первый выбор -1937 г </vt:lpstr>
      <vt:lpstr>Коммунист</vt:lpstr>
      <vt:lpstr>Марианна</vt:lpstr>
      <vt:lpstr>Атомная гонка</vt:lpstr>
      <vt:lpstr>Бегство из Парижа</vt:lpstr>
      <vt:lpstr>США, 1940-1943</vt:lpstr>
      <vt:lpstr>Enemy alien</vt:lpstr>
      <vt:lpstr>Нейтронный каротаж</vt:lpstr>
      <vt:lpstr>Нейтронный каротаж</vt:lpstr>
      <vt:lpstr>Нейтронный каротаж</vt:lpstr>
      <vt:lpstr>Chalk River (1943-1949)</vt:lpstr>
      <vt:lpstr>Что делал Бруно в Чок-Ривер?</vt:lpstr>
      <vt:lpstr>Что делал Бруно в Чок-Ривер?</vt:lpstr>
      <vt:lpstr>Первый метод регистрации нейтрино, 1946</vt:lpstr>
      <vt:lpstr>Универсальность слабого взаимодействия, 1947</vt:lpstr>
      <vt:lpstr>Распады мюона, 1948</vt:lpstr>
      <vt:lpstr>Понтекорв…</vt:lpstr>
      <vt:lpstr>Харуэлл, 1949-1950</vt:lpstr>
      <vt:lpstr>Доносы и допросы</vt:lpstr>
      <vt:lpstr>Римские каникулы, август 1950</vt:lpstr>
      <vt:lpstr>Патентное дело </vt:lpstr>
      <vt:lpstr>Август 1950</vt:lpstr>
      <vt:lpstr>Что же произошло?</vt:lpstr>
      <vt:lpstr>Дубна – сталинское Сколково?  </vt:lpstr>
      <vt:lpstr>Презентация PowerPoint</vt:lpstr>
      <vt:lpstr>Почти … </vt:lpstr>
      <vt:lpstr>Что делал Б.Понтекорво с 1950-1955 г?</vt:lpstr>
      <vt:lpstr>Презентация PowerPoint</vt:lpstr>
      <vt:lpstr>Презентация PowerPoint</vt:lpstr>
      <vt:lpstr>Презентация PowerPoint</vt:lpstr>
      <vt:lpstr>Ассоциативное рождение странных частиц</vt:lpstr>
      <vt:lpstr>Презентация PowerPoint</vt:lpstr>
      <vt:lpstr>Парное рождение странных частиц</vt:lpstr>
      <vt:lpstr>Презентация PowerPoint</vt:lpstr>
      <vt:lpstr>Я никогда не делал бомбу, ни на Западе, ни в Китае, ни в СССР </vt:lpstr>
      <vt:lpstr>Презентация PowerPoint</vt:lpstr>
      <vt:lpstr>Презентация PowerPoint</vt:lpstr>
      <vt:lpstr>Презентация PowerPoint</vt:lpstr>
      <vt:lpstr>Поиск суперсильного слабого взаимодействия</vt:lpstr>
      <vt:lpstr>Поиск суперсильного слабого взаимодействия-2</vt:lpstr>
      <vt:lpstr>Поиск суперсильного слабого взаимодействия-2</vt:lpstr>
      <vt:lpstr>Поиск суперсильного слабого взаимодействия-3</vt:lpstr>
      <vt:lpstr>Мораль: </vt:lpstr>
      <vt:lpstr>LowEnergyAntiprotonRing (LEAR)</vt:lpstr>
      <vt:lpstr>      Реакции Понтекорво</vt:lpstr>
      <vt:lpstr>      Реакции Понтекорво</vt:lpstr>
      <vt:lpstr>Why it is interesting?</vt:lpstr>
      <vt:lpstr>                                  </vt:lpstr>
      <vt:lpstr>Осцилляции нейтрино</vt:lpstr>
      <vt:lpstr>Осцилляции нейтрино-2</vt:lpstr>
      <vt:lpstr>Маки-Накагава-Саката (МНС)</vt:lpstr>
      <vt:lpstr>Роль лидера, 1976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 молодежи</vt:lpstr>
      <vt:lpstr>Преподавательская деятельность</vt:lpstr>
      <vt:lpstr>Студенческий фольклор</vt:lpstr>
      <vt:lpstr>Презентация PowerPoint</vt:lpstr>
      <vt:lpstr>Коммунист</vt:lpstr>
      <vt:lpstr>Презентация PowerPoint</vt:lpstr>
      <vt:lpstr>Презентация PowerPoint</vt:lpstr>
      <vt:lpstr>Презентация PowerPoint</vt:lpstr>
      <vt:lpstr>Чем нейтринная физика может помочь колхознику из Рязани?</vt:lpstr>
      <vt:lpstr>Презентация PowerPoint</vt:lpstr>
      <vt:lpstr>Он никогда не менял свое мировоззрение  </vt:lpstr>
      <vt:lpstr>Прустовские вопросы</vt:lpstr>
      <vt:lpstr>Прустовские вопросы-2</vt:lpstr>
      <vt:lpstr>Презентация PowerPoint</vt:lpstr>
      <vt:lpstr>Презентация PowerPoint</vt:lpstr>
      <vt:lpstr>Презентация PowerPoint</vt:lpstr>
      <vt:lpstr>Экспериментальная процедура</vt:lpstr>
      <vt:lpstr>Презентация PowerPoint</vt:lpstr>
      <vt:lpstr>Осцилляции нейтрино</vt:lpstr>
      <vt:lpstr>Осцилляции нейтрино</vt:lpstr>
      <vt:lpstr>Поиск урановых месторождений (1944)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Предложения для ОКР</dc:title>
  <dc:creator>Сапожников</dc:creator>
  <cp:lastModifiedBy>G0621</cp:lastModifiedBy>
  <cp:revision>341</cp:revision>
  <dcterms:created xsi:type="dcterms:W3CDTF">2001-07-04T19:29:55Z</dcterms:created>
  <dcterms:modified xsi:type="dcterms:W3CDTF">2023-09-06T11:12:25Z</dcterms:modified>
</cp:coreProperties>
</file>