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71" r:id="rId3"/>
    <p:sldId id="387" r:id="rId4"/>
    <p:sldId id="388" r:id="rId5"/>
    <p:sldId id="389" r:id="rId6"/>
    <p:sldId id="383" r:id="rId7"/>
    <p:sldId id="384" r:id="rId8"/>
    <p:sldId id="385" r:id="rId9"/>
    <p:sldId id="382" r:id="rId10"/>
    <p:sldId id="386" r:id="rId11"/>
    <p:sldId id="390" r:id="rId12"/>
    <p:sldId id="291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0066"/>
    <a:srgbClr val="00FFFF"/>
    <a:srgbClr val="FF9900"/>
    <a:srgbClr val="971961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3FB-D72E-4FA8-9A16-6026B9B68A4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6AF4-C309-4E23-AFCD-452C5DD36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4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work is underway to create a mechanical support for mounting the </a:t>
            </a:r>
            <a:r>
              <a:rPr lang="en-US" dirty="0" err="1" smtClean="0"/>
              <a:t>ScWall</a:t>
            </a:r>
            <a:r>
              <a:rPr lang="en-US" dirty="0" smtClean="0"/>
              <a:t> and large</a:t>
            </a:r>
            <a:r>
              <a:rPr lang="en-US" baseline="0" dirty="0" smtClean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work is underway to create a mechanical support for mounting the </a:t>
            </a:r>
            <a:r>
              <a:rPr lang="en-US" dirty="0" err="1" smtClean="0"/>
              <a:t>ScWall</a:t>
            </a:r>
            <a:r>
              <a:rPr lang="en-US" dirty="0" smtClean="0"/>
              <a:t> and large</a:t>
            </a:r>
            <a:r>
              <a:rPr lang="en-US" baseline="0" dirty="0" smtClean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work is underway to create a mechanical support for mounting the </a:t>
            </a:r>
            <a:r>
              <a:rPr lang="en-US" dirty="0" err="1" smtClean="0"/>
              <a:t>ScWall</a:t>
            </a:r>
            <a:r>
              <a:rPr lang="en-US" dirty="0" smtClean="0"/>
              <a:t> and large</a:t>
            </a:r>
            <a:r>
              <a:rPr lang="en-US" baseline="0" dirty="0" smtClean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work is underway to create a mechanical support for mounting the </a:t>
            </a:r>
            <a:r>
              <a:rPr lang="en-US" dirty="0" err="1" smtClean="0"/>
              <a:t>ScWall</a:t>
            </a:r>
            <a:r>
              <a:rPr lang="en-US" dirty="0" smtClean="0"/>
              <a:t> and large</a:t>
            </a:r>
            <a:r>
              <a:rPr lang="en-US" baseline="0" dirty="0" smtClean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0824-EFFC-4121-86D1-5C70C99CC18B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4BB-E11D-4F72-9470-534E44A563E7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602-28B9-4AA5-BC97-BF6BF0158E31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BEB7-69C4-45D2-8D38-13FB6724C09D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0971-F894-4731-83F5-77AB2460EA32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CC5-3EE6-45EB-966B-378B05264DCB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8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74D0-B2BA-497E-A1BE-7DBFB9F07369}" type="datetime1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C1FA-B511-4684-A269-9B5F89BCC40D}" type="datetime1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282-66BA-44AA-8E30-D93CB2E445BF}" type="datetime1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C5D6-CD1C-480D-B4CA-104CEF2DC094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51C-F968-456E-8DA5-5651B49DE415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C8A8-D10E-4B9A-95A5-C68D0F906885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41" y="1344204"/>
            <a:ext cx="9036496" cy="36689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2023 год.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924" y="4939699"/>
            <a:ext cx="6400800" cy="1392560"/>
          </a:xfrm>
        </p:spPr>
        <p:txBody>
          <a:bodyPr/>
          <a:lstStyle/>
          <a:p>
            <a:r>
              <a:rPr lang="en-US" dirty="0" err="1" smtClean="0"/>
              <a:t>Piyadin</a:t>
            </a:r>
            <a:r>
              <a:rPr lang="en-US" dirty="0" smtClean="0"/>
              <a:t> S.M.</a:t>
            </a:r>
            <a:endParaRPr lang="ru-RU" dirty="0" smtClean="0"/>
          </a:p>
          <a:p>
            <a:r>
              <a:rPr lang="en-US" dirty="0" smtClean="0"/>
              <a:t>13</a:t>
            </a:r>
            <a:r>
              <a:rPr lang="ru-RU" dirty="0" smtClean="0"/>
              <a:t>.0</a:t>
            </a:r>
            <a:r>
              <a:rPr lang="en-US" dirty="0" smtClean="0"/>
              <a:t>9</a:t>
            </a:r>
            <a:r>
              <a:rPr lang="ru-RU" dirty="0" smtClean="0"/>
              <a:t>.202</a:t>
            </a:r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8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</a:t>
            </a:fld>
            <a:endParaRPr lang="ru-RU"/>
          </a:p>
        </p:txBody>
      </p:sp>
      <p:pic>
        <p:nvPicPr>
          <p:cNvPr id="819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6"/>
            <a:ext cx="2555776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05" y="48059"/>
            <a:ext cx="15121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197221"/>
            <a:ext cx="2195735" cy="10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698" y="116632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же будет сеанс в будущем?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26.09.2023)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загрузки\1662279495_12-kartinkof-club-p-novie-i-krasivie-kartinki-neznaika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8076"/>
            <a:ext cx="34152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2498" y="1628800"/>
            <a:ext cx="5889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настоящий момент сеанс рассматривается (обдумывается) после весеннего паводка </a:t>
            </a:r>
            <a:r>
              <a:rPr lang="ru-RU" sz="1600" dirty="0" smtClean="0">
                <a:solidFill>
                  <a:srgbClr val="0000FF"/>
                </a:solidFill>
              </a:rPr>
              <a:t>в 2024 </a:t>
            </a:r>
            <a:r>
              <a:rPr lang="ru-RU" sz="1600" dirty="0" smtClean="0"/>
              <a:t>году. (ориентировочно в середине мая).  </a:t>
            </a:r>
          </a:p>
          <a:p>
            <a:endParaRPr lang="ru-RU" sz="1600" dirty="0"/>
          </a:p>
          <a:p>
            <a:r>
              <a:rPr lang="ru-RU" sz="1600" dirty="0" smtClean="0"/>
              <a:t>Сценарий, который обсуждается:</a:t>
            </a:r>
          </a:p>
          <a:p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CC00"/>
                </a:solidFill>
              </a:rPr>
              <a:t> </a:t>
            </a:r>
            <a:r>
              <a:rPr lang="ru-RU" sz="1600" dirty="0" smtClean="0"/>
              <a:t>Стартуют </a:t>
            </a:r>
            <a:r>
              <a:rPr lang="ru-RU" sz="1600" dirty="0" smtClean="0"/>
              <a:t>с охлаждения </a:t>
            </a:r>
            <a:r>
              <a:rPr lang="ru-RU" sz="1600" dirty="0" err="1" smtClean="0">
                <a:solidFill>
                  <a:srgbClr val="FF0000"/>
                </a:solidFill>
              </a:rPr>
              <a:t>Нуклотрона</a:t>
            </a:r>
            <a:r>
              <a:rPr lang="ru-RU" sz="1600" dirty="0" smtClean="0">
                <a:solidFill>
                  <a:srgbClr val="FF0000"/>
                </a:solidFill>
              </a:rPr>
              <a:t> + ЛУ-20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CC00"/>
                </a:solidFill>
              </a:rPr>
              <a:t> </a:t>
            </a:r>
            <a:r>
              <a:rPr lang="ru-RU" sz="1600" dirty="0" smtClean="0"/>
              <a:t>Пока </a:t>
            </a:r>
            <a:r>
              <a:rPr lang="ru-RU" sz="1600" dirty="0" smtClean="0"/>
              <a:t>охлаждают </a:t>
            </a:r>
            <a:r>
              <a:rPr lang="ru-RU" sz="1600" dirty="0" smtClean="0">
                <a:solidFill>
                  <a:srgbClr val="FF0000"/>
                </a:solidFill>
              </a:rPr>
              <a:t>Бустер</a:t>
            </a:r>
            <a:r>
              <a:rPr lang="ru-RU" sz="1600" dirty="0" smtClean="0"/>
              <a:t>, на </a:t>
            </a:r>
            <a:r>
              <a:rPr lang="ru-RU" sz="1600" dirty="0" err="1" smtClean="0">
                <a:solidFill>
                  <a:srgbClr val="FF0000"/>
                </a:solidFill>
              </a:rPr>
              <a:t>Нуклотроне</a:t>
            </a:r>
            <a:r>
              <a:rPr lang="ru-RU" sz="1600" dirty="0" smtClean="0"/>
              <a:t> попробуют получить поляризованный пучок (скорее всего дейтронов). Продолжительность 2 недели. Возможна работа физиков с поляризованным пучком (</a:t>
            </a:r>
            <a:r>
              <a:rPr lang="en-US" sz="1600" dirty="0" smtClean="0">
                <a:solidFill>
                  <a:srgbClr val="FF0000"/>
                </a:solidFill>
              </a:rPr>
              <a:t>DSS</a:t>
            </a:r>
            <a:r>
              <a:rPr lang="ru-RU" sz="1600" dirty="0" smtClean="0"/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АЛПОМ</a:t>
            </a:r>
            <a:r>
              <a:rPr lang="ru-RU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CC00"/>
                </a:solidFill>
              </a:rPr>
              <a:t> </a:t>
            </a:r>
            <a:r>
              <a:rPr lang="ru-RU" sz="1600" dirty="0" smtClean="0"/>
              <a:t>Далее </a:t>
            </a:r>
            <a:r>
              <a:rPr lang="ru-RU" sz="1600" dirty="0" smtClean="0"/>
              <a:t>работа </a:t>
            </a:r>
            <a:r>
              <a:rPr lang="en-US" sz="1600" dirty="0" smtClean="0">
                <a:solidFill>
                  <a:srgbClr val="FF0000"/>
                </a:solidFill>
              </a:rPr>
              <a:t>HILAC</a:t>
            </a:r>
            <a:r>
              <a:rPr lang="ru-RU" sz="1600" dirty="0" smtClean="0">
                <a:solidFill>
                  <a:srgbClr val="FF0000"/>
                </a:solidFill>
              </a:rPr>
              <a:t>-Бустер-</a:t>
            </a:r>
            <a:r>
              <a:rPr lang="ru-RU" sz="1600" dirty="0" err="1" smtClean="0">
                <a:solidFill>
                  <a:srgbClr val="FF0000"/>
                </a:solidFill>
              </a:rPr>
              <a:t>Нуклотрон</a:t>
            </a:r>
            <a:r>
              <a:rPr lang="ru-RU" sz="1600" dirty="0" smtClean="0"/>
              <a:t> (прошла модернизация положения элементов канала транспортировки из </a:t>
            </a:r>
            <a:r>
              <a:rPr lang="ru-RU" sz="1600" dirty="0" smtClean="0">
                <a:solidFill>
                  <a:srgbClr val="FF0000"/>
                </a:solidFill>
              </a:rPr>
              <a:t>Бустера</a:t>
            </a:r>
            <a:r>
              <a:rPr lang="ru-RU" sz="1600" dirty="0" smtClean="0"/>
              <a:t> в </a:t>
            </a:r>
            <a:r>
              <a:rPr lang="ru-RU" sz="1600" dirty="0" err="1" smtClean="0">
                <a:solidFill>
                  <a:srgbClr val="FF0000"/>
                </a:solidFill>
              </a:rPr>
              <a:t>Нуклотрон</a:t>
            </a:r>
            <a:r>
              <a:rPr lang="ru-RU" sz="1600" dirty="0" smtClean="0"/>
              <a:t>).</a:t>
            </a:r>
          </a:p>
          <a:p>
            <a:endParaRPr lang="ru-RU" sz="1600" dirty="0" smtClean="0"/>
          </a:p>
          <a:p>
            <a:r>
              <a:rPr lang="ru-RU" sz="1600" dirty="0" smtClean="0"/>
              <a:t>Сеанс планируется не долгим (максимум 2 месяца), для </a:t>
            </a:r>
            <a:r>
              <a:rPr lang="en-US" sz="1600" dirty="0" smtClean="0">
                <a:solidFill>
                  <a:srgbClr val="FF0000"/>
                </a:solidFill>
              </a:rPr>
              <a:t>BM@N</a:t>
            </a:r>
            <a:r>
              <a:rPr lang="ru-RU" sz="1600" dirty="0" smtClean="0"/>
              <a:t> пока есть вероятность получения пучка для проверки своего оборудования.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392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698" y="116632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 от детекторных групп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9986"/>
            <a:ext cx="6159633" cy="53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52836" y="1921187"/>
            <a:ext cx="2651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которые проводятся по модернизации в настоящий момент;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результаты, полученные в ходе 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которые необходимо сделать перед основной сборкой на установке;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времени,   когда возможно осуществлять       сборку,      и длительность на установку подсистемы.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75" y="1161432"/>
            <a:ext cx="875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Докладчики от основных подсистем установки </a:t>
            </a:r>
            <a:r>
              <a:rPr lang="en-US" sz="1600" dirty="0" smtClean="0">
                <a:solidFill>
                  <a:srgbClr val="0000FF"/>
                </a:solidFill>
              </a:rPr>
              <a:t>BM@N </a:t>
            </a:r>
            <a:r>
              <a:rPr lang="ru-RU" sz="1600" dirty="0" smtClean="0">
                <a:solidFill>
                  <a:srgbClr val="0000FF"/>
                </a:solidFill>
              </a:rPr>
              <a:t>должны раскрывать следующие моменты: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798"/>
            <a:ext cx="2051720" cy="1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iyadin\Downloads\IMG_20220223_12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037"/>
            <a:ext cx="5622924" cy="42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iyadin\Pictures\thank-you-for-your-attention-presentation-png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5914"/>
            <a:ext cx="5874575" cy="56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2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работ на установке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4" y="1255155"/>
            <a:ext cx="46401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 размещение боксов для детекторов, расположенных в вакууме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ТЗ на изготовление новых вакуумных боксов;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 контракт на проектирование модернизации электроснабжения установки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BM@N;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смета работ и материалов на проведении модернизации электроснабжения установки;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Начата процедура формирования ТЗ на модернизацию электроснабжения установки;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 работы на создание чертежей механических опор для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ToF400&amp;CSC;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собраны обе механические опоры;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 работы по проектированию новой конфигурации пучковой ловушки;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металл для пучковой ловушки находится в 205м корпусе. Ждем расчеты для подтверждения конфигурации ловушки.</a:t>
            </a:r>
            <a:endParaRPr lang="ru-RU" sz="1600" dirty="0"/>
          </a:p>
        </p:txBody>
      </p:sp>
      <p:pic>
        <p:nvPicPr>
          <p:cNvPr id="16385" name="Picture 1" descr="D:\загрузки\IMG_20230513_112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2" y="1402774"/>
            <a:ext cx="4243513" cy="31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3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4" y="1268760"/>
            <a:ext cx="6912768" cy="288032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7166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биологической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365104"/>
            <a:ext cx="844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Два расчётных варианта бетонной защиты. </a:t>
            </a:r>
            <a:r>
              <a:rPr lang="en-US" dirty="0" err="1"/>
              <a:t>Config</a:t>
            </a:r>
            <a:r>
              <a:rPr lang="ru-RU" dirty="0"/>
              <a:t>11 (сверху) - вариант с воздушным проемом в бетонной защите в зоне </a:t>
            </a:r>
            <a:r>
              <a:rPr lang="en-US" dirty="0">
                <a:solidFill>
                  <a:srgbClr val="0000FF"/>
                </a:solidFill>
              </a:rPr>
              <a:t>PASSAGE</a:t>
            </a:r>
            <a:r>
              <a:rPr lang="ru-RU" dirty="0"/>
              <a:t>, </a:t>
            </a:r>
            <a:r>
              <a:rPr lang="en-US" dirty="0" err="1"/>
              <a:t>Config</a:t>
            </a:r>
            <a:r>
              <a:rPr lang="ru-RU" dirty="0"/>
              <a:t>12 (снизу) - вариант со сплошной бетонной защитой в зоне </a:t>
            </a:r>
            <a:r>
              <a:rPr lang="en-US" dirty="0">
                <a:solidFill>
                  <a:srgbClr val="0000FF"/>
                </a:solidFill>
              </a:rPr>
              <a:t>PASSAGE</a:t>
            </a:r>
            <a:r>
              <a:rPr lang="ru-RU" dirty="0"/>
              <a:t>. Слева показаны вертикальные разрезы (на уровне пучковой ловушки) расчетной геометрии установки. Справа показаны горизонтальные разрезы (на уровне </a:t>
            </a:r>
            <a:r>
              <a:rPr lang="ru-RU" dirty="0" err="1"/>
              <a:t>ионопровода</a:t>
            </a:r>
            <a:r>
              <a:rPr lang="ru-RU" dirty="0"/>
              <a:t>) расчетной геометрии установки и отмечены основные посещаемые зоны (</a:t>
            </a:r>
            <a:r>
              <a:rPr lang="en-US" dirty="0">
                <a:solidFill>
                  <a:srgbClr val="0000FF"/>
                </a:solidFill>
              </a:rPr>
              <a:t>PASSAGE</a:t>
            </a:r>
            <a:r>
              <a:rPr lang="ru-RU" dirty="0"/>
              <a:t> – зона прохода персонала, </a:t>
            </a:r>
            <a:r>
              <a:rPr lang="en-US" dirty="0">
                <a:solidFill>
                  <a:srgbClr val="0000FF"/>
                </a:solidFill>
              </a:rPr>
              <a:t>COUNTING</a:t>
            </a:r>
            <a:r>
              <a:rPr lang="ru-RU" dirty="0"/>
              <a:t> и </a:t>
            </a:r>
            <a:r>
              <a:rPr lang="en-US" dirty="0">
                <a:solidFill>
                  <a:srgbClr val="0000FF"/>
                </a:solidFill>
              </a:rPr>
              <a:t>HOUSING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- зоны нахождения персонала во время эксперимента, </a:t>
            </a:r>
            <a:r>
              <a:rPr lang="en-US" dirty="0">
                <a:solidFill>
                  <a:srgbClr val="0000FF"/>
                </a:solidFill>
              </a:rPr>
              <a:t>GAS</a:t>
            </a:r>
            <a:r>
              <a:rPr lang="ru-RU" dirty="0"/>
              <a:t> - зона кратковременного присутствия персонала).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124744"/>
            <a:ext cx="209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Литвиненко </a:t>
            </a:r>
            <a:r>
              <a:rPr lang="ru-RU" sz="2400" b="1" dirty="0">
                <a:solidFill>
                  <a:srgbClr val="0000FF"/>
                </a:solidFill>
              </a:rPr>
              <a:t>Е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034244"/>
            <a:ext cx="468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Расчеты выполненные в 2021 году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4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7166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биологической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84" y="5836774"/>
            <a:ext cx="844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Распределения мощности эквивалентной дозы (</a:t>
            </a:r>
            <a:r>
              <a:rPr lang="ru-RU" dirty="0" err="1"/>
              <a:t>мкЗв</a:t>
            </a:r>
            <a:r>
              <a:rPr lang="ru-RU" dirty="0"/>
              <a:t>/час) в горизонтальной плоскости на уровне </a:t>
            </a:r>
            <a:r>
              <a:rPr lang="ru-RU" dirty="0" err="1"/>
              <a:t>ионопровода</a:t>
            </a:r>
            <a:r>
              <a:rPr lang="ru-RU" dirty="0"/>
              <a:t> (</a:t>
            </a:r>
            <a:r>
              <a:rPr lang="en-US" dirty="0"/>
              <a:t>Y</a:t>
            </a:r>
            <a:r>
              <a:rPr lang="ru-RU" dirty="0"/>
              <a:t>=0; слева) и на высоте 176 см от уровня пола (</a:t>
            </a:r>
            <a:r>
              <a:rPr lang="en-US" dirty="0"/>
              <a:t>Y</a:t>
            </a:r>
            <a:r>
              <a:rPr lang="ru-RU" dirty="0"/>
              <a:t>=-40; справа), рассчитанной на сетке с шагом 10 см по каждой оси координат.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6" y="1177720"/>
            <a:ext cx="7560840" cy="4699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3076289"/>
            <a:ext cx="209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Литвиненко </a:t>
            </a:r>
            <a:r>
              <a:rPr lang="ru-RU" sz="2400" b="1" dirty="0">
                <a:solidFill>
                  <a:srgbClr val="0000FF"/>
                </a:solidFill>
              </a:rPr>
              <a:t>Е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824300" y="3326556"/>
            <a:ext cx="468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Расчеты выполненные в 2021 году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5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7166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биологической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54967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Распределения для двух вариантов бетонной защиты </a:t>
            </a:r>
            <a:r>
              <a:rPr lang="en-US" dirty="0" err="1"/>
              <a:t>Config</a:t>
            </a:r>
            <a:r>
              <a:rPr lang="ru-RU" dirty="0"/>
              <a:t>11  (сверху) и </a:t>
            </a:r>
            <a:r>
              <a:rPr lang="en-US" dirty="0" err="1"/>
              <a:t>Config</a:t>
            </a:r>
            <a:r>
              <a:rPr lang="ru-RU" dirty="0"/>
              <a:t>12 (снизу). Слева показаны распределения в горизонтальной плоскости </a:t>
            </a:r>
            <a:r>
              <a:rPr lang="en-US" dirty="0"/>
              <a:t>XZ </a:t>
            </a:r>
            <a:r>
              <a:rPr lang="ru-RU" dirty="0"/>
              <a:t>максимумов мощности эквивалентной дозы (</a:t>
            </a:r>
            <a:r>
              <a:rPr lang="ru-RU" dirty="0" err="1"/>
              <a:t>мкЗв</a:t>
            </a:r>
            <a:r>
              <a:rPr lang="ru-RU" dirty="0"/>
              <a:t>/час), по оси </a:t>
            </a:r>
            <a:r>
              <a:rPr lang="en-US" dirty="0"/>
              <a:t>Y </a:t>
            </a:r>
            <a:r>
              <a:rPr lang="ru-RU" dirty="0"/>
              <a:t>взят диапазон 6-176 см от уровня пола, причем все значения мощности свыше 5.5 </a:t>
            </a:r>
            <a:r>
              <a:rPr lang="ru-RU" dirty="0" err="1"/>
              <a:t>мкЗв</a:t>
            </a:r>
            <a:r>
              <a:rPr lang="ru-RU" dirty="0"/>
              <a:t>/час показаны одним цветом (красный). По центру показаны распределения в горизонтальной плоскости </a:t>
            </a:r>
            <a:r>
              <a:rPr lang="en-US" dirty="0"/>
              <a:t>XZ </a:t>
            </a:r>
            <a:r>
              <a:rPr lang="ru-RU" dirty="0"/>
              <a:t>максимумов мощности эквивалентной дозы (</a:t>
            </a:r>
            <a:r>
              <a:rPr lang="ru-RU" dirty="0" err="1"/>
              <a:t>мкЗв</a:t>
            </a:r>
            <a:r>
              <a:rPr lang="ru-RU" dirty="0"/>
              <a:t>/час), по оси </a:t>
            </a:r>
            <a:r>
              <a:rPr lang="en-US" dirty="0"/>
              <a:t>Y </a:t>
            </a:r>
            <a:r>
              <a:rPr lang="ru-RU" dirty="0"/>
              <a:t>взят весь диапазон от -34 до 816 см от уровня пола. Справа показаны значения высоты над уровнем пола для максимумов мощности эквивалентной дозы по </a:t>
            </a:r>
            <a:r>
              <a:rPr lang="en-US" dirty="0"/>
              <a:t>Y </a:t>
            </a:r>
            <a:r>
              <a:rPr lang="ru-RU" dirty="0"/>
              <a:t>в точках сетки по </a:t>
            </a:r>
            <a:r>
              <a:rPr lang="en-US" dirty="0"/>
              <a:t>X</a:t>
            </a:r>
            <a:r>
              <a:rPr lang="ru-RU" dirty="0"/>
              <a:t>,</a:t>
            </a:r>
            <a:r>
              <a:rPr lang="en-US" dirty="0"/>
              <a:t>Z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416824" cy="3424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3387" y="3501008"/>
            <a:ext cx="209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Литвиненко </a:t>
            </a:r>
            <a:r>
              <a:rPr lang="ru-RU" sz="2400" b="1" dirty="0">
                <a:solidFill>
                  <a:srgbClr val="0000FF"/>
                </a:solidFill>
              </a:rPr>
              <a:t>Е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367" y="4265076"/>
            <a:ext cx="468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Расчеты выполненные в 2021 году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6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биологической защиты установки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D:\загрузки\Снимок экрана 2023-09-19 1243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1" y="1270695"/>
            <a:ext cx="7969687" cy="42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381" y="6021288"/>
            <a:ext cx="777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Полностью выполнена процедура создания модели элементов </a:t>
            </a:r>
            <a:r>
              <a:rPr lang="ru-RU" dirty="0" err="1" smtClean="0"/>
              <a:t>ионопровода</a:t>
            </a:r>
            <a:endParaRPr lang="ru-RU" dirty="0" smtClean="0"/>
          </a:p>
          <a:p>
            <a:pPr algn="ctr"/>
            <a:r>
              <a:rPr lang="ru-RU" dirty="0" smtClean="0"/>
              <a:t> и модернизированной пучковой «ловушки».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7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биологической защиты установки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1" name="Picture 3" descr="D:\загрузки\Снимок экрана 2023-09-19 1234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3" y="1268760"/>
            <a:ext cx="8675412" cy="45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345" y="6124654"/>
            <a:ext cx="878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Согласованы 3 различных варианта расчета. Различия в основном затронут различные </a:t>
            </a:r>
          </a:p>
          <a:p>
            <a:pPr algn="ctr"/>
            <a:r>
              <a:rPr lang="ru-RU" dirty="0" smtClean="0"/>
              <a:t>конфигурации бетонной защиты за пучковой «ловушкой».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8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 descr="D:\загрузки\Снимок экрана 2023-09-19 1232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0" y="1400002"/>
            <a:ext cx="86168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биологической защиты установки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219" y="5661247"/>
            <a:ext cx="621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Результат запуска процесса моделирования. </a:t>
            </a:r>
          </a:p>
          <a:p>
            <a:pPr algn="ctr"/>
            <a:r>
              <a:rPr lang="ru-RU" dirty="0" smtClean="0"/>
              <a:t>На картинках результат с </a:t>
            </a:r>
            <a:r>
              <a:rPr lang="ru-RU" dirty="0" smtClean="0">
                <a:solidFill>
                  <a:srgbClr val="0000FF"/>
                </a:solidFill>
              </a:rPr>
              <a:t>3000</a:t>
            </a:r>
            <a:r>
              <a:rPr lang="ru-RU" dirty="0" smtClean="0"/>
              <a:t> пучковыми частицами (</a:t>
            </a:r>
            <a:r>
              <a:rPr lang="en-US" dirty="0" err="1" smtClean="0">
                <a:solidFill>
                  <a:srgbClr val="FF0000"/>
                </a:solidFill>
              </a:rPr>
              <a:t>Au+Au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698" y="116632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же будет сеанс в будущем?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13.09.2023)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загрузки\1662279495_12-kartinkof-club-p-novie-i-krasivie-kartinki-neznaika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8076"/>
            <a:ext cx="34152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1484784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Сеанс без </a:t>
            </a:r>
            <a:r>
              <a:rPr lang="ru-RU" dirty="0">
                <a:solidFill>
                  <a:srgbClr val="FF0066"/>
                </a:solidFill>
              </a:rPr>
              <a:t>ККС </a:t>
            </a:r>
            <a:r>
              <a:rPr lang="ru-RU" dirty="0"/>
              <a:t>(</a:t>
            </a:r>
            <a:r>
              <a:rPr lang="ru-RU" dirty="0" smtClean="0"/>
              <a:t>криогенно-компрессорной станции) </a:t>
            </a:r>
            <a:r>
              <a:rPr lang="ru-RU" dirty="0" smtClean="0">
                <a:solidFill>
                  <a:srgbClr val="FF0066"/>
                </a:solidFill>
              </a:rPr>
              <a:t>проводить бессмысленно.</a:t>
            </a:r>
          </a:p>
          <a:p>
            <a:r>
              <a:rPr lang="ru-RU" dirty="0" smtClean="0"/>
              <a:t>ККС планируют запустить в январе </a:t>
            </a:r>
            <a:r>
              <a:rPr lang="ru-RU" dirty="0" smtClean="0">
                <a:solidFill>
                  <a:srgbClr val="FF0066"/>
                </a:solidFill>
              </a:rPr>
              <a:t>2024</a:t>
            </a:r>
            <a:r>
              <a:rPr lang="ru-RU" dirty="0" smtClean="0"/>
              <a:t> года.</a:t>
            </a:r>
          </a:p>
          <a:p>
            <a:endParaRPr lang="ru-RU" dirty="0" smtClean="0"/>
          </a:p>
          <a:p>
            <a:r>
              <a:rPr lang="ru-RU" dirty="0" smtClean="0"/>
              <a:t>Сейчас все усилия направлены на сборку коллайдера.</a:t>
            </a:r>
          </a:p>
          <a:p>
            <a:endParaRPr lang="ru-RU" dirty="0" smtClean="0"/>
          </a:p>
          <a:p>
            <a:r>
              <a:rPr lang="ru-RU" dirty="0" smtClean="0"/>
              <a:t>Запуск ускорительного комплекса </a:t>
            </a:r>
            <a:r>
              <a:rPr lang="ru-RU" dirty="0" err="1">
                <a:solidFill>
                  <a:srgbClr val="FF0066"/>
                </a:solidFill>
              </a:rPr>
              <a:t>Бустер+Нуклотрон+Коллайдер</a:t>
            </a:r>
            <a:r>
              <a:rPr lang="ru-RU" dirty="0"/>
              <a:t> </a:t>
            </a:r>
            <a:r>
              <a:rPr lang="ru-RU" dirty="0" smtClean="0"/>
              <a:t>намечен на осень </a:t>
            </a:r>
            <a:r>
              <a:rPr lang="ru-RU" dirty="0" smtClean="0">
                <a:solidFill>
                  <a:srgbClr val="FF0066"/>
                </a:solidFill>
              </a:rPr>
              <a:t>2024</a:t>
            </a:r>
            <a:r>
              <a:rPr lang="ru-RU" dirty="0" smtClean="0"/>
              <a:t> года.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Но есть </a:t>
            </a:r>
            <a:r>
              <a:rPr lang="ru-RU" dirty="0"/>
              <a:t>вероятность, что </a:t>
            </a:r>
            <a:r>
              <a:rPr lang="ru-RU" dirty="0" err="1">
                <a:solidFill>
                  <a:srgbClr val="FF0066"/>
                </a:solidFill>
              </a:rPr>
              <a:t>Бустер+Нуклотрон</a:t>
            </a:r>
            <a:r>
              <a:rPr lang="ru-RU" dirty="0"/>
              <a:t> будут запускать весной </a:t>
            </a:r>
            <a:r>
              <a:rPr lang="ru-RU" dirty="0">
                <a:solidFill>
                  <a:srgbClr val="FF0066"/>
                </a:solidFill>
              </a:rPr>
              <a:t>2024</a:t>
            </a:r>
            <a:r>
              <a:rPr lang="ru-RU" dirty="0"/>
              <a:t> года (назван месяц </a:t>
            </a:r>
            <a:r>
              <a:rPr lang="ru-RU" dirty="0" smtClean="0"/>
              <a:t>март </a:t>
            </a:r>
            <a:r>
              <a:rPr lang="en-US" dirty="0" smtClean="0"/>
              <a:t>      </a:t>
            </a:r>
            <a:r>
              <a:rPr lang="ru-RU" dirty="0"/>
              <a:t>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6459041" y="4833292"/>
            <a:ext cx="288032" cy="288032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64108" y="5801488"/>
            <a:ext cx="6099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В связи с вышеизложенным нам необходимо собрать установку </a:t>
            </a:r>
            <a:r>
              <a:rPr lang="en-US" sz="2000" dirty="0" smtClean="0">
                <a:solidFill>
                  <a:srgbClr val="FF0066"/>
                </a:solidFill>
              </a:rPr>
              <a:t>BM@N</a:t>
            </a:r>
            <a:r>
              <a:rPr lang="ru-RU" sz="2000" dirty="0" smtClean="0">
                <a:solidFill>
                  <a:srgbClr val="0000FF"/>
                </a:solidFill>
              </a:rPr>
              <a:t> в полной конфигурации к марту </a:t>
            </a:r>
            <a:r>
              <a:rPr lang="ru-RU" sz="2000" dirty="0" smtClean="0">
                <a:solidFill>
                  <a:srgbClr val="FF0066"/>
                </a:solidFill>
              </a:rPr>
              <a:t>2024</a:t>
            </a:r>
            <a:r>
              <a:rPr lang="ru-RU" sz="2000" dirty="0" smtClean="0">
                <a:solidFill>
                  <a:srgbClr val="0000FF"/>
                </a:solidFill>
              </a:rPr>
              <a:t> года.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6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10670</TotalTime>
  <Words>812</Words>
  <Application>Microsoft Office PowerPoint</Application>
  <PresentationFormat>Экран (4:3)</PresentationFormat>
  <Paragraphs>93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Установка BM@N.  Планы на 2023 год.</vt:lpstr>
      <vt:lpstr>Статус работ на установке BM@N</vt:lpstr>
      <vt:lpstr>Моделирование биологической защиты установки BM@N.</vt:lpstr>
      <vt:lpstr>Моделирование биологической защиты установки BM@N</vt:lpstr>
      <vt:lpstr>Моделирование биологической защиты установки BM@N</vt:lpstr>
      <vt:lpstr>Моделирование биологической защиты установки BM@N</vt:lpstr>
      <vt:lpstr>Моделирование биологической защиты установки BM@N</vt:lpstr>
      <vt:lpstr>Моделирование биологической защиты установки BM@N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Конфигурация детекторов, расположенных в магните СП-41 после мишени. Конструкция мишенного узла.</dc:title>
  <dc:creator>piyadin</dc:creator>
  <cp:lastModifiedBy>piyadin</cp:lastModifiedBy>
  <cp:revision>239</cp:revision>
  <cp:lastPrinted>2020-10-22T07:49:48Z</cp:lastPrinted>
  <dcterms:created xsi:type="dcterms:W3CDTF">2019-02-04T16:49:55Z</dcterms:created>
  <dcterms:modified xsi:type="dcterms:W3CDTF">2023-09-26T07:18:20Z</dcterms:modified>
</cp:coreProperties>
</file>