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64.jpg" ContentType="image/jpeg"/>
  <Override PartName="/ppt/media/image6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312" r:id="rId3"/>
    <p:sldId id="317" r:id="rId4"/>
    <p:sldId id="323" r:id="rId5"/>
    <p:sldId id="316" r:id="rId6"/>
    <p:sldId id="315" r:id="rId7"/>
    <p:sldId id="321" r:id="rId8"/>
    <p:sldId id="322" r:id="rId9"/>
    <p:sldId id="264" r:id="rId10"/>
    <p:sldId id="314" r:id="rId11"/>
    <p:sldId id="300" r:id="rId12"/>
    <p:sldId id="281" r:id="rId13"/>
    <p:sldId id="310" r:id="rId14"/>
    <p:sldId id="265" r:id="rId15"/>
    <p:sldId id="309" r:id="rId16"/>
    <p:sldId id="303" r:id="rId17"/>
    <p:sldId id="260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2FA9FC-4FC9-4B10-88B5-20BF063E89E0}">
          <p14:sldIdLst>
            <p14:sldId id="277"/>
            <p14:sldId id="312"/>
            <p14:sldId id="317"/>
            <p14:sldId id="323"/>
            <p14:sldId id="316"/>
            <p14:sldId id="315"/>
            <p14:sldId id="321"/>
            <p14:sldId id="322"/>
            <p14:sldId id="264"/>
            <p14:sldId id="314"/>
            <p14:sldId id="300"/>
            <p14:sldId id="281"/>
            <p14:sldId id="310"/>
            <p14:sldId id="265"/>
            <p14:sldId id="309"/>
            <p14:sldId id="303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E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6727" autoAdjust="0"/>
  </p:normalViewPr>
  <p:slideViewPr>
    <p:cSldViewPr>
      <p:cViewPr varScale="1">
        <p:scale>
          <a:sx n="91" d="100"/>
          <a:sy n="91" d="100"/>
        </p:scale>
        <p:origin x="8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A8134-9C6C-4593-9865-C09B51461666}" type="datetimeFigureOut">
              <a:rPr lang="x-none" smtClean="0"/>
              <a:pPr/>
              <a:t>26.09.2023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AD6F2-F14F-4E90-B9DA-C34C58D587C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72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AD6F2-F14F-4E90-B9DA-C34C58D587C6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375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4b055066c_0_6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f4b055066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10E0232-D0AA-4D34-BC5F-54AB876A939A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76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b915969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b915969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1C2C-C205-4005-8159-D0A66B3A99E9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059A-37ED-42BC-BE0F-2231336FC7D7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64C-DBD0-4733-8930-1B3C0BC5F60E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75F-F47E-40DF-B3F7-38CEB9170B40}" type="datetime1">
              <a:rPr lang="ru-RU" altLang="ru-RU" smtClean="0"/>
              <a:t>26.09.2023</a:t>
            </a:fld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10th Collaboration Meeting of the  BM@N,  15 ÷ 19 May 2023 </a:t>
            </a: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CFD20-BB61-4B30-8A25-E4D60D1210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090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62443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593280"/>
            <a:ext cx="8520120" cy="76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11760" y="1536480"/>
            <a:ext cx="8520120" cy="455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70EE345-B9B2-4544-9A81-435FC499DF8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45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41AE-8562-4B7E-B763-A7890254DB20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4A8A-4525-424D-8038-C0233817D27B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448C-A31A-4B71-8496-1F924A8137AB}" type="datetime1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03B3-0318-4845-94CC-79E78F712780}" type="datetime1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3D9A-BEC8-4B2E-A219-A8C7D8E87338}" type="datetime1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72B-D5FB-4F91-9C93-A05D1D71037C}" type="datetime1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CEBC-BCAD-4CF3-AD3E-27796FA19855}" type="datetime1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4062-C110-4B32-A79A-8C0583C1738C}" type="datetime1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51F8E-D52D-46EA-A64C-83858A704B6D}" type="datetime1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10th Collaboration Meeting of the  BM@N,  15 ÷ 19 May 2023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9.gif"/><Relationship Id="rId7" Type="http://schemas.openxmlformats.org/officeDocument/2006/relationships/image" Target="../media/image61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gi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568" y="1906380"/>
            <a:ext cx="7776864" cy="933428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algn="just">
              <a:spcBef>
                <a:spcPts val="79"/>
              </a:spcBef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                      </a:t>
            </a:r>
            <a:endParaRPr sz="1600" i="1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142149"/>
            <a:ext cx="809293" cy="5393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8296" y="216184"/>
            <a:ext cx="684272" cy="391316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0B667-C3C3-A251-12F1-A6CD7242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949280"/>
            <a:ext cx="2895600" cy="365125"/>
          </a:xfrm>
        </p:spPr>
        <p:txBody>
          <a:bodyPr/>
          <a:lstStyle/>
          <a:p>
            <a:r>
              <a:rPr lang="ru-RU" sz="1400" b="1" i="1" dirty="0" smtClean="0"/>
              <a:t>Совещание по подсистемам БМН, Замятин Н.И., 26.09.2023</a:t>
            </a:r>
            <a:endParaRPr lang="ru-RU" sz="14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ED42CF-8F2F-3711-685E-FA9942D1C625}"/>
              </a:ext>
            </a:extLst>
          </p:cNvPr>
          <p:cNvSpPr txBox="1"/>
          <p:nvPr/>
        </p:nvSpPr>
        <p:spPr>
          <a:xfrm>
            <a:off x="1763688" y="1707200"/>
            <a:ext cx="67687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Процесс устранения нечувствительных </a:t>
            </a:r>
            <a:r>
              <a:rPr lang="en-US" sz="2000" b="1" i="1" dirty="0" smtClean="0"/>
              <a:t>FEE-</a:t>
            </a:r>
            <a:r>
              <a:rPr lang="ru-RU" sz="2000" b="1" i="1" dirty="0" smtClean="0"/>
              <a:t>каналов в передней части </a:t>
            </a:r>
            <a:r>
              <a:rPr lang="ru-RU" sz="2000" b="1" i="1" dirty="0" err="1" smtClean="0"/>
              <a:t>трекера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FSD-Si</a:t>
            </a:r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r>
              <a:rPr lang="ru-RU" sz="1600" i="1" dirty="0" smtClean="0"/>
              <a:t>Состояние на 26.09.2023.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612772"/>
            <a:ext cx="6692265" cy="2959418"/>
            <a:chOff x="304800" y="1007363"/>
            <a:chExt cx="8923020" cy="3945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2264" y="1469346"/>
              <a:ext cx="3305555" cy="34089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6355" y="1007363"/>
              <a:ext cx="883920" cy="10469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3352799"/>
              <a:ext cx="2574036" cy="1600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533" y="876036"/>
            <a:ext cx="7075170" cy="332303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Forward</a:t>
            </a:r>
            <a:r>
              <a:rPr sz="2100" spc="-19" dirty="0"/>
              <a:t> </a:t>
            </a:r>
            <a:r>
              <a:rPr sz="2100" dirty="0"/>
              <a:t>Silicon</a:t>
            </a:r>
            <a:r>
              <a:rPr sz="2100" spc="-26" dirty="0"/>
              <a:t> </a:t>
            </a:r>
            <a:r>
              <a:rPr sz="2100" spc="-4" dirty="0"/>
              <a:t>Detectors</a:t>
            </a:r>
            <a:r>
              <a:rPr sz="2100" spc="-38" dirty="0"/>
              <a:t> </a:t>
            </a:r>
            <a:r>
              <a:rPr sz="2100" dirty="0"/>
              <a:t>Configuration</a:t>
            </a:r>
            <a:r>
              <a:rPr sz="2100" spc="-8" dirty="0"/>
              <a:t> </a:t>
            </a:r>
            <a:r>
              <a:rPr sz="2100" spc="-4" dirty="0"/>
              <a:t>(BM@N </a:t>
            </a:r>
            <a:r>
              <a:rPr sz="2100" dirty="0"/>
              <a:t>2023</a:t>
            </a:r>
            <a:r>
              <a:rPr sz="2100" spc="-11" dirty="0"/>
              <a:t> </a:t>
            </a:r>
            <a:r>
              <a:rPr sz="2100" spc="-4" dirty="0"/>
              <a:t>–</a:t>
            </a:r>
            <a:r>
              <a:rPr sz="2100" spc="-11" dirty="0"/>
              <a:t> Xe </a:t>
            </a:r>
            <a:r>
              <a:rPr sz="2100" spc="-8" dirty="0"/>
              <a:t>run)</a:t>
            </a:r>
            <a:endParaRPr sz="2100"/>
          </a:p>
        </p:txBody>
      </p:sp>
      <p:sp>
        <p:nvSpPr>
          <p:cNvPr id="7" name="object 7"/>
          <p:cNvSpPr txBox="1"/>
          <p:nvPr/>
        </p:nvSpPr>
        <p:spPr>
          <a:xfrm>
            <a:off x="2295430" y="4594288"/>
            <a:ext cx="1923574" cy="1591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975" spc="-19" dirty="0">
                <a:latin typeface="Times New Roman"/>
                <a:cs typeface="Times New Roman"/>
              </a:rPr>
              <a:t>View</a:t>
            </a:r>
            <a:r>
              <a:rPr sz="975" spc="-8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of</a:t>
            </a:r>
            <a:r>
              <a:rPr sz="975" spc="240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the FSD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in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the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magnet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SP-41</a:t>
            </a:r>
            <a:endParaRPr sz="97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021" y="3315271"/>
            <a:ext cx="2051685" cy="150041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>
              <a:spcBef>
                <a:spcPts val="34"/>
              </a:spcBef>
            </a:pPr>
            <a:endParaRPr sz="1425">
              <a:latin typeface="Times New Roman"/>
              <a:cs typeface="Times New Roman"/>
            </a:endParaRPr>
          </a:p>
          <a:p>
            <a:pPr marL="524828"/>
            <a:r>
              <a:rPr sz="975" spc="-4" dirty="0">
                <a:latin typeface="Times New Roman"/>
                <a:cs typeface="Times New Roman"/>
              </a:rPr>
              <a:t>Half plane</a:t>
            </a:r>
            <a:r>
              <a:rPr sz="975" spc="-11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view #3</a:t>
            </a:r>
            <a:endParaRPr sz="97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8336" y="4525423"/>
            <a:ext cx="1745456" cy="32973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71"/>
              </a:spcBef>
            </a:pPr>
            <a:r>
              <a:rPr sz="975" spc="-4" dirty="0">
                <a:latin typeface="Times New Roman"/>
                <a:cs typeface="Times New Roman"/>
              </a:rPr>
              <a:t>Location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of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FSD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planes</a:t>
            </a:r>
            <a:r>
              <a:rPr sz="975" spc="24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in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session</a:t>
            </a:r>
            <a:endParaRPr sz="975">
              <a:latin typeface="Times New Roman"/>
              <a:cs typeface="Times New Roman"/>
            </a:endParaRPr>
          </a:p>
          <a:p>
            <a:pPr algn="ctr">
              <a:lnSpc>
                <a:spcPts val="1260"/>
              </a:lnSpc>
            </a:pPr>
            <a:r>
              <a:rPr sz="975" spc="-4" dirty="0">
                <a:latin typeface="Times New Roman"/>
                <a:cs typeface="Times New Roman"/>
              </a:rPr>
              <a:t>2023</a:t>
            </a:r>
            <a:r>
              <a:rPr sz="975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(side</a:t>
            </a:r>
            <a:r>
              <a:rPr sz="1050" spc="-41" dirty="0">
                <a:latin typeface="Times New Roman"/>
                <a:cs typeface="Times New Roman"/>
              </a:rPr>
              <a:t> </a:t>
            </a:r>
            <a:r>
              <a:rPr sz="1050" spc="-4" dirty="0">
                <a:latin typeface="Times New Roman"/>
                <a:cs typeface="Times New Roman"/>
              </a:rPr>
              <a:t>OYZ)</a:t>
            </a:r>
            <a:endParaRPr sz="105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10881"/>
              </p:ext>
            </p:extLst>
          </p:nvPr>
        </p:nvGraphicFramePr>
        <p:xfrm>
          <a:off x="1403648" y="5014912"/>
          <a:ext cx="4186575" cy="1427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932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Planes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47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#0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47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#1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47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#2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47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#3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4764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4764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32"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Modules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48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66"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Channels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7680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12800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17920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23040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53760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66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00" baseline="23809" dirty="0">
                          <a:latin typeface="Times New Roman"/>
                          <a:cs typeface="Times New Roman"/>
                        </a:rPr>
                        <a:t>2</a:t>
                      </a:r>
                      <a:endParaRPr sz="800" baseline="23809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0,035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0,073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0,102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0,132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5241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10489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0,307</a:t>
                      </a:r>
                    </a:p>
                  </a:txBody>
                  <a:tcPr marL="0" marR="0" marT="25241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2222659" y="4780216"/>
            <a:ext cx="2361724" cy="290513"/>
          </a:xfrm>
          <a:custGeom>
            <a:avLst/>
            <a:gdLst/>
            <a:ahLst/>
            <a:cxnLst/>
            <a:rect l="l" t="t" r="r" b="b"/>
            <a:pathLst>
              <a:path w="3148965" h="387350">
                <a:moveTo>
                  <a:pt x="3066747" y="338468"/>
                </a:moveTo>
                <a:lnTo>
                  <a:pt x="3017393" y="360959"/>
                </a:lnTo>
                <a:lnTo>
                  <a:pt x="3014218" y="369430"/>
                </a:lnTo>
                <a:lnTo>
                  <a:pt x="3017393" y="376605"/>
                </a:lnTo>
                <a:lnTo>
                  <a:pt x="3020695" y="383793"/>
                </a:lnTo>
                <a:lnTo>
                  <a:pt x="3029204" y="386956"/>
                </a:lnTo>
                <a:lnTo>
                  <a:pt x="3123882" y="343788"/>
                </a:lnTo>
                <a:lnTo>
                  <a:pt x="3119374" y="343788"/>
                </a:lnTo>
                <a:lnTo>
                  <a:pt x="3066747" y="338468"/>
                </a:lnTo>
                <a:close/>
              </a:path>
              <a:path w="3148965" h="387350">
                <a:moveTo>
                  <a:pt x="3092592" y="326713"/>
                </a:moveTo>
                <a:lnTo>
                  <a:pt x="3066747" y="338468"/>
                </a:lnTo>
                <a:lnTo>
                  <a:pt x="3119374" y="343788"/>
                </a:lnTo>
                <a:lnTo>
                  <a:pt x="3119635" y="341121"/>
                </a:lnTo>
                <a:lnTo>
                  <a:pt x="3112389" y="341121"/>
                </a:lnTo>
                <a:lnTo>
                  <a:pt x="3092592" y="326713"/>
                </a:lnTo>
                <a:close/>
              </a:path>
              <a:path w="3148965" h="387350">
                <a:moveTo>
                  <a:pt x="3042539" y="255015"/>
                </a:moveTo>
                <a:lnTo>
                  <a:pt x="3033522" y="256412"/>
                </a:lnTo>
                <a:lnTo>
                  <a:pt x="3028950" y="262762"/>
                </a:lnTo>
                <a:lnTo>
                  <a:pt x="3024251" y="269112"/>
                </a:lnTo>
                <a:lnTo>
                  <a:pt x="3025647" y="278129"/>
                </a:lnTo>
                <a:lnTo>
                  <a:pt x="3032125" y="282701"/>
                </a:lnTo>
                <a:lnTo>
                  <a:pt x="3069677" y="310034"/>
                </a:lnTo>
                <a:lnTo>
                  <a:pt x="3122168" y="315340"/>
                </a:lnTo>
                <a:lnTo>
                  <a:pt x="3119374" y="343788"/>
                </a:lnTo>
                <a:lnTo>
                  <a:pt x="3123882" y="343788"/>
                </a:lnTo>
                <a:lnTo>
                  <a:pt x="3148965" y="332358"/>
                </a:lnTo>
                <a:lnTo>
                  <a:pt x="3042539" y="255015"/>
                </a:lnTo>
                <a:close/>
              </a:path>
              <a:path w="3148965" h="387350">
                <a:moveTo>
                  <a:pt x="3114802" y="316610"/>
                </a:moveTo>
                <a:lnTo>
                  <a:pt x="3092592" y="326713"/>
                </a:lnTo>
                <a:lnTo>
                  <a:pt x="3112389" y="341121"/>
                </a:lnTo>
                <a:lnTo>
                  <a:pt x="3114802" y="316610"/>
                </a:lnTo>
                <a:close/>
              </a:path>
              <a:path w="3148965" h="387350">
                <a:moveTo>
                  <a:pt x="3122043" y="316610"/>
                </a:moveTo>
                <a:lnTo>
                  <a:pt x="3114802" y="316610"/>
                </a:lnTo>
                <a:lnTo>
                  <a:pt x="3112389" y="341121"/>
                </a:lnTo>
                <a:lnTo>
                  <a:pt x="3119635" y="341121"/>
                </a:lnTo>
                <a:lnTo>
                  <a:pt x="3122043" y="316610"/>
                </a:lnTo>
                <a:close/>
              </a:path>
              <a:path w="3148965" h="387350">
                <a:moveTo>
                  <a:pt x="2793" y="0"/>
                </a:moveTo>
                <a:lnTo>
                  <a:pt x="0" y="28447"/>
                </a:lnTo>
                <a:lnTo>
                  <a:pt x="3066747" y="338468"/>
                </a:lnTo>
                <a:lnTo>
                  <a:pt x="3092592" y="326713"/>
                </a:lnTo>
                <a:lnTo>
                  <a:pt x="3069677" y="310034"/>
                </a:lnTo>
                <a:lnTo>
                  <a:pt x="2793" y="0"/>
                </a:lnTo>
                <a:close/>
              </a:path>
              <a:path w="3148965" h="387350">
                <a:moveTo>
                  <a:pt x="3069677" y="310034"/>
                </a:moveTo>
                <a:lnTo>
                  <a:pt x="3092592" y="326713"/>
                </a:lnTo>
                <a:lnTo>
                  <a:pt x="3114802" y="316610"/>
                </a:lnTo>
                <a:lnTo>
                  <a:pt x="3122043" y="316610"/>
                </a:lnTo>
                <a:lnTo>
                  <a:pt x="3122168" y="315340"/>
                </a:lnTo>
                <a:lnTo>
                  <a:pt x="3069677" y="3100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2" name="object 12"/>
          <p:cNvGrpSpPr/>
          <p:nvPr/>
        </p:nvGrpSpPr>
        <p:grpSpPr>
          <a:xfrm>
            <a:off x="2221420" y="3285554"/>
            <a:ext cx="2027873" cy="1264920"/>
            <a:chOff x="2961894" y="3237738"/>
            <a:chExt cx="2703830" cy="168656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4200" y="3323844"/>
              <a:ext cx="2377440" cy="16001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61894" y="4246372"/>
              <a:ext cx="391795" cy="139065"/>
            </a:xfrm>
            <a:custGeom>
              <a:avLst/>
              <a:gdLst/>
              <a:ahLst/>
              <a:cxnLst/>
              <a:rect l="l" t="t" r="r" b="b"/>
              <a:pathLst>
                <a:path w="391795" h="139064">
                  <a:moveTo>
                    <a:pt x="309267" y="94732"/>
                  </a:moveTo>
                  <a:lnTo>
                    <a:pt x="257682" y="111505"/>
                  </a:lnTo>
                  <a:lnTo>
                    <a:pt x="253619" y="119633"/>
                  </a:lnTo>
                  <a:lnTo>
                    <a:pt x="256031" y="127126"/>
                  </a:lnTo>
                  <a:lnTo>
                    <a:pt x="258572" y="134619"/>
                  </a:lnTo>
                  <a:lnTo>
                    <a:pt x="266573" y="138683"/>
                  </a:lnTo>
                  <a:lnTo>
                    <a:pt x="367235" y="105917"/>
                  </a:lnTo>
                  <a:lnTo>
                    <a:pt x="361060" y="105917"/>
                  </a:lnTo>
                  <a:lnTo>
                    <a:pt x="309267" y="94732"/>
                  </a:lnTo>
                  <a:close/>
                </a:path>
                <a:path w="391795" h="139064">
                  <a:moveTo>
                    <a:pt x="336272" y="85936"/>
                  </a:moveTo>
                  <a:lnTo>
                    <a:pt x="309267" y="94732"/>
                  </a:lnTo>
                  <a:lnTo>
                    <a:pt x="361060" y="105917"/>
                  </a:lnTo>
                  <a:lnTo>
                    <a:pt x="361793" y="102488"/>
                  </a:lnTo>
                  <a:lnTo>
                    <a:pt x="354330" y="102488"/>
                  </a:lnTo>
                  <a:lnTo>
                    <a:pt x="336272" y="85936"/>
                  </a:lnTo>
                  <a:close/>
                </a:path>
                <a:path w="391795" h="139064">
                  <a:moveTo>
                    <a:pt x="294640" y="9016"/>
                  </a:moveTo>
                  <a:lnTo>
                    <a:pt x="285495" y="9397"/>
                  </a:lnTo>
                  <a:lnTo>
                    <a:pt x="280288" y="15239"/>
                  </a:lnTo>
                  <a:lnTo>
                    <a:pt x="274955" y="21081"/>
                  </a:lnTo>
                  <a:lnTo>
                    <a:pt x="275336" y="30098"/>
                  </a:lnTo>
                  <a:lnTo>
                    <a:pt x="315429" y="66829"/>
                  </a:lnTo>
                  <a:lnTo>
                    <a:pt x="367030" y="77977"/>
                  </a:lnTo>
                  <a:lnTo>
                    <a:pt x="361060" y="105917"/>
                  </a:lnTo>
                  <a:lnTo>
                    <a:pt x="367235" y="105917"/>
                  </a:lnTo>
                  <a:lnTo>
                    <a:pt x="391794" y="97916"/>
                  </a:lnTo>
                  <a:lnTo>
                    <a:pt x="300355" y="14350"/>
                  </a:lnTo>
                  <a:lnTo>
                    <a:pt x="294640" y="9016"/>
                  </a:lnTo>
                  <a:close/>
                </a:path>
                <a:path w="391795" h="139064">
                  <a:moveTo>
                    <a:pt x="359536" y="78358"/>
                  </a:moveTo>
                  <a:lnTo>
                    <a:pt x="336272" y="85936"/>
                  </a:lnTo>
                  <a:lnTo>
                    <a:pt x="354330" y="102488"/>
                  </a:lnTo>
                  <a:lnTo>
                    <a:pt x="359536" y="78358"/>
                  </a:lnTo>
                  <a:close/>
                </a:path>
                <a:path w="391795" h="139064">
                  <a:moveTo>
                    <a:pt x="366948" y="78358"/>
                  </a:moveTo>
                  <a:lnTo>
                    <a:pt x="359536" y="78358"/>
                  </a:lnTo>
                  <a:lnTo>
                    <a:pt x="354330" y="102488"/>
                  </a:lnTo>
                  <a:lnTo>
                    <a:pt x="361793" y="102488"/>
                  </a:lnTo>
                  <a:lnTo>
                    <a:pt x="366948" y="78358"/>
                  </a:lnTo>
                  <a:close/>
                </a:path>
                <a:path w="391795" h="139064">
                  <a:moveTo>
                    <a:pt x="6095" y="0"/>
                  </a:moveTo>
                  <a:lnTo>
                    <a:pt x="0" y="27939"/>
                  </a:lnTo>
                  <a:lnTo>
                    <a:pt x="309267" y="94732"/>
                  </a:lnTo>
                  <a:lnTo>
                    <a:pt x="336272" y="85936"/>
                  </a:lnTo>
                  <a:lnTo>
                    <a:pt x="315429" y="66829"/>
                  </a:lnTo>
                  <a:lnTo>
                    <a:pt x="6095" y="0"/>
                  </a:lnTo>
                  <a:close/>
                </a:path>
                <a:path w="391795" h="139064">
                  <a:moveTo>
                    <a:pt x="315429" y="66829"/>
                  </a:moveTo>
                  <a:lnTo>
                    <a:pt x="336272" y="85936"/>
                  </a:lnTo>
                  <a:lnTo>
                    <a:pt x="359536" y="78358"/>
                  </a:lnTo>
                  <a:lnTo>
                    <a:pt x="366948" y="78358"/>
                  </a:lnTo>
                  <a:lnTo>
                    <a:pt x="367030" y="77977"/>
                  </a:lnTo>
                  <a:lnTo>
                    <a:pt x="315429" y="668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023866" y="3237738"/>
              <a:ext cx="641985" cy="307975"/>
            </a:xfrm>
            <a:custGeom>
              <a:avLst/>
              <a:gdLst/>
              <a:ahLst/>
              <a:cxnLst/>
              <a:rect l="l" t="t" r="r" b="b"/>
              <a:pathLst>
                <a:path w="641985" h="307975">
                  <a:moveTo>
                    <a:pt x="641603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641603" y="307848"/>
                  </a:lnTo>
                  <a:lnTo>
                    <a:pt x="641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67899" y="3285554"/>
            <a:ext cx="481489" cy="19139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29528" rIns="0" bIns="0" rtlCol="0">
            <a:spAutoFit/>
          </a:bodyPr>
          <a:lstStyle/>
          <a:p>
            <a:pPr marL="68580">
              <a:spcBef>
                <a:spcPts val="233"/>
              </a:spcBef>
            </a:pPr>
            <a:r>
              <a:rPr sz="1050" i="1" spc="-23" dirty="0">
                <a:latin typeface="Times New Roman"/>
                <a:cs typeface="Times New Roman"/>
              </a:rPr>
              <a:t>Target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3202" y="1363599"/>
            <a:ext cx="4392454" cy="2917984"/>
            <a:chOff x="630936" y="675131"/>
            <a:chExt cx="5856605" cy="3890645"/>
          </a:xfrm>
        </p:grpSpPr>
        <p:sp>
          <p:nvSpPr>
            <p:cNvPr id="18" name="object 18"/>
            <p:cNvSpPr/>
            <p:nvPr/>
          </p:nvSpPr>
          <p:spPr>
            <a:xfrm>
              <a:off x="5663438" y="3204464"/>
              <a:ext cx="688340" cy="196850"/>
            </a:xfrm>
            <a:custGeom>
              <a:avLst/>
              <a:gdLst/>
              <a:ahLst/>
              <a:cxnLst/>
              <a:rect l="l" t="t" r="r" b="b"/>
              <a:pathLst>
                <a:path w="688339" h="196850">
                  <a:moveTo>
                    <a:pt x="633196" y="35797"/>
                  </a:moveTo>
                  <a:lnTo>
                    <a:pt x="0" y="177926"/>
                  </a:lnTo>
                  <a:lnTo>
                    <a:pt x="4063" y="196469"/>
                  </a:lnTo>
                  <a:lnTo>
                    <a:pt x="637318" y="54474"/>
                  </a:lnTo>
                  <a:lnTo>
                    <a:pt x="651274" y="41532"/>
                  </a:lnTo>
                  <a:lnTo>
                    <a:pt x="633196" y="35797"/>
                  </a:lnTo>
                  <a:close/>
                </a:path>
                <a:path w="688339" h="196850">
                  <a:moveTo>
                    <a:pt x="671797" y="28066"/>
                  </a:moveTo>
                  <a:lnTo>
                    <a:pt x="667638" y="28066"/>
                  </a:lnTo>
                  <a:lnTo>
                    <a:pt x="671829" y="46736"/>
                  </a:lnTo>
                  <a:lnTo>
                    <a:pt x="637318" y="54474"/>
                  </a:lnTo>
                  <a:lnTo>
                    <a:pt x="598551" y="90424"/>
                  </a:lnTo>
                  <a:lnTo>
                    <a:pt x="594740" y="94107"/>
                  </a:lnTo>
                  <a:lnTo>
                    <a:pt x="594487" y="100075"/>
                  </a:lnTo>
                  <a:lnTo>
                    <a:pt x="601726" y="107823"/>
                  </a:lnTo>
                  <a:lnTo>
                    <a:pt x="607695" y="107950"/>
                  </a:lnTo>
                  <a:lnTo>
                    <a:pt x="688213" y="33274"/>
                  </a:lnTo>
                  <a:lnTo>
                    <a:pt x="671797" y="28066"/>
                  </a:lnTo>
                  <a:close/>
                </a:path>
                <a:path w="688339" h="196850">
                  <a:moveTo>
                    <a:pt x="651274" y="41532"/>
                  </a:moveTo>
                  <a:lnTo>
                    <a:pt x="637318" y="54474"/>
                  </a:lnTo>
                  <a:lnTo>
                    <a:pt x="671829" y="46736"/>
                  </a:lnTo>
                  <a:lnTo>
                    <a:pt x="671772" y="46482"/>
                  </a:lnTo>
                  <a:lnTo>
                    <a:pt x="666876" y="46482"/>
                  </a:lnTo>
                  <a:lnTo>
                    <a:pt x="651274" y="41532"/>
                  </a:lnTo>
                  <a:close/>
                </a:path>
                <a:path w="688339" h="196850">
                  <a:moveTo>
                    <a:pt x="663194" y="30480"/>
                  </a:moveTo>
                  <a:lnTo>
                    <a:pt x="651274" y="41532"/>
                  </a:lnTo>
                  <a:lnTo>
                    <a:pt x="666876" y="46482"/>
                  </a:lnTo>
                  <a:lnTo>
                    <a:pt x="663194" y="30480"/>
                  </a:lnTo>
                  <a:close/>
                </a:path>
                <a:path w="688339" h="196850">
                  <a:moveTo>
                    <a:pt x="668180" y="30480"/>
                  </a:moveTo>
                  <a:lnTo>
                    <a:pt x="663194" y="30480"/>
                  </a:lnTo>
                  <a:lnTo>
                    <a:pt x="666876" y="46482"/>
                  </a:lnTo>
                  <a:lnTo>
                    <a:pt x="671772" y="46482"/>
                  </a:lnTo>
                  <a:lnTo>
                    <a:pt x="668180" y="30480"/>
                  </a:lnTo>
                  <a:close/>
                </a:path>
                <a:path w="688339" h="196850">
                  <a:moveTo>
                    <a:pt x="667638" y="28066"/>
                  </a:moveTo>
                  <a:lnTo>
                    <a:pt x="633196" y="35797"/>
                  </a:lnTo>
                  <a:lnTo>
                    <a:pt x="651274" y="41532"/>
                  </a:lnTo>
                  <a:lnTo>
                    <a:pt x="663194" y="30480"/>
                  </a:lnTo>
                  <a:lnTo>
                    <a:pt x="668180" y="30480"/>
                  </a:lnTo>
                  <a:lnTo>
                    <a:pt x="667638" y="28066"/>
                  </a:lnTo>
                  <a:close/>
                </a:path>
                <a:path w="688339" h="196850">
                  <a:moveTo>
                    <a:pt x="583438" y="0"/>
                  </a:moveTo>
                  <a:lnTo>
                    <a:pt x="578103" y="2794"/>
                  </a:lnTo>
                  <a:lnTo>
                    <a:pt x="576579" y="7874"/>
                  </a:lnTo>
                  <a:lnTo>
                    <a:pt x="574928" y="12826"/>
                  </a:lnTo>
                  <a:lnTo>
                    <a:pt x="577723" y="18161"/>
                  </a:lnTo>
                  <a:lnTo>
                    <a:pt x="633196" y="35797"/>
                  </a:lnTo>
                  <a:lnTo>
                    <a:pt x="667638" y="28066"/>
                  </a:lnTo>
                  <a:lnTo>
                    <a:pt x="671797" y="28066"/>
                  </a:lnTo>
                  <a:lnTo>
                    <a:pt x="5834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4536" y="1001268"/>
              <a:ext cx="2714243" cy="162915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50184" y="986916"/>
              <a:ext cx="2743200" cy="1657985"/>
            </a:xfrm>
            <a:custGeom>
              <a:avLst/>
              <a:gdLst/>
              <a:ahLst/>
              <a:cxnLst/>
              <a:rect l="l" t="t" r="r" b="b"/>
              <a:pathLst>
                <a:path w="2743200" h="1657985">
                  <a:moveTo>
                    <a:pt x="0" y="1657730"/>
                  </a:moveTo>
                  <a:lnTo>
                    <a:pt x="2742818" y="1657730"/>
                  </a:lnTo>
                  <a:lnTo>
                    <a:pt x="2742818" y="0"/>
                  </a:lnTo>
                  <a:lnTo>
                    <a:pt x="0" y="0"/>
                  </a:lnTo>
                  <a:lnTo>
                    <a:pt x="0" y="165773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936" y="675131"/>
              <a:ext cx="1972056" cy="230581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17725" y="1431798"/>
              <a:ext cx="821690" cy="821690"/>
            </a:xfrm>
            <a:custGeom>
              <a:avLst/>
              <a:gdLst/>
              <a:ahLst/>
              <a:cxnLst/>
              <a:rect l="l" t="t" r="r" b="b"/>
              <a:pathLst>
                <a:path w="821689" h="821689">
                  <a:moveTo>
                    <a:pt x="0" y="410717"/>
                  </a:moveTo>
                  <a:lnTo>
                    <a:pt x="2763" y="362821"/>
                  </a:lnTo>
                  <a:lnTo>
                    <a:pt x="10847" y="316547"/>
                  </a:lnTo>
                  <a:lnTo>
                    <a:pt x="23945" y="272204"/>
                  </a:lnTo>
                  <a:lnTo>
                    <a:pt x="41747" y="230099"/>
                  </a:lnTo>
                  <a:lnTo>
                    <a:pt x="63946" y="190541"/>
                  </a:lnTo>
                  <a:lnTo>
                    <a:pt x="90233" y="153839"/>
                  </a:lnTo>
                  <a:lnTo>
                    <a:pt x="120300" y="120300"/>
                  </a:lnTo>
                  <a:lnTo>
                    <a:pt x="153839" y="90233"/>
                  </a:lnTo>
                  <a:lnTo>
                    <a:pt x="190541" y="63946"/>
                  </a:lnTo>
                  <a:lnTo>
                    <a:pt x="230099" y="41747"/>
                  </a:lnTo>
                  <a:lnTo>
                    <a:pt x="272204" y="23945"/>
                  </a:lnTo>
                  <a:lnTo>
                    <a:pt x="316547" y="10847"/>
                  </a:lnTo>
                  <a:lnTo>
                    <a:pt x="362821" y="2763"/>
                  </a:lnTo>
                  <a:lnTo>
                    <a:pt x="410718" y="0"/>
                  </a:lnTo>
                  <a:lnTo>
                    <a:pt x="458614" y="2763"/>
                  </a:lnTo>
                  <a:lnTo>
                    <a:pt x="504888" y="10847"/>
                  </a:lnTo>
                  <a:lnTo>
                    <a:pt x="549231" y="23945"/>
                  </a:lnTo>
                  <a:lnTo>
                    <a:pt x="591336" y="41747"/>
                  </a:lnTo>
                  <a:lnTo>
                    <a:pt x="630894" y="63946"/>
                  </a:lnTo>
                  <a:lnTo>
                    <a:pt x="667596" y="90233"/>
                  </a:lnTo>
                  <a:lnTo>
                    <a:pt x="701135" y="120300"/>
                  </a:lnTo>
                  <a:lnTo>
                    <a:pt x="731202" y="153839"/>
                  </a:lnTo>
                  <a:lnTo>
                    <a:pt x="757489" y="190541"/>
                  </a:lnTo>
                  <a:lnTo>
                    <a:pt x="779688" y="230099"/>
                  </a:lnTo>
                  <a:lnTo>
                    <a:pt x="797490" y="272204"/>
                  </a:lnTo>
                  <a:lnTo>
                    <a:pt x="810588" y="316547"/>
                  </a:lnTo>
                  <a:lnTo>
                    <a:pt x="818672" y="362821"/>
                  </a:lnTo>
                  <a:lnTo>
                    <a:pt x="821436" y="410717"/>
                  </a:lnTo>
                  <a:lnTo>
                    <a:pt x="818672" y="458614"/>
                  </a:lnTo>
                  <a:lnTo>
                    <a:pt x="810588" y="504888"/>
                  </a:lnTo>
                  <a:lnTo>
                    <a:pt x="797490" y="549231"/>
                  </a:lnTo>
                  <a:lnTo>
                    <a:pt x="779688" y="591336"/>
                  </a:lnTo>
                  <a:lnTo>
                    <a:pt x="757489" y="630894"/>
                  </a:lnTo>
                  <a:lnTo>
                    <a:pt x="731202" y="667596"/>
                  </a:lnTo>
                  <a:lnTo>
                    <a:pt x="701135" y="701135"/>
                  </a:lnTo>
                  <a:lnTo>
                    <a:pt x="667596" y="731202"/>
                  </a:lnTo>
                  <a:lnTo>
                    <a:pt x="630894" y="757489"/>
                  </a:lnTo>
                  <a:lnTo>
                    <a:pt x="591336" y="779688"/>
                  </a:lnTo>
                  <a:lnTo>
                    <a:pt x="549231" y="797490"/>
                  </a:lnTo>
                  <a:lnTo>
                    <a:pt x="504888" y="810588"/>
                  </a:lnTo>
                  <a:lnTo>
                    <a:pt x="458614" y="818672"/>
                  </a:lnTo>
                  <a:lnTo>
                    <a:pt x="410718" y="821436"/>
                  </a:lnTo>
                  <a:lnTo>
                    <a:pt x="362821" y="818672"/>
                  </a:lnTo>
                  <a:lnTo>
                    <a:pt x="316547" y="810588"/>
                  </a:lnTo>
                  <a:lnTo>
                    <a:pt x="272204" y="797490"/>
                  </a:lnTo>
                  <a:lnTo>
                    <a:pt x="230099" y="779688"/>
                  </a:lnTo>
                  <a:lnTo>
                    <a:pt x="190541" y="757489"/>
                  </a:lnTo>
                  <a:lnTo>
                    <a:pt x="153839" y="731202"/>
                  </a:lnTo>
                  <a:lnTo>
                    <a:pt x="120300" y="701135"/>
                  </a:lnTo>
                  <a:lnTo>
                    <a:pt x="90233" y="667596"/>
                  </a:lnTo>
                  <a:lnTo>
                    <a:pt x="63946" y="630894"/>
                  </a:lnTo>
                  <a:lnTo>
                    <a:pt x="41747" y="591336"/>
                  </a:lnTo>
                  <a:lnTo>
                    <a:pt x="23945" y="549231"/>
                  </a:lnTo>
                  <a:lnTo>
                    <a:pt x="10847" y="504888"/>
                  </a:lnTo>
                  <a:lnTo>
                    <a:pt x="2763" y="458614"/>
                  </a:lnTo>
                  <a:lnTo>
                    <a:pt x="0" y="410717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7682" y="1002029"/>
              <a:ext cx="708660" cy="1630045"/>
            </a:xfrm>
            <a:custGeom>
              <a:avLst/>
              <a:gdLst/>
              <a:ahLst/>
              <a:cxnLst/>
              <a:rect l="l" t="t" r="r" b="b"/>
              <a:pathLst>
                <a:path w="708660" h="1630045">
                  <a:moveTo>
                    <a:pt x="0" y="428371"/>
                  </a:moveTo>
                  <a:lnTo>
                    <a:pt x="708151" y="0"/>
                  </a:lnTo>
                </a:path>
                <a:path w="708660" h="1630045">
                  <a:moveTo>
                    <a:pt x="7619" y="1246632"/>
                  </a:moveTo>
                  <a:lnTo>
                    <a:pt x="708660" y="162979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5218" y="4416805"/>
              <a:ext cx="148844" cy="1488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784597" y="3540505"/>
              <a:ext cx="568960" cy="907415"/>
            </a:xfrm>
            <a:custGeom>
              <a:avLst/>
              <a:gdLst/>
              <a:ahLst/>
              <a:cxnLst/>
              <a:rect l="l" t="t" r="r" b="b"/>
              <a:pathLst>
                <a:path w="568960" h="907414">
                  <a:moveTo>
                    <a:pt x="7874" y="822452"/>
                  </a:moveTo>
                  <a:lnTo>
                    <a:pt x="0" y="907288"/>
                  </a:lnTo>
                  <a:lnTo>
                    <a:pt x="72516" y="862711"/>
                  </a:lnTo>
                  <a:lnTo>
                    <a:pt x="65583" y="858393"/>
                  </a:lnTo>
                  <a:lnTo>
                    <a:pt x="41655" y="858393"/>
                  </a:lnTo>
                  <a:lnTo>
                    <a:pt x="25400" y="848360"/>
                  </a:lnTo>
                  <a:lnTo>
                    <a:pt x="32115" y="837549"/>
                  </a:lnTo>
                  <a:lnTo>
                    <a:pt x="7874" y="822452"/>
                  </a:lnTo>
                  <a:close/>
                </a:path>
                <a:path w="568960" h="907414">
                  <a:moveTo>
                    <a:pt x="32115" y="837549"/>
                  </a:moveTo>
                  <a:lnTo>
                    <a:pt x="25400" y="848360"/>
                  </a:lnTo>
                  <a:lnTo>
                    <a:pt x="41655" y="858393"/>
                  </a:lnTo>
                  <a:lnTo>
                    <a:pt x="48331" y="847648"/>
                  </a:lnTo>
                  <a:lnTo>
                    <a:pt x="32115" y="837549"/>
                  </a:lnTo>
                  <a:close/>
                </a:path>
                <a:path w="568960" h="907414">
                  <a:moveTo>
                    <a:pt x="48331" y="847648"/>
                  </a:moveTo>
                  <a:lnTo>
                    <a:pt x="41655" y="858393"/>
                  </a:lnTo>
                  <a:lnTo>
                    <a:pt x="65583" y="858393"/>
                  </a:lnTo>
                  <a:lnTo>
                    <a:pt x="48331" y="847648"/>
                  </a:lnTo>
                  <a:close/>
                </a:path>
                <a:path w="568960" h="907414">
                  <a:moveTo>
                    <a:pt x="552450" y="0"/>
                  </a:moveTo>
                  <a:lnTo>
                    <a:pt x="32115" y="837549"/>
                  </a:lnTo>
                  <a:lnTo>
                    <a:pt x="48331" y="847648"/>
                  </a:lnTo>
                  <a:lnTo>
                    <a:pt x="568705" y="10160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8570" y="3162554"/>
              <a:ext cx="148843" cy="14884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59257" y="2837878"/>
            <a:ext cx="3070384" cy="44201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530667">
              <a:spcBef>
                <a:spcPts val="71"/>
              </a:spcBef>
            </a:pPr>
            <a:r>
              <a:rPr sz="975" spc="-4" dirty="0">
                <a:latin typeface="Times New Roman"/>
                <a:cs typeface="Times New Roman"/>
              </a:rPr>
              <a:t>Barrel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detector</a:t>
            </a:r>
            <a:r>
              <a:rPr sz="975" spc="8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and </a:t>
            </a:r>
            <a:r>
              <a:rPr sz="975" spc="-8" dirty="0">
                <a:latin typeface="Times New Roman"/>
                <a:cs typeface="Times New Roman"/>
              </a:rPr>
              <a:t>target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node</a:t>
            </a:r>
            <a:endParaRPr sz="975">
              <a:latin typeface="Times New Roman"/>
              <a:cs typeface="Times New Roman"/>
            </a:endParaRPr>
          </a:p>
          <a:p>
            <a:pPr>
              <a:spcBef>
                <a:spcPts val="38"/>
              </a:spcBef>
            </a:pPr>
            <a:endParaRPr sz="863">
              <a:latin typeface="Times New Roman"/>
              <a:cs typeface="Times New Roman"/>
            </a:endParaRPr>
          </a:p>
          <a:p>
            <a:pPr marL="9525"/>
            <a:r>
              <a:rPr sz="975" spc="-19" dirty="0">
                <a:latin typeface="Times New Roman"/>
                <a:cs typeface="Times New Roman"/>
              </a:rPr>
              <a:t>View</a:t>
            </a:r>
            <a:r>
              <a:rPr sz="975" spc="-4" dirty="0">
                <a:latin typeface="Times New Roman"/>
                <a:cs typeface="Times New Roman"/>
              </a:rPr>
              <a:t> of</a:t>
            </a:r>
            <a:r>
              <a:rPr sz="975" spc="1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the FSD</a:t>
            </a:r>
            <a:r>
              <a:rPr sz="975" spc="8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in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the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magnet</a:t>
            </a:r>
            <a:r>
              <a:rPr sz="975" spc="1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SP-41</a:t>
            </a:r>
            <a:r>
              <a:rPr sz="975" spc="19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(working</a:t>
            </a:r>
            <a:r>
              <a:rPr sz="975" spc="1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position)</a:t>
            </a:r>
            <a:endParaRPr sz="975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08710" y="5368062"/>
            <a:ext cx="1356836" cy="3092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4769" marR="3810" indent="-45720">
              <a:spcBef>
                <a:spcPts val="71"/>
              </a:spcBef>
            </a:pPr>
            <a:r>
              <a:rPr sz="975" spc="-4" dirty="0">
                <a:latin typeface="Times New Roman"/>
                <a:cs typeface="Times New Roman"/>
              </a:rPr>
              <a:t>Location of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FSD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planes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8" dirty="0">
                <a:latin typeface="Times New Roman"/>
                <a:cs typeface="Times New Roman"/>
              </a:rPr>
              <a:t>in </a:t>
            </a:r>
            <a:r>
              <a:rPr sz="975" spc="-233" dirty="0">
                <a:latin typeface="Times New Roman"/>
                <a:cs typeface="Times New Roman"/>
              </a:rPr>
              <a:t> </a:t>
            </a:r>
            <a:r>
              <a:rPr sz="975" spc="-8" dirty="0">
                <a:latin typeface="Times New Roman"/>
                <a:cs typeface="Times New Roman"/>
              </a:rPr>
              <a:t>session 2023 (side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8" dirty="0">
                <a:latin typeface="Times New Roman"/>
                <a:cs typeface="Times New Roman"/>
              </a:rPr>
              <a:t>OXY)</a:t>
            </a:r>
            <a:endParaRPr sz="975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029450" y="1314450"/>
            <a:ext cx="1771650" cy="4049554"/>
            <a:chOff x="9372600" y="609600"/>
            <a:chExt cx="2362200" cy="539940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16796" y="609600"/>
              <a:ext cx="2318004" cy="53989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2600" y="748284"/>
              <a:ext cx="1063752" cy="10058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89618" y="3141217"/>
              <a:ext cx="148843" cy="148844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456" y="3400425"/>
            <a:ext cx="1930527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23529" y="181675"/>
            <a:ext cx="8496944" cy="24789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algn="l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1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ru-RU" sz="1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1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Beam profilometer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(two station):</a:t>
            </a:r>
            <a:r>
              <a:rPr lang="ru-RU" sz="1800" b="1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/>
            </a:r>
            <a:br>
              <a:rPr lang="ru-RU" sz="1800" b="1" i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ru-RU" sz="1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ru-RU" sz="1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16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We expected beam profiles for Xe to be approximately the same shape as profiles in the tests with alpha-source </a:t>
            </a:r>
            <a:r>
              <a:rPr lang="en-US" sz="1600" b="1" i="1" baseline="30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226</a:t>
            </a:r>
            <a:r>
              <a:rPr lang="en-US" sz="16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Ra, but it did not happen due to signals overlap with usage "slow" electronics (VA163) and with large area of strips (pitch = 1.87 mm); </a:t>
            </a:r>
            <a:br>
              <a:rPr lang="en-US" sz="16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both profilometers were put in the "park" position and were not used in the session;</a:t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our plans and actions: we are making a new development based on DSSD with 128x128 strips (pitch = 450 </a:t>
            </a:r>
            <a:r>
              <a:rPr lang="el-G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μ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m) and turn it to 64x64 strips (pitch=900 mkm) + new FEE based on fast chip VAHDR64</a:t>
            </a:r>
            <a:endParaRPr lang="en-US" sz="1600" b="1" i="1" dirty="0">
              <a:solidFill>
                <a:srgbClr val="00B0F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841519" y="2850334"/>
            <a:ext cx="4195789" cy="331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894" indent="-215894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detector: 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DSSD, 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32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</a:t>
            </a:r>
            <a:r>
              <a:rPr lang="en-US" sz="1400" baseline="30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×32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</a:t>
            </a:r>
            <a:r>
              <a:rPr lang="en-US" sz="1400" baseline="30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strips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pitch 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= 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1.8 mm, thickness 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(Si) -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175 μm, active area 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60 × 60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mm</a:t>
            </a:r>
            <a:r>
              <a:rPr lang="ru" sz="1400" baseline="30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894" indent="-215894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mechanical design: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 plane of the profilometer is automatically removed from the beam zone to the parking position;</a:t>
            </a:r>
            <a:endParaRPr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15894" indent="-215894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FEE: 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for light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1400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 ÷ </a:t>
            </a:r>
            <a:r>
              <a:rPr lang="en-US" sz="1400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18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Ar)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ions based on </a:t>
            </a:r>
            <a:r>
              <a:rPr lang="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VA163 + TA32cg2 (32 ch, dynamic range (</a:t>
            </a: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DR</a:t>
            </a:r>
            <a:r>
              <a:rPr lang="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): -750fC ÷ +750fC) </a:t>
            </a:r>
            <a:r>
              <a:rPr lang="en-US" sz="14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desing</a:t>
            </a:r>
            <a:r>
              <a:rPr lang="en-US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in progress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endParaRPr sz="14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15894" indent="-215894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current status:</a:t>
            </a:r>
          </a:p>
          <a:p>
            <a:pPr>
              <a:buClr>
                <a:srgbClr val="FF0000"/>
              </a:buClr>
              <a:buSzPts val="1400"/>
            </a:pPr>
            <a:r>
              <a:rPr lang="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</a:t>
            </a:r>
            <a:r>
              <a:rPr lang="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</a:t>
            </a:r>
            <a:r>
              <a:rPr lang="en-US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two vacuum stations with flanges and cable connectors are ready, Silicon Detectors assembled on PCBs and tested with alpha-source (5.5 MeV),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autonomus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(ADC+DAQ)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subsystem ready</a:t>
            </a:r>
            <a:r>
              <a: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;</a:t>
            </a:r>
            <a:endParaRPr lang="ru-RU" sz="14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>
              <a:buClr>
                <a:srgbClr val="FF0000"/>
              </a:buClr>
              <a:buSzPts val="1400"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-</a:t>
            </a:r>
            <a:r>
              <a:rPr lang="en-US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for heavy (Kr ÷ Au) ions will be developed another version of the FEE with DR = </a:t>
            </a:r>
            <a:r>
              <a:rPr lang="en-US" sz="13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± 20  </a:t>
            </a:r>
            <a:r>
              <a:rPr lang="en-US" sz="1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pC</a:t>
            </a:r>
            <a:r>
              <a:rPr lang="en-US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A3A95-9115-4F05-942E-64DAB3733AB7}"/>
              </a:ext>
            </a:extLst>
          </p:cNvPr>
          <p:cNvSpPr txBox="1"/>
          <p:nvPr/>
        </p:nvSpPr>
        <p:spPr>
          <a:xfrm>
            <a:off x="2699792" y="6056268"/>
            <a:ext cx="13093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parking position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5F1271-8860-68B4-5E28-905FE2DA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pic>
        <p:nvPicPr>
          <p:cNvPr id="4" name="Google Shape;61;p14">
            <a:extLst>
              <a:ext uri="{FF2B5EF4-FFF2-40B4-BE49-F238E27FC236}">
                <a16:creationId xmlns:a16="http://schemas.microsoft.com/office/drawing/2014/main" id="{6E30A0BE-5108-D6E0-FCCD-D9FCFF5D827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415" y="4342603"/>
            <a:ext cx="2433549" cy="168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;p14" descr="Graph9">
            <a:extLst>
              <a:ext uri="{FF2B5EF4-FFF2-40B4-BE49-F238E27FC236}">
                <a16:creationId xmlns:a16="http://schemas.microsoft.com/office/drawing/2014/main" id="{390383FF-3D28-1303-BB5E-EEEDCBECD0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2236707"/>
            <a:ext cx="3356228" cy="22717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81B773-7523-3598-3380-0511D443F8BD}"/>
              </a:ext>
            </a:extLst>
          </p:cNvPr>
          <p:cNvSpPr txBox="1"/>
          <p:nvPr/>
        </p:nvSpPr>
        <p:spPr>
          <a:xfrm>
            <a:off x="406906" y="6056268"/>
            <a:ext cx="13579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position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04BB72A-1410-7FFE-7D57-6861113E0AAE}"/>
              </a:ext>
            </a:extLst>
          </p:cNvPr>
          <p:cNvCxnSpPr/>
          <p:nvPr/>
        </p:nvCxnSpPr>
        <p:spPr>
          <a:xfrm flipV="1">
            <a:off x="827584" y="5301208"/>
            <a:ext cx="777069" cy="731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4CFA185-2D90-2695-688B-1FBCB579EFC7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2555776" y="5373216"/>
            <a:ext cx="798712" cy="6830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597A82-0D3A-47AA-A803-48463719F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74"/>
          <a:stretch/>
        </p:blipFill>
        <p:spPr>
          <a:xfrm>
            <a:off x="6654866" y="4436247"/>
            <a:ext cx="2160240" cy="22852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59E34D-077B-4039-9A72-47F594CCC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01"/>
          <a:stretch/>
        </p:blipFill>
        <p:spPr>
          <a:xfrm>
            <a:off x="4259772" y="4424529"/>
            <a:ext cx="2718544" cy="2416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34962" r="15306" b="38023"/>
          <a:stretch/>
        </p:blipFill>
        <p:spPr>
          <a:xfrm>
            <a:off x="1059305" y="4705772"/>
            <a:ext cx="3057396" cy="1854351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cxnSpLocks/>
            <a:stCxn id="25" idx="3"/>
          </p:cNvCxnSpPr>
          <p:nvPr/>
        </p:nvCxnSpPr>
        <p:spPr>
          <a:xfrm flipV="1">
            <a:off x="752408" y="5751876"/>
            <a:ext cx="651240" cy="126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  <a:stCxn id="22" idx="3"/>
          </p:cNvCxnSpPr>
          <p:nvPr/>
        </p:nvCxnSpPr>
        <p:spPr>
          <a:xfrm>
            <a:off x="916234" y="4726508"/>
            <a:ext cx="1249450" cy="718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504" y="4437967"/>
            <a:ext cx="808730" cy="5770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plane 32 channels,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894" y="5751876"/>
            <a:ext cx="423514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4550" y="231293"/>
            <a:ext cx="85905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planes of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Si-multiplicity trigger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strips </a:t>
            </a:r>
            <a:r>
              <a:rPr lang="el-GR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=5.63</a:t>
            </a:r>
            <a:r>
              <a:rPr lang="en-US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detector thickness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525 </a:t>
            </a:r>
            <a:r>
              <a:rPr lang="el-GR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(0.0056Х</a:t>
            </a:r>
            <a:r>
              <a:rPr lang="ru-RU" altLang="ru-RU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not work in session,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16.12.2023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planes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moved away from beam pipe and were outside the beam zone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last two days of session, the detector was installed in the working position and data was recorded (did not participate in the trigger) with a beam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Хе=3.0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A*GeV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a decision on further application, an analysis of the recorded data is required (there are two data streams: - a monitor with a display of noise counting and multiplicity (the indicator of equipment operation is OK!); – branching to TDC with recording measurements in DAQ, these  data are in doubt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31397" y="115615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1C1A3A-149A-405A-ACFA-2A6A97684458}"/>
              </a:ext>
            </a:extLst>
          </p:cNvPr>
          <p:cNvSpPr txBox="1"/>
          <p:nvPr/>
        </p:nvSpPr>
        <p:spPr>
          <a:xfrm>
            <a:off x="1055586" y="3310409"/>
            <a:ext cx="7863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detecting plane of the silicon trigger is assembled from 8 trapezoidal one-sided detectors: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64 radial strips with 5.630 angle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of inner hole for ion guide Ø50 mm (dead zone Ø55 mm)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diameter of the sensitive zone 186mm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diameter 201mm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thickness 500 µm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D2FE7-6043-BC72-D5B7-31AD185E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/>
                <a:cs typeface="Times New Roman"/>
              </a:rPr>
              <a:t>Trigger data with beam of Xe (3.0 A*GeV),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1E252F-5125-B23D-A892-F20D1432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10th Collaboration Meeting of the  BM@N,  15 ÷ 19 May 2023 </a:t>
            </a: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F79BBD-1D9A-45D9-AE8D-8999AB8B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2049224" cy="2924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767DF4-7BE7-45A0-9ED7-CD9D1B11D996}"/>
              </a:ext>
            </a:extLst>
          </p:cNvPr>
          <p:cNvSpPr txBox="1"/>
          <p:nvPr/>
        </p:nvSpPr>
        <p:spPr>
          <a:xfrm>
            <a:off x="611560" y="4077072"/>
            <a:ext cx="204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 barrel detector (BD) counting distribution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BF5FB3-6A19-475E-A0EF-E77C57689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941" y="1225977"/>
            <a:ext cx="2047875" cy="2428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6EF9F5-EA62-4D0D-AABC-01306B12CD65}"/>
              </a:ext>
            </a:extLst>
          </p:cNvPr>
          <p:cNvSpPr txBox="1"/>
          <p:nvPr/>
        </p:nvSpPr>
        <p:spPr>
          <a:xfrm>
            <a:off x="6484565" y="4077072"/>
            <a:ext cx="204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distribution of Si-MD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(without beam)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B0567B-1B19-464E-8E76-8A200DB66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228762"/>
            <a:ext cx="2526600" cy="2428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5E0EA4-7DFF-4699-8AB9-E11F3A0F38D9}"/>
              </a:ext>
            </a:extLst>
          </p:cNvPr>
          <p:cNvSpPr txBox="1"/>
          <p:nvPr/>
        </p:nvSpPr>
        <p:spPr>
          <a:xfrm>
            <a:off x="3124200" y="4005064"/>
            <a:ext cx="252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Forward part of Si-MD counting distribution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2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22;p22"/>
          <p:cNvSpPr/>
          <p:nvPr/>
        </p:nvSpPr>
        <p:spPr>
          <a:xfrm>
            <a:off x="1274400" y="856171"/>
            <a:ext cx="625248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" b="1" spc="-1">
                <a:solidFill>
                  <a:srgbClr val="000000"/>
                </a:solidFill>
                <a:latin typeface="Arial"/>
                <a:ea typeface="Arial"/>
              </a:rPr>
              <a:t>Energy deposition of Xe in 175 µm silicon</a:t>
            </a:r>
            <a:endParaRPr lang="ru-RU" spc="-1">
              <a:latin typeface="Arial"/>
            </a:endParaRPr>
          </a:p>
        </p:txBody>
      </p:sp>
      <p:pic>
        <p:nvPicPr>
          <p:cNvPr id="211" name="Google Shape;223;p22"/>
          <p:cNvPicPr/>
          <p:nvPr/>
        </p:nvPicPr>
        <p:blipFill>
          <a:blip r:embed="rId2"/>
          <a:stretch/>
        </p:blipFill>
        <p:spPr>
          <a:xfrm>
            <a:off x="8222400" y="85833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212" name="Google Shape;224;p22"/>
          <p:cNvPicPr/>
          <p:nvPr/>
        </p:nvPicPr>
        <p:blipFill>
          <a:blip r:embed="rId3"/>
          <a:stretch/>
        </p:blipFill>
        <p:spPr>
          <a:xfrm>
            <a:off x="0" y="856170"/>
            <a:ext cx="921240" cy="518400"/>
          </a:xfrm>
          <a:prstGeom prst="rect">
            <a:avLst/>
          </a:prstGeom>
          <a:ln w="0">
            <a:noFill/>
          </a:ln>
        </p:spPr>
      </p:pic>
      <p:pic>
        <p:nvPicPr>
          <p:cNvPr id="213" name="Google Shape;225;p22"/>
          <p:cNvPicPr/>
          <p:nvPr/>
        </p:nvPicPr>
        <p:blipFill>
          <a:blip r:embed="rId4"/>
          <a:srcRect r="5695"/>
          <a:stretch/>
        </p:blipFill>
        <p:spPr>
          <a:xfrm>
            <a:off x="2280960" y="1594170"/>
            <a:ext cx="3201480" cy="1381680"/>
          </a:xfrm>
          <a:prstGeom prst="rect">
            <a:avLst/>
          </a:prstGeom>
          <a:ln w="0">
            <a:noFill/>
          </a:ln>
        </p:spPr>
      </p:pic>
      <p:sp>
        <p:nvSpPr>
          <p:cNvPr id="214" name="Google Shape;226;p22"/>
          <p:cNvSpPr/>
          <p:nvPr/>
        </p:nvSpPr>
        <p:spPr>
          <a:xfrm>
            <a:off x="2171880" y="1318051"/>
            <a:ext cx="3794400" cy="384721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ru" sz="1300" spc="-1">
                <a:solidFill>
                  <a:srgbClr val="000000"/>
                </a:solidFill>
                <a:latin typeface="Arial"/>
                <a:ea typeface="Arial"/>
              </a:rPr>
              <a:t>P+ side cluster amplitude distributions, run 8270</a:t>
            </a:r>
            <a:endParaRPr lang="ru-RU" sz="1300" spc="-1">
              <a:latin typeface="Arial"/>
            </a:endParaRPr>
          </a:p>
        </p:txBody>
      </p:sp>
      <p:sp>
        <p:nvSpPr>
          <p:cNvPr id="215" name="Google Shape;227;p22"/>
          <p:cNvSpPr/>
          <p:nvPr/>
        </p:nvSpPr>
        <p:spPr>
          <a:xfrm>
            <a:off x="2423160" y="1750050"/>
            <a:ext cx="772920" cy="463604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53360" bIns="15336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" sz="1000" spc="-1">
                <a:solidFill>
                  <a:srgbClr val="000000"/>
                </a:solidFill>
                <a:latin typeface="Arial"/>
                <a:ea typeface="Arial"/>
              </a:rPr>
              <a:t>Station 1</a:t>
            </a:r>
            <a:endParaRPr lang="ru-RU" sz="1000" spc="-1">
              <a:latin typeface="Arial"/>
            </a:endParaRPr>
          </a:p>
        </p:txBody>
      </p:sp>
      <p:sp>
        <p:nvSpPr>
          <p:cNvPr id="216" name="Google Shape;228;p22"/>
          <p:cNvSpPr/>
          <p:nvPr/>
        </p:nvSpPr>
        <p:spPr>
          <a:xfrm>
            <a:off x="4129200" y="1901251"/>
            <a:ext cx="1188720" cy="430887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ru" sz="800" spc="-1">
                <a:solidFill>
                  <a:srgbClr val="000000"/>
                </a:solidFill>
                <a:latin typeface="Arial"/>
                <a:ea typeface="Arial"/>
              </a:rPr>
              <a:t>Mean: 2137 ch.ADC</a:t>
            </a:r>
            <a:endParaRPr lang="ru-RU" sz="800" spc="-1"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ru" sz="800" spc="-1">
                <a:solidFill>
                  <a:srgbClr val="000000"/>
                </a:solidFill>
                <a:latin typeface="Arial"/>
                <a:ea typeface="Arial"/>
              </a:rPr>
              <a:t>1 ch.ADC = 115 keV</a:t>
            </a:r>
            <a:endParaRPr lang="ru-RU" sz="800" spc="-1">
              <a:latin typeface="Arial"/>
            </a:endParaRPr>
          </a:p>
        </p:txBody>
      </p:sp>
      <p:pic>
        <p:nvPicPr>
          <p:cNvPr id="217" name="Google Shape;229;p22"/>
          <p:cNvPicPr/>
          <p:nvPr/>
        </p:nvPicPr>
        <p:blipFill>
          <a:blip r:embed="rId5"/>
          <a:srcRect r="5695"/>
          <a:stretch/>
        </p:blipFill>
        <p:spPr>
          <a:xfrm>
            <a:off x="2280960" y="3119130"/>
            <a:ext cx="3201480" cy="1381680"/>
          </a:xfrm>
          <a:prstGeom prst="rect">
            <a:avLst/>
          </a:prstGeom>
          <a:ln w="0">
            <a:noFill/>
          </a:ln>
        </p:spPr>
      </p:pic>
      <p:pic>
        <p:nvPicPr>
          <p:cNvPr id="218" name="Google Shape;230;p22"/>
          <p:cNvPicPr/>
          <p:nvPr/>
        </p:nvPicPr>
        <p:blipFill>
          <a:blip r:embed="rId6"/>
          <a:srcRect r="5589"/>
          <a:stretch/>
        </p:blipFill>
        <p:spPr>
          <a:xfrm>
            <a:off x="2280960" y="4501170"/>
            <a:ext cx="3201480" cy="1381680"/>
          </a:xfrm>
          <a:prstGeom prst="rect">
            <a:avLst/>
          </a:prstGeom>
          <a:ln w="0">
            <a:noFill/>
          </a:ln>
        </p:spPr>
      </p:pic>
      <p:sp>
        <p:nvSpPr>
          <p:cNvPr id="219" name="Google Shape;231;p22"/>
          <p:cNvSpPr/>
          <p:nvPr/>
        </p:nvSpPr>
        <p:spPr>
          <a:xfrm>
            <a:off x="2423160" y="3273930"/>
            <a:ext cx="772920" cy="463604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53360" bIns="15336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" sz="1000" spc="-1">
                <a:solidFill>
                  <a:srgbClr val="000000"/>
                </a:solidFill>
                <a:latin typeface="Arial"/>
                <a:ea typeface="Arial"/>
              </a:rPr>
              <a:t>Station 2</a:t>
            </a:r>
            <a:endParaRPr lang="ru-RU" sz="1000" spc="-1">
              <a:latin typeface="Arial"/>
            </a:endParaRPr>
          </a:p>
        </p:txBody>
      </p:sp>
      <p:sp>
        <p:nvSpPr>
          <p:cNvPr id="220" name="Google Shape;232;p22"/>
          <p:cNvSpPr/>
          <p:nvPr/>
        </p:nvSpPr>
        <p:spPr>
          <a:xfrm>
            <a:off x="2423160" y="4660650"/>
            <a:ext cx="772920" cy="463604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53360" bIns="15336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" sz="1000" spc="-1">
                <a:solidFill>
                  <a:srgbClr val="000000"/>
                </a:solidFill>
                <a:latin typeface="Arial"/>
                <a:ea typeface="Arial"/>
              </a:rPr>
              <a:t>Station 3</a:t>
            </a:r>
            <a:endParaRPr lang="ru-RU" sz="1000" spc="-1">
              <a:latin typeface="Arial"/>
            </a:endParaRPr>
          </a:p>
        </p:txBody>
      </p:sp>
      <p:sp>
        <p:nvSpPr>
          <p:cNvPr id="221" name="Google Shape;233;p22"/>
          <p:cNvSpPr/>
          <p:nvPr/>
        </p:nvSpPr>
        <p:spPr>
          <a:xfrm>
            <a:off x="4129200" y="3389491"/>
            <a:ext cx="1188720" cy="430887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ru" sz="800" spc="-1">
                <a:solidFill>
                  <a:srgbClr val="000000"/>
                </a:solidFill>
                <a:latin typeface="Arial"/>
                <a:ea typeface="Arial"/>
              </a:rPr>
              <a:t>Mean: 1297 ch.ADC</a:t>
            </a:r>
            <a:endParaRPr lang="ru-RU" sz="800" spc="-1"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ru" sz="800" spc="-1">
                <a:solidFill>
                  <a:srgbClr val="000000"/>
                </a:solidFill>
                <a:latin typeface="Arial"/>
                <a:ea typeface="Arial"/>
              </a:rPr>
              <a:t>1 ch.ADC = 189 keV</a:t>
            </a:r>
            <a:endParaRPr lang="ru-RU" sz="800" spc="-1">
              <a:latin typeface="Arial"/>
            </a:endParaRPr>
          </a:p>
        </p:txBody>
      </p:sp>
      <p:sp>
        <p:nvSpPr>
          <p:cNvPr id="222" name="Google Shape;234;p22"/>
          <p:cNvSpPr/>
          <p:nvPr/>
        </p:nvSpPr>
        <p:spPr>
          <a:xfrm>
            <a:off x="4129200" y="4740571"/>
            <a:ext cx="1188720" cy="430887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ru" sz="800" spc="-1">
                <a:solidFill>
                  <a:srgbClr val="000000"/>
                </a:solidFill>
                <a:latin typeface="Arial"/>
                <a:ea typeface="Arial"/>
              </a:rPr>
              <a:t>Mean: 2096 ch.ADC</a:t>
            </a:r>
            <a:endParaRPr lang="ru-RU" sz="800" spc="-1"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ru" sz="800" spc="-1">
                <a:solidFill>
                  <a:srgbClr val="000000"/>
                </a:solidFill>
                <a:latin typeface="Arial"/>
                <a:ea typeface="Arial"/>
              </a:rPr>
              <a:t>1 ch.ADC = 117 keV</a:t>
            </a:r>
            <a:endParaRPr lang="ru-RU" sz="800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11760" y="83025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vert="horz" lIns="0" tIns="91440" rIns="0" bIns="91440" rtlCol="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ru" sz="1800" b="1" spc="-1">
                <a:solidFill>
                  <a:srgbClr val="000000"/>
                </a:solidFill>
                <a:latin typeface="Arial"/>
                <a:ea typeface="Arial"/>
              </a:rPr>
              <a:t>NIEL simulation of </a:t>
            </a:r>
            <a:r>
              <a:rPr lang="ru" sz="1800" b="1" spc="-1" baseline="30000">
                <a:solidFill>
                  <a:srgbClr val="000000"/>
                </a:solidFill>
                <a:latin typeface="Arial"/>
                <a:ea typeface="Arial"/>
              </a:rPr>
              <a:t>124</a:t>
            </a:r>
            <a:r>
              <a:rPr lang="ru" sz="1800" b="1" spc="-1">
                <a:solidFill>
                  <a:srgbClr val="000000"/>
                </a:solidFill>
                <a:latin typeface="Arial"/>
                <a:ea typeface="Arial"/>
              </a:rPr>
              <a:t>Xe in 175 µm silicon</a:t>
            </a:r>
            <a:endParaRPr lang="ru-RU" sz="1800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5" name="Google Shape;113;p16"/>
          <p:cNvGrpSpPr/>
          <p:nvPr/>
        </p:nvGrpSpPr>
        <p:grpSpPr>
          <a:xfrm>
            <a:off x="152280" y="1662570"/>
            <a:ext cx="4419360" cy="3314520"/>
            <a:chOff x="152280" y="805320"/>
            <a:chExt cx="4419360" cy="3314520"/>
          </a:xfrm>
        </p:grpSpPr>
        <p:pic>
          <p:nvPicPr>
            <p:cNvPr id="126" name="Google Shape;114;p16"/>
            <p:cNvPicPr/>
            <p:nvPr/>
          </p:nvPicPr>
          <p:blipFill>
            <a:blip r:embed="rId2"/>
            <a:stretch/>
          </p:blipFill>
          <p:spPr>
            <a:xfrm>
              <a:off x="152280" y="805320"/>
              <a:ext cx="4419360" cy="3314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7" name="Google Shape;115;p16"/>
            <p:cNvSpPr/>
            <p:nvPr/>
          </p:nvSpPr>
          <p:spPr>
            <a:xfrm rot="10800000" flipH="1">
              <a:off x="4334040" y="3357360"/>
              <a:ext cx="3960" cy="360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Google Shape;116;p16"/>
            <p:cNvSpPr/>
            <p:nvPr/>
          </p:nvSpPr>
          <p:spPr>
            <a:xfrm rot="10800000">
              <a:off x="709200" y="3365280"/>
              <a:ext cx="36295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29" name="Google Shape;117;p16" descr="0.46 MeV \cdot cm^2/g"/>
            <p:cNvPicPr/>
            <p:nvPr/>
          </p:nvPicPr>
          <p:blipFill>
            <a:blip r:embed="rId3"/>
            <a:stretch/>
          </p:blipFill>
          <p:spPr>
            <a:xfrm>
              <a:off x="763560" y="3096720"/>
              <a:ext cx="1567080" cy="260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0" name="Google Shape;118;p16"/>
          <p:cNvSpPr/>
          <p:nvPr/>
        </p:nvSpPr>
        <p:spPr>
          <a:xfrm>
            <a:off x="906120" y="4889970"/>
            <a:ext cx="2911680" cy="5539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" sz="1200" spc="-1" dirty="0">
                <a:solidFill>
                  <a:srgbClr val="000000"/>
                </a:solidFill>
                <a:latin typeface="Arial"/>
                <a:ea typeface="Arial"/>
              </a:rPr>
              <a:t>NIEL of Xe in 175 </a:t>
            </a:r>
            <a:r>
              <a:rPr lang="ru" sz="1200" spc="-1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</a:rPr>
              <a:t>μm Si</a:t>
            </a:r>
            <a:endParaRPr lang="ru-RU" sz="1200" spc="-1" dirty="0">
              <a:latin typeface="Arial"/>
            </a:endParaRPr>
          </a:p>
        </p:txBody>
      </p:sp>
      <p:pic>
        <p:nvPicPr>
          <p:cNvPr id="131" name="Google Shape;119;p16"/>
          <p:cNvPicPr/>
          <p:nvPr/>
        </p:nvPicPr>
        <p:blipFill>
          <a:blip r:embed="rId4"/>
          <a:stretch/>
        </p:blipFill>
        <p:spPr>
          <a:xfrm>
            <a:off x="8222400" y="85833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132" name="Google Shape;120;p16"/>
          <p:cNvPicPr/>
          <p:nvPr/>
        </p:nvPicPr>
        <p:blipFill>
          <a:blip r:embed="rId5"/>
          <a:stretch/>
        </p:blipFill>
        <p:spPr>
          <a:xfrm>
            <a:off x="0" y="856170"/>
            <a:ext cx="921240" cy="518400"/>
          </a:xfrm>
          <a:prstGeom prst="rect">
            <a:avLst/>
          </a:prstGeom>
          <a:ln w="0">
            <a:noFill/>
          </a:ln>
        </p:spPr>
      </p:pic>
      <p:grpSp>
        <p:nvGrpSpPr>
          <p:cNvPr id="133" name="Google Shape;121;p16"/>
          <p:cNvGrpSpPr/>
          <p:nvPr/>
        </p:nvGrpSpPr>
        <p:grpSpPr>
          <a:xfrm>
            <a:off x="4488120" y="1667610"/>
            <a:ext cx="4419360" cy="3115800"/>
            <a:chOff x="4488120" y="810360"/>
            <a:chExt cx="4419360" cy="3115800"/>
          </a:xfrm>
        </p:grpSpPr>
        <p:pic>
          <p:nvPicPr>
            <p:cNvPr id="134" name="Google Shape;122;p16" descr="NIEL_n = 0.0016 MeV \cdot cm^2 /g"/>
            <p:cNvPicPr/>
            <p:nvPr/>
          </p:nvPicPr>
          <p:blipFill>
            <a:blip r:embed="rId6"/>
            <a:stretch/>
          </p:blipFill>
          <p:spPr>
            <a:xfrm>
              <a:off x="4619160" y="2527200"/>
              <a:ext cx="2436120" cy="229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5" name="Google Shape;123;p16"/>
            <p:cNvSpPr/>
            <p:nvPr/>
          </p:nvSpPr>
          <p:spPr>
            <a:xfrm>
              <a:off x="4488120" y="2802240"/>
              <a:ext cx="3641760" cy="58477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t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lang="ru" sz="1200" spc="-1">
                  <a:solidFill>
                    <a:srgbClr val="000000"/>
                  </a:solidFill>
                  <a:latin typeface="Arial"/>
                  <a:ea typeface="Arial"/>
                </a:rPr>
                <a:t>NIEL from 4 A*GeV Xe:</a:t>
              </a:r>
              <a:endParaRPr lang="ru-RU" sz="1200" spc="-1">
                <a:latin typeface="Arial"/>
              </a:endParaRPr>
            </a:p>
            <a:p>
              <a:pPr>
                <a:tabLst>
                  <a:tab pos="0" algn="l"/>
                </a:tabLst>
              </a:pPr>
              <a:endParaRPr lang="ru-RU" sz="1400" spc="-1">
                <a:latin typeface="Arial"/>
              </a:endParaRPr>
            </a:p>
          </p:txBody>
        </p:sp>
        <p:pic>
          <p:nvPicPr>
            <p:cNvPr id="136" name="Google Shape;124;p16" descr="NIEL_{Xe} = 0.458 MeV \cdot cm^2 /g"/>
            <p:cNvPicPr/>
            <p:nvPr/>
          </p:nvPicPr>
          <p:blipFill>
            <a:blip r:embed="rId7"/>
            <a:stretch/>
          </p:blipFill>
          <p:spPr>
            <a:xfrm>
              <a:off x="4600440" y="3128760"/>
              <a:ext cx="2468880" cy="229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7" name="Google Shape;125;p16"/>
            <p:cNvSpPr/>
            <p:nvPr/>
          </p:nvSpPr>
          <p:spPr>
            <a:xfrm>
              <a:off x="4488120" y="3367800"/>
              <a:ext cx="3727080" cy="55399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t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lang="ru" sz="1200" spc="-1" dirty="0">
                  <a:solidFill>
                    <a:srgbClr val="000000"/>
                  </a:solidFill>
                  <a:latin typeface="Arial"/>
                  <a:ea typeface="Arial"/>
                </a:rPr>
                <a:t>Hardness factor of 4A*GeV Xe:</a:t>
              </a:r>
              <a:endParaRPr lang="ru-RU" sz="1200" spc="-1" dirty="0">
                <a:latin typeface="Arial"/>
              </a:endParaRPr>
            </a:p>
            <a:p>
              <a:pPr algn="ctr">
                <a:tabLst>
                  <a:tab pos="0" algn="l"/>
                </a:tabLst>
              </a:pPr>
              <a:endParaRPr lang="ru-RU" sz="1200" spc="-1" dirty="0">
                <a:latin typeface="Arial"/>
              </a:endParaRPr>
            </a:p>
          </p:txBody>
        </p:sp>
        <p:pic>
          <p:nvPicPr>
            <p:cNvPr id="138" name="Google Shape;126;p16" descr="NIEL_{Xe} / NIEL_{n} \approx276\Rightarrow \Phi_{n} = \Phi_{Xe} \cdot 276 "/>
            <p:cNvPicPr/>
            <p:nvPr/>
          </p:nvPicPr>
          <p:blipFill>
            <a:blip r:embed="rId8"/>
            <a:stretch/>
          </p:blipFill>
          <p:spPr>
            <a:xfrm>
              <a:off x="4599720" y="3714120"/>
              <a:ext cx="3781440" cy="212040"/>
            </a:xfrm>
            <a:prstGeom prst="rect">
              <a:avLst/>
            </a:prstGeom>
            <a:ln w="19050">
              <a:solidFill>
                <a:srgbClr val="595959"/>
              </a:solidFill>
              <a:round/>
            </a:ln>
          </p:spPr>
        </p:pic>
        <p:sp>
          <p:nvSpPr>
            <p:cNvPr id="139" name="Google Shape;127;p16"/>
            <p:cNvSpPr/>
            <p:nvPr/>
          </p:nvSpPr>
          <p:spPr>
            <a:xfrm>
              <a:off x="4488120" y="810360"/>
              <a:ext cx="4419360" cy="166199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t">
              <a:spAutoFit/>
            </a:bodyPr>
            <a:lstStyle/>
            <a:p>
              <a:pPr>
                <a:tabLst>
                  <a:tab pos="0" algn="l"/>
                </a:tabLst>
              </a:pPr>
              <a:r>
                <a:rPr lang="ru" sz="1200" spc="-1">
                  <a:solidFill>
                    <a:srgbClr val="000000"/>
                  </a:solidFill>
                  <a:latin typeface="Arial"/>
                  <a:ea typeface="Arial"/>
                </a:rPr>
                <a:t>BT Si detectors were installed in the most severe radiation conditions - in a direct beam of heavy xenon ions. Non-ionizing energy losses (NIEL) are used as a measure of the degree of radiation damage.</a:t>
              </a:r>
              <a:endParaRPr lang="ru-RU" sz="1200" spc="-1">
                <a:latin typeface="Arial"/>
              </a:endParaRPr>
            </a:p>
            <a:p>
              <a:pPr>
                <a:tabLst>
                  <a:tab pos="0" algn="l"/>
                </a:tabLst>
              </a:pPr>
              <a:r>
                <a:rPr lang="ru" sz="1200" spc="-1">
                  <a:solidFill>
                    <a:srgbClr val="000000"/>
                  </a:solidFill>
                  <a:latin typeface="Arial"/>
                  <a:ea typeface="Arial"/>
                </a:rPr>
                <a:t>Using GEANT4 with the SR-NIEL library, NIEL of Xe in 175 µm Si values were obtained.</a:t>
              </a:r>
              <a:endParaRPr lang="ru-RU" sz="1200" spc="-1">
                <a:latin typeface="Arial"/>
              </a:endParaRPr>
            </a:p>
            <a:p>
              <a:pPr>
                <a:tabLst>
                  <a:tab pos="0" algn="l"/>
                </a:tabLst>
              </a:pPr>
              <a:endParaRPr lang="ru-RU" sz="1200" spc="-1">
                <a:latin typeface="Arial"/>
              </a:endParaRPr>
            </a:p>
            <a:p>
              <a:pPr algn="just">
                <a:tabLst>
                  <a:tab pos="0" algn="l"/>
                </a:tabLst>
              </a:pPr>
              <a:r>
                <a:rPr lang="ru" sz="1200" spc="-1">
                  <a:solidFill>
                    <a:srgbClr val="000000"/>
                  </a:solidFill>
                  <a:latin typeface="Arial"/>
                  <a:ea typeface="Arial"/>
                </a:rPr>
                <a:t>NIEL from 1 MeV neutron in Si (ASTM Standard E722-19):</a:t>
              </a:r>
              <a:endParaRPr lang="ru-RU" sz="1200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8222" y="4455700"/>
            <a:ext cx="1029449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b="1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altLang="ru-RU" sz="1600" b="1" baseline="-25000" dirty="0" err="1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</a:rPr>
              <a:t> =10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</a:rPr>
              <a:t>0 </a:t>
            </a:r>
            <a:r>
              <a:rPr lang="en-US" altLang="ru-RU" sz="1600" b="1" dirty="0">
                <a:solidFill>
                  <a:schemeClr val="accent6">
                    <a:lumMod val="75000"/>
                  </a:schemeClr>
                </a:solidFill>
              </a:rPr>
              <a:t>ns</a:t>
            </a:r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4883" y="4207491"/>
            <a:ext cx="1075936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b="1" dirty="0">
                <a:solidFill>
                  <a:srgbClr val="C00000"/>
                </a:solidFill>
              </a:rPr>
              <a:t> </a:t>
            </a:r>
            <a:r>
              <a:rPr lang="en-US" altLang="ru-RU" sz="1600" b="1" dirty="0" err="1">
                <a:solidFill>
                  <a:srgbClr val="C00000"/>
                </a:solidFill>
              </a:rPr>
              <a:t>t</a:t>
            </a:r>
            <a:r>
              <a:rPr lang="en-US" altLang="ru-RU" sz="1600" b="1" baseline="-25000" dirty="0" err="1">
                <a:solidFill>
                  <a:srgbClr val="C00000"/>
                </a:solidFill>
              </a:rPr>
              <a:t>p</a:t>
            </a:r>
            <a:r>
              <a:rPr lang="en-US" altLang="ru-RU" sz="1600" b="1" dirty="0">
                <a:solidFill>
                  <a:srgbClr val="C00000"/>
                </a:solidFill>
              </a:rPr>
              <a:t> =15</a:t>
            </a:r>
            <a:r>
              <a:rPr lang="ru-RU" altLang="ru-RU" sz="1600" b="1" dirty="0">
                <a:solidFill>
                  <a:srgbClr val="C00000"/>
                </a:solidFill>
              </a:rPr>
              <a:t>0 </a:t>
            </a:r>
            <a:r>
              <a:rPr lang="en-US" altLang="ru-RU" sz="1600" b="1" dirty="0">
                <a:solidFill>
                  <a:srgbClr val="C00000"/>
                </a:solidFill>
              </a:rPr>
              <a:t>ns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07797" y="3478234"/>
            <a:ext cx="1061509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089" dirty="0"/>
              <a:t> </a:t>
            </a:r>
            <a:r>
              <a:rPr lang="en-US" altLang="ru-RU" sz="1600" b="1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altLang="ru-RU" sz="1600" b="1" baseline="-25000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altLang="ru-RU" sz="1600" b="1" dirty="0">
                <a:solidFill>
                  <a:schemeClr val="accent1">
                    <a:lumMod val="75000"/>
                  </a:schemeClr>
                </a:solidFill>
              </a:rPr>
              <a:t> =30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</a:rPr>
              <a:t>0 </a:t>
            </a:r>
            <a:r>
              <a:rPr lang="en-US" altLang="ru-RU" sz="1600" b="1" dirty="0">
                <a:solidFill>
                  <a:schemeClr val="accent1">
                    <a:lumMod val="75000"/>
                  </a:schemeClr>
                </a:solidFill>
              </a:rPr>
              <a:t>ns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64423" y="4287700"/>
            <a:ext cx="971741" cy="321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>
                <a:solidFill>
                  <a:srgbClr val="00B050"/>
                </a:solidFill>
              </a:rPr>
              <a:t> </a:t>
            </a:r>
            <a:r>
              <a:rPr lang="en-US" altLang="ru-RU" sz="1600" b="1" dirty="0" err="1">
                <a:solidFill>
                  <a:srgbClr val="00B050"/>
                </a:solidFill>
              </a:rPr>
              <a:t>t</a:t>
            </a:r>
            <a:r>
              <a:rPr lang="en-US" altLang="ru-RU" sz="1600" b="1" baseline="-25000" dirty="0" err="1">
                <a:solidFill>
                  <a:srgbClr val="00B050"/>
                </a:solidFill>
              </a:rPr>
              <a:t>p</a:t>
            </a:r>
            <a:r>
              <a:rPr lang="en-US" altLang="ru-RU" sz="1600" b="1" dirty="0">
                <a:solidFill>
                  <a:srgbClr val="00B050"/>
                </a:solidFill>
              </a:rPr>
              <a:t> =5</a:t>
            </a:r>
            <a:r>
              <a:rPr lang="ru-RU" altLang="ru-RU" sz="1600" b="1" dirty="0">
                <a:solidFill>
                  <a:srgbClr val="00B050"/>
                </a:solidFill>
              </a:rPr>
              <a:t>0 </a:t>
            </a:r>
            <a:r>
              <a:rPr lang="en-US" altLang="ru-RU" sz="1600" b="1" dirty="0">
                <a:solidFill>
                  <a:srgbClr val="00B050"/>
                </a:solidFill>
              </a:rPr>
              <a:t>ns</a:t>
            </a:r>
            <a:endParaRPr lang="ru-RU" altLang="ru-RU" sz="16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D5176-7ED2-4082-95F4-CAC06E9C9067}"/>
              </a:ext>
            </a:extLst>
          </p:cNvPr>
          <p:cNvSpPr txBox="1"/>
          <p:nvPr/>
        </p:nvSpPr>
        <p:spPr>
          <a:xfrm>
            <a:off x="611560" y="594457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.4.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shape of the test signal=1.8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different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values, HDR 64 chip(VA)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C4CE38-D920-BBE0-7F6D-005BE236144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/>
              <a:t>10th Collaboration Meeting of the  BM@N,  15 ÷ 19 May 2023 </a:t>
            </a:r>
            <a:endParaRPr lang="ru-RU" alt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9F9239D-877F-422E-AF67-85E1ABF96A46}"/>
              </a:ext>
            </a:extLst>
          </p:cNvPr>
          <p:cNvGrpSpPr/>
          <p:nvPr/>
        </p:nvGrpSpPr>
        <p:grpSpPr>
          <a:xfrm>
            <a:off x="281448" y="4706"/>
            <a:ext cx="8581104" cy="5860658"/>
            <a:chOff x="281448" y="28794"/>
            <a:chExt cx="8581104" cy="586065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48" y="28794"/>
              <a:ext cx="8581104" cy="58606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FA6AB2-8EB2-45ED-A885-C1A8F9EA8548}"/>
                </a:ext>
              </a:extLst>
            </p:cNvPr>
            <p:cNvSpPr txBox="1"/>
            <p:nvPr/>
          </p:nvSpPr>
          <p:spPr>
            <a:xfrm>
              <a:off x="1115616" y="188640"/>
              <a:ext cx="69847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ADC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channel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pulse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different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formation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Tp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test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150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mV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52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607118"/>
            <a:ext cx="4319380" cy="2830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BD8980-E839-4818-92D3-F042B3EEFEB9}"/>
              </a:ext>
            </a:extLst>
          </p:cNvPr>
          <p:cNvSpPr txBox="1"/>
          <p:nvPr/>
        </p:nvSpPr>
        <p:spPr>
          <a:xfrm>
            <a:off x="679694" y="4208894"/>
            <a:ext cx="82116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Рис.5. Схема измерений (а) </a:t>
            </a:r>
            <a:r>
              <a:rPr lang="ru-RU" b="1" dirty="0" err="1"/>
              <a:t>темнового</a:t>
            </a:r>
            <a:r>
              <a:rPr lang="ru-RU" b="1" dirty="0"/>
              <a:t> тока двухстороннего </a:t>
            </a:r>
            <a:r>
              <a:rPr lang="ru-RU" b="1" dirty="0" err="1"/>
              <a:t>стрипового</a:t>
            </a:r>
            <a:r>
              <a:rPr lang="ru-RU" b="1" dirty="0"/>
              <a:t> </a:t>
            </a:r>
            <a:r>
              <a:rPr lang="en-US" b="1" dirty="0"/>
              <a:t>Si-</a:t>
            </a:r>
            <a:r>
              <a:rPr lang="ru-RU" b="1" dirty="0"/>
              <a:t>детектора</a:t>
            </a:r>
            <a:r>
              <a:rPr lang="en-US" b="1" dirty="0"/>
              <a:t> </a:t>
            </a:r>
            <a:r>
              <a:rPr lang="ru-RU" b="1" dirty="0"/>
              <a:t>и ВАХ (б) до и после сеанса.</a:t>
            </a:r>
          </a:p>
          <a:p>
            <a:endParaRPr lang="ru-RU" b="1" dirty="0"/>
          </a:p>
          <a:p>
            <a:r>
              <a:rPr lang="ru-RU" b="1" dirty="0"/>
              <a:t>Формула определения эквивалентного 1МэВ </a:t>
            </a:r>
            <a:r>
              <a:rPr lang="ru-RU" b="1" dirty="0" err="1"/>
              <a:t>флюенса</a:t>
            </a:r>
            <a:r>
              <a:rPr lang="ru-RU" b="1" dirty="0"/>
              <a:t> нейтронов по повреждениям кремния </a:t>
            </a:r>
          </a:p>
          <a:p>
            <a:r>
              <a:rPr lang="ru-RU" b="1" dirty="0"/>
              <a:t> где: </a:t>
            </a:r>
            <a:r>
              <a:rPr lang="ru-RU" dirty="0"/>
              <a:t> </a:t>
            </a:r>
            <a:r>
              <a:rPr lang="ru-RU" b="1" dirty="0"/>
              <a:t>α</a:t>
            </a:r>
            <a:r>
              <a:rPr lang="ru-RU" b="1" baseline="-25000" dirty="0"/>
              <a:t>I</a:t>
            </a:r>
            <a:r>
              <a:rPr lang="ru-RU" b="1" dirty="0"/>
              <a:t> </a:t>
            </a:r>
            <a:r>
              <a:rPr lang="ru-RU" dirty="0"/>
              <a:t>– токовая константа повреждений кремния равняется 5×10</a:t>
            </a:r>
            <a:r>
              <a:rPr lang="ru-RU" baseline="30000" dirty="0"/>
              <a:t>-17</a:t>
            </a:r>
            <a:r>
              <a:rPr lang="ru-RU" dirty="0"/>
              <a:t> А/см, при +20˚С для нейтронов с энергией 1 МэВ и физически означает приращение тока в кремниевом детекторе объемом 1см</a:t>
            </a:r>
            <a:r>
              <a:rPr lang="ru-RU" baseline="30000" dirty="0"/>
              <a:t>3</a:t>
            </a:r>
            <a:r>
              <a:rPr lang="ru-RU" dirty="0"/>
              <a:t> от прохождения одного нейтрона (1 МэВ),</a:t>
            </a:r>
          </a:p>
          <a:p>
            <a:r>
              <a:rPr lang="ru-RU" dirty="0"/>
              <a:t>Ф,см</a:t>
            </a:r>
            <a:r>
              <a:rPr lang="ru-RU" baseline="30000" dirty="0"/>
              <a:t>-2</a:t>
            </a:r>
            <a:r>
              <a:rPr lang="ru-RU" dirty="0"/>
              <a:t> – </a:t>
            </a:r>
            <a:r>
              <a:rPr lang="ru-RU" dirty="0" err="1"/>
              <a:t>флюенс</a:t>
            </a:r>
            <a:r>
              <a:rPr lang="ru-RU" dirty="0"/>
              <a:t> нейтронов,  </a:t>
            </a:r>
            <a:r>
              <a:rPr lang="en-US" dirty="0"/>
              <a:t>V</a:t>
            </a:r>
            <a:r>
              <a:rPr lang="ru-RU" dirty="0"/>
              <a:t>, см</a:t>
            </a:r>
            <a:r>
              <a:rPr lang="ru-RU" baseline="30000" dirty="0"/>
              <a:t>-3</a:t>
            </a:r>
            <a:r>
              <a:rPr lang="ru-RU" dirty="0"/>
              <a:t> – объем детектора.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92336-EA9A-45DF-BBE4-88ABE796CA9E}"/>
              </a:ext>
            </a:extLst>
          </p:cNvPr>
          <p:cNvSpPr txBox="1"/>
          <p:nvPr/>
        </p:nvSpPr>
        <p:spPr>
          <a:xfrm flipH="1">
            <a:off x="2476154" y="3604374"/>
            <a:ext cx="65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(а)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BF93A-4E81-435B-BB91-1F9E59D6185E}"/>
              </a:ext>
            </a:extLst>
          </p:cNvPr>
          <p:cNvSpPr txBox="1"/>
          <p:nvPr/>
        </p:nvSpPr>
        <p:spPr>
          <a:xfrm>
            <a:off x="6707275" y="348841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(б)</a:t>
            </a:r>
          </a:p>
        </p:txBody>
      </p:sp>
      <p:pic>
        <p:nvPicPr>
          <p:cNvPr id="5" name="Google Shape;82;p15" descr="{&quot;mathml&quot;:&quot;&lt;math style=\&quot;font-family:stix;font-size:16px;\&quot; xmlns=\&quot;http://www.w3.org/1998/Math/MathML\&quot;&gt;&lt;mstyle mathsize=\&quot;16px\&quot;&gt;&lt;mi&gt;&amp;#x394;&lt;/mi&gt;&lt;mi&gt;I&lt;/mi&gt;&lt;mo&gt;=&lt;/mo&gt;&lt;msub&gt;&lt;mi&gt;&amp;#x3B1;&lt;/mi&gt;&lt;mn&gt;1&lt;/mn&gt;&lt;/msub&gt;&lt;mo&gt;&amp;#xB7;&lt;/mo&gt;&lt;mi&gt;&amp;#x3A6;&lt;/mi&gt;&lt;mo&gt;&amp;#xB7;&lt;/mo&gt;&lt;mi&gt;V&lt;/mi&gt;&lt;/mstyle&gt;&lt;/math&gt;&quot;,&quot;truncated&quot;:false}" title="capital delta I equals alpha subscript 1 times capital phi times V">
            <a:extLst>
              <a:ext uri="{FF2B5EF4-FFF2-40B4-BE49-F238E27FC236}">
                <a16:creationId xmlns:a16="http://schemas.microsoft.com/office/drawing/2014/main" id="{D14B8176-3590-BD86-EC62-862CA21429D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864" y="5373216"/>
            <a:ext cx="1800200" cy="29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ACABC8-7D1F-4DF1-823C-F5D843D13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2" y="776839"/>
            <a:ext cx="3194304" cy="2676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D271DA-3522-4CDA-8F2E-B1199AF586B9}"/>
              </a:ext>
            </a:extLst>
          </p:cNvPr>
          <p:cNvSpPr txBox="1"/>
          <p:nvPr/>
        </p:nvSpPr>
        <p:spPr>
          <a:xfrm>
            <a:off x="0" y="6364007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7529(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11.01.2023)</a:t>
            </a:r>
            <a:r>
              <a:rPr lang="en-US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target</a:t>
            </a:r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№2 </a:t>
            </a:r>
            <a:r>
              <a:rPr lang="en-US" sz="1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en-US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(2%)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259B249-8A3D-4EC6-B357-49CC671B9EE5}"/>
              </a:ext>
            </a:extLst>
          </p:cNvPr>
          <p:cNvGrpSpPr/>
          <p:nvPr/>
        </p:nvGrpSpPr>
        <p:grpSpPr>
          <a:xfrm>
            <a:off x="102264" y="-153676"/>
            <a:ext cx="8516337" cy="6766508"/>
            <a:chOff x="112785" y="92818"/>
            <a:chExt cx="8131623" cy="6766508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89B05C7-F302-412F-A09C-A1EF48F65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218" t="4206" r="2338" b="2140"/>
            <a:stretch/>
          </p:blipFill>
          <p:spPr>
            <a:xfrm>
              <a:off x="1070145" y="1625134"/>
              <a:ext cx="1730910" cy="201367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2135882-1012-489C-8BBE-8CE39E826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399" t="2433" r="3119" b="4538"/>
            <a:stretch>
              <a:fillRect/>
            </a:stretch>
          </p:blipFill>
          <p:spPr>
            <a:xfrm>
              <a:off x="112785" y="92818"/>
              <a:ext cx="1202180" cy="1875681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0AEBD6B-AE63-48EF-BC9C-C94EBE693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997" t="5835" b="4573"/>
            <a:stretch/>
          </p:blipFill>
          <p:spPr>
            <a:xfrm>
              <a:off x="2422917" y="3284984"/>
              <a:ext cx="2596364" cy="2054556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7C963DE-C918-498F-A8A3-096F15A6D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2319" t="5555" r="2562"/>
            <a:stretch/>
          </p:blipFill>
          <p:spPr>
            <a:xfrm>
              <a:off x="4716016" y="4906847"/>
              <a:ext cx="3528392" cy="195247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42B39C5-A921-4E8B-8097-299B0A0CBCAA}"/>
              </a:ext>
            </a:extLst>
          </p:cNvPr>
          <p:cNvSpPr txBox="1"/>
          <p:nvPr/>
        </p:nvSpPr>
        <p:spPr>
          <a:xfrm>
            <a:off x="154838" y="1844824"/>
            <a:ext cx="131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6 modules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3645BA-B7A8-4480-8EC5-750728E0CAAB}"/>
              </a:ext>
            </a:extLst>
          </p:cNvPr>
          <p:cNvSpPr txBox="1"/>
          <p:nvPr/>
        </p:nvSpPr>
        <p:spPr>
          <a:xfrm>
            <a:off x="1340639" y="353583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modules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0B4F6-0A2D-4AD2-84EE-3A2C3CB88B51}"/>
              </a:ext>
            </a:extLst>
          </p:cNvPr>
          <p:cNvSpPr txBox="1"/>
          <p:nvPr/>
        </p:nvSpPr>
        <p:spPr>
          <a:xfrm>
            <a:off x="2992282" y="51566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modules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1B4AA1-8F17-4F16-8BA8-D19D9AAB9822}"/>
              </a:ext>
            </a:extLst>
          </p:cNvPr>
          <p:cNvSpPr txBox="1"/>
          <p:nvPr/>
        </p:nvSpPr>
        <p:spPr>
          <a:xfrm>
            <a:off x="4814516" y="63902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modules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AE3A09-EDCD-4268-8E35-4E60DCF9FB6F}"/>
              </a:ext>
            </a:extLst>
          </p:cNvPr>
          <p:cNvSpPr txBox="1"/>
          <p:nvPr/>
        </p:nvSpPr>
        <p:spPr>
          <a:xfrm>
            <a:off x="1885748" y="136395"/>
            <a:ext cx="34068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Pl#1: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8.9 </a:t>
            </a:r>
            <a:r>
              <a:rPr lang="el-GR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 </a:t>
            </a:r>
            <a:r>
              <a:rPr lang="el-G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(100% чипов работают,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 проблем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FF6790-121E-4FC4-8991-7ACCFF717142}"/>
              </a:ext>
            </a:extLst>
          </p:cNvPr>
          <p:cNvSpPr txBox="1"/>
          <p:nvPr/>
        </p:nvSpPr>
        <p:spPr>
          <a:xfrm>
            <a:off x="3086032" y="1299060"/>
            <a:ext cx="357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Pl#2: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27.6 </a:t>
            </a:r>
            <a:r>
              <a:rPr lang="el-GR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28.5 </a:t>
            </a:r>
            <a:r>
              <a:rPr lang="el-G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чипов не работал =1 чип из 100 шт.,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26.09.23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100% работают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9B686-DA7F-4D0D-9BF6-F7AFABA3ABEE}"/>
              </a:ext>
            </a:extLst>
          </p:cNvPr>
          <p:cNvSpPr txBox="1"/>
          <p:nvPr/>
        </p:nvSpPr>
        <p:spPr>
          <a:xfrm>
            <a:off x="5409202" y="2466901"/>
            <a:ext cx="3512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Pl#3: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l-GR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l-GR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чипа из 140 не работают,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готовности – октябрь-2023</a:t>
            </a:r>
            <a:endParaRPr lang="en-US" sz="16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83322B-42CC-4205-BAA9-C0BE15722261}"/>
              </a:ext>
            </a:extLst>
          </p:cNvPr>
          <p:cNvSpPr txBox="1"/>
          <p:nvPr/>
        </p:nvSpPr>
        <p:spPr>
          <a:xfrm>
            <a:off x="5652120" y="3521580"/>
            <a:ext cx="36295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Pl#4: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</a:t>
            </a:r>
            <a:r>
              <a:rPr lang="el-GR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73.8 </a:t>
            </a:r>
            <a:r>
              <a:rPr lang="el-GR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работают 5 чипов (из180)/(5плат), план готовности – декабрь-2023)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2668" y="136395"/>
            <a:ext cx="287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Состояние плоскостей </a:t>
            </a:r>
            <a:r>
              <a:rPr lang="en-US" sz="1600" b="1" i="1" dirty="0" smtClean="0">
                <a:solidFill>
                  <a:srgbClr val="FF0000"/>
                </a:solidFill>
              </a:rPr>
              <a:t>FSD-Si</a:t>
            </a:r>
            <a:endParaRPr lang="ru-RU" sz="1600" b="1" i="1" dirty="0" smtClean="0">
              <a:solidFill>
                <a:srgbClr val="FF0000"/>
              </a:solidFill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после сеанса-2023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19" y="376930"/>
            <a:ext cx="4325919" cy="288355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4165" y="408165"/>
            <a:ext cx="4038600" cy="28523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65" y="3969060"/>
            <a:ext cx="3962400" cy="2714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00" y="3276098"/>
            <a:ext cx="4648398" cy="3260543"/>
          </a:xfrm>
          <a:prstGeom prst="rect">
            <a:avLst/>
          </a:prstGeom>
        </p:spPr>
      </p:pic>
      <p:cxnSp>
        <p:nvCxnSpPr>
          <p:cNvPr id="12" name="Прямая со стрелкой 11"/>
          <p:cNvCxnSpPr>
            <a:endCxn id="7" idx="1"/>
          </p:cNvCxnSpPr>
          <p:nvPr/>
        </p:nvCxnSpPr>
        <p:spPr>
          <a:xfrm>
            <a:off x="4455133" y="1818705"/>
            <a:ext cx="469032" cy="15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123729" y="1988840"/>
            <a:ext cx="1571881" cy="39604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962" y="1264901"/>
            <a:ext cx="3494033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Демонтаж центрального модуля №41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3721015" y="573325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 smtClean="0">
                <a:solidFill>
                  <a:srgbClr val="FF0000"/>
                </a:solidFill>
              </a:rPr>
              <a:t>Замена </a:t>
            </a:r>
            <a:r>
              <a:rPr lang="en-US" sz="1200" i="1" u="sng" dirty="0" smtClean="0">
                <a:solidFill>
                  <a:srgbClr val="FF0000"/>
                </a:solidFill>
              </a:rPr>
              <a:t>PCB(n+)</a:t>
            </a:r>
            <a:endParaRPr lang="ru-RU" sz="1200" i="1" u="sng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962" y="6001795"/>
            <a:ext cx="1423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FF0000"/>
                </a:solidFill>
              </a:rPr>
              <a:t>Чип №5 «молчит»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5598" y="-34805"/>
            <a:ext cx="416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Замена </a:t>
            </a:r>
            <a:r>
              <a:rPr lang="en-US" sz="1200" b="1" i="1" dirty="0" smtClean="0">
                <a:solidFill>
                  <a:srgbClr val="0070C0"/>
                </a:solidFill>
              </a:rPr>
              <a:t>PCB(n+)</a:t>
            </a:r>
            <a:r>
              <a:rPr lang="ru-RU" sz="1200" b="1" i="1" dirty="0" smtClean="0">
                <a:solidFill>
                  <a:srgbClr val="0070C0"/>
                </a:solidFill>
              </a:rPr>
              <a:t> - монтаж на модуль – УЗС – тесты -</a:t>
            </a:r>
          </a:p>
          <a:p>
            <a:r>
              <a:rPr lang="ru-RU" sz="1200" b="1" i="1" dirty="0" smtClean="0">
                <a:solidFill>
                  <a:srgbClr val="0070C0"/>
                </a:solidFill>
              </a:rPr>
              <a:t>монтаж мод.№41 на плоскость №5/1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156176" y="351485"/>
            <a:ext cx="648072" cy="62924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48064" y="3426451"/>
            <a:ext cx="3683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Сборка на плоскость верхнего ряда четных модулей</a:t>
            </a:r>
            <a:endParaRPr lang="ru-RU" sz="1200" b="1" dirty="0">
              <a:solidFill>
                <a:srgbClr val="0070C0"/>
              </a:solidFill>
            </a:endParaRPr>
          </a:p>
        </p:txBody>
      </p:sp>
      <p:cxnSp>
        <p:nvCxnSpPr>
          <p:cNvPr id="32" name="Прямая со стрелкой 31"/>
          <p:cNvCxnSpPr>
            <a:stCxn id="30" idx="2"/>
          </p:cNvCxnSpPr>
          <p:nvPr/>
        </p:nvCxnSpPr>
        <p:spPr>
          <a:xfrm flipH="1">
            <a:off x="6488607" y="3703450"/>
            <a:ext cx="501308" cy="654661"/>
          </a:xfrm>
          <a:prstGeom prst="straightConnector1">
            <a:avLst/>
          </a:prstGeom>
          <a:ln w="38100">
            <a:solidFill>
              <a:srgbClr val="35EB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0" idx="2"/>
          </p:cNvCxnSpPr>
          <p:nvPr/>
        </p:nvCxnSpPr>
        <p:spPr>
          <a:xfrm>
            <a:off x="6989915" y="3703450"/>
            <a:ext cx="326784" cy="949429"/>
          </a:xfrm>
          <a:prstGeom prst="straightConnector1">
            <a:avLst/>
          </a:prstGeom>
          <a:ln w="38100">
            <a:solidFill>
              <a:srgbClr val="35EB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9552" y="59097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Ремонт </a:t>
            </a:r>
            <a:r>
              <a:rPr lang="en-US" sz="1600" b="1" dirty="0" smtClean="0">
                <a:solidFill>
                  <a:srgbClr val="FF0000"/>
                </a:solidFill>
              </a:rPr>
              <a:t>Pl#2</a:t>
            </a:r>
            <a:r>
              <a:rPr lang="ru-RU" sz="1600" b="1" dirty="0" smtClean="0">
                <a:solidFill>
                  <a:srgbClr val="FF0000"/>
                </a:solidFill>
              </a:rPr>
              <a:t>, август-сентябрь-2023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Модуль №41 после замены </a:t>
            </a:r>
            <a:r>
              <a:rPr lang="en-US" sz="1600" b="1" dirty="0" smtClean="0"/>
              <a:t>PCB-640(n+) </a:t>
            </a:r>
            <a:r>
              <a:rPr lang="ru-RU" sz="1600" b="1" dirty="0" smtClean="0"/>
              <a:t>полностью работоспособен, тесты проведены с </a:t>
            </a:r>
            <a:r>
              <a:rPr lang="el-GR" sz="1600" b="1" dirty="0" smtClean="0"/>
              <a:t>β</a:t>
            </a:r>
            <a:r>
              <a:rPr lang="ru-RU" sz="1600" b="1" dirty="0" smtClean="0"/>
              <a:t> источником, 25.09.2023.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8" y="1196752"/>
            <a:ext cx="8706384" cy="5112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29831"/>
            <a:ext cx="2642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β</a:t>
            </a:r>
            <a:r>
              <a:rPr lang="ru-RU" sz="1400" b="1" dirty="0" smtClean="0"/>
              <a:t>- </a:t>
            </a:r>
            <a:r>
              <a:rPr lang="ru-RU" sz="1400" b="1" i="1" dirty="0" smtClean="0"/>
              <a:t>подсветка в центре модуля</a:t>
            </a:r>
            <a:endParaRPr lang="ru-RU" sz="1400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475656" y="2420888"/>
            <a:ext cx="432048" cy="8628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4366056"/>
            <a:ext cx="3053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Шум пьедесталов по 640 каналам</a:t>
            </a:r>
          </a:p>
          <a:p>
            <a:r>
              <a:rPr lang="ru-RU" sz="1400" b="1" i="1" dirty="0" smtClean="0"/>
              <a:t>(5 чипов), область дефекта была в </a:t>
            </a:r>
          </a:p>
          <a:p>
            <a:r>
              <a:rPr lang="ru-RU" sz="1400" b="1" i="1" dirty="0" smtClean="0"/>
              <a:t>                                        зоне 512-640</a:t>
            </a:r>
            <a:endParaRPr lang="ru-RU" sz="1400" b="1" i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987824" y="5013176"/>
            <a:ext cx="216024" cy="4789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3928" y="2159278"/>
            <a:ext cx="2284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Усиление для всех каналов</a:t>
            </a:r>
          </a:p>
          <a:p>
            <a:r>
              <a:rPr lang="ru-RU" sz="1400" b="1" i="1" dirty="0" smtClean="0"/>
              <a:t> 640</a:t>
            </a:r>
            <a:r>
              <a:rPr lang="en-US" sz="1400" b="1" i="1" dirty="0" smtClean="0">
                <a:solidFill>
                  <a:srgbClr val="FF0000"/>
                </a:solidFill>
              </a:rPr>
              <a:t>n+</a:t>
            </a:r>
            <a:r>
              <a:rPr lang="ru-RU" sz="1400" b="1" i="1" dirty="0" smtClean="0">
                <a:solidFill>
                  <a:srgbClr val="FF0000"/>
                </a:solidFill>
              </a:rPr>
              <a:t> </a:t>
            </a:r>
            <a:r>
              <a:rPr lang="ru-RU" sz="1400" b="1" i="1" dirty="0" smtClean="0"/>
              <a:t>и</a:t>
            </a:r>
            <a:r>
              <a:rPr lang="en-US" sz="1400" b="1" i="1" dirty="0" smtClean="0"/>
              <a:t> </a:t>
            </a:r>
            <a:r>
              <a:rPr lang="ru-RU" sz="1400" b="1" i="1" dirty="0" smtClean="0"/>
              <a:t>640</a:t>
            </a:r>
            <a:r>
              <a:rPr lang="en-US" sz="1400" b="1" i="1" dirty="0" smtClean="0"/>
              <a:t>p+</a:t>
            </a:r>
            <a:r>
              <a:rPr lang="ru-RU" sz="1400" b="1" i="1" dirty="0" smtClean="0"/>
              <a:t> одинаково</a:t>
            </a:r>
            <a:endParaRPr lang="ru-RU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53841" y="5338267"/>
            <a:ext cx="17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Ширина кластеров</a:t>
            </a:r>
            <a:endParaRPr lang="ru-RU" sz="1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60901" y="48379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18300" y="56983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5739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1765" y="1485900"/>
            <a:ext cx="1479233" cy="3434715"/>
            <a:chOff x="3589020" y="838200"/>
            <a:chExt cx="1972310" cy="4579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9020" y="838200"/>
              <a:ext cx="1972055" cy="4579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09644" y="1388363"/>
              <a:ext cx="1225550" cy="321310"/>
            </a:xfrm>
            <a:custGeom>
              <a:avLst/>
              <a:gdLst/>
              <a:ahLst/>
              <a:cxnLst/>
              <a:rect l="l" t="t" r="r" b="b"/>
              <a:pathLst>
                <a:path w="1225550" h="321310">
                  <a:moveTo>
                    <a:pt x="0" y="160655"/>
                  </a:moveTo>
                  <a:lnTo>
                    <a:pt x="8254" y="109855"/>
                  </a:lnTo>
                  <a:lnTo>
                    <a:pt x="30987" y="65786"/>
                  </a:lnTo>
                  <a:lnTo>
                    <a:pt x="65785" y="30987"/>
                  </a:lnTo>
                  <a:lnTo>
                    <a:pt x="109981" y="8127"/>
                  </a:lnTo>
                  <a:lnTo>
                    <a:pt x="160781" y="0"/>
                  </a:lnTo>
                  <a:lnTo>
                    <a:pt x="211581" y="8127"/>
                  </a:lnTo>
                  <a:lnTo>
                    <a:pt x="255650" y="30987"/>
                  </a:lnTo>
                  <a:lnTo>
                    <a:pt x="290448" y="65786"/>
                  </a:lnTo>
                  <a:lnTo>
                    <a:pt x="313308" y="109855"/>
                  </a:lnTo>
                  <a:lnTo>
                    <a:pt x="321436" y="160655"/>
                  </a:lnTo>
                  <a:lnTo>
                    <a:pt x="313308" y="211327"/>
                  </a:lnTo>
                  <a:lnTo>
                    <a:pt x="290448" y="255397"/>
                  </a:lnTo>
                  <a:lnTo>
                    <a:pt x="255650" y="290195"/>
                  </a:lnTo>
                  <a:lnTo>
                    <a:pt x="211581" y="313055"/>
                  </a:lnTo>
                  <a:lnTo>
                    <a:pt x="160781" y="321183"/>
                  </a:lnTo>
                  <a:lnTo>
                    <a:pt x="109981" y="313055"/>
                  </a:lnTo>
                  <a:lnTo>
                    <a:pt x="65785" y="290195"/>
                  </a:lnTo>
                  <a:lnTo>
                    <a:pt x="30987" y="255397"/>
                  </a:lnTo>
                  <a:lnTo>
                    <a:pt x="8254" y="211327"/>
                  </a:lnTo>
                  <a:lnTo>
                    <a:pt x="0" y="160655"/>
                  </a:lnTo>
                  <a:close/>
                </a:path>
                <a:path w="1225550" h="321310">
                  <a:moveTo>
                    <a:pt x="450976" y="160655"/>
                  </a:moveTo>
                  <a:lnTo>
                    <a:pt x="459231" y="109855"/>
                  </a:lnTo>
                  <a:lnTo>
                    <a:pt x="482091" y="65786"/>
                  </a:lnTo>
                  <a:lnTo>
                    <a:pt x="516889" y="30987"/>
                  </a:lnTo>
                  <a:lnTo>
                    <a:pt x="560958" y="8127"/>
                  </a:lnTo>
                  <a:lnTo>
                    <a:pt x="611758" y="0"/>
                  </a:lnTo>
                  <a:lnTo>
                    <a:pt x="662558" y="8127"/>
                  </a:lnTo>
                  <a:lnTo>
                    <a:pt x="706627" y="30987"/>
                  </a:lnTo>
                  <a:lnTo>
                    <a:pt x="741426" y="65786"/>
                  </a:lnTo>
                  <a:lnTo>
                    <a:pt x="764285" y="109855"/>
                  </a:lnTo>
                  <a:lnTo>
                    <a:pt x="772540" y="160655"/>
                  </a:lnTo>
                  <a:lnTo>
                    <a:pt x="764285" y="211327"/>
                  </a:lnTo>
                  <a:lnTo>
                    <a:pt x="741426" y="255397"/>
                  </a:lnTo>
                  <a:lnTo>
                    <a:pt x="706627" y="290195"/>
                  </a:lnTo>
                  <a:lnTo>
                    <a:pt x="662558" y="313055"/>
                  </a:lnTo>
                  <a:lnTo>
                    <a:pt x="611758" y="321183"/>
                  </a:lnTo>
                  <a:lnTo>
                    <a:pt x="560958" y="313055"/>
                  </a:lnTo>
                  <a:lnTo>
                    <a:pt x="516889" y="290195"/>
                  </a:lnTo>
                  <a:lnTo>
                    <a:pt x="482091" y="255397"/>
                  </a:lnTo>
                  <a:lnTo>
                    <a:pt x="459231" y="211327"/>
                  </a:lnTo>
                  <a:lnTo>
                    <a:pt x="450976" y="160655"/>
                  </a:lnTo>
                  <a:close/>
                </a:path>
                <a:path w="1225550" h="321310">
                  <a:moveTo>
                    <a:pt x="902080" y="160655"/>
                  </a:moveTo>
                  <a:lnTo>
                    <a:pt x="907795" y="117856"/>
                  </a:lnTo>
                  <a:lnTo>
                    <a:pt x="924051" y="79501"/>
                  </a:lnTo>
                  <a:lnTo>
                    <a:pt x="949325" y="46989"/>
                  </a:lnTo>
                  <a:lnTo>
                    <a:pt x="981963" y="21971"/>
                  </a:lnTo>
                  <a:lnTo>
                    <a:pt x="1020571" y="5714"/>
                  </a:lnTo>
                  <a:lnTo>
                    <a:pt x="1063497" y="0"/>
                  </a:lnTo>
                  <a:lnTo>
                    <a:pt x="1106551" y="5714"/>
                  </a:lnTo>
                  <a:lnTo>
                    <a:pt x="1145031" y="21971"/>
                  </a:lnTo>
                  <a:lnTo>
                    <a:pt x="1177797" y="46989"/>
                  </a:lnTo>
                  <a:lnTo>
                    <a:pt x="1202943" y="79501"/>
                  </a:lnTo>
                  <a:lnTo>
                    <a:pt x="1219327" y="117856"/>
                  </a:lnTo>
                  <a:lnTo>
                    <a:pt x="1225041" y="160655"/>
                  </a:lnTo>
                  <a:lnTo>
                    <a:pt x="1219327" y="203326"/>
                  </a:lnTo>
                  <a:lnTo>
                    <a:pt x="1202943" y="241681"/>
                  </a:lnTo>
                  <a:lnTo>
                    <a:pt x="1177797" y="274193"/>
                  </a:lnTo>
                  <a:lnTo>
                    <a:pt x="1145031" y="299212"/>
                  </a:lnTo>
                  <a:lnTo>
                    <a:pt x="1106551" y="315468"/>
                  </a:lnTo>
                  <a:lnTo>
                    <a:pt x="1063497" y="321183"/>
                  </a:lnTo>
                  <a:lnTo>
                    <a:pt x="1020571" y="315468"/>
                  </a:lnTo>
                  <a:lnTo>
                    <a:pt x="981963" y="299212"/>
                  </a:lnTo>
                  <a:lnTo>
                    <a:pt x="949325" y="274193"/>
                  </a:lnTo>
                  <a:lnTo>
                    <a:pt x="924051" y="241681"/>
                  </a:lnTo>
                  <a:lnTo>
                    <a:pt x="907795" y="203326"/>
                  </a:lnTo>
                  <a:lnTo>
                    <a:pt x="902080" y="160655"/>
                  </a:lnTo>
                  <a:close/>
                </a:path>
              </a:pathLst>
            </a:custGeom>
            <a:ln w="9144">
              <a:solidFill>
                <a:srgbClr val="F794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29903" y="1667066"/>
            <a:ext cx="866299" cy="4231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525">
              <a:spcBef>
                <a:spcPts val="300"/>
              </a:spcBef>
            </a:pPr>
            <a:r>
              <a:rPr sz="900" spc="-4" dirty="0">
                <a:solidFill>
                  <a:srgbClr val="FFC000"/>
                </a:solidFill>
                <a:latin typeface="Calibri"/>
                <a:cs typeface="Calibri"/>
              </a:rPr>
              <a:t>β</a:t>
            </a:r>
            <a:r>
              <a:rPr sz="900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900" spc="-4" dirty="0">
                <a:solidFill>
                  <a:srgbClr val="FFC000"/>
                </a:solidFill>
                <a:latin typeface="Calibri"/>
                <a:cs typeface="Calibri"/>
              </a:rPr>
              <a:t>so</a:t>
            </a:r>
            <a:r>
              <a:rPr sz="900" spc="4" dirty="0">
                <a:solidFill>
                  <a:srgbClr val="FFC000"/>
                </a:solidFill>
                <a:latin typeface="Calibri"/>
                <a:cs typeface="Calibri"/>
              </a:rPr>
              <a:t>u</a:t>
            </a:r>
            <a:r>
              <a:rPr sz="900" spc="-19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900" spc="-4" dirty="0">
                <a:solidFill>
                  <a:srgbClr val="FFC000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900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sz="900" spc="-4" dirty="0">
                <a:solidFill>
                  <a:srgbClr val="FFC000"/>
                </a:solidFill>
                <a:latin typeface="Calibri"/>
                <a:cs typeface="Calibri"/>
              </a:rPr>
              <a:t>osi</a:t>
            </a:r>
            <a:r>
              <a:rPr sz="900" spc="4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900" spc="-11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900" spc="-4" dirty="0">
                <a:solidFill>
                  <a:srgbClr val="FFC000"/>
                </a:solidFill>
                <a:latin typeface="Calibri"/>
                <a:cs typeface="Calibri"/>
              </a:rPr>
              <a:t>ons</a:t>
            </a:r>
            <a:endParaRPr sz="900">
              <a:latin typeface="Calibri"/>
              <a:cs typeface="Calibri"/>
            </a:endParaRPr>
          </a:p>
          <a:p>
            <a:pPr marL="54769">
              <a:spcBef>
                <a:spcPts val="344"/>
              </a:spcBef>
              <a:tabLst>
                <a:tab pos="393383" algn="l"/>
                <a:tab pos="731996" algn="l"/>
              </a:tabLst>
            </a:pPr>
            <a:r>
              <a:rPr sz="1350" dirty="0">
                <a:solidFill>
                  <a:srgbClr val="F79446"/>
                </a:solidFill>
                <a:latin typeface="Calibri"/>
                <a:cs typeface="Calibri"/>
              </a:rPr>
              <a:t>1	2	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4741" y="310875"/>
            <a:ext cx="4997821" cy="502541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>
              <a:spcBef>
                <a:spcPts val="79"/>
              </a:spcBef>
            </a:pPr>
            <a:r>
              <a:rPr sz="2000" spc="-4" dirty="0"/>
              <a:t>FST</a:t>
            </a:r>
            <a:r>
              <a:rPr sz="2000" spc="-75" dirty="0"/>
              <a:t> </a:t>
            </a:r>
            <a:r>
              <a:rPr sz="2000" spc="-4" dirty="0"/>
              <a:t>Si</a:t>
            </a:r>
            <a:r>
              <a:rPr sz="2000" spc="-30" dirty="0"/>
              <a:t> </a:t>
            </a:r>
            <a:r>
              <a:rPr sz="2000" dirty="0"/>
              <a:t>module</a:t>
            </a:r>
            <a:r>
              <a:rPr sz="2000" spc="-49" dirty="0"/>
              <a:t> </a:t>
            </a:r>
            <a:r>
              <a:rPr sz="2000" dirty="0"/>
              <a:t>test</a:t>
            </a:r>
            <a:r>
              <a:rPr sz="2000" spc="-41" dirty="0"/>
              <a:t> </a:t>
            </a:r>
            <a:r>
              <a:rPr sz="2000" dirty="0"/>
              <a:t>results</a:t>
            </a:r>
          </a:p>
          <a:p>
            <a:pPr>
              <a:spcBef>
                <a:spcPts val="41"/>
              </a:spcBef>
            </a:pPr>
            <a:r>
              <a:rPr lang="ru-RU" sz="1200" b="1" i="1" spc="-4" dirty="0" smtClean="0">
                <a:latin typeface="Times New Roman"/>
                <a:cs typeface="Times New Roman"/>
              </a:rPr>
              <a:t>(</a:t>
            </a:r>
            <a:r>
              <a:rPr sz="1200" b="1" i="1" spc="-4" dirty="0" smtClean="0">
                <a:latin typeface="Times New Roman"/>
                <a:cs typeface="Times New Roman"/>
              </a:rPr>
              <a:t>module</a:t>
            </a:r>
            <a:r>
              <a:rPr sz="1200" b="1" i="1" spc="-26" dirty="0" smtClean="0">
                <a:latin typeface="Times New Roman"/>
                <a:cs typeface="Times New Roman"/>
              </a:rPr>
              <a:t> </a:t>
            </a:r>
            <a:r>
              <a:rPr sz="1200" b="1" i="1" spc="-4" dirty="0">
                <a:latin typeface="Times New Roman"/>
                <a:cs typeface="Times New Roman"/>
              </a:rPr>
              <a:t>#</a:t>
            </a:r>
            <a:r>
              <a:rPr sz="1200" b="1" i="1" spc="-4" dirty="0" smtClean="0">
                <a:latin typeface="Times New Roman"/>
                <a:cs typeface="Times New Roman"/>
              </a:rPr>
              <a:t>4</a:t>
            </a:r>
            <a:r>
              <a:rPr lang="ru-RU" sz="1200" b="1" i="1" spc="-4" dirty="0" smtClean="0">
                <a:latin typeface="Times New Roman"/>
                <a:cs typeface="Times New Roman"/>
              </a:rPr>
              <a:t>1)</a:t>
            </a:r>
            <a:endParaRPr sz="1200"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3253" y="5709971"/>
            <a:ext cx="11668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878787"/>
                </a:solidFill>
                <a:latin typeface="Calibri"/>
                <a:cs typeface="Calibri"/>
              </a:rPr>
              <a:t>17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92325" y="2993517"/>
            <a:ext cx="1690211" cy="299561"/>
            <a:chOff x="3456432" y="2848355"/>
            <a:chExt cx="2253615" cy="399415"/>
          </a:xfrm>
        </p:grpSpPr>
        <p:sp>
          <p:nvSpPr>
            <p:cNvPr id="9" name="object 9"/>
            <p:cNvSpPr/>
            <p:nvPr/>
          </p:nvSpPr>
          <p:spPr>
            <a:xfrm>
              <a:off x="3456432" y="2848355"/>
              <a:ext cx="2207895" cy="86995"/>
            </a:xfrm>
            <a:custGeom>
              <a:avLst/>
              <a:gdLst/>
              <a:ahLst/>
              <a:cxnLst/>
              <a:rect l="l" t="t" r="r" b="b"/>
              <a:pathLst>
                <a:path w="2207895" h="86994">
                  <a:moveTo>
                    <a:pt x="2207768" y="28879"/>
                  </a:moveTo>
                  <a:lnTo>
                    <a:pt x="86868" y="28879"/>
                  </a:lnTo>
                  <a:lnTo>
                    <a:pt x="86868" y="0"/>
                  </a:lnTo>
                  <a:lnTo>
                    <a:pt x="0" y="43434"/>
                  </a:lnTo>
                  <a:lnTo>
                    <a:pt x="86868" y="86741"/>
                  </a:lnTo>
                  <a:lnTo>
                    <a:pt x="86868" y="57785"/>
                  </a:lnTo>
                  <a:lnTo>
                    <a:pt x="86855" y="28956"/>
                  </a:lnTo>
                  <a:lnTo>
                    <a:pt x="86868" y="57785"/>
                  </a:lnTo>
                  <a:lnTo>
                    <a:pt x="2207768" y="57785"/>
                  </a:lnTo>
                  <a:lnTo>
                    <a:pt x="2207768" y="288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2152" y="3160775"/>
              <a:ext cx="2207895" cy="86995"/>
            </a:xfrm>
            <a:custGeom>
              <a:avLst/>
              <a:gdLst/>
              <a:ahLst/>
              <a:cxnLst/>
              <a:rect l="l" t="t" r="r" b="b"/>
              <a:pathLst>
                <a:path w="2207895" h="86994">
                  <a:moveTo>
                    <a:pt x="2207768" y="43434"/>
                  </a:moveTo>
                  <a:lnTo>
                    <a:pt x="2178812" y="28956"/>
                  </a:lnTo>
                  <a:lnTo>
                    <a:pt x="2120900" y="0"/>
                  </a:lnTo>
                  <a:lnTo>
                    <a:pt x="2120900" y="28879"/>
                  </a:lnTo>
                  <a:lnTo>
                    <a:pt x="0" y="28879"/>
                  </a:lnTo>
                  <a:lnTo>
                    <a:pt x="0" y="57785"/>
                  </a:lnTo>
                  <a:lnTo>
                    <a:pt x="2120900" y="57785"/>
                  </a:lnTo>
                  <a:lnTo>
                    <a:pt x="2120900" y="86741"/>
                  </a:lnTo>
                  <a:lnTo>
                    <a:pt x="2178812" y="57785"/>
                  </a:lnTo>
                  <a:lnTo>
                    <a:pt x="2207768" y="434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01161" y="2778443"/>
            <a:ext cx="50768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FF0000"/>
                </a:solidFill>
                <a:latin typeface="Calibri"/>
                <a:cs typeface="Calibri"/>
              </a:rPr>
              <a:t>n+</a:t>
            </a:r>
            <a:r>
              <a:rPr sz="135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FF0000"/>
                </a:solidFill>
                <a:latin typeface="Calibri"/>
                <a:cs typeface="Calibri"/>
              </a:rPr>
              <a:t>side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49726" y="3012757"/>
            <a:ext cx="51244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p+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side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53855" y="2806160"/>
            <a:ext cx="28003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FF0000"/>
                </a:solidFill>
                <a:latin typeface="Calibri"/>
                <a:cs typeface="Calibri"/>
              </a:rPr>
              <a:t>639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16137" y="3040475"/>
            <a:ext cx="10620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6520" y="2806160"/>
            <a:ext cx="10620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43635" y="3040475"/>
            <a:ext cx="28003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639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1371600"/>
            <a:ext cx="2578894" cy="2965609"/>
            <a:chOff x="0" y="685800"/>
            <a:chExt cx="3438525" cy="395414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85800"/>
              <a:ext cx="3438143" cy="18957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44723"/>
              <a:ext cx="3419855" cy="189516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85368" y="2955226"/>
            <a:ext cx="154305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solidFill>
                  <a:srgbClr val="F79446"/>
                </a:solidFill>
                <a:latin typeface="Calibri"/>
                <a:cs typeface="Calibri"/>
              </a:rPr>
              <a:t>2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" y="4442841"/>
            <a:ext cx="2564891" cy="144360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85368" y="4508753"/>
            <a:ext cx="154305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solidFill>
                  <a:srgbClr val="F79446"/>
                </a:solidFill>
                <a:latin typeface="Calibri"/>
                <a:cs typeface="Calibri"/>
              </a:rPr>
              <a:t>3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9215" y="2374106"/>
            <a:ext cx="2725578" cy="1591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975" spc="-8" dirty="0">
                <a:latin typeface="Times New Roman"/>
                <a:cs typeface="Times New Roman"/>
              </a:rPr>
              <a:t>Sigma</a:t>
            </a:r>
            <a:r>
              <a:rPr sz="975" spc="1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values of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each FSD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Si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module</a:t>
            </a:r>
            <a:r>
              <a:rPr sz="975" spc="1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channels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at 75</a:t>
            </a:r>
            <a:r>
              <a:rPr sz="975" spc="-11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V</a:t>
            </a:r>
            <a:endParaRPr sz="975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75194" y="914401"/>
            <a:ext cx="1754505" cy="157255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409812" y="964273"/>
            <a:ext cx="154305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solidFill>
                  <a:srgbClr val="F79446"/>
                </a:solidFill>
                <a:latin typeface="Calibri"/>
                <a:cs typeface="Calibri"/>
              </a:rPr>
              <a:t>1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51192" y="2571750"/>
            <a:ext cx="1835658" cy="157048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8458962" y="2622327"/>
            <a:ext cx="154305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solidFill>
                  <a:srgbClr val="F79446"/>
                </a:solidFill>
                <a:latin typeface="Calibri"/>
                <a:cs typeface="Calibri"/>
              </a:rPr>
              <a:t>2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58050" y="4229098"/>
            <a:ext cx="1835658" cy="171678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344662" y="4280154"/>
            <a:ext cx="154305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solidFill>
                  <a:srgbClr val="F79446"/>
                </a:solidFill>
                <a:latin typeface="Calibri"/>
                <a:cs typeface="Calibri"/>
              </a:rPr>
              <a:t>3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43401" y="1543050"/>
            <a:ext cx="2646044" cy="80010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974182" y="3814763"/>
            <a:ext cx="96535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841058" algn="l"/>
              </a:tabLst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#1  </a:t>
            </a:r>
            <a:r>
              <a:rPr sz="900" spc="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#2  </a:t>
            </a:r>
            <a:r>
              <a:rPr sz="900" spc="-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#3  </a:t>
            </a:r>
            <a:r>
              <a:rPr sz="900" spc="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#4	#5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856" y="1023747"/>
            <a:ext cx="2610803" cy="67085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778669" marR="3810" indent="-769620">
              <a:spcBef>
                <a:spcPts val="71"/>
              </a:spcBef>
            </a:pPr>
            <a:r>
              <a:rPr sz="975" spc="-4" dirty="0">
                <a:latin typeface="Times New Roman"/>
                <a:cs typeface="Times New Roman"/>
              </a:rPr>
              <a:t>Occupancy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distributions</a:t>
            </a:r>
            <a:r>
              <a:rPr sz="975" spc="8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in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FSD</a:t>
            </a:r>
            <a:r>
              <a:rPr sz="975" spc="8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Si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module</a:t>
            </a:r>
            <a:r>
              <a:rPr sz="975" spc="19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channels </a:t>
            </a:r>
            <a:r>
              <a:rPr sz="975" spc="-233" dirty="0">
                <a:latin typeface="Times New Roman"/>
                <a:cs typeface="Times New Roman"/>
              </a:rPr>
              <a:t> </a:t>
            </a:r>
            <a:r>
              <a:rPr sz="975" dirty="0">
                <a:latin typeface="Times New Roman"/>
                <a:cs typeface="Times New Roman"/>
              </a:rPr>
              <a:t>after</a:t>
            </a:r>
            <a:r>
              <a:rPr sz="975" spc="-8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noise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8" dirty="0">
                <a:latin typeface="Times New Roman"/>
                <a:cs typeface="Times New Roman"/>
              </a:rPr>
              <a:t>suppresion</a:t>
            </a:r>
            <a:endParaRPr sz="975">
              <a:latin typeface="Times New Roman"/>
              <a:cs typeface="Times New Roman"/>
            </a:endParaRPr>
          </a:p>
          <a:p>
            <a:pPr marL="222885">
              <a:spcBef>
                <a:spcPts val="344"/>
              </a:spcBef>
            </a:pPr>
            <a:r>
              <a:rPr sz="2100" spc="-4" dirty="0">
                <a:solidFill>
                  <a:srgbClr val="F79446"/>
                </a:solidFill>
                <a:latin typeface="Calibri"/>
                <a:cs typeface="Calibri"/>
              </a:rPr>
              <a:t>1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59401" y="2571750"/>
            <a:ext cx="2727198" cy="1693926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4402932" y="4307396"/>
            <a:ext cx="2615089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75" spc="-4" dirty="0">
                <a:latin typeface="Times New Roman"/>
                <a:cs typeface="Times New Roman"/>
              </a:rPr>
              <a:t>Module view </a:t>
            </a:r>
            <a:r>
              <a:rPr sz="975" dirty="0">
                <a:latin typeface="Times New Roman"/>
                <a:cs typeface="Times New Roman"/>
              </a:rPr>
              <a:t>after </a:t>
            </a:r>
            <a:r>
              <a:rPr sz="1050" spc="-4" dirty="0">
                <a:latin typeface="Times New Roman"/>
                <a:cs typeface="Times New Roman"/>
              </a:rPr>
              <a:t>US- </a:t>
            </a:r>
            <a:r>
              <a:rPr sz="1050" dirty="0">
                <a:latin typeface="Times New Roman"/>
                <a:cs typeface="Times New Roman"/>
              </a:rPr>
              <a:t>Bonding </a:t>
            </a:r>
            <a:r>
              <a:rPr sz="975" spc="-4" dirty="0">
                <a:latin typeface="Times New Roman"/>
                <a:cs typeface="Times New Roman"/>
              </a:rPr>
              <a:t>detectors and </a:t>
            </a:r>
            <a:r>
              <a:rPr sz="975" spc="-26" dirty="0">
                <a:latin typeface="Times New Roman"/>
                <a:cs typeface="Times New Roman"/>
              </a:rPr>
              <a:t>PAs, </a:t>
            </a:r>
            <a:r>
              <a:rPr sz="975" spc="-233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number</a:t>
            </a:r>
            <a:r>
              <a:rPr sz="975" spc="11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of</a:t>
            </a:r>
            <a:r>
              <a:rPr sz="975" spc="8" dirty="0">
                <a:latin typeface="Times New Roman"/>
                <a:cs typeface="Times New Roman"/>
              </a:rPr>
              <a:t> </a:t>
            </a:r>
            <a:r>
              <a:rPr sz="1050" spc="-4" dirty="0">
                <a:latin typeface="Times New Roman"/>
                <a:cs typeface="Times New Roman"/>
              </a:rPr>
              <a:t>US-</a:t>
            </a:r>
            <a:r>
              <a:rPr sz="1050" spc="-8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Bonding</a:t>
            </a:r>
            <a:r>
              <a:rPr sz="1050" spc="-38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–</a:t>
            </a:r>
            <a:r>
              <a:rPr sz="975" spc="-8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640,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Ø</a:t>
            </a:r>
            <a:r>
              <a:rPr sz="975" spc="18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Al</a:t>
            </a:r>
            <a:r>
              <a:rPr sz="975" dirty="0">
                <a:latin typeface="Times New Roman"/>
                <a:cs typeface="Times New Roman"/>
              </a:rPr>
              <a:t> </a:t>
            </a:r>
            <a:r>
              <a:rPr sz="975" spc="-8" dirty="0">
                <a:latin typeface="Times New Roman"/>
                <a:cs typeface="Times New Roman"/>
              </a:rPr>
              <a:t>wire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–</a:t>
            </a:r>
            <a:r>
              <a:rPr sz="975" spc="4" dirty="0">
                <a:latin typeface="Times New Roman"/>
                <a:cs typeface="Times New Roman"/>
              </a:rPr>
              <a:t> </a:t>
            </a:r>
            <a:r>
              <a:rPr sz="975" spc="-4" dirty="0">
                <a:latin typeface="Times New Roman"/>
                <a:cs typeface="Times New Roman"/>
              </a:rPr>
              <a:t>25 μm</a:t>
            </a:r>
            <a:endParaRPr sz="975">
              <a:latin typeface="Times New Roman"/>
              <a:cs typeface="Times New Roman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919013"/>
              </p:ext>
            </p:extLst>
          </p:nvPr>
        </p:nvGraphicFramePr>
        <p:xfrm>
          <a:off x="2687289" y="5086617"/>
          <a:ext cx="4534852" cy="869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8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9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Module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ID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91440" indent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Dark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current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700" b="1" spc="-1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),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nA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84455" indent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Mean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ise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700" b="1" spc="-15" baseline="27777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), 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ch.ADC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84455" indent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Mean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ise</a:t>
                      </a:r>
                      <a:r>
                        <a:rPr sz="7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700" b="1" spc="-15" baseline="27777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), 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ch.ADC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MPV</a:t>
                      </a:r>
                      <a:r>
                        <a:rPr sz="7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700" b="1" spc="-7" baseline="27777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p),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ch.ADC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MPV</a:t>
                      </a:r>
                      <a:r>
                        <a:rPr sz="7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700" b="1" spc="-7" baseline="27777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n),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ch.ADC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S/N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700" b="1" spc="-15" baseline="27777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700" b="1" spc="89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side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S/N</a:t>
                      </a:r>
                      <a:r>
                        <a:rPr sz="7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00" b="1" spc="-15" baseline="27777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700" b="1" spc="89" baseline="2777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side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16839" indent="1123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Bad </a:t>
                      </a:r>
                      <a:r>
                        <a:rPr sz="7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700" b="1" spc="-10" dirty="0">
                          <a:latin typeface="Times New Roman"/>
                          <a:cs typeface="Times New Roman"/>
                        </a:rPr>
                        <a:t>hann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ls  </a:t>
                      </a:r>
                      <a:r>
                        <a:rPr sz="700" b="1" spc="-5" dirty="0">
                          <a:latin typeface="Times New Roman"/>
                          <a:cs typeface="Times New Roman"/>
                        </a:rPr>
                        <a:t>ratio,</a:t>
                      </a:r>
                      <a:r>
                        <a:rPr sz="7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00" b="1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7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00" b="1" spc="5" dirty="0" smtClean="0">
                          <a:latin typeface="Times New Roman"/>
                          <a:cs typeface="Times New Roman"/>
                        </a:rPr>
                        <a:t>_0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b="1" dirty="0">
                          <a:latin typeface="Times New Roman"/>
                          <a:cs typeface="Times New Roman"/>
                        </a:rPr>
                        <a:t>584,00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36,93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50,76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536,20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578,89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14,09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13,32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00" b="1" dirty="0">
                          <a:latin typeface="Times New Roman"/>
                          <a:cs typeface="Times New Roman"/>
                        </a:rPr>
                        <a:t>0,55</a:t>
                      </a: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4229671" y="4686871"/>
            <a:ext cx="2804159" cy="236603"/>
          </a:xfrm>
          <a:prstGeom prst="rect">
            <a:avLst/>
          </a:prstGeom>
          <a:ln w="19050">
            <a:solidFill>
              <a:srgbClr val="E36C09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68104">
              <a:spcBef>
                <a:spcPts val="225"/>
              </a:spcBef>
            </a:pPr>
            <a:r>
              <a:rPr sz="1350" b="1" spc="-4" dirty="0">
                <a:latin typeface="Times New Roman"/>
                <a:cs typeface="Times New Roman"/>
              </a:rPr>
              <a:t>1ch.</a:t>
            </a:r>
            <a:r>
              <a:rPr sz="1350" b="1" spc="-75" dirty="0">
                <a:latin typeface="Times New Roman"/>
                <a:cs typeface="Times New Roman"/>
              </a:rPr>
              <a:t> </a:t>
            </a:r>
            <a:r>
              <a:rPr sz="1350" b="1" spc="-4" dirty="0">
                <a:latin typeface="Times New Roman"/>
                <a:cs typeface="Times New Roman"/>
              </a:rPr>
              <a:t>ADC</a:t>
            </a:r>
            <a:r>
              <a:rPr sz="1350" b="1" spc="-5" baseline="-20833" dirty="0">
                <a:latin typeface="Times New Roman"/>
                <a:cs typeface="Times New Roman"/>
              </a:rPr>
              <a:t>p+</a:t>
            </a:r>
            <a:r>
              <a:rPr sz="1350" b="1" spc="169" baseline="-20833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=</a:t>
            </a:r>
            <a:r>
              <a:rPr sz="1350" b="1" spc="-8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45</a:t>
            </a:r>
            <a:r>
              <a:rPr sz="1350" b="1" spc="-11" dirty="0">
                <a:latin typeface="Times New Roman"/>
                <a:cs typeface="Times New Roman"/>
              </a:rPr>
              <a:t> </a:t>
            </a:r>
            <a:r>
              <a:rPr sz="1350" b="1" dirty="0" smtClean="0">
                <a:latin typeface="Times New Roman"/>
                <a:cs typeface="Times New Roman"/>
              </a:rPr>
              <a:t>e</a:t>
            </a:r>
            <a:r>
              <a:rPr lang="ru-RU" sz="1350" b="1" dirty="0" smtClean="0">
                <a:latin typeface="Times New Roman"/>
                <a:cs typeface="Times New Roman"/>
              </a:rPr>
              <a:t>, </a:t>
            </a:r>
            <a:r>
              <a:rPr sz="1350" b="1" spc="-4" dirty="0" smtClean="0"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sz="135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ch.ADC</a:t>
            </a:r>
            <a:r>
              <a:rPr sz="1350" b="1" spc="-5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n+</a:t>
            </a:r>
            <a:r>
              <a:rPr sz="135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350" b="1" spc="-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FF0000"/>
                </a:solidFill>
                <a:latin typeface="Times New Roman"/>
                <a:cs typeface="Times New Roman"/>
              </a:rPr>
              <a:t>42</a:t>
            </a:r>
            <a:r>
              <a:rPr sz="1350" b="1" spc="-1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13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03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5001" y="1979675"/>
            <a:ext cx="2727198" cy="11407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4893" y="376775"/>
            <a:ext cx="3399473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-4" dirty="0"/>
              <a:t>Silicon</a:t>
            </a:r>
            <a:r>
              <a:rPr sz="2700" spc="-60" dirty="0"/>
              <a:t> </a:t>
            </a:r>
            <a:r>
              <a:rPr sz="2700" spc="-4" dirty="0"/>
              <a:t>Detector</a:t>
            </a:r>
            <a:r>
              <a:rPr sz="2700" spc="-49" dirty="0"/>
              <a:t> </a:t>
            </a:r>
            <a:r>
              <a:rPr sz="2700" dirty="0"/>
              <a:t>Module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89" y="1001267"/>
            <a:ext cx="718947" cy="4880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04453" y="1000125"/>
            <a:ext cx="864108" cy="4846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84219" y="1595913"/>
            <a:ext cx="1580674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dirty="0">
                <a:latin typeface="Times New Roman"/>
                <a:cs typeface="Times New Roman"/>
              </a:rPr>
              <a:t>Silic</a:t>
            </a:r>
            <a:r>
              <a:rPr sz="1050" b="1" spc="4" dirty="0">
                <a:latin typeface="Times New Roman"/>
                <a:cs typeface="Times New Roman"/>
              </a:rPr>
              <a:t>o</a:t>
            </a:r>
            <a:r>
              <a:rPr sz="1050" b="1" dirty="0">
                <a:latin typeface="Times New Roman"/>
                <a:cs typeface="Times New Roman"/>
              </a:rPr>
              <a:t>n</a:t>
            </a:r>
            <a:r>
              <a:rPr sz="1050" b="1" spc="-4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ha</a:t>
            </a:r>
            <a:r>
              <a:rPr sz="1050" b="1" spc="-8" dirty="0">
                <a:latin typeface="Times New Roman"/>
                <a:cs typeface="Times New Roman"/>
              </a:rPr>
              <a:t>l</a:t>
            </a:r>
            <a:r>
              <a:rPr sz="1050" b="1" dirty="0">
                <a:latin typeface="Times New Roman"/>
                <a:cs typeface="Times New Roman"/>
              </a:rPr>
              <a:t>f</a:t>
            </a:r>
            <a:r>
              <a:rPr sz="1050" b="1" spc="-11" dirty="0">
                <a:latin typeface="Times New Roman"/>
                <a:cs typeface="Times New Roman"/>
              </a:rPr>
              <a:t>-</a:t>
            </a:r>
            <a:r>
              <a:rPr sz="1050" b="1" dirty="0">
                <a:latin typeface="Times New Roman"/>
                <a:cs typeface="Times New Roman"/>
              </a:rPr>
              <a:t>p</a:t>
            </a:r>
            <a:r>
              <a:rPr sz="1050" b="1" spc="-8" dirty="0">
                <a:latin typeface="Times New Roman"/>
                <a:cs typeface="Times New Roman"/>
              </a:rPr>
              <a:t>la</a:t>
            </a:r>
            <a:r>
              <a:rPr sz="1050" b="1" dirty="0">
                <a:latin typeface="Times New Roman"/>
                <a:cs typeface="Times New Roman"/>
              </a:rPr>
              <a:t>ne</a:t>
            </a:r>
            <a:r>
              <a:rPr sz="1050" b="1" spc="-56" dirty="0">
                <a:latin typeface="Times New Roman"/>
                <a:cs typeface="Times New Roman"/>
              </a:rPr>
              <a:t> </a:t>
            </a:r>
            <a:r>
              <a:rPr sz="1050" b="1" spc="11" dirty="0">
                <a:latin typeface="Times New Roman"/>
                <a:cs typeface="Times New Roman"/>
              </a:rPr>
              <a:t>w</a:t>
            </a:r>
            <a:r>
              <a:rPr sz="1050" b="1" dirty="0">
                <a:latin typeface="Times New Roman"/>
                <a:cs typeface="Times New Roman"/>
              </a:rPr>
              <a:t>ith</a:t>
            </a:r>
            <a:r>
              <a:rPr sz="1050" b="1" spc="-45" dirty="0">
                <a:latin typeface="Times New Roman"/>
                <a:cs typeface="Times New Roman"/>
              </a:rPr>
              <a:t> </a:t>
            </a:r>
            <a:r>
              <a:rPr sz="1050" b="1" spc="-8" dirty="0">
                <a:latin typeface="Times New Roman"/>
                <a:cs typeface="Times New Roman"/>
              </a:rPr>
              <a:t>F</a:t>
            </a:r>
            <a:r>
              <a:rPr sz="1050" b="1" dirty="0">
                <a:latin typeface="Times New Roman"/>
                <a:cs typeface="Times New Roman"/>
              </a:rPr>
              <a:t>EE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6934" y="3342227"/>
            <a:ext cx="2202180" cy="1444563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099" marR="118586" indent="-476" algn="ctr">
              <a:lnSpc>
                <a:spcPct val="104500"/>
              </a:lnSpc>
              <a:spcBef>
                <a:spcPts val="98"/>
              </a:spcBef>
            </a:pPr>
            <a:r>
              <a:rPr sz="900" b="1" dirty="0">
                <a:latin typeface="Times New Roman"/>
                <a:cs typeface="Times New Roman"/>
              </a:rPr>
              <a:t>Double </a:t>
            </a:r>
            <a:r>
              <a:rPr sz="900" b="1" spc="-4" dirty="0">
                <a:latin typeface="Times New Roman"/>
                <a:cs typeface="Times New Roman"/>
              </a:rPr>
              <a:t>sided </a:t>
            </a:r>
            <a:r>
              <a:rPr sz="900" b="1" dirty="0">
                <a:latin typeface="Times New Roman"/>
                <a:cs typeface="Times New Roman"/>
              </a:rPr>
              <a:t>Silicon </a:t>
            </a:r>
            <a:r>
              <a:rPr sz="900" b="1" spc="-4" dirty="0">
                <a:latin typeface="Times New Roman"/>
                <a:cs typeface="Times New Roman"/>
              </a:rPr>
              <a:t>detector </a:t>
            </a:r>
            <a:r>
              <a:rPr sz="900" b="1" dirty="0">
                <a:latin typeface="Times New Roman"/>
                <a:cs typeface="Times New Roman"/>
              </a:rPr>
              <a:t>(p+) </a:t>
            </a:r>
            <a:r>
              <a:rPr sz="900" b="1" spc="-4" dirty="0">
                <a:latin typeface="Times New Roman"/>
                <a:cs typeface="Times New Roman"/>
              </a:rPr>
              <a:t>side </a:t>
            </a:r>
            <a:r>
              <a:rPr sz="900" b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Size:</a:t>
            </a:r>
            <a:r>
              <a:rPr sz="900" spc="-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63x63x0,3</a:t>
            </a:r>
            <a:r>
              <a:rPr sz="900" spc="-4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mm</a:t>
            </a:r>
            <a:r>
              <a:rPr sz="900" baseline="20833" dirty="0">
                <a:latin typeface="Times New Roman"/>
                <a:cs typeface="Times New Roman"/>
              </a:rPr>
              <a:t>3</a:t>
            </a:r>
            <a:r>
              <a:rPr sz="900" spc="113" baseline="20833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(on</a:t>
            </a:r>
            <a:r>
              <a:rPr sz="900" spc="-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4”</a:t>
            </a:r>
            <a:r>
              <a:rPr sz="900" spc="-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–</a:t>
            </a:r>
            <a:r>
              <a:rPr sz="900" spc="-4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FZ-Si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wafers) </a:t>
            </a:r>
            <a:r>
              <a:rPr sz="900" spc="-214" dirty="0">
                <a:latin typeface="Times New Roman"/>
                <a:cs typeface="Times New Roman"/>
              </a:rPr>
              <a:t> </a:t>
            </a:r>
            <a:r>
              <a:rPr sz="900" spc="-26" dirty="0">
                <a:latin typeface="Times New Roman"/>
                <a:cs typeface="Times New Roman"/>
              </a:rPr>
              <a:t>Topology:</a:t>
            </a:r>
            <a:r>
              <a:rPr sz="900" spc="-23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double sided </a:t>
            </a:r>
            <a:r>
              <a:rPr sz="900" spc="-4" dirty="0">
                <a:latin typeface="Times New Roman"/>
                <a:cs typeface="Times New Roman"/>
              </a:rPr>
              <a:t>microstrip (DSSD)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(DC</a:t>
            </a:r>
            <a:r>
              <a:rPr sz="900" spc="-2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coupling)</a:t>
            </a:r>
            <a:endParaRPr sz="900">
              <a:latin typeface="Times New Roman"/>
              <a:cs typeface="Times New Roman"/>
            </a:endParaRPr>
          </a:p>
          <a:p>
            <a:pPr marL="531495" marR="622458" indent="953" algn="ctr">
              <a:lnSpc>
                <a:spcPct val="106700"/>
              </a:lnSpc>
              <a:spcBef>
                <a:spcPts val="8"/>
              </a:spcBef>
            </a:pPr>
            <a:r>
              <a:rPr sz="900" spc="-4" dirty="0">
                <a:latin typeface="Times New Roman"/>
                <a:cs typeface="Times New Roman"/>
              </a:rPr>
              <a:t>Pitch </a:t>
            </a:r>
            <a:r>
              <a:rPr sz="900" dirty="0">
                <a:latin typeface="Times New Roman"/>
                <a:cs typeface="Times New Roman"/>
              </a:rPr>
              <a:t>p</a:t>
            </a:r>
            <a:r>
              <a:rPr sz="900" baseline="20833" dirty="0">
                <a:latin typeface="Times New Roman"/>
                <a:cs typeface="Times New Roman"/>
              </a:rPr>
              <a:t>+ </a:t>
            </a:r>
            <a:r>
              <a:rPr sz="900" spc="-4" dirty="0">
                <a:latin typeface="Times New Roman"/>
                <a:cs typeface="Times New Roman"/>
              </a:rPr>
              <a:t>strips: </a:t>
            </a:r>
            <a:r>
              <a:rPr sz="900" dirty="0">
                <a:latin typeface="Times New Roman"/>
                <a:cs typeface="Times New Roman"/>
              </a:rPr>
              <a:t>95 μm; </a:t>
            </a:r>
            <a:r>
              <a:rPr sz="900" spc="-21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P</a:t>
            </a:r>
            <a:r>
              <a:rPr sz="900" dirty="0">
                <a:latin typeface="Times New Roman"/>
                <a:cs typeface="Times New Roman"/>
              </a:rPr>
              <a:t>it</a:t>
            </a:r>
            <a:r>
              <a:rPr sz="900" spc="-4" dirty="0">
                <a:latin typeface="Times New Roman"/>
                <a:cs typeface="Times New Roman"/>
              </a:rPr>
              <a:t>c</a:t>
            </a:r>
            <a:r>
              <a:rPr sz="900" dirty="0">
                <a:latin typeface="Times New Roman"/>
                <a:cs typeface="Times New Roman"/>
              </a:rPr>
              <a:t>h</a:t>
            </a:r>
            <a:r>
              <a:rPr sz="900" spc="-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baseline="20833" dirty="0">
                <a:latin typeface="Times New Roman"/>
                <a:cs typeface="Times New Roman"/>
              </a:rPr>
              <a:t>+</a:t>
            </a:r>
            <a:r>
              <a:rPr sz="900" spc="84" baseline="2083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strips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103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μm;</a:t>
            </a:r>
            <a:endParaRPr sz="900">
              <a:latin typeface="Times New Roman"/>
              <a:cs typeface="Times New Roman"/>
            </a:endParaRPr>
          </a:p>
          <a:p>
            <a:pPr marL="131445" marR="22860" indent="-40958" algn="ctr"/>
            <a:r>
              <a:rPr sz="900" spc="-4" dirty="0">
                <a:latin typeface="Times New Roman"/>
                <a:cs typeface="Times New Roman"/>
              </a:rPr>
              <a:t>Stereo angle between </a:t>
            </a:r>
            <a:r>
              <a:rPr sz="900" dirty="0">
                <a:latin typeface="Times New Roman"/>
                <a:cs typeface="Times New Roman"/>
              </a:rPr>
              <a:t>p</a:t>
            </a:r>
            <a:r>
              <a:rPr sz="900" baseline="20833" dirty="0">
                <a:latin typeface="Times New Roman"/>
                <a:cs typeface="Times New Roman"/>
              </a:rPr>
              <a:t>+</a:t>
            </a:r>
            <a:r>
              <a:rPr sz="900" dirty="0">
                <a:latin typeface="Times New Roman"/>
                <a:cs typeface="Times New Roman"/>
              </a:rPr>
              <a:t>/n</a:t>
            </a:r>
            <a:r>
              <a:rPr sz="900" baseline="20833" dirty="0">
                <a:latin typeface="Times New Roman"/>
                <a:cs typeface="Times New Roman"/>
              </a:rPr>
              <a:t>+</a:t>
            </a:r>
            <a:r>
              <a:rPr sz="900" spc="5" baseline="2083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strips: </a:t>
            </a:r>
            <a:r>
              <a:rPr sz="900" dirty="0">
                <a:latin typeface="Times New Roman"/>
                <a:cs typeface="Times New Roman"/>
              </a:rPr>
              <a:t>2,5</a:t>
            </a:r>
            <a:r>
              <a:rPr sz="900" baseline="20833" dirty="0">
                <a:latin typeface="Times New Roman"/>
                <a:cs typeface="Times New Roman"/>
              </a:rPr>
              <a:t>0 </a:t>
            </a:r>
            <a:r>
              <a:rPr sz="900" spc="5" baseline="2083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Number </a:t>
            </a:r>
            <a:r>
              <a:rPr sz="900" dirty="0">
                <a:latin typeface="Times New Roman"/>
                <a:cs typeface="Times New Roman"/>
              </a:rPr>
              <a:t>of strips: 640 </a:t>
            </a:r>
            <a:r>
              <a:rPr sz="900" spc="-4" dirty="0">
                <a:latin typeface="Times New Roman"/>
                <a:cs typeface="Times New Roman"/>
              </a:rPr>
              <a:t>(p</a:t>
            </a:r>
            <a:r>
              <a:rPr sz="900" spc="-5" baseline="20833" dirty="0">
                <a:latin typeface="Times New Roman"/>
                <a:cs typeface="Times New Roman"/>
              </a:rPr>
              <a:t>+</a:t>
            </a:r>
            <a:r>
              <a:rPr sz="900" spc="-4" dirty="0">
                <a:latin typeface="Times New Roman"/>
                <a:cs typeface="Times New Roman"/>
              </a:rPr>
              <a:t>)</a:t>
            </a:r>
            <a:r>
              <a:rPr sz="900" spc="-4" dirty="0">
                <a:latin typeface="Cambria Math"/>
                <a:cs typeface="Cambria Math"/>
              </a:rPr>
              <a:t>× 64</a:t>
            </a:r>
            <a:r>
              <a:rPr sz="900" spc="-4" dirty="0">
                <a:latin typeface="Times New Roman"/>
                <a:cs typeface="Times New Roman"/>
              </a:rPr>
              <a:t>0(n</a:t>
            </a:r>
            <a:r>
              <a:rPr sz="900" spc="-5" baseline="20833" dirty="0">
                <a:latin typeface="Times New Roman"/>
                <a:cs typeface="Times New Roman"/>
              </a:rPr>
              <a:t>+</a:t>
            </a:r>
            <a:r>
              <a:rPr sz="900" spc="-4" dirty="0">
                <a:latin typeface="Times New Roman"/>
                <a:cs typeface="Times New Roman"/>
              </a:rPr>
              <a:t>)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Development</a:t>
            </a:r>
            <a:r>
              <a:rPr sz="900" spc="-2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by</a:t>
            </a:r>
            <a:r>
              <a:rPr sz="900" spc="-2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JINR,</a:t>
            </a:r>
            <a:r>
              <a:rPr sz="900" spc="-26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RIMST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(Zelenograd) </a:t>
            </a:r>
            <a:r>
              <a:rPr sz="900" spc="-21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Manufactured</a:t>
            </a:r>
            <a:r>
              <a:rPr sz="900" spc="-23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by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RIMST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(Zelenograd)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69" y="4626673"/>
            <a:ext cx="2557463" cy="12561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286" algn="ctr">
              <a:spcBef>
                <a:spcPts val="75"/>
              </a:spcBef>
            </a:pPr>
            <a:r>
              <a:rPr sz="900" b="1" spc="-4" dirty="0">
                <a:latin typeface="Times New Roman"/>
                <a:cs typeface="Times New Roman"/>
              </a:rPr>
              <a:t>ASIC</a:t>
            </a:r>
            <a:r>
              <a:rPr sz="900" b="1" spc="-71" dirty="0">
                <a:latin typeface="Times New Roman"/>
                <a:cs typeface="Times New Roman"/>
              </a:rPr>
              <a:t> </a:t>
            </a:r>
            <a:r>
              <a:rPr sz="900" b="1" spc="-161" dirty="0">
                <a:latin typeface="Times New Roman"/>
                <a:cs typeface="Times New Roman"/>
              </a:rPr>
              <a:t>V</a:t>
            </a:r>
            <a:r>
              <a:rPr sz="900" b="1" spc="-105" dirty="0">
                <a:latin typeface="Times New Roman"/>
                <a:cs typeface="Times New Roman"/>
              </a:rPr>
              <a:t>A</a:t>
            </a:r>
            <a:r>
              <a:rPr sz="900" b="1" spc="-98" dirty="0">
                <a:latin typeface="Times New Roman"/>
                <a:cs typeface="Times New Roman"/>
              </a:rPr>
              <a:t>T</a:t>
            </a:r>
            <a:r>
              <a:rPr sz="900" b="1" spc="-45" dirty="0">
                <a:latin typeface="Times New Roman"/>
                <a:cs typeface="Times New Roman"/>
              </a:rPr>
              <a:t>AG</a:t>
            </a:r>
            <a:r>
              <a:rPr sz="900" b="1" spc="-49" dirty="0">
                <a:latin typeface="Times New Roman"/>
                <a:cs typeface="Times New Roman"/>
              </a:rPr>
              <a:t>P</a:t>
            </a:r>
            <a:r>
              <a:rPr sz="900" b="1" spc="-38" dirty="0">
                <a:latin typeface="Times New Roman"/>
                <a:cs typeface="Times New Roman"/>
              </a:rPr>
              <a:t>7.</a:t>
            </a:r>
            <a:r>
              <a:rPr sz="900" b="1" dirty="0">
                <a:latin typeface="Times New Roman"/>
                <a:cs typeface="Times New Roman"/>
              </a:rPr>
              <a:t>2</a:t>
            </a:r>
            <a:r>
              <a:rPr sz="900" b="1" spc="-4" dirty="0">
                <a:latin typeface="Times New Roman"/>
                <a:cs typeface="Times New Roman"/>
              </a:rPr>
              <a:t> (</a:t>
            </a:r>
            <a:r>
              <a:rPr sz="900" b="1" dirty="0">
                <a:latin typeface="Times New Roman"/>
                <a:cs typeface="Times New Roman"/>
              </a:rPr>
              <a:t>5</a:t>
            </a:r>
            <a:r>
              <a:rPr sz="900" b="1" spc="8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chi</a:t>
            </a:r>
            <a:r>
              <a:rPr sz="900" b="1" dirty="0">
                <a:latin typeface="Times New Roman"/>
                <a:cs typeface="Times New Roman"/>
              </a:rPr>
              <a:t>p</a:t>
            </a:r>
            <a:r>
              <a:rPr sz="900" b="1" spc="-4" dirty="0">
                <a:latin typeface="Times New Roman"/>
                <a:cs typeface="Times New Roman"/>
              </a:rPr>
              <a:t>s</a:t>
            </a:r>
            <a:r>
              <a:rPr sz="900" b="1" spc="-34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on</a:t>
            </a:r>
            <a:r>
              <a:rPr sz="900" b="1" spc="-26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e</a:t>
            </a:r>
            <a:r>
              <a:rPr sz="900" b="1" dirty="0">
                <a:latin typeface="Times New Roman"/>
                <a:cs typeface="Times New Roman"/>
              </a:rPr>
              <a:t>a</a:t>
            </a:r>
            <a:r>
              <a:rPr sz="900" b="1" spc="-4" dirty="0">
                <a:latin typeface="Times New Roman"/>
                <a:cs typeface="Times New Roman"/>
              </a:rPr>
              <a:t>ch</a:t>
            </a:r>
            <a:r>
              <a:rPr sz="900" b="1" spc="11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si</a:t>
            </a:r>
            <a:r>
              <a:rPr sz="900" b="1" dirty="0">
                <a:latin typeface="Times New Roman"/>
                <a:cs typeface="Times New Roman"/>
              </a:rPr>
              <a:t>de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of</a:t>
            </a:r>
            <a:r>
              <a:rPr sz="900" b="1" spc="-4" dirty="0">
                <a:latin typeface="Times New Roman"/>
                <a:cs typeface="Times New Roman"/>
              </a:rPr>
              <a:t> </a:t>
            </a:r>
            <a:r>
              <a:rPr sz="900" b="1" spc="-15" dirty="0">
                <a:latin typeface="Times New Roman"/>
                <a:cs typeface="Times New Roman"/>
              </a:rPr>
              <a:t>m</a:t>
            </a:r>
            <a:r>
              <a:rPr sz="900" b="1" spc="-4" dirty="0">
                <a:latin typeface="Times New Roman"/>
                <a:cs typeface="Times New Roman"/>
              </a:rPr>
              <a:t>odu</a:t>
            </a:r>
            <a:r>
              <a:rPr sz="900" b="1" dirty="0">
                <a:latin typeface="Times New Roman"/>
                <a:cs typeface="Times New Roman"/>
              </a:rPr>
              <a:t>le)</a:t>
            </a:r>
            <a:endParaRPr sz="900">
              <a:latin typeface="Times New Roman"/>
              <a:cs typeface="Times New Roman"/>
            </a:endParaRPr>
          </a:p>
          <a:p>
            <a:pPr marL="579596" marR="571500" algn="ctr"/>
            <a:r>
              <a:rPr sz="900" spc="-4" dirty="0">
                <a:latin typeface="Times New Roman"/>
                <a:cs typeface="Times New Roman"/>
              </a:rPr>
              <a:t>Number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CSA:</a:t>
            </a:r>
            <a:r>
              <a:rPr sz="900" spc="-4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128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channels </a:t>
            </a:r>
            <a:r>
              <a:rPr sz="900" spc="-214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Dynamic</a:t>
            </a:r>
            <a:r>
              <a:rPr sz="900" spc="56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range:</a:t>
            </a:r>
            <a:r>
              <a:rPr sz="900" spc="4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mbria Math"/>
                <a:cs typeface="Cambria Math"/>
              </a:rPr>
              <a:t>±</a:t>
            </a:r>
            <a:r>
              <a:rPr sz="900" dirty="0">
                <a:latin typeface="Times New Roman"/>
                <a:cs typeface="Times New Roman"/>
              </a:rPr>
              <a:t>30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fC</a:t>
            </a:r>
            <a:endParaRPr sz="900">
              <a:latin typeface="Times New Roman"/>
              <a:cs typeface="Times New Roman"/>
            </a:endParaRPr>
          </a:p>
          <a:p>
            <a:pPr marL="523875" marR="236220" indent="-287179"/>
            <a:r>
              <a:rPr sz="900" spc="-4" dirty="0">
                <a:latin typeface="Times New Roman"/>
                <a:cs typeface="Times New Roman"/>
              </a:rPr>
              <a:t>Peaking </a:t>
            </a:r>
            <a:r>
              <a:rPr sz="900" dirty="0">
                <a:latin typeface="Times New Roman"/>
                <a:cs typeface="Times New Roman"/>
              </a:rPr>
              <a:t>time </a:t>
            </a:r>
            <a:r>
              <a:rPr sz="900" spc="-4" dirty="0">
                <a:latin typeface="Times New Roman"/>
                <a:cs typeface="Times New Roman"/>
              </a:rPr>
              <a:t>(slow/fast shaper): </a:t>
            </a:r>
            <a:r>
              <a:rPr sz="900" dirty="0">
                <a:latin typeface="Times New Roman"/>
                <a:cs typeface="Times New Roman"/>
              </a:rPr>
              <a:t>500 </a:t>
            </a:r>
            <a:r>
              <a:rPr sz="900" spc="-4" dirty="0">
                <a:latin typeface="Times New Roman"/>
                <a:cs typeface="Times New Roman"/>
              </a:rPr>
              <a:t>ns/ </a:t>
            </a:r>
            <a:r>
              <a:rPr sz="900" dirty="0">
                <a:latin typeface="Times New Roman"/>
                <a:cs typeface="Times New Roman"/>
              </a:rPr>
              <a:t>50ns </a:t>
            </a:r>
            <a:r>
              <a:rPr sz="900" spc="-21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Noise (ENC): </a:t>
            </a:r>
            <a:r>
              <a:rPr sz="900" dirty="0">
                <a:latin typeface="Times New Roman"/>
                <a:cs typeface="Times New Roman"/>
              </a:rPr>
              <a:t>70e </a:t>
            </a:r>
            <a:r>
              <a:rPr sz="900" spc="-4" dirty="0">
                <a:latin typeface="Times New Roman"/>
                <a:cs typeface="Times New Roman"/>
              </a:rPr>
              <a:t>+12e/pF </a:t>
            </a:r>
            <a:r>
              <a:rPr sz="900" spc="-15" dirty="0">
                <a:latin typeface="Times New Roman"/>
                <a:cs typeface="Times New Roman"/>
              </a:rPr>
              <a:t>(typ.) 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-150" dirty="0">
                <a:latin typeface="Times New Roman"/>
                <a:cs typeface="Times New Roman"/>
              </a:rPr>
              <a:t>V</a:t>
            </a:r>
            <a:r>
              <a:rPr sz="900" spc="-30" dirty="0">
                <a:latin typeface="Times New Roman"/>
                <a:cs typeface="Times New Roman"/>
              </a:rPr>
              <a:t>o</a:t>
            </a:r>
            <a:r>
              <a:rPr sz="900" spc="-26" dirty="0">
                <a:latin typeface="Times New Roman"/>
                <a:cs typeface="Times New Roman"/>
              </a:rPr>
              <a:t>lt</a:t>
            </a:r>
            <a:r>
              <a:rPr sz="900" spc="-34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g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41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s</a:t>
            </a:r>
            <a:r>
              <a:rPr sz="900" spc="-11" dirty="0">
                <a:latin typeface="Times New Roman"/>
                <a:cs typeface="Times New Roman"/>
              </a:rPr>
              <a:t>upp</a:t>
            </a:r>
            <a:r>
              <a:rPr sz="900" spc="-8" dirty="0">
                <a:latin typeface="Times New Roman"/>
                <a:cs typeface="Times New Roman"/>
              </a:rPr>
              <a:t>l</a:t>
            </a:r>
            <a:r>
              <a:rPr sz="900" spc="-38" dirty="0">
                <a:latin typeface="Times New Roman"/>
                <a:cs typeface="Times New Roman"/>
              </a:rPr>
              <a:t>y</a:t>
            </a:r>
            <a:r>
              <a:rPr sz="900" dirty="0">
                <a:latin typeface="Times New Roman"/>
                <a:cs typeface="Times New Roman"/>
              </a:rPr>
              <a:t>:</a:t>
            </a:r>
            <a:r>
              <a:rPr sz="900" spc="5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+</a:t>
            </a:r>
            <a:r>
              <a:rPr sz="900" dirty="0">
                <a:latin typeface="Times New Roman"/>
                <a:cs typeface="Times New Roman"/>
              </a:rPr>
              <a:t>1,5</a:t>
            </a:r>
            <a:r>
              <a:rPr sz="900" spc="-56" dirty="0">
                <a:latin typeface="Times New Roman"/>
                <a:cs typeface="Times New Roman"/>
              </a:rPr>
              <a:t> </a:t>
            </a:r>
            <a:r>
              <a:rPr sz="900" spc="-188" dirty="0">
                <a:latin typeface="Times New Roman"/>
                <a:cs typeface="Times New Roman"/>
              </a:rPr>
              <a:t>V</a:t>
            </a:r>
            <a:r>
              <a:rPr sz="900" spc="-4" dirty="0">
                <a:latin typeface="Times New Roman"/>
                <a:cs typeface="Times New Roman"/>
              </a:rPr>
              <a:t>,</a:t>
            </a:r>
            <a:r>
              <a:rPr sz="900" spc="-6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-</a:t>
            </a:r>
            <a:r>
              <a:rPr sz="900" dirty="0">
                <a:latin typeface="Times New Roman"/>
                <a:cs typeface="Times New Roman"/>
              </a:rPr>
              <a:t>2,0</a:t>
            </a:r>
            <a:r>
              <a:rPr sz="900" spc="-3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V</a:t>
            </a:r>
            <a:endParaRPr sz="900">
              <a:latin typeface="Times New Roman"/>
              <a:cs typeface="Times New Roman"/>
            </a:endParaRPr>
          </a:p>
          <a:p>
            <a:pPr marL="9525" marR="3810" indent="236220"/>
            <a:r>
              <a:rPr sz="900" spc="-4" dirty="0">
                <a:latin typeface="Times New Roman"/>
                <a:cs typeface="Times New Roman"/>
              </a:rPr>
              <a:t>Gain from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input to</a:t>
            </a:r>
            <a:r>
              <a:rPr sz="900" spc="-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output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buffer:</a:t>
            </a:r>
            <a:r>
              <a:rPr sz="900" spc="3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16,5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µA/fC </a:t>
            </a:r>
            <a:r>
              <a:rPr sz="900" dirty="0">
                <a:latin typeface="Times New Roman"/>
                <a:cs typeface="Times New Roman"/>
              </a:rPr>
              <a:t> Output</a:t>
            </a:r>
            <a:r>
              <a:rPr sz="900" spc="-4" dirty="0">
                <a:latin typeface="Times New Roman"/>
                <a:cs typeface="Times New Roman"/>
              </a:rPr>
              <a:t> Serial</a:t>
            </a:r>
            <a:r>
              <a:rPr sz="900" spc="-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analog</a:t>
            </a:r>
            <a:r>
              <a:rPr sz="900" spc="1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multiplexer</a:t>
            </a:r>
            <a:r>
              <a:rPr sz="900" spc="1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clock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speed: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3,9</a:t>
            </a:r>
            <a:r>
              <a:rPr sz="900" spc="-4" dirty="0">
                <a:latin typeface="Times New Roman"/>
                <a:cs typeface="Times New Roman"/>
              </a:rPr>
              <a:t> MHz</a:t>
            </a:r>
            <a:endParaRPr sz="900">
              <a:latin typeface="Times New Roman"/>
              <a:cs typeface="Times New Roman"/>
            </a:endParaRPr>
          </a:p>
          <a:p>
            <a:pPr marL="376238"/>
            <a:r>
              <a:rPr sz="900" spc="-4" dirty="0">
                <a:latin typeface="Times New Roman"/>
                <a:cs typeface="Times New Roman"/>
              </a:rPr>
              <a:t>Power</a:t>
            </a:r>
            <a:r>
              <a:rPr sz="900" spc="-2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dissipation</a:t>
            </a:r>
            <a:r>
              <a:rPr sz="900" spc="-2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per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channel:</a:t>
            </a:r>
            <a:r>
              <a:rPr sz="900" spc="1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2,2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mW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4688" y="4070032"/>
            <a:ext cx="1864043" cy="979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69094">
              <a:spcBef>
                <a:spcPts val="75"/>
              </a:spcBef>
            </a:pPr>
            <a:r>
              <a:rPr sz="900" b="1" spc="-11" dirty="0">
                <a:latin typeface="Times New Roman"/>
                <a:cs typeface="Times New Roman"/>
              </a:rPr>
              <a:t>P</a:t>
            </a:r>
            <a:r>
              <a:rPr sz="900" b="1" dirty="0">
                <a:latin typeface="Times New Roman"/>
                <a:cs typeface="Times New Roman"/>
              </a:rPr>
              <a:t>it</a:t>
            </a:r>
            <a:r>
              <a:rPr sz="900" b="1" spc="-8" dirty="0">
                <a:latin typeface="Times New Roman"/>
                <a:cs typeface="Times New Roman"/>
              </a:rPr>
              <a:t>c</a:t>
            </a:r>
            <a:r>
              <a:rPr sz="900" b="1" spc="-4" dirty="0">
                <a:latin typeface="Times New Roman"/>
                <a:cs typeface="Times New Roman"/>
              </a:rPr>
              <a:t>h</a:t>
            </a:r>
            <a:r>
              <a:rPr sz="900" b="1" spc="-94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Ada</a:t>
            </a:r>
            <a:r>
              <a:rPr sz="900" b="1" dirty="0">
                <a:latin typeface="Times New Roman"/>
                <a:cs typeface="Times New Roman"/>
              </a:rPr>
              <a:t>p</a:t>
            </a:r>
            <a:r>
              <a:rPr sz="900" b="1" spc="-15" dirty="0">
                <a:latin typeface="Times New Roman"/>
                <a:cs typeface="Times New Roman"/>
              </a:rPr>
              <a:t>t</a:t>
            </a:r>
            <a:r>
              <a:rPr sz="900" b="1" spc="-4" dirty="0">
                <a:latin typeface="Times New Roman"/>
                <a:cs typeface="Times New Roman"/>
              </a:rPr>
              <a:t>e</a:t>
            </a:r>
            <a:r>
              <a:rPr sz="900" b="1" dirty="0">
                <a:latin typeface="Times New Roman"/>
                <a:cs typeface="Times New Roman"/>
              </a:rPr>
              <a:t>r</a:t>
            </a:r>
            <a:r>
              <a:rPr sz="900" b="1" spc="-68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(n+)</a:t>
            </a:r>
            <a:r>
              <a:rPr sz="900" b="1" spc="-11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si</a:t>
            </a:r>
            <a:r>
              <a:rPr sz="900" b="1" dirty="0">
                <a:latin typeface="Times New Roman"/>
                <a:cs typeface="Times New Roman"/>
              </a:rPr>
              <a:t>de</a:t>
            </a:r>
            <a:endParaRPr sz="900">
              <a:latin typeface="Times New Roman"/>
              <a:cs typeface="Times New Roman"/>
            </a:endParaRPr>
          </a:p>
          <a:p>
            <a:pPr marL="135255" marR="128588" indent="217170"/>
            <a:r>
              <a:rPr sz="900" spc="-4" dirty="0">
                <a:latin typeface="Times New Roman"/>
                <a:cs typeface="Times New Roman"/>
              </a:rPr>
              <a:t>Number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-4" dirty="0">
                <a:latin typeface="Times New Roman"/>
                <a:cs typeface="Times New Roman"/>
              </a:rPr>
              <a:t>channels: </a:t>
            </a:r>
            <a:r>
              <a:rPr sz="900" dirty="0">
                <a:latin typeface="Times New Roman"/>
                <a:cs typeface="Times New Roman"/>
              </a:rPr>
              <a:t>640 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Value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poly-Si</a:t>
            </a:r>
            <a:r>
              <a:rPr sz="900" spc="3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resistors: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Cambria Math"/>
                <a:cs typeface="Cambria Math"/>
              </a:rPr>
              <a:t>≈</a:t>
            </a:r>
            <a:r>
              <a:rPr sz="900" spc="34" dirty="0">
                <a:latin typeface="Cambria Math"/>
                <a:cs typeface="Cambria Math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1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MΩ</a:t>
            </a:r>
            <a:endParaRPr sz="900">
              <a:latin typeface="Times New Roman"/>
              <a:cs typeface="Times New Roman"/>
            </a:endParaRPr>
          </a:p>
          <a:p>
            <a:pPr marL="9525" marR="3810" algn="ctr"/>
            <a:r>
              <a:rPr sz="900" spc="-45" dirty="0">
                <a:latin typeface="Times New Roman"/>
                <a:cs typeface="Times New Roman"/>
              </a:rPr>
              <a:t>Value</a:t>
            </a:r>
            <a:r>
              <a:rPr sz="900" dirty="0">
                <a:latin typeface="Times New Roman"/>
                <a:cs typeface="Times New Roman"/>
              </a:rPr>
              <a:t> of</a:t>
            </a:r>
            <a:r>
              <a:rPr sz="900" spc="-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integrated</a:t>
            </a:r>
            <a:r>
              <a:rPr sz="900" spc="2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capacitors:</a:t>
            </a:r>
            <a:r>
              <a:rPr sz="900" spc="1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mbria Math"/>
                <a:cs typeface="Cambria Math"/>
              </a:rPr>
              <a:t>≈</a:t>
            </a:r>
            <a:r>
              <a:rPr sz="900" spc="30" dirty="0">
                <a:latin typeface="Cambria Math"/>
                <a:cs typeface="Cambria Math"/>
              </a:rPr>
              <a:t> </a:t>
            </a:r>
            <a:r>
              <a:rPr sz="900" dirty="0">
                <a:latin typeface="Times New Roman"/>
                <a:cs typeface="Times New Roman"/>
              </a:rPr>
              <a:t>120</a:t>
            </a:r>
            <a:r>
              <a:rPr sz="900" spc="-4" dirty="0">
                <a:latin typeface="Times New Roman"/>
                <a:cs typeface="Times New Roman"/>
              </a:rPr>
              <a:t> pF </a:t>
            </a:r>
            <a:r>
              <a:rPr sz="900" spc="-21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Capacitor working voltage: </a:t>
            </a:r>
            <a:r>
              <a:rPr sz="900" dirty="0">
                <a:latin typeface="Times New Roman"/>
                <a:cs typeface="Times New Roman"/>
              </a:rPr>
              <a:t>100 </a:t>
            </a:r>
            <a:r>
              <a:rPr sz="900" spc="-4" dirty="0">
                <a:latin typeface="Times New Roman"/>
                <a:cs typeface="Times New Roman"/>
              </a:rPr>
              <a:t>V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Capacitor breakdown voltage: &gt;150 V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Manufactured</a:t>
            </a:r>
            <a:r>
              <a:rPr sz="900" spc="-2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by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ZNTC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(Zelenograd)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378" y="3535642"/>
            <a:ext cx="75485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spc="-4" dirty="0">
                <a:latin typeface="Times New Roman"/>
                <a:cs typeface="Times New Roman"/>
              </a:rPr>
              <a:t>O</a:t>
            </a:r>
            <a:r>
              <a:rPr sz="900" i="1" dirty="0">
                <a:latin typeface="Times New Roman"/>
                <a:cs typeface="Times New Roman"/>
              </a:rPr>
              <a:t>utputs</a:t>
            </a:r>
            <a:r>
              <a:rPr sz="900" i="1" spc="-4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to</a:t>
            </a:r>
            <a:r>
              <a:rPr sz="900" i="1" spc="-23" dirty="0">
                <a:latin typeface="Times New Roman"/>
                <a:cs typeface="Times New Roman"/>
              </a:rPr>
              <a:t> </a:t>
            </a:r>
            <a:r>
              <a:rPr sz="900" i="1" spc="-4" dirty="0">
                <a:latin typeface="Times New Roman"/>
                <a:cs typeface="Times New Roman"/>
              </a:rPr>
              <a:t>D</a:t>
            </a:r>
            <a:r>
              <a:rPr sz="900" i="1" dirty="0">
                <a:latin typeface="Times New Roman"/>
                <a:cs typeface="Times New Roman"/>
              </a:rPr>
              <a:t>AQ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068" y="2740343"/>
            <a:ext cx="40195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spc="-75" dirty="0">
                <a:latin typeface="Times New Roman"/>
                <a:cs typeface="Times New Roman"/>
              </a:rPr>
              <a:t>L</a:t>
            </a:r>
            <a:r>
              <a:rPr sz="900" i="1" dirty="0">
                <a:latin typeface="Times New Roman"/>
                <a:cs typeface="Times New Roman"/>
              </a:rPr>
              <a:t>V</a:t>
            </a:r>
            <a:r>
              <a:rPr sz="900" i="1" spc="-49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input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634" y="1473031"/>
            <a:ext cx="501015" cy="30905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900" i="1" dirty="0">
                <a:latin typeface="Times New Roman"/>
                <a:cs typeface="Times New Roman"/>
              </a:rPr>
              <a:t>B</a:t>
            </a:r>
            <a:r>
              <a:rPr sz="900" i="1" spc="-8" dirty="0">
                <a:latin typeface="Times New Roman"/>
                <a:cs typeface="Times New Roman"/>
              </a:rPr>
              <a:t>e</a:t>
            </a:r>
            <a:r>
              <a:rPr sz="900" i="1" dirty="0">
                <a:latin typeface="Times New Roman"/>
                <a:cs typeface="Times New Roman"/>
              </a:rPr>
              <a:t>am</a:t>
            </a:r>
            <a:r>
              <a:rPr sz="900" i="1" spc="-34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pipe</a:t>
            </a:r>
            <a:endParaRPr sz="900">
              <a:latin typeface="Times New Roman"/>
              <a:cs typeface="Times New Roman"/>
            </a:endParaRPr>
          </a:p>
          <a:p>
            <a:pPr marL="476" algn="ctr">
              <a:spcBef>
                <a:spcPts val="71"/>
              </a:spcBef>
            </a:pPr>
            <a:r>
              <a:rPr sz="900" i="1" dirty="0">
                <a:latin typeface="Times New Roman"/>
                <a:cs typeface="Times New Roman"/>
              </a:rPr>
              <a:t>hole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93977" y="1673448"/>
            <a:ext cx="3946684" cy="1614964"/>
            <a:chOff x="5858636" y="1088263"/>
            <a:chExt cx="5262245" cy="2153285"/>
          </a:xfrm>
        </p:grpSpPr>
        <p:sp>
          <p:nvSpPr>
            <p:cNvPr id="14" name="object 14"/>
            <p:cNvSpPr/>
            <p:nvPr/>
          </p:nvSpPr>
          <p:spPr>
            <a:xfrm>
              <a:off x="5868161" y="1600962"/>
              <a:ext cx="1600200" cy="1143000"/>
            </a:xfrm>
            <a:custGeom>
              <a:avLst/>
              <a:gdLst/>
              <a:ahLst/>
              <a:cxnLst/>
              <a:rect l="l" t="t" r="r" b="b"/>
              <a:pathLst>
                <a:path w="1600200" h="1143000">
                  <a:moveTo>
                    <a:pt x="990599" y="762000"/>
                  </a:moveTo>
                  <a:lnTo>
                    <a:pt x="994590" y="712574"/>
                  </a:lnTo>
                  <a:lnTo>
                    <a:pt x="1006144" y="665683"/>
                  </a:lnTo>
                  <a:lnTo>
                    <a:pt x="1024632" y="621953"/>
                  </a:lnTo>
                  <a:lnTo>
                    <a:pt x="1049426" y="582015"/>
                  </a:lnTo>
                  <a:lnTo>
                    <a:pt x="1079896" y="546496"/>
                  </a:lnTo>
                  <a:lnTo>
                    <a:pt x="1115415" y="516026"/>
                  </a:lnTo>
                  <a:lnTo>
                    <a:pt x="1155353" y="491232"/>
                  </a:lnTo>
                  <a:lnTo>
                    <a:pt x="1199083" y="472744"/>
                  </a:lnTo>
                  <a:lnTo>
                    <a:pt x="1245974" y="461190"/>
                  </a:lnTo>
                  <a:lnTo>
                    <a:pt x="1295399" y="457200"/>
                  </a:lnTo>
                  <a:lnTo>
                    <a:pt x="1344825" y="461190"/>
                  </a:lnTo>
                  <a:lnTo>
                    <a:pt x="1391716" y="472744"/>
                  </a:lnTo>
                  <a:lnTo>
                    <a:pt x="1435446" y="491232"/>
                  </a:lnTo>
                  <a:lnTo>
                    <a:pt x="1475384" y="516026"/>
                  </a:lnTo>
                  <a:lnTo>
                    <a:pt x="1510903" y="546496"/>
                  </a:lnTo>
                  <a:lnTo>
                    <a:pt x="1541373" y="582015"/>
                  </a:lnTo>
                  <a:lnTo>
                    <a:pt x="1566167" y="621953"/>
                  </a:lnTo>
                  <a:lnTo>
                    <a:pt x="1584655" y="665683"/>
                  </a:lnTo>
                  <a:lnTo>
                    <a:pt x="1596209" y="712574"/>
                  </a:lnTo>
                  <a:lnTo>
                    <a:pt x="1600199" y="762000"/>
                  </a:lnTo>
                  <a:lnTo>
                    <a:pt x="1596209" y="811425"/>
                  </a:lnTo>
                  <a:lnTo>
                    <a:pt x="1584655" y="858316"/>
                  </a:lnTo>
                  <a:lnTo>
                    <a:pt x="1566167" y="902046"/>
                  </a:lnTo>
                  <a:lnTo>
                    <a:pt x="1541373" y="941984"/>
                  </a:lnTo>
                  <a:lnTo>
                    <a:pt x="1510903" y="977503"/>
                  </a:lnTo>
                  <a:lnTo>
                    <a:pt x="1475384" y="1007973"/>
                  </a:lnTo>
                  <a:lnTo>
                    <a:pt x="1435446" y="1032767"/>
                  </a:lnTo>
                  <a:lnTo>
                    <a:pt x="1391716" y="1051255"/>
                  </a:lnTo>
                  <a:lnTo>
                    <a:pt x="1344825" y="1062809"/>
                  </a:lnTo>
                  <a:lnTo>
                    <a:pt x="1295399" y="1066800"/>
                  </a:lnTo>
                  <a:lnTo>
                    <a:pt x="1245974" y="1062809"/>
                  </a:lnTo>
                  <a:lnTo>
                    <a:pt x="1199083" y="1051255"/>
                  </a:lnTo>
                  <a:lnTo>
                    <a:pt x="1155353" y="1032767"/>
                  </a:lnTo>
                  <a:lnTo>
                    <a:pt x="1115415" y="1007973"/>
                  </a:lnTo>
                  <a:lnTo>
                    <a:pt x="1079896" y="977503"/>
                  </a:lnTo>
                  <a:lnTo>
                    <a:pt x="1049426" y="941984"/>
                  </a:lnTo>
                  <a:lnTo>
                    <a:pt x="1024632" y="902046"/>
                  </a:lnTo>
                  <a:lnTo>
                    <a:pt x="1006144" y="858316"/>
                  </a:lnTo>
                  <a:lnTo>
                    <a:pt x="994590" y="811425"/>
                  </a:lnTo>
                  <a:lnTo>
                    <a:pt x="990599" y="762000"/>
                  </a:lnTo>
                  <a:close/>
                </a:path>
                <a:path w="1600200" h="1143000">
                  <a:moveTo>
                    <a:pt x="0" y="571500"/>
                  </a:moveTo>
                  <a:lnTo>
                    <a:pt x="1282" y="504857"/>
                  </a:lnTo>
                  <a:lnTo>
                    <a:pt x="5034" y="440471"/>
                  </a:lnTo>
                  <a:lnTo>
                    <a:pt x="11111" y="378770"/>
                  </a:lnTo>
                  <a:lnTo>
                    <a:pt x="19372" y="320184"/>
                  </a:lnTo>
                  <a:lnTo>
                    <a:pt x="29671" y="265141"/>
                  </a:lnTo>
                  <a:lnTo>
                    <a:pt x="41867" y="214070"/>
                  </a:lnTo>
                  <a:lnTo>
                    <a:pt x="55816" y="167401"/>
                  </a:lnTo>
                  <a:lnTo>
                    <a:pt x="71374" y="125563"/>
                  </a:lnTo>
                  <a:lnTo>
                    <a:pt x="88399" y="88984"/>
                  </a:lnTo>
                  <a:lnTo>
                    <a:pt x="126273" y="33321"/>
                  </a:lnTo>
                  <a:lnTo>
                    <a:pt x="168293" y="3845"/>
                  </a:lnTo>
                  <a:lnTo>
                    <a:pt x="190500" y="0"/>
                  </a:lnTo>
                  <a:lnTo>
                    <a:pt x="212706" y="3845"/>
                  </a:lnTo>
                  <a:lnTo>
                    <a:pt x="254726" y="33321"/>
                  </a:lnTo>
                  <a:lnTo>
                    <a:pt x="292600" y="88984"/>
                  </a:lnTo>
                  <a:lnTo>
                    <a:pt x="309625" y="125563"/>
                  </a:lnTo>
                  <a:lnTo>
                    <a:pt x="325183" y="167401"/>
                  </a:lnTo>
                  <a:lnTo>
                    <a:pt x="339132" y="214070"/>
                  </a:lnTo>
                  <a:lnTo>
                    <a:pt x="351328" y="265141"/>
                  </a:lnTo>
                  <a:lnTo>
                    <a:pt x="361627" y="320184"/>
                  </a:lnTo>
                  <a:lnTo>
                    <a:pt x="369888" y="378770"/>
                  </a:lnTo>
                  <a:lnTo>
                    <a:pt x="375965" y="440471"/>
                  </a:lnTo>
                  <a:lnTo>
                    <a:pt x="379717" y="504857"/>
                  </a:lnTo>
                  <a:lnTo>
                    <a:pt x="381000" y="571500"/>
                  </a:lnTo>
                  <a:lnTo>
                    <a:pt x="379717" y="638142"/>
                  </a:lnTo>
                  <a:lnTo>
                    <a:pt x="375965" y="702528"/>
                  </a:lnTo>
                  <a:lnTo>
                    <a:pt x="369888" y="764229"/>
                  </a:lnTo>
                  <a:lnTo>
                    <a:pt x="361627" y="822815"/>
                  </a:lnTo>
                  <a:lnTo>
                    <a:pt x="351328" y="877858"/>
                  </a:lnTo>
                  <a:lnTo>
                    <a:pt x="339132" y="928929"/>
                  </a:lnTo>
                  <a:lnTo>
                    <a:pt x="325183" y="975598"/>
                  </a:lnTo>
                  <a:lnTo>
                    <a:pt x="309625" y="1017436"/>
                  </a:lnTo>
                  <a:lnTo>
                    <a:pt x="292600" y="1054015"/>
                  </a:lnTo>
                  <a:lnTo>
                    <a:pt x="254726" y="1109678"/>
                  </a:lnTo>
                  <a:lnTo>
                    <a:pt x="212706" y="1139154"/>
                  </a:lnTo>
                  <a:lnTo>
                    <a:pt x="190500" y="1143000"/>
                  </a:lnTo>
                  <a:lnTo>
                    <a:pt x="168293" y="1139154"/>
                  </a:lnTo>
                  <a:lnTo>
                    <a:pt x="126273" y="1109678"/>
                  </a:lnTo>
                  <a:lnTo>
                    <a:pt x="88399" y="1054015"/>
                  </a:lnTo>
                  <a:lnTo>
                    <a:pt x="71374" y="1017436"/>
                  </a:lnTo>
                  <a:lnTo>
                    <a:pt x="55816" y="975598"/>
                  </a:lnTo>
                  <a:lnTo>
                    <a:pt x="41867" y="928929"/>
                  </a:lnTo>
                  <a:lnTo>
                    <a:pt x="29671" y="877858"/>
                  </a:lnTo>
                  <a:lnTo>
                    <a:pt x="19372" y="822815"/>
                  </a:lnTo>
                  <a:lnTo>
                    <a:pt x="11111" y="764229"/>
                  </a:lnTo>
                  <a:lnTo>
                    <a:pt x="5034" y="702528"/>
                  </a:lnTo>
                  <a:lnTo>
                    <a:pt x="1282" y="638142"/>
                  </a:lnTo>
                  <a:lnTo>
                    <a:pt x="0" y="57150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9932" y="1225296"/>
              <a:ext cx="2520696" cy="20162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466837" y="2191258"/>
              <a:ext cx="1133475" cy="177165"/>
            </a:xfrm>
            <a:custGeom>
              <a:avLst/>
              <a:gdLst/>
              <a:ahLst/>
              <a:cxnLst/>
              <a:rect l="l" t="t" r="r" b="b"/>
              <a:pathLst>
                <a:path w="1133475" h="177164">
                  <a:moveTo>
                    <a:pt x="1096751" y="39224"/>
                  </a:moveTo>
                  <a:lnTo>
                    <a:pt x="0" y="164083"/>
                  </a:lnTo>
                  <a:lnTo>
                    <a:pt x="1523" y="176656"/>
                  </a:lnTo>
                  <a:lnTo>
                    <a:pt x="1098108" y="51802"/>
                  </a:lnTo>
                  <a:lnTo>
                    <a:pt x="1108194" y="44269"/>
                  </a:lnTo>
                  <a:lnTo>
                    <a:pt x="1096751" y="39224"/>
                  </a:lnTo>
                  <a:close/>
                </a:path>
                <a:path w="1133475" h="177164">
                  <a:moveTo>
                    <a:pt x="1122247" y="36575"/>
                  </a:moveTo>
                  <a:lnTo>
                    <a:pt x="1120012" y="36575"/>
                  </a:lnTo>
                  <a:lnTo>
                    <a:pt x="1121409" y="49149"/>
                  </a:lnTo>
                  <a:lnTo>
                    <a:pt x="1098108" y="51802"/>
                  </a:lnTo>
                  <a:lnTo>
                    <a:pt x="1046226" y="90550"/>
                  </a:lnTo>
                  <a:lnTo>
                    <a:pt x="1043431" y="92582"/>
                  </a:lnTo>
                  <a:lnTo>
                    <a:pt x="1042796" y="96646"/>
                  </a:lnTo>
                  <a:lnTo>
                    <a:pt x="1044955" y="99440"/>
                  </a:lnTo>
                  <a:lnTo>
                    <a:pt x="1046987" y="102234"/>
                  </a:lnTo>
                  <a:lnTo>
                    <a:pt x="1051052" y="102742"/>
                  </a:lnTo>
                  <a:lnTo>
                    <a:pt x="1053845" y="100711"/>
                  </a:lnTo>
                  <a:lnTo>
                    <a:pt x="1133220" y="41401"/>
                  </a:lnTo>
                  <a:lnTo>
                    <a:pt x="1122247" y="36575"/>
                  </a:lnTo>
                  <a:close/>
                </a:path>
                <a:path w="1133475" h="177164">
                  <a:moveTo>
                    <a:pt x="1108194" y="44269"/>
                  </a:moveTo>
                  <a:lnTo>
                    <a:pt x="1098108" y="51802"/>
                  </a:lnTo>
                  <a:lnTo>
                    <a:pt x="1121409" y="49149"/>
                  </a:lnTo>
                  <a:lnTo>
                    <a:pt x="1121353" y="48640"/>
                  </a:lnTo>
                  <a:lnTo>
                    <a:pt x="1118107" y="48640"/>
                  </a:lnTo>
                  <a:lnTo>
                    <a:pt x="1108194" y="44269"/>
                  </a:lnTo>
                  <a:close/>
                </a:path>
                <a:path w="1133475" h="177164">
                  <a:moveTo>
                    <a:pt x="1116964" y="37718"/>
                  </a:moveTo>
                  <a:lnTo>
                    <a:pt x="1108194" y="44269"/>
                  </a:lnTo>
                  <a:lnTo>
                    <a:pt x="1118107" y="48640"/>
                  </a:lnTo>
                  <a:lnTo>
                    <a:pt x="1116964" y="37718"/>
                  </a:lnTo>
                  <a:close/>
                </a:path>
                <a:path w="1133475" h="177164">
                  <a:moveTo>
                    <a:pt x="1120139" y="37718"/>
                  </a:moveTo>
                  <a:lnTo>
                    <a:pt x="1116964" y="37718"/>
                  </a:lnTo>
                  <a:lnTo>
                    <a:pt x="1118107" y="48640"/>
                  </a:lnTo>
                  <a:lnTo>
                    <a:pt x="1121353" y="48640"/>
                  </a:lnTo>
                  <a:lnTo>
                    <a:pt x="1120139" y="37718"/>
                  </a:lnTo>
                  <a:close/>
                </a:path>
                <a:path w="1133475" h="177164">
                  <a:moveTo>
                    <a:pt x="1120012" y="36575"/>
                  </a:moveTo>
                  <a:lnTo>
                    <a:pt x="1096751" y="39224"/>
                  </a:lnTo>
                  <a:lnTo>
                    <a:pt x="1108194" y="44269"/>
                  </a:lnTo>
                  <a:lnTo>
                    <a:pt x="1116964" y="37718"/>
                  </a:lnTo>
                  <a:lnTo>
                    <a:pt x="1120139" y="37718"/>
                  </a:lnTo>
                  <a:lnTo>
                    <a:pt x="1120012" y="36575"/>
                  </a:lnTo>
                  <a:close/>
                </a:path>
                <a:path w="1133475" h="177164">
                  <a:moveTo>
                    <a:pt x="1039367" y="0"/>
                  </a:moveTo>
                  <a:lnTo>
                    <a:pt x="1035557" y="1524"/>
                  </a:lnTo>
                  <a:lnTo>
                    <a:pt x="1032763" y="7874"/>
                  </a:lnTo>
                  <a:lnTo>
                    <a:pt x="1034160" y="11683"/>
                  </a:lnTo>
                  <a:lnTo>
                    <a:pt x="1037462" y="13080"/>
                  </a:lnTo>
                  <a:lnTo>
                    <a:pt x="1096751" y="39224"/>
                  </a:lnTo>
                  <a:lnTo>
                    <a:pt x="1120012" y="36575"/>
                  </a:lnTo>
                  <a:lnTo>
                    <a:pt x="1122247" y="36575"/>
                  </a:lnTo>
                  <a:lnTo>
                    <a:pt x="1042542" y="1524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599932" y="1088263"/>
              <a:ext cx="2514600" cy="103505"/>
            </a:xfrm>
            <a:custGeom>
              <a:avLst/>
              <a:gdLst/>
              <a:ahLst/>
              <a:cxnLst/>
              <a:rect l="l" t="t" r="r" b="b"/>
              <a:pathLst>
                <a:path w="2514600" h="103505">
                  <a:moveTo>
                    <a:pt x="2489490" y="51688"/>
                  </a:moveTo>
                  <a:lnTo>
                    <a:pt x="2419604" y="92456"/>
                  </a:lnTo>
                  <a:lnTo>
                    <a:pt x="2418588" y="96265"/>
                  </a:lnTo>
                  <a:lnTo>
                    <a:pt x="2422144" y="102362"/>
                  </a:lnTo>
                  <a:lnTo>
                    <a:pt x="2425954" y="103377"/>
                  </a:lnTo>
                  <a:lnTo>
                    <a:pt x="2503709" y="58038"/>
                  </a:lnTo>
                  <a:lnTo>
                    <a:pt x="2502027" y="58038"/>
                  </a:lnTo>
                  <a:lnTo>
                    <a:pt x="2502027" y="57150"/>
                  </a:lnTo>
                  <a:lnTo>
                    <a:pt x="2498852" y="57150"/>
                  </a:lnTo>
                  <a:lnTo>
                    <a:pt x="2489490" y="51688"/>
                  </a:lnTo>
                  <a:close/>
                </a:path>
                <a:path w="2514600" h="103505">
                  <a:moveTo>
                    <a:pt x="2478604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2478604" y="58038"/>
                  </a:lnTo>
                  <a:lnTo>
                    <a:pt x="2489490" y="51688"/>
                  </a:lnTo>
                  <a:lnTo>
                    <a:pt x="2478604" y="45338"/>
                  </a:lnTo>
                  <a:close/>
                </a:path>
                <a:path w="2514600" h="103505">
                  <a:moveTo>
                    <a:pt x="2503709" y="45338"/>
                  </a:moveTo>
                  <a:lnTo>
                    <a:pt x="2502027" y="45338"/>
                  </a:lnTo>
                  <a:lnTo>
                    <a:pt x="2502027" y="58038"/>
                  </a:lnTo>
                  <a:lnTo>
                    <a:pt x="2503709" y="58038"/>
                  </a:lnTo>
                  <a:lnTo>
                    <a:pt x="2514600" y="51688"/>
                  </a:lnTo>
                  <a:lnTo>
                    <a:pt x="2503709" y="45338"/>
                  </a:lnTo>
                  <a:close/>
                </a:path>
                <a:path w="2514600" h="103505">
                  <a:moveTo>
                    <a:pt x="2498852" y="46227"/>
                  </a:moveTo>
                  <a:lnTo>
                    <a:pt x="2489490" y="51688"/>
                  </a:lnTo>
                  <a:lnTo>
                    <a:pt x="2498852" y="57150"/>
                  </a:lnTo>
                  <a:lnTo>
                    <a:pt x="2498852" y="46227"/>
                  </a:lnTo>
                  <a:close/>
                </a:path>
                <a:path w="2514600" h="103505">
                  <a:moveTo>
                    <a:pt x="2502027" y="46227"/>
                  </a:moveTo>
                  <a:lnTo>
                    <a:pt x="2498852" y="46227"/>
                  </a:lnTo>
                  <a:lnTo>
                    <a:pt x="2498852" y="57150"/>
                  </a:lnTo>
                  <a:lnTo>
                    <a:pt x="2502027" y="57150"/>
                  </a:lnTo>
                  <a:lnTo>
                    <a:pt x="2502027" y="46227"/>
                  </a:lnTo>
                  <a:close/>
                </a:path>
                <a:path w="2514600" h="103505">
                  <a:moveTo>
                    <a:pt x="2425954" y="0"/>
                  </a:moveTo>
                  <a:lnTo>
                    <a:pt x="2422144" y="1015"/>
                  </a:lnTo>
                  <a:lnTo>
                    <a:pt x="2418588" y="7112"/>
                  </a:lnTo>
                  <a:lnTo>
                    <a:pt x="2419604" y="10922"/>
                  </a:lnTo>
                  <a:lnTo>
                    <a:pt x="2489490" y="51688"/>
                  </a:lnTo>
                  <a:lnTo>
                    <a:pt x="2498852" y="46227"/>
                  </a:lnTo>
                  <a:lnTo>
                    <a:pt x="2502027" y="46227"/>
                  </a:lnTo>
                  <a:lnTo>
                    <a:pt x="2502027" y="45338"/>
                  </a:lnTo>
                  <a:lnTo>
                    <a:pt x="2503709" y="45338"/>
                  </a:lnTo>
                  <a:lnTo>
                    <a:pt x="24259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493727" y="5656555"/>
            <a:ext cx="7715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38295" y="1522285"/>
            <a:ext cx="101155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4" dirty="0">
                <a:latin typeface="Times New Roman"/>
                <a:cs typeface="Times New Roman"/>
              </a:rPr>
              <a:t>63000</a:t>
            </a:r>
            <a:r>
              <a:rPr sz="1050" spc="-38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μm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±</a:t>
            </a:r>
            <a:r>
              <a:rPr sz="1050" spc="-19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15μm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36470" y="1846039"/>
            <a:ext cx="798671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07181">
              <a:spcBef>
                <a:spcPts val="75"/>
              </a:spcBef>
            </a:pPr>
            <a:r>
              <a:rPr sz="900" dirty="0">
                <a:latin typeface="Times New Roman"/>
                <a:cs typeface="Times New Roman"/>
              </a:rPr>
              <a:t>Ultr</a:t>
            </a:r>
            <a:r>
              <a:rPr sz="900" spc="-8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sonic  </a:t>
            </a:r>
            <a:r>
              <a:rPr sz="900" spc="-4" dirty="0">
                <a:latin typeface="Times New Roman"/>
                <a:cs typeface="Times New Roman"/>
              </a:rPr>
              <a:t>Bonding</a:t>
            </a:r>
            <a:endParaRPr sz="900">
              <a:latin typeface="Times New Roman"/>
              <a:cs typeface="Times New Roman"/>
            </a:endParaRPr>
          </a:p>
          <a:p>
            <a:pPr marL="9525"/>
            <a:r>
              <a:rPr sz="900" spc="-4" dirty="0">
                <a:latin typeface="Times New Roman"/>
                <a:cs typeface="Times New Roman"/>
              </a:rPr>
              <a:t>(US-</a:t>
            </a:r>
            <a:r>
              <a:rPr sz="900" spc="-2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Bonding)</a:t>
            </a:r>
            <a:endParaRPr sz="900">
              <a:latin typeface="Times New Roman"/>
              <a:cs typeface="Times New Roman"/>
            </a:endParaRPr>
          </a:p>
          <a:p>
            <a:pPr marL="9525"/>
            <a:r>
              <a:rPr sz="900" spc="-4" dirty="0">
                <a:latin typeface="Times New Roman"/>
                <a:cs typeface="Times New Roman"/>
              </a:rPr>
              <a:t>Al</a:t>
            </a:r>
            <a:r>
              <a:rPr sz="900" spc="-19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wire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Ø</a:t>
            </a:r>
            <a:r>
              <a:rPr sz="900" spc="-1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25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μm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65601" y="2442496"/>
            <a:ext cx="5074444" cy="1577816"/>
            <a:chOff x="4887467" y="2113660"/>
            <a:chExt cx="6765925" cy="2103755"/>
          </a:xfrm>
        </p:grpSpPr>
        <p:sp>
          <p:nvSpPr>
            <p:cNvPr id="22" name="object 22"/>
            <p:cNvSpPr/>
            <p:nvPr/>
          </p:nvSpPr>
          <p:spPr>
            <a:xfrm>
              <a:off x="10425683" y="2113660"/>
              <a:ext cx="1227455" cy="276225"/>
            </a:xfrm>
            <a:custGeom>
              <a:avLst/>
              <a:gdLst/>
              <a:ahLst/>
              <a:cxnLst/>
              <a:rect l="l" t="t" r="r" b="b"/>
              <a:pathLst>
                <a:path w="1227454" h="276225">
                  <a:moveTo>
                    <a:pt x="77216" y="174498"/>
                  </a:moveTo>
                  <a:lnTo>
                    <a:pt x="74549" y="176784"/>
                  </a:lnTo>
                  <a:lnTo>
                    <a:pt x="0" y="242062"/>
                  </a:lnTo>
                  <a:lnTo>
                    <a:pt x="96774" y="276098"/>
                  </a:lnTo>
                  <a:lnTo>
                    <a:pt x="100457" y="274319"/>
                  </a:lnTo>
                  <a:lnTo>
                    <a:pt x="102743" y="267715"/>
                  </a:lnTo>
                  <a:lnTo>
                    <a:pt x="100965" y="264033"/>
                  </a:lnTo>
                  <a:lnTo>
                    <a:pt x="49198" y="245872"/>
                  </a:lnTo>
                  <a:lnTo>
                    <a:pt x="13589" y="245872"/>
                  </a:lnTo>
                  <a:lnTo>
                    <a:pt x="11175" y="233425"/>
                  </a:lnTo>
                  <a:lnTo>
                    <a:pt x="34228" y="228992"/>
                  </a:lnTo>
                  <a:lnTo>
                    <a:pt x="82931" y="186436"/>
                  </a:lnTo>
                  <a:lnTo>
                    <a:pt x="85598" y="184023"/>
                  </a:lnTo>
                  <a:lnTo>
                    <a:pt x="85851" y="180086"/>
                  </a:lnTo>
                  <a:lnTo>
                    <a:pt x="81280" y="174751"/>
                  </a:lnTo>
                  <a:lnTo>
                    <a:pt x="77216" y="174498"/>
                  </a:lnTo>
                  <a:close/>
                </a:path>
                <a:path w="1227454" h="276225">
                  <a:moveTo>
                    <a:pt x="34228" y="228992"/>
                  </a:moveTo>
                  <a:lnTo>
                    <a:pt x="11175" y="233425"/>
                  </a:lnTo>
                  <a:lnTo>
                    <a:pt x="13589" y="245872"/>
                  </a:lnTo>
                  <a:lnTo>
                    <a:pt x="20852" y="244475"/>
                  </a:lnTo>
                  <a:lnTo>
                    <a:pt x="16510" y="244475"/>
                  </a:lnTo>
                  <a:lnTo>
                    <a:pt x="14477" y="233679"/>
                  </a:lnTo>
                  <a:lnTo>
                    <a:pt x="28864" y="233679"/>
                  </a:lnTo>
                  <a:lnTo>
                    <a:pt x="34228" y="228992"/>
                  </a:lnTo>
                  <a:close/>
                </a:path>
                <a:path w="1227454" h="276225">
                  <a:moveTo>
                    <a:pt x="36597" y="241447"/>
                  </a:moveTo>
                  <a:lnTo>
                    <a:pt x="13589" y="245872"/>
                  </a:lnTo>
                  <a:lnTo>
                    <a:pt x="49198" y="245872"/>
                  </a:lnTo>
                  <a:lnTo>
                    <a:pt x="36597" y="241447"/>
                  </a:lnTo>
                  <a:close/>
                </a:path>
                <a:path w="1227454" h="276225">
                  <a:moveTo>
                    <a:pt x="14477" y="233679"/>
                  </a:moveTo>
                  <a:lnTo>
                    <a:pt x="16510" y="244475"/>
                  </a:lnTo>
                  <a:lnTo>
                    <a:pt x="24740" y="237283"/>
                  </a:lnTo>
                  <a:lnTo>
                    <a:pt x="14477" y="233679"/>
                  </a:lnTo>
                  <a:close/>
                </a:path>
                <a:path w="1227454" h="276225">
                  <a:moveTo>
                    <a:pt x="24740" y="237283"/>
                  </a:moveTo>
                  <a:lnTo>
                    <a:pt x="16510" y="244475"/>
                  </a:lnTo>
                  <a:lnTo>
                    <a:pt x="20852" y="244475"/>
                  </a:lnTo>
                  <a:lnTo>
                    <a:pt x="36597" y="241447"/>
                  </a:lnTo>
                  <a:lnTo>
                    <a:pt x="24740" y="237283"/>
                  </a:lnTo>
                  <a:close/>
                </a:path>
                <a:path w="1227454" h="276225">
                  <a:moveTo>
                    <a:pt x="1224915" y="0"/>
                  </a:moveTo>
                  <a:lnTo>
                    <a:pt x="34228" y="228992"/>
                  </a:lnTo>
                  <a:lnTo>
                    <a:pt x="24740" y="237283"/>
                  </a:lnTo>
                  <a:lnTo>
                    <a:pt x="36597" y="241447"/>
                  </a:lnTo>
                  <a:lnTo>
                    <a:pt x="1227327" y="12446"/>
                  </a:lnTo>
                  <a:lnTo>
                    <a:pt x="1224915" y="0"/>
                  </a:lnTo>
                  <a:close/>
                </a:path>
                <a:path w="1227454" h="276225">
                  <a:moveTo>
                    <a:pt x="28864" y="233679"/>
                  </a:moveTo>
                  <a:lnTo>
                    <a:pt x="14477" y="233679"/>
                  </a:lnTo>
                  <a:lnTo>
                    <a:pt x="24740" y="237283"/>
                  </a:lnTo>
                  <a:lnTo>
                    <a:pt x="28864" y="2336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7467" y="3124199"/>
              <a:ext cx="3480816" cy="109270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54343" y="2737865"/>
              <a:ext cx="574040" cy="386715"/>
            </a:xfrm>
            <a:custGeom>
              <a:avLst/>
              <a:gdLst/>
              <a:ahLst/>
              <a:cxnLst/>
              <a:rect l="l" t="t" r="r" b="b"/>
              <a:pathLst>
                <a:path w="574040" h="386714">
                  <a:moveTo>
                    <a:pt x="472058" y="367411"/>
                  </a:moveTo>
                  <a:lnTo>
                    <a:pt x="469137" y="370078"/>
                  </a:lnTo>
                  <a:lnTo>
                    <a:pt x="468629" y="377063"/>
                  </a:lnTo>
                  <a:lnTo>
                    <a:pt x="471297" y="380111"/>
                  </a:lnTo>
                  <a:lnTo>
                    <a:pt x="474852" y="380364"/>
                  </a:lnTo>
                  <a:lnTo>
                    <a:pt x="573785" y="386334"/>
                  </a:lnTo>
                  <a:lnTo>
                    <a:pt x="572980" y="384683"/>
                  </a:lnTo>
                  <a:lnTo>
                    <a:pt x="559815" y="384683"/>
                  </a:lnTo>
                  <a:lnTo>
                    <a:pt x="540202" y="371579"/>
                  </a:lnTo>
                  <a:lnTo>
                    <a:pt x="475614" y="367664"/>
                  </a:lnTo>
                  <a:lnTo>
                    <a:pt x="472058" y="367411"/>
                  </a:lnTo>
                  <a:close/>
                </a:path>
                <a:path w="574040" h="386714">
                  <a:moveTo>
                    <a:pt x="540202" y="371579"/>
                  </a:moveTo>
                  <a:lnTo>
                    <a:pt x="559815" y="384683"/>
                  </a:lnTo>
                  <a:lnTo>
                    <a:pt x="561479" y="382143"/>
                  </a:lnTo>
                  <a:lnTo>
                    <a:pt x="557529" y="382143"/>
                  </a:lnTo>
                  <a:lnTo>
                    <a:pt x="552754" y="372340"/>
                  </a:lnTo>
                  <a:lnTo>
                    <a:pt x="540202" y="371579"/>
                  </a:lnTo>
                  <a:close/>
                </a:path>
                <a:path w="574040" h="386714">
                  <a:moveTo>
                    <a:pt x="525017" y="292862"/>
                  </a:moveTo>
                  <a:lnTo>
                    <a:pt x="518667" y="295910"/>
                  </a:lnTo>
                  <a:lnTo>
                    <a:pt x="517398" y="299720"/>
                  </a:lnTo>
                  <a:lnTo>
                    <a:pt x="518922" y="302895"/>
                  </a:lnTo>
                  <a:lnTo>
                    <a:pt x="547183" y="360905"/>
                  </a:lnTo>
                  <a:lnTo>
                    <a:pt x="566801" y="374014"/>
                  </a:lnTo>
                  <a:lnTo>
                    <a:pt x="559815" y="384683"/>
                  </a:lnTo>
                  <a:lnTo>
                    <a:pt x="572980" y="384683"/>
                  </a:lnTo>
                  <a:lnTo>
                    <a:pt x="530351" y="297307"/>
                  </a:lnTo>
                  <a:lnTo>
                    <a:pt x="528827" y="294132"/>
                  </a:lnTo>
                  <a:lnTo>
                    <a:pt x="525017" y="292862"/>
                  </a:lnTo>
                  <a:close/>
                </a:path>
                <a:path w="574040" h="386714">
                  <a:moveTo>
                    <a:pt x="552754" y="372340"/>
                  </a:moveTo>
                  <a:lnTo>
                    <a:pt x="557529" y="382143"/>
                  </a:lnTo>
                  <a:lnTo>
                    <a:pt x="563626" y="372999"/>
                  </a:lnTo>
                  <a:lnTo>
                    <a:pt x="552754" y="372340"/>
                  </a:lnTo>
                  <a:close/>
                </a:path>
                <a:path w="574040" h="386714">
                  <a:moveTo>
                    <a:pt x="547183" y="360905"/>
                  </a:moveTo>
                  <a:lnTo>
                    <a:pt x="552754" y="372340"/>
                  </a:lnTo>
                  <a:lnTo>
                    <a:pt x="563626" y="372999"/>
                  </a:lnTo>
                  <a:lnTo>
                    <a:pt x="557529" y="382143"/>
                  </a:lnTo>
                  <a:lnTo>
                    <a:pt x="561479" y="382143"/>
                  </a:lnTo>
                  <a:lnTo>
                    <a:pt x="566801" y="374014"/>
                  </a:lnTo>
                  <a:lnTo>
                    <a:pt x="547183" y="360905"/>
                  </a:lnTo>
                  <a:close/>
                </a:path>
                <a:path w="574040" h="386714">
                  <a:moveTo>
                    <a:pt x="7111" y="0"/>
                  </a:moveTo>
                  <a:lnTo>
                    <a:pt x="0" y="10668"/>
                  </a:lnTo>
                  <a:lnTo>
                    <a:pt x="540202" y="371579"/>
                  </a:lnTo>
                  <a:lnTo>
                    <a:pt x="552754" y="372340"/>
                  </a:lnTo>
                  <a:lnTo>
                    <a:pt x="547183" y="360905"/>
                  </a:lnTo>
                  <a:lnTo>
                    <a:pt x="711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333423" y="2646331"/>
            <a:ext cx="75438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1934" marR="22860" indent="-203835">
              <a:spcBef>
                <a:spcPts val="75"/>
              </a:spcBef>
            </a:pPr>
            <a:r>
              <a:rPr sz="900" dirty="0">
                <a:latin typeface="Times New Roman"/>
                <a:cs typeface="Times New Roman"/>
              </a:rPr>
              <a:t>p</a:t>
            </a:r>
            <a:r>
              <a:rPr sz="900" baseline="24305" dirty="0">
                <a:latin typeface="Times New Roman"/>
                <a:cs typeface="Times New Roman"/>
              </a:rPr>
              <a:t>+</a:t>
            </a:r>
            <a:r>
              <a:rPr sz="900" spc="-56" baseline="2430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implantation </a:t>
            </a:r>
            <a:r>
              <a:rPr sz="900" spc="-21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region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5800" y="1840229"/>
            <a:ext cx="8025765" cy="2788920"/>
            <a:chOff x="914400" y="1310639"/>
            <a:chExt cx="10701020" cy="3718560"/>
          </a:xfrm>
        </p:grpSpPr>
        <p:sp>
          <p:nvSpPr>
            <p:cNvPr id="27" name="object 27"/>
            <p:cNvSpPr/>
            <p:nvPr/>
          </p:nvSpPr>
          <p:spPr>
            <a:xfrm>
              <a:off x="10349483" y="2811652"/>
              <a:ext cx="1265555" cy="336550"/>
            </a:xfrm>
            <a:custGeom>
              <a:avLst/>
              <a:gdLst/>
              <a:ahLst/>
              <a:cxnLst/>
              <a:rect l="l" t="t" r="r" b="b"/>
              <a:pathLst>
                <a:path w="1265554" h="336550">
                  <a:moveTo>
                    <a:pt x="74295" y="235712"/>
                  </a:moveTo>
                  <a:lnTo>
                    <a:pt x="71755" y="238251"/>
                  </a:lnTo>
                  <a:lnTo>
                    <a:pt x="0" y="306577"/>
                  </a:lnTo>
                  <a:lnTo>
                    <a:pt x="98171" y="336423"/>
                  </a:lnTo>
                  <a:lnTo>
                    <a:pt x="101726" y="334518"/>
                  </a:lnTo>
                  <a:lnTo>
                    <a:pt x="102743" y="331088"/>
                  </a:lnTo>
                  <a:lnTo>
                    <a:pt x="103759" y="327787"/>
                  </a:lnTo>
                  <a:lnTo>
                    <a:pt x="101854" y="324231"/>
                  </a:lnTo>
                  <a:lnTo>
                    <a:pt x="54632" y="309880"/>
                  </a:lnTo>
                  <a:lnTo>
                    <a:pt x="13716" y="309880"/>
                  </a:lnTo>
                  <a:lnTo>
                    <a:pt x="10795" y="297434"/>
                  </a:lnTo>
                  <a:lnTo>
                    <a:pt x="33686" y="291994"/>
                  </a:lnTo>
                  <a:lnTo>
                    <a:pt x="83058" y="244983"/>
                  </a:lnTo>
                  <a:lnTo>
                    <a:pt x="83058" y="240919"/>
                  </a:lnTo>
                  <a:lnTo>
                    <a:pt x="78232" y="235838"/>
                  </a:lnTo>
                  <a:lnTo>
                    <a:pt x="74295" y="235712"/>
                  </a:lnTo>
                  <a:close/>
                </a:path>
                <a:path w="1265554" h="336550">
                  <a:moveTo>
                    <a:pt x="33686" y="291994"/>
                  </a:moveTo>
                  <a:lnTo>
                    <a:pt x="10795" y="297434"/>
                  </a:lnTo>
                  <a:lnTo>
                    <a:pt x="13716" y="309880"/>
                  </a:lnTo>
                  <a:lnTo>
                    <a:pt x="20664" y="308229"/>
                  </a:lnTo>
                  <a:lnTo>
                    <a:pt x="16637" y="308229"/>
                  </a:lnTo>
                  <a:lnTo>
                    <a:pt x="14097" y="297561"/>
                  </a:lnTo>
                  <a:lnTo>
                    <a:pt x="27840" y="297561"/>
                  </a:lnTo>
                  <a:lnTo>
                    <a:pt x="33686" y="291994"/>
                  </a:lnTo>
                  <a:close/>
                </a:path>
                <a:path w="1265554" h="336550">
                  <a:moveTo>
                    <a:pt x="36678" y="304423"/>
                  </a:moveTo>
                  <a:lnTo>
                    <a:pt x="13716" y="309880"/>
                  </a:lnTo>
                  <a:lnTo>
                    <a:pt x="54632" y="309880"/>
                  </a:lnTo>
                  <a:lnTo>
                    <a:pt x="36678" y="304423"/>
                  </a:lnTo>
                  <a:close/>
                </a:path>
                <a:path w="1265554" h="336550">
                  <a:moveTo>
                    <a:pt x="14097" y="297561"/>
                  </a:moveTo>
                  <a:lnTo>
                    <a:pt x="16637" y="308229"/>
                  </a:lnTo>
                  <a:lnTo>
                    <a:pt x="24515" y="300727"/>
                  </a:lnTo>
                  <a:lnTo>
                    <a:pt x="14097" y="297561"/>
                  </a:lnTo>
                  <a:close/>
                </a:path>
                <a:path w="1265554" h="336550">
                  <a:moveTo>
                    <a:pt x="24515" y="300727"/>
                  </a:moveTo>
                  <a:lnTo>
                    <a:pt x="16637" y="308229"/>
                  </a:lnTo>
                  <a:lnTo>
                    <a:pt x="20664" y="308229"/>
                  </a:lnTo>
                  <a:lnTo>
                    <a:pt x="36678" y="304423"/>
                  </a:lnTo>
                  <a:lnTo>
                    <a:pt x="24515" y="300727"/>
                  </a:lnTo>
                  <a:close/>
                </a:path>
                <a:path w="1265554" h="336550">
                  <a:moveTo>
                    <a:pt x="1262507" y="0"/>
                  </a:moveTo>
                  <a:lnTo>
                    <a:pt x="33686" y="291994"/>
                  </a:lnTo>
                  <a:lnTo>
                    <a:pt x="24515" y="300727"/>
                  </a:lnTo>
                  <a:lnTo>
                    <a:pt x="36678" y="304423"/>
                  </a:lnTo>
                  <a:lnTo>
                    <a:pt x="1265427" y="12446"/>
                  </a:lnTo>
                  <a:lnTo>
                    <a:pt x="1262507" y="0"/>
                  </a:lnTo>
                  <a:close/>
                </a:path>
                <a:path w="1265554" h="336550">
                  <a:moveTo>
                    <a:pt x="27840" y="297561"/>
                  </a:moveTo>
                  <a:lnTo>
                    <a:pt x="14097" y="297561"/>
                  </a:lnTo>
                  <a:lnTo>
                    <a:pt x="24515" y="300727"/>
                  </a:lnTo>
                  <a:lnTo>
                    <a:pt x="27840" y="2975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606034" y="2362961"/>
              <a:ext cx="338455" cy="301625"/>
            </a:xfrm>
            <a:custGeom>
              <a:avLst/>
              <a:gdLst/>
              <a:ahLst/>
              <a:cxnLst/>
              <a:rect l="l" t="t" r="r" b="b"/>
              <a:pathLst>
                <a:path w="338454" h="301625">
                  <a:moveTo>
                    <a:pt x="0" y="150622"/>
                  </a:moveTo>
                  <a:lnTo>
                    <a:pt x="8636" y="102997"/>
                  </a:lnTo>
                  <a:lnTo>
                    <a:pt x="32638" y="61722"/>
                  </a:lnTo>
                  <a:lnTo>
                    <a:pt x="69214" y="29083"/>
                  </a:lnTo>
                  <a:lnTo>
                    <a:pt x="115696" y="7620"/>
                  </a:lnTo>
                  <a:lnTo>
                    <a:pt x="169037" y="0"/>
                  </a:lnTo>
                  <a:lnTo>
                    <a:pt x="222503" y="7620"/>
                  </a:lnTo>
                  <a:lnTo>
                    <a:pt x="268986" y="29083"/>
                  </a:lnTo>
                  <a:lnTo>
                    <a:pt x="305562" y="61722"/>
                  </a:lnTo>
                  <a:lnTo>
                    <a:pt x="329564" y="102997"/>
                  </a:lnTo>
                  <a:lnTo>
                    <a:pt x="338200" y="150622"/>
                  </a:lnTo>
                  <a:lnTo>
                    <a:pt x="329564" y="198247"/>
                  </a:lnTo>
                  <a:lnTo>
                    <a:pt x="305562" y="239522"/>
                  </a:lnTo>
                  <a:lnTo>
                    <a:pt x="268986" y="272161"/>
                  </a:lnTo>
                  <a:lnTo>
                    <a:pt x="222503" y="293624"/>
                  </a:lnTo>
                  <a:lnTo>
                    <a:pt x="169037" y="301243"/>
                  </a:lnTo>
                  <a:lnTo>
                    <a:pt x="115696" y="293624"/>
                  </a:lnTo>
                  <a:lnTo>
                    <a:pt x="69214" y="272161"/>
                  </a:lnTo>
                  <a:lnTo>
                    <a:pt x="32638" y="239522"/>
                  </a:lnTo>
                  <a:lnTo>
                    <a:pt x="8636" y="198247"/>
                  </a:lnTo>
                  <a:lnTo>
                    <a:pt x="0" y="150622"/>
                  </a:lnTo>
                  <a:close/>
                </a:path>
              </a:pathLst>
            </a:custGeom>
            <a:ln w="19811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400" y="1310639"/>
              <a:ext cx="2880360" cy="211836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710433" y="1524761"/>
              <a:ext cx="743585" cy="615950"/>
            </a:xfrm>
            <a:custGeom>
              <a:avLst/>
              <a:gdLst/>
              <a:ahLst/>
              <a:cxnLst/>
              <a:rect l="l" t="t" r="r" b="b"/>
              <a:pathLst>
                <a:path w="743585" h="615950">
                  <a:moveTo>
                    <a:pt x="0" y="307721"/>
                  </a:moveTo>
                  <a:lnTo>
                    <a:pt x="3429" y="265938"/>
                  </a:lnTo>
                  <a:lnTo>
                    <a:pt x="13335" y="225933"/>
                  </a:lnTo>
                  <a:lnTo>
                    <a:pt x="29210" y="187960"/>
                  </a:lnTo>
                  <a:lnTo>
                    <a:pt x="50673" y="152400"/>
                  </a:lnTo>
                  <a:lnTo>
                    <a:pt x="77470" y="119634"/>
                  </a:lnTo>
                  <a:lnTo>
                    <a:pt x="108839" y="90170"/>
                  </a:lnTo>
                  <a:lnTo>
                    <a:pt x="144526" y="64135"/>
                  </a:lnTo>
                  <a:lnTo>
                    <a:pt x="184023" y="42037"/>
                  </a:lnTo>
                  <a:lnTo>
                    <a:pt x="226949" y="24129"/>
                  </a:lnTo>
                  <a:lnTo>
                    <a:pt x="272796" y="11049"/>
                  </a:lnTo>
                  <a:lnTo>
                    <a:pt x="321183" y="2793"/>
                  </a:lnTo>
                  <a:lnTo>
                    <a:pt x="371602" y="0"/>
                  </a:lnTo>
                  <a:lnTo>
                    <a:pt x="422021" y="2793"/>
                  </a:lnTo>
                  <a:lnTo>
                    <a:pt x="470408" y="11049"/>
                  </a:lnTo>
                  <a:lnTo>
                    <a:pt x="516255" y="24129"/>
                  </a:lnTo>
                  <a:lnTo>
                    <a:pt x="559181" y="42037"/>
                  </a:lnTo>
                  <a:lnTo>
                    <a:pt x="598678" y="64135"/>
                  </a:lnTo>
                  <a:lnTo>
                    <a:pt x="634365" y="90170"/>
                  </a:lnTo>
                  <a:lnTo>
                    <a:pt x="665733" y="119634"/>
                  </a:lnTo>
                  <a:lnTo>
                    <a:pt x="692404" y="152400"/>
                  </a:lnTo>
                  <a:lnTo>
                    <a:pt x="713994" y="187960"/>
                  </a:lnTo>
                  <a:lnTo>
                    <a:pt x="729869" y="225933"/>
                  </a:lnTo>
                  <a:lnTo>
                    <a:pt x="739775" y="265938"/>
                  </a:lnTo>
                  <a:lnTo>
                    <a:pt x="743204" y="307721"/>
                  </a:lnTo>
                  <a:lnTo>
                    <a:pt x="739775" y="349503"/>
                  </a:lnTo>
                  <a:lnTo>
                    <a:pt x="729869" y="389509"/>
                  </a:lnTo>
                  <a:lnTo>
                    <a:pt x="713994" y="427482"/>
                  </a:lnTo>
                  <a:lnTo>
                    <a:pt x="692404" y="463041"/>
                  </a:lnTo>
                  <a:lnTo>
                    <a:pt x="665733" y="495808"/>
                  </a:lnTo>
                  <a:lnTo>
                    <a:pt x="634365" y="525272"/>
                  </a:lnTo>
                  <a:lnTo>
                    <a:pt x="598678" y="551307"/>
                  </a:lnTo>
                  <a:lnTo>
                    <a:pt x="559181" y="573404"/>
                  </a:lnTo>
                  <a:lnTo>
                    <a:pt x="516255" y="591312"/>
                  </a:lnTo>
                  <a:lnTo>
                    <a:pt x="470408" y="604392"/>
                  </a:lnTo>
                  <a:lnTo>
                    <a:pt x="422021" y="612648"/>
                  </a:lnTo>
                  <a:lnTo>
                    <a:pt x="371602" y="615441"/>
                  </a:lnTo>
                  <a:lnTo>
                    <a:pt x="321183" y="612648"/>
                  </a:lnTo>
                  <a:lnTo>
                    <a:pt x="272796" y="604392"/>
                  </a:lnTo>
                  <a:lnTo>
                    <a:pt x="226949" y="591312"/>
                  </a:lnTo>
                  <a:lnTo>
                    <a:pt x="184023" y="573404"/>
                  </a:lnTo>
                  <a:lnTo>
                    <a:pt x="144526" y="551307"/>
                  </a:lnTo>
                  <a:lnTo>
                    <a:pt x="108839" y="525272"/>
                  </a:lnTo>
                  <a:lnTo>
                    <a:pt x="77470" y="495808"/>
                  </a:lnTo>
                  <a:lnTo>
                    <a:pt x="50673" y="463041"/>
                  </a:lnTo>
                  <a:lnTo>
                    <a:pt x="29210" y="427482"/>
                  </a:lnTo>
                  <a:lnTo>
                    <a:pt x="13335" y="389509"/>
                  </a:lnTo>
                  <a:lnTo>
                    <a:pt x="3429" y="349503"/>
                  </a:lnTo>
                  <a:lnTo>
                    <a:pt x="0" y="307721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400" y="3817619"/>
              <a:ext cx="1574291" cy="12115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51532" y="1822576"/>
              <a:ext cx="3257550" cy="2466340"/>
            </a:xfrm>
            <a:custGeom>
              <a:avLst/>
              <a:gdLst/>
              <a:ahLst/>
              <a:cxnLst/>
              <a:rect l="l" t="t" r="r" b="b"/>
              <a:pathLst>
                <a:path w="3257550" h="2466340">
                  <a:moveTo>
                    <a:pt x="2220468" y="234823"/>
                  </a:moveTo>
                  <a:lnTo>
                    <a:pt x="2146300" y="169037"/>
                  </a:lnTo>
                  <a:lnTo>
                    <a:pt x="2143760" y="166751"/>
                  </a:lnTo>
                  <a:lnTo>
                    <a:pt x="2139696" y="167005"/>
                  </a:lnTo>
                  <a:lnTo>
                    <a:pt x="2137410" y="169672"/>
                  </a:lnTo>
                  <a:lnTo>
                    <a:pt x="2134997" y="172212"/>
                  </a:lnTo>
                  <a:lnTo>
                    <a:pt x="2135251" y="176276"/>
                  </a:lnTo>
                  <a:lnTo>
                    <a:pt x="2137918" y="178562"/>
                  </a:lnTo>
                  <a:lnTo>
                    <a:pt x="2186444" y="221602"/>
                  </a:lnTo>
                  <a:lnTo>
                    <a:pt x="1078738" y="0"/>
                  </a:lnTo>
                  <a:lnTo>
                    <a:pt x="1076198" y="12446"/>
                  </a:lnTo>
                  <a:lnTo>
                    <a:pt x="2183752" y="234010"/>
                  </a:lnTo>
                  <a:lnTo>
                    <a:pt x="2119376" y="256159"/>
                  </a:lnTo>
                  <a:lnTo>
                    <a:pt x="2117598" y="259715"/>
                  </a:lnTo>
                  <a:lnTo>
                    <a:pt x="2119884" y="266319"/>
                  </a:lnTo>
                  <a:lnTo>
                    <a:pt x="2123440" y="268097"/>
                  </a:lnTo>
                  <a:lnTo>
                    <a:pt x="2209355" y="238633"/>
                  </a:lnTo>
                  <a:lnTo>
                    <a:pt x="2220468" y="234823"/>
                  </a:lnTo>
                  <a:close/>
                </a:path>
                <a:path w="3257550" h="2466340">
                  <a:moveTo>
                    <a:pt x="3257296" y="758571"/>
                  </a:moveTo>
                  <a:lnTo>
                    <a:pt x="3251327" y="747395"/>
                  </a:lnTo>
                  <a:lnTo>
                    <a:pt x="28917" y="2439301"/>
                  </a:lnTo>
                  <a:lnTo>
                    <a:pt x="63373" y="2384298"/>
                  </a:lnTo>
                  <a:lnTo>
                    <a:pt x="65151" y="2381377"/>
                  </a:lnTo>
                  <a:lnTo>
                    <a:pt x="64262" y="2377440"/>
                  </a:lnTo>
                  <a:lnTo>
                    <a:pt x="61341" y="2375535"/>
                  </a:lnTo>
                  <a:lnTo>
                    <a:pt x="58293" y="2373757"/>
                  </a:lnTo>
                  <a:lnTo>
                    <a:pt x="54356" y="2374646"/>
                  </a:lnTo>
                  <a:lnTo>
                    <a:pt x="52578" y="2377567"/>
                  </a:lnTo>
                  <a:lnTo>
                    <a:pt x="0" y="2461641"/>
                  </a:lnTo>
                  <a:lnTo>
                    <a:pt x="98933" y="2465959"/>
                  </a:lnTo>
                  <a:lnTo>
                    <a:pt x="102489" y="2466213"/>
                  </a:lnTo>
                  <a:lnTo>
                    <a:pt x="105410" y="2463419"/>
                  </a:lnTo>
                  <a:lnTo>
                    <a:pt x="105549" y="2461387"/>
                  </a:lnTo>
                  <a:lnTo>
                    <a:pt x="105664" y="2459990"/>
                  </a:lnTo>
                  <a:lnTo>
                    <a:pt x="105791" y="2456434"/>
                  </a:lnTo>
                  <a:lnTo>
                    <a:pt x="102997" y="2453513"/>
                  </a:lnTo>
                  <a:lnTo>
                    <a:pt x="34721" y="2450490"/>
                  </a:lnTo>
                  <a:lnTo>
                    <a:pt x="3257296" y="75857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846290" y="1704080"/>
            <a:ext cx="190690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dirty="0">
                <a:latin typeface="Times New Roman"/>
                <a:cs typeface="Times New Roman"/>
              </a:rPr>
              <a:t>Silicon</a:t>
            </a:r>
            <a:r>
              <a:rPr sz="1050" b="1" spc="-23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Detector</a:t>
            </a:r>
            <a:r>
              <a:rPr sz="1050" b="1" spc="-53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module</a:t>
            </a:r>
            <a:r>
              <a:rPr sz="1050" b="1" spc="-19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(p+)</a:t>
            </a:r>
            <a:r>
              <a:rPr sz="1050" b="1" spc="-3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side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37320" y="2728627"/>
            <a:ext cx="42719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spc="-8" dirty="0">
                <a:latin typeface="Times New Roman"/>
                <a:cs typeface="Times New Roman"/>
              </a:rPr>
              <a:t>H</a:t>
            </a:r>
            <a:r>
              <a:rPr sz="900" i="1" spc="-4" dirty="0">
                <a:latin typeface="Times New Roman"/>
                <a:cs typeface="Times New Roman"/>
              </a:rPr>
              <a:t>V</a:t>
            </a:r>
            <a:r>
              <a:rPr sz="900" i="1" spc="-64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input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64769" y="1777270"/>
            <a:ext cx="2611755" cy="1842611"/>
            <a:chOff x="486359" y="1226692"/>
            <a:chExt cx="3482340" cy="2456815"/>
          </a:xfrm>
        </p:grpSpPr>
        <p:sp>
          <p:nvSpPr>
            <p:cNvPr id="36" name="object 36"/>
            <p:cNvSpPr/>
            <p:nvPr/>
          </p:nvSpPr>
          <p:spPr>
            <a:xfrm>
              <a:off x="3646296" y="2664459"/>
              <a:ext cx="321945" cy="688340"/>
            </a:xfrm>
            <a:custGeom>
              <a:avLst/>
              <a:gdLst/>
              <a:ahLst/>
              <a:cxnLst/>
              <a:rect l="l" t="t" r="r" b="b"/>
              <a:pathLst>
                <a:path w="321945" h="688339">
                  <a:moveTo>
                    <a:pt x="9525" y="582422"/>
                  </a:moveTo>
                  <a:lnTo>
                    <a:pt x="2539" y="583184"/>
                  </a:lnTo>
                  <a:lnTo>
                    <a:pt x="0" y="586359"/>
                  </a:lnTo>
                  <a:lnTo>
                    <a:pt x="11302" y="688339"/>
                  </a:lnTo>
                  <a:lnTo>
                    <a:pt x="23643" y="679450"/>
                  </a:lnTo>
                  <a:lnTo>
                    <a:pt x="22225" y="679450"/>
                  </a:lnTo>
                  <a:lnTo>
                    <a:pt x="10540" y="674242"/>
                  </a:lnTo>
                  <a:lnTo>
                    <a:pt x="20146" y="652635"/>
                  </a:lnTo>
                  <a:lnTo>
                    <a:pt x="12700" y="584962"/>
                  </a:lnTo>
                  <a:lnTo>
                    <a:pt x="9525" y="582422"/>
                  </a:lnTo>
                  <a:close/>
                </a:path>
                <a:path w="321945" h="688339">
                  <a:moveTo>
                    <a:pt x="20146" y="652635"/>
                  </a:moveTo>
                  <a:lnTo>
                    <a:pt x="10540" y="674242"/>
                  </a:lnTo>
                  <a:lnTo>
                    <a:pt x="22225" y="679450"/>
                  </a:lnTo>
                  <a:lnTo>
                    <a:pt x="23692" y="676148"/>
                  </a:lnTo>
                  <a:lnTo>
                    <a:pt x="22732" y="676148"/>
                  </a:lnTo>
                  <a:lnTo>
                    <a:pt x="12700" y="671702"/>
                  </a:lnTo>
                  <a:lnTo>
                    <a:pt x="21542" y="665326"/>
                  </a:lnTo>
                  <a:lnTo>
                    <a:pt x="20146" y="652635"/>
                  </a:lnTo>
                  <a:close/>
                </a:path>
                <a:path w="321945" h="688339">
                  <a:moveTo>
                    <a:pt x="87122" y="618109"/>
                  </a:moveTo>
                  <a:lnTo>
                    <a:pt x="84200" y="620140"/>
                  </a:lnTo>
                  <a:lnTo>
                    <a:pt x="31784" y="657940"/>
                  </a:lnTo>
                  <a:lnTo>
                    <a:pt x="22225" y="679450"/>
                  </a:lnTo>
                  <a:lnTo>
                    <a:pt x="23643" y="679450"/>
                  </a:lnTo>
                  <a:lnTo>
                    <a:pt x="94487" y="628395"/>
                  </a:lnTo>
                  <a:lnTo>
                    <a:pt x="95123" y="624459"/>
                  </a:lnTo>
                  <a:lnTo>
                    <a:pt x="93090" y="621538"/>
                  </a:lnTo>
                  <a:lnTo>
                    <a:pt x="91058" y="618743"/>
                  </a:lnTo>
                  <a:lnTo>
                    <a:pt x="87122" y="618109"/>
                  </a:lnTo>
                  <a:close/>
                </a:path>
                <a:path w="321945" h="688339">
                  <a:moveTo>
                    <a:pt x="21542" y="665326"/>
                  </a:moveTo>
                  <a:lnTo>
                    <a:pt x="12700" y="671702"/>
                  </a:lnTo>
                  <a:lnTo>
                    <a:pt x="22732" y="676148"/>
                  </a:lnTo>
                  <a:lnTo>
                    <a:pt x="21542" y="665326"/>
                  </a:lnTo>
                  <a:close/>
                </a:path>
                <a:path w="321945" h="688339">
                  <a:moveTo>
                    <a:pt x="31784" y="657940"/>
                  </a:moveTo>
                  <a:lnTo>
                    <a:pt x="21542" y="665326"/>
                  </a:lnTo>
                  <a:lnTo>
                    <a:pt x="22732" y="676148"/>
                  </a:lnTo>
                  <a:lnTo>
                    <a:pt x="23692" y="676148"/>
                  </a:lnTo>
                  <a:lnTo>
                    <a:pt x="31784" y="657940"/>
                  </a:lnTo>
                  <a:close/>
                </a:path>
                <a:path w="321945" h="688339">
                  <a:moveTo>
                    <a:pt x="310261" y="0"/>
                  </a:moveTo>
                  <a:lnTo>
                    <a:pt x="20146" y="652635"/>
                  </a:lnTo>
                  <a:lnTo>
                    <a:pt x="21542" y="665326"/>
                  </a:lnTo>
                  <a:lnTo>
                    <a:pt x="31784" y="657940"/>
                  </a:lnTo>
                  <a:lnTo>
                    <a:pt x="321944" y="5079"/>
                  </a:lnTo>
                  <a:lnTo>
                    <a:pt x="3102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9962" y="3181350"/>
              <a:ext cx="2209800" cy="253365"/>
            </a:xfrm>
            <a:custGeom>
              <a:avLst/>
              <a:gdLst/>
              <a:ahLst/>
              <a:cxnLst/>
              <a:rect l="l" t="t" r="r" b="b"/>
              <a:pathLst>
                <a:path w="2209800" h="253364">
                  <a:moveTo>
                    <a:pt x="0" y="252984"/>
                  </a:moveTo>
                  <a:lnTo>
                    <a:pt x="2209800" y="252984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86346" y="1226692"/>
              <a:ext cx="1951989" cy="2456815"/>
            </a:xfrm>
            <a:custGeom>
              <a:avLst/>
              <a:gdLst/>
              <a:ahLst/>
              <a:cxnLst/>
              <a:rect l="l" t="t" r="r" b="b"/>
              <a:pathLst>
                <a:path w="1951989" h="2456815">
                  <a:moveTo>
                    <a:pt x="1647380" y="2202307"/>
                  </a:moveTo>
                  <a:lnTo>
                    <a:pt x="1638909" y="2200910"/>
                  </a:lnTo>
                  <a:lnTo>
                    <a:pt x="1549590" y="2186178"/>
                  </a:lnTo>
                  <a:lnTo>
                    <a:pt x="1546161" y="2185670"/>
                  </a:lnTo>
                  <a:lnTo>
                    <a:pt x="1542859" y="2187956"/>
                  </a:lnTo>
                  <a:lnTo>
                    <a:pt x="1542351" y="2191385"/>
                  </a:lnTo>
                  <a:lnTo>
                    <a:pt x="1541716" y="2194941"/>
                  </a:lnTo>
                  <a:lnTo>
                    <a:pt x="1544129" y="2198116"/>
                  </a:lnTo>
                  <a:lnTo>
                    <a:pt x="1547558" y="2198751"/>
                  </a:lnTo>
                  <a:lnTo>
                    <a:pt x="1611452" y="2209304"/>
                  </a:lnTo>
                  <a:lnTo>
                    <a:pt x="994219" y="2445004"/>
                  </a:lnTo>
                  <a:lnTo>
                    <a:pt x="998791" y="2456815"/>
                  </a:lnTo>
                  <a:lnTo>
                    <a:pt x="1616036" y="2221052"/>
                  </a:lnTo>
                  <a:lnTo>
                    <a:pt x="1575371" y="2271522"/>
                  </a:lnTo>
                  <a:lnTo>
                    <a:pt x="1573212" y="2274316"/>
                  </a:lnTo>
                  <a:lnTo>
                    <a:pt x="1573593" y="2278253"/>
                  </a:lnTo>
                  <a:lnTo>
                    <a:pt x="1576387" y="2280412"/>
                  </a:lnTo>
                  <a:lnTo>
                    <a:pt x="1579054" y="2282698"/>
                  </a:lnTo>
                  <a:lnTo>
                    <a:pt x="1582991" y="2282190"/>
                  </a:lnTo>
                  <a:lnTo>
                    <a:pt x="1585277" y="2279523"/>
                  </a:lnTo>
                  <a:lnTo>
                    <a:pt x="1647380" y="2202307"/>
                  </a:lnTo>
                  <a:close/>
                </a:path>
                <a:path w="1951989" h="2456815">
                  <a:moveTo>
                    <a:pt x="1723834" y="373253"/>
                  </a:moveTo>
                  <a:lnTo>
                    <a:pt x="1650428" y="306578"/>
                  </a:lnTo>
                  <a:lnTo>
                    <a:pt x="1647888" y="304165"/>
                  </a:lnTo>
                  <a:lnTo>
                    <a:pt x="1643824" y="304419"/>
                  </a:lnTo>
                  <a:lnTo>
                    <a:pt x="1639125" y="309626"/>
                  </a:lnTo>
                  <a:lnTo>
                    <a:pt x="1639379" y="313563"/>
                  </a:lnTo>
                  <a:lnTo>
                    <a:pt x="1641919" y="315976"/>
                  </a:lnTo>
                  <a:lnTo>
                    <a:pt x="1689773" y="359473"/>
                  </a:lnTo>
                  <a:lnTo>
                    <a:pt x="2654" y="0"/>
                  </a:lnTo>
                  <a:lnTo>
                    <a:pt x="0" y="12446"/>
                  </a:lnTo>
                  <a:lnTo>
                    <a:pt x="1687220" y="371944"/>
                  </a:lnTo>
                  <a:lnTo>
                    <a:pt x="1625663" y="392176"/>
                  </a:lnTo>
                  <a:lnTo>
                    <a:pt x="1622361" y="393319"/>
                  </a:lnTo>
                  <a:lnTo>
                    <a:pt x="1620583" y="396875"/>
                  </a:lnTo>
                  <a:lnTo>
                    <a:pt x="1621599" y="400177"/>
                  </a:lnTo>
                  <a:lnTo>
                    <a:pt x="1622742" y="403479"/>
                  </a:lnTo>
                  <a:lnTo>
                    <a:pt x="1626298" y="405384"/>
                  </a:lnTo>
                  <a:lnTo>
                    <a:pt x="1713026" y="376809"/>
                  </a:lnTo>
                  <a:lnTo>
                    <a:pt x="1723834" y="373253"/>
                  </a:lnTo>
                  <a:close/>
                </a:path>
                <a:path w="1951989" h="2456815">
                  <a:moveTo>
                    <a:pt x="1951545" y="1820799"/>
                  </a:moveTo>
                  <a:lnTo>
                    <a:pt x="1881187" y="1751076"/>
                  </a:lnTo>
                  <a:lnTo>
                    <a:pt x="1878647" y="1748663"/>
                  </a:lnTo>
                  <a:lnTo>
                    <a:pt x="1874710" y="1748663"/>
                  </a:lnTo>
                  <a:lnTo>
                    <a:pt x="1872170" y="1751076"/>
                  </a:lnTo>
                  <a:lnTo>
                    <a:pt x="1869757" y="1753616"/>
                  </a:lnTo>
                  <a:lnTo>
                    <a:pt x="1869757" y="1757680"/>
                  </a:lnTo>
                  <a:lnTo>
                    <a:pt x="1872170" y="1760093"/>
                  </a:lnTo>
                  <a:lnTo>
                    <a:pt x="1918182" y="1805647"/>
                  </a:lnTo>
                  <a:lnTo>
                    <a:pt x="289433" y="1385443"/>
                  </a:lnTo>
                  <a:lnTo>
                    <a:pt x="286258" y="1397635"/>
                  </a:lnTo>
                  <a:lnTo>
                    <a:pt x="1914969" y="1817954"/>
                  </a:lnTo>
                  <a:lnTo>
                    <a:pt x="1852739" y="1835531"/>
                  </a:lnTo>
                  <a:lnTo>
                    <a:pt x="1849437" y="1836547"/>
                  </a:lnTo>
                  <a:lnTo>
                    <a:pt x="1847405" y="1839976"/>
                  </a:lnTo>
                  <a:lnTo>
                    <a:pt x="1848421" y="1843405"/>
                  </a:lnTo>
                  <a:lnTo>
                    <a:pt x="1849310" y="1846707"/>
                  </a:lnTo>
                  <a:lnTo>
                    <a:pt x="1852866" y="1848739"/>
                  </a:lnTo>
                  <a:lnTo>
                    <a:pt x="1856168" y="1847723"/>
                  </a:lnTo>
                  <a:lnTo>
                    <a:pt x="1940737" y="1823847"/>
                  </a:lnTo>
                  <a:lnTo>
                    <a:pt x="1951545" y="18207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033617" y="1736026"/>
            <a:ext cx="38814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0484" marR="3810" indent="-51435" algn="just">
              <a:spcBef>
                <a:spcPts val="75"/>
              </a:spcBef>
            </a:pPr>
            <a:r>
              <a:rPr sz="900" i="1" dirty="0">
                <a:latin typeface="Times New Roman"/>
                <a:cs typeface="Times New Roman"/>
              </a:rPr>
              <a:t>Cooling  </a:t>
            </a:r>
            <a:r>
              <a:rPr sz="900" i="1" spc="-4" dirty="0">
                <a:latin typeface="Times New Roman"/>
                <a:cs typeface="Times New Roman"/>
              </a:rPr>
              <a:t>system </a:t>
            </a:r>
            <a:r>
              <a:rPr sz="900" i="1" spc="-217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output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00350" y="1881569"/>
            <a:ext cx="287655" cy="130016"/>
          </a:xfrm>
          <a:custGeom>
            <a:avLst/>
            <a:gdLst/>
            <a:ahLst/>
            <a:cxnLst/>
            <a:rect l="l" t="t" r="r" b="b"/>
            <a:pathLst>
              <a:path w="383539" h="173355">
                <a:moveTo>
                  <a:pt x="67055" y="76834"/>
                </a:moveTo>
                <a:lnTo>
                  <a:pt x="63119" y="77342"/>
                </a:lnTo>
                <a:lnTo>
                  <a:pt x="60960" y="80137"/>
                </a:lnTo>
                <a:lnTo>
                  <a:pt x="0" y="158241"/>
                </a:lnTo>
                <a:lnTo>
                  <a:pt x="101473" y="173354"/>
                </a:lnTo>
                <a:lnTo>
                  <a:pt x="104648" y="170941"/>
                </a:lnTo>
                <a:lnTo>
                  <a:pt x="105155" y="167512"/>
                </a:lnTo>
                <a:lnTo>
                  <a:pt x="105790" y="163956"/>
                </a:lnTo>
                <a:lnTo>
                  <a:pt x="103377" y="160781"/>
                </a:lnTo>
                <a:lnTo>
                  <a:pt x="94689" y="159512"/>
                </a:lnTo>
                <a:lnTo>
                  <a:pt x="13970" y="159512"/>
                </a:lnTo>
                <a:lnTo>
                  <a:pt x="9271" y="147700"/>
                </a:lnTo>
                <a:lnTo>
                  <a:pt x="31040" y="138994"/>
                </a:lnTo>
                <a:lnTo>
                  <a:pt x="70865" y="87883"/>
                </a:lnTo>
                <a:lnTo>
                  <a:pt x="73025" y="85089"/>
                </a:lnTo>
                <a:lnTo>
                  <a:pt x="72644" y="81152"/>
                </a:lnTo>
                <a:lnTo>
                  <a:pt x="67055" y="76834"/>
                </a:lnTo>
                <a:close/>
              </a:path>
              <a:path w="383539" h="173355">
                <a:moveTo>
                  <a:pt x="31040" y="138994"/>
                </a:moveTo>
                <a:lnTo>
                  <a:pt x="9271" y="147700"/>
                </a:lnTo>
                <a:lnTo>
                  <a:pt x="13970" y="159512"/>
                </a:lnTo>
                <a:lnTo>
                  <a:pt x="19048" y="157479"/>
                </a:lnTo>
                <a:lnTo>
                  <a:pt x="16637" y="157479"/>
                </a:lnTo>
                <a:lnTo>
                  <a:pt x="12573" y="147319"/>
                </a:lnTo>
                <a:lnTo>
                  <a:pt x="24553" y="147319"/>
                </a:lnTo>
                <a:lnTo>
                  <a:pt x="31040" y="138994"/>
                </a:lnTo>
                <a:close/>
              </a:path>
              <a:path w="383539" h="173355">
                <a:moveTo>
                  <a:pt x="35815" y="150770"/>
                </a:moveTo>
                <a:lnTo>
                  <a:pt x="13970" y="159512"/>
                </a:lnTo>
                <a:lnTo>
                  <a:pt x="94689" y="159512"/>
                </a:lnTo>
                <a:lnTo>
                  <a:pt x="35815" y="150770"/>
                </a:lnTo>
                <a:close/>
              </a:path>
              <a:path w="383539" h="173355">
                <a:moveTo>
                  <a:pt x="12573" y="147319"/>
                </a:moveTo>
                <a:lnTo>
                  <a:pt x="16637" y="157479"/>
                </a:lnTo>
                <a:lnTo>
                  <a:pt x="23311" y="148914"/>
                </a:lnTo>
                <a:lnTo>
                  <a:pt x="12573" y="147319"/>
                </a:lnTo>
                <a:close/>
              </a:path>
              <a:path w="383539" h="173355">
                <a:moveTo>
                  <a:pt x="23311" y="148914"/>
                </a:moveTo>
                <a:lnTo>
                  <a:pt x="16637" y="157479"/>
                </a:lnTo>
                <a:lnTo>
                  <a:pt x="19048" y="157479"/>
                </a:lnTo>
                <a:lnTo>
                  <a:pt x="35815" y="150770"/>
                </a:lnTo>
                <a:lnTo>
                  <a:pt x="23311" y="148914"/>
                </a:lnTo>
                <a:close/>
              </a:path>
              <a:path w="383539" h="173355">
                <a:moveTo>
                  <a:pt x="378587" y="0"/>
                </a:moveTo>
                <a:lnTo>
                  <a:pt x="31040" y="138994"/>
                </a:lnTo>
                <a:lnTo>
                  <a:pt x="23311" y="148914"/>
                </a:lnTo>
                <a:lnTo>
                  <a:pt x="35815" y="150770"/>
                </a:lnTo>
                <a:lnTo>
                  <a:pt x="383413" y="11683"/>
                </a:lnTo>
                <a:lnTo>
                  <a:pt x="378587" y="0"/>
                </a:lnTo>
                <a:close/>
              </a:path>
              <a:path w="383539" h="173355">
                <a:moveTo>
                  <a:pt x="24553" y="147319"/>
                </a:moveTo>
                <a:lnTo>
                  <a:pt x="12573" y="147319"/>
                </a:lnTo>
                <a:lnTo>
                  <a:pt x="23311" y="148914"/>
                </a:lnTo>
                <a:lnTo>
                  <a:pt x="24553" y="1473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 txBox="1"/>
          <p:nvPr/>
        </p:nvSpPr>
        <p:spPr>
          <a:xfrm>
            <a:off x="120777" y="2993612"/>
            <a:ext cx="38814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0484" marR="3810" indent="-51435" algn="just">
              <a:spcBef>
                <a:spcPts val="75"/>
              </a:spcBef>
            </a:pPr>
            <a:r>
              <a:rPr sz="900" i="1" dirty="0">
                <a:latin typeface="Times New Roman"/>
                <a:cs typeface="Times New Roman"/>
              </a:rPr>
              <a:t>Cooling  </a:t>
            </a:r>
            <a:r>
              <a:rPr sz="900" i="1" spc="-4" dirty="0">
                <a:latin typeface="Times New Roman"/>
                <a:cs typeface="Times New Roman"/>
              </a:rPr>
              <a:t>system </a:t>
            </a:r>
            <a:r>
              <a:rPr sz="900" i="1" spc="-217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input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4838" y="3028283"/>
            <a:ext cx="4174331" cy="2552224"/>
            <a:chOff x="606450" y="2894710"/>
            <a:chExt cx="5565775" cy="3402965"/>
          </a:xfrm>
        </p:grpSpPr>
        <p:sp>
          <p:nvSpPr>
            <p:cNvPr id="43" name="object 43"/>
            <p:cNvSpPr/>
            <p:nvPr/>
          </p:nvSpPr>
          <p:spPr>
            <a:xfrm>
              <a:off x="606450" y="2894710"/>
              <a:ext cx="536575" cy="311150"/>
            </a:xfrm>
            <a:custGeom>
              <a:avLst/>
              <a:gdLst/>
              <a:ahLst/>
              <a:cxnLst/>
              <a:rect l="l" t="t" r="r" b="b"/>
              <a:pathLst>
                <a:path w="536575" h="311150">
                  <a:moveTo>
                    <a:pt x="502175" y="13259"/>
                  </a:moveTo>
                  <a:lnTo>
                    <a:pt x="0" y="300227"/>
                  </a:lnTo>
                  <a:lnTo>
                    <a:pt x="6299" y="311150"/>
                  </a:lnTo>
                  <a:lnTo>
                    <a:pt x="508333" y="24384"/>
                  </a:lnTo>
                  <a:lnTo>
                    <a:pt x="514688" y="13367"/>
                  </a:lnTo>
                  <a:lnTo>
                    <a:pt x="502175" y="13259"/>
                  </a:lnTo>
                  <a:close/>
                </a:path>
                <a:path w="536575" h="311150">
                  <a:moveTo>
                    <a:pt x="536135" y="1650"/>
                  </a:moveTo>
                  <a:lnTo>
                    <a:pt x="522490" y="1650"/>
                  </a:lnTo>
                  <a:lnTo>
                    <a:pt x="528789" y="12700"/>
                  </a:lnTo>
                  <a:lnTo>
                    <a:pt x="508333" y="24384"/>
                  </a:lnTo>
                  <a:lnTo>
                    <a:pt x="474268" y="83438"/>
                  </a:lnTo>
                  <a:lnTo>
                    <a:pt x="475310" y="87249"/>
                  </a:lnTo>
                  <a:lnTo>
                    <a:pt x="481393" y="90804"/>
                  </a:lnTo>
                  <a:lnTo>
                    <a:pt x="485267" y="89788"/>
                  </a:lnTo>
                  <a:lnTo>
                    <a:pt x="536135" y="1650"/>
                  </a:lnTo>
                  <a:close/>
                </a:path>
                <a:path w="536575" h="311150">
                  <a:moveTo>
                    <a:pt x="523793" y="3937"/>
                  </a:moveTo>
                  <a:lnTo>
                    <a:pt x="520128" y="3937"/>
                  </a:lnTo>
                  <a:lnTo>
                    <a:pt x="525576" y="13462"/>
                  </a:lnTo>
                  <a:lnTo>
                    <a:pt x="514634" y="13462"/>
                  </a:lnTo>
                  <a:lnTo>
                    <a:pt x="508333" y="24384"/>
                  </a:lnTo>
                  <a:lnTo>
                    <a:pt x="527455" y="13462"/>
                  </a:lnTo>
                  <a:lnTo>
                    <a:pt x="525576" y="13462"/>
                  </a:lnTo>
                  <a:lnTo>
                    <a:pt x="527620" y="13367"/>
                  </a:lnTo>
                  <a:lnTo>
                    <a:pt x="528789" y="12700"/>
                  </a:lnTo>
                  <a:lnTo>
                    <a:pt x="523793" y="3937"/>
                  </a:lnTo>
                  <a:close/>
                </a:path>
                <a:path w="536575" h="311150">
                  <a:moveTo>
                    <a:pt x="520128" y="3937"/>
                  </a:moveTo>
                  <a:lnTo>
                    <a:pt x="514688" y="13367"/>
                  </a:lnTo>
                  <a:lnTo>
                    <a:pt x="525576" y="13462"/>
                  </a:lnTo>
                  <a:lnTo>
                    <a:pt x="520128" y="3937"/>
                  </a:lnTo>
                  <a:close/>
                </a:path>
                <a:path w="536575" h="311150">
                  <a:moveTo>
                    <a:pt x="522490" y="1650"/>
                  </a:moveTo>
                  <a:lnTo>
                    <a:pt x="502175" y="13259"/>
                  </a:lnTo>
                  <a:lnTo>
                    <a:pt x="514688" y="13367"/>
                  </a:lnTo>
                  <a:lnTo>
                    <a:pt x="520128" y="3937"/>
                  </a:lnTo>
                  <a:lnTo>
                    <a:pt x="523793" y="3937"/>
                  </a:lnTo>
                  <a:lnTo>
                    <a:pt x="522490" y="1650"/>
                  </a:lnTo>
                  <a:close/>
                </a:path>
                <a:path w="536575" h="311150">
                  <a:moveTo>
                    <a:pt x="437476" y="0"/>
                  </a:moveTo>
                  <a:lnTo>
                    <a:pt x="433971" y="0"/>
                  </a:lnTo>
                  <a:lnTo>
                    <a:pt x="431101" y="2793"/>
                  </a:lnTo>
                  <a:lnTo>
                    <a:pt x="431037" y="9778"/>
                  </a:lnTo>
                  <a:lnTo>
                    <a:pt x="433857" y="12700"/>
                  </a:lnTo>
                  <a:lnTo>
                    <a:pt x="502175" y="13259"/>
                  </a:lnTo>
                  <a:lnTo>
                    <a:pt x="522490" y="1650"/>
                  </a:lnTo>
                  <a:lnTo>
                    <a:pt x="536135" y="1650"/>
                  </a:lnTo>
                  <a:lnTo>
                    <a:pt x="536574" y="888"/>
                  </a:lnTo>
                  <a:lnTo>
                    <a:pt x="4374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4764786" y="3124961"/>
              <a:ext cx="341630" cy="1013460"/>
            </a:xfrm>
            <a:custGeom>
              <a:avLst/>
              <a:gdLst/>
              <a:ahLst/>
              <a:cxnLst/>
              <a:rect l="l" t="t" r="r" b="b"/>
              <a:pathLst>
                <a:path w="341629" h="1013460">
                  <a:moveTo>
                    <a:pt x="0" y="506730"/>
                  </a:moveTo>
                  <a:lnTo>
                    <a:pt x="1558" y="437959"/>
                  </a:lnTo>
                  <a:lnTo>
                    <a:pt x="6099" y="372004"/>
                  </a:lnTo>
                  <a:lnTo>
                    <a:pt x="13418" y="309467"/>
                  </a:lnTo>
                  <a:lnTo>
                    <a:pt x="23311" y="250951"/>
                  </a:lnTo>
                  <a:lnTo>
                    <a:pt x="35575" y="197061"/>
                  </a:lnTo>
                  <a:lnTo>
                    <a:pt x="50006" y="148399"/>
                  </a:lnTo>
                  <a:lnTo>
                    <a:pt x="66400" y="105568"/>
                  </a:lnTo>
                  <a:lnTo>
                    <a:pt x="84553" y="69172"/>
                  </a:lnTo>
                  <a:lnTo>
                    <a:pt x="125324" y="18097"/>
                  </a:lnTo>
                  <a:lnTo>
                    <a:pt x="170687" y="0"/>
                  </a:lnTo>
                  <a:lnTo>
                    <a:pt x="193842" y="4624"/>
                  </a:lnTo>
                  <a:lnTo>
                    <a:pt x="237112" y="39814"/>
                  </a:lnTo>
                  <a:lnTo>
                    <a:pt x="274975" y="105568"/>
                  </a:lnTo>
                  <a:lnTo>
                    <a:pt x="291369" y="148399"/>
                  </a:lnTo>
                  <a:lnTo>
                    <a:pt x="305800" y="197061"/>
                  </a:lnTo>
                  <a:lnTo>
                    <a:pt x="318064" y="250951"/>
                  </a:lnTo>
                  <a:lnTo>
                    <a:pt x="327957" y="309467"/>
                  </a:lnTo>
                  <a:lnTo>
                    <a:pt x="335276" y="372004"/>
                  </a:lnTo>
                  <a:lnTo>
                    <a:pt x="339817" y="437959"/>
                  </a:lnTo>
                  <a:lnTo>
                    <a:pt x="341375" y="506730"/>
                  </a:lnTo>
                  <a:lnTo>
                    <a:pt x="339817" y="575500"/>
                  </a:lnTo>
                  <a:lnTo>
                    <a:pt x="335276" y="641455"/>
                  </a:lnTo>
                  <a:lnTo>
                    <a:pt x="327957" y="703992"/>
                  </a:lnTo>
                  <a:lnTo>
                    <a:pt x="318064" y="762507"/>
                  </a:lnTo>
                  <a:lnTo>
                    <a:pt x="305800" y="816398"/>
                  </a:lnTo>
                  <a:lnTo>
                    <a:pt x="291369" y="865060"/>
                  </a:lnTo>
                  <a:lnTo>
                    <a:pt x="274975" y="907891"/>
                  </a:lnTo>
                  <a:lnTo>
                    <a:pt x="256822" y="944287"/>
                  </a:lnTo>
                  <a:lnTo>
                    <a:pt x="216051" y="995362"/>
                  </a:lnTo>
                  <a:lnTo>
                    <a:pt x="170687" y="1013460"/>
                  </a:lnTo>
                  <a:lnTo>
                    <a:pt x="147533" y="1008835"/>
                  </a:lnTo>
                  <a:lnTo>
                    <a:pt x="104263" y="973645"/>
                  </a:lnTo>
                  <a:lnTo>
                    <a:pt x="66400" y="907891"/>
                  </a:lnTo>
                  <a:lnTo>
                    <a:pt x="50006" y="865060"/>
                  </a:lnTo>
                  <a:lnTo>
                    <a:pt x="35575" y="816398"/>
                  </a:lnTo>
                  <a:lnTo>
                    <a:pt x="23311" y="762507"/>
                  </a:lnTo>
                  <a:lnTo>
                    <a:pt x="13418" y="703992"/>
                  </a:lnTo>
                  <a:lnTo>
                    <a:pt x="6099" y="641455"/>
                  </a:lnTo>
                  <a:lnTo>
                    <a:pt x="1558" y="575500"/>
                  </a:lnTo>
                  <a:lnTo>
                    <a:pt x="0" y="50673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0751" y="4024883"/>
              <a:ext cx="992124" cy="205435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52060" y="5401055"/>
              <a:ext cx="1120139" cy="89611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226051" y="3631691"/>
              <a:ext cx="537845" cy="394970"/>
            </a:xfrm>
            <a:custGeom>
              <a:avLst/>
              <a:gdLst/>
              <a:ahLst/>
              <a:cxnLst/>
              <a:rect l="l" t="t" r="r" b="b"/>
              <a:pathLst>
                <a:path w="537845" h="394970">
                  <a:moveTo>
                    <a:pt x="537590" y="0"/>
                  </a:moveTo>
                  <a:lnTo>
                    <a:pt x="0" y="394461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658361" y="5769101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60">
                  <a:moveTo>
                    <a:pt x="0" y="201930"/>
                  </a:moveTo>
                  <a:lnTo>
                    <a:pt x="5334" y="155630"/>
                  </a:lnTo>
                  <a:lnTo>
                    <a:pt x="20527" y="113128"/>
                  </a:lnTo>
                  <a:lnTo>
                    <a:pt x="44367" y="75634"/>
                  </a:lnTo>
                  <a:lnTo>
                    <a:pt x="75640" y="44363"/>
                  </a:lnTo>
                  <a:lnTo>
                    <a:pt x="113133" y="20525"/>
                  </a:lnTo>
                  <a:lnTo>
                    <a:pt x="155634" y="5333"/>
                  </a:lnTo>
                  <a:lnTo>
                    <a:pt x="201929" y="0"/>
                  </a:lnTo>
                  <a:lnTo>
                    <a:pt x="248225" y="5333"/>
                  </a:lnTo>
                  <a:lnTo>
                    <a:pt x="290726" y="20525"/>
                  </a:lnTo>
                  <a:lnTo>
                    <a:pt x="328219" y="44363"/>
                  </a:lnTo>
                  <a:lnTo>
                    <a:pt x="359492" y="75634"/>
                  </a:lnTo>
                  <a:lnTo>
                    <a:pt x="383332" y="113128"/>
                  </a:lnTo>
                  <a:lnTo>
                    <a:pt x="398525" y="155630"/>
                  </a:lnTo>
                  <a:lnTo>
                    <a:pt x="403860" y="201930"/>
                  </a:lnTo>
                  <a:lnTo>
                    <a:pt x="398525" y="248229"/>
                  </a:lnTo>
                  <a:lnTo>
                    <a:pt x="383332" y="290731"/>
                  </a:lnTo>
                  <a:lnTo>
                    <a:pt x="359492" y="328225"/>
                  </a:lnTo>
                  <a:lnTo>
                    <a:pt x="328219" y="359496"/>
                  </a:lnTo>
                  <a:lnTo>
                    <a:pt x="290726" y="383334"/>
                  </a:lnTo>
                  <a:lnTo>
                    <a:pt x="248225" y="398526"/>
                  </a:lnTo>
                  <a:lnTo>
                    <a:pt x="201929" y="403860"/>
                  </a:lnTo>
                  <a:lnTo>
                    <a:pt x="155634" y="398526"/>
                  </a:lnTo>
                  <a:lnTo>
                    <a:pt x="113133" y="383334"/>
                  </a:lnTo>
                  <a:lnTo>
                    <a:pt x="75640" y="359496"/>
                  </a:lnTo>
                  <a:lnTo>
                    <a:pt x="44367" y="328225"/>
                  </a:lnTo>
                  <a:lnTo>
                    <a:pt x="20527" y="290731"/>
                  </a:lnTo>
                  <a:lnTo>
                    <a:pt x="5333" y="248229"/>
                  </a:lnTo>
                  <a:lnTo>
                    <a:pt x="0" y="20193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860292" y="5410200"/>
              <a:ext cx="1249045" cy="853440"/>
            </a:xfrm>
            <a:custGeom>
              <a:avLst/>
              <a:gdLst/>
              <a:ahLst/>
              <a:cxnLst/>
              <a:rect l="l" t="t" r="r" b="b"/>
              <a:pathLst>
                <a:path w="1249045" h="853439">
                  <a:moveTo>
                    <a:pt x="0" y="358482"/>
                  </a:moveTo>
                  <a:lnTo>
                    <a:pt x="1192403" y="0"/>
                  </a:lnTo>
                </a:path>
                <a:path w="1249045" h="853439">
                  <a:moveTo>
                    <a:pt x="0" y="762000"/>
                  </a:moveTo>
                  <a:lnTo>
                    <a:pt x="1248664" y="853059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82539" y="4357115"/>
              <a:ext cx="1071372" cy="80924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385310" y="3969257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60">
                  <a:moveTo>
                    <a:pt x="0" y="201930"/>
                  </a:moveTo>
                  <a:lnTo>
                    <a:pt x="5334" y="155634"/>
                  </a:lnTo>
                  <a:lnTo>
                    <a:pt x="20527" y="113133"/>
                  </a:lnTo>
                  <a:lnTo>
                    <a:pt x="44367" y="75640"/>
                  </a:lnTo>
                  <a:lnTo>
                    <a:pt x="75640" y="44367"/>
                  </a:lnTo>
                  <a:lnTo>
                    <a:pt x="113133" y="20527"/>
                  </a:lnTo>
                  <a:lnTo>
                    <a:pt x="155634" y="5334"/>
                  </a:lnTo>
                  <a:lnTo>
                    <a:pt x="201929" y="0"/>
                  </a:lnTo>
                  <a:lnTo>
                    <a:pt x="248225" y="5334"/>
                  </a:lnTo>
                  <a:lnTo>
                    <a:pt x="290726" y="20527"/>
                  </a:lnTo>
                  <a:lnTo>
                    <a:pt x="328219" y="44367"/>
                  </a:lnTo>
                  <a:lnTo>
                    <a:pt x="359492" y="75640"/>
                  </a:lnTo>
                  <a:lnTo>
                    <a:pt x="383332" y="113133"/>
                  </a:lnTo>
                  <a:lnTo>
                    <a:pt x="398525" y="155634"/>
                  </a:lnTo>
                  <a:lnTo>
                    <a:pt x="403860" y="201930"/>
                  </a:lnTo>
                  <a:lnTo>
                    <a:pt x="398525" y="248225"/>
                  </a:lnTo>
                  <a:lnTo>
                    <a:pt x="383332" y="290726"/>
                  </a:lnTo>
                  <a:lnTo>
                    <a:pt x="359492" y="328219"/>
                  </a:lnTo>
                  <a:lnTo>
                    <a:pt x="328219" y="359492"/>
                  </a:lnTo>
                  <a:lnTo>
                    <a:pt x="290726" y="383332"/>
                  </a:lnTo>
                  <a:lnTo>
                    <a:pt x="248225" y="398526"/>
                  </a:lnTo>
                  <a:lnTo>
                    <a:pt x="201929" y="403860"/>
                  </a:lnTo>
                  <a:lnTo>
                    <a:pt x="155634" y="398526"/>
                  </a:lnTo>
                  <a:lnTo>
                    <a:pt x="113133" y="383332"/>
                  </a:lnTo>
                  <a:lnTo>
                    <a:pt x="75640" y="359492"/>
                  </a:lnTo>
                  <a:lnTo>
                    <a:pt x="44367" y="328219"/>
                  </a:lnTo>
                  <a:lnTo>
                    <a:pt x="20527" y="290726"/>
                  </a:lnTo>
                  <a:lnTo>
                    <a:pt x="5333" y="248225"/>
                  </a:lnTo>
                  <a:lnTo>
                    <a:pt x="0" y="20193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4443983" y="4312919"/>
              <a:ext cx="1430020" cy="825500"/>
            </a:xfrm>
            <a:custGeom>
              <a:avLst/>
              <a:gdLst/>
              <a:ahLst/>
              <a:cxnLst/>
              <a:rect l="l" t="t" r="r" b="b"/>
              <a:pathLst>
                <a:path w="1430020" h="825500">
                  <a:moveTo>
                    <a:pt x="0" y="0"/>
                  </a:moveTo>
                  <a:lnTo>
                    <a:pt x="626871" y="824991"/>
                  </a:lnTo>
                </a:path>
                <a:path w="1430020" h="825500">
                  <a:moveTo>
                    <a:pt x="284988" y="0"/>
                  </a:moveTo>
                  <a:lnTo>
                    <a:pt x="1429512" y="31749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602831" y="5608777"/>
            <a:ext cx="983933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19" dirty="0">
                <a:latin typeface="Times New Roman"/>
                <a:cs typeface="Times New Roman"/>
              </a:rPr>
              <a:t>Value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of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spc="-8" dirty="0">
                <a:latin typeface="Times New Roman"/>
                <a:cs typeface="Times New Roman"/>
              </a:rPr>
              <a:t>poly-Si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spc="-4" dirty="0">
                <a:latin typeface="Times New Roman"/>
                <a:cs typeface="Times New Roman"/>
              </a:rPr>
              <a:t>resistors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43160" y="4752404"/>
            <a:ext cx="514350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4" dirty="0">
                <a:latin typeface="Times New Roman"/>
                <a:cs typeface="Times New Roman"/>
              </a:rPr>
              <a:t>Contact</a:t>
            </a:r>
            <a:r>
              <a:rPr sz="750" spc="-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pads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731198" y="4286821"/>
            <a:ext cx="164783" cy="971550"/>
          </a:xfrm>
          <a:custGeom>
            <a:avLst/>
            <a:gdLst/>
            <a:ahLst/>
            <a:cxnLst/>
            <a:rect l="l" t="t" r="r" b="b"/>
            <a:pathLst>
              <a:path w="219710" h="1295400">
                <a:moveTo>
                  <a:pt x="219455" y="1295400"/>
                </a:moveTo>
                <a:lnTo>
                  <a:pt x="150107" y="1294467"/>
                </a:lnTo>
                <a:lnTo>
                  <a:pt x="89867" y="1291870"/>
                </a:lnTo>
                <a:lnTo>
                  <a:pt x="42355" y="1287911"/>
                </a:lnTo>
                <a:lnTo>
                  <a:pt x="0" y="1277112"/>
                </a:lnTo>
                <a:lnTo>
                  <a:pt x="0" y="18287"/>
                </a:lnTo>
                <a:lnTo>
                  <a:pt x="11192" y="12484"/>
                </a:lnTo>
                <a:lnTo>
                  <a:pt x="42355" y="7461"/>
                </a:lnTo>
                <a:lnTo>
                  <a:pt x="89867" y="3511"/>
                </a:lnTo>
                <a:lnTo>
                  <a:pt x="150107" y="926"/>
                </a:lnTo>
                <a:lnTo>
                  <a:pt x="219455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 txBox="1"/>
          <p:nvPr/>
        </p:nvSpPr>
        <p:spPr>
          <a:xfrm>
            <a:off x="2173795" y="4307396"/>
            <a:ext cx="425768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75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75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pacit</a:t>
            </a:r>
            <a:r>
              <a:rPr sz="750" b="1" spc="-1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75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75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183130" y="4396978"/>
            <a:ext cx="551021" cy="348615"/>
            <a:chOff x="2910839" y="4719637"/>
            <a:chExt cx="734695" cy="464820"/>
          </a:xfrm>
        </p:grpSpPr>
        <p:sp>
          <p:nvSpPr>
            <p:cNvPr id="58" name="object 58"/>
            <p:cNvSpPr/>
            <p:nvPr/>
          </p:nvSpPr>
          <p:spPr>
            <a:xfrm>
              <a:off x="2910839" y="4751832"/>
              <a:ext cx="542925" cy="12700"/>
            </a:xfrm>
            <a:custGeom>
              <a:avLst/>
              <a:gdLst/>
              <a:ahLst/>
              <a:cxnLst/>
              <a:rect l="l" t="t" r="r" b="b"/>
              <a:pathLst>
                <a:path w="542925" h="12700">
                  <a:moveTo>
                    <a:pt x="54254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542544" y="12192"/>
                  </a:lnTo>
                  <a:lnTo>
                    <a:pt x="5425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3427475" y="4724400"/>
              <a:ext cx="212725" cy="455295"/>
            </a:xfrm>
            <a:custGeom>
              <a:avLst/>
              <a:gdLst/>
              <a:ahLst/>
              <a:cxnLst/>
              <a:rect l="l" t="t" r="r" b="b"/>
              <a:pathLst>
                <a:path w="212725" h="455295">
                  <a:moveTo>
                    <a:pt x="0" y="0"/>
                  </a:moveTo>
                  <a:lnTo>
                    <a:pt x="212725" y="454787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6338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363433"/>
            <a:ext cx="4752528" cy="25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0001" rIns="0" bIns="0" rtlCol="0" anchor="ctr">
            <a:spAutoFit/>
          </a:bodyPr>
          <a:lstStyle/>
          <a:p>
            <a:r>
              <a:rPr lang="ru-RU" sz="1600" dirty="0" err="1"/>
              <a:t>Деинкапсуляция</a:t>
            </a:r>
            <a:r>
              <a:rPr lang="ru-RU" sz="1600" dirty="0"/>
              <a:t> компаунда </a:t>
            </a:r>
            <a:r>
              <a:rPr lang="en-US" sz="1600" dirty="0"/>
              <a:t>BE</a:t>
            </a:r>
            <a:r>
              <a:rPr lang="ru-RU" sz="1600" dirty="0"/>
              <a:t>-08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654" y="764704"/>
            <a:ext cx="842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/>
              <a:t>Цель: </a:t>
            </a:r>
            <a:r>
              <a:rPr lang="ru-RU" sz="1400" dirty="0" smtClean="0"/>
              <a:t>удалить (растворить) отвердевший  </a:t>
            </a:r>
            <a:r>
              <a:rPr lang="ru-RU" sz="1400" dirty="0"/>
              <a:t>черный </a:t>
            </a:r>
            <a:r>
              <a:rPr lang="ru-RU" sz="1400" dirty="0" err="1"/>
              <a:t>инкапсулянт</a:t>
            </a:r>
            <a:r>
              <a:rPr lang="ru-RU" sz="1400" dirty="0"/>
              <a:t> </a:t>
            </a:r>
            <a:r>
              <a:rPr lang="en-US" sz="1400" dirty="0"/>
              <a:t>BE</a:t>
            </a:r>
            <a:r>
              <a:rPr lang="ru-RU" sz="1400" dirty="0"/>
              <a:t>-08 с платы электроники для извлечения </a:t>
            </a:r>
            <a:r>
              <a:rPr lang="ru-RU" sz="1400" dirty="0" smtClean="0"/>
              <a:t>годных </a:t>
            </a:r>
            <a:r>
              <a:rPr lang="ru-RU" sz="1400" dirty="0"/>
              <a:t>чипов, без повреждения </a:t>
            </a:r>
            <a:r>
              <a:rPr lang="ru-RU" sz="1400" dirty="0" smtClean="0"/>
              <a:t>алюминиевых </a:t>
            </a:r>
            <a:r>
              <a:rPr lang="ru-RU" sz="1400" dirty="0"/>
              <a:t>контактных </a:t>
            </a:r>
            <a:r>
              <a:rPr lang="ru-RU" sz="1400" dirty="0" smtClean="0"/>
              <a:t>площадок для УЗС 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86040" y="1241252"/>
            <a:ext cx="814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prstClr val="black"/>
                </a:solidFill>
              </a:rPr>
              <a:t>Инкапсулянт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BE</a:t>
            </a:r>
            <a:r>
              <a:rPr lang="ru-RU" sz="1400" b="1" dirty="0">
                <a:solidFill>
                  <a:prstClr val="black"/>
                </a:solidFill>
              </a:rPr>
              <a:t>-08 </a:t>
            </a:r>
            <a:r>
              <a:rPr lang="ru-RU" sz="1400" dirty="0">
                <a:solidFill>
                  <a:prstClr val="black"/>
                </a:solidFill>
              </a:rPr>
              <a:t>-  </a:t>
            </a:r>
            <a:r>
              <a:rPr lang="ru-RU" sz="1400" dirty="0" smtClean="0">
                <a:solidFill>
                  <a:prstClr val="black"/>
                </a:solidFill>
              </a:rPr>
              <a:t>черная </a:t>
            </a:r>
            <a:r>
              <a:rPr lang="ru-RU" sz="1400" dirty="0">
                <a:solidFill>
                  <a:prstClr val="black"/>
                </a:solidFill>
              </a:rPr>
              <a:t>однокомпонентная эпоксидная смола с отверждением при </a:t>
            </a:r>
            <a:r>
              <a:rPr lang="ru-RU" sz="1400" dirty="0" smtClean="0">
                <a:solidFill>
                  <a:prstClr val="black"/>
                </a:solidFill>
              </a:rPr>
              <a:t>повышенной </a:t>
            </a:r>
            <a:r>
              <a:rPr lang="en-US" sz="1400" b="1" dirty="0" smtClean="0">
                <a:solidFill>
                  <a:prstClr val="black"/>
                </a:solidFill>
              </a:rPr>
              <a:t>t°</a:t>
            </a:r>
            <a:endParaRPr lang="ru-RU" b="1" dirty="0"/>
          </a:p>
        </p:txBody>
      </p:sp>
      <p:pic>
        <p:nvPicPr>
          <p:cNvPr id="1026" name="Picture 2" descr="IMG_75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b="22139"/>
          <a:stretch>
            <a:fillRect/>
          </a:stretch>
        </p:blipFill>
        <p:spPr bwMode="auto">
          <a:xfrm>
            <a:off x="167556" y="3117892"/>
            <a:ext cx="2580161" cy="236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611560" y="2018565"/>
            <a:ext cx="842724" cy="2347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IMG_776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19140" r="16226" b="21616"/>
          <a:stretch/>
        </p:blipFill>
        <p:spPr bwMode="auto">
          <a:xfrm>
            <a:off x="2868119" y="2888616"/>
            <a:ext cx="2477943" cy="255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14451" y="1936084"/>
            <a:ext cx="3587705" cy="24303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38" y="4222970"/>
            <a:ext cx="3539832" cy="2355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5181" y="3248838"/>
            <a:ext cx="162381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err="1"/>
              <a:t>Муравиьнная</a:t>
            </a:r>
            <a:r>
              <a:rPr lang="ru-RU" sz="1200" dirty="0"/>
              <a:t> кислота       - </a:t>
            </a:r>
            <a:r>
              <a:rPr lang="ru-RU" sz="1200" dirty="0" smtClean="0"/>
              <a:t>CH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O</a:t>
            </a:r>
            <a:r>
              <a:rPr lang="ru-RU" sz="1200" baseline="-25000" dirty="0" smtClean="0"/>
              <a:t>2  </a:t>
            </a:r>
            <a:r>
              <a:rPr lang="ru-RU" sz="1200" dirty="0" smtClean="0"/>
              <a:t>ХЧ (99,7%)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300192" y="2802528"/>
            <a:ext cx="2664296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48 часов в</a:t>
            </a:r>
            <a:r>
              <a:rPr lang="ru-RU" sz="1200" dirty="0"/>
              <a:t> CH</a:t>
            </a:r>
            <a:r>
              <a:rPr lang="ru-RU" sz="1200" baseline="-25000" dirty="0"/>
              <a:t>2</a:t>
            </a:r>
            <a:r>
              <a:rPr lang="ru-RU" sz="1200" dirty="0"/>
              <a:t>O</a:t>
            </a:r>
            <a:r>
              <a:rPr lang="ru-RU" sz="1200" baseline="-25000" dirty="0"/>
              <a:t>2</a:t>
            </a:r>
            <a:r>
              <a:rPr lang="ru-RU" sz="1200" dirty="0" smtClean="0"/>
              <a:t> </a:t>
            </a:r>
            <a:r>
              <a:rPr lang="ru-RU" sz="1200" dirty="0"/>
              <a:t>Остатки компаунда на контактных площадках</a:t>
            </a:r>
            <a:r>
              <a:rPr lang="ru-RU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176" y="5445224"/>
            <a:ext cx="25202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За 76 </a:t>
            </a:r>
            <a:r>
              <a:rPr lang="ru-RU" sz="1200" dirty="0"/>
              <a:t>часов в CH</a:t>
            </a:r>
            <a:r>
              <a:rPr lang="ru-RU" sz="1200" baseline="-25000" dirty="0"/>
              <a:t>2</a:t>
            </a:r>
            <a:r>
              <a:rPr lang="ru-RU" sz="1200" dirty="0"/>
              <a:t>O</a:t>
            </a:r>
            <a:r>
              <a:rPr lang="ru-RU" sz="1200" baseline="-25000" dirty="0"/>
              <a:t>2</a:t>
            </a:r>
            <a:r>
              <a:rPr lang="ru-RU" sz="1200" dirty="0"/>
              <a:t> </a:t>
            </a:r>
            <a:r>
              <a:rPr lang="ru-RU" sz="1200" dirty="0" smtClean="0"/>
              <a:t> </a:t>
            </a:r>
            <a:r>
              <a:rPr lang="en-US" sz="1200" dirty="0" smtClean="0"/>
              <a:t>Al</a:t>
            </a:r>
            <a:r>
              <a:rPr lang="ru-RU" sz="1200" dirty="0" smtClean="0"/>
              <a:t>-растворился </a:t>
            </a:r>
            <a:r>
              <a:rPr lang="ru-RU" sz="1200" dirty="0" smtClean="0"/>
              <a:t>на </a:t>
            </a:r>
            <a:r>
              <a:rPr lang="ru-RU" sz="1200" dirty="0" smtClean="0"/>
              <a:t>контактных </a:t>
            </a:r>
            <a:r>
              <a:rPr lang="ru-RU" sz="1200" dirty="0" smtClean="0"/>
              <a:t>площадках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72261" y="1570952"/>
            <a:ext cx="4199739" cy="14157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i="1" dirty="0" smtClean="0">
                <a:solidFill>
                  <a:srgbClr val="FF0000"/>
                </a:solidFill>
              </a:rPr>
              <a:t>Пробовали следующие варианты растворителей</a:t>
            </a:r>
            <a:r>
              <a:rPr lang="ru-RU" sz="1400" dirty="0" smtClean="0"/>
              <a:t>:</a:t>
            </a:r>
          </a:p>
          <a:p>
            <a:pPr lvl="0"/>
            <a:r>
              <a:rPr lang="ru-RU" sz="1200" b="1" u="sng" dirty="0" smtClean="0">
                <a:solidFill>
                  <a:srgbClr val="0070C0"/>
                </a:solidFill>
              </a:rPr>
              <a:t>Вариант-1: </a:t>
            </a:r>
            <a:r>
              <a:rPr lang="ru-RU" sz="1200" b="1" dirty="0" err="1"/>
              <a:t>д</a:t>
            </a:r>
            <a:r>
              <a:rPr lang="ru-RU" sz="1200" b="1" dirty="0" err="1" smtClean="0"/>
              <a:t>иметилсульфоксид</a:t>
            </a:r>
            <a:r>
              <a:rPr lang="ru-RU" sz="1200" dirty="0" smtClean="0"/>
              <a:t> </a:t>
            </a:r>
            <a:r>
              <a:rPr lang="ru-RU" sz="1200" dirty="0"/>
              <a:t>(</a:t>
            </a:r>
            <a:r>
              <a:rPr lang="ru-RU" sz="1200" dirty="0" err="1"/>
              <a:t>хч</a:t>
            </a:r>
            <a:r>
              <a:rPr lang="ru-RU" sz="1200" dirty="0"/>
              <a:t>)  - </a:t>
            </a:r>
            <a:r>
              <a:rPr lang="ru-RU" sz="1200" b="1" dirty="0" smtClean="0">
                <a:solidFill>
                  <a:srgbClr val="0070C0"/>
                </a:solidFill>
              </a:rPr>
              <a:t>С</a:t>
            </a:r>
            <a:r>
              <a:rPr lang="ru-RU" sz="1200" b="1" baseline="-25000" dirty="0" smtClean="0">
                <a:solidFill>
                  <a:srgbClr val="0070C0"/>
                </a:solidFill>
              </a:rPr>
              <a:t>2</a:t>
            </a:r>
            <a:r>
              <a:rPr lang="ru-RU" sz="1200" b="1" dirty="0" smtClean="0">
                <a:solidFill>
                  <a:srgbClr val="0070C0"/>
                </a:solidFill>
              </a:rPr>
              <a:t>Н</a:t>
            </a:r>
            <a:r>
              <a:rPr lang="ru-RU" sz="1200" b="1" baseline="-25000" dirty="0" smtClean="0">
                <a:solidFill>
                  <a:srgbClr val="0070C0"/>
                </a:solidFill>
              </a:rPr>
              <a:t>6</a:t>
            </a:r>
            <a:r>
              <a:rPr lang="ru-RU" sz="1200" b="1" dirty="0" smtClean="0">
                <a:solidFill>
                  <a:srgbClr val="0070C0"/>
                </a:solidFill>
              </a:rPr>
              <a:t>SO</a:t>
            </a:r>
            <a:r>
              <a:rPr lang="ru-RU" sz="1200" dirty="0" smtClean="0"/>
              <a:t>;</a:t>
            </a:r>
            <a:endParaRPr lang="ru-RU" sz="1200" dirty="0"/>
          </a:p>
          <a:p>
            <a:pPr lvl="0"/>
            <a:r>
              <a:rPr lang="ru-RU" sz="1200" b="1" dirty="0" smtClean="0"/>
              <a:t>                   </a:t>
            </a:r>
            <a:r>
              <a:rPr lang="ru-RU" sz="1200" b="1" dirty="0" err="1" smtClean="0"/>
              <a:t>диметилформамид</a:t>
            </a:r>
            <a:r>
              <a:rPr lang="ru-RU" sz="1200" dirty="0" smtClean="0"/>
              <a:t> </a:t>
            </a:r>
            <a:r>
              <a:rPr lang="ru-RU" sz="1200" dirty="0"/>
              <a:t>(</a:t>
            </a:r>
            <a:r>
              <a:rPr lang="ru-RU" sz="1200" dirty="0" err="1"/>
              <a:t>хч</a:t>
            </a:r>
            <a:r>
              <a:rPr lang="ru-RU" sz="1200" dirty="0"/>
              <a:t>)    - </a:t>
            </a:r>
            <a:r>
              <a:rPr lang="ru-RU" sz="1200" b="1" dirty="0" smtClean="0">
                <a:solidFill>
                  <a:srgbClr val="0070C0"/>
                </a:solidFill>
              </a:rPr>
              <a:t>C</a:t>
            </a:r>
            <a:r>
              <a:rPr lang="ru-RU" sz="1200" b="1" baseline="-25000" dirty="0" smtClean="0">
                <a:solidFill>
                  <a:srgbClr val="0070C0"/>
                </a:solidFill>
              </a:rPr>
              <a:t>3</a:t>
            </a:r>
            <a:r>
              <a:rPr lang="ru-RU" sz="1200" b="1" dirty="0" smtClean="0">
                <a:solidFill>
                  <a:srgbClr val="0070C0"/>
                </a:solidFill>
              </a:rPr>
              <a:t>H</a:t>
            </a:r>
            <a:r>
              <a:rPr lang="ru-RU" sz="1200" b="1" baseline="-25000" dirty="0" smtClean="0">
                <a:solidFill>
                  <a:srgbClr val="0070C0"/>
                </a:solidFill>
              </a:rPr>
              <a:t>7</a:t>
            </a:r>
            <a:r>
              <a:rPr lang="ru-RU" sz="1200" b="1" dirty="0" smtClean="0">
                <a:solidFill>
                  <a:srgbClr val="0070C0"/>
                </a:solidFill>
              </a:rPr>
              <a:t>NO</a:t>
            </a:r>
            <a:r>
              <a:rPr lang="ru-RU" sz="1200" dirty="0" smtClean="0"/>
              <a:t>;</a:t>
            </a:r>
            <a:endParaRPr lang="ru-RU" sz="1200" dirty="0"/>
          </a:p>
          <a:p>
            <a:r>
              <a:rPr lang="ru-RU" sz="1200" i="1" dirty="0" smtClean="0"/>
              <a:t>(Компаунд </a:t>
            </a:r>
            <a:r>
              <a:rPr lang="ru-RU" sz="1200" i="1" dirty="0"/>
              <a:t>ВЕ-08 </a:t>
            </a:r>
            <a:r>
              <a:rPr lang="ru-RU" sz="1200" i="1" dirty="0" smtClean="0"/>
              <a:t>разрушается очень медленно).</a:t>
            </a:r>
          </a:p>
          <a:p>
            <a:r>
              <a:rPr lang="ru-RU" sz="1200" b="1" u="sng" dirty="0" smtClean="0">
                <a:solidFill>
                  <a:srgbClr val="0070C0"/>
                </a:solidFill>
              </a:rPr>
              <a:t>Вариант-2: </a:t>
            </a:r>
            <a:r>
              <a:rPr lang="ru-RU" sz="1200" b="1" u="sng" dirty="0" err="1" smtClean="0">
                <a:solidFill>
                  <a:schemeClr val="tx1"/>
                </a:solidFill>
              </a:rPr>
              <a:t>муравьинная</a:t>
            </a:r>
            <a:r>
              <a:rPr lang="ru-RU" sz="1200" b="1" u="sng" dirty="0" smtClean="0">
                <a:solidFill>
                  <a:schemeClr val="tx1"/>
                </a:solidFill>
              </a:rPr>
              <a:t> кислота </a:t>
            </a:r>
            <a:r>
              <a:rPr lang="ru-RU" sz="1200" dirty="0">
                <a:solidFill>
                  <a:schemeClr val="tx1"/>
                </a:solidFill>
              </a:rPr>
              <a:t>(</a:t>
            </a:r>
            <a:r>
              <a:rPr lang="ru-RU" sz="1200" dirty="0" err="1" smtClean="0">
                <a:solidFill>
                  <a:schemeClr val="tx1"/>
                </a:solidFill>
              </a:rPr>
              <a:t>хч</a:t>
            </a:r>
            <a:r>
              <a:rPr lang="ru-RU" sz="1200" dirty="0" smtClean="0">
                <a:solidFill>
                  <a:schemeClr val="tx1"/>
                </a:solidFill>
              </a:rPr>
              <a:t>) – </a:t>
            </a:r>
            <a:r>
              <a:rPr lang="en-US" sz="1200" dirty="0" smtClean="0">
                <a:solidFill>
                  <a:schemeClr val="tx1"/>
                </a:solidFill>
              </a:rPr>
              <a:t>CH</a:t>
            </a:r>
            <a:r>
              <a:rPr lang="en-US" sz="1200" baseline="-25000" dirty="0" smtClean="0">
                <a:solidFill>
                  <a:schemeClr val="tx1"/>
                </a:solidFill>
              </a:rPr>
              <a:t>2</a:t>
            </a:r>
            <a:r>
              <a:rPr lang="en-US" sz="1200" dirty="0" smtClean="0">
                <a:solidFill>
                  <a:schemeClr val="tx1"/>
                </a:solidFill>
              </a:rPr>
              <a:t>O</a:t>
            </a:r>
            <a:r>
              <a:rPr lang="en-US" sz="1200" baseline="-25000" dirty="0" smtClean="0">
                <a:solidFill>
                  <a:schemeClr val="tx1"/>
                </a:solidFill>
              </a:rPr>
              <a:t>2</a:t>
            </a:r>
            <a:r>
              <a:rPr lang="en-US" sz="1200" dirty="0" smtClean="0">
                <a:solidFill>
                  <a:schemeClr val="tx1"/>
                </a:solidFill>
              </a:rPr>
              <a:t> (</a:t>
            </a:r>
            <a:r>
              <a:rPr lang="ru-RU" sz="1200" dirty="0" smtClean="0">
                <a:solidFill>
                  <a:schemeClr val="tx1"/>
                </a:solidFill>
              </a:rPr>
              <a:t>99,7%)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(удаляется эффективнее, но может быть травление </a:t>
            </a:r>
            <a:r>
              <a:rPr lang="en-US" sz="1200" i="1" dirty="0" smtClean="0">
                <a:solidFill>
                  <a:schemeClr val="tx1"/>
                </a:solidFill>
              </a:rPr>
              <a:t>Al</a:t>
            </a:r>
            <a:r>
              <a:rPr lang="ru-RU" sz="1200" i="1" dirty="0" smtClean="0">
                <a:solidFill>
                  <a:schemeClr val="tx1"/>
                </a:solidFill>
              </a:rPr>
              <a:t> контактов)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613" y="5602776"/>
            <a:ext cx="53693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Применяли следующую схему: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rgbClr val="0070C0"/>
                </a:solidFill>
              </a:rPr>
              <a:t>Выдерживали 48 часов в CH</a:t>
            </a:r>
            <a:r>
              <a:rPr lang="ru-RU" sz="1400" b="1" i="1" baseline="-25000" dirty="0" smtClean="0">
                <a:solidFill>
                  <a:srgbClr val="0070C0"/>
                </a:solidFill>
              </a:rPr>
              <a:t>2</a:t>
            </a:r>
            <a:r>
              <a:rPr lang="ru-RU" sz="1400" b="1" i="1" dirty="0" smtClean="0">
                <a:solidFill>
                  <a:srgbClr val="0070C0"/>
                </a:solidFill>
              </a:rPr>
              <a:t>O</a:t>
            </a:r>
            <a:r>
              <a:rPr lang="ru-RU" sz="1400" b="1" i="1" baseline="-25000" dirty="0" smtClean="0">
                <a:solidFill>
                  <a:srgbClr val="0070C0"/>
                </a:solidFill>
              </a:rPr>
              <a:t>2 </a:t>
            </a:r>
            <a:r>
              <a:rPr lang="ru-RU" sz="1400" b="1" i="1" dirty="0" smtClean="0">
                <a:solidFill>
                  <a:srgbClr val="0070C0"/>
                </a:solidFill>
              </a:rPr>
              <a:t>, удаляли остатки компаунда в растворе 1:1  С</a:t>
            </a:r>
            <a:r>
              <a:rPr lang="ru-RU" sz="1400" b="1" i="1" baseline="-25000" dirty="0" smtClean="0">
                <a:solidFill>
                  <a:srgbClr val="0070C0"/>
                </a:solidFill>
              </a:rPr>
              <a:t>2</a:t>
            </a:r>
            <a:r>
              <a:rPr lang="ru-RU" sz="1400" b="1" i="1" dirty="0" smtClean="0">
                <a:solidFill>
                  <a:srgbClr val="0070C0"/>
                </a:solidFill>
              </a:rPr>
              <a:t>Н</a:t>
            </a:r>
            <a:r>
              <a:rPr lang="ru-RU" sz="1400" b="1" i="1" baseline="-25000" dirty="0" smtClean="0">
                <a:solidFill>
                  <a:srgbClr val="0070C0"/>
                </a:solidFill>
              </a:rPr>
              <a:t>6</a:t>
            </a:r>
            <a:r>
              <a:rPr lang="ru-RU" sz="1400" b="1" i="1" dirty="0" smtClean="0">
                <a:solidFill>
                  <a:srgbClr val="0070C0"/>
                </a:solidFill>
              </a:rPr>
              <a:t>SO + C</a:t>
            </a:r>
            <a:r>
              <a:rPr lang="ru-RU" sz="1400" b="1" i="1" baseline="-25000" dirty="0" smtClean="0">
                <a:solidFill>
                  <a:srgbClr val="0070C0"/>
                </a:solidFill>
              </a:rPr>
              <a:t>3</a:t>
            </a:r>
            <a:r>
              <a:rPr lang="ru-RU" sz="1400" b="1" i="1" dirty="0" smtClean="0">
                <a:solidFill>
                  <a:srgbClr val="0070C0"/>
                </a:solidFill>
              </a:rPr>
              <a:t>H</a:t>
            </a:r>
            <a:r>
              <a:rPr lang="ru-RU" sz="1400" b="1" i="1" baseline="-25000" dirty="0" smtClean="0">
                <a:solidFill>
                  <a:srgbClr val="0070C0"/>
                </a:solidFill>
              </a:rPr>
              <a:t>7</a:t>
            </a:r>
            <a:r>
              <a:rPr lang="ru-RU" sz="1400" b="1" i="1" dirty="0" smtClean="0">
                <a:solidFill>
                  <a:srgbClr val="0070C0"/>
                </a:solidFill>
              </a:rPr>
              <a:t>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rgbClr val="FF0000"/>
                </a:solidFill>
              </a:rPr>
              <a:t>На сегодняшний день извлекли 3 чипа из 4 нерабочих плат, цель по извлечению чипов пока не достигнута!</a:t>
            </a:r>
          </a:p>
        </p:txBody>
      </p:sp>
      <p:cxnSp>
        <p:nvCxnSpPr>
          <p:cNvPr id="4" name="Прямая со стрелкой 3"/>
          <p:cNvCxnSpPr>
            <a:stCxn id="18" idx="0"/>
          </p:cNvCxnSpPr>
          <p:nvPr/>
        </p:nvCxnSpPr>
        <p:spPr>
          <a:xfrm flipH="1" flipV="1">
            <a:off x="6804248" y="2353720"/>
            <a:ext cx="828092" cy="4488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524328" y="4815274"/>
            <a:ext cx="432048" cy="629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1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/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 удалось (пока) отработать техпроцесс по удалению компаунда с чипов бракованных плат (с целью получения запасных чипов);</a:t>
            </a:r>
          </a:p>
          <a:p>
            <a:r>
              <a:rPr lang="ru-RU" sz="2000" dirty="0" smtClean="0"/>
              <a:t>Проводится диагностика отказавших чипов (плат) по данным сеанса-2022/2023;</a:t>
            </a:r>
          </a:p>
          <a:p>
            <a:r>
              <a:rPr lang="ru-RU" sz="2000" dirty="0" smtClean="0"/>
              <a:t>Доступ к плоскостям и демонтаж модулей только при 100% уверенности причины отказа, чтобы не создать ещё более тяжелой ситуации;</a:t>
            </a:r>
          </a:p>
          <a:p>
            <a:r>
              <a:rPr lang="ru-RU" sz="2000" dirty="0" smtClean="0"/>
              <a:t>Собраны вновь (остатки чипов) 6 новых плат, за октябрь будут протестированы и будут готовы для замены дефектных плат на модулях;</a:t>
            </a:r>
          </a:p>
          <a:p>
            <a:r>
              <a:rPr lang="ru-RU" sz="2000" dirty="0" smtClean="0"/>
              <a:t>По контракту с </a:t>
            </a:r>
            <a:r>
              <a:rPr lang="ru-RU" sz="2000" dirty="0" err="1" smtClean="0"/>
              <a:t>Фотоникс</a:t>
            </a:r>
            <a:r>
              <a:rPr lang="ru-RU" sz="2000" dirty="0" smtClean="0"/>
              <a:t>-Азимут в октябре должны быть получены 30 шт. чипов </a:t>
            </a:r>
            <a:r>
              <a:rPr lang="en-US" sz="2000" dirty="0" smtClean="0"/>
              <a:t>(VATAGP7.2)</a:t>
            </a:r>
            <a:r>
              <a:rPr lang="ru-RU" sz="2000" dirty="0" smtClean="0"/>
              <a:t>, чипы находятся в ЕАЭС (должны быть готовы ещё (5-6) новых плат);</a:t>
            </a:r>
          </a:p>
          <a:p>
            <a:r>
              <a:rPr lang="ru-RU" sz="2000" b="1" u="sng" dirty="0" smtClean="0"/>
              <a:t>План: </a:t>
            </a:r>
            <a:r>
              <a:rPr lang="ru-RU" sz="2000" dirty="0" smtClean="0">
                <a:solidFill>
                  <a:srgbClr val="FF0000"/>
                </a:solidFill>
              </a:rPr>
              <a:t>готовность всех 4-х плоскостей – середина декабря-2023.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17;p21"/>
          <p:cNvSpPr/>
          <p:nvPr/>
        </p:nvSpPr>
        <p:spPr>
          <a:xfrm>
            <a:off x="2530080" y="2967210"/>
            <a:ext cx="408384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2800" b="1" spc="-1" dirty="0" smtClean="0">
                <a:solidFill>
                  <a:srgbClr val="000000"/>
                </a:solidFill>
                <a:latin typeface="Arial"/>
                <a:ea typeface="Arial"/>
              </a:rPr>
              <a:t>З</a:t>
            </a:r>
            <a:r>
              <a:rPr lang="ru" sz="2800" b="1" spc="-1" dirty="0" smtClean="0">
                <a:solidFill>
                  <a:srgbClr val="000000"/>
                </a:solidFill>
                <a:latin typeface="Arial"/>
                <a:ea typeface="Arial"/>
              </a:rPr>
              <a:t>апасные слайды</a:t>
            </a:r>
            <a:endParaRPr lang="ru-RU" sz="28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1770</Words>
  <Application>Microsoft Office PowerPoint</Application>
  <PresentationFormat>Экран (4:3)</PresentationFormat>
  <Paragraphs>249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Тема Office</vt:lpstr>
      <vt:lpstr>                             </vt:lpstr>
      <vt:lpstr>Презентация PowerPoint</vt:lpstr>
      <vt:lpstr>Презентация PowerPoint</vt:lpstr>
      <vt:lpstr>Модуль №41 после замены PCB-640(n+) полностью работоспособен, тесты проведены с β источником, 25.09.2023.</vt:lpstr>
      <vt:lpstr>FST Si module test results (module #41)</vt:lpstr>
      <vt:lpstr>Silicon Detector Module</vt:lpstr>
      <vt:lpstr>Деинкапсуляция компаунда BE-08</vt:lpstr>
      <vt:lpstr>Выводы:</vt:lpstr>
      <vt:lpstr>Презентация PowerPoint</vt:lpstr>
      <vt:lpstr>Forward Silicon Detectors Configuration (BM@N 2023 – Xe run)</vt:lpstr>
      <vt:lpstr>2. Beam profilometer (two station):  - We expected beam profiles for Xe to be approximately the same shape as profiles in the tests with alpha-source 226Ra, but it did not happen due to signals overlap with usage "slow" electronics (VA163) and with large area of strips (pitch = 1.87 mm);  - both profilometers were put in the "park" position and were not used in the session; - our plans and actions: we are making a new development based on DSSD with 128x128 strips (pitch = 450 μm) and turn it to 64x64 strips (pitch=900 mkm) + new FEE based on fast chip VAHDR64</vt:lpstr>
      <vt:lpstr>Презентация PowerPoint</vt:lpstr>
      <vt:lpstr>Trigger data with beam of Xe (3.0 A*GeV), </vt:lpstr>
      <vt:lpstr>Презентация PowerPoint</vt:lpstr>
      <vt:lpstr>NIEL simulation of 124Xe in 175 µm silicon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Work</cp:lastModifiedBy>
  <cp:revision>174</cp:revision>
  <cp:lastPrinted>2022-09-12T14:41:17Z</cp:lastPrinted>
  <dcterms:created xsi:type="dcterms:W3CDTF">2022-09-12T09:49:19Z</dcterms:created>
  <dcterms:modified xsi:type="dcterms:W3CDTF">2023-09-26T07:22:46Z</dcterms:modified>
</cp:coreProperties>
</file>