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3"/>
  </p:sldMasterIdLst>
  <p:notesMasterIdLst>
    <p:notesMasterId r:id="rId21"/>
  </p:notesMasterIdLst>
  <p:sldIdLst>
    <p:sldId id="279" r:id="rId4"/>
    <p:sldId id="311" r:id="rId5"/>
    <p:sldId id="331" r:id="rId6"/>
    <p:sldId id="598" r:id="rId7"/>
    <p:sldId id="599" r:id="rId8"/>
    <p:sldId id="315" r:id="rId9"/>
    <p:sldId id="606" r:id="rId10"/>
    <p:sldId id="597" r:id="rId11"/>
    <p:sldId id="545" r:id="rId12"/>
    <p:sldId id="607" r:id="rId13"/>
    <p:sldId id="288" r:id="rId14"/>
    <p:sldId id="293" r:id="rId15"/>
    <p:sldId id="595" r:id="rId16"/>
    <p:sldId id="608" r:id="rId17"/>
    <p:sldId id="586" r:id="rId18"/>
    <p:sldId id="589" r:id="rId19"/>
    <p:sldId id="317" r:id="rId20"/>
  </p:sldIdLst>
  <p:sldSz cx="9144000" cy="6858000" type="screen4x3"/>
  <p:notesSz cx="6797675" cy="9872663"/>
  <p:embeddedFontLst>
    <p:embeddedFont>
      <p:font typeface="Arial Unicode MS" panose="020B0604020202020204" pitchFamily="34" charset="-12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3399"/>
    <a:srgbClr val="9999FF"/>
    <a:srgbClr val="FFFFCC"/>
    <a:srgbClr val="CC0000"/>
    <a:srgbClr val="660066"/>
    <a:srgbClr val="9900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43" autoAdjust="0"/>
  </p:normalViewPr>
  <p:slideViewPr>
    <p:cSldViewPr>
      <p:cViewPr varScale="1">
        <p:scale>
          <a:sx n="68" d="100"/>
          <a:sy n="68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036ECB9-676B-974E-7CED-63BC2E15B2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4C99963-6FEA-FE37-4558-86246872E8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8C574586-AEDF-A2EE-BDC7-8BCB779A8D8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0D18BAF1-250A-ED15-BB77-08A55941147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Щелчок правит 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28397AD7-38B4-46AB-E0E7-D24B2441C18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25256458-68E8-D9E8-2B1D-F0F9512885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7260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B5E75F-CF04-4C87-9DCB-B714DC75BB9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49746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alytical_chemistr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Wet_chemistry#cite_note-2" TargetMode="External"/><Relationship Id="rId4" Type="http://schemas.openxmlformats.org/officeDocument/2006/relationships/hyperlink" Target="https://en.wikipedia.org/wiki/Wet_chemistry#cite_note-1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26C6123D-5C88-B729-1A0A-037843F57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83D5BAD-5677-4013-95E9-C8EEF22521B2}" type="slidenum">
              <a:rPr lang="ru-RU" altLang="en-US" sz="1200"/>
              <a:pPr/>
              <a:t>1</a:t>
            </a:fld>
            <a:endParaRPr lang="ru-RU" altLang="en-US" sz="12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9B350173-D6C6-D237-3B6C-926BD9CED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65175"/>
            <a:ext cx="4908550" cy="3681413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D4FB1B51-4B07-AE0C-34D7-04D9E1B9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8213" y="4676775"/>
            <a:ext cx="4929187" cy="4448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6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форма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 tooltip="Аналитическая химия"/>
              </a:rPr>
              <a:t>аналитической химии</a:t>
            </a:r>
            <a:r>
              <a:rPr lang="ru-RU" dirty="0"/>
              <a:t>, которая использует классические методы, такие как наблюдение, для анализа материалов. Называется влажной химией, поскольку большая часть анализа проводится в жидкой фазе.</a:t>
            </a:r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4"/>
              </a:rPr>
              <a:t>[1]</a:t>
            </a:r>
            <a:r>
              <a:rPr lang="ru-RU" dirty="0"/>
              <a:t> Влажная химия также называют стендовой химией, поскольку многие тесты выполняются на лабораторных стендах.</a:t>
            </a:r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5"/>
              </a:rPr>
              <a:t>[2]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E75F-CF04-4C87-9DCB-B714DC75BB9A}" type="slidenum">
              <a:rPr lang="ru-RU" altLang="en-US" smtClean="0"/>
              <a:pPr/>
              <a:t>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9367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E75F-CF04-4C87-9DCB-B714DC75BB9A}" type="slidenum">
              <a:rPr lang="ru-RU" altLang="en-US" smtClean="0"/>
              <a:pPr/>
              <a:t>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2818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Анонсируем выпуск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E75F-CF04-4C87-9DCB-B714DC75BB9A}" type="slidenum">
              <a:rPr lang="ru-RU" altLang="en-US" smtClean="0"/>
              <a:pPr/>
              <a:t>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1068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>
            <a:extLst>
              <a:ext uri="{FF2B5EF4-FFF2-40B4-BE49-F238E27FC236}">
                <a16:creationId xmlns:a16="http://schemas.microsoft.com/office/drawing/2014/main" id="{8487B7A3-C10F-C053-66D1-A685F2407A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>
            <a:extLst>
              <a:ext uri="{FF2B5EF4-FFF2-40B4-BE49-F238E27FC236}">
                <a16:creationId xmlns:a16="http://schemas.microsoft.com/office/drawing/2014/main" id="{2E66B40C-01A2-B22F-2BBD-A6440C3A8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Calibri" panose="020F0502020204030204" pitchFamily="34" charset="0"/>
              </a:rPr>
              <a:t>Серия </a:t>
            </a:r>
            <a:r>
              <a:rPr lang="en-US" altLang="ru-RU" sz="1200" b="1" dirty="0">
                <a:latin typeface="Calibri" panose="020F0502020204030204" pitchFamily="34" charset="0"/>
              </a:rPr>
              <a:t>SVM – </a:t>
            </a:r>
            <a:r>
              <a:rPr lang="ru-RU" altLang="ru-RU" sz="1200" b="1" dirty="0">
                <a:latin typeface="Calibri" panose="020F0502020204030204" pitchFamily="34" charset="0"/>
              </a:rPr>
              <a:t>широкий выбор вариантов монтажа для различных применений</a:t>
            </a:r>
            <a:endParaRPr lang="en-US" altLang="ru-RU" sz="1200" b="1" dirty="0">
              <a:latin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200" dirty="0">
                <a:latin typeface="Calibri" panose="020F0502020204030204" pitchFamily="34" charset="0"/>
              </a:rPr>
              <a:t>Подключение по </a:t>
            </a:r>
            <a:r>
              <a:rPr lang="en-US" altLang="ru-RU" sz="1200" dirty="0" err="1">
                <a:latin typeface="Calibri" panose="020F0502020204030204" pitchFamily="34" charset="0"/>
              </a:rPr>
              <a:t>ProfiNet</a:t>
            </a:r>
            <a:r>
              <a:rPr lang="en-US" altLang="ru-RU" sz="1200" dirty="0">
                <a:latin typeface="Calibri" panose="020F0502020204030204" pitchFamily="34" charset="0"/>
              </a:rPr>
              <a:t>/IP</a:t>
            </a:r>
            <a:r>
              <a:rPr lang="ru-RU" altLang="ru-RU" sz="1200" dirty="0">
                <a:latin typeface="Calibri" panose="020F0502020204030204" pitchFamily="34" charset="0"/>
              </a:rPr>
              <a:t> или через </a:t>
            </a:r>
            <a:r>
              <a:rPr lang="ru-RU" altLang="ru-RU" sz="1200" dirty="0" err="1">
                <a:latin typeface="Calibri" panose="020F0502020204030204" pitchFamily="34" charset="0"/>
              </a:rPr>
              <a:t>многопиновый</a:t>
            </a:r>
            <a:r>
              <a:rPr lang="ru-RU" altLang="ru-RU" sz="1200" dirty="0">
                <a:latin typeface="Calibri" panose="020F0502020204030204" pitchFamily="34" charset="0"/>
              </a:rPr>
              <a:t> разъем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200" dirty="0">
                <a:latin typeface="Calibri" panose="020F0502020204030204" pitchFamily="34" charset="0"/>
              </a:rPr>
              <a:t>5/2, 5/3, 2х3/2 распределители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200" dirty="0">
                <a:latin typeface="Calibri" panose="020F0502020204030204" pitchFamily="34" charset="0"/>
              </a:rPr>
              <a:t>Монтаж</a:t>
            </a:r>
            <a:r>
              <a:rPr lang="en-US" altLang="ru-RU" sz="1200" dirty="0">
                <a:latin typeface="Calibri" panose="020F0502020204030204" pitchFamily="34" charset="0"/>
              </a:rPr>
              <a:t> </a:t>
            </a:r>
            <a:r>
              <a:rPr lang="ru-RU" altLang="ru-RU" sz="1200" dirty="0">
                <a:latin typeface="Calibri" panose="020F0502020204030204" pitchFamily="34" charset="0"/>
              </a:rPr>
              <a:t>на плите от 2 до 24 секций, позволяющий отказаться от излишнего резервирования распределителей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200" dirty="0">
                <a:latin typeface="Calibri" panose="020F0502020204030204" pitchFamily="34" charset="0"/>
              </a:rPr>
              <a:t>Вывод пневматических соединений вниз или вбок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200" dirty="0">
                <a:latin typeface="Calibri" panose="020F0502020204030204" pitchFamily="34" charset="0"/>
              </a:rPr>
              <a:t>Расход  до 1000нл/мин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200" dirty="0">
                <a:latin typeface="Calibri" panose="020F0502020204030204" pitchFamily="34" charset="0"/>
              </a:rPr>
              <a:t>Потребляемая мощность до 0,8 Вт на катушку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1200" dirty="0">
              <a:latin typeface="Calibri" panose="020F0502020204030204" pitchFamily="34" charset="0"/>
            </a:endParaRPr>
          </a:p>
        </p:txBody>
      </p:sp>
      <p:sp>
        <p:nvSpPr>
          <p:cNvPr id="56324" name="Номер слайда 3">
            <a:extLst>
              <a:ext uri="{FF2B5EF4-FFF2-40B4-BE49-F238E27FC236}">
                <a16:creationId xmlns:a16="http://schemas.microsoft.com/office/drawing/2014/main" id="{06BBE0A0-6955-F5BE-93E6-01877934B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0328225-8CB9-4923-85D4-59AF10AC6C79}" type="slidenum">
              <a:rPr lang="ru-RU" altLang="ru-RU" sz="1200"/>
              <a:pPr/>
              <a:t>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33263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200" dirty="0"/>
              <a:t>Напряжение питания </a:t>
            </a:r>
            <a:r>
              <a:rPr lang="ru-RU" altLang="ru-RU" sz="1200" dirty="0" err="1"/>
              <a:t>адапированные</a:t>
            </a:r>
            <a:r>
              <a:rPr lang="ru-RU" altLang="ru-RU" sz="1200" dirty="0"/>
              <a:t> к России( </a:t>
            </a:r>
            <a:r>
              <a:rPr lang="en-US" altLang="ru-RU" sz="1200" dirty="0"/>
              <a:t>AC - </a:t>
            </a:r>
            <a:r>
              <a:rPr lang="ru-RU" altLang="ru-RU" sz="1200" dirty="0"/>
              <a:t>220В / 3-х фаз. 380 В</a:t>
            </a:r>
            <a:r>
              <a:rPr lang="en-US" altLang="ru-RU" sz="1200" dirty="0"/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200" dirty="0"/>
              <a:t>Теплоноситель –вода, дистиллированная вода, 30% раствор этиленгликоля или </a:t>
            </a:r>
            <a:r>
              <a:rPr lang="ru-RU" altLang="ru-RU" sz="1200" dirty="0" err="1"/>
              <a:t>пропиленгликоля</a:t>
            </a:r>
            <a:r>
              <a:rPr lang="ru-RU" altLang="ru-RU" sz="1200" dirty="0"/>
              <a:t>.</a:t>
            </a:r>
          </a:p>
          <a:p>
            <a:endParaRPr lang="en-US" dirty="0"/>
          </a:p>
          <a:p>
            <a:r>
              <a:rPr lang="ru-RU" dirty="0" err="1"/>
              <a:t>Cерия</a:t>
            </a:r>
            <a:r>
              <a:rPr lang="ru-RU" dirty="0"/>
              <a:t> CW особенности</a:t>
            </a:r>
            <a:r>
              <a:rPr lang="en-US" dirty="0"/>
              <a:t>:</a:t>
            </a:r>
          </a:p>
          <a:p>
            <a:endParaRPr lang="ru-RU" dirty="0"/>
          </a:p>
          <a:p>
            <a:r>
              <a:rPr lang="ru-RU" dirty="0"/>
              <a:t>Контроль уровня жидкости в бачке</a:t>
            </a:r>
          </a:p>
          <a:p>
            <a:r>
              <a:rPr lang="ru-RU" dirty="0"/>
              <a:t>Контроль потока охлаждающей жидкости</a:t>
            </a:r>
          </a:p>
          <a:p>
            <a:r>
              <a:rPr lang="ru-RU" dirty="0"/>
              <a:t>Простая настройка рабочих температур</a:t>
            </a:r>
          </a:p>
          <a:p>
            <a:r>
              <a:rPr lang="ru-RU" dirty="0"/>
              <a:t>Легкое текущее обслуживание</a:t>
            </a:r>
          </a:p>
          <a:p>
            <a:r>
              <a:rPr lang="ru-RU" dirty="0"/>
              <a:t>Функция самодиагностики с дисплеем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E75F-CF04-4C87-9DCB-B714DC75BB9A}" type="slidenum">
              <a:rPr lang="ru-RU" altLang="en-US" smtClean="0"/>
              <a:pPr/>
              <a:t>13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95052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200" dirty="0"/>
              <a:t>Второй контур охлаждения для оптической системы.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200" dirty="0"/>
              <a:t>Контроль уровня жидкости в бачке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200" dirty="0"/>
              <a:t>Контроль потока охлаждающей жидкости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200" dirty="0"/>
              <a:t>Простая настройка рабочих температур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200" dirty="0"/>
              <a:t>Легкое текущее обслуживание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altLang="ru-RU" sz="1200" dirty="0"/>
              <a:t>Функция самодиагностики с дисплеем</a:t>
            </a:r>
            <a:endParaRPr lang="en-US" alt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E75F-CF04-4C87-9DCB-B714DC75BB9A}" type="slidenum">
              <a:rPr lang="ru-RU" altLang="en-US" smtClean="0"/>
              <a:pPr/>
              <a:t>15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61845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5E75F-CF04-4C87-9DCB-B714DC75BB9A}" type="slidenum">
              <a:rPr lang="ru-RU" altLang="en-US" smtClean="0"/>
              <a:pPr/>
              <a:t>16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759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073C03-AD76-8778-F69B-BB50B4BFB8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124890-7067-6D66-535E-1678BC1AB3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227091-78E6-B2E9-B566-D54C7F0C3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FF31E1-2416-48DC-A770-E88BA68FB2F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1570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707664-116B-78A5-2974-C8D3967750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CE2BC2-F387-4CD9-B650-AA3CAA2E49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13ADB0-AB13-D638-C3E1-3B46228D75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5C591-50F1-4AB3-A664-0A1FA74A7B1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4782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FC2E80-8AB2-F388-FE8B-57894ADEB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8E73B6-B6DD-233A-AA06-BFFE3C22F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D8D276-19A5-E30B-D46A-8F885F2E2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B6DEF-7854-47E4-835D-4787F6C3502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9683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0208FF-8C5A-11DE-4BDF-A05410FDE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D75F2D-A9F8-2BFA-C64C-D375EBFE8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2F7F07-955E-6636-9F8C-8CD1EBD1A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BCE5CB-ACF2-4924-B3E1-47B59890A77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7775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989DA-553C-D622-9AED-538BD11AC7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BCEE0D-13E1-B37E-0DB2-779D418AD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9A48DE-A171-47AE-3D32-1088A13A0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BB83C-F8D1-4DA4-AE1C-E191EE09C90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3175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90CDCA-925C-D3B9-C6C8-D89B10346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C6D7F-E6CA-AAB8-38FB-FB03E2B530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E6CF3-CD93-3A47-5C13-6EBA21283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F3AA3-6086-4639-A5F4-B52A1B38901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2416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5CB8C5D-C4A0-53E8-A99E-54BA457BB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17F53DD-B7C2-A1C9-D127-FCBFAB180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D6CF3D-5DDE-7D60-BFF2-A4D607A7F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C0CA3-F870-49A9-979E-C519C88B88A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1956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15010C-0A34-BD10-F588-BDC97E72F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3C12FC-03D3-77EB-CC26-B45809C105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942E07-394B-63CF-DF0F-2B0302A12F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34CA3-1028-4156-BE7E-DF1E45931AD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0074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AF78F0-7E00-ADE4-7FC1-D82548ACC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84F0E0-433F-8E68-4ECF-CA3C0C41F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9DE948-01D7-0278-37F1-4CE52EE99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4282C-0182-4370-B087-8331F807382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6202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1EF0B2-9124-7C24-4595-9AD6A028B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11FBB-8440-48CD-5704-27CCB3C7DF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A7EC16-FBBB-3859-F2F3-24C78F734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712E7-6F13-4227-BE94-01B8BA4283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2946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AE959-2049-5FA5-B51D-137ED4640D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A4DAB-3544-DCF6-F4D8-0432E09A8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C96DFB-3572-69AB-0D92-1E1AC27EB1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3F1DB-8EE7-4677-AEA7-72F1A7959BD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1775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BC2CD87-E296-F3D5-F8B6-E7A6D2B368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заголовка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DB5F897-A013-5091-453F-7ECF4AA8B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D71B295-3313-9E64-630E-3BBD357C62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99447A-BD01-E271-78D8-C29B656CC0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EE1E31C-0631-75BA-1BF8-8500EC373E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DDACD8-0B4A-4560-B048-0598194D2F5E}" type="slidenum">
              <a:rPr lang="ru-RU" altLang="en-US"/>
              <a:pPr/>
              <a:t>‹#›</a:t>
            </a:fld>
            <a:endParaRPr lang="ru-RU" altLang="en-US"/>
          </a:p>
        </p:txBody>
      </p:sp>
      <p:pic>
        <p:nvPicPr>
          <p:cNvPr id="6151" name="Picture 8" descr="фон">
            <a:extLst>
              <a:ext uri="{FF2B5EF4-FFF2-40B4-BE49-F238E27FC236}">
                <a16:creationId xmlns:a16="http://schemas.microsoft.com/office/drawing/2014/main" id="{6B527834-97A3-500B-2DA8-6F1BCFAD5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ahUKEwinzurK59PLAhXpPZoKHaJGDnsQjRwIBw&amp;url=http://www.smcusa.com/top-navigation/cad-models.aspx/126824/HEBW-PeltierType-Thermoelectric-Bath-Controller-Tank-Combination&amp;bvm=bv.117218890,d.bGs&amp;psig=AFQjCNFLNo-Ix2Hz7T4rmIEYmQCLAQVMHg&amp;ust=1458719454117751" TargetMode="Externa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http://www.google.ru/url?sa=i&amp;rct=j&amp;q=&amp;esrc=s&amp;source=images&amp;cd=&amp;cad=rja&amp;uact=8&amp;ved=0ahUKEwi3kfnm59PLAhVjYJoKHbvGDGoQjRwIBw&amp;url=http://www.smcusa.com/top-navigation/cad-models.aspx/126827/HEDW-Thermoelectric-Chiller-for-Chemicals-Controller-Heat-Exchanger-Combination&amp;bvm=bv.117218890,d.bGs&amp;psig=AFQjCNFWCMwEklrfkHGyrnCX7n0O1DhDiQ&amp;ust=145871951484855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ahUKEwi3kfnm59PLAhVjYJoKHbvGDGoQjRwIBw&amp;url=http://www.smcusa.com/top-navigation/cad-models.aspx/126827/HEDW-Thermoelectric-Chiller-for-Chemicals-Controller-Heat-Exchanger-Combination&amp;bvm=bv.117218890,d.bGs&amp;psig=AFQjCNFWCMwEklrfkHGyrnCX7n0O1DhDiQ&amp;ust=1458719514848553" TargetMode="External"/><Relationship Id="rId2" Type="http://schemas.openxmlformats.org/officeDocument/2006/relationships/hyperlink" Target="http://www.google.ru/url?sa=i&amp;rct=j&amp;q=&amp;esrc=s&amp;source=images&amp;cd=&amp;cad=rja&amp;uact=8&amp;ved=0ahUKEwinzurK59PLAhXpPZoKHaJGDnsQjRwIBw&amp;url=http://www.smcusa.com/top-navigation/cad-models.aspx/126824/HEBW-PeltierType-Thermoelectric-Bath-Controller-Tank-Combination&amp;bvm=bv.117218890,d.bGs&amp;psig=AFQjCNFLNo-Ix2Hz7T4rmIEYmQCLAQVMHg&amp;ust=145871945411775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ahUKEwinzurK59PLAhXpPZoKHaJGDnsQjRwIBw&amp;url=http://www.smcusa.com/top-navigation/cad-models.aspx/126824/HEBW-PeltierType-Thermoelectric-Bath-Controller-Tank-Combination&amp;bvm=bv.117218890,d.bGs&amp;psig=AFQjCNFLNo-Ix2Hz7T4rmIEYmQCLAQVMHg&amp;ust=145871945411775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hyperlink" Target="http://www.google.ru/url?sa=i&amp;rct=j&amp;q=&amp;esrc=s&amp;source=images&amp;cd=&amp;cad=rja&amp;uact=8&amp;ved=0ahUKEwi3kfnm59PLAhVjYJoKHbvGDGoQjRwIBw&amp;url=http://www.smcusa.com/top-navigation/cad-models.aspx/126827/HEDW-Thermoelectric-Chiller-for-Chemicals-Controller-Heat-Exchanger-Combination&amp;bvm=bv.117218890,d.bGs&amp;psig=AFQjCNFWCMwEklrfkHGyrnCX7n0O1DhDiQ&amp;ust=145871951484855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>
            <a:extLst>
              <a:ext uri="{FF2B5EF4-FFF2-40B4-BE49-F238E27FC236}">
                <a16:creationId xmlns:a16="http://schemas.microsoft.com/office/drawing/2014/main" id="{6649AA11-0A4B-F2E3-3D4C-3BA062D26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2513"/>
            <a:ext cx="8568630" cy="10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defRPr/>
            </a:pPr>
            <a:r>
              <a:rPr lang="ru-RU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pitchFamily="34" charset="0"/>
              </a:rPr>
              <a:t>КОМПОНЕНТЫ ОБОРУДОВАНИЯ для высокотехнологичных производств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8352928" cy="68580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3">
            <a:extLst>
              <a:ext uri="{FF2B5EF4-FFF2-40B4-BE49-F238E27FC236}">
                <a16:creationId xmlns:a16="http://schemas.microsoft.com/office/drawing/2014/main" id="{D623022D-9033-F14B-0AEB-3E20410A1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357313"/>
            <a:ext cx="5000625" cy="36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2625">
              <a:spcBef>
                <a:spcPct val="20000"/>
              </a:spcBef>
              <a:buChar char="•"/>
              <a:tabLst>
                <a:tab pos="242411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2625">
              <a:spcBef>
                <a:spcPct val="20000"/>
              </a:spcBef>
              <a:buChar char="–"/>
              <a:tabLst>
                <a:tab pos="242411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2625">
              <a:spcBef>
                <a:spcPct val="20000"/>
              </a:spcBef>
              <a:buChar char="•"/>
              <a:tabLst>
                <a:tab pos="24241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2625">
              <a:spcBef>
                <a:spcPct val="20000"/>
              </a:spcBef>
              <a:buChar char="–"/>
              <a:tabLst>
                <a:tab pos="2424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2625">
              <a:spcBef>
                <a:spcPct val="20000"/>
              </a:spcBef>
              <a:buChar char="»"/>
              <a:tabLst>
                <a:tab pos="2424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2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24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2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24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2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24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2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241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>
                <a:latin typeface="Calibri" panose="020F0502020204030204" pitchFamily="34" charset="0"/>
              </a:rPr>
              <a:t>Подключение по </a:t>
            </a:r>
            <a:r>
              <a:rPr lang="en-US" altLang="ru-RU" sz="1800" dirty="0" err="1">
                <a:latin typeface="Calibri" panose="020F0502020204030204" pitchFamily="34" charset="0"/>
              </a:rPr>
              <a:t>ProfiNet</a:t>
            </a:r>
            <a:r>
              <a:rPr lang="en-US" altLang="ru-RU" sz="1800" dirty="0">
                <a:latin typeface="Calibri" panose="020F0502020204030204" pitchFamily="34" charset="0"/>
              </a:rPr>
              <a:t>/IP</a:t>
            </a:r>
            <a:r>
              <a:rPr lang="ru-RU" altLang="ru-RU" sz="1800" dirty="0">
                <a:latin typeface="Calibri" panose="020F0502020204030204" pitchFamily="34" charset="0"/>
              </a:rPr>
              <a:t> или через </a:t>
            </a:r>
            <a:r>
              <a:rPr lang="ru-RU" altLang="ru-RU" sz="1800" dirty="0" err="1">
                <a:latin typeface="Calibri" panose="020F0502020204030204" pitchFamily="34" charset="0"/>
              </a:rPr>
              <a:t>многопиновый</a:t>
            </a:r>
            <a:r>
              <a:rPr lang="ru-RU" altLang="ru-RU" sz="1800" dirty="0">
                <a:latin typeface="Calibri" panose="020F0502020204030204" pitchFamily="34" charset="0"/>
              </a:rPr>
              <a:t> разъем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>
                <a:latin typeface="Calibri" panose="020F0502020204030204" pitchFamily="34" charset="0"/>
              </a:rPr>
              <a:t>5/2, 5/3, 2х3/2 распределители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>
                <a:latin typeface="Calibri" panose="020F0502020204030204" pitchFamily="34" charset="0"/>
              </a:rPr>
              <a:t>Монтаж</a:t>
            </a:r>
            <a:r>
              <a:rPr lang="en-US" altLang="ru-RU" sz="1800" dirty="0">
                <a:latin typeface="Calibri" panose="020F0502020204030204" pitchFamily="34" charset="0"/>
              </a:rPr>
              <a:t> </a:t>
            </a:r>
            <a:r>
              <a:rPr lang="ru-RU" altLang="ru-RU" sz="1800" dirty="0">
                <a:latin typeface="Calibri" panose="020F0502020204030204" pitchFamily="34" charset="0"/>
              </a:rPr>
              <a:t>на плите от 2 до 24 секций, позволяющий отказаться от излишнего резервирования распределителей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>
                <a:latin typeface="Calibri" panose="020F0502020204030204" pitchFamily="34" charset="0"/>
              </a:rPr>
              <a:t>Вывод пневматических соединений вниз или вбок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>
                <a:latin typeface="Calibri" panose="020F0502020204030204" pitchFamily="34" charset="0"/>
              </a:rPr>
              <a:t>Расход  до 1000нл/мин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>
                <a:latin typeface="Calibri" panose="020F0502020204030204" pitchFamily="34" charset="0"/>
              </a:rPr>
              <a:t>Потребляемая мощность до 0,8 Вт на катушку</a:t>
            </a:r>
          </a:p>
        </p:txBody>
      </p:sp>
      <p:sp>
        <p:nvSpPr>
          <p:cNvPr id="30724" name="Прямоугольник 5">
            <a:extLst>
              <a:ext uri="{FF2B5EF4-FFF2-40B4-BE49-F238E27FC236}">
                <a16:creationId xmlns:a16="http://schemas.microsoft.com/office/drawing/2014/main" id="{C4D6350D-B602-C710-03AB-D59B65EF8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4" y="571500"/>
            <a:ext cx="5000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Серия </a:t>
            </a:r>
            <a:r>
              <a:rPr lang="en-US" altLang="ru-RU" sz="2000" b="1" dirty="0">
                <a:latin typeface="Calibri" panose="020F0502020204030204" pitchFamily="34" charset="0"/>
              </a:rPr>
              <a:t>SVM – </a:t>
            </a:r>
            <a:r>
              <a:rPr lang="ru-RU" altLang="ru-RU" sz="2000" b="1" dirty="0">
                <a:latin typeface="Calibri" panose="020F0502020204030204" pitchFamily="34" charset="0"/>
              </a:rPr>
              <a:t>широкий выбор вариантов монтажа для различных применений</a:t>
            </a:r>
            <a:endParaRPr lang="ru-RU" altLang="ru-RU" sz="200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Loading">
            <a:extLst>
              <a:ext uri="{FF2B5EF4-FFF2-40B4-BE49-F238E27FC236}">
                <a16:creationId xmlns:a16="http://schemas.microsoft.com/office/drawing/2014/main" id="{B5301C53-2770-48B0-BD58-50202AAB3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32292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55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9">
            <a:extLst>
              <a:ext uri="{FF2B5EF4-FFF2-40B4-BE49-F238E27FC236}">
                <a16:creationId xmlns:a16="http://schemas.microsoft.com/office/drawing/2014/main" id="{9A0666B8-B07B-A15C-DBBB-AC40EDC9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49850"/>
            <a:ext cx="7134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b="1" dirty="0">
                <a:latin typeface="Arial" panose="020B0604020202020204" pitchFamily="34" charset="0"/>
              </a:rPr>
              <a:t>Оборудование для подготовки сжатого воздуха. </a:t>
            </a:r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ED8242CD-7070-0C89-C619-39D98CD52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214438"/>
            <a:ext cx="72056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</a:rPr>
              <a:t>Фильтрация, осушка, отделение паров масла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</a:rPr>
              <a:t>Законченные блоки для подготовки воздуха, поступающего от заводской магистрали или локального компрессора: фильтрация, осушка, регулировка давления</a:t>
            </a:r>
          </a:p>
        </p:txBody>
      </p:sp>
      <p:pic>
        <p:nvPicPr>
          <p:cNvPr id="40966" name="Picture 18">
            <a:extLst>
              <a:ext uri="{FF2B5EF4-FFF2-40B4-BE49-F238E27FC236}">
                <a16:creationId xmlns:a16="http://schemas.microsoft.com/office/drawing/2014/main" id="{AD23207B-E677-321A-79E6-9EC05B2E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9059"/>
            <a:ext cx="20478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230" y="3539059"/>
            <a:ext cx="1209000" cy="212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657826"/>
            <a:ext cx="2580750" cy="2091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3429000"/>
            <a:ext cx="1348500" cy="23970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8">
            <a:extLst>
              <a:ext uri="{FF2B5EF4-FFF2-40B4-BE49-F238E27FC236}">
                <a16:creationId xmlns:a16="http://schemas.microsoft.com/office/drawing/2014/main" id="{0DF7B690-776E-0613-B4F6-1A1BFAC02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016" y="403770"/>
            <a:ext cx="655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b="1" dirty="0">
                <a:latin typeface="Arial" panose="020B0604020202020204" pitchFamily="34" charset="0"/>
              </a:rPr>
              <a:t>Оборудование для </a:t>
            </a:r>
            <a:br>
              <a:rPr lang="ru-RU" altLang="en-US" b="1" dirty="0">
                <a:latin typeface="Arial" panose="020B0604020202020204" pitchFamily="34" charset="0"/>
              </a:rPr>
            </a:br>
            <a:r>
              <a:rPr lang="ru-RU" altLang="en-US" b="1" dirty="0">
                <a:latin typeface="Arial" panose="020B0604020202020204" pitchFamily="34" charset="0"/>
              </a:rPr>
              <a:t>систем охлаждения</a:t>
            </a:r>
          </a:p>
        </p:txBody>
      </p:sp>
      <p:sp>
        <p:nvSpPr>
          <p:cNvPr id="23565" name="Rectangle 12">
            <a:extLst>
              <a:ext uri="{FF2B5EF4-FFF2-40B4-BE49-F238E27FC236}">
                <a16:creationId xmlns:a16="http://schemas.microsoft.com/office/drawing/2014/main" id="{A836AFF3-C2AC-18FA-C6B3-3C80EDD8F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1343543"/>
            <a:ext cx="3150096" cy="403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en-US" sz="2000" b="1" dirty="0">
                <a:solidFill>
                  <a:srgbClr val="333399"/>
                </a:solidFill>
                <a:latin typeface="Arial" panose="020B0604020202020204" pitchFamily="34" charset="0"/>
              </a:rPr>
              <a:t>Клапаны</a:t>
            </a:r>
            <a:endParaRPr lang="ru-RU" altLang="en-US" sz="2000" b="1" dirty="0">
              <a:solidFill>
                <a:srgbClr val="333399"/>
              </a:solidFill>
            </a:endParaRPr>
          </a:p>
          <a:p>
            <a:pPr algn="ctr">
              <a:buFontTx/>
              <a:buChar char="•"/>
            </a:pPr>
            <a:endParaRPr lang="ru-RU" altLang="en-US" sz="1000" dirty="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altLang="en-US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Ду</a:t>
            </a: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до 50 мм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altLang="en-US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Пневмо</a:t>
            </a: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b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управляемые </a:t>
            </a:r>
            <a:b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и соленоидные 220В, 24В, 12 В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Для различных жидкостей</a:t>
            </a:r>
          </a:p>
        </p:txBody>
      </p:sp>
      <p:sp>
        <p:nvSpPr>
          <p:cNvPr id="23559" name="Rectangle 25">
            <a:extLst>
              <a:ext uri="{FF2B5EF4-FFF2-40B4-BE49-F238E27FC236}">
                <a16:creationId xmlns:a16="http://schemas.microsoft.com/office/drawing/2014/main" id="{3D705DC7-8D3B-6A05-FC68-C1D9CB42A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232" y="1441028"/>
            <a:ext cx="3141240" cy="4004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en-US" sz="2000" b="1" dirty="0">
                <a:solidFill>
                  <a:srgbClr val="333399"/>
                </a:solidFill>
                <a:latin typeface="Arial" panose="020B0604020202020204" pitchFamily="34" charset="0"/>
              </a:rPr>
              <a:t>Автоматика</a:t>
            </a:r>
            <a:endParaRPr lang="ru-RU" altLang="en-US" sz="1000" dirty="0">
              <a:solidFill>
                <a:srgbClr val="3333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Цифровые расходомеры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Расходы до </a:t>
            </a:r>
            <a:r>
              <a:rPr lang="en-U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25</a:t>
            </a: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0л/мин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Аналоговые и дискретные выходные сигналы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ru-RU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Font typeface="Arial Unicode MS" panose="020B0604020202020204" pitchFamily="34" charset="-128"/>
              <a:buNone/>
            </a:pPr>
            <a:endParaRPr lang="ru-RU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9" y="2996952"/>
            <a:ext cx="1389446" cy="2247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573016"/>
            <a:ext cx="1982864" cy="1671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265" y="3485150"/>
            <a:ext cx="1266242" cy="12333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>
            <a:extLst>
              <a:ext uri="{FF2B5EF4-FFF2-40B4-BE49-F238E27FC236}">
                <a16:creationId xmlns:a16="http://schemas.microsoft.com/office/drawing/2014/main" id="{69B4A17D-F01B-AA75-586F-31D48DFD085E}"/>
              </a:ext>
            </a:extLst>
          </p:cNvPr>
          <p:cNvSpPr/>
          <p:nvPr/>
        </p:nvSpPr>
        <p:spPr bwMode="auto">
          <a:xfrm>
            <a:off x="2830513" y="1076325"/>
            <a:ext cx="3630612" cy="577850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363" name="TextBox 1">
            <a:extLst>
              <a:ext uri="{FF2B5EF4-FFF2-40B4-BE49-F238E27FC236}">
                <a16:creationId xmlns:a16="http://schemas.microsoft.com/office/drawing/2014/main" id="{FAA361B0-9590-FD45-D075-885BE542E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212725"/>
            <a:ext cx="8342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cs typeface="Arial" panose="020B0604020202020204" pitchFamily="34" charset="0"/>
              </a:rPr>
              <a:t>Оборудование для стабилизации температуры и охлаждения</a:t>
            </a:r>
          </a:p>
        </p:txBody>
      </p:sp>
      <p:sp>
        <p:nvSpPr>
          <p:cNvPr id="15364" name="TextBox 2">
            <a:extLst>
              <a:ext uri="{FF2B5EF4-FFF2-40B4-BE49-F238E27FC236}">
                <a16:creationId xmlns:a16="http://schemas.microsoft.com/office/drawing/2014/main" id="{A1AA63E8-4D66-FBEB-05F2-62E9997C4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590800"/>
            <a:ext cx="2520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Точность регулирования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±0,</a:t>
            </a:r>
            <a:r>
              <a:rPr lang="en-US" altLang="ru-RU" sz="1200" b="1">
                <a:solidFill>
                  <a:srgbClr val="FF0000"/>
                </a:solidFill>
              </a:rPr>
              <a:t>5º</a:t>
            </a:r>
            <a:r>
              <a:rPr lang="ru-RU" altLang="ru-RU" sz="1200" b="1">
                <a:solidFill>
                  <a:srgbClr val="FF0000"/>
                </a:solidFill>
              </a:rPr>
              <a:t>С</a:t>
            </a:r>
            <a:r>
              <a:rPr lang="en-US" altLang="ru-RU" sz="1200" b="1">
                <a:solidFill>
                  <a:srgbClr val="FF0000"/>
                </a:solidFill>
              </a:rPr>
              <a:t>/</a:t>
            </a:r>
            <a:r>
              <a:rPr lang="ru-RU" altLang="ru-RU" sz="1200" b="1">
                <a:solidFill>
                  <a:srgbClr val="FF0000"/>
                </a:solidFill>
              </a:rPr>
              <a:t> ±1</a:t>
            </a:r>
            <a:r>
              <a:rPr lang="en-US" altLang="ru-RU" sz="1200" b="1">
                <a:solidFill>
                  <a:srgbClr val="FF0000"/>
                </a:solidFill>
              </a:rPr>
              <a:t>º</a:t>
            </a:r>
            <a:r>
              <a:rPr lang="ru-RU" altLang="ru-RU" sz="1200" b="1">
                <a:solidFill>
                  <a:srgbClr val="FF0000"/>
                </a:solidFill>
              </a:rPr>
              <a:t>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Диапазон регулирования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5-35</a:t>
            </a:r>
            <a:r>
              <a:rPr lang="en-US" altLang="ru-RU" sz="1200" b="1">
                <a:solidFill>
                  <a:srgbClr val="FF0000"/>
                </a:solidFill>
              </a:rPr>
              <a:t> º</a:t>
            </a:r>
            <a:r>
              <a:rPr lang="ru-RU" altLang="ru-RU" sz="1200" b="1">
                <a:solidFill>
                  <a:srgbClr val="FF0000"/>
                </a:solidFill>
              </a:rPr>
              <a:t>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Мощность охлаждения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FF0000"/>
                </a:solidFill>
              </a:rPr>
              <a:t>1-40кВт</a:t>
            </a:r>
          </a:p>
        </p:txBody>
      </p:sp>
      <p:sp>
        <p:nvSpPr>
          <p:cNvPr id="15365" name="TextBox 1">
            <a:extLst>
              <a:ext uri="{FF2B5EF4-FFF2-40B4-BE49-F238E27FC236}">
                <a16:creationId xmlns:a16="http://schemas.microsoft.com/office/drawing/2014/main" id="{B2D2472C-ABF5-B4CE-4750-10AC4A0C6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1136650"/>
            <a:ext cx="3379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Рефрижераторного типа</a:t>
            </a:r>
          </a:p>
        </p:txBody>
      </p:sp>
      <p:sp>
        <p:nvSpPr>
          <p:cNvPr id="15366" name="AutoShape 15">
            <a:hlinkClick r:id="rId3"/>
            <a:extLst>
              <a:ext uri="{FF2B5EF4-FFF2-40B4-BE49-F238E27FC236}">
                <a16:creationId xmlns:a16="http://schemas.microsoft.com/office/drawing/2014/main" id="{DAEC6519-4C7F-00EE-BF0F-538D9F5A89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5367" name="AutoShape 17">
            <a:hlinkClick r:id="rId3"/>
            <a:extLst>
              <a:ext uri="{FF2B5EF4-FFF2-40B4-BE49-F238E27FC236}">
                <a16:creationId xmlns:a16="http://schemas.microsoft.com/office/drawing/2014/main" id="{3BEB2E80-5864-BB10-1558-396463BA51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75" y="-12192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5368" name="AutoShape 23">
            <a:hlinkClick r:id="rId4"/>
            <a:extLst>
              <a:ext uri="{FF2B5EF4-FFF2-40B4-BE49-F238E27FC236}">
                <a16:creationId xmlns:a16="http://schemas.microsoft.com/office/drawing/2014/main" id="{01798143-FC79-A4F1-8951-CE5D36D671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175" y="-914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pic>
        <p:nvPicPr>
          <p:cNvPr id="15369" name="Picture 34" descr="ЧИЛЛЕР S&amp;A CW-7900 от 1350000 руб. | LASERTOR-Лазерные станки">
            <a:extLst>
              <a:ext uri="{FF2B5EF4-FFF2-40B4-BE49-F238E27FC236}">
                <a16:creationId xmlns:a16="http://schemas.microsoft.com/office/drawing/2014/main" id="{BAE1DB74-D9F1-0DCB-FBEC-ACCE635C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2" t="497" r="47459" b="-497"/>
          <a:stretch>
            <a:fillRect/>
          </a:stretch>
        </p:blipFill>
        <p:spPr bwMode="auto">
          <a:xfrm>
            <a:off x="5794375" y="1943100"/>
            <a:ext cx="3370263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0" descr="Чиллер CW 6200 AH S&amp;A купить в Москве по выгодной цене в интернет-магазине  LaserMarker.ru">
            <a:extLst>
              <a:ext uri="{FF2B5EF4-FFF2-40B4-BE49-F238E27FC236}">
                <a16:creationId xmlns:a16="http://schemas.microsoft.com/office/drawing/2014/main" id="{8D1778F7-215D-2FD0-8779-4BBA3BE0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-1231" r="21259" b="4211"/>
          <a:stretch>
            <a:fillRect/>
          </a:stretch>
        </p:blipFill>
        <p:spPr bwMode="auto">
          <a:xfrm>
            <a:off x="3359150" y="3375025"/>
            <a:ext cx="225583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Прямоугольник 3">
            <a:extLst>
              <a:ext uri="{FF2B5EF4-FFF2-40B4-BE49-F238E27FC236}">
                <a16:creationId xmlns:a16="http://schemas.microsoft.com/office/drawing/2014/main" id="{C6627662-3F30-1476-930B-4E5A1CC0B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1763713"/>
            <a:ext cx="2800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/>
              <a:t>Серии </a:t>
            </a:r>
            <a:r>
              <a:rPr lang="en-US" altLang="ru-RU" b="1"/>
              <a:t>CW  CWFL</a:t>
            </a:r>
            <a:endParaRPr lang="ru-RU" altLang="ru-RU" b="1"/>
          </a:p>
        </p:txBody>
      </p:sp>
      <p:sp>
        <p:nvSpPr>
          <p:cNvPr id="15372" name="AutoShape 38" descr="Чиллер S&amp;A модель SRM-1000FL - купить на Лазер Гуру">
            <a:extLst>
              <a:ext uri="{FF2B5EF4-FFF2-40B4-BE49-F238E27FC236}">
                <a16:creationId xmlns:a16="http://schemas.microsoft.com/office/drawing/2014/main" id="{6CBE299B-CA05-DFA4-487B-6395CAC547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5373" name="Picture 32" descr="Система охлаждения чиллер S&amp;A CW-5000TG | Сайн Сервис">
            <a:extLst>
              <a:ext uri="{FF2B5EF4-FFF2-40B4-BE49-F238E27FC236}">
                <a16:creationId xmlns:a16="http://schemas.microsoft.com/office/drawing/2014/main" id="{2CFF59A2-0082-D862-22FA-F9573610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4195763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BC762A30-E3EE-9354-67DB-B874870CB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212725"/>
            <a:ext cx="8645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u="sng">
                <a:latin typeface="Times New Roman" panose="02020603050405020304" pitchFamily="18" charset="0"/>
              </a:rPr>
              <a:t>Оборудование для стабилизации температуры и охлаждения</a:t>
            </a:r>
            <a:endParaRPr lang="en-US" altLang="ru-RU" b="1" u="sng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u="sng">
                <a:latin typeface="Times New Roman" panose="02020603050405020304" pitchFamily="18" charset="0"/>
              </a:rPr>
              <a:t>Устройство</a:t>
            </a:r>
          </a:p>
        </p:txBody>
      </p:sp>
      <p:sp>
        <p:nvSpPr>
          <p:cNvPr id="17411" name="AutoShape 15">
            <a:hlinkClick r:id="rId2"/>
            <a:extLst>
              <a:ext uri="{FF2B5EF4-FFF2-40B4-BE49-F238E27FC236}">
                <a16:creationId xmlns:a16="http://schemas.microsoft.com/office/drawing/2014/main" id="{F25722A6-2B7D-6E60-7BB3-4D249F456E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7412" name="AutoShape 17">
            <a:hlinkClick r:id="rId2"/>
            <a:extLst>
              <a:ext uri="{FF2B5EF4-FFF2-40B4-BE49-F238E27FC236}">
                <a16:creationId xmlns:a16="http://schemas.microsoft.com/office/drawing/2014/main" id="{3CCFECBA-A862-E994-CCF2-7524C3558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75" y="-12192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7413" name="AutoShape 23">
            <a:hlinkClick r:id="rId3"/>
            <a:extLst>
              <a:ext uri="{FF2B5EF4-FFF2-40B4-BE49-F238E27FC236}">
                <a16:creationId xmlns:a16="http://schemas.microsoft.com/office/drawing/2014/main" id="{4DF2DFA1-BCC5-1D5C-4F3D-1273FA9F7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175" y="-914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17414" name="AutoShape 38" descr="Чиллер S&amp;A модель SRM-1000FL - купить на Лазер Гуру">
            <a:extLst>
              <a:ext uri="{FF2B5EF4-FFF2-40B4-BE49-F238E27FC236}">
                <a16:creationId xmlns:a16="http://schemas.microsoft.com/office/drawing/2014/main" id="{06291D1F-A1F0-3B3A-7EE5-904BF52EF1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7415" name="Рисунок 5">
            <a:extLst>
              <a:ext uri="{FF2B5EF4-FFF2-40B4-BE49-F238E27FC236}">
                <a16:creationId xmlns:a16="http://schemas.microsoft.com/office/drawing/2014/main" id="{136C03EB-FE03-0E3E-58E7-F82CE9F15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1638300"/>
            <a:ext cx="7243763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143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30B1A016-D501-6F08-C8B8-805A06906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Термостабилизаторы серии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WFL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для охлаждения волоконных лазеров мощностью от 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кВт.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Рисунок 2">
            <a:extLst>
              <a:ext uri="{FF2B5EF4-FFF2-40B4-BE49-F238E27FC236}">
                <a16:creationId xmlns:a16="http://schemas.microsoft.com/office/drawing/2014/main" id="{04784BA9-8651-07A8-C02D-9A6A0DD2A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636838"/>
            <a:ext cx="6307138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252C4A59-03BB-C080-E174-57F5E8D97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212725"/>
            <a:ext cx="8645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u="sng">
                <a:latin typeface="Times New Roman" panose="02020603050405020304" pitchFamily="18" charset="0"/>
              </a:rPr>
              <a:t>Оборудование для стабилизации температуры и охлаждения</a:t>
            </a:r>
            <a:endParaRPr lang="en-US" altLang="ru-RU" b="1" u="sng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u="sng">
                <a:latin typeface="Times New Roman" panose="02020603050405020304" pitchFamily="18" charset="0"/>
              </a:rPr>
              <a:t>Устройство</a:t>
            </a:r>
          </a:p>
        </p:txBody>
      </p:sp>
      <p:sp>
        <p:nvSpPr>
          <p:cNvPr id="26627" name="AutoShape 15">
            <a:hlinkClick r:id="rId3"/>
            <a:extLst>
              <a:ext uri="{FF2B5EF4-FFF2-40B4-BE49-F238E27FC236}">
                <a16:creationId xmlns:a16="http://schemas.microsoft.com/office/drawing/2014/main" id="{3AAEECCF-C218-C25E-EA8C-CB26EDBC2C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975" y="-13716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26628" name="AutoShape 17">
            <a:hlinkClick r:id="rId3"/>
            <a:extLst>
              <a:ext uri="{FF2B5EF4-FFF2-40B4-BE49-F238E27FC236}">
                <a16:creationId xmlns:a16="http://schemas.microsoft.com/office/drawing/2014/main" id="{EC9223BD-037B-D91B-DD5D-BEED23E008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375" y="-12192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26629" name="AutoShape 23">
            <a:hlinkClick r:id="rId4"/>
            <a:extLst>
              <a:ext uri="{FF2B5EF4-FFF2-40B4-BE49-F238E27FC236}">
                <a16:creationId xmlns:a16="http://schemas.microsoft.com/office/drawing/2014/main" id="{11EFB354-AA3D-C167-7346-05C2EE844E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1175" y="-914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26630" name="AutoShape 38" descr="Чиллер S&amp;A модель SRM-1000FL - купить на Лазер Гуру">
            <a:extLst>
              <a:ext uri="{FF2B5EF4-FFF2-40B4-BE49-F238E27FC236}">
                <a16:creationId xmlns:a16="http://schemas.microsoft.com/office/drawing/2014/main" id="{EB75C18E-EA53-2D80-FC33-DB9C1C91C1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6631" name="Рисунок 1">
            <a:extLst>
              <a:ext uri="{FF2B5EF4-FFF2-40B4-BE49-F238E27FC236}">
                <a16:creationId xmlns:a16="http://schemas.microsoft.com/office/drawing/2014/main" id="{130444E9-20A8-62FD-B129-BA147E371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1512888"/>
            <a:ext cx="784225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5">
            <a:extLst>
              <a:ext uri="{FF2B5EF4-FFF2-40B4-BE49-F238E27FC236}">
                <a16:creationId xmlns:a16="http://schemas.microsoft.com/office/drawing/2014/main" id="{FFB4D5A8-4F9C-52D6-2239-E8FD453AE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881" y="87139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b="1" dirty="0">
                <a:latin typeface="Arial" panose="020B0604020202020204" pitchFamily="34" charset="0"/>
              </a:rPr>
              <a:t>Химически стойкие клапаны</a:t>
            </a:r>
          </a:p>
        </p:txBody>
      </p:sp>
      <p:sp>
        <p:nvSpPr>
          <p:cNvPr id="29701" name="Rectangle 6">
            <a:extLst>
              <a:ext uri="{FF2B5EF4-FFF2-40B4-BE49-F238E27FC236}">
                <a16:creationId xmlns:a16="http://schemas.microsoft.com/office/drawing/2014/main" id="{54AD91E8-47D9-E544-503B-C663B351C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723515"/>
            <a:ext cx="636394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1800" b="1" dirty="0">
                <a:latin typeface="+mj-lt"/>
              </a:rPr>
              <a:t>    2/2 и 3/2 клапаны с прямым электромагнитным </a:t>
            </a:r>
          </a:p>
          <a:p>
            <a:r>
              <a:rPr lang="ru-RU" sz="1800" b="1" dirty="0">
                <a:latin typeface="+mj-lt"/>
              </a:rPr>
              <a:t>управлением для химически активных сред  </a:t>
            </a:r>
            <a:r>
              <a:rPr lang="en-US" sz="1800" b="1" dirty="0">
                <a:latin typeface="+mj-lt"/>
              </a:rPr>
              <a:t>KZM(K)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• Работа с широким спектром сред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• Многообразие исполнений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• Минимальные застойные зоны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• Рабочий ресурс - более 5 млн. циклов 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ru-RU" sz="2000" b="1" dirty="0"/>
              <a:t> </a:t>
            </a:r>
            <a:endParaRPr lang="ru-RU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2" name="Rectangle 8">
            <a:extLst>
              <a:ext uri="{FF2B5EF4-FFF2-40B4-BE49-F238E27FC236}">
                <a16:creationId xmlns:a16="http://schemas.microsoft.com/office/drawing/2014/main" id="{E682EAD6-AAD2-AEE1-181E-655F65209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288135"/>
            <a:ext cx="62484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/>
            <a:r>
              <a:rPr lang="ru-RU" sz="1800" b="1" dirty="0">
                <a:latin typeface="+mj-lt"/>
              </a:rPr>
              <a:t>                           Клапаны </a:t>
            </a:r>
            <a:r>
              <a:rPr lang="ru-RU" altLang="en-US" sz="1800" b="1" dirty="0">
                <a:latin typeface="+mj-lt"/>
                <a:cs typeface="Arial" panose="020B0604020202020204" pitchFamily="34" charset="0"/>
              </a:rPr>
              <a:t>серии </a:t>
            </a:r>
            <a:r>
              <a:rPr lang="en-US" altLang="en-US" sz="1800" b="1" dirty="0">
                <a:latin typeface="+mj-lt"/>
                <a:cs typeface="Arial" panose="020B0604020202020204" pitchFamily="34" charset="0"/>
              </a:rPr>
              <a:t>LVQ</a:t>
            </a:r>
            <a:r>
              <a:rPr lang="ru-RU" altLang="en-US" sz="1800" b="1" dirty="0">
                <a:latin typeface="+mj-lt"/>
                <a:cs typeface="Arial" panose="020B0604020202020204" pitchFamily="34" charset="0"/>
              </a:rPr>
              <a:t>(</a:t>
            </a:r>
            <a:r>
              <a:rPr lang="en-US" altLang="en-US" sz="1800" b="1" dirty="0">
                <a:latin typeface="+mj-lt"/>
                <a:cs typeface="Arial" panose="020B0604020202020204" pitchFamily="34" charset="0"/>
              </a:rPr>
              <a:t>H)</a:t>
            </a:r>
            <a:endParaRPr lang="ru-RU" altLang="en-US" sz="1800" b="1" dirty="0">
              <a:latin typeface="+mj-lt"/>
              <a:cs typeface="Arial" panose="020B0604020202020204" pitchFamily="34" charset="0"/>
            </a:endParaRPr>
          </a:p>
          <a:p>
            <a:pPr marL="0" indent="0"/>
            <a:endParaRPr lang="ru-RU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Полностью из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PFA 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2-х линейного типа</a:t>
            </a:r>
            <a:endParaRPr lang="ru-RU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Н.З типа с пневматическим или ручным управлением.</a:t>
            </a:r>
            <a:endParaRPr lang="ru-RU" altLang="en-US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 dirty="0">
                <a:latin typeface="Arial" panose="020B0604020202020204" pitchFamily="34" charset="0"/>
              </a:rPr>
              <a:t>Индивидуальный монтаж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Давление среды до </a:t>
            </a:r>
            <a:r>
              <a:rPr lang="en-US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lang="ru-RU" altLang="en-US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атм.</a:t>
            </a:r>
          </a:p>
          <a:p>
            <a:pPr marL="0" indent="0"/>
            <a:endParaRPr lang="ru-RU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544339"/>
            <a:ext cx="3114675" cy="2016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588" y="3760520"/>
            <a:ext cx="1543856" cy="1656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4941168"/>
            <a:ext cx="1621901" cy="1438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526" y="2761702"/>
            <a:ext cx="1599509" cy="173466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9151" y="2992652"/>
            <a:ext cx="5760640" cy="1152128"/>
          </a:xfrm>
        </p:spPr>
        <p:txBody>
          <a:bodyPr/>
          <a:lstStyle/>
          <a:p>
            <a:r>
              <a:rPr lang="ru-RU" sz="1800" b="1" dirty="0"/>
              <a:t>2/2 клапан Серия </a:t>
            </a:r>
            <a:r>
              <a:rPr lang="en-US" sz="1800" b="1" dirty="0"/>
              <a:t>LVM</a:t>
            </a:r>
            <a:r>
              <a:rPr lang="ru-RU" sz="1800" b="1" dirty="0"/>
              <a:t>*</a:t>
            </a:r>
            <a:r>
              <a:rPr lang="en-US" sz="1800" b="1" dirty="0"/>
              <a:t>-XRV01 </a:t>
            </a:r>
            <a:br>
              <a:rPr lang="en-US" sz="1800" b="1" i="1" dirty="0"/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• Изолированная конструкция диафрагмы, стабильный расход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• Тестировался на работу с кислородом</a:t>
            </a:r>
            <a:br>
              <a:rPr lang="ru-RU" sz="1400" dirty="0"/>
            </a:br>
            <a:endParaRPr lang="ru-RU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_s71689">
            <a:extLst>
              <a:ext uri="{FF2B5EF4-FFF2-40B4-BE49-F238E27FC236}">
                <a16:creationId xmlns:a16="http://schemas.microsoft.com/office/drawing/2014/main" id="{296353B0-1F9F-8740-C774-271EB4938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188640"/>
            <a:ext cx="4793865" cy="588129"/>
          </a:xfrm>
          <a:prstGeom prst="cube">
            <a:avLst>
              <a:gd name="adj" fmla="val 10764"/>
            </a:avLst>
          </a:prstGeom>
          <a:gradFill rotWithShape="0">
            <a:gsLst>
              <a:gs pos="0">
                <a:schemeClr val="accent1">
                  <a:alpha val="39998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10333" tIns="5167" rIns="10333" bIns="5167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</a:rPr>
              <a:t>Технические решения для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</a:rPr>
              <a:t>вакуумого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</a:rPr>
              <a:t>и </a:t>
            </a:r>
            <a:r>
              <a:rPr lang="ru-RU" altLang="en-US" sz="1600" b="1" dirty="0" err="1">
                <a:solidFill>
                  <a:schemeClr val="tx2"/>
                </a:solidFill>
                <a:latin typeface="Arial" panose="020B0604020202020204" pitchFamily="34" charset="0"/>
              </a:rPr>
              <a:t>термовакуумного</a:t>
            </a:r>
            <a:r>
              <a:rPr lang="ru-RU" altLang="en-US" sz="1600" b="1" dirty="0">
                <a:solidFill>
                  <a:schemeClr val="tx2"/>
                </a:solidFill>
                <a:latin typeface="Arial" panose="020B0604020202020204" pitchFamily="34" charset="0"/>
              </a:rPr>
              <a:t> оборудования</a:t>
            </a:r>
          </a:p>
        </p:txBody>
      </p:sp>
      <p:pic>
        <p:nvPicPr>
          <p:cNvPr id="9219" name="Picture 13" descr="Установка3">
            <a:extLst>
              <a:ext uri="{FF2B5EF4-FFF2-40B4-BE49-F238E27FC236}">
                <a16:creationId xmlns:a16="http://schemas.microsoft.com/office/drawing/2014/main" id="{02BAD22C-C0C2-08B3-19BF-260C91C6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7230"/>
            <a:ext cx="3511158" cy="2270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7" name="Text Box 17">
            <a:extLst>
              <a:ext uri="{FF2B5EF4-FFF2-40B4-BE49-F238E27FC236}">
                <a16:creationId xmlns:a16="http://schemas.microsoft.com/office/drawing/2014/main" id="{2C7E7E03-A6AB-F194-C5DE-66A5BDEE2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05" y="1124744"/>
            <a:ext cx="3725623" cy="3462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Symbol" panose="05050102010706020507" pitchFamily="18" charset="2"/>
              <a:buChar char="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Клапаны для глубокого вакуума, затворы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Char char="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Вакуумная арматура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Char char="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Клапана для напуска газов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Char char="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Датчики расхода на воздух и инертные газы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Char char="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Датчики форвакуума и давления</a:t>
            </a:r>
            <a:endParaRPr lang="en-US" altLang="en-US" sz="12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Symbol" panose="05050102010706020507" pitchFamily="18" charset="2"/>
              <a:buChar char="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Подготовка сжатого воздуха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Char char=""/>
            </a:pPr>
            <a:r>
              <a:rPr lang="ru-RU" altLang="en-US" sz="12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Пневмоострова</a:t>
            </a:r>
            <a:endParaRPr lang="ru-RU" altLang="en-US" sz="12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Symbol" panose="05050102010706020507" pitchFamily="18" charset="2"/>
              <a:buChar char="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Элементы систем охлаждения</a:t>
            </a:r>
            <a:endParaRPr lang="ru-RU" altLang="en-US" sz="1200" i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ct val="50000"/>
              </a:spcBef>
              <a:buFont typeface="Courier New" panose="02070309020205020404" pitchFamily="49" charset="0"/>
              <a:buChar char="□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Клапаны</a:t>
            </a:r>
          </a:p>
          <a:p>
            <a:pPr lvl="1">
              <a:spcBef>
                <a:spcPct val="50000"/>
              </a:spcBef>
              <a:buFont typeface="Courier New" panose="02070309020205020404" pitchFamily="49" charset="0"/>
              <a:buChar char="□"/>
            </a:pPr>
            <a:r>
              <a:rPr lang="ru-RU" altLang="en-US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Расходомеры для жидкости</a:t>
            </a:r>
          </a:p>
          <a:p>
            <a:pPr lvl="1">
              <a:spcBef>
                <a:spcPct val="50000"/>
              </a:spcBef>
              <a:buFont typeface="Courier New" panose="02070309020205020404" pitchFamily="49" charset="0"/>
              <a:buChar char="□"/>
            </a:pPr>
            <a:r>
              <a:rPr lang="ru-RU" altLang="en-US" sz="12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Чиллеры</a:t>
            </a:r>
            <a:endParaRPr lang="ru-RU" altLang="en-US" sz="12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ct val="50000"/>
              </a:spcBef>
            </a:pPr>
            <a:endParaRPr lang="en-US" altLang="en-US" sz="10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 descr="https://thermionic.ru/upload/slider/T1/sliderT1_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08720"/>
            <a:ext cx="348257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3645024"/>
            <a:ext cx="4502978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5BCEC465-7700-C077-8869-818390636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3008313" cy="991914"/>
          </a:xfrm>
          <a:noFill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altLang="en-US" sz="2200" u="sng" dirty="0">
                <a:solidFill>
                  <a:srgbClr val="333399"/>
                </a:solidFill>
                <a:latin typeface="Arial" panose="020B0604020202020204" pitchFamily="34" charset="0"/>
              </a:rPr>
              <a:t>Высоковакуумные клапаны</a:t>
            </a:r>
            <a:endParaRPr lang="ru-RU" altLang="en-US" sz="2400" u="sng" dirty="0">
              <a:solidFill>
                <a:srgbClr val="333399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311121" cy="51622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От 1 </a:t>
            </a:r>
            <a:r>
              <a:rPr lang="ru-RU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Атм</a:t>
            </a: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до 1х10 </a:t>
            </a:r>
            <a:r>
              <a:rPr lang="ru-RU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ru-RU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Материал корпуса – </a:t>
            </a:r>
            <a:r>
              <a:rPr lang="ru-RU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нерж.сталь</a:t>
            </a: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Тип фланца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CF, KF, ISO-K</a:t>
            </a:r>
            <a:endParaRPr lang="ru-RU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Ду</a:t>
            </a: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от 16 до 160(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ISO </a:t>
            </a: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до 600)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</a:rPr>
              <a:t>Высокая проводимость и быстродействие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</a:rPr>
              <a:t>Ресурс более 200 000 циклов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</a:rPr>
              <a:t>Компактные габариты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</a:rPr>
              <a:t>Малое натекание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dirty="0">
                <a:latin typeface="Arial" panose="020B0604020202020204" pitchFamily="34" charset="0"/>
              </a:rPr>
              <a:t>Доступная цена</a:t>
            </a:r>
            <a:endParaRPr lang="ru-RU" sz="2000" dirty="0"/>
          </a:p>
        </p:txBody>
      </p:sp>
      <p:sp>
        <p:nvSpPr>
          <p:cNvPr id="12297" name="Text Box 12">
            <a:extLst>
              <a:ext uri="{FF2B5EF4-FFF2-40B4-BE49-F238E27FC236}">
                <a16:creationId xmlns:a16="http://schemas.microsoft.com/office/drawing/2014/main" id="{ED75BD3C-062A-4CBA-E041-5AADD4CCF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548" y="533127"/>
            <a:ext cx="504031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b="1" dirty="0">
                <a:solidFill>
                  <a:schemeClr val="tx2"/>
                </a:solidFill>
              </a:rPr>
              <a:t>Тип управления: пневматическое, электрическое, ручное</a:t>
            </a: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7597" r="16078" b="7597"/>
          <a:stretch>
            <a:fillRect/>
          </a:stretch>
        </p:blipFill>
        <p:spPr bwMode="auto">
          <a:xfrm>
            <a:off x="3847548" y="1536898"/>
            <a:ext cx="1807697" cy="243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t="13655" r="22134" b="6384"/>
          <a:stretch>
            <a:fillRect/>
          </a:stretch>
        </p:blipFill>
        <p:spPr bwMode="auto">
          <a:xfrm>
            <a:off x="5940152" y="3947589"/>
            <a:ext cx="1597442" cy="25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t="3963" r="17290" b="3963"/>
          <a:stretch>
            <a:fillRect/>
          </a:stretch>
        </p:blipFill>
        <p:spPr bwMode="auto">
          <a:xfrm>
            <a:off x="7013586" y="1334492"/>
            <a:ext cx="1864711" cy="243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Шиберные затворы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Электропневматический </a:t>
            </a:r>
            <a:r>
              <a:rPr lang="en-US" dirty="0"/>
              <a:t>XGCQ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25385" y="2174875"/>
            <a:ext cx="1503818" cy="3951288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Электромеханический</a:t>
            </a:r>
            <a:r>
              <a:rPr lang="en-US" dirty="0"/>
              <a:t> XGCD</a:t>
            </a: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881771" y="2174875"/>
            <a:ext cx="1568283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8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451248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en-US" sz="2400" dirty="0">
                <a:latin typeface="Arial" panose="020B0604020202020204" pitchFamily="34" charset="0"/>
              </a:rPr>
              <a:t> </a:t>
            </a:r>
            <a:r>
              <a:rPr lang="ru-RU" altLang="en-US" sz="2400" b="1" dirty="0">
                <a:latin typeface="Arial" panose="020B0604020202020204" pitchFamily="34" charset="0"/>
              </a:rPr>
              <a:t>Высоковакуумная арматура</a:t>
            </a:r>
            <a:br>
              <a:rPr lang="ru-RU" altLang="en-US" sz="2000" b="1" dirty="0">
                <a:latin typeface="Arial" panose="020B0604020202020204" pitchFamily="34" charset="0"/>
              </a:rPr>
            </a:br>
            <a:b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en-US" sz="1600" dirty="0">
                <a:latin typeface="Arial" panose="020B0604020202020204" pitchFamily="34" charset="0"/>
              </a:rPr>
              <a:t> Кольца и хомуты, струбцины для закрепления фланцев клапана и линии</a:t>
            </a:r>
            <a:br>
              <a:rPr lang="ru-RU" altLang="en-US" sz="1600" dirty="0">
                <a:latin typeface="Arial" panose="020B0604020202020204" pitchFamily="34" charset="0"/>
              </a:rPr>
            </a:br>
            <a:r>
              <a:rPr lang="ru-RU" altLang="en-US" sz="1600" dirty="0">
                <a:latin typeface="Arial" panose="020B0604020202020204" pitchFamily="34" charset="0"/>
              </a:rPr>
              <a:t> Сильфоны, тройники, кресты, патрубки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374" y="2633266"/>
            <a:ext cx="6533251" cy="28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25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>
            <a:extLst>
              <a:ext uri="{FF2B5EF4-FFF2-40B4-BE49-F238E27FC236}">
                <a16:creationId xmlns:a16="http://schemas.microsoft.com/office/drawing/2014/main" id="{6BCC6EAE-3DEE-91A1-1BAF-9A29A43E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76672"/>
            <a:ext cx="6307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en-US" b="1" dirty="0">
                <a:latin typeface="Arial" panose="020B0604020202020204" pitchFamily="34" charset="0"/>
              </a:rPr>
              <a:t>Датчики расхода газов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6AE40934-9F40-7154-9E26-56950ADBB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9359" y="4179539"/>
            <a:ext cx="518457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 sz="1800" b="1" dirty="0">
                <a:latin typeface="Calibri" panose="020F0502020204030204" pitchFamily="34" charset="0"/>
              </a:rPr>
              <a:t>Для простых задач: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 dirty="0">
                <a:latin typeface="Calibri" panose="020F0502020204030204" pitchFamily="34" charset="0"/>
              </a:rPr>
              <a:t>Сжатый воздух и инертные газы: </a:t>
            </a:r>
            <a:r>
              <a:rPr lang="en-US" altLang="en-US" sz="1800" dirty="0">
                <a:latin typeface="Calibri" panose="020F0502020204030204" pitchFamily="34" charset="0"/>
              </a:rPr>
              <a:t>N2, </a:t>
            </a:r>
            <a:r>
              <a:rPr lang="en-US" altLang="en-US" sz="1800" dirty="0" err="1">
                <a:latin typeface="Calibri" panose="020F0502020204030204" pitchFamily="34" charset="0"/>
              </a:rPr>
              <a:t>Ar</a:t>
            </a:r>
            <a:r>
              <a:rPr lang="en-US" altLang="en-US" sz="1800" dirty="0">
                <a:latin typeface="Calibri" panose="020F0502020204030204" pitchFamily="34" charset="0"/>
              </a:rPr>
              <a:t>, CO2</a:t>
            </a:r>
            <a:endParaRPr lang="ru-RU" altLang="en-US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Calibri" panose="020F0502020204030204" pitchFamily="34" charset="0"/>
              </a:rPr>
              <a:t>0.1..500 </a:t>
            </a:r>
            <a:r>
              <a:rPr lang="ru-RU" altLang="en-US" sz="1800" dirty="0">
                <a:latin typeface="Calibri" panose="020F0502020204030204" pitchFamily="34" charset="0"/>
              </a:rPr>
              <a:t>л</a:t>
            </a:r>
            <a:r>
              <a:rPr lang="en-US" altLang="en-US" sz="1800" dirty="0">
                <a:latin typeface="Calibri" panose="020F0502020204030204" pitchFamily="34" charset="0"/>
              </a:rPr>
              <a:t>/</a:t>
            </a:r>
            <a:r>
              <a:rPr lang="ru-RU" altLang="en-US" sz="1800" dirty="0">
                <a:latin typeface="Calibri" panose="020F0502020204030204" pitchFamily="34" charset="0"/>
              </a:rPr>
              <a:t>мин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 dirty="0">
                <a:latin typeface="Calibri" panose="020F0502020204030204" pitchFamily="34" charset="0"/>
              </a:rPr>
              <a:t>С цифровой индикацией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 dirty="0">
                <a:latin typeface="Calibri" panose="020F0502020204030204" pitchFamily="34" charset="0"/>
              </a:rPr>
              <a:t>Дискретные выходные сигналы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Наличие аналоговых выходов по току и напряжению</a:t>
            </a:r>
          </a:p>
          <a:p>
            <a:endParaRPr lang="ru-RU" altLang="en-US" dirty="0"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77" r="1287"/>
          <a:stretch/>
        </p:blipFill>
        <p:spPr>
          <a:xfrm>
            <a:off x="2771800" y="1108801"/>
            <a:ext cx="3828671" cy="2718615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0" y="0"/>
            <a:ext cx="7778196" cy="7389440"/>
          </a:xfrm>
        </p:spPr>
      </p:pic>
    </p:spTree>
    <p:extLst>
      <p:ext uri="{BB962C8B-B14F-4D97-AF65-F5344CB8AC3E}">
        <p14:creationId xmlns:p14="http://schemas.microsoft.com/office/powerpoint/2010/main" val="884314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CABC7-DB75-509B-0BD0-753096BD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Датчики давления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PSE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Loading">
            <a:extLst>
              <a:ext uri="{FF2B5EF4-FFF2-40B4-BE49-F238E27FC236}">
                <a16:creationId xmlns:a16="http://schemas.microsoft.com/office/drawing/2014/main" id="{0FBBF388-4A89-A2AF-89C3-ABE9C6B78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93765"/>
            <a:ext cx="1625056" cy="16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55559DC4-8147-A7FF-4540-7242529BC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2093765"/>
            <a:ext cx="51845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 dirty="0">
                <a:latin typeface="Calibri" panose="020F0502020204030204" pitchFamily="34" charset="0"/>
              </a:rPr>
              <a:t>Сжатый воздух и инертные газы: </a:t>
            </a:r>
            <a:r>
              <a:rPr lang="en-US" altLang="en-US" sz="1800" dirty="0">
                <a:latin typeface="Calibri" panose="020F0502020204030204" pitchFamily="34" charset="0"/>
              </a:rPr>
              <a:t>N2, </a:t>
            </a:r>
            <a:r>
              <a:rPr lang="en-US" altLang="en-US" sz="1800" dirty="0" err="1">
                <a:latin typeface="Calibri" panose="020F0502020204030204" pitchFamily="34" charset="0"/>
              </a:rPr>
              <a:t>Ar</a:t>
            </a:r>
            <a:r>
              <a:rPr lang="en-US" altLang="en-US" sz="1800" dirty="0">
                <a:latin typeface="Calibri" panose="020F0502020204030204" pitchFamily="34" charset="0"/>
              </a:rPr>
              <a:t>, CO2</a:t>
            </a:r>
            <a:endParaRPr lang="ru-RU" altLang="en-US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 dirty="0">
                <a:latin typeface="Calibri" panose="020F0502020204030204" pitchFamily="34" charset="0"/>
              </a:rPr>
              <a:t>Диапазоны давлений от -1 до 10 </a:t>
            </a:r>
            <a:r>
              <a:rPr lang="ru-RU" altLang="en-US" sz="1800" dirty="0" err="1">
                <a:latin typeface="Calibri" panose="020F0502020204030204" pitchFamily="34" charset="0"/>
              </a:rPr>
              <a:t>атм</a:t>
            </a:r>
            <a:endParaRPr lang="ru-RU" altLang="en-US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 dirty="0">
                <a:latin typeface="Calibri" panose="020F0502020204030204" pitchFamily="34" charset="0"/>
              </a:rPr>
              <a:t>С цифровой индикацией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 dirty="0">
                <a:latin typeface="Calibri" panose="020F0502020204030204" pitchFamily="34" charset="0"/>
              </a:rPr>
              <a:t>Дискретные и аналоговые  выходные сигналы </a:t>
            </a:r>
            <a:endParaRPr lang="ru-RU" alt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altLang="en-US" dirty="0"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094562"/>
            <a:ext cx="2086861" cy="17745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4152" y="378041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Три диапазона рабочих давлений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Высокая точность и линейность характеристик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Компактная конструкция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Исполнение А с повышенной точностью</a:t>
            </a:r>
          </a:p>
        </p:txBody>
      </p:sp>
    </p:spTree>
    <p:extLst>
      <p:ext uri="{BB962C8B-B14F-4D97-AF65-F5344CB8AC3E}">
        <p14:creationId xmlns:p14="http://schemas.microsoft.com/office/powerpoint/2010/main" val="108121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89D4C48-5F68-C3F4-69C9-FF9BB1208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4" y="739774"/>
            <a:ext cx="6643688" cy="642938"/>
          </a:xfrm>
        </p:spPr>
        <p:txBody>
          <a:bodyPr/>
          <a:lstStyle/>
          <a:p>
            <a:r>
              <a:rPr lang="ru-RU" alt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Пневмоострова</a:t>
            </a:r>
            <a:r>
              <a:rPr lang="ru-RU" alt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управления клапанами и исполнительными механизмами</a:t>
            </a:r>
          </a:p>
        </p:txBody>
      </p:sp>
      <p:pic>
        <p:nvPicPr>
          <p:cNvPr id="3074" name="Picture 2" descr="Loading">
            <a:extLst>
              <a:ext uri="{FF2B5EF4-FFF2-40B4-BE49-F238E27FC236}">
                <a16:creationId xmlns:a16="http://schemas.microsoft.com/office/drawing/2014/main" id="{9EA37B71-23FB-BB61-A406-ECD1307CF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65351"/>
            <a:ext cx="4029074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ading">
            <a:extLst>
              <a:ext uri="{FF2B5EF4-FFF2-40B4-BE49-F238E27FC236}">
                <a16:creationId xmlns:a16="http://schemas.microsoft.com/office/drawing/2014/main" id="{43F00399-2F92-6AAC-D680-78C631E3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302" y="2276872"/>
            <a:ext cx="4029074" cy="34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80EE0F3BFB4F4BB53EAEF101C7C824" ma:contentTypeVersion="15" ma:contentTypeDescription="Создание документа." ma:contentTypeScope="" ma:versionID="f300ca38576176b502ef4ca7c000ab2e">
  <xsd:schema xmlns:xsd="http://www.w3.org/2001/XMLSchema" xmlns:xs="http://www.w3.org/2001/XMLSchema" xmlns:p="http://schemas.microsoft.com/office/2006/metadata/properties" xmlns:ns2="1908472c-93b1-4c8a-841a-aefd38d394a6" xmlns:ns3="daf21297-e594-4eec-97b3-a75bd2e6fb16" targetNamespace="http://schemas.microsoft.com/office/2006/metadata/properties" ma:root="true" ma:fieldsID="1d7de881dbc657613c42daae164fdb27" ns2:_="" ns3:_="">
    <xsd:import namespace="1908472c-93b1-4c8a-841a-aefd38d394a6"/>
    <xsd:import namespace="daf21297-e594-4eec-97b3-a75bd2e6fb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08472c-93b1-4c8a-841a-aefd38d39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3e28d8a9-3aee-46cc-a50c-e2cf7d9594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f21297-e594-4eec-97b3-a75bd2e6fb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f9eb3cf-68f2-41b2-be6e-5c9ffc4b8479}" ma:internalName="TaxCatchAll" ma:showField="CatchAllData" ma:web="daf21297-e594-4eec-97b3-a75bd2e6fb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CDCD38-8FC6-4407-91C8-664234E313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08472c-93b1-4c8a-841a-aefd38d394a6"/>
    <ds:schemaRef ds:uri="daf21297-e594-4eec-97b3-a75bd2e6fb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35C6A8-43FA-4391-A5A5-3A3FF495BD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8659</TotalTime>
  <Words>720</Words>
  <Application>Microsoft Office PowerPoint</Application>
  <PresentationFormat>Экран (4:3)</PresentationFormat>
  <Paragraphs>135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Courier New</vt:lpstr>
      <vt:lpstr>Arial</vt:lpstr>
      <vt:lpstr>Calibri</vt:lpstr>
      <vt:lpstr>Times New Roman</vt:lpstr>
      <vt:lpstr>Arial Unicode MS</vt:lpstr>
      <vt:lpstr>Wingdings</vt:lpstr>
      <vt:lpstr>Symbol</vt:lpstr>
      <vt:lpstr>Оформление по умолчанию</vt:lpstr>
      <vt:lpstr>Презентация PowerPoint</vt:lpstr>
      <vt:lpstr>Презентация PowerPoint</vt:lpstr>
      <vt:lpstr>Высоковакуумные клапаны</vt:lpstr>
      <vt:lpstr>Шиберные затворы</vt:lpstr>
      <vt:lpstr> Высоковакуумная арматура   Кольца и хомуты, струбцины для закрепления фланцев клапана и линии  Сильфоны, тройники, кресты, патрубки</vt:lpstr>
      <vt:lpstr>Презентация PowerPoint</vt:lpstr>
      <vt:lpstr>Презентация PowerPoint</vt:lpstr>
      <vt:lpstr>Датчики давления ISE/PSE</vt:lpstr>
      <vt:lpstr>Пневмоострова для управления клапанами и исполнительными механизмами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Термостабилизаторы серии СWFL для охлаждения волоконных лазеров мощностью от 1 до 40 кВт. </vt:lpstr>
      <vt:lpstr>Презентация PowerPoint</vt:lpstr>
      <vt:lpstr>2/2 клапан Серия LVM*-XRV01  • Изолированная конструкция диафрагмы, стабильный расход       • Тестировался на работу с кислородом </vt:lpstr>
    </vt:vector>
  </TitlesOfParts>
  <Company>SMC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Stenin</dc:creator>
  <cp:lastModifiedBy>Romanchenko Andrey</cp:lastModifiedBy>
  <cp:revision>186</cp:revision>
  <cp:lastPrinted>2002-05-20T12:15:32Z</cp:lastPrinted>
  <dcterms:created xsi:type="dcterms:W3CDTF">2002-05-16T13:11:30Z</dcterms:created>
  <dcterms:modified xsi:type="dcterms:W3CDTF">2023-09-28T05:15:23Z</dcterms:modified>
</cp:coreProperties>
</file>