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60" r:id="rId1"/>
  </p:sldMasterIdLst>
  <p:sldIdLst>
    <p:sldId id="276" r:id="rId2"/>
    <p:sldId id="281" r:id="rId3"/>
    <p:sldId id="284" r:id="rId4"/>
    <p:sldId id="282" r:id="rId5"/>
    <p:sldId id="298" r:id="rId6"/>
    <p:sldId id="283" r:id="rId7"/>
    <p:sldId id="289" r:id="rId8"/>
    <p:sldId id="287" r:id="rId9"/>
    <p:sldId id="291" r:id="rId10"/>
    <p:sldId id="292" r:id="rId11"/>
    <p:sldId id="293" r:id="rId12"/>
    <p:sldId id="288" r:id="rId13"/>
    <p:sldId id="295" r:id="rId14"/>
    <p:sldId id="296" r:id="rId15"/>
    <p:sldId id="285" r:id="rId16"/>
    <p:sldId id="286" r:id="rId17"/>
    <p:sldId id="260" r:id="rId18"/>
    <p:sldId id="278" r:id="rId19"/>
    <p:sldId id="277" r:id="rId20"/>
    <p:sldId id="297" r:id="rId21"/>
    <p:sldId id="268" r:id="rId22"/>
    <p:sldId id="273" r:id="rId23"/>
    <p:sldId id="263" r:id="rId24"/>
    <p:sldId id="272" r:id="rId25"/>
    <p:sldId id="279" r:id="rId26"/>
    <p:sldId id="294" r:id="rId27"/>
    <p:sldId id="29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00"/>
    <a:srgbClr val="005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5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7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64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91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73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42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33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7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04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040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30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8E9AB-F3E9-4735-9237-A5174B6C4071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BCB9-DBD2-4309-BC6E-76C630D6F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81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cntd.ru/document/902170553#7EA0K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DF71D-E815-408E-B658-F779722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33209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Обеспечения безопасности на комплексе</a:t>
            </a:r>
            <a:r>
              <a:rPr lang="en-US" dirty="0">
                <a:solidFill>
                  <a:schemeClr val="bg1"/>
                </a:solidFill>
              </a:rPr>
              <a:t> NICA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26000B-272C-4699-8D47-55CB60459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1" y="1684337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Система блокировок и сигнализаций (</a:t>
            </a:r>
            <a:r>
              <a:rPr lang="ru-RU" dirty="0" err="1">
                <a:solidFill>
                  <a:schemeClr val="bg1"/>
                </a:solidFill>
              </a:rPr>
              <a:t>СБиС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r>
              <a:rPr lang="ru-RU" dirty="0">
                <a:solidFill>
                  <a:schemeClr val="bg1"/>
                </a:solidFill>
              </a:rPr>
              <a:t>Автоматизированная система радиационного контроля (АСРК)</a:t>
            </a:r>
          </a:p>
          <a:p>
            <a:r>
              <a:rPr lang="ru-RU" dirty="0">
                <a:solidFill>
                  <a:schemeClr val="bg1"/>
                </a:solidFill>
              </a:rPr>
              <a:t>Видеонаблюдение</a:t>
            </a:r>
          </a:p>
          <a:p>
            <a:r>
              <a:rPr lang="ru-RU" dirty="0">
                <a:solidFill>
                  <a:schemeClr val="bg1"/>
                </a:solidFill>
              </a:rPr>
              <a:t>Средства связи на комплексе</a:t>
            </a:r>
          </a:p>
          <a:p>
            <a:r>
              <a:rPr lang="ru-RU" dirty="0">
                <a:solidFill>
                  <a:schemeClr val="bg1"/>
                </a:solidFill>
              </a:rPr>
              <a:t>Электронный журнал</a:t>
            </a:r>
          </a:p>
          <a:p>
            <a:r>
              <a:rPr lang="ru-RU" dirty="0">
                <a:solidFill>
                  <a:schemeClr val="bg1"/>
                </a:solidFill>
              </a:rPr>
              <a:t>График дежурств</a:t>
            </a:r>
          </a:p>
        </p:txBody>
      </p:sp>
    </p:spTree>
    <p:extLst>
      <p:ext uri="{BB962C8B-B14F-4D97-AF65-F5344CB8AC3E}">
        <p14:creationId xmlns:p14="http://schemas.microsoft.com/office/powerpoint/2010/main" val="542242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24B30-872B-4980-83F5-C5777F5E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44874" y="310873"/>
            <a:ext cx="6857998" cy="6236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AE90F-A7C0-4F34-8E29-2640CDD77340}"/>
              </a:ext>
            </a:extLst>
          </p:cNvPr>
          <p:cNvSpPr txBox="1"/>
          <p:nvPr/>
        </p:nvSpPr>
        <p:spPr>
          <a:xfrm flipH="1">
            <a:off x="0" y="-111972"/>
            <a:ext cx="595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Зоны и режимы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824A64F8-2C54-488A-8E41-A219B3833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86825"/>
              </p:ext>
            </p:extLst>
          </p:nvPr>
        </p:nvGraphicFramePr>
        <p:xfrm>
          <a:off x="-637" y="289240"/>
          <a:ext cx="5955745" cy="10823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572">
                  <a:extLst>
                    <a:ext uri="{9D8B030D-6E8A-4147-A177-3AD203B41FA5}">
                      <a16:colId xmlns:a16="http://schemas.microsoft.com/office/drawing/2014/main" val="354546793"/>
                    </a:ext>
                  </a:extLst>
                </a:gridCol>
                <a:gridCol w="809214">
                  <a:extLst>
                    <a:ext uri="{9D8B030D-6E8A-4147-A177-3AD203B41FA5}">
                      <a16:colId xmlns:a16="http://schemas.microsoft.com/office/drawing/2014/main" val="2315411934"/>
                    </a:ext>
                  </a:extLst>
                </a:gridCol>
                <a:gridCol w="1111194">
                  <a:extLst>
                    <a:ext uri="{9D8B030D-6E8A-4147-A177-3AD203B41FA5}">
                      <a16:colId xmlns:a16="http://schemas.microsoft.com/office/drawing/2014/main" val="3770453787"/>
                    </a:ext>
                  </a:extLst>
                </a:gridCol>
                <a:gridCol w="2157069">
                  <a:extLst>
                    <a:ext uri="{9D8B030D-6E8A-4147-A177-3AD203B41FA5}">
                      <a16:colId xmlns:a16="http://schemas.microsoft.com/office/drawing/2014/main" val="1266744098"/>
                    </a:ext>
                  </a:extLst>
                </a:gridCol>
                <a:gridCol w="1653696">
                  <a:extLst>
                    <a:ext uri="{9D8B030D-6E8A-4147-A177-3AD203B41FA5}">
                      <a16:colId xmlns:a16="http://schemas.microsoft.com/office/drawing/2014/main" val="3015234325"/>
                    </a:ext>
                  </a:extLst>
                </a:gridCol>
              </a:tblGrid>
              <a:tr h="305096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№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Наименование режима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Стоппер пучка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Помещения, становящиеся зонами запрета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>
                          <a:effectLst/>
                        </a:rPr>
                        <a:t>Разблокируемое</a:t>
                      </a:r>
                      <a:r>
                        <a:rPr lang="ru-RU" sz="1000" dirty="0">
                          <a:effectLst/>
                        </a:rPr>
                        <a:t> оборудование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extLst>
                  <a:ext uri="{0D108BD9-81ED-4DB2-BD59-A6C34878D82A}">
                    <a16:rowId xmlns:a16="http://schemas.microsoft.com/office/drawing/2014/main" val="1937121096"/>
                  </a:ext>
                </a:extLst>
              </a:tr>
              <a:tr h="15486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Нет пучка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extLst>
                  <a:ext uri="{0D108BD9-81ED-4DB2-BD59-A6C34878D82A}">
                    <a16:rowId xmlns:a16="http://schemas.microsoft.com/office/drawing/2014/main" val="2601956799"/>
                  </a:ext>
                </a:extLst>
              </a:tr>
              <a:tr h="46459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ЛУТИ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автономный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ЦФ3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зал ЛУТИ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зал ЛУТИ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зона инжекции в Нуклотрон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ИЗН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ВЧ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ЦФ2 ЛУТИ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extLst>
                  <a:ext uri="{0D108BD9-81ED-4DB2-BD59-A6C34878D82A}">
                    <a16:rowId xmlns:a16="http://schemas.microsoft.com/office/drawing/2014/main" val="3168211345"/>
                  </a:ext>
                </a:extLst>
              </a:tr>
              <a:tr h="46459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ЛУТИ+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СОЧИ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Мишень СОЧИ,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ЦФ2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зал ЛУТИ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зал ЛУТИ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корп.1 зона инжекции в Нуклотрон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ИЗН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 ВЧ ЛУТИ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extLst>
                  <a:ext uri="{0D108BD9-81ED-4DB2-BD59-A6C34878D82A}">
                    <a16:rowId xmlns:a16="http://schemas.microsoft.com/office/drawing/2014/main" val="3944896602"/>
                  </a:ext>
                </a:extLst>
              </a:tr>
              <a:tr h="774323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ЛУТИ+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Бустер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indent="-68580" algn="ctr"/>
                      <a:r>
                        <a:rPr lang="ru-RU" sz="1000" dirty="0">
                          <a:effectLst/>
                        </a:rPr>
                        <a:t>Ловушка в канале Бустер-</a:t>
                      </a:r>
                      <a:r>
                        <a:rPr lang="ru-RU" sz="1000" dirty="0" err="1">
                          <a:effectLst/>
                        </a:rPr>
                        <a:t>Нуклотрон</a:t>
                      </a:r>
                      <a:endParaRPr lang="ru-RU" sz="1000" dirty="0">
                        <a:effectLst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</a:rPr>
                        <a:t>зал ЛУТИ цок. этаж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зал ЛУТИ 1 этаж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канал ЛУ 1 этаж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канал ЛУ цок. этаж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зона инжекции в </a:t>
                      </a:r>
                      <a:r>
                        <a:rPr lang="ru-RU" sz="1000" dirty="0" err="1">
                          <a:effectLst/>
                        </a:rPr>
                        <a:t>Нуклотрон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корп.1 зал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тоннель 1 – 2 корпус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ИП </a:t>
                      </a:r>
                      <a:r>
                        <a:rPr lang="ru-RU" sz="1000" dirty="0" err="1">
                          <a:effectLst/>
                        </a:rPr>
                        <a:t>вент.камера</a:t>
                      </a:r>
                      <a:endParaRPr lang="ru-RU" sz="1000" dirty="0">
                        <a:effectLst/>
                      </a:endParaRPr>
                    </a:p>
                    <a:p>
                      <a:r>
                        <a:rPr lang="ru-RU" sz="1000" dirty="0">
                          <a:effectLst/>
                        </a:rPr>
                        <a:t>ИП цок. этаж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ИЗН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 ВЧ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ЦФ2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ЦФ3 ЛУТИ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extLst>
                  <a:ext uri="{0D108BD9-81ED-4DB2-BD59-A6C34878D82A}">
                    <a16:rowId xmlns:a16="http://schemas.microsoft.com/office/drawing/2014/main" val="2809434093"/>
                  </a:ext>
                </a:extLst>
              </a:tr>
              <a:tr h="85175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ЛУТИ+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Бустер+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Нуклотрон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Нож септума на выводе в ИП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зал ЛУТИ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зал ЛУТИ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зона инжекции в Нуклотрон </a:t>
                      </a:r>
                    </a:p>
                    <a:p>
                      <a:r>
                        <a:rPr lang="ru-RU" sz="1000">
                          <a:effectLst/>
                        </a:rPr>
                        <a:t>корп.1 зал</a:t>
                      </a:r>
                    </a:p>
                    <a:p>
                      <a:r>
                        <a:rPr lang="ru-RU" sz="1000">
                          <a:effectLst/>
                        </a:rPr>
                        <a:t>тоннель 1 – 2 корпус</a:t>
                      </a:r>
                    </a:p>
                    <a:p>
                      <a:r>
                        <a:rPr lang="ru-RU" sz="1000">
                          <a:effectLst/>
                        </a:rPr>
                        <a:t>ИП вент.камера</a:t>
                      </a:r>
                    </a:p>
                    <a:p>
                      <a:r>
                        <a:rPr lang="ru-RU" sz="1000">
                          <a:effectLst/>
                        </a:rPr>
                        <a:t>ИП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ИП канал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ИЗН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 ВЧ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ЦФ2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ЦФ3 ЛУТИ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extLst>
                  <a:ext uri="{0D108BD9-81ED-4DB2-BD59-A6C34878D82A}">
                    <a16:rowId xmlns:a16="http://schemas.microsoft.com/office/drawing/2014/main" val="4121521613"/>
                  </a:ext>
                </a:extLst>
              </a:tr>
              <a:tr h="929187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ЛУТИ+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Бустер+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Нуклотрон+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ИП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Перехватчик в канале ВП-1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зал ЛУТИ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зал ЛУТИ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зона инжекции в Нуклотрон </a:t>
                      </a:r>
                    </a:p>
                    <a:p>
                      <a:r>
                        <a:rPr lang="ru-RU" sz="1000">
                          <a:effectLst/>
                        </a:rPr>
                        <a:t>корп.1 зал</a:t>
                      </a:r>
                    </a:p>
                    <a:p>
                      <a:r>
                        <a:rPr lang="ru-RU" sz="1000">
                          <a:effectLst/>
                        </a:rPr>
                        <a:t>тоннель 1 – 2 корпус</a:t>
                      </a:r>
                    </a:p>
                    <a:p>
                      <a:r>
                        <a:rPr lang="ru-RU" sz="1000">
                          <a:effectLst/>
                        </a:rPr>
                        <a:t>ИП вент.камера</a:t>
                      </a:r>
                    </a:p>
                    <a:p>
                      <a:r>
                        <a:rPr lang="ru-RU" sz="1000">
                          <a:effectLst/>
                        </a:rPr>
                        <a:t>ИП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ИП канал </a:t>
                      </a:r>
                    </a:p>
                    <a:p>
                      <a:r>
                        <a:rPr lang="ru-RU" sz="1000">
                          <a:effectLst/>
                        </a:rPr>
                        <a:t>корп. 205 канал ВП-1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ИЗН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 ВЧ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ЦФ2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ЦФ3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Септум Нуклотрона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extLst>
                  <a:ext uri="{0D108BD9-81ED-4DB2-BD59-A6C34878D82A}">
                    <a16:rowId xmlns:a16="http://schemas.microsoft.com/office/drawing/2014/main" val="2346940516"/>
                  </a:ext>
                </a:extLst>
              </a:tr>
              <a:tr h="929187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ЛУТИ+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Бустер+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Нуклотрон+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ИП+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ВП-1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Ловушка в канале ВП-1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зал ЛУТИ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зал ЛУТИ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зона инжекции в Нуклотрон </a:t>
                      </a:r>
                    </a:p>
                    <a:p>
                      <a:r>
                        <a:rPr lang="ru-RU" sz="1000">
                          <a:effectLst/>
                        </a:rPr>
                        <a:t>корп.1 зал</a:t>
                      </a:r>
                    </a:p>
                    <a:p>
                      <a:r>
                        <a:rPr lang="ru-RU" sz="1000">
                          <a:effectLst/>
                        </a:rPr>
                        <a:t>тоннель 1 – 2 корпус</a:t>
                      </a:r>
                    </a:p>
                    <a:p>
                      <a:r>
                        <a:rPr lang="ru-RU" sz="1000">
                          <a:effectLst/>
                        </a:rPr>
                        <a:t>ИП вент.камера</a:t>
                      </a:r>
                    </a:p>
                    <a:p>
                      <a:r>
                        <a:rPr lang="ru-RU" sz="1000">
                          <a:effectLst/>
                        </a:rPr>
                        <a:t>ИП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ИП канал </a:t>
                      </a:r>
                    </a:p>
                    <a:p>
                      <a:r>
                        <a:rPr lang="ru-RU" sz="1000">
                          <a:effectLst/>
                        </a:rPr>
                        <a:t>корп. 205 канал ВП-1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ИЗН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 ВЧ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ЦФ2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ЦФ3 ЛУТИ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Септум Нуклотрона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Перехватчик в канале ВП-1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extLst>
                  <a:ext uri="{0D108BD9-81ED-4DB2-BD59-A6C34878D82A}">
                    <a16:rowId xmlns:a16="http://schemas.microsoft.com/office/drawing/2014/main" val="1794742842"/>
                  </a:ext>
                </a:extLst>
              </a:tr>
              <a:tr h="619459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ЛУ-20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автономный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ЦФ4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зал ЛУ-20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зал ЛУ-201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зал ЛУТИ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зал ЛУТИ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1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канал ЛУ цок. этаж</a:t>
                      </a:r>
                    </a:p>
                    <a:p>
                      <a:r>
                        <a:rPr lang="ru-RU" sz="1000">
                          <a:effectLst/>
                        </a:rPr>
                        <a:t>корп.1 зона инжекции в Нуклотрон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ИЗН ЛУ-20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 ВЧ ЛУ-20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extLst>
                  <a:ext uri="{0D108BD9-81ED-4DB2-BD59-A6C34878D82A}">
                    <a16:rowId xmlns:a16="http://schemas.microsoft.com/office/drawing/2014/main" val="1676615983"/>
                  </a:ext>
                </a:extLst>
              </a:tr>
              <a:tr h="85175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ЛУ-20+</a:t>
                      </a:r>
                    </a:p>
                    <a:p>
                      <a:pPr algn="ctr"/>
                      <a:r>
                        <a:rPr lang="ru-RU" sz="1000">
                          <a:effectLst/>
                        </a:rPr>
                        <a:t>Нуклотрон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</a:rPr>
                        <a:t>Нож септума на выводе в ИП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</a:rPr>
                        <a:t>зал ЛУ-20 цок. этаж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зал ЛУ-201 этаж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зал ЛУТИ цок. этаж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зал ЛУТИ 1 этаж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канал ЛУ 1 этаж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канал ЛУ цок. этаж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корп.1 зона инжекции в </a:t>
                      </a:r>
                      <a:r>
                        <a:rPr lang="ru-RU" sz="1000" dirty="0" err="1">
                          <a:effectLst/>
                        </a:rPr>
                        <a:t>Нуклотрон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корп.1 зал 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тоннель 1 – 2 корпус</a:t>
                      </a:r>
                    </a:p>
                    <a:p>
                      <a:r>
                        <a:rPr lang="ru-RU" sz="1000" dirty="0">
                          <a:effectLst/>
                        </a:rPr>
                        <a:t>ИП цок. этаж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ИЗН ЛУ-20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</a:rPr>
                        <a:t>ВЧ ЛУ-20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</a:rPr>
                        <a:t>ЦФ4 ЛУ-20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08" marR="21708" marT="0" marB="0"/>
                </a:tc>
                <a:extLst>
                  <a:ext uri="{0D108BD9-81ED-4DB2-BD59-A6C34878D82A}">
                    <a16:rowId xmlns:a16="http://schemas.microsoft.com/office/drawing/2014/main" val="2822292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012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107BBE-323D-4C49-8995-EBEBFC1A5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" r="3267"/>
          <a:stretch/>
        </p:blipFill>
        <p:spPr>
          <a:xfrm rot="5400000">
            <a:off x="5125732" y="-208264"/>
            <a:ext cx="6857999" cy="7274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E17758-2E59-42C8-8B4A-4EA279F2768D}"/>
              </a:ext>
            </a:extLst>
          </p:cNvPr>
          <p:cNvSpPr txBox="1"/>
          <p:nvPr/>
        </p:nvSpPr>
        <p:spPr>
          <a:xfrm flipH="1">
            <a:off x="-3" y="-71720"/>
            <a:ext cx="491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АСРК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999B6A-EDA2-4351-880D-16B2881BD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365197"/>
            <a:ext cx="3513124" cy="64928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3A6778-0C23-4AF7-8530-36AC23D8F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6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B5C975-136E-4635-8C59-8A1EF05EE14C}"/>
              </a:ext>
            </a:extLst>
          </p:cNvPr>
          <p:cNvSpPr txBox="1"/>
          <p:nvPr/>
        </p:nvSpPr>
        <p:spPr>
          <a:xfrm flipH="1">
            <a:off x="0" y="9769"/>
            <a:ext cx="331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Зона запрета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69A34CC-A0E4-4C8D-8C0D-8A4C4C5DBFB8}"/>
              </a:ext>
            </a:extLst>
          </p:cNvPr>
          <p:cNvGrpSpPr/>
          <p:nvPr/>
        </p:nvGrpSpPr>
        <p:grpSpPr>
          <a:xfrm>
            <a:off x="3312367" y="1"/>
            <a:ext cx="8879633" cy="6870338"/>
            <a:chOff x="2491740" y="480060"/>
            <a:chExt cx="6873875" cy="561403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D0D6E79-8679-4FE9-9631-C2E805011AA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740" y="480060"/>
              <a:ext cx="6873875" cy="56140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4CA7BA-2DCE-49A4-AAE7-200E5C17D727}"/>
                </a:ext>
              </a:extLst>
            </p:cNvPr>
            <p:cNvSpPr txBox="1"/>
            <p:nvPr/>
          </p:nvSpPr>
          <p:spPr>
            <a:xfrm>
              <a:off x="4660900" y="5359400"/>
              <a:ext cx="590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В20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AA6F31-B8C0-4F7A-B538-73C63F8EA247}"/>
                </a:ext>
              </a:extLst>
            </p:cNvPr>
            <p:cNvSpPr txBox="1"/>
            <p:nvPr/>
          </p:nvSpPr>
          <p:spPr>
            <a:xfrm rot="1072143">
              <a:off x="8375650" y="1009649"/>
              <a:ext cx="590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519764-60C1-4D95-AC8B-46F9E08075F4}"/>
                </a:ext>
              </a:extLst>
            </p:cNvPr>
            <p:cNvSpPr txBox="1"/>
            <p:nvPr/>
          </p:nvSpPr>
          <p:spPr>
            <a:xfrm rot="1072143">
              <a:off x="6350000" y="1079500"/>
              <a:ext cx="590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36C701-99C0-4BB1-A75A-F2B069D48DEE}"/>
                </a:ext>
              </a:extLst>
            </p:cNvPr>
            <p:cNvSpPr txBox="1"/>
            <p:nvPr/>
          </p:nvSpPr>
          <p:spPr>
            <a:xfrm>
              <a:off x="3237094" y="5577569"/>
              <a:ext cx="590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C95804-EF61-4A79-8B35-6441540CA9AD}"/>
                </a:ext>
              </a:extLst>
            </p:cNvPr>
            <p:cNvSpPr txBox="1"/>
            <p:nvPr/>
          </p:nvSpPr>
          <p:spPr>
            <a:xfrm>
              <a:off x="5059544" y="3653519"/>
              <a:ext cx="590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Д39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B3FD50-1E2F-4461-81B1-BDA2FC5E6A3F}"/>
                </a:ext>
              </a:extLst>
            </p:cNvPr>
            <p:cNvSpPr txBox="1"/>
            <p:nvPr/>
          </p:nvSpPr>
          <p:spPr>
            <a:xfrm>
              <a:off x="5846944" y="1817439"/>
              <a:ext cx="590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Д37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6511B6-A7B8-42A9-AAC5-4D7624D79F8C}"/>
                </a:ext>
              </a:extLst>
            </p:cNvPr>
            <p:cNvSpPr txBox="1"/>
            <p:nvPr/>
          </p:nvSpPr>
          <p:spPr>
            <a:xfrm>
              <a:off x="7656694" y="1595189"/>
              <a:ext cx="590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Д38</a:t>
              </a:r>
            </a:p>
          </p:txBody>
        </p:sp>
      </p:grp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67DF890-6014-4698-8E44-DE872A290EF9}"/>
              </a:ext>
            </a:extLst>
          </p:cNvPr>
          <p:cNvCxnSpPr>
            <a:cxnSpLocks/>
          </p:cNvCxnSpPr>
          <p:nvPr/>
        </p:nvCxnSpPr>
        <p:spPr>
          <a:xfrm flipV="1">
            <a:off x="6012493" y="1817440"/>
            <a:ext cx="74189" cy="1270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6804851-A859-4FC1-9E19-5C3162D1023F}"/>
              </a:ext>
            </a:extLst>
          </p:cNvPr>
          <p:cNvCxnSpPr>
            <a:cxnSpLocks/>
          </p:cNvCxnSpPr>
          <p:nvPr/>
        </p:nvCxnSpPr>
        <p:spPr>
          <a:xfrm flipV="1">
            <a:off x="7264293" y="1217999"/>
            <a:ext cx="923711" cy="1637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">
            <a:extLst>
              <a:ext uri="{FF2B5EF4-FFF2-40B4-BE49-F238E27FC236}">
                <a16:creationId xmlns:a16="http://schemas.microsoft.com/office/drawing/2014/main" id="{8B0C0EBC-B5EE-4628-B8D1-8C12A8AB4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77" y="614081"/>
            <a:ext cx="305739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Бетонная защита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Лабиринты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Контролируемые двери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Светосигнальная арматура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Видеонаблюдение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«Громкая связь»</a:t>
            </a:r>
          </a:p>
        </p:txBody>
      </p:sp>
    </p:spTree>
    <p:extLst>
      <p:ext uri="{BB962C8B-B14F-4D97-AF65-F5344CB8AC3E}">
        <p14:creationId xmlns:p14="http://schemas.microsoft.com/office/powerpoint/2010/main" val="1846911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Рисунок 3">
            <a:extLst>
              <a:ext uri="{FF2B5EF4-FFF2-40B4-BE49-F238E27FC236}">
                <a16:creationId xmlns:a16="http://schemas.microsoft.com/office/drawing/2014/main" id="{3317E6A7-DDB5-4A33-B36F-EB8805E41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t="19469" r="5230" b="6348"/>
          <a:stretch/>
        </p:blipFill>
        <p:spPr bwMode="auto">
          <a:xfrm>
            <a:off x="212572" y="334775"/>
            <a:ext cx="1075765" cy="106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Рисунок 5">
            <a:extLst>
              <a:ext uri="{FF2B5EF4-FFF2-40B4-BE49-F238E27FC236}">
                <a16:creationId xmlns:a16="http://schemas.microsoft.com/office/drawing/2014/main" id="{0450C2DB-5E31-4574-8FB1-E2CB034DF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t="16895" r="14410" b="13526"/>
          <a:stretch/>
        </p:blipFill>
        <p:spPr bwMode="auto">
          <a:xfrm>
            <a:off x="210024" y="1549665"/>
            <a:ext cx="1075765" cy="10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1" descr="https://i.ivva.ua/picture/product/dkq6ndxzsnehvrw2/g/3635.jpg">
            <a:extLst>
              <a:ext uri="{FF2B5EF4-FFF2-40B4-BE49-F238E27FC236}">
                <a16:creationId xmlns:a16="http://schemas.microsoft.com/office/drawing/2014/main" id="{C8DBACE9-FBD0-408B-9AA4-7CFB157A5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t="14819" r="17171" b="14789"/>
          <a:stretch/>
        </p:blipFill>
        <p:spPr bwMode="auto">
          <a:xfrm>
            <a:off x="210024" y="2762011"/>
            <a:ext cx="1075765" cy="115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E0E3DB4-ECE5-4990-B72F-221879A8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4" y="5639578"/>
            <a:ext cx="278923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8">
            <a:extLst>
              <a:ext uri="{FF2B5EF4-FFF2-40B4-BE49-F238E27FC236}">
                <a16:creationId xmlns:a16="http://schemas.microsoft.com/office/drawing/2014/main" id="{77FFD5D9-23FF-4276-8FF4-A0425644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024" y="4069066"/>
            <a:ext cx="663575" cy="14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9">
            <a:extLst>
              <a:ext uri="{FF2B5EF4-FFF2-40B4-BE49-F238E27FC236}">
                <a16:creationId xmlns:a16="http://schemas.microsoft.com/office/drawing/2014/main" id="{89E46ABB-BA42-40F3-A875-FEA865899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 r="29669"/>
          <a:stretch/>
        </p:blipFill>
        <p:spPr bwMode="auto">
          <a:xfrm>
            <a:off x="1026975" y="4063500"/>
            <a:ext cx="816852" cy="14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0460D252-BF3A-4D4A-8124-504FE8E68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619" y="1672943"/>
            <a:ext cx="95779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Кнопки осмотра помещений (Ко) располагаются так, чтобы оператор, дойдя до кнопки, может убедиться в отсутствии людей во всем помещении.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5509B64-B277-4B9A-9945-E74E25001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72" y="3047948"/>
            <a:ext cx="11243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Кнопки (красного цвета с поясняющей надписью (Кс)) аварийного отключения ускорения. 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A862B2A-4D0D-496E-8ADB-25DF5A438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2810" y="5560024"/>
            <a:ext cx="86067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defTabSz="914400"/>
            <a:r>
              <a:rPr lang="ru-RU" altLang="ru-RU" dirty="0">
                <a:solidFill>
                  <a:schemeClr val="bg1"/>
                </a:solidFill>
                <a:latin typeface="+mn-lt"/>
              </a:rPr>
              <a:t>Сектор со знаком радиационной опасности горит постоянно независимо от состояния ускорительного комплекса. Два других сектора табло показывают какая радиационная зона за дверью: «Зона запрета» (горит в режиме ускорения), «Контролируемая зона» (горит во всех случаях отключения табло «Зона запрета»). 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520AA10B-FBA6-40C9-B149-6960C2407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563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kumimoji="0" lang="ru-RU" altLang="ru-RU" sz="1400" b="0" i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исунок </a:t>
            </a:r>
            <a:r>
              <a:rPr kumimoji="0" lang="ru-RU" altLang="ru-RU" sz="1400" b="0" i="0" u="none" strike="noStrike" cap="none" normalizeH="0" baseline="0" bmk="_Ref50300307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23D97D-5856-482E-87AA-8F791A358051}"/>
              </a:ext>
            </a:extLst>
          </p:cNvPr>
          <p:cNvSpPr txBox="1"/>
          <p:nvPr/>
        </p:nvSpPr>
        <p:spPr>
          <a:xfrm flipH="1">
            <a:off x="3376256" y="0"/>
            <a:ext cx="54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Компоненты </a:t>
            </a:r>
            <a:r>
              <a:rPr lang="ru-RU" sz="3200" dirty="0" err="1">
                <a:solidFill>
                  <a:schemeClr val="bg1"/>
                </a:solidFill>
              </a:rPr>
              <a:t>СБиС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E7FADA-05F0-4BF2-899C-110EB58AE41D}"/>
              </a:ext>
            </a:extLst>
          </p:cNvPr>
          <p:cNvSpPr txBox="1"/>
          <p:nvPr/>
        </p:nvSpPr>
        <p:spPr>
          <a:xfrm>
            <a:off x="1997203" y="4127552"/>
            <a:ext cx="7305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Красные мигающие (проблесковые) и зеленые фонари расположенные так, чтобы их было видно из любого места помещения.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BFCED9-C36E-40C8-8302-CE1F97A15C8B}"/>
              </a:ext>
            </a:extLst>
          </p:cNvPr>
          <p:cNvSpPr txBox="1"/>
          <p:nvPr/>
        </p:nvSpPr>
        <p:spPr>
          <a:xfrm>
            <a:off x="1997203" y="4889975"/>
            <a:ext cx="217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Звуковой сигнал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4325B3-9A43-499F-98D8-D20E44AE1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619" y="503410"/>
            <a:ext cx="957796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defTabSz="914400"/>
            <a:r>
              <a:rPr lang="ru-RU" altLang="ru-RU" dirty="0">
                <a:solidFill>
                  <a:schemeClr val="bg1"/>
                </a:solidFill>
                <a:latin typeface="+mn-lt"/>
              </a:rPr>
              <a:t>Ключи от блокировочных замков должны быть уникальными. Ключ должен блокироваться в гнезде замка, пока он открыт (не заперт);</a:t>
            </a: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altLang="ru-RU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0976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8C7140-6EBD-4ACF-A9DA-CC1FAAB48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1" y="666261"/>
            <a:ext cx="4643804" cy="61917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659856-9B8E-45D8-AF5F-A693C7C59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15" y="666262"/>
            <a:ext cx="4643804" cy="6191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031A4C-B2D5-4579-AD8B-1459DCD54DD5}"/>
              </a:ext>
            </a:extLst>
          </p:cNvPr>
          <p:cNvSpPr txBox="1"/>
          <p:nvPr/>
        </p:nvSpPr>
        <p:spPr>
          <a:xfrm flipH="1">
            <a:off x="3376256" y="0"/>
            <a:ext cx="54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</a:rPr>
              <a:t>СБиС</a:t>
            </a:r>
            <a:r>
              <a:rPr lang="en-US" sz="3200" dirty="0">
                <a:solidFill>
                  <a:schemeClr val="bg1"/>
                </a:solidFill>
              </a:rPr>
              <a:t> – </a:t>
            </a:r>
            <a:r>
              <a:rPr lang="ru-RU" sz="3200" dirty="0">
                <a:solidFill>
                  <a:schemeClr val="bg1"/>
                </a:solidFill>
              </a:rPr>
              <a:t>Д7</a:t>
            </a:r>
          </a:p>
        </p:txBody>
      </p:sp>
    </p:spTree>
    <p:extLst>
      <p:ext uri="{BB962C8B-B14F-4D97-AF65-F5344CB8AC3E}">
        <p14:creationId xmlns:p14="http://schemas.microsoft.com/office/powerpoint/2010/main" val="2504661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1E6E73-EEFB-4659-87EC-0171530904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71" y="1616149"/>
            <a:ext cx="5961530" cy="4304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8E799A-4D81-45D5-B2BE-8E511BF79D4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" b="4363"/>
          <a:stretch/>
        </p:blipFill>
        <p:spPr bwMode="auto">
          <a:xfrm>
            <a:off x="0" y="1616149"/>
            <a:ext cx="6096000" cy="4304099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BCF9B2-1C2F-4664-ABEF-DCC1F9DD56A7}"/>
              </a:ext>
            </a:extLst>
          </p:cNvPr>
          <p:cNvSpPr txBox="1"/>
          <p:nvPr/>
        </p:nvSpPr>
        <p:spPr>
          <a:xfrm flipH="1">
            <a:off x="3376256" y="0"/>
            <a:ext cx="54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Маршрут осмотра - ЛУТИ</a:t>
            </a:r>
          </a:p>
        </p:txBody>
      </p:sp>
    </p:spTree>
    <p:extLst>
      <p:ext uri="{BB962C8B-B14F-4D97-AF65-F5344CB8AC3E}">
        <p14:creationId xmlns:p14="http://schemas.microsoft.com/office/powerpoint/2010/main" val="17231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0D98E7-D1E0-45D6-B714-1DEAE27B3E4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b="15930"/>
          <a:stretch/>
        </p:blipFill>
        <p:spPr bwMode="auto">
          <a:xfrm>
            <a:off x="0" y="648586"/>
            <a:ext cx="12191999" cy="62094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53E04F-2AD3-4CE6-9900-1F491D38058C}"/>
              </a:ext>
            </a:extLst>
          </p:cNvPr>
          <p:cNvSpPr txBox="1"/>
          <p:nvPr/>
        </p:nvSpPr>
        <p:spPr>
          <a:xfrm flipH="1">
            <a:off x="3376256" y="0"/>
            <a:ext cx="54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Маршрут осмотра – 1 корпус</a:t>
            </a:r>
          </a:p>
        </p:txBody>
      </p:sp>
    </p:spTree>
    <p:extLst>
      <p:ext uri="{BB962C8B-B14F-4D97-AF65-F5344CB8AC3E}">
        <p14:creationId xmlns:p14="http://schemas.microsoft.com/office/powerpoint/2010/main" val="146209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86DBB3-FA12-42D8-A979-8A1255545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"/>
          <a:stretch/>
        </p:blipFill>
        <p:spPr>
          <a:xfrm>
            <a:off x="649720" y="584775"/>
            <a:ext cx="1089255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B23CA3-BBF6-472A-B893-2476AE4EFD4A}"/>
              </a:ext>
            </a:extLst>
          </p:cNvPr>
          <p:cNvSpPr txBox="1"/>
          <p:nvPr/>
        </p:nvSpPr>
        <p:spPr>
          <a:xfrm flipH="1"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Центральный пульт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335368-E436-4841-9757-8989E8FA7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45087" r="67238" b="29141"/>
          <a:stretch/>
        </p:blipFill>
        <p:spPr>
          <a:xfrm>
            <a:off x="649720" y="584775"/>
            <a:ext cx="10892559" cy="607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35217A-1DEE-4F3D-87E1-F00636DE0F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32" y="1692939"/>
            <a:ext cx="1800000" cy="180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0BAD7C-82BE-48E9-846C-352682F816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065" y="1628999"/>
            <a:ext cx="1800800" cy="18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7F45E-01A2-4206-8C7B-E7B83A337A53}"/>
              </a:ext>
            </a:extLst>
          </p:cNvPr>
          <p:cNvSpPr txBox="1"/>
          <p:nvPr/>
        </p:nvSpPr>
        <p:spPr>
          <a:xfrm>
            <a:off x="656293" y="5326505"/>
            <a:ext cx="4417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solidFill>
                  <a:schemeClr val="bg1"/>
                </a:solidFill>
              </a:rPr>
              <a:t>Развитие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Поиск альтернативных модулей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Расширение системы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Автоматическое голосовое оповещение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3E57954-3BAF-4804-BE3B-018BF3844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505050">
                  <a:alpha val="40000"/>
                </a:srgbClr>
              </a:clrFrom>
              <a:clrTo>
                <a:srgbClr val="5050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r="19867" b="8934"/>
          <a:stretch/>
        </p:blipFill>
        <p:spPr bwMode="auto">
          <a:xfrm>
            <a:off x="8549180" y="2186390"/>
            <a:ext cx="794935" cy="162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263B8DC-2E40-4B97-8459-1E46824DE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505050">
                  <a:alpha val="40000"/>
                </a:srgbClr>
              </a:clrFrom>
              <a:clrTo>
                <a:srgbClr val="5050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r="19867" b="8934"/>
          <a:stretch/>
        </p:blipFill>
        <p:spPr bwMode="auto">
          <a:xfrm>
            <a:off x="9692599" y="2186390"/>
            <a:ext cx="794935" cy="162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5A5100B-1EB0-4F89-9732-C110519E6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505050">
                  <a:alpha val="40000"/>
                </a:srgbClr>
              </a:clrFrom>
              <a:clrTo>
                <a:srgbClr val="5050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r="19867" b="8934"/>
          <a:stretch/>
        </p:blipFill>
        <p:spPr bwMode="auto">
          <a:xfrm>
            <a:off x="10841617" y="2186390"/>
            <a:ext cx="794935" cy="162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EDDF726-2532-417F-A1A4-FDD43F3DC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90067" y="200888"/>
            <a:ext cx="1637679" cy="171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96B8EB8-61A7-4F17-8B24-EB03CCB8B17D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1239085" y="1692940"/>
            <a:ext cx="113152" cy="493450"/>
          </a:xfrm>
          <a:prstGeom prst="line">
            <a:avLst/>
          </a:prstGeom>
          <a:ln w="38100">
            <a:solidFill>
              <a:srgbClr val="FFD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>
            <a:extLst>
              <a:ext uri="{FF2B5EF4-FFF2-40B4-BE49-F238E27FC236}">
                <a16:creationId xmlns:a16="http://schemas.microsoft.com/office/drawing/2014/main" id="{B3C5ACC3-237E-46CB-A42C-53EE7BC6B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t="47312" r="8083" b="28834"/>
          <a:stretch/>
        </p:blipFill>
        <p:spPr bwMode="auto">
          <a:xfrm>
            <a:off x="2395817" y="4428638"/>
            <a:ext cx="4657657" cy="68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8BB6D5-C20F-4453-99B1-6009C114A3F1}"/>
              </a:ext>
            </a:extLst>
          </p:cNvPr>
          <p:cNvSpPr txBox="1"/>
          <p:nvPr/>
        </p:nvSpPr>
        <p:spPr>
          <a:xfrm flipH="1">
            <a:off x="3376256" y="0"/>
            <a:ext cx="54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Громкая связь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C84FB72-C844-47AE-A8EE-0E715FAC215C}"/>
              </a:ext>
            </a:extLst>
          </p:cNvPr>
          <p:cNvCxnSpPr>
            <a:cxnSpLocks/>
            <a:stCxn id="2056" idx="3"/>
            <a:endCxn id="11" idx="2"/>
          </p:cNvCxnSpPr>
          <p:nvPr/>
        </p:nvCxnSpPr>
        <p:spPr>
          <a:xfrm flipV="1">
            <a:off x="7053474" y="3808723"/>
            <a:ext cx="4185611" cy="962126"/>
          </a:xfrm>
          <a:prstGeom prst="line">
            <a:avLst/>
          </a:prstGeom>
          <a:ln w="38100">
            <a:solidFill>
              <a:srgbClr val="FFD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EAA3548-C60D-45FD-8E3F-C5571EE85510}"/>
              </a:ext>
            </a:extLst>
          </p:cNvPr>
          <p:cNvCxnSpPr>
            <a:cxnSpLocks/>
            <a:stCxn id="2056" idx="3"/>
            <a:endCxn id="10" idx="2"/>
          </p:cNvCxnSpPr>
          <p:nvPr/>
        </p:nvCxnSpPr>
        <p:spPr>
          <a:xfrm flipV="1">
            <a:off x="7053474" y="3808723"/>
            <a:ext cx="3036593" cy="962126"/>
          </a:xfrm>
          <a:prstGeom prst="line">
            <a:avLst/>
          </a:prstGeom>
          <a:ln w="38100">
            <a:solidFill>
              <a:srgbClr val="FFD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C0BDE7F1-9D92-4B7A-ADEC-623EBE00E028}"/>
              </a:ext>
            </a:extLst>
          </p:cNvPr>
          <p:cNvCxnSpPr>
            <a:cxnSpLocks/>
            <a:stCxn id="2056" idx="3"/>
            <a:endCxn id="2052" idx="2"/>
          </p:cNvCxnSpPr>
          <p:nvPr/>
        </p:nvCxnSpPr>
        <p:spPr>
          <a:xfrm flipV="1">
            <a:off x="7053474" y="3808723"/>
            <a:ext cx="1893174" cy="962126"/>
          </a:xfrm>
          <a:prstGeom prst="line">
            <a:avLst/>
          </a:prstGeom>
          <a:ln w="38100">
            <a:solidFill>
              <a:srgbClr val="FFD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ECD8C4-B08B-4B00-A96A-CA21A293A112}"/>
              </a:ext>
            </a:extLst>
          </p:cNvPr>
          <p:cNvSpPr txBox="1"/>
          <p:nvPr/>
        </p:nvSpPr>
        <p:spPr>
          <a:xfrm>
            <a:off x="656293" y="1259667"/>
            <a:ext cx="2096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Центральный пульт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78EB99-551F-4F8C-9131-8B2FE03AB543}"/>
              </a:ext>
            </a:extLst>
          </p:cNvPr>
          <p:cNvSpPr txBox="1"/>
          <p:nvPr/>
        </p:nvSpPr>
        <p:spPr>
          <a:xfrm>
            <a:off x="4724646" y="1276013"/>
            <a:ext cx="10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Пульт ЛУ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D17BC436-AB55-400C-9FF7-A4B34359333A}"/>
              </a:ext>
            </a:extLst>
          </p:cNvPr>
          <p:cNvCxnSpPr>
            <a:cxnSpLocks/>
            <a:stCxn id="2056" idx="0"/>
            <a:endCxn id="5" idx="2"/>
          </p:cNvCxnSpPr>
          <p:nvPr/>
        </p:nvCxnSpPr>
        <p:spPr>
          <a:xfrm flipV="1">
            <a:off x="4724646" y="3492939"/>
            <a:ext cx="524086" cy="935699"/>
          </a:xfrm>
          <a:prstGeom prst="line">
            <a:avLst/>
          </a:prstGeom>
          <a:ln w="38100">
            <a:solidFill>
              <a:srgbClr val="FFD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E62F0AB6-A766-41B4-9098-6667980DFF6D}"/>
              </a:ext>
            </a:extLst>
          </p:cNvPr>
          <p:cNvCxnSpPr>
            <a:cxnSpLocks/>
            <a:stCxn id="2056" idx="0"/>
            <a:endCxn id="6" idx="2"/>
          </p:cNvCxnSpPr>
          <p:nvPr/>
        </p:nvCxnSpPr>
        <p:spPr>
          <a:xfrm flipH="1" flipV="1">
            <a:off x="1704465" y="3428999"/>
            <a:ext cx="3020181" cy="999639"/>
          </a:xfrm>
          <a:prstGeom prst="line">
            <a:avLst/>
          </a:prstGeom>
          <a:ln w="38100">
            <a:solidFill>
              <a:srgbClr val="FFD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327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3AA43E3-E4A8-43C9-959F-49E465C3F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84" y="5084918"/>
            <a:ext cx="632012" cy="126402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33D4C6F-D13D-451E-9120-F1130C797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96" y="5084918"/>
            <a:ext cx="632012" cy="126402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166AC4F-DCF3-422D-8D3C-52ED6E5B5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08" y="5084918"/>
            <a:ext cx="632012" cy="12640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E13A1BF-6A09-476C-947C-A164C06DA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20" y="5084918"/>
            <a:ext cx="632012" cy="126402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6D0729-D3F6-48C5-B7A2-04A7BDDE7C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06" y="1989268"/>
            <a:ext cx="3079720" cy="1937657"/>
          </a:xfrm>
          <a:prstGeom prst="rect">
            <a:avLst/>
          </a:prstGeom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3B9E4DF-5DD8-4901-B80A-1D5478171EB1}"/>
              </a:ext>
            </a:extLst>
          </p:cNvPr>
          <p:cNvSpPr/>
          <p:nvPr/>
        </p:nvSpPr>
        <p:spPr>
          <a:xfrm>
            <a:off x="4708935" y="4581113"/>
            <a:ext cx="2939968" cy="1940257"/>
          </a:xfrm>
          <a:prstGeom prst="roundRect">
            <a:avLst/>
          </a:prstGeom>
          <a:noFill/>
          <a:ln w="38100">
            <a:solidFill>
              <a:srgbClr val="FFD5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8757B8-020B-4319-A37F-86566E12F175}"/>
              </a:ext>
            </a:extLst>
          </p:cNvPr>
          <p:cNvSpPr txBox="1"/>
          <p:nvPr/>
        </p:nvSpPr>
        <p:spPr>
          <a:xfrm>
            <a:off x="5641528" y="4637968"/>
            <a:ext cx="107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Пульт ЛУ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AC52960-0FB1-409A-AB3D-E77389173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596" y="5084918"/>
            <a:ext cx="632012" cy="126402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AB90858-86D0-43AF-98AA-6A3E4416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608" y="5084918"/>
            <a:ext cx="632012" cy="126402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093AB76-0DA9-409D-A91C-899464F06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620" y="5084918"/>
            <a:ext cx="632012" cy="126402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8207BBE-002F-4661-B5E3-B854020A2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632" y="5084918"/>
            <a:ext cx="632012" cy="1264024"/>
          </a:xfrm>
          <a:prstGeom prst="rect">
            <a:avLst/>
          </a:prstGeom>
        </p:spPr>
      </p:pic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5C9901F-8B4B-44CC-812D-1656477C8C0B}"/>
              </a:ext>
            </a:extLst>
          </p:cNvPr>
          <p:cNvSpPr/>
          <p:nvPr/>
        </p:nvSpPr>
        <p:spPr>
          <a:xfrm>
            <a:off x="8780947" y="4581113"/>
            <a:ext cx="2939968" cy="1940257"/>
          </a:xfrm>
          <a:prstGeom prst="roundRect">
            <a:avLst/>
          </a:prstGeom>
          <a:noFill/>
          <a:ln w="38100">
            <a:solidFill>
              <a:srgbClr val="FFD5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89EB5E-3425-46E8-AEB6-81EDB4973365}"/>
              </a:ext>
            </a:extLst>
          </p:cNvPr>
          <p:cNvSpPr txBox="1"/>
          <p:nvPr/>
        </p:nvSpPr>
        <p:spPr>
          <a:xfrm>
            <a:off x="9652140" y="4581114"/>
            <a:ext cx="127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коллайдер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658F37A-78AC-4064-9A20-F556D002368D}"/>
              </a:ext>
            </a:extLst>
          </p:cNvPr>
          <p:cNvSpPr txBox="1"/>
          <p:nvPr/>
        </p:nvSpPr>
        <p:spPr>
          <a:xfrm>
            <a:off x="5270012" y="1600981"/>
            <a:ext cx="215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Центральный пульт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0AEE4DA-9D8C-4F12-809A-E4749FB29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7" t="22456" r="38871" b="25285"/>
          <a:stretch/>
        </p:blipFill>
        <p:spPr bwMode="auto">
          <a:xfrm>
            <a:off x="9087492" y="1279631"/>
            <a:ext cx="496056" cy="9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5B03DE3-BF85-4DA9-856C-6C17322E2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9" t="9018" r="39510" b="4655"/>
          <a:stretch/>
        </p:blipFill>
        <p:spPr bwMode="auto">
          <a:xfrm>
            <a:off x="1689182" y="4996407"/>
            <a:ext cx="634423" cy="135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C0A266DD-ED19-4220-ABF6-8B4C64841700}"/>
              </a:ext>
            </a:extLst>
          </p:cNvPr>
          <p:cNvSpPr/>
          <p:nvPr/>
        </p:nvSpPr>
        <p:spPr>
          <a:xfrm>
            <a:off x="536410" y="4581113"/>
            <a:ext cx="2939968" cy="1940257"/>
          </a:xfrm>
          <a:prstGeom prst="roundRect">
            <a:avLst/>
          </a:prstGeom>
          <a:noFill/>
          <a:ln w="38100">
            <a:solidFill>
              <a:srgbClr val="FFD5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9E3FEDE-EF74-4063-A799-5A23E7DC3BDC}"/>
              </a:ext>
            </a:extLst>
          </p:cNvPr>
          <p:cNvSpPr txBox="1"/>
          <p:nvPr/>
        </p:nvSpPr>
        <p:spPr>
          <a:xfrm>
            <a:off x="938225" y="4640481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зарегистрированные</a:t>
            </a:r>
          </a:p>
        </p:txBody>
      </p:sp>
      <p:pic>
        <p:nvPicPr>
          <p:cNvPr id="61" name="Picture 16">
            <a:extLst>
              <a:ext uri="{FF2B5EF4-FFF2-40B4-BE49-F238E27FC236}">
                <a16:creationId xmlns:a16="http://schemas.microsoft.com/office/drawing/2014/main" id="{91635F48-92B4-4F91-9FD8-13B407E15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9" t="9018" r="39510" b="4655"/>
          <a:stretch/>
        </p:blipFill>
        <p:spPr bwMode="auto">
          <a:xfrm>
            <a:off x="2433561" y="4996407"/>
            <a:ext cx="634423" cy="135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>
            <a:extLst>
              <a:ext uri="{FF2B5EF4-FFF2-40B4-BE49-F238E27FC236}">
                <a16:creationId xmlns:a16="http://schemas.microsoft.com/office/drawing/2014/main" id="{D2176797-639F-4981-B118-3849100C2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9" t="9018" r="39510" b="4655"/>
          <a:stretch/>
        </p:blipFill>
        <p:spPr bwMode="auto">
          <a:xfrm>
            <a:off x="940814" y="4996407"/>
            <a:ext cx="634423" cy="135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F304829-DD03-4295-BECF-FE00B01E7B69}"/>
              </a:ext>
            </a:extLst>
          </p:cNvPr>
          <p:cNvSpPr txBox="1"/>
          <p:nvPr/>
        </p:nvSpPr>
        <p:spPr>
          <a:xfrm flipH="1">
            <a:off x="3376256" y="0"/>
            <a:ext cx="54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Средства связи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B9E8D859-8219-465E-87C8-AA654DAB915D}"/>
              </a:ext>
            </a:extLst>
          </p:cNvPr>
          <p:cNvSpPr/>
          <p:nvPr/>
        </p:nvSpPr>
        <p:spPr>
          <a:xfrm>
            <a:off x="8780947" y="617574"/>
            <a:ext cx="2939968" cy="1940257"/>
          </a:xfrm>
          <a:prstGeom prst="roundRect">
            <a:avLst/>
          </a:prstGeom>
          <a:noFill/>
          <a:ln w="38100">
            <a:solidFill>
              <a:srgbClr val="FFD5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7AFB557-DFBA-46BC-92B5-83D6DC8848C2}"/>
              </a:ext>
            </a:extLst>
          </p:cNvPr>
          <p:cNvSpPr txBox="1"/>
          <p:nvPr/>
        </p:nvSpPr>
        <p:spPr>
          <a:xfrm>
            <a:off x="9519457" y="625633"/>
            <a:ext cx="156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входы в зоны</a:t>
            </a:r>
          </a:p>
        </p:txBody>
      </p:sp>
      <p:pic>
        <p:nvPicPr>
          <p:cNvPr id="72" name="Picture 10">
            <a:extLst>
              <a:ext uri="{FF2B5EF4-FFF2-40B4-BE49-F238E27FC236}">
                <a16:creationId xmlns:a16="http://schemas.microsoft.com/office/drawing/2014/main" id="{56E858E9-8B4A-407A-9EA2-4BABE4F4F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7" t="22456" r="38871" b="25285"/>
          <a:stretch/>
        </p:blipFill>
        <p:spPr bwMode="auto">
          <a:xfrm>
            <a:off x="10004388" y="1279631"/>
            <a:ext cx="496056" cy="9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>
            <a:extLst>
              <a:ext uri="{FF2B5EF4-FFF2-40B4-BE49-F238E27FC236}">
                <a16:creationId xmlns:a16="http://schemas.microsoft.com/office/drawing/2014/main" id="{DD7A839E-9FB1-4333-8CA8-9B1D909A5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7" t="22456" r="38871" b="25285"/>
          <a:stretch/>
        </p:blipFill>
        <p:spPr bwMode="auto">
          <a:xfrm>
            <a:off x="10921284" y="1279631"/>
            <a:ext cx="496056" cy="9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C3D2806-FCFB-4B1A-A83A-ADBA4F40360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596" y="975682"/>
            <a:ext cx="1899675" cy="136309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52A23364-6AD0-47D6-B147-3D771533E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78" y="2487893"/>
            <a:ext cx="632012" cy="126402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A98943A-4C04-4612-963F-9CC7A46A9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690" y="2487893"/>
            <a:ext cx="632012" cy="126402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B997BC7-628E-4BE2-A37B-EACE3E8C1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69" y="1074755"/>
            <a:ext cx="632012" cy="1264024"/>
          </a:xfrm>
          <a:prstGeom prst="rect">
            <a:avLst/>
          </a:prstGeom>
        </p:spPr>
      </p:pic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208D87EB-1A1C-49D2-8B05-1F0CC6FB97D4}"/>
              </a:ext>
            </a:extLst>
          </p:cNvPr>
          <p:cNvSpPr/>
          <p:nvPr/>
        </p:nvSpPr>
        <p:spPr>
          <a:xfrm>
            <a:off x="536410" y="617574"/>
            <a:ext cx="2939968" cy="1940257"/>
          </a:xfrm>
          <a:prstGeom prst="roundRect">
            <a:avLst/>
          </a:prstGeom>
          <a:noFill/>
          <a:ln w="38100">
            <a:solidFill>
              <a:srgbClr val="FFD5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CC24F2-C2F7-4175-8433-93331D11D21E}"/>
              </a:ext>
            </a:extLst>
          </p:cNvPr>
          <p:cNvSpPr txBox="1"/>
          <p:nvPr/>
        </p:nvSpPr>
        <p:spPr>
          <a:xfrm>
            <a:off x="1466860" y="616569"/>
            <a:ext cx="12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дежурные</a:t>
            </a:r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192F4404-10FA-48BB-B4B9-BDE7BBD0D42A}"/>
              </a:ext>
            </a:extLst>
          </p:cNvPr>
          <p:cNvSpPr/>
          <p:nvPr/>
        </p:nvSpPr>
        <p:spPr>
          <a:xfrm>
            <a:off x="3976711" y="1600981"/>
            <a:ext cx="4383396" cy="2363537"/>
          </a:xfrm>
          <a:prstGeom prst="roundRect">
            <a:avLst/>
          </a:prstGeom>
          <a:noFill/>
          <a:ln w="38100">
            <a:solidFill>
              <a:srgbClr val="FFD5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7161BA6E-4749-4F42-B7C4-CDDF7D716DEB}"/>
              </a:ext>
            </a:extLst>
          </p:cNvPr>
          <p:cNvCxnSpPr>
            <a:cxnSpLocks/>
          </p:cNvCxnSpPr>
          <p:nvPr/>
        </p:nvCxnSpPr>
        <p:spPr>
          <a:xfrm flipV="1">
            <a:off x="8284077" y="1440273"/>
            <a:ext cx="455636" cy="294857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A56F800A-4088-4D4F-ADF0-40E6DEB75577}"/>
              </a:ext>
            </a:extLst>
          </p:cNvPr>
          <p:cNvCxnSpPr>
            <a:cxnSpLocks/>
          </p:cNvCxnSpPr>
          <p:nvPr/>
        </p:nvCxnSpPr>
        <p:spPr>
          <a:xfrm>
            <a:off x="8234702" y="3926925"/>
            <a:ext cx="625738" cy="713556"/>
          </a:xfrm>
          <a:prstGeom prst="straightConnector1">
            <a:avLst/>
          </a:prstGeom>
          <a:ln w="38100">
            <a:solidFill>
              <a:srgbClr val="FFD5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3C71A1C7-4179-4B5C-A37C-0F86D5CC14D3}"/>
              </a:ext>
            </a:extLst>
          </p:cNvPr>
          <p:cNvCxnSpPr>
            <a:cxnSpLocks/>
          </p:cNvCxnSpPr>
          <p:nvPr/>
        </p:nvCxnSpPr>
        <p:spPr>
          <a:xfrm flipH="1">
            <a:off x="3390181" y="3926925"/>
            <a:ext cx="652078" cy="654188"/>
          </a:xfrm>
          <a:prstGeom prst="straightConnector1">
            <a:avLst/>
          </a:prstGeom>
          <a:ln w="38100">
            <a:solidFill>
              <a:srgbClr val="FFD5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BDB54244-B110-4C8B-9E5A-A867540513B5}"/>
              </a:ext>
            </a:extLst>
          </p:cNvPr>
          <p:cNvCxnSpPr>
            <a:cxnSpLocks/>
          </p:cNvCxnSpPr>
          <p:nvPr/>
        </p:nvCxnSpPr>
        <p:spPr>
          <a:xfrm flipH="1" flipV="1">
            <a:off x="3517612" y="1390735"/>
            <a:ext cx="545297" cy="316032"/>
          </a:xfrm>
          <a:prstGeom prst="straightConnector1">
            <a:avLst/>
          </a:prstGeom>
          <a:ln w="38100">
            <a:solidFill>
              <a:srgbClr val="FFD5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id="{9D309465-ABFE-4C49-926C-E55B33A3A23A}"/>
              </a:ext>
            </a:extLst>
          </p:cNvPr>
          <p:cNvCxnSpPr>
            <a:cxnSpLocks/>
            <a:stCxn id="82" idx="2"/>
            <a:endCxn id="37" idx="0"/>
          </p:cNvCxnSpPr>
          <p:nvPr/>
        </p:nvCxnSpPr>
        <p:spPr>
          <a:xfrm>
            <a:off x="6168409" y="3964518"/>
            <a:ext cx="10510" cy="673450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039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ипы излучения">
            <a:extLst>
              <a:ext uri="{FF2B5EF4-FFF2-40B4-BE49-F238E27FC236}">
                <a16:creationId xmlns:a16="http://schemas.microsoft.com/office/drawing/2014/main" id="{EB5332E1-1121-4873-80F4-41C634AE7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5" b="2481"/>
          <a:stretch/>
        </p:blipFill>
        <p:spPr bwMode="auto">
          <a:xfrm>
            <a:off x="650747" y="583092"/>
            <a:ext cx="10890506" cy="627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B84E5-C04B-4AF5-A11A-F83320DD817F}"/>
              </a:ext>
            </a:extLst>
          </p:cNvPr>
          <p:cNvSpPr txBox="1"/>
          <p:nvPr/>
        </p:nvSpPr>
        <p:spPr>
          <a:xfrm flipH="1">
            <a:off x="1649141" y="0"/>
            <a:ext cx="8893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Виды излучений и их проникающая способность</a:t>
            </a:r>
          </a:p>
        </p:txBody>
      </p:sp>
    </p:spTree>
    <p:extLst>
      <p:ext uri="{BB962C8B-B14F-4D97-AF65-F5344CB8AC3E}">
        <p14:creationId xmlns:p14="http://schemas.microsoft.com/office/powerpoint/2010/main" val="1084444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5EC744-1A72-43B5-A0AF-2EBC346C3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286"/>
            <a:ext cx="12192000" cy="5991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7A62EC-4ECF-45FF-936F-3CB9AB782EF0}"/>
              </a:ext>
            </a:extLst>
          </p:cNvPr>
          <p:cNvSpPr txBox="1"/>
          <p:nvPr/>
        </p:nvSpPr>
        <p:spPr>
          <a:xfrm flipH="1"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Видеонаблюдение</a:t>
            </a:r>
          </a:p>
        </p:txBody>
      </p:sp>
    </p:spTree>
    <p:extLst>
      <p:ext uri="{BB962C8B-B14F-4D97-AF65-F5344CB8AC3E}">
        <p14:creationId xmlns:p14="http://schemas.microsoft.com/office/powerpoint/2010/main" val="3085444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CB4583-B803-4A30-BF4E-8B78FA094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36" y="0"/>
            <a:ext cx="3918857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4DF18E-A769-42F8-80DB-074D9653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36" y="0"/>
            <a:ext cx="493036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D47E2B-63D8-451E-92ED-639337117089}"/>
              </a:ext>
            </a:extLst>
          </p:cNvPr>
          <p:cNvSpPr txBox="1"/>
          <p:nvPr/>
        </p:nvSpPr>
        <p:spPr>
          <a:xfrm flipH="1">
            <a:off x="-1" y="0"/>
            <a:ext cx="7961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ПО</a:t>
            </a:r>
          </a:p>
          <a:p>
            <a:r>
              <a:rPr lang="ru-RU" sz="3200" dirty="0">
                <a:solidFill>
                  <a:schemeClr val="bg1"/>
                </a:solidFill>
              </a:rPr>
              <a:t>единое окно</a:t>
            </a:r>
          </a:p>
          <a:p>
            <a:r>
              <a:rPr lang="en-US" sz="3200" dirty="0">
                <a:solidFill>
                  <a:schemeClr val="bg1"/>
                </a:solidFill>
              </a:rPr>
              <a:t>MASTERSCADA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12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60DFFA-A3D3-4ADF-97A0-64FA400EE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9" y="584775"/>
            <a:ext cx="11676000" cy="1899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2096BF-FEAC-4AE4-8A24-0C8435804602}"/>
              </a:ext>
            </a:extLst>
          </p:cNvPr>
          <p:cNvSpPr txBox="1"/>
          <p:nvPr/>
        </p:nvSpPr>
        <p:spPr>
          <a:xfrm flipH="1">
            <a:off x="3376256" y="0"/>
            <a:ext cx="54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Журнал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47FA8D-010B-4C5F-9E5C-890648349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6" y="2891116"/>
            <a:ext cx="4248473" cy="37507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EE02C4-925C-48D6-AB0B-8C97575F3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99" y="3261940"/>
            <a:ext cx="6331060" cy="1814037"/>
          </a:xfrm>
          <a:prstGeom prst="rect">
            <a:avLst/>
          </a:prstGeom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144F8C00-D849-4CDB-BAA4-DED0876C11AF}"/>
              </a:ext>
            </a:extLst>
          </p:cNvPr>
          <p:cNvSpPr/>
          <p:nvPr/>
        </p:nvSpPr>
        <p:spPr>
          <a:xfrm rot="5400000">
            <a:off x="3506243" y="2433916"/>
            <a:ext cx="654426" cy="914400"/>
          </a:xfrm>
          <a:prstGeom prst="rightArrow">
            <a:avLst/>
          </a:prstGeom>
          <a:solidFill>
            <a:srgbClr val="FFD5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2CCD99-C0FA-4106-B429-DD2E582B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37" y="5640016"/>
            <a:ext cx="2206590" cy="8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37F6909A-1C27-42ED-8B97-4F96118BB4A5}"/>
              </a:ext>
            </a:extLst>
          </p:cNvPr>
          <p:cNvSpPr/>
          <p:nvPr/>
        </p:nvSpPr>
        <p:spPr>
          <a:xfrm rot="5400000">
            <a:off x="1794353" y="5172007"/>
            <a:ext cx="528179" cy="371979"/>
          </a:xfrm>
          <a:prstGeom prst="rightArrow">
            <a:avLst>
              <a:gd name="adj1" fmla="val 10784"/>
              <a:gd name="adj2" fmla="val 41781"/>
            </a:avLst>
          </a:prstGeom>
          <a:solidFill>
            <a:srgbClr val="FFD5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6476CFE9-1957-4B7E-84A2-0A43A9F1D5E1}"/>
              </a:ext>
            </a:extLst>
          </p:cNvPr>
          <p:cNvSpPr/>
          <p:nvPr/>
        </p:nvSpPr>
        <p:spPr>
          <a:xfrm>
            <a:off x="6609113" y="4535692"/>
            <a:ext cx="1001922" cy="371979"/>
          </a:xfrm>
          <a:prstGeom prst="rightArrow">
            <a:avLst>
              <a:gd name="adj1" fmla="val 10784"/>
              <a:gd name="adj2" fmla="val 41781"/>
            </a:avLst>
          </a:prstGeom>
          <a:solidFill>
            <a:srgbClr val="FFD5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94758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8078F66-20F1-43CD-9F7B-DBCAE0D8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720" y="1476585"/>
            <a:ext cx="2148840" cy="2035175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chemeClr val="bg1"/>
                </a:solidFill>
              </a:rPr>
              <a:t>нач.смены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диспетчер 1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диспетчер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B8D88-C7F2-440F-9608-62538D5B47DA}"/>
              </a:ext>
            </a:extLst>
          </p:cNvPr>
          <p:cNvSpPr txBox="1"/>
          <p:nvPr/>
        </p:nvSpPr>
        <p:spPr>
          <a:xfrm flipH="1">
            <a:off x="3376256" y="0"/>
            <a:ext cx="54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Центральный пульт - смены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9367D4D-1AEE-4757-A000-01F3A6373041}"/>
              </a:ext>
            </a:extLst>
          </p:cNvPr>
          <p:cNvSpPr txBox="1">
            <a:spLocks/>
          </p:cNvSpPr>
          <p:nvPr/>
        </p:nvSpPr>
        <p:spPr>
          <a:xfrm>
            <a:off x="6603998" y="1805312"/>
            <a:ext cx="4447541" cy="2035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err="1">
                <a:solidFill>
                  <a:schemeClr val="bg1"/>
                </a:solidFill>
              </a:rPr>
              <a:t>нач.смены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диспетчер               оператор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стажер                     </a:t>
            </a:r>
            <a:r>
              <a:rPr lang="ru-RU" dirty="0" err="1">
                <a:solidFill>
                  <a:schemeClr val="bg1"/>
                </a:solidFill>
              </a:rPr>
              <a:t>стажер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4ED5B33-72A6-4403-ACC0-537DE5739E7A}"/>
              </a:ext>
            </a:extLst>
          </p:cNvPr>
          <p:cNvSpPr txBox="1">
            <a:spLocks/>
          </p:cNvSpPr>
          <p:nvPr/>
        </p:nvSpPr>
        <p:spPr>
          <a:xfrm>
            <a:off x="1287876" y="4101816"/>
            <a:ext cx="5643881" cy="2035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1. Разделение обязанностей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2. Привлечение новых сотрудников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3CCC7C82-EB8B-4681-A900-503E3D9CBADD}"/>
              </a:ext>
            </a:extLst>
          </p:cNvPr>
          <p:cNvSpPr/>
          <p:nvPr/>
        </p:nvSpPr>
        <p:spPr>
          <a:xfrm>
            <a:off x="4226559" y="1769607"/>
            <a:ext cx="1869440" cy="9144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5557523-80ED-41D8-BBEC-F8F64F33140C}"/>
              </a:ext>
            </a:extLst>
          </p:cNvPr>
          <p:cNvSpPr txBox="1">
            <a:spLocks/>
          </p:cNvSpPr>
          <p:nvPr/>
        </p:nvSpPr>
        <p:spPr>
          <a:xfrm>
            <a:off x="6603998" y="1080746"/>
            <a:ext cx="4447541" cy="82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err="1">
                <a:solidFill>
                  <a:srgbClr val="FF0000"/>
                </a:solidFill>
              </a:rPr>
              <a:t>нач.сеанса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6986441-2C7F-4856-896B-6066B1E135D0}"/>
              </a:ext>
            </a:extLst>
          </p:cNvPr>
          <p:cNvSpPr/>
          <p:nvPr/>
        </p:nvSpPr>
        <p:spPr>
          <a:xfrm>
            <a:off x="1287876" y="1339047"/>
            <a:ext cx="2430684" cy="1868500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24C66B2-3C89-41E4-8C80-77CAC358C490}"/>
              </a:ext>
            </a:extLst>
          </p:cNvPr>
          <p:cNvSpPr/>
          <p:nvPr/>
        </p:nvSpPr>
        <p:spPr>
          <a:xfrm>
            <a:off x="6458673" y="1016894"/>
            <a:ext cx="4592866" cy="2443934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501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2290B5-0298-434D-B218-2023AD6DCBF3}"/>
              </a:ext>
            </a:extLst>
          </p:cNvPr>
          <p:cNvSpPr txBox="1"/>
          <p:nvPr/>
        </p:nvSpPr>
        <p:spPr>
          <a:xfrm flipH="1">
            <a:off x="3376256" y="0"/>
            <a:ext cx="54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Дежурные</a:t>
            </a: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72289823-3D98-44DB-A9CC-16F601770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624639"/>
              </p:ext>
            </p:extLst>
          </p:nvPr>
        </p:nvGraphicFramePr>
        <p:xfrm>
          <a:off x="1" y="654424"/>
          <a:ext cx="12192000" cy="620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9856208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59116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05964403"/>
                    </a:ext>
                  </a:extLst>
                </a:gridCol>
              </a:tblGrid>
              <a:tr h="51696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постоянные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 телефоне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879547"/>
                  </a:ext>
                </a:extLst>
              </a:tr>
              <a:tr h="51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Центральный ПУ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защиты от срыва </a:t>
                      </a:r>
                      <a:r>
                        <a:rPr lang="ru-RU" dirty="0" err="1"/>
                        <a:t>сверхп</a:t>
                      </a:r>
                      <a:r>
                        <a:rPr lang="ru-RU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СБИС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890380"/>
                  </a:ext>
                </a:extLst>
              </a:tr>
              <a:tr h="51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ВЧ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синхронизация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АСРК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354685"/>
                  </a:ext>
                </a:extLst>
              </a:tr>
              <a:tr h="51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ИП (1А)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циклозадающая</a:t>
                      </a:r>
                      <a:r>
                        <a:rPr lang="ru-RU" dirty="0"/>
                        <a:t> 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ЕСБ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922121"/>
                  </a:ext>
                </a:extLst>
              </a:tr>
              <a:tr h="51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КГУ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циклозадающая</a:t>
                      </a:r>
                      <a:r>
                        <a:rPr lang="ru-RU" dirty="0"/>
                        <a:t> 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СЭО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871222"/>
                  </a:ext>
                </a:extLst>
              </a:tr>
              <a:tr h="51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ЛУ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термометрия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каналы 205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400082"/>
                  </a:ext>
                </a:extLst>
              </a:tr>
              <a:tr h="51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МКС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пикапы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канал Б-Н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433296"/>
                  </a:ext>
                </a:extLst>
              </a:tr>
              <a:tr h="51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изм.период</a:t>
                      </a:r>
                      <a:r>
                        <a:rPr lang="ru-RU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корректора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профилометр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250357"/>
                  </a:ext>
                </a:extLst>
              </a:tr>
              <a:tr h="51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каналы 205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семтум</a:t>
                      </a:r>
                      <a:r>
                        <a:rPr lang="ru-RU" dirty="0"/>
                        <a:t> 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207720"/>
                  </a:ext>
                </a:extLst>
              </a:tr>
              <a:tr h="51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вода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септум</a:t>
                      </a:r>
                      <a:r>
                        <a:rPr lang="ru-RU" dirty="0"/>
                        <a:t> 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внутренняя мишень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359286"/>
                  </a:ext>
                </a:extLst>
              </a:tr>
              <a:tr h="51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электрик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кикер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388454"/>
                  </a:ext>
                </a:extLst>
              </a:tr>
              <a:tr h="516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ГПП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Ламбертсон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970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852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747667-D87A-4821-915C-087DEB688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4000" r="7576" b="11556"/>
          <a:stretch/>
        </p:blipFill>
        <p:spPr>
          <a:xfrm>
            <a:off x="308720" y="839097"/>
            <a:ext cx="3240000" cy="57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FF69FD-DBA1-4855-B50A-27C5E0726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280" y="839097"/>
            <a:ext cx="3240000" cy="576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19A8A8-1184-4098-85CE-5B067A34E4D4}"/>
              </a:ext>
            </a:extLst>
          </p:cNvPr>
          <p:cNvSpPr txBox="1"/>
          <p:nvPr/>
        </p:nvSpPr>
        <p:spPr>
          <a:xfrm flipH="1">
            <a:off x="-1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</a:rPr>
              <a:t>СБиС</a:t>
            </a:r>
            <a:r>
              <a:rPr lang="ru-RU" sz="3200" dirty="0">
                <a:solidFill>
                  <a:schemeClr val="bg1"/>
                </a:solidFill>
              </a:rPr>
              <a:t> - шлюз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3F555D-DB7F-46EB-AD4D-F368757EB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9" y="843579"/>
            <a:ext cx="3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A7A0F4-335E-47CC-AC9C-D9CA2782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54"/>
          <a:stretch/>
        </p:blipFill>
        <p:spPr>
          <a:xfrm>
            <a:off x="2219946" y="1"/>
            <a:ext cx="997205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E8467-D679-464F-BF50-28BAB3CD9E3A}"/>
              </a:ext>
            </a:extLst>
          </p:cNvPr>
          <p:cNvSpPr txBox="1"/>
          <p:nvPr/>
        </p:nvSpPr>
        <p:spPr>
          <a:xfrm flipH="1">
            <a:off x="-44822" y="9769"/>
            <a:ext cx="2309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Структурная схема </a:t>
            </a:r>
            <a:r>
              <a:rPr lang="ru-RU" sz="3200" dirty="0" err="1">
                <a:solidFill>
                  <a:schemeClr val="bg1"/>
                </a:solidFill>
              </a:rPr>
              <a:t>СБиС</a:t>
            </a:r>
            <a:r>
              <a:rPr lang="ru-RU" sz="3200" dirty="0">
                <a:solidFill>
                  <a:schemeClr val="bg1"/>
                </a:solidFill>
              </a:rPr>
              <a:t> ЛУТИ</a:t>
            </a:r>
          </a:p>
        </p:txBody>
      </p:sp>
    </p:spTree>
    <p:extLst>
      <p:ext uri="{BB962C8B-B14F-4D97-AF65-F5344CB8AC3E}">
        <p14:creationId xmlns:p14="http://schemas.microsoft.com/office/powerpoint/2010/main" val="3255851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FF95C6-3B26-4516-9AEE-04A495B63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69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7CE1A8-578F-4E53-B015-900B6242471D}"/>
              </a:ext>
            </a:extLst>
          </p:cNvPr>
          <p:cNvSpPr txBox="1"/>
          <p:nvPr/>
        </p:nvSpPr>
        <p:spPr>
          <a:xfrm>
            <a:off x="414670" y="924813"/>
            <a:ext cx="1157885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первичное излучение - это непосредственно ускоряемые частицы;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вторичное излучение - возникает при взаимодействии первичного излучения с различными мишенями, конструкционными материалами, аппаратурой;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рассеянное излучение - образуется при взаимодействии вторичного излучения с защитой, аппаратурой, конструкционными материалами (может иметь выход на внешнюю поверхность защиты);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остаточное излучение - связано с наведенной активностью в конструкционных материалах, оборудовании и защите.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9EB015-D34B-487C-9CA9-F5197CB70569}"/>
              </a:ext>
            </a:extLst>
          </p:cNvPr>
          <p:cNvSpPr txBox="1"/>
          <p:nvPr/>
        </p:nvSpPr>
        <p:spPr>
          <a:xfrm flipH="1">
            <a:off x="1752600" y="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Виды излучения на ускорительном комплексе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84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E9A4A725-E40D-4392-AB19-128DC89C65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C7DC44A-5903-4818-8AB8-FA8618B00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r="756"/>
          <a:stretch/>
        </p:blipFill>
        <p:spPr bwMode="auto">
          <a:xfrm>
            <a:off x="-22305" y="584775"/>
            <a:ext cx="12214306" cy="627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01CC30-30A7-4F5A-88C7-C49F03B43499}"/>
              </a:ext>
            </a:extLst>
          </p:cNvPr>
          <p:cNvSpPr txBox="1"/>
          <p:nvPr/>
        </p:nvSpPr>
        <p:spPr>
          <a:xfrm flipH="1">
            <a:off x="3376256" y="0"/>
            <a:ext cx="543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Комплекс </a:t>
            </a:r>
            <a:r>
              <a:rPr lang="en-US" sz="3200" dirty="0">
                <a:solidFill>
                  <a:schemeClr val="bg1"/>
                </a:solidFill>
              </a:rPr>
              <a:t>NICA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4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EA4BCE-8D1B-4045-BF12-8FBEC57FE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0"/>
          <a:stretch/>
        </p:blipFill>
        <p:spPr>
          <a:xfrm>
            <a:off x="0" y="-1"/>
            <a:ext cx="12192000" cy="68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2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04FFB8-F8EC-4982-B1B7-1FFEEB436122}"/>
              </a:ext>
            </a:extLst>
          </p:cNvPr>
          <p:cNvSpPr txBox="1"/>
          <p:nvPr/>
        </p:nvSpPr>
        <p:spPr>
          <a:xfrm>
            <a:off x="210879" y="297895"/>
            <a:ext cx="117702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5.1.1. Радиационная безопасность населения достигается путем </a:t>
            </a:r>
            <a:r>
              <a:rPr lang="ru-RU" dirty="0">
                <a:solidFill>
                  <a:srgbClr val="FFD500"/>
                </a:solidFill>
              </a:rPr>
              <a:t>ограничения воздействия</a:t>
            </a:r>
            <a:r>
              <a:rPr lang="ru-RU" dirty="0">
                <a:solidFill>
                  <a:schemeClr val="bg1"/>
                </a:solidFill>
              </a:rPr>
              <a:t> от всех основных видов облучения …</a:t>
            </a:r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5.1.2. В отношении всех источников облучения населения следует принимать меры как по снижению дозы облучения у отдельных лиц, так и </a:t>
            </a:r>
            <a:r>
              <a:rPr lang="ru-RU" dirty="0">
                <a:solidFill>
                  <a:srgbClr val="FFD500"/>
                </a:solidFill>
              </a:rPr>
              <a:t>по уменьшению числа лиц, подвергающихся облучению</a:t>
            </a:r>
            <a:r>
              <a:rPr lang="ru-RU" dirty="0">
                <a:solidFill>
                  <a:schemeClr val="bg1"/>
                </a:solidFill>
              </a:rPr>
              <a:t>, в соответствии с принципом оптимизации. </a:t>
            </a:r>
          </a:p>
          <a:p>
            <a:pPr algn="just" fontAlgn="base"/>
            <a:r>
              <a:rPr lang="ru-RU" dirty="0">
                <a:solidFill>
                  <a:schemeClr val="bg1"/>
                </a:solidFill>
              </a:rPr>
              <a:t>7.4. С целью оперативного контроля для всех контролируемых параметров по </a:t>
            </a:r>
            <a:r>
              <a:rPr lang="ru-RU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п.7.3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>
                <a:solidFill>
                  <a:srgbClr val="FFD500"/>
                </a:solidFill>
              </a:rPr>
              <a:t>устанавливаются контрольные уровни</a:t>
            </a:r>
            <a:r>
              <a:rPr lang="ru-RU" dirty="0">
                <a:solidFill>
                  <a:schemeClr val="bg1"/>
                </a:solidFill>
              </a:rPr>
              <a:t>. Значение этих уровней устанавливается таким образом, чтобы было гарантировано </a:t>
            </a:r>
            <a:r>
              <a:rPr lang="ru-RU" dirty="0" err="1">
                <a:solidFill>
                  <a:schemeClr val="bg1"/>
                </a:solidFill>
              </a:rPr>
              <a:t>непревышение</a:t>
            </a:r>
            <a:r>
              <a:rPr lang="ru-RU" dirty="0">
                <a:solidFill>
                  <a:schemeClr val="bg1"/>
                </a:solidFill>
              </a:rPr>
              <a:t> основных пределов доз и реализация принципа снижения уровней облучения до возможно низкого уровня.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E739C-9032-4D79-995C-7C4E0B134365}"/>
              </a:ext>
            </a:extLst>
          </p:cNvPr>
          <p:cNvSpPr txBox="1"/>
          <p:nvPr/>
        </p:nvSpPr>
        <p:spPr>
          <a:xfrm flipH="1"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СанПиН 2.6.1.2523-09 (НРБ-99/2009)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84CE4-783E-4CA1-BE73-DACF78FB437B}"/>
              </a:ext>
            </a:extLst>
          </p:cNvPr>
          <p:cNvSpPr txBox="1"/>
          <p:nvPr/>
        </p:nvSpPr>
        <p:spPr>
          <a:xfrm flipH="1">
            <a:off x="0" y="260621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СанПиН 2.6.1.2612-10 ОСНОВНЫЕ САНИТАРНЫЕ ПРАВИЛА ОБЕСПЕЧЕНИЯ РАДИАЦИОННОЙ БЕЗОПАСНОСТИ (ОСПОРБ-99/2010)</a:t>
            </a:r>
          </a:p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553371-4418-48BF-BEFA-956C3BC16459}"/>
              </a:ext>
            </a:extLst>
          </p:cNvPr>
          <p:cNvSpPr txBox="1"/>
          <p:nvPr/>
        </p:nvSpPr>
        <p:spPr>
          <a:xfrm>
            <a:off x="210879" y="3366245"/>
            <a:ext cx="1177024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2.3.3. Радиационная безопасность населения обеспечивается: 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созданием условий жизнедеятельности людей, отвечающих требованиям НРБ-99/2009 и настоящих Правил; 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установлением </a:t>
            </a:r>
            <a:r>
              <a:rPr lang="ru-RU" dirty="0">
                <a:solidFill>
                  <a:srgbClr val="FFD500"/>
                </a:solidFill>
              </a:rPr>
              <a:t>допустимых уровней воздействия</a:t>
            </a:r>
            <a:r>
              <a:rPr lang="ru-RU" dirty="0">
                <a:solidFill>
                  <a:schemeClr val="bg1"/>
                </a:solidFill>
              </a:rPr>
              <a:t> для облучения от техногенных источников излучения; 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организацией </a:t>
            </a:r>
            <a:r>
              <a:rPr lang="ru-RU" dirty="0">
                <a:solidFill>
                  <a:srgbClr val="FFD500"/>
                </a:solidFill>
              </a:rPr>
              <a:t>радиационного контроля</a:t>
            </a:r>
            <a:r>
              <a:rPr lang="ru-RU" dirty="0">
                <a:solidFill>
                  <a:schemeClr val="bg1"/>
                </a:solidFill>
              </a:rPr>
              <a:t>; 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эффективностью планирования и проведения </a:t>
            </a:r>
            <a:r>
              <a:rPr lang="ru-RU" dirty="0">
                <a:solidFill>
                  <a:srgbClr val="FFD500"/>
                </a:solidFill>
              </a:rPr>
              <a:t>мероприятий по радиационной защите </a:t>
            </a:r>
            <a:r>
              <a:rPr lang="ru-RU" dirty="0">
                <a:solidFill>
                  <a:schemeClr val="bg1"/>
                </a:solidFill>
              </a:rPr>
              <a:t>в нормальных условиях и в случае радиационной аварии; 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организацией системы информации о радиационной обстановке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2.4.3. Объектами радиационного контроля являются: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FFD500"/>
                </a:solidFill>
              </a:rPr>
              <a:t>персонал групп А и Б</a:t>
            </a:r>
            <a:r>
              <a:rPr lang="ru-RU" dirty="0">
                <a:solidFill>
                  <a:schemeClr val="bg1"/>
                </a:solidFill>
              </a:rPr>
              <a:t> при воздействии на них ионизирующего излучения в производственных условиях;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пациенты при выполнении медицинских рентгенорадиологических процедур;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население при воздействии на него природных и техногенных источников излучения;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среда обитания человека.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 fontAlgn="base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94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5CF7FA-0E59-4592-B919-9A5F60C3A007}"/>
              </a:ext>
            </a:extLst>
          </p:cNvPr>
          <p:cNvSpPr txBox="1"/>
          <p:nvPr/>
        </p:nvSpPr>
        <p:spPr>
          <a:xfrm>
            <a:off x="210879" y="112054"/>
            <a:ext cx="1177024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2.5.2. Персоналу группы А следует: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знать и строго выполнять требования по обеспечению радиационной безопасности, установленные санитарными нормами и правилами;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использовать в предусмотренных случаях средства индивидуальной защиты;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выполнять установленные требования по предупреждению радиационной аварии и правила поведения в случае ее возникновения;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своевременно проходить периодические медицинские осмотры и выполнять рекомендации медицинской комиссии;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обо всех обнаруженных неисправностях в работе установок, приборов и аппаратов, являющихся источниками излучения, немедленно ставить в известность руководителя (цеха, участка, лаборатории) и службу радиационной безопасности (лицо, ответственное за радиационную безопасность);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выполнять указания работников службы радиационной безопасности, касающиеся обеспечения радиационной безопасности при выполнении работ.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2.5.3. Персонал группы Б должен знать свои действия в случае радиационной аварии.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3.4.11. К работе с источниками излучения допускаются лица не моложе 18 лет, не имеющие медицинских противопоказаний, отнесенные приказом руководителя к категории персонала группы А, прошедшие обучение по правилам работы с источником излучения и по радиационной безопасности, прошедшие инструктаж по радиационной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115606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2D57C7B-B250-4203-9381-1E8D166D0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35" y="223367"/>
            <a:ext cx="1162768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3.1. Классификация радиационных объектов по потенциальной опасности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3.1.1. Потенциальная опасность радиационного объекта определяется его возможным радиационным воздействием на население при радиационной аварии.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Потенциально более опасными являются радиационные объекты, в результате деятельности которых при аварии возможно облучение не только работников объекта, но и населения. Наименее опасными радиационными объектами являются те, где исключена возможность облучения лиц, не относящихся к персоналу.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По потенциальной радиационной опасности устанавливается четыре категории объектов.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3.1.2. К I категории относятся радиационные объекты, при аварии на которых возможно их радиационное воздействие на население и могут потребоваться меры по его защите.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3.1.3. Во II категории объектов радиационное воздействие при аварии ограничивается территорией санитарно-защитной зоны.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chemeClr val="bg1"/>
                </a:solidFill>
                <a:latin typeface="+mn-lt"/>
              </a:rPr>
              <a:t>3.1.4. К III категории относятся объекты, радиационное воздействие при аварии которых ограничивается территорией объекта.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rgbClr val="FFD500"/>
                </a:solidFill>
                <a:latin typeface="+mn-lt"/>
              </a:rPr>
              <a:t>3.1.5. К IV категории относятся объекты, радиационное воздействие при аварии от которых ограничивается помещениями, где проводятся работы с источниками излучения.</a:t>
            </a:r>
          </a:p>
        </p:txBody>
      </p:sp>
    </p:spTree>
    <p:extLst>
      <p:ext uri="{BB962C8B-B14F-4D97-AF65-F5344CB8AC3E}">
        <p14:creationId xmlns:p14="http://schemas.microsoft.com/office/powerpoint/2010/main" val="3177794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4AFEBD-A789-4351-B157-757659B45D86}"/>
              </a:ext>
            </a:extLst>
          </p:cNvPr>
          <p:cNvSpPr txBox="1"/>
          <p:nvPr/>
        </p:nvSpPr>
        <p:spPr>
          <a:xfrm flipH="1">
            <a:off x="0" y="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Гигиенические требования к размещению и эксплуатации ускорителей электронов с энергией до 100 МэВ</a:t>
            </a:r>
          </a:p>
          <a:p>
            <a:pPr algn="ctr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65B2513-536A-45C2-821F-9FD5CF4E2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35" y="706166"/>
            <a:ext cx="11627680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5.36. Ускоритель должен быть оборудован не менее чем двумя полностью независимыми системами блокировки входной двери (люка) в рабочую камеру.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	Одна система должна блокировать входную дверь в рабочую камеру при включении ускорителя;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	Вторая - блокирует дверь в случае превышения внутри рабочей камеры ускорителя заданного уровня 	ионизирующего излучения.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5.37. Системы блокировки могут быть основаны, в частности, на использовании: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	а) датчиков дозиметрических приборов, установленных в рабочей камере;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	б) датчиков дозиметрических приборов, установленных в лабиринте;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	в) датчиков, сигнализирующих о подаче воды или воздуха для охлаждения узлов ускорителя и т. п.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5.38. Все двери (люки) рабочей камеры ускорителя должны беспрепятственно открываться изнутри.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5.39. Ключ от замка входной двери в рабочую камеру должен находиться в специальном гнезде на пульте управления. При извлечении ключа из гнезда ускоритель должен автоматически выключаться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5.40. На выходе из рабочей камеры или лабиринта должно быть предусмотрено устройство включения блокировки входной двери.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5.42. Системы блокировки входной двери в рабочую камеру должны отключаться только после выключения ускорителя и окончания запретного периода, если он предусмотрен (рекомендации по расчету запретного периода приведены в прилож. 4).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5.43. В рабочей камере должна быть установлена звуковая и световая сигнализация, предупреждающая о необходимости немедленно покинуть рабочую камеру и лабиринт перед включением ускорителя.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5.44. Сигнализация (световая, звуковая) должна оповещать о превышении заданного уровня излучения на рабочих местах, при этом ускоритель должен автоматически выключаться.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+mn-lt"/>
              </a:rPr>
              <a:t>5.45. Рабочая камера и пультовая должны быть оборудованы двусторонней переговорной связью.</a:t>
            </a:r>
            <a:endParaRPr lang="ru-RU" altLang="ru-RU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1245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3662</TotalTime>
  <Words>1703</Words>
  <Application>Microsoft Office PowerPoint</Application>
  <PresentationFormat>Широкоэкранный</PresentationFormat>
  <Paragraphs>303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Обеспечения безопасности на комплексе NICA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 Pivin</dc:creator>
  <cp:lastModifiedBy>Roman Pivin</cp:lastModifiedBy>
  <cp:revision>94</cp:revision>
  <dcterms:created xsi:type="dcterms:W3CDTF">2023-03-29T17:45:35Z</dcterms:created>
  <dcterms:modified xsi:type="dcterms:W3CDTF">2023-10-02T06:39:13Z</dcterms:modified>
</cp:coreProperties>
</file>