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  <p:sldMasterId id="2147483772" r:id="rId2"/>
  </p:sldMasterIdLst>
  <p:notesMasterIdLst>
    <p:notesMasterId r:id="rId17"/>
  </p:notesMasterIdLst>
  <p:handoutMasterIdLst>
    <p:handoutMasterId r:id="rId18"/>
  </p:handoutMasterIdLst>
  <p:sldIdLst>
    <p:sldId id="501" r:id="rId3"/>
    <p:sldId id="630" r:id="rId4"/>
    <p:sldId id="654" r:id="rId5"/>
    <p:sldId id="660" r:id="rId6"/>
    <p:sldId id="661" r:id="rId7"/>
    <p:sldId id="655" r:id="rId8"/>
    <p:sldId id="612" r:id="rId9"/>
    <p:sldId id="656" r:id="rId10"/>
    <p:sldId id="659" r:id="rId11"/>
    <p:sldId id="665" r:id="rId12"/>
    <p:sldId id="613" r:id="rId13"/>
    <p:sldId id="662" r:id="rId14"/>
    <p:sldId id="666" r:id="rId15"/>
    <p:sldId id="570" r:id="rId16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6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3FD"/>
    <a:srgbClr val="00CCFF"/>
    <a:srgbClr val="00FFFF"/>
    <a:srgbClr val="0078B4"/>
    <a:srgbClr val="0043C8"/>
    <a:srgbClr val="064B6A"/>
    <a:srgbClr val="990000"/>
    <a:srgbClr val="CCCC00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994" autoAdjust="0"/>
  </p:normalViewPr>
  <p:slideViewPr>
    <p:cSldViewPr snapToGrid="0" showGuides="1">
      <p:cViewPr>
        <p:scale>
          <a:sx n="106" d="100"/>
          <a:sy n="106" d="100"/>
        </p:scale>
        <p:origin x="-1764" y="-198"/>
      </p:cViewPr>
      <p:guideLst>
        <p:guide orient="horz" pos="30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66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7CA98CA-6F6C-41BE-9408-F50555EB1525}" type="datetime1">
              <a:rPr lang="de-DE"/>
              <a:pPr>
                <a:defRPr/>
              </a:pPr>
              <a:t>07.10.2023</a:t>
            </a:fld>
            <a:endParaRPr lang="de-DE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831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ru-RU" smtClean="0"/>
              <a:t>СЯФ РАН, 12-15 апреля, ОИЯИ, г.Дубна</a:t>
            </a:r>
            <a:endParaRPr lang="de-DE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831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DFED751-B42C-4181-A3F9-FD4BC0C06EF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7958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793F322-F0C8-41AE-B417-1E7F551570BE}" type="datetime1">
              <a:rPr lang="en-US"/>
              <a:pPr>
                <a:defRPr/>
              </a:pPr>
              <a:t>10/7/2023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ru-RU" smtClean="0"/>
              <a:t>СЯФ РАН, 12-15 апреля, ОИЯИ, г.Дубна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96E6B5C-FE65-4108-98DB-BF1D6FE8B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557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515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idx="11" hasCustomPrompt="1"/>
          </p:nvPr>
        </p:nvSpPr>
        <p:spPr bwMode="auto">
          <a:xfrm>
            <a:off x="452438" y="0"/>
            <a:ext cx="8229600" cy="51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 b="1" i="1">
                <a:solidFill>
                  <a:srgbClr val="0303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0438" y="6479931"/>
            <a:ext cx="2133600" cy="250825"/>
          </a:xfrm>
        </p:spPr>
        <p:txBody>
          <a:bodyPr/>
          <a:lstStyle>
            <a:lvl1pPr>
              <a:defRPr>
                <a:solidFill>
                  <a:srgbClr val="858586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82412" y="5010541"/>
            <a:ext cx="6400800" cy="757246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85858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style</a:t>
            </a:r>
            <a:endParaRPr lang="en-US" dirty="0"/>
          </a:p>
        </p:txBody>
      </p:sp>
      <p:sp>
        <p:nvSpPr>
          <p:cNvPr id="14" name="Rechteck 13"/>
          <p:cNvSpPr>
            <a:spLocks noChangeArrowheads="1"/>
          </p:cNvSpPr>
          <p:nvPr userDrawn="1"/>
        </p:nvSpPr>
        <p:spPr bwMode="auto">
          <a:xfrm>
            <a:off x="-11875" y="0"/>
            <a:ext cx="140677" cy="6858000"/>
          </a:xfrm>
          <a:prstGeom prst="rect">
            <a:avLst/>
          </a:prstGeom>
          <a:solidFill>
            <a:srgbClr val="064B6A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625" y="6064251"/>
            <a:ext cx="1363250" cy="77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2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02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499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6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71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672" y="13568"/>
            <a:ext cx="8552328" cy="511175"/>
          </a:xfrm>
        </p:spPr>
        <p:txBody>
          <a:bodyPr/>
          <a:lstStyle>
            <a:lvl1pPr algn="ctr">
              <a:defRPr b="1" i="1">
                <a:solidFill>
                  <a:srgbClr val="0303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72128" y="650716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39392" y="6527798"/>
            <a:ext cx="5311587" cy="330201"/>
          </a:xfrm>
          <a:prstGeom prst="rect">
            <a:avLst/>
          </a:prstGeom>
        </p:spPr>
        <p:txBody>
          <a:bodyPr/>
          <a:lstStyle>
            <a:lvl1pPr algn="ctr">
              <a:defRPr sz="1400" i="1"/>
            </a:lvl1pPr>
          </a:lstStyle>
          <a:p>
            <a:pPr>
              <a:defRPr/>
            </a:pPr>
            <a:r>
              <a:rPr lang="ru-RU" dirty="0" smtClean="0"/>
              <a:t>СЯФ РАН, 12-15 апреля, ОИЯИ, </a:t>
            </a:r>
            <a:r>
              <a:rPr lang="ru-RU" dirty="0" err="1" smtClean="0"/>
              <a:t>г.Дубна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84179" y="6607175"/>
            <a:ext cx="2133600" cy="250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F1AA3-61EA-498C-827F-F4328E51D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hteck 13"/>
          <p:cNvSpPr>
            <a:spLocks noChangeArrowheads="1"/>
          </p:cNvSpPr>
          <p:nvPr userDrawn="1"/>
        </p:nvSpPr>
        <p:spPr bwMode="auto">
          <a:xfrm>
            <a:off x="-11875" y="0"/>
            <a:ext cx="140677" cy="6858000"/>
          </a:xfrm>
          <a:prstGeom prst="rect">
            <a:avLst/>
          </a:prstGeom>
          <a:solidFill>
            <a:srgbClr val="064B6A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3039" y="67544"/>
            <a:ext cx="6223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NICA-Logo_4c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221" y="6527798"/>
            <a:ext cx="5969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13"/>
          <p:cNvCxnSpPr/>
          <p:nvPr userDrawn="1"/>
        </p:nvCxnSpPr>
        <p:spPr>
          <a:xfrm>
            <a:off x="1140479" y="6491286"/>
            <a:ext cx="7810500" cy="1588"/>
          </a:xfrm>
          <a:prstGeom prst="line">
            <a:avLst/>
          </a:prstGeom>
          <a:ln cap="flat">
            <a:gradFill flip="none"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656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47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86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52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438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504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67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00125"/>
            <a:ext cx="8229600" cy="512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0438" y="6515100"/>
            <a:ext cx="2133600" cy="250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7F7F7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7" r:id="rId2"/>
    <p:sldLayoutId id="2147483802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-65" charset="0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-65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-65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-65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-65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-65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07.10.2023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998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341621" y="690746"/>
            <a:ext cx="8528277" cy="5847613"/>
            <a:chOff x="341621" y="605905"/>
            <a:chExt cx="8528277" cy="5847613"/>
          </a:xfrm>
        </p:grpSpPr>
        <p:pic>
          <p:nvPicPr>
            <p:cNvPr id="2051" name="Picture 3" descr="D:\Andrey\-=Work=-\=Nuclotron M=\=Системы=\HiLac\Layout-HILac+LU20-big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41621" y="605905"/>
              <a:ext cx="8528277" cy="5847613"/>
            </a:xfrm>
            <a:prstGeom prst="rect">
              <a:avLst/>
            </a:prstGeom>
            <a:noFill/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 flipH="1" flipV="1">
              <a:off x="1436914" y="1231954"/>
              <a:ext cx="602811" cy="1503514"/>
            </a:xfrm>
            <a:prstGeom prst="line">
              <a:avLst/>
            </a:prstGeom>
            <a:ln w="76200" cap="rnd"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4127003" y="741215"/>
            <a:ext cx="1952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p↑, d↑, ions</a:t>
            </a:r>
            <a:r>
              <a:rPr lang="ru-RU" sz="1400" b="1" dirty="0" smtClean="0"/>
              <a:t> </a:t>
            </a:r>
            <a:r>
              <a:rPr lang="en-US" sz="1400" b="1" dirty="0" smtClean="0"/>
              <a:t>Z/A&gt;0,3</a:t>
            </a:r>
            <a:endParaRPr lang="ru-RU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03426" y="1320808"/>
            <a:ext cx="601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RFQ</a:t>
            </a:r>
            <a:endParaRPr lang="ru-RU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956091" y="862622"/>
            <a:ext cx="11624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Ions Z/A&gt;0,3</a:t>
            </a:r>
            <a:endParaRPr lang="ru-RU" sz="1200" b="1" dirty="0"/>
          </a:p>
          <a:p>
            <a:pPr algn="ctr"/>
            <a:r>
              <a:rPr lang="en-US" b="1" dirty="0" smtClean="0"/>
              <a:t>LIS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263527" y="1598935"/>
            <a:ext cx="6063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SPI</a:t>
            </a:r>
          </a:p>
          <a:p>
            <a:r>
              <a:rPr lang="en-US" sz="1200" b="1" dirty="0" err="1"/>
              <a:t>p</a:t>
            </a:r>
            <a:r>
              <a:rPr lang="en-US" sz="1200" b="1" dirty="0" err="1" smtClean="0"/>
              <a:t>↑,d</a:t>
            </a:r>
            <a:r>
              <a:rPr lang="en-US" sz="1200" b="1" dirty="0" smtClean="0"/>
              <a:t>↑</a:t>
            </a:r>
          </a:p>
          <a:p>
            <a:r>
              <a:rPr lang="en-US" sz="1200" b="1" dirty="0" smtClean="0"/>
              <a:t>10mA</a:t>
            </a:r>
            <a:endParaRPr lang="ru-RU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04469" y="3614552"/>
            <a:ext cx="10126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HIL</a:t>
            </a:r>
            <a:r>
              <a:rPr lang="ru-RU" b="1" dirty="0" smtClean="0"/>
              <a:t>А</a:t>
            </a:r>
            <a:r>
              <a:rPr lang="en-US" b="1" dirty="0" smtClean="0"/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 rot="16710468">
            <a:off x="1000980" y="5059480"/>
            <a:ext cx="1658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30000" dirty="0" err="1" smtClean="0"/>
              <a:t>Nuclotron</a:t>
            </a:r>
            <a:endParaRPr lang="ru-RU" sz="3600" b="1" baseline="30000" dirty="0"/>
          </a:p>
        </p:txBody>
      </p:sp>
      <p:sp>
        <p:nvSpPr>
          <p:cNvPr id="18" name="TextBox 17"/>
          <p:cNvSpPr txBox="1"/>
          <p:nvPr/>
        </p:nvSpPr>
        <p:spPr>
          <a:xfrm rot="16472544">
            <a:off x="95336" y="4742685"/>
            <a:ext cx="1476941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/>
              <a:t>Booster</a:t>
            </a:r>
            <a:endParaRPr lang="ru-RU" sz="3200" b="1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6134226" y="5073211"/>
            <a:ext cx="1469200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RF amplifier for LU-20</a:t>
            </a:r>
            <a:endParaRPr lang="en-US" sz="1400" b="1" dirty="0" smtClean="0"/>
          </a:p>
          <a:p>
            <a:endParaRPr lang="ru-RU" sz="1400" b="1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5720636" y="2120796"/>
            <a:ext cx="1148190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LU-20  Building</a:t>
            </a:r>
            <a:endParaRPr lang="en-US" sz="1400" b="1" dirty="0" smtClean="0"/>
          </a:p>
          <a:p>
            <a:endParaRPr lang="ru-RU" sz="1400" b="1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456815" y="1582187"/>
            <a:ext cx="138093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en-US" sz="1400" dirty="0" smtClean="0"/>
              <a:t>Transport channel to booster</a:t>
            </a:r>
            <a:endParaRPr lang="ru-RU" sz="1400" dirty="0" smtClean="0"/>
          </a:p>
          <a:p>
            <a:endParaRPr lang="ru-RU" sz="16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2055044" y="1210589"/>
            <a:ext cx="2089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en-US" sz="1400" dirty="0" smtClean="0"/>
              <a:t>Transport channel</a:t>
            </a:r>
          </a:p>
          <a:p>
            <a:r>
              <a:rPr lang="en-US" sz="1400" dirty="0" smtClean="0"/>
              <a:t>to </a:t>
            </a:r>
            <a:r>
              <a:rPr lang="en-US" sz="1400" dirty="0" err="1" smtClean="0"/>
              <a:t>Nuclotron</a:t>
            </a:r>
            <a:endParaRPr lang="ru-RU" sz="1400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73464" y="34985"/>
            <a:ext cx="8552328" cy="511175"/>
          </a:xfrm>
        </p:spPr>
        <p:txBody>
          <a:bodyPr/>
          <a:lstStyle/>
          <a:p>
            <a:r>
              <a:rPr lang="ru-RU" i="0" dirty="0" smtClean="0">
                <a:solidFill>
                  <a:schemeClr val="tx1"/>
                </a:solidFill>
                <a:effectLst>
                  <a:outerShdw sx="1000" sy="1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i="0" dirty="0" smtClean="0">
                <a:solidFill>
                  <a:schemeClr val="tx1"/>
                </a:solidFill>
                <a:effectLst>
                  <a:outerShdw sx="1000" sy="1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i="0" dirty="0" smtClean="0">
                <a:solidFill>
                  <a:schemeClr val="tx1"/>
                </a:solidFill>
                <a:effectLst>
                  <a:outerShdw sx="1000" sy="1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нжекторы </a:t>
            </a:r>
            <a:r>
              <a:rPr lang="ru-RU" i="0" dirty="0" smtClean="0">
                <a:solidFill>
                  <a:schemeClr val="tx1"/>
                </a:solidFill>
                <a:effectLst>
                  <a:outerShdw sx="1000" sy="1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ЛУ-20 и ЛУТИ</a:t>
            </a:r>
            <a:endParaRPr lang="en-US" i="0" dirty="0">
              <a:solidFill>
                <a:schemeClr val="tx1"/>
              </a:solidFill>
              <a:effectLst>
                <a:outerShdw sx="1000" sy="1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F1AA3-61EA-498C-827F-F4328E51D634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517078" y="4231520"/>
            <a:ext cx="11438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ESIS</a:t>
            </a:r>
            <a:endParaRPr lang="en-US" sz="1200" b="1" dirty="0" smtClean="0"/>
          </a:p>
          <a:p>
            <a:r>
              <a:rPr lang="en-US" sz="1600" b="1" dirty="0" smtClean="0"/>
              <a:t>“KRION”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СЯФ РАН, 12-15 апреля, ОИЯИ, г.Дубна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F1AA3-61EA-498C-827F-F4328E51D634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2984302"/>
            <a:ext cx="5057775" cy="28449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25" y="3061990"/>
            <a:ext cx="4781550" cy="26896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075" y="3482578"/>
            <a:ext cx="3286124" cy="1848445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91672" y="400054"/>
            <a:ext cx="8552328" cy="511175"/>
          </a:xfrm>
        </p:spPr>
        <p:txBody>
          <a:bodyPr/>
          <a:lstStyle/>
          <a:p>
            <a:r>
              <a:rPr lang="ru-RU" sz="2400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Настройка </a:t>
            </a:r>
            <a:r>
              <a:rPr lang="ru-RU" sz="2400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синхронизации</a:t>
            </a:r>
            <a:endParaRPr lang="ru-RU" sz="2400" b="0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472" y="1424374"/>
            <a:ext cx="9009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синхронизации предназначена для согласованной во времени работы систем, работающих в импульсном режиме: систем ВЧ питания, магнитной оптики , диагностики пучка ионов.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040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" y="0"/>
            <a:ext cx="8229600" cy="54451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внимание: пробои в ускоряющих зазорах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1484" y="2568562"/>
            <a:ext cx="5022112" cy="28249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98648" y="2666771"/>
            <a:ext cx="4920156" cy="2767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021" y="546645"/>
            <a:ext cx="9048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Поверхность трубок дрейфа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ЛУ-20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местах электрических пробоев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обработана и восстановлена благодаря достаточно легкой доступности и изготовлению трубок из меди, что позволяет обрабатывать места пробоев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162550" y="1400175"/>
            <a:ext cx="1259990" cy="168592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57683" y="5541832"/>
            <a:ext cx="2877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Ускоряющий зазор ЛУ-20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3256" y="5535392"/>
            <a:ext cx="19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Резонатор ЛУ-20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36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F1AA3-61EA-498C-827F-F4328E51D63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1" y="-39687"/>
            <a:ext cx="8229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внимание: пробои в ускоряющих зазорах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541" y="816249"/>
            <a:ext cx="90274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Электрические пробои в зазорах ЛУТИ недопустимы и могут привести к «гибели» ускорителя.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 к ускоряющей структуре сложен. Трубки изготовлены из стали с медным покрытием, поэтому «зачистка» поврежденной поверхности трубок практически невозможна.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505074"/>
            <a:ext cx="2162345" cy="365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659" y="3098857"/>
            <a:ext cx="2695051" cy="257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970" y="3140189"/>
            <a:ext cx="3733629" cy="248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66256" y="2525145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IH1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39127" y="310492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IH2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84141" y="3403687"/>
            <a:ext cx="14971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Сигналы ВЧ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пикапов  в резонаторах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ЛУТИ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лути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8038" y="2108911"/>
            <a:ext cx="4123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Резонаторы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IH2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ускорителя ЛУТИ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409995" y="2478243"/>
            <a:ext cx="2220275" cy="480918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7" name="Прямая со стрелкой 16"/>
          <p:cNvCxnSpPr/>
          <p:nvPr/>
        </p:nvCxnSpPr>
        <p:spPr>
          <a:xfrm flipH="1">
            <a:off x="4509248" y="2505074"/>
            <a:ext cx="121022" cy="593783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03302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F1AA3-61EA-498C-827F-F4328E51D634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3083" y="1093695"/>
            <a:ext cx="8552328" cy="1637736"/>
          </a:xfrm>
        </p:spPr>
        <p:txBody>
          <a:bodyPr/>
          <a:lstStyle/>
          <a:p>
            <a:pPr algn="just"/>
            <a:r>
              <a:rPr lang="ru-RU" sz="2400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на новую схему дежурства в настоящий момент представляется преждевременным, поскольку потребует полноценного параллельного дежурства коллектива инжектора для подстраховки неопытных диспетчеров, которые должны:</a:t>
            </a:r>
            <a:endParaRPr lang="ru-RU" sz="2400" b="0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67556" y="2960599"/>
            <a:ext cx="8552328" cy="245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rgbClr val="0303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65" charset="0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just"/>
            <a:r>
              <a:rPr lang="ru-RU" sz="2400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  следить за диагностикой пучка в инжекторе</a:t>
            </a:r>
          </a:p>
          <a:p>
            <a:pPr marL="342900" indent="-342900" algn="just">
              <a:buFontTx/>
              <a:buChar char="-"/>
            </a:pPr>
            <a:r>
              <a:rPr lang="ru-RU" sz="2400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следить 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диагностикой оборудования</a:t>
            </a:r>
          </a:p>
          <a:p>
            <a:pPr marL="342900" indent="-342900" algn="just">
              <a:buFontTx/>
              <a:buChar char="-"/>
            </a:pP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зменять параметры пучка ионов согласно заявкам пользователей</a:t>
            </a:r>
          </a:p>
          <a:p>
            <a:pPr marL="342900" indent="-342900" algn="just">
              <a:buFontTx/>
              <a:buChar char="-"/>
            </a:pPr>
            <a:r>
              <a:rPr lang="ru-RU" sz="2400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реагировать на нештатные ситуации: «пропал пучок», «пропало ВЧ» и т.д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endParaRPr lang="ru-RU" sz="2400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76871" y="268941"/>
            <a:ext cx="1333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Резюме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092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8566" y="1350308"/>
            <a:ext cx="6251978" cy="335057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F1AA3-61EA-498C-827F-F4328E51D634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6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7362" y="2465855"/>
            <a:ext cx="1935773" cy="19467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759386" y="5506489"/>
            <a:ext cx="166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Левтеров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К.А.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06062" y="69813"/>
            <a:ext cx="8937938" cy="96163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/>
                <a:ea typeface="Times New Roman"/>
              </a:rPr>
              <a:t>Для обеспечения инжекции тяжелых ионов в Бустер необходимо:</a:t>
            </a:r>
            <a:endParaRPr lang="ru-RU" sz="24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5836" y="949149"/>
            <a:ext cx="8909913" cy="213695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Настроить источник ионов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Крион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для производства и вывода необходимого сорта ионов в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LEBT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(Донец Е.Е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Настроить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LEBT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перевода пучка ионов в ЛУТИ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параметров)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Настроить ускоритель ЛУТИ 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параметров)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Настроить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 ЛУТИ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Бустер 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параметра)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Настроить систему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синхронизации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Оперативному персоналу осуществлять диагностику не только пучка ионов, но и оборудования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инжектора поддерживать и, при необходимости, изменять значения параметров во время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сеанса. </a:t>
            </a:r>
            <a:endParaRPr lang="ru-RU" sz="20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2023, ОИЯИ, </a:t>
            </a:r>
            <a:r>
              <a:rPr lang="ru-RU" dirty="0" err="1" smtClean="0"/>
              <a:t>г.Дубна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088C-D832-4D6B-B3C3-71030C10C551}" type="slidenum">
              <a:rPr lang="en-US" altLang="ru-RU" smtClean="0"/>
              <a:pPr/>
              <a:t>2</a:t>
            </a:fld>
            <a:endParaRPr lang="en-US" alt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884" y="4341903"/>
            <a:ext cx="4488866" cy="24302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5153" y="3624648"/>
            <a:ext cx="82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правильной настройки инжектора– сигнал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быстрого трансформатора тока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FCT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расположенного в месте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инжекции 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Бустер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циркуляция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724150" y="4109614"/>
            <a:ext cx="95250" cy="79576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52598" y="3242198"/>
            <a:ext cx="6149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48 параметров настройки инжектора взаимосвязаны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11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672" y="130611"/>
            <a:ext cx="8552328" cy="511175"/>
          </a:xfrm>
        </p:spPr>
        <p:txBody>
          <a:bodyPr/>
          <a:lstStyle/>
          <a:p>
            <a:r>
              <a:rPr lang="ru-RU" sz="2400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Настройка канала </a:t>
            </a:r>
            <a:r>
              <a:rPr lang="en-US" sz="2400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LEBT</a:t>
            </a:r>
            <a:r>
              <a:rPr lang="ru-RU" sz="2400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8</a:t>
            </a:r>
            <a:r>
              <a:rPr lang="en-US" sz="2400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параметров </a:t>
            </a:r>
            <a:endParaRPr lang="ru-RU" sz="24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F1AA3-61EA-498C-827F-F4328E51D63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" y="668234"/>
            <a:ext cx="8361274" cy="26889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2" y="3512650"/>
            <a:ext cx="5047746" cy="276474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368" y="3512650"/>
            <a:ext cx="3982869" cy="266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59706" y="2513130"/>
            <a:ext cx="418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правильной настройки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LEBT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сигнал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цилиндре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Фарадея на входе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RFQ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6971386" y="3090154"/>
            <a:ext cx="241402" cy="786902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14" name="Овал 13"/>
          <p:cNvSpPr/>
          <p:nvPr/>
        </p:nvSpPr>
        <p:spPr>
          <a:xfrm>
            <a:off x="329183" y="3738067"/>
            <a:ext cx="3686861" cy="6962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81583" y="5104790"/>
            <a:ext cx="3686861" cy="6962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29183" y="2327081"/>
            <a:ext cx="0" cy="478435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182622" y="1920909"/>
            <a:ext cx="932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LEBT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12170" y="2009235"/>
            <a:ext cx="1807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LEBT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(вход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RFQ)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 стрелкой 25"/>
          <p:cNvCxnSpPr>
            <a:stCxn id="24" idx="2"/>
          </p:cNvCxnSpPr>
          <p:nvPr/>
        </p:nvCxnSpPr>
        <p:spPr>
          <a:xfrm flipH="1">
            <a:off x="3152859" y="2286234"/>
            <a:ext cx="963148" cy="519283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7315200" y="4042975"/>
            <a:ext cx="1560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Сигнал ЦФ на входе 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ускоритель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3515" y="5104174"/>
            <a:ext cx="5382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мкс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568391" y="5104790"/>
            <a:ext cx="3075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028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99" y="2458479"/>
            <a:ext cx="7500990" cy="4412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70153" y="257175"/>
            <a:ext cx="524585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Настройка канала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LEBT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параметров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Eout</a:t>
            </a:r>
            <a:r>
              <a:rPr 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=17 </a:t>
            </a:r>
            <a:r>
              <a:rPr lang="en-US" sz="2000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keV</a:t>
            </a:r>
            <a:r>
              <a:rPr 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/u </a:t>
            </a:r>
            <a:r>
              <a:rPr lang="en-US" sz="2800" dirty="0" smtClean="0">
                <a:latin typeface="Calibri"/>
                <a:ea typeface="+mn-ea"/>
              </a:rPr>
              <a:t> </a:t>
            </a:r>
            <a:endParaRPr lang="ru-RU" sz="2000" dirty="0">
              <a:latin typeface="Calibri"/>
              <a:ea typeface="+mn-e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09203" y="1717236"/>
            <a:ext cx="2269209" cy="306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</a:rPr>
              <a:t>Фокусирующие электроды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54457" y="1696534"/>
            <a:ext cx="1755626" cy="370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</a:rPr>
              <a:t>Ускоряющая трубка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10082" y="1813862"/>
            <a:ext cx="1638181" cy="329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</a:rPr>
              <a:t>Магнитные соленоиды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47257" y="3108547"/>
            <a:ext cx="1386918" cy="306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</a:rPr>
              <a:t>Корректоры</a:t>
            </a:r>
            <a:endParaRPr lang="ru-RU" sz="1400" b="1" dirty="0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843807" y="1978538"/>
            <a:ext cx="970383" cy="176296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1331640" y="2194273"/>
            <a:ext cx="909929" cy="1738783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051720" y="2194273"/>
            <a:ext cx="189849" cy="1810791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2" idx="2"/>
          </p:cNvCxnSpPr>
          <p:nvPr/>
        </p:nvCxnSpPr>
        <p:spPr>
          <a:xfrm flipH="1">
            <a:off x="5731444" y="3414871"/>
            <a:ext cx="309272" cy="36365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4644010" y="2218656"/>
            <a:ext cx="1332146" cy="17144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5976156" y="2218656"/>
            <a:ext cx="1188132" cy="157038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103481" y="1717236"/>
            <a:ext cx="1944216" cy="329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</a:rPr>
              <a:t> вход </a:t>
            </a:r>
            <a:r>
              <a:rPr lang="en-US" sz="1400" b="1" dirty="0" smtClean="0">
                <a:solidFill>
                  <a:schemeClr val="tx1"/>
                </a:solidFill>
              </a:rPr>
              <a:t>RFQ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8181975" y="2046588"/>
            <a:ext cx="142875" cy="212536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-39573" y="1737937"/>
            <a:ext cx="1826177" cy="329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</a:rPr>
              <a:t> выход  источника  ионов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587223" y="2218656"/>
            <a:ext cx="0" cy="180192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70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60909_0856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109" y="1719252"/>
            <a:ext cx="7572396" cy="42594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0153" y="257175"/>
            <a:ext cx="524585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Настройка канала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LEBT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параметров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Eout</a:t>
            </a:r>
            <a:r>
              <a:rPr 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=17 </a:t>
            </a:r>
            <a:r>
              <a:rPr lang="en-US" sz="2000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keV</a:t>
            </a:r>
            <a:r>
              <a:rPr 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/u </a:t>
            </a:r>
            <a:r>
              <a:rPr lang="en-US" sz="2800" dirty="0" smtClean="0">
                <a:latin typeface="Calibri"/>
                <a:ea typeface="+mn-ea"/>
              </a:rPr>
              <a:t> </a:t>
            </a:r>
            <a:endParaRPr lang="ru-RU" sz="2000" dirty="0"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1142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02" y="1931979"/>
            <a:ext cx="4491037" cy="117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672" y="291546"/>
            <a:ext cx="8493806" cy="725267"/>
          </a:xfrm>
        </p:spPr>
        <p:txBody>
          <a:bodyPr/>
          <a:lstStyle/>
          <a:p>
            <a:r>
              <a:rPr lang="ru-RU" sz="2400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Настройка ускорителя ЛУТИ</a:t>
            </a:r>
            <a:br>
              <a:rPr lang="ru-RU" sz="2400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 квадруполей, 2 </a:t>
            </a:r>
            <a:r>
              <a:rPr lang="ru-RU" sz="1800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корректора, 4 резонатора</a:t>
            </a:r>
            <a:endParaRPr lang="ru-RU" sz="1800" b="0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F1AA3-61EA-498C-827F-F4328E51D63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23" y="1379920"/>
            <a:ext cx="4257447" cy="196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19" y="3467018"/>
            <a:ext cx="4797165" cy="2627492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99924" y="4235501"/>
            <a:ext cx="3632100" cy="9217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20160909_0850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10765" y="1727423"/>
            <a:ext cx="3482224" cy="1958752"/>
          </a:xfrm>
          <a:prstGeom prst="rect">
            <a:avLst/>
          </a:prstGeom>
        </p:spPr>
      </p:pic>
      <p:pic>
        <p:nvPicPr>
          <p:cNvPr id="11" name="Рисунок 10" descr="20160909_08484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10765" y="4054069"/>
            <a:ext cx="3565001" cy="20053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1760" y="1846837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RFQ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4620" y="183260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8285" y="183260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14487" y="173837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037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569" y="0"/>
            <a:ext cx="8229600" cy="1629779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Настройка ВЧ питания резонаторов: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пять значений амплитуд и четыре значения фазы,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настройка системы автоматической регулировки частоты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" y="1593341"/>
            <a:ext cx="9056218" cy="5094123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68988" y="20882"/>
            <a:ext cx="8493806" cy="511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Настройка ускорителя ЛУТИ</a:t>
            </a:r>
            <a:endParaRPr lang="ru-RU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26"/>
            <a:ext cx="4324350" cy="20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75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672" y="247654"/>
            <a:ext cx="8552328" cy="511175"/>
          </a:xfrm>
        </p:spPr>
        <p:txBody>
          <a:bodyPr/>
          <a:lstStyle/>
          <a:p>
            <a:r>
              <a:rPr lang="ru-RU" sz="2400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Настройка канала 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ЛУТИ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Бустер, </a:t>
            </a:r>
            <a:r>
              <a:rPr lang="ru-RU" sz="2400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ru-RU" sz="2400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параметр:</a:t>
            </a:r>
            <a:endParaRPr lang="ru-RU" sz="2400" b="0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F1AA3-61EA-498C-827F-F4328E51D63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6" y="1254177"/>
            <a:ext cx="7395667" cy="22385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76061" y="799219"/>
            <a:ext cx="615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квадрупольных линз, 2 магнита, 12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корректоров, дебанчер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10" y="3525157"/>
            <a:ext cx="5425964" cy="297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68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874654" y="6607175"/>
            <a:ext cx="2133600" cy="250825"/>
          </a:xfrm>
        </p:spPr>
        <p:txBody>
          <a:bodyPr/>
          <a:lstStyle/>
          <a:p>
            <a:pPr>
              <a:defRPr/>
            </a:pPr>
            <a:fld id="{7D2F1AA3-61EA-498C-827F-F4328E51D63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26618" y="126242"/>
            <a:ext cx="755660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Настройка канала ЛУТИ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Бустер: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диагностика: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профилометров, 2 трансформатора тока, 4 цилиндра Фарадея, 5 пикапов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70" y="1438770"/>
            <a:ext cx="3683702" cy="24570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5282" y="1130993"/>
            <a:ext cx="4007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Удовлетворительное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прохождение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пучка ионов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620" y="3932378"/>
            <a:ext cx="3407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Сформированные профили пучка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6331" y="792439"/>
            <a:ext cx="5433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правильной настройки канала ЛУТИ-Бустер: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82" y="4232041"/>
            <a:ext cx="4260740" cy="234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62500" y="1283577"/>
            <a:ext cx="4143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Сигнал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FCT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Бустера в месте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инжекции, циркуляция и ускорение в кольцевых ускорителях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676" y="1851684"/>
            <a:ext cx="4021970" cy="452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493512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BEVATECH">
      <a:dk1>
        <a:srgbClr val="000000"/>
      </a:dk1>
      <a:lt1>
        <a:srgbClr val="FFFFFF"/>
      </a:lt1>
      <a:dk2>
        <a:srgbClr val="064B6A"/>
      </a:dk2>
      <a:lt2>
        <a:srgbClr val="DFE0E1"/>
      </a:lt2>
      <a:accent1>
        <a:srgbClr val="064B6A"/>
      </a:accent1>
      <a:accent2>
        <a:srgbClr val="F2F2F2"/>
      </a:accent2>
      <a:accent3>
        <a:srgbClr val="858586"/>
      </a:accent3>
      <a:accent4>
        <a:srgbClr val="DFE0E1"/>
      </a:accent4>
      <a:accent5>
        <a:srgbClr val="69696B"/>
      </a:accent5>
      <a:accent6>
        <a:srgbClr val="FFFFFF"/>
      </a:accent6>
      <a:hlink>
        <a:srgbClr val="064B6A"/>
      </a:hlink>
      <a:folHlink>
        <a:srgbClr val="69696B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51363</TotalTime>
  <Words>526</Words>
  <Application>Microsoft Office PowerPoint</Application>
  <PresentationFormat>Экран (4:3)</PresentationFormat>
  <Paragraphs>102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4_Office Theme</vt:lpstr>
      <vt:lpstr>Тема Office</vt:lpstr>
      <vt:lpstr>   Инжекторы ЛУ-20 и ЛУТИ</vt:lpstr>
      <vt:lpstr>Для обеспечения инжекции тяжелых ионов в Бустер необходимо:</vt:lpstr>
      <vt:lpstr>Настройка канала LEBT, 8 параметров </vt:lpstr>
      <vt:lpstr>Презентация PowerPoint</vt:lpstr>
      <vt:lpstr>Презентация PowerPoint</vt:lpstr>
      <vt:lpstr>Настройка ускорителя ЛУТИ 8 квадруполей, 2 корректора, 4 резонатора</vt:lpstr>
      <vt:lpstr> Настройка ВЧ питания резонаторов: пять значений амплитуд и четыре значения фазы, настройка системы автоматической регулировки частоты</vt:lpstr>
      <vt:lpstr>Настройка канала ЛУТИ-Бустер, 23 параметр:</vt:lpstr>
      <vt:lpstr>Презентация PowerPoint</vt:lpstr>
      <vt:lpstr>Настройка системы синхронизации</vt:lpstr>
      <vt:lpstr>Особое внимание: пробои в ускоряющих зазорах</vt:lpstr>
      <vt:lpstr>Презентация PowerPoint</vt:lpstr>
      <vt:lpstr>Переход на новую схему дежурства в настоящий момент представляется преждевременным, поскольку потребует полноценного параллельного дежурства коллектива инжектора для подстраховки неопытных диспетчеров, которые должны: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Injection complex</dc:title>
  <dc:creator>Butenko Andrey</dc:creator>
  <cp:lastModifiedBy>Konstantin</cp:lastModifiedBy>
  <cp:revision>1549</cp:revision>
  <cp:lastPrinted>2018-07-05T05:46:29Z</cp:lastPrinted>
  <dcterms:created xsi:type="dcterms:W3CDTF">2012-01-17T08:33:23Z</dcterms:created>
  <dcterms:modified xsi:type="dcterms:W3CDTF">2023-10-09T06:44:14Z</dcterms:modified>
</cp:coreProperties>
</file>