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4"/>
  </p:notesMasterIdLst>
  <p:sldIdLst>
    <p:sldId id="256" r:id="rId7"/>
    <p:sldId id="291" r:id="rId8"/>
    <p:sldId id="257" r:id="rId9"/>
    <p:sldId id="261" r:id="rId10"/>
    <p:sldId id="258" r:id="rId11"/>
    <p:sldId id="259" r:id="rId12"/>
    <p:sldId id="262" r:id="rId13"/>
    <p:sldId id="263" r:id="rId14"/>
    <p:sldId id="268" r:id="rId15"/>
    <p:sldId id="260" r:id="rId16"/>
    <p:sldId id="272" r:id="rId17"/>
    <p:sldId id="273" r:id="rId18"/>
    <p:sldId id="275" r:id="rId19"/>
    <p:sldId id="277" r:id="rId20"/>
    <p:sldId id="278" r:id="rId21"/>
    <p:sldId id="294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90" r:id="rId30"/>
    <p:sldId id="292" r:id="rId31"/>
    <p:sldId id="293" r:id="rId32"/>
    <p:sldId id="295" r:id="rId3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44A2-A0E7-45FE-90EB-F8026CD8AAD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85F4-DCC3-4F9D-8CF8-216390181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E08DA355-BCF8-4A1F-A2FF-81A3B1F95AC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0" y="744538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F91C5D4-6462-4A0B-985B-A82DC36A5DB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3100" y="4654550"/>
            <a:ext cx="5387975" cy="44084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06BC8D-1994-4CB4-9BD5-EBEA9A59D2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A1DC76-AF8D-4748-A271-8FEA104649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38B456-4B0B-495D-9A59-7ADE76DD155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4F686D-CDEB-4369-8836-17E8AB3FD8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34B5DB-5A91-44AD-A07A-266E22F3C5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B14284-AC28-4873-9EF1-12596FA428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738C0EE-5A91-471D-B896-E442C89801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117529-36D8-4F70-80D8-52D83FED224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CCC41D-DBF4-40DF-AC59-524BF4B9D1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4835E0-AB6A-4952-BA4D-1A7FA9605B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83B732-9D7D-43DF-A1F8-BF0117E24C5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5A3F1F-3CE5-430D-A31C-E3263EA4848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5CB5FFD-4AC5-4D8E-8706-0C1DD720004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A779D55-CBFC-49CA-A6B7-6E0D7E9972C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05FFA7-0810-4CE2-AAE5-2F98D09DB5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3005837-6B36-4F0E-8827-75FAC04FB8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E010E7-6757-4172-B66C-092900AC1C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142B49F-12FD-47CC-8721-D2777708FC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1C2A72-6C1F-4CAE-8944-EB74017B08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A63B92-3049-47B1-BA25-A7B1E98ED2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E46D0C-39C6-44BB-B977-3FC8222756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993DBC0-11AA-4B9E-AF51-51E5B6B504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7BBA041-1025-45C8-804A-A7B6727B4C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FAE98F-A50A-412B-9043-3FADD7B125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2B532B7-7B7B-4DC3-B8FC-AF4868A425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93AAEDB2-BCD8-4CA1-A5E9-BE49AC8A54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85E6C9D-F641-46C3-9A77-6F27ABF459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9B8EF991-8BC6-43BE-B7C2-5209AA863C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C60D9C4-C1CA-435F-902C-6276C0028F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BA126BA-6623-4B97-9A3A-4223CED363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EC836F5-A675-48DD-A4AA-3E90B5B743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60D323B-1251-4DDD-BF40-568909EFCB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E2DD1F9-13C8-48BF-BA8C-FA24D4EE53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05B5E05-7EB4-456D-A7D8-DD9543954D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B861D96-38A1-476F-9B4F-58CC77C3BC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4D39627-99E1-4697-AA6D-52D5C145D39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09480" y="6245280"/>
            <a:ext cx="284400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4165560" y="6245280"/>
            <a:ext cx="385992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609480" y="6245280"/>
            <a:ext cx="284400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165560" y="6245280"/>
            <a:ext cx="385992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ftr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lvl1pPr algn="ctr">
              <a:lnSpc>
                <a:spcPct val="100000"/>
              </a:lnSpc>
              <a:defRPr lang="ru-RU" sz="1400" b="0" strike="noStrike" spc="-1"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1400" b="0" strike="noStrike" spc="-1"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lvl1pPr>
              <a:lnSpc>
                <a:spcPct val="100000"/>
              </a:lnSpc>
              <a:defRPr lang="ru-RU"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</a:pPr>
            <a:fld id="{A0C54752-F6D8-46BE-879C-D545B1791FFB}" type="slidenum"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dt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lvl1pPr>
              <a:defRPr lang="ru-RU" sz="1400" b="0" strike="noStrike" spc="-1">
                <a:latin typeface="Calibri"/>
              </a:defRPr>
            </a:lvl1pPr>
          </a:lstStyle>
          <a:p>
            <a:endParaRPr lang="ru-RU" sz="1400" b="0" strike="noStrike" spc="-1"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09480" y="6245280"/>
            <a:ext cx="284400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4165560" y="6245280"/>
            <a:ext cx="385992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4"/>
          </p:nvPr>
        </p:nvSpPr>
        <p:spPr>
          <a:xfrm>
            <a:off x="0" y="6492960"/>
            <a:ext cx="12191040" cy="363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lvl1pPr>
              <a:lnSpc>
                <a:spcPct val="100000"/>
              </a:lnSpc>
              <a:tabLst>
                <a:tab pos="0" algn="l"/>
              </a:tabLst>
              <a:defRPr lang="en-US" sz="1600" b="1" strike="noStrike" spc="-1">
                <a:solidFill>
                  <a:srgbClr val="FFFFFF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5"/>
          </p:nvPr>
        </p:nvSpPr>
        <p:spPr>
          <a:xfrm>
            <a:off x="9347040" y="6492960"/>
            <a:ext cx="2843640" cy="363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lang="ru-RU" sz="1800" b="0" strike="noStrike" spc="-1">
                <a:solidFill>
                  <a:srgbClr val="B8C2E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tabLst>
                <a:tab pos="0" algn="l"/>
              </a:tabLst>
            </a:pPr>
            <a:fld id="{1DC650A5-9756-478B-A3CF-06BB73C9CE90}" type="slidenum">
              <a:rPr lang="ru-RU" sz="1800" b="0" strike="noStrike" spc="-1">
                <a:solidFill>
                  <a:srgbClr val="B8C2E9"/>
                </a:solidFill>
                <a:latin typeface="Calibri"/>
                <a:ea typeface="DejaVu Sans"/>
              </a:rPr>
              <a:t>‹#›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ftr" idx="6"/>
          </p:nvPr>
        </p:nvSpPr>
        <p:spPr>
          <a:xfrm>
            <a:off x="0" y="6492960"/>
            <a:ext cx="12191040" cy="363960"/>
          </a:xfrm>
          <a:prstGeom prst="rect">
            <a:avLst/>
          </a:prstGeom>
        </p:spPr>
        <p:txBody>
          <a:bodyPr lIns="90000" tIns="91440" rIns="90000" bIns="91440">
            <a:noAutofit/>
          </a:bodyPr>
          <a:lstStyle>
            <a:lvl1pPr algn="ctr">
              <a:lnSpc>
                <a:spcPct val="100000"/>
              </a:lnSpc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 idx="7"/>
          </p:nvPr>
        </p:nvSpPr>
        <p:spPr>
          <a:xfrm>
            <a:off x="9347040" y="6492960"/>
            <a:ext cx="2843640" cy="363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lang="en-US" sz="1800" b="0" strike="noStrike" spc="-1">
                <a:solidFill>
                  <a:srgbClr val="B7C1E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tabLst>
                <a:tab pos="0" algn="l"/>
              </a:tabLst>
            </a:pPr>
            <a:fld id="{04D16BA2-6727-40A2-B153-B8966FC120E6}" type="slidenum">
              <a:rPr lang="en-US" sz="1800" b="0" strike="noStrike" spc="-1">
                <a:solidFill>
                  <a:srgbClr val="B7C1E8"/>
                </a:solidFill>
                <a:latin typeface="Calibri"/>
                <a:ea typeface="Calibri"/>
              </a:rPr>
              <a:t>‹#›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09480" y="6245280"/>
            <a:ext cx="284400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4165560" y="6245280"/>
            <a:ext cx="385992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529227" y="420051"/>
            <a:ext cx="8938215" cy="47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b="1" strike="noStrike" spc="-1" dirty="0" err="1">
                <a:solidFill>
                  <a:srgbClr val="3333CC"/>
                </a:solidFill>
                <a:latin typeface="Comic Sans MS"/>
                <a:ea typeface="DejaVu Sans"/>
              </a:rPr>
              <a:t>Объединенный</a:t>
            </a:r>
            <a:r>
              <a:rPr lang="en-US" sz="20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3333CC"/>
                </a:solidFill>
                <a:latin typeface="Comic Sans MS"/>
                <a:ea typeface="DejaVu Sans"/>
              </a:rPr>
              <a:t>Институт</a:t>
            </a:r>
            <a:r>
              <a:rPr lang="en-US" sz="20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3333CC"/>
                </a:solidFill>
                <a:latin typeface="Comic Sans MS"/>
                <a:ea typeface="DejaVu Sans"/>
              </a:rPr>
              <a:t>Ядерны</a:t>
            </a:r>
            <a:r>
              <a:rPr lang="ru-RU" sz="20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х </a:t>
            </a:r>
            <a:r>
              <a:rPr lang="en-US" sz="2000" b="1" strike="noStrike" spc="-1" dirty="0" err="1">
                <a:solidFill>
                  <a:srgbClr val="3333CC"/>
                </a:solidFill>
                <a:latin typeface="Comic Sans MS"/>
                <a:ea typeface="DejaVu Sans"/>
              </a:rPr>
              <a:t>Исследований</a:t>
            </a:r>
            <a:r>
              <a:rPr lang="ru-RU" sz="20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,</a:t>
            </a: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b="1" strike="noStrike" spc="-1" dirty="0" err="1">
                <a:solidFill>
                  <a:srgbClr val="3333CC"/>
                </a:solidFill>
                <a:latin typeface="Comic Sans MS"/>
                <a:ea typeface="DejaVu Sans"/>
              </a:rPr>
              <a:t>Дубна</a:t>
            </a:r>
            <a:r>
              <a:rPr lang="en-US" sz="20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, </a:t>
            </a:r>
            <a:r>
              <a:rPr lang="en-US" sz="2000" b="1" strike="noStrike" spc="-1" dirty="0" err="1">
                <a:solidFill>
                  <a:srgbClr val="3333CC"/>
                </a:solidFill>
                <a:latin typeface="Comic Sans MS"/>
                <a:ea typeface="DejaVu Sans"/>
              </a:rPr>
              <a:t>Россия</a:t>
            </a:r>
            <a:endParaRPr lang="ru-RU" sz="2000" b="0" strike="noStrike" spc="-1" dirty="0">
              <a:latin typeface="Calibri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3131385" y="3881525"/>
            <a:ext cx="5929229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pc="-1" dirty="0">
                <a:solidFill>
                  <a:srgbClr val="0000FF"/>
                </a:solidFill>
                <a:latin typeface="Comic Sans MS"/>
              </a:rPr>
              <a:t>Г</a:t>
            </a:r>
            <a:r>
              <a:rPr lang="en-US" sz="2400" b="1" spc="-1" dirty="0" err="1">
                <a:solidFill>
                  <a:srgbClr val="0000FF"/>
                </a:solidFill>
                <a:latin typeface="Comic Sans MS"/>
              </a:rPr>
              <a:t>еоргий</a:t>
            </a:r>
            <a:r>
              <a:rPr lang="en-US" sz="2400" b="1" spc="-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2400" b="1" spc="-1" dirty="0" err="1">
                <a:solidFill>
                  <a:srgbClr val="0000FF"/>
                </a:solidFill>
                <a:latin typeface="Comic Sans MS"/>
              </a:rPr>
              <a:t>Седых</a:t>
            </a:r>
            <a:r>
              <a:rPr lang="en-US" sz="2400" b="1" spc="-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ru-RU" sz="2400" b="1" spc="-1" dirty="0">
                <a:solidFill>
                  <a:srgbClr val="0000FF"/>
                </a:solidFill>
                <a:latin typeface="Comic Sans MS"/>
              </a:rPr>
              <a:t>от коллектива НТОП</a:t>
            </a:r>
            <a:endParaRPr lang="ru-RU" sz="2400" b="0" strike="noStrike" spc="-1" dirty="0">
              <a:latin typeface="Calibri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013887" y="6438432"/>
            <a:ext cx="10318186" cy="3253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500" b="1" spc="-1" dirty="0">
                <a:solidFill>
                  <a:srgbClr val="3333CC"/>
                </a:solidFill>
                <a:latin typeface="Comic Sans MS"/>
                <a:ea typeface="DejaVu Sans"/>
              </a:rPr>
              <a:t>Курс лекций по подготовке операторов ускорительного комплекса, ЛФВЭ, </a:t>
            </a:r>
            <a:r>
              <a:rPr lang="ru-RU" sz="15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ОИЯИ, Дубна, 20.10.2023</a:t>
            </a:r>
            <a:endParaRPr lang="ru-RU" sz="1500" b="0" strike="noStrike" spc="-1" dirty="0">
              <a:latin typeface="Calibri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1524539" y="2213052"/>
            <a:ext cx="9142920" cy="15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Система управления</a:t>
            </a:r>
            <a:endParaRPr lang="ru-RU" sz="3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ускорительного</a:t>
            </a:r>
            <a:r>
              <a:rPr lang="en-US" sz="32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rgbClr val="0000FF"/>
                </a:solidFill>
                <a:latin typeface="Comic Sans MS"/>
                <a:ea typeface="DejaVu Sans"/>
              </a:rPr>
              <a:t>комплекса</a:t>
            </a:r>
            <a:r>
              <a:rPr lang="en-US" sz="32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 NICA</a:t>
            </a:r>
            <a:endParaRPr lang="en-US" sz="2800" b="1" strike="noStrike" spc="-1" dirty="0">
              <a:solidFill>
                <a:srgbClr val="0000FF"/>
              </a:solidFill>
              <a:latin typeface="Comic Sans MS"/>
              <a:ea typeface="DejaVu Sans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8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 </a:t>
            </a:r>
            <a:endParaRPr lang="ru-RU" sz="2800" b="0" strike="noStrike" spc="-1" dirty="0">
              <a:latin typeface="Calibri"/>
            </a:endParaRPr>
          </a:p>
        </p:txBody>
      </p:sp>
      <p:pic>
        <p:nvPicPr>
          <p:cNvPr id="247" name="Рисунок 84"/>
          <p:cNvPicPr/>
          <p:nvPr/>
        </p:nvPicPr>
        <p:blipFill>
          <a:blip r:embed="rId2"/>
          <a:stretch/>
        </p:blipFill>
        <p:spPr>
          <a:xfrm>
            <a:off x="427076" y="-6458"/>
            <a:ext cx="930600" cy="930600"/>
          </a:xfrm>
          <a:prstGeom prst="rect">
            <a:avLst/>
          </a:prstGeom>
          <a:ln>
            <a:noFill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A2478450-7EB9-4D9E-BA42-D37982C0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7" y="199881"/>
            <a:ext cx="11430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C52AF3C-F51B-42D3-9946-B1613023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71" y="158605"/>
            <a:ext cx="2087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A24A2-6443-4D59-89D6-F2AF90576158}"/>
              </a:ext>
            </a:extLst>
          </p:cNvPr>
          <p:cNvSpPr/>
          <p:nvPr/>
        </p:nvSpPr>
        <p:spPr>
          <a:xfrm>
            <a:off x="3965822" y="5037958"/>
            <a:ext cx="40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-1" dirty="0">
                <a:solidFill>
                  <a:srgbClr val="0000FF"/>
                </a:solidFill>
                <a:latin typeface="Comic Sans MS"/>
              </a:rPr>
              <a:t>Telegram: https://t.me/cedbix</a:t>
            </a:r>
          </a:p>
          <a:p>
            <a:pPr algn="ctr"/>
            <a:r>
              <a:rPr lang="en-US" sz="2000" b="1" spc="-1" dirty="0">
                <a:solidFill>
                  <a:srgbClr val="0000FF"/>
                </a:solidFill>
                <a:latin typeface="Comic Sans MS"/>
              </a:rPr>
              <a:t>E-mail: egor@dubna.tk</a:t>
            </a:r>
            <a:endParaRPr lang="ru-RU" sz="2000" b="1" spc="-1" dirty="0">
              <a:solidFill>
                <a:srgbClr val="0000FF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B7621877-39D9-4AF8-AF0B-114C485E8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5757863"/>
            <a:ext cx="5635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4">
            <a:extLst>
              <a:ext uri="{FF2B5EF4-FFF2-40B4-BE49-F238E27FC236}">
                <a16:creationId xmlns:a16="http://schemas.microsoft.com/office/drawing/2014/main" id="{364FD693-EBDD-4A60-9CBC-712B9166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89526"/>
            <a:ext cx="1003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9">
            <a:extLst>
              <a:ext uri="{FF2B5EF4-FFF2-40B4-BE49-F238E27FC236}">
                <a16:creationId xmlns:a16="http://schemas.microsoft.com/office/drawing/2014/main" id="{6942A3F6-2C85-4396-8557-B52197F8B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06913"/>
            <a:ext cx="868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">
            <a:extLst>
              <a:ext uri="{FF2B5EF4-FFF2-40B4-BE49-F238E27FC236}">
                <a16:creationId xmlns:a16="http://schemas.microsoft.com/office/drawing/2014/main" id="{628F5D60-C38A-4B3A-8A0F-6854EBB9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226" y="6308726"/>
            <a:ext cx="4413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884DC2-CFE4-4612-A430-6E7418B2299C}" type="slidenum">
              <a:rPr lang="ru-RU" altLang="ru-RU" b="0">
                <a:solidFill>
                  <a:srgbClr val="2D2DB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ru-RU" altLang="ru-RU" b="0" dirty="0">
              <a:solidFill>
                <a:srgbClr val="2D2DB9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511" name="Line 3">
            <a:extLst>
              <a:ext uri="{FF2B5EF4-FFF2-40B4-BE49-F238E27FC236}">
                <a16:creationId xmlns:a16="http://schemas.microsoft.com/office/drawing/2014/main" id="{392F41C8-AF25-405B-B9F6-E4468C27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1" y="3673476"/>
            <a:ext cx="87122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12" name="Picture 4">
            <a:extLst>
              <a:ext uri="{FF2B5EF4-FFF2-40B4-BE49-F238E27FC236}">
                <a16:creationId xmlns:a16="http://schemas.microsoft.com/office/drawing/2014/main" id="{0A40FC49-60C6-4E45-A6FA-6FB7CA8B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36" y="1570038"/>
            <a:ext cx="705227" cy="303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3" name="AutoShape 7">
            <a:extLst>
              <a:ext uri="{FF2B5EF4-FFF2-40B4-BE49-F238E27FC236}">
                <a16:creationId xmlns:a16="http://schemas.microsoft.com/office/drawing/2014/main" id="{B38C88BC-F14E-4B50-863C-89F3568A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9" y="3906839"/>
            <a:ext cx="782637" cy="4587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 dirty="0">
                <a:solidFill>
                  <a:schemeClr val="tx1"/>
                </a:solidFill>
              </a:rPr>
              <a:t>Танго драйвер</a:t>
            </a:r>
            <a:endParaRPr lang="en-US" altLang="ru-RU" sz="1100" b="0" dirty="0">
              <a:solidFill>
                <a:schemeClr val="tx1"/>
              </a:solidFill>
            </a:endParaRP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A3FC8DE5-80C8-458F-9D73-1CFD7716A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1" y="1546225"/>
            <a:ext cx="4695825" cy="19192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0">
                <a:solidFill>
                  <a:srgbClr val="FFFFFF"/>
                </a:solidFill>
              </a:rPr>
              <a:t>Танго-устройство, отображающее управляемую систему</a:t>
            </a:r>
          </a:p>
          <a:p>
            <a:pPr algn="ctr"/>
            <a:r>
              <a:rPr lang="en-US" altLang="ru-RU" sz="1100" b="0" i="1" u="sng">
                <a:solidFill>
                  <a:srgbClr val="000000"/>
                </a:solidFill>
              </a:rPr>
              <a:t>Как правило:</a:t>
            </a:r>
            <a:endParaRPr lang="ru-RU" altLang="ru-RU" sz="1100" b="0">
              <a:solidFill>
                <a:srgbClr val="000000"/>
              </a:solidFill>
            </a:endParaRPr>
          </a:p>
          <a:p>
            <a:pPr algn="ctr"/>
            <a:r>
              <a:rPr lang="en-US" altLang="ru-RU" sz="1100" b="0" i="1" u="sng">
                <a:solidFill>
                  <a:srgbClr val="000000"/>
                </a:solidFill>
              </a:rPr>
              <a:t>Представляет физические параметры в виде </a:t>
            </a:r>
            <a:r>
              <a:rPr lang="en-US" altLang="ru-RU" sz="1100" i="1" u="sng">
                <a:solidFill>
                  <a:srgbClr val="000000"/>
                </a:solidFill>
              </a:rPr>
              <a:t>атрибутов</a:t>
            </a:r>
            <a:r>
              <a:rPr lang="en-US" altLang="ru-RU" sz="1100" b="0" i="1" u="sng">
                <a:solidFill>
                  <a:srgbClr val="000000"/>
                </a:solidFill>
              </a:rPr>
              <a:t>. </a:t>
            </a:r>
            <a:endParaRPr lang="ru-RU" altLang="ru-RU" sz="1100" b="0">
              <a:solidFill>
                <a:srgbClr val="000000"/>
              </a:solidFill>
            </a:endParaRPr>
          </a:p>
          <a:p>
            <a:pPr algn="ctr"/>
            <a:r>
              <a:rPr lang="en-US" altLang="ru-RU" sz="1100" b="0" i="1" u="sng">
                <a:solidFill>
                  <a:srgbClr val="000000"/>
                </a:solidFill>
              </a:rPr>
              <a:t>Для смены режимов работы или </a:t>
            </a:r>
            <a:r>
              <a:rPr lang="en-US" altLang="ru-RU" sz="1200" b="0" i="1" u="sng">
                <a:solidFill>
                  <a:srgbClr val="000000"/>
                </a:solidFill>
              </a:rPr>
              <a:t>внутреннего состояния приметяются </a:t>
            </a:r>
            <a:r>
              <a:rPr lang="en-US" altLang="ru-RU" sz="1200" i="1" u="sng">
                <a:solidFill>
                  <a:srgbClr val="000000"/>
                </a:solidFill>
              </a:rPr>
              <a:t>команды</a:t>
            </a:r>
            <a:r>
              <a:rPr lang="en-US" altLang="ru-RU" sz="1200" b="0" i="1" u="sng">
                <a:solidFill>
                  <a:srgbClr val="000000"/>
                </a:solidFill>
              </a:rPr>
              <a:t>.</a:t>
            </a:r>
            <a:endParaRPr lang="ru-RU" altLang="ru-RU" sz="1200" b="0">
              <a:solidFill>
                <a:srgbClr val="000000"/>
              </a:solidFill>
            </a:endParaRPr>
          </a:p>
          <a:p>
            <a:pPr algn="ctr"/>
            <a:r>
              <a:rPr lang="en-US" altLang="ru-RU" sz="1200" b="0" i="1" u="sng">
                <a:solidFill>
                  <a:srgbClr val="000000"/>
                </a:solidFill>
              </a:rPr>
              <a:t> Для конфигурации используются </a:t>
            </a:r>
            <a:r>
              <a:rPr lang="en-US" altLang="ru-RU" sz="1200" i="1" u="sng">
                <a:solidFill>
                  <a:srgbClr val="000000"/>
                </a:solidFill>
              </a:rPr>
              <a:t>свойства</a:t>
            </a:r>
            <a:endParaRPr lang="en-US" altLang="ru-RU" sz="1200" b="0">
              <a:solidFill>
                <a:srgbClr val="FFFFFF"/>
              </a:solidFill>
            </a:endParaRPr>
          </a:p>
        </p:txBody>
      </p:sp>
      <p:sp>
        <p:nvSpPr>
          <p:cNvPr id="21515" name="AutoShape 11">
            <a:extLst>
              <a:ext uri="{FF2B5EF4-FFF2-40B4-BE49-F238E27FC236}">
                <a16:creationId xmlns:a16="http://schemas.microsoft.com/office/drawing/2014/main" id="{B0D30A98-4783-4BB0-AC13-33461436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1" y="2108200"/>
            <a:ext cx="3097213" cy="2413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0">
                <a:solidFill>
                  <a:srgbClr val="FFFFFF"/>
                </a:solidFill>
              </a:rPr>
              <a:t>Система архивации</a:t>
            </a:r>
            <a:r>
              <a:rPr lang="en-US" altLang="ru-RU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516" name="AutoShape 12">
            <a:extLst>
              <a:ext uri="{FF2B5EF4-FFF2-40B4-BE49-F238E27FC236}">
                <a16:creationId xmlns:a16="http://schemas.microsoft.com/office/drawing/2014/main" id="{27F21A8F-F48C-489F-AF09-37CFAAD2D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1757363"/>
            <a:ext cx="3097212" cy="2730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ru-RU" b="0">
                <a:solidFill>
                  <a:srgbClr val="FFFFFF"/>
                </a:solidFill>
              </a:rPr>
              <a:t>Web API</a:t>
            </a:r>
          </a:p>
        </p:txBody>
      </p:sp>
      <p:sp>
        <p:nvSpPr>
          <p:cNvPr id="21517" name="AutoShape 13">
            <a:extLst>
              <a:ext uri="{FF2B5EF4-FFF2-40B4-BE49-F238E27FC236}">
                <a16:creationId xmlns:a16="http://schemas.microsoft.com/office/drawing/2014/main" id="{E93B9583-8F63-44DA-A6C3-6E9ECF46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6" y="2420938"/>
            <a:ext cx="3097213" cy="241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0">
                <a:solidFill>
                  <a:srgbClr val="FFFFFF"/>
                </a:solidFill>
              </a:rPr>
              <a:t>Контроль прав доступа</a:t>
            </a:r>
            <a:endParaRPr lang="en-US" altLang="ru-RU" b="0">
              <a:solidFill>
                <a:srgbClr val="FFFFFF"/>
              </a:solidFill>
            </a:endParaRPr>
          </a:p>
        </p:txBody>
      </p:sp>
      <p:sp>
        <p:nvSpPr>
          <p:cNvPr id="21518" name="AutoShape 14">
            <a:extLst>
              <a:ext uri="{FF2B5EF4-FFF2-40B4-BE49-F238E27FC236}">
                <a16:creationId xmlns:a16="http://schemas.microsoft.com/office/drawing/2014/main" id="{D76C21D7-490B-45FC-A7BF-31C502B4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214" y="2735263"/>
            <a:ext cx="3095625" cy="241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0">
                <a:solidFill>
                  <a:srgbClr val="FFFFFF"/>
                </a:solidFill>
              </a:rPr>
              <a:t>Мониторинг</a:t>
            </a:r>
            <a:endParaRPr lang="en-US" altLang="ru-RU" b="0">
              <a:solidFill>
                <a:srgbClr val="FFFFFF"/>
              </a:solidFill>
            </a:endParaRPr>
          </a:p>
        </p:txBody>
      </p:sp>
      <p:sp>
        <p:nvSpPr>
          <p:cNvPr id="21519" name="AutoShape 15">
            <a:extLst>
              <a:ext uri="{FF2B5EF4-FFF2-40B4-BE49-F238E27FC236}">
                <a16:creationId xmlns:a16="http://schemas.microsoft.com/office/drawing/2014/main" id="{BA043DA2-43C5-4A15-80B2-5467C71AE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666750"/>
            <a:ext cx="1873251" cy="4429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0">
                <a:solidFill>
                  <a:srgbClr val="FFFFFF"/>
                </a:solidFill>
              </a:rPr>
              <a:t>Веб-клиент</a:t>
            </a:r>
            <a:endParaRPr lang="en-US" altLang="ru-RU" sz="2400" b="0">
              <a:solidFill>
                <a:srgbClr val="FFFFFF"/>
              </a:solidFill>
            </a:endParaRPr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262AC838-2F71-424B-A23C-EEC860A1C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1013" y="1408114"/>
            <a:ext cx="8712200" cy="79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AutoShape 19">
            <a:extLst>
              <a:ext uri="{FF2B5EF4-FFF2-40B4-BE49-F238E27FC236}">
                <a16:creationId xmlns:a16="http://schemas.microsoft.com/office/drawing/2014/main" id="{3DFA6A36-D191-423E-AD0D-F0379229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1" y="3440114"/>
            <a:ext cx="155575" cy="466725"/>
          </a:xfrm>
          <a:prstGeom prst="upDown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22" name="AutoShape 21">
            <a:extLst>
              <a:ext uri="{FF2B5EF4-FFF2-40B4-BE49-F238E27FC236}">
                <a16:creationId xmlns:a16="http://schemas.microsoft.com/office/drawing/2014/main" id="{D3C6A976-51E4-4091-9D05-540C1A60F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465" y="1090521"/>
            <a:ext cx="185738" cy="488950"/>
          </a:xfrm>
          <a:prstGeom prst="upDownArrow">
            <a:avLst>
              <a:gd name="adj1" fmla="val 50000"/>
              <a:gd name="adj2" fmla="val 5015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DA6ABF73-D3EB-4DE9-9CE4-5B1482BF9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1387475"/>
            <a:ext cx="15938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Сервисы</a:t>
            </a:r>
            <a:endParaRPr lang="en-US" altLang="ru-RU" sz="2000" b="0">
              <a:solidFill>
                <a:srgbClr val="2D2D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524" name="Рисунок 2">
            <a:extLst>
              <a:ext uri="{FF2B5EF4-FFF2-40B4-BE49-F238E27FC236}">
                <a16:creationId xmlns:a16="http://schemas.microsoft.com/office/drawing/2014/main" id="{3612D2ED-BA06-4FB3-8F99-827A74D3F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5157788"/>
            <a:ext cx="11969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4">
            <a:extLst>
              <a:ext uri="{FF2B5EF4-FFF2-40B4-BE49-F238E27FC236}">
                <a16:creationId xmlns:a16="http://schemas.microsoft.com/office/drawing/2014/main" id="{E55B0661-7B7B-4673-B700-C5A19165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4" y="3068638"/>
            <a:ext cx="3095625" cy="2413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0">
                <a:solidFill>
                  <a:srgbClr val="FFFFFF"/>
                </a:solidFill>
              </a:rPr>
              <a:t>Логирование</a:t>
            </a:r>
            <a:endParaRPr lang="en-US" altLang="ru-RU" b="0">
              <a:solidFill>
                <a:srgbClr val="FFFFFF"/>
              </a:solidFill>
            </a:endParaRPr>
          </a:p>
        </p:txBody>
      </p:sp>
      <p:sp>
        <p:nvSpPr>
          <p:cNvPr id="21526" name="AutoShape 19">
            <a:extLst>
              <a:ext uri="{FF2B5EF4-FFF2-40B4-BE49-F238E27FC236}">
                <a16:creationId xmlns:a16="http://schemas.microsoft.com/office/drawing/2014/main" id="{6623BEF6-6D1E-440F-8C90-4624751A6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4" y="4375151"/>
            <a:ext cx="155575" cy="709613"/>
          </a:xfrm>
          <a:prstGeom prst="upDownArrow">
            <a:avLst>
              <a:gd name="adj1" fmla="val 50000"/>
              <a:gd name="adj2" fmla="val 5004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27" name="AutoShape 7">
            <a:extLst>
              <a:ext uri="{FF2B5EF4-FFF2-40B4-BE49-F238E27FC236}">
                <a16:creationId xmlns:a16="http://schemas.microsoft.com/office/drawing/2014/main" id="{82A73248-85A2-49B5-81D2-681CE552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4" y="3917950"/>
            <a:ext cx="782637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>
                <a:solidFill>
                  <a:schemeClr val="tx1"/>
                </a:solidFill>
              </a:rPr>
              <a:t>Танго драйвер</a:t>
            </a:r>
            <a:endParaRPr lang="en-US" altLang="ru-RU" sz="1100" b="0">
              <a:solidFill>
                <a:schemeClr val="tx1"/>
              </a:solidFill>
            </a:endParaRPr>
          </a:p>
        </p:txBody>
      </p:sp>
      <p:sp>
        <p:nvSpPr>
          <p:cNvPr id="21528" name="AutoShape 19">
            <a:extLst>
              <a:ext uri="{FF2B5EF4-FFF2-40B4-BE49-F238E27FC236}">
                <a16:creationId xmlns:a16="http://schemas.microsoft.com/office/drawing/2014/main" id="{A90DE3C1-659C-463B-B9BD-10D2B056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3451226"/>
            <a:ext cx="155575" cy="466725"/>
          </a:xfrm>
          <a:prstGeom prst="upDown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29" name="AutoShape 19">
            <a:extLst>
              <a:ext uri="{FF2B5EF4-FFF2-40B4-BE49-F238E27FC236}">
                <a16:creationId xmlns:a16="http://schemas.microsoft.com/office/drawing/2014/main" id="{5551736F-8345-4010-B822-C73464FC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6" y="4386263"/>
            <a:ext cx="155575" cy="1490662"/>
          </a:xfrm>
          <a:prstGeom prst="upDownArrow">
            <a:avLst>
              <a:gd name="adj1" fmla="val 50000"/>
              <a:gd name="adj2" fmla="val 5003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0" name="AutoShape 7">
            <a:extLst>
              <a:ext uri="{FF2B5EF4-FFF2-40B4-BE49-F238E27FC236}">
                <a16:creationId xmlns:a16="http://schemas.microsoft.com/office/drawing/2014/main" id="{427D3E77-4BFA-40CD-B23A-9104057D3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3917950"/>
            <a:ext cx="782638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>
                <a:solidFill>
                  <a:schemeClr val="tx1"/>
                </a:solidFill>
              </a:rPr>
              <a:t>Танго драйвер</a:t>
            </a:r>
            <a:endParaRPr lang="en-US" altLang="ru-RU" sz="1100" b="0">
              <a:solidFill>
                <a:schemeClr val="tx1"/>
              </a:solidFill>
            </a:endParaRPr>
          </a:p>
        </p:txBody>
      </p:sp>
      <p:sp>
        <p:nvSpPr>
          <p:cNvPr id="21531" name="AutoShape 19">
            <a:extLst>
              <a:ext uri="{FF2B5EF4-FFF2-40B4-BE49-F238E27FC236}">
                <a16:creationId xmlns:a16="http://schemas.microsoft.com/office/drawing/2014/main" id="{8C30CF7F-5F8A-4A0F-BE98-150E3D19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9" y="3451226"/>
            <a:ext cx="155575" cy="466725"/>
          </a:xfrm>
          <a:prstGeom prst="upDown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2" name="AutoShape 19">
            <a:extLst>
              <a:ext uri="{FF2B5EF4-FFF2-40B4-BE49-F238E27FC236}">
                <a16:creationId xmlns:a16="http://schemas.microsoft.com/office/drawing/2014/main" id="{7F0D60D3-EED0-4C38-81B6-74FC97690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1" y="4395789"/>
            <a:ext cx="155575" cy="708025"/>
          </a:xfrm>
          <a:prstGeom prst="upDownArrow">
            <a:avLst>
              <a:gd name="adj1" fmla="val 50000"/>
              <a:gd name="adj2" fmla="val 49935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3" name="AutoShape 7">
            <a:extLst>
              <a:ext uri="{FF2B5EF4-FFF2-40B4-BE49-F238E27FC236}">
                <a16:creationId xmlns:a16="http://schemas.microsoft.com/office/drawing/2014/main" id="{F651D4C2-EB85-46FE-80FD-FCC34E5EA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913188"/>
            <a:ext cx="78105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>
                <a:solidFill>
                  <a:schemeClr val="tx1"/>
                </a:solidFill>
              </a:rPr>
              <a:t>Танго драйвер</a:t>
            </a:r>
            <a:endParaRPr lang="en-US" altLang="ru-RU" sz="1100" b="0">
              <a:solidFill>
                <a:schemeClr val="tx1"/>
              </a:solidFill>
            </a:endParaRPr>
          </a:p>
        </p:txBody>
      </p:sp>
      <p:sp>
        <p:nvSpPr>
          <p:cNvPr id="21534" name="AutoShape 19">
            <a:extLst>
              <a:ext uri="{FF2B5EF4-FFF2-40B4-BE49-F238E27FC236}">
                <a16:creationId xmlns:a16="http://schemas.microsoft.com/office/drawing/2014/main" id="{D31D1A1B-91AA-4733-8BA4-41A4C635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1" y="3446464"/>
            <a:ext cx="155575" cy="466725"/>
          </a:xfrm>
          <a:prstGeom prst="upDown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5" name="AutoShape 19">
            <a:extLst>
              <a:ext uri="{FF2B5EF4-FFF2-40B4-BE49-F238E27FC236}">
                <a16:creationId xmlns:a16="http://schemas.microsoft.com/office/drawing/2014/main" id="{A205DD18-2F3C-46C5-9607-3B885EEF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6" y="4386263"/>
            <a:ext cx="157163" cy="1492250"/>
          </a:xfrm>
          <a:prstGeom prst="upDownArrow">
            <a:avLst>
              <a:gd name="adj1" fmla="val 50000"/>
              <a:gd name="adj2" fmla="val 4954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6" name="AutoShape 7">
            <a:extLst>
              <a:ext uri="{FF2B5EF4-FFF2-40B4-BE49-F238E27FC236}">
                <a16:creationId xmlns:a16="http://schemas.microsoft.com/office/drawing/2014/main" id="{38336B9A-111E-4204-BD9D-56EB45E4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3913188"/>
            <a:ext cx="782637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>
                <a:solidFill>
                  <a:schemeClr val="tx1"/>
                </a:solidFill>
              </a:rPr>
              <a:t>Танго драйвер</a:t>
            </a:r>
            <a:endParaRPr lang="en-US" altLang="ru-RU" sz="1100" b="0">
              <a:solidFill>
                <a:schemeClr val="tx1"/>
              </a:solidFill>
            </a:endParaRPr>
          </a:p>
        </p:txBody>
      </p:sp>
      <p:sp>
        <p:nvSpPr>
          <p:cNvPr id="21537" name="AutoShape 19">
            <a:extLst>
              <a:ext uri="{FF2B5EF4-FFF2-40B4-BE49-F238E27FC236}">
                <a16:creationId xmlns:a16="http://schemas.microsoft.com/office/drawing/2014/main" id="{195AB468-9A18-49C7-827A-60774FC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1" y="3446464"/>
            <a:ext cx="157163" cy="466725"/>
          </a:xfrm>
          <a:prstGeom prst="upDownArrow">
            <a:avLst>
              <a:gd name="adj1" fmla="val 50000"/>
              <a:gd name="adj2" fmla="val 4952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8" name="AutoShape 19">
            <a:extLst>
              <a:ext uri="{FF2B5EF4-FFF2-40B4-BE49-F238E27FC236}">
                <a16:creationId xmlns:a16="http://schemas.microsoft.com/office/drawing/2014/main" id="{529DEDF7-AEC0-42C0-B2D0-BF8B1E67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1" y="4386263"/>
            <a:ext cx="155575" cy="709612"/>
          </a:xfrm>
          <a:prstGeom prst="upDownArrow">
            <a:avLst>
              <a:gd name="adj1" fmla="val 50000"/>
              <a:gd name="adj2" fmla="val 5004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39" name="AutoShape 7">
            <a:extLst>
              <a:ext uri="{FF2B5EF4-FFF2-40B4-BE49-F238E27FC236}">
                <a16:creationId xmlns:a16="http://schemas.microsoft.com/office/drawing/2014/main" id="{01561578-EA12-4462-9856-A662B2278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575" y="3903663"/>
            <a:ext cx="782638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>
                <a:solidFill>
                  <a:schemeClr val="tx1"/>
                </a:solidFill>
              </a:rPr>
              <a:t>Танго драйвер</a:t>
            </a:r>
            <a:endParaRPr lang="en-US" altLang="ru-RU" sz="1100" b="0">
              <a:solidFill>
                <a:schemeClr val="tx1"/>
              </a:solidFill>
            </a:endParaRPr>
          </a:p>
        </p:txBody>
      </p:sp>
      <p:sp>
        <p:nvSpPr>
          <p:cNvPr id="21540" name="AutoShape 19">
            <a:extLst>
              <a:ext uri="{FF2B5EF4-FFF2-40B4-BE49-F238E27FC236}">
                <a16:creationId xmlns:a16="http://schemas.microsoft.com/office/drawing/2014/main" id="{D2DCF34D-5DDB-4E77-B790-5EE680A63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9" y="3436939"/>
            <a:ext cx="155575" cy="466725"/>
          </a:xfrm>
          <a:prstGeom prst="upDown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41" name="AutoShape 19">
            <a:extLst>
              <a:ext uri="{FF2B5EF4-FFF2-40B4-BE49-F238E27FC236}">
                <a16:creationId xmlns:a16="http://schemas.microsoft.com/office/drawing/2014/main" id="{EB0BE4DE-75BB-4CAC-91DA-2D6EB8124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6" y="4360863"/>
            <a:ext cx="155575" cy="1771650"/>
          </a:xfrm>
          <a:prstGeom prst="upDownArrow">
            <a:avLst>
              <a:gd name="adj1" fmla="val 50000"/>
              <a:gd name="adj2" fmla="val 50085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42" name="AutoShape 7">
            <a:extLst>
              <a:ext uri="{FF2B5EF4-FFF2-40B4-BE49-F238E27FC236}">
                <a16:creationId xmlns:a16="http://schemas.microsoft.com/office/drawing/2014/main" id="{2BEEACF7-7D68-4CE1-A340-81B9752D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4" y="3913188"/>
            <a:ext cx="782637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100" b="0">
                <a:solidFill>
                  <a:schemeClr val="tx1"/>
                </a:solidFill>
              </a:rPr>
              <a:t>Танго драйвер</a:t>
            </a:r>
            <a:endParaRPr lang="en-US" altLang="ru-RU" sz="1100" b="0">
              <a:solidFill>
                <a:schemeClr val="tx1"/>
              </a:solidFill>
            </a:endParaRPr>
          </a:p>
        </p:txBody>
      </p:sp>
      <p:sp>
        <p:nvSpPr>
          <p:cNvPr id="21543" name="AutoShape 19">
            <a:extLst>
              <a:ext uri="{FF2B5EF4-FFF2-40B4-BE49-F238E27FC236}">
                <a16:creationId xmlns:a16="http://schemas.microsoft.com/office/drawing/2014/main" id="{BD9DD3A4-8EB1-4C07-BF2A-4724D1EE6071}"/>
              </a:ext>
            </a:extLst>
          </p:cNvPr>
          <p:cNvSpPr>
            <a:spLocks noChangeArrowheads="1"/>
          </p:cNvSpPr>
          <p:nvPr/>
        </p:nvSpPr>
        <p:spPr bwMode="auto">
          <a:xfrm rot="19423381">
            <a:off x="7248526" y="3344863"/>
            <a:ext cx="155575" cy="603250"/>
          </a:xfrm>
          <a:prstGeom prst="upDownArrow">
            <a:avLst>
              <a:gd name="adj1" fmla="val 50000"/>
              <a:gd name="adj2" fmla="val 4994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44" name="AutoShape 19">
            <a:extLst>
              <a:ext uri="{FF2B5EF4-FFF2-40B4-BE49-F238E27FC236}">
                <a16:creationId xmlns:a16="http://schemas.microsoft.com/office/drawing/2014/main" id="{5FAFD69E-92DC-4902-8E38-9CFBEEE9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1" y="4387851"/>
            <a:ext cx="155575" cy="709613"/>
          </a:xfrm>
          <a:prstGeom prst="upDownArrow">
            <a:avLst>
              <a:gd name="adj1" fmla="val 50000"/>
              <a:gd name="adj2" fmla="val 5004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1545" name="Рисунок 5">
            <a:extLst>
              <a:ext uri="{FF2B5EF4-FFF2-40B4-BE49-F238E27FC236}">
                <a16:creationId xmlns:a16="http://schemas.microsoft.com/office/drawing/2014/main" id="{F1F88B7A-1DD2-460C-9823-28E10BA38B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5900739"/>
            <a:ext cx="16668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Рисунок 6">
            <a:extLst>
              <a:ext uri="{FF2B5EF4-FFF2-40B4-BE49-F238E27FC236}">
                <a16:creationId xmlns:a16="http://schemas.microsoft.com/office/drawing/2014/main" id="{AF6CA8A9-29D8-4998-8998-0CD3C79F4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1" y="5140326"/>
            <a:ext cx="10017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Рисунок 7">
            <a:extLst>
              <a:ext uri="{FF2B5EF4-FFF2-40B4-BE49-F238E27FC236}">
                <a16:creationId xmlns:a16="http://schemas.microsoft.com/office/drawing/2014/main" id="{63DB9953-FD8D-4BED-9405-473C51A330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1" y="6149975"/>
            <a:ext cx="1463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Рисунок 8">
            <a:extLst>
              <a:ext uri="{FF2B5EF4-FFF2-40B4-BE49-F238E27FC236}">
                <a16:creationId xmlns:a16="http://schemas.microsoft.com/office/drawing/2014/main" id="{D0C72B7B-1F6F-4BF7-8561-A6F6BF19A7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514032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9" name="AutoShape 26" descr="EPICS — Википедия">
            <a:extLst>
              <a:ext uri="{FF2B5EF4-FFF2-40B4-BE49-F238E27FC236}">
                <a16:creationId xmlns:a16="http://schemas.microsoft.com/office/drawing/2014/main" id="{D5A827DC-1321-4893-8212-93560E856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50" name="AutoShape 28" descr="EPICS — Википедия">
            <a:extLst>
              <a:ext uri="{FF2B5EF4-FFF2-40B4-BE49-F238E27FC236}">
                <a16:creationId xmlns:a16="http://schemas.microsoft.com/office/drawing/2014/main" id="{13B7559F-24A8-48D5-A231-A28DDF6E6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B71EBF-69E9-4DC0-BEB6-D02548A673A5}"/>
              </a:ext>
            </a:extLst>
          </p:cNvPr>
          <p:cNvSpPr/>
          <p:nvPr/>
        </p:nvSpPr>
        <p:spPr>
          <a:xfrm>
            <a:off x="3522663" y="4641851"/>
            <a:ext cx="930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800" dirty="0">
                <a:solidFill>
                  <a:srgbClr val="000000"/>
                </a:solidFill>
                <a:latin typeface="Comic Sans MS" panose="030F0702030302020204" pitchFamily="66" charset="0"/>
              </a:rPr>
              <a:t>ПРОТОКОЛЫ </a:t>
            </a:r>
            <a:endParaRPr lang="ru-RU" altLang="ru-RU" sz="800" dirty="0"/>
          </a:p>
          <a:p>
            <a:r>
              <a:rPr lang="ru-RU" altLang="ru-RU" sz="800" dirty="0">
                <a:solidFill>
                  <a:srgbClr val="000000"/>
                </a:solidFill>
                <a:latin typeface="Comic Sans MS" panose="030F0702030302020204" pitchFamily="66" charset="0"/>
              </a:rPr>
              <a:t>СВЯЗИ</a:t>
            </a:r>
            <a:endParaRPr lang="ru-RU" altLang="ru-RU" sz="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A424AE-37F6-40FD-8102-59903D6F9F95}"/>
              </a:ext>
            </a:extLst>
          </p:cNvPr>
          <p:cNvSpPr/>
          <p:nvPr/>
        </p:nvSpPr>
        <p:spPr>
          <a:xfrm>
            <a:off x="1773239" y="4719639"/>
            <a:ext cx="119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900" dirty="0">
                <a:solidFill>
                  <a:srgbClr val="000000"/>
                </a:solidFill>
              </a:rPr>
              <a:t>СПЕЦИАЛЬНЫЕ БИБЛИОТЕК</a:t>
            </a:r>
            <a:r>
              <a:rPr lang="ru-RU" altLang="ru-RU" sz="800" dirty="0">
                <a:solidFill>
                  <a:srgbClr val="000000"/>
                </a:solidFill>
              </a:rPr>
              <a:t>И</a:t>
            </a:r>
            <a:endParaRPr lang="ru-RU" altLang="ru-RU" sz="8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D90AB80-02FE-41E4-86A8-5DA081E28D04}"/>
              </a:ext>
            </a:extLst>
          </p:cNvPr>
          <p:cNvSpPr/>
          <p:nvPr/>
        </p:nvSpPr>
        <p:spPr>
          <a:xfrm>
            <a:off x="1866900" y="5937250"/>
            <a:ext cx="12588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900" dirty="0">
                <a:solidFill>
                  <a:srgbClr val="000000"/>
                </a:solidFill>
              </a:rPr>
              <a:t>КРЕЙТЫ С ОБОРУДОВАНИЕМ</a:t>
            </a:r>
            <a:endParaRPr lang="ru-RU" altLang="ru-RU" sz="900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B98BA401-02B1-4B64-B14E-1CAE1201C649}"/>
              </a:ext>
            </a:extLst>
          </p:cNvPr>
          <p:cNvSpPr/>
          <p:nvPr/>
        </p:nvSpPr>
        <p:spPr>
          <a:xfrm>
            <a:off x="2868614" y="6545263"/>
            <a:ext cx="10763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900" dirty="0">
                <a:solidFill>
                  <a:srgbClr val="000000"/>
                </a:solidFill>
              </a:rPr>
              <a:t>АЦП/ЦАП</a:t>
            </a:r>
            <a:endParaRPr lang="ru-RU" altLang="ru-RU" sz="9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B9EBBE7-DF7D-4214-9609-D11E358CA0A0}"/>
              </a:ext>
            </a:extLst>
          </p:cNvPr>
          <p:cNvSpPr/>
          <p:nvPr/>
        </p:nvSpPr>
        <p:spPr>
          <a:xfrm>
            <a:off x="3944939" y="5765800"/>
            <a:ext cx="10763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900">
                <a:solidFill>
                  <a:srgbClr val="000000"/>
                </a:solidFill>
              </a:rPr>
              <a:t>КОНТРОЛЛЕРЫ</a:t>
            </a:r>
            <a:endParaRPr lang="ru-RU" altLang="ru-RU" sz="900"/>
          </a:p>
        </p:txBody>
      </p:sp>
      <p:pic>
        <p:nvPicPr>
          <p:cNvPr id="21556" name="Рисунок 15">
            <a:extLst>
              <a:ext uri="{FF2B5EF4-FFF2-40B4-BE49-F238E27FC236}">
                <a16:creationId xmlns:a16="http://schemas.microsoft.com/office/drawing/2014/main" id="{5D6E2497-BEEF-4B55-BAC9-33CCF9E489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673601"/>
            <a:ext cx="722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81FE520-C7CD-4173-9BD8-CE6793C9124A}"/>
              </a:ext>
            </a:extLst>
          </p:cNvPr>
          <p:cNvSpPr/>
          <p:nvPr/>
        </p:nvSpPr>
        <p:spPr>
          <a:xfrm>
            <a:off x="4140201" y="6608763"/>
            <a:ext cx="119697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900" dirty="0">
                <a:solidFill>
                  <a:srgbClr val="000000"/>
                </a:solidFill>
              </a:rPr>
              <a:t>ОСЦИЛЛОГРАФЫ</a:t>
            </a:r>
            <a:endParaRPr lang="ru-RU" altLang="ru-RU" sz="800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0BCCC3A-7485-4A96-9A61-3FC31E47913B}"/>
              </a:ext>
            </a:extLst>
          </p:cNvPr>
          <p:cNvSpPr/>
          <p:nvPr/>
        </p:nvSpPr>
        <p:spPr>
          <a:xfrm>
            <a:off x="5119688" y="4641851"/>
            <a:ext cx="8683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dirty="0">
                <a:solidFill>
                  <a:srgbClr val="000000"/>
                </a:solidFill>
              </a:rPr>
              <a:t>ДРАЙВЕРЫ</a:t>
            </a:r>
            <a:r>
              <a:rPr lang="ru-RU" altLang="ru-RU" sz="800" dirty="0">
                <a:solidFill>
                  <a:srgbClr val="000000"/>
                </a:solidFill>
              </a:rPr>
              <a:t> </a:t>
            </a:r>
            <a:endParaRPr lang="en-US" altLang="ru-RU" sz="800" dirty="0">
              <a:solidFill>
                <a:srgbClr val="000000"/>
              </a:solidFill>
            </a:endParaRPr>
          </a:p>
          <a:p>
            <a:r>
              <a:rPr lang="ru-RU" altLang="ru-RU" sz="800" dirty="0">
                <a:solidFill>
                  <a:srgbClr val="000000"/>
                </a:solidFill>
              </a:rPr>
              <a:t>И </a:t>
            </a:r>
            <a:r>
              <a:rPr lang="en-US" altLang="ru-RU" sz="800" dirty="0">
                <a:solidFill>
                  <a:srgbClr val="000000"/>
                </a:solidFill>
              </a:rPr>
              <a:t>SDK</a:t>
            </a:r>
            <a:endParaRPr lang="ru-RU" altLang="ru-RU" sz="800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FB6FA3E-E43A-4B66-B18F-A580CD8FB7C2}"/>
              </a:ext>
            </a:extLst>
          </p:cNvPr>
          <p:cNvSpPr/>
          <p:nvPr/>
        </p:nvSpPr>
        <p:spPr>
          <a:xfrm>
            <a:off x="6646863" y="4641851"/>
            <a:ext cx="963612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800" dirty="0">
                <a:solidFill>
                  <a:srgbClr val="000000"/>
                </a:solidFill>
              </a:rPr>
              <a:t>УСТРОЙСТВА</a:t>
            </a:r>
          </a:p>
          <a:p>
            <a:pPr algn="r"/>
            <a:r>
              <a:rPr lang="ru-RU" altLang="ru-RU" sz="800" dirty="0">
                <a:solidFill>
                  <a:srgbClr val="000000"/>
                </a:solidFill>
              </a:rPr>
              <a:t>-ШЛЮЗЫ</a:t>
            </a:r>
            <a:endParaRPr lang="ru-RU" altLang="ru-RU" sz="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3710A6-B039-4556-926D-6CC39870DD4C}"/>
              </a:ext>
            </a:extLst>
          </p:cNvPr>
          <p:cNvSpPr/>
          <p:nvPr/>
        </p:nvSpPr>
        <p:spPr>
          <a:xfrm>
            <a:off x="1469041" y="1097857"/>
            <a:ext cx="1438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ru-RU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REST</a:t>
            </a:r>
            <a:r>
              <a:rPr lang="ru-RU" altLang="ru-RU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algn="r"/>
            <a:r>
              <a:rPr lang="en-US" altLang="ru-RU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WEBSOCKET</a:t>
            </a:r>
            <a:endParaRPr lang="ru-RU" altLang="ru-RU" sz="800" dirty="0"/>
          </a:p>
        </p:txBody>
      </p:sp>
      <p:pic>
        <p:nvPicPr>
          <p:cNvPr id="21561" name="Рисунок 17">
            <a:extLst>
              <a:ext uri="{FF2B5EF4-FFF2-40B4-BE49-F238E27FC236}">
                <a16:creationId xmlns:a16="http://schemas.microsoft.com/office/drawing/2014/main" id="{7E947B8F-0CCF-4285-AB2F-E858E99BC2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26" y="497018"/>
            <a:ext cx="13684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2" name="Рисунок 18">
            <a:extLst>
              <a:ext uri="{FF2B5EF4-FFF2-40B4-BE49-F238E27FC236}">
                <a16:creationId xmlns:a16="http://schemas.microsoft.com/office/drawing/2014/main" id="{BB223457-908C-48EF-BDF0-B079078F43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1" y="542266"/>
            <a:ext cx="14319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ustomShape 25">
            <a:extLst>
              <a:ext uri="{FF2B5EF4-FFF2-40B4-BE49-F238E27FC236}">
                <a16:creationId xmlns:a16="http://schemas.microsoft.com/office/drawing/2014/main" id="{3CB37224-7DFE-49AE-A5BB-7398F969143F}"/>
              </a:ext>
            </a:extLst>
          </p:cNvPr>
          <p:cNvSpPr/>
          <p:nvPr/>
        </p:nvSpPr>
        <p:spPr>
          <a:xfrm>
            <a:off x="-290032" y="-63327"/>
            <a:ext cx="121910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Трёхуровневая с</a:t>
            </a:r>
            <a:r>
              <a:rPr lang="en-US" sz="32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труктура</a:t>
            </a: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системы</a:t>
            </a: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управления</a:t>
            </a:r>
            <a:endParaRPr lang="ru-RU" sz="3200" b="0" strike="noStrike" spc="-1" dirty="0">
              <a:latin typeface="Calibri"/>
            </a:endParaRPr>
          </a:p>
        </p:txBody>
      </p:sp>
      <p:sp>
        <p:nvSpPr>
          <p:cNvPr id="60" name="AutoShape 15">
            <a:extLst>
              <a:ext uri="{FF2B5EF4-FFF2-40B4-BE49-F238E27FC236}">
                <a16:creationId xmlns:a16="http://schemas.microsoft.com/office/drawing/2014/main" id="{51794990-C9B1-4191-BD04-8D339DEB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41" y="630146"/>
            <a:ext cx="2390605" cy="4429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0" dirty="0">
                <a:solidFill>
                  <a:srgbClr val="FFFFFF"/>
                </a:solidFill>
              </a:rPr>
              <a:t>Клиент для ПК</a:t>
            </a:r>
            <a:endParaRPr lang="en-US" altLang="ru-RU" sz="2400" b="0" dirty="0">
              <a:solidFill>
                <a:srgbClr val="FFFFFF"/>
              </a:solidFill>
            </a:endParaRPr>
          </a:p>
        </p:txBody>
      </p:sp>
      <p:sp>
        <p:nvSpPr>
          <p:cNvPr id="61" name="AutoShape 21">
            <a:extLst>
              <a:ext uri="{FF2B5EF4-FFF2-40B4-BE49-F238E27FC236}">
                <a16:creationId xmlns:a16="http://schemas.microsoft.com/office/drawing/2014/main" id="{2A8DF71A-5C57-496D-B690-62B27EE3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195" y="1090521"/>
            <a:ext cx="185738" cy="488950"/>
          </a:xfrm>
          <a:prstGeom prst="upDownArrow">
            <a:avLst>
              <a:gd name="adj1" fmla="val 50000"/>
              <a:gd name="adj2" fmla="val 5015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2" name="CustomShape 26">
            <a:extLst>
              <a:ext uri="{FF2B5EF4-FFF2-40B4-BE49-F238E27FC236}">
                <a16:creationId xmlns:a16="http://schemas.microsoft.com/office/drawing/2014/main" id="{A6D487DA-C98E-40AE-B541-18F5A9465D65}"/>
              </a:ext>
            </a:extLst>
          </p:cNvPr>
          <p:cNvSpPr/>
          <p:nvPr/>
        </p:nvSpPr>
        <p:spPr>
          <a:xfrm>
            <a:off x="10325383" y="569841"/>
            <a:ext cx="1752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604A7B"/>
                </a:solidFill>
                <a:latin typeface="Comic Sans MS"/>
                <a:ea typeface="DejaVu Sans"/>
              </a:rPr>
              <a:t>Клиентский</a:t>
            </a:r>
            <a:endParaRPr lang="ru-RU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604A7B"/>
                </a:solidFill>
                <a:latin typeface="Comic Sans MS"/>
                <a:ea typeface="DejaVu Sans"/>
              </a:rPr>
              <a:t>уровень</a:t>
            </a:r>
            <a:endParaRPr lang="ru-RU" sz="1800" b="0" strike="noStrike" spc="-1" dirty="0">
              <a:latin typeface="Calibri"/>
            </a:endParaRPr>
          </a:p>
        </p:txBody>
      </p:sp>
      <p:sp>
        <p:nvSpPr>
          <p:cNvPr id="63" name="CustomShape 27">
            <a:extLst>
              <a:ext uri="{FF2B5EF4-FFF2-40B4-BE49-F238E27FC236}">
                <a16:creationId xmlns:a16="http://schemas.microsoft.com/office/drawing/2014/main" id="{153992FE-A4AA-4560-BFF4-55A230AA9960}"/>
              </a:ext>
            </a:extLst>
          </p:cNvPr>
          <p:cNvSpPr/>
          <p:nvPr/>
        </p:nvSpPr>
        <p:spPr>
          <a:xfrm>
            <a:off x="10244137" y="3923347"/>
            <a:ext cx="2071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604A7B"/>
                </a:solidFill>
                <a:latin typeface="Comic Sans MS"/>
                <a:ea typeface="DejaVu Sans"/>
              </a:rPr>
              <a:t>Уровень</a:t>
            </a:r>
            <a:endParaRPr lang="ru-RU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604A7B"/>
                </a:solidFill>
                <a:latin typeface="Comic Sans MS"/>
                <a:ea typeface="DejaVu Sans"/>
              </a:rPr>
              <a:t>оборудования</a:t>
            </a:r>
            <a:endParaRPr lang="ru-RU" sz="1800" b="0" strike="noStrike" spc="-1" dirty="0">
              <a:latin typeface="Calibri"/>
            </a:endParaRPr>
          </a:p>
        </p:txBody>
      </p:sp>
      <p:sp>
        <p:nvSpPr>
          <p:cNvPr id="64" name="CustomShape 28">
            <a:extLst>
              <a:ext uri="{FF2B5EF4-FFF2-40B4-BE49-F238E27FC236}">
                <a16:creationId xmlns:a16="http://schemas.microsoft.com/office/drawing/2014/main" id="{9B78BB42-2789-42A5-8C6E-1DD6B37E26A1}"/>
              </a:ext>
            </a:extLst>
          </p:cNvPr>
          <p:cNvSpPr/>
          <p:nvPr/>
        </p:nvSpPr>
        <p:spPr>
          <a:xfrm>
            <a:off x="10569816" y="2160666"/>
            <a:ext cx="1419725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604A7B"/>
                </a:solidFill>
                <a:latin typeface="Comic Sans MS"/>
                <a:ea typeface="DejaVu Sans"/>
              </a:rPr>
              <a:t>Сервисный</a:t>
            </a: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604A7B"/>
                </a:solidFill>
                <a:latin typeface="Comic Sans MS"/>
                <a:ea typeface="DejaVu Sans"/>
              </a:rPr>
              <a:t> уровень</a:t>
            </a:r>
            <a:endParaRPr lang="ru-RU" sz="1800" b="0" strike="noStrike" spc="-1" dirty="0">
              <a:latin typeface="Calibri"/>
            </a:endParaRPr>
          </a:p>
        </p:txBody>
      </p:sp>
      <p:pic>
        <p:nvPicPr>
          <p:cNvPr id="65" name="Объект 6">
            <a:extLst>
              <a:ext uri="{FF2B5EF4-FFF2-40B4-BE49-F238E27FC236}">
                <a16:creationId xmlns:a16="http://schemas.microsoft.com/office/drawing/2014/main" id="{E3A9CF08-47C2-47C7-8573-B9C2E6A307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6408" y="503511"/>
            <a:ext cx="735499" cy="7642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5EFCD2-694F-4D43-A9D8-8CEEEA598C18}"/>
              </a:ext>
            </a:extLst>
          </p:cNvPr>
          <p:cNvSpPr/>
          <p:nvPr/>
        </p:nvSpPr>
        <p:spPr>
          <a:xfrm>
            <a:off x="6802762" y="1163107"/>
            <a:ext cx="685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ru-RU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TANGO</a:t>
            </a:r>
            <a:endParaRPr lang="ru-RU" altLang="ru-RU" sz="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2" descr="https://rt-labs.com/content/uploads/modbus_logo.png"/>
          <p:cNvPicPr/>
          <p:nvPr/>
        </p:nvPicPr>
        <p:blipFill>
          <a:blip r:embed="rId2"/>
          <a:stretch/>
        </p:blipFill>
        <p:spPr>
          <a:xfrm>
            <a:off x="9419808" y="2228419"/>
            <a:ext cx="2359145" cy="1248648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0" y="3240"/>
            <a:ext cx="12191040" cy="5254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800" b="0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Уровень оборудования</a:t>
            </a:r>
            <a:endParaRPr lang="ru-RU" sz="2800" b="0" strike="noStrike" spc="-1" dirty="0">
              <a:latin typeface="Calibri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11668369" y="6492960"/>
            <a:ext cx="522671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fld id="{98F9A71F-233F-44F2-8C8D-C5C6C9DFDE28}" type="slidenum">
              <a:rPr lang="ru-RU" b="1" spc="-1">
                <a:solidFill>
                  <a:srgbClr val="3333CC"/>
                </a:solidFill>
                <a:latin typeface="Comic Sans MS"/>
              </a:rPr>
              <a:t>11</a:t>
            </a:fld>
            <a:endParaRPr lang="ru-RU" b="1" spc="-1" dirty="0">
              <a:solidFill>
                <a:srgbClr val="3333CC"/>
              </a:solidFill>
              <a:latin typeface="Comic Sans MS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340508" y="2929868"/>
            <a:ext cx="10994760" cy="17092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Разработаны 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</a:t>
            </a: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-классы для работы по стандартным протоколам связи: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Modbus (TCP, RTU, RTU over TCP, ASCII)</a:t>
            </a: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OPC 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UA, OPC 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DA;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NI </a:t>
            </a:r>
            <a:r>
              <a:rPr lang="en-US" b="1" strike="noStrike" spc="-1" dirty="0" err="1">
                <a:solidFill>
                  <a:srgbClr val="3333FF"/>
                </a:solidFill>
                <a:latin typeface="Comic Sans MS"/>
                <a:ea typeface="Noto Sans CJK SC Regular"/>
              </a:rPr>
              <a:t>Datasocket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.</a:t>
            </a:r>
            <a:endParaRPr lang="ru-RU" b="0" strike="noStrike" spc="-1" dirty="0">
              <a:latin typeface="Calibri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340508" y="4844880"/>
            <a:ext cx="9731488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Для остального оборудования можно использовать: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Готовые классы (при наличии в большой базе компонентов </a:t>
            </a:r>
            <a:r>
              <a:rPr lang="en-US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Tango);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Текстовые или бинарные </a:t>
            </a:r>
            <a:r>
              <a:rPr lang="en-US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Ethernet </a:t>
            </a: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команды (</a:t>
            </a:r>
            <a:r>
              <a:rPr lang="en-US" sz="1800" b="1" strike="noStrike" spc="-1" dirty="0" err="1">
                <a:solidFill>
                  <a:srgbClr val="C00000"/>
                </a:solidFill>
                <a:latin typeface="Comic Sans MS"/>
                <a:ea typeface="DejaVu Sans"/>
              </a:rPr>
              <a:t>SocketDS</a:t>
            </a:r>
            <a:r>
              <a:rPr lang="en-US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);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Текстовые или бинарные</a:t>
            </a:r>
            <a:r>
              <a:rPr lang="en-US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команды по последовательному порту (</a:t>
            </a:r>
            <a:r>
              <a:rPr lang="en-US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Serial line);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 dirty="0" err="1">
                <a:solidFill>
                  <a:srgbClr val="C00000"/>
                </a:solidFill>
                <a:latin typeface="Comic Sans MS"/>
                <a:ea typeface="DejaVu Sans"/>
              </a:rPr>
              <a:t>Самописные</a:t>
            </a:r>
            <a:r>
              <a:rPr lang="ru-RU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 классы с использованием специализированных библиотек и </a:t>
            </a:r>
            <a:r>
              <a:rPr lang="en-US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SDK.</a:t>
            </a: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Calibri"/>
            </a:endParaRPr>
          </a:p>
        </p:txBody>
      </p:sp>
      <p:pic>
        <p:nvPicPr>
          <p:cNvPr id="339" name="Рисунок 3"/>
          <p:cNvPicPr/>
          <p:nvPr/>
        </p:nvPicPr>
        <p:blipFill>
          <a:blip r:embed="rId3"/>
          <a:stretch/>
        </p:blipFill>
        <p:spPr>
          <a:xfrm>
            <a:off x="9530393" y="3690361"/>
            <a:ext cx="2248560" cy="6433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B899B69B-3836-4BAE-868D-86CF9119AD2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62744" y="728963"/>
            <a:ext cx="2045062" cy="1166464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EBEF3A-9534-4DC5-AC8C-6BE3BDD523F3}"/>
              </a:ext>
            </a:extLst>
          </p:cNvPr>
          <p:cNvSpPr/>
          <p:nvPr/>
        </p:nvSpPr>
        <p:spPr>
          <a:xfrm>
            <a:off x="413045" y="728963"/>
            <a:ext cx="911734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Разработаны 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</a:t>
            </a: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-классы для работы с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устройствами 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National Instruments</a:t>
            </a: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:</a:t>
            </a:r>
            <a:endParaRPr lang="ru-RU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Дигитайзерами и осциллографами;</a:t>
            </a: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Генераторами сигналов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Аналоговыми и цифровыми входами/выходами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Таймерами, счётчиками и другими устройствами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.</a:t>
            </a:r>
          </a:p>
          <a:p>
            <a:pPr marL="720">
              <a:lnSpc>
                <a:spcPct val="150000"/>
              </a:lnSpc>
              <a:buClr>
                <a:srgbClr val="3333FF"/>
              </a:buClr>
            </a:pPr>
            <a:endParaRPr lang="ru-RU" spc="-1" dirty="0"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1660554" y="6539400"/>
            <a:ext cx="530126" cy="3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tabLst>
                <a:tab pos="0" algn="l"/>
              </a:tabLst>
            </a:pPr>
            <a:fld id="{A10DE0F8-1282-4B59-A4AB-AC1A1375AFBB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12</a:t>
            </a:fld>
            <a:endParaRPr lang="ru-RU" sz="1800" b="0" strike="noStrike" spc="-1" dirty="0">
              <a:latin typeface="Calibri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0" y="0"/>
            <a:ext cx="1219104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Связующий уровень :: Высокоуровневые устройства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510120" y="1526040"/>
            <a:ext cx="11475360" cy="3254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Отображают сложное устройство или систему целиком;</a:t>
            </a:r>
            <a:endParaRPr lang="ru-RU" sz="28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Работают с устройствами нижнего уровня;</a:t>
            </a:r>
            <a:endParaRPr lang="ru-RU" sz="28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Реализуют логику работы системы</a:t>
            </a:r>
            <a:r>
              <a:rPr lang="en-US" sz="2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8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Предоставляют стандартный интерфейс для клиентов: атрибуты и команды</a:t>
            </a:r>
            <a:r>
              <a:rPr lang="en-US" sz="2800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.</a:t>
            </a:r>
            <a:endParaRPr lang="ru-RU" sz="28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631880" y="0"/>
            <a:ext cx="897948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Связующий уровень ::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CollectorDS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11671560" y="6492960"/>
            <a:ext cx="519480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84145CE8-0091-480B-BEBF-AD5E80651CC7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13</a:t>
            </a:fld>
            <a:endParaRPr lang="ru-RU" sz="1800" b="0" strike="noStrike" spc="-1">
              <a:latin typeface="Calibri"/>
            </a:endParaRPr>
          </a:p>
        </p:txBody>
      </p:sp>
      <p:pic>
        <p:nvPicPr>
          <p:cNvPr id="351" name="Рисунок 286"/>
          <p:cNvPicPr/>
          <p:nvPr/>
        </p:nvPicPr>
        <p:blipFill>
          <a:blip r:embed="rId2"/>
          <a:stretch/>
        </p:blipFill>
        <p:spPr>
          <a:xfrm>
            <a:off x="7271640" y="1100520"/>
            <a:ext cx="4534920" cy="4177080"/>
          </a:xfrm>
          <a:prstGeom prst="rect">
            <a:avLst/>
          </a:prstGeom>
          <a:ln>
            <a:noFill/>
          </a:ln>
        </p:spPr>
      </p:pic>
      <p:grpSp>
        <p:nvGrpSpPr>
          <p:cNvPr id="352" name="Group 3"/>
          <p:cNvGrpSpPr/>
          <p:nvPr/>
        </p:nvGrpSpPr>
        <p:grpSpPr>
          <a:xfrm>
            <a:off x="2879640" y="3576600"/>
            <a:ext cx="3913920" cy="3070800"/>
            <a:chOff x="2879640" y="3576600"/>
            <a:chExt cx="3913920" cy="3070800"/>
          </a:xfrm>
        </p:grpSpPr>
        <p:sp>
          <p:nvSpPr>
            <p:cNvPr id="353" name="CustomShape 4"/>
            <p:cNvSpPr/>
            <p:nvPr/>
          </p:nvSpPr>
          <p:spPr>
            <a:xfrm>
              <a:off x="4679280" y="3918240"/>
              <a:ext cx="2114280" cy="1900800"/>
            </a:xfrm>
            <a:custGeom>
              <a:avLst/>
              <a:gdLst/>
              <a:ahLst/>
              <a:cxnLst/>
              <a:rect l="l" t="t" r="r" b="b"/>
              <a:pathLst>
                <a:path w="5878" h="5285">
                  <a:moveTo>
                    <a:pt x="880" y="0"/>
                  </a:moveTo>
                  <a:lnTo>
                    <a:pt x="881" y="0"/>
                  </a:lnTo>
                  <a:cubicBezTo>
                    <a:pt x="726" y="0"/>
                    <a:pt x="574" y="41"/>
                    <a:pt x="440" y="118"/>
                  </a:cubicBezTo>
                  <a:cubicBezTo>
                    <a:pt x="306" y="195"/>
                    <a:pt x="195" y="306"/>
                    <a:pt x="118" y="440"/>
                  </a:cubicBezTo>
                  <a:cubicBezTo>
                    <a:pt x="41" y="574"/>
                    <a:pt x="0" y="726"/>
                    <a:pt x="0" y="881"/>
                  </a:cubicBezTo>
                  <a:lnTo>
                    <a:pt x="0" y="4403"/>
                  </a:lnTo>
                  <a:lnTo>
                    <a:pt x="0" y="4403"/>
                  </a:lnTo>
                  <a:cubicBezTo>
                    <a:pt x="0" y="4558"/>
                    <a:pt x="41" y="4710"/>
                    <a:pt x="118" y="4844"/>
                  </a:cubicBezTo>
                  <a:cubicBezTo>
                    <a:pt x="195" y="4978"/>
                    <a:pt x="306" y="5089"/>
                    <a:pt x="440" y="5166"/>
                  </a:cubicBezTo>
                  <a:cubicBezTo>
                    <a:pt x="574" y="5243"/>
                    <a:pt x="726" y="5284"/>
                    <a:pt x="881" y="5284"/>
                  </a:cubicBezTo>
                  <a:lnTo>
                    <a:pt x="4996" y="5284"/>
                  </a:lnTo>
                  <a:lnTo>
                    <a:pt x="4996" y="5284"/>
                  </a:lnTo>
                  <a:cubicBezTo>
                    <a:pt x="5151" y="5284"/>
                    <a:pt x="5303" y="5243"/>
                    <a:pt x="5437" y="5166"/>
                  </a:cubicBezTo>
                  <a:cubicBezTo>
                    <a:pt x="5571" y="5089"/>
                    <a:pt x="5682" y="4978"/>
                    <a:pt x="5759" y="4844"/>
                  </a:cubicBezTo>
                  <a:cubicBezTo>
                    <a:pt x="5836" y="4710"/>
                    <a:pt x="5877" y="4558"/>
                    <a:pt x="5877" y="4403"/>
                  </a:cubicBezTo>
                  <a:lnTo>
                    <a:pt x="5877" y="880"/>
                  </a:lnTo>
                  <a:lnTo>
                    <a:pt x="5877" y="881"/>
                  </a:lnTo>
                  <a:lnTo>
                    <a:pt x="5877" y="881"/>
                  </a:lnTo>
                  <a:cubicBezTo>
                    <a:pt x="5877" y="726"/>
                    <a:pt x="5836" y="574"/>
                    <a:pt x="5759" y="440"/>
                  </a:cubicBezTo>
                  <a:cubicBezTo>
                    <a:pt x="5682" y="306"/>
                    <a:pt x="5571" y="195"/>
                    <a:pt x="5437" y="118"/>
                  </a:cubicBezTo>
                  <a:cubicBezTo>
                    <a:pt x="5303" y="41"/>
                    <a:pt x="5151" y="0"/>
                    <a:pt x="4996" y="0"/>
                  </a:cubicBezTo>
                  <a:lnTo>
                    <a:pt x="880" y="0"/>
                  </a:lnTo>
                </a:path>
              </a:pathLst>
            </a:custGeom>
            <a:solidFill>
              <a:srgbClr val="00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5"/>
            <p:cNvSpPr/>
            <p:nvPr/>
          </p:nvSpPr>
          <p:spPr>
            <a:xfrm>
              <a:off x="4679280" y="3700800"/>
              <a:ext cx="1684080" cy="821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8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	</a:t>
              </a:r>
              <a:r>
                <a:rPr lang="en-US" sz="14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CollectorDS</a:t>
              </a:r>
              <a:endParaRPr lang="ru-RU" sz="1400" b="0" strike="noStrike" spc="-1">
                <a:latin typeface="Calibri"/>
              </a:endParaRPr>
            </a:p>
          </p:txBody>
        </p:sp>
        <p:sp>
          <p:nvSpPr>
            <p:cNvPr id="355" name="CustomShape 6"/>
            <p:cNvSpPr/>
            <p:nvPr/>
          </p:nvSpPr>
          <p:spPr>
            <a:xfrm>
              <a:off x="4894920" y="4351680"/>
              <a:ext cx="1527120" cy="2295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1</a:t>
              </a:r>
              <a:endParaRPr lang="ru-RU" sz="14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2</a:t>
              </a:r>
              <a:endParaRPr lang="ru-RU" sz="14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3</a:t>
              </a:r>
              <a:endParaRPr lang="ru-RU" sz="14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Command 1</a:t>
              </a:r>
              <a:endParaRPr lang="ru-RU" sz="1400" b="0" strike="noStrike" spc="-1">
                <a:latin typeface="Calibri"/>
              </a:endParaRPr>
            </a:p>
          </p:txBody>
        </p:sp>
        <p:sp>
          <p:nvSpPr>
            <p:cNvPr id="356" name="Line 7"/>
            <p:cNvSpPr/>
            <p:nvPr/>
          </p:nvSpPr>
          <p:spPr>
            <a:xfrm>
              <a:off x="4867560" y="4280040"/>
              <a:ext cx="1777320" cy="36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8"/>
            <p:cNvSpPr/>
            <p:nvPr/>
          </p:nvSpPr>
          <p:spPr>
            <a:xfrm>
              <a:off x="2879640" y="3640320"/>
              <a:ext cx="1508040" cy="1356480"/>
            </a:xfrm>
            <a:custGeom>
              <a:avLst/>
              <a:gdLst/>
              <a:ahLst/>
              <a:cxnLst/>
              <a:rect l="l" t="t" r="r" b="b"/>
              <a:pathLst>
                <a:path w="4194" h="3773">
                  <a:moveTo>
                    <a:pt x="628" y="0"/>
                  </a:moveTo>
                  <a:lnTo>
                    <a:pt x="629" y="0"/>
                  </a:lnTo>
                  <a:cubicBezTo>
                    <a:pt x="518" y="0"/>
                    <a:pt x="410" y="29"/>
                    <a:pt x="314" y="84"/>
                  </a:cubicBezTo>
                  <a:cubicBezTo>
                    <a:pt x="219" y="139"/>
                    <a:pt x="139" y="219"/>
                    <a:pt x="84" y="314"/>
                  </a:cubicBezTo>
                  <a:cubicBezTo>
                    <a:pt x="29" y="410"/>
                    <a:pt x="0" y="518"/>
                    <a:pt x="0" y="629"/>
                  </a:cubicBezTo>
                  <a:lnTo>
                    <a:pt x="0" y="3143"/>
                  </a:lnTo>
                  <a:lnTo>
                    <a:pt x="0" y="3143"/>
                  </a:lnTo>
                  <a:cubicBezTo>
                    <a:pt x="0" y="3254"/>
                    <a:pt x="29" y="3362"/>
                    <a:pt x="84" y="3458"/>
                  </a:cubicBezTo>
                  <a:cubicBezTo>
                    <a:pt x="139" y="3553"/>
                    <a:pt x="219" y="3633"/>
                    <a:pt x="314" y="3688"/>
                  </a:cubicBezTo>
                  <a:cubicBezTo>
                    <a:pt x="410" y="3743"/>
                    <a:pt x="518" y="3772"/>
                    <a:pt x="629" y="3772"/>
                  </a:cubicBezTo>
                  <a:lnTo>
                    <a:pt x="3564" y="3772"/>
                  </a:lnTo>
                  <a:lnTo>
                    <a:pt x="3564" y="3772"/>
                  </a:lnTo>
                  <a:cubicBezTo>
                    <a:pt x="3675" y="3772"/>
                    <a:pt x="3783" y="3743"/>
                    <a:pt x="3879" y="3688"/>
                  </a:cubicBezTo>
                  <a:cubicBezTo>
                    <a:pt x="3974" y="3633"/>
                    <a:pt x="4054" y="3553"/>
                    <a:pt x="4109" y="3458"/>
                  </a:cubicBezTo>
                  <a:cubicBezTo>
                    <a:pt x="4164" y="3362"/>
                    <a:pt x="4193" y="3254"/>
                    <a:pt x="4193" y="3143"/>
                  </a:cubicBezTo>
                  <a:lnTo>
                    <a:pt x="4193" y="628"/>
                  </a:lnTo>
                  <a:lnTo>
                    <a:pt x="4193" y="629"/>
                  </a:lnTo>
                  <a:lnTo>
                    <a:pt x="4193" y="629"/>
                  </a:lnTo>
                  <a:cubicBezTo>
                    <a:pt x="4193" y="518"/>
                    <a:pt x="4164" y="410"/>
                    <a:pt x="4109" y="314"/>
                  </a:cubicBezTo>
                  <a:cubicBezTo>
                    <a:pt x="4054" y="219"/>
                    <a:pt x="3974" y="139"/>
                    <a:pt x="3879" y="84"/>
                  </a:cubicBezTo>
                  <a:cubicBezTo>
                    <a:pt x="3783" y="29"/>
                    <a:pt x="3675" y="0"/>
                    <a:pt x="3564" y="0"/>
                  </a:cubicBezTo>
                  <a:lnTo>
                    <a:pt x="628" y="0"/>
                  </a:lnTo>
                </a:path>
              </a:pathLst>
            </a:custGeom>
            <a:solidFill>
              <a:srgbClr val="D2D2F4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9"/>
            <p:cNvSpPr/>
            <p:nvPr/>
          </p:nvSpPr>
          <p:spPr>
            <a:xfrm>
              <a:off x="3060000" y="3576600"/>
              <a:ext cx="1079280" cy="33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Device 1</a:t>
              </a:r>
              <a:endParaRPr lang="ru-RU" sz="1400" b="0" strike="noStrike" spc="-1">
                <a:latin typeface="Calibri"/>
              </a:endParaRPr>
            </a:p>
          </p:txBody>
        </p:sp>
        <p:sp>
          <p:nvSpPr>
            <p:cNvPr id="359" name="CustomShape 10"/>
            <p:cNvSpPr/>
            <p:nvPr/>
          </p:nvSpPr>
          <p:spPr>
            <a:xfrm>
              <a:off x="2879640" y="3996000"/>
              <a:ext cx="1652400" cy="66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1</a:t>
              </a:r>
              <a:endParaRPr lang="ru-RU" sz="14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2</a:t>
              </a:r>
              <a:endParaRPr lang="ru-RU" sz="1400" b="0" strike="noStrike" spc="-1">
                <a:latin typeface="Calibri"/>
              </a:endParaRPr>
            </a:p>
          </p:txBody>
        </p:sp>
        <p:sp>
          <p:nvSpPr>
            <p:cNvPr id="360" name="Line 11"/>
            <p:cNvSpPr/>
            <p:nvPr/>
          </p:nvSpPr>
          <p:spPr>
            <a:xfrm>
              <a:off x="2928240" y="3936960"/>
              <a:ext cx="1388520" cy="36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12"/>
            <p:cNvSpPr/>
            <p:nvPr/>
          </p:nvSpPr>
          <p:spPr>
            <a:xfrm>
              <a:off x="2879640" y="5151960"/>
              <a:ext cx="1508040" cy="1356120"/>
            </a:xfrm>
            <a:custGeom>
              <a:avLst/>
              <a:gdLst/>
              <a:ahLst/>
              <a:cxnLst/>
              <a:rect l="l" t="t" r="r" b="b"/>
              <a:pathLst>
                <a:path w="4194" h="3772">
                  <a:moveTo>
                    <a:pt x="628" y="0"/>
                  </a:moveTo>
                  <a:lnTo>
                    <a:pt x="629" y="0"/>
                  </a:lnTo>
                  <a:cubicBezTo>
                    <a:pt x="518" y="0"/>
                    <a:pt x="410" y="29"/>
                    <a:pt x="314" y="84"/>
                  </a:cubicBezTo>
                  <a:cubicBezTo>
                    <a:pt x="219" y="139"/>
                    <a:pt x="139" y="219"/>
                    <a:pt x="84" y="314"/>
                  </a:cubicBezTo>
                  <a:cubicBezTo>
                    <a:pt x="29" y="410"/>
                    <a:pt x="0" y="518"/>
                    <a:pt x="0" y="629"/>
                  </a:cubicBezTo>
                  <a:lnTo>
                    <a:pt x="0" y="3142"/>
                  </a:lnTo>
                  <a:lnTo>
                    <a:pt x="0" y="3143"/>
                  </a:lnTo>
                  <a:cubicBezTo>
                    <a:pt x="0" y="3253"/>
                    <a:pt x="29" y="3361"/>
                    <a:pt x="84" y="3457"/>
                  </a:cubicBezTo>
                  <a:cubicBezTo>
                    <a:pt x="139" y="3552"/>
                    <a:pt x="219" y="3632"/>
                    <a:pt x="314" y="3687"/>
                  </a:cubicBezTo>
                  <a:cubicBezTo>
                    <a:pt x="410" y="3742"/>
                    <a:pt x="518" y="3771"/>
                    <a:pt x="629" y="3771"/>
                  </a:cubicBezTo>
                  <a:lnTo>
                    <a:pt x="3564" y="3771"/>
                  </a:lnTo>
                  <a:lnTo>
                    <a:pt x="3565" y="3771"/>
                  </a:lnTo>
                  <a:cubicBezTo>
                    <a:pt x="3675" y="3771"/>
                    <a:pt x="3783" y="3742"/>
                    <a:pt x="3879" y="3687"/>
                  </a:cubicBezTo>
                  <a:cubicBezTo>
                    <a:pt x="3974" y="3632"/>
                    <a:pt x="4054" y="3552"/>
                    <a:pt x="4109" y="3457"/>
                  </a:cubicBezTo>
                  <a:cubicBezTo>
                    <a:pt x="4164" y="3361"/>
                    <a:pt x="4193" y="3253"/>
                    <a:pt x="4193" y="3143"/>
                  </a:cubicBezTo>
                  <a:lnTo>
                    <a:pt x="4193" y="628"/>
                  </a:lnTo>
                  <a:lnTo>
                    <a:pt x="4193" y="629"/>
                  </a:lnTo>
                  <a:lnTo>
                    <a:pt x="4193" y="629"/>
                  </a:lnTo>
                  <a:cubicBezTo>
                    <a:pt x="4193" y="518"/>
                    <a:pt x="4164" y="410"/>
                    <a:pt x="4109" y="314"/>
                  </a:cubicBezTo>
                  <a:cubicBezTo>
                    <a:pt x="4054" y="219"/>
                    <a:pt x="3974" y="139"/>
                    <a:pt x="3879" y="84"/>
                  </a:cubicBezTo>
                  <a:cubicBezTo>
                    <a:pt x="3783" y="29"/>
                    <a:pt x="3675" y="0"/>
                    <a:pt x="3565" y="0"/>
                  </a:cubicBezTo>
                  <a:lnTo>
                    <a:pt x="628" y="0"/>
                  </a:lnTo>
                </a:path>
              </a:pathLst>
            </a:custGeom>
            <a:solidFill>
              <a:srgbClr val="D2D2F4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13"/>
            <p:cNvSpPr/>
            <p:nvPr/>
          </p:nvSpPr>
          <p:spPr>
            <a:xfrm>
              <a:off x="2880000" y="5063400"/>
              <a:ext cx="1596600" cy="33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Device 2</a:t>
              </a:r>
              <a:endParaRPr lang="ru-RU" sz="1400" b="0" strike="noStrike" spc="-1">
                <a:latin typeface="Calibri"/>
              </a:endParaRPr>
            </a:p>
          </p:txBody>
        </p:sp>
        <p:sp>
          <p:nvSpPr>
            <p:cNvPr id="363" name="CustomShape 14"/>
            <p:cNvSpPr/>
            <p:nvPr/>
          </p:nvSpPr>
          <p:spPr>
            <a:xfrm>
              <a:off x="2879640" y="5509080"/>
              <a:ext cx="1652400" cy="66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1</a:t>
              </a:r>
              <a:endParaRPr lang="ru-RU" sz="14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Command 1</a:t>
              </a:r>
              <a:endParaRPr lang="ru-RU" sz="1400" b="0" strike="noStrike" spc="-1">
                <a:latin typeface="Calibri"/>
              </a:endParaRPr>
            </a:p>
          </p:txBody>
        </p:sp>
        <p:sp>
          <p:nvSpPr>
            <p:cNvPr id="364" name="Line 15"/>
            <p:cNvSpPr/>
            <p:nvPr/>
          </p:nvSpPr>
          <p:spPr>
            <a:xfrm>
              <a:off x="2928240" y="5450040"/>
              <a:ext cx="1388520" cy="36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16"/>
            <p:cNvSpPr/>
            <p:nvPr/>
          </p:nvSpPr>
          <p:spPr>
            <a:xfrm rot="1380000">
              <a:off x="4231440" y="4261320"/>
              <a:ext cx="963720" cy="95760"/>
            </a:xfrm>
            <a:custGeom>
              <a:avLst/>
              <a:gdLst/>
              <a:ahLst/>
              <a:cxnLst/>
              <a:rect l="l" t="t" r="r" b="b"/>
              <a:pathLst>
                <a:path w="2681" h="271">
                  <a:moveTo>
                    <a:pt x="0" y="134"/>
                  </a:moveTo>
                  <a:lnTo>
                    <a:pt x="533" y="0"/>
                  </a:lnTo>
                  <a:lnTo>
                    <a:pt x="533" y="67"/>
                  </a:lnTo>
                  <a:lnTo>
                    <a:pt x="2147" y="67"/>
                  </a:lnTo>
                  <a:lnTo>
                    <a:pt x="2147" y="0"/>
                  </a:lnTo>
                  <a:lnTo>
                    <a:pt x="2680" y="135"/>
                  </a:lnTo>
                  <a:lnTo>
                    <a:pt x="2147" y="270"/>
                  </a:lnTo>
                  <a:lnTo>
                    <a:pt x="2147" y="202"/>
                  </a:lnTo>
                  <a:lnTo>
                    <a:pt x="533" y="202"/>
                  </a:lnTo>
                  <a:lnTo>
                    <a:pt x="532" y="270"/>
                  </a:lnTo>
                  <a:lnTo>
                    <a:pt x="0" y="134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17"/>
            <p:cNvSpPr/>
            <p:nvPr/>
          </p:nvSpPr>
          <p:spPr>
            <a:xfrm rot="1380000">
              <a:off x="4188600" y="4609080"/>
              <a:ext cx="963720" cy="95760"/>
            </a:xfrm>
            <a:custGeom>
              <a:avLst/>
              <a:gdLst/>
              <a:ahLst/>
              <a:cxnLst/>
              <a:rect l="l" t="t" r="r" b="b"/>
              <a:pathLst>
                <a:path w="2681" h="272">
                  <a:moveTo>
                    <a:pt x="0" y="135"/>
                  </a:moveTo>
                  <a:lnTo>
                    <a:pt x="533" y="0"/>
                  </a:lnTo>
                  <a:lnTo>
                    <a:pt x="533" y="67"/>
                  </a:lnTo>
                  <a:lnTo>
                    <a:pt x="2146" y="68"/>
                  </a:lnTo>
                  <a:lnTo>
                    <a:pt x="2147" y="0"/>
                  </a:lnTo>
                  <a:lnTo>
                    <a:pt x="2680" y="136"/>
                  </a:lnTo>
                  <a:lnTo>
                    <a:pt x="2147" y="271"/>
                  </a:lnTo>
                  <a:lnTo>
                    <a:pt x="2147" y="203"/>
                  </a:lnTo>
                  <a:lnTo>
                    <a:pt x="533" y="202"/>
                  </a:lnTo>
                  <a:lnTo>
                    <a:pt x="532" y="271"/>
                  </a:lnTo>
                  <a:lnTo>
                    <a:pt x="0" y="135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18"/>
            <p:cNvSpPr/>
            <p:nvPr/>
          </p:nvSpPr>
          <p:spPr>
            <a:xfrm rot="20220000">
              <a:off x="4114440" y="5340960"/>
              <a:ext cx="963720" cy="95760"/>
            </a:xfrm>
            <a:custGeom>
              <a:avLst/>
              <a:gdLst/>
              <a:ahLst/>
              <a:cxnLst/>
              <a:rect l="l" t="t" r="r" b="b"/>
              <a:pathLst>
                <a:path w="2681" h="272">
                  <a:moveTo>
                    <a:pt x="0" y="136"/>
                  </a:moveTo>
                  <a:lnTo>
                    <a:pt x="532" y="271"/>
                  </a:lnTo>
                  <a:lnTo>
                    <a:pt x="533" y="204"/>
                  </a:lnTo>
                  <a:lnTo>
                    <a:pt x="2146" y="203"/>
                  </a:lnTo>
                  <a:lnTo>
                    <a:pt x="2147" y="271"/>
                  </a:lnTo>
                  <a:lnTo>
                    <a:pt x="2680" y="135"/>
                  </a:lnTo>
                  <a:lnTo>
                    <a:pt x="2146" y="0"/>
                  </a:lnTo>
                  <a:lnTo>
                    <a:pt x="2147" y="69"/>
                  </a:lnTo>
                  <a:lnTo>
                    <a:pt x="532" y="69"/>
                  </a:lnTo>
                  <a:lnTo>
                    <a:pt x="532" y="0"/>
                  </a:lnTo>
                  <a:lnTo>
                    <a:pt x="0" y="136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19"/>
            <p:cNvSpPr/>
            <p:nvPr/>
          </p:nvSpPr>
          <p:spPr>
            <a:xfrm rot="20220000">
              <a:off x="4187520" y="5688360"/>
              <a:ext cx="963720" cy="95760"/>
            </a:xfrm>
            <a:custGeom>
              <a:avLst/>
              <a:gdLst/>
              <a:ahLst/>
              <a:cxnLst/>
              <a:rect l="l" t="t" r="r" b="b"/>
              <a:pathLst>
                <a:path w="2682" h="272">
                  <a:moveTo>
                    <a:pt x="0" y="136"/>
                  </a:moveTo>
                  <a:lnTo>
                    <a:pt x="533" y="271"/>
                  </a:lnTo>
                  <a:lnTo>
                    <a:pt x="533" y="203"/>
                  </a:lnTo>
                  <a:lnTo>
                    <a:pt x="2147" y="203"/>
                  </a:lnTo>
                  <a:lnTo>
                    <a:pt x="2147" y="270"/>
                  </a:lnTo>
                  <a:lnTo>
                    <a:pt x="2681" y="135"/>
                  </a:lnTo>
                  <a:lnTo>
                    <a:pt x="2147" y="0"/>
                  </a:lnTo>
                  <a:lnTo>
                    <a:pt x="2147" y="68"/>
                  </a:lnTo>
                  <a:lnTo>
                    <a:pt x="533" y="69"/>
                  </a:lnTo>
                  <a:lnTo>
                    <a:pt x="533" y="0"/>
                  </a:lnTo>
                  <a:lnTo>
                    <a:pt x="0" y="136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9" name="CustomShape 20"/>
          <p:cNvSpPr/>
          <p:nvPr/>
        </p:nvSpPr>
        <p:spPr>
          <a:xfrm>
            <a:off x="506160" y="893160"/>
            <a:ext cx="6764400" cy="28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OpenSymbol"/>
              <a:buChar char="-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Группирует атрибуты и команды других устройств как свои. Данные могут передаваться напрямую, периодически, по событиям или по триггеру;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OpenSymbol"/>
              <a:buChar char="-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Служит для оптимизации трафика и для разгрузки медленных устройств;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OpenSymbol"/>
              <a:buChar char="-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Может применяться для безопасного взаимодействия между различными установками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Tango.</a:t>
            </a:r>
            <a:endParaRPr lang="ru-RU" sz="20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1628720" y="6492960"/>
            <a:ext cx="562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4ADA43D-50F3-4629-BCBD-377689F3EC1E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14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488160" y="1098360"/>
            <a:ext cx="11417760" cy="271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Все модули среднего уровня работают на виртуальных машинах в кластере на базе серверов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Supermicro;</a:t>
            </a:r>
            <a:endParaRPr lang="ru-RU" sz="2000" b="0" strike="noStrike" spc="-1" dirty="0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Для надёжности электропитания используются блоки бесперебойного питания;</a:t>
            </a:r>
            <a:endParaRPr lang="ru-RU" sz="2000" b="0" strike="noStrike" spc="-1" dirty="0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Виртуализация осуществляется при помощи надёжной и гибкой системы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Proxmox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Для хранения данных используется система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Ceph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Центральная база данных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Tango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 работает с двойной репликацией по формату «мастер-мастер» с </a:t>
            </a:r>
            <a:r>
              <a:rPr lang="ru-RU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балансировщиком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 нагрузки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Haproxy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.</a:t>
            </a:r>
            <a:endParaRPr lang="ru-RU" sz="2000" b="0" strike="noStrike" spc="-1" dirty="0">
              <a:latin typeface="Calibri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 dirty="0">
              <a:latin typeface="Calibri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101520" y="0"/>
            <a:ext cx="1219104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Arial"/>
              </a:rPr>
              <a:t>Сервисы :: Обеспечение надежности</a:t>
            </a:r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1628720" y="6492960"/>
            <a:ext cx="562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8424BC2-EDD3-4CE4-A81B-F6E9D2D89EFE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15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298746" y="713880"/>
            <a:ext cx="5027856" cy="57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Конфигурация устройств осуществляется при помощи свойств, которые хранятся в центральной базе данных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Tango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Arial"/>
              </a:rPr>
              <a:t>;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 </a:t>
            </a:r>
            <a:endParaRPr lang="en-US" sz="2000" b="1" strike="noStrike" spc="-1" dirty="0">
              <a:solidFill>
                <a:srgbClr val="3333FF"/>
              </a:solidFill>
              <a:latin typeface="Comic Sans MS"/>
              <a:ea typeface="Arial"/>
            </a:endParaRP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Для работы с базой применяется утилита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Jive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  <a:ea typeface="Arial"/>
              </a:rPr>
              <a:t>. Она позволяет просматривать структуру системы управления, изменять конфигурацию устройств, регистрировать новые устройства, удалять ненужные устройства, запускать служебные утилиты (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  <a:ea typeface="Arial"/>
              </a:rPr>
              <a:t>TestDevice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Arial"/>
              </a:rPr>
              <a:t>,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  <a:ea typeface="Arial"/>
              </a:rPr>
              <a:t>AtkPanel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Arial"/>
              </a:rPr>
              <a:t>,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  <a:ea typeface="Arial"/>
              </a:rPr>
              <a:t>LogViewer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Arial"/>
              </a:rPr>
              <a:t>,..).</a:t>
            </a:r>
            <a:endParaRPr lang="en-US" sz="2000" b="1" strike="noStrike" spc="-1" dirty="0">
              <a:solidFill>
                <a:srgbClr val="3333FF"/>
              </a:solidFill>
              <a:latin typeface="Comic Sans MS"/>
              <a:ea typeface="Arial"/>
            </a:endParaRP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US" sz="2000" b="1" strike="noStrike" spc="-1" dirty="0">
              <a:solidFill>
                <a:srgbClr val="3333FF"/>
              </a:solidFill>
              <a:latin typeface="Comic Sans MS"/>
              <a:ea typeface="Arial"/>
            </a:endParaRP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 dirty="0">
              <a:latin typeface="Calibri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 dirty="0">
              <a:latin typeface="Calibri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101520" y="0"/>
            <a:ext cx="12191040" cy="494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 dirty="0">
                <a:solidFill>
                  <a:srgbClr val="0070C0"/>
                </a:solidFill>
                <a:latin typeface="Comic Sans MS"/>
                <a:ea typeface="Arial"/>
              </a:rPr>
              <a:t>Сервисы :: Настройка, утилита </a:t>
            </a:r>
            <a:r>
              <a:rPr lang="en-US" sz="2600" b="1" strike="noStrike" spc="-1" dirty="0">
                <a:solidFill>
                  <a:srgbClr val="0070C0"/>
                </a:solidFill>
                <a:latin typeface="Comic Sans MS"/>
                <a:ea typeface="Arial"/>
              </a:rPr>
              <a:t>Jive</a:t>
            </a:r>
            <a:endParaRPr lang="ru-RU" sz="2600" b="0" strike="noStrike" spc="-1" dirty="0"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2A3930-BB2A-4DCE-BB5B-043A3E577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72" y="494624"/>
            <a:ext cx="6462182" cy="3904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1628720" y="6492960"/>
            <a:ext cx="562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8424BC2-EDD3-4CE4-A81B-F6E9D2D89EFE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16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475897" y="423565"/>
            <a:ext cx="6750527" cy="271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Управление производится через утилиту 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Astor</a:t>
            </a:r>
            <a:r>
              <a:rPr lang="en-US" b="1" spc="-1" dirty="0">
                <a:solidFill>
                  <a:srgbClr val="3333FF"/>
                </a:solidFill>
                <a:latin typeface="Comic Sans MS"/>
                <a:ea typeface="Arial"/>
              </a:rPr>
              <a:t>;</a:t>
            </a: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Устройства выполняются на распределенных машинах (хостах). На каждом хосте запускается специальное устройство –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Starter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, которое управляет остальными устройствами данного хоста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1" spc="-1" dirty="0">
              <a:solidFill>
                <a:srgbClr val="3333FF"/>
              </a:solidFill>
              <a:latin typeface="Comic Sans MS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</a:rPr>
              <a:t>В у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тилите 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Astor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 имеется древовидный список всех имеющихся хостов. Цветовая метка характеризует состояние хоста (красный – выключен или </a:t>
            </a:r>
            <a:r>
              <a:rPr lang="ru-RU" b="1" spc="-1" dirty="0" err="1">
                <a:solidFill>
                  <a:srgbClr val="3333FF"/>
                </a:solidFill>
                <a:latin typeface="Comic Sans MS"/>
              </a:rPr>
              <a:t>неисправе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, зеленый – включен, синий – включается)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 dirty="0">
              <a:latin typeface="Calibri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101520" y="0"/>
            <a:ext cx="12191040" cy="494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 dirty="0">
                <a:solidFill>
                  <a:srgbClr val="0070C0"/>
                </a:solidFill>
                <a:latin typeface="Comic Sans MS"/>
                <a:ea typeface="Arial"/>
              </a:rPr>
              <a:t>Сервисы :: Управление системой</a:t>
            </a:r>
            <a:endParaRPr lang="ru-RU" sz="2600" b="0" strike="noStrike" spc="-1" dirty="0">
              <a:latin typeface="Calibri"/>
            </a:endParaRPr>
          </a:p>
        </p:txBody>
      </p:sp>
      <p:pic>
        <p:nvPicPr>
          <p:cNvPr id="380" name="Рисунок 2"/>
          <p:cNvPicPr/>
          <p:nvPr/>
        </p:nvPicPr>
        <p:blipFill>
          <a:blip r:embed="rId2"/>
          <a:stretch/>
        </p:blipFill>
        <p:spPr>
          <a:xfrm>
            <a:off x="7490880" y="507960"/>
            <a:ext cx="3759120" cy="376416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A833DC-91EB-467C-9682-2A7A88C8B22D}"/>
              </a:ext>
            </a:extLst>
          </p:cNvPr>
          <p:cNvSpPr/>
          <p:nvPr/>
        </p:nvSpPr>
        <p:spPr>
          <a:xfrm>
            <a:off x="475897" y="4272120"/>
            <a:ext cx="10958541" cy="204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Для работы с конкретным хостом можно открыть панель управления. Она позволяет включить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/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выключить устройства в хосте и зарегистрировать новое устройство. Цветовая метка характеризует состояние устройства. Устройства можно группировать по пяти уровням запуска. При старте всех устройств хоста, устройства запускаются согласно уровням от 1 до 5.  </a:t>
            </a: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Astor 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позволяет запустить другие утилиты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: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AccessControl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,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EventManager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.</a:t>
            </a:r>
            <a:endParaRPr lang="ru-RU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20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0" y="0"/>
            <a:ext cx="1219104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Сервисы :: Контроль доступа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endParaRPr lang="ru-RU" sz="2600" b="0" strike="noStrike" spc="-1">
              <a:latin typeface="Calibri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11671560" y="6492960"/>
            <a:ext cx="519480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AE5A5C36-3C0F-4443-BCF4-EDF0CD5E884F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17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447840" y="5911560"/>
            <a:ext cx="9498600" cy="673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!!! </a:t>
            </a: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Ведётется внедрение стандартной системы аутентификации 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JINR SSO</a:t>
            </a:r>
            <a:endParaRPr lang="ru-RU" sz="1800" b="0" strike="noStrike" spc="-1">
              <a:latin typeface="Calibri"/>
            </a:endParaRPr>
          </a:p>
        </p:txBody>
      </p:sp>
      <p:pic>
        <p:nvPicPr>
          <p:cNvPr id="384" name="Рисунок 1"/>
          <p:cNvPicPr/>
          <p:nvPr/>
        </p:nvPicPr>
        <p:blipFill>
          <a:blip r:embed="rId2"/>
          <a:stretch/>
        </p:blipFill>
        <p:spPr>
          <a:xfrm>
            <a:off x="2847240" y="507960"/>
            <a:ext cx="5843160" cy="3793320"/>
          </a:xfrm>
          <a:prstGeom prst="rect">
            <a:avLst/>
          </a:prstGeom>
          <a:ln>
            <a:noFill/>
          </a:ln>
        </p:spPr>
      </p:pic>
      <p:sp>
        <p:nvSpPr>
          <p:cNvPr id="385" name="CustomShape 4"/>
          <p:cNvSpPr/>
          <p:nvPr/>
        </p:nvSpPr>
        <p:spPr>
          <a:xfrm>
            <a:off x="447840" y="4059720"/>
            <a:ext cx="11188800" cy="198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Система разграничения прав доступа основана на ролях;</a:t>
            </a:r>
            <a:endParaRPr lang="ru-RU" sz="1800" b="0" strike="noStrike" spc="-1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Каждой роли соответствует определенный набор прав; </a:t>
            </a:r>
            <a:endParaRPr lang="ru-RU" sz="1800" b="0" strike="noStrike" spc="-1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Несколько ролей могут быть назначены для каждой пары ПОЛЬЗОВАТЕЛЬ / IP_АДРЕС;</a:t>
            </a:r>
            <a:endParaRPr lang="ru-RU" sz="1800" b="0" strike="noStrike" spc="-1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Производит проверку на стороне сервера;</a:t>
            </a:r>
            <a:endParaRPr lang="ru-RU" sz="1800" b="0" strike="noStrike" spc="-1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Используется для защиты главного сервера базы данных системы Tango Controls;</a:t>
            </a:r>
            <a:endParaRPr lang="ru-RU" sz="1800" b="0" strike="noStrike" spc="-1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Осуществляет логгирование;  </a:t>
            </a:r>
            <a:endParaRPr lang="ru-RU" sz="18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11628720" y="6492960"/>
            <a:ext cx="562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6ED06AE-A004-4325-A343-18117016F0D8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18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394560" y="4082040"/>
            <a:ext cx="11611800" cy="22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latin typeface="Calibri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Отладочная информация различается по уровню (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debug, info, warning, error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)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и может выводиться в консоль, записываться в файл или в базу данных. Система логгирования позволяет:</a:t>
            </a:r>
            <a:endParaRPr lang="ru-RU" sz="1600" b="0" strike="noStrike" spc="-1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Вести полный лог изменений базы данных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TANGO – 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запуск устройств, изменения свойств и т.д.;</a:t>
            </a:r>
            <a:endParaRPr lang="ru-RU" sz="1600" b="0" strike="noStrike" spc="-1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Вести централизованное логгирование устройств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TANGO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(выполнение команд, чтение/запись атрибутов, …)</a:t>
            </a:r>
            <a:endParaRPr lang="ru-RU" sz="1600" b="0" strike="noStrike" spc="-1">
              <a:latin typeface="Calibri"/>
            </a:endParaRPr>
          </a:p>
          <a:p>
            <a:pPr marL="216000" indent="-28512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Использовать удобный интерфейс для поиска информации в логах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.</a:t>
            </a:r>
            <a:endParaRPr lang="ru-RU" sz="1600" b="0" strike="noStrike" spc="-1">
              <a:latin typeface="Calibri"/>
            </a:endParaRPr>
          </a:p>
        </p:txBody>
      </p:sp>
      <p:pic>
        <p:nvPicPr>
          <p:cNvPr id="388" name="Shape 326"/>
          <p:cNvPicPr/>
          <p:nvPr/>
        </p:nvPicPr>
        <p:blipFill>
          <a:blip r:embed="rId2"/>
          <a:stretch/>
        </p:blipFill>
        <p:spPr>
          <a:xfrm>
            <a:off x="1797840" y="507960"/>
            <a:ext cx="8993520" cy="3758040"/>
          </a:xfrm>
          <a:prstGeom prst="rect">
            <a:avLst/>
          </a:prstGeom>
          <a:ln>
            <a:noFill/>
          </a:ln>
        </p:spPr>
      </p:pic>
      <p:sp>
        <p:nvSpPr>
          <p:cNvPr id="389" name="CustomShape 3"/>
          <p:cNvSpPr/>
          <p:nvPr/>
        </p:nvSpPr>
        <p:spPr>
          <a:xfrm>
            <a:off x="0" y="0"/>
            <a:ext cx="1219104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Arial"/>
              </a:rPr>
              <a:t>Сервисы :: Логгирование</a:t>
            </a:r>
            <a:endParaRPr lang="ru-RU" sz="26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9347040" y="6492960"/>
            <a:ext cx="2843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75FA52E-C54A-4117-8462-241453C8C93D}" type="slidenum">
              <a:rPr lang="ru-RU" b="1" spc="-1">
                <a:solidFill>
                  <a:srgbClr val="3333CC"/>
                </a:solidFill>
                <a:latin typeface="Comic Sans MS"/>
              </a:rPr>
              <a:t>19</a:t>
            </a:fld>
            <a:endParaRPr lang="ru-RU" b="1" spc="-1" dirty="0">
              <a:solidFill>
                <a:srgbClr val="3333CC"/>
              </a:solidFill>
              <a:latin typeface="Comic Sans MS"/>
            </a:endParaRPr>
          </a:p>
        </p:txBody>
      </p:sp>
      <p:pic>
        <p:nvPicPr>
          <p:cNvPr id="391" name="Объект 8"/>
          <p:cNvPicPr/>
          <p:nvPr/>
        </p:nvPicPr>
        <p:blipFill>
          <a:blip r:embed="rId2"/>
          <a:stretch/>
        </p:blipFill>
        <p:spPr>
          <a:xfrm>
            <a:off x="253931" y="573478"/>
            <a:ext cx="7842504" cy="3634538"/>
          </a:xfrm>
          <a:prstGeom prst="rect">
            <a:avLst/>
          </a:prstGeom>
          <a:ln>
            <a:noFill/>
          </a:ln>
        </p:spPr>
      </p:pic>
      <p:pic>
        <p:nvPicPr>
          <p:cNvPr id="392" name="Объект 5"/>
          <p:cNvPicPr/>
          <p:nvPr/>
        </p:nvPicPr>
        <p:blipFill>
          <a:blip r:embed="rId3"/>
          <a:stretch/>
        </p:blipFill>
        <p:spPr>
          <a:xfrm>
            <a:off x="7332955" y="628852"/>
            <a:ext cx="4693889" cy="2800148"/>
          </a:xfrm>
          <a:prstGeom prst="rect">
            <a:avLst/>
          </a:prstGeom>
          <a:ln>
            <a:noFill/>
          </a:ln>
        </p:spPr>
      </p:pic>
      <p:sp>
        <p:nvSpPr>
          <p:cNvPr id="393" name="CustomShape 2"/>
          <p:cNvSpPr/>
          <p:nvPr/>
        </p:nvSpPr>
        <p:spPr>
          <a:xfrm>
            <a:off x="0" y="0"/>
            <a:ext cx="1219104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Сервисы :: Мониторинг</a:t>
            </a:r>
            <a:endParaRPr lang="ru-RU" sz="2600" b="0" strike="noStrike" spc="-1">
              <a:latin typeface="Calibri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381969" y="3811034"/>
            <a:ext cx="7077708" cy="152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Zabbix –</a:t>
            </a:r>
            <a:r>
              <a:rPr lang="ru-RU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утилита для мониторинга аппаратуры и программного обеспечения системы управления. Собирает данные о состояниях и статусах </a:t>
            </a:r>
            <a:r>
              <a:rPr lang="en-US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Tango</a:t>
            </a:r>
            <a:r>
              <a:rPr lang="ru-RU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устройств, загрузке процессора, использовании памяти и </a:t>
            </a:r>
            <a:r>
              <a:rPr lang="ru-RU" sz="1600" b="1" strike="noStrike" spc="-1" dirty="0" err="1">
                <a:solidFill>
                  <a:srgbClr val="3333FF"/>
                </a:solidFill>
                <a:latin typeface="Comic Sans MS"/>
                <a:ea typeface="DejaVu Sans"/>
              </a:rPr>
              <a:t>диского</a:t>
            </a:r>
            <a:r>
              <a:rPr lang="ru-RU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пространства и многих других параметрах. Отправляет оповещения администраторам через </a:t>
            </a:r>
            <a:r>
              <a:rPr lang="en-US" sz="1600" b="1" spc="-1" dirty="0">
                <a:solidFill>
                  <a:srgbClr val="3333FF"/>
                </a:solidFill>
                <a:latin typeface="Comic Sans MS"/>
                <a:ea typeface="DejaVu Sans"/>
              </a:rPr>
              <a:t>T</a:t>
            </a:r>
            <a:r>
              <a:rPr lang="en-US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elegram</a:t>
            </a:r>
            <a:r>
              <a:rPr lang="ru-RU" sz="16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– бота </a:t>
            </a:r>
            <a:r>
              <a:rPr lang="en-US" sz="1600" b="1" strike="noStrike" spc="-1" dirty="0" err="1">
                <a:solidFill>
                  <a:srgbClr val="3333FF"/>
                </a:solidFill>
                <a:latin typeface="Comic Sans MS"/>
                <a:ea typeface="DejaVu Sans"/>
              </a:rPr>
              <a:t>NicaCsMonitoring</a:t>
            </a:r>
            <a:r>
              <a:rPr lang="en-US" sz="1600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.</a:t>
            </a:r>
            <a:endParaRPr lang="ru-RU" sz="1600" strike="noStrike" spc="-1" dirty="0"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71EC70-B364-47E0-9D75-10FCB324F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76" y="3429000"/>
            <a:ext cx="4132164" cy="3310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E149F-BC6E-4F6E-BA40-580E2B2C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6" y="140739"/>
            <a:ext cx="10972440" cy="328673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Ускорительный комплекс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cs typeface="+mn-cs"/>
              </a:rPr>
              <a:t>NICA</a:t>
            </a:r>
            <a:endParaRPr lang="ru-RU" sz="3200" b="1" spc="-1" dirty="0">
              <a:solidFill>
                <a:srgbClr val="0070C0"/>
              </a:solidFill>
              <a:latin typeface="Comic Sans MS"/>
              <a:cs typeface="+mn-cs"/>
            </a:endParaRPr>
          </a:p>
        </p:txBody>
      </p:sp>
      <p:pic>
        <p:nvPicPr>
          <p:cNvPr id="2050" name="Picture 2" descr="Дополнительно - для NICA">
            <a:extLst>
              <a:ext uri="{FF2B5EF4-FFF2-40B4-BE49-F238E27FC236}">
                <a16:creationId xmlns:a16="http://schemas.microsoft.com/office/drawing/2014/main" id="{54E77790-061F-4D60-A1DF-EBEE94C7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54" y="742950"/>
            <a:ext cx="8124092" cy="50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5D0321-781C-44C5-B385-AC341AB2A073}"/>
              </a:ext>
            </a:extLst>
          </p:cNvPr>
          <p:cNvSpPr/>
          <p:nvPr/>
        </p:nvSpPr>
        <p:spPr>
          <a:xfrm>
            <a:off x="5551299" y="5930384"/>
            <a:ext cx="133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>
                <a:solidFill>
                  <a:srgbClr val="3333FF"/>
                </a:solidFill>
                <a:latin typeface="Comic Sans MS"/>
              </a:rPr>
              <a:t>nica.jinr.ru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445001-19EE-4186-BE0B-AFD6FEF34CB7}"/>
              </a:ext>
            </a:extLst>
          </p:cNvPr>
          <p:cNvSpPr/>
          <p:nvPr/>
        </p:nvSpPr>
        <p:spPr>
          <a:xfrm>
            <a:off x="11638691" y="6488668"/>
            <a:ext cx="46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8029B2-E516-4B78-83BD-8E8A418C1E0C}" type="slidenum">
              <a:rPr lang="ru-RU" spc="-1" smtClean="0">
                <a:solidFill>
                  <a:srgbClr val="3333CC"/>
                </a:solidFill>
                <a:latin typeface="Comic Sans MS"/>
              </a:rPr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10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0" y="0"/>
            <a:ext cx="1219104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Сервисы :: 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Архивация</a:t>
            </a: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,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просмотр</a:t>
            </a: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и выгрузка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архивных данных. </a:t>
            </a:r>
            <a:endParaRPr lang="ru-RU" sz="2600" b="0" strike="noStrike" spc="-1">
              <a:latin typeface="Calibri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1667240" y="6453360"/>
            <a:ext cx="519480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E044AD54-FCDC-46A8-B3F5-88AEE98C5DA8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20</a:t>
            </a:fld>
            <a:endParaRPr lang="ru-RU" sz="1800" b="0" strike="noStrike" spc="-1" dirty="0">
              <a:latin typeface="Calibri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683640" y="5060160"/>
            <a:ext cx="3585600" cy="139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4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HDB++:</a:t>
            </a:r>
            <a:endParaRPr lang="ru-RU" sz="24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стандартная система архивации данных в Tango; </a:t>
            </a:r>
            <a:endParaRPr lang="ru-RU" sz="14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работает по событиям;</a:t>
            </a:r>
            <a:endParaRPr lang="ru-RU" sz="14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использует баз</a:t>
            </a:r>
            <a:r>
              <a:rPr lang="ru-RU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у данных </a:t>
            </a: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Timescale;</a:t>
            </a:r>
            <a:endParaRPr lang="ru-RU" sz="1400" b="0" strike="noStrike" spc="-1">
              <a:latin typeface="Calibri"/>
            </a:endParaRPr>
          </a:p>
        </p:txBody>
      </p:sp>
      <p:sp>
        <p:nvSpPr>
          <p:cNvPr id="398" name="CustomShape 4"/>
          <p:cNvSpPr/>
          <p:nvPr/>
        </p:nvSpPr>
        <p:spPr>
          <a:xfrm>
            <a:off x="4583880" y="5038200"/>
            <a:ext cx="3475800" cy="130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4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Graphana</a:t>
            </a:r>
            <a:endParaRPr lang="ru-RU" sz="24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</a:t>
            </a:r>
            <a:r>
              <a:rPr lang="ru-RU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веб-приложение, используемое для отображения архивных данных</a:t>
            </a:r>
            <a:endParaRPr lang="ru-RU" sz="1400" b="0" strike="noStrike" spc="-1">
              <a:latin typeface="Calibri"/>
            </a:endParaRPr>
          </a:p>
        </p:txBody>
      </p:sp>
      <p:sp>
        <p:nvSpPr>
          <p:cNvPr id="399" name="CustomShape 5"/>
          <p:cNvSpPr/>
          <p:nvPr/>
        </p:nvSpPr>
        <p:spPr>
          <a:xfrm>
            <a:off x="8374680" y="5060160"/>
            <a:ext cx="3346200" cy="152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4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Extractor:</a:t>
            </a:r>
            <a:endParaRPr lang="ru-RU" sz="24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веб-клиентское приложение для </a:t>
            </a:r>
            <a:r>
              <a:rPr lang="ru-RU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выгрузки</a:t>
            </a: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 архивных данных.</a:t>
            </a:r>
            <a:endParaRPr lang="ru-RU" sz="1400" b="0" strike="noStrike" spc="-1">
              <a:latin typeface="Calibri"/>
            </a:endParaRPr>
          </a:p>
        </p:txBody>
      </p:sp>
      <p:pic>
        <p:nvPicPr>
          <p:cNvPr id="400" name="Рисунок 1"/>
          <p:cNvPicPr/>
          <p:nvPr/>
        </p:nvPicPr>
        <p:blipFill>
          <a:blip r:embed="rId2"/>
          <a:stretch/>
        </p:blipFill>
        <p:spPr>
          <a:xfrm>
            <a:off x="390600" y="892440"/>
            <a:ext cx="6995520" cy="3846960"/>
          </a:xfrm>
          <a:prstGeom prst="rect">
            <a:avLst/>
          </a:prstGeom>
          <a:ln>
            <a:noFill/>
          </a:ln>
        </p:spPr>
      </p:pic>
      <p:pic>
        <p:nvPicPr>
          <p:cNvPr id="401" name="Рисунок 2"/>
          <p:cNvPicPr/>
          <p:nvPr/>
        </p:nvPicPr>
        <p:blipFill>
          <a:blip r:embed="rId3"/>
          <a:stretch/>
        </p:blipFill>
        <p:spPr>
          <a:xfrm>
            <a:off x="7637400" y="892440"/>
            <a:ext cx="4100040" cy="384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1702520" y="6483960"/>
            <a:ext cx="488520" cy="3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ABE091D-7A0D-4733-A308-4621A77CE9E1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21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0" y="-326160"/>
            <a:ext cx="12191040" cy="12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Клиентский уровень :: Приложения для ПК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336960" y="4596120"/>
            <a:ext cx="1176984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Встроенные утилиты: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ATKPanel, Test Device;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Клиентские библиотеки для языков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C++, Python, Java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Связующие компоненты для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LabView, Matlab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Средства для быстрой разработки клиентских приложений: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Taurus, QTango;</a:t>
            </a:r>
            <a:endParaRPr lang="ru-RU" sz="2000" b="0" strike="noStrike" spc="-1">
              <a:latin typeface="Calibri"/>
            </a:endParaRPr>
          </a:p>
        </p:txBody>
      </p:sp>
      <p:pic>
        <p:nvPicPr>
          <p:cNvPr id="405" name="Рисунок 2"/>
          <p:cNvPicPr/>
          <p:nvPr/>
        </p:nvPicPr>
        <p:blipFill>
          <a:blip r:embed="rId2"/>
          <a:stretch/>
        </p:blipFill>
        <p:spPr>
          <a:xfrm>
            <a:off x="1921680" y="832680"/>
            <a:ext cx="4595400" cy="3514680"/>
          </a:xfrm>
          <a:prstGeom prst="rect">
            <a:avLst/>
          </a:prstGeom>
          <a:ln>
            <a:noFill/>
          </a:ln>
        </p:spPr>
      </p:pic>
      <p:pic>
        <p:nvPicPr>
          <p:cNvPr id="406" name="Рисунок 4"/>
          <p:cNvPicPr/>
          <p:nvPr/>
        </p:nvPicPr>
        <p:blipFill>
          <a:blip r:embed="rId3"/>
          <a:stretch/>
        </p:blipFill>
        <p:spPr>
          <a:xfrm>
            <a:off x="8103240" y="832680"/>
            <a:ext cx="3598200" cy="484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11720880" y="6521040"/>
            <a:ext cx="46980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D9617DB-990D-4335-AB86-8318ED86F3C2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22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0" y="-326160"/>
            <a:ext cx="12191040" cy="12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Клиентский уровень :: 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Python </a:t>
            </a: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клиент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3092306" y="1040915"/>
            <a:ext cx="5785365" cy="4984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import tango</a:t>
            </a:r>
          </a:p>
          <a:p>
            <a:pPr>
              <a:lnSpc>
                <a:spcPct val="100000"/>
              </a:lnSpc>
            </a:pPr>
            <a:endParaRPr lang="en-US" sz="16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try:</a:t>
            </a: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</a:t>
            </a:r>
            <a:r>
              <a:rPr lang="ru-RU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Подключение к устройству</a:t>
            </a: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device =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tango.DeviceProxy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("sys/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tangotest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/3")</a:t>
            </a: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#</a:t>
            </a:r>
            <a:r>
              <a:rPr lang="ru-RU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Чтение атрибута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double_scalar</a:t>
            </a: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doubleValue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device.double_scalar</a:t>
            </a:r>
            <a:endParaRPr lang="en-US" sz="16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print(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doubleValue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600" b="1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i="1" spc="-1" dirty="0">
                <a:solidFill>
                  <a:srgbClr val="000000"/>
                </a:solidFill>
              </a:rPr>
              <a:t>	#</a:t>
            </a:r>
            <a:r>
              <a:rPr lang="ru-RU" sz="1600" i="1" spc="-1" dirty="0">
                <a:solidFill>
                  <a:srgbClr val="000000"/>
                </a:solidFill>
              </a:rPr>
              <a:t>Запись атрибута</a:t>
            </a:r>
            <a:r>
              <a:rPr lang="en-US" sz="1600" i="1" spc="-1" dirty="0">
                <a:solidFill>
                  <a:srgbClr val="000000"/>
                </a:solidFill>
              </a:rPr>
              <a:t> </a:t>
            </a:r>
            <a:r>
              <a:rPr lang="en-US" sz="1600" i="1" spc="-1" dirty="0" err="1">
                <a:solidFill>
                  <a:srgbClr val="000000"/>
                </a:solidFill>
              </a:rPr>
              <a:t>double_scalar</a:t>
            </a:r>
            <a:endParaRPr lang="ru-RU" sz="1600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</a:rPr>
              <a:t>	</a:t>
            </a:r>
            <a:r>
              <a:rPr lang="en-US" sz="1600" b="1" spc="-1" dirty="0" err="1">
                <a:solidFill>
                  <a:srgbClr val="000000"/>
                </a:solidFill>
              </a:rPr>
              <a:t>device.double_scalar</a:t>
            </a:r>
            <a:r>
              <a:rPr lang="ru-RU" sz="1600" b="1" spc="-1" dirty="0">
                <a:solidFill>
                  <a:srgbClr val="000000"/>
                </a:solidFill>
              </a:rPr>
              <a:t> = 123.45</a:t>
            </a:r>
            <a:endParaRPr lang="en-US" sz="1600" b="1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#</a:t>
            </a:r>
            <a:r>
              <a:rPr lang="ru-RU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Выполнение команды </a:t>
            </a:r>
            <a:r>
              <a:rPr lang="en-US" sz="1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DevDouble</a:t>
            </a: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argout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device.DevDouble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(23.89)</a:t>
            </a: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print(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argout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6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except Exception as e:</a:t>
            </a: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	print</a:t>
            </a: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(str(e))</a:t>
            </a:r>
            <a:endParaRPr lang="ru-RU" sz="16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1720880" y="6521040"/>
            <a:ext cx="46980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8E05680-EB8A-4609-9F3F-B95E1E5C42D2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23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0" y="-326160"/>
            <a:ext cx="12191040" cy="12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Клиентский уровень :: Веб-приложения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294840" y="3982115"/>
            <a:ext cx="11769840" cy="17092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Преимущества: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Работают на любом устройстве (ПК, планшет, смартфон) и в любой операционной системе;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Не требуют установки на компьютер;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Централизованно обновляются</a:t>
            </a:r>
            <a:r>
              <a:rPr lang="en-US" sz="18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.</a:t>
            </a:r>
            <a:endParaRPr lang="ru-RU" sz="1800" b="0" strike="noStrike" spc="-1" dirty="0">
              <a:latin typeface="Calibri"/>
            </a:endParaRPr>
          </a:p>
        </p:txBody>
      </p:sp>
      <p:sp>
        <p:nvSpPr>
          <p:cNvPr id="416" name="CustomShape 4"/>
          <p:cNvSpPr/>
          <p:nvPr/>
        </p:nvSpPr>
        <p:spPr>
          <a:xfrm>
            <a:off x="82568" y="5644415"/>
            <a:ext cx="12191040" cy="462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Веб-приложения для системы </a:t>
            </a:r>
            <a:r>
              <a:rPr lang="en-US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Tango </a:t>
            </a:r>
            <a:r>
              <a:rPr lang="ru-RU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работают при помощи технологий </a:t>
            </a:r>
            <a:r>
              <a:rPr lang="en-US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REST </a:t>
            </a:r>
            <a:r>
              <a:rPr lang="ru-RU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и </a:t>
            </a:r>
            <a:r>
              <a:rPr lang="en-US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WebSocket</a:t>
            </a:r>
            <a:endParaRPr lang="ru-RU" b="0" strike="noStrike" spc="-1" dirty="0">
              <a:latin typeface="Calibri"/>
            </a:endParaRPr>
          </a:p>
        </p:txBody>
      </p:sp>
      <p:pic>
        <p:nvPicPr>
          <p:cNvPr id="417" name="Рисунок 4"/>
          <p:cNvPicPr/>
          <p:nvPr/>
        </p:nvPicPr>
        <p:blipFill>
          <a:blip r:embed="rId2"/>
          <a:stretch/>
        </p:blipFill>
        <p:spPr>
          <a:xfrm>
            <a:off x="4857164" y="540000"/>
            <a:ext cx="3097352" cy="2102400"/>
          </a:xfrm>
          <a:prstGeom prst="rect">
            <a:avLst/>
          </a:prstGeom>
          <a:ln>
            <a:noFill/>
          </a:ln>
        </p:spPr>
      </p:pic>
      <p:pic>
        <p:nvPicPr>
          <p:cNvPr id="418" name="Рисунок 5"/>
          <p:cNvPicPr/>
          <p:nvPr/>
        </p:nvPicPr>
        <p:blipFill>
          <a:blip r:embed="rId3"/>
          <a:stretch/>
        </p:blipFill>
        <p:spPr>
          <a:xfrm>
            <a:off x="624600" y="778320"/>
            <a:ext cx="2787120" cy="2496240"/>
          </a:xfrm>
          <a:prstGeom prst="rect">
            <a:avLst/>
          </a:prstGeom>
          <a:ln>
            <a:noFill/>
          </a:ln>
        </p:spPr>
      </p:pic>
      <p:pic>
        <p:nvPicPr>
          <p:cNvPr id="419" name="Рисунок 6"/>
          <p:cNvPicPr/>
          <p:nvPr/>
        </p:nvPicPr>
        <p:blipFill>
          <a:blip r:embed="rId4"/>
          <a:stretch/>
        </p:blipFill>
        <p:spPr>
          <a:xfrm>
            <a:off x="6638103" y="2418260"/>
            <a:ext cx="3458161" cy="2101320"/>
          </a:xfrm>
          <a:prstGeom prst="rect">
            <a:avLst/>
          </a:prstGeom>
          <a:ln>
            <a:noFill/>
          </a:ln>
        </p:spPr>
      </p:pic>
      <p:pic>
        <p:nvPicPr>
          <p:cNvPr id="420" name="Рисунок 8"/>
          <p:cNvPicPr/>
          <p:nvPr/>
        </p:nvPicPr>
        <p:blipFill>
          <a:blip r:embed="rId5"/>
          <a:stretch/>
        </p:blipFill>
        <p:spPr>
          <a:xfrm>
            <a:off x="3288960" y="1603717"/>
            <a:ext cx="1494720" cy="28742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3A33EF-9DA6-4348-BDA6-ECDAC429E4B2}"/>
              </a:ext>
            </a:extLst>
          </p:cNvPr>
          <p:cNvSpPr/>
          <p:nvPr/>
        </p:nvSpPr>
        <p:spPr>
          <a:xfrm>
            <a:off x="84240" y="6204139"/>
            <a:ext cx="1150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C00000"/>
                </a:solidFill>
                <a:latin typeface="Comic Sans MS"/>
              </a:rPr>
              <a:t>Ведется разработка веб-приложения – </a:t>
            </a:r>
            <a:r>
              <a:rPr lang="ru-RU" b="1" spc="-1" dirty="0" err="1">
                <a:solidFill>
                  <a:srgbClr val="C00000"/>
                </a:solidFill>
                <a:latin typeface="Comic Sans MS"/>
              </a:rPr>
              <a:t>аггрегатора</a:t>
            </a:r>
            <a:r>
              <a:rPr lang="ru-RU" b="1" spc="-1" dirty="0">
                <a:solidFill>
                  <a:srgbClr val="C00000"/>
                </a:solidFill>
                <a:latin typeface="Comic Sans MS"/>
              </a:rPr>
              <a:t> для упрощения навигации между страницами </a:t>
            </a:r>
            <a:endParaRPr lang="ru-RU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AA31161-A959-4242-B9C5-E1F38D53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05" y="540000"/>
            <a:ext cx="2797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595160" y="0"/>
            <a:ext cx="8998560" cy="525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Система</a:t>
            </a:r>
            <a:r>
              <a:rPr lang="en-US" sz="28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управления</a:t>
            </a:r>
            <a:r>
              <a:rPr lang="ru-RU" sz="28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:: Статус</a:t>
            </a:r>
            <a:endParaRPr lang="ru-RU" sz="2800" b="0" strike="noStrike" spc="-1" dirty="0">
              <a:latin typeface="Calibri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578405" y="519840"/>
            <a:ext cx="3791520" cy="4892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Бустер:</a:t>
            </a:r>
            <a:endParaRPr lang="ru-RU" sz="24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 err="1">
                <a:solidFill>
                  <a:srgbClr val="4F81BD"/>
                </a:solidFill>
                <a:latin typeface="Comic Sans MS"/>
                <a:ea typeface="DejaVu Sans"/>
              </a:rPr>
              <a:t>Циклозадающая</a:t>
            </a: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 аппаратура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Диагностика инжекции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Термометрия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Измерение орбиты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Коррекция орбиты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Измерение тока пучка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Q-</a:t>
            </a: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метр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Вывод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Синхронизация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00B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Comic Sans MS"/>
                <a:ea typeface="DejaVu Sans"/>
              </a:rPr>
              <a:t>Вакуум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ВЧ</a:t>
            </a:r>
          </a:p>
          <a:p>
            <a:pPr marL="285840" indent="-28512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pc="-1" dirty="0">
                <a:solidFill>
                  <a:srgbClr val="92D050"/>
                </a:solidFill>
                <a:latin typeface="Comic Sans MS"/>
              </a:rPr>
              <a:t>Защита от переходов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Электронное охлаждение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СБИС</a:t>
            </a: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</p:txBody>
      </p:sp>
      <p:sp>
        <p:nvSpPr>
          <p:cNvPr id="481" name="CustomShape 3"/>
          <p:cNvSpPr/>
          <p:nvPr/>
        </p:nvSpPr>
        <p:spPr>
          <a:xfrm flipH="1">
            <a:off x="4305631" y="642600"/>
            <a:ext cx="3798720" cy="347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Нуклотрон</a:t>
            </a:r>
            <a:r>
              <a:rPr lang="ru-RU" sz="24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:</a:t>
            </a:r>
            <a:endParaRPr lang="ru-RU" sz="24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 err="1">
                <a:solidFill>
                  <a:srgbClr val="7030A0"/>
                </a:solidFill>
                <a:latin typeface="Comic Sans MS"/>
                <a:ea typeface="DejaVu Sans"/>
              </a:rPr>
              <a:t>Циклозадающая</a:t>
            </a: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 аппаратура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Диагностика инжекции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Термометрия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Измерение орбиты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Коррекция орбиты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Измерение тока пучка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Вывод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ВЧ</a:t>
            </a: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7994880" y="642600"/>
            <a:ext cx="4059720" cy="457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Коллайдер:</a:t>
            </a:r>
            <a:endParaRPr lang="ru-RU" sz="24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 err="1">
                <a:solidFill>
                  <a:srgbClr val="7030A0"/>
                </a:solidFill>
                <a:latin typeface="Comic Sans MS"/>
                <a:ea typeface="DejaVu Sans"/>
              </a:rPr>
              <a:t>Циклозадающая</a:t>
            </a: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 аппаратура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Диагностика инжекции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Термометрия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Измерение орбиты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Коррекция орбиты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Измерение тока пучка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Q-</a:t>
            </a: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метр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Синхронизация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SLM </a:t>
            </a: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мониторы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ВЧ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Электронное охлаждение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Вакуум</a:t>
            </a: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latin typeface="Calibri"/>
            </a:endParaRPr>
          </a:p>
        </p:txBody>
      </p:sp>
      <p:sp>
        <p:nvSpPr>
          <p:cNvPr id="483" name="CustomShape 5"/>
          <p:cNvSpPr/>
          <p:nvPr/>
        </p:nvSpPr>
        <p:spPr>
          <a:xfrm>
            <a:off x="7995251" y="5182203"/>
            <a:ext cx="3826080" cy="1186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Wingdings" charset="2"/>
              <a:buChar char=""/>
            </a:pPr>
            <a:r>
              <a:rPr lang="ru-RU" sz="1800" b="1" strike="noStrike" spc="-1" dirty="0">
                <a:solidFill>
                  <a:srgbClr val="4F81BD"/>
                </a:solidFill>
                <a:latin typeface="Comic Sans MS"/>
                <a:ea typeface="DejaVu Sans"/>
              </a:rPr>
              <a:t>Сделано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r>
              <a:rPr lang="ru-RU" sz="1800" b="1" strike="noStrike" spc="-1" dirty="0">
                <a:solidFill>
                  <a:srgbClr val="00B050"/>
                </a:solidFill>
                <a:latin typeface="Comic Sans MS"/>
                <a:ea typeface="DejaVu Sans"/>
              </a:rPr>
              <a:t>Интегрировано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92D050"/>
              </a:buClr>
              <a:buFont typeface="Wingdings" charset="2"/>
              <a:buChar char=""/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Возможно интегрируется</a:t>
            </a:r>
            <a:endParaRPr lang="ru-RU" sz="1800" b="0" strike="noStrike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7030A0"/>
              </a:buClr>
              <a:buFont typeface="Wingdings" charset="2"/>
              <a:buChar char=""/>
            </a:pPr>
            <a:r>
              <a:rPr lang="ru-RU" sz="1800" b="1" strike="noStrike" spc="-1" dirty="0">
                <a:solidFill>
                  <a:srgbClr val="7030A0"/>
                </a:solidFill>
                <a:latin typeface="Comic Sans MS"/>
                <a:ea typeface="DejaVu Sans"/>
              </a:rPr>
              <a:t>В работе</a:t>
            </a:r>
            <a:endParaRPr lang="ru-RU" sz="1800" b="0" strike="noStrike" spc="-1" dirty="0"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6012F-8002-4A25-BB06-AD4B656EBC0B}"/>
              </a:ext>
            </a:extLst>
          </p:cNvPr>
          <p:cNvSpPr/>
          <p:nvPr/>
        </p:nvSpPr>
        <p:spPr>
          <a:xfrm>
            <a:off x="11588062" y="6444000"/>
            <a:ext cx="46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8029B2-E516-4B78-83BD-8E8A418C1E0C}" type="slidenum">
              <a:rPr lang="ru-RU" spc="-1" smtClean="0">
                <a:solidFill>
                  <a:srgbClr val="3333CC"/>
                </a:solidFill>
                <a:latin typeface="Comic Sans MS"/>
              </a:rPr>
              <a:pPr/>
              <a:t>24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A4CAFD-9F11-4BBA-99F7-B3E5D3EC2C5B}"/>
              </a:ext>
            </a:extLst>
          </p:cNvPr>
          <p:cNvSpPr/>
          <p:nvPr/>
        </p:nvSpPr>
        <p:spPr>
          <a:xfrm>
            <a:off x="4455012" y="3807790"/>
            <a:ext cx="4213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pc="-1" dirty="0">
                <a:solidFill>
                  <a:srgbClr val="4F81BD"/>
                </a:solidFill>
                <a:latin typeface="Comic Sans MS"/>
              </a:rPr>
              <a:t>Отдельно</a:t>
            </a:r>
            <a:endParaRPr lang="ru-RU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b="1" spc="-1" dirty="0" err="1">
                <a:solidFill>
                  <a:srgbClr val="4F81BD"/>
                </a:solidFill>
                <a:latin typeface="Comic Sans MS"/>
              </a:rPr>
              <a:t>DocDB</a:t>
            </a:r>
            <a:endParaRPr lang="ru-RU" spc="-1" dirty="0">
              <a:latin typeface="Calibri"/>
            </a:endParaRPr>
          </a:p>
          <a:p>
            <a:pPr marL="285840" indent="-28512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b="1" spc="-1" dirty="0">
                <a:solidFill>
                  <a:srgbClr val="4F81BD"/>
                </a:solidFill>
                <a:latin typeface="Comic Sans MS"/>
              </a:rPr>
              <a:t>Сохранение состояния системы</a:t>
            </a:r>
            <a:endParaRPr lang="ru-RU" spc="-1" dirty="0"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0099B3-72A7-4913-82B2-5C597157096F}"/>
              </a:ext>
            </a:extLst>
          </p:cNvPr>
          <p:cNvSpPr/>
          <p:nvPr/>
        </p:nvSpPr>
        <p:spPr>
          <a:xfrm>
            <a:off x="493318" y="4960334"/>
            <a:ext cx="6212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-1" dirty="0">
                <a:solidFill>
                  <a:srgbClr val="0070C0"/>
                </a:solidFill>
                <a:latin typeface="Comic Sans MS"/>
              </a:rPr>
              <a:t>KRION + </a:t>
            </a:r>
            <a:r>
              <a:rPr lang="ru-RU" b="1" spc="-1" dirty="0">
                <a:solidFill>
                  <a:srgbClr val="0070C0"/>
                </a:solidFill>
                <a:latin typeface="Comic Sans MS"/>
              </a:rPr>
              <a:t>ЛУТИ</a:t>
            </a:r>
            <a:r>
              <a:rPr lang="en-US" b="1" spc="-1" dirty="0">
                <a:solidFill>
                  <a:srgbClr val="0070C0"/>
                </a:solidFill>
                <a:latin typeface="Comic Sans MS"/>
              </a:rPr>
              <a:t>:</a:t>
            </a:r>
            <a:endParaRPr lang="ru-RU" b="1" spc="-1" dirty="0">
              <a:solidFill>
                <a:srgbClr val="0070C0"/>
              </a:solidFill>
              <a:latin typeface="Comic Sans MS"/>
            </a:endParaRPr>
          </a:p>
          <a:p>
            <a:r>
              <a:rPr lang="ru-RU" b="1" spc="-1" dirty="0">
                <a:solidFill>
                  <a:srgbClr val="92D050"/>
                </a:solidFill>
                <a:latin typeface="Comic Sans MS"/>
              </a:rPr>
              <a:t>СУ работает автономно с возможностью интеграции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794D0-AC2B-4C25-92C8-5B9F1B5D15A2}"/>
              </a:ext>
            </a:extLst>
          </p:cNvPr>
          <p:cNvSpPr/>
          <p:nvPr/>
        </p:nvSpPr>
        <p:spPr>
          <a:xfrm>
            <a:off x="493318" y="56955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-1" dirty="0">
                <a:solidFill>
                  <a:srgbClr val="0070C0"/>
                </a:solidFill>
                <a:latin typeface="Comic Sans MS"/>
              </a:rPr>
              <a:t>Каналы перевода</a:t>
            </a:r>
            <a:r>
              <a:rPr lang="en-US" b="1" spc="-1" dirty="0">
                <a:solidFill>
                  <a:srgbClr val="0070C0"/>
                </a:solidFill>
                <a:latin typeface="Comic Sans MS"/>
              </a:rPr>
              <a:t>:</a:t>
            </a:r>
            <a:endParaRPr lang="ru-RU" b="1" spc="-1" dirty="0">
              <a:solidFill>
                <a:srgbClr val="0070C0"/>
              </a:solidFill>
              <a:latin typeface="Comic Sans MS"/>
            </a:endParaRPr>
          </a:p>
          <a:p>
            <a:pPr marL="720">
              <a:buClr>
                <a:srgbClr val="7030A0"/>
              </a:buClr>
            </a:pPr>
            <a:r>
              <a:rPr lang="ru-RU" b="1" spc="-1" dirty="0">
                <a:solidFill>
                  <a:srgbClr val="7030A0"/>
                </a:solidFill>
                <a:latin typeface="Comic Sans MS"/>
              </a:rPr>
              <a:t>СУ строится на базе </a:t>
            </a:r>
            <a:r>
              <a:rPr lang="en-US" b="1" spc="-1" dirty="0">
                <a:solidFill>
                  <a:srgbClr val="7030A0"/>
                </a:solidFill>
                <a:latin typeface="Comic Sans MS"/>
              </a:rPr>
              <a:t>Tango</a:t>
            </a:r>
            <a:r>
              <a:rPr lang="ru-RU" b="1" spc="-1" dirty="0">
                <a:solidFill>
                  <a:srgbClr val="7030A0"/>
                </a:solidFill>
                <a:latin typeface="Comic Sans MS"/>
              </a:rPr>
              <a:t>, все будет полностью интегрировано в общую 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1628720" y="6492960"/>
            <a:ext cx="562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4ADA43D-50F3-4629-BCBD-377689F3EC1E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25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363983" y="586958"/>
            <a:ext cx="11656381" cy="5906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Управлять конкретной подсистемой необходимо в строгом соответствии с описанием (подробные описания систем разрабатываются). </a:t>
            </a: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  <a:ea typeface="Arial"/>
              </a:rPr>
              <a:t>Изменения необходимо согласовывать с ответственным за систему!!!</a:t>
            </a: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Для включения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/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выключения устройств необходимо использовать утилиту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Astor.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В ней выбрать нужный хост, открыть его панель управления и включить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/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выключить необходимые устройства. </a:t>
            </a: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Для конфигурации устройства необходимо использовать утилиту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Jive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. В ней выбрать нужное устройство, выбрать у него вкладку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Properties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 и внести необходимые изменения. Далее выполнить команду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Init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на устройстве (через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TestDevice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или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AtkPanel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, или перезапустить устройство через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Astor.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При изменении свойств необходимо проконсультироваться с ответственным лицом!!!</a:t>
            </a: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Управлять устройствами можно при помощи клиентской программы (при наличии) или через утилиты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TestDevice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или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AtkPanel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. Запустить их можно через утилиту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Jive.</a:t>
            </a:r>
            <a:endParaRPr lang="ru-RU" sz="2000" b="1" spc="-1" dirty="0">
              <a:solidFill>
                <a:srgbClr val="3333FF"/>
              </a:solidFill>
              <a:latin typeface="Comic Sans MS"/>
            </a:endParaRP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Атрибуты и команды уровня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OPERATOR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 можно использовать при условии понимания процесса работы системы. 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Использовать атрибуты и команды уровня </a:t>
            </a:r>
            <a:r>
              <a:rPr lang="en-US" sz="2000" b="1" spc="-1" dirty="0">
                <a:solidFill>
                  <a:srgbClr val="FF0000"/>
                </a:solidFill>
                <a:latin typeface="Comic Sans MS"/>
              </a:rPr>
              <a:t>EXPERT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 можно только после согласования с ответственным лицом.</a:t>
            </a:r>
          </a:p>
          <a:p>
            <a:pPr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 dirty="0">
              <a:latin typeface="Calibri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101520" y="0"/>
            <a:ext cx="12191040" cy="586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pc="-1" dirty="0">
                <a:solidFill>
                  <a:srgbClr val="0070C0"/>
                </a:solidFill>
                <a:latin typeface="Comic Sans MS"/>
                <a:ea typeface="Arial"/>
              </a:rPr>
              <a:t>Советы для операторов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ea typeface="Arial"/>
              </a:rPr>
              <a:t>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ea typeface="Arial"/>
              </a:rPr>
              <a:t>Управление</a:t>
            </a:r>
            <a:endParaRPr lang="ru-RU" sz="32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929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1628720" y="6492960"/>
            <a:ext cx="562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4ADA43D-50F3-4629-BCBD-377689F3EC1E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26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363984" y="689986"/>
            <a:ext cx="11541936" cy="5802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Система должна быть организована так, чтобы ошибка «всплывала»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Arial"/>
              </a:rPr>
              <a:t>,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  <a:ea typeface="Arial"/>
              </a:rPr>
              <a:t> т.е. устройства всех уровней транслируют ошибку наверх и в итоге она отображается на клиенте в виде всплывающего окна с описанием проблемы. Для локализации неисправности необходимо пройти путь вниз от клиента до проблемного устройства и, </a:t>
            </a:r>
            <a:r>
              <a:rPr lang="ru-RU" sz="2000" b="1" spc="-1" dirty="0" err="1">
                <a:solidFill>
                  <a:srgbClr val="3333FF"/>
                </a:solidFill>
                <a:latin typeface="Comic Sans MS"/>
                <a:ea typeface="Arial"/>
              </a:rPr>
              <a:t>по-возможности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  <a:ea typeface="Arial"/>
              </a:rPr>
              <a:t>, устранить проблему. 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  <a:ea typeface="Arial"/>
              </a:rPr>
              <a:t>Если нет возможности или что-то не получается – вызвать 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ответственное лицо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  <a:ea typeface="Arial"/>
              </a:rPr>
              <a:t>.</a:t>
            </a: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При локализации проблемы можно воспользоваться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Telegram-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ботом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NicaCsMonitoring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,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мнемосхемами в системе мониторинга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Zabbix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и посмотреть отладочную информацию проблемного устройства через систему 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LogViewer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. 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Если что-то непонятно – вызвать ответственное лицо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  <a:ea typeface="Arial"/>
              </a:rPr>
              <a:t>.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.</a:t>
            </a: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При сбое в работе аппаратуры можно (по согласованию с ответственным лицом) перезагрузить шкаф с оборудованием при помощи модуля дистанционного управления (сейчас разрабатывается для всех шкафов СУ)</a:t>
            </a:r>
            <a:endParaRPr lang="ru-RU" sz="2000" b="1" spc="-1" dirty="0">
              <a:solidFill>
                <a:srgbClr val="FF0000"/>
              </a:solidFill>
              <a:latin typeface="Comic Sans MS"/>
            </a:endParaRPr>
          </a:p>
          <a:p>
            <a:pPr marL="216000" indent="-285120"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Если нет доступа к центральной базе данных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Tango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, не запускаются утилиты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 Jive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или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Astor,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нет доступа к определенному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Tango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-хосту или устройству, а так-же в случае других неисправностей 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– вызвать ответственное лицо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  <a:ea typeface="Arial"/>
              </a:rPr>
              <a:t>.</a:t>
            </a:r>
            <a:r>
              <a:rPr lang="ru-RU" sz="2000" b="1" spc="-1" dirty="0">
                <a:solidFill>
                  <a:srgbClr val="FF0000"/>
                </a:solidFill>
                <a:latin typeface="Comic Sans MS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1" spc="-1" dirty="0">
              <a:solidFill>
                <a:srgbClr val="FF0000"/>
              </a:solidFill>
              <a:latin typeface="Comic Sans MS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b="0" strike="noStrike" spc="-1" dirty="0">
                <a:latin typeface="Calibri"/>
              </a:rPr>
              <a:t> </a:t>
            </a:r>
            <a:endParaRPr lang="ru-RU" sz="2000" b="0" strike="noStrike" spc="-1" dirty="0">
              <a:latin typeface="Calibri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101520" y="0"/>
            <a:ext cx="12191040" cy="586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pc="-1" dirty="0">
                <a:solidFill>
                  <a:srgbClr val="0070C0"/>
                </a:solidFill>
                <a:latin typeface="Comic Sans MS"/>
                <a:ea typeface="Arial"/>
              </a:rPr>
              <a:t>Советы для операторов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ea typeface="Arial"/>
              </a:rPr>
              <a:t>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ea typeface="Arial"/>
              </a:rPr>
              <a:t>Ошибки, неисправности</a:t>
            </a:r>
            <a:endParaRPr lang="ru-RU" sz="32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21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FF331-76D6-4266-8C20-F108D296CC84}"/>
              </a:ext>
            </a:extLst>
          </p:cNvPr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93AAEDB2-BCD8-4CA1-A5E9-BE49AC8A54AF}" type="slidenum">
              <a:rPr lang="ru-RU" smtClean="0"/>
              <a:t>27</a:t>
            </a:fld>
            <a:endParaRPr lang="ru-RU"/>
          </a:p>
        </p:txBody>
      </p:sp>
      <p:pic>
        <p:nvPicPr>
          <p:cNvPr id="2050" name="Picture 2" descr="GitHub - declare-lab/tango: Codes and Model of the paper &quot;Text-to-Audio  Generation using Instruction Tuned LLM and Latent Diffusion Model&quot;">
            <a:extLst>
              <a:ext uri="{FF2B5EF4-FFF2-40B4-BE49-F238E27FC236}">
                <a16:creationId xmlns:a16="http://schemas.microsoft.com/office/drawing/2014/main" id="{048136AC-F5B6-475A-B78F-85E1C123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00" y="1429305"/>
            <a:ext cx="4603072" cy="46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449990-1C7E-41CF-9B35-EA989FCD3100}"/>
              </a:ext>
            </a:extLst>
          </p:cNvPr>
          <p:cNvSpPr/>
          <p:nvPr/>
        </p:nvSpPr>
        <p:spPr>
          <a:xfrm>
            <a:off x="2673658" y="471680"/>
            <a:ext cx="6844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" dirty="0">
                <a:solidFill>
                  <a:srgbClr val="3333FF"/>
                </a:solidFill>
                <a:latin typeface="Comic Sans MS"/>
              </a:rPr>
              <a:t>Спасибо за внимание!!!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7103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Основные задачи системы управления</a:t>
            </a:r>
            <a:endParaRPr lang="ru-RU" sz="3200" b="0" strike="noStrike" spc="-1" dirty="0">
              <a:latin typeface="Calibri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066320" y="2516183"/>
            <a:ext cx="10514880" cy="215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3333FF"/>
              </a:buClr>
              <a:buFont typeface="Arial"/>
              <a:buAutoNum type="arabicPeriod"/>
            </a:pP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Взаимодействие с аппаратными средствами. </a:t>
            </a:r>
            <a:endParaRPr lang="ru-RU" sz="2400" b="0" strike="noStrike" spc="-1" dirty="0">
              <a:latin typeface="Calibri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3333FF"/>
              </a:buClr>
              <a:buFont typeface="Arial"/>
              <a:buAutoNum type="arabicPeriod"/>
            </a:pP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Взаимодействие с пользователем.</a:t>
            </a:r>
            <a:endParaRPr lang="ru-RU" sz="2400" b="0" strike="noStrike" spc="-1" dirty="0">
              <a:latin typeface="Calibri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3333FF"/>
              </a:buClr>
              <a:buFont typeface="Arial"/>
              <a:buAutoNum type="arabicPeriod"/>
            </a:pP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Реализация логики работы, присущей данной конкретной установке. </a:t>
            </a:r>
            <a:endParaRPr lang="ru-RU" sz="2400" b="0" strike="noStrike" spc="-1" dirty="0"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2F6E9F-8D55-459B-9CD3-A80F2D26AFB9}"/>
              </a:ext>
            </a:extLst>
          </p:cNvPr>
          <p:cNvSpPr/>
          <p:nvPr/>
        </p:nvSpPr>
        <p:spPr>
          <a:xfrm>
            <a:off x="11725462" y="6488668"/>
            <a:ext cx="46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8029B2-E516-4B78-83BD-8E8A418C1E0C}" type="slidenum">
              <a:rPr lang="ru-RU" spc="-1" smtClean="0">
                <a:solidFill>
                  <a:srgbClr val="3333CC"/>
                </a:solidFill>
                <a:latin typeface="Comic Sans MS"/>
              </a:rPr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82920" y="79920"/>
            <a:ext cx="1082520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Дополнительные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ea typeface="DejaVu Sans"/>
              </a:rPr>
              <a:t>задачи</a:t>
            </a: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системы управления</a:t>
            </a:r>
            <a:endParaRPr lang="ru-RU" sz="3200" b="0" strike="noStrike" spc="-1" dirty="0">
              <a:latin typeface="Calibri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117440" y="1118520"/>
            <a:ext cx="11073600" cy="49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9000" lnSpcReduction="10000"/>
          </a:bodyPr>
          <a:lstStyle/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Средства обеспечения работоспособности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Авторизация и разграничение прав доступа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Стандартизованная система конфигурации элементов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Автоматический запуск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и остановка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Архивация и извлечение архивных данных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Логирование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Мониторинг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Стандартизованная обработка ошибок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</a:t>
            </a:r>
            <a:endParaRPr lang="ru-RU" sz="20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Библиотеки и наборы инструментов для создания клиентских приложений</a:t>
            </a:r>
            <a:endParaRPr lang="ru-RU" sz="2000" b="0" strike="noStrike" spc="-1" dirty="0"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4DFC16-A0FF-41FA-BF84-30CEDC3A01D1}"/>
              </a:ext>
            </a:extLst>
          </p:cNvPr>
          <p:cNvSpPr/>
          <p:nvPr/>
        </p:nvSpPr>
        <p:spPr>
          <a:xfrm>
            <a:off x="11669171" y="6414254"/>
            <a:ext cx="32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>
                <a:solidFill>
                  <a:srgbClr val="3333CC"/>
                </a:solidFill>
                <a:latin typeface="Comic Sans MS"/>
              </a:rPr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92440" y="0"/>
            <a:ext cx="11607120" cy="66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35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C</a:t>
            </a:r>
            <a:r>
              <a:rPr lang="ru-RU" sz="3200" b="1" strike="noStrike" spc="-1" dirty="0" err="1">
                <a:solidFill>
                  <a:srgbClr val="0070C0"/>
                </a:solidFill>
                <a:latin typeface="Comic Sans MS"/>
                <a:ea typeface="DejaVu Sans"/>
              </a:rPr>
              <a:t>истем</a:t>
            </a:r>
            <a:r>
              <a:rPr lang="ru-RU" sz="3200" b="1" spc="-1" dirty="0" err="1">
                <a:solidFill>
                  <a:srgbClr val="0070C0"/>
                </a:solidFill>
                <a:latin typeface="Comic Sans MS"/>
                <a:ea typeface="DejaVu Sans"/>
              </a:rPr>
              <a:t>а</a:t>
            </a: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управления с единой программой</a:t>
            </a:r>
            <a:endParaRPr lang="ru-RU" sz="3200" b="0" strike="noStrike" spc="-1" dirty="0">
              <a:latin typeface="Calibri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92440" y="2808770"/>
            <a:ext cx="7222874" cy="29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 marL="720" algn="just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</a:pPr>
            <a:r>
              <a:rPr lang="ru-RU" sz="2000" b="1" spc="-1" dirty="0">
                <a:solidFill>
                  <a:srgbClr val="0070C0"/>
                </a:solidFill>
                <a:latin typeface="Comic Sans MS"/>
              </a:rPr>
              <a:t>Недостатки</a:t>
            </a:r>
            <a:r>
              <a:rPr lang="en-US" sz="2000" b="1" spc="-1" dirty="0">
                <a:solidFill>
                  <a:srgbClr val="0070C0"/>
                </a:solidFill>
                <a:latin typeface="Comic Sans MS"/>
              </a:rPr>
              <a:t>:</a:t>
            </a:r>
            <a:endParaRPr lang="en-US" sz="2000" b="1" strike="noStrike" spc="-1" dirty="0">
              <a:solidFill>
                <a:srgbClr val="3333FF"/>
              </a:solidFill>
              <a:latin typeface="Comic Sans MS"/>
              <a:ea typeface="DejaVu Sans"/>
            </a:endParaRPr>
          </a:p>
          <a:p>
            <a:pPr marL="285840" indent="-285120" algn="just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Трудно обслуживать большое количество электроники одним компьютером и одной программой. </a:t>
            </a:r>
            <a:endParaRPr lang="ru-RU" sz="2000" b="0" strike="noStrike" spc="-1" dirty="0">
              <a:latin typeface="Calibri"/>
            </a:endParaRPr>
          </a:p>
          <a:p>
            <a:pPr marL="285840" indent="-285120" algn="just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Большой объем кода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и повышенная сложность программы. </a:t>
            </a:r>
            <a:endParaRPr lang="ru-RU" sz="2000" b="0" strike="noStrike" spc="-1" dirty="0">
              <a:latin typeface="Calibri"/>
            </a:endParaRPr>
          </a:p>
          <a:p>
            <a:pPr marL="285840" indent="-285120" algn="just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Трудно обеспечить доступ разных программ к одному устройству</a:t>
            </a: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.</a:t>
            </a:r>
            <a:endParaRPr lang="ru-RU" sz="2400" b="0" strike="noStrike" spc="-1" dirty="0">
              <a:latin typeface="Calibri"/>
            </a:endParaRPr>
          </a:p>
        </p:txBody>
      </p:sp>
      <p:pic>
        <p:nvPicPr>
          <p:cNvPr id="254" name="Объект 6"/>
          <p:cNvPicPr/>
          <p:nvPr/>
        </p:nvPicPr>
        <p:blipFill>
          <a:blip r:embed="rId2"/>
          <a:stretch/>
        </p:blipFill>
        <p:spPr>
          <a:xfrm>
            <a:off x="8063542" y="2808770"/>
            <a:ext cx="3661920" cy="28540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314B6D-EC81-44CC-912C-85901EC4FF9D}"/>
              </a:ext>
            </a:extLst>
          </p:cNvPr>
          <p:cNvSpPr/>
          <p:nvPr/>
        </p:nvSpPr>
        <p:spPr>
          <a:xfrm>
            <a:off x="11725462" y="6488668"/>
            <a:ext cx="32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>
                <a:solidFill>
                  <a:srgbClr val="3333CC"/>
                </a:solidFill>
                <a:latin typeface="Comic Sans MS"/>
              </a:rPr>
              <a:t>4</a:t>
            </a:r>
            <a:endParaRPr lang="ru-RU" dirty="0"/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D8EA6826-4EEE-474C-B788-8F525A17A723}"/>
              </a:ext>
            </a:extLst>
          </p:cNvPr>
          <p:cNvSpPr/>
          <p:nvPr/>
        </p:nvSpPr>
        <p:spPr>
          <a:xfrm>
            <a:off x="433625" y="841776"/>
            <a:ext cx="10943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Для небольших, «настольных» установок все три функции обычно выполняются единой программой, которая и реализует графический интерфейс пользователя,  взаимодействует с аппаратурой и содержит некую специфичную для конкретной установки логику (управление рабочим циклом установки, обратные связи, слежение за различными параметрами, и т. п.). </a:t>
            </a:r>
            <a:endParaRPr lang="ru-RU" sz="20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34440" y="166320"/>
            <a:ext cx="11522160" cy="55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65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Трехуровневая архитектура ПО системы управления</a:t>
            </a:r>
            <a:endParaRPr lang="ru-RU" sz="3200" b="0" strike="noStrike" spc="-1">
              <a:latin typeface="Calibri"/>
            </a:endParaRPr>
          </a:p>
        </p:txBody>
      </p:sp>
      <p:pic>
        <p:nvPicPr>
          <p:cNvPr id="256" name="Рисунок 2"/>
          <p:cNvPicPr/>
          <p:nvPr/>
        </p:nvPicPr>
        <p:blipFill>
          <a:blip r:embed="rId2"/>
          <a:stretch/>
        </p:blipFill>
        <p:spPr>
          <a:xfrm>
            <a:off x="2025555" y="936881"/>
            <a:ext cx="7819780" cy="2492119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A25BA5-AE32-43DB-90B9-120C45DFC4D4}"/>
              </a:ext>
            </a:extLst>
          </p:cNvPr>
          <p:cNvSpPr/>
          <p:nvPr/>
        </p:nvSpPr>
        <p:spPr>
          <a:xfrm>
            <a:off x="11725462" y="6507014"/>
            <a:ext cx="46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8029B2-E516-4B78-83BD-8E8A418C1E0C}" type="slidenum">
              <a:rPr lang="ru-RU" spc="-1" smtClean="0">
                <a:solidFill>
                  <a:srgbClr val="3333CC"/>
                </a:solidFill>
                <a:latin typeface="Comic Sans MS"/>
              </a:rPr>
              <a:pPr/>
              <a:t>6</a:t>
            </a:fld>
            <a:endParaRPr lang="ru-RU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E29A2F9C-6213-4451-A66E-5647243A648E}"/>
              </a:ext>
            </a:extLst>
          </p:cNvPr>
          <p:cNvSpPr/>
          <p:nvPr/>
        </p:nvSpPr>
        <p:spPr>
          <a:xfrm>
            <a:off x="334440" y="3429000"/>
            <a:ext cx="11061000" cy="2749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8000" lnSpcReduction="20000"/>
          </a:bodyPr>
          <a:lstStyle/>
          <a:p>
            <a:pPr marL="7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</a:pPr>
            <a:r>
              <a:rPr lang="ru-RU" sz="2400" b="1" spc="-1" dirty="0">
                <a:solidFill>
                  <a:srgbClr val="0070C0"/>
                </a:solidFill>
                <a:latin typeface="Comic Sans MS"/>
              </a:rPr>
              <a:t>Достоинства</a:t>
            </a:r>
            <a:r>
              <a:rPr lang="en-US" sz="2400" b="1" spc="-1" dirty="0">
                <a:solidFill>
                  <a:srgbClr val="0070C0"/>
                </a:solidFill>
                <a:latin typeface="Comic Sans MS"/>
              </a:rPr>
              <a:t>:</a:t>
            </a:r>
            <a:endParaRPr lang="ru-RU" sz="2400" b="1" spc="-1" dirty="0">
              <a:solidFill>
                <a:srgbClr val="0070C0"/>
              </a:solidFill>
              <a:latin typeface="Comic Sans MS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разграничение функций; </a:t>
            </a:r>
            <a:endParaRPr lang="ru-RU" sz="24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3333FF"/>
                </a:solidFill>
                <a:latin typeface="Comic Sans MS"/>
                <a:ea typeface="DejaVu Sans"/>
              </a:rPr>
              <a:t>распределенность</a:t>
            </a: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; </a:t>
            </a:r>
            <a:endParaRPr lang="ru-RU" sz="2400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разрешение конфликтов доступа.</a:t>
            </a:r>
            <a:endParaRPr lang="ru-RU" sz="2400" b="0" strike="noStrike" spc="-1" dirty="0"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Следствием этих достоинств является масштабируемость – одно из основных требований, предъявляемых к крупным системам управления.  </a:t>
            </a:r>
            <a:endParaRPr lang="ru-RU" sz="22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194440" y="461160"/>
            <a:ext cx="6572520" cy="1312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ru-RU" sz="40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– связующая технология</a:t>
            </a:r>
            <a:endParaRPr lang="ru-RU" sz="4000" b="0" strike="noStrike" spc="-1">
              <a:latin typeface="Calibri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8350200" y="4941720"/>
            <a:ext cx="1292760" cy="12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"/>
          <p:cNvSpPr/>
          <p:nvPr/>
        </p:nvSpPr>
        <p:spPr>
          <a:xfrm>
            <a:off x="11768040" y="6492960"/>
            <a:ext cx="375120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0BDA6564-3BEF-4838-973C-B81408E8853B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7</a:t>
            </a:fld>
            <a:endParaRPr lang="ru-RU" sz="1800" b="0" strike="noStrike" spc="-1">
              <a:latin typeface="Calibri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384120" y="1793160"/>
            <a:ext cx="10735200" cy="51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Предназначена для построения систем управления крупными физическими и промышленными установками;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Основана на принципе распределённых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Скрывает сетевое взаимодействие;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Бесплатное и мультиплатформенное ПО с открытым исходным кодом;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Набор инструментов для централизованной настройки, контроля и управления всеми подключёнными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устройствами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Серверные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и клиентские библиотеки для языков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C++, Python, Java;</a:t>
            </a:r>
            <a:endParaRPr lang="ru-RU" sz="2000" b="0" strike="noStrike" spc="-1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Создание клиентских приложений на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 web,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Qt, Taurus, LabView, MatLab,…</a:t>
            </a:r>
            <a:endParaRPr lang="ru-RU" sz="2000" b="0" strike="noStrike" spc="-1">
              <a:latin typeface="Calibri"/>
            </a:endParaRPr>
          </a:p>
        </p:txBody>
      </p:sp>
      <p:pic>
        <p:nvPicPr>
          <p:cNvPr id="265" name="Рисунок 1"/>
          <p:cNvPicPr/>
          <p:nvPr/>
        </p:nvPicPr>
        <p:blipFill>
          <a:blip r:embed="rId2"/>
          <a:stretch/>
        </p:blipFill>
        <p:spPr>
          <a:xfrm rot="5400000">
            <a:off x="2264040" y="-1533240"/>
            <a:ext cx="1382760" cy="469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586160" y="88200"/>
            <a:ext cx="8568000" cy="106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Tango</a:t>
            </a: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Controls :: Device - </a:t>
            </a: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устройство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1811960" y="6421680"/>
            <a:ext cx="375120" cy="36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92CA8B27-7BFC-4DAD-B00A-D9B30E8C5C8A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8</a:t>
            </a:fld>
            <a:endParaRPr lang="ru-RU" sz="1800" b="0" strike="noStrike" spc="-1">
              <a:latin typeface="Calibri"/>
            </a:endParaRPr>
          </a:p>
        </p:txBody>
      </p:sp>
      <p:grpSp>
        <p:nvGrpSpPr>
          <p:cNvPr id="268" name="Group 3"/>
          <p:cNvGrpSpPr/>
          <p:nvPr/>
        </p:nvGrpSpPr>
        <p:grpSpPr>
          <a:xfrm>
            <a:off x="7610760" y="1881360"/>
            <a:ext cx="4613400" cy="4450320"/>
            <a:chOff x="7610760" y="1881360"/>
            <a:chExt cx="4613400" cy="4450320"/>
          </a:xfrm>
        </p:grpSpPr>
        <p:sp>
          <p:nvSpPr>
            <p:cNvPr id="269" name="CustomShape 4"/>
            <p:cNvSpPr/>
            <p:nvPr/>
          </p:nvSpPr>
          <p:spPr>
            <a:xfrm>
              <a:off x="8350200" y="4941720"/>
              <a:ext cx="1292760" cy="126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5"/>
            <p:cNvSpPr/>
            <p:nvPr/>
          </p:nvSpPr>
          <p:spPr>
            <a:xfrm>
              <a:off x="7610760" y="1881360"/>
              <a:ext cx="4391280" cy="4450320"/>
            </a:xfrm>
            <a:custGeom>
              <a:avLst/>
              <a:gdLst/>
              <a:ahLst/>
              <a:cxnLst/>
              <a:rect l="l" t="t" r="r" b="b"/>
              <a:pathLst>
                <a:path w="12203" h="10263">
                  <a:moveTo>
                    <a:pt x="1710" y="0"/>
                  </a:moveTo>
                  <a:lnTo>
                    <a:pt x="1710" y="0"/>
                  </a:lnTo>
                  <a:cubicBezTo>
                    <a:pt x="1410" y="0"/>
                    <a:pt x="1115" y="79"/>
                    <a:pt x="855" y="229"/>
                  </a:cubicBezTo>
                  <a:cubicBezTo>
                    <a:pt x="595" y="379"/>
                    <a:pt x="379" y="595"/>
                    <a:pt x="229" y="855"/>
                  </a:cubicBezTo>
                  <a:cubicBezTo>
                    <a:pt x="79" y="1115"/>
                    <a:pt x="0" y="1410"/>
                    <a:pt x="0" y="1710"/>
                  </a:cubicBezTo>
                  <a:lnTo>
                    <a:pt x="0" y="8551"/>
                  </a:lnTo>
                  <a:lnTo>
                    <a:pt x="0" y="8552"/>
                  </a:lnTo>
                  <a:cubicBezTo>
                    <a:pt x="0" y="8852"/>
                    <a:pt x="79" y="9147"/>
                    <a:pt x="229" y="9407"/>
                  </a:cubicBezTo>
                  <a:cubicBezTo>
                    <a:pt x="379" y="9667"/>
                    <a:pt x="595" y="9883"/>
                    <a:pt x="855" y="10033"/>
                  </a:cubicBezTo>
                  <a:cubicBezTo>
                    <a:pt x="1115" y="10183"/>
                    <a:pt x="1410" y="10262"/>
                    <a:pt x="1710" y="10262"/>
                  </a:cubicBezTo>
                  <a:lnTo>
                    <a:pt x="10491" y="10262"/>
                  </a:lnTo>
                  <a:lnTo>
                    <a:pt x="10492" y="10262"/>
                  </a:lnTo>
                  <a:cubicBezTo>
                    <a:pt x="10792" y="10262"/>
                    <a:pt x="11087" y="10183"/>
                    <a:pt x="11347" y="10033"/>
                  </a:cubicBezTo>
                  <a:cubicBezTo>
                    <a:pt x="11607" y="9883"/>
                    <a:pt x="11823" y="9667"/>
                    <a:pt x="11973" y="9407"/>
                  </a:cubicBezTo>
                  <a:cubicBezTo>
                    <a:pt x="12123" y="9147"/>
                    <a:pt x="12202" y="8852"/>
                    <a:pt x="12202" y="8552"/>
                  </a:cubicBezTo>
                  <a:lnTo>
                    <a:pt x="12202" y="1710"/>
                  </a:lnTo>
                  <a:lnTo>
                    <a:pt x="12202" y="1710"/>
                  </a:lnTo>
                  <a:lnTo>
                    <a:pt x="12202" y="1710"/>
                  </a:lnTo>
                  <a:cubicBezTo>
                    <a:pt x="12202" y="1410"/>
                    <a:pt x="12123" y="1115"/>
                    <a:pt x="11973" y="855"/>
                  </a:cubicBezTo>
                  <a:cubicBezTo>
                    <a:pt x="11823" y="595"/>
                    <a:pt x="11607" y="379"/>
                    <a:pt x="11347" y="229"/>
                  </a:cubicBezTo>
                  <a:cubicBezTo>
                    <a:pt x="11087" y="79"/>
                    <a:pt x="10792" y="0"/>
                    <a:pt x="10492" y="0"/>
                  </a:cubicBezTo>
                  <a:lnTo>
                    <a:pt x="1710" y="0"/>
                  </a:lnTo>
                </a:path>
              </a:pathLst>
            </a:custGeom>
            <a:solidFill>
              <a:srgbClr val="D2D2F4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6"/>
            <p:cNvSpPr/>
            <p:nvPr/>
          </p:nvSpPr>
          <p:spPr>
            <a:xfrm>
              <a:off x="7898040" y="1944720"/>
              <a:ext cx="3966120" cy="1065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8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	</a:t>
              </a:r>
              <a:r>
                <a:rPr lang="en-US" sz="28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Источник питания</a:t>
              </a:r>
              <a:endParaRPr lang="ru-RU" sz="2800" b="0" strike="noStrike" spc="-1">
                <a:latin typeface="Calibri"/>
              </a:endParaRPr>
            </a:p>
          </p:txBody>
        </p:sp>
        <p:sp>
          <p:nvSpPr>
            <p:cNvPr id="272" name="CustomShape 7"/>
            <p:cNvSpPr/>
            <p:nvPr/>
          </p:nvSpPr>
          <p:spPr>
            <a:xfrm>
              <a:off x="7883640" y="2673360"/>
              <a:ext cx="3798720" cy="360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ru-RU" sz="1800" b="1" strike="noStrike" spc="-1">
                  <a:solidFill>
                    <a:srgbClr val="00B050"/>
                  </a:solidFill>
                  <a:latin typeface="Comic Sans MS"/>
                  <a:ea typeface="DejaVu Sans"/>
                </a:rPr>
                <a:t>Состояние 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ru-RU" sz="1800" b="1" strike="noStrike" spc="-1">
                  <a:solidFill>
                    <a:srgbClr val="00B050"/>
                  </a:solidFill>
                  <a:latin typeface="Comic Sans MS"/>
                  <a:ea typeface="DejaVu Sans"/>
                </a:rPr>
                <a:t>Статус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CE181E"/>
                  </a:solidFill>
                  <a:latin typeface="Comic Sans MS"/>
                  <a:ea typeface="DejaVu Sans"/>
                </a:rPr>
                <a:t>Ток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CE181E"/>
                  </a:solidFill>
                  <a:latin typeface="Comic Sans MS"/>
                  <a:ea typeface="DejaVu Sans"/>
                </a:rPr>
                <a:t>Напряжение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CE181E"/>
                  </a:solidFill>
                  <a:latin typeface="Comic Sans MS"/>
                  <a:ea typeface="DejaVu Sans"/>
                </a:rPr>
                <a:t>Режим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FF8C00"/>
                  </a:solidFill>
                  <a:latin typeface="Comic Sans MS"/>
                  <a:ea typeface="DejaVu Sans"/>
                </a:rPr>
                <a:t>Включить вывод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FF8C00"/>
                  </a:solidFill>
                  <a:latin typeface="Comic Sans MS"/>
                  <a:ea typeface="DejaVu Sans"/>
                </a:rPr>
                <a:t>Выключить вывод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FFFF00"/>
                  </a:solidFill>
                  <a:latin typeface="Comic Sans MS"/>
                  <a:ea typeface="DejaVu Sans"/>
                </a:rPr>
                <a:t>Адрес</a:t>
              </a:r>
              <a:endParaRPr lang="ru-RU" sz="1800" b="0" strike="noStrike" spc="-1">
                <a:latin typeface="Calibri"/>
              </a:endParaRPr>
            </a:p>
            <a:p>
              <a:pPr marL="284040" indent="-28332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>
                  <a:solidFill>
                    <a:srgbClr val="FFFF00"/>
                  </a:solidFill>
                  <a:latin typeface="Comic Sans MS"/>
                  <a:ea typeface="DejaVu Sans"/>
                </a:rPr>
                <a:t>Порт</a:t>
              </a:r>
              <a:endParaRPr lang="ru-RU" sz="1800" b="0" strike="noStrike" spc="-1">
                <a:latin typeface="Calibri"/>
              </a:endParaRPr>
            </a:p>
          </p:txBody>
        </p:sp>
        <p:sp>
          <p:nvSpPr>
            <p:cNvPr id="273" name="Line 8"/>
            <p:cNvSpPr/>
            <p:nvPr/>
          </p:nvSpPr>
          <p:spPr>
            <a:xfrm>
              <a:off x="8265960" y="2593800"/>
              <a:ext cx="3449520" cy="144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9"/>
            <p:cNvSpPr/>
            <p:nvPr/>
          </p:nvSpPr>
          <p:spPr>
            <a:xfrm>
              <a:off x="9738000" y="3583080"/>
              <a:ext cx="286200" cy="1035360"/>
            </a:xfrm>
            <a:custGeom>
              <a:avLst/>
              <a:gdLst/>
              <a:ahLst/>
              <a:cxnLst/>
              <a:rect l="l" t="t" r="r" b="b"/>
              <a:pathLst>
                <a:path w="800" h="2503">
                  <a:moveTo>
                    <a:pt x="0" y="0"/>
                  </a:moveTo>
                  <a:cubicBezTo>
                    <a:pt x="199" y="0"/>
                    <a:pt x="399" y="104"/>
                    <a:pt x="399" y="208"/>
                  </a:cubicBezTo>
                  <a:lnTo>
                    <a:pt x="399" y="1042"/>
                  </a:lnTo>
                  <a:cubicBezTo>
                    <a:pt x="399" y="1146"/>
                    <a:pt x="599" y="1251"/>
                    <a:pt x="799" y="1251"/>
                  </a:cubicBezTo>
                  <a:cubicBezTo>
                    <a:pt x="599" y="1251"/>
                    <a:pt x="399" y="1355"/>
                    <a:pt x="399" y="1459"/>
                  </a:cubicBezTo>
                  <a:lnTo>
                    <a:pt x="399" y="2293"/>
                  </a:lnTo>
                  <a:cubicBezTo>
                    <a:pt x="399" y="2397"/>
                    <a:pt x="199" y="2502"/>
                    <a:pt x="0" y="2502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0"/>
            <p:cNvSpPr/>
            <p:nvPr/>
          </p:nvSpPr>
          <p:spPr>
            <a:xfrm>
              <a:off x="10419480" y="4858200"/>
              <a:ext cx="286200" cy="502200"/>
            </a:xfrm>
            <a:custGeom>
              <a:avLst/>
              <a:gdLst/>
              <a:ahLst/>
              <a:cxnLst/>
              <a:rect l="l" t="t" r="r" b="b"/>
              <a:pathLst>
                <a:path w="800" h="1400">
                  <a:moveTo>
                    <a:pt x="0" y="0"/>
                  </a:moveTo>
                  <a:cubicBezTo>
                    <a:pt x="199" y="0"/>
                    <a:pt x="399" y="58"/>
                    <a:pt x="399" y="116"/>
                  </a:cubicBezTo>
                  <a:lnTo>
                    <a:pt x="399" y="582"/>
                  </a:lnTo>
                  <a:cubicBezTo>
                    <a:pt x="399" y="641"/>
                    <a:pt x="599" y="699"/>
                    <a:pt x="799" y="699"/>
                  </a:cubicBezTo>
                  <a:cubicBezTo>
                    <a:pt x="599" y="699"/>
                    <a:pt x="399" y="757"/>
                    <a:pt x="399" y="816"/>
                  </a:cubicBezTo>
                  <a:lnTo>
                    <a:pt x="399" y="1282"/>
                  </a:lnTo>
                  <a:cubicBezTo>
                    <a:pt x="399" y="1340"/>
                    <a:pt x="199" y="1399"/>
                    <a:pt x="0" y="1399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1"/>
            <p:cNvSpPr/>
            <p:nvPr/>
          </p:nvSpPr>
          <p:spPr>
            <a:xfrm>
              <a:off x="9185400" y="5711040"/>
              <a:ext cx="286200" cy="502200"/>
            </a:xfrm>
            <a:custGeom>
              <a:avLst/>
              <a:gdLst/>
              <a:ahLst/>
              <a:cxnLst/>
              <a:rect l="l" t="t" r="r" b="b"/>
              <a:pathLst>
                <a:path w="800" h="1400">
                  <a:moveTo>
                    <a:pt x="0" y="0"/>
                  </a:moveTo>
                  <a:cubicBezTo>
                    <a:pt x="199" y="0"/>
                    <a:pt x="399" y="58"/>
                    <a:pt x="399" y="116"/>
                  </a:cubicBezTo>
                  <a:lnTo>
                    <a:pt x="399" y="582"/>
                  </a:lnTo>
                  <a:cubicBezTo>
                    <a:pt x="399" y="641"/>
                    <a:pt x="599" y="699"/>
                    <a:pt x="799" y="699"/>
                  </a:cubicBezTo>
                  <a:cubicBezTo>
                    <a:pt x="599" y="699"/>
                    <a:pt x="399" y="757"/>
                    <a:pt x="399" y="816"/>
                  </a:cubicBezTo>
                  <a:lnTo>
                    <a:pt x="399" y="1282"/>
                  </a:lnTo>
                  <a:cubicBezTo>
                    <a:pt x="399" y="1340"/>
                    <a:pt x="199" y="1399"/>
                    <a:pt x="0" y="1399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12"/>
            <p:cNvSpPr/>
            <p:nvPr/>
          </p:nvSpPr>
          <p:spPr>
            <a:xfrm>
              <a:off x="10085400" y="3886920"/>
              <a:ext cx="1629360" cy="69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0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Атрибуты</a:t>
              </a:r>
              <a:endParaRPr lang="ru-RU" sz="2000" b="0" strike="noStrike" spc="-1">
                <a:latin typeface="Calibri"/>
              </a:endParaRPr>
            </a:p>
          </p:txBody>
        </p:sp>
        <p:sp>
          <p:nvSpPr>
            <p:cNvPr id="278" name="CustomShape 13"/>
            <p:cNvSpPr/>
            <p:nvPr/>
          </p:nvSpPr>
          <p:spPr>
            <a:xfrm>
              <a:off x="10739520" y="4912200"/>
              <a:ext cx="1484640" cy="394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0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Команды</a:t>
              </a:r>
              <a:endParaRPr lang="ru-RU" sz="2000" b="0" strike="noStrike" spc="-1">
                <a:latin typeface="Calibri"/>
              </a:endParaRPr>
            </a:p>
          </p:txBody>
        </p:sp>
        <p:sp>
          <p:nvSpPr>
            <p:cNvPr id="279" name="CustomShape 14"/>
            <p:cNvSpPr/>
            <p:nvPr/>
          </p:nvSpPr>
          <p:spPr>
            <a:xfrm>
              <a:off x="9540720" y="5757120"/>
              <a:ext cx="1484640" cy="394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0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Свойства</a:t>
              </a:r>
              <a:endParaRPr lang="ru-RU" sz="2000" b="0" strike="noStrike" spc="-1">
                <a:latin typeface="Calibri"/>
              </a:endParaRPr>
            </a:p>
          </p:txBody>
        </p:sp>
      </p:grpSp>
      <p:pic>
        <p:nvPicPr>
          <p:cNvPr id="280" name="Рисунок 125"/>
          <p:cNvPicPr/>
          <p:nvPr/>
        </p:nvPicPr>
        <p:blipFill>
          <a:blip r:embed="rId2"/>
          <a:stretch/>
        </p:blipFill>
        <p:spPr>
          <a:xfrm>
            <a:off x="9889560" y="525600"/>
            <a:ext cx="1921320" cy="1113480"/>
          </a:xfrm>
          <a:prstGeom prst="rect">
            <a:avLst/>
          </a:prstGeom>
          <a:ln>
            <a:noFill/>
          </a:ln>
        </p:spPr>
      </p:pic>
      <p:sp>
        <p:nvSpPr>
          <p:cNvPr id="281" name="CustomShape 15"/>
          <p:cNvSpPr/>
          <p:nvPr/>
        </p:nvSpPr>
        <p:spPr>
          <a:xfrm rot="10800000">
            <a:off x="8851320" y="895680"/>
            <a:ext cx="955440" cy="917640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6"/>
          <p:cNvSpPr/>
          <p:nvPr/>
        </p:nvSpPr>
        <p:spPr>
          <a:xfrm>
            <a:off x="457380" y="740823"/>
            <a:ext cx="7065720" cy="5906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Программное отображение реального устройства или логической сущности в системе управления;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Уникальный идентификатор </a:t>
            </a:r>
            <a:r>
              <a:rPr lang="en-US" b="1" strike="noStrike" spc="-1" dirty="0">
                <a:solidFill>
                  <a:srgbClr val="C00000"/>
                </a:solidFill>
                <a:latin typeface="Comic Sans MS"/>
                <a:ea typeface="Noto Sans CJK SC Regular"/>
              </a:rPr>
              <a:t>domain/family/member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Имеет внутреннее состояние (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ON, OFF, FAULT, …);</a:t>
            </a: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</a:rPr>
              <a:t>Имеет статус (понятное текстовое </a:t>
            </a: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описание состояния)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Взаимодействуют через интерфейс:</a:t>
            </a:r>
          </a:p>
          <a:p>
            <a:pPr marL="743040" lvl="1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</a:rPr>
              <a:t>Атрибуты (поля данных)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1" strike="noStrike" spc="-1" dirty="0">
              <a:solidFill>
                <a:srgbClr val="3333FF"/>
              </a:solidFill>
              <a:latin typeface="Comic Sans MS"/>
            </a:endParaRPr>
          </a:p>
          <a:p>
            <a:pPr marL="743040" lvl="1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Команды (действия)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1" spc="-1" dirty="0">
              <a:solidFill>
                <a:srgbClr val="3333FF"/>
              </a:solidFill>
              <a:latin typeface="Comic Sans MS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Настраивается при помощи свойств;</a:t>
            </a: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Взаимодействуют синхронно, асинхронно или по событиям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Принадлежит к определенному 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классу;</a:t>
            </a:r>
            <a:endParaRPr lang="ru-RU" b="0" strike="noStrike" spc="-1" dirty="0">
              <a:latin typeface="Calibri"/>
            </a:endParaRPr>
          </a:p>
          <a:p>
            <a:pPr marL="285840" indent="-28512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Выполняется внутри сервера устройств </a:t>
            </a:r>
            <a:r>
              <a:rPr lang="en-US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tango.</a:t>
            </a:r>
            <a:endParaRPr lang="ru-RU" b="0" strike="noStrike" spc="-1" dirty="0">
              <a:latin typeface="Calibri"/>
            </a:endParaRPr>
          </a:p>
          <a:p>
            <a:pPr>
              <a:lnSpc>
                <a:spcPct val="150000"/>
              </a:lnSpc>
            </a:pPr>
            <a:endParaRPr lang="ru-RU" sz="20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838080" y="365040"/>
            <a:ext cx="10514880" cy="6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Tango</a:t>
            </a: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Controls :: </a:t>
            </a: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База данных 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Tango</a:t>
            </a:r>
            <a:endParaRPr lang="ru-RU" sz="3200" b="0" strike="noStrike" spc="-1">
              <a:latin typeface="Calibri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609840" y="113400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600" indent="-227880" algn="just">
              <a:lnSpc>
                <a:spcPct val="10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База данных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Tango 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служит для хранения структуры системы и конфигурационной информации для устройств. </a:t>
            </a:r>
            <a:endParaRPr lang="ru-RU" sz="2000" b="0" strike="noStrike" spc="-1" dirty="0">
              <a:latin typeface="Calibri"/>
            </a:endParaRPr>
          </a:p>
          <a:p>
            <a:pPr marL="228600" indent="-227880" algn="just">
              <a:lnSpc>
                <a:spcPct val="10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Каждая база данных имеет свою точку доступа, которая определяется переменной окружения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FF0000"/>
                </a:solidFill>
                <a:latin typeface="Comic Sans MS"/>
                <a:ea typeface="DejaVu Sans"/>
              </a:rPr>
              <a:t>TANGO_HOST=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Comic Sans MS"/>
                <a:ea typeface="DejaVu Sans"/>
              </a:rPr>
              <a:t>host:port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.</a:t>
            </a:r>
            <a:endParaRPr lang="ru-RU" sz="2000" b="0" strike="noStrike" spc="-1" dirty="0">
              <a:latin typeface="Calibri"/>
            </a:endParaRPr>
          </a:p>
          <a:p>
            <a:pPr marL="228600" indent="-227880" algn="just">
              <a:lnSpc>
                <a:spcPct val="100000"/>
              </a:lnSpc>
              <a:spcBef>
                <a:spcPts val="1001"/>
              </a:spcBef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В пределах системы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Tango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DejaVu Sans"/>
              </a:rPr>
              <a:t> могут одновременно работать несколько баз данных.</a:t>
            </a:r>
            <a:endParaRPr lang="ru-RU" sz="2000" b="0" strike="noStrike" spc="-1" dirty="0"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 dirty="0">
              <a:latin typeface="Calibri"/>
            </a:endParaRPr>
          </a:p>
        </p:txBody>
      </p:sp>
      <p:pic>
        <p:nvPicPr>
          <p:cNvPr id="294" name="Рисунок 6"/>
          <p:cNvPicPr/>
          <p:nvPr/>
        </p:nvPicPr>
        <p:blipFill>
          <a:blip r:embed="rId2"/>
          <a:stretch/>
        </p:blipFill>
        <p:spPr>
          <a:xfrm>
            <a:off x="2672178" y="3497802"/>
            <a:ext cx="7421733" cy="2574266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6C603A-AFAC-4D33-BAF4-C3C55356DC27}"/>
              </a:ext>
            </a:extLst>
          </p:cNvPr>
          <p:cNvSpPr/>
          <p:nvPr/>
        </p:nvSpPr>
        <p:spPr>
          <a:xfrm>
            <a:off x="11725462" y="6488668"/>
            <a:ext cx="42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>
                <a:solidFill>
                  <a:srgbClr val="3333CC"/>
                </a:solidFill>
                <a:latin typeface="Comic Sans MS"/>
              </a:rPr>
              <a:t>14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6759</TotalTime>
  <Words>1830</Words>
  <Application>Microsoft Office PowerPoint</Application>
  <PresentationFormat>Широкоэкранный</PresentationFormat>
  <Paragraphs>317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Calibri</vt:lpstr>
      <vt:lpstr>Comic Sans MS</vt:lpstr>
      <vt:lpstr>DejaVu Sans</vt:lpstr>
      <vt:lpstr>Noto Sans CJK SC Regular</vt:lpstr>
      <vt:lpstr>OpenSymbol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Ускорительный комплекс NICA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User</cp:lastModifiedBy>
  <cp:revision>146</cp:revision>
  <cp:lastPrinted>2023-10-20T00:51:56Z</cp:lastPrinted>
  <dcterms:created xsi:type="dcterms:W3CDTF">2023-03-26T23:06:37Z</dcterms:created>
  <dcterms:modified xsi:type="dcterms:W3CDTF">2023-10-20T01:03:36Z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