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2"/>
  </p:notesMasterIdLst>
  <p:sldIdLst>
    <p:sldId id="256" r:id="rId2"/>
    <p:sldId id="273" r:id="rId3"/>
    <p:sldId id="276" r:id="rId4"/>
    <p:sldId id="275" r:id="rId5"/>
    <p:sldId id="274" r:id="rId6"/>
    <p:sldId id="268" r:id="rId7"/>
    <p:sldId id="269" r:id="rId8"/>
    <p:sldId id="271" r:id="rId9"/>
    <p:sldId id="277" r:id="rId10"/>
    <p:sldId id="272" r:id="rId11"/>
    <p:sldId id="279" r:id="rId12"/>
    <p:sldId id="282" r:id="rId13"/>
    <p:sldId id="283" r:id="rId14"/>
    <p:sldId id="286" r:id="rId15"/>
    <p:sldId id="285" r:id="rId16"/>
    <p:sldId id="287" r:id="rId17"/>
    <p:sldId id="288" r:id="rId18"/>
    <p:sldId id="281" r:id="rId19"/>
    <p:sldId id="267" r:id="rId20"/>
    <p:sldId id="28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FFC2"/>
    <a:srgbClr val="61F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7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16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F005DF-C86F-4A8A-B661-60EE84A574BC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CA8A8-3A0B-485C-BE22-B43C9EC10B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944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354-01BC-415E-A61B-F31353ADD50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9956-9E20-4CDE-AF6F-45243E0F21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913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354-01BC-415E-A61B-F31353ADD50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9956-9E20-4CDE-AF6F-45243E0F21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218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354-01BC-415E-A61B-F31353ADD50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9956-9E20-4CDE-AF6F-45243E0F21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851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354-01BC-415E-A61B-F31353ADD50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9956-9E20-4CDE-AF6F-45243E0F21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463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354-01BC-415E-A61B-F31353ADD50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9956-9E20-4CDE-AF6F-45243E0F21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48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354-01BC-415E-A61B-F31353ADD50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9956-9E20-4CDE-AF6F-45243E0F21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8199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354-01BC-415E-A61B-F31353ADD50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9956-9E20-4CDE-AF6F-45243E0F21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279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354-01BC-415E-A61B-F31353ADD50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9956-9E20-4CDE-AF6F-45243E0F21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95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354-01BC-415E-A61B-F31353ADD50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9956-9E20-4CDE-AF6F-45243E0F21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603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354-01BC-415E-A61B-F31353ADD50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9956-9E20-4CDE-AF6F-45243E0F21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228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A2354-01BC-415E-A61B-F31353ADD50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99956-9E20-4CDE-AF6F-45243E0F21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1372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A2354-01BC-415E-A61B-F31353ADD50E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99956-9E20-4CDE-AF6F-45243E0F21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485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microsoft.com/office/2007/relationships/hdphoto" Target="../media/hdphoto2.wdp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DD58FB3-3094-43CC-9DF8-91B8FFC678AC}"/>
              </a:ext>
            </a:extLst>
          </p:cNvPr>
          <p:cNvSpPr txBox="1"/>
          <p:nvPr/>
        </p:nvSpPr>
        <p:spPr>
          <a:xfrm>
            <a:off x="3837814" y="1842503"/>
            <a:ext cx="45163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/>
              <a:t>Система синхронизации </a:t>
            </a:r>
            <a:endParaRPr lang="en-US" sz="3200" dirty="0"/>
          </a:p>
          <a:p>
            <a:pPr algn="ctr"/>
            <a:r>
              <a:rPr lang="ru-RU" sz="3200" dirty="0"/>
              <a:t>комплекса </a:t>
            </a:r>
            <a:r>
              <a:rPr lang="en-US" sz="3200" dirty="0"/>
              <a:t>NICA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8BFF57-6F57-4A5B-8B23-BF5B2546FF00}"/>
              </a:ext>
            </a:extLst>
          </p:cNvPr>
          <p:cNvSpPr txBox="1"/>
          <p:nvPr/>
        </p:nvSpPr>
        <p:spPr>
          <a:xfrm>
            <a:off x="6095998" y="4266473"/>
            <a:ext cx="5484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Лектор: старший инженер </a:t>
            </a:r>
            <a:r>
              <a:rPr lang="ru-RU" sz="2400" dirty="0" err="1"/>
              <a:t>Шириков</a:t>
            </a:r>
            <a:r>
              <a:rPr lang="ru-RU" sz="2400" dirty="0"/>
              <a:t> И.В.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2" y="0"/>
            <a:ext cx="12191999" cy="9261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Ускорительный комплекс </a:t>
            </a:r>
            <a:r>
              <a:rPr lang="en-US" sz="2400" dirty="0"/>
              <a:t>NICA</a:t>
            </a:r>
            <a:r>
              <a:rPr lang="ru-RU" sz="2400" dirty="0"/>
              <a:t>: </a:t>
            </a:r>
          </a:p>
          <a:p>
            <a:pPr algn="ctr"/>
            <a:r>
              <a:rPr lang="ru-RU" sz="2400" dirty="0"/>
              <a:t>Курс лекций по подготовке операторов ускорительного комплекса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525A6E7-5BC7-4F5F-B8C2-445BA33CF60E}"/>
              </a:ext>
            </a:extLst>
          </p:cNvPr>
          <p:cNvSpPr/>
          <p:nvPr/>
        </p:nvSpPr>
        <p:spPr>
          <a:xfrm>
            <a:off x="-2" y="6234959"/>
            <a:ext cx="12191999" cy="6230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2400" dirty="0">
                <a:solidFill>
                  <a:schemeClr val="bg1"/>
                </a:solidFill>
                <a:latin typeface="Liberation Sans"/>
              </a:rPr>
              <a:t>20 октября 2023 г., Дубна, ЛФВЭ ОИЯИ</a:t>
            </a:r>
          </a:p>
        </p:txBody>
      </p:sp>
    </p:spTree>
    <p:extLst>
      <p:ext uri="{BB962C8B-B14F-4D97-AF65-F5344CB8AC3E}">
        <p14:creationId xmlns:p14="http://schemas.microsoft.com/office/powerpoint/2010/main" val="1758929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4A718F-C3DD-4B5A-AC38-06A15E2A7981}"/>
              </a:ext>
            </a:extLst>
          </p:cNvPr>
          <p:cNvSpPr/>
          <p:nvPr/>
        </p:nvSpPr>
        <p:spPr>
          <a:xfrm>
            <a:off x="0" y="1"/>
            <a:ext cx="12192000" cy="541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Интерфейс программы управления СС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7" y="541020"/>
            <a:ext cx="10271123" cy="59055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7" y="1679258"/>
            <a:ext cx="1733551" cy="1209675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99F7535-8ECF-46E3-8871-E321C1814E14}"/>
              </a:ext>
            </a:extLst>
          </p:cNvPr>
          <p:cNvSpPr/>
          <p:nvPr/>
        </p:nvSpPr>
        <p:spPr>
          <a:xfrm>
            <a:off x="-1" y="6506988"/>
            <a:ext cx="12191999" cy="356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/>
              <a:t>Курс лекций по подготовке операторов ускорительного комплекса. Синхронизация</a:t>
            </a:r>
            <a:r>
              <a:rPr lang="ru-RU" sz="1200" b="1" dirty="0">
                <a:solidFill>
                  <a:srgbClr val="92D050"/>
                </a:solidFill>
                <a:latin typeface="Liberation Sans"/>
              </a:rPr>
              <a:t>	 											</a:t>
            </a:r>
            <a:r>
              <a:rPr lang="ru-RU" b="1" dirty="0">
                <a:solidFill>
                  <a:schemeClr val="bg1"/>
                </a:solidFill>
                <a:latin typeface="Liberation Sans"/>
              </a:rPr>
              <a:t>10</a:t>
            </a:r>
            <a:endParaRPr lang="ru-RU" sz="1200" b="1" dirty="0">
              <a:solidFill>
                <a:schemeClr val="bg1"/>
              </a:solidFill>
              <a:latin typeface="Liberation Sans"/>
            </a:endParaRPr>
          </a:p>
        </p:txBody>
      </p:sp>
    </p:spTree>
    <p:extLst>
      <p:ext uri="{BB962C8B-B14F-4D97-AF65-F5344CB8AC3E}">
        <p14:creationId xmlns:p14="http://schemas.microsoft.com/office/powerpoint/2010/main" val="3504941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4A718F-C3DD-4B5A-AC38-06A15E2A7981}"/>
              </a:ext>
            </a:extLst>
          </p:cNvPr>
          <p:cNvSpPr/>
          <p:nvPr/>
        </p:nvSpPr>
        <p:spPr>
          <a:xfrm>
            <a:off x="0" y="1"/>
            <a:ext cx="12192000" cy="541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Интерфейс программы управления ОУ СС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41023"/>
            <a:ext cx="9144000" cy="590549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CC3DB68-0D62-4DF0-B909-F71E85B2B6A4}"/>
              </a:ext>
            </a:extLst>
          </p:cNvPr>
          <p:cNvSpPr/>
          <p:nvPr/>
        </p:nvSpPr>
        <p:spPr>
          <a:xfrm>
            <a:off x="-1" y="6506988"/>
            <a:ext cx="12191999" cy="356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/>
              <a:t>Курс лекций по подготовке операторов ускорительного комплекса. Синхронизация</a:t>
            </a:r>
            <a:r>
              <a:rPr lang="ru-RU" sz="1200" b="1" dirty="0">
                <a:solidFill>
                  <a:srgbClr val="92D050"/>
                </a:solidFill>
                <a:latin typeface="Liberation Sans"/>
              </a:rPr>
              <a:t>	 											</a:t>
            </a:r>
            <a:r>
              <a:rPr lang="ru-RU" b="1" dirty="0">
                <a:solidFill>
                  <a:schemeClr val="bg1"/>
                </a:solidFill>
                <a:latin typeface="Liberation Sans"/>
              </a:rPr>
              <a:t>11</a:t>
            </a:r>
            <a:endParaRPr lang="ru-RU" sz="1200" b="1" dirty="0">
              <a:solidFill>
                <a:schemeClr val="bg1"/>
              </a:solidFill>
              <a:latin typeface="Liberation Sans"/>
            </a:endParaRPr>
          </a:p>
        </p:txBody>
      </p:sp>
    </p:spTree>
    <p:extLst>
      <p:ext uri="{BB962C8B-B14F-4D97-AF65-F5344CB8AC3E}">
        <p14:creationId xmlns:p14="http://schemas.microsoft.com/office/powerpoint/2010/main" val="2529703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4A718F-C3DD-4B5A-AC38-06A15E2A7981}"/>
              </a:ext>
            </a:extLst>
          </p:cNvPr>
          <p:cNvSpPr/>
          <p:nvPr/>
        </p:nvSpPr>
        <p:spPr>
          <a:xfrm>
            <a:off x="0" y="1"/>
            <a:ext cx="12192000" cy="541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Задачи решенные в сеансе 2022-2023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9" name="Picture 2" descr="https://sun9-59.userapi.com/impg/xVPeXLYuxrjYBK4RYrruREGLy_jyfhT8oP0_AA/B9GkEHZhDfU.jpg?size=1525x1069&amp;quality=96&amp;sign=24dcb66731e08525282790e58f15899a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432" y="575177"/>
            <a:ext cx="8327136" cy="583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FBC63E1-D171-473C-82BD-83F9CA8651E1}"/>
              </a:ext>
            </a:extLst>
          </p:cNvPr>
          <p:cNvSpPr/>
          <p:nvPr/>
        </p:nvSpPr>
        <p:spPr>
          <a:xfrm>
            <a:off x="-1" y="6506988"/>
            <a:ext cx="12191999" cy="356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/>
              <a:t>Курс лекций по подготовке операторов ускорительного комплекса. Синхронизация</a:t>
            </a:r>
            <a:r>
              <a:rPr lang="ru-RU" sz="1200" b="1" dirty="0">
                <a:solidFill>
                  <a:srgbClr val="92D050"/>
                </a:solidFill>
                <a:latin typeface="Liberation Sans"/>
              </a:rPr>
              <a:t>	 											</a:t>
            </a:r>
            <a:r>
              <a:rPr lang="ru-RU" sz="1600" b="1" dirty="0">
                <a:solidFill>
                  <a:schemeClr val="bg1"/>
                </a:solidFill>
                <a:latin typeface="Liberation Sans"/>
              </a:rPr>
              <a:t>12</a:t>
            </a:r>
            <a:endParaRPr lang="ru-RU" sz="1200" b="1" dirty="0">
              <a:solidFill>
                <a:schemeClr val="bg1"/>
              </a:solidFill>
              <a:latin typeface="Liberation Sans"/>
            </a:endParaRPr>
          </a:p>
        </p:txBody>
      </p:sp>
    </p:spTree>
    <p:extLst>
      <p:ext uri="{BB962C8B-B14F-4D97-AF65-F5344CB8AC3E}">
        <p14:creationId xmlns:p14="http://schemas.microsoft.com/office/powerpoint/2010/main" val="2404932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4A718F-C3DD-4B5A-AC38-06A15E2A7981}"/>
              </a:ext>
            </a:extLst>
          </p:cNvPr>
          <p:cNvSpPr/>
          <p:nvPr/>
        </p:nvSpPr>
        <p:spPr>
          <a:xfrm>
            <a:off x="0" y="1"/>
            <a:ext cx="12192000" cy="541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Синхронизация перепуска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87" y="554388"/>
            <a:ext cx="7774466" cy="31413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723853" y="3901271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Временная диаграмма 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сигналов блока управления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кикером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" y="3591028"/>
            <a:ext cx="7001748" cy="293126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247" y="3961731"/>
            <a:ext cx="2375569" cy="23755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3148" y="641064"/>
            <a:ext cx="2375569" cy="237695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3095" y="3085546"/>
            <a:ext cx="1956193" cy="759117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496FE1E-BA39-4EBA-81B8-6D7E296BA493}"/>
              </a:ext>
            </a:extLst>
          </p:cNvPr>
          <p:cNvSpPr/>
          <p:nvPr/>
        </p:nvSpPr>
        <p:spPr>
          <a:xfrm>
            <a:off x="-1" y="6506988"/>
            <a:ext cx="12191999" cy="356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/>
              <a:t>Курс лекций по подготовке операторов ускорительного комплекса. Синхронизация</a:t>
            </a:r>
            <a:r>
              <a:rPr lang="ru-RU" sz="1200" b="1" dirty="0">
                <a:solidFill>
                  <a:srgbClr val="92D050"/>
                </a:solidFill>
                <a:latin typeface="Liberation Sans"/>
              </a:rPr>
              <a:t>	 											</a:t>
            </a:r>
            <a:r>
              <a:rPr lang="ru-RU" b="1" dirty="0">
                <a:solidFill>
                  <a:schemeClr val="bg1"/>
                </a:solidFill>
                <a:latin typeface="Liberation Sans"/>
              </a:rPr>
              <a:t>13</a:t>
            </a:r>
            <a:endParaRPr lang="ru-RU" sz="1200" b="1" dirty="0">
              <a:solidFill>
                <a:schemeClr val="bg1"/>
              </a:solidFill>
              <a:latin typeface="Liberation Sans"/>
            </a:endParaRPr>
          </a:p>
        </p:txBody>
      </p:sp>
    </p:spTree>
    <p:extLst>
      <p:ext uri="{BB962C8B-B14F-4D97-AF65-F5344CB8AC3E}">
        <p14:creationId xmlns:p14="http://schemas.microsoft.com/office/powerpoint/2010/main" val="2486842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4A718F-C3DD-4B5A-AC38-06A15E2A7981}"/>
              </a:ext>
            </a:extLst>
          </p:cNvPr>
          <p:cNvSpPr/>
          <p:nvPr/>
        </p:nvSpPr>
        <p:spPr>
          <a:xfrm>
            <a:off x="0" y="1"/>
            <a:ext cx="12192000" cy="541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Аппаратное обеспечение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6" name="Объект 7"/>
          <p:cNvSpPr txBox="1">
            <a:spLocks/>
          </p:cNvSpPr>
          <p:nvPr/>
        </p:nvSpPr>
        <p:spPr>
          <a:xfrm>
            <a:off x="966757" y="841953"/>
            <a:ext cx="10515600" cy="11088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Используя аппаратную платформу ОУ был реализован блок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кикером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6494" y="1963994"/>
            <a:ext cx="8659012" cy="436490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B6AAC2C-B33A-4DAA-828A-A2A0E6C5F1F0}"/>
              </a:ext>
            </a:extLst>
          </p:cNvPr>
          <p:cNvSpPr/>
          <p:nvPr/>
        </p:nvSpPr>
        <p:spPr>
          <a:xfrm>
            <a:off x="-1" y="6506988"/>
            <a:ext cx="12191999" cy="356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/>
              <a:t>Курс лекций по подготовке операторов ускорительного комплекса. Синхронизация</a:t>
            </a:r>
            <a:r>
              <a:rPr lang="ru-RU" sz="1200" b="1" dirty="0">
                <a:solidFill>
                  <a:srgbClr val="92D050"/>
                </a:solidFill>
                <a:latin typeface="Liberation Sans"/>
              </a:rPr>
              <a:t>	 											</a:t>
            </a:r>
            <a:r>
              <a:rPr lang="ru-RU" b="1" dirty="0">
                <a:solidFill>
                  <a:schemeClr val="bg1"/>
                </a:solidFill>
                <a:latin typeface="Liberation Sans"/>
              </a:rPr>
              <a:t>14</a:t>
            </a:r>
            <a:endParaRPr lang="ru-RU" sz="1200" b="1" dirty="0">
              <a:solidFill>
                <a:schemeClr val="bg1"/>
              </a:solidFill>
              <a:latin typeface="Liberation Sans"/>
            </a:endParaRPr>
          </a:p>
        </p:txBody>
      </p:sp>
    </p:spTree>
    <p:extLst>
      <p:ext uri="{BB962C8B-B14F-4D97-AF65-F5344CB8AC3E}">
        <p14:creationId xmlns:p14="http://schemas.microsoft.com/office/powerpoint/2010/main" val="3564255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95" y="549012"/>
            <a:ext cx="8510526" cy="29076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3376637"/>
            <a:ext cx="10629900" cy="3339123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4A718F-C3DD-4B5A-AC38-06A15E2A7981}"/>
              </a:ext>
            </a:extLst>
          </p:cNvPr>
          <p:cNvSpPr/>
          <p:nvPr/>
        </p:nvSpPr>
        <p:spPr>
          <a:xfrm>
            <a:off x="0" y="1"/>
            <a:ext cx="12192000" cy="541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LLRF </a:t>
            </a:r>
            <a:r>
              <a:rPr lang="ru-RU" sz="2800" b="1" dirty="0" err="1">
                <a:solidFill>
                  <a:schemeClr val="tx1"/>
                </a:solidFill>
              </a:rPr>
              <a:t>Нуклотрона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30065" y="1439928"/>
            <a:ext cx="2755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Функциональная схема 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канала запуска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кикера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97120" y="3456647"/>
            <a:ext cx="25884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Временная диаграмма сигналов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блока управления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кикером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97A5DD4-98DC-4E7C-968D-4214FA907947}"/>
              </a:ext>
            </a:extLst>
          </p:cNvPr>
          <p:cNvSpPr/>
          <p:nvPr/>
        </p:nvSpPr>
        <p:spPr>
          <a:xfrm>
            <a:off x="-1" y="6506988"/>
            <a:ext cx="12191999" cy="356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/>
              <a:t>Курс лекций по подготовке операторов ускорительного комплекса. Синхронизация</a:t>
            </a:r>
            <a:r>
              <a:rPr lang="ru-RU" sz="1200" b="1" dirty="0">
                <a:solidFill>
                  <a:srgbClr val="92D050"/>
                </a:solidFill>
                <a:latin typeface="Liberation Sans"/>
              </a:rPr>
              <a:t>	 											</a:t>
            </a:r>
            <a:r>
              <a:rPr lang="ru-RU" b="1" dirty="0">
                <a:solidFill>
                  <a:schemeClr val="bg1"/>
                </a:solidFill>
                <a:latin typeface="Liberation Sans"/>
              </a:rPr>
              <a:t>15</a:t>
            </a:r>
            <a:endParaRPr lang="ru-RU" sz="1200" b="1" dirty="0">
              <a:solidFill>
                <a:schemeClr val="bg1"/>
              </a:solidFill>
              <a:latin typeface="Liberation Sans"/>
            </a:endParaRPr>
          </a:p>
        </p:txBody>
      </p:sp>
    </p:spTree>
    <p:extLst>
      <p:ext uri="{BB962C8B-B14F-4D97-AF65-F5344CB8AC3E}">
        <p14:creationId xmlns:p14="http://schemas.microsoft.com/office/powerpoint/2010/main" val="1481569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750" y="517039"/>
            <a:ext cx="8032013" cy="592948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4A718F-C3DD-4B5A-AC38-06A15E2A7981}"/>
              </a:ext>
            </a:extLst>
          </p:cNvPr>
          <p:cNvSpPr/>
          <p:nvPr/>
        </p:nvSpPr>
        <p:spPr>
          <a:xfrm>
            <a:off x="0" y="1"/>
            <a:ext cx="12192000" cy="541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Пользовательский интерфейс программы управления </a:t>
            </a:r>
            <a:r>
              <a:rPr lang="ru-RU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Кикером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-559578" y="2632464"/>
            <a:ext cx="10515600" cy="745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BB22540-9ECE-4990-BB32-BCB8DBCDFD07}"/>
              </a:ext>
            </a:extLst>
          </p:cNvPr>
          <p:cNvSpPr/>
          <p:nvPr/>
        </p:nvSpPr>
        <p:spPr>
          <a:xfrm>
            <a:off x="-1" y="6506988"/>
            <a:ext cx="12191999" cy="356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/>
              <a:t>Курс лекций по подготовке операторов ускорительного комплекса. Синхронизация</a:t>
            </a:r>
            <a:r>
              <a:rPr lang="ru-RU" sz="1200" b="1" dirty="0">
                <a:solidFill>
                  <a:srgbClr val="92D050"/>
                </a:solidFill>
                <a:latin typeface="Liberation Sans"/>
              </a:rPr>
              <a:t>	 											</a:t>
            </a:r>
            <a:r>
              <a:rPr lang="ru-RU" b="1" dirty="0">
                <a:solidFill>
                  <a:schemeClr val="bg1"/>
                </a:solidFill>
                <a:latin typeface="Liberation Sans"/>
              </a:rPr>
              <a:t>16</a:t>
            </a:r>
            <a:endParaRPr lang="ru-RU" sz="1200" b="1" dirty="0">
              <a:solidFill>
                <a:schemeClr val="bg1"/>
              </a:solidFill>
              <a:latin typeface="Liberation Sans"/>
            </a:endParaRPr>
          </a:p>
        </p:txBody>
      </p:sp>
    </p:spTree>
    <p:extLst>
      <p:ext uri="{BB962C8B-B14F-4D97-AF65-F5344CB8AC3E}">
        <p14:creationId xmlns:p14="http://schemas.microsoft.com/office/powerpoint/2010/main" val="12630189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4A718F-C3DD-4B5A-AC38-06A15E2A7981}"/>
              </a:ext>
            </a:extLst>
          </p:cNvPr>
          <p:cNvSpPr/>
          <p:nvPr/>
        </p:nvSpPr>
        <p:spPr>
          <a:xfrm>
            <a:off x="0" y="1"/>
            <a:ext cx="12192000" cy="541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Пользовательский интерфейс программы мониторинга ВЧ</a:t>
            </a:r>
          </a:p>
        </p:txBody>
      </p:sp>
      <p:pic>
        <p:nvPicPr>
          <p:cNvPr id="6" name="Рисунок 5"/>
          <p:cNvPicPr/>
          <p:nvPr/>
        </p:nvPicPr>
        <p:blipFill>
          <a:blip r:embed="rId2"/>
          <a:stretch>
            <a:fillRect/>
          </a:stretch>
        </p:blipFill>
        <p:spPr>
          <a:xfrm>
            <a:off x="1401594" y="541021"/>
            <a:ext cx="9388812" cy="5905499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840156" y="5700784"/>
            <a:ext cx="10515600" cy="745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585CDB7-CF40-434F-B94F-272E13E866DA}"/>
              </a:ext>
            </a:extLst>
          </p:cNvPr>
          <p:cNvSpPr/>
          <p:nvPr/>
        </p:nvSpPr>
        <p:spPr>
          <a:xfrm>
            <a:off x="-1" y="6506988"/>
            <a:ext cx="12191999" cy="356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/>
              <a:t>Курс лекций по подготовке операторов ускорительного комплекса. Синхронизация</a:t>
            </a:r>
            <a:r>
              <a:rPr lang="ru-RU" sz="1200" b="1" dirty="0">
                <a:solidFill>
                  <a:srgbClr val="92D050"/>
                </a:solidFill>
                <a:latin typeface="Liberation Sans"/>
              </a:rPr>
              <a:t>	 											</a:t>
            </a:r>
            <a:r>
              <a:rPr lang="ru-RU" b="1" dirty="0">
                <a:solidFill>
                  <a:schemeClr val="bg1"/>
                </a:solidFill>
                <a:latin typeface="Liberation Sans"/>
              </a:rPr>
              <a:t>17</a:t>
            </a:r>
            <a:endParaRPr lang="ru-RU" sz="1200" b="1" dirty="0">
              <a:solidFill>
                <a:schemeClr val="bg1"/>
              </a:solidFill>
              <a:latin typeface="Liberation Sans"/>
            </a:endParaRPr>
          </a:p>
        </p:txBody>
      </p:sp>
    </p:spTree>
    <p:extLst>
      <p:ext uri="{BB962C8B-B14F-4D97-AF65-F5344CB8AC3E}">
        <p14:creationId xmlns:p14="http://schemas.microsoft.com/office/powerpoint/2010/main" val="4265630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4A718F-C3DD-4B5A-AC38-06A15E2A7981}"/>
              </a:ext>
            </a:extLst>
          </p:cNvPr>
          <p:cNvSpPr/>
          <p:nvPr/>
        </p:nvSpPr>
        <p:spPr>
          <a:xfrm>
            <a:off x="0" y="1"/>
            <a:ext cx="12192000" cy="541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Задачи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12017" y="982176"/>
            <a:ext cx="916796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400" dirty="0"/>
              <a:t>Развертывание на комплексе полноценной программы управления СС</a:t>
            </a:r>
            <a:r>
              <a:rPr lang="en-US" sz="2400" dirty="0"/>
              <a:t> </a:t>
            </a:r>
            <a:r>
              <a:rPr lang="ru-RU" sz="2400" dirty="0"/>
              <a:t>на </a:t>
            </a:r>
            <a:r>
              <a:rPr lang="en-US" sz="2400" dirty="0"/>
              <a:t>TANGO</a:t>
            </a:r>
            <a:endParaRPr lang="ru-RU" sz="2400" dirty="0"/>
          </a:p>
          <a:p>
            <a:pPr marL="342900" indent="-342900">
              <a:buAutoNum type="arabicPeriod"/>
            </a:pPr>
            <a:r>
              <a:rPr lang="ru-RU" sz="2400" dirty="0"/>
              <a:t>Замена устаревшего оборудования</a:t>
            </a:r>
          </a:p>
          <a:p>
            <a:pPr marL="342900" indent="-342900">
              <a:buAutoNum type="arabicPeriod"/>
            </a:pPr>
            <a:r>
              <a:rPr lang="ru-RU" sz="2400" dirty="0"/>
              <a:t>Модернизация синхронизации ЛУТИ в связи с необходимостью обеспечить: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400" dirty="0"/>
              <a:t>Одновременную работа на </a:t>
            </a:r>
            <a:r>
              <a:rPr lang="en-US" sz="2400" dirty="0"/>
              <a:t>SOCHI</a:t>
            </a:r>
            <a:r>
              <a:rPr lang="ru-RU" sz="2400" dirty="0"/>
              <a:t> и Бустер в одном сеансе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400" dirty="0"/>
              <a:t>Возможность работы в режиме </a:t>
            </a:r>
            <a:r>
              <a:rPr lang="ru-RU" sz="2400" b="1" dirty="0"/>
              <a:t>многократной</a:t>
            </a:r>
            <a:r>
              <a:rPr lang="ru-RU" sz="2400" dirty="0"/>
              <a:t> инжекции</a:t>
            </a:r>
          </a:p>
          <a:p>
            <a:pPr lvl="1"/>
            <a:r>
              <a:rPr lang="ru-RU" sz="2400" dirty="0"/>
              <a:t>(протестировано для 10-ти кратной инжекции)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2400" dirty="0"/>
              <a:t>Автономный режим работы элементов инжектора (тренировка структуры)</a:t>
            </a:r>
            <a:endParaRPr lang="en-US" sz="2400" dirty="0"/>
          </a:p>
          <a:p>
            <a:pPr marL="342900" indent="-342900">
              <a:buAutoNum type="arabicPeriod"/>
            </a:pPr>
            <a:r>
              <a:rPr lang="ru-RU" sz="2400" dirty="0"/>
              <a:t>Передача меток поляризации пользователям СС</a:t>
            </a:r>
          </a:p>
          <a:p>
            <a:pPr marL="342900" indent="-342900">
              <a:buAutoNum type="arabicPeriod"/>
            </a:pPr>
            <a:r>
              <a:rPr lang="ru-RU" sz="2400" dirty="0"/>
              <a:t>Внедрение измерителей </a:t>
            </a:r>
            <a:r>
              <a:rPr lang="en-US" sz="2400" dirty="0"/>
              <a:t>B, </a:t>
            </a:r>
            <a:r>
              <a:rPr lang="ru-RU" sz="2400" dirty="0"/>
              <a:t>интегрирование в СС</a:t>
            </a:r>
          </a:p>
          <a:p>
            <a:pPr marL="342900" indent="-342900">
              <a:buAutoNum type="arabicPeriod"/>
            </a:pPr>
            <a:r>
              <a:rPr lang="ru-RU" sz="2400" dirty="0"/>
              <a:t>Постепенный переход к системе единого времени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6DB9FA5-83C7-467E-AE17-7D0FA03B488A}"/>
              </a:ext>
            </a:extLst>
          </p:cNvPr>
          <p:cNvSpPr/>
          <p:nvPr/>
        </p:nvSpPr>
        <p:spPr>
          <a:xfrm>
            <a:off x="-1" y="6506988"/>
            <a:ext cx="12191999" cy="356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/>
              <a:t>Курс лекций по подготовке операторов ускорительного комплекса. Синхронизация</a:t>
            </a:r>
            <a:r>
              <a:rPr lang="ru-RU" sz="1200" b="1" dirty="0">
                <a:solidFill>
                  <a:srgbClr val="92D050"/>
                </a:solidFill>
                <a:latin typeface="Liberation Sans"/>
              </a:rPr>
              <a:t>	 											</a:t>
            </a:r>
            <a:r>
              <a:rPr lang="ru-RU" b="1" dirty="0">
                <a:solidFill>
                  <a:schemeClr val="bg1"/>
                </a:solidFill>
                <a:latin typeface="Liberation Sans"/>
              </a:rPr>
              <a:t>18</a:t>
            </a:r>
            <a:endParaRPr lang="ru-RU" sz="1200" b="1" dirty="0">
              <a:solidFill>
                <a:schemeClr val="bg1"/>
              </a:solidFill>
              <a:latin typeface="Liberation Sans"/>
            </a:endParaRPr>
          </a:p>
        </p:txBody>
      </p:sp>
    </p:spTree>
    <p:extLst>
      <p:ext uri="{BB962C8B-B14F-4D97-AF65-F5344CB8AC3E}">
        <p14:creationId xmlns:p14="http://schemas.microsoft.com/office/powerpoint/2010/main" val="541380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4A718F-C3DD-4B5A-AC38-06A15E2A7981}"/>
              </a:ext>
            </a:extLst>
          </p:cNvPr>
          <p:cNvSpPr/>
          <p:nvPr/>
        </p:nvSpPr>
        <p:spPr>
          <a:xfrm>
            <a:off x="0" y="1"/>
            <a:ext cx="12192000" cy="541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Наша команда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62850" y="757199"/>
            <a:ext cx="3018560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Senior Engineer</a:t>
            </a:r>
          </a:p>
          <a:p>
            <a:pPr algn="ctr"/>
            <a:r>
              <a:rPr lang="ru-RU" sz="1400" dirty="0"/>
              <a:t>Электроника</a:t>
            </a:r>
            <a:r>
              <a:rPr lang="en-US" sz="1400" dirty="0"/>
              <a:t>, FPGA</a:t>
            </a:r>
            <a:r>
              <a:rPr lang="ru-RU" sz="1400" dirty="0"/>
              <a:t>, организация</a:t>
            </a:r>
            <a:endParaRPr lang="en-US" sz="1400" dirty="0"/>
          </a:p>
          <a:p>
            <a:pPr algn="ctr"/>
            <a:r>
              <a:rPr lang="ru-RU" sz="1400" b="1" dirty="0"/>
              <a:t>Шириков И.В.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19513" y="1925221"/>
            <a:ext cx="2287729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Engineer</a:t>
            </a:r>
          </a:p>
          <a:p>
            <a:pPr algn="ctr"/>
            <a:r>
              <a:rPr lang="en-US" sz="1400" dirty="0"/>
              <a:t>PCB, </a:t>
            </a:r>
            <a:r>
              <a:rPr lang="ru-RU" sz="1400" dirty="0"/>
              <a:t>Электроника</a:t>
            </a:r>
            <a:r>
              <a:rPr lang="en-US" sz="1400" dirty="0"/>
              <a:t>, </a:t>
            </a:r>
            <a:r>
              <a:rPr lang="ru-RU" sz="1400" dirty="0"/>
              <a:t>отладка</a:t>
            </a:r>
          </a:p>
          <a:p>
            <a:pPr algn="ctr"/>
            <a:r>
              <a:rPr lang="ru-RU" sz="1400" b="1" dirty="0" err="1"/>
              <a:t>Леткин</a:t>
            </a:r>
            <a:r>
              <a:rPr lang="ru-RU" sz="1400" b="1" dirty="0"/>
              <a:t> Д.С.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941289" y="1926392"/>
            <a:ext cx="2794468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Engineer</a:t>
            </a:r>
          </a:p>
          <a:p>
            <a:pPr algn="ctr"/>
            <a:r>
              <a:rPr lang="en-US" sz="1400" dirty="0"/>
              <a:t>PCB, </a:t>
            </a:r>
            <a:r>
              <a:rPr lang="ru-RU" sz="1400" dirty="0"/>
              <a:t>Электроника</a:t>
            </a:r>
            <a:r>
              <a:rPr lang="en-US" sz="1400" dirty="0"/>
              <a:t>, FPGA</a:t>
            </a:r>
            <a:r>
              <a:rPr lang="ru-RU" sz="1400" dirty="0"/>
              <a:t>, </a:t>
            </a:r>
            <a:r>
              <a:rPr lang="en-US" sz="1400" dirty="0" err="1"/>
              <a:t>Labview</a:t>
            </a:r>
            <a:endParaRPr lang="ru-RU" sz="1400" dirty="0"/>
          </a:p>
          <a:p>
            <a:pPr algn="ctr"/>
            <a:r>
              <a:rPr lang="ru-RU" sz="1400" b="1" dirty="0" err="1"/>
              <a:t>Жабин</a:t>
            </a:r>
            <a:r>
              <a:rPr lang="ru-RU" sz="1400" b="1" dirty="0"/>
              <a:t> И.Н.</a:t>
            </a:r>
            <a:endParaRPr lang="en-US" sz="1400" b="1" dirty="0"/>
          </a:p>
        </p:txBody>
      </p:sp>
      <p:cxnSp>
        <p:nvCxnSpPr>
          <p:cNvPr id="8" name="Соединительная линия уступом 7"/>
          <p:cNvCxnSpPr>
            <a:stCxn id="4" idx="2"/>
            <a:endCxn id="6" idx="0"/>
          </p:cNvCxnSpPr>
          <p:nvPr/>
        </p:nvCxnSpPr>
        <p:spPr>
          <a:xfrm rot="5400000">
            <a:off x="3483853" y="-563057"/>
            <a:ext cx="367803" cy="4608752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Соединительная линия уступом 8"/>
          <p:cNvCxnSpPr>
            <a:stCxn id="4" idx="2"/>
            <a:endCxn id="7" idx="0"/>
          </p:cNvCxnSpPr>
          <p:nvPr/>
        </p:nvCxnSpPr>
        <p:spPr>
          <a:xfrm rot="5400000">
            <a:off x="4970840" y="925102"/>
            <a:ext cx="368974" cy="1633607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550002" y="1918725"/>
            <a:ext cx="2493819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Engineer</a:t>
            </a:r>
          </a:p>
          <a:p>
            <a:pPr algn="ctr"/>
            <a:r>
              <a:rPr lang="en-US" sz="1400" dirty="0"/>
              <a:t>Software, TANGO integration</a:t>
            </a:r>
          </a:p>
          <a:p>
            <a:pPr algn="ctr"/>
            <a:r>
              <a:rPr lang="ru-RU" sz="1400" b="1" dirty="0"/>
              <a:t>Козловский А.</a:t>
            </a:r>
            <a:r>
              <a:rPr lang="en-US" sz="1400" b="1" dirty="0"/>
              <a:t> </a:t>
            </a:r>
            <a:endParaRPr lang="ru-RU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385304" y="4042787"/>
            <a:ext cx="2205482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Junior Engineer</a:t>
            </a:r>
          </a:p>
          <a:p>
            <a:pPr algn="ctr"/>
            <a:r>
              <a:rPr lang="en-US" sz="1400" dirty="0"/>
              <a:t>Software</a:t>
            </a:r>
            <a:endParaRPr lang="ru-RU" sz="1400" dirty="0"/>
          </a:p>
          <a:p>
            <a:pPr algn="ctr"/>
            <a:r>
              <a:rPr lang="ru-RU" sz="1400" b="1" dirty="0"/>
              <a:t>Лавров В.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574473" y="4044878"/>
            <a:ext cx="2205482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Junior Engineer</a:t>
            </a:r>
          </a:p>
          <a:p>
            <a:pPr algn="ctr"/>
            <a:r>
              <a:rPr lang="en-US" sz="1400" dirty="0"/>
              <a:t>Software</a:t>
            </a:r>
            <a:endParaRPr lang="ru-RU" sz="1400" dirty="0"/>
          </a:p>
          <a:p>
            <a:pPr algn="ctr"/>
            <a:r>
              <a:rPr lang="ru-RU" sz="1400" b="1" dirty="0"/>
              <a:t>Никитина А.</a:t>
            </a:r>
            <a:endParaRPr lang="en-US" sz="1400" b="1" dirty="0"/>
          </a:p>
        </p:txBody>
      </p:sp>
      <p:cxnSp>
        <p:nvCxnSpPr>
          <p:cNvPr id="14" name="Соединительная линия уступом 13"/>
          <p:cNvCxnSpPr>
            <a:endCxn id="11" idx="0"/>
          </p:cNvCxnSpPr>
          <p:nvPr/>
        </p:nvCxnSpPr>
        <p:spPr>
          <a:xfrm>
            <a:off x="5972130" y="1733529"/>
            <a:ext cx="4824782" cy="185196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Соединительная линия уступом 14"/>
          <p:cNvCxnSpPr>
            <a:stCxn id="38" idx="1"/>
            <a:endCxn id="12" idx="3"/>
          </p:cNvCxnSpPr>
          <p:nvPr/>
        </p:nvCxnSpPr>
        <p:spPr>
          <a:xfrm rot="10800000" flipV="1">
            <a:off x="8590786" y="3380097"/>
            <a:ext cx="1467540" cy="1062800"/>
          </a:xfrm>
          <a:prstGeom prst="bentConnector3">
            <a:avLst>
              <a:gd name="adj1" fmla="val 66442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56575" y="636901"/>
            <a:ext cx="2493819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Lead Engineer</a:t>
            </a:r>
          </a:p>
          <a:p>
            <a:pPr algn="ctr"/>
            <a:r>
              <a:rPr lang="ru-RU" sz="1400" dirty="0"/>
              <a:t>Научно-техническое руководство</a:t>
            </a:r>
          </a:p>
          <a:p>
            <a:pPr algn="ctr"/>
            <a:r>
              <a:rPr lang="ru-RU" sz="1400" b="1" dirty="0"/>
              <a:t>Донец Д.Е.</a:t>
            </a:r>
            <a:endParaRPr lang="en-US" sz="1400" b="1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2"/>
          <a:srcRect l="10027" t="-1311" r="11971" b="35893"/>
          <a:stretch/>
        </p:blipFill>
        <p:spPr>
          <a:xfrm>
            <a:off x="3424749" y="4829742"/>
            <a:ext cx="1827547" cy="152928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12825" t="5305" r="27224" b="16851"/>
          <a:stretch/>
        </p:blipFill>
        <p:spPr>
          <a:xfrm>
            <a:off x="3741035" y="2725440"/>
            <a:ext cx="1071926" cy="132154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5"/>
          <a:srcRect b="27682"/>
          <a:stretch/>
        </p:blipFill>
        <p:spPr>
          <a:xfrm>
            <a:off x="438903" y="2728498"/>
            <a:ext cx="1648836" cy="132874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8326" y="2718944"/>
            <a:ext cx="1324373" cy="132230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7"/>
          <a:srcRect l="8117" t="5605" b="13354"/>
          <a:stretch/>
        </p:blipFill>
        <p:spPr>
          <a:xfrm>
            <a:off x="414241" y="4857459"/>
            <a:ext cx="1670046" cy="152358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53332" y="4057240"/>
            <a:ext cx="2287729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Engineer</a:t>
            </a:r>
          </a:p>
          <a:p>
            <a:pPr algn="ctr"/>
            <a:r>
              <a:rPr lang="en-US" sz="1400" dirty="0"/>
              <a:t>PCB, </a:t>
            </a:r>
            <a:r>
              <a:rPr lang="ru-RU" sz="1400" dirty="0"/>
              <a:t>Электроника</a:t>
            </a:r>
            <a:r>
              <a:rPr lang="en-US" sz="1400" dirty="0"/>
              <a:t>, </a:t>
            </a:r>
            <a:r>
              <a:rPr lang="ru-RU" sz="1400" dirty="0"/>
              <a:t>отладка</a:t>
            </a:r>
          </a:p>
          <a:p>
            <a:pPr algn="ctr"/>
            <a:r>
              <a:rPr lang="ru-RU" sz="1400" b="1" dirty="0" err="1"/>
              <a:t>Леушин</a:t>
            </a:r>
            <a:r>
              <a:rPr lang="ru-RU" sz="1400" b="1" dirty="0"/>
              <a:t> Д.О.</a:t>
            </a:r>
            <a:endParaRPr lang="en-US" sz="1400" b="1" dirty="0"/>
          </a:p>
        </p:txBody>
      </p:sp>
      <p:cxnSp>
        <p:nvCxnSpPr>
          <p:cNvPr id="30" name="Соединительная линия уступом 29"/>
          <p:cNvCxnSpPr>
            <a:endCxn id="29" idx="3"/>
          </p:cNvCxnSpPr>
          <p:nvPr/>
        </p:nvCxnSpPr>
        <p:spPr>
          <a:xfrm rot="5400000">
            <a:off x="1246864" y="2927727"/>
            <a:ext cx="2723821" cy="335425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941289" y="4045811"/>
            <a:ext cx="2794468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Engineer</a:t>
            </a:r>
          </a:p>
          <a:p>
            <a:pPr algn="ctr"/>
            <a:r>
              <a:rPr lang="ru-RU" sz="1400" dirty="0"/>
              <a:t>Админ. Сетей и оборудования</a:t>
            </a:r>
            <a:r>
              <a:rPr lang="en-US" sz="1400" dirty="0"/>
              <a:t> </a:t>
            </a:r>
          </a:p>
          <a:p>
            <a:pPr algn="ctr"/>
            <a:r>
              <a:rPr lang="ru-RU" sz="1400" b="1" dirty="0" err="1"/>
              <a:t>Коврижина</a:t>
            </a:r>
            <a:r>
              <a:rPr lang="ru-RU" sz="1400" b="1" dirty="0"/>
              <a:t> И.К.</a:t>
            </a:r>
            <a:endParaRPr lang="en-US" sz="1400" b="1" dirty="0"/>
          </a:p>
        </p:txBody>
      </p:sp>
      <p:cxnSp>
        <p:nvCxnSpPr>
          <p:cNvPr id="43" name="Соединительная линия уступом 42"/>
          <p:cNvCxnSpPr>
            <a:endCxn id="42" idx="3"/>
          </p:cNvCxnSpPr>
          <p:nvPr/>
        </p:nvCxnSpPr>
        <p:spPr>
          <a:xfrm rot="5400000">
            <a:off x="4503462" y="2977253"/>
            <a:ext cx="2700963" cy="236372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Рисунок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9445" y="4843006"/>
            <a:ext cx="1571122" cy="1496128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36474" y="4843006"/>
            <a:ext cx="1520877" cy="1473050"/>
          </a:xfrm>
          <a:prstGeom prst="rect">
            <a:avLst/>
          </a:prstGeom>
        </p:spPr>
      </p:pic>
      <p:cxnSp>
        <p:nvCxnSpPr>
          <p:cNvPr id="79" name="Соединительная линия уступом 78"/>
          <p:cNvCxnSpPr>
            <a:endCxn id="13" idx="1"/>
          </p:cNvCxnSpPr>
          <p:nvPr/>
        </p:nvCxnSpPr>
        <p:spPr>
          <a:xfrm>
            <a:off x="9063532" y="4444987"/>
            <a:ext cx="510941" cy="1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Рисунок 8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40358" y="2725440"/>
            <a:ext cx="1315809" cy="1315809"/>
          </a:xfrm>
          <a:prstGeom prst="rect">
            <a:avLst/>
          </a:prstGeom>
        </p:spPr>
      </p:pic>
      <p:sp>
        <p:nvSpPr>
          <p:cNvPr id="86" name="TextBox 85"/>
          <p:cNvSpPr txBox="1"/>
          <p:nvPr/>
        </p:nvSpPr>
        <p:spPr>
          <a:xfrm>
            <a:off x="6150608" y="1934372"/>
            <a:ext cx="2794468" cy="80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Senior Engineer</a:t>
            </a:r>
          </a:p>
          <a:p>
            <a:pPr algn="ctr"/>
            <a:r>
              <a:rPr lang="ru-RU" sz="1400" dirty="0"/>
              <a:t>З</a:t>
            </a:r>
            <a:r>
              <a:rPr lang="en-US" sz="1400" dirty="0"/>
              <a:t>D design</a:t>
            </a:r>
            <a:endParaRPr lang="ru-RU" sz="1400" dirty="0"/>
          </a:p>
          <a:p>
            <a:pPr algn="ctr"/>
            <a:r>
              <a:rPr lang="ru-RU" sz="1400" b="1" dirty="0" err="1"/>
              <a:t>Люосев</a:t>
            </a:r>
            <a:r>
              <a:rPr lang="ru-RU" sz="1400" b="1" dirty="0"/>
              <a:t> Д.А.</a:t>
            </a:r>
            <a:endParaRPr lang="en-US" sz="1400" b="1" dirty="0"/>
          </a:p>
        </p:txBody>
      </p:sp>
      <p:cxnSp>
        <p:nvCxnSpPr>
          <p:cNvPr id="87" name="Соединительная линия уступом 86"/>
          <p:cNvCxnSpPr>
            <a:stCxn id="4" idx="2"/>
            <a:endCxn id="86" idx="0"/>
          </p:cNvCxnSpPr>
          <p:nvPr/>
        </p:nvCxnSpPr>
        <p:spPr>
          <a:xfrm rot="16200000" flipH="1">
            <a:off x="6571509" y="958039"/>
            <a:ext cx="376954" cy="1575712"/>
          </a:xfrm>
          <a:prstGeom prst="bentConnector3">
            <a:avLst>
              <a:gd name="adj1" fmla="val 48315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897F9817-CDFB-486F-B0EB-2F7165D99CFE}"/>
              </a:ext>
            </a:extLst>
          </p:cNvPr>
          <p:cNvSpPr/>
          <p:nvPr/>
        </p:nvSpPr>
        <p:spPr>
          <a:xfrm>
            <a:off x="-1" y="6506988"/>
            <a:ext cx="12191999" cy="356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/>
              <a:t>Курс лекций по подготовке операторов ускорительного комплекса. Синхронизация</a:t>
            </a:r>
            <a:r>
              <a:rPr lang="ru-RU" sz="1200" b="1" dirty="0">
                <a:solidFill>
                  <a:srgbClr val="92D050"/>
                </a:solidFill>
                <a:latin typeface="Liberation Sans"/>
              </a:rPr>
              <a:t>	 											</a:t>
            </a:r>
            <a:r>
              <a:rPr lang="ru-RU" b="1" dirty="0">
                <a:solidFill>
                  <a:schemeClr val="bg1"/>
                </a:solidFill>
                <a:latin typeface="Liberation Sans"/>
              </a:rPr>
              <a:t>19</a:t>
            </a:r>
            <a:endParaRPr lang="ru-RU" sz="1200" b="1" dirty="0">
              <a:solidFill>
                <a:schemeClr val="bg1"/>
              </a:solidFill>
              <a:latin typeface="Liberation Sans"/>
            </a:endParaRPr>
          </a:p>
        </p:txBody>
      </p:sp>
    </p:spTree>
    <p:extLst>
      <p:ext uri="{BB962C8B-B14F-4D97-AF65-F5344CB8AC3E}">
        <p14:creationId xmlns:p14="http://schemas.microsoft.com/office/powerpoint/2010/main" val="896376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D2051F1-DAB5-494C-8C04-AC514D94D305}"/>
              </a:ext>
            </a:extLst>
          </p:cNvPr>
          <p:cNvSpPr/>
          <p:nvPr/>
        </p:nvSpPr>
        <p:spPr>
          <a:xfrm>
            <a:off x="-1" y="6506988"/>
            <a:ext cx="12191999" cy="356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/>
              <a:t>Курс лекций по подготовке операторов ускорительного комплекса. Синхронизация</a:t>
            </a:r>
            <a:r>
              <a:rPr lang="ru-RU" sz="1200" b="1" dirty="0">
                <a:solidFill>
                  <a:srgbClr val="92D050"/>
                </a:solidFill>
                <a:latin typeface="Liberation Sans"/>
              </a:rPr>
              <a:t>	 											</a:t>
            </a:r>
            <a:r>
              <a:rPr lang="ru-RU" b="1" dirty="0">
                <a:solidFill>
                  <a:schemeClr val="bg1"/>
                </a:solidFill>
                <a:latin typeface="Liberation Sans"/>
              </a:rPr>
              <a:t>2</a:t>
            </a:r>
            <a:endParaRPr lang="ru-RU" sz="1200" b="1" dirty="0">
              <a:solidFill>
                <a:schemeClr val="bg1"/>
              </a:solidFill>
              <a:latin typeface="Liberation San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4A718F-C3DD-4B5A-AC38-06A15E2A7981}"/>
              </a:ext>
            </a:extLst>
          </p:cNvPr>
          <p:cNvSpPr/>
          <p:nvPr/>
        </p:nvSpPr>
        <p:spPr>
          <a:xfrm>
            <a:off x="0" y="1"/>
            <a:ext cx="12191999" cy="541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Общая схема существующей СС 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CDBD9F-6046-46A3-9A22-4C53E3907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771" y="656812"/>
            <a:ext cx="8766453" cy="567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865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DD58FB3-3094-43CC-9DF8-91B8FFC678AC}"/>
              </a:ext>
            </a:extLst>
          </p:cNvPr>
          <p:cNvSpPr txBox="1"/>
          <p:nvPr/>
        </p:nvSpPr>
        <p:spPr>
          <a:xfrm>
            <a:off x="3957529" y="2303948"/>
            <a:ext cx="4182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/>
              <a:t>Спасибо за внимание!</a:t>
            </a:r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8BFF57-6F57-4A5B-8B23-BF5B2546FF00}"/>
              </a:ext>
            </a:extLst>
          </p:cNvPr>
          <p:cNvSpPr txBox="1"/>
          <p:nvPr/>
        </p:nvSpPr>
        <p:spPr>
          <a:xfrm>
            <a:off x="6237582" y="4968496"/>
            <a:ext cx="5484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Лектор: старший инженер </a:t>
            </a:r>
            <a:r>
              <a:rPr lang="ru-RU" sz="2400" dirty="0" err="1"/>
              <a:t>Шириков</a:t>
            </a:r>
            <a:r>
              <a:rPr lang="ru-RU" sz="2400" dirty="0"/>
              <a:t> И.В.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2" y="0"/>
            <a:ext cx="12191999" cy="92619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Ускорительный комплекс </a:t>
            </a:r>
            <a:r>
              <a:rPr lang="en-US" sz="2400" dirty="0"/>
              <a:t>NICA</a:t>
            </a:r>
            <a:r>
              <a:rPr lang="ru-RU" sz="2400" dirty="0"/>
              <a:t>: </a:t>
            </a:r>
          </a:p>
          <a:p>
            <a:pPr algn="ctr"/>
            <a:r>
              <a:rPr lang="ru-RU" sz="2400" dirty="0"/>
              <a:t>Курс лекций по подготовке операторов ускорительного комплекса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525A6E7-5BC7-4F5F-B8C2-445BA33CF60E}"/>
              </a:ext>
            </a:extLst>
          </p:cNvPr>
          <p:cNvSpPr/>
          <p:nvPr/>
        </p:nvSpPr>
        <p:spPr>
          <a:xfrm>
            <a:off x="-2" y="6234959"/>
            <a:ext cx="12191999" cy="62304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2400" dirty="0">
                <a:solidFill>
                  <a:schemeClr val="bg1"/>
                </a:solidFill>
                <a:latin typeface="Liberation Sans"/>
              </a:rPr>
              <a:t> 20 октября 2023 г., Дубна, ЛФВЭ ОИЯИ</a:t>
            </a:r>
          </a:p>
        </p:txBody>
      </p:sp>
    </p:spTree>
    <p:extLst>
      <p:ext uri="{BB962C8B-B14F-4D97-AF65-F5344CB8AC3E}">
        <p14:creationId xmlns:p14="http://schemas.microsoft.com/office/powerpoint/2010/main" val="1917630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4A718F-C3DD-4B5A-AC38-06A15E2A7981}"/>
              </a:ext>
            </a:extLst>
          </p:cNvPr>
          <p:cNvSpPr/>
          <p:nvPr/>
        </p:nvSpPr>
        <p:spPr>
          <a:xfrm>
            <a:off x="0" y="1"/>
            <a:ext cx="12192000" cy="541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Ядро системы на </a:t>
            </a:r>
            <a:r>
              <a:rPr lang="en-US" sz="2800" b="1" dirty="0">
                <a:solidFill>
                  <a:schemeClr val="tx1"/>
                </a:solidFill>
              </a:rPr>
              <a:t>FPD-Link II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8AE86C-F625-4EDD-BB2D-DF013CD6D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942" y="1543490"/>
            <a:ext cx="8655417" cy="484992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355DD69-9AED-4409-8A98-2E2BB2294DF9}"/>
              </a:ext>
            </a:extLst>
          </p:cNvPr>
          <p:cNvSpPr txBox="1"/>
          <p:nvPr/>
        </p:nvSpPr>
        <p:spPr>
          <a:xfrm>
            <a:off x="1704854" y="564825"/>
            <a:ext cx="8761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ru-RU" dirty="0"/>
              <a:t>Канал передачи потока синхронизации реализован на чипсете из 2-х микросхем:</a:t>
            </a:r>
          </a:p>
          <a:p>
            <a:pPr algn="ctr"/>
            <a:r>
              <a:rPr lang="ru-RU" b="1" dirty="0"/>
              <a:t> 	</a:t>
            </a:r>
            <a:r>
              <a:rPr lang="en-US" b="1" dirty="0"/>
              <a:t>C</a:t>
            </a:r>
            <a:r>
              <a:rPr lang="ru-RU" b="1" dirty="0" err="1"/>
              <a:t>ериализатора</a:t>
            </a:r>
            <a:r>
              <a:rPr lang="ru-RU" b="1" dirty="0"/>
              <a:t> (</a:t>
            </a:r>
            <a:r>
              <a:rPr lang="en-US" b="1" dirty="0"/>
              <a:t>DS90UR241</a:t>
            </a:r>
            <a:r>
              <a:rPr lang="ru-RU" b="1" dirty="0"/>
              <a:t>)</a:t>
            </a:r>
            <a:r>
              <a:rPr lang="en-US" b="1" dirty="0"/>
              <a:t> </a:t>
            </a:r>
            <a:r>
              <a:rPr lang="ru-RU" b="1" dirty="0"/>
              <a:t>и </a:t>
            </a:r>
            <a:r>
              <a:rPr lang="ru-RU" b="1" dirty="0" err="1"/>
              <a:t>Десериализатора</a:t>
            </a:r>
            <a:r>
              <a:rPr lang="ru-RU" b="1" dirty="0"/>
              <a:t> (</a:t>
            </a:r>
            <a:r>
              <a:rPr lang="en-US" b="1" dirty="0"/>
              <a:t>DS90UR</a:t>
            </a:r>
            <a:r>
              <a:rPr lang="ru-RU" b="1" dirty="0"/>
              <a:t>124)</a:t>
            </a:r>
            <a:r>
              <a:rPr lang="ru-RU" dirty="0"/>
              <a:t>,</a:t>
            </a:r>
            <a:endParaRPr lang="en-US" dirty="0"/>
          </a:p>
          <a:p>
            <a:pPr algn="ctr"/>
            <a:r>
              <a:rPr lang="ru-RU" dirty="0"/>
              <a:t> которые</a:t>
            </a:r>
            <a:r>
              <a:rPr lang="en-US" dirty="0"/>
              <a:t> </a:t>
            </a:r>
            <a:r>
              <a:rPr lang="ru-RU" dirty="0"/>
              <a:t>используют интерфейс </a:t>
            </a:r>
            <a:r>
              <a:rPr lang="ru-RU" b="1" dirty="0" err="1"/>
              <a:t>Интерфейс</a:t>
            </a:r>
            <a:r>
              <a:rPr lang="ru-RU" b="1" dirty="0"/>
              <a:t> </a:t>
            </a:r>
            <a:r>
              <a:rPr lang="en-US" b="1" dirty="0"/>
              <a:t>FPD-LINK</a:t>
            </a:r>
            <a:r>
              <a:rPr lang="ru-RU" b="1" dirty="0"/>
              <a:t> </a:t>
            </a:r>
            <a:r>
              <a:rPr lang="en-US" b="1" dirty="0"/>
              <a:t>II </a:t>
            </a:r>
            <a:endParaRPr lang="ru-RU" b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BEACE0F-9FAA-48A8-95E4-178D9E1D795D}"/>
              </a:ext>
            </a:extLst>
          </p:cNvPr>
          <p:cNvSpPr/>
          <p:nvPr/>
        </p:nvSpPr>
        <p:spPr>
          <a:xfrm>
            <a:off x="-1" y="6506988"/>
            <a:ext cx="12191999" cy="356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/>
              <a:t>Курс лекций по подготовке операторов ускорительного комплекса. Синхронизация</a:t>
            </a:r>
            <a:r>
              <a:rPr lang="ru-RU" sz="1200" b="1" dirty="0">
                <a:solidFill>
                  <a:srgbClr val="92D050"/>
                </a:solidFill>
                <a:latin typeface="Liberation Sans"/>
              </a:rPr>
              <a:t>	 											</a:t>
            </a:r>
            <a:r>
              <a:rPr lang="ru-RU" sz="1200" b="1" dirty="0">
                <a:solidFill>
                  <a:schemeClr val="bg1"/>
                </a:solidFill>
                <a:latin typeface="Liberation San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51197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4A718F-C3DD-4B5A-AC38-06A15E2A7981}"/>
              </a:ext>
            </a:extLst>
          </p:cNvPr>
          <p:cNvSpPr/>
          <p:nvPr/>
        </p:nvSpPr>
        <p:spPr>
          <a:xfrm>
            <a:off x="0" y="1"/>
            <a:ext cx="12192000" cy="541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FPD-Link II</a:t>
            </a:r>
            <a:r>
              <a:rPr lang="ru-RU" sz="2800" b="1" dirty="0">
                <a:solidFill>
                  <a:schemeClr val="tx1"/>
                </a:solidFill>
              </a:rPr>
              <a:t> + </a:t>
            </a:r>
            <a:r>
              <a:rPr lang="en-US" sz="2800" b="1" dirty="0">
                <a:solidFill>
                  <a:schemeClr val="tx1"/>
                </a:solidFill>
              </a:rPr>
              <a:t>FPGA + Ethernet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B55C3FB-B6CF-4AAF-9939-E7591F8869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62"/>
          <a:stretch/>
        </p:blipFill>
        <p:spPr bwMode="auto">
          <a:xfrm>
            <a:off x="2165037" y="4561842"/>
            <a:ext cx="7861925" cy="17756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F36C16-68F2-498F-B8EF-7429E72E9844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7"/>
          <a:stretch/>
        </p:blipFill>
        <p:spPr>
          <a:xfrm>
            <a:off x="5809279" y="551496"/>
            <a:ext cx="6260801" cy="3486764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1DE9248-1F98-4C42-BECE-9EA1AE670575}"/>
              </a:ext>
            </a:extLst>
          </p:cNvPr>
          <p:cNvSpPr/>
          <p:nvPr/>
        </p:nvSpPr>
        <p:spPr>
          <a:xfrm>
            <a:off x="311948" y="632415"/>
            <a:ext cx="58479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ru-RU" sz="2400" dirty="0"/>
              <a:t>Передача до </a:t>
            </a:r>
            <a:r>
              <a:rPr lang="en-US" sz="2400" b="1" dirty="0"/>
              <a:t>24 </a:t>
            </a:r>
            <a:r>
              <a:rPr lang="ru-RU" sz="2400" dirty="0"/>
              <a:t>сигналов (событий) за 1 такт генератора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ru-RU" sz="2400" dirty="0"/>
              <a:t>Единая частота </a:t>
            </a:r>
            <a:r>
              <a:rPr lang="ru-RU" sz="2400" b="1" dirty="0"/>
              <a:t>40 МГц </a:t>
            </a:r>
            <a:r>
              <a:rPr lang="ru-RU" sz="2400" dirty="0"/>
              <a:t>во всей сети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ru-RU" sz="2400" dirty="0"/>
              <a:t>Возможность измерения абсолютной величины задержки до каждого ОУ</a:t>
            </a:r>
          </a:p>
          <a:p>
            <a:endParaRPr lang="ru-RU" sz="2400" dirty="0"/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ru-RU" sz="2400" dirty="0"/>
              <a:t>Непрерывный контроль целостности сети синхронизации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ru-RU" sz="2400" dirty="0"/>
              <a:t>Управление по </a:t>
            </a:r>
            <a:r>
              <a:rPr lang="en-US" sz="2400" dirty="0"/>
              <a:t>TCP/IP</a:t>
            </a:r>
            <a:endParaRPr lang="ru-RU" sz="16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311948" y="3991145"/>
            <a:ext cx="9709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/>
              <a:t>Возможность передачи любой информации по выделенным каналам</a:t>
            </a:r>
            <a:r>
              <a:rPr lang="ru-RU" sz="2000" dirty="0"/>
              <a:t>!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199D504-4ABC-4255-9BCB-4D482567C835}"/>
              </a:ext>
            </a:extLst>
          </p:cNvPr>
          <p:cNvSpPr/>
          <p:nvPr/>
        </p:nvSpPr>
        <p:spPr>
          <a:xfrm>
            <a:off x="-1" y="6506988"/>
            <a:ext cx="12191999" cy="356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/>
              <a:t>Курс лекций по подготовке операторов ускорительного комплекса. Синхронизация</a:t>
            </a:r>
            <a:r>
              <a:rPr lang="ru-RU" sz="1200" b="1" dirty="0">
                <a:solidFill>
                  <a:srgbClr val="92D050"/>
                </a:solidFill>
                <a:latin typeface="Liberation Sans"/>
              </a:rPr>
              <a:t>	 											</a:t>
            </a:r>
            <a:r>
              <a:rPr lang="ru-RU" b="1" dirty="0">
                <a:solidFill>
                  <a:schemeClr val="bg1"/>
                </a:solidFill>
                <a:latin typeface="Liberation Sans"/>
              </a:rPr>
              <a:t>4</a:t>
            </a:r>
            <a:endParaRPr lang="ru-RU" sz="1200" b="1" dirty="0">
              <a:solidFill>
                <a:schemeClr val="bg1"/>
              </a:solidFill>
              <a:latin typeface="Liberation Sans"/>
            </a:endParaRPr>
          </a:p>
        </p:txBody>
      </p:sp>
    </p:spTree>
    <p:extLst>
      <p:ext uri="{BB962C8B-B14F-4D97-AF65-F5344CB8AC3E}">
        <p14:creationId xmlns:p14="http://schemas.microsoft.com/office/powerpoint/2010/main" val="2172115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4A718F-C3DD-4B5A-AC38-06A15E2A7981}"/>
              </a:ext>
            </a:extLst>
          </p:cNvPr>
          <p:cNvSpPr/>
          <p:nvPr/>
        </p:nvSpPr>
        <p:spPr>
          <a:xfrm>
            <a:off x="0" y="1"/>
            <a:ext cx="12192000" cy="541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Топология сети синхронизации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0239B44-9D4F-44ED-B1BF-6F2ADCE75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443" y="541021"/>
            <a:ext cx="7917840" cy="559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508593" y="911316"/>
            <a:ext cx="4134767" cy="156966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Топология - дерево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До </a:t>
            </a:r>
            <a:r>
              <a:rPr lang="en-US" sz="2400" dirty="0"/>
              <a:t>65 000</a:t>
            </a:r>
            <a:r>
              <a:rPr lang="ru-RU" sz="2400" dirty="0"/>
              <a:t> устройств в 1 сети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До </a:t>
            </a:r>
            <a:r>
              <a:rPr lang="en-US" sz="2400" dirty="0"/>
              <a:t>N*</a:t>
            </a:r>
            <a:r>
              <a:rPr lang="ru-RU" sz="2400" dirty="0"/>
              <a:t>8 ОУ на </a:t>
            </a:r>
            <a:r>
              <a:rPr lang="en-US" sz="2400" dirty="0"/>
              <a:t>N-</a:t>
            </a:r>
            <a:r>
              <a:rPr lang="ru-RU" sz="2400" dirty="0"/>
              <a:t>ном слое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40886" y="5542371"/>
            <a:ext cx="5701418" cy="830997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/>
              <a:t>В качестве ОУ может быть любое электронное устройство с «ядром» ОУ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80416" y="1054610"/>
            <a:ext cx="3877056" cy="181588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/>
              <a:t>Сеть строится из 1 головного устройства, коммутатора 1 уровня и </a:t>
            </a:r>
            <a:r>
              <a:rPr lang="en-US" sz="2800" dirty="0"/>
              <a:t>….</a:t>
            </a:r>
            <a:endParaRPr lang="ru-RU" sz="28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64A6D0E-154B-4CDC-BC9F-8CB3A1BEAE11}"/>
              </a:ext>
            </a:extLst>
          </p:cNvPr>
          <p:cNvSpPr/>
          <p:nvPr/>
        </p:nvSpPr>
        <p:spPr>
          <a:xfrm>
            <a:off x="-1" y="6506988"/>
            <a:ext cx="12191999" cy="356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/>
              <a:t>Курс лекций по подготовке операторов ускорительного комплекса. Синхронизация</a:t>
            </a:r>
            <a:r>
              <a:rPr lang="ru-RU" sz="1200" b="1" dirty="0">
                <a:solidFill>
                  <a:srgbClr val="92D050"/>
                </a:solidFill>
                <a:latin typeface="Liberation Sans"/>
              </a:rPr>
              <a:t>	 											</a:t>
            </a:r>
            <a:r>
              <a:rPr lang="ru-RU" b="1" dirty="0">
                <a:solidFill>
                  <a:schemeClr val="bg1"/>
                </a:solidFill>
                <a:latin typeface="Liberation Sans"/>
              </a:rPr>
              <a:t>5</a:t>
            </a:r>
            <a:endParaRPr lang="ru-RU" sz="1200" b="1" dirty="0">
              <a:solidFill>
                <a:schemeClr val="bg1"/>
              </a:solidFill>
              <a:latin typeface="Liberation Sans"/>
            </a:endParaRPr>
          </a:p>
        </p:txBody>
      </p:sp>
    </p:spTree>
    <p:extLst>
      <p:ext uri="{BB962C8B-B14F-4D97-AF65-F5344CB8AC3E}">
        <p14:creationId xmlns:p14="http://schemas.microsoft.com/office/powerpoint/2010/main" val="1907215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4A718F-C3DD-4B5A-AC38-06A15E2A7981}"/>
              </a:ext>
            </a:extLst>
          </p:cNvPr>
          <p:cNvSpPr/>
          <p:nvPr/>
        </p:nvSpPr>
        <p:spPr>
          <a:xfrm>
            <a:off x="0" y="1"/>
            <a:ext cx="12192000" cy="541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Аппаратная основа системы синхронизации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6B7870-7935-46A4-87BE-70A93968F7C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582" y="2671695"/>
            <a:ext cx="5030234" cy="4709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66FE78-A91B-4232-AFC3-C86EEC04C3A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578" y="4529130"/>
            <a:ext cx="5030238" cy="4718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5224869-A854-4A63-8078-AD058679394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579" y="990378"/>
            <a:ext cx="5030237" cy="4838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B16D36-4CE6-4C43-860F-1354AB8D896A}"/>
              </a:ext>
            </a:extLst>
          </p:cNvPr>
          <p:cNvSpPr txBox="1"/>
          <p:nvPr/>
        </p:nvSpPr>
        <p:spPr>
          <a:xfrm>
            <a:off x="6756111" y="1458890"/>
            <a:ext cx="3783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// Распределитель – коммутатор СС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9DD32E-C386-4B22-AAE2-73B46B31FA30}"/>
              </a:ext>
            </a:extLst>
          </p:cNvPr>
          <p:cNvSpPr txBox="1"/>
          <p:nvPr/>
        </p:nvSpPr>
        <p:spPr>
          <a:xfrm>
            <a:off x="6756111" y="3112823"/>
            <a:ext cx="3257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/>
              <a:t>// Оконечное устройство СС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89BB49-2DAD-4F65-AC82-587748766F8E}"/>
              </a:ext>
            </a:extLst>
          </p:cNvPr>
          <p:cNvSpPr txBox="1"/>
          <p:nvPr/>
        </p:nvSpPr>
        <p:spPr>
          <a:xfrm>
            <a:off x="6762152" y="5005855"/>
            <a:ext cx="2423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// Распределитель ВЧ</a:t>
            </a:r>
            <a:r>
              <a:rPr lang="en-US" b="1" dirty="0"/>
              <a:t> </a:t>
            </a:r>
            <a:endParaRPr lang="ru-RU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832579" y="1781339"/>
            <a:ext cx="469718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Выполняет роль сетевого коммутатора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Имеет порт для соединения с Головным уст-</a:t>
            </a:r>
            <a:r>
              <a:rPr lang="ru-RU" sz="1600" dirty="0" err="1"/>
              <a:t>вом</a:t>
            </a: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8</a:t>
            </a:r>
            <a:r>
              <a:rPr lang="en-US" sz="1600" dirty="0"/>
              <a:t> </a:t>
            </a:r>
            <a:r>
              <a:rPr lang="ru-RU" sz="1600" dirty="0"/>
              <a:t>управляемых портов типа </a:t>
            </a:r>
            <a:r>
              <a:rPr lang="en-US" sz="1600" dirty="0"/>
              <a:t>Down-Link</a:t>
            </a:r>
            <a:endParaRPr lang="ru-RU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6756111" y="3400047"/>
            <a:ext cx="553342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Является оконечной точкой ветви дерева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Содержит до 24 пользовательских выхода</a:t>
            </a:r>
          </a:p>
          <a:p>
            <a:r>
              <a:rPr lang="ru-RU" sz="1600" dirty="0"/>
              <a:t>      с возможностью регулировки длительности и задержки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Дополнительный порт для привязки к внешнему сигналу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756111" y="5310639"/>
            <a:ext cx="454547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Вход ВЧ меандра от задающего генератора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8</a:t>
            </a:r>
            <a:r>
              <a:rPr lang="en-US" sz="1600" dirty="0"/>
              <a:t> </a:t>
            </a:r>
            <a:r>
              <a:rPr lang="ru-RU" sz="1600" dirty="0"/>
              <a:t>управляемых портов передачи ВЧ меандра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Устройства объединяются в древовидную сеть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Содержит ядро ОУ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6" b="48120"/>
          <a:stretch/>
        </p:blipFill>
        <p:spPr>
          <a:xfrm>
            <a:off x="207264" y="3592987"/>
            <a:ext cx="2767584" cy="2774430"/>
          </a:xfrm>
          <a:prstGeom prst="rect">
            <a:avLst/>
          </a:prstGeom>
        </p:spPr>
      </p:pic>
      <p:pic>
        <p:nvPicPr>
          <p:cNvPr id="14" name="Picture 2" descr="https://sun9-5.userapi.com/DG23rfUBioi2786YiizOdtGyXWDncbw_un0AHw/9k_pU-yvd7w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65" b="19686"/>
          <a:stretch/>
        </p:blipFill>
        <p:spPr bwMode="auto">
          <a:xfrm>
            <a:off x="291440" y="1042977"/>
            <a:ext cx="5803392" cy="2422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30" r="18078" b="3211"/>
          <a:stretch/>
        </p:blipFill>
        <p:spPr>
          <a:xfrm>
            <a:off x="3315126" y="3617371"/>
            <a:ext cx="2779706" cy="27744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414236" y="531538"/>
            <a:ext cx="1866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II </a:t>
            </a:r>
            <a:r>
              <a:rPr lang="ru-RU" sz="2400" b="1" dirty="0"/>
              <a:t>поколение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59675" y="542573"/>
            <a:ext cx="1785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 </a:t>
            </a:r>
            <a:r>
              <a:rPr lang="ru-RU" sz="2400" b="1" dirty="0"/>
              <a:t>поколение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482BCC7-B0D5-4533-938D-2DDD10570A8C}"/>
              </a:ext>
            </a:extLst>
          </p:cNvPr>
          <p:cNvSpPr/>
          <p:nvPr/>
        </p:nvSpPr>
        <p:spPr>
          <a:xfrm>
            <a:off x="-1" y="6506988"/>
            <a:ext cx="12191999" cy="356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/>
              <a:t>Курс лекций по подготовке операторов ускорительного комплекса. Синхронизация</a:t>
            </a:r>
            <a:r>
              <a:rPr lang="ru-RU" sz="1200" b="1" dirty="0">
                <a:solidFill>
                  <a:srgbClr val="92D050"/>
                </a:solidFill>
                <a:latin typeface="Liberation Sans"/>
              </a:rPr>
              <a:t>	 											</a:t>
            </a:r>
            <a:r>
              <a:rPr lang="ru-RU" b="1" dirty="0">
                <a:solidFill>
                  <a:schemeClr val="bg1"/>
                </a:solidFill>
                <a:latin typeface="Liberation Sans"/>
              </a:rPr>
              <a:t>6</a:t>
            </a:r>
            <a:endParaRPr lang="ru-RU" sz="1200" b="1" dirty="0">
              <a:solidFill>
                <a:schemeClr val="bg1"/>
              </a:solidFill>
              <a:latin typeface="Liberation Sans"/>
            </a:endParaRPr>
          </a:p>
        </p:txBody>
      </p:sp>
    </p:spTree>
    <p:extLst>
      <p:ext uri="{BB962C8B-B14F-4D97-AF65-F5344CB8AC3E}">
        <p14:creationId xmlns:p14="http://schemas.microsoft.com/office/powerpoint/2010/main" val="2244674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4A718F-C3DD-4B5A-AC38-06A15E2A7981}"/>
              </a:ext>
            </a:extLst>
          </p:cNvPr>
          <p:cNvSpPr/>
          <p:nvPr/>
        </p:nvSpPr>
        <p:spPr>
          <a:xfrm>
            <a:off x="0" y="1"/>
            <a:ext cx="12192000" cy="541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Сеть системы синхронизации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DA7AD1-0381-4A57-9001-B62E288DF5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19" t="42201" r="5972" b="11601"/>
          <a:stretch/>
        </p:blipFill>
        <p:spPr>
          <a:xfrm rot="5400000">
            <a:off x="3143488" y="-1069542"/>
            <a:ext cx="5905031" cy="9144001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ED26575-BBDB-4408-9EE1-95DEC13B832C}"/>
              </a:ext>
            </a:extLst>
          </p:cNvPr>
          <p:cNvSpPr/>
          <p:nvPr/>
        </p:nvSpPr>
        <p:spPr>
          <a:xfrm rot="752371">
            <a:off x="3855464" y="1687861"/>
            <a:ext cx="180975" cy="1714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E9E9FB7-E563-4C11-8D96-125D24828064}"/>
              </a:ext>
            </a:extLst>
          </p:cNvPr>
          <p:cNvSpPr/>
          <p:nvPr/>
        </p:nvSpPr>
        <p:spPr>
          <a:xfrm rot="752371">
            <a:off x="3555449" y="2656670"/>
            <a:ext cx="171044" cy="1907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2909BE2-D1D6-4740-A2E3-0772B1A6E7A2}"/>
              </a:ext>
            </a:extLst>
          </p:cNvPr>
          <p:cNvSpPr/>
          <p:nvPr/>
        </p:nvSpPr>
        <p:spPr>
          <a:xfrm>
            <a:off x="7253291" y="3695705"/>
            <a:ext cx="100011" cy="94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E45C3A9-84B6-413F-9F5F-46A418998BB0}"/>
              </a:ext>
            </a:extLst>
          </p:cNvPr>
          <p:cNvSpPr/>
          <p:nvPr/>
        </p:nvSpPr>
        <p:spPr>
          <a:xfrm>
            <a:off x="8286755" y="1979758"/>
            <a:ext cx="100011" cy="10001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29EDCBA8-74BF-4FB4-86E2-6F71B825F9EE}"/>
              </a:ext>
            </a:extLst>
          </p:cNvPr>
          <p:cNvSpPr/>
          <p:nvPr/>
        </p:nvSpPr>
        <p:spPr>
          <a:xfrm>
            <a:off x="10400303" y="2763702"/>
            <a:ext cx="100011" cy="10001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453738-87B4-46B2-91CE-7031EE7CA071}"/>
              </a:ext>
            </a:extLst>
          </p:cNvPr>
          <p:cNvSpPr txBox="1"/>
          <p:nvPr/>
        </p:nvSpPr>
        <p:spPr>
          <a:xfrm>
            <a:off x="9998253" y="1817099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34A389-437D-4686-B554-43534FEAF4BD}"/>
              </a:ext>
            </a:extLst>
          </p:cNvPr>
          <p:cNvSpPr txBox="1"/>
          <p:nvPr/>
        </p:nvSpPr>
        <p:spPr>
          <a:xfrm>
            <a:off x="7640242" y="1708705"/>
            <a:ext cx="630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ИП МВ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582C436-AF0C-43E8-B8DD-F395BD62750E}"/>
              </a:ext>
            </a:extLst>
          </p:cNvPr>
          <p:cNvSpPr/>
          <p:nvPr/>
        </p:nvSpPr>
        <p:spPr>
          <a:xfrm>
            <a:off x="6646638" y="5826893"/>
            <a:ext cx="100011" cy="10001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DEC7366-C030-42B3-AB88-11C91DEE9ED8}"/>
              </a:ext>
            </a:extLst>
          </p:cNvPr>
          <p:cNvSpPr/>
          <p:nvPr/>
        </p:nvSpPr>
        <p:spPr>
          <a:xfrm>
            <a:off x="6337899" y="5010623"/>
            <a:ext cx="100011" cy="10001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57AB42-9B84-4DEC-8E4E-E89E1F3A9397}"/>
              </a:ext>
            </a:extLst>
          </p:cNvPr>
          <p:cNvSpPr txBox="1"/>
          <p:nvPr/>
        </p:nvSpPr>
        <p:spPr>
          <a:xfrm>
            <a:off x="5752915" y="4555051"/>
            <a:ext cx="5357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ЛУТИ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756A5C-B37F-4272-881F-A7B6077FEC14}"/>
              </a:ext>
            </a:extLst>
          </p:cNvPr>
          <p:cNvSpPr txBox="1"/>
          <p:nvPr/>
        </p:nvSpPr>
        <p:spPr>
          <a:xfrm>
            <a:off x="6961247" y="5876898"/>
            <a:ext cx="1630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ЩСУ </a:t>
            </a:r>
          </a:p>
          <a:p>
            <a:r>
              <a:rPr lang="ru-RU" dirty="0"/>
              <a:t>привязка 50 Гц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D3847ABE-8C1E-4E49-AE53-7B0C71F966EE}"/>
              </a:ext>
            </a:extLst>
          </p:cNvPr>
          <p:cNvSpPr/>
          <p:nvPr/>
        </p:nvSpPr>
        <p:spPr>
          <a:xfrm>
            <a:off x="6728686" y="6116779"/>
            <a:ext cx="100011" cy="10001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413207-ED30-4401-9D0B-F7D46842DC3C}"/>
              </a:ext>
            </a:extLst>
          </p:cNvPr>
          <p:cNvSpPr txBox="1"/>
          <p:nvPr/>
        </p:nvSpPr>
        <p:spPr>
          <a:xfrm>
            <a:off x="10102449" y="2342419"/>
            <a:ext cx="494046" cy="415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1" dirty="0"/>
              <a:t>LLRF</a:t>
            </a:r>
          </a:p>
          <a:p>
            <a:r>
              <a:rPr lang="ru-RU" sz="1051" dirty="0" err="1"/>
              <a:t>Нукл</a:t>
            </a:r>
            <a:r>
              <a:rPr lang="ru-RU" sz="1051" dirty="0"/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1CC7E05-C5B5-4F1B-AE99-79BB950F5C4E}"/>
              </a:ext>
            </a:extLst>
          </p:cNvPr>
          <p:cNvSpPr txBox="1"/>
          <p:nvPr/>
        </p:nvSpPr>
        <p:spPr>
          <a:xfrm>
            <a:off x="6747086" y="3280528"/>
            <a:ext cx="954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Свитч</a:t>
            </a:r>
          </a:p>
          <a:p>
            <a:r>
              <a:rPr lang="ru-RU" sz="1200" dirty="0"/>
              <a:t>Бустер</a:t>
            </a:r>
          </a:p>
          <a:p>
            <a:r>
              <a:rPr lang="ru-RU" sz="1200" dirty="0" err="1"/>
              <a:t>Нукл</a:t>
            </a:r>
            <a:endParaRPr lang="ru-RU" sz="1200" dirty="0"/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BD78D89E-BF2C-4F51-A876-13E65CF19BBA}"/>
              </a:ext>
            </a:extLst>
          </p:cNvPr>
          <p:cNvSpPr/>
          <p:nvPr/>
        </p:nvSpPr>
        <p:spPr>
          <a:xfrm>
            <a:off x="5802175" y="3595694"/>
            <a:ext cx="100011" cy="10001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4CDB26F7-3CF7-4A6A-B232-B2493B26E7D6}"/>
              </a:ext>
            </a:extLst>
          </p:cNvPr>
          <p:cNvSpPr/>
          <p:nvPr/>
        </p:nvSpPr>
        <p:spPr>
          <a:xfrm>
            <a:off x="5802175" y="3893635"/>
            <a:ext cx="100011" cy="10001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0ECCEB-36A4-406F-88EC-AD10BDBD7CA0}"/>
              </a:ext>
            </a:extLst>
          </p:cNvPr>
          <p:cNvSpPr txBox="1"/>
          <p:nvPr/>
        </p:nvSpPr>
        <p:spPr>
          <a:xfrm>
            <a:off x="5106079" y="3331341"/>
            <a:ext cx="601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/>
              <a:t>Внут</a:t>
            </a:r>
            <a:r>
              <a:rPr lang="ru-RU" sz="1400" dirty="0"/>
              <a:t>.</a:t>
            </a:r>
          </a:p>
          <a:p>
            <a:r>
              <a:rPr lang="ru-RU" sz="1400" dirty="0"/>
              <a:t>Миш</a:t>
            </a:r>
            <a:r>
              <a:rPr lang="ru-RU" sz="1051" dirty="0"/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FC849F5-7A2B-4907-993F-45FC6521E80C}"/>
              </a:ext>
            </a:extLst>
          </p:cNvPr>
          <p:cNvSpPr txBox="1"/>
          <p:nvPr/>
        </p:nvSpPr>
        <p:spPr>
          <a:xfrm>
            <a:off x="5137587" y="3854353"/>
            <a:ext cx="883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Ион.</a:t>
            </a:r>
          </a:p>
          <a:p>
            <a:r>
              <a:rPr lang="ru-RU" sz="1400" dirty="0"/>
              <a:t>Монитор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0F679A77-355A-45ED-BE66-3E001572855D}"/>
              </a:ext>
            </a:extLst>
          </p:cNvPr>
          <p:cNvSpPr/>
          <p:nvPr/>
        </p:nvSpPr>
        <p:spPr>
          <a:xfrm>
            <a:off x="7253291" y="2545814"/>
            <a:ext cx="100011" cy="10001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B24855A-872E-43E1-955F-2BD760FF9353}"/>
              </a:ext>
            </a:extLst>
          </p:cNvPr>
          <p:cNvSpPr txBox="1"/>
          <p:nvPr/>
        </p:nvSpPr>
        <p:spPr>
          <a:xfrm>
            <a:off x="6622952" y="2460072"/>
            <a:ext cx="903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Кикер</a:t>
            </a:r>
          </a:p>
          <a:p>
            <a:r>
              <a:rPr lang="ru-RU" sz="1400" dirty="0"/>
              <a:t>Перепуск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9C68E7CE-A61D-4361-B3B9-3B8D63C8A043}"/>
              </a:ext>
            </a:extLst>
          </p:cNvPr>
          <p:cNvSpPr/>
          <p:nvPr/>
        </p:nvSpPr>
        <p:spPr>
          <a:xfrm>
            <a:off x="4052893" y="2229102"/>
            <a:ext cx="100011" cy="10001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41CA271-8B88-40A9-B2FC-7E6EE76529D6}"/>
              </a:ext>
            </a:extLst>
          </p:cNvPr>
          <p:cNvSpPr txBox="1"/>
          <p:nvPr/>
        </p:nvSpPr>
        <p:spPr>
          <a:xfrm>
            <a:off x="4133388" y="1869610"/>
            <a:ext cx="965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вывод</a:t>
            </a:r>
          </a:p>
          <a:p>
            <a:r>
              <a:rPr lang="ru-RU" sz="1400" dirty="0" err="1"/>
              <a:t>Рукояткин</a:t>
            </a:r>
            <a:endParaRPr lang="ru-RU" sz="1400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83026132-CBCB-4393-BE87-F8C940683B7D}"/>
              </a:ext>
            </a:extLst>
          </p:cNvPr>
          <p:cNvSpPr/>
          <p:nvPr/>
        </p:nvSpPr>
        <p:spPr>
          <a:xfrm>
            <a:off x="3092371" y="1010645"/>
            <a:ext cx="100011" cy="10001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922BAE8B-3C06-4CF0-8A5B-51CEE17DA5EB}"/>
              </a:ext>
            </a:extLst>
          </p:cNvPr>
          <p:cNvSpPr/>
          <p:nvPr/>
        </p:nvSpPr>
        <p:spPr>
          <a:xfrm>
            <a:off x="4536162" y="1320031"/>
            <a:ext cx="100011" cy="10001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F67A521-FDB4-4749-BB98-5774ACAAD3B5}"/>
              </a:ext>
            </a:extLst>
          </p:cNvPr>
          <p:cNvSpPr txBox="1"/>
          <p:nvPr/>
        </p:nvSpPr>
        <p:spPr>
          <a:xfrm>
            <a:off x="3218744" y="951546"/>
            <a:ext cx="63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ИП </a:t>
            </a:r>
          </a:p>
          <a:p>
            <a:r>
              <a:rPr lang="ru-RU" sz="1200" dirty="0"/>
              <a:t>канала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D75091-9352-4B83-BBD9-837F96CFE1C1}"/>
              </a:ext>
            </a:extLst>
          </p:cNvPr>
          <p:cNvSpPr txBox="1"/>
          <p:nvPr/>
        </p:nvSpPr>
        <p:spPr>
          <a:xfrm>
            <a:off x="4673776" y="1238235"/>
            <a:ext cx="636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/>
              <a:t>ИП </a:t>
            </a:r>
          </a:p>
          <a:p>
            <a:r>
              <a:rPr lang="ru-RU" sz="1200" dirty="0"/>
              <a:t>канала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CBD67E6A-F73D-4070-9F81-88B1AA935F0B}"/>
              </a:ext>
            </a:extLst>
          </p:cNvPr>
          <p:cNvSpPr/>
          <p:nvPr/>
        </p:nvSpPr>
        <p:spPr>
          <a:xfrm>
            <a:off x="2638431" y="2314982"/>
            <a:ext cx="100011" cy="10001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CE0C204-7B94-4591-BECD-AC1F7CB9787D}"/>
              </a:ext>
            </a:extLst>
          </p:cNvPr>
          <p:cNvSpPr txBox="1"/>
          <p:nvPr/>
        </p:nvSpPr>
        <p:spPr>
          <a:xfrm>
            <a:off x="2251565" y="1936728"/>
            <a:ext cx="937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Bm@n</a:t>
            </a:r>
            <a:endParaRPr lang="ru-RU" dirty="0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D1036CA6-F44C-4631-A0C9-91D156CCE4D0}"/>
              </a:ext>
            </a:extLst>
          </p:cNvPr>
          <p:cNvSpPr/>
          <p:nvPr/>
        </p:nvSpPr>
        <p:spPr>
          <a:xfrm>
            <a:off x="4206298" y="2448491"/>
            <a:ext cx="100011" cy="10001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6F75A23-9866-472A-8264-FFB7A99F467D}"/>
              </a:ext>
            </a:extLst>
          </p:cNvPr>
          <p:cNvSpPr txBox="1"/>
          <p:nvPr/>
        </p:nvSpPr>
        <p:spPr>
          <a:xfrm>
            <a:off x="4102898" y="2552097"/>
            <a:ext cx="857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Проф.</a:t>
            </a:r>
          </a:p>
          <a:p>
            <a:r>
              <a:rPr lang="ru-RU" sz="1400" dirty="0" err="1"/>
              <a:t>Ладыгин</a:t>
            </a:r>
            <a:endParaRPr lang="ru-RU" sz="1400" dirty="0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701120A1-0A09-4DAD-8345-35D877113BA2}"/>
              </a:ext>
            </a:extLst>
          </p:cNvPr>
          <p:cNvSpPr/>
          <p:nvPr/>
        </p:nvSpPr>
        <p:spPr>
          <a:xfrm>
            <a:off x="7253291" y="3823835"/>
            <a:ext cx="100011" cy="94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3B3D66AC-10E0-482C-B967-B4780439E35F}"/>
              </a:ext>
            </a:extLst>
          </p:cNvPr>
          <p:cNvSpPr/>
          <p:nvPr/>
        </p:nvSpPr>
        <p:spPr>
          <a:xfrm>
            <a:off x="9998255" y="1876110"/>
            <a:ext cx="669747" cy="1191947"/>
          </a:xfrm>
          <a:prstGeom prst="rect">
            <a:avLst/>
          </a:prstGeom>
          <a:noFill/>
          <a:ln w="19050">
            <a:solidFill>
              <a:srgbClr val="8FFF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BD78D89E-BF2C-4F51-A876-13E65CF19BBA}"/>
              </a:ext>
            </a:extLst>
          </p:cNvPr>
          <p:cNvSpPr/>
          <p:nvPr/>
        </p:nvSpPr>
        <p:spPr>
          <a:xfrm>
            <a:off x="6778687" y="5816168"/>
            <a:ext cx="236420" cy="20882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8777783" y="5683708"/>
            <a:ext cx="2266769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Танго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сервер</a:t>
            </a:r>
          </a:p>
        </p:txBody>
      </p:sp>
      <p:cxnSp>
        <p:nvCxnSpPr>
          <p:cNvPr id="4" name="Прямая со стрелкой 3"/>
          <p:cNvCxnSpPr>
            <a:stCxn id="2" idx="1"/>
            <a:endCxn id="47" idx="3"/>
          </p:cNvCxnSpPr>
          <p:nvPr/>
        </p:nvCxnSpPr>
        <p:spPr>
          <a:xfrm flipH="1" flipV="1">
            <a:off x="7015107" y="5920579"/>
            <a:ext cx="1762676" cy="86295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3DEC7366-C030-42B3-AB88-11C91DEE9ED8}"/>
              </a:ext>
            </a:extLst>
          </p:cNvPr>
          <p:cNvSpPr/>
          <p:nvPr/>
        </p:nvSpPr>
        <p:spPr>
          <a:xfrm>
            <a:off x="6074322" y="5258783"/>
            <a:ext cx="100011" cy="10001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3DEC7366-C030-42B3-AB88-11C91DEE9ED8}"/>
              </a:ext>
            </a:extLst>
          </p:cNvPr>
          <p:cNvSpPr/>
          <p:nvPr/>
        </p:nvSpPr>
        <p:spPr>
          <a:xfrm>
            <a:off x="6070037" y="5430915"/>
            <a:ext cx="100011" cy="10001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357AB42-9B84-4DEC-8E4E-E89E1F3A9397}"/>
              </a:ext>
            </a:extLst>
          </p:cNvPr>
          <p:cNvSpPr txBox="1"/>
          <p:nvPr/>
        </p:nvSpPr>
        <p:spPr>
          <a:xfrm>
            <a:off x="4991812" y="4759032"/>
            <a:ext cx="1106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/>
              <a:t>Лазерный </a:t>
            </a:r>
          </a:p>
          <a:p>
            <a:r>
              <a:rPr lang="ru-RU" sz="1600" dirty="0"/>
              <a:t>источник</a:t>
            </a: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043" y="3723734"/>
            <a:ext cx="2563016" cy="2673787"/>
          </a:xfrm>
          <a:prstGeom prst="rect">
            <a:avLst/>
          </a:prstGeom>
        </p:spPr>
      </p:pic>
      <p:cxnSp>
        <p:nvCxnSpPr>
          <p:cNvPr id="60" name="Прямая со стрелкой 59"/>
          <p:cNvCxnSpPr>
            <a:stCxn id="59" idx="3"/>
            <a:endCxn id="23" idx="1"/>
          </p:cNvCxnSpPr>
          <p:nvPr/>
        </p:nvCxnSpPr>
        <p:spPr>
          <a:xfrm>
            <a:off x="3128059" y="5060628"/>
            <a:ext cx="3600627" cy="110615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C2909BE2-D1D6-4740-A2E3-0772B1A6E7A2}"/>
              </a:ext>
            </a:extLst>
          </p:cNvPr>
          <p:cNvSpPr/>
          <p:nvPr/>
        </p:nvSpPr>
        <p:spPr>
          <a:xfrm>
            <a:off x="7389554" y="3695705"/>
            <a:ext cx="100011" cy="94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C2909BE2-D1D6-4740-A2E3-0772B1A6E7A2}"/>
              </a:ext>
            </a:extLst>
          </p:cNvPr>
          <p:cNvSpPr/>
          <p:nvPr/>
        </p:nvSpPr>
        <p:spPr>
          <a:xfrm>
            <a:off x="7389553" y="3823189"/>
            <a:ext cx="100011" cy="947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1ED6E9D-A65F-43BE-9A4B-DB11F473F1E0}"/>
              </a:ext>
            </a:extLst>
          </p:cNvPr>
          <p:cNvSpPr txBox="1"/>
          <p:nvPr/>
        </p:nvSpPr>
        <p:spPr>
          <a:xfrm>
            <a:off x="508281" y="3281413"/>
            <a:ext cx="2160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корп.1 ком.202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357AB42-9B84-4DEC-8E4E-E89E1F3A9397}"/>
              </a:ext>
            </a:extLst>
          </p:cNvPr>
          <p:cNvSpPr txBox="1"/>
          <p:nvPr/>
        </p:nvSpPr>
        <p:spPr>
          <a:xfrm>
            <a:off x="5234093" y="5334193"/>
            <a:ext cx="6559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/>
              <a:t>КРИОН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847" y="3721419"/>
            <a:ext cx="3161510" cy="1776987"/>
          </a:xfrm>
          <a:prstGeom prst="rect">
            <a:avLst/>
          </a:prstGeom>
        </p:spPr>
      </p:pic>
      <p:cxnSp>
        <p:nvCxnSpPr>
          <p:cNvPr id="51" name="Прямая со стрелкой 50"/>
          <p:cNvCxnSpPr>
            <a:stCxn id="3" idx="1"/>
          </p:cNvCxnSpPr>
          <p:nvPr/>
        </p:nvCxnSpPr>
        <p:spPr>
          <a:xfrm flipH="1" flipV="1">
            <a:off x="7489564" y="3890256"/>
            <a:ext cx="1513283" cy="719657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75163F5C-E6A6-403B-AB17-96AE7FFBA7C3}"/>
              </a:ext>
            </a:extLst>
          </p:cNvPr>
          <p:cNvSpPr/>
          <p:nvPr/>
        </p:nvSpPr>
        <p:spPr>
          <a:xfrm>
            <a:off x="-1" y="6506988"/>
            <a:ext cx="12191999" cy="356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/>
              <a:t>Курс лекций по подготовке операторов ускорительного комплекса. Синхронизация</a:t>
            </a:r>
            <a:r>
              <a:rPr lang="ru-RU" sz="1200" b="1" dirty="0">
                <a:solidFill>
                  <a:srgbClr val="92D050"/>
                </a:solidFill>
                <a:latin typeface="Liberation Sans"/>
              </a:rPr>
              <a:t>	 											</a:t>
            </a:r>
            <a:r>
              <a:rPr lang="ru-RU" b="1" dirty="0">
                <a:solidFill>
                  <a:schemeClr val="bg1"/>
                </a:solidFill>
                <a:latin typeface="Liberation Sans"/>
              </a:rPr>
              <a:t>7</a:t>
            </a:r>
            <a:endParaRPr lang="ru-RU" sz="1200" b="1" dirty="0">
              <a:solidFill>
                <a:schemeClr val="bg1"/>
              </a:solidFill>
              <a:latin typeface="Liberation Sans"/>
            </a:endParaRPr>
          </a:p>
        </p:txBody>
      </p:sp>
    </p:spTree>
    <p:extLst>
      <p:ext uri="{BB962C8B-B14F-4D97-AF65-F5344CB8AC3E}">
        <p14:creationId xmlns:p14="http://schemas.microsoft.com/office/powerpoint/2010/main" val="25029072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CCCEE3-91CF-4E0B-BC59-1FE6B87258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807"/>
          <a:stretch/>
        </p:blipFill>
        <p:spPr>
          <a:xfrm>
            <a:off x="7805" y="1730346"/>
            <a:ext cx="9068783" cy="488950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4A718F-C3DD-4B5A-AC38-06A15E2A7981}"/>
              </a:ext>
            </a:extLst>
          </p:cNvPr>
          <p:cNvSpPr/>
          <p:nvPr/>
        </p:nvSpPr>
        <p:spPr>
          <a:xfrm>
            <a:off x="0" y="-1"/>
            <a:ext cx="12192000" cy="541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Администрирование сетей СС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0320" y="615541"/>
            <a:ext cx="7727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AutoNum type="arabicPeriod"/>
            </a:pPr>
            <a:r>
              <a:rPr lang="ru-RU" sz="2000" b="1" dirty="0"/>
              <a:t>Фиксация маршрутов сигналов СС</a:t>
            </a:r>
          </a:p>
          <a:p>
            <a:pPr marL="342891" indent="-342891">
              <a:buAutoNum type="arabicPeriod"/>
            </a:pPr>
            <a:r>
              <a:rPr lang="ru-RU" sz="2000" b="1" dirty="0"/>
              <a:t>Обслуживание сетевого уровня</a:t>
            </a:r>
          </a:p>
          <a:p>
            <a:pPr marL="342891" indent="-342891">
              <a:buAutoNum type="arabicPeriod"/>
            </a:pPr>
            <a:r>
              <a:rPr lang="ru-RU" sz="2000" b="1" dirty="0"/>
              <a:t>Удаленный доступ/диагностика каждого устройства СС 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4788" y="640161"/>
            <a:ext cx="3178912" cy="570721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4CE0C6C-15FA-4E10-A050-E5D1F46B3500}"/>
              </a:ext>
            </a:extLst>
          </p:cNvPr>
          <p:cNvSpPr/>
          <p:nvPr/>
        </p:nvSpPr>
        <p:spPr>
          <a:xfrm>
            <a:off x="-1" y="6506988"/>
            <a:ext cx="12191999" cy="356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/>
              <a:t>Курс лекций по подготовке операторов ускорительного комплекса. Синхронизация</a:t>
            </a:r>
            <a:r>
              <a:rPr lang="ru-RU" sz="1200" b="1" dirty="0">
                <a:solidFill>
                  <a:srgbClr val="92D050"/>
                </a:solidFill>
                <a:latin typeface="Liberation Sans"/>
              </a:rPr>
              <a:t>	 											</a:t>
            </a:r>
            <a:r>
              <a:rPr lang="ru-RU" b="1" dirty="0">
                <a:solidFill>
                  <a:schemeClr val="bg1"/>
                </a:solidFill>
                <a:latin typeface="Liberation Sans"/>
              </a:rPr>
              <a:t>8</a:t>
            </a:r>
            <a:endParaRPr lang="ru-RU" sz="1200" b="1" dirty="0">
              <a:solidFill>
                <a:schemeClr val="bg1"/>
              </a:solidFill>
              <a:latin typeface="Liberation Sans"/>
            </a:endParaRPr>
          </a:p>
        </p:txBody>
      </p:sp>
    </p:spTree>
    <p:extLst>
      <p:ext uri="{BB962C8B-B14F-4D97-AF65-F5344CB8AC3E}">
        <p14:creationId xmlns:p14="http://schemas.microsoft.com/office/powerpoint/2010/main" val="3878801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450" y="514713"/>
            <a:ext cx="9817100" cy="5931807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B4A718F-C3DD-4B5A-AC38-06A15E2A7981}"/>
              </a:ext>
            </a:extLst>
          </p:cNvPr>
          <p:cNvSpPr/>
          <p:nvPr/>
        </p:nvSpPr>
        <p:spPr>
          <a:xfrm>
            <a:off x="0" y="1"/>
            <a:ext cx="12192000" cy="5410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</a:rPr>
              <a:t>Софт верхнего уровня</a:t>
            </a:r>
            <a:endParaRPr lang="ru-RU" sz="36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TANGO - Wikipedia, la enciclopedia lib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202" y="5293813"/>
            <a:ext cx="304800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5C6D1DB-6947-4300-BB5D-0237ECA42BF7}"/>
              </a:ext>
            </a:extLst>
          </p:cNvPr>
          <p:cNvSpPr/>
          <p:nvPr/>
        </p:nvSpPr>
        <p:spPr>
          <a:xfrm>
            <a:off x="-1" y="6506988"/>
            <a:ext cx="12191999" cy="3569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/>
              <a:t>Курс лекций по подготовке операторов ускорительного комплекса. Синхронизация</a:t>
            </a:r>
            <a:r>
              <a:rPr lang="ru-RU" sz="1200" b="1" dirty="0">
                <a:solidFill>
                  <a:srgbClr val="92D050"/>
                </a:solidFill>
                <a:latin typeface="Liberation Sans"/>
              </a:rPr>
              <a:t>	 											</a:t>
            </a:r>
            <a:r>
              <a:rPr lang="ru-RU" b="1" dirty="0">
                <a:solidFill>
                  <a:schemeClr val="bg1"/>
                </a:solidFill>
                <a:latin typeface="Liberation Sans"/>
              </a:rPr>
              <a:t>9</a:t>
            </a:r>
            <a:endParaRPr lang="ru-RU" sz="1200" b="1" dirty="0">
              <a:solidFill>
                <a:schemeClr val="bg1"/>
              </a:solidFill>
              <a:latin typeface="Liberation Sans"/>
            </a:endParaRPr>
          </a:p>
        </p:txBody>
      </p:sp>
    </p:spTree>
    <p:extLst>
      <p:ext uri="{BB962C8B-B14F-4D97-AF65-F5344CB8AC3E}">
        <p14:creationId xmlns:p14="http://schemas.microsoft.com/office/powerpoint/2010/main" val="11136704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628</TotalTime>
  <Words>994</Words>
  <Application>Microsoft Office PowerPoint</Application>
  <PresentationFormat>Широкоэкранный</PresentationFormat>
  <Paragraphs>160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Liberation Sans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Professional</dc:creator>
  <cp:lastModifiedBy>Professional</cp:lastModifiedBy>
  <cp:revision>166</cp:revision>
  <dcterms:created xsi:type="dcterms:W3CDTF">2023-03-27T16:07:39Z</dcterms:created>
  <dcterms:modified xsi:type="dcterms:W3CDTF">2023-10-19T18:00:56Z</dcterms:modified>
</cp:coreProperties>
</file>