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  <p:sldMasterId id="2147483697" r:id="rId3"/>
    <p:sldMasterId id="2147483685" r:id="rId4"/>
    <p:sldMasterId id="2147483673" r:id="rId5"/>
    <p:sldMasterId id="2147483661" r:id="rId6"/>
  </p:sldMasterIdLst>
  <p:notesMasterIdLst>
    <p:notesMasterId r:id="rId42"/>
  </p:notesMasterIdLst>
  <p:sldIdLst>
    <p:sldId id="303" r:id="rId7"/>
    <p:sldId id="485" r:id="rId8"/>
    <p:sldId id="489" r:id="rId9"/>
    <p:sldId id="312" r:id="rId10"/>
    <p:sldId id="452" r:id="rId11"/>
    <p:sldId id="472" r:id="rId12"/>
    <p:sldId id="473" r:id="rId13"/>
    <p:sldId id="474" r:id="rId14"/>
    <p:sldId id="476" r:id="rId15"/>
    <p:sldId id="466" r:id="rId16"/>
    <p:sldId id="386" r:id="rId17"/>
    <p:sldId id="495" r:id="rId18"/>
    <p:sldId id="465" r:id="rId19"/>
    <p:sldId id="389" r:id="rId20"/>
    <p:sldId id="442" r:id="rId21"/>
    <p:sldId id="477" r:id="rId22"/>
    <p:sldId id="509" r:id="rId23"/>
    <p:sldId id="424" r:id="rId24"/>
    <p:sldId id="496" r:id="rId25"/>
    <p:sldId id="497" r:id="rId26"/>
    <p:sldId id="498" r:id="rId27"/>
    <p:sldId id="499" r:id="rId28"/>
    <p:sldId id="508" r:id="rId29"/>
    <p:sldId id="501" r:id="rId30"/>
    <p:sldId id="457" r:id="rId31"/>
    <p:sldId id="458" r:id="rId32"/>
    <p:sldId id="460" r:id="rId33"/>
    <p:sldId id="461" r:id="rId34"/>
    <p:sldId id="462" r:id="rId35"/>
    <p:sldId id="464" r:id="rId36"/>
    <p:sldId id="507" r:id="rId37"/>
    <p:sldId id="506" r:id="rId38"/>
    <p:sldId id="505" r:id="rId39"/>
    <p:sldId id="510" r:id="rId40"/>
    <p:sldId id="504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48F25"/>
    <a:srgbClr val="00FF00"/>
    <a:srgbClr val="CCFF66"/>
    <a:srgbClr val="FED58C"/>
    <a:srgbClr val="FFFFB7"/>
    <a:srgbClr val="3CA52B"/>
    <a:srgbClr val="B40000"/>
    <a:srgbClr val="FF7D7D"/>
    <a:srgbClr val="FF9999"/>
    <a:srgbClr val="FFAFA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220" autoAdjust="0"/>
    <p:restoredTop sz="96897" autoAdjust="0"/>
  </p:normalViewPr>
  <p:slideViewPr>
    <p:cSldViewPr>
      <p:cViewPr varScale="1">
        <p:scale>
          <a:sx n="100" d="100"/>
          <a:sy n="100" d="100"/>
        </p:scale>
        <p:origin x="-9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5F35D-3C96-4A18-B831-1785787C500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37CB3-1ABC-4ED6-8203-636E6FE102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448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Системы питания NICA:</a:t>
            </a:r>
          </a:p>
          <a:p>
            <a:r>
              <a:rPr lang="ru-RU" dirty="0" smtClean="0"/>
              <a:t> сверхпроводящего </a:t>
            </a:r>
            <a:r>
              <a:rPr lang="ru-RU" dirty="0" err="1" smtClean="0"/>
              <a:t>быстроциклирующего</a:t>
            </a:r>
            <a:r>
              <a:rPr lang="ru-RU" dirty="0" smtClean="0"/>
              <a:t> синхротрона Бустера, статус – проектирование, создание</a:t>
            </a:r>
          </a:p>
          <a:p>
            <a:r>
              <a:rPr lang="ru-RU" dirty="0" smtClean="0"/>
              <a:t> сверхпроводящего </a:t>
            </a:r>
            <a:r>
              <a:rPr lang="ru-RU" dirty="0" err="1" smtClean="0"/>
              <a:t>быстроциклирующего</a:t>
            </a:r>
            <a:r>
              <a:rPr lang="ru-RU" dirty="0" smtClean="0"/>
              <a:t> синхротрона </a:t>
            </a:r>
            <a:r>
              <a:rPr lang="ru-RU" dirty="0" err="1" smtClean="0"/>
              <a:t>Нуклотрона</a:t>
            </a:r>
            <a:r>
              <a:rPr lang="ru-RU" dirty="0" smtClean="0"/>
              <a:t>, статус – модернизация,</a:t>
            </a:r>
          </a:p>
          <a:p>
            <a:r>
              <a:rPr lang="ru-RU" dirty="0" smtClean="0"/>
              <a:t> сверхпроводящего </a:t>
            </a:r>
            <a:r>
              <a:rPr lang="ru-RU" dirty="0" err="1" smtClean="0"/>
              <a:t>коллайдера</a:t>
            </a:r>
            <a:r>
              <a:rPr lang="ru-RU" dirty="0" smtClean="0"/>
              <a:t>, статус – проектирование,</a:t>
            </a:r>
          </a:p>
          <a:p>
            <a:r>
              <a:rPr lang="ru-RU" dirty="0" smtClean="0"/>
              <a:t> «теплых» магнитных элементов каналов транспортировки заряженных частиц, статус – коренная модернизация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8903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надписи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Анимация = общие слова о</a:t>
            </a:r>
            <a:r>
              <a:rPr lang="ru-RU" baseline="0" dirty="0" smtClean="0"/>
              <a:t> системе измерения – общая картинка цикла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2539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Анимация = общие слова о</a:t>
            </a:r>
            <a:r>
              <a:rPr lang="ru-RU" baseline="0" dirty="0" smtClean="0"/>
              <a:t> системе измерения – общая картинка цикла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2539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Анимация = общие слова о</a:t>
            </a:r>
            <a:r>
              <a:rPr lang="ru-RU" baseline="0" dirty="0" smtClean="0"/>
              <a:t> системе измерения – общая картинка цикла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2539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анимация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анимация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анимация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individually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Основное оборудование </a:t>
            </a:r>
            <a:r>
              <a:rPr lang="ru-RU" dirty="0" err="1" smtClean="0"/>
              <a:t>смонтированно</a:t>
            </a:r>
            <a:r>
              <a:rPr lang="ru-RU" dirty="0" smtClean="0"/>
              <a:t> в 2020 году </a:t>
            </a:r>
            <a:r>
              <a:rPr lang="en-US" dirty="0" smtClean="0"/>
              <a:t>the main equipment was installed in 2020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err="1" smtClean="0"/>
              <a:t>пуско</a:t>
            </a:r>
            <a:r>
              <a:rPr lang="ru-RU" dirty="0" smtClean="0"/>
              <a:t> наладка </a:t>
            </a:r>
            <a:r>
              <a:rPr lang="en-US" dirty="0" smtClean="0"/>
              <a:t>commissioning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Состав подстанций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61612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Состав подстанций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6161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Сделать надписи</a:t>
            </a:r>
            <a:r>
              <a:rPr lang="ru-RU" baseline="0" dirty="0" smtClean="0"/>
              <a:t> к картинкам,</a:t>
            </a:r>
          </a:p>
          <a:p>
            <a:r>
              <a:rPr lang="ru-RU" baseline="0" dirty="0" smtClean="0"/>
              <a:t>Анимация – увеличивающееся картинки 1. схема </a:t>
            </a:r>
            <a:r>
              <a:rPr lang="ru-RU" baseline="0" dirty="0" err="1" smtClean="0"/>
              <a:t>принц-монтажная</a:t>
            </a:r>
            <a:r>
              <a:rPr lang="ru-RU" baseline="0" dirty="0" smtClean="0"/>
              <a:t> потом уменьшающаяся</a:t>
            </a:r>
          </a:p>
          <a:p>
            <a:r>
              <a:rPr lang="ru-RU" baseline="0" dirty="0" smtClean="0"/>
              <a:t>2 принц </a:t>
            </a:r>
            <a:r>
              <a:rPr lang="ru-RU" baseline="0" dirty="0" err="1" smtClean="0"/>
              <a:t>схе</a:t>
            </a:r>
            <a:r>
              <a:rPr lang="ru-RU" baseline="0" dirty="0" smtClean="0"/>
              <a:t> ПИт11 на весь экран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Сделать надписи</a:t>
            </a:r>
            <a:r>
              <a:rPr lang="ru-RU" baseline="0" dirty="0" smtClean="0"/>
              <a:t> к картинкам,</a:t>
            </a:r>
          </a:p>
          <a:p>
            <a:r>
              <a:rPr lang="ru-RU" baseline="0" dirty="0" smtClean="0"/>
              <a:t>Анимация – увеличивающееся картинки 1. схема </a:t>
            </a:r>
            <a:r>
              <a:rPr lang="ru-RU" baseline="0" dirty="0" err="1" smtClean="0"/>
              <a:t>принц-монтажная</a:t>
            </a:r>
            <a:r>
              <a:rPr lang="ru-RU" baseline="0" dirty="0" smtClean="0"/>
              <a:t> потом уменьшающаяся</a:t>
            </a:r>
          </a:p>
          <a:p>
            <a:r>
              <a:rPr lang="ru-RU" baseline="0" dirty="0" smtClean="0"/>
              <a:t>2 принц </a:t>
            </a:r>
            <a:r>
              <a:rPr lang="ru-RU" baseline="0" dirty="0" err="1" smtClean="0"/>
              <a:t>схе</a:t>
            </a:r>
            <a:r>
              <a:rPr lang="ru-RU" baseline="0" dirty="0" smtClean="0"/>
              <a:t> ПИт11 на весь экран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Анимация = общие слова о</a:t>
            </a:r>
            <a:r>
              <a:rPr lang="ru-RU" baseline="0" dirty="0" smtClean="0"/>
              <a:t> системе измерения – общая картинка цикла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2539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анимация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Сделать анимацию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Сделать анимацию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Сделать анимацию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7348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570655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766500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1186481"/>
            <a:ext cx="8239125" cy="467390"/>
          </a:xfrm>
          <a:prstGeom prst="rect">
            <a:avLst/>
          </a:prstGeom>
        </p:spPr>
        <p:txBody>
          <a:bodyPr lIns="19202" tIns="19202" rIns="19202" bIns="19202"/>
          <a:lstStyle>
            <a:lvl1pPr marL="0" indent="0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823745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280136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605545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275674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529834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8743523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519571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2507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0791306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155831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62844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485197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211490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381980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5299847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096708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102805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059738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49263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0813659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6681938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4404379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1479904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7008940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7699162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8658679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4563819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635703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050285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9262540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724673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6503782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7412549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5927022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5511275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377684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3949248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6545903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1606975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239783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153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5689048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1400438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6486733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3242005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3596240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1148894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2606659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2220722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5593998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683442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4391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9319419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7656804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1204067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1777381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8017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6378228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3065705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699914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2440" y="6381328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42877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16290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631912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681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1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0E696-4F33-4076-8CB0-EC4E3B25FD6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FA035-5F2E-4F6C-94F0-4046EE777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79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30D4-51BF-4DFC-BEA4-5B396BFE198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5734C-D3F3-410A-A70B-79FA8D93B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21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818D4-D7E7-4369-BCAF-2378D238E8B5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C1BE2-4097-48C8-95A0-F94BD1024F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805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2CBF9-D40C-4B93-9F3F-6E7007D1999F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68F1A-C124-4340-8407-B07215FC3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742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417C5-6012-4CF4-AB2F-A8FCCC20A027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79D8D-3512-45D8-BD8F-61BE1376F2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109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16.jpeg"/><Relationship Id="rId9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Relationship Id="rId9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2.jpeg"/><Relationship Id="rId9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2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microsoft.com/office/2007/relationships/hdphoto" Target="../media/hdphoto16.wdp"/><Relationship Id="rId3" Type="http://schemas.microsoft.com/office/2007/relationships/hdphoto" Target="../media/hdphoto11.wdp"/><Relationship Id="rId7" Type="http://schemas.openxmlformats.org/officeDocument/2006/relationships/image" Target="../media/image111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microsoft.com/office/2007/relationships/hdphoto" Target="../media/hdphoto12.wdp"/><Relationship Id="rId15" Type="http://schemas.openxmlformats.org/officeDocument/2006/relationships/image" Target="../media/image116.jpeg"/><Relationship Id="rId10" Type="http://schemas.openxmlformats.org/officeDocument/2006/relationships/image" Target="../media/image114.jpeg"/><Relationship Id="rId4" Type="http://schemas.openxmlformats.org/officeDocument/2006/relationships/image" Target="../media/image109.jpeg"/><Relationship Id="rId9" Type="http://schemas.openxmlformats.org/officeDocument/2006/relationships/image" Target="../media/image113.jpeg"/><Relationship Id="rId14" Type="http://schemas.openxmlformats.org/officeDocument/2006/relationships/image" Target="../media/image1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5312" y="1988840"/>
            <a:ext cx="8352928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Системы питания структурных магнитов Бустера, </a:t>
            </a:r>
            <a:r>
              <a:rPr lang="ru-RU" b="1" dirty="0" err="1" smtClean="0"/>
              <a:t>Нуклотрона</a:t>
            </a:r>
            <a:r>
              <a:rPr lang="ru-RU" b="1" dirty="0" smtClean="0"/>
              <a:t>, каналов транспортировки пучка УО </a:t>
            </a:r>
            <a:endParaRPr lang="ru-RU" b="1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265512" y="3940522"/>
            <a:ext cx="4752528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В.Карпинский,</a:t>
            </a:r>
          </a:p>
          <a:p>
            <a:r>
              <a:rPr lang="ru-RU" sz="2800" b="1" dirty="0" smtClean="0"/>
              <a:t> коллектив НИОСЭН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5312" y="35806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УО ЛФВЭ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14414" y="5856664"/>
            <a:ext cx="7358114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 smtClean="0"/>
              <a:t>Октябрь 20</a:t>
            </a:r>
            <a:r>
              <a:rPr lang="en-US" sz="2000" i="1" dirty="0" smtClean="0"/>
              <a:t>2</a:t>
            </a:r>
            <a:r>
              <a:rPr lang="ru-RU" sz="2000" i="1" dirty="0" smtClean="0"/>
              <a:t>3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xmlns="" val="25014001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7812" y="6492875"/>
            <a:ext cx="504056" cy="365125"/>
          </a:xfrm>
          <a:noFill/>
        </p:spPr>
        <p:txBody>
          <a:bodyPr/>
          <a:lstStyle/>
          <a:p>
            <a:fld id="{5797AFE9-0F05-449C-AAE0-058FD2FE3341}" type="slidenum">
              <a:rPr lang="ru-RU" altLang="ru-RU" smtClean="0"/>
              <a:pPr/>
              <a:t>10</a:t>
            </a:fld>
            <a:endParaRPr lang="ru-RU" altLang="ru-RU" dirty="0" smtClean="0"/>
          </a:p>
        </p:txBody>
      </p:sp>
      <p:grpSp>
        <p:nvGrpSpPr>
          <p:cNvPr id="2" name="Группа 7"/>
          <p:cNvGrpSpPr/>
          <p:nvPr/>
        </p:nvGrpSpPr>
        <p:grpSpPr>
          <a:xfrm>
            <a:off x="251520" y="0"/>
            <a:ext cx="8856270" cy="654032"/>
            <a:chOff x="251520" y="0"/>
            <a:chExt cx="8856270" cy="654032"/>
          </a:xfrm>
        </p:grpSpPr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500034" y="0"/>
              <a:ext cx="8229600" cy="654032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ru-RU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Система питания </a:t>
              </a:r>
              <a:r>
                <a:rPr lang="ru-RU" sz="24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Нуклотрона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251520" y="404664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395536" y="1556792"/>
            <a:ext cx="7992888" cy="4680520"/>
            <a:chOff x="571472" y="1214422"/>
            <a:chExt cx="8234362" cy="5013325"/>
          </a:xfrm>
        </p:grpSpPr>
        <p:pic>
          <p:nvPicPr>
            <p:cNvPr id="16387" name="Picture 2" descr="принц_сх_2апр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472" y="1214422"/>
              <a:ext cx="8234362" cy="50133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7164288" y="3356992"/>
              <a:ext cx="5760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/>
                <a:t>22ТВ</a:t>
              </a:r>
              <a:endParaRPr lang="ru-RU" sz="1400" b="1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57422" y="57148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Принципиальная схема системы питания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6014406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7812" y="6492875"/>
            <a:ext cx="504056" cy="365125"/>
          </a:xfrm>
          <a:noFill/>
        </p:spPr>
        <p:txBody>
          <a:bodyPr/>
          <a:lstStyle/>
          <a:p>
            <a:fld id="{5797AFE9-0F05-449C-AAE0-058FD2FE3341}" type="slidenum">
              <a:rPr lang="ru-RU" altLang="ru-RU" smtClean="0"/>
              <a:pPr/>
              <a:t>11</a:t>
            </a:fld>
            <a:endParaRPr lang="ru-RU" altLang="ru-RU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699792" y="548680"/>
            <a:ext cx="387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Размещение оборудования. </a:t>
            </a:r>
            <a:endParaRPr lang="ru-RU" b="1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251520" y="0"/>
            <a:ext cx="8856270" cy="654032"/>
            <a:chOff x="251520" y="0"/>
            <a:chExt cx="8856270" cy="654032"/>
          </a:xfrm>
        </p:grpSpPr>
        <p:sp>
          <p:nvSpPr>
            <p:cNvPr id="19" name="Заголовок 1"/>
            <p:cNvSpPr txBox="1">
              <a:spLocks/>
            </p:cNvSpPr>
            <p:nvPr/>
          </p:nvSpPr>
          <p:spPr>
            <a:xfrm>
              <a:off x="500034" y="0"/>
              <a:ext cx="8229600" cy="654032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ru-RU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Система питания </a:t>
              </a:r>
              <a:r>
                <a:rPr lang="ru-RU" sz="24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Нуклотрона</a:t>
              </a:r>
              <a:endPara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51520" y="404664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</p:grpSp>
      <p:pic>
        <p:nvPicPr>
          <p:cNvPr id="22" name="СЭП Нуклотрона ПМ.JPG" descr="СЭП Нуклотрона ПМ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95536" y="1340768"/>
            <a:ext cx="8337956" cy="453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014406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268760"/>
            <a:ext cx="7056784" cy="5265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7812" y="6492875"/>
            <a:ext cx="504056" cy="365125"/>
          </a:xfrm>
          <a:noFill/>
        </p:spPr>
        <p:txBody>
          <a:bodyPr/>
          <a:lstStyle/>
          <a:p>
            <a:fld id="{5797AFE9-0F05-449C-AAE0-058FD2FE3341}" type="slidenum">
              <a:rPr lang="ru-RU" altLang="ru-RU" smtClean="0"/>
              <a:pPr/>
              <a:t>12</a:t>
            </a:fld>
            <a:endParaRPr lang="ru-RU" altLang="ru-RU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555776" y="548680"/>
            <a:ext cx="387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Источник 19ТВ, 20ТВ: 300В </a:t>
            </a:r>
            <a:r>
              <a:rPr lang="ru-RU" b="1" dirty="0" err="1" smtClean="0"/>
              <a:t>х</a:t>
            </a:r>
            <a:r>
              <a:rPr lang="ru-RU" b="1" dirty="0" smtClean="0"/>
              <a:t> 6300А. </a:t>
            </a:r>
            <a:endParaRPr lang="ru-RU" b="1" dirty="0"/>
          </a:p>
        </p:txBody>
      </p:sp>
      <p:grpSp>
        <p:nvGrpSpPr>
          <p:cNvPr id="2" name="Группа 13"/>
          <p:cNvGrpSpPr/>
          <p:nvPr/>
        </p:nvGrpSpPr>
        <p:grpSpPr>
          <a:xfrm>
            <a:off x="251520" y="0"/>
            <a:ext cx="8856270" cy="654032"/>
            <a:chOff x="251520" y="0"/>
            <a:chExt cx="8856270" cy="654032"/>
          </a:xfrm>
        </p:grpSpPr>
        <p:sp>
          <p:nvSpPr>
            <p:cNvPr id="19" name="Заголовок 1"/>
            <p:cNvSpPr txBox="1">
              <a:spLocks/>
            </p:cNvSpPr>
            <p:nvPr/>
          </p:nvSpPr>
          <p:spPr>
            <a:xfrm>
              <a:off x="500034" y="0"/>
              <a:ext cx="8229600" cy="654032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ru-RU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Система питания </a:t>
              </a:r>
              <a:r>
                <a:rPr lang="ru-RU" sz="24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Нуклотрона</a:t>
              </a:r>
              <a:endPara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51520" y="404664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3635896" y="836712"/>
            <a:ext cx="1719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Схема силовая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014406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55575" y="1124744"/>
            <a:ext cx="7854123" cy="5311744"/>
            <a:chOff x="956792" y="1124744"/>
            <a:chExt cx="7934422" cy="5440937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8260" y="4901061"/>
              <a:ext cx="4559017" cy="16646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23" descr="ТВ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b="7037"/>
            <a:stretch>
              <a:fillRect/>
            </a:stretch>
          </p:blipFill>
          <p:spPr bwMode="auto">
            <a:xfrm>
              <a:off x="5967826" y="1156645"/>
              <a:ext cx="2923388" cy="54090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6792" y="1124744"/>
              <a:ext cx="4641951" cy="34671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38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7812" y="6492875"/>
            <a:ext cx="504056" cy="365125"/>
          </a:xfrm>
          <a:noFill/>
        </p:spPr>
        <p:txBody>
          <a:bodyPr/>
          <a:lstStyle/>
          <a:p>
            <a:fld id="{5797AFE9-0F05-449C-AAE0-058FD2FE3341}" type="slidenum">
              <a:rPr lang="ru-RU" altLang="ru-RU" smtClean="0"/>
              <a:pPr/>
              <a:t>13</a:t>
            </a:fld>
            <a:endParaRPr lang="ru-RU" altLang="ru-RU" dirty="0" smtClean="0"/>
          </a:p>
        </p:txBody>
      </p:sp>
      <p:grpSp>
        <p:nvGrpSpPr>
          <p:cNvPr id="3" name="Группа 13"/>
          <p:cNvGrpSpPr/>
          <p:nvPr/>
        </p:nvGrpSpPr>
        <p:grpSpPr>
          <a:xfrm>
            <a:off x="251520" y="0"/>
            <a:ext cx="8856270" cy="654032"/>
            <a:chOff x="251520" y="0"/>
            <a:chExt cx="8856270" cy="654032"/>
          </a:xfrm>
        </p:grpSpPr>
        <p:sp>
          <p:nvSpPr>
            <p:cNvPr id="19" name="Заголовок 1"/>
            <p:cNvSpPr txBox="1">
              <a:spLocks/>
            </p:cNvSpPr>
            <p:nvPr/>
          </p:nvSpPr>
          <p:spPr>
            <a:xfrm>
              <a:off x="500034" y="0"/>
              <a:ext cx="8229600" cy="654032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ru-RU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Система питания </a:t>
              </a:r>
              <a:r>
                <a:rPr lang="ru-RU" sz="24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Нуклотрона</a:t>
              </a:r>
              <a:endPara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51520" y="404664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843808" y="548680"/>
            <a:ext cx="387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Оборудование 19ТВ, 20ТВ 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87824" y="1196752"/>
            <a:ext cx="20882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Общий вид,</a:t>
            </a:r>
          </a:p>
          <a:p>
            <a:r>
              <a:rPr lang="ru-RU" dirty="0" smtClean="0"/>
              <a:t>машинный зал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27584" y="3933056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Корп.1А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796136" y="5661248"/>
            <a:ext cx="15841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err="1" smtClean="0"/>
              <a:t>Тиристорный</a:t>
            </a:r>
            <a:r>
              <a:rPr lang="ru-RU" dirty="0" smtClean="0"/>
              <a:t> выпрямитель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014406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7812" y="6492875"/>
            <a:ext cx="504056" cy="365125"/>
          </a:xfrm>
          <a:noFill/>
        </p:spPr>
        <p:txBody>
          <a:bodyPr/>
          <a:lstStyle/>
          <a:p>
            <a:fld id="{5797AFE9-0F05-449C-AAE0-058FD2FE3341}" type="slidenum">
              <a:rPr lang="ru-RU" altLang="ru-RU" smtClean="0"/>
              <a:pPr/>
              <a:t>14</a:t>
            </a:fld>
            <a:endParaRPr lang="ru-RU" altLang="ru-RU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915816" y="54868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Источники 37ТВ:  80В </a:t>
            </a:r>
            <a:r>
              <a:rPr lang="ru-RU" b="1" dirty="0" err="1" smtClean="0"/>
              <a:t>х</a:t>
            </a:r>
            <a:r>
              <a:rPr lang="ru-RU" b="1" dirty="0" smtClean="0"/>
              <a:t> 600А</a:t>
            </a:r>
          </a:p>
          <a:p>
            <a:r>
              <a:rPr lang="ru-RU" b="1" dirty="0" smtClean="0"/>
              <a:t>                      22ТВ:  40В </a:t>
            </a:r>
            <a:r>
              <a:rPr lang="ru-RU" b="1" dirty="0" err="1" smtClean="0"/>
              <a:t>х</a:t>
            </a:r>
            <a:r>
              <a:rPr lang="ru-RU" b="1" dirty="0" smtClean="0"/>
              <a:t> 200А </a:t>
            </a:r>
            <a:endParaRPr lang="ru-RU" b="1" dirty="0"/>
          </a:p>
        </p:txBody>
      </p:sp>
      <p:pic>
        <p:nvPicPr>
          <p:cNvPr id="18" name="Picture 2" descr="регулир токоотбора_30апр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4686300" cy="316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340768"/>
            <a:ext cx="3571116" cy="2312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5508104" y="1412776"/>
            <a:ext cx="1533857" cy="306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eaLnBrk="0" hangingPunct="0">
              <a:tabLst>
                <a:tab pos="2541588" algn="l"/>
              </a:tabLst>
              <a:defRPr/>
            </a:pPr>
            <a:r>
              <a:rPr lang="ru-RU" sz="1400" dirty="0" smtClean="0">
                <a:solidFill>
                  <a:sysClr val="windowText" lastClr="000000"/>
                </a:solidFill>
                <a:cs typeface="Times New Roman" pitchFamily="18" charset="0"/>
              </a:rPr>
              <a:t>Общий вид 37ТВ</a:t>
            </a:r>
            <a:endParaRPr lang="ru-RU" sz="1400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500694" y="3857626"/>
            <a:ext cx="1485339" cy="2661914"/>
            <a:chOff x="4868629" y="3861048"/>
            <a:chExt cx="1559158" cy="2690548"/>
          </a:xfrm>
        </p:grpSpPr>
        <p:pic>
          <p:nvPicPr>
            <p:cNvPr id="20" name="Picture 5" descr="D:\Документы\созопол 2012\Доклад_Созопол12_12сент\37ТВ_ТВ_маш зал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68629" y="3861048"/>
              <a:ext cx="1559158" cy="26905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5168582" y="5983660"/>
              <a:ext cx="1143972" cy="4666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 eaLnBrk="0" hangingPunct="0">
                <a:tabLst>
                  <a:tab pos="2541588" algn="l"/>
                </a:tabLst>
                <a:defRPr/>
              </a:pPr>
              <a:r>
                <a:rPr lang="ru-RU" sz="1200" dirty="0" err="1" smtClean="0">
                  <a:cs typeface="Times New Roman" pitchFamily="18" charset="0"/>
                </a:rPr>
                <a:t>Тиристоный</a:t>
              </a:r>
              <a:r>
                <a:rPr lang="ru-RU" sz="1200" dirty="0" smtClean="0">
                  <a:cs typeface="Times New Roman" pitchFamily="18" charset="0"/>
                </a:rPr>
                <a:t> выпрямитель</a:t>
              </a:r>
              <a:endParaRPr lang="ru-RU" sz="1200" dirty="0">
                <a:effectLst/>
                <a:cs typeface="Times New Roman" pitchFamily="18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7358082" y="3857628"/>
            <a:ext cx="1142078" cy="2639748"/>
            <a:chOff x="6750972" y="3861048"/>
            <a:chExt cx="1142078" cy="2639748"/>
          </a:xfrm>
        </p:grpSpPr>
        <p:pic>
          <p:nvPicPr>
            <p:cNvPr id="21" name="Picture 6" descr="D:\Документы\созопол 2012\Доклад_Созопол12_12сент\37ТВ_фильтр_маш зал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50972" y="3861048"/>
              <a:ext cx="1142078" cy="26397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Rectangle 5"/>
            <p:cNvSpPr>
              <a:spLocks noChangeArrowheads="1"/>
            </p:cNvSpPr>
            <p:nvPr/>
          </p:nvSpPr>
          <p:spPr bwMode="auto">
            <a:xfrm>
              <a:off x="7036724" y="6167759"/>
              <a:ext cx="672582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eaLnBrk="0" hangingPunct="0">
                <a:tabLst>
                  <a:tab pos="2541588" algn="l"/>
                </a:tabLst>
              </a:pPr>
              <a:r>
                <a:rPr lang="ru-RU" sz="1200" dirty="0" smtClean="0">
                  <a:effectLst/>
                  <a:cs typeface="Times New Roman" pitchFamily="18" charset="0"/>
                </a:rPr>
                <a:t>фильтр</a:t>
              </a:r>
              <a:endParaRPr lang="ru-RU" sz="1200" dirty="0">
                <a:effectLst/>
                <a:cs typeface="Times New Roman" pitchFamily="18" charset="0"/>
              </a:endParaRPr>
            </a:p>
          </p:txBody>
        </p:sp>
      </p:grp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293218" y="6304883"/>
            <a:ext cx="441279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eaLnBrk="0" hangingPunct="0">
              <a:tabLst>
                <a:tab pos="2541588" algn="l"/>
              </a:tabLst>
              <a:defRPr/>
            </a:pPr>
            <a:r>
              <a:rPr lang="ru-RU" sz="1400" dirty="0" smtClean="0">
                <a:cs typeface="Times New Roman" pitchFamily="18" charset="0"/>
              </a:rPr>
              <a:t>Линейный регулятор  ока, </a:t>
            </a:r>
            <a:r>
              <a:rPr lang="en-US" sz="1400" dirty="0" smtClean="0">
                <a:cs typeface="Times New Roman" pitchFamily="18" charset="0"/>
              </a:rPr>
              <a:t>10V x 50A, </a:t>
            </a:r>
            <a:r>
              <a:rPr lang="ru-RU" sz="1400" dirty="0" smtClean="0">
                <a:cs typeface="Times New Roman" pitchFamily="18" charset="0"/>
              </a:rPr>
              <a:t> всего</a:t>
            </a:r>
            <a:r>
              <a:rPr lang="en-US" sz="1400" dirty="0" smtClean="0">
                <a:cs typeface="Times New Roman" pitchFamily="18" charset="0"/>
              </a:rPr>
              <a:t> 12 </a:t>
            </a:r>
            <a:r>
              <a:rPr lang="ru-RU" sz="1400" dirty="0" smtClean="0">
                <a:cs typeface="Times New Roman" pitchFamily="18" charset="0"/>
              </a:rPr>
              <a:t>блоков</a:t>
            </a:r>
            <a:endParaRPr lang="ru-RU" sz="1400" dirty="0">
              <a:effectLst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219" y="4880359"/>
            <a:ext cx="2056202" cy="1156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1054" y="4880359"/>
            <a:ext cx="2096949" cy="1179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Группа 28"/>
          <p:cNvGrpSpPr/>
          <p:nvPr/>
        </p:nvGrpSpPr>
        <p:grpSpPr>
          <a:xfrm>
            <a:off x="251520" y="0"/>
            <a:ext cx="8856270" cy="654032"/>
            <a:chOff x="251520" y="0"/>
            <a:chExt cx="8856270" cy="654032"/>
          </a:xfrm>
        </p:grpSpPr>
        <p:sp>
          <p:nvSpPr>
            <p:cNvPr id="30" name="Заголовок 1"/>
            <p:cNvSpPr txBox="1">
              <a:spLocks/>
            </p:cNvSpPr>
            <p:nvPr/>
          </p:nvSpPr>
          <p:spPr>
            <a:xfrm>
              <a:off x="500034" y="0"/>
              <a:ext cx="8229600" cy="654032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ru-RU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Система питания </a:t>
              </a:r>
              <a:r>
                <a:rPr lang="ru-RU" sz="24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Нуклотрона</a:t>
              </a:r>
              <a:endPara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>
            <a:xfrm>
              <a:off x="251520" y="404664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6014406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928662" y="571480"/>
            <a:ext cx="7429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000" b="1" dirty="0" smtClean="0">
                <a:solidFill>
                  <a:prstClr val="black"/>
                </a:solidFill>
                <a:ea typeface="SimSun" pitchFamily="2" charset="-122"/>
                <a:cs typeface="Times New Roman" pitchFamily="18" charset="0"/>
              </a:rPr>
              <a:t>Подсистема эвакуации энергии</a:t>
            </a:r>
            <a:endParaRPr lang="en-US" altLang="zh-CN" sz="2000" b="1" dirty="0" smtClean="0">
              <a:solidFill>
                <a:prstClr val="black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15816" y="220486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Функциональная схема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868144" y="1268760"/>
            <a:ext cx="2539198" cy="369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Общий вид, корп.1</a:t>
            </a:r>
            <a:endParaRPr lang="ru-RU" b="1" dirty="0"/>
          </a:p>
        </p:txBody>
      </p:sp>
      <p:grpSp>
        <p:nvGrpSpPr>
          <p:cNvPr id="2" name="Группа 25"/>
          <p:cNvGrpSpPr/>
          <p:nvPr/>
        </p:nvGrpSpPr>
        <p:grpSpPr>
          <a:xfrm>
            <a:off x="0" y="980728"/>
            <a:ext cx="8929718" cy="1355378"/>
            <a:chOff x="214282" y="5195570"/>
            <a:chExt cx="8929718" cy="1355378"/>
          </a:xfrm>
        </p:grpSpPr>
        <p:sp>
          <p:nvSpPr>
            <p:cNvPr id="24" name="TextBox 23"/>
            <p:cNvSpPr txBox="1"/>
            <p:nvPr/>
          </p:nvSpPr>
          <p:spPr>
            <a:xfrm>
              <a:off x="393794" y="5627618"/>
              <a:ext cx="8715436" cy="923330"/>
            </a:xfrm>
            <a:prstGeom prst="rect">
              <a:avLst/>
            </a:prstGeom>
            <a:no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ru-RU" dirty="0" smtClean="0">
                  <a:solidFill>
                    <a:schemeClr val="tx1"/>
                  </a:solidFill>
                </a:rPr>
                <a:t>Постоянная вывода тока </a:t>
              </a:r>
              <a:r>
                <a:rPr lang="en-US" dirty="0" smtClean="0">
                  <a:solidFill>
                    <a:schemeClr val="tx1"/>
                  </a:solidFill>
                </a:rPr>
                <a:t>–</a:t>
              </a:r>
              <a:r>
                <a:rPr lang="en-US" dirty="0" smtClean="0"/>
                <a:t> </a:t>
              </a:r>
              <a:r>
                <a:rPr lang="en-US" b="1" dirty="0" smtClean="0">
                  <a:solidFill>
                    <a:srgbClr val="FF0000"/>
                  </a:solidFill>
                </a:rPr>
                <a:t>160</a:t>
              </a:r>
              <a:r>
                <a:rPr lang="ru-RU" b="1" dirty="0" smtClean="0">
                  <a:solidFill>
                    <a:srgbClr val="FF0000"/>
                  </a:solidFill>
                </a:rPr>
                <a:t>мс</a:t>
              </a:r>
              <a:r>
                <a:rPr lang="en-US" b="1" dirty="0" smtClean="0">
                  <a:solidFill>
                    <a:srgbClr val="FF0000"/>
                  </a:solidFill>
                </a:rPr>
                <a:t>,</a:t>
              </a:r>
            </a:p>
            <a:p>
              <a:pPr marL="342900" indent="-342900">
                <a:buAutoNum type="arabicParenR"/>
              </a:pPr>
              <a:r>
                <a:rPr lang="ru-RU" dirty="0" smtClean="0">
                  <a:solidFill>
                    <a:schemeClr val="tx1"/>
                  </a:solidFill>
                </a:rPr>
                <a:t>Потенциал при выводе не более </a:t>
              </a:r>
              <a:r>
                <a:rPr lang="en-US" b="1" dirty="0" smtClean="0">
                  <a:solidFill>
                    <a:srgbClr val="FF0000"/>
                  </a:solidFill>
                </a:rPr>
                <a:t> 500</a:t>
              </a:r>
              <a:r>
                <a:rPr lang="ru-RU" b="1" dirty="0" smtClean="0">
                  <a:solidFill>
                    <a:srgbClr val="FF0000"/>
                  </a:solidFill>
                </a:rPr>
                <a:t>В</a:t>
              </a:r>
              <a:r>
                <a:rPr lang="en-US" b="1" dirty="0" smtClean="0">
                  <a:solidFill>
                    <a:srgbClr val="FF0000"/>
                  </a:solidFill>
                </a:rPr>
                <a:t>,</a:t>
              </a:r>
            </a:p>
            <a:p>
              <a:pPr marL="342900" indent="-342900"/>
              <a:r>
                <a:rPr lang="en-US" dirty="0" smtClean="0">
                  <a:solidFill>
                    <a:schemeClr val="tx1"/>
                  </a:solidFill>
                </a:rPr>
                <a:t>3) </a:t>
              </a:r>
              <a:r>
                <a:rPr lang="ru-RU" dirty="0" smtClean="0">
                  <a:solidFill>
                    <a:schemeClr val="tx1"/>
                  </a:solidFill>
                </a:rPr>
                <a:t>  </a:t>
              </a:r>
              <a:r>
                <a:rPr lang="ru-RU" b="1" dirty="0" smtClean="0">
                  <a:solidFill>
                    <a:srgbClr val="FF0000"/>
                  </a:solidFill>
                </a:rPr>
                <a:t>Надежность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14282" y="5195570"/>
              <a:ext cx="89297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zh-CN" b="1" dirty="0" smtClean="0">
                  <a:solidFill>
                    <a:prstClr val="black"/>
                  </a:solidFill>
                  <a:ea typeface="SimSun" pitchFamily="2" charset="-122"/>
                  <a:cs typeface="Times New Roman" pitchFamily="18" charset="0"/>
                </a:rPr>
                <a:t> Основные параметры</a:t>
              </a:r>
              <a:endParaRPr lang="ru-RU" b="1" dirty="0">
                <a:cs typeface="Times New Roman" pitchFamily="18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564904"/>
            <a:ext cx="3870192" cy="2765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 descr="rk.x yerkjnhj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996952"/>
            <a:ext cx="2270056" cy="3610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кт1-6 корп 1 ввф_2"/>
          <p:cNvPicPr>
            <a:picLocks noChangeAspect="1" noChangeArrowheads="1"/>
          </p:cNvPicPr>
          <p:nvPr/>
        </p:nvPicPr>
        <p:blipFill>
          <a:blip r:embed="rId5" cstate="print"/>
          <a:srcRect l="7184" r="6609" b="511"/>
          <a:stretch>
            <a:fillRect/>
          </a:stretch>
        </p:blipFill>
        <p:spPr bwMode="auto">
          <a:xfrm>
            <a:off x="6516216" y="1772816"/>
            <a:ext cx="2385778" cy="2808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323528" y="2564904"/>
            <a:ext cx="166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Силовая схема</a:t>
            </a:r>
            <a:endParaRPr lang="ru-RU" b="1" dirty="0"/>
          </a:p>
        </p:txBody>
      </p:sp>
      <p:grpSp>
        <p:nvGrpSpPr>
          <p:cNvPr id="29" name="Группа 28"/>
          <p:cNvGrpSpPr/>
          <p:nvPr/>
        </p:nvGrpSpPr>
        <p:grpSpPr>
          <a:xfrm>
            <a:off x="251520" y="0"/>
            <a:ext cx="8856270" cy="654032"/>
            <a:chOff x="251520" y="0"/>
            <a:chExt cx="8856270" cy="654032"/>
          </a:xfrm>
        </p:grpSpPr>
        <p:sp>
          <p:nvSpPr>
            <p:cNvPr id="30" name="Заголовок 1"/>
            <p:cNvSpPr txBox="1">
              <a:spLocks/>
            </p:cNvSpPr>
            <p:nvPr/>
          </p:nvSpPr>
          <p:spPr>
            <a:xfrm>
              <a:off x="500034" y="0"/>
              <a:ext cx="8229600" cy="654032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ru-RU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Система питания </a:t>
              </a:r>
              <a:r>
                <a:rPr lang="ru-RU" sz="24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Нуклотрона</a:t>
              </a:r>
              <a:endPara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>
            <a:xfrm>
              <a:off x="251520" y="404664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</p:grpSp>
      <p:sp>
        <p:nvSpPr>
          <p:cNvPr id="1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7812" y="6492875"/>
            <a:ext cx="504056" cy="365125"/>
          </a:xfrm>
          <a:noFill/>
        </p:spPr>
        <p:txBody>
          <a:bodyPr/>
          <a:lstStyle/>
          <a:p>
            <a:fld id="{5797AFE9-0F05-449C-AAE0-058FD2FE3341}" type="slidenum">
              <a:rPr lang="ru-RU" altLang="ru-RU" smtClean="0"/>
              <a:pPr/>
              <a:t>15</a:t>
            </a:fld>
            <a:endParaRPr lang="ru-RU" altLang="ru-RU" dirty="0" smtClean="0"/>
          </a:p>
        </p:txBody>
      </p:sp>
      <p:pic>
        <p:nvPicPr>
          <p:cNvPr id="3075" name="Picture 3" descr="кт1-6 корп 1_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3717032"/>
            <a:ext cx="2162149" cy="2886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9026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928662" y="571480"/>
            <a:ext cx="7429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000" b="1" dirty="0" smtClean="0">
                <a:solidFill>
                  <a:prstClr val="black"/>
                </a:solidFill>
                <a:ea typeface="SimSun" pitchFamily="2" charset="-122"/>
                <a:cs typeface="Times New Roman" pitchFamily="18" charset="0"/>
              </a:rPr>
              <a:t>Управление </a:t>
            </a:r>
            <a:endParaRPr lang="en-US" altLang="zh-CN" sz="2000" b="1" dirty="0" smtClean="0">
              <a:solidFill>
                <a:prstClr val="black"/>
              </a:solidFill>
              <a:ea typeface="SimSun" pitchFamily="2" charset="-122"/>
              <a:cs typeface="Times New Roman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251520" y="0"/>
            <a:ext cx="8856270" cy="605226"/>
            <a:chOff x="251520" y="0"/>
            <a:chExt cx="8856270" cy="605226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  <p:sp>
          <p:nvSpPr>
            <p:cNvPr id="27" name="Заголовок 1"/>
            <p:cNvSpPr txBox="1">
              <a:spLocks/>
            </p:cNvSpPr>
            <p:nvPr/>
          </p:nvSpPr>
          <p:spPr>
            <a:xfrm>
              <a:off x="251520" y="0"/>
              <a:ext cx="8229600" cy="6052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ru-RU" altLang="zh-CN" sz="2400" b="1" dirty="0" smtClean="0">
                  <a:ea typeface="SimSun" pitchFamily="2" charset="-122"/>
                  <a:cs typeface="Times New Roman" pitchFamily="18" charset="0"/>
                </a:rPr>
                <a:t>Управление</a:t>
              </a:r>
              <a:r>
                <a:rPr lang="ru-RU" sz="2400" b="1" dirty="0" smtClean="0"/>
                <a:t> системами питания Бустера и </a:t>
              </a:r>
              <a:r>
                <a:rPr lang="ru-RU" sz="2400" b="1" dirty="0" err="1" smtClean="0"/>
                <a:t>Нуклотрона</a:t>
              </a:r>
              <a:r>
                <a:rPr lang="en-US" sz="2400" b="1" dirty="0" smtClean="0"/>
                <a:t> </a:t>
              </a:r>
              <a:endParaRPr lang="ru-RU" sz="2400" b="1" dirty="0"/>
            </a:p>
          </p:txBody>
        </p:sp>
        <p:cxnSp>
          <p:nvCxnSpPr>
            <p:cNvPr id="28" name="Прямая соединительная линия 27"/>
            <p:cNvCxnSpPr/>
            <p:nvPr/>
          </p:nvCxnSpPr>
          <p:spPr>
            <a:xfrm>
              <a:off x="251520" y="476672"/>
              <a:ext cx="77768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7812" y="6492875"/>
            <a:ext cx="504056" cy="365125"/>
          </a:xfrm>
          <a:noFill/>
        </p:spPr>
        <p:txBody>
          <a:bodyPr/>
          <a:lstStyle/>
          <a:p>
            <a:fld id="{5797AFE9-0F05-449C-AAE0-058FD2FE3341}" type="slidenum">
              <a:rPr lang="ru-RU" altLang="ru-RU" smtClean="0"/>
              <a:pPr/>
              <a:t>16</a:t>
            </a:fld>
            <a:endParaRPr lang="ru-RU" alt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23528" y="1484784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Бустер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275856" y="1484784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Нуклотрон</a:t>
            </a:r>
            <a:endParaRPr lang="ru-RU" dirty="0"/>
          </a:p>
        </p:txBody>
      </p:sp>
      <p:pic>
        <p:nvPicPr>
          <p:cNvPr id="11" name="Рисунок 10" descr="БлСх СУ СЭП БиН_в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916832"/>
            <a:ext cx="5995317" cy="36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645024"/>
            <a:ext cx="259228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6228184" y="602128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Аппаратура управления СЭП Бустер</a:t>
            </a:r>
            <a:endParaRPr lang="ru-RU" dirty="0"/>
          </a:p>
        </p:txBody>
      </p:sp>
      <p:pic>
        <p:nvPicPr>
          <p:cNvPr id="14" name="Рисунок 13" descr="C:\Users\Шурыгин\AppData\Local\Microsoft\Windows\INetCache\Content.Word\photo_2020-11-20_14-02-06.jpg"/>
          <p:cNvPicPr/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00808"/>
            <a:ext cx="2411760" cy="1464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300192" y="1124744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Электроника 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827584" y="5877272"/>
            <a:ext cx="460851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Пульт управления системами в корп.1А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19026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928662" y="571480"/>
            <a:ext cx="7429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000" b="1" dirty="0" smtClean="0">
                <a:solidFill>
                  <a:prstClr val="black"/>
                </a:solidFill>
                <a:ea typeface="SimSun" pitchFamily="2" charset="-122"/>
                <a:cs typeface="Times New Roman" pitchFamily="18" charset="0"/>
              </a:rPr>
              <a:t>АСУ Бустера </a:t>
            </a:r>
            <a:endParaRPr lang="en-US" altLang="zh-CN" sz="2000" b="1" dirty="0" smtClean="0">
              <a:solidFill>
                <a:prstClr val="black"/>
              </a:solidFill>
              <a:ea typeface="SimSun" pitchFamily="2" charset="-122"/>
              <a:cs typeface="Times New Roman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251520" y="0"/>
            <a:ext cx="8856270" cy="605226"/>
            <a:chOff x="251520" y="0"/>
            <a:chExt cx="8856270" cy="605226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  <p:sp>
          <p:nvSpPr>
            <p:cNvPr id="27" name="Заголовок 1"/>
            <p:cNvSpPr txBox="1">
              <a:spLocks/>
            </p:cNvSpPr>
            <p:nvPr/>
          </p:nvSpPr>
          <p:spPr>
            <a:xfrm>
              <a:off x="251520" y="0"/>
              <a:ext cx="8229600" cy="6052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ru-RU" altLang="zh-CN" sz="2400" b="1" dirty="0" smtClean="0">
                  <a:ea typeface="SimSun" pitchFamily="2" charset="-122"/>
                  <a:cs typeface="Times New Roman" pitchFamily="18" charset="0"/>
                </a:rPr>
                <a:t>Управление</a:t>
              </a:r>
              <a:r>
                <a:rPr lang="ru-RU" sz="2400" b="1" dirty="0" smtClean="0"/>
                <a:t> системами питания Бустера и </a:t>
              </a:r>
              <a:r>
                <a:rPr lang="ru-RU" sz="2400" b="1" dirty="0" err="1" smtClean="0"/>
                <a:t>Нуклотрона</a:t>
              </a:r>
              <a:r>
                <a:rPr lang="en-US" sz="2400" b="1" dirty="0" smtClean="0"/>
                <a:t> </a:t>
              </a:r>
              <a:endParaRPr lang="ru-RU" sz="2400" b="1" dirty="0"/>
            </a:p>
          </p:txBody>
        </p:sp>
        <p:cxnSp>
          <p:nvCxnSpPr>
            <p:cNvPr id="28" name="Прямая соединительная линия 27"/>
            <p:cNvCxnSpPr/>
            <p:nvPr/>
          </p:nvCxnSpPr>
          <p:spPr>
            <a:xfrm>
              <a:off x="251520" y="476672"/>
              <a:ext cx="77768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7812" y="6492875"/>
            <a:ext cx="504056" cy="365125"/>
          </a:xfrm>
          <a:noFill/>
        </p:spPr>
        <p:txBody>
          <a:bodyPr/>
          <a:lstStyle/>
          <a:p>
            <a:fld id="{5797AFE9-0F05-449C-AAE0-058FD2FE3341}" type="slidenum">
              <a:rPr lang="ru-RU" altLang="ru-RU" smtClean="0"/>
              <a:pPr/>
              <a:t>17</a:t>
            </a:fld>
            <a:endParaRPr lang="ru-RU" altLang="ru-RU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67544" y="5229200"/>
            <a:ext cx="460851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Рабочее место оператора АСУ Бустера в корп.1А</a:t>
            </a:r>
            <a:endParaRPr lang="ru-RU" b="1" dirty="0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ED94C04-2941-4B31-A130-FC3C2BC247D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5040560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329231"/>
            <a:ext cx="2880320" cy="1620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3048422"/>
            <a:ext cx="2808312" cy="1579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4725144"/>
            <a:ext cx="2840433" cy="1597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899592" y="1196752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b="1" dirty="0" smtClean="0">
                <a:solidFill>
                  <a:prstClr val="black"/>
                </a:solidFill>
                <a:ea typeface="SimSun" pitchFamily="2" charset="-122"/>
                <a:cs typeface="Times New Roman" pitchFamily="18" charset="0"/>
              </a:rPr>
              <a:t>Оперативная схема</a:t>
            </a:r>
            <a:endParaRPr lang="en-US" altLang="zh-CN" b="1" dirty="0" smtClean="0">
              <a:solidFill>
                <a:prstClr val="black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940152" y="980728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b="1" dirty="0" err="1" smtClean="0">
                <a:solidFill>
                  <a:prstClr val="black"/>
                </a:solidFill>
                <a:ea typeface="SimSun" pitchFamily="2" charset="-122"/>
                <a:cs typeface="Times New Roman" pitchFamily="18" charset="0"/>
              </a:rPr>
              <a:t>Мнемокадры</a:t>
            </a:r>
            <a:r>
              <a:rPr lang="ru-RU" altLang="zh-CN" b="1" dirty="0" smtClean="0">
                <a:solidFill>
                  <a:prstClr val="black"/>
                </a:solidFill>
                <a:ea typeface="SimSun" pitchFamily="2" charset="-122"/>
                <a:cs typeface="Times New Roman" pitchFamily="18" charset="0"/>
              </a:rPr>
              <a:t> АСУ</a:t>
            </a:r>
            <a:endParaRPr lang="en-US" altLang="zh-CN" b="1" dirty="0" smtClean="0">
              <a:solidFill>
                <a:prstClr val="black"/>
              </a:solidFill>
              <a:ea typeface="SimSun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026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55576" y="620688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Прецизионное измерение токов</a:t>
            </a:r>
            <a:endParaRPr lang="ru-RU" b="1" dirty="0"/>
          </a:p>
        </p:txBody>
      </p:sp>
      <p:grpSp>
        <p:nvGrpSpPr>
          <p:cNvPr id="43" name="Группа 42"/>
          <p:cNvGrpSpPr/>
          <p:nvPr/>
        </p:nvGrpSpPr>
        <p:grpSpPr>
          <a:xfrm>
            <a:off x="467544" y="1052736"/>
            <a:ext cx="5429288" cy="3440341"/>
            <a:chOff x="214282" y="1357298"/>
            <a:chExt cx="5429288" cy="3440341"/>
          </a:xfrm>
        </p:grpSpPr>
        <p:pic>
          <p:nvPicPr>
            <p:cNvPr id="27" name="Рисунок 26" descr="СИТ_ПИТ11_17сент2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282" y="1357298"/>
              <a:ext cx="5429288" cy="34403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3143240" y="2071678"/>
              <a:ext cx="5626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 </a:t>
              </a:r>
              <a:r>
                <a:rPr lang="ru-RU" b="1" dirty="0" smtClean="0">
                  <a:solidFill>
                    <a:srgbClr val="0070C0"/>
                  </a:solidFill>
                </a:rPr>
                <a:t>ток</a:t>
              </a: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357422" y="1643050"/>
              <a:ext cx="7922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rgbClr val="348F25"/>
                  </a:solidFill>
                </a:rPr>
                <a:t>опора</a:t>
              </a:r>
              <a:endParaRPr lang="ru-RU" dirty="0">
                <a:solidFill>
                  <a:srgbClr val="348F25"/>
                </a:solidFill>
              </a:endParaRPr>
            </a:p>
          </p:txBody>
        </p:sp>
        <p:cxnSp>
          <p:nvCxnSpPr>
            <p:cNvPr id="32" name="Прямая со стрелкой 31"/>
            <p:cNvCxnSpPr>
              <a:stCxn id="22" idx="2"/>
            </p:cNvCxnSpPr>
            <p:nvPr/>
          </p:nvCxnSpPr>
          <p:spPr>
            <a:xfrm>
              <a:off x="2753525" y="2012382"/>
              <a:ext cx="32526" cy="273611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>
              <a:stCxn id="21" idx="1"/>
            </p:cNvCxnSpPr>
            <p:nvPr/>
          </p:nvCxnSpPr>
          <p:spPr>
            <a:xfrm flipH="1">
              <a:off x="2857488" y="2256344"/>
              <a:ext cx="285752" cy="24396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/>
            <p:cNvSpPr/>
            <p:nvPr/>
          </p:nvSpPr>
          <p:spPr>
            <a:xfrm>
              <a:off x="1000100" y="3500438"/>
              <a:ext cx="10136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</a:rPr>
                <a:t>ошибка 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grpSp>
          <p:nvGrpSpPr>
            <p:cNvPr id="67" name="Группа 66"/>
            <p:cNvGrpSpPr/>
            <p:nvPr/>
          </p:nvGrpSpPr>
          <p:grpSpPr>
            <a:xfrm>
              <a:off x="2285984" y="2714620"/>
              <a:ext cx="1214446" cy="1093595"/>
              <a:chOff x="2285984" y="2714620"/>
              <a:chExt cx="1214446" cy="1093595"/>
            </a:xfrm>
          </p:grpSpPr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2285984" y="3214686"/>
                <a:ext cx="1214446" cy="15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2500298" y="2714620"/>
                <a:ext cx="928694" cy="15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Прямоугольник 41"/>
              <p:cNvSpPr/>
              <p:nvPr/>
            </p:nvSpPr>
            <p:spPr>
              <a:xfrm>
                <a:off x="2643175" y="3500438"/>
                <a:ext cx="428628" cy="30777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b="1" dirty="0" smtClean="0"/>
                  <a:t>2A</a:t>
                </a:r>
                <a:endParaRPr lang="ru-RU" sz="1400" b="1" dirty="0"/>
              </a:p>
            </p:txBody>
          </p:sp>
          <p:cxnSp>
            <p:nvCxnSpPr>
              <p:cNvPr id="46" name="Прямая со стрелкой 45"/>
              <p:cNvCxnSpPr/>
              <p:nvPr/>
            </p:nvCxnSpPr>
            <p:spPr>
              <a:xfrm rot="5400000">
                <a:off x="2965439" y="2964653"/>
                <a:ext cx="499272" cy="79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>
                <a:endCxn id="42" idx="0"/>
              </p:cNvCxnSpPr>
              <p:nvPr/>
            </p:nvCxnSpPr>
            <p:spPr>
              <a:xfrm rot="5400000">
                <a:off x="2750333" y="3036091"/>
                <a:ext cx="571504" cy="3571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Прямая со стрелкой 53"/>
            <p:cNvCxnSpPr>
              <a:stCxn id="38" idx="0"/>
            </p:cNvCxnSpPr>
            <p:nvPr/>
          </p:nvCxnSpPr>
          <p:spPr>
            <a:xfrm flipV="1">
              <a:off x="1506938" y="3214688"/>
              <a:ext cx="350419" cy="28575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4572000" y="4214818"/>
              <a:ext cx="928694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ПИТ11</a:t>
              </a:r>
              <a:endParaRPr lang="ru-RU" b="1" dirty="0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179512" y="4725144"/>
            <a:ext cx="2953097" cy="1862051"/>
            <a:chOff x="5786446" y="1214422"/>
            <a:chExt cx="2953097" cy="1862051"/>
          </a:xfrm>
        </p:grpSpPr>
        <p:pic>
          <p:nvPicPr>
            <p:cNvPr id="29" name="Рисунок 28" descr="СИТ_ПИТ03_17сент2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86446" y="1214422"/>
              <a:ext cx="2953097" cy="18620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3" name="TextBox 62"/>
            <p:cNvSpPr txBox="1"/>
            <p:nvPr/>
          </p:nvSpPr>
          <p:spPr>
            <a:xfrm>
              <a:off x="7715272" y="2643182"/>
              <a:ext cx="928694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ПИТ03</a:t>
              </a:r>
              <a:endParaRPr lang="ru-RU" b="1" dirty="0"/>
            </a:p>
          </p:txBody>
        </p:sp>
        <p:grpSp>
          <p:nvGrpSpPr>
            <p:cNvPr id="69" name="Группа 68"/>
            <p:cNvGrpSpPr/>
            <p:nvPr/>
          </p:nvGrpSpPr>
          <p:grpSpPr>
            <a:xfrm>
              <a:off x="6786578" y="2071678"/>
              <a:ext cx="928694" cy="477601"/>
              <a:chOff x="2500298" y="2714620"/>
              <a:chExt cx="928694" cy="2209976"/>
            </a:xfrm>
          </p:grpSpPr>
          <p:cxnSp>
            <p:nvCxnSpPr>
              <p:cNvPr id="70" name="Прямая соединительная линия 69"/>
              <p:cNvCxnSpPr/>
              <p:nvPr/>
            </p:nvCxnSpPr>
            <p:spPr>
              <a:xfrm>
                <a:off x="2571736" y="3045180"/>
                <a:ext cx="714380" cy="734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Прямая соединительная линия 70"/>
              <p:cNvCxnSpPr/>
              <p:nvPr/>
            </p:nvCxnSpPr>
            <p:spPr>
              <a:xfrm>
                <a:off x="2500298" y="2714620"/>
                <a:ext cx="928694" cy="15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Прямоугольник 71"/>
              <p:cNvSpPr/>
              <p:nvPr/>
            </p:nvSpPr>
            <p:spPr>
              <a:xfrm>
                <a:off x="2643174" y="3500441"/>
                <a:ext cx="571504" cy="142415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ru-RU" sz="1400" b="1" dirty="0" smtClean="0"/>
                  <a:t>0</a:t>
                </a:r>
                <a:r>
                  <a:rPr lang="en-US" sz="1400" b="1" dirty="0" smtClean="0"/>
                  <a:t>.1A</a:t>
                </a:r>
                <a:endParaRPr lang="ru-RU" sz="1400" b="1" dirty="0"/>
              </a:p>
            </p:txBody>
          </p:sp>
          <p:cxnSp>
            <p:nvCxnSpPr>
              <p:cNvPr id="73" name="Прямая со стрелкой 72"/>
              <p:cNvCxnSpPr/>
              <p:nvPr/>
            </p:nvCxnSpPr>
            <p:spPr>
              <a:xfrm rot="5400000">
                <a:off x="3050187" y="2879903"/>
                <a:ext cx="329778" cy="7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Прямая соединительная линия 73"/>
              <p:cNvCxnSpPr>
                <a:endCxn id="72" idx="0"/>
              </p:cNvCxnSpPr>
              <p:nvPr/>
            </p:nvCxnSpPr>
            <p:spPr>
              <a:xfrm rot="10800000" flipV="1">
                <a:off x="2928926" y="2928935"/>
                <a:ext cx="285780" cy="5715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Группа 48"/>
          <p:cNvGrpSpPr/>
          <p:nvPr/>
        </p:nvGrpSpPr>
        <p:grpSpPr>
          <a:xfrm>
            <a:off x="3347864" y="4725144"/>
            <a:ext cx="2938549" cy="1854778"/>
            <a:chOff x="5786446" y="3143248"/>
            <a:chExt cx="2938549" cy="1854778"/>
          </a:xfrm>
        </p:grpSpPr>
        <p:pic>
          <p:nvPicPr>
            <p:cNvPr id="28" name="Рисунок 27" descr="СИТ_ПИТ06_17сент2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86446" y="3143248"/>
              <a:ext cx="2938549" cy="185477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4" name="TextBox 63"/>
            <p:cNvSpPr txBox="1"/>
            <p:nvPr/>
          </p:nvSpPr>
          <p:spPr>
            <a:xfrm>
              <a:off x="7715272" y="4572008"/>
              <a:ext cx="928694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ПИТ06</a:t>
              </a:r>
              <a:endParaRPr lang="ru-RU" b="1" dirty="0"/>
            </a:p>
          </p:txBody>
        </p:sp>
        <p:grpSp>
          <p:nvGrpSpPr>
            <p:cNvPr id="82" name="Группа 81"/>
            <p:cNvGrpSpPr/>
            <p:nvPr/>
          </p:nvGrpSpPr>
          <p:grpSpPr>
            <a:xfrm>
              <a:off x="6500826" y="3857629"/>
              <a:ext cx="1214446" cy="736625"/>
              <a:chOff x="2285984" y="2714620"/>
              <a:chExt cx="1214446" cy="1211440"/>
            </a:xfrm>
          </p:grpSpPr>
          <p:cxnSp>
            <p:nvCxnSpPr>
              <p:cNvPr id="83" name="Прямая соединительная линия 82"/>
              <p:cNvCxnSpPr/>
              <p:nvPr/>
            </p:nvCxnSpPr>
            <p:spPr>
              <a:xfrm>
                <a:off x="2285984" y="3214686"/>
                <a:ext cx="1214446" cy="15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Прямая соединительная линия 83"/>
              <p:cNvCxnSpPr/>
              <p:nvPr/>
            </p:nvCxnSpPr>
            <p:spPr>
              <a:xfrm>
                <a:off x="2500298" y="2714620"/>
                <a:ext cx="928694" cy="15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Прямоугольник 84"/>
              <p:cNvSpPr/>
              <p:nvPr/>
            </p:nvSpPr>
            <p:spPr>
              <a:xfrm>
                <a:off x="2428860" y="3419533"/>
                <a:ext cx="642943" cy="50652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b="1" dirty="0" smtClean="0"/>
                  <a:t>0.35A</a:t>
                </a:r>
                <a:endParaRPr lang="ru-RU" sz="1400" b="1" dirty="0"/>
              </a:p>
            </p:txBody>
          </p:sp>
          <p:cxnSp>
            <p:nvCxnSpPr>
              <p:cNvPr id="86" name="Прямая со стрелкой 85"/>
              <p:cNvCxnSpPr/>
              <p:nvPr/>
            </p:nvCxnSpPr>
            <p:spPr>
              <a:xfrm rot="5400000">
                <a:off x="2965439" y="2964653"/>
                <a:ext cx="499272" cy="79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Прямая соединительная линия 86"/>
              <p:cNvCxnSpPr>
                <a:endCxn id="85" idx="0"/>
              </p:cNvCxnSpPr>
              <p:nvPr/>
            </p:nvCxnSpPr>
            <p:spPr>
              <a:xfrm rot="10800000" flipV="1">
                <a:off x="2750332" y="2949588"/>
                <a:ext cx="464346" cy="4699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0" name="Группа 89"/>
          <p:cNvGrpSpPr/>
          <p:nvPr/>
        </p:nvGrpSpPr>
        <p:grpSpPr>
          <a:xfrm>
            <a:off x="179512" y="0"/>
            <a:ext cx="8928278" cy="605226"/>
            <a:chOff x="179512" y="0"/>
            <a:chExt cx="8928278" cy="605226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  <p:sp>
          <p:nvSpPr>
            <p:cNvPr id="92" name="Заголовок 1"/>
            <p:cNvSpPr txBox="1">
              <a:spLocks/>
            </p:cNvSpPr>
            <p:nvPr/>
          </p:nvSpPr>
          <p:spPr>
            <a:xfrm>
              <a:off x="179512" y="0"/>
              <a:ext cx="8229600" cy="6052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ru-RU" altLang="zh-CN" sz="2400" b="1" dirty="0" smtClean="0">
                  <a:ea typeface="SimSun" pitchFamily="2" charset="-122"/>
                  <a:cs typeface="Times New Roman" pitchFamily="18" charset="0"/>
                </a:rPr>
                <a:t>Управление</a:t>
              </a:r>
              <a:r>
                <a:rPr lang="ru-RU" sz="2400" b="1" dirty="0" smtClean="0"/>
                <a:t> системами питания Бустера и </a:t>
              </a:r>
              <a:r>
                <a:rPr lang="ru-RU" sz="2400" b="1" dirty="0" err="1" smtClean="0"/>
                <a:t>Нуклотрона</a:t>
              </a:r>
              <a:r>
                <a:rPr lang="en-US" sz="2400" b="1" dirty="0" smtClean="0"/>
                <a:t> </a:t>
              </a:r>
              <a:endParaRPr lang="ru-RU" sz="2400" b="1" dirty="0"/>
            </a:p>
          </p:txBody>
        </p:sp>
        <p:cxnSp>
          <p:nvCxnSpPr>
            <p:cNvPr id="93" name="Прямая соединительная линия 92"/>
            <p:cNvCxnSpPr/>
            <p:nvPr/>
          </p:nvCxnSpPr>
          <p:spPr>
            <a:xfrm>
              <a:off x="251520" y="476672"/>
              <a:ext cx="770485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Номер слайда 3"/>
          <p:cNvSpPr txBox="1">
            <a:spLocks/>
          </p:cNvSpPr>
          <p:nvPr/>
        </p:nvSpPr>
        <p:spPr>
          <a:xfrm>
            <a:off x="8617812" y="6492875"/>
            <a:ext cx="504056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7AFE9-0F05-449C-AAE0-058FD2FE334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alt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72200" y="5013176"/>
            <a:ext cx="2592288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Качество работы источников определяется по величине </a:t>
            </a:r>
            <a:r>
              <a:rPr lang="ru-RU" sz="1600" b="1" dirty="0" smtClean="0">
                <a:solidFill>
                  <a:srgbClr val="FF0000"/>
                </a:solidFill>
              </a:rPr>
              <a:t>отклонения тока от заданного значения</a:t>
            </a:r>
          </a:p>
          <a:p>
            <a:r>
              <a:rPr lang="ru-RU" sz="1600" b="1" dirty="0" smtClean="0"/>
              <a:t> </a:t>
            </a:r>
            <a:r>
              <a:rPr lang="ru-RU" sz="1200" dirty="0" smtClean="0"/>
              <a:t>(красные лучи в диалоговых окнах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1628800"/>
            <a:ext cx="1728192" cy="3307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2" name="TextBox 51"/>
          <p:cNvSpPr txBox="1"/>
          <p:nvPr/>
        </p:nvSpPr>
        <p:spPr>
          <a:xfrm>
            <a:off x="6300192" y="980728"/>
            <a:ext cx="284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Стойка прецизионной измерительной аппаратуры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xmlns="" val="7481038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83568" y="620688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Анализ не штатных событий</a:t>
            </a:r>
            <a:endParaRPr lang="ru-RU" b="1" dirty="0"/>
          </a:p>
        </p:txBody>
      </p:sp>
      <p:grpSp>
        <p:nvGrpSpPr>
          <p:cNvPr id="5" name="Группа 89"/>
          <p:cNvGrpSpPr/>
          <p:nvPr/>
        </p:nvGrpSpPr>
        <p:grpSpPr>
          <a:xfrm>
            <a:off x="179512" y="0"/>
            <a:ext cx="8928278" cy="605226"/>
            <a:chOff x="179512" y="0"/>
            <a:chExt cx="8928278" cy="605226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  <p:sp>
          <p:nvSpPr>
            <p:cNvPr id="92" name="Заголовок 1"/>
            <p:cNvSpPr txBox="1">
              <a:spLocks/>
            </p:cNvSpPr>
            <p:nvPr/>
          </p:nvSpPr>
          <p:spPr>
            <a:xfrm>
              <a:off x="179512" y="0"/>
              <a:ext cx="8229600" cy="6052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ru-RU" altLang="zh-CN" sz="2400" b="1" dirty="0" smtClean="0">
                  <a:ea typeface="SimSun" pitchFamily="2" charset="-122"/>
                  <a:cs typeface="Times New Roman" pitchFamily="18" charset="0"/>
                </a:rPr>
                <a:t>Управление</a:t>
              </a:r>
              <a:r>
                <a:rPr lang="ru-RU" sz="2400" b="1" dirty="0" smtClean="0"/>
                <a:t> системами питания Бустера и </a:t>
              </a:r>
              <a:r>
                <a:rPr lang="ru-RU" sz="2400" b="1" dirty="0" err="1" smtClean="0"/>
                <a:t>Нуклотрона</a:t>
              </a:r>
              <a:r>
                <a:rPr lang="en-US" sz="2400" b="1" dirty="0" smtClean="0"/>
                <a:t> </a:t>
              </a:r>
              <a:endParaRPr lang="ru-RU" sz="2400" b="1" dirty="0"/>
            </a:p>
          </p:txBody>
        </p:sp>
        <p:cxnSp>
          <p:nvCxnSpPr>
            <p:cNvPr id="93" name="Прямая соединительная линия 92"/>
            <p:cNvCxnSpPr/>
            <p:nvPr/>
          </p:nvCxnSpPr>
          <p:spPr>
            <a:xfrm>
              <a:off x="251520" y="476672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Номер слайда 3"/>
          <p:cNvSpPr txBox="1">
            <a:spLocks/>
          </p:cNvSpPr>
          <p:nvPr/>
        </p:nvSpPr>
        <p:spPr>
          <a:xfrm>
            <a:off x="8617812" y="6492875"/>
            <a:ext cx="504056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7AFE9-0F05-449C-AAE0-058FD2FE334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alt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5085184"/>
            <a:ext cx="2016224" cy="136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image.png" descr="image.png"/>
          <p:cNvPicPr>
            <a:picLocks noChangeAspect="1"/>
          </p:cNvPicPr>
          <p:nvPr/>
        </p:nvPicPr>
        <p:blipFill>
          <a:blip r:embed="rId5" cstate="print">
            <a:extLst/>
          </a:blip>
          <a:srcRect r="31458" b="25740"/>
          <a:stretch>
            <a:fillRect/>
          </a:stretch>
        </p:blipFill>
        <p:spPr>
          <a:xfrm>
            <a:off x="5652120" y="5013176"/>
            <a:ext cx="2363155" cy="1440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.png" descr="image.png"/>
          <p:cNvPicPr>
            <a:picLocks noChangeAspect="1"/>
          </p:cNvPicPr>
          <p:nvPr/>
        </p:nvPicPr>
        <p:blipFill>
          <a:blip r:embed="rId6" cstate="print">
            <a:extLst/>
          </a:blip>
          <a:srcRect r="31875" b="26481"/>
          <a:stretch>
            <a:fillRect/>
          </a:stretch>
        </p:blipFill>
        <p:spPr>
          <a:xfrm>
            <a:off x="2915816" y="5085184"/>
            <a:ext cx="2268834" cy="1377258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Датчики перехода…"/>
          <p:cNvSpPr txBox="1"/>
          <p:nvPr/>
        </p:nvSpPr>
        <p:spPr>
          <a:xfrm>
            <a:off x="5724128" y="1556792"/>
            <a:ext cx="2952328" cy="3218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75000"/>
              </a:lnSpc>
            </a:pPr>
            <a:r>
              <a:rPr b="1" dirty="0" err="1">
                <a:solidFill>
                  <a:srgbClr val="FF0000"/>
                </a:solidFill>
              </a:rPr>
              <a:t>Датчики</a:t>
            </a:r>
            <a:r>
              <a:rPr b="1" dirty="0">
                <a:solidFill>
                  <a:srgbClr val="FF0000"/>
                </a:solidFill>
              </a:rPr>
              <a:t> </a:t>
            </a:r>
            <a:r>
              <a:rPr b="1" dirty="0" err="1" smtClean="0">
                <a:solidFill>
                  <a:srgbClr val="FF0000"/>
                </a:solidFill>
              </a:rPr>
              <a:t>перехода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lnSpc>
                <a:spcPct val="75000"/>
              </a:lnSpc>
            </a:pPr>
            <a:endParaRPr dirty="0"/>
          </a:p>
          <a:p>
            <a:pPr>
              <a:lnSpc>
                <a:spcPct val="75000"/>
              </a:lnSpc>
            </a:pPr>
            <a:r>
              <a:rPr dirty="0" err="1"/>
              <a:t>Эвакуация</a:t>
            </a:r>
            <a:r>
              <a:rPr dirty="0"/>
              <a:t> </a:t>
            </a:r>
            <a:r>
              <a:rPr dirty="0" err="1"/>
              <a:t>энергии</a:t>
            </a:r>
            <a:r>
              <a:rPr dirty="0"/>
              <a:t> (КЭЭ</a:t>
            </a:r>
            <a:r>
              <a:rPr dirty="0" smtClean="0"/>
              <a:t>)</a:t>
            </a:r>
            <a:endParaRPr lang="ru-RU" dirty="0" smtClean="0"/>
          </a:p>
          <a:p>
            <a:pPr>
              <a:lnSpc>
                <a:spcPct val="75000"/>
              </a:lnSpc>
            </a:pPr>
            <a:endParaRPr dirty="0"/>
          </a:p>
          <a:p>
            <a:pPr>
              <a:lnSpc>
                <a:spcPct val="75000"/>
              </a:lnSpc>
            </a:pPr>
            <a:r>
              <a:rPr dirty="0" smtClean="0"/>
              <a:t>К</a:t>
            </a:r>
            <a:r>
              <a:rPr lang="ru-RU" dirty="0" smtClean="0"/>
              <a:t>Ш (ключ шунтирующий)</a:t>
            </a:r>
          </a:p>
          <a:p>
            <a:pPr>
              <a:lnSpc>
                <a:spcPct val="75000"/>
              </a:lnSpc>
            </a:pPr>
            <a:endParaRPr dirty="0"/>
          </a:p>
          <a:p>
            <a:pPr>
              <a:lnSpc>
                <a:spcPct val="75000"/>
              </a:lnSpc>
            </a:pPr>
            <a:r>
              <a:rPr b="1" dirty="0" err="1">
                <a:solidFill>
                  <a:schemeClr val="accent6">
                    <a:lumMod val="75000"/>
                  </a:schemeClr>
                </a:solidFill>
              </a:rPr>
              <a:t>Источник</a:t>
            </a:r>
            <a:r>
              <a:rPr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b="1" dirty="0" err="1" smtClean="0">
                <a:solidFill>
                  <a:schemeClr val="accent6">
                    <a:lumMod val="75000"/>
                  </a:schemeClr>
                </a:solidFill>
              </a:rPr>
              <a:t>питания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75000"/>
              </a:lnSpc>
            </a:pPr>
            <a:endParaRPr dirty="0"/>
          </a:p>
          <a:p>
            <a:pPr>
              <a:lnSpc>
                <a:spcPct val="75000"/>
              </a:lnSpc>
            </a:pPr>
            <a:r>
              <a:rPr b="1" dirty="0" err="1" smtClean="0">
                <a:solidFill>
                  <a:schemeClr val="accent6">
                    <a:lumMod val="75000"/>
                  </a:schemeClr>
                </a:solidFill>
              </a:rPr>
              <a:t>Вакуум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75000"/>
              </a:lnSpc>
            </a:pPr>
            <a:endParaRPr dirty="0"/>
          </a:p>
          <a:p>
            <a:pPr>
              <a:lnSpc>
                <a:spcPct val="75000"/>
              </a:lnSpc>
            </a:pPr>
            <a:r>
              <a:rPr dirty="0" err="1"/>
              <a:t>Замыкание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 smtClean="0"/>
              <a:t>землю</a:t>
            </a:r>
            <a:endParaRPr lang="ru-RU" dirty="0" smtClean="0"/>
          </a:p>
          <a:p>
            <a:pPr>
              <a:lnSpc>
                <a:spcPct val="75000"/>
              </a:lnSpc>
            </a:pPr>
            <a:endParaRPr dirty="0"/>
          </a:p>
          <a:p>
            <a:pPr>
              <a:lnSpc>
                <a:spcPct val="75000"/>
              </a:lnSpc>
            </a:pPr>
            <a:r>
              <a:rPr b="1" dirty="0" err="1">
                <a:solidFill>
                  <a:srgbClr val="FF0000"/>
                </a:solidFill>
              </a:rPr>
              <a:t>Разность</a:t>
            </a:r>
            <a:r>
              <a:rPr b="1" dirty="0">
                <a:solidFill>
                  <a:srgbClr val="FF0000"/>
                </a:solidFill>
              </a:rPr>
              <a:t> </a:t>
            </a:r>
            <a:r>
              <a:rPr b="1" dirty="0" err="1" smtClean="0">
                <a:solidFill>
                  <a:srgbClr val="FF0000"/>
                </a:solidFill>
              </a:rPr>
              <a:t>напряжений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lnSpc>
                <a:spcPct val="75000"/>
              </a:lnSpc>
            </a:pPr>
            <a:endParaRPr dirty="0"/>
          </a:p>
          <a:p>
            <a:pPr>
              <a:lnSpc>
                <a:spcPct val="75000"/>
              </a:lnSpc>
            </a:pPr>
            <a:r>
              <a:rPr dirty="0" err="1"/>
              <a:t>Подтверждение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КЭЭ</a:t>
            </a:r>
          </a:p>
        </p:txBody>
      </p:sp>
      <p:pic>
        <p:nvPicPr>
          <p:cNvPr id="48" name="image.png" descr="image.png"/>
          <p:cNvPicPr>
            <a:picLocks noChangeAspect="1"/>
          </p:cNvPicPr>
          <p:nvPr/>
        </p:nvPicPr>
        <p:blipFill>
          <a:blip r:embed="rId7" cstate="print">
            <a:extLst/>
          </a:blip>
          <a:srcRect t="65836" r="75941" b="26481"/>
          <a:stretch>
            <a:fillRect/>
          </a:stretch>
        </p:blipFill>
        <p:spPr>
          <a:xfrm>
            <a:off x="971600" y="4293096"/>
            <a:ext cx="3672408" cy="65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image.png" descr="image.png"/>
          <p:cNvPicPr>
            <a:picLocks noChangeAspect="1"/>
          </p:cNvPicPr>
          <p:nvPr/>
        </p:nvPicPr>
        <p:blipFill>
          <a:blip r:embed="rId8" cstate="print">
            <a:extLst/>
          </a:blip>
          <a:srcRect r="31875" b="26481"/>
          <a:stretch>
            <a:fillRect/>
          </a:stretch>
        </p:blipFill>
        <p:spPr>
          <a:xfrm>
            <a:off x="467544" y="1412776"/>
            <a:ext cx="4320480" cy="2622676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TextBox 50"/>
          <p:cNvSpPr txBox="1"/>
          <p:nvPr/>
        </p:nvSpPr>
        <p:spPr>
          <a:xfrm>
            <a:off x="539552" y="112474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Цикл главного магнитного поля</a:t>
            </a:r>
            <a:endParaRPr lang="ru-RU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5148064" y="119675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/>
              <a:t>Сигналы защит и блокировок:</a:t>
            </a:r>
            <a:endParaRPr lang="ru-RU" b="1" u="sng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5292080" y="1196752"/>
            <a:ext cx="3528392" cy="367240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Прямая со стрелкой 54"/>
          <p:cNvCxnSpPr/>
          <p:nvPr/>
        </p:nvCxnSpPr>
        <p:spPr>
          <a:xfrm flipH="1" flipV="1">
            <a:off x="1475656" y="4077072"/>
            <a:ext cx="576064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481038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Подзаголовок слайда"/>
          <p:cNvSpPr txBox="1">
            <a:spLocks noGrp="1"/>
          </p:cNvSpPr>
          <p:nvPr>
            <p:ph type="body" idx="21"/>
          </p:nvPr>
        </p:nvSpPr>
        <p:spPr>
          <a:xfrm>
            <a:off x="2915816" y="548680"/>
            <a:ext cx="3528392" cy="46739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2400" dirty="0" smtClean="0"/>
              <a:t>Принципы построения</a:t>
            </a:r>
          </a:p>
          <a:p>
            <a:endParaRPr sz="2400" dirty="0"/>
          </a:p>
        </p:txBody>
      </p:sp>
      <p:pic>
        <p:nvPicPr>
          <p:cNvPr id="177" name="СЭП Нуклотрона.JPG" descr="СЭП Нуклотрона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9512" y="1988840"/>
            <a:ext cx="4977219" cy="3848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55576" y="0"/>
            <a:ext cx="7272808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Система питания сверхпроводящих магнитов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99E0C4B-0717-439A-A4AF-422065C6A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1439" y="0"/>
            <a:ext cx="1076351" cy="563239"/>
          </a:xfrm>
          <a:prstGeom prst="rect">
            <a:avLst/>
          </a:prstGeom>
        </p:spPr>
      </p:pic>
      <p:sp>
        <p:nvSpPr>
          <p:cNvPr id="8" name="Подзаголовок слайда"/>
          <p:cNvSpPr txBox="1">
            <a:spLocks noGrp="1"/>
          </p:cNvSpPr>
          <p:nvPr>
            <p:ph type="body" idx="21"/>
          </p:nvPr>
        </p:nvSpPr>
        <p:spPr>
          <a:xfrm>
            <a:off x="467544" y="1412776"/>
            <a:ext cx="1296144" cy="46739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ru-RU" sz="1800" dirty="0" smtClean="0"/>
              <a:t>Основной Источник тока ИП1</a:t>
            </a:r>
            <a:endParaRPr sz="1800" dirty="0"/>
          </a:p>
        </p:txBody>
      </p:sp>
      <p:sp>
        <p:nvSpPr>
          <p:cNvPr id="9" name="Подзаголовок слайда"/>
          <p:cNvSpPr txBox="1">
            <a:spLocks noGrp="1"/>
          </p:cNvSpPr>
          <p:nvPr>
            <p:ph type="body" idx="21"/>
          </p:nvPr>
        </p:nvSpPr>
        <p:spPr>
          <a:xfrm>
            <a:off x="1619672" y="6093296"/>
            <a:ext cx="2304256" cy="3953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1400" dirty="0" smtClean="0"/>
              <a:t>Ключи эвакуации энергии</a:t>
            </a:r>
            <a:endParaRPr sz="1400" dirty="0"/>
          </a:p>
        </p:txBody>
      </p:sp>
      <p:sp>
        <p:nvSpPr>
          <p:cNvPr id="10" name="Подзаголовок слайда"/>
          <p:cNvSpPr txBox="1">
            <a:spLocks noGrp="1"/>
          </p:cNvSpPr>
          <p:nvPr>
            <p:ph type="body" idx="21"/>
          </p:nvPr>
        </p:nvSpPr>
        <p:spPr>
          <a:xfrm>
            <a:off x="2339752" y="1412776"/>
            <a:ext cx="1368152" cy="3600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1400" dirty="0" smtClean="0"/>
              <a:t>СП магниты</a:t>
            </a:r>
            <a:endParaRPr sz="1400" dirty="0"/>
          </a:p>
        </p:txBody>
      </p:sp>
      <p:pic>
        <p:nvPicPr>
          <p:cNvPr id="11" name="Picture 2" descr="потенц диагр+прав_10кА_13июня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276872"/>
            <a:ext cx="3443331" cy="2804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одзаголовок слайда"/>
          <p:cNvSpPr txBox="1">
            <a:spLocks noGrp="1"/>
          </p:cNvSpPr>
          <p:nvPr>
            <p:ph type="body" idx="21"/>
          </p:nvPr>
        </p:nvSpPr>
        <p:spPr>
          <a:xfrm>
            <a:off x="4211960" y="1340768"/>
            <a:ext cx="1296144" cy="46739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ru-RU" sz="1800" dirty="0" smtClean="0"/>
              <a:t>Дополнительные Источники тока ИП2 и ИП3</a:t>
            </a:r>
            <a:endParaRPr sz="1800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683568" y="1700808"/>
            <a:ext cx="144016" cy="5040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2627784" y="1772816"/>
            <a:ext cx="144016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0" idx="2"/>
          </p:cNvCxnSpPr>
          <p:nvPr/>
        </p:nvCxnSpPr>
        <p:spPr>
          <a:xfrm>
            <a:off x="3023828" y="1772816"/>
            <a:ext cx="288032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4932040" y="1772816"/>
            <a:ext cx="72008" cy="172819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 flipV="1">
            <a:off x="2051720" y="5517232"/>
            <a:ext cx="144016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3563888" y="5517232"/>
            <a:ext cx="252028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2915816" y="5517232"/>
            <a:ext cx="72008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724128" y="1340768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latin typeface="Calibri" pitchFamily="34" charset="0"/>
                <a:cs typeface="Calibri" pitchFamily="34" charset="0"/>
              </a:rPr>
              <a:t>Распределение потенциала на СП магнитах при эвакуации энергии</a:t>
            </a:r>
          </a:p>
          <a:p>
            <a:pPr algn="ctr"/>
            <a:r>
              <a:rPr lang="ru-RU" sz="1600" b="1" u="sng" dirty="0" smtClean="0">
                <a:latin typeface="Calibri" pitchFamily="34" charset="0"/>
                <a:cs typeface="Calibri" pitchFamily="34" charset="0"/>
              </a:rPr>
              <a:t>(Бустер)</a:t>
            </a:r>
            <a:endParaRPr lang="ru-RU" sz="1600" b="1" u="sng" dirty="0"/>
          </a:p>
        </p:txBody>
      </p:sp>
      <p:sp>
        <p:nvSpPr>
          <p:cNvPr id="47" name="TextBox 46"/>
          <p:cNvSpPr txBox="1"/>
          <p:nvPr/>
        </p:nvSpPr>
        <p:spPr>
          <a:xfrm>
            <a:off x="5292080" y="5301208"/>
            <a:ext cx="3851920" cy="1384995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ru-RU" sz="1400" u="sng" dirty="0" smtClean="0">
                <a:solidFill>
                  <a:schemeClr val="tx1"/>
                </a:solidFill>
              </a:rPr>
              <a:t>Основные параметры подсистемы ЭЭ</a:t>
            </a:r>
            <a:r>
              <a:rPr lang="ru-RU" sz="1400" dirty="0" smtClean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arenR"/>
            </a:pPr>
            <a:r>
              <a:rPr lang="ru-RU" sz="1400" dirty="0" smtClean="0">
                <a:solidFill>
                  <a:schemeClr val="tx1"/>
                </a:solidFill>
              </a:rPr>
              <a:t>Постоянная вывода тока (энергии) </a:t>
            </a:r>
            <a:r>
              <a:rPr lang="en-US" sz="1400" dirty="0" smtClean="0">
                <a:solidFill>
                  <a:schemeClr val="tx1"/>
                </a:solidFill>
              </a:rPr>
              <a:t>Lm/R</a:t>
            </a:r>
            <a:r>
              <a:rPr lang="ru-RU" sz="1400" dirty="0" smtClean="0">
                <a:solidFill>
                  <a:schemeClr val="tx1"/>
                </a:solidFill>
              </a:rPr>
              <a:t>г =</a:t>
            </a:r>
            <a:r>
              <a:rPr lang="en-US" sz="1400" dirty="0" smtClean="0"/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160</a:t>
            </a:r>
            <a:r>
              <a:rPr lang="ru-RU" sz="1400" b="1" dirty="0" smtClean="0">
                <a:solidFill>
                  <a:srgbClr val="FF0000"/>
                </a:solidFill>
              </a:rPr>
              <a:t>мс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marL="342900" indent="-342900">
              <a:buAutoNum type="arabicParenR"/>
            </a:pPr>
            <a:r>
              <a:rPr lang="ru-RU" sz="1400" dirty="0" smtClean="0">
                <a:solidFill>
                  <a:schemeClr val="tx1"/>
                </a:solidFill>
              </a:rPr>
              <a:t>Потенциал при выводе не более </a:t>
            </a:r>
            <a:r>
              <a:rPr lang="en-US" sz="1400" b="1" dirty="0" smtClean="0">
                <a:solidFill>
                  <a:srgbClr val="FF0000"/>
                </a:solidFill>
              </a:rPr>
              <a:t> 500</a:t>
            </a:r>
            <a:r>
              <a:rPr lang="ru-RU" sz="1400" b="1" dirty="0" smtClean="0">
                <a:solidFill>
                  <a:srgbClr val="FF0000"/>
                </a:solidFill>
              </a:rPr>
              <a:t>В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marL="342900" indent="-342900">
              <a:buAutoNum type="arabicParenR" startAt="3"/>
            </a:pPr>
            <a:r>
              <a:rPr lang="ru-RU" sz="1400" b="1" dirty="0" smtClean="0">
                <a:solidFill>
                  <a:srgbClr val="FF0000"/>
                </a:solidFill>
              </a:rPr>
              <a:t>Надежность</a:t>
            </a:r>
          </a:p>
          <a:p>
            <a:pPr marL="342900" indent="-342900"/>
            <a:r>
              <a:rPr lang="ru-RU" sz="1400" dirty="0" smtClean="0">
                <a:solidFill>
                  <a:schemeClr val="tx1"/>
                </a:solidFill>
              </a:rPr>
              <a:t> (данные для Бустера и </a:t>
            </a:r>
            <a:r>
              <a:rPr lang="ru-RU" sz="1400" dirty="0" err="1" smtClean="0">
                <a:solidFill>
                  <a:schemeClr val="tx1"/>
                </a:solidFill>
              </a:rPr>
              <a:t>Нуклотрона</a:t>
            </a:r>
            <a:r>
              <a:rPr lang="ru-RU" sz="1400" dirty="0" smtClean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58" name="Прямая со стрелкой 57"/>
          <p:cNvCxnSpPr/>
          <p:nvPr/>
        </p:nvCxnSpPr>
        <p:spPr>
          <a:xfrm flipH="1">
            <a:off x="4572000" y="1772816"/>
            <a:ext cx="288032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одзаголовок слайда"/>
          <p:cNvSpPr txBox="1">
            <a:spLocks noGrp="1"/>
          </p:cNvSpPr>
          <p:nvPr>
            <p:ph type="body" idx="21"/>
          </p:nvPr>
        </p:nvSpPr>
        <p:spPr>
          <a:xfrm>
            <a:off x="827584" y="1052736"/>
            <a:ext cx="4464496" cy="28803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ru-RU" sz="1800" u="sng" dirty="0" smtClean="0"/>
              <a:t>Схема питания СП магнитов (</a:t>
            </a:r>
            <a:r>
              <a:rPr lang="ru-RU" sz="1800" u="sng" dirty="0" err="1" smtClean="0"/>
              <a:t>Нуклотрон</a:t>
            </a:r>
            <a:r>
              <a:rPr lang="ru-RU" sz="1800" u="sng" dirty="0" smtClean="0"/>
              <a:t>)</a:t>
            </a:r>
            <a:endParaRPr sz="1800" u="sng" dirty="0"/>
          </a:p>
        </p:txBody>
      </p:sp>
      <p:grpSp>
        <p:nvGrpSpPr>
          <p:cNvPr id="65" name="Группа 64"/>
          <p:cNvGrpSpPr/>
          <p:nvPr/>
        </p:nvGrpSpPr>
        <p:grpSpPr>
          <a:xfrm>
            <a:off x="1187624" y="2996952"/>
            <a:ext cx="2160240" cy="1584176"/>
            <a:chOff x="1187624" y="2996952"/>
            <a:chExt cx="2160240" cy="1584176"/>
          </a:xfrm>
        </p:grpSpPr>
        <p:pic>
          <p:nvPicPr>
            <p:cNvPr id="60" name="IMG_2791.png" descr="IMG_2791.png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rcRect l="10931" t="1402" r="16655" b="48696"/>
            <a:stretch>
              <a:fillRect/>
            </a:stretch>
          </p:blipFill>
          <p:spPr>
            <a:xfrm>
              <a:off x="2411760" y="2996952"/>
              <a:ext cx="847868" cy="103871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1" name="IMG_2791.png" descr="IMG_2791.png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rcRect l="15531" t="81434" r="28525" b="2831"/>
            <a:stretch>
              <a:fillRect/>
            </a:stretch>
          </p:blipFill>
          <p:spPr>
            <a:xfrm>
              <a:off x="1547664" y="3933056"/>
              <a:ext cx="1152128" cy="57606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2" name="IMG_2791.png" descr="IMG_2791.png"/>
            <p:cNvPicPr>
              <a:picLocks noChangeAspect="1"/>
            </p:cNvPicPr>
            <p:nvPr/>
          </p:nvPicPr>
          <p:blipFill>
            <a:blip r:embed="rId7" cstate="print">
              <a:extLst/>
            </a:blip>
            <a:srcRect l="16452" t="53993" r="10995" b="22562"/>
            <a:stretch>
              <a:fillRect/>
            </a:stretch>
          </p:blipFill>
          <p:spPr>
            <a:xfrm>
              <a:off x="1259632" y="3284984"/>
              <a:ext cx="1152128" cy="66186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4" name="Прямоугольник 63"/>
            <p:cNvSpPr/>
            <p:nvPr/>
          </p:nvSpPr>
          <p:spPr>
            <a:xfrm>
              <a:off x="1187624" y="2996952"/>
              <a:ext cx="2160240" cy="158417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83568" y="620688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Анализ не штатных событий</a:t>
            </a:r>
            <a:endParaRPr lang="ru-RU" b="1" dirty="0"/>
          </a:p>
        </p:txBody>
      </p:sp>
      <p:grpSp>
        <p:nvGrpSpPr>
          <p:cNvPr id="2" name="Группа 89"/>
          <p:cNvGrpSpPr/>
          <p:nvPr/>
        </p:nvGrpSpPr>
        <p:grpSpPr>
          <a:xfrm>
            <a:off x="179512" y="0"/>
            <a:ext cx="8928278" cy="605226"/>
            <a:chOff x="179512" y="0"/>
            <a:chExt cx="8928278" cy="605226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  <p:sp>
          <p:nvSpPr>
            <p:cNvPr id="92" name="Заголовок 1"/>
            <p:cNvSpPr txBox="1">
              <a:spLocks/>
            </p:cNvSpPr>
            <p:nvPr/>
          </p:nvSpPr>
          <p:spPr>
            <a:xfrm>
              <a:off x="179512" y="0"/>
              <a:ext cx="8229600" cy="6052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ru-RU" altLang="zh-CN" sz="2400" b="1" dirty="0" smtClean="0">
                  <a:ea typeface="SimSun" pitchFamily="2" charset="-122"/>
                  <a:cs typeface="Times New Roman" pitchFamily="18" charset="0"/>
                </a:rPr>
                <a:t>Управление</a:t>
              </a:r>
              <a:r>
                <a:rPr lang="ru-RU" sz="2400" b="1" dirty="0" smtClean="0"/>
                <a:t> системами питания Бустера и </a:t>
              </a:r>
              <a:r>
                <a:rPr lang="ru-RU" sz="2400" b="1" dirty="0" err="1" smtClean="0"/>
                <a:t>Нуклотрона</a:t>
              </a:r>
              <a:r>
                <a:rPr lang="en-US" sz="2400" b="1" dirty="0" smtClean="0"/>
                <a:t> </a:t>
              </a:r>
              <a:endParaRPr lang="ru-RU" sz="2400" b="1" dirty="0"/>
            </a:p>
          </p:txBody>
        </p:sp>
        <p:cxnSp>
          <p:nvCxnSpPr>
            <p:cNvPr id="93" name="Прямая соединительная линия 92"/>
            <p:cNvCxnSpPr/>
            <p:nvPr/>
          </p:nvCxnSpPr>
          <p:spPr>
            <a:xfrm>
              <a:off x="251520" y="476672"/>
              <a:ext cx="770485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Номер слайда 3"/>
          <p:cNvSpPr txBox="1">
            <a:spLocks/>
          </p:cNvSpPr>
          <p:nvPr/>
        </p:nvSpPr>
        <p:spPr>
          <a:xfrm>
            <a:off x="8617812" y="6492875"/>
            <a:ext cx="504056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7AFE9-0F05-449C-AAE0-058FD2FE334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alt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95536" y="1916832"/>
            <a:ext cx="828092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Система защит источников питания (ИП) Бустера.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Внутренние защиты ИП Бустера: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Защита1, Защита2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внутренние защиты ПИТ-11, ПИТ-06, ПИТ-03. Появление сигнала переводит СЭП в режим аварийного снятия цикла (АСЦ), срабатывает КШ.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ЗНЗ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защита от замыкания на землю. Приводит к АСЦ, срабатывает КШ.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User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технологическая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защита от возникновения высокого напряжения на выходе ПИТ-11 при аварийных отключениях (контролируется по превышению измеренного значения производной выходного напряжения ПИТ-11 заданному значению). Приводит к АСЦ, срабатывает КШ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2.Внешние защиты ИП Бустера: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ДП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защита от срыва сверхпроводимости в магнитах Бустера (перехода сверхпроводящих цепей в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нормальное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состояние). Появление сигнала переводит СЭП в режим эвакуации энергии (ЭЭ) из магнитов, срабатывают КЭЭ и КШ.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Вакуум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защита от ухудшения вакуума в Бустере. Приводит к АСЦ, срабатывает КШ.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∆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м, ∆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защиты от возникновения разности напряжения между соответствующими группами магнитов и линз полуколец Бустера. Приводит к ЭЭ, срабатывают КЭЭ и КШ.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3.Информационные сигналы: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ЭЭ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сигнал о старте режима ЭЭ.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КШ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сигнал о старте режима АСЦ, которой приводит к срабатыванию КШ.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Запуск КЭЭ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сигнал, подтверждающий запуск коммутационного процесса запирания силовых тиристоров одновременно во всех 4-х КЭЭ.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Закрыт КЭЭ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сигнал, подтверждающий исправное состояние силовых тиристоров всех 4-х КЭЭ и являющийся началом процесса вывода энергии/тока из магнитов Бустера. Вывод энергии/тока завершается примерно за 0,5с.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83568" y="1052736"/>
            <a:ext cx="72728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Расшифровка блокировок системы электропитания структурных магнитов Бустера в программе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Главного магнитного поля Бустера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1038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83568" y="620688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Анализ не штатных событий</a:t>
            </a:r>
            <a:endParaRPr lang="ru-RU" b="1" dirty="0"/>
          </a:p>
        </p:txBody>
      </p:sp>
      <p:grpSp>
        <p:nvGrpSpPr>
          <p:cNvPr id="2" name="Группа 89"/>
          <p:cNvGrpSpPr/>
          <p:nvPr/>
        </p:nvGrpSpPr>
        <p:grpSpPr>
          <a:xfrm>
            <a:off x="179512" y="0"/>
            <a:ext cx="8928278" cy="605226"/>
            <a:chOff x="179512" y="0"/>
            <a:chExt cx="8928278" cy="605226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  <p:sp>
          <p:nvSpPr>
            <p:cNvPr id="92" name="Заголовок 1"/>
            <p:cNvSpPr txBox="1">
              <a:spLocks/>
            </p:cNvSpPr>
            <p:nvPr/>
          </p:nvSpPr>
          <p:spPr>
            <a:xfrm>
              <a:off x="179512" y="0"/>
              <a:ext cx="8229600" cy="6052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ru-RU" altLang="zh-CN" sz="2400" b="1" dirty="0" smtClean="0">
                  <a:ea typeface="SimSun" pitchFamily="2" charset="-122"/>
                  <a:cs typeface="Times New Roman" pitchFamily="18" charset="0"/>
                </a:rPr>
                <a:t>Управление</a:t>
              </a:r>
              <a:r>
                <a:rPr lang="ru-RU" sz="2400" b="1" dirty="0" smtClean="0"/>
                <a:t> системами питания Бустера и </a:t>
              </a:r>
              <a:r>
                <a:rPr lang="ru-RU" sz="2400" b="1" dirty="0" err="1" smtClean="0"/>
                <a:t>Нуклотрона</a:t>
              </a:r>
              <a:r>
                <a:rPr lang="en-US" sz="2400" b="1" dirty="0" smtClean="0"/>
                <a:t> </a:t>
              </a:r>
              <a:endParaRPr lang="ru-RU" sz="2400" b="1" dirty="0"/>
            </a:p>
          </p:txBody>
        </p:sp>
        <p:cxnSp>
          <p:nvCxnSpPr>
            <p:cNvPr id="93" name="Прямая соединительная линия 92"/>
            <p:cNvCxnSpPr/>
            <p:nvPr/>
          </p:nvCxnSpPr>
          <p:spPr>
            <a:xfrm>
              <a:off x="251520" y="476672"/>
              <a:ext cx="77768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Номер слайда 3"/>
          <p:cNvSpPr txBox="1">
            <a:spLocks/>
          </p:cNvSpPr>
          <p:nvPr/>
        </p:nvSpPr>
        <p:spPr>
          <a:xfrm>
            <a:off x="8617812" y="6492875"/>
            <a:ext cx="504056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7AFE9-0F05-449C-AAE0-058FD2FE334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alt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83568" y="1052736"/>
            <a:ext cx="72728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Расшифровка блокировок системы электропитания структурных магнитов Бустера в программе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Главного магнитного поля Бустера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187624" y="2132856"/>
          <a:ext cx="7488834" cy="4245636"/>
        </p:xfrm>
        <a:graphic>
          <a:graphicData uri="http://schemas.openxmlformats.org/drawingml/2006/table">
            <a:tbl>
              <a:tblPr/>
              <a:tblGrid>
                <a:gridCol w="623052"/>
                <a:gridCol w="628049"/>
                <a:gridCol w="628049"/>
                <a:gridCol w="623052"/>
                <a:gridCol w="623606"/>
                <a:gridCol w="623606"/>
                <a:gridCol w="623052"/>
                <a:gridCol w="623052"/>
                <a:gridCol w="623052"/>
                <a:gridCol w="623052"/>
                <a:gridCol w="623606"/>
                <a:gridCol w="623606"/>
              </a:tblGrid>
              <a:tr h="72008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48F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ЭЭ</a:t>
                      </a:r>
                      <a:endParaRPr lang="ru-RU" sz="800" dirty="0">
                        <a:solidFill>
                          <a:srgbClr val="348F2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48F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Защита1</a:t>
                      </a:r>
                      <a:endParaRPr lang="ru-RU" sz="800" dirty="0">
                        <a:solidFill>
                          <a:srgbClr val="348F2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48F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ЗНЗ</a:t>
                      </a:r>
                      <a:endParaRPr lang="ru-RU" sz="800" dirty="0">
                        <a:solidFill>
                          <a:srgbClr val="348F2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48F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КШ</a:t>
                      </a:r>
                      <a:endParaRPr lang="ru-RU" sz="800" dirty="0">
                        <a:solidFill>
                          <a:srgbClr val="348F2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48F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ДП</a:t>
                      </a:r>
                      <a:endParaRPr lang="ru-RU" sz="800" dirty="0">
                        <a:solidFill>
                          <a:srgbClr val="348F2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48F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Вакуум</a:t>
                      </a:r>
                      <a:endParaRPr lang="ru-RU" sz="800" dirty="0">
                        <a:solidFill>
                          <a:srgbClr val="348F2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48F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∆</a:t>
                      </a:r>
                      <a:r>
                        <a:rPr lang="en-US" sz="900" b="1" dirty="0">
                          <a:solidFill>
                            <a:srgbClr val="348F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U</a:t>
                      </a:r>
                      <a:r>
                        <a:rPr lang="ru-RU" sz="900" b="1" dirty="0">
                          <a:solidFill>
                            <a:srgbClr val="348F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800" dirty="0">
                        <a:solidFill>
                          <a:srgbClr val="348F2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48F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∆</a:t>
                      </a:r>
                      <a:r>
                        <a:rPr lang="en-US" sz="900" b="1" dirty="0">
                          <a:solidFill>
                            <a:srgbClr val="348F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U</a:t>
                      </a:r>
                      <a:r>
                        <a:rPr lang="ru-RU" sz="900" b="1" dirty="0">
                          <a:solidFill>
                            <a:srgbClr val="348F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800" dirty="0">
                        <a:solidFill>
                          <a:srgbClr val="348F2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48F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Запуск КЭЭ</a:t>
                      </a:r>
                      <a:endParaRPr lang="ru-RU" sz="800" dirty="0">
                        <a:solidFill>
                          <a:srgbClr val="348F2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48F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Закрыт КЭЭ</a:t>
                      </a:r>
                      <a:endParaRPr lang="ru-RU" sz="800" dirty="0">
                        <a:solidFill>
                          <a:srgbClr val="348F2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348F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User</a:t>
                      </a:r>
                      <a:r>
                        <a:rPr lang="ru-RU" sz="900" b="1" dirty="0">
                          <a:solidFill>
                            <a:srgbClr val="348F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800" dirty="0">
                        <a:solidFill>
                          <a:srgbClr val="348F2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Очередность / время (мс)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Очередность / время (мс)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Очередность / время (мс)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Очередность / время (мс)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Очередность / время (мс)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Очередность / время (мс)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Очередность / время (мс)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Очередность / время (мс)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Очередность / время (мс)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Очередность / время (мс)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Очередность / время (мс)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4420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ДП </a:t>
                      </a:r>
                      <a:endParaRPr lang="ru-RU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(сигнал из стойки ДП)</a:t>
                      </a:r>
                      <a:endParaRPr lang="ru-RU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(2)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1452.675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(7)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1469.171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(4)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1452.778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(1)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1452.670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(3)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1452.765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(6)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1455.694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(5)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1453.550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2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Собств. защиты КЭЭ</a:t>
                      </a:r>
                      <a:endParaRPr lang="ru-RU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(1)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3003.029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(7)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3016.165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(4)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3003.117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(2)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3003.038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(3)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3003.065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(6)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3005.952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(5)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3003.825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5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Защита ПИТ-11</a:t>
                      </a:r>
                      <a:endParaRPr lang="ru-RU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(3)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1223.474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(2)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1219.105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(1)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1219.068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4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ЗНЗ</a:t>
                      </a:r>
                      <a:endParaRPr lang="ru-RU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(4)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2721.175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(7)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2723.022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(1)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2720.194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(2)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2720.249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(5)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2721.183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(6)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2721.297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(8)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2723.498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(3)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2721.105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7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∆</a:t>
                      </a:r>
                      <a:r>
                        <a:rPr lang="en-US" sz="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U</a:t>
                      </a:r>
                      <a:r>
                        <a:rPr lang="ru-RU" sz="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(2)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2222.049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(7)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2237.295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(3)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2222.150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(1)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2222.048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(4)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2222.169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(6)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2224.477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(5)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2222.838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2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∆</a:t>
                      </a:r>
                      <a:r>
                        <a:rPr lang="en-US" sz="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U</a:t>
                      </a:r>
                      <a:r>
                        <a:rPr lang="ru-RU" sz="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(2)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1990.842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(7)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1997.474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(3)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1990.946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(1)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1990.837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(4)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1990.969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(6)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1993.873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(5)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1991.736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14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Вакуум</a:t>
                      </a:r>
                      <a:endParaRPr lang="ru-RU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(5)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2294.131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(8)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2303.775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(2)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2293.764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(1)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2293.549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(4)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2294.130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(6)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2294.252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(7)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2296.456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(3)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2293.920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7" marR="48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51520" y="2132856"/>
            <a:ext cx="1043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Аварийное событие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412776"/>
            <a:ext cx="1944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348F25"/>
                </a:solidFill>
              </a:rPr>
              <a:t>Информационный сигнал в программе главного магнитного поля</a:t>
            </a:r>
            <a:endParaRPr lang="ru-RU" sz="1200" b="1" dirty="0">
              <a:solidFill>
                <a:srgbClr val="348F25"/>
              </a:solidFill>
            </a:endParaRPr>
          </a:p>
        </p:txBody>
      </p:sp>
      <p:cxnSp>
        <p:nvCxnSpPr>
          <p:cNvPr id="14" name="Прямая со стрелкой 13"/>
          <p:cNvCxnSpPr>
            <a:stCxn id="12" idx="2"/>
          </p:cNvCxnSpPr>
          <p:nvPr/>
        </p:nvCxnSpPr>
        <p:spPr>
          <a:xfrm>
            <a:off x="773324" y="2594521"/>
            <a:ext cx="486308" cy="25841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1403648" y="1844824"/>
            <a:ext cx="504056" cy="21602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835696" y="1700808"/>
            <a:ext cx="73083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Расшифровка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аварийного события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времени появления информационных сигналов</a:t>
            </a:r>
            <a:endParaRPr kumimoji="0" lang="ru-RU" sz="14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1038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83568" y="620688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Анализ не штатных событий</a:t>
            </a:r>
            <a:endParaRPr lang="ru-RU" b="1" dirty="0"/>
          </a:p>
        </p:txBody>
      </p:sp>
      <p:grpSp>
        <p:nvGrpSpPr>
          <p:cNvPr id="2" name="Группа 89"/>
          <p:cNvGrpSpPr/>
          <p:nvPr/>
        </p:nvGrpSpPr>
        <p:grpSpPr>
          <a:xfrm>
            <a:off x="179512" y="0"/>
            <a:ext cx="8928278" cy="605226"/>
            <a:chOff x="179512" y="0"/>
            <a:chExt cx="8928278" cy="605226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  <p:sp>
          <p:nvSpPr>
            <p:cNvPr id="92" name="Заголовок 1"/>
            <p:cNvSpPr txBox="1">
              <a:spLocks/>
            </p:cNvSpPr>
            <p:nvPr/>
          </p:nvSpPr>
          <p:spPr>
            <a:xfrm>
              <a:off x="179512" y="0"/>
              <a:ext cx="8229600" cy="6052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ru-RU" altLang="zh-CN" sz="2400" b="1" dirty="0" smtClean="0">
                  <a:ea typeface="SimSun" pitchFamily="2" charset="-122"/>
                  <a:cs typeface="Times New Roman" pitchFamily="18" charset="0"/>
                </a:rPr>
                <a:t>Управление</a:t>
              </a:r>
              <a:r>
                <a:rPr lang="ru-RU" sz="2400" b="1" dirty="0" smtClean="0"/>
                <a:t> системами питания Бустера и </a:t>
              </a:r>
              <a:r>
                <a:rPr lang="ru-RU" sz="2400" b="1" dirty="0" err="1" smtClean="0"/>
                <a:t>Нуклотрона</a:t>
              </a:r>
              <a:r>
                <a:rPr lang="en-US" sz="2400" b="1" dirty="0" smtClean="0"/>
                <a:t> </a:t>
              </a:r>
              <a:endParaRPr lang="ru-RU" sz="2400" b="1" dirty="0"/>
            </a:p>
          </p:txBody>
        </p:sp>
        <p:cxnSp>
          <p:nvCxnSpPr>
            <p:cNvPr id="93" name="Прямая соединительная линия 92"/>
            <p:cNvCxnSpPr/>
            <p:nvPr/>
          </p:nvCxnSpPr>
          <p:spPr>
            <a:xfrm>
              <a:off x="251520" y="476672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Номер слайда 3"/>
          <p:cNvSpPr txBox="1">
            <a:spLocks/>
          </p:cNvSpPr>
          <p:nvPr/>
        </p:nvSpPr>
        <p:spPr>
          <a:xfrm>
            <a:off x="8617812" y="6492875"/>
            <a:ext cx="504056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7AFE9-0F05-449C-AAE0-058FD2FE334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alt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899592" y="1844824"/>
          <a:ext cx="7920880" cy="3535130"/>
        </p:xfrm>
        <a:graphic>
          <a:graphicData uri="http://schemas.openxmlformats.org/drawingml/2006/table">
            <a:tbl>
              <a:tblPr/>
              <a:tblGrid>
                <a:gridCol w="2612671"/>
                <a:gridCol w="2480694"/>
                <a:gridCol w="2827515"/>
              </a:tblGrid>
              <a:tr h="4537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Очередность блокировок на ЦЗА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Причина события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Действия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4537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ДП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→ ЭЭ → Запуск КЭЭ → …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1.Нарушение СП в магнитах.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2.Сбой в системе питания.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1.Обращаться к деж. по кольцу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 Обращаться к деж. корп. 1А.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7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User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(защита от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перенапряжения)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→ КШ → Защита 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1.Аварийное снятие цикла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1.Обращаться к деж. корп. 1А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0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ЗНЗ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→ КШ →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User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(защита от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перенапряжения) 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→ …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1.Ухудшение изоляции в электрических цепях.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1.Обращаться к деж. корп. 1А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7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∆</a:t>
                      </a:r>
                      <a:r>
                        <a:rPr lang="en-US" sz="1100" b="1" dirty="0">
                          <a:latin typeface="Times New Roman"/>
                          <a:ea typeface="Calibri"/>
                          <a:cs typeface="Times New Roman"/>
                        </a:rPr>
                        <a:t>U</a:t>
                      </a: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→ ЭЭ → КШ → Запуск КЭЭ →…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1.Нарушение СП в магнитах.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1.Обращаться к деж. по кольцу,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2.Информировать деж. корп. 1А.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7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∆</a:t>
                      </a:r>
                      <a:r>
                        <a:rPr lang="en-US" sz="1100" b="1" dirty="0">
                          <a:latin typeface="Times New Roman"/>
                          <a:ea typeface="Calibri"/>
                          <a:cs typeface="Times New Roman"/>
                        </a:rPr>
                        <a:t>U</a:t>
                      </a: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→ ЭЭ → КШ → Запуск КЭЭ…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1.Нарушение СП в магнитах.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1.Обращаться к деж. по кольцу,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2.Информировать деж. корп. 1А.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7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Вакуум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→ КШ → Защита от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перенапр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→ …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1.Нарушение в вакуумной системе.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1.Обращаться к деж. по кольцу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7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ЭЭ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→ Запуск КЭЭ → …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1.Нарушение работы КЭЭ.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 Обращаться к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деж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корп. 1А.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1619672" y="1052736"/>
            <a:ext cx="59652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Последовательность срабатывания защит системы питания Бустера и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действий диспетчера по восстановлению цикла.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1038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83568" y="620688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Анализ не штатных событий</a:t>
            </a:r>
            <a:endParaRPr lang="ru-RU" b="1" dirty="0"/>
          </a:p>
        </p:txBody>
      </p:sp>
      <p:grpSp>
        <p:nvGrpSpPr>
          <p:cNvPr id="2" name="Группа 89"/>
          <p:cNvGrpSpPr/>
          <p:nvPr/>
        </p:nvGrpSpPr>
        <p:grpSpPr>
          <a:xfrm>
            <a:off x="179512" y="0"/>
            <a:ext cx="8928278" cy="605226"/>
            <a:chOff x="179512" y="0"/>
            <a:chExt cx="8928278" cy="605226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  <p:sp>
          <p:nvSpPr>
            <p:cNvPr id="92" name="Заголовок 1"/>
            <p:cNvSpPr txBox="1">
              <a:spLocks/>
            </p:cNvSpPr>
            <p:nvPr/>
          </p:nvSpPr>
          <p:spPr>
            <a:xfrm>
              <a:off x="179512" y="0"/>
              <a:ext cx="8229600" cy="6052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ru-RU" altLang="zh-CN" sz="2400" b="1" dirty="0" smtClean="0">
                  <a:ea typeface="SimSun" pitchFamily="2" charset="-122"/>
                  <a:cs typeface="Times New Roman" pitchFamily="18" charset="0"/>
                </a:rPr>
                <a:t>Управление</a:t>
              </a:r>
              <a:r>
                <a:rPr lang="ru-RU" sz="2400" b="1" dirty="0" smtClean="0"/>
                <a:t> системами питания Бустера и </a:t>
              </a:r>
              <a:r>
                <a:rPr lang="ru-RU" sz="2400" b="1" dirty="0" err="1" smtClean="0"/>
                <a:t>Нуклотрона</a:t>
              </a:r>
              <a:r>
                <a:rPr lang="en-US" sz="2400" b="1" dirty="0" smtClean="0"/>
                <a:t> </a:t>
              </a:r>
              <a:endParaRPr lang="ru-RU" sz="2400" b="1" dirty="0"/>
            </a:p>
          </p:txBody>
        </p:sp>
        <p:cxnSp>
          <p:nvCxnSpPr>
            <p:cNvPr id="93" name="Прямая соединительная линия 92"/>
            <p:cNvCxnSpPr/>
            <p:nvPr/>
          </p:nvCxnSpPr>
          <p:spPr>
            <a:xfrm>
              <a:off x="251520" y="476672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Номер слайда 3"/>
          <p:cNvSpPr txBox="1">
            <a:spLocks/>
          </p:cNvSpPr>
          <p:nvPr/>
        </p:nvSpPr>
        <p:spPr>
          <a:xfrm>
            <a:off x="8617812" y="6492875"/>
            <a:ext cx="504056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7AFE9-0F05-449C-AAE0-058FD2FE334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alt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652120" y="4437112"/>
            <a:ext cx="3312368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Необходимо иметь развернутую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надежную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диагностическую аппаратуру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всем системам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синхронизированную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между собой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операторов ускорительного комплекса необходимо сделать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инструкцию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типовыми аварийными процессами с учетом данных от 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всех систем.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619672" y="980728"/>
            <a:ext cx="59046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2-й сеанс Бустера, аварийное снятие цикла в 01:22  23.09.2021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C:\Users\admin\Desktop\1 сеанс Бустера\2 сеанс Бустера\IMG_20210924_103649.jpg"/>
          <p:cNvPicPr/>
          <p:nvPr/>
        </p:nvPicPr>
        <p:blipFill>
          <a:blip r:embed="rId4" cstate="print"/>
          <a:srcRect l="28639" t="11221" r="14609" b="13867"/>
          <a:stretch>
            <a:fillRect/>
          </a:stretch>
        </p:blipFill>
        <p:spPr bwMode="auto">
          <a:xfrm>
            <a:off x="467544" y="1628800"/>
            <a:ext cx="259228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admin\AppData\Local\Microsoft\Windows\INetCache\Content.Word\IMG_20210927_1314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140968"/>
            <a:ext cx="259228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:\Users\admin\Desktop\системы питания NICA_обзор\авар_осц_анализ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5085184"/>
            <a:ext cx="2732834" cy="1296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5085184"/>
            <a:ext cx="2311797" cy="1296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 descr="сх_ПИТ11+бустер_для авар-проц_ШАА_8окт21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67944" y="1700808"/>
            <a:ext cx="4626396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508104" y="1340768"/>
            <a:ext cx="20882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Схема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аварии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755576" y="1340768"/>
            <a:ext cx="20882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Аварийный цикл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1835696" y="4725144"/>
            <a:ext cx="26642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 аварийного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процесса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1038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8"/>
          <p:cNvGrpSpPr/>
          <p:nvPr/>
        </p:nvGrpSpPr>
        <p:grpSpPr>
          <a:xfrm>
            <a:off x="214282" y="928670"/>
            <a:ext cx="8786874" cy="5121275"/>
            <a:chOff x="214282" y="928670"/>
            <a:chExt cx="8786874" cy="5121275"/>
          </a:xfrm>
        </p:grpSpPr>
        <p:grpSp>
          <p:nvGrpSpPr>
            <p:cNvPr id="4" name="Группа 24"/>
            <p:cNvGrpSpPr/>
            <p:nvPr/>
          </p:nvGrpSpPr>
          <p:grpSpPr>
            <a:xfrm>
              <a:off x="214282" y="928670"/>
              <a:ext cx="8786874" cy="5121275"/>
              <a:chOff x="214282" y="928670"/>
              <a:chExt cx="8786874" cy="5121275"/>
            </a:xfrm>
          </p:grpSpPr>
          <p:grpSp>
            <p:nvGrpSpPr>
              <p:cNvPr id="5" name="Группа 12"/>
              <p:cNvGrpSpPr/>
              <p:nvPr/>
            </p:nvGrpSpPr>
            <p:grpSpPr>
              <a:xfrm>
                <a:off x="214282" y="928670"/>
                <a:ext cx="8786874" cy="5121275"/>
                <a:chOff x="219900" y="1004680"/>
                <a:chExt cx="8786874" cy="5121275"/>
              </a:xfrm>
            </p:grpSpPr>
            <p:pic>
              <p:nvPicPr>
                <p:cNvPr id="15" name="Picture 4" descr="Nuclotron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19900" y="1004680"/>
                  <a:ext cx="8418512" cy="512127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16" name="Рисунок 15" descr="экспер-зал к 205.jpg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4644" r="4273" b="2410"/>
                <a:stretch>
                  <a:fillRect/>
                </a:stretch>
              </p:blipFill>
              <p:spPr>
                <a:xfrm>
                  <a:off x="4934808" y="3004944"/>
                  <a:ext cx="4071966" cy="271464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sp>
            <p:nvSpPr>
              <p:cNvPr id="37" name="TextBox 36"/>
              <p:cNvSpPr txBox="1"/>
              <p:nvPr/>
            </p:nvSpPr>
            <p:spPr>
              <a:xfrm>
                <a:off x="5072066" y="3286124"/>
                <a:ext cx="1143008" cy="338554"/>
              </a:xfrm>
              <a:prstGeom prst="rect">
                <a:avLst/>
              </a:prstGeom>
              <a:solidFill>
                <a:srgbClr val="BFF7EE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Hall 205</a:t>
                </a:r>
                <a:endParaRPr lang="ru-RU" sz="1600" dirty="0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285984" y="3643314"/>
              <a:ext cx="857256" cy="338554"/>
            </a:xfrm>
            <a:prstGeom prst="rect">
              <a:avLst/>
            </a:prstGeom>
            <a:solidFill>
              <a:srgbClr val="BFF7E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Bld. 1</a:t>
              </a:r>
              <a:endParaRPr lang="ru-RU" sz="1600" dirty="0"/>
            </a:p>
          </p:txBody>
        </p:sp>
      </p:grpSp>
      <p:pic>
        <p:nvPicPr>
          <p:cNvPr id="33" name="Рисунок 32" descr="Logo_BM@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8290652" y="3934958"/>
            <a:ext cx="909445" cy="5115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</p:pic>
      <p:grpSp>
        <p:nvGrpSpPr>
          <p:cNvPr id="6" name="Группа 22"/>
          <p:cNvGrpSpPr/>
          <p:nvPr/>
        </p:nvGrpSpPr>
        <p:grpSpPr>
          <a:xfrm>
            <a:off x="2214546" y="4197297"/>
            <a:ext cx="2714644" cy="1736792"/>
            <a:chOff x="2214546" y="4197297"/>
            <a:chExt cx="2714644" cy="1736792"/>
          </a:xfrm>
        </p:grpSpPr>
        <p:sp>
          <p:nvSpPr>
            <p:cNvPr id="18" name="Овал 17"/>
            <p:cNvSpPr/>
            <p:nvPr/>
          </p:nvSpPr>
          <p:spPr>
            <a:xfrm rot="20994368">
              <a:off x="3024962" y="4197297"/>
              <a:ext cx="1769021" cy="563193"/>
            </a:xfrm>
            <a:prstGeom prst="ellipse">
              <a:avLst/>
            </a:prstGeom>
            <a:solidFill>
              <a:srgbClr val="92D050">
                <a:alpha val="42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ая выноска 19"/>
            <p:cNvSpPr>
              <a:spLocks noChangeArrowheads="1"/>
            </p:cNvSpPr>
            <p:nvPr/>
          </p:nvSpPr>
          <p:spPr bwMode="auto">
            <a:xfrm>
              <a:off x="2214546" y="5286388"/>
              <a:ext cx="2714644" cy="647701"/>
            </a:xfrm>
            <a:prstGeom prst="wedgeRectCallout">
              <a:avLst>
                <a:gd name="adj1" fmla="val 11086"/>
                <a:gd name="adj2" fmla="val -126676"/>
              </a:avLst>
            </a:prstGeom>
            <a:solidFill>
              <a:srgbClr val="92D050"/>
            </a:soli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kumimoji="0" lang="ru-RU" sz="1600" b="1" i="1" dirty="0" smtClean="0">
                  <a:solidFill>
                    <a:srgbClr val="0000FF"/>
                  </a:solidFill>
                </a:rPr>
                <a:t>Канал вывода пучка из </a:t>
              </a:r>
              <a:r>
                <a:rPr kumimoji="0" lang="ru-RU" sz="1600" b="1" i="1" dirty="0" err="1" smtClean="0">
                  <a:solidFill>
                    <a:srgbClr val="0000FF"/>
                  </a:solidFill>
                </a:rPr>
                <a:t>Нуклотрона</a:t>
              </a:r>
              <a:endParaRPr kumimoji="0" lang="en-US" sz="1600" b="1" i="1" dirty="0" smtClean="0">
                <a:solidFill>
                  <a:srgbClr val="0000FF"/>
                </a:solidFill>
              </a:endParaRPr>
            </a:p>
          </p:txBody>
        </p:sp>
      </p:grpSp>
      <p:grpSp>
        <p:nvGrpSpPr>
          <p:cNvPr id="7" name="Группа 23"/>
          <p:cNvGrpSpPr/>
          <p:nvPr/>
        </p:nvGrpSpPr>
        <p:grpSpPr>
          <a:xfrm>
            <a:off x="5063629" y="2285992"/>
            <a:ext cx="3521326" cy="2453885"/>
            <a:chOff x="5063629" y="2285992"/>
            <a:chExt cx="3521326" cy="2453885"/>
          </a:xfrm>
        </p:grpSpPr>
        <p:sp>
          <p:nvSpPr>
            <p:cNvPr id="21" name="Прямоугольная выноска 20"/>
            <p:cNvSpPr>
              <a:spLocks noChangeArrowheads="1"/>
            </p:cNvSpPr>
            <p:nvPr/>
          </p:nvSpPr>
          <p:spPr bwMode="auto">
            <a:xfrm>
              <a:off x="5643570" y="2285992"/>
              <a:ext cx="2857520" cy="433387"/>
            </a:xfrm>
            <a:prstGeom prst="wedgeRectCallout">
              <a:avLst>
                <a:gd name="adj1" fmla="val 9470"/>
                <a:gd name="adj2" fmla="val 259118"/>
              </a:avLst>
            </a:prstGeom>
            <a:solidFill>
              <a:srgbClr val="FFC000"/>
            </a:soli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kumimoji="0" lang="ru-RU" sz="1600" b="1" i="1" dirty="0" smtClean="0">
                  <a:solidFill>
                    <a:srgbClr val="0000FF"/>
                  </a:solidFill>
                </a:rPr>
                <a:t>Каналы в корп.205</a:t>
              </a:r>
              <a:endParaRPr kumimoji="0" lang="en-US" sz="1600" b="1" i="1" dirty="0" smtClean="0">
                <a:solidFill>
                  <a:srgbClr val="0000FF"/>
                </a:solidFill>
              </a:endParaRPr>
            </a:p>
          </p:txBody>
        </p:sp>
        <p:sp>
          <p:nvSpPr>
            <p:cNvPr id="22" name="Овал 21"/>
            <p:cNvSpPr/>
            <p:nvPr/>
          </p:nvSpPr>
          <p:spPr>
            <a:xfrm>
              <a:off x="5063629" y="3643314"/>
              <a:ext cx="3508899" cy="1094853"/>
            </a:xfrm>
            <a:prstGeom prst="ellipse">
              <a:avLst/>
            </a:prstGeom>
            <a:solidFill>
              <a:srgbClr val="FFC000">
                <a:alpha val="22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5076056" y="3645024"/>
              <a:ext cx="3508899" cy="1094853"/>
            </a:xfrm>
            <a:prstGeom prst="ellipse">
              <a:avLst/>
            </a:prstGeom>
            <a:solidFill>
              <a:srgbClr val="FFC000">
                <a:alpha val="22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22545" y="6492875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0" y="0"/>
            <a:ext cx="8028384" cy="838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Система питания магнитных элементов каналов транспортировки частиц Ускорительного комплекса ЛФВЭ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599E0C4B-0717-439A-A4AF-422065C6AB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1439" y="0"/>
            <a:ext cx="1076351" cy="563239"/>
          </a:xfrm>
          <a:prstGeom prst="rect">
            <a:avLst/>
          </a:prstGeom>
        </p:spPr>
      </p:pic>
      <p:cxnSp>
        <p:nvCxnSpPr>
          <p:cNvPr id="31" name="Прямая соединительная линия 30"/>
          <p:cNvCxnSpPr/>
          <p:nvPr/>
        </p:nvCxnSpPr>
        <p:spPr>
          <a:xfrm>
            <a:off x="179512" y="83671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264375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8"/>
          <p:cNvGrpSpPr/>
          <p:nvPr/>
        </p:nvGrpSpPr>
        <p:grpSpPr>
          <a:xfrm>
            <a:off x="395536" y="692696"/>
            <a:ext cx="8496944" cy="5400600"/>
            <a:chOff x="642910" y="1285860"/>
            <a:chExt cx="8001056" cy="4999141"/>
          </a:xfrm>
        </p:grpSpPr>
        <p:pic>
          <p:nvPicPr>
            <p:cNvPr id="23" name="Рисунок 22" descr="сист пит кан_структура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t="4965"/>
            <a:stretch/>
          </p:blipFill>
          <p:spPr>
            <a:xfrm>
              <a:off x="642910" y="1571612"/>
              <a:ext cx="8001056" cy="4713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Прямоугольная выноска 26"/>
            <p:cNvSpPr>
              <a:spLocks noChangeArrowheads="1"/>
            </p:cNvSpPr>
            <p:nvPr/>
          </p:nvSpPr>
          <p:spPr bwMode="auto">
            <a:xfrm>
              <a:off x="714348" y="1285860"/>
              <a:ext cx="2286016" cy="285753"/>
            </a:xfrm>
            <a:prstGeom prst="wedgeRectCallout">
              <a:avLst>
                <a:gd name="adj1" fmla="val 9419"/>
                <a:gd name="adj2" fmla="val -50486"/>
              </a:avLst>
            </a:prstGeom>
            <a:solidFill>
              <a:srgbClr val="92D050"/>
            </a:soli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 b="1" i="1" dirty="0" smtClean="0">
                  <a:solidFill>
                    <a:srgbClr val="0000FF"/>
                  </a:solidFill>
                </a:rPr>
                <a:t>канал</a:t>
              </a:r>
              <a:r>
                <a:rPr kumimoji="0" lang="ru-RU" sz="1200" b="1" i="1" dirty="0" smtClean="0">
                  <a:solidFill>
                    <a:srgbClr val="0000FF"/>
                  </a:solidFill>
                </a:rPr>
                <a:t> вывода пучка из Н</a:t>
              </a:r>
              <a:endParaRPr kumimoji="0" lang="en-US" sz="1200" b="1" i="1" dirty="0" smtClean="0">
                <a:solidFill>
                  <a:srgbClr val="0000FF"/>
                </a:solidFill>
              </a:endParaRPr>
            </a:p>
          </p:txBody>
        </p:sp>
        <p:sp>
          <p:nvSpPr>
            <p:cNvPr id="28" name="Прямоугольная выноска 27"/>
            <p:cNvSpPr>
              <a:spLocks noChangeArrowheads="1"/>
            </p:cNvSpPr>
            <p:nvPr/>
          </p:nvSpPr>
          <p:spPr bwMode="auto">
            <a:xfrm>
              <a:off x="3071802" y="1285860"/>
              <a:ext cx="5286412" cy="285752"/>
            </a:xfrm>
            <a:prstGeom prst="wedgeRectCallout">
              <a:avLst>
                <a:gd name="adj1" fmla="val 17857"/>
                <a:gd name="adj2" fmla="val 48129"/>
              </a:avLst>
            </a:prstGeom>
            <a:solidFill>
              <a:srgbClr val="FFC000"/>
            </a:soli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 b="1" i="1" dirty="0" smtClean="0">
                  <a:solidFill>
                    <a:srgbClr val="0000FF"/>
                  </a:solidFill>
                </a:rPr>
                <a:t>к</a:t>
              </a:r>
              <a:r>
                <a:rPr kumimoji="0" lang="ru-RU" sz="1200" b="1" i="1" dirty="0" smtClean="0">
                  <a:solidFill>
                    <a:srgbClr val="0000FF"/>
                  </a:solidFill>
                </a:rPr>
                <a:t>аналы корп.</a:t>
              </a:r>
              <a:r>
                <a:rPr kumimoji="0" lang="en-US" sz="1200" b="1" i="1" dirty="0" smtClean="0">
                  <a:solidFill>
                    <a:srgbClr val="0000FF"/>
                  </a:solidFill>
                </a:rPr>
                <a:t>205</a:t>
              </a:r>
            </a:p>
          </p:txBody>
        </p:sp>
      </p:grpSp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22545" y="6492875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18" name="Рисунок 17" descr="Logo_BM@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103765" y="2417515"/>
            <a:ext cx="642942" cy="3616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</p:pic>
      <p:cxnSp>
        <p:nvCxnSpPr>
          <p:cNvPr id="20" name="Прямая со стрелкой 19"/>
          <p:cNvCxnSpPr/>
          <p:nvPr/>
        </p:nvCxnSpPr>
        <p:spPr>
          <a:xfrm>
            <a:off x="899592" y="2564904"/>
            <a:ext cx="7072362" cy="1588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0" y="0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Структурная схема системы питания каналов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251520" y="0"/>
            <a:ext cx="8856270" cy="563239"/>
            <a:chOff x="251520" y="0"/>
            <a:chExt cx="8856270" cy="563239"/>
          </a:xfrm>
        </p:grpSpPr>
        <p:cxnSp>
          <p:nvCxnSpPr>
            <p:cNvPr id="34" name="Прямая соединительная линия 33"/>
            <p:cNvCxnSpPr/>
            <p:nvPr/>
          </p:nvCxnSpPr>
          <p:spPr>
            <a:xfrm>
              <a:off x="251520" y="476672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Рисунок 34">
              <a:extLst>
                <a:ext uri="{FF2B5EF4-FFF2-40B4-BE49-F238E27FC236}">
                  <a16:creationId xmlns="" xmlns:a16="http://schemas.microsoft.com/office/drawing/2014/main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2264375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662" y="1571612"/>
            <a:ext cx="4167081" cy="4583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971600" y="105273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/>
              <a:t>Силовая схема</a:t>
            </a:r>
            <a:endParaRPr lang="ru-RU" sz="1800" b="1" dirty="0"/>
          </a:p>
        </p:txBody>
      </p:sp>
      <p:grpSp>
        <p:nvGrpSpPr>
          <p:cNvPr id="2" name="Группа 34"/>
          <p:cNvGrpSpPr/>
          <p:nvPr/>
        </p:nvGrpSpPr>
        <p:grpSpPr>
          <a:xfrm>
            <a:off x="5580112" y="908720"/>
            <a:ext cx="3240359" cy="5215273"/>
            <a:chOff x="5036137" y="397716"/>
            <a:chExt cx="3951619" cy="6163703"/>
          </a:xfrm>
        </p:grpSpPr>
        <p:sp>
          <p:nvSpPr>
            <p:cNvPr id="33" name="TextBox 32"/>
            <p:cNvSpPr txBox="1"/>
            <p:nvPr/>
          </p:nvSpPr>
          <p:spPr>
            <a:xfrm>
              <a:off x="5165818" y="397716"/>
              <a:ext cx="3821938" cy="7043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/>
              <a:r>
                <a:rPr lang="ru-RU" sz="1800" b="1" dirty="0" smtClean="0"/>
                <a:t>Расположение оборудования, корп.1Б</a:t>
              </a:r>
              <a:endParaRPr lang="ru-RU" sz="1800" b="1" dirty="0"/>
            </a:p>
          </p:txBody>
        </p:sp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137" y="1163644"/>
              <a:ext cx="3816061" cy="53977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" name="Группа 37"/>
          <p:cNvGrpSpPr/>
          <p:nvPr/>
        </p:nvGrpSpPr>
        <p:grpSpPr>
          <a:xfrm>
            <a:off x="179512" y="2276872"/>
            <a:ext cx="8858280" cy="4026491"/>
            <a:chOff x="142844" y="2428868"/>
            <a:chExt cx="8858280" cy="4026491"/>
          </a:xfrm>
        </p:grpSpPr>
        <p:pic>
          <p:nvPicPr>
            <p:cNvPr id="30" name="Рисунок 29" descr="ИП_4000-150-Модель.jpg"/>
            <p:cNvPicPr>
              <a:picLocks noChangeAspect="1"/>
            </p:cNvPicPr>
            <p:nvPr/>
          </p:nvPicPr>
          <p:blipFill>
            <a:blip r:embed="rId5" cstate="print"/>
            <a:srcRect t="17299" r="-896" b="17829"/>
            <a:stretch>
              <a:fillRect/>
            </a:stretch>
          </p:blipFill>
          <p:spPr>
            <a:xfrm>
              <a:off x="142844" y="2428868"/>
              <a:ext cx="8858280" cy="40264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7" name="TextBox 36"/>
            <p:cNvSpPr txBox="1"/>
            <p:nvPr/>
          </p:nvSpPr>
          <p:spPr>
            <a:xfrm>
              <a:off x="285720" y="2643182"/>
              <a:ext cx="3643338" cy="923330"/>
            </a:xfrm>
            <a:prstGeom prst="rect">
              <a:avLst/>
            </a:prstGeom>
            <a:solidFill>
              <a:srgbClr val="C7E6A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b="1" dirty="0" smtClean="0"/>
                <a:t>Источник тока</a:t>
              </a:r>
            </a:p>
            <a:p>
              <a:pPr algn="ctr"/>
              <a:r>
                <a:rPr lang="ru-RU" sz="1800" b="1" dirty="0" smtClean="0"/>
                <a:t>4000</a:t>
              </a:r>
              <a:r>
                <a:rPr lang="en-US" sz="1800" b="1" dirty="0" smtClean="0"/>
                <a:t>A, 150V, </a:t>
              </a:r>
            </a:p>
            <a:p>
              <a:pPr algn="ctr"/>
              <a:r>
                <a:rPr lang="ru-RU" b="1" dirty="0" smtClean="0"/>
                <a:t>Стабильность тока </a:t>
              </a:r>
              <a:r>
                <a:rPr lang="en-US" sz="1800" b="1" dirty="0" smtClean="0"/>
                <a:t> – </a:t>
              </a:r>
              <a:r>
                <a:rPr lang="ru-RU" sz="1800" b="1" dirty="0" smtClean="0">
                  <a:solidFill>
                    <a:srgbClr val="000000"/>
                  </a:solidFill>
                  <a:latin typeface="Calibri" pitchFamily="34" charset="0"/>
                  <a:ea typeface="Times New Roman"/>
                </a:rPr>
                <a:t>10</a:t>
              </a:r>
              <a:r>
                <a:rPr lang="en-US" sz="1800" b="1" dirty="0" smtClean="0">
                  <a:solidFill>
                    <a:srgbClr val="000000"/>
                  </a:solidFill>
                  <a:latin typeface="Calibri" pitchFamily="34" charset="0"/>
                  <a:ea typeface="Times New Roman"/>
                </a:rPr>
                <a:t>0ppm</a:t>
              </a:r>
              <a:endParaRPr lang="ru-RU" sz="1800" b="1" dirty="0"/>
            </a:p>
          </p:txBody>
        </p:sp>
      </p:grpSp>
      <p:sp>
        <p:nvSpPr>
          <p:cNvPr id="2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22545" y="6492875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0" y="116632"/>
            <a:ext cx="8100392" cy="404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Система питания канала вывода пучка из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Нуклотрона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251520" y="0"/>
            <a:ext cx="8892480" cy="563239"/>
            <a:chOff x="251520" y="0"/>
            <a:chExt cx="8856270" cy="563239"/>
          </a:xfrm>
        </p:grpSpPr>
        <p:cxnSp>
          <p:nvCxnSpPr>
            <p:cNvPr id="31" name="Прямая соединительная линия 30"/>
            <p:cNvCxnSpPr/>
            <p:nvPr/>
          </p:nvCxnSpPr>
          <p:spPr>
            <a:xfrm>
              <a:off x="251520" y="476672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Рисунок 31">
              <a:extLst>
                <a:ext uri="{FF2B5EF4-FFF2-40B4-BE49-F238E27FC236}">
                  <a16:creationId xmlns="" xmlns:a16="http://schemas.microsoft.com/office/drawing/2014/main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2264375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ИП_корп1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3933056"/>
            <a:ext cx="1728192" cy="2304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 descr="ПС-К_вид яче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628800"/>
            <a:ext cx="2476519" cy="1857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Рисунок 29" descr="ПС-К_вид СОПТ_шкАСУ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1628800"/>
            <a:ext cx="2476518" cy="1857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Рисунок 32" descr="ИП+ШП_корп1Б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19" y="3717032"/>
            <a:ext cx="3360373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Рисунок 33" descr="РУ0,69_сж.jpg"/>
          <p:cNvPicPr>
            <a:picLocks noChangeAspect="1"/>
          </p:cNvPicPr>
          <p:nvPr/>
        </p:nvPicPr>
        <p:blipFill>
          <a:blip r:embed="rId7" cstate="print"/>
          <a:srcRect l="22951" t="9396" r="1344"/>
          <a:stretch>
            <a:fillRect/>
          </a:stretch>
        </p:blipFill>
        <p:spPr>
          <a:xfrm>
            <a:off x="6372200" y="1671316"/>
            <a:ext cx="2232248" cy="2003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0" name="Прямоугольник 39"/>
          <p:cNvSpPr/>
          <p:nvPr/>
        </p:nvSpPr>
        <p:spPr>
          <a:xfrm>
            <a:off x="971600" y="1268760"/>
            <a:ext cx="3217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ysClr val="windowText" lastClr="000000"/>
                </a:solidFill>
              </a:rPr>
              <a:t>Подстанция ПС-К</a:t>
            </a:r>
            <a:r>
              <a:rPr lang="en-US" sz="1400" b="1" dirty="0" smtClean="0">
                <a:solidFill>
                  <a:sysClr val="windowText" lastClr="000000"/>
                </a:solidFill>
              </a:rPr>
              <a:t>, </a:t>
            </a:r>
            <a:r>
              <a:rPr lang="ru-RU" sz="1400" b="1" dirty="0" smtClean="0">
                <a:solidFill>
                  <a:sysClr val="windowText" lastClr="000000"/>
                </a:solidFill>
              </a:rPr>
              <a:t>сеть</a:t>
            </a:r>
            <a:r>
              <a:rPr lang="en-US" sz="1400" b="1" dirty="0" smtClean="0">
                <a:solidFill>
                  <a:sysClr val="windowText" lastClr="000000"/>
                </a:solidFill>
              </a:rPr>
              <a:t> 6</a:t>
            </a:r>
            <a:r>
              <a:rPr lang="ru-RU" sz="1400" b="1" dirty="0" smtClean="0">
                <a:solidFill>
                  <a:sysClr val="windowText" lastClr="000000"/>
                </a:solidFill>
              </a:rPr>
              <a:t>кВ</a:t>
            </a:r>
            <a:endParaRPr lang="ru-RU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012160" y="1268760"/>
            <a:ext cx="2987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ysClr val="windowText" lastClr="000000"/>
                </a:solidFill>
              </a:rPr>
              <a:t>Распределительный щит 0,69кВ</a:t>
            </a:r>
            <a:endParaRPr lang="ru-RU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09407" y="6309320"/>
            <a:ext cx="28394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ysClr val="windowText" lastClr="000000"/>
                </a:solidFill>
              </a:rPr>
              <a:t>Силовые коммутаторы</a:t>
            </a:r>
            <a:endParaRPr lang="ru-RU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860032" y="6309320"/>
            <a:ext cx="19950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ysClr val="windowText" lastClr="000000"/>
                </a:solidFill>
              </a:rPr>
              <a:t>Источники тока</a:t>
            </a:r>
            <a:endParaRPr lang="ru-RU" sz="1400" b="1" dirty="0">
              <a:solidFill>
                <a:sysClr val="windowText" lastClr="000000"/>
              </a:solidFill>
            </a:endParaRPr>
          </a:p>
        </p:txBody>
      </p:sp>
      <p:pic>
        <p:nvPicPr>
          <p:cNvPr id="45" name="Рисунок 44" descr="шкафы ИП в корп.1Б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3933056"/>
            <a:ext cx="3034596" cy="2275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22545" y="6492875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0" y="116632"/>
            <a:ext cx="8100392" cy="404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Система питания канала вывода пучка из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Нуклотрона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251520" y="0"/>
            <a:ext cx="8892480" cy="563239"/>
            <a:chOff x="251520" y="0"/>
            <a:chExt cx="8856270" cy="563239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51520" y="476672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Рисунок 35">
              <a:extLst>
                <a:ext uri="{FF2B5EF4-FFF2-40B4-BE49-F238E27FC236}">
                  <a16:creationId xmlns="" xmlns:a16="http://schemas.microsoft.com/office/drawing/2014/main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</p:grpSp>
      <p:sp>
        <p:nvSpPr>
          <p:cNvPr id="37" name="Прямоугольник 36"/>
          <p:cNvSpPr/>
          <p:nvPr/>
        </p:nvSpPr>
        <p:spPr>
          <a:xfrm>
            <a:off x="2915816" y="620688"/>
            <a:ext cx="386605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ysClr val="windowText" lastClr="000000"/>
                </a:solidFill>
              </a:rPr>
              <a:t>Оборудование системы питания </a:t>
            </a:r>
          </a:p>
          <a:p>
            <a:pPr algn="ctr"/>
            <a:r>
              <a:rPr lang="ru-RU" b="1" dirty="0" smtClean="0">
                <a:solidFill>
                  <a:sysClr val="windowText" lastClr="000000"/>
                </a:solidFill>
              </a:rPr>
              <a:t>переключающий пункт, корп. 1Б</a:t>
            </a:r>
            <a:endParaRPr lang="ru-RU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64375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0" y="1214422"/>
            <a:ext cx="5813227" cy="410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Группа 34"/>
          <p:cNvGrpSpPr/>
          <p:nvPr/>
        </p:nvGrpSpPr>
        <p:grpSpPr>
          <a:xfrm>
            <a:off x="285720" y="1928802"/>
            <a:ext cx="6143636" cy="4343743"/>
            <a:chOff x="285720" y="1928802"/>
            <a:chExt cx="6143636" cy="4343743"/>
          </a:xfrm>
        </p:grpSpPr>
        <p:grpSp>
          <p:nvGrpSpPr>
            <p:cNvPr id="3" name="Группа 63"/>
            <p:cNvGrpSpPr/>
            <p:nvPr/>
          </p:nvGrpSpPr>
          <p:grpSpPr>
            <a:xfrm>
              <a:off x="285720" y="1928802"/>
              <a:ext cx="6143636" cy="4343743"/>
              <a:chOff x="285720" y="1928802"/>
              <a:chExt cx="6143636" cy="4343743"/>
            </a:xfrm>
          </p:grpSpPr>
          <p:grpSp>
            <p:nvGrpSpPr>
              <p:cNvPr id="4" name="Группа 58"/>
              <p:cNvGrpSpPr/>
              <p:nvPr/>
            </p:nvGrpSpPr>
            <p:grpSpPr>
              <a:xfrm>
                <a:off x="285720" y="1928802"/>
                <a:ext cx="6143636" cy="4343743"/>
                <a:chOff x="285720" y="1928802"/>
                <a:chExt cx="6143636" cy="4343743"/>
              </a:xfrm>
            </p:grpSpPr>
            <p:grpSp>
              <p:nvGrpSpPr>
                <p:cNvPr id="5" name="Группа 52"/>
                <p:cNvGrpSpPr/>
                <p:nvPr/>
              </p:nvGrpSpPr>
              <p:grpSpPr>
                <a:xfrm>
                  <a:off x="285720" y="1928802"/>
                  <a:ext cx="6143636" cy="4343743"/>
                  <a:chOff x="285720" y="1928802"/>
                  <a:chExt cx="6143636" cy="4343743"/>
                </a:xfrm>
              </p:grpSpPr>
              <p:pic>
                <p:nvPicPr>
                  <p:cNvPr id="38" name="Picture 1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285720" y="1928802"/>
                    <a:ext cx="6143636" cy="4343743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190500" algn="tl" rotWithShape="0">
                      <a:srgbClr val="000000">
                        <a:alpha val="70000"/>
                      </a:srgbClr>
                    </a:outerShdw>
                  </a:effectLst>
                </p:spPr>
              </p:pic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714348" y="2000240"/>
                    <a:ext cx="1500198" cy="64633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lvl="0"/>
                    <a:r>
                      <a:rPr lang="ru-RU" sz="1800" b="1" dirty="0" smtClean="0"/>
                      <a:t>Размещение в корп.205</a:t>
                    </a:r>
                    <a:endParaRPr lang="ru-RU" sz="1800" b="1" dirty="0"/>
                  </a:p>
                </p:txBody>
              </p:sp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4286248" y="3000372"/>
                    <a:ext cx="1149848" cy="338554"/>
                  </a:xfrm>
                  <a:prstGeom prst="rect">
                    <a:avLst/>
                  </a:prstGeom>
                  <a:solidFill>
                    <a:srgbClr val="BFF7EE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600" dirty="0" smtClean="0"/>
                      <a:t>Корп. 205</a:t>
                    </a:r>
                    <a:endParaRPr lang="ru-RU" sz="1600" dirty="0"/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4286248" y="2071678"/>
                    <a:ext cx="785818" cy="338554"/>
                  </a:xfrm>
                  <a:prstGeom prst="rect">
                    <a:avLst/>
                  </a:prstGeom>
                  <a:solidFill>
                    <a:srgbClr val="BFF7EE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600" dirty="0" smtClean="0"/>
                      <a:t>Корп.1</a:t>
                    </a:r>
                    <a:endParaRPr lang="ru-RU" sz="1600" dirty="0"/>
                  </a:p>
                </p:txBody>
              </p:sp>
            </p:grpSp>
            <p:cxnSp>
              <p:nvCxnSpPr>
                <p:cNvPr id="27" name="Прямая со стрелкой 26"/>
                <p:cNvCxnSpPr/>
                <p:nvPr/>
              </p:nvCxnSpPr>
              <p:spPr>
                <a:xfrm flipH="1">
                  <a:off x="3500430" y="3214686"/>
                  <a:ext cx="500066" cy="2143140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Прямая соединительная линия 42"/>
                <p:cNvCxnSpPr/>
                <p:nvPr/>
              </p:nvCxnSpPr>
              <p:spPr>
                <a:xfrm flipH="1">
                  <a:off x="4000496" y="2071678"/>
                  <a:ext cx="35040" cy="1143008"/>
                </a:xfrm>
                <a:prstGeom prst="line">
                  <a:avLst/>
                </a:prstGeom>
                <a:ln w="31750" cap="sq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Прямоугольная выноска 57"/>
                <p:cNvSpPr>
                  <a:spLocks noChangeArrowheads="1"/>
                </p:cNvSpPr>
                <p:nvPr/>
              </p:nvSpPr>
              <p:spPr bwMode="auto">
                <a:xfrm>
                  <a:off x="4000496" y="4437112"/>
                  <a:ext cx="1579616" cy="576064"/>
                </a:xfrm>
                <a:prstGeom prst="wedgeRectCallout">
                  <a:avLst>
                    <a:gd name="adj1" fmla="val -68980"/>
                    <a:gd name="adj2" fmla="val -33442"/>
                  </a:avLst>
                </a:prstGeom>
                <a:solidFill>
                  <a:srgbClr val="FFFFCC"/>
                </a:solidFill>
                <a:ln w="9525">
                  <a:solidFill>
                    <a:srgbClr val="2F2F98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sz="1400" dirty="0" smtClean="0"/>
                    <a:t>Пучок, каналы ВП1, 6В</a:t>
                  </a:r>
                  <a:endParaRPr lang="ru-RU" sz="1400" dirty="0"/>
                </a:p>
              </p:txBody>
            </p:sp>
          </p:grpSp>
          <p:pic>
            <p:nvPicPr>
              <p:cNvPr id="63" name="Рисунок 62" descr="Logo_BM@N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721589">
                <a:off x="2933022" y="5352057"/>
                <a:ext cx="1052390" cy="59197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33" name="Прямоугольник 32"/>
            <p:cNvSpPr/>
            <p:nvPr/>
          </p:nvSpPr>
          <p:spPr>
            <a:xfrm rot="660944">
              <a:off x="1432564" y="2625785"/>
              <a:ext cx="574624" cy="2479691"/>
            </a:xfrm>
            <a:prstGeom prst="rect">
              <a:avLst/>
            </a:prstGeom>
            <a:solidFill>
              <a:schemeClr val="bg1">
                <a:lumMod val="85000"/>
                <a:alpha val="34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 rot="16904454">
              <a:off x="1081728" y="4248866"/>
              <a:ext cx="928694" cy="338554"/>
            </a:xfrm>
            <a:prstGeom prst="rect">
              <a:avLst/>
            </a:prstGeom>
            <a:solidFill>
              <a:srgbClr val="BFF7E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Bld. 208</a:t>
              </a:r>
              <a:endParaRPr lang="ru-RU" sz="1600" dirty="0"/>
            </a:p>
          </p:txBody>
        </p:sp>
      </p:grpSp>
      <p:sp>
        <p:nvSpPr>
          <p:cNvPr id="37" name="Дуга 36"/>
          <p:cNvSpPr/>
          <p:nvPr/>
        </p:nvSpPr>
        <p:spPr>
          <a:xfrm>
            <a:off x="4143372" y="2071678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4286248" y="3214686"/>
            <a:ext cx="1643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</p:txBody>
      </p:sp>
      <p:sp>
        <p:nvSpPr>
          <p:cNvPr id="6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22545" y="6492875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28</a:t>
            </a:fld>
            <a:endParaRPr lang="ru-RU"/>
          </a:p>
        </p:txBody>
      </p:sp>
      <p:grpSp>
        <p:nvGrpSpPr>
          <p:cNvPr id="6" name="Группа 54"/>
          <p:cNvGrpSpPr/>
          <p:nvPr/>
        </p:nvGrpSpPr>
        <p:grpSpPr>
          <a:xfrm>
            <a:off x="107504" y="1714488"/>
            <a:ext cx="3528392" cy="4433915"/>
            <a:chOff x="107504" y="1714488"/>
            <a:chExt cx="3528392" cy="4433915"/>
          </a:xfrm>
        </p:grpSpPr>
        <p:sp>
          <p:nvSpPr>
            <p:cNvPr id="40" name="Прямоугольник 39"/>
            <p:cNvSpPr/>
            <p:nvPr/>
          </p:nvSpPr>
          <p:spPr>
            <a:xfrm rot="724576">
              <a:off x="2028599" y="3034504"/>
              <a:ext cx="432048" cy="999793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ая выноска 48"/>
            <p:cNvSpPr>
              <a:spLocks noChangeArrowheads="1"/>
            </p:cNvSpPr>
            <p:nvPr/>
          </p:nvSpPr>
          <p:spPr bwMode="auto">
            <a:xfrm>
              <a:off x="214282" y="5500702"/>
              <a:ext cx="2071702" cy="647701"/>
            </a:xfrm>
            <a:prstGeom prst="wedgeRectCallout">
              <a:avLst>
                <a:gd name="adj1" fmla="val 33221"/>
                <a:gd name="adj2" fmla="val -136971"/>
              </a:avLst>
            </a:prstGeom>
            <a:solidFill>
              <a:srgbClr val="FF8F8F"/>
            </a:soli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kumimoji="0" lang="ru-RU" sz="1600" b="1" i="1" dirty="0" smtClean="0">
                  <a:solidFill>
                    <a:srgbClr val="0000FF"/>
                  </a:solidFill>
                </a:rPr>
                <a:t>Модульное </a:t>
              </a:r>
              <a:r>
                <a:rPr kumimoji="0" lang="ru-RU" sz="1600" b="1" i="1" dirty="0" err="1" smtClean="0">
                  <a:solidFill>
                    <a:srgbClr val="0000FF"/>
                  </a:solidFill>
                </a:rPr>
                <a:t>зд</a:t>
              </a:r>
              <a:r>
                <a:rPr kumimoji="0" lang="ru-RU" sz="1600" b="1" i="1" dirty="0" smtClean="0">
                  <a:solidFill>
                    <a:srgbClr val="0000FF"/>
                  </a:solidFill>
                </a:rPr>
                <a:t>. подстанции ПС15</a:t>
              </a:r>
              <a:endParaRPr kumimoji="0" lang="en-US" sz="1600" b="1" i="1" dirty="0" smtClean="0">
                <a:solidFill>
                  <a:srgbClr val="0000FF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 rot="724576">
              <a:off x="2511902" y="3047185"/>
              <a:ext cx="348937" cy="2409904"/>
            </a:xfrm>
            <a:prstGeom prst="rect">
              <a:avLst/>
            </a:prstGeom>
            <a:solidFill>
              <a:srgbClr val="FFC000">
                <a:alpha val="43000"/>
              </a:srgb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ая выноска 51"/>
            <p:cNvSpPr>
              <a:spLocks noChangeArrowheads="1"/>
            </p:cNvSpPr>
            <p:nvPr/>
          </p:nvSpPr>
          <p:spPr bwMode="auto">
            <a:xfrm>
              <a:off x="2285984" y="1714488"/>
              <a:ext cx="1349912" cy="647701"/>
            </a:xfrm>
            <a:prstGeom prst="wedgeRectCallout">
              <a:avLst>
                <a:gd name="adj1" fmla="val -8252"/>
                <a:gd name="adj2" fmla="val 157145"/>
              </a:avLst>
            </a:prstGeom>
            <a:solidFill>
              <a:srgbClr val="FFC000"/>
            </a:soli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kumimoji="0" lang="ru-RU" sz="1600" b="1" i="1" dirty="0" smtClean="0">
                  <a:solidFill>
                    <a:srgbClr val="0000FF"/>
                  </a:solidFill>
                </a:rPr>
                <a:t>Источники тока</a:t>
              </a:r>
              <a:endParaRPr kumimoji="0" lang="en-US" sz="1600" b="1" i="1" dirty="0" smtClean="0">
                <a:solidFill>
                  <a:srgbClr val="0000FF"/>
                </a:solidFill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 rot="724576">
              <a:off x="1796047" y="4034938"/>
              <a:ext cx="432048" cy="972511"/>
            </a:xfrm>
            <a:prstGeom prst="rect">
              <a:avLst/>
            </a:prstGeom>
            <a:solidFill>
              <a:srgbClr val="C00000">
                <a:alpha val="24000"/>
              </a:srgb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ая выноска 49"/>
            <p:cNvSpPr>
              <a:spLocks noChangeArrowheads="1"/>
            </p:cNvSpPr>
            <p:nvPr/>
          </p:nvSpPr>
          <p:spPr bwMode="auto">
            <a:xfrm>
              <a:off x="107504" y="2714620"/>
              <a:ext cx="1944216" cy="786388"/>
            </a:xfrm>
            <a:prstGeom prst="wedgeRectCallout">
              <a:avLst>
                <a:gd name="adj1" fmla="val 61914"/>
                <a:gd name="adj2" fmla="val 79695"/>
              </a:avLst>
            </a:prstGeom>
            <a:solidFill>
              <a:srgbClr val="FFC000"/>
            </a:soli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kumimoji="0" lang="ru-RU" sz="1400" b="1" i="1" dirty="0" smtClean="0">
                  <a:solidFill>
                    <a:srgbClr val="0000FF"/>
                  </a:solidFill>
                </a:rPr>
                <a:t>Модульное </a:t>
              </a:r>
              <a:r>
                <a:rPr kumimoji="0" lang="ru-RU" sz="1400" b="1" i="1" dirty="0" err="1" smtClean="0">
                  <a:solidFill>
                    <a:srgbClr val="0000FF"/>
                  </a:solidFill>
                </a:rPr>
                <a:t>зд</a:t>
              </a:r>
              <a:r>
                <a:rPr kumimoji="0" lang="ru-RU" sz="1400" b="1" i="1" dirty="0" smtClean="0">
                  <a:solidFill>
                    <a:srgbClr val="0000FF"/>
                  </a:solidFill>
                </a:rPr>
                <a:t>. Трансформаторов</a:t>
              </a:r>
              <a:endParaRPr kumimoji="0" lang="en-US" sz="1400" b="1" i="1" dirty="0" smtClean="0">
                <a:solidFill>
                  <a:srgbClr val="0000FF"/>
                </a:solidFill>
              </a:endParaRPr>
            </a:p>
          </p:txBody>
        </p:sp>
      </p:grpSp>
      <p:sp>
        <p:nvSpPr>
          <p:cNvPr id="39" name="Заголовок 1"/>
          <p:cNvSpPr txBox="1">
            <a:spLocks/>
          </p:cNvSpPr>
          <p:nvPr/>
        </p:nvSpPr>
        <p:spPr>
          <a:xfrm>
            <a:off x="0" y="116632"/>
            <a:ext cx="8388424" cy="404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Система питания каналов корп. 205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251520" y="0"/>
            <a:ext cx="8892480" cy="563239"/>
            <a:chOff x="251520" y="0"/>
            <a:chExt cx="8856270" cy="563239"/>
          </a:xfrm>
        </p:grpSpPr>
        <p:cxnSp>
          <p:nvCxnSpPr>
            <p:cNvPr id="53" name="Прямая соединительная линия 52"/>
            <p:cNvCxnSpPr/>
            <p:nvPr/>
          </p:nvCxnSpPr>
          <p:spPr>
            <a:xfrm>
              <a:off x="251520" y="476672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Рисунок 54">
              <a:extLst>
                <a:ext uri="{FF2B5EF4-FFF2-40B4-BE49-F238E27FC236}">
                  <a16:creationId xmlns="" xmlns:a16="http://schemas.microsoft.com/office/drawing/2014/main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4283968" y="76470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/>
              <a:t>Силовая схема</a:t>
            </a:r>
            <a:endParaRPr lang="ru-RU" sz="1800" b="1" dirty="0"/>
          </a:p>
        </p:txBody>
      </p:sp>
    </p:spTree>
    <p:extLst>
      <p:ext uri="{BB962C8B-B14F-4D97-AF65-F5344CB8AC3E}">
        <p14:creationId xmlns="" xmlns:p14="http://schemas.microsoft.com/office/powerpoint/2010/main" val="12264375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для КВН 2.jpg"/>
          <p:cNvPicPr>
            <a:picLocks noChangeAspect="1"/>
          </p:cNvPicPr>
          <p:nvPr/>
        </p:nvPicPr>
        <p:blipFill>
          <a:blip r:embed="rId3" cstate="print"/>
          <a:srcRect r="7812" b="1389"/>
          <a:stretch>
            <a:fillRect/>
          </a:stretch>
        </p:blipFill>
        <p:spPr>
          <a:xfrm>
            <a:off x="357158" y="857232"/>
            <a:ext cx="8429652" cy="507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49"/>
          <p:cNvGrpSpPr/>
          <p:nvPr/>
        </p:nvGrpSpPr>
        <p:grpSpPr>
          <a:xfrm>
            <a:off x="357158" y="857232"/>
            <a:ext cx="8429652" cy="5072080"/>
            <a:chOff x="357158" y="857232"/>
            <a:chExt cx="8429652" cy="5072080"/>
          </a:xfrm>
        </p:grpSpPr>
        <p:grpSp>
          <p:nvGrpSpPr>
            <p:cNvPr id="3" name="Группа 47"/>
            <p:cNvGrpSpPr/>
            <p:nvPr/>
          </p:nvGrpSpPr>
          <p:grpSpPr>
            <a:xfrm>
              <a:off x="357158" y="857232"/>
              <a:ext cx="8429652" cy="5072080"/>
              <a:chOff x="357158" y="857232"/>
              <a:chExt cx="8429652" cy="5072080"/>
            </a:xfrm>
          </p:grpSpPr>
          <p:pic>
            <p:nvPicPr>
              <p:cNvPr id="20" name="Рисунок 19" descr="для КВН.jpg"/>
              <p:cNvPicPr>
                <a:picLocks noChangeAspect="1"/>
              </p:cNvPicPr>
              <p:nvPr/>
            </p:nvPicPr>
            <p:blipFill>
              <a:blip r:embed="rId4" cstate="print"/>
              <a:srcRect r="7812" b="1389"/>
              <a:stretch>
                <a:fillRect/>
              </a:stretch>
            </p:blipFill>
            <p:spPr>
              <a:xfrm>
                <a:off x="357158" y="857232"/>
                <a:ext cx="8429652" cy="5072080"/>
              </a:xfrm>
              <a:prstGeom prst="rect">
                <a:avLst/>
              </a:prstGeom>
            </p:spPr>
          </p:pic>
          <p:grpSp>
            <p:nvGrpSpPr>
              <p:cNvPr id="4" name="Группа 31"/>
              <p:cNvGrpSpPr/>
              <p:nvPr/>
            </p:nvGrpSpPr>
            <p:grpSpPr>
              <a:xfrm>
                <a:off x="785786" y="1785926"/>
                <a:ext cx="2071702" cy="647701"/>
                <a:chOff x="785786" y="1785926"/>
                <a:chExt cx="2071702" cy="647701"/>
              </a:xfrm>
            </p:grpSpPr>
            <p:sp>
              <p:nvSpPr>
                <p:cNvPr id="23" name="Прямоугольная выноска 22"/>
                <p:cNvSpPr>
                  <a:spLocks noChangeArrowheads="1"/>
                </p:cNvSpPr>
                <p:nvPr/>
              </p:nvSpPr>
              <p:spPr bwMode="auto">
                <a:xfrm>
                  <a:off x="785786" y="1785926"/>
                  <a:ext cx="1285884" cy="647701"/>
                </a:xfrm>
                <a:prstGeom prst="wedgeRectCallout">
                  <a:avLst>
                    <a:gd name="adj1" fmla="val 67609"/>
                    <a:gd name="adj2" fmla="val 161131"/>
                  </a:avLst>
                </a:prstGeom>
                <a:solidFill>
                  <a:srgbClr val="FFC000"/>
                </a:solidFill>
                <a:ln w="9525">
                  <a:solidFill>
                    <a:srgbClr val="2F2F98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kumimoji="0" lang="en-US" sz="1600" b="1" i="1" dirty="0" smtClean="0">
                      <a:solidFill>
                        <a:srgbClr val="0000FF"/>
                      </a:solidFill>
                    </a:rPr>
                    <a:t>Equipment PSS</a:t>
                  </a:r>
                </a:p>
              </p:txBody>
            </p:sp>
            <p:sp>
              <p:nvSpPr>
                <p:cNvPr id="24" name="Прямоугольная выноска 23"/>
                <p:cNvSpPr>
                  <a:spLocks noChangeArrowheads="1"/>
                </p:cNvSpPr>
                <p:nvPr/>
              </p:nvSpPr>
              <p:spPr bwMode="auto">
                <a:xfrm>
                  <a:off x="785786" y="1785926"/>
                  <a:ext cx="2071702" cy="647701"/>
                </a:xfrm>
                <a:prstGeom prst="wedgeRectCallout">
                  <a:avLst>
                    <a:gd name="adj1" fmla="val 163848"/>
                    <a:gd name="adj2" fmla="val 252212"/>
                  </a:avLst>
                </a:prstGeom>
                <a:solidFill>
                  <a:srgbClr val="FFC000"/>
                </a:solidFill>
                <a:ln w="9525">
                  <a:solidFill>
                    <a:srgbClr val="2F2F98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ru-RU" sz="1600" b="1" i="1" dirty="0" smtClean="0">
                      <a:solidFill>
                        <a:srgbClr val="0000FF"/>
                      </a:solidFill>
                    </a:rPr>
                    <a:t>Источники тока, РЩ0,69кВ</a:t>
                  </a:r>
                  <a:endParaRPr kumimoji="0" lang="en-US" sz="1600" b="1" i="1" dirty="0" smtClean="0">
                    <a:solidFill>
                      <a:srgbClr val="0000FF"/>
                    </a:solidFill>
                  </a:endParaRPr>
                </a:p>
              </p:txBody>
            </p:sp>
          </p:grpSp>
          <p:grpSp>
            <p:nvGrpSpPr>
              <p:cNvPr id="5" name="Группа 29"/>
              <p:cNvGrpSpPr/>
              <p:nvPr/>
            </p:nvGrpSpPr>
            <p:grpSpPr>
              <a:xfrm>
                <a:off x="4786314" y="1571612"/>
                <a:ext cx="2571768" cy="647701"/>
                <a:chOff x="4786314" y="1571612"/>
                <a:chExt cx="2571768" cy="647701"/>
              </a:xfrm>
            </p:grpSpPr>
            <p:sp>
              <p:nvSpPr>
                <p:cNvPr id="25" name="Прямоугольная выноска 24"/>
                <p:cNvSpPr>
                  <a:spLocks noChangeArrowheads="1"/>
                </p:cNvSpPr>
                <p:nvPr/>
              </p:nvSpPr>
              <p:spPr bwMode="auto">
                <a:xfrm>
                  <a:off x="6072198" y="1571612"/>
                  <a:ext cx="1285884" cy="647701"/>
                </a:xfrm>
                <a:prstGeom prst="wedgeRectCallout">
                  <a:avLst>
                    <a:gd name="adj1" fmla="val -2542"/>
                    <a:gd name="adj2" fmla="val 166918"/>
                  </a:avLst>
                </a:prstGeom>
                <a:solidFill>
                  <a:srgbClr val="0070C0">
                    <a:alpha val="92000"/>
                  </a:srgbClr>
                </a:solidFill>
                <a:ln w="9525">
                  <a:solidFill>
                    <a:srgbClr val="2F2F98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kumimoji="0" lang="en-US" sz="1600" b="1" i="1" dirty="0" smtClean="0">
                      <a:solidFill>
                        <a:srgbClr val="0000FF"/>
                      </a:solidFill>
                    </a:rPr>
                    <a:t>Magnets of </a:t>
                  </a:r>
                  <a:r>
                    <a:rPr kumimoji="0" lang="en-US" sz="1600" b="1" i="1" dirty="0" err="1" smtClean="0">
                      <a:solidFill>
                        <a:srgbClr val="0000FF"/>
                      </a:solidFill>
                    </a:rPr>
                    <a:t>chanels</a:t>
                  </a:r>
                  <a:endParaRPr kumimoji="0" lang="en-US" sz="1600" b="1" i="1" dirty="0" smtClean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26" name="Прямоугольная выноска 25"/>
                <p:cNvSpPr>
                  <a:spLocks noChangeArrowheads="1"/>
                </p:cNvSpPr>
                <p:nvPr/>
              </p:nvSpPr>
              <p:spPr bwMode="auto">
                <a:xfrm>
                  <a:off x="4786314" y="1571612"/>
                  <a:ext cx="2571768" cy="647701"/>
                </a:xfrm>
                <a:prstGeom prst="wedgeRectCallout">
                  <a:avLst>
                    <a:gd name="adj1" fmla="val -73616"/>
                    <a:gd name="adj2" fmla="val 98416"/>
                  </a:avLst>
                </a:prstGeom>
                <a:solidFill>
                  <a:srgbClr val="0070C0"/>
                </a:solidFill>
                <a:ln w="9525">
                  <a:solidFill>
                    <a:srgbClr val="2F2F98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kumimoji="0" lang="ru-RU" sz="1600" b="1" i="1" dirty="0" smtClean="0">
                      <a:solidFill>
                        <a:schemeClr val="bg1"/>
                      </a:solidFill>
                    </a:rPr>
                    <a:t>Магниты каналов</a:t>
                  </a:r>
                  <a:endParaRPr kumimoji="0" lang="en-US" sz="1600" b="1" i="1" dirty="0" smtClean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46" name="Рисунок 45" descr="bmnplot.png"/>
              <p:cNvPicPr>
                <a:picLocks noChangeAspect="1"/>
              </p:cNvPicPr>
              <p:nvPr/>
            </p:nvPicPr>
            <p:blipFill>
              <a:blip r:embed="rId5" cstate="print"/>
              <a:srcRect l="20799" t="15760" r="22745" b="25140"/>
              <a:stretch>
                <a:fillRect/>
              </a:stretch>
            </p:blipFill>
            <p:spPr>
              <a:xfrm>
                <a:off x="7286644" y="2838932"/>
                <a:ext cx="1071570" cy="793103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</p:pic>
        </p:grpSp>
        <p:pic>
          <p:nvPicPr>
            <p:cNvPr id="49" name="Рисунок 48" descr="Logo_BM@N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15206" y="2285992"/>
              <a:ext cx="1182696" cy="625083"/>
            </a:xfrm>
            <a:prstGeom prst="rect">
              <a:avLst/>
            </a:prstGeom>
            <a:solidFill>
              <a:srgbClr val="FFFF00"/>
            </a:solidFill>
          </p:spPr>
        </p:pic>
      </p:grpSp>
      <p:pic>
        <p:nvPicPr>
          <p:cNvPr id="36867" name="Picture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NICA-Logo_4c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35896" y="85723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/>
              <a:t>Расположение оборудования системы питания</a:t>
            </a:r>
            <a:endParaRPr lang="ru-RU" sz="1800" b="1" dirty="0"/>
          </a:p>
        </p:txBody>
      </p:sp>
      <p:sp>
        <p:nvSpPr>
          <p:cNvPr id="35" name="Прямоугольная выноска 34"/>
          <p:cNvSpPr>
            <a:spLocks noChangeArrowheads="1"/>
          </p:cNvSpPr>
          <p:nvPr/>
        </p:nvSpPr>
        <p:spPr bwMode="auto">
          <a:xfrm>
            <a:off x="1785918" y="5572140"/>
            <a:ext cx="2143140" cy="647701"/>
          </a:xfrm>
          <a:prstGeom prst="wedgeRectCallout">
            <a:avLst>
              <a:gd name="adj1" fmla="val 71211"/>
              <a:gd name="adj2" fmla="val -135833"/>
            </a:avLst>
          </a:prstGeom>
          <a:solidFill>
            <a:srgbClr val="FF8F8F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600" b="1" i="1" dirty="0" smtClean="0">
                <a:solidFill>
                  <a:srgbClr val="0000FF"/>
                </a:solidFill>
              </a:rPr>
              <a:t>Модульное </a:t>
            </a:r>
            <a:r>
              <a:rPr lang="ru-RU" sz="1600" b="1" i="1" dirty="0" err="1" smtClean="0">
                <a:solidFill>
                  <a:srgbClr val="0000FF"/>
                </a:solidFill>
              </a:rPr>
              <a:t>зд</a:t>
            </a:r>
            <a:r>
              <a:rPr lang="ru-RU" sz="1600" b="1" i="1" dirty="0" smtClean="0">
                <a:solidFill>
                  <a:srgbClr val="0000FF"/>
                </a:solidFill>
              </a:rPr>
              <a:t>. подстанции ПС15</a:t>
            </a:r>
            <a:endParaRPr lang="en-US" sz="1600" b="1" i="1" dirty="0" smtClean="0">
              <a:solidFill>
                <a:srgbClr val="0000FF"/>
              </a:solidFill>
            </a:endParaRPr>
          </a:p>
        </p:txBody>
      </p:sp>
      <p:sp>
        <p:nvSpPr>
          <p:cNvPr id="13" name="Прямоугольная выноска 12"/>
          <p:cNvSpPr>
            <a:spLocks noChangeArrowheads="1"/>
          </p:cNvSpPr>
          <p:nvPr/>
        </p:nvSpPr>
        <p:spPr bwMode="auto">
          <a:xfrm>
            <a:off x="107504" y="4509120"/>
            <a:ext cx="1944216" cy="648072"/>
          </a:xfrm>
          <a:prstGeom prst="wedgeRectCallout">
            <a:avLst>
              <a:gd name="adj1" fmla="val 35659"/>
              <a:gd name="adj2" fmla="val -112382"/>
            </a:avLst>
          </a:prstGeom>
          <a:solidFill>
            <a:srgbClr val="FFC000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400" b="1" i="1" dirty="0" smtClean="0">
                <a:solidFill>
                  <a:srgbClr val="0000FF"/>
                </a:solidFill>
              </a:rPr>
              <a:t>Модульное </a:t>
            </a:r>
            <a:r>
              <a:rPr lang="ru-RU" sz="1400" b="1" i="1" dirty="0" err="1" smtClean="0">
                <a:solidFill>
                  <a:srgbClr val="0000FF"/>
                </a:solidFill>
              </a:rPr>
              <a:t>зд</a:t>
            </a:r>
            <a:r>
              <a:rPr lang="ru-RU" sz="1400" b="1" i="1" dirty="0" smtClean="0">
                <a:solidFill>
                  <a:srgbClr val="0000FF"/>
                </a:solidFill>
              </a:rPr>
              <a:t>. Трансформаторов</a:t>
            </a:r>
            <a:endParaRPr lang="en-US" sz="1400" b="1" i="1" dirty="0" smtClean="0"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00364" y="1428736"/>
            <a:ext cx="1357322" cy="369332"/>
          </a:xfrm>
          <a:prstGeom prst="rect">
            <a:avLst/>
          </a:prstGeom>
          <a:solidFill>
            <a:srgbClr val="BFF7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/>
              <a:t>Корп. </a:t>
            </a:r>
            <a:r>
              <a:rPr lang="en-US" sz="1800" dirty="0" smtClean="0"/>
              <a:t>205</a:t>
            </a:r>
            <a:endParaRPr lang="ru-RU" sz="1800" dirty="0"/>
          </a:p>
        </p:txBody>
      </p:sp>
      <p:sp>
        <p:nvSpPr>
          <p:cNvPr id="5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22545" y="6492875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29</a:t>
            </a:fld>
            <a:endParaRPr lang="ru-RU"/>
          </a:p>
        </p:txBody>
      </p:sp>
      <p:grpSp>
        <p:nvGrpSpPr>
          <p:cNvPr id="6" name="Группа 26"/>
          <p:cNvGrpSpPr/>
          <p:nvPr/>
        </p:nvGrpSpPr>
        <p:grpSpPr>
          <a:xfrm>
            <a:off x="1714480" y="6381750"/>
            <a:ext cx="5128344" cy="476250"/>
            <a:chOff x="1482000" y="6381750"/>
            <a:chExt cx="5128344" cy="476250"/>
          </a:xfrm>
        </p:grpSpPr>
        <p:sp>
          <p:nvSpPr>
            <p:cNvPr id="31" name="Date Placeholder 1"/>
            <p:cNvSpPr txBox="1">
              <a:spLocks/>
            </p:cNvSpPr>
            <p:nvPr/>
          </p:nvSpPr>
          <p:spPr bwMode="auto">
            <a:xfrm>
              <a:off x="1482000" y="6524625"/>
              <a:ext cx="2591519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November 2021</a:t>
              </a:r>
              <a:endPara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Footer Placeholder 2"/>
            <p:cNvSpPr txBox="1">
              <a:spLocks/>
            </p:cNvSpPr>
            <p:nvPr/>
          </p:nvSpPr>
          <p:spPr bwMode="auto">
            <a:xfrm>
              <a:off x="3714744" y="6381750"/>
              <a:ext cx="28956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badi MT Condensed Extra Bold" charset="0"/>
                  <a:ea typeface="ＭＳ Ｐゴシック" charset="0"/>
                  <a:cs typeface="Arial" charset="0"/>
                </a:rPr>
                <a:t>V.Karpinskii</a:t>
              </a:r>
              <a:endPara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7" name="Заголовок 1"/>
          <p:cNvSpPr txBox="1">
            <a:spLocks/>
          </p:cNvSpPr>
          <p:nvPr/>
        </p:nvSpPr>
        <p:spPr>
          <a:xfrm>
            <a:off x="0" y="116632"/>
            <a:ext cx="8388424" cy="404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Система питания каналов корп. 205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1520" y="0"/>
            <a:ext cx="8892480" cy="563239"/>
            <a:chOff x="251520" y="0"/>
            <a:chExt cx="8856270" cy="563239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251520" y="476672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Рисунок 33">
              <a:extLst>
                <a:ext uri="{FF2B5EF4-FFF2-40B4-BE49-F238E27FC236}">
                  <a16:creationId xmlns="" xmlns:a16="http://schemas.microsoft.com/office/drawing/2014/main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2264375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Подзаголовок слайда"/>
          <p:cNvSpPr txBox="1">
            <a:spLocks noGrp="1"/>
          </p:cNvSpPr>
          <p:nvPr>
            <p:ph type="body" idx="21"/>
          </p:nvPr>
        </p:nvSpPr>
        <p:spPr>
          <a:xfrm>
            <a:off x="2699793" y="980728"/>
            <a:ext cx="3456384" cy="3600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1800" dirty="0" smtClean="0"/>
              <a:t>Подсистема эвакуации энергии</a:t>
            </a:r>
            <a:endParaRPr sz="1800" dirty="0"/>
          </a:p>
        </p:txBody>
      </p:sp>
      <p:pic>
        <p:nvPicPr>
          <p:cNvPr id="196" name="IMG_2792.png" descr="IMG_2792.png"/>
          <p:cNvPicPr>
            <a:picLocks noChangeAspect="1"/>
          </p:cNvPicPr>
          <p:nvPr/>
        </p:nvPicPr>
        <p:blipFill>
          <a:blip r:embed="rId2" cstate="print">
            <a:extLst/>
          </a:blip>
          <a:srcRect l="8201" t="4547" r="32080" b="59062"/>
          <a:stretch>
            <a:fillRect/>
          </a:stretch>
        </p:blipFill>
        <p:spPr>
          <a:xfrm>
            <a:off x="611560" y="1700808"/>
            <a:ext cx="1728192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7" name="IMG_2793.png" descr="IMG_2793.png"/>
          <p:cNvPicPr>
            <a:picLocks noChangeAspect="1"/>
          </p:cNvPicPr>
          <p:nvPr/>
        </p:nvPicPr>
        <p:blipFill>
          <a:blip r:embed="rId3" cstate="print">
            <a:extLst/>
          </a:blip>
          <a:srcRect l="8695" t="1446" r="32169" b="59505"/>
          <a:stretch>
            <a:fillRect/>
          </a:stretch>
        </p:blipFill>
        <p:spPr>
          <a:xfrm>
            <a:off x="611560" y="3789040"/>
            <a:ext cx="1728192" cy="2028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8" name="Рабочий цикл"/>
          <p:cNvSpPr txBox="1"/>
          <p:nvPr/>
        </p:nvSpPr>
        <p:spPr>
          <a:xfrm>
            <a:off x="755576" y="1340768"/>
            <a:ext cx="1653189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>
            <a:lvl1pPr>
              <a:defRPr b="1"/>
            </a:lvl1pPr>
          </a:lstStyle>
          <a:p>
            <a:r>
              <a:rPr dirty="0" err="1">
                <a:solidFill>
                  <a:srgbClr val="00B050"/>
                </a:solidFill>
              </a:rPr>
              <a:t>Рабочий</a:t>
            </a:r>
            <a:r>
              <a:rPr dirty="0">
                <a:solidFill>
                  <a:srgbClr val="00B050"/>
                </a:solidFill>
              </a:rPr>
              <a:t> </a:t>
            </a:r>
            <a:r>
              <a:rPr dirty="0" err="1">
                <a:solidFill>
                  <a:srgbClr val="00B050"/>
                </a:solidFill>
              </a:rPr>
              <a:t>цикл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199" name="Эвакуация энергии"/>
          <p:cNvSpPr txBox="1"/>
          <p:nvPr/>
        </p:nvSpPr>
        <p:spPr>
          <a:xfrm>
            <a:off x="467544" y="5877272"/>
            <a:ext cx="2299383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>
            <a:lvl1pPr>
              <a:defRPr b="1"/>
            </a:lvl1pPr>
          </a:lstStyle>
          <a:p>
            <a:r>
              <a:rPr dirty="0" err="1">
                <a:solidFill>
                  <a:srgbClr val="FF0000"/>
                </a:solidFill>
              </a:rPr>
              <a:t>Эвакуация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энергии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8" name="Подзаголовок слайда"/>
          <p:cNvSpPr txBox="1">
            <a:spLocks noGrp="1"/>
          </p:cNvSpPr>
          <p:nvPr>
            <p:ph type="body" idx="21"/>
          </p:nvPr>
        </p:nvSpPr>
        <p:spPr>
          <a:xfrm>
            <a:off x="2915816" y="548680"/>
            <a:ext cx="3528392" cy="46739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2400" dirty="0" smtClean="0"/>
              <a:t>Принципы построения</a:t>
            </a:r>
          </a:p>
          <a:p>
            <a:endParaRPr sz="24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115616" y="0"/>
            <a:ext cx="6552728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Система питания сверхпроводящих магнитов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99E0C4B-0717-439A-A4AF-422065C6AB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1439" y="0"/>
            <a:ext cx="1076351" cy="563239"/>
          </a:xfrm>
          <a:prstGeom prst="rect">
            <a:avLst/>
          </a:prstGeom>
        </p:spPr>
      </p:pic>
      <p:pic>
        <p:nvPicPr>
          <p:cNvPr id="13" name="IMG_2794.png" descr="IMG_2794.png"/>
          <p:cNvPicPr>
            <a:picLocks noChangeAspect="1"/>
          </p:cNvPicPr>
          <p:nvPr/>
        </p:nvPicPr>
        <p:blipFill>
          <a:blip r:embed="rId5" cstate="print">
            <a:extLst/>
          </a:blip>
          <a:srcRect t="58358"/>
          <a:stretch>
            <a:fillRect/>
          </a:stretch>
        </p:blipFill>
        <p:spPr>
          <a:xfrm>
            <a:off x="3563888" y="1700808"/>
            <a:ext cx="2808313" cy="2078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2794.png" descr="IMG_2794.png"/>
          <p:cNvPicPr>
            <a:picLocks noChangeAspect="1"/>
          </p:cNvPicPr>
          <p:nvPr/>
        </p:nvPicPr>
        <p:blipFill>
          <a:blip r:embed="rId6" cstate="print">
            <a:extLst/>
          </a:blip>
          <a:srcRect l="7636" t="3381" r="25828" b="42808"/>
          <a:stretch>
            <a:fillRect/>
          </a:stretch>
        </p:blipFill>
        <p:spPr>
          <a:xfrm>
            <a:off x="6660232" y="2060848"/>
            <a:ext cx="1151910" cy="1656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G_2795.png" descr="IMG_2795.png"/>
          <p:cNvPicPr>
            <a:picLocks noChangeAspect="1"/>
          </p:cNvPicPr>
          <p:nvPr/>
        </p:nvPicPr>
        <p:blipFill>
          <a:blip r:embed="rId7" cstate="print">
            <a:extLst/>
          </a:blip>
          <a:srcRect l="9726" t="59169" r="6304"/>
          <a:stretch>
            <a:fillRect/>
          </a:stretch>
        </p:blipFill>
        <p:spPr>
          <a:xfrm>
            <a:off x="3851920" y="4293096"/>
            <a:ext cx="2304256" cy="1991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G_2795.png" descr="IMG_2795.png"/>
          <p:cNvPicPr>
            <a:picLocks noChangeAspect="1"/>
          </p:cNvPicPr>
          <p:nvPr/>
        </p:nvPicPr>
        <p:blipFill>
          <a:blip r:embed="rId8" cstate="print">
            <a:extLst/>
          </a:blip>
          <a:srcRect l="8833" t="4371" r="28812" b="67535"/>
          <a:stretch>
            <a:fillRect/>
          </a:stretch>
        </p:blipFill>
        <p:spPr>
          <a:xfrm>
            <a:off x="6516216" y="4941168"/>
            <a:ext cx="1432766" cy="1147598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Эвакуация энергии"/>
          <p:cNvSpPr txBox="1">
            <a:spLocks noGrp="1"/>
          </p:cNvSpPr>
          <p:nvPr>
            <p:ph type="title"/>
          </p:nvPr>
        </p:nvSpPr>
        <p:spPr>
          <a:xfrm>
            <a:off x="3635896" y="3933056"/>
            <a:ext cx="4680520" cy="49492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600" b="1" dirty="0" err="1"/>
              <a:t>Эвакуация</a:t>
            </a:r>
            <a:r>
              <a:rPr sz="1600" b="1" dirty="0"/>
              <a:t> </a:t>
            </a:r>
            <a:r>
              <a:rPr sz="1600" b="1" dirty="0" err="1" smtClean="0"/>
              <a:t>энергии</a:t>
            </a:r>
            <a:r>
              <a:rPr lang="en-US" sz="1600" b="1" dirty="0" smtClean="0"/>
              <a:t> c </a:t>
            </a:r>
            <a:r>
              <a:rPr lang="ru-RU" sz="1600" b="1" dirty="0" smtClean="0"/>
              <a:t>ключом шунтирующим (КШ)</a:t>
            </a:r>
            <a:endParaRPr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635896" y="1412776"/>
            <a:ext cx="4680520" cy="237626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635896" y="4005064"/>
            <a:ext cx="4680520" cy="2664296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Эвакуация энергии"/>
          <p:cNvSpPr txBox="1">
            <a:spLocks/>
          </p:cNvSpPr>
          <p:nvPr/>
        </p:nvSpPr>
        <p:spPr>
          <a:xfrm>
            <a:off x="3635896" y="1340768"/>
            <a:ext cx="4680520" cy="494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Эвакуация энергии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инверторным режимом ИП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Эвакуация энергии"/>
          <p:cNvSpPr txBox="1">
            <a:spLocks/>
          </p:cNvSpPr>
          <p:nvPr/>
        </p:nvSpPr>
        <p:spPr>
          <a:xfrm>
            <a:off x="4211960" y="6381328"/>
            <a:ext cx="720080" cy="350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КШ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2" name="Прямая со стрелкой 21"/>
          <p:cNvCxnSpPr>
            <a:stCxn id="21" idx="0"/>
          </p:cNvCxnSpPr>
          <p:nvPr/>
        </p:nvCxnSpPr>
        <p:spPr>
          <a:xfrm flipV="1">
            <a:off x="4572000" y="6021288"/>
            <a:ext cx="72008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Эвакуация энергии"/>
          <p:cNvSpPr txBox="1">
            <a:spLocks/>
          </p:cNvSpPr>
          <p:nvPr/>
        </p:nvSpPr>
        <p:spPr>
          <a:xfrm>
            <a:off x="5940152" y="1556792"/>
            <a:ext cx="1152128" cy="494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lang="ru-RU" sz="1400" b="1" dirty="0" err="1" smtClean="0">
                <a:latin typeface="+mj-lt"/>
                <a:ea typeface="+mj-ea"/>
                <a:cs typeface="+mj-cs"/>
              </a:rPr>
              <a:t>Н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уклотрон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Эвакуация энергии"/>
          <p:cNvSpPr txBox="1">
            <a:spLocks/>
          </p:cNvSpPr>
          <p:nvPr/>
        </p:nvSpPr>
        <p:spPr>
          <a:xfrm>
            <a:off x="5940152" y="4149080"/>
            <a:ext cx="1152128" cy="494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(Бустер)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kumimoji="0" lang="ru-RU" sz="36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31640" y="548680"/>
            <a:ext cx="685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Оборудование системы питания</a:t>
            </a:r>
            <a:endParaRPr lang="ru-RU" sz="20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79512" y="1052736"/>
            <a:ext cx="23574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kumimoji="0" lang="ru-RU" sz="1600" b="1" dirty="0" smtClean="0"/>
              <a:t>Подстанция ПС15</a:t>
            </a:r>
            <a:endParaRPr kumimoji="0" lang="en-US" sz="1600" b="1" dirty="0" smtClean="0"/>
          </a:p>
        </p:txBody>
      </p:sp>
      <p:sp>
        <p:nvSpPr>
          <p:cNvPr id="49" name="Прямоугольник 48"/>
          <p:cNvSpPr/>
          <p:nvPr/>
        </p:nvSpPr>
        <p:spPr>
          <a:xfrm>
            <a:off x="4139952" y="5661248"/>
            <a:ext cx="18573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sz="1600" b="1" dirty="0" err="1" smtClean="0"/>
              <a:t>Чиллеры</a:t>
            </a:r>
            <a:r>
              <a:rPr kumimoji="0" lang="ru-RU" sz="1600" b="1" dirty="0" smtClean="0"/>
              <a:t> </a:t>
            </a:r>
            <a:r>
              <a:rPr kumimoji="0" lang="ru-RU" sz="1600" b="1" dirty="0" err="1" smtClean="0"/>
              <a:t>водоохлаждения</a:t>
            </a:r>
            <a:r>
              <a:rPr kumimoji="0" lang="ru-RU" sz="1600" b="1" dirty="0" smtClean="0"/>
              <a:t> источников тока,</a:t>
            </a:r>
          </a:p>
          <a:p>
            <a:pPr algn="ctr"/>
            <a:r>
              <a:rPr lang="ru-RU" sz="1600" b="1" dirty="0" smtClean="0"/>
              <a:t>Корп.205</a:t>
            </a:r>
            <a:endParaRPr lang="ru-RU" sz="1600" dirty="0"/>
          </a:p>
        </p:txBody>
      </p:sp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22545" y="6492875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79512" y="6309320"/>
            <a:ext cx="35004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sz="1600" b="1" dirty="0" smtClean="0"/>
              <a:t>Трансформаторы 6/0,69кВ, 1,6МВА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6409"/>
          <a:stretch>
            <a:fillRect/>
          </a:stretch>
        </p:blipFill>
        <p:spPr bwMode="auto">
          <a:xfrm>
            <a:off x="467544" y="4149080"/>
            <a:ext cx="2055778" cy="2095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0" y="116632"/>
            <a:ext cx="8388424" cy="404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Система питания каналов корп. 205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251520" y="0"/>
            <a:ext cx="8892480" cy="563239"/>
            <a:chOff x="251520" y="0"/>
            <a:chExt cx="8856270" cy="563239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251520" y="476672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</p:grp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412776"/>
            <a:ext cx="189021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2428" y="5445224"/>
            <a:ext cx="2590854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1412776"/>
            <a:ext cx="3600400" cy="166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2744" y="3212977"/>
            <a:ext cx="358548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Прямоугольник 35"/>
          <p:cNvSpPr/>
          <p:nvPr/>
        </p:nvSpPr>
        <p:spPr>
          <a:xfrm>
            <a:off x="2915816" y="1124744"/>
            <a:ext cx="3816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600" b="1" dirty="0" smtClean="0"/>
              <a:t>РЩ0,69кВ и источники тока </a:t>
            </a:r>
            <a:r>
              <a:rPr kumimoji="0" lang="ru-RU" sz="1600" b="1" dirty="0" err="1" smtClean="0"/>
              <a:t>пом</a:t>
            </a:r>
            <a:r>
              <a:rPr kumimoji="0" lang="ru-RU" sz="1600" b="1" dirty="0" smtClean="0"/>
              <a:t>. 108</a:t>
            </a:r>
            <a:endParaRPr kumimoji="0" lang="en-US" sz="1600" b="1" dirty="0" smtClean="0"/>
          </a:p>
        </p:txBody>
      </p:sp>
      <p:sp>
        <p:nvSpPr>
          <p:cNvPr id="37" name="Прямоугольник 36"/>
          <p:cNvSpPr/>
          <p:nvPr/>
        </p:nvSpPr>
        <p:spPr>
          <a:xfrm>
            <a:off x="2843808" y="4869160"/>
            <a:ext cx="3816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600" b="1" dirty="0" smtClean="0"/>
              <a:t>РЩ0,69кВ и источники тока </a:t>
            </a:r>
            <a:r>
              <a:rPr kumimoji="0" lang="ru-RU" sz="1600" b="1" dirty="0" err="1" smtClean="0"/>
              <a:t>пом</a:t>
            </a:r>
            <a:r>
              <a:rPr kumimoji="0" lang="ru-RU" sz="1600" b="1" dirty="0" smtClean="0"/>
              <a:t>. 111</a:t>
            </a:r>
            <a:endParaRPr kumimoji="0" lang="en-US" sz="1600" b="1" dirty="0" smtClean="0"/>
          </a:p>
        </p:txBody>
      </p:sp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2132856"/>
            <a:ext cx="1439887" cy="311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Прямоугольник 38"/>
          <p:cNvSpPr/>
          <p:nvPr/>
        </p:nvSpPr>
        <p:spPr>
          <a:xfrm>
            <a:off x="6732240" y="1268760"/>
            <a:ext cx="2016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600" b="1" dirty="0" smtClean="0"/>
              <a:t>ШП, экспериментальный зал корп.205</a:t>
            </a:r>
            <a:endParaRPr kumimoji="0" lang="en-US" sz="16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771747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kumimoji="0" lang="ru-RU" sz="36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9512" y="980728"/>
            <a:ext cx="3816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kumimoji="0" lang="ru-RU" sz="1600" b="1" dirty="0" smtClean="0"/>
              <a:t>Рабочие окна АСУ </a:t>
            </a:r>
            <a:endParaRPr kumimoji="0" lang="en-US" sz="1600" b="1" dirty="0" smtClean="0"/>
          </a:p>
        </p:txBody>
      </p:sp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22545" y="6492875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0" y="116632"/>
            <a:ext cx="8388424" cy="404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>АСУ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истем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питания каналов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" name="Группа 23"/>
          <p:cNvGrpSpPr/>
          <p:nvPr/>
        </p:nvGrpSpPr>
        <p:grpSpPr>
          <a:xfrm>
            <a:off x="251520" y="0"/>
            <a:ext cx="8892480" cy="563239"/>
            <a:chOff x="251520" y="0"/>
            <a:chExt cx="8856270" cy="563239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251520" y="476672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</p:grp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7020272" y="4293096"/>
            <a:ext cx="1764196" cy="2352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509120"/>
            <a:ext cx="2808312" cy="2106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869160"/>
            <a:ext cx="2952328" cy="1585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140968"/>
            <a:ext cx="2954821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56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1412776"/>
            <a:ext cx="2952328" cy="1585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3707904" y="836712"/>
            <a:ext cx="52565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solidFill>
                  <a:srgbClr val="000000"/>
                </a:solidFill>
              </a:rPr>
              <a:t>АСУ предназначена для управления </a:t>
            </a:r>
            <a:r>
              <a:rPr lang="ru-RU" sz="1600" b="1" dirty="0" smtClean="0">
                <a:solidFill>
                  <a:srgbClr val="000000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0000"/>
                </a:solidFill>
              </a:rPr>
              <a:t>трансформаторами 6/0,69кВт и 6/0,4кВт,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0000"/>
                </a:solidFill>
              </a:rPr>
              <a:t> распределительными устройствами РУ0,69кВт,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0000"/>
                </a:solidFill>
              </a:rPr>
              <a:t> 32-я источниками питания,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0000"/>
                </a:solidFill>
              </a:rPr>
              <a:t> шкафами переключения нагрузок (магниты каналов).</a:t>
            </a:r>
          </a:p>
          <a:p>
            <a:r>
              <a:rPr lang="ru-RU" sz="1600" b="1" dirty="0" smtClean="0">
                <a:solidFill>
                  <a:srgbClr val="000000"/>
                </a:solidFill>
              </a:rPr>
              <a:t>Позволяет мониторировать состояние  РЩ0,69кВ, источников, шкафов переключения, контролировать токи в магнитах.</a:t>
            </a:r>
          </a:p>
          <a:p>
            <a:endParaRPr lang="ru-RU" sz="1600" b="1" dirty="0" smtClean="0">
              <a:solidFill>
                <a:srgbClr val="000000"/>
              </a:solidFill>
            </a:endParaRPr>
          </a:p>
          <a:p>
            <a:r>
              <a:rPr lang="ru-RU" sz="1200" dirty="0" smtClean="0">
                <a:solidFill>
                  <a:srgbClr val="000000"/>
                </a:solidFill>
              </a:rPr>
              <a:t>Система построена на базе программируемого логического контроллера и промышленного компьютера </a:t>
            </a:r>
            <a:r>
              <a:rPr lang="en-US" sz="1200" dirty="0" smtClean="0">
                <a:solidFill>
                  <a:srgbClr val="000000"/>
                </a:solidFill>
              </a:rPr>
              <a:t>B&amp;R</a:t>
            </a:r>
            <a:r>
              <a:rPr lang="ru-RU" sz="1200" dirty="0" smtClean="0">
                <a:solidFill>
                  <a:srgbClr val="000000"/>
                </a:solidFill>
              </a:rPr>
              <a:t>. Среда разработки ППО – </a:t>
            </a:r>
            <a:r>
              <a:rPr lang="en-US" sz="1200" dirty="0" err="1" smtClean="0">
                <a:solidFill>
                  <a:srgbClr val="000000"/>
                </a:solidFill>
              </a:rPr>
              <a:t>Aprol</a:t>
            </a:r>
            <a:r>
              <a:rPr lang="en-US" sz="1200" dirty="0" smtClean="0">
                <a:solidFill>
                  <a:srgbClr val="000000"/>
                </a:solidFill>
              </a:rPr>
              <a:t> PDA.</a:t>
            </a:r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3923928" y="3789040"/>
            <a:ext cx="4824536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Рабочее место оператора АСУ – пультовая корп.1А</a:t>
            </a:r>
            <a:endParaRPr lang="ru-RU" sz="1600" b="1" dirty="0"/>
          </a:p>
        </p:txBody>
      </p:sp>
    </p:spTree>
    <p:extLst>
      <p:ext uri="{BB962C8B-B14F-4D97-AF65-F5344CB8AC3E}">
        <p14:creationId xmlns="" xmlns:p14="http://schemas.microsoft.com/office/powerpoint/2010/main" val="771747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/>
          <p:cNvSpPr txBox="1">
            <a:spLocks/>
          </p:cNvSpPr>
          <p:nvPr/>
        </p:nvSpPr>
        <p:spPr>
          <a:xfrm>
            <a:off x="1043608" y="620688"/>
            <a:ext cx="7272808" cy="534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/>
              <a:t>Комплексная система питания Бустера и </a:t>
            </a:r>
            <a:r>
              <a:rPr lang="ru-RU" sz="2000" b="1" dirty="0" err="1" smtClean="0"/>
              <a:t>Нуклотрона</a:t>
            </a:r>
            <a:r>
              <a:rPr lang="ru-RU" sz="2000" b="1" dirty="0" smtClean="0"/>
              <a:t> с индуктивным и емкостным накопителями</a:t>
            </a:r>
            <a:endParaRPr lang="en-US" sz="2000" b="1" dirty="0" smtClean="0"/>
          </a:p>
        </p:txBody>
      </p:sp>
      <p:grpSp>
        <p:nvGrpSpPr>
          <p:cNvPr id="2" name="Группа 33"/>
          <p:cNvGrpSpPr/>
          <p:nvPr/>
        </p:nvGrpSpPr>
        <p:grpSpPr>
          <a:xfrm>
            <a:off x="251520" y="2636912"/>
            <a:ext cx="3422184" cy="3086084"/>
            <a:chOff x="234185" y="1522418"/>
            <a:chExt cx="4169269" cy="3861048"/>
          </a:xfrm>
        </p:grpSpPr>
        <p:grpSp>
          <p:nvGrpSpPr>
            <p:cNvPr id="3" name="Группа 31"/>
            <p:cNvGrpSpPr/>
            <p:nvPr/>
          </p:nvGrpSpPr>
          <p:grpSpPr>
            <a:xfrm>
              <a:off x="234185" y="1522418"/>
              <a:ext cx="4169269" cy="3861048"/>
              <a:chOff x="234185" y="1519180"/>
              <a:chExt cx="4169269" cy="3861048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34185" y="1519180"/>
                <a:ext cx="4169269" cy="386104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31" name="Прямоугольник 30"/>
              <p:cNvSpPr/>
              <p:nvPr/>
            </p:nvSpPr>
            <p:spPr>
              <a:xfrm>
                <a:off x="1763689" y="1574645"/>
                <a:ext cx="1512168" cy="3973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2060"/>
                    </a:solidFill>
                  </a:rPr>
                  <a:t>Booster</a:t>
                </a:r>
                <a:endParaRPr lang="ru-RU" sz="1600" dirty="0"/>
              </a:p>
            </p:txBody>
          </p:sp>
        </p:grpSp>
        <p:sp>
          <p:nvSpPr>
            <p:cNvPr id="33" name="Прямоугольник 32"/>
            <p:cNvSpPr/>
            <p:nvPr/>
          </p:nvSpPr>
          <p:spPr>
            <a:xfrm>
              <a:off x="1716592" y="3401151"/>
              <a:ext cx="1942309" cy="3973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err="1" smtClean="0">
                  <a:solidFill>
                    <a:srgbClr val="002060"/>
                  </a:solidFill>
                </a:rPr>
                <a:t>Nuclotron</a:t>
              </a:r>
              <a:endParaRPr lang="ru-RU" sz="1600" dirty="0"/>
            </a:p>
          </p:txBody>
        </p:sp>
      </p:grpSp>
      <p:graphicFrame>
        <p:nvGraphicFramePr>
          <p:cNvPr id="32" name="Таблица 31"/>
          <p:cNvGraphicFramePr>
            <a:graphicFrameLocks noGrp="1"/>
          </p:cNvGraphicFramePr>
          <p:nvPr/>
        </p:nvGraphicFramePr>
        <p:xfrm>
          <a:off x="3851920" y="2636912"/>
          <a:ext cx="5106869" cy="3084576"/>
        </p:xfrm>
        <a:graphic>
          <a:graphicData uri="http://schemas.openxmlformats.org/drawingml/2006/table">
            <a:tbl>
              <a:tblPr/>
              <a:tblGrid>
                <a:gridCol w="2985554"/>
                <a:gridCol w="969186"/>
                <a:gridCol w="1152129"/>
              </a:tblGrid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Параметр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Бустер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Нуклотрон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Общая индуктивность СП магнитов, 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</a:t>
                      </a:r>
                      <a:r>
                        <a:rPr lang="ru-RU" sz="1600" b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Максимальный ток 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поле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),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ru-RU" sz="1600" b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А] ([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Тл])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 (1,8)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6,0 (2,0)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Напряжение 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260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450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Накомпленная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энергия каждого полуцикла 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600" b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фаза роста тока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),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[МДж]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1,6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2,16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Пиковая энергия источника тока, </a:t>
                      </a:r>
                      <a:r>
                        <a:rPr lang="ru-RU" sz="1600" b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МВт]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indent="-254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2,2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indent="-254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2,7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3779912" y="1844824"/>
            <a:ext cx="50006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Основные параметры магнитных циклов Бустера и </a:t>
            </a:r>
            <a:r>
              <a:rPr lang="ru-RU" sz="1600" b="1" dirty="0" err="1" smtClean="0"/>
              <a:t>Нуклотрона</a:t>
            </a:r>
            <a:endParaRPr lang="ru-RU" sz="1600" b="1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395536" y="1628800"/>
            <a:ext cx="3071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Циклы Бустера и </a:t>
            </a:r>
            <a:r>
              <a:rPr lang="ru-RU" sz="1600" b="1" dirty="0" err="1" smtClean="0"/>
              <a:t>Нуклотрона</a:t>
            </a:r>
            <a:r>
              <a:rPr lang="ru-RU" sz="1600" b="1" dirty="0" smtClean="0"/>
              <a:t> в режиме инжекционной цепочке коллайдера </a:t>
            </a:r>
            <a:endParaRPr lang="ru-RU" sz="1600" b="1" dirty="0"/>
          </a:p>
        </p:txBody>
      </p:sp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7812" y="6492875"/>
            <a:ext cx="504056" cy="365125"/>
          </a:xfrm>
          <a:noFill/>
        </p:spPr>
        <p:txBody>
          <a:bodyPr/>
          <a:lstStyle/>
          <a:p>
            <a:fld id="{5797AFE9-0F05-449C-AAE0-058FD2FE3341}" type="slidenum">
              <a:rPr lang="ru-RU" altLang="ru-RU" smtClean="0"/>
              <a:pPr/>
              <a:t>32</a:t>
            </a:fld>
            <a:endParaRPr lang="ru-RU" altLang="ru-RU" dirty="0" smtClean="0"/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0522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Развитие систем питания Бустера и </a:t>
            </a:r>
            <a:r>
              <a:rPr lang="ru-RU" sz="2400" b="1" dirty="0" err="1" smtClean="0"/>
              <a:t>Нуклотрона</a:t>
            </a:r>
            <a:endParaRPr lang="ru-RU" sz="2400" b="1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99E0C4B-0717-439A-A4AF-422065C6A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1439" y="0"/>
            <a:ext cx="1076351" cy="56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66708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0522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Развитие систем питания Бустера и </a:t>
            </a:r>
            <a:r>
              <a:rPr lang="ru-RU" sz="2400" b="1" dirty="0" err="1" smtClean="0"/>
              <a:t>Нуклотрона</a:t>
            </a:r>
            <a:endParaRPr lang="ru-RU" sz="2400" b="1" dirty="0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599E0C4B-0717-439A-A4AF-422065C6AB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1439" y="0"/>
            <a:ext cx="1076351" cy="563239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79512" y="4000504"/>
            <a:ext cx="3168352" cy="22775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Сверхпроводящий накопитель энергии (</a:t>
            </a:r>
            <a:r>
              <a:rPr lang="en-US" b="1" dirty="0" smtClean="0"/>
              <a:t>SMES</a:t>
            </a:r>
            <a:r>
              <a:rPr lang="ru-RU" b="1" dirty="0" smtClean="0"/>
              <a:t>):</a:t>
            </a:r>
            <a:endParaRPr lang="en-US" b="1" dirty="0" smtClean="0"/>
          </a:p>
          <a:p>
            <a:pPr algn="ctr"/>
            <a:endParaRPr lang="ru-RU" sz="1000" dirty="0" smtClean="0"/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соленоид из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высокотемператур-ного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сверхпроводника,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энергия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3-5 M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Дж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температура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28 K,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жидкостное охлаждение неоном,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ток до 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1357298"/>
            <a:ext cx="2634964" cy="214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Группа 39"/>
          <p:cNvGrpSpPr/>
          <p:nvPr/>
        </p:nvGrpSpPr>
        <p:grpSpPr>
          <a:xfrm>
            <a:off x="5786446" y="1357298"/>
            <a:ext cx="3000396" cy="2143140"/>
            <a:chOff x="4818304" y="1785926"/>
            <a:chExt cx="2159514" cy="1525530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18304" y="1785926"/>
              <a:ext cx="2159514" cy="15255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4876560" y="1917692"/>
              <a:ext cx="349781" cy="1279267"/>
            </a:xfrm>
            <a:prstGeom prst="rect">
              <a:avLst/>
            </a:prstGeom>
            <a:solidFill>
              <a:srgbClr val="FFFF00">
                <a:alpha val="4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53"/>
          <p:cNvGrpSpPr/>
          <p:nvPr/>
        </p:nvGrpSpPr>
        <p:grpSpPr>
          <a:xfrm>
            <a:off x="2928926" y="2214554"/>
            <a:ext cx="2786082" cy="1143008"/>
            <a:chOff x="2928926" y="2214554"/>
            <a:chExt cx="2786082" cy="1143008"/>
          </a:xfrm>
        </p:grpSpPr>
        <p:sp>
          <p:nvSpPr>
            <p:cNvPr id="52" name="Стрелка углом 51"/>
            <p:cNvSpPr/>
            <p:nvPr/>
          </p:nvSpPr>
          <p:spPr>
            <a:xfrm rot="5400000" flipV="1">
              <a:off x="4607719" y="2250273"/>
              <a:ext cx="1071570" cy="1143008"/>
            </a:xfrm>
            <a:prstGeom prst="bentArrow">
              <a:avLst>
                <a:gd name="adj1" fmla="val 3182"/>
                <a:gd name="adj2" fmla="val 9546"/>
                <a:gd name="adj3" fmla="val 25000"/>
                <a:gd name="adj4" fmla="val 43750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3" name="Стрелка углом 52"/>
            <p:cNvSpPr/>
            <p:nvPr/>
          </p:nvSpPr>
          <p:spPr>
            <a:xfrm flipH="1">
              <a:off x="2928926" y="2214554"/>
              <a:ext cx="1000132" cy="1143008"/>
            </a:xfrm>
            <a:prstGeom prst="bentArrow">
              <a:avLst>
                <a:gd name="adj1" fmla="val 3182"/>
                <a:gd name="adj2" fmla="val 9546"/>
                <a:gd name="adj3" fmla="val 25000"/>
                <a:gd name="adj4" fmla="val 4375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Группа 58"/>
          <p:cNvGrpSpPr/>
          <p:nvPr/>
        </p:nvGrpSpPr>
        <p:grpSpPr>
          <a:xfrm>
            <a:off x="2928926" y="2143116"/>
            <a:ext cx="2786082" cy="1285884"/>
            <a:chOff x="5857884" y="4500570"/>
            <a:chExt cx="2928958" cy="1285884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5857884" y="4500570"/>
              <a:ext cx="2928958" cy="12858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4"/>
            <p:cNvGrpSpPr/>
            <p:nvPr/>
          </p:nvGrpSpPr>
          <p:grpSpPr>
            <a:xfrm flipH="1">
              <a:off x="5929322" y="4572008"/>
              <a:ext cx="2786082" cy="1143008"/>
              <a:chOff x="2928926" y="2214554"/>
              <a:chExt cx="2786082" cy="1143008"/>
            </a:xfrm>
          </p:grpSpPr>
          <p:sp>
            <p:nvSpPr>
              <p:cNvPr id="56" name="Стрелка углом 55"/>
              <p:cNvSpPr/>
              <p:nvPr/>
            </p:nvSpPr>
            <p:spPr>
              <a:xfrm rot="5400000" flipV="1">
                <a:off x="4607719" y="2250273"/>
                <a:ext cx="1071570" cy="1143008"/>
              </a:xfrm>
              <a:prstGeom prst="bentArrow">
                <a:avLst>
                  <a:gd name="adj1" fmla="val 3182"/>
                  <a:gd name="adj2" fmla="val 9546"/>
                  <a:gd name="adj3" fmla="val 25000"/>
                  <a:gd name="adj4" fmla="val 43750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Стрелка углом 56"/>
              <p:cNvSpPr/>
              <p:nvPr/>
            </p:nvSpPr>
            <p:spPr>
              <a:xfrm flipH="1">
                <a:off x="2928926" y="2214554"/>
                <a:ext cx="1000132" cy="1143008"/>
              </a:xfrm>
              <a:prstGeom prst="bentArrow">
                <a:avLst>
                  <a:gd name="adj1" fmla="val 3182"/>
                  <a:gd name="adj2" fmla="val 9546"/>
                  <a:gd name="adj3" fmla="val 25000"/>
                  <a:gd name="adj4" fmla="val 4375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0" name="Прямоугольник 59"/>
          <p:cNvSpPr/>
          <p:nvPr/>
        </p:nvSpPr>
        <p:spPr>
          <a:xfrm>
            <a:off x="5292080" y="5085184"/>
            <a:ext cx="2742574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Емкостной накопитель:</a:t>
            </a:r>
          </a:p>
          <a:p>
            <a:pPr>
              <a:buFontTx/>
              <a:buChar char="-"/>
            </a:pPr>
            <a:r>
              <a:rPr lang="ru-RU" sz="1600" dirty="0" smtClean="0"/>
              <a:t>Емкость 60Ф,</a:t>
            </a:r>
            <a:endParaRPr lang="en-US" sz="1600" dirty="0" smtClean="0"/>
          </a:p>
          <a:p>
            <a:pPr>
              <a:buFontTx/>
              <a:buChar char="-"/>
            </a:pPr>
            <a:r>
              <a:rPr lang="ru-RU" sz="1600" dirty="0" smtClean="0"/>
              <a:t>Напряжение </a:t>
            </a:r>
            <a:r>
              <a:rPr lang="en-US" sz="1600" dirty="0" smtClean="0"/>
              <a:t>400V</a:t>
            </a:r>
            <a:r>
              <a:rPr lang="ru-RU" sz="1600" dirty="0" smtClean="0"/>
              <a:t>,</a:t>
            </a:r>
            <a:endParaRPr lang="en-US" sz="1600" dirty="0" smtClean="0"/>
          </a:p>
          <a:p>
            <a:pPr>
              <a:buFontTx/>
              <a:buChar char="-"/>
            </a:pPr>
            <a:r>
              <a:rPr lang="en-US" sz="1600" dirty="0" smtClean="0"/>
              <a:t> </a:t>
            </a:r>
            <a:r>
              <a:rPr lang="ru-RU" sz="1600" dirty="0" smtClean="0"/>
              <a:t>энергия</a:t>
            </a:r>
            <a:r>
              <a:rPr lang="en-US" sz="1600" dirty="0" smtClean="0"/>
              <a:t> 4.8M</a:t>
            </a:r>
            <a:r>
              <a:rPr lang="ru-RU" sz="1600" dirty="0" smtClean="0"/>
              <a:t>Дж</a:t>
            </a:r>
            <a:endParaRPr lang="ru-RU" sz="1600" dirty="0"/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7578634" y="836712"/>
            <a:ext cx="1565366" cy="534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err="1" smtClean="0"/>
              <a:t>Нуклотрон</a:t>
            </a:r>
            <a:endParaRPr lang="en-US" sz="1800" b="1" dirty="0" smtClean="0"/>
          </a:p>
        </p:txBody>
      </p:sp>
      <p:grpSp>
        <p:nvGrpSpPr>
          <p:cNvPr id="7" name="Группа 62"/>
          <p:cNvGrpSpPr/>
          <p:nvPr/>
        </p:nvGrpSpPr>
        <p:grpSpPr>
          <a:xfrm>
            <a:off x="3643306" y="3429000"/>
            <a:ext cx="1313608" cy="3042971"/>
            <a:chOff x="3643306" y="3429000"/>
            <a:chExt cx="1313608" cy="3042971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3643306" y="3429000"/>
              <a:ext cx="1313608" cy="304297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6" name="Прямоугольник 35"/>
            <p:cNvSpPr/>
            <p:nvPr/>
          </p:nvSpPr>
          <p:spPr>
            <a:xfrm>
              <a:off x="3857620" y="5429264"/>
              <a:ext cx="78581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/>
                <a:t>AC/DC</a:t>
              </a:r>
              <a:endParaRPr lang="ru-RU" sz="1600" dirty="0"/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3857620" y="6072206"/>
              <a:ext cx="78581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/>
                <a:t>~</a:t>
              </a:r>
              <a:r>
                <a:rPr lang="ru-RU" sz="1600" dirty="0" smtClean="0"/>
                <a:t>69</a:t>
              </a:r>
              <a:r>
                <a:rPr lang="en-US" sz="1600" dirty="0" smtClean="0"/>
                <a:t>0V</a:t>
              </a:r>
              <a:endParaRPr lang="ru-RU" sz="1600" dirty="0"/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4139952" y="1556792"/>
            <a:ext cx="1661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W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Нуклотрона</a:t>
            </a:r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2,</a:t>
            </a:r>
            <a:r>
              <a:rPr lang="en-US" b="1" dirty="0" smtClean="0">
                <a:solidFill>
                  <a:srgbClr val="C00000"/>
                </a:solidFill>
              </a:rPr>
              <a:t>2</a:t>
            </a:r>
            <a:r>
              <a:rPr lang="ru-RU" b="1" dirty="0" smtClean="0">
                <a:solidFill>
                  <a:srgbClr val="C00000"/>
                </a:solidFill>
              </a:rPr>
              <a:t>МДж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915816" y="1556792"/>
            <a:ext cx="1296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W</a:t>
            </a:r>
            <a:r>
              <a:rPr lang="ru-RU" b="1" dirty="0" smtClean="0">
                <a:solidFill>
                  <a:srgbClr val="C00000"/>
                </a:solidFill>
              </a:rPr>
              <a:t> Бустера</a:t>
            </a:r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1,</a:t>
            </a:r>
            <a:r>
              <a:rPr lang="en-US" b="1" dirty="0" smtClean="0">
                <a:solidFill>
                  <a:srgbClr val="C00000"/>
                </a:solidFill>
              </a:rPr>
              <a:t>6</a:t>
            </a:r>
            <a:r>
              <a:rPr lang="ru-RU" b="1" dirty="0" smtClean="0">
                <a:solidFill>
                  <a:srgbClr val="C00000"/>
                </a:solidFill>
              </a:rPr>
              <a:t>МДж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69" name="Прямая со стрелкой 68"/>
          <p:cNvCxnSpPr/>
          <p:nvPr/>
        </p:nvCxnSpPr>
        <p:spPr>
          <a:xfrm flipH="1" flipV="1">
            <a:off x="5076056" y="4437112"/>
            <a:ext cx="792088" cy="576064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V="1">
            <a:off x="3275856" y="4437112"/>
            <a:ext cx="360040" cy="7201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rot="16200000" flipV="1">
            <a:off x="6215074" y="3357562"/>
            <a:ext cx="571504" cy="571504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6300192" y="3645024"/>
            <a:ext cx="2431172" cy="1107996"/>
          </a:xfrm>
          <a:prstGeom prst="rect">
            <a:avLst/>
          </a:prstGeom>
          <a:solidFill>
            <a:srgbClr val="FFFFB7"/>
          </a:solidFill>
          <a:ln w="127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Новый источник тока:</a:t>
            </a:r>
          </a:p>
          <a:p>
            <a:r>
              <a:rPr lang="ru-RU" sz="1600" dirty="0" smtClean="0"/>
              <a:t>ток</a:t>
            </a:r>
            <a:r>
              <a:rPr lang="en-US" sz="1600" dirty="0" smtClean="0"/>
              <a:t> – 6</a:t>
            </a:r>
            <a:r>
              <a:rPr lang="ru-RU" sz="1600" dirty="0" smtClean="0"/>
              <a:t>кА</a:t>
            </a:r>
            <a:endParaRPr lang="en-US" sz="1600" dirty="0" smtClean="0"/>
          </a:p>
          <a:p>
            <a:r>
              <a:rPr lang="ru-RU" sz="1600" dirty="0" smtClean="0"/>
              <a:t>Напряжение </a:t>
            </a:r>
            <a:r>
              <a:rPr lang="en-US" sz="1600" dirty="0" smtClean="0"/>
              <a:t>– 450</a:t>
            </a:r>
            <a:r>
              <a:rPr lang="ru-RU" sz="1600" dirty="0" smtClean="0"/>
              <a:t>В</a:t>
            </a:r>
            <a:endParaRPr lang="en-US" sz="1600" dirty="0" smtClean="0"/>
          </a:p>
          <a:p>
            <a:r>
              <a:rPr lang="en-US" sz="1600" b="1" dirty="0" smtClean="0">
                <a:latin typeface="Calibri" pitchFamily="34" charset="0"/>
                <a:ea typeface="Times New Roman"/>
                <a:cs typeface="Calibri" pitchFamily="34" charset="0"/>
                <a:sym typeface="Symbol" panose="05050102010706020507" pitchFamily="18" charset="2"/>
              </a:rPr>
              <a:t></a:t>
            </a:r>
            <a:r>
              <a:rPr lang="en-US" sz="1600" dirty="0" smtClean="0"/>
              <a:t>I</a:t>
            </a:r>
            <a:r>
              <a:rPr lang="ru-RU" sz="1600" dirty="0" smtClean="0"/>
              <a:t>/</a:t>
            </a:r>
            <a:r>
              <a:rPr lang="en-US" sz="1600" dirty="0" smtClean="0"/>
              <a:t>I – 50ppm</a:t>
            </a:r>
            <a:endParaRPr lang="ru-RU" sz="1600" dirty="0"/>
          </a:p>
        </p:txBody>
      </p:sp>
      <p:sp>
        <p:nvSpPr>
          <p:cNvPr id="4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7812" y="6492875"/>
            <a:ext cx="504056" cy="365125"/>
          </a:xfrm>
          <a:noFill/>
        </p:spPr>
        <p:txBody>
          <a:bodyPr/>
          <a:lstStyle/>
          <a:p>
            <a:fld id="{5797AFE9-0F05-449C-AAE0-058FD2FE3341}" type="slidenum">
              <a:rPr lang="ru-RU" altLang="ru-RU" smtClean="0"/>
              <a:pPr/>
              <a:t>33</a:t>
            </a:fld>
            <a:endParaRPr lang="ru-RU" altLang="ru-RU" dirty="0" smtClean="0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286248" y="3643314"/>
            <a:ext cx="500066" cy="500066"/>
          </a:xfrm>
          <a:prstGeom prst="roundRect">
            <a:avLst/>
          </a:prstGeom>
          <a:solidFill>
            <a:srgbClr val="FED58C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5072066" y="3643314"/>
            <a:ext cx="928693" cy="646331"/>
          </a:xfrm>
          <a:prstGeom prst="rect">
            <a:avLst/>
          </a:prstGeom>
          <a:solidFill>
            <a:srgbClr val="CCFF66">
              <a:alpha val="4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storage energy</a:t>
            </a:r>
            <a:endParaRPr lang="ru-RU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3714744" y="3500438"/>
            <a:ext cx="1214446" cy="1214446"/>
          </a:xfrm>
          <a:prstGeom prst="rect">
            <a:avLst/>
          </a:prstGeom>
          <a:solidFill>
            <a:srgbClr val="CCFF66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043608" y="620688"/>
            <a:ext cx="7272808" cy="534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/>
              <a:t>Комплексная система питания Бустера и </a:t>
            </a:r>
            <a:r>
              <a:rPr lang="ru-RU" sz="2000" b="1" dirty="0" err="1" smtClean="0"/>
              <a:t>Нуклотрона</a:t>
            </a:r>
            <a:r>
              <a:rPr lang="ru-RU" sz="2000" b="1" dirty="0" smtClean="0"/>
              <a:t> с индуктивным и емкостным накопителями</a:t>
            </a:r>
            <a:endParaRPr lang="en-US" sz="2000" b="1" dirty="0" smtClean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108520" y="908720"/>
            <a:ext cx="1331640" cy="534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/>
              <a:t>Бустер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6466708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0522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Развитие систем питания Бустера и </a:t>
            </a:r>
            <a:r>
              <a:rPr lang="ru-RU" sz="2400" b="1" dirty="0" err="1" smtClean="0"/>
              <a:t>Нуклотрона</a:t>
            </a:r>
            <a:endParaRPr lang="ru-RU" sz="2400" b="1" dirty="0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599E0C4B-0717-439A-A4AF-422065C6AB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1439" y="0"/>
            <a:ext cx="1076351" cy="563239"/>
          </a:xfrm>
          <a:prstGeom prst="rect">
            <a:avLst/>
          </a:prstGeom>
        </p:spPr>
      </p:pic>
      <p:sp>
        <p:nvSpPr>
          <p:cNvPr id="4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7812" y="6492875"/>
            <a:ext cx="504056" cy="365125"/>
          </a:xfrm>
          <a:noFill/>
        </p:spPr>
        <p:txBody>
          <a:bodyPr/>
          <a:lstStyle/>
          <a:p>
            <a:fld id="{5797AFE9-0F05-449C-AAE0-058FD2FE3341}" type="slidenum">
              <a:rPr lang="ru-RU" altLang="ru-RU" smtClean="0"/>
              <a:pPr/>
              <a:t>34</a:t>
            </a:fld>
            <a:endParaRPr lang="ru-RU" altLang="ru-RU" dirty="0" smtClean="0"/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043608" y="620688"/>
            <a:ext cx="7272808" cy="534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/>
              <a:t>Комплексная система питания Бустера и </a:t>
            </a:r>
            <a:r>
              <a:rPr lang="ru-RU" sz="2000" b="1" dirty="0" err="1" smtClean="0"/>
              <a:t>Нуклотрона</a:t>
            </a:r>
            <a:r>
              <a:rPr lang="ru-RU" sz="2000" b="1" dirty="0" smtClean="0"/>
              <a:t> с индуктивным и емкостным накопителями</a:t>
            </a:r>
            <a:endParaRPr lang="en-US" sz="2000" b="1" dirty="0" smtClean="0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4248472" cy="4333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" name="Рисунок 38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5724128" y="1772816"/>
            <a:ext cx="2376264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Рисунок 39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 bwMode="auto">
          <a:xfrm>
            <a:off x="5004048" y="4149080"/>
            <a:ext cx="3744416" cy="21973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4" name="Заголовок 1"/>
          <p:cNvSpPr txBox="1">
            <a:spLocks/>
          </p:cNvSpPr>
          <p:nvPr/>
        </p:nvSpPr>
        <p:spPr>
          <a:xfrm>
            <a:off x="539552" y="1412776"/>
            <a:ext cx="3600400" cy="534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Принципиально-монтажная схема</a:t>
            </a:r>
            <a:endParaRPr lang="en-US" sz="1600" b="1" dirty="0" smtClean="0"/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5220072" y="1268760"/>
            <a:ext cx="3600400" cy="534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Структурная схема</a:t>
            </a:r>
            <a:endParaRPr lang="en-US" sz="1600" b="1" dirty="0" smtClean="0"/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4751512" y="6165304"/>
            <a:ext cx="4392488" cy="534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Модель размещения оборудования в корп.1</a:t>
            </a: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6466708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39944" y="6492875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35</a:t>
            </a:fld>
            <a:endParaRPr lang="ru-RU" dirty="0"/>
          </a:p>
        </p:txBody>
      </p:sp>
      <p:pic>
        <p:nvPicPr>
          <p:cNvPr id="3" name="Picture 3" descr="фотоаппарат 0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95"/>
          <a:stretch/>
        </p:blipFill>
        <p:spPr bwMode="auto">
          <a:xfrm>
            <a:off x="251520" y="188640"/>
            <a:ext cx="2590892" cy="171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20161115_1548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0648"/>
            <a:ext cx="2836006" cy="1622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3419872" y="2420888"/>
            <a:ext cx="2987077" cy="1073280"/>
          </a:xfrm>
          <a:prstGeom prst="rect">
            <a:avLst/>
          </a:prstGeom>
          <a:solidFill>
            <a:srgbClr val="FFFFB7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ysClr val="windowText" lastClr="000000"/>
                </a:solidFill>
                <a:ea typeface="ＭＳ Ｐゴシック" pitchFamily="34" charset="-128"/>
              </a:rPr>
              <a:t>Спасибо за внимание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060848"/>
            <a:ext cx="2688300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 descr="ф_корп1_концерт.jpg"/>
          <p:cNvPicPr>
            <a:picLocks noChangeAspect="1"/>
          </p:cNvPicPr>
          <p:nvPr/>
        </p:nvPicPr>
        <p:blipFill>
          <a:blip r:embed="rId7" cstate="print"/>
          <a:srcRect l="24000" b="332"/>
          <a:stretch>
            <a:fillRect/>
          </a:stretch>
        </p:blipFill>
        <p:spPr>
          <a:xfrm>
            <a:off x="3059832" y="188640"/>
            <a:ext cx="2855239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 t="12923" r="2128"/>
          <a:stretch>
            <a:fillRect/>
          </a:stretch>
        </p:blipFill>
        <p:spPr bwMode="auto">
          <a:xfrm>
            <a:off x="179512" y="5301208"/>
            <a:ext cx="2736304" cy="14427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20190716_135425_КЭЭ Бустера+шинопров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31840" y="3933056"/>
            <a:ext cx="3672408" cy="2754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2280" y="1988840"/>
            <a:ext cx="1656184" cy="2208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14" cstate="print"/>
          <a:srcRect l="5608" t="19093" b="10113"/>
          <a:stretch>
            <a:fillRect/>
          </a:stretch>
        </p:blipFill>
        <p:spPr bwMode="auto">
          <a:xfrm flipH="1">
            <a:off x="7074278" y="4365104"/>
            <a:ext cx="1746194" cy="2328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9512" y="3717032"/>
            <a:ext cx="2736304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281508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g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59" y="823938"/>
            <a:ext cx="9041729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img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271" y="857232"/>
            <a:ext cx="9041729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5568995" cy="62068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Базовые установки</a:t>
            </a:r>
            <a:endParaRPr lang="ru-RU" sz="2400" b="1" dirty="0"/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5796136" y="3645024"/>
            <a:ext cx="3026078" cy="576064"/>
          </a:xfrm>
          <a:prstGeom prst="wedgeRectCallout">
            <a:avLst>
              <a:gd name="adj1" fmla="val -47835"/>
              <a:gd name="adj2" fmla="val -8310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коллайдер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4788024" y="4653136"/>
            <a:ext cx="2307312" cy="792088"/>
          </a:xfrm>
          <a:prstGeom prst="wedgeRectCallout">
            <a:avLst>
              <a:gd name="adj1" fmla="val -101247"/>
              <a:gd name="adj2" fmla="val -72198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Бустер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Прямоугольная выноска 29"/>
          <p:cNvSpPr/>
          <p:nvPr/>
        </p:nvSpPr>
        <p:spPr>
          <a:xfrm>
            <a:off x="1691680" y="5553236"/>
            <a:ext cx="3240360" cy="540060"/>
          </a:xfrm>
          <a:prstGeom prst="wedgeRectCallout">
            <a:avLst>
              <a:gd name="adj1" fmla="val 4955"/>
              <a:gd name="adj2" fmla="val -218370"/>
            </a:avLst>
          </a:prstGeom>
          <a:solidFill>
            <a:srgbClr val="D3D3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Нуклотрон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39944" y="655022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99E0C4B-0717-439A-A4AF-422065C6AB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1439" y="0"/>
            <a:ext cx="1076351" cy="563239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179512" y="1844824"/>
            <a:ext cx="3359014" cy="2296869"/>
            <a:chOff x="179512" y="1844824"/>
            <a:chExt cx="3359014" cy="2296869"/>
          </a:xfrm>
        </p:grpSpPr>
        <p:sp>
          <p:nvSpPr>
            <p:cNvPr id="12" name="Прямоугольная выноска 11"/>
            <p:cNvSpPr/>
            <p:nvPr/>
          </p:nvSpPr>
          <p:spPr>
            <a:xfrm>
              <a:off x="179512" y="1844824"/>
              <a:ext cx="2016224" cy="864096"/>
            </a:xfrm>
            <a:prstGeom prst="wedgeRectCallout">
              <a:avLst>
                <a:gd name="adj1" fmla="val 82577"/>
                <a:gd name="adj2" fmla="val 27334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Каналы транспортировки пучка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 rot="20015078">
              <a:off x="2877137" y="2405354"/>
              <a:ext cx="661389" cy="1736339"/>
            </a:xfrm>
            <a:prstGeom prst="ellipse">
              <a:avLst/>
            </a:prstGeom>
            <a:solidFill>
              <a:schemeClr val="accent6">
                <a:lumMod val="75000"/>
                <a:alpha val="42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486025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Снимок_ЛФВЭ_спутник_гугл_2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908720"/>
            <a:ext cx="4509947" cy="5711679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766209" y="2536491"/>
            <a:ext cx="960079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Прямоугольная выноска 19"/>
          <p:cNvSpPr>
            <a:spLocks noChangeArrowheads="1"/>
          </p:cNvSpPr>
          <p:nvPr/>
        </p:nvSpPr>
        <p:spPr bwMode="auto">
          <a:xfrm>
            <a:off x="0" y="4437112"/>
            <a:ext cx="2448272" cy="792088"/>
          </a:xfrm>
          <a:prstGeom prst="wedgeRectCallout">
            <a:avLst>
              <a:gd name="adj1" fmla="val 101404"/>
              <a:gd name="adj2" fmla="val 4681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600" b="1" i="1" dirty="0" smtClean="0"/>
              <a:t>Подстанция ПС13  </a:t>
            </a:r>
            <a:r>
              <a:rPr lang="ru-RU" sz="1400" b="1" i="1" dirty="0" smtClean="0"/>
              <a:t>(</a:t>
            </a:r>
            <a:r>
              <a:rPr lang="ru-RU" sz="1400" b="1" i="1" dirty="0" err="1" smtClean="0"/>
              <a:t>Нуклотрон</a:t>
            </a:r>
            <a:r>
              <a:rPr lang="ru-RU" sz="1400" b="1" i="1" dirty="0" smtClean="0"/>
              <a:t> + Бустер)</a:t>
            </a:r>
            <a:r>
              <a:rPr kumimoji="0" lang="en-US" sz="1400" b="1" i="1" dirty="0" smtClean="0"/>
              <a:t>  </a:t>
            </a:r>
          </a:p>
        </p:txBody>
      </p:sp>
      <p:pic>
        <p:nvPicPr>
          <p:cNvPr id="21" name="Рисунок 20" descr="D:\Foto\Фото работа\п.ст 13\Rotation of 20170904_153008.jpg"/>
          <p:cNvPicPr/>
          <p:nvPr/>
        </p:nvPicPr>
        <p:blipFill>
          <a:blip r:embed="rId4" cstate="print"/>
          <a:srcRect l="14286" b="22857"/>
          <a:stretch>
            <a:fillRect/>
          </a:stretch>
        </p:blipFill>
        <p:spPr bwMode="auto">
          <a:xfrm>
            <a:off x="251520" y="2492896"/>
            <a:ext cx="2088232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Прямоугольная выноска 26"/>
          <p:cNvSpPr>
            <a:spLocks noChangeArrowheads="1"/>
          </p:cNvSpPr>
          <p:nvPr/>
        </p:nvSpPr>
        <p:spPr bwMode="auto">
          <a:xfrm>
            <a:off x="6588224" y="5517232"/>
            <a:ext cx="2376264" cy="856581"/>
          </a:xfrm>
          <a:prstGeom prst="wedgeRectCallout">
            <a:avLst>
              <a:gd name="adj1" fmla="val -137224"/>
              <a:gd name="adj2" fmla="val 8120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ru-RU" sz="1600" b="1" i="1" dirty="0" smtClean="0"/>
              <a:t>Подстанция ПС15 </a:t>
            </a:r>
            <a:r>
              <a:rPr kumimoji="0" lang="ru-RU" sz="1400" b="1" i="1" dirty="0" smtClean="0"/>
              <a:t>(каналы корп.205)</a:t>
            </a:r>
            <a:endParaRPr lang="ru-RU" altLang="ru-RU" sz="1400" dirty="0"/>
          </a:p>
        </p:txBody>
      </p:sp>
      <p:pic>
        <p:nvPicPr>
          <p:cNvPr id="18" name="Рисунок 17" descr="ПС-К_вид ячеек_сжа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764704"/>
            <a:ext cx="2093202" cy="15699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Прямоугольная выноска 18"/>
          <p:cNvSpPr>
            <a:spLocks noChangeArrowheads="1"/>
          </p:cNvSpPr>
          <p:nvPr/>
        </p:nvSpPr>
        <p:spPr bwMode="auto">
          <a:xfrm>
            <a:off x="2339752" y="1628800"/>
            <a:ext cx="2334146" cy="648072"/>
          </a:xfrm>
          <a:prstGeom prst="wedgeRectCallout">
            <a:avLst>
              <a:gd name="adj1" fmla="val 35861"/>
              <a:gd name="adj2" fmla="val 495325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600" b="1" i="1" dirty="0" smtClean="0"/>
              <a:t>Подстанция ПС-К  </a:t>
            </a:r>
            <a:r>
              <a:rPr lang="ru-RU" sz="1400" b="1" i="1" dirty="0" smtClean="0"/>
              <a:t>(Бустер + канал вывода пучка)</a:t>
            </a:r>
            <a:r>
              <a:rPr lang="en-US" sz="1400" b="1" i="1" dirty="0" smtClean="0"/>
              <a:t>  </a:t>
            </a:r>
          </a:p>
        </p:txBody>
      </p:sp>
      <p:pic>
        <p:nvPicPr>
          <p:cNvPr id="28" name="Рисунок 27" descr="ПС15_фото в зд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2132856"/>
            <a:ext cx="1923697" cy="34199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Заголовок 1"/>
          <p:cNvSpPr txBox="1">
            <a:spLocks/>
          </p:cNvSpPr>
          <p:nvPr/>
        </p:nvSpPr>
        <p:spPr>
          <a:xfrm>
            <a:off x="1835696" y="0"/>
            <a:ext cx="5568995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Сеть 6кВ,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системы питания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599E0C4B-0717-439A-A4AF-422065C6AB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1439" y="0"/>
            <a:ext cx="1076351" cy="563239"/>
          </a:xfrm>
          <a:prstGeom prst="rect">
            <a:avLst/>
          </a:prstGeom>
        </p:spPr>
      </p:pic>
      <p:sp>
        <p:nvSpPr>
          <p:cNvPr id="33" name="Прямоугольная выноска 32"/>
          <p:cNvSpPr>
            <a:spLocks noChangeArrowheads="1"/>
          </p:cNvSpPr>
          <p:nvPr/>
        </p:nvSpPr>
        <p:spPr bwMode="auto">
          <a:xfrm>
            <a:off x="5076056" y="1052736"/>
            <a:ext cx="1550064" cy="576263"/>
          </a:xfrm>
          <a:prstGeom prst="wedgeRectCallout">
            <a:avLst>
              <a:gd name="adj1" fmla="val 26007"/>
              <a:gd name="adj2" fmla="val 35111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ru-RU" sz="1600" b="1" i="1" dirty="0" smtClean="0"/>
              <a:t>ГПП-1</a:t>
            </a:r>
            <a:endParaRPr lang="ru-RU" altLang="ru-RU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2771800" y="4653136"/>
            <a:ext cx="9361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Корп.1А</a:t>
            </a:r>
            <a:endParaRPr lang="ru-RU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5148064" y="5157192"/>
            <a:ext cx="7200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Корп.1</a:t>
            </a:r>
            <a:endParaRPr lang="ru-RU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4283968" y="6165304"/>
            <a:ext cx="9361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Корп.205</a:t>
            </a:r>
            <a:endParaRPr lang="ru-RU" sz="1400" dirty="0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3923928" y="515719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олилиния 65"/>
          <p:cNvSpPr/>
          <p:nvPr/>
        </p:nvSpPr>
        <p:spPr>
          <a:xfrm>
            <a:off x="4439920" y="3586481"/>
            <a:ext cx="2076296" cy="2434808"/>
          </a:xfrm>
          <a:custGeom>
            <a:avLst/>
            <a:gdLst>
              <a:gd name="connsiteX0" fmla="*/ 1828800 w 2067560"/>
              <a:gd name="connsiteY0" fmla="*/ 0 h 2440093"/>
              <a:gd name="connsiteX1" fmla="*/ 1971040 w 2067560"/>
              <a:gd name="connsiteY1" fmla="*/ 1188720 h 2440093"/>
              <a:gd name="connsiteX2" fmla="*/ 1249680 w 2067560"/>
              <a:gd name="connsiteY2" fmla="*/ 2245360 h 2440093"/>
              <a:gd name="connsiteX3" fmla="*/ 0 w 2067560"/>
              <a:gd name="connsiteY3" fmla="*/ 2357120 h 244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7560" h="2440093">
                <a:moveTo>
                  <a:pt x="1828800" y="0"/>
                </a:moveTo>
                <a:cubicBezTo>
                  <a:pt x="1948180" y="407246"/>
                  <a:pt x="2067560" y="814493"/>
                  <a:pt x="1971040" y="1188720"/>
                </a:cubicBezTo>
                <a:cubicBezTo>
                  <a:pt x="1874520" y="1562947"/>
                  <a:pt x="1578187" y="2050627"/>
                  <a:pt x="1249680" y="2245360"/>
                </a:cubicBezTo>
                <a:cubicBezTo>
                  <a:pt x="921173" y="2440093"/>
                  <a:pt x="460586" y="2398606"/>
                  <a:pt x="0" y="235712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олилиния 66"/>
          <p:cNvSpPr/>
          <p:nvPr/>
        </p:nvSpPr>
        <p:spPr>
          <a:xfrm>
            <a:off x="3779520" y="3122507"/>
            <a:ext cx="2214880" cy="2038773"/>
          </a:xfrm>
          <a:custGeom>
            <a:avLst/>
            <a:gdLst>
              <a:gd name="connsiteX0" fmla="*/ 2214880 w 2214880"/>
              <a:gd name="connsiteY0" fmla="*/ 230293 h 2038773"/>
              <a:gd name="connsiteX1" fmla="*/ 375920 w 2214880"/>
              <a:gd name="connsiteY1" fmla="*/ 301413 h 2038773"/>
              <a:gd name="connsiteX2" fmla="*/ 0 w 2214880"/>
              <a:gd name="connsiteY2" fmla="*/ 2038773 h 2038773"/>
              <a:gd name="connsiteX3" fmla="*/ 0 w 2214880"/>
              <a:gd name="connsiteY3" fmla="*/ 2038773 h 203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4880" h="2038773">
                <a:moveTo>
                  <a:pt x="2214880" y="230293"/>
                </a:moveTo>
                <a:cubicBezTo>
                  <a:pt x="1479973" y="115146"/>
                  <a:pt x="745067" y="0"/>
                  <a:pt x="375920" y="301413"/>
                </a:cubicBezTo>
                <a:cubicBezTo>
                  <a:pt x="6773" y="602826"/>
                  <a:pt x="0" y="2038773"/>
                  <a:pt x="0" y="2038773"/>
                </a:cubicBezTo>
                <a:lnTo>
                  <a:pt x="0" y="2038773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олилиния 67"/>
          <p:cNvSpPr/>
          <p:nvPr/>
        </p:nvSpPr>
        <p:spPr>
          <a:xfrm>
            <a:off x="3870960" y="5157192"/>
            <a:ext cx="629032" cy="146328"/>
          </a:xfrm>
          <a:custGeom>
            <a:avLst/>
            <a:gdLst>
              <a:gd name="connsiteX0" fmla="*/ 0 w 629920"/>
              <a:gd name="connsiteY0" fmla="*/ 60960 h 152400"/>
              <a:gd name="connsiteX1" fmla="*/ 325120 w 629920"/>
              <a:gd name="connsiteY1" fmla="*/ 142240 h 152400"/>
              <a:gd name="connsiteX2" fmla="*/ 629920 w 629920"/>
              <a:gd name="connsiteY2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9920" h="152400">
                <a:moveTo>
                  <a:pt x="0" y="60960"/>
                </a:moveTo>
                <a:cubicBezTo>
                  <a:pt x="110066" y="106680"/>
                  <a:pt x="220133" y="152400"/>
                  <a:pt x="325120" y="142240"/>
                </a:cubicBezTo>
                <a:cubicBezTo>
                  <a:pt x="430107" y="132080"/>
                  <a:pt x="530013" y="66040"/>
                  <a:pt x="629920" y="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ая выноска 69"/>
          <p:cNvSpPr/>
          <p:nvPr/>
        </p:nvSpPr>
        <p:spPr>
          <a:xfrm>
            <a:off x="4355976" y="4221088"/>
            <a:ext cx="864096" cy="288032"/>
          </a:xfrm>
          <a:prstGeom prst="wedgeRectCallout">
            <a:avLst>
              <a:gd name="adj1" fmla="val -47484"/>
              <a:gd name="adj2" fmla="val 217705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/>
          <p:cNvSpPr txBox="1"/>
          <p:nvPr/>
        </p:nvSpPr>
        <p:spPr>
          <a:xfrm>
            <a:off x="4355976" y="4221088"/>
            <a:ext cx="7920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Корп.1Б</a:t>
            </a:r>
            <a:endParaRPr lang="ru-RU" sz="1400" dirty="0"/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73216"/>
            <a:ext cx="1917746" cy="1078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2" name="TextBox 71"/>
          <p:cNvSpPr txBox="1"/>
          <p:nvPr/>
        </p:nvSpPr>
        <p:spPr>
          <a:xfrm>
            <a:off x="323528" y="6309320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АСУ сети 6кВ. Корп.1А</a:t>
            </a:r>
            <a:endParaRPr lang="ru-RU" sz="1400" dirty="0"/>
          </a:p>
        </p:txBody>
      </p:sp>
      <p:sp>
        <p:nvSpPr>
          <p:cNvPr id="78" name="Прямоугольная выноска 77"/>
          <p:cNvSpPr/>
          <p:nvPr/>
        </p:nvSpPr>
        <p:spPr>
          <a:xfrm>
            <a:off x="4860032" y="2492896"/>
            <a:ext cx="864096" cy="288032"/>
          </a:xfrm>
          <a:prstGeom prst="wedgeRectCallout">
            <a:avLst>
              <a:gd name="adj1" fmla="val -44728"/>
              <a:gd name="adj2" fmla="val 202824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TextBox 76"/>
          <p:cNvSpPr txBox="1"/>
          <p:nvPr/>
        </p:nvSpPr>
        <p:spPr>
          <a:xfrm>
            <a:off x="4788024" y="2492896"/>
            <a:ext cx="10801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в/</a:t>
            </a:r>
            <a:r>
              <a:rPr lang="ru-RU" sz="1400" b="1" dirty="0" err="1" smtClean="0">
                <a:solidFill>
                  <a:srgbClr val="FF0000"/>
                </a:solidFill>
              </a:rPr>
              <a:t>в</a:t>
            </a:r>
            <a:r>
              <a:rPr lang="ru-RU" sz="1400" b="1" dirty="0" smtClean="0">
                <a:solidFill>
                  <a:srgbClr val="FF0000"/>
                </a:solidFill>
              </a:rPr>
              <a:t> кабели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04920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24744"/>
            <a:ext cx="4249584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5019115"/>
              </p:ext>
            </p:extLst>
          </p:nvPr>
        </p:nvGraphicFramePr>
        <p:xfrm>
          <a:off x="4932040" y="1124744"/>
          <a:ext cx="3834787" cy="2146552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chemeClr val="tx1">
                      <a:alpha val="30000"/>
                    </a:schemeClr>
                  </a:outerShdw>
                </a:effectLst>
              </a:tblPr>
              <a:tblGrid>
                <a:gridCol w="266271"/>
                <a:gridCol w="2005755"/>
                <a:gridCol w="1562761"/>
              </a:tblGrid>
              <a:tr h="1976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ru-RU" sz="1400" b="1" kern="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027" marR="680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Максимальная энергия</a:t>
                      </a:r>
                      <a:endParaRPr lang="ru-RU" sz="1400" b="1" kern="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027" marR="680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2,86</a:t>
                      </a:r>
                      <a:r>
                        <a:rPr lang="sk-SK" sz="1400" b="1" kern="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sk-SK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</a:t>
                      </a:r>
                      <a:r>
                        <a:rPr lang="en-US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W</a:t>
                      </a:r>
                      <a:endParaRPr lang="ru-RU" sz="1400" b="1" kern="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027" marR="680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ru-RU" sz="1400" b="1" kern="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027" marR="680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Напряжение</a:t>
                      </a:r>
                      <a:endParaRPr lang="ru-RU" sz="1400" b="1" kern="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027" marR="680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260V</a:t>
                      </a:r>
                      <a:r>
                        <a:rPr kumimoji="0" lang="en-US" sz="1400" b="1" kern="1200" baseline="-250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DC</a:t>
                      </a:r>
                      <a:endParaRPr lang="ru-RU" sz="1400" b="1" kern="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027" marR="680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4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</a:t>
                      </a:r>
                      <a:endParaRPr lang="ru-RU" sz="1400" b="1" kern="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027" marR="680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Ток</a:t>
                      </a:r>
                      <a:endParaRPr lang="ru-RU" sz="1400" b="1" kern="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027" marR="680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1400" b="1" kern="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</a:t>
                      </a:r>
                      <a:r>
                        <a:rPr lang="ru-RU" sz="1400" b="1" kern="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</a:t>
                      </a:r>
                      <a:r>
                        <a:rPr lang="sk-SK" sz="1400" b="1" kern="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000 А</a:t>
                      </a:r>
                      <a:r>
                        <a:rPr lang="en-US" sz="1400" b="1" kern="50" baseline="-25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DC</a:t>
                      </a:r>
                      <a:endParaRPr lang="ru-RU" sz="1400" b="1" kern="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027" marR="680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2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</a:t>
                      </a:r>
                      <a:endParaRPr lang="ru-RU" sz="1400" b="1" kern="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027" marR="680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Стабильность тока при </a:t>
                      </a:r>
                      <a:r>
                        <a:rPr lang="en-US" sz="1400" b="1" kern="50" dirty="0" err="1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di</a:t>
                      </a:r>
                      <a:r>
                        <a:rPr lang="en-US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/</a:t>
                      </a:r>
                      <a:r>
                        <a:rPr lang="en-US" sz="1400" b="1" kern="50" dirty="0" err="1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dt</a:t>
                      </a:r>
                      <a:r>
                        <a:rPr lang="en-US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&gt;&lt;</a:t>
                      </a:r>
                      <a:r>
                        <a:rPr lang="en-US" sz="1400" b="1" kern="50" baseline="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0</a:t>
                      </a:r>
                      <a:endParaRPr lang="ru-RU" sz="1400" b="1" kern="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027" marR="680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2*10</a:t>
                      </a:r>
                      <a:r>
                        <a:rPr lang="sk-SK" sz="1400" b="1" kern="50" baseline="300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-4</a:t>
                      </a:r>
                      <a:endParaRPr lang="ru-RU" sz="1400" b="1" kern="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027" marR="680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3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</a:t>
                      </a:r>
                      <a:endParaRPr lang="ru-RU" sz="1400" b="1" kern="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027" marR="680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Стабильность тока при </a:t>
                      </a:r>
                      <a:r>
                        <a:rPr lang="en-US" sz="1400" b="1" kern="50" dirty="0" err="1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di</a:t>
                      </a:r>
                      <a:r>
                        <a:rPr lang="en-US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/</a:t>
                      </a:r>
                      <a:r>
                        <a:rPr lang="en-US" sz="1400" b="1" kern="50" dirty="0" err="1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dt</a:t>
                      </a:r>
                      <a:r>
                        <a:rPr lang="en-US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= 0</a:t>
                      </a:r>
                      <a:endParaRPr lang="ru-RU" sz="1400" b="1" kern="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027" marR="680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</a:t>
                      </a:r>
                      <a:r>
                        <a:rPr lang="sk-SK" sz="1400" b="1" kern="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*10</a:t>
                      </a:r>
                      <a:r>
                        <a:rPr lang="sk-SK" sz="1400" b="1" kern="50" baseline="30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-</a:t>
                      </a:r>
                      <a:r>
                        <a:rPr lang="ru-RU" sz="1400" b="1" kern="50" baseline="30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   </a:t>
                      </a:r>
                      <a:endParaRPr lang="ru-RU" sz="1400" b="1" kern="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027" marR="680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</a:t>
                      </a:r>
                      <a:endParaRPr lang="ru-RU" sz="1400" b="1" kern="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027" marR="680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Режимы</a:t>
                      </a:r>
                      <a:r>
                        <a:rPr lang="ru-RU" sz="1400" b="1" kern="50" baseline="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работы</a:t>
                      </a:r>
                      <a:endParaRPr lang="ru-RU" sz="1400" b="1" kern="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027" marR="680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1" kern="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статика</a:t>
                      </a:r>
                      <a:r>
                        <a:rPr lang="en-US" sz="1400" b="1" kern="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,</a:t>
                      </a:r>
                    </a:p>
                    <a:p>
                      <a:pPr algn="ctr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sk-SK" sz="1400" b="1" kern="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ru-RU" sz="1400" b="1" kern="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динамика с </a:t>
                      </a:r>
                      <a:r>
                        <a:rPr lang="en-US" sz="1400" b="1" kern="0" dirty="0" err="1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dI</a:t>
                      </a:r>
                      <a:r>
                        <a:rPr lang="sk-SK" sz="1400" b="1" kern="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/</a:t>
                      </a:r>
                      <a:r>
                        <a:rPr lang="en-US" sz="1400" b="1" kern="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dt</a:t>
                      </a:r>
                      <a:r>
                        <a:rPr lang="sk-SK" sz="1400" b="1" kern="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=0…</a:t>
                      </a:r>
                      <a:r>
                        <a:rPr lang="ru-RU" sz="1400" b="1" kern="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+/-7 к</a:t>
                      </a:r>
                      <a:r>
                        <a:rPr lang="en-US" sz="1400" b="1" kern="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</a:t>
                      </a:r>
                      <a:r>
                        <a:rPr lang="sk-SK" sz="1400" b="1" kern="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/с</a:t>
                      </a:r>
                      <a:endParaRPr lang="ru-RU" sz="1400" b="1" kern="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027" marR="680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220072" y="69269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Основные параметры 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3568" y="692696"/>
            <a:ext cx="288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Принципиальная схема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3789040"/>
            <a:ext cx="4279402" cy="2828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932040" y="342900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Принципиально-монтажная схема</a:t>
            </a:r>
            <a:endParaRPr lang="ru-RU" b="1" dirty="0"/>
          </a:p>
        </p:txBody>
      </p:sp>
      <p:grpSp>
        <p:nvGrpSpPr>
          <p:cNvPr id="2" name="Группа 15"/>
          <p:cNvGrpSpPr/>
          <p:nvPr/>
        </p:nvGrpSpPr>
        <p:grpSpPr>
          <a:xfrm>
            <a:off x="251520" y="0"/>
            <a:ext cx="8856270" cy="605226"/>
            <a:chOff x="251520" y="0"/>
            <a:chExt cx="8856270" cy="60522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  <p:sp>
          <p:nvSpPr>
            <p:cNvPr id="20" name="Заголовок 1"/>
            <p:cNvSpPr txBox="1">
              <a:spLocks/>
            </p:cNvSpPr>
            <p:nvPr/>
          </p:nvSpPr>
          <p:spPr>
            <a:xfrm>
              <a:off x="642910" y="0"/>
              <a:ext cx="8229600" cy="6052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питания Бустера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251520" y="476672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цикл_Бустера_29июля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25144"/>
            <a:ext cx="2857520" cy="1991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699792" y="4725144"/>
            <a:ext cx="1076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/>
              <a:t>Цикл тока</a:t>
            </a:r>
            <a:endParaRPr lang="ru-RU" sz="1600" b="1" dirty="0"/>
          </a:p>
        </p:txBody>
      </p:sp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7812" y="6492875"/>
            <a:ext cx="504056" cy="365125"/>
          </a:xfrm>
          <a:noFill/>
        </p:spPr>
        <p:txBody>
          <a:bodyPr/>
          <a:lstStyle/>
          <a:p>
            <a:fld id="{5797AFE9-0F05-449C-AAE0-058FD2FE3341}" type="slidenum">
              <a:rPr lang="ru-RU" altLang="ru-RU" smtClean="0"/>
              <a:pPr/>
              <a:t>6</a:t>
            </a:fld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36466708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ИП_Бустер_структ_12авг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124744"/>
            <a:ext cx="5129219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411760" y="620688"/>
            <a:ext cx="4709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Структурная схема источника ПИТ11-260</a:t>
            </a:r>
            <a:endParaRPr lang="ru-RU" b="1" dirty="0"/>
          </a:p>
        </p:txBody>
      </p:sp>
      <p:grpSp>
        <p:nvGrpSpPr>
          <p:cNvPr id="2" name="Группа 2"/>
          <p:cNvGrpSpPr/>
          <p:nvPr/>
        </p:nvGrpSpPr>
        <p:grpSpPr>
          <a:xfrm>
            <a:off x="899592" y="2564904"/>
            <a:ext cx="7364833" cy="4163898"/>
            <a:chOff x="857224" y="2564904"/>
            <a:chExt cx="7364833" cy="4163898"/>
          </a:xfrm>
        </p:grpSpPr>
        <p:grpSp>
          <p:nvGrpSpPr>
            <p:cNvPr id="3" name="Группа 3"/>
            <p:cNvGrpSpPr/>
            <p:nvPr/>
          </p:nvGrpSpPr>
          <p:grpSpPr>
            <a:xfrm>
              <a:off x="857224" y="2564904"/>
              <a:ext cx="7364833" cy="3800952"/>
              <a:chOff x="857225" y="2694346"/>
              <a:chExt cx="7364833" cy="3800952"/>
            </a:xfrm>
          </p:grpSpPr>
          <p:pic>
            <p:nvPicPr>
              <p:cNvPr id="30" name="Рисунок 29" descr="ПИТ11-260Д_v2-Модель.jpg"/>
              <p:cNvPicPr>
                <a:picLocks noChangeAspect="1"/>
              </p:cNvPicPr>
              <p:nvPr/>
            </p:nvPicPr>
            <p:blipFill>
              <a:blip r:embed="rId4" cstate="print"/>
              <a:srcRect l="5883" t="21634" r="5881" b="20121"/>
              <a:stretch>
                <a:fillRect/>
              </a:stretch>
            </p:blipFill>
            <p:spPr>
              <a:xfrm>
                <a:off x="857225" y="3058376"/>
                <a:ext cx="7364833" cy="343692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2297385" y="2694346"/>
                <a:ext cx="53778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/>
                  <a:t>Принципиальная схема</a:t>
                </a:r>
                <a:r>
                  <a:rPr lang="en-US" b="1" dirty="0" smtClean="0"/>
                  <a:t> </a:t>
                </a:r>
                <a:r>
                  <a:rPr lang="ru-RU" b="1" dirty="0" smtClean="0"/>
                  <a:t>ПИТ11-260 </a:t>
                </a:r>
                <a:endParaRPr lang="ru-RU" b="1" dirty="0"/>
              </a:p>
            </p:txBody>
          </p:sp>
        </p:grpSp>
        <p:sp>
          <p:nvSpPr>
            <p:cNvPr id="11" name="Заголовок 1"/>
            <p:cNvSpPr txBox="1">
              <a:spLocks/>
            </p:cNvSpPr>
            <p:nvPr/>
          </p:nvSpPr>
          <p:spPr>
            <a:xfrm>
              <a:off x="1470722" y="6444517"/>
              <a:ext cx="6048672" cy="28428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800" i="1" dirty="0" smtClean="0"/>
                <a:t>Производство</a:t>
              </a:r>
              <a:r>
                <a:rPr lang="en-US" sz="1800" i="1" dirty="0" smtClean="0"/>
                <a:t> </a:t>
              </a:r>
              <a:r>
                <a:rPr lang="ru-RU" sz="1800" i="1" dirty="0" smtClean="0"/>
                <a:t>«НПП ЛМ Инвертор», </a:t>
              </a:r>
              <a:r>
                <a:rPr lang="en-US" sz="1800" i="1" dirty="0" smtClean="0"/>
                <a:t>Moscow, Russia</a:t>
              </a:r>
              <a:endParaRPr lang="ru-RU" sz="1800" i="1" dirty="0"/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51520" y="0"/>
            <a:ext cx="8856270" cy="605226"/>
            <a:chOff x="251520" y="0"/>
            <a:chExt cx="8856270" cy="605226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  <p:sp>
          <p:nvSpPr>
            <p:cNvPr id="20" name="Заголовок 1"/>
            <p:cNvSpPr txBox="1">
              <a:spLocks/>
            </p:cNvSpPr>
            <p:nvPr/>
          </p:nvSpPr>
          <p:spPr>
            <a:xfrm>
              <a:off x="642910" y="0"/>
              <a:ext cx="8229600" cy="6052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ru-RU" sz="2400" b="1" dirty="0" smtClean="0">
                  <a:solidFill>
                    <a:schemeClr val="accent3">
                      <a:lumMod val="50000"/>
                    </a:schemeClr>
                  </a:solidFill>
                </a:rPr>
                <a:t>Система питания Бустера</a:t>
              </a:r>
              <a:r>
                <a:rPr lang="en-US" sz="2400" b="1" dirty="0" smtClean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endParaRPr lang="ru-RU" sz="24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251520" y="476672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7812" y="6492875"/>
            <a:ext cx="504056" cy="365125"/>
          </a:xfrm>
          <a:noFill/>
        </p:spPr>
        <p:txBody>
          <a:bodyPr/>
          <a:lstStyle/>
          <a:p>
            <a:fld id="{5797AFE9-0F05-449C-AAE0-058FD2FE3341}" type="slidenum">
              <a:rPr lang="ru-RU" altLang="ru-RU" smtClean="0"/>
              <a:pPr/>
              <a:t>7</a:t>
            </a:fld>
            <a:endParaRPr lang="ru-RU" altLang="ru-RU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7092280" y="1196752"/>
            <a:ext cx="187220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Рабочая частота каждого из 12 шкафов  ПИТ1 – 5кГц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Итоговая частота ПИТ11 – 60кГц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xmlns="" val="3645209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 descr="IMG_20181220_1045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852936"/>
            <a:ext cx="2610746" cy="3480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 descr="сх КЭЭ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780928"/>
            <a:ext cx="1508135" cy="3571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179512" y="2348880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Силовая схема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627784" y="2348880"/>
            <a:ext cx="2539198" cy="369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Общий вид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28662" y="571480"/>
            <a:ext cx="7429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b="1" dirty="0" smtClean="0">
                <a:solidFill>
                  <a:prstClr val="black"/>
                </a:solidFill>
                <a:ea typeface="SimSun" pitchFamily="2" charset="-122"/>
                <a:cs typeface="Times New Roman" pitchFamily="18" charset="0"/>
              </a:rPr>
              <a:t>Подсистема эвакуации энергии из СП магнитов</a:t>
            </a:r>
            <a:endParaRPr lang="en-US" altLang="zh-CN" b="1" dirty="0" smtClean="0">
              <a:solidFill>
                <a:prstClr val="black"/>
              </a:solidFill>
              <a:ea typeface="SimSun" pitchFamily="2" charset="-122"/>
              <a:cs typeface="Times New Roman" pitchFamily="18" charset="0"/>
            </a:endParaRPr>
          </a:p>
        </p:txBody>
      </p:sp>
      <p:cxnSp>
        <p:nvCxnSpPr>
          <p:cNvPr id="77" name="Прямая со стрелкой 76"/>
          <p:cNvCxnSpPr/>
          <p:nvPr/>
        </p:nvCxnSpPr>
        <p:spPr>
          <a:xfrm flipV="1">
            <a:off x="6143636" y="4929198"/>
            <a:ext cx="357190" cy="214314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5724128" y="206084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libri" pitchFamily="34" charset="0"/>
                <a:cs typeface="Calibri" pitchFamily="34" charset="0"/>
              </a:rPr>
              <a:t>Распределение потенциала на магнитах при ЭЭ</a:t>
            </a:r>
            <a:endParaRPr lang="ru-RU" dirty="0"/>
          </a:p>
        </p:txBody>
      </p:sp>
      <p:pic>
        <p:nvPicPr>
          <p:cNvPr id="2050" name="Picture 2" descr="потенц диагр+прав_10кА_13июня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924944"/>
            <a:ext cx="3354935" cy="2732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285720" y="107154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b="1" dirty="0" smtClean="0">
                <a:solidFill>
                  <a:prstClr val="black"/>
                </a:solidFill>
                <a:ea typeface="SimSun" pitchFamily="2" charset="-122"/>
                <a:cs typeface="Times New Roman" pitchFamily="18" charset="0"/>
              </a:rPr>
              <a:t> Основные параметры</a:t>
            </a:r>
            <a:endParaRPr lang="ru-RU" b="1" dirty="0">
              <a:cs typeface="Times New Roman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251520" y="0"/>
            <a:ext cx="8856270" cy="605226"/>
            <a:chOff x="251520" y="0"/>
            <a:chExt cx="8856270" cy="605226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  <p:sp>
          <p:nvSpPr>
            <p:cNvPr id="27" name="Заголовок 1"/>
            <p:cNvSpPr txBox="1">
              <a:spLocks/>
            </p:cNvSpPr>
            <p:nvPr/>
          </p:nvSpPr>
          <p:spPr>
            <a:xfrm>
              <a:off x="642910" y="0"/>
              <a:ext cx="8229600" cy="6052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ru-RU" sz="2400" b="1" dirty="0" smtClean="0">
                  <a:solidFill>
                    <a:schemeClr val="accent3">
                      <a:lumMod val="50000"/>
                    </a:schemeClr>
                  </a:solidFill>
                </a:rPr>
                <a:t>Система питания Бустера</a:t>
              </a:r>
              <a:r>
                <a:rPr lang="en-US" sz="2400" b="1" dirty="0" smtClean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endParaRPr lang="ru-RU" sz="24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cxnSp>
          <p:nvCxnSpPr>
            <p:cNvPr id="28" name="Прямая соединительная линия 27"/>
            <p:cNvCxnSpPr/>
            <p:nvPr/>
          </p:nvCxnSpPr>
          <p:spPr>
            <a:xfrm>
              <a:off x="251520" y="476672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7812" y="6492875"/>
            <a:ext cx="504056" cy="365125"/>
          </a:xfrm>
          <a:noFill/>
        </p:spPr>
        <p:txBody>
          <a:bodyPr/>
          <a:lstStyle/>
          <a:p>
            <a:fld id="{5797AFE9-0F05-449C-AAE0-058FD2FE3341}" type="slidenum">
              <a:rPr lang="ru-RU" altLang="ru-RU" smtClean="0"/>
              <a:pPr/>
              <a:t>8</a:t>
            </a:fld>
            <a:endParaRPr lang="ru-RU" altLang="ru-RU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179512" y="1412776"/>
            <a:ext cx="8715436" cy="923330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dirty="0" smtClean="0">
                <a:solidFill>
                  <a:schemeClr val="tx1"/>
                </a:solidFill>
              </a:rPr>
              <a:t>Постоянная вывода тока </a:t>
            </a:r>
            <a:r>
              <a:rPr lang="en-US" dirty="0" smtClean="0">
                <a:solidFill>
                  <a:schemeClr val="tx1"/>
                </a:solidFill>
              </a:rPr>
              <a:t>–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160</a:t>
            </a:r>
            <a:r>
              <a:rPr lang="ru-RU" b="1" dirty="0" smtClean="0">
                <a:solidFill>
                  <a:srgbClr val="FF0000"/>
                </a:solidFill>
              </a:rPr>
              <a:t>мс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chemeClr val="tx1"/>
                </a:solidFill>
              </a:rPr>
              <a:t>Потенциал при выводе не более </a:t>
            </a:r>
            <a:r>
              <a:rPr lang="en-US" b="1" dirty="0" smtClean="0">
                <a:solidFill>
                  <a:srgbClr val="FF0000"/>
                </a:solidFill>
              </a:rPr>
              <a:t> 500</a:t>
            </a:r>
            <a:r>
              <a:rPr lang="ru-RU" b="1" dirty="0" smtClean="0">
                <a:solidFill>
                  <a:srgbClr val="FF0000"/>
                </a:solidFill>
              </a:rPr>
              <a:t>В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marL="342900" indent="-342900"/>
            <a:r>
              <a:rPr lang="en-US" dirty="0" smtClean="0">
                <a:solidFill>
                  <a:schemeClr val="tx1"/>
                </a:solidFill>
              </a:rPr>
              <a:t>3) </a:t>
            </a: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b="1" dirty="0" smtClean="0">
                <a:solidFill>
                  <a:srgbClr val="FF0000"/>
                </a:solidFill>
              </a:rPr>
              <a:t>Надежность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119026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929058" y="1428736"/>
            <a:ext cx="278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Корп.1</a:t>
            </a:r>
            <a:endParaRPr lang="ru-RU" b="1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359594" y="500066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99E0C4B-0717-439A-A4AF-422065C6A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1439" y="0"/>
            <a:ext cx="1076351" cy="563239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642910" y="0"/>
            <a:ext cx="8229600" cy="605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Система питания Бустера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Номер слайда 3"/>
          <p:cNvSpPr txBox="1">
            <a:spLocks/>
          </p:cNvSpPr>
          <p:nvPr/>
        </p:nvSpPr>
        <p:spPr>
          <a:xfrm>
            <a:off x="8617812" y="6492875"/>
            <a:ext cx="504056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7AFE9-0F05-449C-AAE0-058FD2FE334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alt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00232" y="1957330"/>
            <a:ext cx="5429272" cy="3144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928662" y="571480"/>
            <a:ext cx="7429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b="1" dirty="0" smtClean="0">
                <a:solidFill>
                  <a:prstClr val="black"/>
                </a:solidFill>
                <a:ea typeface="SimSun" pitchFamily="2" charset="-122"/>
                <a:cs typeface="Times New Roman" pitchFamily="18" charset="0"/>
              </a:rPr>
              <a:t>Размещение оборудования</a:t>
            </a:r>
            <a:endParaRPr lang="en-US" altLang="zh-CN" b="1" dirty="0" smtClean="0">
              <a:solidFill>
                <a:prstClr val="black"/>
              </a:solidFill>
              <a:ea typeface="SimSun" pitchFamily="2" charset="-122"/>
              <a:cs typeface="Times New Roman" pitchFamily="18" charset="0"/>
            </a:endParaRPr>
          </a:p>
        </p:txBody>
      </p:sp>
      <p:grpSp>
        <p:nvGrpSpPr>
          <p:cNvPr id="2" name="Группа 35"/>
          <p:cNvGrpSpPr/>
          <p:nvPr/>
        </p:nvGrpSpPr>
        <p:grpSpPr>
          <a:xfrm>
            <a:off x="245348" y="4221088"/>
            <a:ext cx="2274812" cy="2488075"/>
            <a:chOff x="245348" y="4221088"/>
            <a:chExt cx="2274812" cy="2488075"/>
          </a:xfrm>
        </p:grpSpPr>
        <p:pic>
          <p:nvPicPr>
            <p:cNvPr id="26" name="Рисунок 25" descr="щит 069_июнь Бустер.jpg"/>
            <p:cNvPicPr>
              <a:picLocks noChangeAspect="1"/>
            </p:cNvPicPr>
            <p:nvPr/>
          </p:nvPicPr>
          <p:blipFill>
            <a:blip r:embed="rId5" cstate="print"/>
            <a:srcRect t="10526" r="194" b="28070"/>
            <a:stretch>
              <a:fillRect/>
            </a:stretch>
          </p:blipFill>
          <p:spPr>
            <a:xfrm>
              <a:off x="245348" y="4221088"/>
              <a:ext cx="2274812" cy="248807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539552" y="4293096"/>
              <a:ext cx="12241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b="1" dirty="0" smtClean="0"/>
                <a:t>РУ 0,69кВ</a:t>
              </a:r>
              <a:endParaRPr lang="ru-RU" b="1" dirty="0"/>
            </a:p>
          </p:txBody>
        </p:sp>
      </p:grpSp>
      <p:grpSp>
        <p:nvGrpSpPr>
          <p:cNvPr id="4" name="Группа 34"/>
          <p:cNvGrpSpPr/>
          <p:nvPr/>
        </p:nvGrpSpPr>
        <p:grpSpPr>
          <a:xfrm>
            <a:off x="2987824" y="4797152"/>
            <a:ext cx="2788171" cy="1862411"/>
            <a:chOff x="2987824" y="4797152"/>
            <a:chExt cx="2788171" cy="186241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87824" y="4797152"/>
              <a:ext cx="2788171" cy="186241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4355976" y="6165304"/>
              <a:ext cx="12241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b="1" dirty="0" smtClean="0"/>
                <a:t>пультовая</a:t>
              </a:r>
              <a:endParaRPr lang="ru-RU" b="1" dirty="0"/>
            </a:p>
          </p:txBody>
        </p:sp>
      </p:grpSp>
      <p:grpSp>
        <p:nvGrpSpPr>
          <p:cNvPr id="5" name="Группа 33"/>
          <p:cNvGrpSpPr/>
          <p:nvPr/>
        </p:nvGrpSpPr>
        <p:grpSpPr>
          <a:xfrm>
            <a:off x="6071768" y="4797152"/>
            <a:ext cx="2817736" cy="1821622"/>
            <a:chOff x="6071768" y="4797152"/>
            <a:chExt cx="2817736" cy="182162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71768" y="4797152"/>
              <a:ext cx="2817736" cy="182162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Прямоугольник 28"/>
            <p:cNvSpPr/>
            <p:nvPr/>
          </p:nvSpPr>
          <p:spPr>
            <a:xfrm>
              <a:off x="6228184" y="6165304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b="1" dirty="0" smtClean="0"/>
                <a:t>ПИТ11</a:t>
              </a:r>
              <a:endParaRPr lang="ru-RU" b="1" dirty="0"/>
            </a:p>
          </p:txBody>
        </p:sp>
      </p:grpSp>
      <p:grpSp>
        <p:nvGrpSpPr>
          <p:cNvPr id="6" name="Группа 32"/>
          <p:cNvGrpSpPr/>
          <p:nvPr/>
        </p:nvGrpSpPr>
        <p:grpSpPr>
          <a:xfrm>
            <a:off x="6228184" y="1340768"/>
            <a:ext cx="2727965" cy="1747603"/>
            <a:chOff x="6228184" y="1340768"/>
            <a:chExt cx="2727965" cy="1747603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228184" y="1340768"/>
              <a:ext cx="2727965" cy="174760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6516216" y="1412776"/>
              <a:ext cx="1152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b="1" dirty="0" smtClean="0"/>
                <a:t>КЭЭ + ШП</a:t>
              </a:r>
              <a:endParaRPr lang="ru-RU" b="1" dirty="0"/>
            </a:p>
          </p:txBody>
        </p:sp>
      </p:grpSp>
      <p:grpSp>
        <p:nvGrpSpPr>
          <p:cNvPr id="7" name="Группа 31"/>
          <p:cNvGrpSpPr/>
          <p:nvPr/>
        </p:nvGrpSpPr>
        <p:grpSpPr>
          <a:xfrm>
            <a:off x="251520" y="1340768"/>
            <a:ext cx="2588041" cy="1723676"/>
            <a:chOff x="395536" y="1196752"/>
            <a:chExt cx="2588041" cy="1723676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5536" y="1196752"/>
              <a:ext cx="2588041" cy="172367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539552" y="1268760"/>
              <a:ext cx="14401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b="1" dirty="0" smtClean="0"/>
                <a:t>эквивалент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7481038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26391</TotalTime>
  <Words>2197</Words>
  <Application>Microsoft Office PowerPoint</Application>
  <PresentationFormat>Экран (4:3)</PresentationFormat>
  <Paragraphs>562</Paragraphs>
  <Slides>35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Тема Office</vt:lpstr>
      <vt:lpstr>4_Специальное оформление</vt:lpstr>
      <vt:lpstr>3_Специальное оформление</vt:lpstr>
      <vt:lpstr>2_Специальное оформление</vt:lpstr>
      <vt:lpstr>1_Специальное оформление</vt:lpstr>
      <vt:lpstr>Специальное оформление</vt:lpstr>
      <vt:lpstr>Системы питания структурных магнитов Бустера, Нуклотрона, каналов транспортировки пучка УО </vt:lpstr>
      <vt:lpstr>Слайд 2</vt:lpstr>
      <vt:lpstr>Эвакуация энергии c ключом шунтирующим (КШ)</vt:lpstr>
      <vt:lpstr>Базовые установки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Развитие систем питания Бустера и Нуклотрона</vt:lpstr>
      <vt:lpstr>Развитие систем питания Бустера и Нуклотрона</vt:lpstr>
      <vt:lpstr>Развитие систем питания Бустера и Нуклотрона</vt:lpstr>
      <vt:lpstr>Слайд 35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Shurygin</dc:creator>
  <cp:lastModifiedBy>Karpinski</cp:lastModifiedBy>
  <cp:revision>1531</cp:revision>
  <dcterms:created xsi:type="dcterms:W3CDTF">2016-03-09T06:12:25Z</dcterms:created>
  <dcterms:modified xsi:type="dcterms:W3CDTF">2023-10-30T06:32:05Z</dcterms:modified>
</cp:coreProperties>
</file>