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511" r:id="rId4"/>
    <p:sldId id="509" r:id="rId5"/>
    <p:sldId id="510" r:id="rId6"/>
    <p:sldId id="503" r:id="rId7"/>
    <p:sldId id="515" r:id="rId8"/>
    <p:sldId id="508" r:id="rId9"/>
    <p:sldId id="516" r:id="rId10"/>
    <p:sldId id="518" r:id="rId11"/>
    <p:sldId id="517" r:id="rId12"/>
    <p:sldId id="514" r:id="rId13"/>
    <p:sldId id="512" r:id="rId14"/>
    <p:sldId id="507" r:id="rId15"/>
    <p:sldId id="473" r:id="rId16"/>
    <p:sldId id="475" r:id="rId17"/>
    <p:sldId id="474" r:id="rId18"/>
    <p:sldId id="476" r:id="rId19"/>
    <p:sldId id="477" r:id="rId20"/>
    <p:sldId id="478" r:id="rId21"/>
    <p:sldId id="482" r:id="rId22"/>
    <p:sldId id="479" r:id="rId23"/>
    <p:sldId id="480" r:id="rId24"/>
    <p:sldId id="481" r:id="rId25"/>
    <p:sldId id="483" r:id="rId26"/>
    <p:sldId id="484" r:id="rId27"/>
    <p:sldId id="485" r:id="rId28"/>
    <p:sldId id="486" r:id="rId29"/>
    <p:sldId id="487" r:id="rId30"/>
    <p:sldId id="488" r:id="rId31"/>
    <p:sldId id="494" r:id="rId32"/>
    <p:sldId id="489" r:id="rId33"/>
    <p:sldId id="490" r:id="rId34"/>
    <p:sldId id="491" r:id="rId35"/>
    <p:sldId id="492" r:id="rId36"/>
    <p:sldId id="493" r:id="rId37"/>
    <p:sldId id="496" r:id="rId38"/>
    <p:sldId id="495" r:id="rId39"/>
    <p:sldId id="497" r:id="rId40"/>
    <p:sldId id="498" r:id="rId41"/>
    <p:sldId id="499" r:id="rId42"/>
    <p:sldId id="500" r:id="rId43"/>
    <p:sldId id="501" r:id="rId44"/>
    <p:sldId id="519" r:id="rId45"/>
    <p:sldId id="502" r:id="rId46"/>
    <p:sldId id="505" r:id="rId47"/>
    <p:sldId id="520" r:id="rId48"/>
    <p:sldId id="521" r:id="rId49"/>
    <p:sldId id="523" r:id="rId50"/>
    <p:sldId id="522" r:id="rId51"/>
    <p:sldId id="257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C79479C-E03A-44AC-87F2-34A308E1B9FD}">
          <p14:sldIdLst>
            <p14:sldId id="256"/>
            <p14:sldId id="511"/>
            <p14:sldId id="509"/>
            <p14:sldId id="510"/>
            <p14:sldId id="503"/>
            <p14:sldId id="515"/>
            <p14:sldId id="508"/>
            <p14:sldId id="516"/>
            <p14:sldId id="518"/>
            <p14:sldId id="517"/>
            <p14:sldId id="514"/>
            <p14:sldId id="512"/>
            <p14:sldId id="507"/>
            <p14:sldId id="473"/>
            <p14:sldId id="475"/>
            <p14:sldId id="474"/>
            <p14:sldId id="476"/>
            <p14:sldId id="477"/>
            <p14:sldId id="478"/>
            <p14:sldId id="482"/>
            <p14:sldId id="479"/>
            <p14:sldId id="480"/>
            <p14:sldId id="481"/>
            <p14:sldId id="483"/>
            <p14:sldId id="484"/>
            <p14:sldId id="485"/>
            <p14:sldId id="486"/>
            <p14:sldId id="487"/>
            <p14:sldId id="488"/>
            <p14:sldId id="494"/>
            <p14:sldId id="489"/>
            <p14:sldId id="490"/>
            <p14:sldId id="491"/>
            <p14:sldId id="492"/>
            <p14:sldId id="493"/>
            <p14:sldId id="496"/>
            <p14:sldId id="495"/>
            <p14:sldId id="497"/>
            <p14:sldId id="498"/>
            <p14:sldId id="499"/>
            <p14:sldId id="500"/>
            <p14:sldId id="501"/>
            <p14:sldId id="519"/>
            <p14:sldId id="502"/>
            <p14:sldId id="505"/>
            <p14:sldId id="520"/>
            <p14:sldId id="521"/>
            <p14:sldId id="523"/>
            <p14:sldId id="522"/>
          </p14:sldIdLst>
        </p14:section>
        <p14:section name="Исходные" id="{CE148B97-FBBD-45DF-9876-7E66B2E18B65}">
          <p14:sldIdLst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559FE-43B4-0B14-F7EB-B95F5396B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DA3300-221E-093B-AC12-7F5299552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34D13-7D93-EA71-6EF6-EA2206F3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CC50-513B-4432-BEBC-C7C0664A40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6ECDAA-81C7-EDFB-EE76-0AF1D27B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417F8-A1BA-BC5F-B126-04B0131A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B4DB-9B72-47C3-A316-0E8D52241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9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694BF-D058-81C2-6975-EA0340FA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47FA0D-23FB-6DED-EB4C-2812942DA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05433C-3EA2-2159-EC26-4DFE20085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CC50-513B-4432-BEBC-C7C0664A40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6F307-5730-3FA2-DBA3-EBFD0C4B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EE9D63-B429-3465-EDEB-FA236BE4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B4DB-9B72-47C3-A316-0E8D52241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560027-9519-C0DE-91B1-EFD94A5E7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E766ED-AEFD-84E8-3AF1-23D83C607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69B3F8-3DBE-782F-FABC-69087C25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CC50-513B-4432-BEBC-C7C0664A40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C3924-8C87-BB3E-1FD1-7012A611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3557E8-7DE6-3C10-3665-D0E324FE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B4DB-9B72-47C3-A316-0E8D52241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9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15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324465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32387"/>
            <a:ext cx="10972800" cy="509377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90554" y="6492876"/>
            <a:ext cx="501445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955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651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185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 baseline="0">
                <a:solidFill>
                  <a:schemeClr val="tx2"/>
                </a:solidFill>
              </a:defRPr>
            </a:lvl2pPr>
            <a:lvl3pPr>
              <a:defRPr sz="18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60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 baseline="0">
                <a:solidFill>
                  <a:schemeClr val="tx2"/>
                </a:solidFill>
              </a:defRPr>
            </a:lvl2pPr>
            <a:lvl3pPr>
              <a:defRPr sz="18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60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716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25084" y="6492876"/>
            <a:ext cx="766916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6CEB36F-72E6-0A41-A8F1-7AC8C540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324465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2364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10452" y="6492876"/>
            <a:ext cx="1081548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75F37-BE18-A442-375B-8154C21F2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324465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55517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67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43D66-1936-43AE-1E9D-6ECAA4FF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52B708-26AB-8ADC-7F0F-3A8374E42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CFC3E2-9141-9462-97D9-37D26C64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CC50-513B-4432-BEBC-C7C0664A40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5FBD83-83EA-215C-7965-3F18B37A4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3E6587-2F97-69FE-67D9-4FDA3966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B4DB-9B72-47C3-A316-0E8D52241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23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006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E50708-7D5C-4AB2-92F9-9A54DA706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17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E50708-7D5C-4AB2-92F9-9A54DA706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2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42EDC-94E0-CF5D-1CDE-75043431C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A1C89B-2364-3752-C6C4-79AAD7BA6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DFB91A-B4F0-4B2A-0B04-093CDA08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CC50-513B-4432-BEBC-C7C0664A40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EA5AD6-28AB-0A9E-7A33-C030E96A5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EAB9A9-610C-6A00-9073-8CFCFE07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B4DB-9B72-47C3-A316-0E8D52241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6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50D8E-54A2-4B98-D4DD-FACA803A2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F31B81-80EA-1C6B-E392-3DD7881EB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328A87-4276-AD55-8C85-58A8931B6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83EFFD-B152-90B5-12B6-FC980814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CC50-513B-4432-BEBC-C7C0664A40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92685C-7B53-45E7-45C8-6D6909454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4E3D4B-1D12-4C35-02A1-1C480615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B4DB-9B72-47C3-A316-0E8D52241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1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F89AB-70C4-2F8F-8A0E-5E8B785A7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BF9A28-F748-C7BB-34AC-B6C70C328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700E52-E689-D008-D8F6-36A0CD7AE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0A354F-C6B6-D340-B005-C862CA78D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840795-3A94-F323-6E19-125466F52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0FB0E8-2512-4C3D-0076-0AE547AE3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CC50-513B-4432-BEBC-C7C0664A40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54A06F-6698-80BD-5C40-B1ECF16FA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DB86A9-4403-A38E-4B44-59CF3579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B4DB-9B72-47C3-A316-0E8D52241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2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5CEF6-73C2-0E83-7BC5-D02749BA8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E08CA3-D007-2498-F771-BFA7D695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CC50-513B-4432-BEBC-C7C0664A40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95F9AA-7C6F-776D-02B0-95BB3F248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1B1FD4-8187-E0FF-A31A-0F51D9879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B4DB-9B72-47C3-A316-0E8D52241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7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C08F2E-AF16-C81A-5F24-74FE975E5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CC50-513B-4432-BEBC-C7C0664A40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1ECBAA-DF2F-B7C6-13DA-A15C9C5A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B22E2F-956B-46B8-2AD9-B54A3A0D8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B4DB-9B72-47C3-A316-0E8D52241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4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0E70-9BEE-BB01-A71D-6A0F7020E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89B624-85E5-E2CF-82F0-2E6C0F3C7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8A1EB2-6636-5802-52A8-9492FEB59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853E44-90DC-9BE3-6571-7E61B07A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CC50-513B-4432-BEBC-C7C0664A40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AA4F56-56B8-10F2-5FBE-5C9F27A2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65CEC-DAC1-7C7F-7838-C22E9621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B4DB-9B72-47C3-A316-0E8D52241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28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73408-87D4-8208-9B94-41D06BB4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D0F8B9-0098-9FF6-650B-242884BBE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7A2E7A-25A6-E2D3-CD60-52669B692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6C9AC8-ECB0-768D-E29D-67B86A8E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CC50-513B-4432-BEBC-C7C0664A40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DBED84-D8BE-529B-0AF7-11C3C661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3F5E5-A181-B2CC-8F56-CDB02AFD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B4DB-9B72-47C3-A316-0E8D52241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8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070CA-088B-F8F9-784F-9BA80A376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63EAF-7BE3-3C28-4A5A-35BEA34C0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8B4EB-20E7-327A-58A0-78345306A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4CC50-513B-4432-BEBC-C7C0664A40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9FC395-EE1F-3DA8-9C31-FFFABE006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CAF071-CA13-2C69-A42B-DED2FA0C7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1B4DB-9B72-47C3-A316-0E8D52241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72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31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E8504-8337-9854-BD21-D0F93A582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Управление циклами магнитного поля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BBDDE8-5D6E-82AD-D8A7-44F4E0348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6535" y="4707269"/>
            <a:ext cx="9144000" cy="1655762"/>
          </a:xfrm>
        </p:spPr>
        <p:txBody>
          <a:bodyPr/>
          <a:lstStyle/>
          <a:p>
            <a:r>
              <a:rPr lang="ru-RU" dirty="0"/>
              <a:t>Горбачев Евгений от коллектива НТОП</a:t>
            </a:r>
          </a:p>
        </p:txBody>
      </p:sp>
    </p:spTree>
    <p:extLst>
      <p:ext uri="{BB962C8B-B14F-4D97-AF65-F5344CB8AC3E}">
        <p14:creationId xmlns:p14="http://schemas.microsoft.com/office/powerpoint/2010/main" val="1126709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E6B85-A263-A60C-02A6-A0E52346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Циклозадающая</a:t>
            </a:r>
            <a:r>
              <a:rPr lang="ru-RU" dirty="0"/>
              <a:t> аппаратура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CA6263-809D-B776-0A4C-8065E3316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0E9F42-3FE2-0D90-E2D3-B42224C74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120" y="410200"/>
            <a:ext cx="2023229" cy="1848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256782-DA35-FA83-3594-CA3DD1FDFF64}"/>
              </a:ext>
            </a:extLst>
          </p:cNvPr>
          <p:cNvSpPr txBox="1"/>
          <p:nvPr/>
        </p:nvSpPr>
        <p:spPr>
          <a:xfrm>
            <a:off x="5005386" y="518603"/>
            <a:ext cx="71866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Модуль цифровых вводов</a:t>
            </a:r>
            <a:r>
              <a:rPr lang="en-US" sz="2000" dirty="0"/>
              <a:t>/</a:t>
            </a:r>
            <a:r>
              <a:rPr lang="ru-RU" sz="2000" dirty="0"/>
              <a:t>выводов </a:t>
            </a:r>
            <a:r>
              <a:rPr lang="en-US" sz="2000" dirty="0"/>
              <a:t>NI PXIe-7822R: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I/O: 32 x 4 LVTTL, LVCMOS 3.3V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FPGA: Kintex-7 325T</a:t>
            </a:r>
            <a:r>
              <a:rPr lang="ru-RU" sz="2000" dirty="0"/>
              <a:t> (202800 </a:t>
            </a:r>
            <a:r>
              <a:rPr lang="en-US" sz="2000" dirty="0"/>
              <a:t>FFs, 101400 LUTs, 11700kb RAM </a:t>
            </a:r>
            <a:r>
              <a:rPr lang="ru-RU" sz="2000" dirty="0"/>
              <a:t>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DRAM: 512 MB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Bus interface:  x4 PXI Express</a:t>
            </a:r>
            <a:endParaRPr lang="ru-RU" sz="2000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256B6399-4F10-E1FD-1CAB-58C4C9CEA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87" y="2617614"/>
            <a:ext cx="4308714" cy="124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78A7A7-9030-C460-6F91-F94A033A48E7}"/>
              </a:ext>
            </a:extLst>
          </p:cNvPr>
          <p:cNvSpPr txBox="1"/>
          <p:nvPr/>
        </p:nvSpPr>
        <p:spPr>
          <a:xfrm>
            <a:off x="5005386" y="2257140"/>
            <a:ext cx="7834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Крейт</a:t>
            </a:r>
            <a:r>
              <a:rPr lang="ru-RU" sz="2000" dirty="0"/>
              <a:t> раздачи</a:t>
            </a:r>
            <a:r>
              <a:rPr lang="en-US" sz="2000" dirty="0"/>
              <a:t> </a:t>
            </a:r>
            <a:r>
              <a:rPr lang="ru-RU" sz="2000" dirty="0"/>
              <a:t>и приема сигналов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Backplane </a:t>
            </a:r>
            <a:r>
              <a:rPr lang="ru-RU" sz="2000" dirty="0"/>
              <a:t>с цифровыми линиями.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Цифровые </a:t>
            </a:r>
            <a:r>
              <a:rPr lang="en-US" sz="2000" dirty="0"/>
              <a:t>LVTTL</a:t>
            </a:r>
            <a:r>
              <a:rPr lang="ru-RU" sz="2000" dirty="0"/>
              <a:t> и оптические входы</a:t>
            </a:r>
            <a:r>
              <a:rPr lang="en-US" sz="2000" dirty="0"/>
              <a:t> </a:t>
            </a:r>
            <a:r>
              <a:rPr lang="ru-RU" sz="2000" dirty="0"/>
              <a:t>и выходы для серий и синхросигналов.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Связь с системой синхронизации </a:t>
            </a:r>
            <a:r>
              <a:rPr lang="ru-RU" sz="2000" dirty="0" err="1"/>
              <a:t>Ширикова</a:t>
            </a:r>
            <a:r>
              <a:rPr lang="en-US" sz="2000" dirty="0"/>
              <a:t>/</a:t>
            </a:r>
            <a:r>
              <a:rPr lang="ru-RU" sz="2000" dirty="0"/>
              <a:t>Донца (16 </a:t>
            </a:r>
            <a:r>
              <a:rPr lang="ru-RU" sz="2000" dirty="0" err="1"/>
              <a:t>сигн</a:t>
            </a:r>
            <a:r>
              <a:rPr lang="ru-RU" sz="2000" dirty="0"/>
              <a:t>.).</a:t>
            </a:r>
            <a:endParaRPr lang="en-US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A8072-6243-4B78-7E1E-5E08A78E3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52" y="4551371"/>
            <a:ext cx="1848135" cy="18091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C1324E-B96B-9567-EA25-B0075B159C7A}"/>
              </a:ext>
            </a:extLst>
          </p:cNvPr>
          <p:cNvSpPr txBox="1"/>
          <p:nvPr/>
        </p:nvSpPr>
        <p:spPr>
          <a:xfrm>
            <a:off x="5005386" y="4060569"/>
            <a:ext cx="71866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NI PXI-6255 –</a:t>
            </a:r>
            <a:r>
              <a:rPr lang="ru-RU" sz="2000" dirty="0"/>
              <a:t> измерения токов и напряжений источников через изолирующие усилители в стойке измерения токов (СИТ)</a:t>
            </a:r>
          </a:p>
          <a:p>
            <a:r>
              <a:rPr lang="en-US" sz="2000" dirty="0"/>
              <a:t>NI PXI-6733 – </a:t>
            </a:r>
            <a:r>
              <a:rPr lang="ru-RU" sz="2000" dirty="0"/>
              <a:t>генерация эталонных напряжений для</a:t>
            </a:r>
            <a:r>
              <a:rPr lang="en-US" sz="2000" dirty="0"/>
              <a:t> </a:t>
            </a:r>
            <a:r>
              <a:rPr lang="ru-RU" sz="2000" dirty="0"/>
              <a:t>дополнительной системы защит</a:t>
            </a:r>
            <a:r>
              <a:rPr lang="en-US" sz="20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напряжение полукольца с </a:t>
            </a:r>
            <a:r>
              <a:rPr lang="ru-RU" sz="2000" dirty="0" err="1"/>
              <a:t>бампом</a:t>
            </a:r>
            <a:r>
              <a:rPr lang="ru-RU" sz="2000" dirty="0"/>
              <a:t> и измерительного диполя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напряжение в правом полукольце (20 диполей)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вклад U от источников </a:t>
            </a:r>
            <a:r>
              <a:rPr lang="ru-RU" sz="2000" dirty="0" err="1"/>
              <a:t>бампа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напряжение на всех квадруполях полукольца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44A402-C7FB-D95A-0582-2910F2B73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344" y="4602935"/>
            <a:ext cx="1862618" cy="168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6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426ACD2-3C3E-576C-D8A8-A57D05A7E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3592" y="1411167"/>
            <a:ext cx="5737123" cy="42914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D9EA4-79BE-13F1-BB81-4FE5EA14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Стойка </a:t>
            </a:r>
            <a:r>
              <a:rPr lang="ru-RU" dirty="0" err="1"/>
              <a:t>циклозадающей</a:t>
            </a:r>
            <a:r>
              <a:rPr lang="ru-RU" dirty="0"/>
              <a:t> аппаратуры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30A065-1C52-658F-ED11-60F556E8E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C2C61-9AF7-63B5-F863-38DADD07623F}"/>
              </a:ext>
            </a:extLst>
          </p:cNvPr>
          <p:cNvSpPr txBox="1"/>
          <p:nvPr/>
        </p:nvSpPr>
        <p:spPr>
          <a:xfrm>
            <a:off x="1072721" y="2393162"/>
            <a:ext cx="5396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/>
              <a:t>Крейт</a:t>
            </a:r>
            <a:r>
              <a:rPr lang="ru-RU" sz="2000" dirty="0"/>
              <a:t> </a:t>
            </a:r>
            <a:r>
              <a:rPr lang="en-US" sz="2000" dirty="0"/>
              <a:t>NI PXIe-1082 </a:t>
            </a:r>
            <a:r>
              <a:rPr lang="ru-RU" sz="2000" dirty="0"/>
              <a:t>с контроллером и модулями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1F24C-D918-82DF-E6E3-D962E564D126}"/>
              </a:ext>
            </a:extLst>
          </p:cNvPr>
          <p:cNvSpPr txBox="1"/>
          <p:nvPr/>
        </p:nvSpPr>
        <p:spPr>
          <a:xfrm>
            <a:off x="3318226" y="1322734"/>
            <a:ext cx="3162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19</a:t>
            </a:r>
            <a:r>
              <a:rPr lang="en-US" sz="2000" dirty="0"/>
              <a:t>” </a:t>
            </a:r>
            <a:r>
              <a:rPr lang="ru-RU" sz="2000" dirty="0"/>
              <a:t>монитор с клавиатурой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3B937-F290-4C91-ED01-DF3AAD0D440C}"/>
              </a:ext>
            </a:extLst>
          </p:cNvPr>
          <p:cNvSpPr txBox="1"/>
          <p:nvPr/>
        </p:nvSpPr>
        <p:spPr>
          <a:xfrm>
            <a:off x="1430251" y="3049066"/>
            <a:ext cx="4970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Патч-панели для обмена сигналами через оптические линии с концентратором, стойкой ВЧ контроллера, корпусом 1а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5401EE-3EF3-98FD-2801-19E4E760DBF0}"/>
              </a:ext>
            </a:extLst>
          </p:cNvPr>
          <p:cNvSpPr txBox="1"/>
          <p:nvPr/>
        </p:nvSpPr>
        <p:spPr>
          <a:xfrm>
            <a:off x="738694" y="4348758"/>
            <a:ext cx="574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Промышленный компьютер и </a:t>
            </a:r>
            <a:r>
              <a:rPr lang="ru-RU" sz="2000" dirty="0" err="1"/>
              <a:t>крейт</a:t>
            </a:r>
            <a:r>
              <a:rPr lang="ru-RU" sz="2000" dirty="0"/>
              <a:t> с модулями ввода-вывода системы синхронизации </a:t>
            </a:r>
            <a:r>
              <a:rPr lang="en-US" sz="2000" dirty="0"/>
              <a:t>MRF</a:t>
            </a:r>
            <a:r>
              <a:rPr lang="ru-RU" sz="2000" dirty="0"/>
              <a:t> (</a:t>
            </a:r>
            <a:r>
              <a:rPr lang="ru-RU" sz="2000" dirty="0" err="1"/>
              <a:t>референсная</a:t>
            </a:r>
            <a:r>
              <a:rPr lang="ru-RU" sz="2000" dirty="0"/>
              <a:t> частота 10МГц, внешний старт)</a:t>
            </a:r>
            <a:r>
              <a:rPr lang="en-US" sz="2000" dirty="0"/>
              <a:t>.</a:t>
            </a:r>
            <a:endParaRPr lang="ru-RU" sz="2000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F5F6B6B-6534-8108-6338-17C6A0F12AAE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468942" y="2593217"/>
            <a:ext cx="1638574" cy="685113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EAC1F20-3082-2878-5C09-B1026DDF9416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6480823" y="1522789"/>
            <a:ext cx="1951977" cy="689006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FF4F372-E6A9-4192-E8D7-4450341F3555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400668" y="3556898"/>
            <a:ext cx="1765423" cy="594230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8B74DAD7-D6F7-65C3-370B-A74C018B74A9}"/>
              </a:ext>
            </a:extLst>
          </p:cNvPr>
          <p:cNvCxnSpPr>
            <a:cxnSpLocks/>
          </p:cNvCxnSpPr>
          <p:nvPr/>
        </p:nvCxnSpPr>
        <p:spPr>
          <a:xfrm>
            <a:off x="6468942" y="4582416"/>
            <a:ext cx="1638574" cy="177945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8FE273B-2685-CAD2-CD55-F9A57692EE1F}"/>
              </a:ext>
            </a:extLst>
          </p:cNvPr>
          <p:cNvSpPr txBox="1"/>
          <p:nvPr/>
        </p:nvSpPr>
        <p:spPr>
          <a:xfrm>
            <a:off x="1400252" y="5598079"/>
            <a:ext cx="50686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/>
              <a:t>Крейт</a:t>
            </a:r>
            <a:r>
              <a:rPr lang="ru-RU" sz="2000" dirty="0"/>
              <a:t> раздачи</a:t>
            </a:r>
            <a:r>
              <a:rPr lang="en-US" sz="2000" dirty="0"/>
              <a:t> </a:t>
            </a:r>
            <a:r>
              <a:rPr lang="ru-RU" sz="2000" dirty="0"/>
              <a:t>и приема сигналов (серии, блокировки, синхроимпульсы)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0E61121-A4EA-8F1D-94BB-3ABE7D3E3830}"/>
              </a:ext>
            </a:extLst>
          </p:cNvPr>
          <p:cNvCxnSpPr>
            <a:cxnSpLocks/>
          </p:cNvCxnSpPr>
          <p:nvPr/>
        </p:nvCxnSpPr>
        <p:spPr>
          <a:xfrm flipV="1">
            <a:off x="6468942" y="5335211"/>
            <a:ext cx="1638574" cy="557589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55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8BE23-F466-455C-689D-329071C9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Программное обеспечение модуля ПЛИС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5695F7-55F5-9127-3054-335D223DA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82642B-32AC-55CE-45DC-C855225E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99" y="3429000"/>
            <a:ext cx="6095999" cy="3108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C08094-4B0C-C7BB-6214-2640935D2AD9}"/>
              </a:ext>
            </a:extLst>
          </p:cNvPr>
          <p:cNvSpPr txBox="1"/>
          <p:nvPr/>
        </p:nvSpPr>
        <p:spPr>
          <a:xfrm>
            <a:off x="0" y="901700"/>
            <a:ext cx="5943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модуля </a:t>
            </a:r>
            <a:r>
              <a:rPr lang="en-US" dirty="0"/>
              <a:t>NI PXIe-7822R: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Прошивка ПЛИС (</a:t>
            </a:r>
            <a:r>
              <a:rPr lang="en-US" dirty="0"/>
              <a:t>Labview FPGA</a:t>
            </a:r>
            <a:r>
              <a:rPr lang="ru-RU" dirty="0"/>
              <a:t>)</a:t>
            </a:r>
            <a:r>
              <a:rPr lang="en-US" dirty="0"/>
              <a:t>. </a:t>
            </a:r>
            <a:r>
              <a:rPr lang="ru-RU" dirty="0"/>
              <a:t>Основные функции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Генерация цикла – внутренний</a:t>
            </a:r>
            <a:r>
              <a:rPr lang="en-US" dirty="0"/>
              <a:t>/</a:t>
            </a:r>
            <a:r>
              <a:rPr lang="ru-RU" dirty="0"/>
              <a:t>внешний старт, период, привязка к 50Гц.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Модули генерации импульсных серий – 6 шт.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Модули регистрации импульсных серий – 16 шт.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Генерация синхросигналов – 24 шт.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Чтение</a:t>
            </a:r>
            <a:r>
              <a:rPr lang="en-US" dirty="0"/>
              <a:t>/</a:t>
            </a:r>
            <a:r>
              <a:rPr lang="ru-RU" dirty="0"/>
              <a:t>запись заданных</a:t>
            </a:r>
            <a:r>
              <a:rPr lang="en-US" dirty="0"/>
              <a:t>/</a:t>
            </a:r>
            <a:r>
              <a:rPr lang="ru-RU" dirty="0"/>
              <a:t>измеренных последовательностей серий из</a:t>
            </a:r>
            <a:r>
              <a:rPr lang="en-US" dirty="0"/>
              <a:t>/</a:t>
            </a:r>
            <a:r>
              <a:rPr lang="ru-RU" dirty="0"/>
              <a:t>в </a:t>
            </a:r>
            <a:r>
              <a:rPr lang="en-US" dirty="0"/>
              <a:t>DRAM</a:t>
            </a:r>
            <a:r>
              <a:rPr lang="ru-RU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Регистрация внешних сигналов блокировок.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>2. Интерфейс к ПЛИС (С++)</a:t>
            </a:r>
            <a:r>
              <a:rPr lang="en-US" dirty="0"/>
              <a:t>: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TANGO </a:t>
            </a:r>
            <a:r>
              <a:rPr lang="ru-RU" dirty="0"/>
              <a:t>интерфейс с системой управления</a:t>
            </a:r>
            <a:r>
              <a:rPr lang="en-US" dirty="0"/>
              <a:t>: </a:t>
            </a:r>
            <a:r>
              <a:rPr lang="ru-RU" dirty="0"/>
              <a:t>атрибуты для получения серий и отдачи результатов измерений.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Загрузка прошивки в ПЛИС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Выбор режимов работы и настроек ПЛИС через свойства </a:t>
            </a:r>
            <a:r>
              <a:rPr lang="en-US" dirty="0"/>
              <a:t>TANGO </a:t>
            </a:r>
            <a:r>
              <a:rPr lang="ru-RU" dirty="0"/>
              <a:t>устройства.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Доступ к переменным, регистрам и </a:t>
            </a:r>
            <a:r>
              <a:rPr lang="en-US" dirty="0"/>
              <a:t>DRAM </a:t>
            </a:r>
            <a:r>
              <a:rPr lang="ru-RU" dirty="0"/>
              <a:t>через </a:t>
            </a:r>
            <a:r>
              <a:rPr lang="en-US" dirty="0"/>
              <a:t>DMA </a:t>
            </a:r>
            <a:r>
              <a:rPr lang="ru-RU" dirty="0"/>
              <a:t>при помощи </a:t>
            </a:r>
            <a:r>
              <a:rPr lang="en-US" dirty="0"/>
              <a:t>NI FPGA C API</a:t>
            </a:r>
            <a:r>
              <a:rPr lang="ru-RU" dirty="0"/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5B9054-A9AF-5016-298E-923E6FA72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652" y="432918"/>
            <a:ext cx="4483100" cy="455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35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15F7F-A134-3268-5101-1E4B1918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Иерархия ПО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B4B97D-1C42-FE56-965B-B04CBD72C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12586F-96F2-78EB-470D-665E872ABE34}"/>
              </a:ext>
            </a:extLst>
          </p:cNvPr>
          <p:cNvSpPr/>
          <p:nvPr/>
        </p:nvSpPr>
        <p:spPr>
          <a:xfrm>
            <a:off x="5837766" y="1943160"/>
            <a:ext cx="2667000" cy="6985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MagneticCycleServer</a:t>
            </a:r>
            <a:r>
              <a:rPr lang="en-US" sz="2000" dirty="0">
                <a:solidFill>
                  <a:schemeClr val="tx1"/>
                </a:solidFill>
              </a:rPr>
              <a:t>/1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5634EC8-EFD4-3E15-B957-D4CCE2AAF9D5}"/>
              </a:ext>
            </a:extLst>
          </p:cNvPr>
          <p:cNvSpPr/>
          <p:nvPr/>
        </p:nvSpPr>
        <p:spPr>
          <a:xfrm>
            <a:off x="1951566" y="1943160"/>
            <a:ext cx="1778000" cy="698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Программа задания поля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FDC529C-D133-DE6C-52FE-2BDB25F7966C}"/>
              </a:ext>
            </a:extLst>
          </p:cNvPr>
          <p:cNvCxnSpPr>
            <a:stCxn id="8" idx="3"/>
            <a:endCxn id="6" idx="1"/>
          </p:cNvCxnSpPr>
          <p:nvPr/>
        </p:nvCxnSpPr>
        <p:spPr>
          <a:xfrm>
            <a:off x="3729566" y="2292410"/>
            <a:ext cx="2108200" cy="0"/>
          </a:xfrm>
          <a:prstGeom prst="straightConnector1">
            <a:avLst/>
          </a:prstGeom>
          <a:ln w="19050">
            <a:headEnd type="arrow" w="med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4470E9-88DD-5FA1-0366-F6498D36C7C1}"/>
              </a:ext>
            </a:extLst>
          </p:cNvPr>
          <p:cNvSpPr txBox="1"/>
          <p:nvPr/>
        </p:nvSpPr>
        <p:spPr>
          <a:xfrm>
            <a:off x="2154766" y="1232644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Характерные точки цикла, период</a:t>
            </a:r>
            <a:r>
              <a:rPr lang="en-US" dirty="0"/>
              <a:t> </a:t>
            </a:r>
            <a:r>
              <a:rPr lang="ru-RU" dirty="0"/>
              <a:t>цикла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178DF74-287A-E009-3DAA-328F7F831F90}"/>
              </a:ext>
            </a:extLst>
          </p:cNvPr>
          <p:cNvSpPr/>
          <p:nvPr/>
        </p:nvSpPr>
        <p:spPr>
          <a:xfrm>
            <a:off x="3977215" y="3929647"/>
            <a:ext cx="2667000" cy="6985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CycleFPGAInterface</a:t>
            </a:r>
            <a:r>
              <a:rPr lang="en-US" sz="2000" dirty="0">
                <a:solidFill>
                  <a:schemeClr val="tx1"/>
                </a:solidFill>
              </a:rPr>
              <a:t>/1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B6C9294-6E87-78B4-CA2B-055AA4418418}"/>
              </a:ext>
            </a:extLst>
          </p:cNvPr>
          <p:cNvSpPr/>
          <p:nvPr/>
        </p:nvSpPr>
        <p:spPr>
          <a:xfrm>
            <a:off x="3907895" y="5282197"/>
            <a:ext cx="2667000" cy="698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Прошивка ПЛИС</a:t>
            </a:r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9CBD0F18-CD3F-3B74-EF23-C575E776D2F2}"/>
              </a:ext>
            </a:extLst>
          </p:cNvPr>
          <p:cNvSpPr/>
          <p:nvPr/>
        </p:nvSpPr>
        <p:spPr>
          <a:xfrm>
            <a:off x="5114395" y="4615447"/>
            <a:ext cx="292100" cy="660399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903E16-C9B8-42C5-198D-30F9C0027B16}"/>
              </a:ext>
            </a:extLst>
          </p:cNvPr>
          <p:cNvSpPr txBox="1"/>
          <p:nvPr/>
        </p:nvSpPr>
        <p:spPr>
          <a:xfrm>
            <a:off x="5406495" y="4799158"/>
            <a:ext cx="59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PXIe</a:t>
            </a:r>
            <a:endParaRPr lang="ru-RU" dirty="0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6633794-CBB2-71A1-409C-A8F667AB145C}"/>
              </a:ext>
            </a:extLst>
          </p:cNvPr>
          <p:cNvCxnSpPr>
            <a:stCxn id="6" idx="2"/>
            <a:endCxn id="13" idx="0"/>
          </p:cNvCxnSpPr>
          <p:nvPr/>
        </p:nvCxnSpPr>
        <p:spPr>
          <a:xfrm flipH="1">
            <a:off x="5310715" y="2641660"/>
            <a:ext cx="1860551" cy="1287987"/>
          </a:xfrm>
          <a:prstGeom prst="straightConnector1">
            <a:avLst/>
          </a:prstGeom>
          <a:ln w="19050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18D151E-73D3-9302-5345-CFE219CCAE59}"/>
              </a:ext>
            </a:extLst>
          </p:cNvPr>
          <p:cNvSpPr txBox="1"/>
          <p:nvPr/>
        </p:nvSpPr>
        <p:spPr>
          <a:xfrm>
            <a:off x="4754032" y="2606762"/>
            <a:ext cx="1860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Серии, синхроимпульсы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333A980-1C6D-F48B-F12E-37C838E904C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2951691" y="2648011"/>
            <a:ext cx="2359024" cy="1281636"/>
          </a:xfrm>
          <a:prstGeom prst="straightConnector1">
            <a:avLst/>
          </a:prstGeom>
          <a:ln w="19050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62CE548-97B7-E6C1-7C81-6D09D69A748D}"/>
              </a:ext>
            </a:extLst>
          </p:cNvPr>
          <p:cNvSpPr txBox="1"/>
          <p:nvPr/>
        </p:nvSpPr>
        <p:spPr>
          <a:xfrm>
            <a:off x="5783790" y="940714"/>
            <a:ext cx="2949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Расчет токов, напряжений, генерация серий, задержек синхроимпульсов.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FABDF4-4577-E094-5D3F-D16647874632}"/>
              </a:ext>
            </a:extLst>
          </p:cNvPr>
          <p:cNvSpPr txBox="1"/>
          <p:nvPr/>
        </p:nvSpPr>
        <p:spPr>
          <a:xfrm>
            <a:off x="2837489" y="3080556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Измерения серий, блокировки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08F1D36-7E3A-17C1-4ED1-84394A0A3189}"/>
              </a:ext>
            </a:extLst>
          </p:cNvPr>
          <p:cNvSpPr/>
          <p:nvPr/>
        </p:nvSpPr>
        <p:spPr>
          <a:xfrm>
            <a:off x="1284286" y="4528541"/>
            <a:ext cx="1625600" cy="6985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DAQmxAI</a:t>
            </a:r>
            <a:r>
              <a:rPr lang="en-US" sz="2000" dirty="0">
                <a:solidFill>
                  <a:schemeClr val="tx1"/>
                </a:solidFill>
              </a:rPr>
              <a:t>/1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73CE10-0EE2-78CC-FBDD-9F570EB06F3F}"/>
              </a:ext>
            </a:extLst>
          </p:cNvPr>
          <p:cNvSpPr txBox="1"/>
          <p:nvPr/>
        </p:nvSpPr>
        <p:spPr>
          <a:xfrm>
            <a:off x="525985" y="3416166"/>
            <a:ext cx="213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АЦП – измерения токов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ABEC56A6-312C-129D-5489-F5750EAB8822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2021416" y="2641660"/>
            <a:ext cx="819150" cy="1886881"/>
          </a:xfrm>
          <a:prstGeom prst="straightConnector1">
            <a:avLst/>
          </a:prstGeom>
          <a:ln w="19050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FA27AAD-F1EE-FC2D-E040-1F3DD5761167}"/>
              </a:ext>
            </a:extLst>
          </p:cNvPr>
          <p:cNvSpPr/>
          <p:nvPr/>
        </p:nvSpPr>
        <p:spPr>
          <a:xfrm>
            <a:off x="8118574" y="4534166"/>
            <a:ext cx="1625600" cy="6985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DAQmxA</a:t>
            </a:r>
            <a:r>
              <a:rPr lang="en-US" altLang="ru-RU" sz="2000" dirty="0" err="1">
                <a:solidFill>
                  <a:schemeClr val="tx1"/>
                </a:solidFill>
              </a:rPr>
              <a:t>O</a:t>
            </a:r>
            <a:r>
              <a:rPr lang="en-US" sz="2000" dirty="0">
                <a:solidFill>
                  <a:schemeClr val="tx1"/>
                </a:solidFill>
              </a:rPr>
              <a:t>/1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85017C-7096-3BFB-EAFB-A42CE07DA921}"/>
              </a:ext>
            </a:extLst>
          </p:cNvPr>
          <p:cNvSpPr txBox="1"/>
          <p:nvPr/>
        </p:nvSpPr>
        <p:spPr>
          <a:xfrm>
            <a:off x="8544984" y="3572969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ЦАП – уставки защит</a:t>
            </a: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594969AC-6D16-9349-1016-78D7C230BE8D}"/>
              </a:ext>
            </a:extLst>
          </p:cNvPr>
          <p:cNvCxnSpPr>
            <a:cxnSpLocks/>
            <a:stCxn id="6" idx="2"/>
            <a:endCxn id="35" idx="0"/>
          </p:cNvCxnSpPr>
          <p:nvPr/>
        </p:nvCxnSpPr>
        <p:spPr>
          <a:xfrm>
            <a:off x="7171266" y="2641660"/>
            <a:ext cx="1760108" cy="1892506"/>
          </a:xfrm>
          <a:prstGeom prst="straightConnector1">
            <a:avLst/>
          </a:prstGeom>
          <a:ln w="19050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A22428B-C197-3197-4903-99E469BDE1DD}"/>
              </a:ext>
            </a:extLst>
          </p:cNvPr>
          <p:cNvSpPr/>
          <p:nvPr/>
        </p:nvSpPr>
        <p:spPr>
          <a:xfrm>
            <a:off x="9956800" y="1949511"/>
            <a:ext cx="1625600" cy="6985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MRF Event Generator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E0D766BE-3F8E-C402-5B77-B6270E0E5FE5}"/>
              </a:ext>
            </a:extLst>
          </p:cNvPr>
          <p:cNvCxnSpPr>
            <a:cxnSpLocks/>
            <a:stCxn id="6" idx="3"/>
            <a:endCxn id="42" idx="1"/>
          </p:cNvCxnSpPr>
          <p:nvPr/>
        </p:nvCxnSpPr>
        <p:spPr>
          <a:xfrm>
            <a:off x="8504766" y="2292410"/>
            <a:ext cx="1452034" cy="6351"/>
          </a:xfrm>
          <a:prstGeom prst="straightConnector1">
            <a:avLst/>
          </a:prstGeom>
          <a:ln w="19050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152AF48-02AC-74CF-A4CA-DED4034EBA58}"/>
              </a:ext>
            </a:extLst>
          </p:cNvPr>
          <p:cNvSpPr txBox="1"/>
          <p:nvPr/>
        </p:nvSpPr>
        <p:spPr>
          <a:xfrm>
            <a:off x="9956800" y="1282306"/>
            <a:ext cx="223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Генерация событий, привязка 50Гц 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AA17C391-0DA8-1EF7-A253-74C6A89FF5E4}"/>
              </a:ext>
            </a:extLst>
          </p:cNvPr>
          <p:cNvGrpSpPr/>
          <p:nvPr/>
        </p:nvGrpSpPr>
        <p:grpSpPr>
          <a:xfrm>
            <a:off x="7376373" y="4281263"/>
            <a:ext cx="742201" cy="821520"/>
            <a:chOff x="7376373" y="4281263"/>
            <a:chExt cx="742201" cy="821520"/>
          </a:xfrm>
        </p:grpSpPr>
        <p:cxnSp>
          <p:nvCxnSpPr>
            <p:cNvPr id="52" name="Прямая со стрелкой 51">
              <a:extLst>
                <a:ext uri="{FF2B5EF4-FFF2-40B4-BE49-F238E27FC236}">
                  <a16:creationId xmlns:a16="http://schemas.microsoft.com/office/drawing/2014/main" id="{A96FB66E-2B85-AFEA-1E20-B14953EEC78C}"/>
                </a:ext>
              </a:extLst>
            </p:cNvPr>
            <p:cNvCxnSpPr>
              <a:cxnSpLocks/>
            </p:cNvCxnSpPr>
            <p:nvPr/>
          </p:nvCxnSpPr>
          <p:spPr>
            <a:xfrm>
              <a:off x="7381151" y="4670056"/>
              <a:ext cx="7374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157C31-16F5-F109-8098-4899A13D1F1F}"/>
                </a:ext>
              </a:extLst>
            </p:cNvPr>
            <p:cNvSpPr txBox="1"/>
            <p:nvPr/>
          </p:nvSpPr>
          <p:spPr>
            <a:xfrm>
              <a:off x="7381151" y="4281263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clock</a:t>
              </a:r>
              <a:endParaRPr lang="ru-RU" dirty="0"/>
            </a:p>
          </p:txBody>
        </p:sp>
        <p:cxnSp>
          <p:nvCxnSpPr>
            <p:cNvPr id="56" name="Прямая со стрелкой 55">
              <a:extLst>
                <a:ext uri="{FF2B5EF4-FFF2-40B4-BE49-F238E27FC236}">
                  <a16:creationId xmlns:a16="http://schemas.microsoft.com/office/drawing/2014/main" id="{868BF499-4385-6120-035B-34E0E1D5E59A}"/>
                </a:ext>
              </a:extLst>
            </p:cNvPr>
            <p:cNvCxnSpPr>
              <a:cxnSpLocks/>
            </p:cNvCxnSpPr>
            <p:nvPr/>
          </p:nvCxnSpPr>
          <p:spPr>
            <a:xfrm>
              <a:off x="7376373" y="5102783"/>
              <a:ext cx="7374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BF96841-27CA-8CCE-5FE2-D43587D1BFA1}"/>
                </a:ext>
              </a:extLst>
            </p:cNvPr>
            <p:cNvSpPr txBox="1"/>
            <p:nvPr/>
          </p:nvSpPr>
          <p:spPr>
            <a:xfrm>
              <a:off x="7376373" y="4713990"/>
              <a:ext cx="613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  <a:endParaRPr lang="ru-RU" dirty="0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EAE00C12-43A2-5711-443C-08D82A246CEC}"/>
              </a:ext>
            </a:extLst>
          </p:cNvPr>
          <p:cNvGrpSpPr/>
          <p:nvPr/>
        </p:nvGrpSpPr>
        <p:grpSpPr>
          <a:xfrm>
            <a:off x="3163305" y="5066220"/>
            <a:ext cx="742201" cy="821520"/>
            <a:chOff x="7376373" y="4281263"/>
            <a:chExt cx="742201" cy="821520"/>
          </a:xfrm>
        </p:grpSpPr>
        <p:cxnSp>
          <p:nvCxnSpPr>
            <p:cNvPr id="60" name="Прямая со стрелкой 59">
              <a:extLst>
                <a:ext uri="{FF2B5EF4-FFF2-40B4-BE49-F238E27FC236}">
                  <a16:creationId xmlns:a16="http://schemas.microsoft.com/office/drawing/2014/main" id="{08A17267-D140-E8A6-101F-40DCEB72BB92}"/>
                </a:ext>
              </a:extLst>
            </p:cNvPr>
            <p:cNvCxnSpPr>
              <a:cxnSpLocks/>
            </p:cNvCxnSpPr>
            <p:nvPr/>
          </p:nvCxnSpPr>
          <p:spPr>
            <a:xfrm>
              <a:off x="7381151" y="4670056"/>
              <a:ext cx="7374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897BDEA-86BE-7488-8764-267DA174EAFF}"/>
                </a:ext>
              </a:extLst>
            </p:cNvPr>
            <p:cNvSpPr txBox="1"/>
            <p:nvPr/>
          </p:nvSpPr>
          <p:spPr>
            <a:xfrm>
              <a:off x="7381151" y="4281263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clock</a:t>
              </a:r>
              <a:endParaRPr lang="ru-RU" dirty="0"/>
            </a:p>
          </p:txBody>
        </p:sp>
        <p:cxnSp>
          <p:nvCxnSpPr>
            <p:cNvPr id="62" name="Прямая со стрелкой 61">
              <a:extLst>
                <a:ext uri="{FF2B5EF4-FFF2-40B4-BE49-F238E27FC236}">
                  <a16:creationId xmlns:a16="http://schemas.microsoft.com/office/drawing/2014/main" id="{B22C6805-D27A-A9BD-43AF-D81BBB53E384}"/>
                </a:ext>
              </a:extLst>
            </p:cNvPr>
            <p:cNvCxnSpPr>
              <a:cxnSpLocks/>
            </p:cNvCxnSpPr>
            <p:nvPr/>
          </p:nvCxnSpPr>
          <p:spPr>
            <a:xfrm>
              <a:off x="7376373" y="5102783"/>
              <a:ext cx="7374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02B1CA3-B220-C1BA-91CA-A2B8029AE641}"/>
                </a:ext>
              </a:extLst>
            </p:cNvPr>
            <p:cNvSpPr txBox="1"/>
            <p:nvPr/>
          </p:nvSpPr>
          <p:spPr>
            <a:xfrm>
              <a:off x="7376373" y="4713990"/>
              <a:ext cx="613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  <a:endParaRPr lang="ru-RU" dirty="0"/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41983CE-393D-BD0B-DD44-404A0E17100C}"/>
              </a:ext>
            </a:extLst>
          </p:cNvPr>
          <p:cNvGrpSpPr/>
          <p:nvPr/>
        </p:nvGrpSpPr>
        <p:grpSpPr>
          <a:xfrm>
            <a:off x="539696" y="4303230"/>
            <a:ext cx="742201" cy="821520"/>
            <a:chOff x="7376373" y="4281263"/>
            <a:chExt cx="742201" cy="821520"/>
          </a:xfrm>
        </p:grpSpPr>
        <p:cxnSp>
          <p:nvCxnSpPr>
            <p:cNvPr id="65" name="Прямая со стрелкой 64">
              <a:extLst>
                <a:ext uri="{FF2B5EF4-FFF2-40B4-BE49-F238E27FC236}">
                  <a16:creationId xmlns:a16="http://schemas.microsoft.com/office/drawing/2014/main" id="{0AB1BEEF-50F6-0D7F-2B1B-A72FE90198DB}"/>
                </a:ext>
              </a:extLst>
            </p:cNvPr>
            <p:cNvCxnSpPr>
              <a:cxnSpLocks/>
            </p:cNvCxnSpPr>
            <p:nvPr/>
          </p:nvCxnSpPr>
          <p:spPr>
            <a:xfrm>
              <a:off x="7381151" y="4670056"/>
              <a:ext cx="7374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2F0D93B-6513-D2A1-BFC5-A981C0D73BF2}"/>
                </a:ext>
              </a:extLst>
            </p:cNvPr>
            <p:cNvSpPr txBox="1"/>
            <p:nvPr/>
          </p:nvSpPr>
          <p:spPr>
            <a:xfrm>
              <a:off x="7381151" y="4281263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clock</a:t>
              </a:r>
              <a:endParaRPr lang="ru-RU" dirty="0"/>
            </a:p>
          </p:txBody>
        </p:sp>
        <p:cxnSp>
          <p:nvCxnSpPr>
            <p:cNvPr id="67" name="Прямая со стрелкой 66">
              <a:extLst>
                <a:ext uri="{FF2B5EF4-FFF2-40B4-BE49-F238E27FC236}">
                  <a16:creationId xmlns:a16="http://schemas.microsoft.com/office/drawing/2014/main" id="{E88A74B1-2919-5D7C-ABC4-116D69A2E3C0}"/>
                </a:ext>
              </a:extLst>
            </p:cNvPr>
            <p:cNvCxnSpPr>
              <a:cxnSpLocks/>
            </p:cNvCxnSpPr>
            <p:nvPr/>
          </p:nvCxnSpPr>
          <p:spPr>
            <a:xfrm>
              <a:off x="7376373" y="5102783"/>
              <a:ext cx="7374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CDBF59D-042A-2DE2-85C2-10C61682EAA7}"/>
                </a:ext>
              </a:extLst>
            </p:cNvPr>
            <p:cNvSpPr txBox="1"/>
            <p:nvPr/>
          </p:nvSpPr>
          <p:spPr>
            <a:xfrm>
              <a:off x="7376373" y="4713990"/>
              <a:ext cx="613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start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49548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CFED1D-5331-0CFD-40E1-90D18EA60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0"/>
            <a:ext cx="11130115" cy="6867682"/>
          </a:xfrm>
        </p:spPr>
      </p:pic>
    </p:spTree>
    <p:extLst>
      <p:ext uri="{BB962C8B-B14F-4D97-AF65-F5344CB8AC3E}">
        <p14:creationId xmlns:p14="http://schemas.microsoft.com/office/powerpoint/2010/main" val="79189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CFED1D-5331-0CFD-40E1-90D18EA60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0"/>
            <a:ext cx="11130115" cy="6867682"/>
          </a:xfr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56E57B03-BE03-D3AF-584B-598BC8210A64}"/>
              </a:ext>
            </a:extLst>
          </p:cNvPr>
          <p:cNvSpPr/>
          <p:nvPr/>
        </p:nvSpPr>
        <p:spPr>
          <a:xfrm>
            <a:off x="1524000" y="117987"/>
            <a:ext cx="589935" cy="4522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26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88ACAA-2597-5F59-1A88-60C85C380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0"/>
            <a:ext cx="11106726" cy="6858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5ECE5B4-529F-DAA3-86C1-13382F359061}"/>
              </a:ext>
            </a:extLst>
          </p:cNvPr>
          <p:cNvSpPr/>
          <p:nvPr/>
        </p:nvSpPr>
        <p:spPr>
          <a:xfrm>
            <a:off x="6263148" y="2320412"/>
            <a:ext cx="353961" cy="14035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8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296"/>
    </mc:Choice>
    <mc:Fallback>
      <p:transition spd="slow" advTm="7329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88ACAA-2597-5F59-1A88-60C85C380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0"/>
            <a:ext cx="11106726" cy="6858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5ECE5B4-529F-DAA3-86C1-13382F359061}"/>
              </a:ext>
            </a:extLst>
          </p:cNvPr>
          <p:cNvSpPr/>
          <p:nvPr/>
        </p:nvSpPr>
        <p:spPr>
          <a:xfrm>
            <a:off x="6096000" y="4463845"/>
            <a:ext cx="688258" cy="3539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2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296"/>
    </mc:Choice>
    <mc:Fallback>
      <p:transition spd="slow" advTm="7329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88ACAA-2597-5F59-1A88-60C85C380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0"/>
            <a:ext cx="11106726" cy="6858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5ECE5B4-529F-DAA3-86C1-13382F359061}"/>
              </a:ext>
            </a:extLst>
          </p:cNvPr>
          <p:cNvSpPr/>
          <p:nvPr/>
        </p:nvSpPr>
        <p:spPr>
          <a:xfrm>
            <a:off x="4267199" y="3185653"/>
            <a:ext cx="1120877" cy="4203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9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296"/>
    </mc:Choice>
    <mc:Fallback>
      <p:transition spd="slow" advTm="7329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151BBF-8B7F-D9FB-D1FD-F30878B02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8" y="0"/>
            <a:ext cx="11114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4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44309-EC75-2971-9801-D52ABDDC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Ускорительный комплекс </a:t>
            </a:r>
            <a:r>
              <a:rPr lang="en-US" dirty="0"/>
              <a:t>NICA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D9DFBD-7941-AF29-F385-2F9BC3ACC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5C00BD-3859-D9BE-086D-553080773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67979"/>
            <a:ext cx="8839200" cy="4381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924C81-EDAB-F298-1A08-24F7062263EE}"/>
              </a:ext>
            </a:extLst>
          </p:cNvPr>
          <p:cNvSpPr txBox="1"/>
          <p:nvPr/>
        </p:nvSpPr>
        <p:spPr>
          <a:xfrm>
            <a:off x="609600" y="5292547"/>
            <a:ext cx="10756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Бустер, </a:t>
            </a:r>
            <a:r>
              <a:rPr lang="ru-RU" dirty="0" err="1"/>
              <a:t>Нуклотрон</a:t>
            </a:r>
            <a:r>
              <a:rPr lang="ru-RU" dirty="0"/>
              <a:t>, кольца коллайдера </a:t>
            </a:r>
            <a:r>
              <a:rPr lang="en-US" dirty="0"/>
              <a:t>NICA – </a:t>
            </a:r>
            <a:r>
              <a:rPr lang="ru-RU" dirty="0"/>
              <a:t>синхротроны.</a:t>
            </a:r>
            <a:endParaRPr lang="en-US" dirty="0"/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иклический резонансный ускоритель протонов (ионов) с орбитой постоянного радиуса, растущим во времени поворотным (ведущим) магнитным полем и переменной частотой ускоряющего напряжения.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90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151BBF-8B7F-D9FB-D1FD-F30878B02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8" y="0"/>
            <a:ext cx="11114424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2CC09ED1-8E43-B48D-4ADC-50DC02FC963C}"/>
              </a:ext>
            </a:extLst>
          </p:cNvPr>
          <p:cNvSpPr/>
          <p:nvPr/>
        </p:nvSpPr>
        <p:spPr>
          <a:xfrm>
            <a:off x="5938683" y="98324"/>
            <a:ext cx="1120877" cy="4203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35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151BBF-8B7F-D9FB-D1FD-F30878B02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8" y="0"/>
            <a:ext cx="11114424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69FCED10-7AEE-C366-CCA0-92AE02704A35}"/>
              </a:ext>
            </a:extLst>
          </p:cNvPr>
          <p:cNvSpPr/>
          <p:nvPr/>
        </p:nvSpPr>
        <p:spPr>
          <a:xfrm>
            <a:off x="8455741" y="904569"/>
            <a:ext cx="2064775" cy="17206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02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151BBF-8B7F-D9FB-D1FD-F30878B02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8" y="0"/>
            <a:ext cx="11114424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69FCED10-7AEE-C366-CCA0-92AE02704A35}"/>
              </a:ext>
            </a:extLst>
          </p:cNvPr>
          <p:cNvSpPr/>
          <p:nvPr/>
        </p:nvSpPr>
        <p:spPr>
          <a:xfrm>
            <a:off x="1" y="914400"/>
            <a:ext cx="1533832" cy="10028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888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151BBF-8B7F-D9FB-D1FD-F30878B02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8" y="0"/>
            <a:ext cx="11114424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69FCED10-7AEE-C366-CCA0-92AE02704A35}"/>
              </a:ext>
            </a:extLst>
          </p:cNvPr>
          <p:cNvSpPr/>
          <p:nvPr/>
        </p:nvSpPr>
        <p:spPr>
          <a:xfrm>
            <a:off x="8416414" y="3018503"/>
            <a:ext cx="1533832" cy="21237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326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151BBF-8B7F-D9FB-D1FD-F30878B02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8" y="0"/>
            <a:ext cx="11114424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69FCED10-7AEE-C366-CCA0-92AE02704A35}"/>
              </a:ext>
            </a:extLst>
          </p:cNvPr>
          <p:cNvSpPr/>
          <p:nvPr/>
        </p:nvSpPr>
        <p:spPr>
          <a:xfrm>
            <a:off x="9537291" y="2841522"/>
            <a:ext cx="2241754" cy="21237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9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151BBF-8B7F-D9FB-D1FD-F30878B02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8" y="0"/>
            <a:ext cx="11114424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69FCED10-7AEE-C366-CCA0-92AE02704A35}"/>
              </a:ext>
            </a:extLst>
          </p:cNvPr>
          <p:cNvSpPr/>
          <p:nvPr/>
        </p:nvSpPr>
        <p:spPr>
          <a:xfrm>
            <a:off x="393290" y="108155"/>
            <a:ext cx="1376516" cy="4719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149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149750-E7CE-97E5-DFDC-B69A0776C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3" y="0"/>
            <a:ext cx="11491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94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149750-E7CE-97E5-DFDC-B69A0776C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3" y="0"/>
            <a:ext cx="11491993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D784537E-4C2D-E936-1072-D48E295F0EC4}"/>
              </a:ext>
            </a:extLst>
          </p:cNvPr>
          <p:cNvSpPr/>
          <p:nvPr/>
        </p:nvSpPr>
        <p:spPr>
          <a:xfrm>
            <a:off x="5860025" y="108155"/>
            <a:ext cx="1376516" cy="4719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512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149750-E7CE-97E5-DFDC-B69A0776C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3" y="0"/>
            <a:ext cx="11491993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D784537E-4C2D-E936-1072-D48E295F0EC4}"/>
              </a:ext>
            </a:extLst>
          </p:cNvPr>
          <p:cNvSpPr/>
          <p:nvPr/>
        </p:nvSpPr>
        <p:spPr>
          <a:xfrm>
            <a:off x="7728154" y="108155"/>
            <a:ext cx="1376516" cy="4719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0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149750-E7CE-97E5-DFDC-B69A0776C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3" y="0"/>
            <a:ext cx="11491993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D784537E-4C2D-E936-1072-D48E295F0EC4}"/>
              </a:ext>
            </a:extLst>
          </p:cNvPr>
          <p:cNvSpPr/>
          <p:nvPr/>
        </p:nvSpPr>
        <p:spPr>
          <a:xfrm>
            <a:off x="98322" y="137652"/>
            <a:ext cx="4621162" cy="19861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04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216DB-FC2D-EBA5-4466-4CAB5D9B0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Цикл Бустера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5407CA-571E-EF2E-75D7-505D92BC6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669716-3723-33D0-B66C-26C591580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303" y="525160"/>
            <a:ext cx="4882792" cy="3250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7192A3-CED7-2BB8-22E2-9342101A0CE1}"/>
              </a:ext>
            </a:extLst>
          </p:cNvPr>
          <p:cNvSpPr txBox="1"/>
          <p:nvPr/>
        </p:nvSpPr>
        <p:spPr>
          <a:xfrm>
            <a:off x="3884505" y="3792066"/>
            <a:ext cx="414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Диаграмма рабочего цикла Бустера</a:t>
            </a: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68C874-7D8D-5D37-46D7-5AD18C66F5E4}"/>
              </a:ext>
            </a:extLst>
          </p:cNvPr>
          <p:cNvSpPr txBox="1"/>
          <p:nvPr/>
        </p:nvSpPr>
        <p:spPr>
          <a:xfrm>
            <a:off x="167511" y="4553884"/>
            <a:ext cx="11856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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накопление 2∙10</a:t>
            </a:r>
            <a:r>
              <a:rPr lang="ru-RU" sz="2000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ионов </a:t>
            </a:r>
            <a:r>
              <a:rPr lang="ru-RU" sz="2000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197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</a:t>
            </a:r>
            <a:r>
              <a:rPr lang="ru-RU" sz="2000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31+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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ускорение тяжёлых ионов до энергии, требуемой для эффективной обдирки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(600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MeV/n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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формирование требуемого фазового объёма пучка с использованием системы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электронного охлаждения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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быстрый вывод ускоренного пучка для его инжекции в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Нуклотрон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ru-RU" sz="2000" dirty="0"/>
              <a:t> 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29393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149750-E7CE-97E5-DFDC-B69A0776C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3" y="0"/>
            <a:ext cx="11491993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D784537E-4C2D-E936-1072-D48E295F0EC4}"/>
              </a:ext>
            </a:extLst>
          </p:cNvPr>
          <p:cNvSpPr/>
          <p:nvPr/>
        </p:nvSpPr>
        <p:spPr>
          <a:xfrm>
            <a:off x="98322" y="1730476"/>
            <a:ext cx="2104104" cy="3932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91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149750-E7CE-97E5-DFDC-B69A0776C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3" y="0"/>
            <a:ext cx="11491993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D784537E-4C2D-E936-1072-D48E295F0EC4}"/>
              </a:ext>
            </a:extLst>
          </p:cNvPr>
          <p:cNvSpPr/>
          <p:nvPr/>
        </p:nvSpPr>
        <p:spPr>
          <a:xfrm>
            <a:off x="176981" y="2399071"/>
            <a:ext cx="4149213" cy="12585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9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149750-E7CE-97E5-DFDC-B69A0776C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3" y="0"/>
            <a:ext cx="11491993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D784537E-4C2D-E936-1072-D48E295F0EC4}"/>
              </a:ext>
            </a:extLst>
          </p:cNvPr>
          <p:cNvSpPr/>
          <p:nvPr/>
        </p:nvSpPr>
        <p:spPr>
          <a:xfrm>
            <a:off x="176982" y="530941"/>
            <a:ext cx="471947" cy="12192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314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149750-E7CE-97E5-DFDC-B69A0776C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3" y="0"/>
            <a:ext cx="11491993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D784537E-4C2D-E936-1072-D48E295F0EC4}"/>
              </a:ext>
            </a:extLst>
          </p:cNvPr>
          <p:cNvSpPr/>
          <p:nvPr/>
        </p:nvSpPr>
        <p:spPr>
          <a:xfrm>
            <a:off x="4444181" y="294968"/>
            <a:ext cx="7138219" cy="3932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03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149750-E7CE-97E5-DFDC-B69A0776C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3" y="0"/>
            <a:ext cx="11491993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D784537E-4C2D-E936-1072-D48E295F0EC4}"/>
              </a:ext>
            </a:extLst>
          </p:cNvPr>
          <p:cNvSpPr/>
          <p:nvPr/>
        </p:nvSpPr>
        <p:spPr>
          <a:xfrm>
            <a:off x="3067665" y="3893574"/>
            <a:ext cx="7138219" cy="9832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726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149750-E7CE-97E5-DFDC-B69A0776C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3" y="0"/>
            <a:ext cx="11491993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D784537E-4C2D-E936-1072-D48E295F0EC4}"/>
              </a:ext>
            </a:extLst>
          </p:cNvPr>
          <p:cNvSpPr/>
          <p:nvPr/>
        </p:nvSpPr>
        <p:spPr>
          <a:xfrm>
            <a:off x="3637936" y="4699819"/>
            <a:ext cx="7924800" cy="9242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78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9E4186-98FA-8812-9F22-93CF5D275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3" y="0"/>
            <a:ext cx="11491993" cy="6858000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EEF4E54D-5375-5E8C-9609-518769AAD84A}"/>
              </a:ext>
            </a:extLst>
          </p:cNvPr>
          <p:cNvSpPr/>
          <p:nvPr/>
        </p:nvSpPr>
        <p:spPr>
          <a:xfrm>
            <a:off x="216311" y="1120876"/>
            <a:ext cx="471947" cy="4129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78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A83B2C-06AA-1C96-BBBA-6B027EBD0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3" y="0"/>
            <a:ext cx="11491993" cy="6858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9833AE18-A4B6-9511-0636-1C9D09F06DA1}"/>
              </a:ext>
            </a:extLst>
          </p:cNvPr>
          <p:cNvSpPr/>
          <p:nvPr/>
        </p:nvSpPr>
        <p:spPr>
          <a:xfrm>
            <a:off x="1509253" y="132734"/>
            <a:ext cx="1204450" cy="4129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581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0A2157-CCBA-01C1-329E-F75DFF407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3" y="0"/>
            <a:ext cx="11491993" cy="6858000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EA525F49-9F93-C9E1-5823-DEDF39F18A55}"/>
              </a:ext>
            </a:extLst>
          </p:cNvPr>
          <p:cNvSpPr/>
          <p:nvPr/>
        </p:nvSpPr>
        <p:spPr>
          <a:xfrm>
            <a:off x="176982" y="1258528"/>
            <a:ext cx="4483508" cy="5702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3584F94-CB46-4AA0-AFA3-E305C097069A}"/>
              </a:ext>
            </a:extLst>
          </p:cNvPr>
          <p:cNvSpPr/>
          <p:nvPr/>
        </p:nvSpPr>
        <p:spPr>
          <a:xfrm>
            <a:off x="0" y="93405"/>
            <a:ext cx="1204450" cy="4129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11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D252C2-ED97-4EC4-AF73-D95E3F378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76" y="0"/>
            <a:ext cx="9979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6371E-4E8D-D926-61B5-F8A6DA51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Цикл </a:t>
            </a:r>
            <a:r>
              <a:rPr lang="ru-RU" dirty="0" err="1"/>
              <a:t>Нуклотрона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4B859B-E10E-60D1-F352-5DFEBE673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96FD70-3192-4AB4-98B0-8B0DDA259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668" y="324465"/>
            <a:ext cx="5965698" cy="3881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20DEA4-EECF-6447-1AD6-D7E3D0FC5B6C}"/>
              </a:ext>
            </a:extLst>
          </p:cNvPr>
          <p:cNvSpPr txBox="1"/>
          <p:nvPr/>
        </p:nvSpPr>
        <p:spPr>
          <a:xfrm>
            <a:off x="4311221" y="4010057"/>
            <a:ext cx="4594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Диаграмма рабочего цикла </a:t>
            </a:r>
            <a:r>
              <a:rPr lang="ru-RU" sz="2000" dirty="0" err="1"/>
              <a:t>Нуклотрона</a:t>
            </a: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92E91-43FD-7E2F-27A8-0F0736478906}"/>
              </a:ext>
            </a:extLst>
          </p:cNvPr>
          <p:cNvSpPr txBox="1"/>
          <p:nvPr/>
        </p:nvSpPr>
        <p:spPr>
          <a:xfrm>
            <a:off x="609600" y="4729316"/>
            <a:ext cx="10687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 Ускорение тяжёлых ионов (1÷1.5 ∙10</a:t>
            </a:r>
            <a:r>
              <a:rPr lang="ru-RU" sz="2000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ионов) для инжекции в Коллайдер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1÷4.5GeV/n)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 Ускорение пучков поляризованных протонов (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до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GeV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и дейтронов (до 5.6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GeV/n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для инжекции в Коллайдер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интенсивность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&gt;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</a:t>
            </a:r>
            <a:r>
              <a:rPr lang="en-US" sz="2000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частиц</a:t>
            </a:r>
            <a:r>
              <a:rPr lang="en-US" sz="2000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ru-RU" sz="2000" b="0" i="0" baseline="30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 Ускорение протонов, дейтронов (поляризованных и неполяризованных) и тяжёлых ионов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для экспериментов на внутренней мишени или медленного вывода для экспериментов на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фиксированных мишенях.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78953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D252C2-ED97-4EC4-AF73-D95E3F378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76" y="0"/>
            <a:ext cx="9979048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BB55EA3E-B625-7EEB-C794-70D1DDAFD727}"/>
              </a:ext>
            </a:extLst>
          </p:cNvPr>
          <p:cNvSpPr/>
          <p:nvPr/>
        </p:nvSpPr>
        <p:spPr>
          <a:xfrm>
            <a:off x="629265" y="4709652"/>
            <a:ext cx="7924799" cy="15141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982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D252C2-ED97-4EC4-AF73-D95E3F378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76" y="0"/>
            <a:ext cx="9979048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BB55EA3E-B625-7EEB-C794-70D1DDAFD727}"/>
              </a:ext>
            </a:extLst>
          </p:cNvPr>
          <p:cNvSpPr/>
          <p:nvPr/>
        </p:nvSpPr>
        <p:spPr>
          <a:xfrm>
            <a:off x="747252" y="363793"/>
            <a:ext cx="7924799" cy="3146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D252C2-ED97-4EC4-AF73-D95E3F378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76" y="0"/>
            <a:ext cx="9979048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BB55EA3E-B625-7EEB-C794-70D1DDAFD727}"/>
              </a:ext>
            </a:extLst>
          </p:cNvPr>
          <p:cNvSpPr/>
          <p:nvPr/>
        </p:nvSpPr>
        <p:spPr>
          <a:xfrm>
            <a:off x="8337756" y="4532671"/>
            <a:ext cx="1730476" cy="184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074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5F10FD-F208-D810-3509-8DC9E6BEC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83" y="0"/>
            <a:ext cx="10708234" cy="6858000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422FEFFE-9FCD-A6E9-82EC-0889756DEF5E}"/>
              </a:ext>
            </a:extLst>
          </p:cNvPr>
          <p:cNvSpPr/>
          <p:nvPr/>
        </p:nvSpPr>
        <p:spPr>
          <a:xfrm>
            <a:off x="5108268" y="127000"/>
            <a:ext cx="1076632" cy="3867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80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57E6BE-C4DE-5739-71B6-291CFF0B7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"/>
          <a:stretch/>
        </p:blipFill>
        <p:spPr>
          <a:xfrm>
            <a:off x="0" y="373626"/>
            <a:ext cx="12191999" cy="6636774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CC58144-1E5B-0B7B-F406-BF31A8DB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Новый клиент задания цикла</a:t>
            </a:r>
          </a:p>
        </p:txBody>
      </p:sp>
    </p:spTree>
    <p:extLst>
      <p:ext uri="{BB962C8B-B14F-4D97-AF65-F5344CB8AC3E}">
        <p14:creationId xmlns:p14="http://schemas.microsoft.com/office/powerpoint/2010/main" val="12961484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F54EE3-F11D-2BD5-9C3A-320A6AF8B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458"/>
            <a:ext cx="11798300" cy="6858000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E7C05977-35B8-1AA1-8CC8-3DFAACD9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Новый клиент задания цикла</a:t>
            </a:r>
          </a:p>
        </p:txBody>
      </p:sp>
    </p:spTree>
    <p:extLst>
      <p:ext uri="{BB962C8B-B14F-4D97-AF65-F5344CB8AC3E}">
        <p14:creationId xmlns:p14="http://schemas.microsoft.com/office/powerpoint/2010/main" val="3080560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57E6BE-C4DE-5739-71B6-291CFF0B7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"/>
          <a:stretch/>
        </p:blipFill>
        <p:spPr>
          <a:xfrm>
            <a:off x="0" y="373626"/>
            <a:ext cx="12191999" cy="6636774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CC58144-1E5B-0B7B-F406-BF31A8DB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Новый клиент задания цикла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15CDD998-6ABD-C36E-91CC-78F392BD452D}"/>
              </a:ext>
            </a:extLst>
          </p:cNvPr>
          <p:cNvSpPr/>
          <p:nvPr/>
        </p:nvSpPr>
        <p:spPr>
          <a:xfrm>
            <a:off x="1164795" y="442206"/>
            <a:ext cx="473506" cy="3867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841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57E6BE-C4DE-5739-71B6-291CFF0B7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"/>
          <a:stretch/>
        </p:blipFill>
        <p:spPr>
          <a:xfrm>
            <a:off x="0" y="373626"/>
            <a:ext cx="12191999" cy="6636774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CC58144-1E5B-0B7B-F406-BF31A8DB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Новый клиент задания цикла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15CDD998-6ABD-C36E-91CC-78F392BD452D}"/>
              </a:ext>
            </a:extLst>
          </p:cNvPr>
          <p:cNvSpPr/>
          <p:nvPr/>
        </p:nvSpPr>
        <p:spPr>
          <a:xfrm>
            <a:off x="1568654" y="451464"/>
            <a:ext cx="1322029" cy="3867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661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4AB7B-7313-5D22-2BA8-97418C11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</a:t>
            </a:r>
            <a:r>
              <a:rPr lang="ru-RU" dirty="0"/>
              <a:t>клиент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6520D3-0FCF-790F-39AD-A809224B2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48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0B189B-B84A-6457-A7AE-BF4609717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75"/>
            <a:ext cx="12192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148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4BFF8-46B8-5546-98EF-0E6203B9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C3A765-7ECB-6F5E-5FB6-98A8F826D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49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5420E-2FB4-7D1A-674D-370E49E08F83}"/>
              </a:ext>
            </a:extLst>
          </p:cNvPr>
          <p:cNvSpPr txBox="1"/>
          <p:nvPr/>
        </p:nvSpPr>
        <p:spPr>
          <a:xfrm>
            <a:off x="1318260" y="1592580"/>
            <a:ext cx="6732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Перевод </a:t>
            </a:r>
            <a:r>
              <a:rPr lang="ru-RU" sz="2000" dirty="0" err="1"/>
              <a:t>циклозадающей</a:t>
            </a:r>
            <a:r>
              <a:rPr lang="ru-RU" sz="2000" dirty="0"/>
              <a:t> аппаратуры </a:t>
            </a:r>
            <a:r>
              <a:rPr lang="ru-RU" sz="2000" dirty="0" err="1"/>
              <a:t>Нуклотрона</a:t>
            </a:r>
            <a:r>
              <a:rPr lang="ru-RU" sz="2000" dirty="0"/>
              <a:t> в </a:t>
            </a:r>
            <a:r>
              <a:rPr lang="en-US" sz="2000" dirty="0"/>
              <a:t>TANGO.</a:t>
            </a:r>
            <a:endParaRPr lang="ru-RU" sz="2000" dirty="0"/>
          </a:p>
          <a:p>
            <a:r>
              <a:rPr lang="ru-RU" sz="2000" dirty="0"/>
              <a:t>Переход на новые клиентские приложения.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55F5BE-6438-0061-E4F7-03920B7093BC}"/>
              </a:ext>
            </a:extLst>
          </p:cNvPr>
          <p:cNvSpPr txBox="1"/>
          <p:nvPr/>
        </p:nvSpPr>
        <p:spPr>
          <a:xfrm>
            <a:off x="4302881" y="4865311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4617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Заголовок 218">
            <a:extLst>
              <a:ext uri="{FF2B5EF4-FFF2-40B4-BE49-F238E27FC236}">
                <a16:creationId xmlns:a16="http://schemas.microsoft.com/office/drawing/2014/main" id="{F0EFCE59-E6A9-2E0B-BE2D-65EE2734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питания магнитных элементов Бустера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1FB632-2568-6C3B-F479-5630A87CD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E69E377-0EC8-B50C-8636-25FDA458B18E}"/>
              </a:ext>
            </a:extLst>
          </p:cNvPr>
          <p:cNvGrpSpPr/>
          <p:nvPr/>
        </p:nvGrpSpPr>
        <p:grpSpPr>
          <a:xfrm>
            <a:off x="3775586" y="3564658"/>
            <a:ext cx="1297860" cy="365126"/>
            <a:chOff x="3736257" y="1394848"/>
            <a:chExt cx="1297860" cy="365126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C74522C7-D5FC-B659-6D4E-F58A77776F52}"/>
                </a:ext>
              </a:extLst>
            </p:cNvPr>
            <p:cNvGrpSpPr/>
            <p:nvPr/>
          </p:nvGrpSpPr>
          <p:grpSpPr>
            <a:xfrm>
              <a:off x="3736257" y="1394849"/>
              <a:ext cx="648930" cy="365125"/>
              <a:chOff x="3736257" y="1394849"/>
              <a:chExt cx="648930" cy="365125"/>
            </a:xfrm>
          </p:grpSpPr>
          <p:grpSp>
            <p:nvGrpSpPr>
              <p:cNvPr id="54" name="Группа 53">
                <a:extLst>
                  <a:ext uri="{FF2B5EF4-FFF2-40B4-BE49-F238E27FC236}">
                    <a16:creationId xmlns:a16="http://schemas.microsoft.com/office/drawing/2014/main" id="{D6A4068F-2B25-CC35-4D45-5BC03DE8BD37}"/>
                  </a:ext>
                </a:extLst>
              </p:cNvPr>
              <p:cNvGrpSpPr/>
              <p:nvPr/>
            </p:nvGrpSpPr>
            <p:grpSpPr>
              <a:xfrm>
                <a:off x="3736257" y="1394849"/>
                <a:ext cx="324465" cy="365125"/>
                <a:chOff x="3736258" y="1394849"/>
                <a:chExt cx="462116" cy="365125"/>
              </a:xfrm>
            </p:grpSpPr>
            <p:sp>
              <p:nvSpPr>
                <p:cNvPr id="58" name="Дуга 57">
                  <a:extLst>
                    <a:ext uri="{FF2B5EF4-FFF2-40B4-BE49-F238E27FC236}">
                      <a16:creationId xmlns:a16="http://schemas.microsoft.com/office/drawing/2014/main" id="{A38FAFCB-1326-35A7-8FC5-89D47AF97F09}"/>
                    </a:ext>
                  </a:extLst>
                </p:cNvPr>
                <p:cNvSpPr/>
                <p:nvPr/>
              </p:nvSpPr>
              <p:spPr>
                <a:xfrm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59" name="Дуга 58">
                  <a:extLst>
                    <a:ext uri="{FF2B5EF4-FFF2-40B4-BE49-F238E27FC236}">
                      <a16:creationId xmlns:a16="http://schemas.microsoft.com/office/drawing/2014/main" id="{A1B6C4DB-DDBC-7BFE-1389-A682BF90E500}"/>
                    </a:ext>
                  </a:extLst>
                </p:cNvPr>
                <p:cNvSpPr/>
                <p:nvPr/>
              </p:nvSpPr>
              <p:spPr>
                <a:xfrm flipH="1"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ru-RU"/>
                </a:p>
              </p:txBody>
            </p:sp>
          </p:grpSp>
          <p:grpSp>
            <p:nvGrpSpPr>
              <p:cNvPr id="55" name="Группа 54">
                <a:extLst>
                  <a:ext uri="{FF2B5EF4-FFF2-40B4-BE49-F238E27FC236}">
                    <a16:creationId xmlns:a16="http://schemas.microsoft.com/office/drawing/2014/main" id="{D411BBFC-2A71-A7D0-31A9-AE0E12DA7246}"/>
                  </a:ext>
                </a:extLst>
              </p:cNvPr>
              <p:cNvGrpSpPr/>
              <p:nvPr/>
            </p:nvGrpSpPr>
            <p:grpSpPr>
              <a:xfrm>
                <a:off x="4060722" y="1394849"/>
                <a:ext cx="324465" cy="365125"/>
                <a:chOff x="3736258" y="1394849"/>
                <a:chExt cx="462116" cy="365125"/>
              </a:xfrm>
            </p:grpSpPr>
            <p:sp>
              <p:nvSpPr>
                <p:cNvPr id="56" name="Дуга 55">
                  <a:extLst>
                    <a:ext uri="{FF2B5EF4-FFF2-40B4-BE49-F238E27FC236}">
                      <a16:creationId xmlns:a16="http://schemas.microsoft.com/office/drawing/2014/main" id="{2FF6BA91-93C3-5D9A-880D-44EC1D79549B}"/>
                    </a:ext>
                  </a:extLst>
                </p:cNvPr>
                <p:cNvSpPr/>
                <p:nvPr/>
              </p:nvSpPr>
              <p:spPr>
                <a:xfrm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57" name="Дуга 56">
                  <a:extLst>
                    <a:ext uri="{FF2B5EF4-FFF2-40B4-BE49-F238E27FC236}">
                      <a16:creationId xmlns:a16="http://schemas.microsoft.com/office/drawing/2014/main" id="{B6B8AAC6-AE69-5F91-6698-E3B929AA622D}"/>
                    </a:ext>
                  </a:extLst>
                </p:cNvPr>
                <p:cNvSpPr/>
                <p:nvPr/>
              </p:nvSpPr>
              <p:spPr>
                <a:xfrm flipH="1"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ru-RU"/>
                </a:p>
              </p:txBody>
            </p:sp>
          </p:grpSp>
        </p:grp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B2818E15-DB75-2A33-939B-9A559D00802B}"/>
                </a:ext>
              </a:extLst>
            </p:cNvPr>
            <p:cNvGrpSpPr/>
            <p:nvPr/>
          </p:nvGrpSpPr>
          <p:grpSpPr>
            <a:xfrm>
              <a:off x="4385187" y="1394848"/>
              <a:ext cx="648930" cy="365125"/>
              <a:chOff x="3736257" y="1394849"/>
              <a:chExt cx="648930" cy="365125"/>
            </a:xfrm>
          </p:grpSpPr>
          <p:grpSp>
            <p:nvGrpSpPr>
              <p:cNvPr id="48" name="Группа 47">
                <a:extLst>
                  <a:ext uri="{FF2B5EF4-FFF2-40B4-BE49-F238E27FC236}">
                    <a16:creationId xmlns:a16="http://schemas.microsoft.com/office/drawing/2014/main" id="{B29D5732-6EAD-D847-14D7-1BEB68A59C71}"/>
                  </a:ext>
                </a:extLst>
              </p:cNvPr>
              <p:cNvGrpSpPr/>
              <p:nvPr/>
            </p:nvGrpSpPr>
            <p:grpSpPr>
              <a:xfrm>
                <a:off x="3736257" y="1394849"/>
                <a:ext cx="324465" cy="365125"/>
                <a:chOff x="3736258" y="1394849"/>
                <a:chExt cx="462116" cy="365125"/>
              </a:xfrm>
            </p:grpSpPr>
            <p:sp>
              <p:nvSpPr>
                <p:cNvPr id="52" name="Дуга 51">
                  <a:extLst>
                    <a:ext uri="{FF2B5EF4-FFF2-40B4-BE49-F238E27FC236}">
                      <a16:creationId xmlns:a16="http://schemas.microsoft.com/office/drawing/2014/main" id="{7F16C507-C030-B290-F3AE-0AB1EA764879}"/>
                    </a:ext>
                  </a:extLst>
                </p:cNvPr>
                <p:cNvSpPr/>
                <p:nvPr/>
              </p:nvSpPr>
              <p:spPr>
                <a:xfrm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53" name="Дуга 52">
                  <a:extLst>
                    <a:ext uri="{FF2B5EF4-FFF2-40B4-BE49-F238E27FC236}">
                      <a16:creationId xmlns:a16="http://schemas.microsoft.com/office/drawing/2014/main" id="{BDB2A8DC-BC35-5E55-62BC-248981740B1A}"/>
                    </a:ext>
                  </a:extLst>
                </p:cNvPr>
                <p:cNvSpPr/>
                <p:nvPr/>
              </p:nvSpPr>
              <p:spPr>
                <a:xfrm flipH="1"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ru-RU"/>
                </a:p>
              </p:txBody>
            </p:sp>
          </p:grpSp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D86D1B33-7135-0C15-F84E-2D12329F1052}"/>
                  </a:ext>
                </a:extLst>
              </p:cNvPr>
              <p:cNvGrpSpPr/>
              <p:nvPr/>
            </p:nvGrpSpPr>
            <p:grpSpPr>
              <a:xfrm>
                <a:off x="4060722" y="1394849"/>
                <a:ext cx="324465" cy="365125"/>
                <a:chOff x="3736258" y="1394849"/>
                <a:chExt cx="462116" cy="365125"/>
              </a:xfrm>
            </p:grpSpPr>
            <p:sp>
              <p:nvSpPr>
                <p:cNvPr id="50" name="Дуга 49">
                  <a:extLst>
                    <a:ext uri="{FF2B5EF4-FFF2-40B4-BE49-F238E27FC236}">
                      <a16:creationId xmlns:a16="http://schemas.microsoft.com/office/drawing/2014/main" id="{FA8FDB89-6E84-2CE0-87C7-11BD31DBCB5A}"/>
                    </a:ext>
                  </a:extLst>
                </p:cNvPr>
                <p:cNvSpPr/>
                <p:nvPr/>
              </p:nvSpPr>
              <p:spPr>
                <a:xfrm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51" name="Дуга 50">
                  <a:extLst>
                    <a:ext uri="{FF2B5EF4-FFF2-40B4-BE49-F238E27FC236}">
                      <a16:creationId xmlns:a16="http://schemas.microsoft.com/office/drawing/2014/main" id="{E973F466-5906-43CF-06A0-1A6261589232}"/>
                    </a:ext>
                  </a:extLst>
                </p:cNvPr>
                <p:cNvSpPr/>
                <p:nvPr/>
              </p:nvSpPr>
              <p:spPr>
                <a:xfrm flipH="1"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ru-RU"/>
                </a:p>
              </p:txBody>
            </p:sp>
          </p:grpSp>
        </p:grp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7E850B50-0DCB-B583-4432-847DF754BF25}"/>
              </a:ext>
            </a:extLst>
          </p:cNvPr>
          <p:cNvGrpSpPr/>
          <p:nvPr/>
        </p:nvGrpSpPr>
        <p:grpSpPr>
          <a:xfrm>
            <a:off x="6096000" y="3564657"/>
            <a:ext cx="1297860" cy="365126"/>
            <a:chOff x="3736257" y="1394848"/>
            <a:chExt cx="1297860" cy="365126"/>
          </a:xfrm>
        </p:grpSpPr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88A1A7A1-0649-7D96-28EE-33C0D306F921}"/>
                </a:ext>
              </a:extLst>
            </p:cNvPr>
            <p:cNvGrpSpPr/>
            <p:nvPr/>
          </p:nvGrpSpPr>
          <p:grpSpPr>
            <a:xfrm>
              <a:off x="3736257" y="1394849"/>
              <a:ext cx="648930" cy="365125"/>
              <a:chOff x="3736257" y="1394849"/>
              <a:chExt cx="648930" cy="365125"/>
            </a:xfrm>
          </p:grpSpPr>
          <p:grpSp>
            <p:nvGrpSpPr>
              <p:cNvPr id="88" name="Группа 87">
                <a:extLst>
                  <a:ext uri="{FF2B5EF4-FFF2-40B4-BE49-F238E27FC236}">
                    <a16:creationId xmlns:a16="http://schemas.microsoft.com/office/drawing/2014/main" id="{0A12158E-82D2-3546-CCFB-0529819BA6D7}"/>
                  </a:ext>
                </a:extLst>
              </p:cNvPr>
              <p:cNvGrpSpPr/>
              <p:nvPr/>
            </p:nvGrpSpPr>
            <p:grpSpPr>
              <a:xfrm>
                <a:off x="3736257" y="1394849"/>
                <a:ext cx="324465" cy="365125"/>
                <a:chOff x="3736258" y="1394849"/>
                <a:chExt cx="462116" cy="365125"/>
              </a:xfrm>
            </p:grpSpPr>
            <p:sp>
              <p:nvSpPr>
                <p:cNvPr id="92" name="Дуга 91">
                  <a:extLst>
                    <a:ext uri="{FF2B5EF4-FFF2-40B4-BE49-F238E27FC236}">
                      <a16:creationId xmlns:a16="http://schemas.microsoft.com/office/drawing/2014/main" id="{8E2CE461-0E9B-576C-F5E3-0146D5576B30}"/>
                    </a:ext>
                  </a:extLst>
                </p:cNvPr>
                <p:cNvSpPr/>
                <p:nvPr/>
              </p:nvSpPr>
              <p:spPr>
                <a:xfrm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93" name="Дуга 92">
                  <a:extLst>
                    <a:ext uri="{FF2B5EF4-FFF2-40B4-BE49-F238E27FC236}">
                      <a16:creationId xmlns:a16="http://schemas.microsoft.com/office/drawing/2014/main" id="{4D54FA91-16BB-F7FC-020B-68AFA6ECFCFD}"/>
                    </a:ext>
                  </a:extLst>
                </p:cNvPr>
                <p:cNvSpPr/>
                <p:nvPr/>
              </p:nvSpPr>
              <p:spPr>
                <a:xfrm flipH="1"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ru-RU"/>
                </a:p>
              </p:txBody>
            </p:sp>
          </p:grpSp>
          <p:grpSp>
            <p:nvGrpSpPr>
              <p:cNvPr id="89" name="Группа 88">
                <a:extLst>
                  <a:ext uri="{FF2B5EF4-FFF2-40B4-BE49-F238E27FC236}">
                    <a16:creationId xmlns:a16="http://schemas.microsoft.com/office/drawing/2014/main" id="{7352708D-0C53-8DED-928B-EEDDAC5E4F56}"/>
                  </a:ext>
                </a:extLst>
              </p:cNvPr>
              <p:cNvGrpSpPr/>
              <p:nvPr/>
            </p:nvGrpSpPr>
            <p:grpSpPr>
              <a:xfrm>
                <a:off x="4060722" y="1394849"/>
                <a:ext cx="324465" cy="365125"/>
                <a:chOff x="3736258" y="1394849"/>
                <a:chExt cx="462116" cy="365125"/>
              </a:xfrm>
            </p:grpSpPr>
            <p:sp>
              <p:nvSpPr>
                <p:cNvPr id="90" name="Дуга 89">
                  <a:extLst>
                    <a:ext uri="{FF2B5EF4-FFF2-40B4-BE49-F238E27FC236}">
                      <a16:creationId xmlns:a16="http://schemas.microsoft.com/office/drawing/2014/main" id="{C0405D10-6114-0F74-FFB0-7D9B87DAB376}"/>
                    </a:ext>
                  </a:extLst>
                </p:cNvPr>
                <p:cNvSpPr/>
                <p:nvPr/>
              </p:nvSpPr>
              <p:spPr>
                <a:xfrm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91" name="Дуга 90">
                  <a:extLst>
                    <a:ext uri="{FF2B5EF4-FFF2-40B4-BE49-F238E27FC236}">
                      <a16:creationId xmlns:a16="http://schemas.microsoft.com/office/drawing/2014/main" id="{0C91AA7A-72B0-55CA-F8BB-9BD972A1CA2E}"/>
                    </a:ext>
                  </a:extLst>
                </p:cNvPr>
                <p:cNvSpPr/>
                <p:nvPr/>
              </p:nvSpPr>
              <p:spPr>
                <a:xfrm flipH="1"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ru-RU"/>
                </a:p>
              </p:txBody>
            </p:sp>
          </p:grpSp>
        </p:grpSp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C030379B-3FD1-6983-3F60-3DADD2516DFB}"/>
                </a:ext>
              </a:extLst>
            </p:cNvPr>
            <p:cNvGrpSpPr/>
            <p:nvPr/>
          </p:nvGrpSpPr>
          <p:grpSpPr>
            <a:xfrm>
              <a:off x="4385187" y="1394848"/>
              <a:ext cx="648930" cy="365125"/>
              <a:chOff x="3736257" y="1394849"/>
              <a:chExt cx="648930" cy="365125"/>
            </a:xfrm>
          </p:grpSpPr>
          <p:grpSp>
            <p:nvGrpSpPr>
              <p:cNvPr id="82" name="Группа 81">
                <a:extLst>
                  <a:ext uri="{FF2B5EF4-FFF2-40B4-BE49-F238E27FC236}">
                    <a16:creationId xmlns:a16="http://schemas.microsoft.com/office/drawing/2014/main" id="{B1F2CAFA-02CC-4FAE-CC9A-1DCF3D67A973}"/>
                  </a:ext>
                </a:extLst>
              </p:cNvPr>
              <p:cNvGrpSpPr/>
              <p:nvPr/>
            </p:nvGrpSpPr>
            <p:grpSpPr>
              <a:xfrm>
                <a:off x="3736257" y="1394849"/>
                <a:ext cx="324465" cy="365125"/>
                <a:chOff x="3736258" y="1394849"/>
                <a:chExt cx="462116" cy="365125"/>
              </a:xfrm>
            </p:grpSpPr>
            <p:sp>
              <p:nvSpPr>
                <p:cNvPr id="86" name="Дуга 85">
                  <a:extLst>
                    <a:ext uri="{FF2B5EF4-FFF2-40B4-BE49-F238E27FC236}">
                      <a16:creationId xmlns:a16="http://schemas.microsoft.com/office/drawing/2014/main" id="{C71CFFD8-683F-61EA-4075-9AAB762CECBF}"/>
                    </a:ext>
                  </a:extLst>
                </p:cNvPr>
                <p:cNvSpPr/>
                <p:nvPr/>
              </p:nvSpPr>
              <p:spPr>
                <a:xfrm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87" name="Дуга 86">
                  <a:extLst>
                    <a:ext uri="{FF2B5EF4-FFF2-40B4-BE49-F238E27FC236}">
                      <a16:creationId xmlns:a16="http://schemas.microsoft.com/office/drawing/2014/main" id="{FD71214B-0B69-57C4-2667-30867077B0E2}"/>
                    </a:ext>
                  </a:extLst>
                </p:cNvPr>
                <p:cNvSpPr/>
                <p:nvPr/>
              </p:nvSpPr>
              <p:spPr>
                <a:xfrm flipH="1"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ru-RU"/>
                </a:p>
              </p:txBody>
            </p:sp>
          </p:grpSp>
          <p:grpSp>
            <p:nvGrpSpPr>
              <p:cNvPr id="83" name="Группа 82">
                <a:extLst>
                  <a:ext uri="{FF2B5EF4-FFF2-40B4-BE49-F238E27FC236}">
                    <a16:creationId xmlns:a16="http://schemas.microsoft.com/office/drawing/2014/main" id="{B346B320-74D0-2513-392B-96EF1BA771F4}"/>
                  </a:ext>
                </a:extLst>
              </p:cNvPr>
              <p:cNvGrpSpPr/>
              <p:nvPr/>
            </p:nvGrpSpPr>
            <p:grpSpPr>
              <a:xfrm>
                <a:off x="4060722" y="1394849"/>
                <a:ext cx="324465" cy="365125"/>
                <a:chOff x="3736258" y="1394849"/>
                <a:chExt cx="462116" cy="365125"/>
              </a:xfrm>
            </p:grpSpPr>
            <p:sp>
              <p:nvSpPr>
                <p:cNvPr id="84" name="Дуга 83">
                  <a:extLst>
                    <a:ext uri="{FF2B5EF4-FFF2-40B4-BE49-F238E27FC236}">
                      <a16:creationId xmlns:a16="http://schemas.microsoft.com/office/drawing/2014/main" id="{AFA07C16-7FEE-0B98-DB23-ABCE91BBE25E}"/>
                    </a:ext>
                  </a:extLst>
                </p:cNvPr>
                <p:cNvSpPr/>
                <p:nvPr/>
              </p:nvSpPr>
              <p:spPr>
                <a:xfrm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ru-RU"/>
                </a:p>
              </p:txBody>
            </p:sp>
            <p:sp>
              <p:nvSpPr>
                <p:cNvPr id="85" name="Дуга 84">
                  <a:extLst>
                    <a:ext uri="{FF2B5EF4-FFF2-40B4-BE49-F238E27FC236}">
                      <a16:creationId xmlns:a16="http://schemas.microsoft.com/office/drawing/2014/main" id="{B65720A3-CE19-621D-212F-C207C272BEA1}"/>
                    </a:ext>
                  </a:extLst>
                </p:cNvPr>
                <p:cNvSpPr/>
                <p:nvPr/>
              </p:nvSpPr>
              <p:spPr>
                <a:xfrm flipH="1"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r"/>
                  <a:endParaRPr lang="ru-RU"/>
                </a:p>
              </p:txBody>
            </p:sp>
          </p:grp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803F4DE-3765-005A-D5CD-83EFF1D1A313}"/>
              </a:ext>
            </a:extLst>
          </p:cNvPr>
          <p:cNvGrpSpPr/>
          <p:nvPr/>
        </p:nvGrpSpPr>
        <p:grpSpPr>
          <a:xfrm>
            <a:off x="8455743" y="3562890"/>
            <a:ext cx="1297860" cy="365126"/>
            <a:chOff x="3736257" y="1394848"/>
            <a:chExt cx="1297860" cy="365126"/>
          </a:xfrm>
        </p:grpSpPr>
        <p:grpSp>
          <p:nvGrpSpPr>
            <p:cNvPr id="159" name="Группа 158">
              <a:extLst>
                <a:ext uri="{FF2B5EF4-FFF2-40B4-BE49-F238E27FC236}">
                  <a16:creationId xmlns:a16="http://schemas.microsoft.com/office/drawing/2014/main" id="{B48194EB-835F-4A8F-1DFB-2F8D5F3BDF8F}"/>
                </a:ext>
              </a:extLst>
            </p:cNvPr>
            <p:cNvGrpSpPr/>
            <p:nvPr/>
          </p:nvGrpSpPr>
          <p:grpSpPr>
            <a:xfrm>
              <a:off x="3736257" y="1394849"/>
              <a:ext cx="648930" cy="365125"/>
              <a:chOff x="3736257" y="1394849"/>
              <a:chExt cx="648930" cy="365125"/>
            </a:xfrm>
          </p:grpSpPr>
          <p:grpSp>
            <p:nvGrpSpPr>
              <p:cNvPr id="167" name="Группа 166">
                <a:extLst>
                  <a:ext uri="{FF2B5EF4-FFF2-40B4-BE49-F238E27FC236}">
                    <a16:creationId xmlns:a16="http://schemas.microsoft.com/office/drawing/2014/main" id="{0791AD28-63A9-1B3A-3828-497228DF62F7}"/>
                  </a:ext>
                </a:extLst>
              </p:cNvPr>
              <p:cNvGrpSpPr/>
              <p:nvPr/>
            </p:nvGrpSpPr>
            <p:grpSpPr>
              <a:xfrm>
                <a:off x="3736257" y="1394849"/>
                <a:ext cx="324465" cy="365125"/>
                <a:chOff x="3736258" y="1394849"/>
                <a:chExt cx="462116" cy="365125"/>
              </a:xfrm>
            </p:grpSpPr>
            <p:sp>
              <p:nvSpPr>
                <p:cNvPr id="171" name="Дуга 170">
                  <a:extLst>
                    <a:ext uri="{FF2B5EF4-FFF2-40B4-BE49-F238E27FC236}">
                      <a16:creationId xmlns:a16="http://schemas.microsoft.com/office/drawing/2014/main" id="{60A37DD4-E087-5D6B-9627-D1A2E2601E3B}"/>
                    </a:ext>
                  </a:extLst>
                </p:cNvPr>
                <p:cNvSpPr/>
                <p:nvPr/>
              </p:nvSpPr>
              <p:spPr>
                <a:xfrm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2" name="Дуга 171">
                  <a:extLst>
                    <a:ext uri="{FF2B5EF4-FFF2-40B4-BE49-F238E27FC236}">
                      <a16:creationId xmlns:a16="http://schemas.microsoft.com/office/drawing/2014/main" id="{16A8F18A-ECE0-7C3C-3F39-F4EA9381F116}"/>
                    </a:ext>
                  </a:extLst>
                </p:cNvPr>
                <p:cNvSpPr/>
                <p:nvPr/>
              </p:nvSpPr>
              <p:spPr>
                <a:xfrm flipH="1"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68" name="Группа 167">
                <a:extLst>
                  <a:ext uri="{FF2B5EF4-FFF2-40B4-BE49-F238E27FC236}">
                    <a16:creationId xmlns:a16="http://schemas.microsoft.com/office/drawing/2014/main" id="{CF95492E-D309-4504-731F-E020F19D6E64}"/>
                  </a:ext>
                </a:extLst>
              </p:cNvPr>
              <p:cNvGrpSpPr/>
              <p:nvPr/>
            </p:nvGrpSpPr>
            <p:grpSpPr>
              <a:xfrm>
                <a:off x="4060722" y="1394849"/>
                <a:ext cx="324465" cy="365125"/>
                <a:chOff x="3736258" y="1394849"/>
                <a:chExt cx="462116" cy="365125"/>
              </a:xfrm>
            </p:grpSpPr>
            <p:sp>
              <p:nvSpPr>
                <p:cNvPr id="169" name="Дуга 168">
                  <a:extLst>
                    <a:ext uri="{FF2B5EF4-FFF2-40B4-BE49-F238E27FC236}">
                      <a16:creationId xmlns:a16="http://schemas.microsoft.com/office/drawing/2014/main" id="{BC65A28E-B123-2251-2F7C-5AF305BD8C7D}"/>
                    </a:ext>
                  </a:extLst>
                </p:cNvPr>
                <p:cNvSpPr/>
                <p:nvPr/>
              </p:nvSpPr>
              <p:spPr>
                <a:xfrm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0" name="Дуга 169">
                  <a:extLst>
                    <a:ext uri="{FF2B5EF4-FFF2-40B4-BE49-F238E27FC236}">
                      <a16:creationId xmlns:a16="http://schemas.microsoft.com/office/drawing/2014/main" id="{7CE8FE70-98E3-FF7D-9557-8E4068409872}"/>
                    </a:ext>
                  </a:extLst>
                </p:cNvPr>
                <p:cNvSpPr/>
                <p:nvPr/>
              </p:nvSpPr>
              <p:spPr>
                <a:xfrm flipH="1"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60" name="Группа 159">
              <a:extLst>
                <a:ext uri="{FF2B5EF4-FFF2-40B4-BE49-F238E27FC236}">
                  <a16:creationId xmlns:a16="http://schemas.microsoft.com/office/drawing/2014/main" id="{C6D23C4E-58D2-83FA-038A-28307B56C262}"/>
                </a:ext>
              </a:extLst>
            </p:cNvPr>
            <p:cNvGrpSpPr/>
            <p:nvPr/>
          </p:nvGrpSpPr>
          <p:grpSpPr>
            <a:xfrm>
              <a:off x="4385187" y="1394848"/>
              <a:ext cx="648930" cy="365125"/>
              <a:chOff x="3736257" y="1394849"/>
              <a:chExt cx="648930" cy="365125"/>
            </a:xfrm>
          </p:grpSpPr>
          <p:grpSp>
            <p:nvGrpSpPr>
              <p:cNvPr id="161" name="Группа 160">
                <a:extLst>
                  <a:ext uri="{FF2B5EF4-FFF2-40B4-BE49-F238E27FC236}">
                    <a16:creationId xmlns:a16="http://schemas.microsoft.com/office/drawing/2014/main" id="{E527F06D-D954-998B-D946-8E28DE2BE830}"/>
                  </a:ext>
                </a:extLst>
              </p:cNvPr>
              <p:cNvGrpSpPr/>
              <p:nvPr/>
            </p:nvGrpSpPr>
            <p:grpSpPr>
              <a:xfrm>
                <a:off x="3736257" y="1394849"/>
                <a:ext cx="324465" cy="365125"/>
                <a:chOff x="3736258" y="1394849"/>
                <a:chExt cx="462116" cy="365125"/>
              </a:xfrm>
            </p:grpSpPr>
            <p:sp>
              <p:nvSpPr>
                <p:cNvPr id="165" name="Дуга 164">
                  <a:extLst>
                    <a:ext uri="{FF2B5EF4-FFF2-40B4-BE49-F238E27FC236}">
                      <a16:creationId xmlns:a16="http://schemas.microsoft.com/office/drawing/2014/main" id="{C85CAC27-9847-2C55-59CE-C754372587DA}"/>
                    </a:ext>
                  </a:extLst>
                </p:cNvPr>
                <p:cNvSpPr/>
                <p:nvPr/>
              </p:nvSpPr>
              <p:spPr>
                <a:xfrm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6" name="Дуга 165">
                  <a:extLst>
                    <a:ext uri="{FF2B5EF4-FFF2-40B4-BE49-F238E27FC236}">
                      <a16:creationId xmlns:a16="http://schemas.microsoft.com/office/drawing/2014/main" id="{CB625BA1-81DF-E520-BCA8-150790C58A99}"/>
                    </a:ext>
                  </a:extLst>
                </p:cNvPr>
                <p:cNvSpPr/>
                <p:nvPr/>
              </p:nvSpPr>
              <p:spPr>
                <a:xfrm flipH="1"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62" name="Группа 161">
                <a:extLst>
                  <a:ext uri="{FF2B5EF4-FFF2-40B4-BE49-F238E27FC236}">
                    <a16:creationId xmlns:a16="http://schemas.microsoft.com/office/drawing/2014/main" id="{107FF4F2-A8B8-A954-5149-51F97AE6707F}"/>
                  </a:ext>
                </a:extLst>
              </p:cNvPr>
              <p:cNvGrpSpPr/>
              <p:nvPr/>
            </p:nvGrpSpPr>
            <p:grpSpPr>
              <a:xfrm>
                <a:off x="4060722" y="1394849"/>
                <a:ext cx="324465" cy="365125"/>
                <a:chOff x="3736258" y="1394849"/>
                <a:chExt cx="462116" cy="365125"/>
              </a:xfrm>
            </p:grpSpPr>
            <p:sp>
              <p:nvSpPr>
                <p:cNvPr id="163" name="Дуга 162">
                  <a:extLst>
                    <a:ext uri="{FF2B5EF4-FFF2-40B4-BE49-F238E27FC236}">
                      <a16:creationId xmlns:a16="http://schemas.microsoft.com/office/drawing/2014/main" id="{2D425602-27CE-BE0C-0AD9-DC1A5F441B0C}"/>
                    </a:ext>
                  </a:extLst>
                </p:cNvPr>
                <p:cNvSpPr/>
                <p:nvPr/>
              </p:nvSpPr>
              <p:spPr>
                <a:xfrm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4" name="Дуга 163">
                  <a:extLst>
                    <a:ext uri="{FF2B5EF4-FFF2-40B4-BE49-F238E27FC236}">
                      <a16:creationId xmlns:a16="http://schemas.microsoft.com/office/drawing/2014/main" id="{B33EB7C0-076C-F732-00A4-16F6F17ADB40}"/>
                    </a:ext>
                  </a:extLst>
                </p:cNvPr>
                <p:cNvSpPr/>
                <p:nvPr/>
              </p:nvSpPr>
              <p:spPr>
                <a:xfrm flipH="1">
                  <a:off x="3736258" y="1394849"/>
                  <a:ext cx="462116" cy="365125"/>
                </a:xfrm>
                <a:prstGeom prst="arc">
                  <a:avLst/>
                </a:prstGeom>
                <a:ln w="1905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cxnSp>
        <p:nvCxnSpPr>
          <p:cNvPr id="122" name="Прямая со стрелкой 121">
            <a:extLst>
              <a:ext uri="{FF2B5EF4-FFF2-40B4-BE49-F238E27FC236}">
                <a16:creationId xmlns:a16="http://schemas.microsoft.com/office/drawing/2014/main" id="{F0CD37EB-15D3-3B2E-DC8D-66EC9A8FF427}"/>
              </a:ext>
            </a:extLst>
          </p:cNvPr>
          <p:cNvCxnSpPr/>
          <p:nvPr/>
        </p:nvCxnSpPr>
        <p:spPr>
          <a:xfrm>
            <a:off x="3905618" y="1205419"/>
            <a:ext cx="639097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 стрелкой 202">
            <a:extLst>
              <a:ext uri="{FF2B5EF4-FFF2-40B4-BE49-F238E27FC236}">
                <a16:creationId xmlns:a16="http://schemas.microsoft.com/office/drawing/2014/main" id="{2ABEB00E-B790-DDF7-5146-80A71B18AF49}"/>
              </a:ext>
            </a:extLst>
          </p:cNvPr>
          <p:cNvCxnSpPr/>
          <p:nvPr/>
        </p:nvCxnSpPr>
        <p:spPr>
          <a:xfrm>
            <a:off x="6410141" y="1219707"/>
            <a:ext cx="639097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 стрелкой 205">
            <a:extLst>
              <a:ext uri="{FF2B5EF4-FFF2-40B4-BE49-F238E27FC236}">
                <a16:creationId xmlns:a16="http://schemas.microsoft.com/office/drawing/2014/main" id="{E553852F-4FE4-5ED7-C73D-58E8F2D3C4B2}"/>
              </a:ext>
            </a:extLst>
          </p:cNvPr>
          <p:cNvCxnSpPr/>
          <p:nvPr/>
        </p:nvCxnSpPr>
        <p:spPr>
          <a:xfrm>
            <a:off x="8780208" y="1219707"/>
            <a:ext cx="639097" cy="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Группа 225">
            <a:extLst>
              <a:ext uri="{FF2B5EF4-FFF2-40B4-BE49-F238E27FC236}">
                <a16:creationId xmlns:a16="http://schemas.microsoft.com/office/drawing/2014/main" id="{49190429-32EB-5638-B74D-C26EE54547D8}"/>
              </a:ext>
            </a:extLst>
          </p:cNvPr>
          <p:cNvGrpSpPr/>
          <p:nvPr/>
        </p:nvGrpSpPr>
        <p:grpSpPr>
          <a:xfrm>
            <a:off x="2172762" y="739373"/>
            <a:ext cx="8195201" cy="3012399"/>
            <a:chOff x="2172762" y="739373"/>
            <a:chExt cx="8195201" cy="3012399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7C774ED3-3017-1E70-EC47-D08221D61BAA}"/>
                </a:ext>
              </a:extLst>
            </p:cNvPr>
            <p:cNvGrpSpPr/>
            <p:nvPr/>
          </p:nvGrpSpPr>
          <p:grpSpPr>
            <a:xfrm>
              <a:off x="3736257" y="1390085"/>
              <a:ext cx="1297860" cy="365126"/>
              <a:chOff x="3736257" y="1394848"/>
              <a:chExt cx="1297860" cy="365126"/>
            </a:xfrm>
          </p:grpSpPr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B1F9464B-60CA-DBA3-1789-311F96B562E2}"/>
                  </a:ext>
                </a:extLst>
              </p:cNvPr>
              <p:cNvGrpSpPr/>
              <p:nvPr/>
            </p:nvGrpSpPr>
            <p:grpSpPr>
              <a:xfrm>
                <a:off x="3736257" y="1394849"/>
                <a:ext cx="648930" cy="365125"/>
                <a:chOff x="3736257" y="1394849"/>
                <a:chExt cx="648930" cy="365125"/>
              </a:xfrm>
            </p:grpSpPr>
            <p:grpSp>
              <p:nvGrpSpPr>
                <p:cNvPr id="8" name="Группа 7">
                  <a:extLst>
                    <a:ext uri="{FF2B5EF4-FFF2-40B4-BE49-F238E27FC236}">
                      <a16:creationId xmlns:a16="http://schemas.microsoft.com/office/drawing/2014/main" id="{DEF029F2-181C-AFF2-7750-C7BFD5252EE9}"/>
                    </a:ext>
                  </a:extLst>
                </p:cNvPr>
                <p:cNvGrpSpPr/>
                <p:nvPr/>
              </p:nvGrpSpPr>
              <p:grpSpPr>
                <a:xfrm>
                  <a:off x="3736257" y="1394849"/>
                  <a:ext cx="324465" cy="365125"/>
                  <a:chOff x="3736258" y="1394849"/>
                  <a:chExt cx="462116" cy="365125"/>
                </a:xfrm>
              </p:grpSpPr>
              <p:sp>
                <p:nvSpPr>
                  <p:cNvPr id="6" name="Дуга 5">
                    <a:extLst>
                      <a:ext uri="{FF2B5EF4-FFF2-40B4-BE49-F238E27FC236}">
                        <a16:creationId xmlns:a16="http://schemas.microsoft.com/office/drawing/2014/main" id="{19967F2C-E3A7-F81E-ABC5-B8BE86460120}"/>
                      </a:ext>
                    </a:extLst>
                  </p:cNvPr>
                  <p:cNvSpPr/>
                  <p:nvPr/>
                </p:nvSpPr>
                <p:spPr>
                  <a:xfrm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" name="Дуга 6">
                    <a:extLst>
                      <a:ext uri="{FF2B5EF4-FFF2-40B4-BE49-F238E27FC236}">
                        <a16:creationId xmlns:a16="http://schemas.microsoft.com/office/drawing/2014/main" id="{21D4B075-E49F-3E41-D31E-1C983EE61F2A}"/>
                      </a:ext>
                    </a:extLst>
                  </p:cNvPr>
                  <p:cNvSpPr/>
                  <p:nvPr/>
                </p:nvSpPr>
                <p:spPr>
                  <a:xfrm flipH="1"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9" name="Группа 8">
                  <a:extLst>
                    <a:ext uri="{FF2B5EF4-FFF2-40B4-BE49-F238E27FC236}">
                      <a16:creationId xmlns:a16="http://schemas.microsoft.com/office/drawing/2014/main" id="{B2B1F402-30C9-A3E5-AC56-004A30A97F49}"/>
                    </a:ext>
                  </a:extLst>
                </p:cNvPr>
                <p:cNvGrpSpPr/>
                <p:nvPr/>
              </p:nvGrpSpPr>
              <p:grpSpPr>
                <a:xfrm>
                  <a:off x="4060722" y="1394849"/>
                  <a:ext cx="324465" cy="365125"/>
                  <a:chOff x="3736258" y="1394849"/>
                  <a:chExt cx="462116" cy="365125"/>
                </a:xfrm>
              </p:grpSpPr>
              <p:sp>
                <p:nvSpPr>
                  <p:cNvPr id="10" name="Дуга 9">
                    <a:extLst>
                      <a:ext uri="{FF2B5EF4-FFF2-40B4-BE49-F238E27FC236}">
                        <a16:creationId xmlns:a16="http://schemas.microsoft.com/office/drawing/2014/main" id="{D9BE7C55-012A-9A4A-0FB2-C65056B60917}"/>
                      </a:ext>
                    </a:extLst>
                  </p:cNvPr>
                  <p:cNvSpPr/>
                  <p:nvPr/>
                </p:nvSpPr>
                <p:spPr>
                  <a:xfrm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" name="Дуга 10">
                    <a:extLst>
                      <a:ext uri="{FF2B5EF4-FFF2-40B4-BE49-F238E27FC236}">
                        <a16:creationId xmlns:a16="http://schemas.microsoft.com/office/drawing/2014/main" id="{5186CA04-BA2D-6BB1-788F-3D8BF64EEFB8}"/>
                      </a:ext>
                    </a:extLst>
                  </p:cNvPr>
                  <p:cNvSpPr/>
                  <p:nvPr/>
                </p:nvSpPr>
                <p:spPr>
                  <a:xfrm flipH="1"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id="{860A3F33-1489-601F-AA4D-2021313B60C9}"/>
                  </a:ext>
                </a:extLst>
              </p:cNvPr>
              <p:cNvGrpSpPr/>
              <p:nvPr/>
            </p:nvGrpSpPr>
            <p:grpSpPr>
              <a:xfrm>
                <a:off x="4385187" y="1394848"/>
                <a:ext cx="648930" cy="365125"/>
                <a:chOff x="3736257" y="1394849"/>
                <a:chExt cx="648930" cy="365125"/>
              </a:xfrm>
            </p:grpSpPr>
            <p:grpSp>
              <p:nvGrpSpPr>
                <p:cNvPr id="14" name="Группа 13">
                  <a:extLst>
                    <a:ext uri="{FF2B5EF4-FFF2-40B4-BE49-F238E27FC236}">
                      <a16:creationId xmlns:a16="http://schemas.microsoft.com/office/drawing/2014/main" id="{204635AC-463F-2AC1-9274-E09FD6E7509F}"/>
                    </a:ext>
                  </a:extLst>
                </p:cNvPr>
                <p:cNvGrpSpPr/>
                <p:nvPr/>
              </p:nvGrpSpPr>
              <p:grpSpPr>
                <a:xfrm>
                  <a:off x="3736257" y="1394849"/>
                  <a:ext cx="324465" cy="365125"/>
                  <a:chOff x="3736258" y="1394849"/>
                  <a:chExt cx="462116" cy="365125"/>
                </a:xfrm>
              </p:grpSpPr>
              <p:sp>
                <p:nvSpPr>
                  <p:cNvPr id="18" name="Дуга 17">
                    <a:extLst>
                      <a:ext uri="{FF2B5EF4-FFF2-40B4-BE49-F238E27FC236}">
                        <a16:creationId xmlns:a16="http://schemas.microsoft.com/office/drawing/2014/main" id="{62E219EB-D8C0-768C-ECB9-C27B008FC81E}"/>
                      </a:ext>
                    </a:extLst>
                  </p:cNvPr>
                  <p:cNvSpPr/>
                  <p:nvPr/>
                </p:nvSpPr>
                <p:spPr>
                  <a:xfrm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" name="Дуга 18">
                    <a:extLst>
                      <a:ext uri="{FF2B5EF4-FFF2-40B4-BE49-F238E27FC236}">
                        <a16:creationId xmlns:a16="http://schemas.microsoft.com/office/drawing/2014/main" id="{A26600B1-BF43-9A27-DCDB-66E8C262CC26}"/>
                      </a:ext>
                    </a:extLst>
                  </p:cNvPr>
                  <p:cNvSpPr/>
                  <p:nvPr/>
                </p:nvSpPr>
                <p:spPr>
                  <a:xfrm flipH="1"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5" name="Группа 14">
                  <a:extLst>
                    <a:ext uri="{FF2B5EF4-FFF2-40B4-BE49-F238E27FC236}">
                      <a16:creationId xmlns:a16="http://schemas.microsoft.com/office/drawing/2014/main" id="{085EA520-CBC2-0785-1C21-1EA8DE5A50D5}"/>
                    </a:ext>
                  </a:extLst>
                </p:cNvPr>
                <p:cNvGrpSpPr/>
                <p:nvPr/>
              </p:nvGrpSpPr>
              <p:grpSpPr>
                <a:xfrm>
                  <a:off x="4060722" y="1394849"/>
                  <a:ext cx="324465" cy="365125"/>
                  <a:chOff x="3736258" y="1394849"/>
                  <a:chExt cx="462116" cy="365125"/>
                </a:xfrm>
              </p:grpSpPr>
              <p:sp>
                <p:nvSpPr>
                  <p:cNvPr id="16" name="Дуга 15">
                    <a:extLst>
                      <a:ext uri="{FF2B5EF4-FFF2-40B4-BE49-F238E27FC236}">
                        <a16:creationId xmlns:a16="http://schemas.microsoft.com/office/drawing/2014/main" id="{F69508EB-8EDD-8FDB-1E3B-899C7D7AA0DF}"/>
                      </a:ext>
                    </a:extLst>
                  </p:cNvPr>
                  <p:cNvSpPr/>
                  <p:nvPr/>
                </p:nvSpPr>
                <p:spPr>
                  <a:xfrm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" name="Дуга 16">
                    <a:extLst>
                      <a:ext uri="{FF2B5EF4-FFF2-40B4-BE49-F238E27FC236}">
                        <a16:creationId xmlns:a16="http://schemas.microsoft.com/office/drawing/2014/main" id="{CC24CB7F-9566-E100-F7C7-59151C72A040}"/>
                      </a:ext>
                    </a:extLst>
                  </p:cNvPr>
                  <p:cNvSpPr/>
                  <p:nvPr/>
                </p:nvSpPr>
                <p:spPr>
                  <a:xfrm flipH="1"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712968FE-2BF5-F06E-2EF3-8595629B6642}"/>
                </a:ext>
              </a:extLst>
            </p:cNvPr>
            <p:cNvGrpSpPr/>
            <p:nvPr/>
          </p:nvGrpSpPr>
          <p:grpSpPr>
            <a:xfrm>
              <a:off x="6096000" y="1404373"/>
              <a:ext cx="1297860" cy="365126"/>
              <a:chOff x="3736257" y="1394848"/>
              <a:chExt cx="1297860" cy="365126"/>
            </a:xfrm>
          </p:grpSpPr>
          <p:grpSp>
            <p:nvGrpSpPr>
              <p:cNvPr id="27" name="Группа 26">
                <a:extLst>
                  <a:ext uri="{FF2B5EF4-FFF2-40B4-BE49-F238E27FC236}">
                    <a16:creationId xmlns:a16="http://schemas.microsoft.com/office/drawing/2014/main" id="{ECFC4A34-BEAF-491C-2567-5D333EE9AD59}"/>
                  </a:ext>
                </a:extLst>
              </p:cNvPr>
              <p:cNvGrpSpPr/>
              <p:nvPr/>
            </p:nvGrpSpPr>
            <p:grpSpPr>
              <a:xfrm>
                <a:off x="3736257" y="1394849"/>
                <a:ext cx="648930" cy="365125"/>
                <a:chOff x="3736257" y="1394849"/>
                <a:chExt cx="648930" cy="365125"/>
              </a:xfrm>
            </p:grpSpPr>
            <p:grpSp>
              <p:nvGrpSpPr>
                <p:cNvPr id="37" name="Группа 36">
                  <a:extLst>
                    <a:ext uri="{FF2B5EF4-FFF2-40B4-BE49-F238E27FC236}">
                      <a16:creationId xmlns:a16="http://schemas.microsoft.com/office/drawing/2014/main" id="{0220F8C3-86F2-8E96-75F8-FB7538E752A8}"/>
                    </a:ext>
                  </a:extLst>
                </p:cNvPr>
                <p:cNvGrpSpPr/>
                <p:nvPr/>
              </p:nvGrpSpPr>
              <p:grpSpPr>
                <a:xfrm>
                  <a:off x="3736257" y="1394849"/>
                  <a:ext cx="324465" cy="365125"/>
                  <a:chOff x="3736258" y="1394849"/>
                  <a:chExt cx="462116" cy="365125"/>
                </a:xfrm>
              </p:grpSpPr>
              <p:sp>
                <p:nvSpPr>
                  <p:cNvPr id="41" name="Дуга 40">
                    <a:extLst>
                      <a:ext uri="{FF2B5EF4-FFF2-40B4-BE49-F238E27FC236}">
                        <a16:creationId xmlns:a16="http://schemas.microsoft.com/office/drawing/2014/main" id="{F637AFB2-AF10-BB51-4568-7988679790B4}"/>
                      </a:ext>
                    </a:extLst>
                  </p:cNvPr>
                  <p:cNvSpPr/>
                  <p:nvPr/>
                </p:nvSpPr>
                <p:spPr>
                  <a:xfrm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2" name="Дуга 41">
                    <a:extLst>
                      <a:ext uri="{FF2B5EF4-FFF2-40B4-BE49-F238E27FC236}">
                        <a16:creationId xmlns:a16="http://schemas.microsoft.com/office/drawing/2014/main" id="{A977EC9B-E747-D34F-C5A3-8F8E9D7A38BB}"/>
                      </a:ext>
                    </a:extLst>
                  </p:cNvPr>
                  <p:cNvSpPr/>
                  <p:nvPr/>
                </p:nvSpPr>
                <p:spPr>
                  <a:xfrm flipH="1"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8" name="Группа 37">
                  <a:extLst>
                    <a:ext uri="{FF2B5EF4-FFF2-40B4-BE49-F238E27FC236}">
                      <a16:creationId xmlns:a16="http://schemas.microsoft.com/office/drawing/2014/main" id="{1CA8BA96-6B75-572D-03C4-D6670B10B0AB}"/>
                    </a:ext>
                  </a:extLst>
                </p:cNvPr>
                <p:cNvGrpSpPr/>
                <p:nvPr/>
              </p:nvGrpSpPr>
              <p:grpSpPr>
                <a:xfrm>
                  <a:off x="4060722" y="1394849"/>
                  <a:ext cx="324465" cy="365125"/>
                  <a:chOff x="3736258" y="1394849"/>
                  <a:chExt cx="462116" cy="365125"/>
                </a:xfrm>
              </p:grpSpPr>
              <p:sp>
                <p:nvSpPr>
                  <p:cNvPr id="39" name="Дуга 38">
                    <a:extLst>
                      <a:ext uri="{FF2B5EF4-FFF2-40B4-BE49-F238E27FC236}">
                        <a16:creationId xmlns:a16="http://schemas.microsoft.com/office/drawing/2014/main" id="{1853252B-1EA7-E7C9-0473-AF889586E9CD}"/>
                      </a:ext>
                    </a:extLst>
                  </p:cNvPr>
                  <p:cNvSpPr/>
                  <p:nvPr/>
                </p:nvSpPr>
                <p:spPr>
                  <a:xfrm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0" name="Дуга 39">
                    <a:extLst>
                      <a:ext uri="{FF2B5EF4-FFF2-40B4-BE49-F238E27FC236}">
                        <a16:creationId xmlns:a16="http://schemas.microsoft.com/office/drawing/2014/main" id="{6BCBB85B-93F4-77A3-FF97-445E68E9B971}"/>
                      </a:ext>
                    </a:extLst>
                  </p:cNvPr>
                  <p:cNvSpPr/>
                  <p:nvPr/>
                </p:nvSpPr>
                <p:spPr>
                  <a:xfrm flipH="1"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id="{4BC8B2F4-4C0C-DD3E-63E4-2CBCA030FD06}"/>
                  </a:ext>
                </a:extLst>
              </p:cNvPr>
              <p:cNvGrpSpPr/>
              <p:nvPr/>
            </p:nvGrpSpPr>
            <p:grpSpPr>
              <a:xfrm>
                <a:off x="4385187" y="1394848"/>
                <a:ext cx="648930" cy="365125"/>
                <a:chOff x="3736257" y="1394849"/>
                <a:chExt cx="648930" cy="365125"/>
              </a:xfrm>
            </p:grpSpPr>
            <p:grpSp>
              <p:nvGrpSpPr>
                <p:cNvPr id="31" name="Группа 30">
                  <a:extLst>
                    <a:ext uri="{FF2B5EF4-FFF2-40B4-BE49-F238E27FC236}">
                      <a16:creationId xmlns:a16="http://schemas.microsoft.com/office/drawing/2014/main" id="{0A354EBA-3F47-136E-27F5-62C0B2FED2C5}"/>
                    </a:ext>
                  </a:extLst>
                </p:cNvPr>
                <p:cNvGrpSpPr/>
                <p:nvPr/>
              </p:nvGrpSpPr>
              <p:grpSpPr>
                <a:xfrm>
                  <a:off x="3736257" y="1394849"/>
                  <a:ext cx="324465" cy="365125"/>
                  <a:chOff x="3736258" y="1394849"/>
                  <a:chExt cx="462116" cy="365125"/>
                </a:xfrm>
              </p:grpSpPr>
              <p:sp>
                <p:nvSpPr>
                  <p:cNvPr id="35" name="Дуга 34">
                    <a:extLst>
                      <a:ext uri="{FF2B5EF4-FFF2-40B4-BE49-F238E27FC236}">
                        <a16:creationId xmlns:a16="http://schemas.microsoft.com/office/drawing/2014/main" id="{065B6C45-0DFA-EBCA-43A7-8464021FA993}"/>
                      </a:ext>
                    </a:extLst>
                  </p:cNvPr>
                  <p:cNvSpPr/>
                  <p:nvPr/>
                </p:nvSpPr>
                <p:spPr>
                  <a:xfrm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6" name="Дуга 35">
                    <a:extLst>
                      <a:ext uri="{FF2B5EF4-FFF2-40B4-BE49-F238E27FC236}">
                        <a16:creationId xmlns:a16="http://schemas.microsoft.com/office/drawing/2014/main" id="{38CA2FA7-553A-8F72-9418-6453CD21A0D8}"/>
                      </a:ext>
                    </a:extLst>
                  </p:cNvPr>
                  <p:cNvSpPr/>
                  <p:nvPr/>
                </p:nvSpPr>
                <p:spPr>
                  <a:xfrm flipH="1"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>
                  <a:extLst>
                    <a:ext uri="{FF2B5EF4-FFF2-40B4-BE49-F238E27FC236}">
                      <a16:creationId xmlns:a16="http://schemas.microsoft.com/office/drawing/2014/main" id="{337FDAEF-4A21-1FF2-FA82-F0022AF219BE}"/>
                    </a:ext>
                  </a:extLst>
                </p:cNvPr>
                <p:cNvGrpSpPr/>
                <p:nvPr/>
              </p:nvGrpSpPr>
              <p:grpSpPr>
                <a:xfrm>
                  <a:off x="4060722" y="1394849"/>
                  <a:ext cx="324465" cy="365125"/>
                  <a:chOff x="3736258" y="1394849"/>
                  <a:chExt cx="462116" cy="365125"/>
                </a:xfrm>
              </p:grpSpPr>
              <p:sp>
                <p:nvSpPr>
                  <p:cNvPr id="33" name="Дуга 32">
                    <a:extLst>
                      <a:ext uri="{FF2B5EF4-FFF2-40B4-BE49-F238E27FC236}">
                        <a16:creationId xmlns:a16="http://schemas.microsoft.com/office/drawing/2014/main" id="{F260A582-D9CD-F5D4-DDED-E6F630DE7C3D}"/>
                      </a:ext>
                    </a:extLst>
                  </p:cNvPr>
                  <p:cNvSpPr/>
                  <p:nvPr/>
                </p:nvSpPr>
                <p:spPr>
                  <a:xfrm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" name="Дуга 33">
                    <a:extLst>
                      <a:ext uri="{FF2B5EF4-FFF2-40B4-BE49-F238E27FC236}">
                        <a16:creationId xmlns:a16="http://schemas.microsoft.com/office/drawing/2014/main" id="{6AA5489C-C855-5848-0BAB-02F7E6B6C7E4}"/>
                      </a:ext>
                    </a:extLst>
                  </p:cNvPr>
                  <p:cNvSpPr/>
                  <p:nvPr/>
                </p:nvSpPr>
                <p:spPr>
                  <a:xfrm flipH="1"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cxnSp>
          <p:nvCxnSpPr>
            <p:cNvPr id="95" name="Прямая соединительная линия 94">
              <a:extLst>
                <a:ext uri="{FF2B5EF4-FFF2-40B4-BE49-F238E27FC236}">
                  <a16:creationId xmlns:a16="http://schemas.microsoft.com/office/drawing/2014/main" id="{DEACDF2F-D996-A6FD-8E65-C55F85440DAC}"/>
                </a:ext>
              </a:extLst>
            </p:cNvPr>
            <p:cNvCxnSpPr>
              <a:endCxn id="42" idx="2"/>
            </p:cNvCxnSpPr>
            <p:nvPr/>
          </p:nvCxnSpPr>
          <p:spPr>
            <a:xfrm>
              <a:off x="5034117" y="1586935"/>
              <a:ext cx="1061883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>
              <a:extLst>
                <a:ext uri="{FF2B5EF4-FFF2-40B4-BE49-F238E27FC236}">
                  <a16:creationId xmlns:a16="http://schemas.microsoft.com/office/drawing/2014/main" id="{52C51F2D-10D2-8CA8-59EB-D3A1A7B0ABE7}"/>
                </a:ext>
              </a:extLst>
            </p:cNvPr>
            <p:cNvCxnSpPr/>
            <p:nvPr/>
          </p:nvCxnSpPr>
          <p:spPr>
            <a:xfrm>
              <a:off x="5073446" y="3747219"/>
              <a:ext cx="1022554" cy="0"/>
            </a:xfrm>
            <a:prstGeom prst="line">
              <a:avLst/>
            </a:prstGeom>
            <a:ln w="1905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3326E0D0-BB95-CADE-0F00-6FEAF30B308A}"/>
                </a:ext>
              </a:extLst>
            </p:cNvPr>
            <p:cNvSpPr/>
            <p:nvPr/>
          </p:nvSpPr>
          <p:spPr>
            <a:xfrm>
              <a:off x="2192593" y="2370847"/>
              <a:ext cx="1042220" cy="6044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2" name="Прямая соединительная линия 101">
              <a:extLst>
                <a:ext uri="{FF2B5EF4-FFF2-40B4-BE49-F238E27FC236}">
                  <a16:creationId xmlns:a16="http://schemas.microsoft.com/office/drawing/2014/main" id="{1E9A9B50-8BB5-B71E-714B-A03D83959F5D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flipH="1">
              <a:off x="2713703" y="1572649"/>
              <a:ext cx="102255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id="{1E8E26E2-FB92-84A4-DC02-56D2A3534838}"/>
                </a:ext>
              </a:extLst>
            </p:cNvPr>
            <p:cNvCxnSpPr/>
            <p:nvPr/>
          </p:nvCxnSpPr>
          <p:spPr>
            <a:xfrm flipH="1">
              <a:off x="2723535" y="3747219"/>
              <a:ext cx="1052051" cy="0"/>
            </a:xfrm>
            <a:prstGeom prst="line">
              <a:avLst/>
            </a:prstGeom>
            <a:ln w="1905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>
              <a:extLst>
                <a:ext uri="{FF2B5EF4-FFF2-40B4-BE49-F238E27FC236}">
                  <a16:creationId xmlns:a16="http://schemas.microsoft.com/office/drawing/2014/main" id="{2D19AD79-0FE4-E71C-FDCA-C745EBEB0054}"/>
                </a:ext>
              </a:extLst>
            </p:cNvPr>
            <p:cNvCxnSpPr>
              <a:cxnSpLocks/>
              <a:endCxn id="98" idx="2"/>
            </p:cNvCxnSpPr>
            <p:nvPr/>
          </p:nvCxnSpPr>
          <p:spPr>
            <a:xfrm flipV="1">
              <a:off x="2713703" y="2975248"/>
              <a:ext cx="0" cy="7702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>
              <a:extLst>
                <a:ext uri="{FF2B5EF4-FFF2-40B4-BE49-F238E27FC236}">
                  <a16:creationId xmlns:a16="http://schemas.microsoft.com/office/drawing/2014/main" id="{E41D24BA-8937-CEBA-D9F5-4B15F86AB3BE}"/>
                </a:ext>
              </a:extLst>
            </p:cNvPr>
            <p:cNvCxnSpPr>
              <a:cxnSpLocks/>
              <a:stCxn id="98" idx="0"/>
            </p:cNvCxnSpPr>
            <p:nvPr/>
          </p:nvCxnSpPr>
          <p:spPr>
            <a:xfrm flipV="1">
              <a:off x="2713703" y="1577410"/>
              <a:ext cx="0" cy="79343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7948F904-CFC2-4243-B117-FFDD45979531}"/>
                </a:ext>
              </a:extLst>
            </p:cNvPr>
            <p:cNvSpPr/>
            <p:nvPr/>
          </p:nvSpPr>
          <p:spPr>
            <a:xfrm>
              <a:off x="5034117" y="2367154"/>
              <a:ext cx="1042220" cy="6044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5DC0421E-277A-BACF-04D0-AA06B7E7BB87}"/>
                </a:ext>
              </a:extLst>
            </p:cNvPr>
            <p:cNvSpPr/>
            <p:nvPr/>
          </p:nvSpPr>
          <p:spPr>
            <a:xfrm>
              <a:off x="7413691" y="2367154"/>
              <a:ext cx="1042220" cy="6044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4F6D51C-E24E-5B32-1797-91770AB6F958}"/>
                </a:ext>
              </a:extLst>
            </p:cNvPr>
            <p:cNvSpPr txBox="1"/>
            <p:nvPr/>
          </p:nvSpPr>
          <p:spPr>
            <a:xfrm>
              <a:off x="2372850" y="248838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ИП 1</a:t>
              </a:r>
            </a:p>
          </p:txBody>
        </p:sp>
        <p:grpSp>
          <p:nvGrpSpPr>
            <p:cNvPr id="143" name="Группа 142">
              <a:extLst>
                <a:ext uri="{FF2B5EF4-FFF2-40B4-BE49-F238E27FC236}">
                  <a16:creationId xmlns:a16="http://schemas.microsoft.com/office/drawing/2014/main" id="{2F336034-6085-658F-015F-2A5FEC5F09F6}"/>
                </a:ext>
              </a:extLst>
            </p:cNvPr>
            <p:cNvGrpSpPr/>
            <p:nvPr/>
          </p:nvGrpSpPr>
          <p:grpSpPr>
            <a:xfrm>
              <a:off x="8455743" y="1409749"/>
              <a:ext cx="1297860" cy="365126"/>
              <a:chOff x="3736257" y="1394848"/>
              <a:chExt cx="1297860" cy="365126"/>
            </a:xfrm>
          </p:grpSpPr>
          <p:grpSp>
            <p:nvGrpSpPr>
              <p:cNvPr id="144" name="Группа 143">
                <a:extLst>
                  <a:ext uri="{FF2B5EF4-FFF2-40B4-BE49-F238E27FC236}">
                    <a16:creationId xmlns:a16="http://schemas.microsoft.com/office/drawing/2014/main" id="{A9259950-72DD-1A84-E2D0-16654E33E349}"/>
                  </a:ext>
                </a:extLst>
              </p:cNvPr>
              <p:cNvGrpSpPr/>
              <p:nvPr/>
            </p:nvGrpSpPr>
            <p:grpSpPr>
              <a:xfrm>
                <a:off x="3736257" y="1394849"/>
                <a:ext cx="648930" cy="365125"/>
                <a:chOff x="3736257" y="1394849"/>
                <a:chExt cx="648930" cy="365125"/>
              </a:xfrm>
            </p:grpSpPr>
            <p:grpSp>
              <p:nvGrpSpPr>
                <p:cNvPr id="152" name="Группа 151">
                  <a:extLst>
                    <a:ext uri="{FF2B5EF4-FFF2-40B4-BE49-F238E27FC236}">
                      <a16:creationId xmlns:a16="http://schemas.microsoft.com/office/drawing/2014/main" id="{7FF6FFAA-88DE-2A2B-EAC7-A09064717A19}"/>
                    </a:ext>
                  </a:extLst>
                </p:cNvPr>
                <p:cNvGrpSpPr/>
                <p:nvPr/>
              </p:nvGrpSpPr>
              <p:grpSpPr>
                <a:xfrm>
                  <a:off x="3736257" y="1394849"/>
                  <a:ext cx="324465" cy="365125"/>
                  <a:chOff x="3736258" y="1394849"/>
                  <a:chExt cx="462116" cy="365125"/>
                </a:xfrm>
              </p:grpSpPr>
              <p:sp>
                <p:nvSpPr>
                  <p:cNvPr id="156" name="Дуга 155">
                    <a:extLst>
                      <a:ext uri="{FF2B5EF4-FFF2-40B4-BE49-F238E27FC236}">
                        <a16:creationId xmlns:a16="http://schemas.microsoft.com/office/drawing/2014/main" id="{F5A19C37-5DAE-12F4-5D39-2EB4F86F8D3B}"/>
                      </a:ext>
                    </a:extLst>
                  </p:cNvPr>
                  <p:cNvSpPr/>
                  <p:nvPr/>
                </p:nvSpPr>
                <p:spPr>
                  <a:xfrm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7" name="Дуга 156">
                    <a:extLst>
                      <a:ext uri="{FF2B5EF4-FFF2-40B4-BE49-F238E27FC236}">
                        <a16:creationId xmlns:a16="http://schemas.microsoft.com/office/drawing/2014/main" id="{A2E19977-9DB6-B1AB-5BD1-5A976EC47880}"/>
                      </a:ext>
                    </a:extLst>
                  </p:cNvPr>
                  <p:cNvSpPr/>
                  <p:nvPr/>
                </p:nvSpPr>
                <p:spPr>
                  <a:xfrm flipH="1"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53" name="Группа 152">
                  <a:extLst>
                    <a:ext uri="{FF2B5EF4-FFF2-40B4-BE49-F238E27FC236}">
                      <a16:creationId xmlns:a16="http://schemas.microsoft.com/office/drawing/2014/main" id="{D9CB5EBD-2840-D6A7-97F5-D06347166549}"/>
                    </a:ext>
                  </a:extLst>
                </p:cNvPr>
                <p:cNvGrpSpPr/>
                <p:nvPr/>
              </p:nvGrpSpPr>
              <p:grpSpPr>
                <a:xfrm>
                  <a:off x="4060722" y="1394849"/>
                  <a:ext cx="324465" cy="365125"/>
                  <a:chOff x="3736258" y="1394849"/>
                  <a:chExt cx="462116" cy="365125"/>
                </a:xfrm>
              </p:grpSpPr>
              <p:sp>
                <p:nvSpPr>
                  <p:cNvPr id="154" name="Дуга 153">
                    <a:extLst>
                      <a:ext uri="{FF2B5EF4-FFF2-40B4-BE49-F238E27FC236}">
                        <a16:creationId xmlns:a16="http://schemas.microsoft.com/office/drawing/2014/main" id="{90558400-C448-4D11-BBB6-37BD2BF6D872}"/>
                      </a:ext>
                    </a:extLst>
                  </p:cNvPr>
                  <p:cNvSpPr/>
                  <p:nvPr/>
                </p:nvSpPr>
                <p:spPr>
                  <a:xfrm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5" name="Дуга 154">
                    <a:extLst>
                      <a:ext uri="{FF2B5EF4-FFF2-40B4-BE49-F238E27FC236}">
                        <a16:creationId xmlns:a16="http://schemas.microsoft.com/office/drawing/2014/main" id="{430DC277-6729-00CB-173B-CC892ED2C8FA}"/>
                      </a:ext>
                    </a:extLst>
                  </p:cNvPr>
                  <p:cNvSpPr/>
                  <p:nvPr/>
                </p:nvSpPr>
                <p:spPr>
                  <a:xfrm flipH="1"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45" name="Группа 144">
                <a:extLst>
                  <a:ext uri="{FF2B5EF4-FFF2-40B4-BE49-F238E27FC236}">
                    <a16:creationId xmlns:a16="http://schemas.microsoft.com/office/drawing/2014/main" id="{46578FE9-6A48-669C-8B20-83F70685833C}"/>
                  </a:ext>
                </a:extLst>
              </p:cNvPr>
              <p:cNvGrpSpPr/>
              <p:nvPr/>
            </p:nvGrpSpPr>
            <p:grpSpPr>
              <a:xfrm>
                <a:off x="4385187" y="1394848"/>
                <a:ext cx="648930" cy="365125"/>
                <a:chOff x="3736257" y="1394849"/>
                <a:chExt cx="648930" cy="365125"/>
              </a:xfrm>
            </p:grpSpPr>
            <p:grpSp>
              <p:nvGrpSpPr>
                <p:cNvPr id="146" name="Группа 145">
                  <a:extLst>
                    <a:ext uri="{FF2B5EF4-FFF2-40B4-BE49-F238E27FC236}">
                      <a16:creationId xmlns:a16="http://schemas.microsoft.com/office/drawing/2014/main" id="{1334F2D3-67C9-F204-8285-2656F442C8D3}"/>
                    </a:ext>
                  </a:extLst>
                </p:cNvPr>
                <p:cNvGrpSpPr/>
                <p:nvPr/>
              </p:nvGrpSpPr>
              <p:grpSpPr>
                <a:xfrm>
                  <a:off x="3736257" y="1394849"/>
                  <a:ext cx="324465" cy="365125"/>
                  <a:chOff x="3736258" y="1394849"/>
                  <a:chExt cx="462116" cy="365125"/>
                </a:xfrm>
              </p:grpSpPr>
              <p:sp>
                <p:nvSpPr>
                  <p:cNvPr id="150" name="Дуга 149">
                    <a:extLst>
                      <a:ext uri="{FF2B5EF4-FFF2-40B4-BE49-F238E27FC236}">
                        <a16:creationId xmlns:a16="http://schemas.microsoft.com/office/drawing/2014/main" id="{31067928-AD4E-0177-2A4B-EF2A66A2D4FB}"/>
                      </a:ext>
                    </a:extLst>
                  </p:cNvPr>
                  <p:cNvSpPr/>
                  <p:nvPr/>
                </p:nvSpPr>
                <p:spPr>
                  <a:xfrm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1" name="Дуга 150">
                    <a:extLst>
                      <a:ext uri="{FF2B5EF4-FFF2-40B4-BE49-F238E27FC236}">
                        <a16:creationId xmlns:a16="http://schemas.microsoft.com/office/drawing/2014/main" id="{9DAC8803-4BEE-65A0-1D93-A82943800CBF}"/>
                      </a:ext>
                    </a:extLst>
                  </p:cNvPr>
                  <p:cNvSpPr/>
                  <p:nvPr/>
                </p:nvSpPr>
                <p:spPr>
                  <a:xfrm flipH="1"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47" name="Группа 146">
                  <a:extLst>
                    <a:ext uri="{FF2B5EF4-FFF2-40B4-BE49-F238E27FC236}">
                      <a16:creationId xmlns:a16="http://schemas.microsoft.com/office/drawing/2014/main" id="{DA5D43F2-C20F-B656-40FF-498D342F161E}"/>
                    </a:ext>
                  </a:extLst>
                </p:cNvPr>
                <p:cNvGrpSpPr/>
                <p:nvPr/>
              </p:nvGrpSpPr>
              <p:grpSpPr>
                <a:xfrm>
                  <a:off x="4060722" y="1394849"/>
                  <a:ext cx="324465" cy="365125"/>
                  <a:chOff x="3736258" y="1394849"/>
                  <a:chExt cx="462116" cy="365125"/>
                </a:xfrm>
              </p:grpSpPr>
              <p:sp>
                <p:nvSpPr>
                  <p:cNvPr id="148" name="Дуга 147">
                    <a:extLst>
                      <a:ext uri="{FF2B5EF4-FFF2-40B4-BE49-F238E27FC236}">
                        <a16:creationId xmlns:a16="http://schemas.microsoft.com/office/drawing/2014/main" id="{9059FDDC-8833-F4F3-8717-A4EB8F919682}"/>
                      </a:ext>
                    </a:extLst>
                  </p:cNvPr>
                  <p:cNvSpPr/>
                  <p:nvPr/>
                </p:nvSpPr>
                <p:spPr>
                  <a:xfrm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9" name="Дуга 148">
                    <a:extLst>
                      <a:ext uri="{FF2B5EF4-FFF2-40B4-BE49-F238E27FC236}">
                        <a16:creationId xmlns:a16="http://schemas.microsoft.com/office/drawing/2014/main" id="{FB6A492A-38BD-FF51-511B-D50F67BA9261}"/>
                      </a:ext>
                    </a:extLst>
                  </p:cNvPr>
                  <p:cNvSpPr/>
                  <p:nvPr/>
                </p:nvSpPr>
                <p:spPr>
                  <a:xfrm flipH="1">
                    <a:off x="3736258" y="1394849"/>
                    <a:ext cx="462116" cy="365125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cxnSp>
          <p:nvCxnSpPr>
            <p:cNvPr id="174" name="Прямая соединительная линия 173">
              <a:extLst>
                <a:ext uri="{FF2B5EF4-FFF2-40B4-BE49-F238E27FC236}">
                  <a16:creationId xmlns:a16="http://schemas.microsoft.com/office/drawing/2014/main" id="{51A882F6-067E-2AAB-FFCF-0F05C479C457}"/>
                </a:ext>
              </a:extLst>
            </p:cNvPr>
            <p:cNvCxnSpPr>
              <a:cxnSpLocks/>
              <a:stCxn id="148" idx="2"/>
            </p:cNvCxnSpPr>
            <p:nvPr/>
          </p:nvCxnSpPr>
          <p:spPr>
            <a:xfrm>
              <a:off x="9753603" y="1592312"/>
              <a:ext cx="6143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>
              <a:extLst>
                <a:ext uri="{FF2B5EF4-FFF2-40B4-BE49-F238E27FC236}">
                  <a16:creationId xmlns:a16="http://schemas.microsoft.com/office/drawing/2014/main" id="{DD76D645-AF65-9341-55EA-8F43536E001D}"/>
                </a:ext>
              </a:extLst>
            </p:cNvPr>
            <p:cNvCxnSpPr>
              <a:endCxn id="157" idx="2"/>
            </p:cNvCxnSpPr>
            <p:nvPr/>
          </p:nvCxnSpPr>
          <p:spPr>
            <a:xfrm>
              <a:off x="7393860" y="1592311"/>
              <a:ext cx="1061883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Прямая соединительная линия 178">
              <a:extLst>
                <a:ext uri="{FF2B5EF4-FFF2-40B4-BE49-F238E27FC236}">
                  <a16:creationId xmlns:a16="http://schemas.microsoft.com/office/drawing/2014/main" id="{59CF04D8-7359-898D-39CA-F1EB08CD39CF}"/>
                </a:ext>
              </a:extLst>
            </p:cNvPr>
            <p:cNvCxnSpPr>
              <a:cxnSpLocks/>
              <a:stCxn id="84" idx="2"/>
            </p:cNvCxnSpPr>
            <p:nvPr/>
          </p:nvCxnSpPr>
          <p:spPr>
            <a:xfrm>
              <a:off x="7393860" y="3747220"/>
              <a:ext cx="1061882" cy="0"/>
            </a:xfrm>
            <a:prstGeom prst="line">
              <a:avLst/>
            </a:prstGeom>
            <a:ln w="1905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Прямая соединительная линия 184">
              <a:extLst>
                <a:ext uri="{FF2B5EF4-FFF2-40B4-BE49-F238E27FC236}">
                  <a16:creationId xmlns:a16="http://schemas.microsoft.com/office/drawing/2014/main" id="{2E1F58EA-69CB-62D3-9CAE-C14AA6ACADA5}"/>
                </a:ext>
              </a:extLst>
            </p:cNvPr>
            <p:cNvCxnSpPr>
              <a:cxnSpLocks/>
            </p:cNvCxnSpPr>
            <p:nvPr/>
          </p:nvCxnSpPr>
          <p:spPr>
            <a:xfrm>
              <a:off x="9753603" y="3745452"/>
              <a:ext cx="614360" cy="0"/>
            </a:xfrm>
            <a:prstGeom prst="line">
              <a:avLst/>
            </a:prstGeom>
            <a:ln w="1905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Прямая соединительная линия 186">
              <a:extLst>
                <a:ext uri="{FF2B5EF4-FFF2-40B4-BE49-F238E27FC236}">
                  <a16:creationId xmlns:a16="http://schemas.microsoft.com/office/drawing/2014/main" id="{872DD7E6-1A47-DB0D-9677-885A0116DA4C}"/>
                </a:ext>
              </a:extLst>
            </p:cNvPr>
            <p:cNvCxnSpPr>
              <a:cxnSpLocks/>
            </p:cNvCxnSpPr>
            <p:nvPr/>
          </p:nvCxnSpPr>
          <p:spPr>
            <a:xfrm>
              <a:off x="10367963" y="1586935"/>
              <a:ext cx="0" cy="215851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D5BAF79-C000-26CA-1F82-0CDBF0575B78}"/>
                </a:ext>
              </a:extLst>
            </p:cNvPr>
            <p:cNvSpPr txBox="1"/>
            <p:nvPr/>
          </p:nvSpPr>
          <p:spPr>
            <a:xfrm>
              <a:off x="5261557" y="248468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ИП </a:t>
              </a:r>
              <a:r>
                <a:rPr lang="en-US" dirty="0"/>
                <a:t>2</a:t>
              </a:r>
              <a:endParaRPr lang="ru-RU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2C8E591-E487-254E-0E9B-7D340922C3F2}"/>
                </a:ext>
              </a:extLst>
            </p:cNvPr>
            <p:cNvSpPr txBox="1"/>
            <p:nvPr/>
          </p:nvSpPr>
          <p:spPr>
            <a:xfrm>
              <a:off x="7664057" y="245285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ИП </a:t>
              </a:r>
              <a:r>
                <a:rPr lang="en-US" dirty="0"/>
                <a:t>3</a:t>
              </a:r>
              <a:endParaRPr lang="ru-RU" dirty="0"/>
            </a:p>
          </p:txBody>
        </p:sp>
        <p:cxnSp>
          <p:nvCxnSpPr>
            <p:cNvPr id="191" name="Прямая соединительная линия 190">
              <a:extLst>
                <a:ext uri="{FF2B5EF4-FFF2-40B4-BE49-F238E27FC236}">
                  <a16:creationId xmlns:a16="http://schemas.microsoft.com/office/drawing/2014/main" id="{1EE5F052-2155-969A-FC21-614F3820B648}"/>
                </a:ext>
              </a:extLst>
            </p:cNvPr>
            <p:cNvCxnSpPr>
              <a:cxnSpLocks/>
              <a:endCxn id="140" idx="0"/>
            </p:cNvCxnSpPr>
            <p:nvPr/>
          </p:nvCxnSpPr>
          <p:spPr>
            <a:xfrm>
              <a:off x="5555226" y="1586935"/>
              <a:ext cx="1" cy="7802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Прямая соединительная линия 191">
              <a:extLst>
                <a:ext uri="{FF2B5EF4-FFF2-40B4-BE49-F238E27FC236}">
                  <a16:creationId xmlns:a16="http://schemas.microsoft.com/office/drawing/2014/main" id="{7853D041-CD84-1582-206B-E48B7C047CE9}"/>
                </a:ext>
              </a:extLst>
            </p:cNvPr>
            <p:cNvCxnSpPr/>
            <p:nvPr/>
          </p:nvCxnSpPr>
          <p:spPr>
            <a:xfrm>
              <a:off x="5565751" y="2957265"/>
              <a:ext cx="1" cy="79450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Прямая соединительная линия 194">
              <a:extLst>
                <a:ext uri="{FF2B5EF4-FFF2-40B4-BE49-F238E27FC236}">
                  <a16:creationId xmlns:a16="http://schemas.microsoft.com/office/drawing/2014/main" id="{2A1E5C99-A82E-CE93-6C70-E404C71919DF}"/>
                </a:ext>
              </a:extLst>
            </p:cNvPr>
            <p:cNvCxnSpPr>
              <a:cxnSpLocks/>
              <a:endCxn id="141" idx="0"/>
            </p:cNvCxnSpPr>
            <p:nvPr/>
          </p:nvCxnSpPr>
          <p:spPr>
            <a:xfrm flipH="1">
              <a:off x="7934801" y="1591489"/>
              <a:ext cx="8373" cy="77566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Прямая соединительная линия 198">
              <a:extLst>
                <a:ext uri="{FF2B5EF4-FFF2-40B4-BE49-F238E27FC236}">
                  <a16:creationId xmlns:a16="http://schemas.microsoft.com/office/drawing/2014/main" id="{AEA5B023-C76E-77F6-953C-D980B2E641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0246" y="2969787"/>
              <a:ext cx="8373" cy="77566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17E0E03C-D6A4-E3B8-F882-6E0CE77E062D}"/>
                </a:ext>
              </a:extLst>
            </p:cNvPr>
            <p:cNvSpPr txBox="1"/>
            <p:nvPr/>
          </p:nvSpPr>
          <p:spPr>
            <a:xfrm>
              <a:off x="4119715" y="739373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</a:t>
              </a:r>
              <a:r>
                <a:rPr lang="en-US" sz="2400" baseline="-25000" dirty="0"/>
                <a:t>0</a:t>
              </a:r>
              <a:endParaRPr lang="ru-RU" sz="2400" baseline="-25000" dirty="0"/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7E1BAD6F-EAB2-FEFF-1989-E1D2F153C1AB}"/>
                </a:ext>
              </a:extLst>
            </p:cNvPr>
            <p:cNvSpPr txBox="1"/>
            <p:nvPr/>
          </p:nvSpPr>
          <p:spPr>
            <a:xfrm>
              <a:off x="6464219" y="739373"/>
              <a:ext cx="641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</a:t>
              </a:r>
              <a:r>
                <a:rPr lang="en-US" sz="2400" baseline="-25000" dirty="0"/>
                <a:t>0</a:t>
              </a:r>
              <a:r>
                <a:rPr lang="en-US" sz="2400" dirty="0"/>
                <a:t>-I</a:t>
              </a:r>
              <a:r>
                <a:rPr lang="en-US" sz="2400" baseline="-25000" dirty="0"/>
                <a:t>1</a:t>
              </a:r>
              <a:endParaRPr lang="ru-RU" sz="2400" baseline="-25000" dirty="0"/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83634024-C5BE-9879-D71A-ECA721B952E5}"/>
                </a:ext>
              </a:extLst>
            </p:cNvPr>
            <p:cNvSpPr txBox="1"/>
            <p:nvPr/>
          </p:nvSpPr>
          <p:spPr>
            <a:xfrm>
              <a:off x="8642557" y="739373"/>
              <a:ext cx="976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</a:t>
              </a:r>
              <a:r>
                <a:rPr lang="en-US" sz="2400" baseline="-25000" dirty="0"/>
                <a:t>0</a:t>
              </a:r>
              <a:r>
                <a:rPr lang="en-US" sz="2400" dirty="0"/>
                <a:t>-I</a:t>
              </a:r>
              <a:r>
                <a:rPr lang="en-US" sz="2400" baseline="-25000" dirty="0"/>
                <a:t>1</a:t>
              </a:r>
              <a:r>
                <a:rPr lang="en-US" sz="2400" dirty="0"/>
                <a:t>+I</a:t>
              </a:r>
              <a:r>
                <a:rPr lang="en-US" sz="2400" baseline="-25000" dirty="0"/>
                <a:t>2</a:t>
              </a:r>
              <a:endParaRPr lang="ru-RU" sz="2400" baseline="-25000" dirty="0"/>
            </a:p>
          </p:txBody>
        </p:sp>
        <p:cxnSp>
          <p:nvCxnSpPr>
            <p:cNvPr id="209" name="Прямая со стрелкой 208">
              <a:extLst>
                <a:ext uri="{FF2B5EF4-FFF2-40B4-BE49-F238E27FC236}">
                  <a16:creationId xmlns:a16="http://schemas.microsoft.com/office/drawing/2014/main" id="{14D90DF7-10F4-8139-CFC7-219DCA1E7C5F}"/>
                </a:ext>
              </a:extLst>
            </p:cNvPr>
            <p:cNvCxnSpPr/>
            <p:nvPr/>
          </p:nvCxnSpPr>
          <p:spPr>
            <a:xfrm rot="16200000">
              <a:off x="2212608" y="1992564"/>
              <a:ext cx="639097" cy="0"/>
            </a:xfrm>
            <a:prstGeom prst="straightConnector1">
              <a:avLst/>
            </a:prstGeom>
            <a:ln w="2540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6989650C-36E0-04F0-79F6-D7D84D04620C}"/>
                </a:ext>
              </a:extLst>
            </p:cNvPr>
            <p:cNvSpPr txBox="1"/>
            <p:nvPr/>
          </p:nvSpPr>
          <p:spPr>
            <a:xfrm>
              <a:off x="2172762" y="1769498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</a:t>
              </a:r>
              <a:r>
                <a:rPr lang="en-US" sz="2400" baseline="-25000" dirty="0"/>
                <a:t>0</a:t>
              </a:r>
              <a:endParaRPr lang="ru-RU" sz="2400" baseline="-25000" dirty="0"/>
            </a:p>
          </p:txBody>
        </p:sp>
        <p:cxnSp>
          <p:nvCxnSpPr>
            <p:cNvPr id="212" name="Прямая со стрелкой 211">
              <a:extLst>
                <a:ext uri="{FF2B5EF4-FFF2-40B4-BE49-F238E27FC236}">
                  <a16:creationId xmlns:a16="http://schemas.microsoft.com/office/drawing/2014/main" id="{DB7AE5B6-4562-E3A5-5DF1-B4633F225BD2}"/>
                </a:ext>
              </a:extLst>
            </p:cNvPr>
            <p:cNvCxnSpPr/>
            <p:nvPr/>
          </p:nvCxnSpPr>
          <p:spPr>
            <a:xfrm rot="16200000">
              <a:off x="7459866" y="1992531"/>
              <a:ext cx="639097" cy="0"/>
            </a:xfrm>
            <a:prstGeom prst="straightConnector1">
              <a:avLst/>
            </a:prstGeom>
            <a:ln w="2540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90E9B979-9B0E-E07F-A565-A11082D8D3D2}"/>
                </a:ext>
              </a:extLst>
            </p:cNvPr>
            <p:cNvSpPr txBox="1"/>
            <p:nvPr/>
          </p:nvSpPr>
          <p:spPr>
            <a:xfrm>
              <a:off x="7339162" y="180786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</a:t>
              </a:r>
              <a:r>
                <a:rPr lang="en-US" sz="2400" baseline="-25000" dirty="0"/>
                <a:t>2</a:t>
              </a:r>
              <a:endParaRPr lang="ru-RU" sz="2400" baseline="-25000" dirty="0"/>
            </a:p>
          </p:txBody>
        </p:sp>
        <p:cxnSp>
          <p:nvCxnSpPr>
            <p:cNvPr id="214" name="Прямая со стрелкой 213">
              <a:extLst>
                <a:ext uri="{FF2B5EF4-FFF2-40B4-BE49-F238E27FC236}">
                  <a16:creationId xmlns:a16="http://schemas.microsoft.com/office/drawing/2014/main" id="{F9EA2B28-33B2-D28F-180B-7E04FEB8493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111610" y="1937456"/>
              <a:ext cx="639097" cy="0"/>
            </a:xfrm>
            <a:prstGeom prst="straightConnector1">
              <a:avLst/>
            </a:prstGeom>
            <a:ln w="2540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287A9082-3EA1-20A6-E03A-31190F7E3C12}"/>
                </a:ext>
              </a:extLst>
            </p:cNvPr>
            <p:cNvSpPr txBox="1"/>
            <p:nvPr/>
          </p:nvSpPr>
          <p:spPr>
            <a:xfrm>
              <a:off x="4999547" y="1759536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</a:t>
              </a:r>
              <a:r>
                <a:rPr lang="en-US" sz="2400" baseline="-25000" dirty="0"/>
                <a:t>1</a:t>
              </a:r>
              <a:endParaRPr lang="ru-RU" sz="2400" baseline="-25000" dirty="0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A1CD7D88-EA54-3167-DE4A-C8F25A936F69}"/>
                </a:ext>
              </a:extLst>
            </p:cNvPr>
            <p:cNvSpPr txBox="1"/>
            <p:nvPr/>
          </p:nvSpPr>
          <p:spPr>
            <a:xfrm>
              <a:off x="4080034" y="1672982"/>
              <a:ext cx="381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FE6F642F-1137-E962-489E-F64596EE6CB8}"/>
                </a:ext>
              </a:extLst>
            </p:cNvPr>
            <p:cNvSpPr txBox="1"/>
            <p:nvPr/>
          </p:nvSpPr>
          <p:spPr>
            <a:xfrm>
              <a:off x="6627134" y="1689851"/>
              <a:ext cx="32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B7F24C8C-9942-77AF-23DC-0C4051606E52}"/>
                </a:ext>
              </a:extLst>
            </p:cNvPr>
            <p:cNvSpPr txBox="1"/>
            <p:nvPr/>
          </p:nvSpPr>
          <p:spPr>
            <a:xfrm>
              <a:off x="8925445" y="1689851"/>
              <a:ext cx="32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25465AEE-BCCF-8DF9-543F-18306CBEBB8D}"/>
              </a:ext>
            </a:extLst>
          </p:cNvPr>
          <p:cNvSpPr txBox="1"/>
          <p:nvPr/>
        </p:nvSpPr>
        <p:spPr>
          <a:xfrm>
            <a:off x="446431" y="4405732"/>
            <a:ext cx="2592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ИП1 (ПИТ11)</a:t>
            </a:r>
            <a:r>
              <a:rPr lang="en-US" dirty="0"/>
              <a:t>:  I</a:t>
            </a:r>
            <a:r>
              <a:rPr lang="en-US" baseline="-25000" dirty="0"/>
              <a:t>0max</a:t>
            </a:r>
            <a:r>
              <a:rPr lang="en-US" dirty="0"/>
              <a:t>=11</a:t>
            </a:r>
            <a:r>
              <a:rPr lang="ru-RU" dirty="0"/>
              <a:t>кА</a:t>
            </a:r>
          </a:p>
          <a:p>
            <a:r>
              <a:rPr lang="ru-RU" dirty="0"/>
              <a:t>ИП2 (ПИТ06)</a:t>
            </a:r>
            <a:r>
              <a:rPr lang="en-US" dirty="0"/>
              <a:t>:  I</a:t>
            </a:r>
            <a:r>
              <a:rPr lang="en-US" baseline="-25000" dirty="0"/>
              <a:t>1max</a:t>
            </a:r>
            <a:r>
              <a:rPr lang="en-US" dirty="0"/>
              <a:t>=600A</a:t>
            </a:r>
          </a:p>
          <a:p>
            <a:r>
              <a:rPr lang="ru-RU" dirty="0"/>
              <a:t>ИП3 (ПИТ03)</a:t>
            </a:r>
            <a:r>
              <a:rPr lang="en-US" dirty="0"/>
              <a:t>:  I</a:t>
            </a:r>
            <a:r>
              <a:rPr lang="en-US" baseline="-25000" dirty="0"/>
              <a:t>2max</a:t>
            </a:r>
            <a:r>
              <a:rPr lang="en-US" dirty="0"/>
              <a:t>=300A</a:t>
            </a:r>
            <a:endParaRPr lang="ru-RU" dirty="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9DD3D003-A920-CADF-970A-7843D519C672}"/>
              </a:ext>
            </a:extLst>
          </p:cNvPr>
          <p:cNvSpPr txBox="1"/>
          <p:nvPr/>
        </p:nvSpPr>
        <p:spPr>
          <a:xfrm>
            <a:off x="5365353" y="4304820"/>
            <a:ext cx="1955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baseline="-25000" dirty="0"/>
              <a:t>1</a:t>
            </a:r>
            <a:r>
              <a:rPr lang="en-US" sz="2400" dirty="0"/>
              <a:t>(t)=k</a:t>
            </a:r>
            <a:r>
              <a:rPr lang="en-US" sz="2400" baseline="-25000" dirty="0"/>
              <a:t>1</a:t>
            </a:r>
            <a:r>
              <a:rPr lang="en-US" sz="2400" dirty="0"/>
              <a:t>(t)∙I</a:t>
            </a:r>
            <a:r>
              <a:rPr lang="en-US" sz="2400" baseline="-25000" dirty="0"/>
              <a:t>0</a:t>
            </a:r>
            <a:r>
              <a:rPr lang="en-US" sz="2400" dirty="0"/>
              <a:t>(t) </a:t>
            </a:r>
            <a:endParaRPr lang="ru-RU" sz="2400" dirty="0"/>
          </a:p>
          <a:p>
            <a:r>
              <a:rPr lang="en-US" sz="2400" dirty="0"/>
              <a:t>I</a:t>
            </a:r>
            <a:r>
              <a:rPr lang="en-US" sz="2400" baseline="-25000" dirty="0"/>
              <a:t>2</a:t>
            </a:r>
            <a:r>
              <a:rPr lang="en-US" sz="2400" dirty="0"/>
              <a:t>(t)=k</a:t>
            </a:r>
            <a:r>
              <a:rPr lang="en-US" sz="2400" baseline="-25000" dirty="0"/>
              <a:t>2</a:t>
            </a:r>
            <a:r>
              <a:rPr lang="en-US" sz="2400" dirty="0"/>
              <a:t>(t)∙I</a:t>
            </a:r>
            <a:r>
              <a:rPr lang="en-US" sz="2400" baseline="-25000" dirty="0"/>
              <a:t>0</a:t>
            </a:r>
            <a:r>
              <a:rPr lang="en-US" sz="2400" dirty="0"/>
              <a:t>(t) </a:t>
            </a:r>
            <a:endParaRPr lang="ru-RU" sz="2400" dirty="0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5D53F9DD-996A-5776-3566-47DEBBE2DDDA}"/>
              </a:ext>
            </a:extLst>
          </p:cNvPr>
          <p:cNvSpPr txBox="1"/>
          <p:nvPr/>
        </p:nvSpPr>
        <p:spPr>
          <a:xfrm>
            <a:off x="123209" y="6393380"/>
            <a:ext cx="426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Схема питания </a:t>
            </a:r>
            <a:r>
              <a:rPr lang="ru-RU" dirty="0" err="1"/>
              <a:t>Нуклотрона</a:t>
            </a:r>
            <a:r>
              <a:rPr lang="ru-RU" dirty="0"/>
              <a:t> – аналогична.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0BE13EE0-50B4-0FA9-E1F8-3AA6DD93164F}"/>
              </a:ext>
            </a:extLst>
          </p:cNvPr>
          <p:cNvSpPr txBox="1"/>
          <p:nvPr/>
        </p:nvSpPr>
        <p:spPr>
          <a:xfrm>
            <a:off x="3403393" y="5481666"/>
            <a:ext cx="7835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k1 </a:t>
            </a:r>
            <a:r>
              <a:rPr lang="ru-RU" sz="2000" dirty="0"/>
              <a:t>и </a:t>
            </a:r>
            <a:r>
              <a:rPr lang="en-US" sz="2000" dirty="0"/>
              <a:t>k</a:t>
            </a:r>
            <a:r>
              <a:rPr lang="ru-RU" sz="2000" dirty="0"/>
              <a:t>2 определяют частоты бетатронных колебаний (рабочая точка ускорителя) и могут меняться на определенных участках цикла.</a:t>
            </a:r>
          </a:p>
        </p:txBody>
      </p:sp>
    </p:spTree>
    <p:extLst>
      <p:ext uri="{BB962C8B-B14F-4D97-AF65-F5344CB8AC3E}">
        <p14:creationId xmlns:p14="http://schemas.microsoft.com/office/powerpoint/2010/main" val="24702912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EBB07-E7BC-1AC4-7991-FE7A19D0B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92B750-1217-5A85-AF1D-A3D6B43C3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400" dirty="0"/>
              <a:t>Введение – ускорительный комплекс, цикл работы, циклы отдельных ускорителей</a:t>
            </a:r>
          </a:p>
          <a:p>
            <a:r>
              <a:rPr lang="ru-RU" sz="1400" dirty="0"/>
              <a:t>Цикл Бустера и </a:t>
            </a:r>
            <a:r>
              <a:rPr lang="ru-RU" sz="1400" dirty="0" err="1"/>
              <a:t>Нуклотрона</a:t>
            </a:r>
            <a:r>
              <a:rPr lang="ru-RU" sz="1400" dirty="0"/>
              <a:t> – ускорение от инжекции из ЛУ до вывода (медленного или быстрого).</a:t>
            </a:r>
            <a:endParaRPr lang="en-US" sz="1400" dirty="0"/>
          </a:p>
          <a:p>
            <a:r>
              <a:rPr lang="ru-RU" sz="1400" dirty="0"/>
              <a:t>Соединение магнитных элементов в 3 группы. 3 источника тока 11кА, 600А, 300А</a:t>
            </a:r>
          </a:p>
          <a:p>
            <a:r>
              <a:rPr lang="ru-RU" sz="1400" dirty="0"/>
              <a:t>Как выглядит цикл – линейные участки (рост поля, столы) и нелинейные</a:t>
            </a:r>
            <a:r>
              <a:rPr lang="en-US" sz="1400" dirty="0"/>
              <a:t> </a:t>
            </a:r>
            <a:r>
              <a:rPr lang="ru-RU" sz="1400" dirty="0"/>
              <a:t>участки, критерии их формирования</a:t>
            </a:r>
            <a:r>
              <a:rPr lang="en-US" sz="1400" dirty="0"/>
              <a:t>.</a:t>
            </a:r>
            <a:endParaRPr lang="ru-RU" sz="1400" dirty="0"/>
          </a:p>
          <a:p>
            <a:r>
              <a:rPr lang="ru-RU" sz="1400" dirty="0"/>
              <a:t>Принцип управления источниками при помощи серий + и –</a:t>
            </a:r>
            <a:r>
              <a:rPr lang="en-US" sz="1400" dirty="0"/>
              <a:t>:</a:t>
            </a:r>
            <a:r>
              <a:rPr lang="ru-RU" sz="1400" dirty="0"/>
              <a:t>  </a:t>
            </a:r>
            <a:endParaRPr lang="en-US" sz="1400" dirty="0"/>
          </a:p>
          <a:p>
            <a:pPr lvl="1"/>
            <a:r>
              <a:rPr lang="ru-RU" sz="1200" dirty="0"/>
              <a:t>серии </a:t>
            </a:r>
            <a:r>
              <a:rPr lang="en-US" sz="1200" dirty="0"/>
              <a:t>I0, I0’, k1*I0, k2*I0 , (k1*I0)’, (k2*I0)’</a:t>
            </a:r>
          </a:p>
          <a:p>
            <a:pPr lvl="1"/>
            <a:r>
              <a:rPr lang="ru-RU" sz="1200" dirty="0"/>
              <a:t>Параметры серий</a:t>
            </a:r>
            <a:r>
              <a:rPr lang="en-US" sz="1200" dirty="0"/>
              <a:t>: </a:t>
            </a:r>
            <a:r>
              <a:rPr lang="ru-RU" sz="1200" dirty="0"/>
              <a:t>цена одного импульса, максимальная частота серии</a:t>
            </a:r>
            <a:endParaRPr lang="en-US" sz="1200" dirty="0"/>
          </a:p>
          <a:p>
            <a:r>
              <a:rPr lang="ru-RU" sz="1400" dirty="0"/>
              <a:t>Примеры токов </a:t>
            </a:r>
            <a:r>
              <a:rPr lang="en-US" sz="1400" dirty="0"/>
              <a:t>I </a:t>
            </a:r>
            <a:r>
              <a:rPr lang="ru-RU" sz="1400" dirty="0"/>
              <a:t>и </a:t>
            </a:r>
            <a:r>
              <a:rPr lang="en-US" sz="1400" dirty="0"/>
              <a:t>I’</a:t>
            </a:r>
            <a:r>
              <a:rPr lang="ru-RU" sz="1400" dirty="0"/>
              <a:t> и соответствующих серий </a:t>
            </a:r>
            <a:r>
              <a:rPr lang="en-US" sz="1400" dirty="0"/>
              <a:t>I+ </a:t>
            </a:r>
            <a:r>
              <a:rPr lang="ru-RU" sz="1400" dirty="0"/>
              <a:t>и </a:t>
            </a:r>
            <a:r>
              <a:rPr lang="en-US" sz="1400" dirty="0"/>
              <a:t>I</a:t>
            </a:r>
            <a:r>
              <a:rPr lang="ru-RU" sz="1400" dirty="0"/>
              <a:t>-</a:t>
            </a:r>
          </a:p>
          <a:p>
            <a:r>
              <a:rPr lang="ru-RU" sz="1400" dirty="0" err="1"/>
              <a:t>Циклозадающая</a:t>
            </a:r>
            <a:r>
              <a:rPr lang="ru-RU" sz="1400" dirty="0"/>
              <a:t> аппаратура – модуль </a:t>
            </a:r>
            <a:r>
              <a:rPr lang="en-US" sz="1400" dirty="0"/>
              <a:t>NI, </a:t>
            </a:r>
            <a:r>
              <a:rPr lang="ru-RU" sz="1400" dirty="0" err="1"/>
              <a:t>крейт</a:t>
            </a:r>
            <a:r>
              <a:rPr lang="ru-RU" sz="1400" dirty="0"/>
              <a:t> раздачи сигналов</a:t>
            </a:r>
            <a:r>
              <a:rPr lang="en-US" sz="1400" dirty="0"/>
              <a:t>, </a:t>
            </a:r>
            <a:r>
              <a:rPr lang="ru-RU" sz="1400" dirty="0"/>
              <a:t>модули АЦП (измерения) и ЦАП (задача защиты по напряжению, </a:t>
            </a:r>
            <a:r>
              <a:rPr lang="ru-RU" sz="1400" dirty="0" err="1"/>
              <a:t>бамп</a:t>
            </a:r>
            <a:r>
              <a:rPr lang="ru-RU" sz="1400" dirty="0"/>
              <a:t> поля)</a:t>
            </a:r>
            <a:r>
              <a:rPr lang="en-US" sz="1400" dirty="0"/>
              <a:t>:</a:t>
            </a:r>
          </a:p>
          <a:p>
            <a:pPr lvl="1"/>
            <a:r>
              <a:rPr lang="ru-RU" sz="1000" dirty="0"/>
              <a:t>Устройство модуля – ПЛИС, память </a:t>
            </a:r>
            <a:r>
              <a:rPr lang="en-US" sz="1000" dirty="0"/>
              <a:t>DRAM, </a:t>
            </a:r>
            <a:r>
              <a:rPr lang="ru-RU" sz="1000" dirty="0"/>
              <a:t>связь с контроллером</a:t>
            </a:r>
          </a:p>
          <a:p>
            <a:pPr lvl="1"/>
            <a:r>
              <a:rPr lang="ru-RU" sz="1000" dirty="0"/>
              <a:t>Прошивка и программа интерфейса к регистрам ПЛИС</a:t>
            </a:r>
          </a:p>
          <a:p>
            <a:pPr lvl="1"/>
            <a:r>
              <a:rPr lang="ru-RU" sz="1000" dirty="0"/>
              <a:t>Составные части прошивки</a:t>
            </a:r>
            <a:r>
              <a:rPr lang="en-US" sz="1000" dirty="0"/>
              <a:t>: DFG, RTS, PSI, inputs, </a:t>
            </a:r>
            <a:r>
              <a:rPr lang="ru-RU" sz="1000" dirty="0"/>
              <a:t>блокировки</a:t>
            </a:r>
            <a:r>
              <a:rPr lang="en-US" sz="1000" dirty="0"/>
              <a:t>.</a:t>
            </a:r>
          </a:p>
          <a:p>
            <a:pPr lvl="1"/>
            <a:r>
              <a:rPr lang="ru-RU" sz="1000" dirty="0"/>
              <a:t>Пример реализации в </a:t>
            </a:r>
            <a:r>
              <a:rPr lang="en-US" sz="1000" dirty="0"/>
              <a:t>Labview FPGA –</a:t>
            </a:r>
            <a:r>
              <a:rPr lang="ru-RU" sz="1000" dirty="0"/>
              <a:t>автомат состояний</a:t>
            </a:r>
          </a:p>
          <a:p>
            <a:pPr lvl="1"/>
            <a:r>
              <a:rPr lang="ru-RU" sz="1000" dirty="0"/>
              <a:t>Принцип работы – внутренний генератор или внешний, привязка к 50 Гц, типичный цикл – проверка блокировок, генерация серий, набор РТС и измерений в </a:t>
            </a:r>
            <a:r>
              <a:rPr lang="en-US" sz="1000" dirty="0"/>
              <a:t>user inputs</a:t>
            </a:r>
            <a:endParaRPr lang="ru-RU" sz="1000" dirty="0"/>
          </a:p>
          <a:p>
            <a:pPr lvl="1"/>
            <a:r>
              <a:rPr lang="ru-RU" sz="1000" dirty="0"/>
              <a:t>Связь с системами синхронизации – синхронизация </a:t>
            </a:r>
            <a:r>
              <a:rPr lang="ru-RU" sz="1000" dirty="0" err="1"/>
              <a:t>Ширикова</a:t>
            </a:r>
            <a:r>
              <a:rPr lang="ru-RU" sz="1000" dirty="0"/>
              <a:t> и Донца, синхронизация </a:t>
            </a:r>
            <a:r>
              <a:rPr lang="en-US" sz="1000" dirty="0"/>
              <a:t>MRF</a:t>
            </a:r>
            <a:r>
              <a:rPr lang="ru-RU" sz="1000" dirty="0"/>
              <a:t>.</a:t>
            </a:r>
            <a:endParaRPr lang="en-US" sz="1000" dirty="0"/>
          </a:p>
          <a:p>
            <a:pPr lvl="1"/>
            <a:r>
              <a:rPr lang="ru-RU" sz="1000" dirty="0"/>
              <a:t>Совместная работа Бустера и </a:t>
            </a:r>
            <a:r>
              <a:rPr lang="ru-RU" sz="1000" dirty="0" err="1"/>
              <a:t>Нуклотрона</a:t>
            </a:r>
            <a:r>
              <a:rPr lang="ru-RU" sz="1000" dirty="0"/>
              <a:t>, переход на внешние синхроимпульсы и привязка к 50Гц.</a:t>
            </a:r>
          </a:p>
          <a:p>
            <a:pPr lvl="1"/>
            <a:r>
              <a:rPr lang="ru-RU" sz="1000" dirty="0"/>
              <a:t>Отличия ЦЗА Бустера и </a:t>
            </a:r>
            <a:r>
              <a:rPr lang="ru-RU" sz="1000" dirty="0" err="1"/>
              <a:t>Нуклотрона</a:t>
            </a:r>
            <a:r>
              <a:rPr lang="ru-RU" sz="1000" dirty="0"/>
              <a:t>.</a:t>
            </a:r>
          </a:p>
          <a:p>
            <a:r>
              <a:rPr lang="ru-RU" sz="1400" dirty="0"/>
              <a:t>Общий обзор софта</a:t>
            </a:r>
            <a:r>
              <a:rPr lang="en-US" sz="1400" dirty="0"/>
              <a:t>: </a:t>
            </a:r>
            <a:r>
              <a:rPr lang="ru-RU" sz="1400" dirty="0"/>
              <a:t>устройства танго, прошивка </a:t>
            </a:r>
            <a:r>
              <a:rPr lang="en-US" sz="1400" dirty="0"/>
              <a:t>Labview FPGA, </a:t>
            </a:r>
            <a:r>
              <a:rPr lang="ru-RU" sz="1400" dirty="0"/>
              <a:t>сервер, клиент.</a:t>
            </a:r>
          </a:p>
          <a:p>
            <a:r>
              <a:rPr lang="ru-RU" sz="1400" dirty="0"/>
              <a:t>Обзор стандартной клиентской программы</a:t>
            </a:r>
            <a:r>
              <a:rPr lang="en-US" sz="1400" dirty="0"/>
              <a:t>:</a:t>
            </a:r>
          </a:p>
          <a:p>
            <a:pPr lvl="1"/>
            <a:r>
              <a:rPr lang="ru-RU" sz="1000" dirty="0"/>
              <a:t>Задание нового цикла</a:t>
            </a:r>
          </a:p>
          <a:p>
            <a:pPr lvl="1"/>
            <a:r>
              <a:rPr lang="ru-RU" sz="1000" dirty="0"/>
              <a:t>Области на графике</a:t>
            </a:r>
          </a:p>
          <a:p>
            <a:pPr lvl="1"/>
            <a:r>
              <a:rPr lang="ru-RU" sz="1000" dirty="0"/>
              <a:t>Задание синхроимпульсов</a:t>
            </a:r>
            <a:r>
              <a:rPr lang="en-US" sz="1000" dirty="0"/>
              <a:t>: </a:t>
            </a:r>
            <a:r>
              <a:rPr lang="ru-RU" sz="1000" dirty="0"/>
              <a:t>инжекция (+113мс), ВЧ, </a:t>
            </a:r>
            <a:r>
              <a:rPr lang="ru-RU" sz="1000" dirty="0" err="1"/>
              <a:t>бамп</a:t>
            </a:r>
            <a:r>
              <a:rPr lang="ru-RU" sz="1000" dirty="0"/>
              <a:t>, вывод (+120мс)</a:t>
            </a:r>
          </a:p>
          <a:p>
            <a:pPr lvl="1"/>
            <a:r>
              <a:rPr lang="ru-RU" sz="1000" dirty="0"/>
              <a:t>Синхроимпульсы ВЧ </a:t>
            </a:r>
            <a:endParaRPr lang="en-US" sz="1000" dirty="0"/>
          </a:p>
          <a:p>
            <a:pPr lvl="1"/>
            <a:r>
              <a:rPr lang="ru-RU" sz="1000" dirty="0"/>
              <a:t>Нормальная работа и аварийные ситуации</a:t>
            </a:r>
          </a:p>
          <a:p>
            <a:pPr lvl="1"/>
            <a:r>
              <a:rPr lang="ru-RU" sz="1000" dirty="0"/>
              <a:t>Архив</a:t>
            </a:r>
            <a:r>
              <a:rPr lang="en-US" sz="1000" dirty="0"/>
              <a:t>: </a:t>
            </a:r>
            <a:r>
              <a:rPr lang="ru-RU" sz="1000" dirty="0"/>
              <a:t>аварии и общий</a:t>
            </a:r>
          </a:p>
          <a:p>
            <a:r>
              <a:rPr lang="ru-RU" sz="1400" dirty="0"/>
              <a:t>Новая клиентская программа</a:t>
            </a:r>
            <a:r>
              <a:rPr lang="en-US" sz="1400" dirty="0"/>
              <a:t>: </a:t>
            </a:r>
            <a:r>
              <a:rPr lang="ru-RU" sz="1400" dirty="0" err="1"/>
              <a:t>мультиплатформенность</a:t>
            </a:r>
            <a:r>
              <a:rPr lang="ru-RU" sz="1400" dirty="0"/>
              <a:t>, поддержка </a:t>
            </a:r>
            <a:r>
              <a:rPr lang="en-US" sz="1400" dirty="0" err="1"/>
              <a:t>HiDPI</a:t>
            </a:r>
            <a:r>
              <a:rPr lang="en-US" sz="1400" dirty="0"/>
              <a:t>, </a:t>
            </a:r>
            <a:r>
              <a:rPr lang="ru-RU" sz="1400" dirty="0"/>
              <a:t>отображение со стойки измерения токов</a:t>
            </a:r>
            <a:r>
              <a:rPr lang="en-US" sz="1400" dirty="0"/>
              <a:t>.</a:t>
            </a:r>
          </a:p>
          <a:p>
            <a:r>
              <a:rPr lang="ru-RU" sz="1400" dirty="0"/>
              <a:t>Первоочередные задачи</a:t>
            </a:r>
            <a:r>
              <a:rPr lang="en-US" sz="1400" dirty="0"/>
              <a:t>: </a:t>
            </a:r>
            <a:r>
              <a:rPr lang="ru-RU" sz="1400" dirty="0"/>
              <a:t>обновление ПО ЦЗА </a:t>
            </a:r>
            <a:r>
              <a:rPr lang="ru-RU" sz="1400" dirty="0" err="1"/>
              <a:t>Нуклотрона</a:t>
            </a:r>
            <a:r>
              <a:rPr lang="ru-RU" sz="1400" dirty="0"/>
              <a:t> для </a:t>
            </a:r>
            <a:r>
              <a:rPr lang="en-US" sz="1400" dirty="0"/>
              <a:t>TANGO, </a:t>
            </a:r>
            <a:r>
              <a:rPr lang="ru-RU" sz="1400" dirty="0"/>
              <a:t>внедрение новых клиентов</a:t>
            </a:r>
            <a:r>
              <a:rPr lang="en-US" sz="1400" dirty="0"/>
              <a:t>.</a:t>
            </a:r>
            <a:endParaRPr lang="ru-RU" sz="1400" dirty="0"/>
          </a:p>
        </p:txBody>
      </p:sp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id="{12BCDA59-C35D-ED64-B9B6-4F3008439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0554" y="6492876"/>
            <a:ext cx="501445" cy="365125"/>
          </a:xfrm>
        </p:spPr>
        <p:txBody>
          <a:bodyPr/>
          <a:lstStyle/>
          <a:p>
            <a:fld id="{D1E50708-7D5C-4AB2-92F9-9A54DA706186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80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9AD04-ED35-D9F6-CBEA-0B1D6C1FC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управления источниками при помощи серий </a:t>
            </a:r>
            <a:r>
              <a:rPr lang="en-US" dirty="0"/>
              <a:t>“</a:t>
            </a:r>
            <a:r>
              <a:rPr lang="ru-RU" dirty="0"/>
              <a:t>+</a:t>
            </a:r>
            <a:r>
              <a:rPr lang="en-US" dirty="0"/>
              <a:t>”</a:t>
            </a:r>
            <a:r>
              <a:rPr lang="ru-RU" dirty="0"/>
              <a:t> и </a:t>
            </a:r>
            <a:r>
              <a:rPr lang="en-US" dirty="0"/>
              <a:t>“</a:t>
            </a:r>
            <a:r>
              <a:rPr lang="ru-RU" dirty="0"/>
              <a:t>-</a:t>
            </a:r>
            <a:r>
              <a:rPr lang="en-US" dirty="0"/>
              <a:t>”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4B0926-CE86-3250-49B5-778D2C8AA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82FEAC-860F-7B78-B6E3-F1A08A3D4D50}"/>
              </a:ext>
            </a:extLst>
          </p:cNvPr>
          <p:cNvSpPr txBox="1"/>
          <p:nvPr/>
        </p:nvSpPr>
        <p:spPr>
          <a:xfrm>
            <a:off x="307257" y="657976"/>
            <a:ext cx="11884742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сточники управляются «+» и «-» сериями импульсов. Приход одного импульса серии вызывает увеличение (для «+» серии) или уменьшение («-» серия) соответствующей функции на минимально принятую величину (квант)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0.01A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характеризуется количеством импульсов и частотой их следования. Чем быстрее изменяется ток, тем больше частота следования импульсов. Максимальная частота серий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МГц.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1B0880-E85F-2E89-8D7C-90E6FA5B8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2654710"/>
            <a:ext cx="4442883" cy="32311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3C8ACA-DBF3-3871-CF35-0B5FAEA05332}"/>
              </a:ext>
            </a:extLst>
          </p:cNvPr>
          <p:cNvSpPr txBox="1"/>
          <p:nvPr/>
        </p:nvSpPr>
        <p:spPr>
          <a:xfrm>
            <a:off x="250724" y="2280595"/>
            <a:ext cx="3154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Количество импульсов за 1 мс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F5401-70EA-E8DD-3626-E5601F05089E}"/>
              </a:ext>
            </a:extLst>
          </p:cNvPr>
          <p:cNvSpPr txBox="1"/>
          <p:nvPr/>
        </p:nvSpPr>
        <p:spPr>
          <a:xfrm>
            <a:off x="483992" y="5885898"/>
            <a:ext cx="3976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Сумма импульсов.  </a:t>
            </a:r>
          </a:p>
          <a:p>
            <a:r>
              <a:rPr lang="ru-RU" dirty="0"/>
              <a:t>Ток равен сумме импульсов * на 0.01А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F419A5-D1F7-A27D-C200-68E6CBE44A37}"/>
              </a:ext>
            </a:extLst>
          </p:cNvPr>
          <p:cNvSpPr txBox="1"/>
          <p:nvPr/>
        </p:nvSpPr>
        <p:spPr>
          <a:xfrm>
            <a:off x="5220175" y="5140573"/>
            <a:ext cx="697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максимальной скорости нарастания тока </a:t>
            </a:r>
            <a:r>
              <a:rPr lang="en-US" dirty="0"/>
              <a:t>I</a:t>
            </a:r>
            <a:r>
              <a:rPr lang="en-US" baseline="-25000" dirty="0"/>
              <a:t>0</a:t>
            </a:r>
            <a:r>
              <a:rPr lang="ru-RU" dirty="0"/>
              <a:t> 7000А</a:t>
            </a:r>
            <a:r>
              <a:rPr lang="en-US" dirty="0"/>
              <a:t>/c,</a:t>
            </a:r>
          </a:p>
          <a:p>
            <a:r>
              <a:rPr lang="ru-RU" dirty="0"/>
              <a:t>максимальная частота серии составляет 0.7 МГц. Типичное число количества серий в цикле</a:t>
            </a:r>
            <a:r>
              <a:rPr lang="en-US" dirty="0"/>
              <a:t>: &gt;10000 </a:t>
            </a:r>
            <a:r>
              <a:rPr lang="ru-RU" dirty="0"/>
              <a:t>на каждую последовательность.</a:t>
            </a:r>
          </a:p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0E2240-4041-D846-1DD0-BFEC6DFB59B5}"/>
              </a:ext>
            </a:extLst>
          </p:cNvPr>
          <p:cNvSpPr txBox="1"/>
          <p:nvPr/>
        </p:nvSpPr>
        <p:spPr>
          <a:xfrm>
            <a:off x="5127908" y="2086121"/>
            <a:ext cx="6813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Основная задача ЦЗА – выдача на источники последовательности серий, описывающих требуемую зависимость токов от времени</a:t>
            </a:r>
            <a:r>
              <a:rPr lang="en-US" dirty="0"/>
              <a:t> </a:t>
            </a:r>
            <a:r>
              <a:rPr lang="ru-RU" dirty="0"/>
              <a:t>по сигналу начала цикла (НЦ).</a:t>
            </a:r>
            <a:r>
              <a:rPr lang="en-US" dirty="0"/>
              <a:t> </a:t>
            </a:r>
            <a:r>
              <a:rPr lang="ru-RU" dirty="0"/>
              <a:t> Задаются 6 пар последовательностей серий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baseline="-25000" dirty="0"/>
              <a:t>0</a:t>
            </a:r>
            <a:r>
              <a:rPr lang="en-US" dirty="0"/>
              <a:t>(t)  - </a:t>
            </a:r>
            <a:r>
              <a:rPr lang="ru-RU" dirty="0"/>
              <a:t>основной ток</a:t>
            </a:r>
            <a:r>
              <a:rPr lang="en-US" dirty="0"/>
              <a:t> (</a:t>
            </a:r>
            <a:r>
              <a:rPr lang="ru-RU" dirty="0"/>
              <a:t>ПИТ</a:t>
            </a:r>
            <a:r>
              <a:rPr lang="en-US" dirty="0"/>
              <a:t>-11)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I’</a:t>
            </a:r>
            <a:r>
              <a:rPr lang="en-US" baseline="-25000" dirty="0"/>
              <a:t>0</a:t>
            </a:r>
            <a:r>
              <a:rPr lang="en-US" dirty="0"/>
              <a:t>(t)</a:t>
            </a:r>
            <a:r>
              <a:rPr lang="ru-RU" dirty="0"/>
              <a:t>   - производная основного тока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/>
              <a:t>(t)∙I</a:t>
            </a:r>
            <a:r>
              <a:rPr lang="en-US" baseline="-25000" dirty="0"/>
              <a:t>0</a:t>
            </a:r>
            <a:r>
              <a:rPr lang="en-US" dirty="0"/>
              <a:t>(t) – </a:t>
            </a:r>
            <a:r>
              <a:rPr lang="ru-RU" dirty="0"/>
              <a:t>ток источника </a:t>
            </a:r>
            <a:r>
              <a:rPr lang="ru-RU" dirty="0" err="1"/>
              <a:t>токоотбора</a:t>
            </a:r>
            <a:r>
              <a:rPr lang="ru-RU" dirty="0"/>
              <a:t> (ПИТ-06)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(</a:t>
            </a:r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/>
              <a:t>(t)∙I</a:t>
            </a:r>
            <a:r>
              <a:rPr lang="en-US" baseline="-25000" dirty="0"/>
              <a:t>0</a:t>
            </a:r>
            <a:r>
              <a:rPr lang="en-US" dirty="0"/>
              <a:t>(t)</a:t>
            </a:r>
            <a:r>
              <a:rPr lang="ru-RU" dirty="0"/>
              <a:t>)</a:t>
            </a:r>
            <a:r>
              <a:rPr lang="en-US" dirty="0"/>
              <a:t>’ – </a:t>
            </a:r>
            <a:r>
              <a:rPr lang="ru-RU" dirty="0"/>
              <a:t>производная тока источника </a:t>
            </a:r>
            <a:r>
              <a:rPr lang="ru-RU" dirty="0" err="1"/>
              <a:t>токоотбора</a:t>
            </a:r>
            <a:r>
              <a:rPr lang="ru-RU" dirty="0"/>
              <a:t> (ПИТ-06)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ru-RU" baseline="-25000" dirty="0"/>
              <a:t>2</a:t>
            </a:r>
            <a:r>
              <a:rPr lang="en-US" dirty="0"/>
              <a:t>(t)∙I</a:t>
            </a:r>
            <a:r>
              <a:rPr lang="en-US" baseline="-25000" dirty="0"/>
              <a:t>0</a:t>
            </a:r>
            <a:r>
              <a:rPr lang="en-US" dirty="0"/>
              <a:t>(t) – </a:t>
            </a:r>
            <a:r>
              <a:rPr lang="ru-RU" dirty="0"/>
              <a:t>ток источника </a:t>
            </a:r>
            <a:r>
              <a:rPr lang="ru-RU" dirty="0" err="1"/>
              <a:t>токодобавки</a:t>
            </a:r>
            <a:r>
              <a:rPr lang="ru-RU" dirty="0"/>
              <a:t> (ПИТ-03)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(</a:t>
            </a:r>
            <a:r>
              <a:rPr lang="en-US" dirty="0"/>
              <a:t>k</a:t>
            </a:r>
            <a:r>
              <a:rPr lang="ru-RU" baseline="-25000" dirty="0"/>
              <a:t>2</a:t>
            </a:r>
            <a:r>
              <a:rPr lang="en-US" dirty="0"/>
              <a:t>(t)∙I</a:t>
            </a:r>
            <a:r>
              <a:rPr lang="en-US" baseline="-25000" dirty="0"/>
              <a:t>0</a:t>
            </a:r>
            <a:r>
              <a:rPr lang="en-US" dirty="0"/>
              <a:t>(t)</a:t>
            </a:r>
            <a:r>
              <a:rPr lang="ru-RU" dirty="0"/>
              <a:t>)</a:t>
            </a:r>
            <a:r>
              <a:rPr lang="en-US" dirty="0"/>
              <a:t>’ – </a:t>
            </a:r>
            <a:r>
              <a:rPr lang="ru-RU" dirty="0"/>
              <a:t>производная тока источника </a:t>
            </a:r>
            <a:r>
              <a:rPr lang="ru-RU" dirty="0" err="1"/>
              <a:t>токодобавки</a:t>
            </a:r>
            <a:r>
              <a:rPr lang="ru-RU" dirty="0"/>
              <a:t> (ПИТ-03)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2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70D2C-151C-89A5-6F2F-6F36EA3F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цикла, расчет нелинейных переходов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ACF33B-0F73-1C9E-A859-60D3E4542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A1A4C0-D65F-BFC5-7004-F0CB2C03C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3" y="2014748"/>
            <a:ext cx="5604387" cy="29813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715C00-78AC-BAF7-7666-4B0F95742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23" y="1694419"/>
            <a:ext cx="4375354" cy="33016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928D8E-6A04-26C8-8AE9-61B93F408B0E}"/>
              </a:ext>
            </a:extLst>
          </p:cNvPr>
          <p:cNvSpPr txBox="1"/>
          <p:nvPr/>
        </p:nvSpPr>
        <p:spPr>
          <a:xfrm>
            <a:off x="879987" y="583511"/>
            <a:ext cx="10864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Линейные участки соединяются между собой при помощи нелинейных участков</a:t>
            </a:r>
            <a:r>
              <a:rPr lang="en-US" dirty="0"/>
              <a:t>: </a:t>
            </a:r>
            <a:r>
              <a:rPr lang="ru-RU" dirty="0"/>
              <a:t>полиномов 4 степени. На границах участков устанавливаются граничные условия</a:t>
            </a:r>
            <a:r>
              <a:rPr lang="en-US" dirty="0"/>
              <a:t>: </a:t>
            </a:r>
            <a:r>
              <a:rPr lang="ru-RU" dirty="0"/>
              <a:t>равенство функций и первых производных, равенство 0 второй производной.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4F15EB-2281-F569-A4A6-81D79D4D28DE}"/>
              </a:ext>
            </a:extLst>
          </p:cNvPr>
          <p:cNvSpPr txBox="1"/>
          <p:nvPr/>
        </p:nvSpPr>
        <p:spPr>
          <a:xfrm>
            <a:off x="7236542" y="5319252"/>
            <a:ext cx="426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Переход коэффициента </a:t>
            </a:r>
            <a:r>
              <a:rPr lang="en-US" dirty="0"/>
              <a:t>k </a:t>
            </a:r>
            <a:r>
              <a:rPr lang="ru-RU" dirty="0"/>
              <a:t> от </a:t>
            </a:r>
            <a:r>
              <a:rPr lang="en-US" dirty="0"/>
              <a:t>k=k1 </a:t>
            </a:r>
            <a:r>
              <a:rPr lang="ru-RU" dirty="0"/>
              <a:t>до </a:t>
            </a:r>
            <a:r>
              <a:rPr lang="en-US" dirty="0"/>
              <a:t>k=k2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CF8B27-6639-978D-AF22-B7CB956A2B6C}"/>
              </a:ext>
            </a:extLst>
          </p:cNvPr>
          <p:cNvSpPr txBox="1"/>
          <p:nvPr/>
        </p:nvSpPr>
        <p:spPr>
          <a:xfrm>
            <a:off x="806246" y="5180752"/>
            <a:ext cx="4575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Переход между линейными участками поля </a:t>
            </a:r>
          </a:p>
          <a:p>
            <a:r>
              <a:rPr lang="ru-RU" dirty="0"/>
              <a:t>(разные и одинаковые знаки производных)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DC334-0EA7-D6E7-3D46-B771C074ED5F}"/>
              </a:ext>
            </a:extLst>
          </p:cNvPr>
          <p:cNvSpPr txBox="1"/>
          <p:nvPr/>
        </p:nvSpPr>
        <p:spPr>
          <a:xfrm>
            <a:off x="609601" y="6169710"/>
            <a:ext cx="1108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Найденный закон изменения </a:t>
            </a:r>
            <a:r>
              <a:rPr lang="en-US" dirty="0"/>
              <a:t>B </a:t>
            </a:r>
            <a:r>
              <a:rPr lang="ru-RU" dirty="0"/>
              <a:t>пересчитывается с помощью кривой насыщения в закон следования серий импульсов.</a:t>
            </a:r>
          </a:p>
        </p:txBody>
      </p:sp>
    </p:spTree>
    <p:extLst>
      <p:ext uri="{BB962C8B-B14F-4D97-AF65-F5344CB8AC3E}">
        <p14:creationId xmlns:p14="http://schemas.microsoft.com/office/powerpoint/2010/main" val="134760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3F81B-1769-64F4-20F7-084D004A7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последовательности управляющих серий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EA3D67-52C5-22E5-66DF-641DC2B28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4E4D53-46C0-AB3E-BEF3-BCE6B33CA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/>
          <a:stretch/>
        </p:blipFill>
        <p:spPr>
          <a:xfrm>
            <a:off x="895550" y="966787"/>
            <a:ext cx="4698190" cy="42579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8B881B-B2BD-D374-0650-505F1A0906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/>
          <a:stretch/>
        </p:blipFill>
        <p:spPr>
          <a:xfrm>
            <a:off x="6796666" y="934831"/>
            <a:ext cx="4785734" cy="42579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F0835F-DBD8-7387-4DBC-91EE7A5F28C2}"/>
              </a:ext>
            </a:extLst>
          </p:cNvPr>
          <p:cNvSpPr txBox="1"/>
          <p:nvPr/>
        </p:nvSpPr>
        <p:spPr>
          <a:xfrm>
            <a:off x="2291517" y="5224726"/>
            <a:ext cx="2086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Основной ток </a:t>
            </a:r>
            <a:r>
              <a:rPr lang="en-US" sz="2000" dirty="0"/>
              <a:t>I</a:t>
            </a:r>
            <a:r>
              <a:rPr lang="ru-RU" sz="2000" baseline="-25000" dirty="0"/>
              <a:t>0</a:t>
            </a:r>
            <a:r>
              <a:rPr lang="en-US" sz="2000" baseline="-25000" dirty="0"/>
              <a:t> –</a:t>
            </a:r>
            <a:endParaRPr lang="ru-RU" sz="2000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D6092-F773-B1CA-21FE-D4F3EF3F4949}"/>
              </a:ext>
            </a:extLst>
          </p:cNvPr>
          <p:cNvSpPr txBox="1"/>
          <p:nvPr/>
        </p:nvSpPr>
        <p:spPr>
          <a:xfrm>
            <a:off x="7821570" y="5174035"/>
            <a:ext cx="3625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Производная основного тока </a:t>
            </a:r>
            <a:r>
              <a:rPr lang="en-US" sz="2000" dirty="0"/>
              <a:t>I’</a:t>
            </a:r>
            <a:r>
              <a:rPr lang="ru-RU" sz="2000" baseline="-25000" dirty="0"/>
              <a:t>0</a:t>
            </a:r>
            <a:endParaRPr lang="ru-R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E4E6DF-68EE-9DC1-00E6-E3594967768F}"/>
              </a:ext>
            </a:extLst>
          </p:cNvPr>
          <p:cNvSpPr txBox="1"/>
          <p:nvPr/>
        </p:nvSpPr>
        <p:spPr>
          <a:xfrm>
            <a:off x="2291517" y="617368"/>
            <a:ext cx="2251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Счетчики </a:t>
            </a:r>
            <a:r>
              <a:rPr lang="en-US" sz="2000" dirty="0"/>
              <a:t>I “</a:t>
            </a:r>
            <a:r>
              <a:rPr lang="ru-RU" sz="2000" dirty="0"/>
              <a:t>+</a:t>
            </a:r>
            <a:r>
              <a:rPr lang="en-US" sz="2000" dirty="0"/>
              <a:t>”</a:t>
            </a:r>
            <a:r>
              <a:rPr lang="ru-RU" sz="2000" dirty="0"/>
              <a:t> и </a:t>
            </a:r>
            <a:r>
              <a:rPr lang="en-US" sz="2000" dirty="0"/>
              <a:t>“</a:t>
            </a:r>
            <a:r>
              <a:rPr lang="ru-RU" sz="2000" dirty="0"/>
              <a:t>-</a:t>
            </a:r>
            <a:r>
              <a:rPr lang="en-US" sz="2000" dirty="0"/>
              <a:t>”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E5B69B-6236-ADB9-5AD4-756BD519F622}"/>
              </a:ext>
            </a:extLst>
          </p:cNvPr>
          <p:cNvSpPr txBox="1"/>
          <p:nvPr/>
        </p:nvSpPr>
        <p:spPr>
          <a:xfrm>
            <a:off x="8277941" y="553456"/>
            <a:ext cx="2315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Счетчики </a:t>
            </a:r>
            <a:r>
              <a:rPr lang="en-US" sz="2000" dirty="0"/>
              <a:t>I’ “</a:t>
            </a:r>
            <a:r>
              <a:rPr lang="ru-RU" sz="2000" dirty="0"/>
              <a:t>+</a:t>
            </a:r>
            <a:r>
              <a:rPr lang="en-US" sz="2000" dirty="0"/>
              <a:t>”</a:t>
            </a:r>
            <a:r>
              <a:rPr lang="ru-RU" sz="2000" dirty="0"/>
              <a:t> и </a:t>
            </a:r>
            <a:r>
              <a:rPr lang="en-US" sz="2000" dirty="0"/>
              <a:t>“</a:t>
            </a:r>
            <a:r>
              <a:rPr lang="ru-RU" sz="2000" dirty="0"/>
              <a:t>-</a:t>
            </a:r>
            <a:r>
              <a:rPr lang="en-US" sz="2000" dirty="0"/>
              <a:t>”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0216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D9C0D-9468-921D-9E0D-036BE7F3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Генерация синхроимпульсов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A91565-EC7F-45B2-86A1-13CED3A6F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33AF4B-DF69-9EC4-F0A1-10E30CAB72EB}"/>
              </a:ext>
            </a:extLst>
          </p:cNvPr>
          <p:cNvSpPr txBox="1"/>
          <p:nvPr/>
        </p:nvSpPr>
        <p:spPr>
          <a:xfrm>
            <a:off x="736600" y="574278"/>
            <a:ext cx="9325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Генерация синхроимпульсов начала цикла, инжекции в Бустер, перевода пучка в </a:t>
            </a:r>
            <a:r>
              <a:rPr lang="ru-RU" dirty="0" err="1"/>
              <a:t>Нуклотрон</a:t>
            </a:r>
            <a:r>
              <a:rPr lang="ru-RU" dirty="0"/>
              <a:t>.</a:t>
            </a:r>
          </a:p>
          <a:p>
            <a:r>
              <a:rPr lang="ru-RU" dirty="0"/>
              <a:t>Генерация синхросигналов для контроллера ВЧ станций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3BAEFA-4F83-439E-21F2-3D2253995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928" y="1358362"/>
            <a:ext cx="8440144" cy="531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42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ICA-MAC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4971</TotalTime>
  <Words>1438</Words>
  <Application>Microsoft Office PowerPoint</Application>
  <PresentationFormat>Широкоэкранный</PresentationFormat>
  <Paragraphs>179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Symbol</vt:lpstr>
      <vt:lpstr>Тема Office</vt:lpstr>
      <vt:lpstr>NICA-MAC</vt:lpstr>
      <vt:lpstr>Управление циклами магнитного поля</vt:lpstr>
      <vt:lpstr>Ускорительный комплекс NICA</vt:lpstr>
      <vt:lpstr>Цикл Бустера</vt:lpstr>
      <vt:lpstr>Цикл Нуклотрона</vt:lpstr>
      <vt:lpstr>Схема питания магнитных элементов Бустера</vt:lpstr>
      <vt:lpstr>Принцип управления источниками при помощи серий “+” и “-”</vt:lpstr>
      <vt:lpstr>Формирование цикла, расчет нелинейных переходов</vt:lpstr>
      <vt:lpstr>Примеры последовательности управляющих серий</vt:lpstr>
      <vt:lpstr>Генерация синхроимпульсов</vt:lpstr>
      <vt:lpstr>Циклозадающая аппаратура</vt:lpstr>
      <vt:lpstr>Стойка циклозадающей аппаратуры</vt:lpstr>
      <vt:lpstr>Программное обеспечение модуля ПЛИС</vt:lpstr>
      <vt:lpstr>Иерархия ПО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Новый клиент задания цикла</vt:lpstr>
      <vt:lpstr>Новый клиент задания цикла</vt:lpstr>
      <vt:lpstr>Новый клиент задания цикла</vt:lpstr>
      <vt:lpstr>Новый клиент задания цикла</vt:lpstr>
      <vt:lpstr>Web клиент</vt:lpstr>
      <vt:lpstr>Планы</vt:lpstr>
      <vt:lpstr>Содержание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циклами магнитного поля</dc:title>
  <dc:creator>евгений горбачев</dc:creator>
  <cp:lastModifiedBy>евгений горбачев</cp:lastModifiedBy>
  <cp:revision>37</cp:revision>
  <dcterms:created xsi:type="dcterms:W3CDTF">2023-10-30T10:39:26Z</dcterms:created>
  <dcterms:modified xsi:type="dcterms:W3CDTF">2023-11-02T21:31:10Z</dcterms:modified>
</cp:coreProperties>
</file>