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545" r:id="rId4"/>
    <p:sldId id="543" r:id="rId5"/>
    <p:sldId id="544" r:id="rId6"/>
    <p:sldId id="537" r:id="rId7"/>
    <p:sldId id="546" r:id="rId8"/>
    <p:sldId id="525" r:id="rId9"/>
    <p:sldId id="523" r:id="rId10"/>
    <p:sldId id="547" r:id="rId11"/>
    <p:sldId id="552" r:id="rId12"/>
    <p:sldId id="551" r:id="rId13"/>
    <p:sldId id="548" r:id="rId14"/>
    <p:sldId id="535" r:id="rId15"/>
    <p:sldId id="430" r:id="rId16"/>
    <p:sldId id="528" r:id="rId17"/>
    <p:sldId id="421" r:id="rId18"/>
    <p:sldId id="423" r:id="rId19"/>
    <p:sldId id="541" r:id="rId20"/>
    <p:sldId id="540" r:id="rId21"/>
    <p:sldId id="539" r:id="rId22"/>
    <p:sldId id="542" r:id="rId23"/>
    <p:sldId id="315" r:id="rId24"/>
    <p:sldId id="316" r:id="rId25"/>
    <p:sldId id="458" r:id="rId26"/>
    <p:sldId id="467" r:id="rId27"/>
    <p:sldId id="317" r:id="rId28"/>
    <p:sldId id="554" r:id="rId29"/>
    <p:sldId id="466" r:id="rId30"/>
    <p:sldId id="459" r:id="rId31"/>
    <p:sldId id="550" r:id="rId32"/>
    <p:sldId id="311" r:id="rId33"/>
    <p:sldId id="429" r:id="rId34"/>
    <p:sldId id="312" r:id="rId35"/>
    <p:sldId id="549" r:id="rId36"/>
    <p:sldId id="313" r:id="rId37"/>
    <p:sldId id="314" r:id="rId38"/>
    <p:sldId id="553" r:id="rId39"/>
    <p:sldId id="522" r:id="rId40"/>
    <p:sldId id="25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79479C-E03A-44AC-87F2-34A308E1B9FD}">
          <p14:sldIdLst>
            <p14:sldId id="256"/>
            <p14:sldId id="545"/>
            <p14:sldId id="543"/>
            <p14:sldId id="544"/>
            <p14:sldId id="537"/>
            <p14:sldId id="546"/>
            <p14:sldId id="525"/>
            <p14:sldId id="523"/>
            <p14:sldId id="547"/>
            <p14:sldId id="552"/>
            <p14:sldId id="551"/>
            <p14:sldId id="548"/>
            <p14:sldId id="535"/>
            <p14:sldId id="430"/>
            <p14:sldId id="528"/>
            <p14:sldId id="421"/>
            <p14:sldId id="423"/>
            <p14:sldId id="541"/>
            <p14:sldId id="540"/>
            <p14:sldId id="539"/>
            <p14:sldId id="542"/>
            <p14:sldId id="315"/>
            <p14:sldId id="316"/>
            <p14:sldId id="458"/>
            <p14:sldId id="467"/>
            <p14:sldId id="317"/>
            <p14:sldId id="554"/>
            <p14:sldId id="466"/>
            <p14:sldId id="459"/>
            <p14:sldId id="550"/>
            <p14:sldId id="311"/>
            <p14:sldId id="429"/>
            <p14:sldId id="312"/>
            <p14:sldId id="549"/>
            <p14:sldId id="313"/>
            <p14:sldId id="314"/>
            <p14:sldId id="553"/>
            <p14:sldId id="522"/>
          </p14:sldIdLst>
        </p14:section>
        <p14:section name="Исходные" id="{CE148B97-FBBD-45DF-9876-7E66B2E18B65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й горбачев" initials="ег" lastIdx="1" clrIdx="0">
    <p:extLst>
      <p:ext uri="{19B8F6BF-5375-455C-9EA6-DF929625EA0E}">
        <p15:presenceInfo xmlns:p15="http://schemas.microsoft.com/office/powerpoint/2012/main" userId="9b01fb01d4d0d5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>
        <p:scale>
          <a:sx n="75" d="100"/>
          <a:sy n="75" d="100"/>
        </p:scale>
        <p:origin x="954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5T12:16:16.306" idx="1">
    <p:pos x="7631" y="96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559FE-43B4-0B14-F7EB-B95F5396B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DA3300-221E-093B-AC12-7F5299552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34D13-7D93-EA71-6EF6-EA2206F3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6ECDAA-81C7-EDFB-EE76-0AF1D27B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2417F8-A1BA-BC5F-B126-04B0131A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9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694BF-D058-81C2-6975-EA0340FA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47FA0D-23FB-6DED-EB4C-2812942DA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5433C-3EA2-2159-EC26-4DFE2008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6F307-5730-3FA2-DBA3-EBFD0C4B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EE9D63-B429-3465-EDEB-FA236BE4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560027-9519-C0DE-91B1-EFD94A5E7F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E766ED-AEFD-84E8-3AF1-23D83C607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9B3F8-3DBE-782F-FABC-69087C25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C3924-8C87-BB3E-1FD1-7012A611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3557E8-7DE6-3C10-3665-D0E324FE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39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151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324465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32387"/>
            <a:ext cx="10972800" cy="509377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90554" y="6492876"/>
            <a:ext cx="501445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955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651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185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1800" baseline="0">
                <a:solidFill>
                  <a:schemeClr val="tx2"/>
                </a:solidFill>
              </a:defRPr>
            </a:lvl3pPr>
            <a:lvl4pPr>
              <a:defRPr sz="1600" baseline="0">
                <a:solidFill>
                  <a:schemeClr val="tx2"/>
                </a:solidFill>
              </a:defRPr>
            </a:lvl4pPr>
            <a:lvl5pPr>
              <a:defRPr sz="160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1800" baseline="0">
                <a:solidFill>
                  <a:schemeClr val="tx2"/>
                </a:solidFill>
              </a:defRPr>
            </a:lvl3pPr>
            <a:lvl4pPr>
              <a:defRPr sz="1600" baseline="0">
                <a:solidFill>
                  <a:schemeClr val="tx2"/>
                </a:solidFill>
              </a:defRPr>
            </a:lvl4pPr>
            <a:lvl5pPr>
              <a:defRPr sz="160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71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25084" y="6492876"/>
            <a:ext cx="766916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6CEB36F-72E6-0A41-A8F1-7AC8C540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324465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2364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10452" y="6492876"/>
            <a:ext cx="1081548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75F37-BE18-A442-375B-8154C21F2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324465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5551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67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43D66-1936-43AE-1E9D-6ECAA4FFD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52B708-26AB-8ADC-7F0F-3A8374E42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CFC3E2-9141-9462-97D9-37D26C64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5FBD83-83EA-215C-7965-3F18B37A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3E6587-2F97-69FE-67D9-4FDA3966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23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006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50708-7D5C-4AB2-92F9-9A54DA706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317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50708-7D5C-4AB2-92F9-9A54DA706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2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42EDC-94E0-CF5D-1CDE-75043431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A1C89B-2364-3752-C6C4-79AAD7BA6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FB91A-B4F0-4B2A-0B04-093CDA08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EA5AD6-28AB-0A9E-7A33-C030E96A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EAB9A9-610C-6A00-9073-8CFCFE07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06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50D8E-54A2-4B98-D4DD-FACA803A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31B81-80EA-1C6B-E392-3DD7881EB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328A87-4276-AD55-8C85-58A8931B6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83EFFD-B152-90B5-12B6-FC980814C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92685C-7B53-45E7-45C8-6D690945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E3D4B-1D12-4C35-02A1-1C480615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11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F89AB-70C4-2F8F-8A0E-5E8B785A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F9A28-F748-C7BB-34AC-B6C70C32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700E52-E689-D008-D8F6-36A0CD7A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0A354F-C6B6-D340-B005-C862CA78D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40795-3A94-F323-6E19-125466F52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FB0E8-2512-4C3D-0076-0AE547AE3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54A06F-6698-80BD-5C40-B1ECF16F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DB86A9-4403-A38E-4B44-59CF3579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12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5CEF6-73C2-0E83-7BC5-D02749BA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E08CA3-D007-2498-F771-BFA7D695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95F9AA-7C6F-776D-02B0-95BB3F24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1B1FD4-8187-E0FF-A31A-0F51D987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7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08F2E-AF16-C81A-5F24-74FE975E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1ECBAA-DF2F-B7C6-13DA-A15C9C5A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B22E2F-956B-46B8-2AD9-B54A3A0D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4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0E70-9BEE-BB01-A71D-6A0F7020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89B624-85E5-E2CF-82F0-2E6C0F3C7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8A1EB2-6636-5802-52A8-9492FEB59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853E44-90DC-9BE3-6571-7E61B07A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AA4F56-56B8-10F2-5FBE-5C9F27A27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65CEC-DAC1-7C7F-7838-C22E9621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28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73408-87D4-8208-9B94-41D06BB4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D0F8B9-0098-9FF6-650B-242884BBE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7A2E7A-25A6-E2D3-CD60-52669B692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6C9AC8-ECB0-768D-E29D-67B86A8E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DBED84-D8BE-529B-0AF7-11C3C6618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73F5E5-A181-B2CC-8F56-CDB02AFD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8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070CA-088B-F8F9-784F-9BA80A37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963EAF-7BE3-3C28-4A5A-35BEA34C0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8B4EB-20E7-327A-58A0-78345306A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4CC50-513B-4432-BEBC-C7C0664A404F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FC395-EE1F-3DA8-9C31-FFFABE006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AF071-CA13-2C69-A42B-DED2FA0C7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1B4DB-9B72-47C3-A316-0E8D52241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7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3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E8504-8337-9854-BD21-D0F93A582B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Диагностика циркулирующего пучка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BBDDE8-5D6E-82AD-D8A7-44F4E0348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535" y="4707269"/>
            <a:ext cx="9144000" cy="1655762"/>
          </a:xfrm>
        </p:spPr>
        <p:txBody>
          <a:bodyPr/>
          <a:lstStyle/>
          <a:p>
            <a:r>
              <a:rPr lang="ru-RU" dirty="0"/>
              <a:t>Горбачев Евгений от коллектива НТОП</a:t>
            </a:r>
          </a:p>
        </p:txBody>
      </p:sp>
    </p:spTree>
    <p:extLst>
      <p:ext uri="{BB962C8B-B14F-4D97-AF65-F5344CB8AC3E}">
        <p14:creationId xmlns:p14="http://schemas.microsoft.com/office/powerpoint/2010/main" val="1126709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BA87-E353-80F3-AA72-591F74E1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Приложение </a:t>
            </a:r>
            <a:r>
              <a:rPr lang="en-US" dirty="0"/>
              <a:t>NPCT </a:t>
            </a:r>
            <a:r>
              <a:rPr lang="ru-RU" dirty="0"/>
              <a:t>на пульте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1E7AE-5A13-4CB4-FD92-9BA4357B2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133893-6598-EE5B-FAF4-D2EF84DD2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9" y="401638"/>
            <a:ext cx="9819862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9A880-40B8-D4F3-78A6-FA8AD558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Измерения интенсивности на </a:t>
            </a:r>
            <a:r>
              <a:rPr lang="ru-RU" dirty="0" err="1"/>
              <a:t>Нуклотроне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CB6176-F843-D50F-EB96-A3CF2E728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A51C2A-9202-68B7-AFE4-9A7529533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16" y="442708"/>
            <a:ext cx="9972368" cy="62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8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F9D29A-66D7-3204-035F-30D09A9A4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8FAFA8-D568-949C-E820-69FAD49F77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02" y="757084"/>
            <a:ext cx="8749594" cy="47511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46AB23-7147-4E77-D735-572A3279321D}"/>
              </a:ext>
            </a:extLst>
          </p:cNvPr>
          <p:cNvSpPr/>
          <p:nvPr/>
        </p:nvSpPr>
        <p:spPr>
          <a:xfrm>
            <a:off x="2120263" y="5678631"/>
            <a:ext cx="8167783" cy="84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Интенсивность пучка, магнитное поле в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Нуклотроне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в течении цикла ускорения и медленного вывода Xe</a:t>
            </a:r>
            <a:r>
              <a:rPr lang="ru-RU" sz="24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54+</a:t>
            </a:r>
            <a:endParaRPr lang="ru-RU" sz="2400" baseline="30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2AB68-A983-7063-00DE-5F003678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324465"/>
          </a:xfrm>
        </p:spPr>
        <p:txBody>
          <a:bodyPr/>
          <a:lstStyle/>
          <a:p>
            <a:r>
              <a:rPr lang="ru-RU" dirty="0"/>
              <a:t>Измерения интенсивности на </a:t>
            </a:r>
            <a:r>
              <a:rPr lang="ru-RU" dirty="0" err="1"/>
              <a:t>Нуклотроне</a:t>
            </a:r>
            <a:r>
              <a:rPr lang="ru-RU" dirty="0"/>
              <a:t>, веб клиент</a:t>
            </a:r>
          </a:p>
        </p:txBody>
      </p:sp>
    </p:spTree>
    <p:extLst>
      <p:ext uri="{BB962C8B-B14F-4D97-AF65-F5344CB8AC3E}">
        <p14:creationId xmlns:p14="http://schemas.microsoft.com/office/powerpoint/2010/main" val="236042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17D48-6731-2502-648D-0282579A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Измерение поперечных профилей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A92C8A-E011-DE91-7D10-C7728ED9F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8C03E0-A8F6-6942-61EF-BE906583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08" y="1061182"/>
            <a:ext cx="7866338" cy="5305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F25812-EAC9-2981-4654-CA4A7DD19997}"/>
              </a:ext>
            </a:extLst>
          </p:cNvPr>
          <p:cNvSpPr txBox="1"/>
          <p:nvPr/>
        </p:nvSpPr>
        <p:spPr>
          <a:xfrm>
            <a:off x="1200500" y="491613"/>
            <a:ext cx="10145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kern="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Ионизационные профилометры на основе микроканальных пластин (коллектив Балдина А.А.)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65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profile measurements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30173" r="36476" b="9929"/>
          <a:stretch>
            <a:fillRect/>
          </a:stretch>
        </p:blipFill>
        <p:spPr bwMode="auto">
          <a:xfrm>
            <a:off x="965235" y="2561723"/>
            <a:ext cx="3744416" cy="32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897" y="365124"/>
            <a:ext cx="82329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Ionization Profile Monitor</a:t>
            </a:r>
            <a:r>
              <a:rPr lang="en-US" sz="2000" dirty="0"/>
              <a:t>:</a:t>
            </a:r>
          </a:p>
          <a:p>
            <a:r>
              <a:rPr lang="en-US" sz="2000" dirty="0"/>
              <a:t>Detection of residual gas ionization using micro-channel plate (MCP) detector.</a:t>
            </a:r>
            <a:r>
              <a:rPr lang="ru-RU" sz="2000" dirty="0"/>
              <a:t> </a:t>
            </a:r>
            <a:r>
              <a:rPr lang="en-US" sz="2000" dirty="0"/>
              <a:t>The number of ions produced in unit</a:t>
            </a:r>
            <a:r>
              <a:rPr lang="ru-RU" sz="2000" dirty="0"/>
              <a:t> </a:t>
            </a:r>
            <a:r>
              <a:rPr lang="en-US" sz="2000" dirty="0"/>
              <a:t>volume is proportional to the beam intensity, residual gas</a:t>
            </a:r>
            <a:r>
              <a:rPr lang="ru-RU" sz="2000" dirty="0"/>
              <a:t> </a:t>
            </a:r>
            <a:r>
              <a:rPr lang="en-US" sz="2000" dirty="0"/>
              <a:t>pressure, and squared ion charge.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Up to 1e9 single charged beam intensity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0.5 mm spatial resolution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A53C6F-D195-44FD-1BB5-F0C23640A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31" y="1831495"/>
            <a:ext cx="5240593" cy="3930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EFBAEF-48C0-4186-48A2-502D992AE8D1}"/>
              </a:ext>
            </a:extLst>
          </p:cNvPr>
          <p:cNvSpPr txBox="1"/>
          <p:nvPr/>
        </p:nvSpPr>
        <p:spPr>
          <a:xfrm>
            <a:off x="6096000" y="5846545"/>
            <a:ext cx="6120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Photo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two</a:t>
            </a:r>
            <a:r>
              <a:rPr lang="ru-RU" dirty="0"/>
              <a:t> MCP-</a:t>
            </a:r>
            <a:r>
              <a:rPr lang="ru-RU" dirty="0" err="1"/>
              <a:t>based</a:t>
            </a:r>
            <a:r>
              <a:rPr lang="ru-RU" dirty="0"/>
              <a:t> </a:t>
            </a:r>
            <a:r>
              <a:rPr lang="ru-RU" dirty="0" err="1"/>
              <a:t>detectors</a:t>
            </a:r>
            <a:r>
              <a:rPr lang="ru-RU" dirty="0"/>
              <a:t> </a:t>
            </a:r>
            <a:r>
              <a:rPr lang="ru-RU" dirty="0" err="1"/>
              <a:t>installed</a:t>
            </a:r>
            <a:endParaRPr lang="ru-RU" dirty="0"/>
          </a:p>
          <a:p>
            <a:r>
              <a:rPr lang="ru-RU" dirty="0" err="1"/>
              <a:t>at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Booster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X </a:t>
            </a:r>
            <a:r>
              <a:rPr lang="ru-RU" dirty="0" err="1"/>
              <a:t>and</a:t>
            </a:r>
            <a:r>
              <a:rPr lang="ru-RU" dirty="0"/>
              <a:t> Y </a:t>
            </a:r>
            <a:r>
              <a:rPr lang="ru-RU" dirty="0" err="1"/>
              <a:t>profile</a:t>
            </a:r>
            <a:r>
              <a:rPr lang="ru-RU" dirty="0"/>
              <a:t> </a:t>
            </a:r>
            <a:r>
              <a:rPr lang="ru-RU" dirty="0" err="1"/>
              <a:t>measurement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6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2A117-77E8-20A5-EC70-4D3BF6AC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Измерение поперечных профилей и интенсивности на </a:t>
            </a:r>
            <a:r>
              <a:rPr lang="ru-RU" dirty="0" err="1"/>
              <a:t>Нуклотроне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B50D01-6205-FB67-BB3A-C2EA6BA7D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434026F-F0C4-E9E7-A430-DCF0AF6E8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6" y="1142630"/>
            <a:ext cx="4200655" cy="18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67FC22-B7B1-E889-57ED-12A93963DEB2}"/>
              </a:ext>
            </a:extLst>
          </p:cNvPr>
          <p:cNvSpPr/>
          <p:nvPr/>
        </p:nvSpPr>
        <p:spPr>
          <a:xfrm>
            <a:off x="170938" y="3123867"/>
            <a:ext cx="5649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Горизонтальный профиль и интенсивность пучка в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Нуклотроне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, ускорение и медленный вывод</a:t>
            </a:r>
            <a:endParaRPr lang="ru-RU" sz="2000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F681B-026C-335D-8B62-2ABC25F0ED7F}"/>
              </a:ext>
            </a:extLst>
          </p:cNvPr>
          <p:cNvSpPr txBox="1"/>
          <p:nvPr/>
        </p:nvSpPr>
        <p:spPr>
          <a:xfrm>
            <a:off x="0" y="5805496"/>
            <a:ext cx="11825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7325" indent="-187325" algn="just">
              <a:spcAft>
                <a:spcPts val="300"/>
              </a:spcAft>
            </a:pPr>
            <a:r>
              <a:rPr lang="ru-RU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US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US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kern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Baldin</a:t>
            </a:r>
            <a:r>
              <a:rPr lang="en-US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at al, Nondestructive diagnostics of accelerated ion beams with </a:t>
            </a:r>
            <a:r>
              <a:rPr lang="en-US" sz="1800" kern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mcp</a:t>
            </a:r>
            <a:r>
              <a:rPr lang="en-US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-based detectors at the accelerator complex NICA. experimental results and prospects, </a:t>
            </a:r>
            <a:r>
              <a:rPr lang="en-GB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proceedings of 27h Russian Particle Accelerator Conference (RUPAC2021), </a:t>
            </a:r>
            <a:r>
              <a:rPr lang="en-US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Russia, 2021, pp. 82-84</a:t>
            </a:r>
            <a:endParaRPr lang="ru-RU" sz="18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BB30B9-95DF-8048-BA3F-C2E911D89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-2112"/>
          <a:stretch/>
        </p:blipFill>
        <p:spPr>
          <a:xfrm>
            <a:off x="8931653" y="996330"/>
            <a:ext cx="3260346" cy="22431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CB6B79-EF9C-D270-2E26-EC2858815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87"/>
          <a:stretch/>
        </p:blipFill>
        <p:spPr>
          <a:xfrm>
            <a:off x="6096000" y="951511"/>
            <a:ext cx="3087925" cy="2196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773628-B6B2-BB0A-33AD-654CCBD5F66B}"/>
              </a:ext>
            </a:extLst>
          </p:cNvPr>
          <p:cNvSpPr txBox="1"/>
          <p:nvPr/>
        </p:nvSpPr>
        <p:spPr>
          <a:xfrm>
            <a:off x="6467762" y="3239445"/>
            <a:ext cx="5357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Вертикальный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</a:t>
            </a:r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рофиль пучка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Fe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14+</a:t>
            </a:r>
            <a:r>
              <a:rPr lang="ru-RU" sz="200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в Бустере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</a:t>
            </a:r>
            <a:endParaRPr lang="en-US" sz="2000" b="0" i="0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  <a:p>
            <a:r>
              <a:rPr lang="en-US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(a)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без эл. охлаждения</a:t>
            </a:r>
            <a:r>
              <a:rPr lang="en-US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; (b) </a:t>
            </a:r>
            <a:r>
              <a:rPr lang="ru-RU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с эл. охлаждением</a:t>
            </a:r>
            <a:endParaRPr lang="en-US" sz="2000" b="0" i="0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82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3045C08-D264-4F7F-9320-9D9D8D19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98" y="-11861"/>
            <a:ext cx="8283262" cy="508436"/>
          </a:xfrm>
        </p:spPr>
        <p:txBody>
          <a:bodyPr>
            <a:noAutofit/>
          </a:bodyPr>
          <a:lstStyle/>
          <a:p>
            <a:r>
              <a:rPr lang="ru-RU" sz="3200" dirty="0"/>
              <a:t>Система измерения положения пучка бустера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A5372D5-D359-49FD-9F4D-7F407A48F1E7}"/>
              </a:ext>
            </a:extLst>
          </p:cNvPr>
          <p:cNvGrpSpPr/>
          <p:nvPr/>
        </p:nvGrpSpPr>
        <p:grpSpPr>
          <a:xfrm>
            <a:off x="3668473" y="564788"/>
            <a:ext cx="8288833" cy="5922261"/>
            <a:chOff x="3300725" y="570614"/>
            <a:chExt cx="8288833" cy="592226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7DDBF13-4183-4BF6-9F96-0F11CDE96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725" y="570614"/>
              <a:ext cx="8288833" cy="5922261"/>
            </a:xfrm>
            <a:prstGeom prst="rect">
              <a:avLst/>
            </a:prstGeom>
          </p:spPr>
        </p:pic>
        <p:sp>
          <p:nvSpPr>
            <p:cNvPr id="16" name="Стрелка: вправо 15">
              <a:extLst>
                <a:ext uri="{FF2B5EF4-FFF2-40B4-BE49-F238E27FC236}">
                  <a16:creationId xmlns:a16="http://schemas.microsoft.com/office/drawing/2014/main" id="{91EFE147-8B34-429B-9959-5E0D77DE9D88}"/>
                </a:ext>
              </a:extLst>
            </p:cNvPr>
            <p:cNvSpPr/>
            <p:nvPr/>
          </p:nvSpPr>
          <p:spPr>
            <a:xfrm rot="16200000">
              <a:off x="6915753" y="2000178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id="{1A548876-56C9-44D8-8274-987CD89941FA}"/>
                </a:ext>
              </a:extLst>
            </p:cNvPr>
            <p:cNvSpPr/>
            <p:nvPr/>
          </p:nvSpPr>
          <p:spPr>
            <a:xfrm rot="17170118">
              <a:off x="7849404" y="2176234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трелка: вправо 17">
              <a:extLst>
                <a:ext uri="{FF2B5EF4-FFF2-40B4-BE49-F238E27FC236}">
                  <a16:creationId xmlns:a16="http://schemas.microsoft.com/office/drawing/2014/main" id="{9D40A45E-2B5A-40FA-A3AB-5D59E6AD7612}"/>
                </a:ext>
              </a:extLst>
            </p:cNvPr>
            <p:cNvSpPr/>
            <p:nvPr/>
          </p:nvSpPr>
          <p:spPr>
            <a:xfrm rot="18130748">
              <a:off x="8657925" y="2625818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трелка: вправо 18">
              <a:extLst>
                <a:ext uri="{FF2B5EF4-FFF2-40B4-BE49-F238E27FC236}">
                  <a16:creationId xmlns:a16="http://schemas.microsoft.com/office/drawing/2014/main" id="{CAB7C0B6-D921-40F2-9DC2-DBD441FFF4AF}"/>
                </a:ext>
              </a:extLst>
            </p:cNvPr>
            <p:cNvSpPr/>
            <p:nvPr/>
          </p:nvSpPr>
          <p:spPr>
            <a:xfrm rot="19430736">
              <a:off x="9370196" y="3236096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E18B618B-F725-4902-B417-6FFD3B720D2D}"/>
                </a:ext>
              </a:extLst>
            </p:cNvPr>
            <p:cNvSpPr/>
            <p:nvPr/>
          </p:nvSpPr>
          <p:spPr>
            <a:xfrm rot="20437397">
              <a:off x="9785518" y="4073568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id="{8639E617-FC5F-4E79-BED2-EFB658C1A439}"/>
                </a:ext>
              </a:extLst>
            </p:cNvPr>
            <p:cNvSpPr/>
            <p:nvPr/>
          </p:nvSpPr>
          <p:spPr>
            <a:xfrm>
              <a:off x="9861832" y="5028349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1268615-752B-4AC5-8FFA-FA676900F6B2}"/>
                </a:ext>
              </a:extLst>
            </p:cNvPr>
            <p:cNvSpPr/>
            <p:nvPr/>
          </p:nvSpPr>
          <p:spPr>
            <a:xfrm>
              <a:off x="3300725" y="3811162"/>
              <a:ext cx="6236975" cy="2681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3" name="Picture 3" descr="pickup 3D1">
            <a:extLst>
              <a:ext uri="{FF2B5EF4-FFF2-40B4-BE49-F238E27FC236}">
                <a16:creationId xmlns:a16="http://schemas.microsoft.com/office/drawing/2014/main" id="{63BEEE22-48D1-4C00-9861-0F8DA2E4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14" y="3724322"/>
            <a:ext cx="3828352" cy="1936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8F7EAE-89A1-4C5E-8F4F-4CDA3E767D9B}"/>
              </a:ext>
            </a:extLst>
          </p:cNvPr>
          <p:cNvSpPr txBox="1"/>
          <p:nvPr/>
        </p:nvSpPr>
        <p:spPr>
          <a:xfrm>
            <a:off x="65884" y="3072348"/>
            <a:ext cx="5499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24 электростатических пикапа (</a:t>
            </a:r>
            <a:r>
              <a:rPr lang="en-US" sz="2000" dirty="0"/>
              <a:t>6</a:t>
            </a:r>
            <a:r>
              <a:rPr lang="ru-RU" sz="2000" dirty="0"/>
              <a:t> на квадрант)с диагональным разрезом.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 </a:t>
            </a:r>
            <a:r>
              <a:rPr lang="ru-RU" sz="2000" dirty="0"/>
              <a:t>пары пластин – горизонтальные и вертикальные.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Предусилитель с высоким импедансом на кратчайшем расстоянии.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Соединение через изоляционный вакуум при помощи коаксиального кабеля с низкой погонной емкостью для увеличения чувствительности.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Промерены и отъюстированы на стенде с точностью 0.1 мм.</a:t>
            </a:r>
            <a:endParaRPr lang="en-US" sz="2000" dirty="0"/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8F978342-DE63-36BB-9675-83EAE7D0E5FF}"/>
              </a:ext>
            </a:extLst>
          </p:cNvPr>
          <p:cNvSpPr txBox="1">
            <a:spLocks/>
          </p:cNvSpPr>
          <p:nvPr/>
        </p:nvSpPr>
        <p:spPr>
          <a:xfrm>
            <a:off x="11690554" y="6492876"/>
            <a:ext cx="50144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E50708-7D5C-4AB2-92F9-9A54DA706186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1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3045C08-D264-4F7F-9320-9D9D8D19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Аппаратура сбора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EC4A8-B045-4AAD-B127-E28CA59B6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6" y="602640"/>
            <a:ext cx="5641904" cy="42182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B8C12C-F8E8-4F89-B26A-81CE0EB1E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28" y="397129"/>
            <a:ext cx="3913645" cy="2862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088CE8-FDE9-4AA7-BAD1-D7B7C1E6A66B}"/>
              </a:ext>
            </a:extLst>
          </p:cNvPr>
          <p:cNvSpPr txBox="1"/>
          <p:nvPr/>
        </p:nvSpPr>
        <p:spPr>
          <a:xfrm>
            <a:off x="125930" y="4901255"/>
            <a:ext cx="6188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4-канальный согласующий широкополосный предусилитель</a:t>
            </a:r>
            <a:r>
              <a:rPr lang="en-US" sz="2000" dirty="0"/>
              <a:t> (G=2)</a:t>
            </a:r>
            <a:r>
              <a:rPr lang="ru-RU" sz="2000" dirty="0"/>
              <a:t> с </a:t>
            </a:r>
            <a:r>
              <a:rPr lang="ru-RU" sz="2000" dirty="0" err="1"/>
              <a:t>высокоомным</a:t>
            </a:r>
            <a:r>
              <a:rPr lang="ru-RU" sz="2000" dirty="0"/>
              <a:t> входом и выходом 50 Ом прямо на разъеме пикапа.</a:t>
            </a:r>
            <a:endParaRPr lang="en-US" sz="2000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4813F7BF-B2D8-4FD5-A966-35C30D19CEFA}"/>
              </a:ext>
            </a:extLst>
          </p:cNvPr>
          <p:cNvCxnSpPr>
            <a:cxnSpLocks/>
          </p:cNvCxnSpPr>
          <p:nvPr/>
        </p:nvCxnSpPr>
        <p:spPr>
          <a:xfrm>
            <a:off x="6096000" y="2244814"/>
            <a:ext cx="1000539" cy="0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2CCD2AA-6075-3CEB-95B0-748E601123EE}"/>
              </a:ext>
            </a:extLst>
          </p:cNvPr>
          <p:cNvCxnSpPr>
            <a:cxnSpLocks/>
          </p:cNvCxnSpPr>
          <p:nvPr/>
        </p:nvCxnSpPr>
        <p:spPr>
          <a:xfrm>
            <a:off x="7166728" y="3271494"/>
            <a:ext cx="0" cy="1549351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B751FD-01E2-AB3C-D187-F6775EE7C9F0}"/>
              </a:ext>
            </a:extLst>
          </p:cNvPr>
          <p:cNvSpPr txBox="1"/>
          <p:nvPr/>
        </p:nvSpPr>
        <p:spPr>
          <a:xfrm>
            <a:off x="7391401" y="3339862"/>
            <a:ext cx="480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Amplifier110 (Instrumentation Technologies, Slovenia) –</a:t>
            </a:r>
            <a:r>
              <a:rPr lang="ru-RU" sz="2000" dirty="0"/>
              <a:t> широкополосный усилитель с регулируемым усилением</a:t>
            </a:r>
            <a:r>
              <a:rPr lang="en-US" sz="2000" dirty="0"/>
              <a:t>(G=-50 – +60 dB, BW=55MHz</a:t>
            </a:r>
            <a:r>
              <a:rPr lang="ru-RU" sz="2000" dirty="0"/>
              <a:t>)</a:t>
            </a:r>
            <a:endParaRPr lang="en-US" sz="20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B0DEBB-8428-D364-6183-C6D75615D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050" y="5101310"/>
            <a:ext cx="4751300" cy="1648239"/>
          </a:xfrm>
          <a:prstGeom prst="rect">
            <a:avLst/>
          </a:prstGeom>
        </p:spPr>
      </p:pic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F7626A5E-EE85-E4E2-19AA-53F028F5F506}"/>
              </a:ext>
            </a:extLst>
          </p:cNvPr>
          <p:cNvSpPr txBox="1">
            <a:spLocks/>
          </p:cNvSpPr>
          <p:nvPr/>
        </p:nvSpPr>
        <p:spPr>
          <a:xfrm>
            <a:off x="11690554" y="6492876"/>
            <a:ext cx="50144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E50708-7D5C-4AB2-92F9-9A54DA706186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8371B-EF4A-1315-C945-1CC0131F19DF}"/>
              </a:ext>
            </a:extLst>
          </p:cNvPr>
          <p:cNvSpPr txBox="1"/>
          <p:nvPr/>
        </p:nvSpPr>
        <p:spPr>
          <a:xfrm>
            <a:off x="25401" y="6347620"/>
            <a:ext cx="794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Все каналы выровнены по длине и проложены кабелем с двойным экраном.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1E3F5-B61B-F52B-F750-18FB86D8441C}"/>
              </a:ext>
            </a:extLst>
          </p:cNvPr>
          <p:cNvSpPr txBox="1"/>
          <p:nvPr/>
        </p:nvSpPr>
        <p:spPr>
          <a:xfrm>
            <a:off x="6331169" y="5039754"/>
            <a:ext cx="150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Libera Hadron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4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D959EE-D4E6-1597-69EF-A51B0EBD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4D3A0DC-747A-BA25-9184-1A83DA70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Спецификация </a:t>
            </a:r>
            <a:r>
              <a:rPr lang="en-US" dirty="0"/>
              <a:t>Amplifier110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8C914E-435E-4824-6B43-C52D91D1A27A}"/>
              </a:ext>
            </a:extLst>
          </p:cNvPr>
          <p:cNvSpPr/>
          <p:nvPr/>
        </p:nvSpPr>
        <p:spPr>
          <a:xfrm>
            <a:off x="1497536" y="891045"/>
            <a:ext cx="8676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external amplifier mounted close to the BPM is in charged to provide</a:t>
            </a:r>
            <a:br>
              <a:rPr lang="en-US" sz="2000" dirty="0"/>
            </a:br>
            <a:r>
              <a:rPr lang="en-US" sz="2000" dirty="0"/>
              <a:t>high intensity and low noise signals to the Libera Hadron unit. A huge 110 dB</a:t>
            </a:r>
            <a:br>
              <a:rPr lang="en-US" sz="2000" dirty="0"/>
            </a:br>
            <a:r>
              <a:rPr lang="en-US" sz="2000" dirty="0"/>
              <a:t>beam dynamic can be coupled with the Amplifier 110.</a:t>
            </a:r>
            <a:endParaRPr lang="ru-RU" sz="20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C28BF01-B6CC-3095-1BA6-2A9236B4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68" y="3087289"/>
            <a:ext cx="5760132" cy="283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DEE7DB8-37C0-99FE-CC35-E67099BD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70" y="3204029"/>
            <a:ext cx="2988331" cy="124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F3A00FE-1775-164B-256F-6382992B6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5" y="4617255"/>
            <a:ext cx="2919892" cy="119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80A1CD-F372-A9E6-89D2-F8D02606AE7F}"/>
              </a:ext>
            </a:extLst>
          </p:cNvPr>
          <p:cNvSpPr/>
          <p:nvPr/>
        </p:nvSpPr>
        <p:spPr>
          <a:xfrm>
            <a:off x="1497536" y="1985101"/>
            <a:ext cx="8044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Supported gain ranges: 60, 50, 40, 30, 20, 10, 0, -10, -20, -30, -40 and -50 dB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Gain error between channels: ±0.1 dB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Gain switching time: &lt;1 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440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5AAA10-3749-CD05-7457-62A73601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F1CCAEE-15B6-46D5-DFFC-B07ECEA3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Спецификация </a:t>
            </a:r>
            <a:r>
              <a:rPr lang="en-US" dirty="0"/>
              <a:t>Libera Hadron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2B53A-F7D8-7AE1-BFCD-AE64B2095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1" y="434656"/>
            <a:ext cx="8360229" cy="310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869AEE-9801-5C77-807B-C178AAE77CEA}"/>
              </a:ext>
            </a:extLst>
          </p:cNvPr>
          <p:cNvSpPr txBox="1"/>
          <p:nvPr/>
        </p:nvSpPr>
        <p:spPr>
          <a:xfrm>
            <a:off x="949369" y="1453292"/>
            <a:ext cx="227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Hadron system: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DEBBD5-2F8C-5F1B-2F49-D25C62797CEE}"/>
              </a:ext>
            </a:extLst>
          </p:cNvPr>
          <p:cNvSpPr/>
          <p:nvPr/>
        </p:nvSpPr>
        <p:spPr>
          <a:xfrm>
            <a:off x="1290397" y="3210591"/>
            <a:ext cx="40068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Specifications: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16 input channels (4 per module)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16 bit ADC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250MS/s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6.5Gbps Rocket I/O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4GB memory per module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7FA86C-92E6-AFC9-2B6E-264A248FAB33}"/>
              </a:ext>
            </a:extLst>
          </p:cNvPr>
          <p:cNvSpPr/>
          <p:nvPr/>
        </p:nvSpPr>
        <p:spPr>
          <a:xfrm>
            <a:off x="1310773" y="5186617"/>
            <a:ext cx="79730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Data paths: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Broadband data (ADC@250MHz) -270MS (&gt;1s of data), 4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Bunch-by-bunch data – 200MS (&gt;66s of data @1MHz bunch rep rate)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Slow data stream (10 S/s)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Fast data stream (10kS/s)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C42871-692B-AFBD-694B-D6D61468F2C3}"/>
              </a:ext>
            </a:extLst>
          </p:cNvPr>
          <p:cNvSpPr/>
          <p:nvPr/>
        </p:nvSpPr>
        <p:spPr>
          <a:xfrm>
            <a:off x="7418185" y="3385995"/>
            <a:ext cx="40068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Output data: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Raw(A,B,C,D)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</a:t>
            </a:r>
            <a:r>
              <a:rPr lang="en-US" sz="2000" dirty="0" err="1"/>
              <a:t>alculated</a:t>
            </a:r>
            <a:r>
              <a:rPr lang="en-US" sz="2000" dirty="0"/>
              <a:t> beam position (X,Y)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Charge(SUM)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FFT, FFT peak</a:t>
            </a:r>
          </a:p>
        </p:txBody>
      </p:sp>
    </p:spTree>
    <p:extLst>
      <p:ext uri="{BB962C8B-B14F-4D97-AF65-F5344CB8AC3E}">
        <p14:creationId xmlns:p14="http://schemas.microsoft.com/office/powerpoint/2010/main" val="239845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40256-3936-53E5-A1F2-239FBC52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циркулирующего пучка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DB099-1B43-6C5A-772C-FA13357A9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Продольные профили и импульсный ток пучка</a:t>
            </a:r>
            <a:r>
              <a:rPr lang="en-US" sz="2800" dirty="0"/>
              <a:t>: </a:t>
            </a:r>
            <a:r>
              <a:rPr lang="ru-RU" sz="2800" dirty="0"/>
              <a:t>быстрый</a:t>
            </a:r>
            <a:r>
              <a:rPr lang="en-US" sz="2800" dirty="0"/>
              <a:t> </a:t>
            </a:r>
            <a:r>
              <a:rPr lang="ru-RU" sz="2800" dirty="0"/>
              <a:t>трансформатор тока  (</a:t>
            </a:r>
            <a:r>
              <a:rPr lang="en-US" sz="2800" dirty="0"/>
              <a:t>BERGOZ Instrumentation FCT</a:t>
            </a:r>
            <a:r>
              <a:rPr lang="ru-RU" sz="2800" dirty="0"/>
              <a:t>)</a:t>
            </a:r>
            <a:endParaRPr lang="en-US" sz="2800" dirty="0"/>
          </a:p>
          <a:p>
            <a:r>
              <a:rPr lang="ru-RU" sz="2800" dirty="0"/>
              <a:t>Средний ток пучка</a:t>
            </a:r>
            <a:r>
              <a:rPr lang="en-US" sz="2800" dirty="0"/>
              <a:t>: DC</a:t>
            </a:r>
            <a:r>
              <a:rPr lang="ru-RU" sz="2800" dirty="0"/>
              <a:t> </a:t>
            </a:r>
            <a:r>
              <a:rPr lang="en-US" sz="2800" dirty="0"/>
              <a:t>current transformer</a:t>
            </a:r>
            <a:r>
              <a:rPr lang="ru-RU" sz="2800" dirty="0"/>
              <a:t> (</a:t>
            </a:r>
            <a:r>
              <a:rPr lang="en-US" sz="2800" dirty="0"/>
              <a:t>BERGOZ Instrumentation NPCT</a:t>
            </a:r>
            <a:r>
              <a:rPr lang="ru-RU" sz="2800" dirty="0"/>
              <a:t>)</a:t>
            </a:r>
            <a:endParaRPr lang="en-US" sz="2800" dirty="0"/>
          </a:p>
          <a:p>
            <a:r>
              <a:rPr lang="ru-RU" sz="2800" dirty="0"/>
              <a:t>Поперечные профили</a:t>
            </a:r>
            <a:r>
              <a:rPr lang="en-US" sz="2800" dirty="0"/>
              <a:t>: </a:t>
            </a:r>
            <a:r>
              <a:rPr lang="ru-RU" sz="2800" dirty="0"/>
              <a:t>ионизационный профилометр </a:t>
            </a:r>
          </a:p>
          <a:p>
            <a:r>
              <a:rPr lang="ru-RU" sz="2800" dirty="0"/>
              <a:t>Положение пучка и орбита</a:t>
            </a:r>
            <a:r>
              <a:rPr lang="en-US" sz="2800" dirty="0"/>
              <a:t>: </a:t>
            </a:r>
            <a:r>
              <a:rPr lang="ru-RU" sz="2800" dirty="0"/>
              <a:t>разрезные электростатические пикапы + система сбора данных </a:t>
            </a:r>
            <a:r>
              <a:rPr lang="en-US" sz="2800" dirty="0"/>
              <a:t>(I</a:t>
            </a:r>
            <a:r>
              <a:rPr lang="ru-RU" sz="2800" dirty="0"/>
              <a:t>-</a:t>
            </a:r>
            <a:r>
              <a:rPr lang="en-US" sz="2800" dirty="0"/>
              <a:t>Tech Libera Hadron)</a:t>
            </a:r>
            <a:endParaRPr lang="ru-RU" sz="2800" dirty="0"/>
          </a:p>
          <a:p>
            <a:r>
              <a:rPr lang="ru-RU" sz="2800" dirty="0"/>
              <a:t>Частоты бетатронных колебаний</a:t>
            </a:r>
            <a:r>
              <a:rPr lang="en-US" sz="2800" dirty="0"/>
              <a:t>: </a:t>
            </a:r>
            <a:r>
              <a:rPr lang="ru-RU" sz="2800" dirty="0"/>
              <a:t>раскачка пучка + измерения поперечных когерентных колебаний пучка + </a:t>
            </a:r>
            <a:r>
              <a:rPr lang="en-US" sz="2800" dirty="0"/>
              <a:t>FFT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5DB472-37A9-9936-9D16-F8003E60A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334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9A5B72-4FC6-3D14-4D7F-728C196C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CF58614-32C1-2ACF-7D6C-6530EFAD1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Стойка системы измерения положения пучка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2055A5-EF2B-1777-4545-480F312FD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05613"/>
            <a:ext cx="3716216" cy="596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34D49-000A-3C6C-38B1-C20DF59000AA}"/>
              </a:ext>
            </a:extLst>
          </p:cNvPr>
          <p:cNvSpPr txBox="1"/>
          <p:nvPr/>
        </p:nvSpPr>
        <p:spPr>
          <a:xfrm>
            <a:off x="4820360" y="2472161"/>
            <a:ext cx="15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Libera Hadron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D7FD60A-87D5-8079-C208-31ABC98F3832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2785614" y="2200312"/>
            <a:ext cx="2034746" cy="456515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AC3847A-2DA5-2E53-3665-2A7520CE6DF6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785614" y="2656827"/>
            <a:ext cx="2034746" cy="152400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4AE1368-3C9F-169F-442F-5632D913DF2F}"/>
              </a:ext>
            </a:extLst>
          </p:cNvPr>
          <p:cNvCxnSpPr>
            <a:cxnSpLocks/>
          </p:cNvCxnSpPr>
          <p:nvPr/>
        </p:nvCxnSpPr>
        <p:spPr>
          <a:xfrm flipH="1">
            <a:off x="2776151" y="3569110"/>
            <a:ext cx="2034746" cy="121415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A7FD38A-682E-AC46-4EF0-F9FF16FAED27}"/>
              </a:ext>
            </a:extLst>
          </p:cNvPr>
          <p:cNvCxnSpPr>
            <a:cxnSpLocks/>
          </p:cNvCxnSpPr>
          <p:nvPr/>
        </p:nvCxnSpPr>
        <p:spPr>
          <a:xfrm flipH="1" flipV="1">
            <a:off x="2776151" y="3257399"/>
            <a:ext cx="2034746" cy="311711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A212FB-887E-9A9E-0E64-BE1927BD4841}"/>
              </a:ext>
            </a:extLst>
          </p:cNvPr>
          <p:cNvSpPr txBox="1"/>
          <p:nvPr/>
        </p:nvSpPr>
        <p:spPr>
          <a:xfrm>
            <a:off x="4737155" y="3348352"/>
            <a:ext cx="2833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Industrial PC </a:t>
            </a:r>
            <a:r>
              <a:rPr lang="ru-RU" dirty="0"/>
              <a:t>и </a:t>
            </a:r>
            <a:r>
              <a:rPr lang="ru-RU" dirty="0" err="1"/>
              <a:t>крейт</a:t>
            </a:r>
            <a:r>
              <a:rPr lang="ru-RU" dirty="0"/>
              <a:t> системы синхронизации </a:t>
            </a:r>
            <a:r>
              <a:rPr lang="en-US" dirty="0"/>
              <a:t>MRF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1E7F3-FF78-E93D-9CBC-FBE232D5417E}"/>
              </a:ext>
            </a:extLst>
          </p:cNvPr>
          <p:cNvSpPr txBox="1"/>
          <p:nvPr/>
        </p:nvSpPr>
        <p:spPr>
          <a:xfrm>
            <a:off x="7866186" y="3144724"/>
            <a:ext cx="42832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Сигналы от системы синхронизации </a:t>
            </a:r>
            <a:r>
              <a:rPr lang="en-US" dirty="0"/>
              <a:t>MRF: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clock 10MHz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Начало измерений </a:t>
            </a:r>
            <a:r>
              <a:rPr lang="en-US" dirty="0"/>
              <a:t>(Start trigger)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mortem </a:t>
            </a:r>
            <a:r>
              <a:rPr lang="ru-RU" dirty="0"/>
              <a:t>триггер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ВЧ Бустера</a:t>
            </a:r>
            <a:r>
              <a:rPr lang="en-US" dirty="0"/>
              <a:t>/</a:t>
            </a:r>
            <a:r>
              <a:rPr lang="ru-RU" dirty="0" err="1"/>
              <a:t>Нуклотрона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A0AF4D6-D3F8-D265-A8D5-FBDEC5EFF7D7}"/>
              </a:ext>
            </a:extLst>
          </p:cNvPr>
          <p:cNvCxnSpPr>
            <a:cxnSpLocks/>
          </p:cNvCxnSpPr>
          <p:nvPr/>
        </p:nvCxnSpPr>
        <p:spPr>
          <a:xfrm flipH="1" flipV="1">
            <a:off x="2702409" y="4138047"/>
            <a:ext cx="2034746" cy="748585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DA3BA6-248D-E4FF-96E8-63D8AE315F78}"/>
              </a:ext>
            </a:extLst>
          </p:cNvPr>
          <p:cNvSpPr txBox="1"/>
          <p:nvPr/>
        </p:nvSpPr>
        <p:spPr>
          <a:xfrm>
            <a:off x="4737155" y="4482607"/>
            <a:ext cx="2545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Источник бесперебойного питания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FF3B65C-1D13-1F31-4448-E63991A130E8}"/>
              </a:ext>
            </a:extLst>
          </p:cNvPr>
          <p:cNvCxnSpPr>
            <a:cxnSpLocks/>
          </p:cNvCxnSpPr>
          <p:nvPr/>
        </p:nvCxnSpPr>
        <p:spPr>
          <a:xfrm flipH="1" flipV="1">
            <a:off x="2702409" y="5416240"/>
            <a:ext cx="2034746" cy="416874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33DB300-5284-784C-E687-1B4901563E85}"/>
              </a:ext>
            </a:extLst>
          </p:cNvPr>
          <p:cNvSpPr txBox="1"/>
          <p:nvPr/>
        </p:nvSpPr>
        <p:spPr>
          <a:xfrm>
            <a:off x="4820359" y="5616862"/>
            <a:ext cx="275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Источники питания усилителей </a:t>
            </a:r>
            <a:r>
              <a:rPr lang="en-US" dirty="0"/>
              <a:t>Amplifier110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78B8A4-648A-4821-CF5B-16A6C96BF355}"/>
              </a:ext>
            </a:extLst>
          </p:cNvPr>
          <p:cNvSpPr txBox="1"/>
          <p:nvPr/>
        </p:nvSpPr>
        <p:spPr>
          <a:xfrm>
            <a:off x="4429023" y="764063"/>
            <a:ext cx="7622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Одна стойка с 2-мя устройствами </a:t>
            </a:r>
            <a:r>
              <a:rPr lang="en-US" sz="2000" dirty="0"/>
              <a:t>Libera Hadron </a:t>
            </a:r>
            <a:r>
              <a:rPr lang="ru-RU" sz="2000" dirty="0"/>
              <a:t>в каждом квадранте</a:t>
            </a:r>
          </a:p>
        </p:txBody>
      </p:sp>
    </p:spTree>
    <p:extLst>
      <p:ext uri="{BB962C8B-B14F-4D97-AF65-F5344CB8AC3E}">
        <p14:creationId xmlns:p14="http://schemas.microsoft.com/office/powerpoint/2010/main" val="232015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830E6F-E414-2BF8-174E-6100D380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767F6FB-C86E-0498-6345-39B0B604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 работы разрезного пикапа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63686B-A070-7487-163C-AD2F56148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9" t="7178" r="1790" b="1918"/>
          <a:stretch/>
        </p:blipFill>
        <p:spPr>
          <a:xfrm>
            <a:off x="7164000" y="324000"/>
            <a:ext cx="4461754" cy="37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C7074E-BC7C-CCAB-B053-853AD2CE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46" y="3932185"/>
            <a:ext cx="9225123" cy="1986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A5BE52-5AAA-273F-2C70-49FA77CEBB70}"/>
              </a:ext>
            </a:extLst>
          </p:cNvPr>
          <p:cNvSpPr txBox="1"/>
          <p:nvPr/>
        </p:nvSpPr>
        <p:spPr>
          <a:xfrm>
            <a:off x="156684" y="1196301"/>
            <a:ext cx="658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Амплитуда сигнала не зависит от близости пучка к пластинам пикапа, а зависит от того, в каких пропорциях проекция пучка перекрывает пластины. Для определенного смещения пучка </a:t>
            </a:r>
            <a:r>
              <a:rPr lang="en-US" sz="2000" dirty="0"/>
              <a:t>x</a:t>
            </a:r>
            <a:r>
              <a:rPr lang="ru-RU" sz="2000" dirty="0"/>
              <a:t>,</a:t>
            </a:r>
            <a:r>
              <a:rPr lang="en-US" sz="2000" dirty="0"/>
              <a:t> </a:t>
            </a:r>
            <a:r>
              <a:rPr lang="ru-RU" sz="2000" dirty="0"/>
              <a:t>потенциал изображения пропорционален длине </a:t>
            </a:r>
            <a:r>
              <a:rPr lang="en-US" sz="2000" dirty="0"/>
              <a:t>l </a:t>
            </a:r>
            <a:r>
              <a:rPr lang="ru-RU" sz="2000" dirty="0"/>
              <a:t>проекции пучка на поверхность данного электрода.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B844C-0CF1-7AA8-9B03-0E92642DEAD1}"/>
              </a:ext>
            </a:extLst>
          </p:cNvPr>
          <p:cNvSpPr txBox="1"/>
          <p:nvPr/>
        </p:nvSpPr>
        <p:spPr>
          <a:xfrm>
            <a:off x="156684" y="6433217"/>
            <a:ext cx="4773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</a:t>
            </a:r>
            <a:r>
              <a:rPr lang="en-US" sz="1600" dirty="0" err="1"/>
              <a:t>P.Forck</a:t>
            </a:r>
            <a:r>
              <a:rPr lang="en-US" sz="1600" dirty="0"/>
              <a:t>, P. </a:t>
            </a:r>
            <a:r>
              <a:rPr lang="en-US" sz="1600" dirty="0" err="1"/>
              <a:t>Kowina</a:t>
            </a:r>
            <a:r>
              <a:rPr lang="en-US" sz="1600" dirty="0"/>
              <a:t>, D. </a:t>
            </a:r>
            <a:r>
              <a:rPr lang="en-US" sz="1600" dirty="0" err="1"/>
              <a:t>Liakin</a:t>
            </a:r>
            <a:r>
              <a:rPr lang="en-US" sz="1600" dirty="0"/>
              <a:t>, Beam Position Monitors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48213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5986C-F2C0-9299-28DC-87FA67F7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98" y="1"/>
            <a:ext cx="10560231" cy="405363"/>
          </a:xfrm>
        </p:spPr>
        <p:txBody>
          <a:bodyPr>
            <a:noAutofit/>
          </a:bodyPr>
          <a:lstStyle/>
          <a:p>
            <a:r>
              <a:rPr lang="ru-RU" dirty="0"/>
              <a:t>Алгоритма вычисления положения пучка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C3EE4B-5976-28A4-4C1D-6844785B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93" y="549346"/>
            <a:ext cx="3989119" cy="2018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74ACC-F0E7-86AD-8615-2234FBC52F39}"/>
              </a:ext>
            </a:extLst>
          </p:cNvPr>
          <p:cNvSpPr txBox="1"/>
          <p:nvPr/>
        </p:nvSpPr>
        <p:spPr>
          <a:xfrm>
            <a:off x="552668" y="3860948"/>
            <a:ext cx="11221819" cy="1319255"/>
          </a:xfrm>
          <a:prstGeom prst="rect">
            <a:avLst/>
          </a:prstGeom>
          <a:noFill/>
        </p:spPr>
        <p:txBody>
          <a:bodyPr wrap="square" lIns="87577" tIns="43789" rIns="87577" bIns="43789" rtlCol="0">
            <a:spAutoFit/>
          </a:bodyPr>
          <a:lstStyle/>
          <a:p>
            <a:r>
              <a:rPr lang="ru-RU" sz="2000" dirty="0"/>
              <a:t>В формулу можно подставлять различные величины</a:t>
            </a:r>
            <a:r>
              <a:rPr lang="en-US" sz="2000" dirty="0"/>
              <a:t>: </a:t>
            </a:r>
            <a:r>
              <a:rPr lang="ru-RU" sz="2000" dirty="0"/>
              <a:t>пиковые значения</a:t>
            </a:r>
            <a:r>
              <a:rPr lang="en-US" sz="2000" dirty="0"/>
              <a:t> </a:t>
            </a:r>
            <a:r>
              <a:rPr lang="ru-RU" sz="2000" dirty="0"/>
              <a:t>сигналов (</a:t>
            </a:r>
            <a:r>
              <a:rPr lang="en-US" sz="2000" dirty="0"/>
              <a:t>JPARC, RHIC, FNAL, CERN SPS</a:t>
            </a:r>
            <a:r>
              <a:rPr lang="ru-RU" sz="2000" dirty="0"/>
              <a:t>),</a:t>
            </a:r>
            <a:r>
              <a:rPr lang="en-US" sz="2000" dirty="0"/>
              <a:t> </a:t>
            </a:r>
            <a:r>
              <a:rPr lang="ru-RU" sz="2000" dirty="0"/>
              <a:t>интегралы после восстановления базовой линии (</a:t>
            </a:r>
            <a:r>
              <a:rPr lang="en-US" sz="2000" dirty="0"/>
              <a:t>CERN PS, GSI SIS-18</a:t>
            </a:r>
            <a:r>
              <a:rPr lang="ru-RU" sz="2000" dirty="0"/>
              <a:t>), интеграл от модуля сигнала</a:t>
            </a:r>
            <a:r>
              <a:rPr lang="en-US" sz="2000" dirty="0"/>
              <a:t> (FNAL)</a:t>
            </a:r>
            <a:r>
              <a:rPr lang="ru-RU" sz="2000" dirty="0"/>
              <a:t>,</a:t>
            </a:r>
            <a:r>
              <a:rPr lang="en-US" sz="2000" dirty="0"/>
              <a:t>  </a:t>
            </a:r>
            <a:r>
              <a:rPr lang="ru-RU" sz="2000" dirty="0"/>
              <a:t>корень из суммы квадратов (</a:t>
            </a:r>
            <a:r>
              <a:rPr lang="en-US" sz="2000" dirty="0"/>
              <a:t>KEK, GSI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Libera</a:t>
            </a:r>
            <a:r>
              <a:rPr lang="en-US" sz="2000" dirty="0">
                <a:solidFill>
                  <a:srgbClr val="0070C0"/>
                </a:solidFill>
              </a:rPr>
              <a:t> Hadron </a:t>
            </a:r>
            <a:r>
              <a:rPr lang="ru-RU" sz="2000" dirty="0">
                <a:solidFill>
                  <a:srgbClr val="0070C0"/>
                </a:solidFill>
              </a:rPr>
              <a:t>алгоритмы </a:t>
            </a:r>
            <a:r>
              <a:rPr lang="en-US" sz="2000" dirty="0" err="1">
                <a:solidFill>
                  <a:srgbClr val="0070C0"/>
                </a:solidFill>
              </a:rPr>
              <a:t>bbb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и </a:t>
            </a:r>
            <a:r>
              <a:rPr lang="en-US" sz="2000" dirty="0" err="1">
                <a:solidFill>
                  <a:srgbClr val="0070C0"/>
                </a:solidFill>
              </a:rPr>
              <a:t>tbbb</a:t>
            </a:r>
            <a:r>
              <a:rPr lang="ru-RU" sz="2000" dirty="0"/>
              <a:t>), амплитуда на частоте ВЧ (или гармонике ВЧ) - </a:t>
            </a:r>
            <a:r>
              <a:rPr lang="en-US" sz="2000" dirty="0"/>
              <a:t>narrow-band</a:t>
            </a:r>
            <a:r>
              <a:rPr lang="ru-RU" sz="2000" dirty="0"/>
              <a:t> алгоритм</a:t>
            </a:r>
            <a:r>
              <a:rPr lang="en-US" sz="2000" dirty="0"/>
              <a:t> (</a:t>
            </a:r>
            <a:r>
              <a:rPr lang="en-US" sz="2000" dirty="0" err="1">
                <a:solidFill>
                  <a:srgbClr val="0070C0"/>
                </a:solidFill>
              </a:rPr>
              <a:t>Libera</a:t>
            </a:r>
            <a:r>
              <a:rPr lang="en-US" sz="2000" dirty="0">
                <a:solidFill>
                  <a:srgbClr val="0070C0"/>
                </a:solidFill>
              </a:rPr>
              <a:t> Hadron </a:t>
            </a:r>
            <a:r>
              <a:rPr lang="en-US" sz="2000" dirty="0" err="1">
                <a:solidFill>
                  <a:srgbClr val="0070C0"/>
                </a:solidFill>
              </a:rPr>
              <a:t>nba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алгоритм</a:t>
            </a:r>
            <a:r>
              <a:rPr lang="en-US" sz="2000" dirty="0"/>
              <a:t>)</a:t>
            </a:r>
            <a:r>
              <a:rPr lang="ru-RU" sz="2000" dirty="0"/>
              <a:t> </a:t>
            </a:r>
            <a:r>
              <a:rPr lang="en-US" sz="2000" dirty="0"/>
              <a:t>[1].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6650" y="2709087"/>
            <a:ext cx="11077837" cy="101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Положение пучка вычисляется методом </a:t>
            </a:r>
            <a:r>
              <a:rPr lang="en-US" sz="2000" dirty="0"/>
              <a:t>“difference-over-sum” </a:t>
            </a:r>
            <a:r>
              <a:rPr lang="ru-RU" sz="2000" dirty="0"/>
              <a:t>за некоторый интервал времени, например длительность сгустка (</a:t>
            </a:r>
            <a:r>
              <a:rPr lang="en-US" sz="2000" dirty="0"/>
              <a:t>bunch-by-bunch</a:t>
            </a:r>
            <a:r>
              <a:rPr lang="ru-RU" sz="2000" dirty="0"/>
              <a:t>), оборот (</a:t>
            </a:r>
            <a:r>
              <a:rPr lang="en-US" sz="2000" dirty="0"/>
              <a:t>turn-by-turn</a:t>
            </a:r>
            <a:r>
              <a:rPr lang="ru-RU" sz="2000" dirty="0"/>
              <a:t>) либо некоторое число оборотов.</a:t>
            </a:r>
            <a:endParaRPr lang="en-US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0287" y="5566353"/>
            <a:ext cx="11806579" cy="64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[1] A. </a:t>
            </a:r>
            <a:r>
              <a:rPr lang="ru-RU" dirty="0" err="1"/>
              <a:t>Reiter</a:t>
            </a:r>
            <a:r>
              <a:rPr lang="ru-RU" dirty="0"/>
              <a:t>, R. </a:t>
            </a:r>
            <a:r>
              <a:rPr lang="ru-RU" dirty="0" err="1"/>
              <a:t>Singh</a:t>
            </a:r>
            <a:r>
              <a:rPr lang="ru-RU" dirty="0"/>
              <a:t>. </a:t>
            </a:r>
            <a:r>
              <a:rPr lang="ru-RU" dirty="0" err="1"/>
              <a:t>Comparison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beam</a:t>
            </a:r>
            <a:r>
              <a:rPr lang="ru-RU" dirty="0"/>
              <a:t> </a:t>
            </a:r>
            <a:r>
              <a:rPr lang="ru-RU" dirty="0" err="1"/>
              <a:t>position</a:t>
            </a:r>
            <a:r>
              <a:rPr lang="ru-RU" dirty="0"/>
              <a:t> </a:t>
            </a:r>
            <a:r>
              <a:rPr lang="ru-RU" dirty="0" err="1"/>
              <a:t>calculation</a:t>
            </a:r>
            <a:r>
              <a:rPr lang="ru-RU" dirty="0"/>
              <a:t> </a:t>
            </a:r>
            <a:r>
              <a:rPr lang="ru-RU" dirty="0" err="1"/>
              <a:t>methods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application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digital</a:t>
            </a:r>
            <a:r>
              <a:rPr lang="ru-RU" dirty="0"/>
              <a:t> </a:t>
            </a:r>
            <a:r>
              <a:rPr lang="ru-RU" dirty="0" err="1"/>
              <a:t>acquisition</a:t>
            </a:r>
            <a:r>
              <a:rPr lang="ru-RU" dirty="0"/>
              <a:t> </a:t>
            </a:r>
            <a:r>
              <a:rPr lang="ru-RU" dirty="0" err="1"/>
              <a:t>systems</a:t>
            </a:r>
            <a:r>
              <a:rPr lang="ru-RU" dirty="0"/>
              <a:t>, 2018. </a:t>
            </a:r>
            <a:r>
              <a:rPr lang="ru-RU" dirty="0" err="1"/>
              <a:t>Nuclear</a:t>
            </a:r>
            <a:r>
              <a:rPr lang="ru-RU" dirty="0"/>
              <a:t> </a:t>
            </a:r>
            <a:r>
              <a:rPr lang="ru-RU" dirty="0" err="1"/>
              <a:t>Inst</a:t>
            </a:r>
            <a:r>
              <a:rPr lang="ru-RU" dirty="0"/>
              <a:t>.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Methods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Physics</a:t>
            </a:r>
            <a:r>
              <a:rPr lang="ru-RU" dirty="0"/>
              <a:t> </a:t>
            </a:r>
            <a:r>
              <a:rPr lang="ru-RU" dirty="0" err="1"/>
              <a:t>Research</a:t>
            </a:r>
            <a:r>
              <a:rPr lang="ru-RU" dirty="0"/>
              <a:t>, A 890 (2018) 18–27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96" y="1269260"/>
            <a:ext cx="4751428" cy="8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3B9A5041-B46B-9A9B-C249-A21DFDAB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084" y="6492876"/>
            <a:ext cx="766916" cy="365125"/>
          </a:xfrm>
        </p:spPr>
        <p:txBody>
          <a:bodyPr/>
          <a:lstStyle/>
          <a:p>
            <a:fld id="{D1E50708-7D5C-4AB2-92F9-9A54DA706186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387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21720" y="4796836"/>
            <a:ext cx="6362633" cy="1626959"/>
          </a:xfrm>
          <a:prstGeom prst="rect">
            <a:avLst/>
          </a:prstGeom>
        </p:spPr>
        <p:txBody>
          <a:bodyPr wrap="square" lIns="87577" tIns="43789" rIns="87577" bIns="43789">
            <a:spAutoFit/>
          </a:bodyPr>
          <a:lstStyle/>
          <a:p>
            <a:pPr marL="273687" indent="-273687">
              <a:buFont typeface="Arial" pitchFamily="34" charset="0"/>
              <a:buChar char="•"/>
            </a:pPr>
            <a:r>
              <a:rPr lang="ru-RU" sz="2000" dirty="0"/>
              <a:t>Определение границ сгустка</a:t>
            </a:r>
            <a:endParaRPr lang="en-GB" sz="2000" dirty="0"/>
          </a:p>
          <a:p>
            <a:pPr marL="273687" indent="-273687">
              <a:buFont typeface="Arial" pitchFamily="34" charset="0"/>
              <a:buChar char="•"/>
            </a:pPr>
            <a:r>
              <a:rPr lang="ru-RU" sz="2000" dirty="0"/>
              <a:t>Определение окна вычислений</a:t>
            </a:r>
            <a:endParaRPr lang="en-GB" sz="2000" dirty="0"/>
          </a:p>
          <a:p>
            <a:pPr marL="273687" indent="-273687">
              <a:buFont typeface="Arial" pitchFamily="34" charset="0"/>
              <a:buChar char="•"/>
            </a:pPr>
            <a:r>
              <a:rPr lang="ru-RU" sz="2000" dirty="0"/>
              <a:t>Восстановление базовой линии</a:t>
            </a:r>
            <a:endParaRPr lang="en-GB" sz="2000" dirty="0"/>
          </a:p>
          <a:p>
            <a:pPr marL="273687" indent="-273687">
              <a:buFont typeface="Arial" pitchFamily="34" charset="0"/>
              <a:buChar char="•"/>
            </a:pPr>
            <a:r>
              <a:rPr lang="ru-RU" sz="2000" dirty="0"/>
              <a:t>Вычисление энергии сигналов пластин в окне</a:t>
            </a:r>
            <a:endParaRPr lang="en-GB" sz="2000" dirty="0"/>
          </a:p>
          <a:p>
            <a:pPr marL="273687" indent="-273687">
              <a:buFont typeface="Arial" pitchFamily="34" charset="0"/>
              <a:buChar char="•"/>
            </a:pPr>
            <a:r>
              <a:rPr lang="ru-RU" sz="2000" dirty="0"/>
              <a:t>Вычисление положения сгустка</a:t>
            </a:r>
            <a:endParaRPr lang="en-GB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4076E-3C74-093F-509A-60AE48A8C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93" y="1132437"/>
            <a:ext cx="3775217" cy="410831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300A8F-E342-9222-8A3D-34CE766F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" y="3644"/>
            <a:ext cx="12187591" cy="401720"/>
          </a:xfrm>
        </p:spPr>
        <p:txBody>
          <a:bodyPr>
            <a:noAutofit/>
          </a:bodyPr>
          <a:lstStyle/>
          <a:p>
            <a:r>
              <a:rPr lang="en-US" dirty="0"/>
              <a:t>1. Libera Hadron bunch-by-bunch </a:t>
            </a:r>
            <a:r>
              <a:rPr lang="ru-RU" dirty="0"/>
              <a:t>алгоритм (</a:t>
            </a:r>
            <a:r>
              <a:rPr lang="en-US" dirty="0"/>
              <a:t>RSS, root-sum-square</a:t>
            </a:r>
            <a:r>
              <a:rPr lang="ru-RU" dirty="0"/>
              <a:t>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B29592-A72F-A083-CD84-34C4578AA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33" y="1513408"/>
            <a:ext cx="4191590" cy="26690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8A79F9-55E3-A0F0-12E1-52EF53CCB80D}"/>
              </a:ext>
            </a:extLst>
          </p:cNvPr>
          <p:cNvSpPr txBox="1"/>
          <p:nvPr/>
        </p:nvSpPr>
        <p:spPr>
          <a:xfrm>
            <a:off x="1129989" y="736298"/>
            <a:ext cx="3301484" cy="396138"/>
          </a:xfrm>
          <a:prstGeom prst="rect">
            <a:avLst/>
          </a:prstGeom>
          <a:noFill/>
        </p:spPr>
        <p:txBody>
          <a:bodyPr wrap="none" lIns="87577" tIns="43789" rIns="87577" bIns="43789" rtlCol="0">
            <a:spAutoFit/>
          </a:bodyPr>
          <a:lstStyle/>
          <a:p>
            <a:r>
              <a:rPr lang="ru-RU" sz="2000" dirty="0"/>
              <a:t>Определение границ сгустка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B4754-45F8-0D45-3042-1B7FDD28D715}"/>
              </a:ext>
            </a:extLst>
          </p:cNvPr>
          <p:cNvSpPr txBox="1"/>
          <p:nvPr/>
        </p:nvSpPr>
        <p:spPr>
          <a:xfrm>
            <a:off x="5448078" y="736298"/>
            <a:ext cx="3644574" cy="396138"/>
          </a:xfrm>
          <a:prstGeom prst="rect">
            <a:avLst/>
          </a:prstGeom>
          <a:noFill/>
        </p:spPr>
        <p:txBody>
          <a:bodyPr wrap="none" lIns="87577" tIns="43789" rIns="87577" bIns="43789" rtlCol="0">
            <a:spAutoFit/>
          </a:bodyPr>
          <a:lstStyle/>
          <a:p>
            <a:r>
              <a:rPr lang="ru-RU" sz="2000" dirty="0"/>
              <a:t>Восстановление базовой линии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E6F729-6CCD-8A04-CFE7-783836B9AF77}"/>
              </a:ext>
            </a:extLst>
          </p:cNvPr>
          <p:cNvSpPr txBox="1"/>
          <p:nvPr/>
        </p:nvSpPr>
        <p:spPr>
          <a:xfrm>
            <a:off x="9551584" y="626662"/>
            <a:ext cx="2538825" cy="703844"/>
          </a:xfrm>
          <a:prstGeom prst="rect">
            <a:avLst/>
          </a:prstGeom>
          <a:noFill/>
        </p:spPr>
        <p:txBody>
          <a:bodyPr wrap="square" lIns="87577" tIns="43789" rIns="87577" bIns="43789" rtlCol="0">
            <a:spAutoFit/>
          </a:bodyPr>
          <a:lstStyle/>
          <a:p>
            <a:r>
              <a:rPr lang="ru-RU" sz="2000" dirty="0"/>
              <a:t>Вычисление энергии сигналов в  окне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E515E6-5A54-5CC3-EFEC-E96181F7E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566" y="1773200"/>
            <a:ext cx="1910521" cy="107471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3FD86E-874E-6141-0BBA-379C3F4F4D55}"/>
              </a:ext>
            </a:extLst>
          </p:cNvPr>
          <p:cNvSpPr txBox="1">
            <a:spLocks/>
          </p:cNvSpPr>
          <p:nvPr/>
        </p:nvSpPr>
        <p:spPr>
          <a:xfrm>
            <a:off x="11425084" y="6492876"/>
            <a:ext cx="76691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E50708-7D5C-4AB2-92F9-9A54DA706186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324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9233" y="4852948"/>
            <a:ext cx="8794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Timed BBB algorithm: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Bunch position synchronized with external RF clock.</a:t>
            </a:r>
            <a:r>
              <a:rPr lang="ru-RU" dirty="0"/>
              <a:t> </a:t>
            </a:r>
            <a:r>
              <a:rPr lang="en-US" dirty="0" err="1"/>
              <a:t>Gate_offset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err="1"/>
              <a:t>gate_end</a:t>
            </a:r>
            <a:r>
              <a:rPr lang="en-US" dirty="0"/>
              <a:t> </a:t>
            </a:r>
            <a:r>
              <a:rPr lang="ru-RU" dirty="0"/>
              <a:t>в % от </a:t>
            </a:r>
            <a:r>
              <a:rPr lang="en-US" dirty="0"/>
              <a:t>T0.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Signal energy calculated in the gated region.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Position calculation.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Output data rate = Bunch-by-bunch (varying)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88A88C9-062D-07BF-C87C-E92033208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74" y="0"/>
            <a:ext cx="11491526" cy="400111"/>
          </a:xfrm>
        </p:spPr>
        <p:txBody>
          <a:bodyPr>
            <a:noAutofit/>
          </a:bodyPr>
          <a:lstStyle/>
          <a:p>
            <a:r>
              <a:rPr lang="ru-RU" dirty="0"/>
              <a:t>2. </a:t>
            </a:r>
            <a:r>
              <a:rPr lang="en-US" dirty="0"/>
              <a:t>Libera Hadron Timed bunch-by-bunch </a:t>
            </a:r>
            <a:r>
              <a:rPr lang="ru-RU" dirty="0"/>
              <a:t>алгоритм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33CD0A-7D31-1B9F-D64D-DB9B71D74147}"/>
              </a:ext>
            </a:extLst>
          </p:cNvPr>
          <p:cNvSpPr txBox="1"/>
          <p:nvPr/>
        </p:nvSpPr>
        <p:spPr>
          <a:xfrm>
            <a:off x="1123737" y="819001"/>
            <a:ext cx="5913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Определение окна по синхронизации с сигналом ВЧ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6EF92-7D5A-2800-522B-4B64611F5E1D}"/>
              </a:ext>
            </a:extLst>
          </p:cNvPr>
          <p:cNvSpPr txBox="1"/>
          <p:nvPr/>
        </p:nvSpPr>
        <p:spPr>
          <a:xfrm>
            <a:off x="8211370" y="813931"/>
            <a:ext cx="1718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Вычисление энергии в  окне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1E8293-7186-CD3B-5372-6E145DD0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391" y="2125393"/>
            <a:ext cx="2318271" cy="13036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C05032-5C04-A6A6-8E40-3D8CF1EF2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3" y="1737638"/>
            <a:ext cx="4951884" cy="27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35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31707" y="4509990"/>
            <a:ext cx="9910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Узкополосный алгоритм (применяется для сигналов с малой амплитудой). Представляет из себя цифровой</a:t>
            </a:r>
            <a:r>
              <a:rPr lang="en-US" dirty="0"/>
              <a:t>(</a:t>
            </a:r>
            <a:r>
              <a:rPr lang="ru-RU" dirty="0"/>
              <a:t>программный</a:t>
            </a:r>
            <a:r>
              <a:rPr lang="en-US" dirty="0"/>
              <a:t>)</a:t>
            </a:r>
            <a:r>
              <a:rPr lang="ru-RU" dirty="0"/>
              <a:t> радиоприемник</a:t>
            </a:r>
            <a:r>
              <a:rPr lang="en-US" dirty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4 </a:t>
            </a:r>
            <a:r>
              <a:rPr lang="ru-RU" dirty="0"/>
              <a:t>сигнала АЦП смешиваются </a:t>
            </a:r>
            <a:r>
              <a:rPr lang="en-US" dirty="0"/>
              <a:t>c </a:t>
            </a:r>
            <a:r>
              <a:rPr lang="ru-RU" dirty="0"/>
              <a:t>частотой цифрового осциллятора, привязанного к частоте ВЧ 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Преобразование на промежуточную частоту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Полосовая фильтрация с полосой 1, </a:t>
            </a:r>
            <a:r>
              <a:rPr lang="en-US" dirty="0"/>
              <a:t>2 </a:t>
            </a:r>
            <a:r>
              <a:rPr lang="ru-RU" dirty="0"/>
              <a:t>или </a:t>
            </a:r>
            <a:r>
              <a:rPr lang="en-US" dirty="0"/>
              <a:t>5 kHz</a:t>
            </a:r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Вычисление положения пучка с фиксированной частотой 50кГц (нет данных </a:t>
            </a:r>
            <a:r>
              <a:rPr lang="en-US" dirty="0"/>
              <a:t>bunch-by-bunch</a:t>
            </a:r>
            <a:r>
              <a:rPr lang="ru-RU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DF22B-8105-184E-D108-41E4A4F99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3" y="1156936"/>
            <a:ext cx="5762625" cy="31623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6BD3F9F-7528-E2E5-CBA1-A09B98C8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39" y="0"/>
            <a:ext cx="6527421" cy="586409"/>
          </a:xfrm>
        </p:spPr>
        <p:txBody>
          <a:bodyPr>
            <a:normAutofit/>
          </a:bodyPr>
          <a:lstStyle/>
          <a:p>
            <a:r>
              <a:rPr lang="ru-RU" sz="3200" dirty="0"/>
              <a:t>3. Узкополосный </a:t>
            </a:r>
            <a:r>
              <a:rPr lang="ru-RU" dirty="0"/>
              <a:t>алгоритм</a:t>
            </a:r>
            <a:r>
              <a:rPr lang="ru-RU" sz="3200" dirty="0"/>
              <a:t> (</a:t>
            </a:r>
            <a:r>
              <a:rPr lang="en-US" sz="3200" dirty="0"/>
              <a:t>NBA</a:t>
            </a:r>
            <a:r>
              <a:rPr lang="ru-RU" sz="32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41842-FFE2-2021-AE87-32D13F54C37C}"/>
              </a:ext>
            </a:extLst>
          </p:cNvPr>
          <p:cNvSpPr txBox="1"/>
          <p:nvPr/>
        </p:nvSpPr>
        <p:spPr>
          <a:xfrm>
            <a:off x="7742583" y="1610139"/>
            <a:ext cx="36000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SDR – software-defined radio</a:t>
            </a:r>
          </a:p>
          <a:p>
            <a:r>
              <a:rPr lang="en-US" dirty="0"/>
              <a:t>ADPLL – all-digital phase locked loop</a:t>
            </a:r>
          </a:p>
          <a:p>
            <a:r>
              <a:rPr lang="en-US" dirty="0"/>
              <a:t>PI – P/I regulator</a:t>
            </a:r>
          </a:p>
          <a:p>
            <a:r>
              <a:rPr lang="en-US" dirty="0"/>
              <a:t>DCO – digitally controlled oscillator</a:t>
            </a:r>
          </a:p>
          <a:p>
            <a:r>
              <a:rPr lang="en-US" dirty="0"/>
              <a:t>CIC- cascaded integrator-comb filter</a:t>
            </a:r>
          </a:p>
          <a:p>
            <a:r>
              <a:rPr lang="en-US" dirty="0"/>
              <a:t>DEC – decimator</a:t>
            </a:r>
          </a:p>
          <a:p>
            <a:r>
              <a:rPr lang="en-US" dirty="0"/>
              <a:t>IIR – infinite impulse response filter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34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2507E9-C746-3BA4-09E8-24D7F6BA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03" y="3285018"/>
            <a:ext cx="6643932" cy="586409"/>
          </a:xfrm>
        </p:spPr>
        <p:txBody>
          <a:bodyPr>
            <a:normAutofit/>
          </a:bodyPr>
          <a:lstStyle/>
          <a:p>
            <a:r>
              <a:rPr lang="ru-RU" sz="2300" dirty="0"/>
              <a:t>Метод наименьших квадратов</a:t>
            </a:r>
            <a:r>
              <a:rPr lang="en-US" sz="2300" dirty="0"/>
              <a:t> (</a:t>
            </a:r>
            <a:r>
              <a:rPr lang="ru-RU" sz="2300" dirty="0"/>
              <a:t>для </a:t>
            </a:r>
            <a:r>
              <a:rPr lang="en-US" sz="2300" dirty="0"/>
              <a:t>N </a:t>
            </a:r>
            <a:r>
              <a:rPr lang="ru-RU" sz="2300" dirty="0"/>
              <a:t>измерений</a:t>
            </a:r>
            <a:r>
              <a:rPr lang="en-US" sz="2300" dirty="0"/>
              <a:t>):</a:t>
            </a:r>
            <a:endParaRPr lang="ru-RU" sz="2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3EDB7-7B29-A835-5D50-7586B5F6E487}"/>
              </a:ext>
            </a:extLst>
          </p:cNvPr>
          <p:cNvSpPr txBox="1"/>
          <p:nvPr/>
        </p:nvSpPr>
        <p:spPr>
          <a:xfrm>
            <a:off x="488541" y="3860948"/>
            <a:ext cx="4455599" cy="380753"/>
          </a:xfrm>
          <a:prstGeom prst="rect">
            <a:avLst/>
          </a:prstGeom>
          <a:noFill/>
        </p:spPr>
        <p:txBody>
          <a:bodyPr wrap="square" lIns="87577" tIns="43789" rIns="87577" bIns="43789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</a:rPr>
              <a:t>1)     </a:t>
            </a:r>
            <a:r>
              <a:rPr lang="ru-RU" sz="1900" dirty="0">
                <a:solidFill>
                  <a:srgbClr val="000000"/>
                </a:solidFill>
              </a:rPr>
              <a:t>𝛥 = ⟨𝑚⟩𝛴 = ⟨𝑥⟩</a:t>
            </a:r>
            <a:r>
              <a:rPr lang="en-US" sz="1900" dirty="0">
                <a:solidFill>
                  <a:srgbClr val="000000"/>
                </a:solidFill>
              </a:rPr>
              <a:t>/r</a:t>
            </a:r>
            <a:r>
              <a:rPr lang="ru-RU" sz="1900" dirty="0">
                <a:solidFill>
                  <a:srgbClr val="000000"/>
                </a:solidFill>
              </a:rPr>
              <a:t>*𝛴 – пропорция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endParaRPr lang="ru-RU" sz="1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F88A-9D60-D099-AC03-B027A866F83B}"/>
              </a:ext>
            </a:extLst>
          </p:cNvPr>
          <p:cNvSpPr txBox="1"/>
          <p:nvPr/>
        </p:nvSpPr>
        <p:spPr>
          <a:xfrm>
            <a:off x="259295" y="5084801"/>
            <a:ext cx="11336447" cy="1011549"/>
          </a:xfrm>
          <a:prstGeom prst="rect">
            <a:avLst/>
          </a:prstGeom>
          <a:noFill/>
        </p:spPr>
        <p:txBody>
          <a:bodyPr wrap="square" lIns="87577" tIns="43789" rIns="87577" bIns="43789" rtlCol="0">
            <a:spAutoFit/>
          </a:bodyPr>
          <a:lstStyle/>
          <a:p>
            <a:r>
              <a:rPr lang="ru-RU" sz="2000" dirty="0" err="1"/>
              <a:t>Фитирование</a:t>
            </a:r>
            <a:r>
              <a:rPr lang="ru-RU" sz="2000" dirty="0"/>
              <a:t> прямой линией дает более надежные оценки</a:t>
            </a:r>
            <a:r>
              <a:rPr lang="en-US" sz="2000" dirty="0"/>
              <a:t> </a:t>
            </a:r>
            <a:r>
              <a:rPr lang="ru-RU" sz="2000" dirty="0"/>
              <a:t>положения пучка</a:t>
            </a:r>
            <a:r>
              <a:rPr lang="en-US" sz="2000" dirty="0"/>
              <a:t>: </a:t>
            </a:r>
            <a:r>
              <a:rPr lang="ru-RU" sz="2000" dirty="0"/>
              <a:t>не требует восстановления базовой линии, обладает иммунитетом к смещениям АЦП и дрейфам усилителей, а также хорошую устойчивость к низкочастотным помехам.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50ABE-A82B-B6CD-EDE2-6BD950D055DD}"/>
              </a:ext>
            </a:extLst>
          </p:cNvPr>
          <p:cNvSpPr txBox="1"/>
          <p:nvPr/>
        </p:nvSpPr>
        <p:spPr>
          <a:xfrm>
            <a:off x="-15353" y="6380645"/>
            <a:ext cx="12187592" cy="365367"/>
          </a:xfrm>
          <a:prstGeom prst="rect">
            <a:avLst/>
          </a:prstGeom>
          <a:noFill/>
        </p:spPr>
        <p:txBody>
          <a:bodyPr wrap="square" lIns="87577" tIns="43789" rIns="87577" bIns="43789">
            <a:spAutoFit/>
          </a:bodyPr>
          <a:lstStyle/>
          <a:p>
            <a:r>
              <a:rPr lang="en-US" dirty="0"/>
              <a:t>[1] </a:t>
            </a:r>
            <a:r>
              <a:rPr lang="de-DE" dirty="0">
                <a:solidFill>
                  <a:srgbClr val="000000"/>
                </a:solidFill>
                <a:latin typeface="CMR12"/>
              </a:rPr>
              <a:t>A. Reiter, R. Singh, O. </a:t>
            </a:r>
            <a:r>
              <a:rPr lang="de-DE" dirty="0" err="1">
                <a:solidFill>
                  <a:srgbClr val="000000"/>
                </a:solidFill>
                <a:latin typeface="CMR12"/>
              </a:rPr>
              <a:t>Chorniy</a:t>
            </a:r>
            <a:r>
              <a:rPr lang="de-DE" dirty="0">
                <a:solidFill>
                  <a:srgbClr val="000000"/>
                </a:solidFill>
                <a:latin typeface="CMR12"/>
              </a:rPr>
              <a:t>. </a:t>
            </a:r>
            <a:r>
              <a:rPr lang="en-US" dirty="0">
                <a:solidFill>
                  <a:srgbClr val="000000"/>
                </a:solidFill>
                <a:latin typeface="CMR12"/>
              </a:rPr>
              <a:t>Statistical Treatment of Beam Position Monitor Data, 2016, arXiv:1609.01332.8</a:t>
            </a:r>
            <a:r>
              <a:rPr lang="de-DE" dirty="0"/>
              <a:t> 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D8645-89BB-4A26-0EDC-868806CCAB9A}"/>
              </a:ext>
            </a:extLst>
          </p:cNvPr>
          <p:cNvSpPr txBox="1"/>
          <p:nvPr/>
        </p:nvSpPr>
        <p:spPr>
          <a:xfrm>
            <a:off x="488540" y="4433979"/>
            <a:ext cx="5103521" cy="380753"/>
          </a:xfrm>
          <a:prstGeom prst="rect">
            <a:avLst/>
          </a:prstGeom>
          <a:noFill/>
        </p:spPr>
        <p:txBody>
          <a:bodyPr wrap="square" lIns="87577" tIns="43789" rIns="87577" bIns="43789">
            <a:spAutoFit/>
          </a:bodyPr>
          <a:lstStyle/>
          <a:p>
            <a:r>
              <a:rPr lang="ru-RU" sz="1900" dirty="0">
                <a:solidFill>
                  <a:srgbClr val="000000"/>
                </a:solidFill>
              </a:rPr>
              <a:t>2)     𝛥 = ⟨𝑚⟩𝛴+</a:t>
            </a:r>
            <a:r>
              <a:rPr lang="ru-RU" sz="1900" i="1" dirty="0">
                <a:solidFill>
                  <a:srgbClr val="000000"/>
                </a:solidFill>
              </a:rPr>
              <a:t>с</a:t>
            </a:r>
            <a:r>
              <a:rPr lang="ru-RU" sz="1900" dirty="0">
                <a:solidFill>
                  <a:srgbClr val="000000"/>
                </a:solidFill>
              </a:rPr>
              <a:t> = ⟨𝑥⟩</a:t>
            </a:r>
            <a:r>
              <a:rPr lang="en-US" sz="1900" i="1" dirty="0">
                <a:solidFill>
                  <a:srgbClr val="000000"/>
                </a:solidFill>
              </a:rPr>
              <a:t> / r </a:t>
            </a:r>
            <a:r>
              <a:rPr lang="ru-RU" sz="1900" dirty="0">
                <a:solidFill>
                  <a:srgbClr val="000000"/>
                </a:solidFill>
              </a:rPr>
              <a:t>*𝛴+</a:t>
            </a:r>
            <a:r>
              <a:rPr lang="ru-RU" sz="1900" i="1" dirty="0">
                <a:solidFill>
                  <a:srgbClr val="000000"/>
                </a:solidFill>
              </a:rPr>
              <a:t>с</a:t>
            </a:r>
            <a:r>
              <a:rPr lang="ru-RU" sz="1900" dirty="0"/>
              <a:t> – прямая линия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901A2-1B61-D158-DBCA-29DC55F8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18" y="413963"/>
            <a:ext cx="4175075" cy="30204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F738D-8C99-EBDC-D997-9C03DF6857D7}"/>
                  </a:ext>
                </a:extLst>
              </p:cNvPr>
              <p:cNvSpPr txBox="1"/>
              <p:nvPr/>
            </p:nvSpPr>
            <p:spPr>
              <a:xfrm>
                <a:off x="4728165" y="1167317"/>
                <a:ext cx="1537822" cy="567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ru-RU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F738D-8C99-EBDC-D997-9C03DF685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165" y="1167317"/>
                <a:ext cx="1537822" cy="5671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8EF3AAA-27DE-387E-796A-821404006DCB}"/>
              </a:ext>
            </a:extLst>
          </p:cNvPr>
          <p:cNvSpPr txBox="1"/>
          <p:nvPr/>
        </p:nvSpPr>
        <p:spPr>
          <a:xfrm>
            <a:off x="4220473" y="1924211"/>
            <a:ext cx="3751055" cy="365367"/>
          </a:xfrm>
          <a:prstGeom prst="rect">
            <a:avLst/>
          </a:prstGeom>
          <a:noFill/>
        </p:spPr>
        <p:txBody>
          <a:bodyPr wrap="none" lIns="87577" tIns="43789" rIns="87577" bIns="43789" rtlCol="0">
            <a:spAutoFit/>
          </a:bodyPr>
          <a:lstStyle/>
          <a:p>
            <a:r>
              <a:rPr lang="ru-RU" dirty="0"/>
              <a:t>- одно измерение положения пучка.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59295" y="520510"/>
            <a:ext cx="3675793" cy="2743717"/>
            <a:chOff x="257150" y="520631"/>
            <a:chExt cx="3676644" cy="274435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50" y="520631"/>
              <a:ext cx="3676644" cy="27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 стрелкой 5"/>
            <p:cNvCxnSpPr/>
            <p:nvPr/>
          </p:nvCxnSpPr>
          <p:spPr>
            <a:xfrm>
              <a:off x="1576054" y="1924656"/>
              <a:ext cx="491186" cy="605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1821647" y="945862"/>
              <a:ext cx="245593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Прямоугольник 10"/>
                <p:cNvSpPr/>
                <p:nvPr/>
              </p:nvSpPr>
              <p:spPr>
                <a:xfrm>
                  <a:off x="1121872" y="1645717"/>
                  <a:ext cx="4500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>
            <p:sp>
              <p:nvSpPr>
                <p:cNvPr id="11" name="Прямоугольник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1872" y="1645717"/>
                  <a:ext cx="45006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Прямоугольник 11"/>
                <p:cNvSpPr/>
                <p:nvPr/>
              </p:nvSpPr>
              <p:spPr>
                <a:xfrm>
                  <a:off x="1419430" y="859626"/>
                  <a:ext cx="44217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>
            <p:sp>
              <p:nvSpPr>
                <p:cNvPr id="12" name="Прямоугольник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9430" y="859626"/>
                  <a:ext cx="44217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93" y="3769206"/>
            <a:ext cx="1010533" cy="4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74" y="4241701"/>
            <a:ext cx="4989945" cy="7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668DC4F-F6FF-DA93-0DCC-BB49BD207D51}"/>
              </a:ext>
            </a:extLst>
          </p:cNvPr>
          <p:cNvSpPr txBox="1">
            <a:spLocks/>
          </p:cNvSpPr>
          <p:nvPr/>
        </p:nvSpPr>
        <p:spPr bwMode="auto">
          <a:xfrm>
            <a:off x="84150" y="-25779"/>
            <a:ext cx="12023700" cy="58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Алгоритмы на основе метода наименьших квадратов</a:t>
            </a:r>
          </a:p>
        </p:txBody>
      </p:sp>
    </p:spTree>
    <p:extLst>
      <p:ext uri="{BB962C8B-B14F-4D97-AF65-F5344CB8AC3E}">
        <p14:creationId xmlns:p14="http://schemas.microsoft.com/office/powerpoint/2010/main" val="3073031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F0187-A7A8-9894-536C-1EC294BE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Измерения положения пучка на Бустере  (сеанс ПНР №3)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E3E282-E1E8-0A6C-94E6-D773E7EB7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45E0C2-4209-B645-9F8D-7C8177F88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1" y="505957"/>
            <a:ext cx="6578600" cy="31760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690CF0-357E-A38A-F35F-FF4001C5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3681979"/>
            <a:ext cx="6578600" cy="31760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064AC9-3878-1818-E8EF-9E889B405380}"/>
              </a:ext>
            </a:extLst>
          </p:cNvPr>
          <p:cNvSpPr txBox="1"/>
          <p:nvPr/>
        </p:nvSpPr>
        <p:spPr>
          <a:xfrm>
            <a:off x="6832600" y="1541557"/>
            <a:ext cx="474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Сырые данные буфера АЦП пикапа №1: сигналы с 4 пластин пикапа при инжекции в Бустер </a:t>
            </a:r>
            <a:r>
              <a:rPr lang="en-US" sz="2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ru-RU" sz="2000" baseline="30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14+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3219E-428C-D35C-47DC-FF5E72FDE754}"/>
              </a:ext>
            </a:extLst>
          </p:cNvPr>
          <p:cNvSpPr txBox="1"/>
          <p:nvPr/>
        </p:nvSpPr>
        <p:spPr>
          <a:xfrm>
            <a:off x="6832600" y="4510084"/>
            <a:ext cx="4838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Вычисленное горизонтальное (желтая линия) и вертикальное (красная линия) положение сгустка пикапом №1 при инжекции в Бустер </a:t>
            </a:r>
            <a:r>
              <a:rPr lang="en-US" sz="2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ru-RU" sz="2000" baseline="30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14+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5997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77BB603-3197-71F7-4E03-6E9EB736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713" y="-34728"/>
            <a:ext cx="9209818" cy="586409"/>
          </a:xfrm>
        </p:spPr>
        <p:txBody>
          <a:bodyPr>
            <a:normAutofit/>
          </a:bodyPr>
          <a:lstStyle/>
          <a:p>
            <a:r>
              <a:rPr lang="ru-RU" dirty="0"/>
              <a:t>Сигнал с пикапа Бустера на инжекции (сеанс ПНР №4)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4B6D5-4C05-F579-38AF-D31DCA27C588}"/>
              </a:ext>
            </a:extLst>
          </p:cNvPr>
          <p:cNvSpPr txBox="1"/>
          <p:nvPr/>
        </p:nvSpPr>
        <p:spPr>
          <a:xfrm>
            <a:off x="8852453" y="902252"/>
            <a:ext cx="2365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Сигнал на пластинах 12 пикапа Бустера на инжекции.</a:t>
            </a:r>
          </a:p>
          <a:p>
            <a:endParaRPr lang="ru-RU" dirty="0"/>
          </a:p>
          <a:p>
            <a:r>
              <a:rPr lang="ru-RU" dirty="0"/>
              <a:t>Ку=50дБ</a:t>
            </a:r>
          </a:p>
          <a:p>
            <a:r>
              <a:rPr lang="en-US" dirty="0" err="1"/>
              <a:t>Vp</a:t>
            </a:r>
            <a:r>
              <a:rPr lang="en-US" dirty="0"/>
              <a:t>-p=2 </a:t>
            </a:r>
            <a:r>
              <a:rPr lang="ru-RU" dirty="0"/>
              <a:t>мВ</a:t>
            </a:r>
            <a:endParaRPr lang="en-US" dirty="0"/>
          </a:p>
          <a:p>
            <a:r>
              <a:rPr lang="en-US" dirty="0"/>
              <a:t>SNR=26 dB (</a:t>
            </a:r>
            <a:r>
              <a:rPr lang="ru-RU" dirty="0"/>
              <a:t>20 раз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80DC53-AEDF-4B63-8AE1-6FD4180C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35" y="3846708"/>
            <a:ext cx="8272669" cy="3040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275D2C-E157-F71E-6ACB-354ADA05F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34" y="704514"/>
            <a:ext cx="8272669" cy="3142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09AF10-5B97-D92D-56D1-BA7B20BD393D}"/>
              </a:ext>
            </a:extLst>
          </p:cNvPr>
          <p:cNvSpPr txBox="1"/>
          <p:nvPr/>
        </p:nvSpPr>
        <p:spPr>
          <a:xfrm>
            <a:off x="8852452" y="4102652"/>
            <a:ext cx="2844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Сигнал на пластинах 12 пикапа Бустера, задержка 1.8с – ускорение после 2 стола.</a:t>
            </a:r>
          </a:p>
          <a:p>
            <a:endParaRPr lang="ru-RU" dirty="0"/>
          </a:p>
          <a:p>
            <a:r>
              <a:rPr lang="ru-RU" dirty="0"/>
              <a:t>Ку=50дБ</a:t>
            </a:r>
          </a:p>
          <a:p>
            <a:r>
              <a:rPr lang="en-US" dirty="0" err="1"/>
              <a:t>Vp</a:t>
            </a:r>
            <a:r>
              <a:rPr lang="en-US" dirty="0"/>
              <a:t>-p=</a:t>
            </a:r>
            <a:r>
              <a:rPr lang="ru-RU" dirty="0"/>
              <a:t>4.2</a:t>
            </a:r>
            <a:r>
              <a:rPr lang="en-US" dirty="0"/>
              <a:t> </a:t>
            </a:r>
            <a:r>
              <a:rPr lang="ru-RU" dirty="0"/>
              <a:t>мВ</a:t>
            </a:r>
            <a:endParaRPr lang="en-US" dirty="0"/>
          </a:p>
          <a:p>
            <a:r>
              <a:rPr lang="en-US" dirty="0"/>
              <a:t>SNR=33 dB (44</a:t>
            </a:r>
            <a:r>
              <a:rPr lang="ru-RU" dirty="0"/>
              <a:t> раза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56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5ABDE-ADD3-2EFE-9953-FFEF06EA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91" y="67990"/>
            <a:ext cx="9915387" cy="360432"/>
          </a:xfrm>
        </p:spPr>
        <p:txBody>
          <a:bodyPr>
            <a:noAutofit/>
          </a:bodyPr>
          <a:lstStyle/>
          <a:p>
            <a:r>
              <a:rPr lang="ru-RU" dirty="0"/>
              <a:t>Орбита пучка Бустера от инжекции до вывода (сеанс ПНР №4)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7CDD04B-6090-4D4E-299C-1707CC30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4" y="583018"/>
            <a:ext cx="10086474" cy="555281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49887-D567-953A-945E-05CCF284852F}"/>
              </a:ext>
            </a:extLst>
          </p:cNvPr>
          <p:cNvSpPr txBox="1"/>
          <p:nvPr/>
        </p:nvSpPr>
        <p:spPr>
          <a:xfrm>
            <a:off x="119270" y="6420678"/>
            <a:ext cx="1129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Хорошая точность вычисления положения узкополосным алгоритмом от момента захвата ВЧ до вывода в канал.</a:t>
            </a:r>
          </a:p>
        </p:txBody>
      </p:sp>
    </p:spTree>
    <p:extLst>
      <p:ext uri="{BB962C8B-B14F-4D97-AF65-F5344CB8AC3E}">
        <p14:creationId xmlns:p14="http://schemas.microsoft.com/office/powerpoint/2010/main" val="398856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988FA-880C-BEB1-45A4-7AFC38D7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Быстрый трансформатор тока пучка, упрощенная схема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A86EBE-C318-AAF1-16D1-D858E4B0B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3BEF42-B07E-3795-D9CD-CFAD82BC3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048"/>
            <a:ext cx="12192000" cy="3022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181882-D65A-E969-B6E2-C994100AC3F7}"/>
              </a:ext>
            </a:extLst>
          </p:cNvPr>
          <p:cNvSpPr txBox="1"/>
          <p:nvPr/>
        </p:nvSpPr>
        <p:spPr>
          <a:xfrm>
            <a:off x="7240827" y="6364258"/>
            <a:ext cx="4341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</a:t>
            </a:r>
            <a:r>
              <a:rPr lang="en-US" sz="1600" dirty="0" err="1"/>
              <a:t>P.Forck</a:t>
            </a:r>
            <a:r>
              <a:rPr lang="en-US" sz="1600" dirty="0"/>
              <a:t>, Beam Instrumentation and diagnostics</a:t>
            </a:r>
            <a:endParaRPr lang="ru-RU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AF74F9-5682-8FF4-DC58-CC7BE2F43D15}"/>
                  </a:ext>
                </a:extLst>
              </p:cNvPr>
              <p:cNvSpPr txBox="1"/>
              <p:nvPr/>
            </p:nvSpPr>
            <p:spPr>
              <a:xfrm>
                <a:off x="2408781" y="5477401"/>
                <a:ext cx="2621423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AF74F9-5682-8FF4-DC58-CC7BE2F43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81" y="5477401"/>
                <a:ext cx="2621423" cy="574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2AA817-0014-3882-79A9-458E904F3B4B}"/>
                  </a:ext>
                </a:extLst>
              </p:cNvPr>
              <p:cNvSpPr txBox="1"/>
              <p:nvPr/>
            </p:nvSpPr>
            <p:spPr>
              <a:xfrm>
                <a:off x="1545532" y="4645741"/>
                <a:ext cx="3484672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𝑠𝑒𝑐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𝑝𝑟𝑖𝑚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𝑠𝑒𝑐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𝑝𝑟𝑖𝑚</m:t>
                          </m:r>
                        </m:sub>
                      </m:sSub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2AA817-0014-3882-79A9-458E904F3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532" y="4645741"/>
                <a:ext cx="3484672" cy="636008"/>
              </a:xfrm>
              <a:prstGeom prst="rect">
                <a:avLst/>
              </a:prstGeom>
              <a:blipFill>
                <a:blip r:embed="rId4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C5AB5A3-A333-FC29-84E3-0DB2CECDEF69}"/>
              </a:ext>
            </a:extLst>
          </p:cNvPr>
          <p:cNvSpPr txBox="1"/>
          <p:nvPr/>
        </p:nvSpPr>
        <p:spPr>
          <a:xfrm>
            <a:off x="8023297" y="3549405"/>
            <a:ext cx="217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Паразитная емкость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5945DAC-E2F4-3EE9-BFCD-3A779C6248D3}"/>
              </a:ext>
            </a:extLst>
          </p:cNvPr>
          <p:cNvCxnSpPr>
            <a:cxnSpLocks/>
          </p:cNvCxnSpPr>
          <p:nvPr/>
        </p:nvCxnSpPr>
        <p:spPr>
          <a:xfrm flipV="1">
            <a:off x="9494867" y="2694039"/>
            <a:ext cx="219404" cy="964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E8B05E-9B4F-F48C-C35C-4AB8EF8F34F4}"/>
                  </a:ext>
                </a:extLst>
              </p:cNvPr>
              <p:cNvSpPr txBox="1"/>
              <p:nvPr/>
            </p:nvSpPr>
            <p:spPr>
              <a:xfrm>
                <a:off x="8367251" y="4645741"/>
                <a:ext cx="1127616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𝑑𝑟𝑜𝑜𝑝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E8B05E-9B4F-F48C-C35C-4AB8EF8F3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251" y="4645741"/>
                <a:ext cx="1127616" cy="516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EC3CD07-AE2C-10E8-EB63-224193B66908}"/>
              </a:ext>
            </a:extLst>
          </p:cNvPr>
          <p:cNvSpPr txBox="1"/>
          <p:nvPr/>
        </p:nvSpPr>
        <p:spPr>
          <a:xfrm>
            <a:off x="5722540" y="4323773"/>
            <a:ext cx="3992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Постоянная времени спада вершины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A2B3B-1093-8633-F711-E2DD8B5B4BDA}"/>
              </a:ext>
            </a:extLst>
          </p:cNvPr>
          <p:cNvSpPr txBox="1"/>
          <p:nvPr/>
        </p:nvSpPr>
        <p:spPr>
          <a:xfrm>
            <a:off x="5840527" y="5394040"/>
            <a:ext cx="348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Постоянная времени нарастания</a:t>
            </a:r>
            <a:r>
              <a:rPr lang="en-US" dirty="0"/>
              <a:t>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50FC1D-EB2C-8921-9445-0DB643893829}"/>
                  </a:ext>
                </a:extLst>
              </p:cNvPr>
              <p:cNvSpPr txBox="1"/>
              <p:nvPr/>
            </p:nvSpPr>
            <p:spPr>
              <a:xfrm>
                <a:off x="8367251" y="5752188"/>
                <a:ext cx="13385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𝑟𝑖𝑠𝑒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50FC1D-EB2C-8921-9445-0DB643893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251" y="5752188"/>
                <a:ext cx="1338508" cy="276999"/>
              </a:xfrm>
              <a:prstGeom prst="rect">
                <a:avLst/>
              </a:prstGeom>
              <a:blipFill>
                <a:blip r:embed="rId6"/>
                <a:stretch>
                  <a:fillRect l="-2283" r="-457" b="-1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3301B52-695D-017B-20B1-A9C6B5F6A9EC}"/>
              </a:ext>
            </a:extLst>
          </p:cNvPr>
          <p:cNvSpPr txBox="1"/>
          <p:nvPr/>
        </p:nvSpPr>
        <p:spPr>
          <a:xfrm>
            <a:off x="1230053" y="740845"/>
            <a:ext cx="31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current transformer (1985)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044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BC00A-AA71-ADF1-EF1F-39F65D46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Измерения частот бетатронных колебаний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B8D474-5F03-195E-C8C5-5174886C7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F22F2-88D4-F976-B72D-C02DB37F1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14" y="694304"/>
            <a:ext cx="6156070" cy="4487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24B42-3E1D-A26C-019C-9A0514D0CA0B}"/>
              </a:ext>
            </a:extLst>
          </p:cNvPr>
          <p:cNvSpPr txBox="1"/>
          <p:nvPr/>
        </p:nvSpPr>
        <p:spPr>
          <a:xfrm>
            <a:off x="299884" y="5240366"/>
            <a:ext cx="11592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возбуждении частицы, ее траектория отклоняется от расчетной и испытывает периодические колебания (</a:t>
            </a:r>
            <a:r>
              <a:rPr lang="en-US" dirty="0" err="1"/>
              <a:t>betatron</a:t>
            </a:r>
            <a:r>
              <a:rPr lang="en-US" dirty="0"/>
              <a:t> motion</a:t>
            </a:r>
            <a:r>
              <a:rPr lang="ru-RU" dirty="0"/>
              <a:t>) с частотой, которая определяется настройкой магнитных элементов ускорителя</a:t>
            </a:r>
            <a:r>
              <a:rPr lang="en-US" dirty="0"/>
              <a:t>. </a:t>
            </a:r>
            <a:r>
              <a:rPr lang="ru-RU" dirty="0"/>
              <a:t>Измерения частоты бетатронных колебаний в обоих плоскостях является важным средством диагностики режима работы.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D317D-04DD-8174-556B-8131755A355E}"/>
              </a:ext>
            </a:extLst>
          </p:cNvPr>
          <p:cNvSpPr txBox="1"/>
          <p:nvPr/>
        </p:nvSpPr>
        <p:spPr>
          <a:xfrm>
            <a:off x="90948" y="6488668"/>
            <a:ext cx="6120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[1] </a:t>
            </a:r>
            <a:r>
              <a:rPr lang="ru-RU" sz="1600" dirty="0"/>
              <a:t>R. J. </a:t>
            </a:r>
            <a:r>
              <a:rPr lang="ru-RU" sz="1600" dirty="0" err="1"/>
              <a:t>Steinhagen</a:t>
            </a:r>
            <a:r>
              <a:rPr lang="ru-RU" sz="1600" dirty="0"/>
              <a:t>, </a:t>
            </a:r>
            <a:r>
              <a:rPr lang="ru-RU" sz="1600" dirty="0" err="1"/>
              <a:t>Tune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chromaticity</a:t>
            </a:r>
            <a:r>
              <a:rPr lang="ru-RU" sz="1600" dirty="0"/>
              <a:t> </a:t>
            </a:r>
            <a:r>
              <a:rPr lang="ru-RU" sz="1600" dirty="0" err="1"/>
              <a:t>diagnostics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957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EA645-C9F5-42A8-8146-C859FE4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" y="0"/>
            <a:ext cx="12187592" cy="54868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400" dirty="0"/>
              <a:t>Измерения бетатронных частот на бустере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53FB35-53C0-45C6-B70B-F5A64D07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8926" y="6431913"/>
            <a:ext cx="862752" cy="365125"/>
          </a:xfrm>
        </p:spPr>
        <p:txBody>
          <a:bodyPr/>
          <a:lstStyle/>
          <a:p>
            <a:fld id="{525EAA68-DD36-4B81-BDD6-88EBE092D975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ECF83F-3E94-47C3-8A12-25FD84AF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277" y="1118001"/>
            <a:ext cx="3648027" cy="4705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3C784-F221-499D-8CD2-9C84AB76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30" y="2609761"/>
            <a:ext cx="1470970" cy="81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9160" cap="flat">
                <a:solidFill>
                  <a:srgbClr val="0066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B6F466-636D-4E5F-8009-9D24C2CEE08A}"/>
              </a:ext>
            </a:extLst>
          </p:cNvPr>
          <p:cNvSpPr txBox="1"/>
          <p:nvPr/>
        </p:nvSpPr>
        <p:spPr>
          <a:xfrm>
            <a:off x="3184980" y="3642431"/>
            <a:ext cx="2754331" cy="965394"/>
          </a:xfrm>
          <a:prstGeom prst="rect">
            <a:avLst/>
          </a:prstGeom>
          <a:noFill/>
        </p:spPr>
        <p:txBody>
          <a:bodyPr wrap="square" lIns="87577" tIns="43789" rIns="87577" bIns="43789" rtlCol="0">
            <a:spAutoFit/>
          </a:bodyPr>
          <a:lstStyle/>
          <a:p>
            <a:r>
              <a:rPr lang="en-US" sz="1900" dirty="0"/>
              <a:t>RF Amplifier AR800A3A:</a:t>
            </a:r>
          </a:p>
          <a:p>
            <a:r>
              <a:rPr lang="en-US" sz="1900" dirty="0"/>
              <a:t>800 W @ 50 ohm, 10kHz-3MHz BW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D70972B-0AA9-4118-8679-9BDDD9D7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22" y="2430495"/>
            <a:ext cx="1140426" cy="57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30AB90-1EE1-45B1-9387-9E99AF9D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87" y="3037525"/>
            <a:ext cx="1140426" cy="57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178291-E1DE-499A-815C-2B8959F84D55}"/>
              </a:ext>
            </a:extLst>
          </p:cNvPr>
          <p:cNvSpPr txBox="1"/>
          <p:nvPr/>
        </p:nvSpPr>
        <p:spPr>
          <a:xfrm>
            <a:off x="6215449" y="3990785"/>
            <a:ext cx="1778342" cy="965394"/>
          </a:xfrm>
          <a:prstGeom prst="rect">
            <a:avLst/>
          </a:prstGeom>
          <a:noFill/>
        </p:spPr>
        <p:txBody>
          <a:bodyPr wrap="square" lIns="87577" tIns="43789" rIns="87577" bIns="43789" rtlCol="0">
            <a:spAutoFit/>
          </a:bodyPr>
          <a:lstStyle/>
          <a:p>
            <a:r>
              <a:rPr lang="en-US" sz="1900" dirty="0"/>
              <a:t>1:6 Impedance transformers,</a:t>
            </a:r>
          </a:p>
          <a:p>
            <a:r>
              <a:rPr lang="ru-RU" sz="1900" dirty="0"/>
              <a:t>±</a:t>
            </a:r>
            <a:r>
              <a:rPr lang="en-US" sz="1900" dirty="0"/>
              <a:t>1200V on IP2</a:t>
            </a:r>
            <a:endParaRPr lang="ru-RU" sz="1900" dirty="0"/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AB28935A-53BB-4EA1-BB83-E86BE9509CD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10912" y="2553038"/>
            <a:ext cx="249041" cy="931637"/>
          </a:xfrm>
          <a:prstGeom prst="downArrow">
            <a:avLst>
              <a:gd name="adj1" fmla="val 50000"/>
              <a:gd name="adj2" fmla="val 93497"/>
            </a:avLst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416" tIns="39709" rIns="79416" bIns="39709" anchor="ctr"/>
          <a:lstStyle/>
          <a:p>
            <a:pPr defTabSz="39709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16B082A1-AAC2-4A4B-8D5E-1C7E84E157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52533" y="2165722"/>
            <a:ext cx="249041" cy="1706263"/>
          </a:xfrm>
          <a:prstGeom prst="downArrow">
            <a:avLst>
              <a:gd name="adj1" fmla="val 50000"/>
              <a:gd name="adj2" fmla="val 93497"/>
            </a:avLst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416" tIns="39709" rIns="79416" bIns="39709" anchor="ctr"/>
          <a:lstStyle/>
          <a:p>
            <a:pPr defTabSz="39709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BD34B5-83E9-43AD-95C9-ED538D30A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2" y="3201195"/>
            <a:ext cx="1965319" cy="19189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7F8932-A5B4-4A3D-8D84-084A7A1044BC}"/>
              </a:ext>
            </a:extLst>
          </p:cNvPr>
          <p:cNvSpPr txBox="1"/>
          <p:nvPr/>
        </p:nvSpPr>
        <p:spPr>
          <a:xfrm>
            <a:off x="318971" y="5040569"/>
            <a:ext cx="2486387" cy="1257713"/>
          </a:xfrm>
          <a:prstGeom prst="rect">
            <a:avLst/>
          </a:prstGeom>
          <a:noFill/>
        </p:spPr>
        <p:txBody>
          <a:bodyPr wrap="square" lIns="87577" tIns="43789" rIns="87577" bIns="43789" rtlCol="0">
            <a:spAutoFit/>
          </a:bodyPr>
          <a:lstStyle/>
          <a:p>
            <a:r>
              <a:rPr lang="en-US" sz="1900" dirty="0"/>
              <a:t>NI PXIe-7975 FPGA module with custom 14 bit 100MHz DAC adapter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855AA5-8E7D-4F20-B57B-D3031FD87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8" y="1839479"/>
            <a:ext cx="1039106" cy="1486676"/>
          </a:xfrm>
          <a:prstGeom prst="rect">
            <a:avLst/>
          </a:prstGeom>
        </p:spPr>
      </p:pic>
      <p:sp>
        <p:nvSpPr>
          <p:cNvPr id="19" name="AutoShape 15">
            <a:extLst>
              <a:ext uri="{FF2B5EF4-FFF2-40B4-BE49-F238E27FC236}">
                <a16:creationId xmlns:a16="http://schemas.microsoft.com/office/drawing/2014/main" id="{8421BE8A-FC89-43B2-877B-161B70D9D6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56028" y="2319263"/>
            <a:ext cx="249041" cy="1399186"/>
          </a:xfrm>
          <a:prstGeom prst="downArrow">
            <a:avLst>
              <a:gd name="adj1" fmla="val 50000"/>
              <a:gd name="adj2" fmla="val 93497"/>
            </a:avLst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416" tIns="39709" rIns="79416" bIns="39709" anchor="ctr"/>
          <a:lstStyle/>
          <a:p>
            <a:pPr defTabSz="39709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2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3045C08-D264-4F7F-9320-9D9D8D19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Режимы раскачки пучка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E01383-6D77-4C04-A797-F2321EEE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A68-DD36-4B81-BDD6-88EBE092D975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E868F0-E932-480E-B22F-4FE9B0B5A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19" y="2156371"/>
            <a:ext cx="9930581" cy="4064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EA84EF-5D24-4EAA-AAF5-B38A05FE9709}"/>
              </a:ext>
            </a:extLst>
          </p:cNvPr>
          <p:cNvSpPr txBox="1"/>
          <p:nvPr/>
        </p:nvSpPr>
        <p:spPr>
          <a:xfrm>
            <a:off x="306486" y="545200"/>
            <a:ext cx="73528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Белый шум (ограниченной полосой</a:t>
            </a:r>
            <a:r>
              <a:rPr lang="en-US" dirty="0"/>
              <a:t> 10</a:t>
            </a:r>
            <a:r>
              <a:rPr lang="ru-RU" dirty="0"/>
              <a:t>кГц=3МГц)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Когерентный шум (раскачивается сгусток как целое)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Сканирование частоты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Когерентное сканирование частоты (раскачивается сгусток как целое)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Единичный удар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5A440-244F-46BB-A5F9-0045A3DE43DD}"/>
              </a:ext>
            </a:extLst>
          </p:cNvPr>
          <p:cNvSpPr txBox="1"/>
          <p:nvPr/>
        </p:nvSpPr>
        <p:spPr>
          <a:xfrm>
            <a:off x="5094516" y="6488668"/>
            <a:ext cx="441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noise beam excitation signal (blue).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8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518ABE-1081-4FA3-81D4-658029F99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84" y="691020"/>
            <a:ext cx="6764695" cy="4742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E6BE04-F506-4001-B38D-00995EAE6170}"/>
              </a:ext>
            </a:extLst>
          </p:cNvPr>
          <p:cNvSpPr txBox="1"/>
          <p:nvPr/>
        </p:nvSpPr>
        <p:spPr>
          <a:xfrm>
            <a:off x="411361" y="1445623"/>
            <a:ext cx="3949524" cy="396138"/>
          </a:xfrm>
          <a:prstGeom prst="rect">
            <a:avLst/>
          </a:prstGeom>
          <a:noFill/>
        </p:spPr>
        <p:txBody>
          <a:bodyPr wrap="none" lIns="87577" tIns="43789" rIns="87577" bIns="43789" rtlCol="0">
            <a:spAutoFit/>
          </a:bodyPr>
          <a:lstStyle/>
          <a:p>
            <a:r>
              <a:rPr lang="en-US" sz="2000" dirty="0"/>
              <a:t>He1+ E=200 MeV, B=</a:t>
            </a:r>
            <a:r>
              <a:rPr lang="ru-RU" sz="2000" dirty="0"/>
              <a:t> 6078,4 </a:t>
            </a:r>
            <a:r>
              <a:rPr lang="en-US" sz="2000" dirty="0"/>
              <a:t>Gs, h=1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C27D2-0750-476E-ACFC-1226E138DD38}"/>
              </a:ext>
            </a:extLst>
          </p:cNvPr>
          <p:cNvSpPr txBox="1"/>
          <p:nvPr/>
        </p:nvSpPr>
        <p:spPr>
          <a:xfrm>
            <a:off x="4464409" y="5672163"/>
            <a:ext cx="5708573" cy="365367"/>
          </a:xfrm>
          <a:prstGeom prst="rect">
            <a:avLst/>
          </a:prstGeom>
          <a:noFill/>
        </p:spPr>
        <p:txBody>
          <a:bodyPr wrap="none" lIns="87577" tIns="43789" rIns="87577" bIns="43789" rtlCol="0">
            <a:spAutoFit/>
          </a:bodyPr>
          <a:lstStyle/>
          <a:p>
            <a:r>
              <a:rPr lang="en-US" dirty="0"/>
              <a:t>Gradually changing k1=0.032,k2=0.06 to k1=0.025, k2=0.06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6F1DC-020F-420D-AE00-667847F5D5C2}"/>
              </a:ext>
            </a:extLst>
          </p:cNvPr>
          <p:cNvSpPr txBox="1"/>
          <p:nvPr/>
        </p:nvSpPr>
        <p:spPr>
          <a:xfrm>
            <a:off x="226421" y="2552936"/>
            <a:ext cx="4753161" cy="2426993"/>
          </a:xfrm>
          <a:prstGeom prst="rect">
            <a:avLst/>
          </a:prstGeom>
          <a:noFill/>
        </p:spPr>
        <p:txBody>
          <a:bodyPr wrap="square" lIns="87577" tIns="43789" rIns="87577" bIns="43789" rtlCol="0">
            <a:spAutoFit/>
          </a:bodyPr>
          <a:lstStyle/>
          <a:p>
            <a:r>
              <a:rPr lang="en-US" sz="1900" dirty="0"/>
              <a:t>There are 3 main power supplies:</a:t>
            </a:r>
          </a:p>
          <a:p>
            <a:pPr marL="328424" indent="-328424">
              <a:buFont typeface="Courier New" panose="02070309020205020404" pitchFamily="49" charset="0"/>
              <a:buChar char="o"/>
            </a:pPr>
            <a:r>
              <a:rPr lang="en-US" sz="1900" dirty="0"/>
              <a:t>Current in B magnets: I</a:t>
            </a:r>
            <a:r>
              <a:rPr lang="en-US" sz="1900" baseline="-25000" dirty="0"/>
              <a:t>0</a:t>
            </a:r>
          </a:p>
          <a:p>
            <a:pPr marL="328424" indent="-328424">
              <a:buFont typeface="Courier New" panose="02070309020205020404" pitchFamily="49" charset="0"/>
              <a:buChar char="o"/>
            </a:pPr>
            <a:r>
              <a:rPr lang="en-US" sz="1900" dirty="0"/>
              <a:t>Current in F lenses: I</a:t>
            </a:r>
            <a:r>
              <a:rPr lang="en-US" sz="1900" baseline="-25000" dirty="0"/>
              <a:t>F</a:t>
            </a:r>
            <a:r>
              <a:rPr lang="en-US" sz="1900" dirty="0"/>
              <a:t>=I</a:t>
            </a:r>
            <a:r>
              <a:rPr lang="en-US" sz="1900" baseline="-25000" dirty="0"/>
              <a:t>0</a:t>
            </a:r>
            <a:r>
              <a:rPr lang="en-US" sz="1900" dirty="0"/>
              <a:t>-I</a:t>
            </a:r>
            <a:r>
              <a:rPr lang="en-US" sz="1900" baseline="-25000" dirty="0"/>
              <a:t>1</a:t>
            </a:r>
          </a:p>
          <a:p>
            <a:pPr marL="328424" indent="-328424">
              <a:buFont typeface="Courier New" panose="02070309020205020404" pitchFamily="49" charset="0"/>
              <a:buChar char="o"/>
            </a:pPr>
            <a:r>
              <a:rPr lang="en-US" sz="1900" dirty="0"/>
              <a:t>Current in D lenses: I</a:t>
            </a:r>
            <a:r>
              <a:rPr lang="en-US" sz="1900" baseline="-25000" dirty="0"/>
              <a:t>D</a:t>
            </a:r>
            <a:r>
              <a:rPr lang="en-US" sz="1900" dirty="0"/>
              <a:t>=I</a:t>
            </a:r>
            <a:r>
              <a:rPr lang="en-US" sz="1900" baseline="-25000" dirty="0"/>
              <a:t>0</a:t>
            </a:r>
            <a:r>
              <a:rPr lang="en-US" sz="1900" dirty="0"/>
              <a:t>-I</a:t>
            </a:r>
            <a:r>
              <a:rPr lang="en-US" sz="1900" baseline="-25000" dirty="0"/>
              <a:t>1</a:t>
            </a:r>
            <a:r>
              <a:rPr lang="en-US" sz="1900" dirty="0"/>
              <a:t>+I</a:t>
            </a:r>
            <a:r>
              <a:rPr lang="en-US" sz="1900" baseline="-25000" dirty="0"/>
              <a:t>2</a:t>
            </a:r>
          </a:p>
          <a:p>
            <a:r>
              <a:rPr lang="en-US" sz="1900" dirty="0"/>
              <a:t> </a:t>
            </a:r>
          </a:p>
          <a:p>
            <a:r>
              <a:rPr lang="en-US" sz="1900" dirty="0"/>
              <a:t>where </a:t>
            </a:r>
          </a:p>
          <a:p>
            <a:r>
              <a:rPr lang="en-US" sz="1900" dirty="0"/>
              <a:t>I</a:t>
            </a:r>
            <a:r>
              <a:rPr lang="en-US" sz="1900" baseline="-25000" dirty="0"/>
              <a:t>1</a:t>
            </a:r>
            <a:r>
              <a:rPr lang="en-US" sz="1900" dirty="0"/>
              <a:t>=k1*I</a:t>
            </a:r>
            <a:r>
              <a:rPr lang="en-US" sz="1900" baseline="-25000" dirty="0"/>
              <a:t>0</a:t>
            </a:r>
            <a:r>
              <a:rPr lang="en-US" sz="1900" dirty="0"/>
              <a:t> – current subtracted  from F and D;</a:t>
            </a:r>
          </a:p>
          <a:p>
            <a:r>
              <a:rPr lang="en-US" sz="1900" dirty="0"/>
              <a:t>I</a:t>
            </a:r>
            <a:r>
              <a:rPr lang="en-US" sz="1900" baseline="-25000" dirty="0"/>
              <a:t>2</a:t>
            </a:r>
            <a:r>
              <a:rPr lang="en-US" sz="1900" dirty="0"/>
              <a:t>=k2*I</a:t>
            </a:r>
            <a:r>
              <a:rPr lang="en-US" sz="1900" baseline="-25000" dirty="0"/>
              <a:t>0</a:t>
            </a:r>
            <a:r>
              <a:rPr lang="en-US" sz="1900" dirty="0"/>
              <a:t> – current added to D lenses.</a:t>
            </a:r>
            <a:endParaRPr lang="ru-RU" sz="19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2FEA645-C9F5-42A8-8146-C859FE4579D4}"/>
              </a:ext>
            </a:extLst>
          </p:cNvPr>
          <p:cNvSpPr txBox="1">
            <a:spLocks/>
          </p:cNvSpPr>
          <p:nvPr/>
        </p:nvSpPr>
        <p:spPr>
          <a:xfrm>
            <a:off x="2205" y="0"/>
            <a:ext cx="12187591" cy="5486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Измерения бетатронных частот на бустере</a:t>
            </a:r>
          </a:p>
        </p:txBody>
      </p:sp>
    </p:spTree>
    <p:extLst>
      <p:ext uri="{BB962C8B-B14F-4D97-AF65-F5344CB8AC3E}">
        <p14:creationId xmlns:p14="http://schemas.microsoft.com/office/powerpoint/2010/main" val="119572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EB44C6-E72A-97EA-754E-B943EA75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F505796-359A-0680-D06F-1ADEF84F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измерений рабочей точки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66F329-F018-7C3E-6EB3-C0F3B0839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468" y="579162"/>
            <a:ext cx="5610225" cy="5353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DB73B-3952-206C-FC52-9B7980EA07D5}"/>
              </a:ext>
            </a:extLst>
          </p:cNvPr>
          <p:cNvSpPr txBox="1"/>
          <p:nvPr/>
        </p:nvSpPr>
        <p:spPr>
          <a:xfrm>
            <a:off x="828367" y="5932212"/>
            <a:ext cx="10832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Измеренные (квадраты) и расчетные (звездочки) положения</a:t>
            </a:r>
            <a:r>
              <a:rPr lang="en-US" dirty="0"/>
              <a:t> </a:t>
            </a:r>
            <a:r>
              <a:rPr lang="ru-RU" dirty="0"/>
              <a:t>рабочей точки при изменении рабочих токов источников I</a:t>
            </a:r>
            <a:r>
              <a:rPr lang="ru-RU" baseline="-25000" dirty="0"/>
              <a:t>F</a:t>
            </a:r>
            <a:r>
              <a:rPr lang="ru-RU" dirty="0"/>
              <a:t> (синий</a:t>
            </a:r>
            <a:r>
              <a:rPr lang="en-US" dirty="0"/>
              <a:t> </a:t>
            </a:r>
            <a:r>
              <a:rPr lang="ru-RU" dirty="0"/>
              <a:t>график) и I</a:t>
            </a:r>
            <a:r>
              <a:rPr lang="ru-RU" baseline="-25000" dirty="0"/>
              <a:t>D</a:t>
            </a:r>
            <a:r>
              <a:rPr lang="ru-RU" dirty="0"/>
              <a:t> (красный график), указанные</a:t>
            </a:r>
            <a:r>
              <a:rPr lang="en-US" dirty="0"/>
              <a:t> </a:t>
            </a:r>
            <a:r>
              <a:rPr lang="ru-RU" dirty="0"/>
              <a:t>рядом с измеренной точкой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B841E-6A06-915A-DD2F-5B23B8324489}"/>
              </a:ext>
            </a:extLst>
          </p:cNvPr>
          <p:cNvSpPr txBox="1"/>
          <p:nvPr/>
        </p:nvSpPr>
        <p:spPr>
          <a:xfrm>
            <a:off x="0" y="1753003"/>
            <a:ext cx="30086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Изменение коэффициентов k1 = 0,020</a:t>
            </a:r>
            <a:r>
              <a:rPr lang="en-US" dirty="0"/>
              <a:t>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0,050 и </a:t>
            </a:r>
            <a:endParaRPr lang="en-US" dirty="0"/>
          </a:p>
          <a:p>
            <a:r>
              <a:rPr lang="ru-RU" dirty="0"/>
              <a:t>k2 = 0,025</a:t>
            </a:r>
            <a:r>
              <a:rPr lang="en-US" dirty="0"/>
              <a:t>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0,065 </a:t>
            </a:r>
          </a:p>
        </p:txBody>
      </p:sp>
    </p:spTree>
    <p:extLst>
      <p:ext uri="{BB962C8B-B14F-4D97-AF65-F5344CB8AC3E}">
        <p14:creationId xmlns:p14="http://schemas.microsoft.com/office/powerpoint/2010/main" val="1047517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2FEA645-C9F5-42A8-8146-C859FE4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" y="12577"/>
            <a:ext cx="12187592" cy="54868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400" dirty="0"/>
              <a:t>Новая система измерения бетатронных частот (однократное возбуждение пучка ударом)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bright="-100000"/>
          </a:blip>
          <a:srcRect/>
          <a:stretch>
            <a:fillRect/>
          </a:stretch>
        </p:blipFill>
        <p:spPr bwMode="auto">
          <a:xfrm>
            <a:off x="832432" y="548681"/>
            <a:ext cx="6823359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2702988" y="843855"/>
            <a:ext cx="383903" cy="402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69" tIns="58384" rIns="116769" bIns="58384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84530" y="1316765"/>
            <a:ext cx="827703" cy="394844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 err="1"/>
              <a:t>Кикер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3086892" y="1124747"/>
            <a:ext cx="897638" cy="389441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828" y="1851860"/>
            <a:ext cx="1154769" cy="671778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/>
              <a:t>Источник</a:t>
            </a:r>
          </a:p>
          <a:p>
            <a:r>
              <a:rPr lang="ru-RU" dirty="0"/>
              <a:t>питания</a:t>
            </a:r>
          </a:p>
        </p:txBody>
      </p:sp>
      <p:cxnSp>
        <p:nvCxnSpPr>
          <p:cNvPr id="10" name="Прямая со стрелкой 9"/>
          <p:cNvCxnSpPr>
            <a:stCxn id="9" idx="0"/>
          </p:cNvCxnSpPr>
          <p:nvPr/>
        </p:nvCxnSpPr>
        <p:spPr>
          <a:xfrm flipV="1">
            <a:off x="892212" y="1193020"/>
            <a:ext cx="596942" cy="65884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62592" y="999934"/>
            <a:ext cx="2129863" cy="394907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/>
              <a:t>Ключи (тиратроны)</a:t>
            </a:r>
          </a:p>
        </p:txBody>
      </p:sp>
      <p:cxnSp>
        <p:nvCxnSpPr>
          <p:cNvPr id="13" name="Прямая со стрелкой 12"/>
          <p:cNvCxnSpPr>
            <a:stCxn id="12" idx="1"/>
          </p:cNvCxnSpPr>
          <p:nvPr/>
        </p:nvCxnSpPr>
        <p:spPr>
          <a:xfrm flipH="1">
            <a:off x="6055686" y="1197388"/>
            <a:ext cx="306906" cy="90069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2" idx="1"/>
          </p:cNvCxnSpPr>
          <p:nvPr/>
        </p:nvCxnSpPr>
        <p:spPr>
          <a:xfrm flipH="1">
            <a:off x="3696602" y="1197388"/>
            <a:ext cx="2665990" cy="108535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0311" y="3531321"/>
            <a:ext cx="5888130" cy="333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139207" y="3400292"/>
            <a:ext cx="4446638" cy="394844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/>
              <a:t>Расчетное напряжение между пластинами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719" y="3773803"/>
            <a:ext cx="6600884" cy="2887258"/>
          </a:xfrm>
          <a:prstGeom prst="rect">
            <a:avLst/>
          </a:prstGeom>
          <a:noFill/>
        </p:spPr>
        <p:txBody>
          <a:bodyPr wrap="square" lIns="116769" tIns="58384" rIns="116769" bIns="58384" rtlCol="0">
            <a:spAutoFit/>
          </a:bodyPr>
          <a:lstStyle/>
          <a:p>
            <a:pPr marL="364915" indent="-364915">
              <a:buFont typeface="Wingdings" panose="05000000000000000000" pitchFamily="2" charset="2"/>
              <a:buChar char="§"/>
            </a:pPr>
            <a:r>
              <a:rPr lang="ru-RU" sz="2000" dirty="0"/>
              <a:t>Одновременная зарядка пластин за время </a:t>
            </a:r>
            <a:r>
              <a:rPr lang="en-US" sz="2000" dirty="0"/>
              <a:t>~</a:t>
            </a:r>
            <a:r>
              <a:rPr lang="ru-RU" sz="2000" dirty="0"/>
              <a:t>100мс. Величина напряжения ИП определяет силу удара.</a:t>
            </a:r>
          </a:p>
          <a:p>
            <a:pPr marL="364915" indent="-364915">
              <a:buFont typeface="Wingdings" panose="05000000000000000000" pitchFamily="2" charset="2"/>
              <a:buChar char="§"/>
            </a:pPr>
            <a:r>
              <a:rPr lang="ru-RU" sz="2000" dirty="0"/>
              <a:t>Индивидуальная разрядка пластин. Длительность ударного импульса регулируется изменением времени задержки между коммутаторами.</a:t>
            </a:r>
          </a:p>
          <a:p>
            <a:pPr marL="364915" indent="-364915">
              <a:buFont typeface="Wingdings" panose="05000000000000000000" pitchFamily="2" charset="2"/>
              <a:buChar char="§"/>
            </a:pPr>
            <a:r>
              <a:rPr lang="ru-RU" sz="2000" dirty="0"/>
              <a:t>Расчетное отклонение пучка</a:t>
            </a:r>
            <a:r>
              <a:rPr lang="en-US" sz="2000" dirty="0"/>
              <a:t>: </a:t>
            </a:r>
            <a:r>
              <a:rPr lang="ru-RU" sz="2000" dirty="0"/>
              <a:t>около </a:t>
            </a:r>
            <a:r>
              <a:rPr lang="en-US" sz="2000" dirty="0"/>
              <a:t>2</a:t>
            </a:r>
            <a:r>
              <a:rPr lang="ru-RU" sz="2000" dirty="0"/>
              <a:t>мм во всем диапазоне энергий пучка бустера.</a:t>
            </a:r>
          </a:p>
          <a:p>
            <a:pPr marL="364915" indent="-364915">
              <a:buFont typeface="Wingdings" panose="05000000000000000000" pitchFamily="2" charset="2"/>
              <a:buChar char="§"/>
            </a:pPr>
            <a:r>
              <a:rPr lang="ru-RU" sz="2000" dirty="0"/>
              <a:t>Необходимо изменение амплитуды и ширины импульса в процессе ускорения.</a:t>
            </a:r>
          </a:p>
        </p:txBody>
      </p:sp>
    </p:spTree>
    <p:extLst>
      <p:ext uri="{BB962C8B-B14F-4D97-AF65-F5344CB8AC3E}">
        <p14:creationId xmlns:p14="http://schemas.microsoft.com/office/powerpoint/2010/main" val="1744522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2FEA645-C9F5-42A8-8146-C859FE4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" y="-26337"/>
            <a:ext cx="12187592" cy="575016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400" dirty="0"/>
              <a:t>Однократное возбуждение пучка ударом на Бустере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77" y="3833199"/>
            <a:ext cx="5233014" cy="2944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" y="548680"/>
            <a:ext cx="3655286" cy="2802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78" y="548681"/>
            <a:ext cx="3647086" cy="27960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41312" y="548681"/>
            <a:ext cx="4558181" cy="2056453"/>
          </a:xfrm>
          <a:prstGeom prst="rect">
            <a:avLst/>
          </a:prstGeom>
          <a:noFill/>
        </p:spPr>
        <p:txBody>
          <a:bodyPr wrap="square" lIns="116769" tIns="58384" rIns="116769" bIns="58384" rtlCol="0">
            <a:spAutoFit/>
          </a:bodyPr>
          <a:lstStyle/>
          <a:p>
            <a:r>
              <a:rPr lang="en-US" dirty="0"/>
              <a:t>TANGO </a:t>
            </a:r>
            <a:r>
              <a:rPr lang="ru-RU" dirty="0"/>
              <a:t>устройство вычисляет время оборота и напряжение источника в зависимости от времени при каждом изменении поля и обновляет события в системе синхронизации, запускающие ключи.</a:t>
            </a:r>
            <a:r>
              <a:rPr lang="en-US" dirty="0"/>
              <a:t> </a:t>
            </a:r>
            <a:r>
              <a:rPr lang="ru-RU" dirty="0"/>
              <a:t>ЦАП задает величину зарядки ВВ источника.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1" y="3699493"/>
            <a:ext cx="5470630" cy="30783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3235" y="5733256"/>
            <a:ext cx="5216835" cy="733461"/>
          </a:xfrm>
          <a:prstGeom prst="rect">
            <a:avLst/>
          </a:prstGeom>
          <a:noFill/>
        </p:spPr>
        <p:txBody>
          <a:bodyPr wrap="square" lIns="116769" tIns="58384" rIns="116769" bIns="58384" rtlCol="0">
            <a:spAutoFit/>
          </a:bodyPr>
          <a:lstStyle/>
          <a:p>
            <a:r>
              <a:rPr lang="ru-RU" sz="2000" dirty="0"/>
              <a:t>Напряжение с делителей на пластинах, срабатывание каждые 100 </a:t>
            </a:r>
            <a:r>
              <a:rPr lang="ru-RU" sz="2000" dirty="0" err="1"/>
              <a:t>мс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12957" y="6111897"/>
            <a:ext cx="5305812" cy="425685"/>
          </a:xfrm>
          <a:prstGeom prst="rect">
            <a:avLst/>
          </a:prstGeom>
          <a:noFill/>
        </p:spPr>
        <p:txBody>
          <a:bodyPr wrap="square" lIns="116769" tIns="58384" rIns="116769" bIns="58384" rtlCol="0">
            <a:spAutoFit/>
          </a:bodyPr>
          <a:lstStyle/>
          <a:p>
            <a:r>
              <a:rPr lang="ru-RU" sz="2000" dirty="0"/>
              <a:t>Срабатывание ключей разнесено по времени.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1271879" y="5008851"/>
            <a:ext cx="191953" cy="2011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69" tIns="58384" rIns="116769" bIns="58384"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15" idx="5"/>
          </p:cNvCxnSpPr>
          <p:nvPr/>
        </p:nvCxnSpPr>
        <p:spPr>
          <a:xfrm>
            <a:off x="1435721" y="5180543"/>
            <a:ext cx="6003943" cy="33620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702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1017682-E53B-9151-A4FE-C8616289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1F5805-02A6-B371-A2BD-FE65264D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Синхронизация и ПО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3FE9B-1F9D-A062-C5E9-1F4263A04FFE}"/>
              </a:ext>
            </a:extLst>
          </p:cNvPr>
          <p:cNvSpPr txBox="1"/>
          <p:nvPr/>
        </p:nvSpPr>
        <p:spPr>
          <a:xfrm>
            <a:off x="1143000" y="1369189"/>
            <a:ext cx="9575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Синхронизация диагностической аппаратуры с характерными точками рабочего цикла ускорителей (начало цикла, инжекция пучка, охлаждение, вывод пучка и др.) обеспечивается системой синхронизации на основе устройств </a:t>
            </a:r>
            <a:r>
              <a:rPr lang="en-US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MRF</a:t>
            </a:r>
            <a:r>
              <a:rPr lang="ru-RU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разработанной и поставленной компанией </a:t>
            </a:r>
            <a:r>
              <a:rPr lang="en-US" sz="2400" kern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Cosylab</a:t>
            </a:r>
            <a:r>
              <a:rPr lang="en-US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Siberia</a:t>
            </a:r>
            <a:r>
              <a:rPr lang="ru-RU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Программное обеспечение систем диагностики разработано на базе фреймворка </a:t>
            </a:r>
            <a:r>
              <a:rPr lang="en-US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TANGO controls</a:t>
            </a:r>
            <a:r>
              <a:rPr lang="ru-RU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интегрировано в систему управления ускорительного комплекса </a:t>
            </a:r>
            <a:r>
              <a:rPr lang="en-US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NICA</a:t>
            </a:r>
            <a:r>
              <a:rPr lang="ru-RU" sz="24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37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4BFF8-46B8-5546-98EF-0E6203B9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Планы к сеансу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C3A765-7ECB-6F5E-5FB6-98A8F826D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5420E-2FB4-7D1A-674D-370E49E08F83}"/>
              </a:ext>
            </a:extLst>
          </p:cNvPr>
          <p:cNvSpPr txBox="1"/>
          <p:nvPr/>
        </p:nvSpPr>
        <p:spPr>
          <a:xfrm>
            <a:off x="159025" y="1680044"/>
            <a:ext cx="11911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Регулировка коэффициента усиления </a:t>
            </a:r>
            <a:r>
              <a:rPr lang="en-US" sz="2000" dirty="0"/>
              <a:t>FCT </a:t>
            </a:r>
            <a:r>
              <a:rPr lang="ru-RU" sz="2000" dirty="0"/>
              <a:t>и </a:t>
            </a:r>
            <a:r>
              <a:rPr lang="en-US" sz="2000" dirty="0"/>
              <a:t>Libera</a:t>
            </a:r>
            <a:r>
              <a:rPr lang="ru-RU" sz="2000" dirty="0"/>
              <a:t> в зависимости от интенсивности накопленного пучка</a:t>
            </a:r>
            <a:r>
              <a:rPr lang="en-US" sz="2000" dirty="0"/>
              <a:t>, </a:t>
            </a:r>
            <a:r>
              <a:rPr lang="ru-RU" sz="2000" dirty="0"/>
              <a:t>автоматизация переключения.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Новая система синхронизации сбора данных при многократной инжекции.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Более производительная система сбора данных с дигитайзеров </a:t>
            </a:r>
            <a:r>
              <a:rPr lang="en-US" sz="2000" dirty="0"/>
              <a:t>FCT.</a:t>
            </a:r>
            <a:endParaRPr lang="ru-RU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Устранение недостатков системы измерения бетатронных частот методом единичного удара. Доработка схемы запуска тиратронов.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5F5BE-6438-0061-E4F7-03920B7093BC}"/>
              </a:ext>
            </a:extLst>
          </p:cNvPr>
          <p:cNvSpPr txBox="1"/>
          <p:nvPr/>
        </p:nvSpPr>
        <p:spPr>
          <a:xfrm>
            <a:off x="4302881" y="4865311"/>
            <a:ext cx="358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46179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EBB07-E7BC-1AC4-7991-FE7A19D0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2B750-1217-5A85-AF1D-A3D6B43C3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64543"/>
            <a:ext cx="10972800" cy="6170212"/>
          </a:xfrm>
        </p:spPr>
        <p:txBody>
          <a:bodyPr>
            <a:normAutofit fontScale="92500" lnSpcReduction="20000"/>
          </a:bodyPr>
          <a:lstStyle/>
          <a:p>
            <a:r>
              <a:rPr lang="ru-RU" sz="1400" dirty="0"/>
              <a:t>Введение – диагностика циркулирующего пучка в Бустере, </a:t>
            </a:r>
            <a:r>
              <a:rPr lang="ru-RU" sz="1400" dirty="0" err="1"/>
              <a:t>Нуклотроне</a:t>
            </a:r>
            <a:r>
              <a:rPr lang="ru-RU" sz="1400" dirty="0"/>
              <a:t>, кольцах коллайдера</a:t>
            </a:r>
            <a:r>
              <a:rPr lang="en-US" sz="1400" dirty="0"/>
              <a:t>: </a:t>
            </a:r>
            <a:r>
              <a:rPr lang="ru-RU" sz="1400" dirty="0"/>
              <a:t>измерения среднего тока пучка и интенсивности, продольных и поперечных профилей пучка, положения пучка (среднее и оборотное), а также измерение частот бетатронных колебаний.</a:t>
            </a:r>
          </a:p>
          <a:p>
            <a:r>
              <a:rPr lang="ru-RU" sz="1400" dirty="0"/>
              <a:t>Измерения среднего тока пучка</a:t>
            </a:r>
          </a:p>
          <a:p>
            <a:pPr lvl="1"/>
            <a:r>
              <a:rPr lang="ru-RU" sz="1000" dirty="0"/>
              <a:t>Описание </a:t>
            </a:r>
            <a:r>
              <a:rPr lang="en-US" sz="1000" dirty="0"/>
              <a:t>NPCT</a:t>
            </a:r>
          </a:p>
          <a:p>
            <a:pPr lvl="1"/>
            <a:r>
              <a:rPr lang="ru-RU" sz="1000" dirty="0"/>
              <a:t>Картинки расположения </a:t>
            </a:r>
            <a:r>
              <a:rPr lang="en-US" sz="1000" dirty="0"/>
              <a:t>NPCT</a:t>
            </a:r>
            <a:r>
              <a:rPr lang="ru-RU" sz="1000" dirty="0"/>
              <a:t> </a:t>
            </a:r>
            <a:r>
              <a:rPr lang="en-US" sz="1000" dirty="0"/>
              <a:t> </a:t>
            </a:r>
            <a:r>
              <a:rPr lang="ru-RU" sz="1000" dirty="0"/>
              <a:t>на ускорителях</a:t>
            </a:r>
          </a:p>
          <a:p>
            <a:pPr lvl="1"/>
            <a:r>
              <a:rPr lang="ru-RU" sz="1000" dirty="0"/>
              <a:t>Система сбора данных, структура ПО </a:t>
            </a:r>
            <a:endParaRPr lang="en-US" sz="1000" dirty="0"/>
          </a:p>
          <a:p>
            <a:pPr lvl="1"/>
            <a:r>
              <a:rPr lang="ru-RU" sz="1000" dirty="0"/>
              <a:t>Алгоритм пересчета тока в интенсивность</a:t>
            </a:r>
          </a:p>
          <a:p>
            <a:pPr lvl="1"/>
            <a:r>
              <a:rPr lang="ru-RU" sz="1000" dirty="0"/>
              <a:t>Результаты в сеансе, клиенты оператора</a:t>
            </a:r>
          </a:p>
          <a:p>
            <a:pPr lvl="1"/>
            <a:r>
              <a:rPr lang="ru-RU" sz="1000" dirty="0"/>
              <a:t>Недостатки прибора для малых интенсивностей, фиксированный коэффициент усиления (необходимо будет управление при росте интенсивности при многократной инжекции)</a:t>
            </a:r>
          </a:p>
          <a:p>
            <a:r>
              <a:rPr lang="ru-RU" sz="1400" dirty="0"/>
              <a:t>Измерения продольных профилей пучка</a:t>
            </a:r>
          </a:p>
          <a:p>
            <a:pPr lvl="1"/>
            <a:r>
              <a:rPr lang="ru-RU" sz="1000" dirty="0"/>
              <a:t>Описание </a:t>
            </a:r>
            <a:r>
              <a:rPr lang="en-US" sz="1000" dirty="0"/>
              <a:t>FCT</a:t>
            </a:r>
            <a:endParaRPr lang="ru-RU" sz="1000" dirty="0"/>
          </a:p>
          <a:p>
            <a:pPr lvl="1"/>
            <a:r>
              <a:rPr lang="ru-RU" sz="1000" dirty="0"/>
              <a:t>Картинки расположения </a:t>
            </a:r>
            <a:r>
              <a:rPr lang="en-US" sz="1000" dirty="0"/>
              <a:t>FCT </a:t>
            </a:r>
            <a:r>
              <a:rPr lang="ru-RU" sz="1000" dirty="0"/>
              <a:t>на ускорителях</a:t>
            </a:r>
          </a:p>
          <a:p>
            <a:pPr lvl="1"/>
            <a:r>
              <a:rPr lang="ru-RU" sz="1000" dirty="0"/>
              <a:t>Система сбора данных, структура ПО </a:t>
            </a:r>
          </a:p>
          <a:p>
            <a:pPr lvl="1"/>
            <a:r>
              <a:rPr lang="ru-RU" sz="1000" dirty="0"/>
              <a:t>Алгоритм пересчета в интенсивность</a:t>
            </a:r>
            <a:endParaRPr lang="en-US" sz="1000" dirty="0"/>
          </a:p>
          <a:p>
            <a:pPr lvl="1"/>
            <a:r>
              <a:rPr lang="ru-RU" sz="1000" dirty="0"/>
              <a:t>Результаты в сеансе, клиенты оператора</a:t>
            </a:r>
          </a:p>
          <a:p>
            <a:r>
              <a:rPr lang="ru-RU" sz="1400" dirty="0"/>
              <a:t>Измерения поперечных профилей</a:t>
            </a:r>
          </a:p>
          <a:p>
            <a:pPr lvl="1"/>
            <a:r>
              <a:rPr lang="ru-RU" sz="1000" dirty="0"/>
              <a:t>Описание метода</a:t>
            </a:r>
          </a:p>
          <a:p>
            <a:pPr lvl="1"/>
            <a:r>
              <a:rPr lang="ru-RU" sz="1000" dirty="0"/>
              <a:t>Результаты в сеансе, интерфейс оператора</a:t>
            </a:r>
          </a:p>
          <a:p>
            <a:r>
              <a:rPr lang="ru-RU" sz="1400" dirty="0"/>
              <a:t>Измерение положения пучка</a:t>
            </a:r>
          </a:p>
          <a:p>
            <a:pPr lvl="1"/>
            <a:r>
              <a:rPr lang="ru-RU" sz="1000" dirty="0"/>
              <a:t>Принцип работы разрезного пикапа</a:t>
            </a:r>
          </a:p>
          <a:p>
            <a:pPr lvl="1"/>
            <a:r>
              <a:rPr lang="ru-RU" sz="1000" dirty="0"/>
              <a:t>Алгоритм вычисления положения пучка</a:t>
            </a:r>
          </a:p>
          <a:p>
            <a:pPr lvl="1"/>
            <a:r>
              <a:rPr lang="ru-RU" sz="1000" dirty="0"/>
              <a:t>Оборудование на Бустере и </a:t>
            </a:r>
            <a:r>
              <a:rPr lang="ru-RU" sz="1000" dirty="0" err="1"/>
              <a:t>нуклотроне</a:t>
            </a:r>
            <a:endParaRPr lang="ru-RU" sz="1000" dirty="0"/>
          </a:p>
          <a:p>
            <a:pPr lvl="1"/>
            <a:r>
              <a:rPr lang="ru-RU" sz="1000" dirty="0"/>
              <a:t>Описание </a:t>
            </a:r>
            <a:r>
              <a:rPr lang="en-US" sz="1000" dirty="0"/>
              <a:t>Libera</a:t>
            </a:r>
            <a:endParaRPr lang="ru-RU" sz="1000" dirty="0"/>
          </a:p>
          <a:p>
            <a:pPr lvl="1"/>
            <a:r>
              <a:rPr lang="ru-RU" sz="1000" dirty="0"/>
              <a:t>Результаты измерений и интерфейс оператора</a:t>
            </a:r>
          </a:p>
          <a:p>
            <a:r>
              <a:rPr lang="ru-RU" sz="1400" dirty="0"/>
              <a:t>Система измерения бетатронных частот</a:t>
            </a:r>
          </a:p>
          <a:p>
            <a:pPr lvl="1"/>
            <a:r>
              <a:rPr lang="ru-RU" sz="1000" dirty="0"/>
              <a:t>Метод с постоянной раскачкой пучка</a:t>
            </a:r>
          </a:p>
          <a:p>
            <a:pPr lvl="2"/>
            <a:r>
              <a:rPr lang="ru-RU" sz="600" dirty="0"/>
              <a:t>Схема оборудования</a:t>
            </a:r>
          </a:p>
          <a:p>
            <a:pPr lvl="2"/>
            <a:r>
              <a:rPr lang="ru-RU" sz="600" dirty="0"/>
              <a:t>Типы сигналов раскачки</a:t>
            </a:r>
          </a:p>
          <a:p>
            <a:pPr lvl="2"/>
            <a:r>
              <a:rPr lang="ru-RU" sz="600" dirty="0"/>
              <a:t>Алгоритм измерения</a:t>
            </a:r>
          </a:p>
          <a:p>
            <a:pPr lvl="2"/>
            <a:r>
              <a:rPr lang="ru-RU" sz="600" dirty="0"/>
              <a:t>Результаты измерений, клиенты оператора</a:t>
            </a:r>
          </a:p>
          <a:p>
            <a:pPr lvl="1"/>
            <a:r>
              <a:rPr lang="ru-RU" sz="1000" dirty="0"/>
              <a:t>Метод с единичным ударом</a:t>
            </a:r>
          </a:p>
          <a:p>
            <a:pPr lvl="2"/>
            <a:r>
              <a:rPr lang="ru-RU" sz="600" dirty="0"/>
              <a:t>Схема оборудования</a:t>
            </a:r>
          </a:p>
          <a:p>
            <a:pPr lvl="2"/>
            <a:r>
              <a:rPr lang="ru-RU" sz="600" dirty="0"/>
              <a:t>Алгоритм раскачки пучка</a:t>
            </a:r>
          </a:p>
          <a:p>
            <a:pPr lvl="2"/>
            <a:r>
              <a:rPr lang="ru-RU" sz="600" dirty="0"/>
              <a:t>Результаты измерений, клиенты оператора</a:t>
            </a:r>
          </a:p>
          <a:p>
            <a:pPr lvl="2"/>
            <a:r>
              <a:rPr lang="ru-RU" sz="600" dirty="0"/>
              <a:t>Проблемы в сеансе</a:t>
            </a:r>
          </a:p>
          <a:p>
            <a:r>
              <a:rPr lang="ru-RU" sz="1400" dirty="0"/>
              <a:t>Выводы, планы.</a:t>
            </a:r>
          </a:p>
          <a:p>
            <a:pPr lvl="1"/>
            <a:r>
              <a:rPr lang="ru-RU" sz="1000" dirty="0"/>
              <a:t>Регулировка коэффициента усиления </a:t>
            </a:r>
            <a:r>
              <a:rPr lang="en-US" sz="1000" dirty="0"/>
              <a:t>FCT </a:t>
            </a:r>
            <a:r>
              <a:rPr lang="ru-RU" sz="1000" dirty="0"/>
              <a:t>и </a:t>
            </a:r>
            <a:r>
              <a:rPr lang="en-US" sz="1000" dirty="0"/>
              <a:t>Libera</a:t>
            </a:r>
            <a:r>
              <a:rPr lang="ru-RU" sz="1000" dirty="0"/>
              <a:t> в зависимости от интенсивности накопленного пучка</a:t>
            </a:r>
            <a:r>
              <a:rPr lang="en-US" sz="1000" dirty="0"/>
              <a:t>, </a:t>
            </a:r>
            <a:r>
              <a:rPr lang="ru-RU" sz="1000" dirty="0"/>
              <a:t>автоматизация переключения</a:t>
            </a:r>
          </a:p>
          <a:p>
            <a:pPr lvl="1"/>
            <a:r>
              <a:rPr lang="ru-RU" sz="1000" dirty="0"/>
              <a:t>Новая система синхронизации при многократной инжекции.</a:t>
            </a:r>
          </a:p>
          <a:p>
            <a:pPr lvl="1"/>
            <a:r>
              <a:rPr lang="ru-RU" sz="1000" dirty="0"/>
              <a:t>Устранение недостатков системы измерения бетатронных частот</a:t>
            </a:r>
          </a:p>
          <a:p>
            <a:pPr marL="0" indent="0">
              <a:buNone/>
            </a:pPr>
            <a:r>
              <a:rPr lang="en-US" sz="1400" dirty="0"/>
              <a:t>TODO: </a:t>
            </a:r>
            <a:r>
              <a:rPr lang="ru-RU" sz="1400" dirty="0"/>
              <a:t>фото </a:t>
            </a:r>
            <a:r>
              <a:rPr lang="en-US" sz="1400" dirty="0"/>
              <a:t>NPCT, FCT, </a:t>
            </a:r>
            <a:r>
              <a:rPr lang="ru-RU" sz="1400" dirty="0"/>
              <a:t>усилителей на кольце</a:t>
            </a:r>
          </a:p>
          <a:p>
            <a:pPr marL="0" indent="0">
              <a:buNone/>
            </a:pPr>
            <a:r>
              <a:rPr lang="ru-RU" sz="1400" dirty="0"/>
              <a:t>Книжка по диагностике – </a:t>
            </a:r>
            <a:r>
              <a:rPr lang="en-US" sz="1400" dirty="0"/>
              <a:t>NPCT </a:t>
            </a:r>
            <a:r>
              <a:rPr lang="ru-RU" sz="1400" dirty="0"/>
              <a:t>и пикапы</a:t>
            </a: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12BCDA59-C35D-ED64-B9B6-4F3008439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0554" y="6492876"/>
            <a:ext cx="501445" cy="365125"/>
          </a:xfrm>
        </p:spPr>
        <p:txBody>
          <a:bodyPr/>
          <a:lstStyle/>
          <a:p>
            <a:fld id="{D1E50708-7D5C-4AB2-92F9-9A54DA706186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80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9CBDF-0C0B-FF3B-47E1-0ACB894F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Трансформатор тока пучка, отклик на сигнал тока пучка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73CFEF-4A42-22F6-A3FE-1E9C0D50D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D7F18-9F1F-D88B-02B8-7133FDA3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341" y="1042185"/>
            <a:ext cx="7766516" cy="3100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202B8-8624-0C36-B037-70E1E16F66C2}"/>
              </a:ext>
            </a:extLst>
          </p:cNvPr>
          <p:cNvSpPr txBox="1"/>
          <p:nvPr/>
        </p:nvSpPr>
        <p:spPr>
          <a:xfrm>
            <a:off x="7240827" y="6364258"/>
            <a:ext cx="4341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</a:t>
            </a:r>
            <a:r>
              <a:rPr lang="en-US" sz="1600" dirty="0" err="1"/>
              <a:t>P.Forck</a:t>
            </a:r>
            <a:r>
              <a:rPr lang="en-US" sz="1600" dirty="0"/>
              <a:t>, Beam Instrumentation and diagnostics</a:t>
            </a:r>
            <a:endParaRPr lang="ru-RU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AF4B73-503F-DC87-4FA1-BDF0B4FABAF1}"/>
                  </a:ext>
                </a:extLst>
              </p:cNvPr>
              <p:cNvSpPr txBox="1"/>
              <p:nvPr/>
            </p:nvSpPr>
            <p:spPr>
              <a:xfrm>
                <a:off x="1897626" y="4551185"/>
                <a:ext cx="2960682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𝑑𝑟𝑜𝑜𝑝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𝑙𝑜𝑤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AF4B73-503F-DC87-4FA1-BDF0B4FAB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626" y="4551185"/>
                <a:ext cx="2960682" cy="5690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DB22B23-B65C-791E-021A-4C1048F8C0AC}"/>
              </a:ext>
            </a:extLst>
          </p:cNvPr>
          <p:cNvSpPr txBox="1"/>
          <p:nvPr/>
        </p:nvSpPr>
        <p:spPr>
          <a:xfrm>
            <a:off x="4994787" y="4651020"/>
            <a:ext cx="517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фильтр высоких частот с граничной частотой </a:t>
            </a:r>
            <a:r>
              <a:rPr lang="en-US" i="1" dirty="0"/>
              <a:t>f</a:t>
            </a:r>
            <a:r>
              <a:rPr lang="en-US" baseline="-25000" dirty="0"/>
              <a:t>low</a:t>
            </a:r>
            <a:endParaRPr lang="ru-RU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B7B294-BDFB-075C-EAA7-C7114E552C82}"/>
                  </a:ext>
                </a:extLst>
              </p:cNvPr>
              <p:cNvSpPr txBox="1"/>
              <p:nvPr/>
            </p:nvSpPr>
            <p:spPr>
              <a:xfrm>
                <a:off x="1897626" y="5367263"/>
                <a:ext cx="2964145" cy="598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𝑟𝑖𝑠𝑒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h𝑖𝑔h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B7B294-BDFB-075C-EAA7-C7114E552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626" y="5367263"/>
                <a:ext cx="2964145" cy="5988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393E3D-4A14-25B4-07C7-B0893C723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5875"/>
            <a:ext cx="3658545" cy="2113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850864-5FD3-43CF-DB22-EEB318E88011}"/>
              </a:ext>
            </a:extLst>
          </p:cNvPr>
          <p:cNvSpPr txBox="1"/>
          <p:nvPr/>
        </p:nvSpPr>
        <p:spPr>
          <a:xfrm>
            <a:off x="4994786" y="5394902"/>
            <a:ext cx="495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фильтр низких частот с граничной частотой </a:t>
            </a:r>
            <a:r>
              <a:rPr lang="en-US" i="1" dirty="0" err="1"/>
              <a:t>f</a:t>
            </a:r>
            <a:r>
              <a:rPr lang="en-US" i="1" baseline="-25000" dirty="0" err="1"/>
              <a:t>high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164882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BBED7-2506-5963-CCF1-84A04BCB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FCT </a:t>
            </a:r>
            <a:r>
              <a:rPr lang="ru-RU" dirty="0"/>
              <a:t>на бустере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706F9E-877C-B851-A17D-D460701F0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025630-6F53-16A2-3684-5972BAC3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2" y="521858"/>
            <a:ext cx="5919444" cy="4427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8117A6-3B6C-9BDD-1534-EA482158C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2" y="5147089"/>
            <a:ext cx="4102443" cy="169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B85C2-8303-DD56-F4B7-B43131105301}"/>
              </a:ext>
            </a:extLst>
          </p:cNvPr>
          <p:cNvSpPr txBox="1"/>
          <p:nvPr/>
        </p:nvSpPr>
        <p:spPr>
          <a:xfrm>
            <a:off x="6483261" y="697758"/>
            <a:ext cx="53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BERGOZ Instrumentation Fast Current transformer: 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FCT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CF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8”-96.0-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UHV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-05:1-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LD:</a:t>
            </a:r>
            <a:endParaRPr lang="ru-RU" sz="2000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915BF80A-B754-CC81-6956-28332414D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087996"/>
              </p:ext>
            </p:extLst>
          </p:nvPr>
        </p:nvGraphicFramePr>
        <p:xfrm>
          <a:off x="6591416" y="1362975"/>
          <a:ext cx="4630994" cy="2585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3504296484"/>
                    </a:ext>
                  </a:extLst>
                </a:gridCol>
                <a:gridCol w="1042220">
                  <a:extLst>
                    <a:ext uri="{9D8B030D-6E8A-4147-A177-3AD203B41FA5}">
                      <a16:colId xmlns:a16="http://schemas.microsoft.com/office/drawing/2014/main" val="3287557572"/>
                    </a:ext>
                  </a:extLst>
                </a:gridCol>
                <a:gridCol w="845575">
                  <a:extLst>
                    <a:ext uri="{9D8B030D-6E8A-4147-A177-3AD203B41FA5}">
                      <a16:colId xmlns:a16="http://schemas.microsoft.com/office/drawing/2014/main" val="3237507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Чувствительность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V/A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17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Rise time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72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Droop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%/µs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73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Верхняя частота -3</a:t>
                      </a:r>
                      <a:r>
                        <a:rPr lang="en-US" dirty="0"/>
                        <a:t>dB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MHz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Нижняя частота -3</a:t>
                      </a:r>
                      <a:r>
                        <a:rPr lang="en-US" dirty="0"/>
                        <a:t>dB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kHz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059577"/>
                  </a:ext>
                </a:extLst>
              </a:tr>
              <a:tr h="326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L/R </a:t>
                      </a:r>
                      <a:r>
                        <a:rPr lang="ru-RU" dirty="0"/>
                        <a:t>постоянная времени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µs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980232"/>
                  </a:ext>
                </a:extLst>
              </a:tr>
              <a:tr h="326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Макс. ток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 </a:t>
                      </a:r>
                      <a:r>
                        <a:rPr lang="en-US" dirty="0"/>
                        <a:t>rms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75089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684E18A-0C6C-0DC9-DF5F-B4D7E41B1598}"/>
              </a:ext>
            </a:extLst>
          </p:cNvPr>
          <p:cNvSpPr txBox="1"/>
          <p:nvPr/>
        </p:nvSpPr>
        <p:spPr>
          <a:xfrm>
            <a:off x="6483261" y="4321989"/>
            <a:ext cx="5702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Variable</a:t>
            </a:r>
            <a:r>
              <a:rPr lang="ru-RU" dirty="0"/>
              <a:t> </a:t>
            </a:r>
            <a:r>
              <a:rPr lang="ru-RU" dirty="0" err="1"/>
              <a:t>Gain</a:t>
            </a:r>
            <a:r>
              <a:rPr lang="ru-RU" dirty="0"/>
              <a:t> 200 </a:t>
            </a:r>
            <a:r>
              <a:rPr lang="ru-RU" dirty="0" err="1"/>
              <a:t>MHz</a:t>
            </a:r>
            <a:r>
              <a:rPr lang="ru-RU" dirty="0"/>
              <a:t> </a:t>
            </a:r>
            <a:r>
              <a:rPr lang="ru-RU" dirty="0" err="1"/>
              <a:t>Wideband</a:t>
            </a:r>
            <a:r>
              <a:rPr lang="ru-RU" dirty="0"/>
              <a:t> </a:t>
            </a:r>
            <a:r>
              <a:rPr lang="ru-RU" dirty="0" err="1"/>
              <a:t>Voltage</a:t>
            </a:r>
            <a:r>
              <a:rPr lang="ru-RU" dirty="0"/>
              <a:t> </a:t>
            </a:r>
            <a:r>
              <a:rPr lang="ru-RU" dirty="0" err="1"/>
              <a:t>Amplifier</a:t>
            </a:r>
            <a:r>
              <a:rPr lang="ru-RU" dirty="0"/>
              <a:t> </a:t>
            </a:r>
            <a:r>
              <a:rPr lang="en-US" dirty="0"/>
              <a:t>FEMTO DHPVA:</a:t>
            </a:r>
            <a:endParaRPr lang="ru-RU" dirty="0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A0C4DAE7-7483-D3A6-9FFB-7D11C8D6F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60456"/>
              </p:ext>
            </p:extLst>
          </p:nvPr>
        </p:nvGraphicFramePr>
        <p:xfrm>
          <a:off x="6489291" y="4928875"/>
          <a:ext cx="4630993" cy="1908411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038168">
                  <a:extLst>
                    <a:ext uri="{9D8B030D-6E8A-4147-A177-3AD203B41FA5}">
                      <a16:colId xmlns:a16="http://schemas.microsoft.com/office/drawing/2014/main" val="3504296484"/>
                    </a:ext>
                  </a:extLst>
                </a:gridCol>
                <a:gridCol w="934065">
                  <a:extLst>
                    <a:ext uri="{9D8B030D-6E8A-4147-A177-3AD203B41FA5}">
                      <a16:colId xmlns:a16="http://schemas.microsoft.com/office/drawing/2014/main" val="3287557572"/>
                    </a:ext>
                  </a:extLst>
                </a:gridCol>
                <a:gridCol w="658760">
                  <a:extLst>
                    <a:ext uri="{9D8B030D-6E8A-4147-A177-3AD203B41FA5}">
                      <a16:colId xmlns:a16="http://schemas.microsoft.com/office/drawing/2014/main" val="3237507168"/>
                    </a:ext>
                  </a:extLst>
                </a:gridCol>
              </a:tblGrid>
              <a:tr h="277751">
                <a:tc>
                  <a:txBody>
                    <a:bodyPr/>
                    <a:lstStyle/>
                    <a:p>
                      <a:r>
                        <a:rPr lang="ru-RU" dirty="0"/>
                        <a:t>Усиление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dB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17961"/>
                  </a:ext>
                </a:extLst>
              </a:tr>
              <a:tr h="277751">
                <a:tc>
                  <a:txBody>
                    <a:bodyPr/>
                    <a:lstStyle/>
                    <a:p>
                      <a:r>
                        <a:rPr lang="ru-RU" dirty="0"/>
                        <a:t>Импеданс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726966"/>
                  </a:ext>
                </a:extLst>
              </a:tr>
              <a:tr h="277751">
                <a:tc>
                  <a:txBody>
                    <a:bodyPr/>
                    <a:lstStyle/>
                    <a:p>
                      <a:r>
                        <a:rPr lang="ru-RU" dirty="0"/>
                        <a:t>Верхняя частота -3</a:t>
                      </a:r>
                      <a:r>
                        <a:rPr lang="en-US" dirty="0"/>
                        <a:t>dB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200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MHz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7642"/>
                  </a:ext>
                </a:extLst>
              </a:tr>
              <a:tr h="277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Нижняя частота -3</a:t>
                      </a:r>
                      <a:r>
                        <a:rPr lang="en-US" dirty="0"/>
                        <a:t>dB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DC/10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Hz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059577"/>
                  </a:ext>
                </a:extLst>
              </a:tr>
              <a:tr h="4453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/>
                        <a:t>Макс</a:t>
                      </a:r>
                      <a:r>
                        <a:rPr lang="ru-RU" dirty="0"/>
                        <a:t>. размах </a:t>
                      </a:r>
                      <a:r>
                        <a:rPr lang="ru-RU" dirty="0" err="1"/>
                        <a:t>вых</a:t>
                      </a:r>
                      <a:r>
                        <a:rPr lang="ru-RU" dirty="0"/>
                        <a:t>. сигнала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Vpp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75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329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C14EF-C4FC-BFF7-170E-47B267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сбора данных </a:t>
            </a:r>
            <a:r>
              <a:rPr lang="en-US" dirty="0"/>
              <a:t>FCT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24491A-FED3-C6BC-D4F8-08CBA7E77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Picture 2" descr="PXIe-5170">
            <a:extLst>
              <a:ext uri="{FF2B5EF4-FFF2-40B4-BE49-F238E27FC236}">
                <a16:creationId xmlns:a16="http://schemas.microsoft.com/office/drawing/2014/main" id="{AB0C4207-FA82-F521-34DD-B01145F5C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4605" r="7154" b="6122"/>
          <a:stretch/>
        </p:blipFill>
        <p:spPr bwMode="auto">
          <a:xfrm>
            <a:off x="7256848" y="622476"/>
            <a:ext cx="4847370" cy="51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A978B-24BC-2203-0AEE-361812D6E3D1}"/>
              </a:ext>
            </a:extLst>
          </p:cNvPr>
          <p:cNvSpPr txBox="1"/>
          <p:nvPr/>
        </p:nvSpPr>
        <p:spPr>
          <a:xfrm>
            <a:off x="201661" y="1050324"/>
            <a:ext cx="7055187" cy="3166219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ru-RU" sz="2000" dirty="0"/>
              <a:t>Перепрограммируемые осциллографы </a:t>
            </a:r>
            <a:r>
              <a:rPr lang="en-US" sz="2000" dirty="0"/>
              <a:t>NI PXIe-51</a:t>
            </a:r>
            <a:r>
              <a:rPr lang="ru-RU" sz="2000" dirty="0"/>
              <a:t>70</a:t>
            </a:r>
            <a:r>
              <a:rPr lang="en-US" sz="2000" dirty="0"/>
              <a:t>:</a:t>
            </a:r>
            <a:endParaRPr lang="ru-RU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4(8) канала, 14 бит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250 МС</a:t>
            </a:r>
            <a:r>
              <a:rPr lang="en-US" sz="2000" dirty="0"/>
              <a:t>/c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1</a:t>
            </a:r>
            <a:r>
              <a:rPr lang="en-US" sz="2000" dirty="0"/>
              <a:t>00 </a:t>
            </a:r>
            <a:r>
              <a:rPr lang="ru-RU" sz="2000" dirty="0"/>
              <a:t>МГц аналоговая полоса</a:t>
            </a:r>
            <a:endParaRPr lang="en-US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en-US" sz="2000" dirty="0"/>
              <a:t>FPGA Kintex-7 </a:t>
            </a:r>
            <a:r>
              <a:rPr lang="ru-RU" sz="2000" dirty="0"/>
              <a:t>325</a:t>
            </a:r>
            <a:r>
              <a:rPr lang="en-US" sz="2000" dirty="0"/>
              <a:t>T</a:t>
            </a:r>
            <a:endParaRPr lang="ru-RU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1.5 Гб встроенная  динамическая память </a:t>
            </a:r>
            <a:r>
              <a:rPr lang="en-US" sz="2000" dirty="0"/>
              <a:t>DRAM</a:t>
            </a:r>
            <a:endParaRPr lang="ru-RU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Программирование прошивки </a:t>
            </a:r>
            <a:r>
              <a:rPr lang="en-US" sz="2000" dirty="0"/>
              <a:t>FPGA </a:t>
            </a:r>
            <a:r>
              <a:rPr lang="ru-RU" sz="2000" dirty="0"/>
              <a:t>через </a:t>
            </a:r>
            <a:r>
              <a:rPr lang="en-US" sz="2000" dirty="0" err="1"/>
              <a:t>Labview</a:t>
            </a:r>
            <a:r>
              <a:rPr lang="en-US" sz="2000" dirty="0"/>
              <a:t> FPGA (</a:t>
            </a:r>
            <a:r>
              <a:rPr lang="ru-RU" sz="2000" dirty="0"/>
              <a:t>диаграммы, </a:t>
            </a:r>
            <a:r>
              <a:rPr lang="en-US" sz="2000" dirty="0"/>
              <a:t>VHDL, </a:t>
            </a:r>
            <a:r>
              <a:rPr lang="ru-RU" sz="2000" dirty="0"/>
              <a:t>встроенные библиотеки</a:t>
            </a:r>
            <a:r>
              <a:rPr lang="en-US" sz="2000" dirty="0"/>
              <a:t>)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Интерфейс с внешним миром через </a:t>
            </a:r>
            <a:r>
              <a:rPr lang="en-US" sz="2000" dirty="0" err="1"/>
              <a:t>Labview</a:t>
            </a:r>
            <a:r>
              <a:rPr lang="en-US" sz="2000" dirty="0"/>
              <a:t> </a:t>
            </a:r>
            <a:r>
              <a:rPr lang="ru-RU" sz="2000" dirty="0"/>
              <a:t>или </a:t>
            </a:r>
            <a:r>
              <a:rPr lang="en-US" sz="2000" dirty="0"/>
              <a:t>Tango (C API)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74463-9102-07DC-096F-30086A15AC92}"/>
              </a:ext>
            </a:extLst>
          </p:cNvPr>
          <p:cNvSpPr txBox="1"/>
          <p:nvPr/>
        </p:nvSpPr>
        <p:spPr>
          <a:xfrm>
            <a:off x="678426" y="5220929"/>
            <a:ext cx="35820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</a:t>
            </a:r>
            <a:r>
              <a:rPr lang="ru-RU" sz="2000" dirty="0"/>
              <a:t>канал</a:t>
            </a:r>
            <a:r>
              <a:rPr lang="en-US" sz="2000" dirty="0"/>
              <a:t>:</a:t>
            </a:r>
            <a:r>
              <a:rPr lang="ru-RU" sz="2000" dirty="0"/>
              <a:t> сигнал БТТ</a:t>
            </a:r>
          </a:p>
          <a:p>
            <a:r>
              <a:rPr lang="ru-RU" sz="2000" dirty="0"/>
              <a:t>2 канал</a:t>
            </a:r>
            <a:r>
              <a:rPr lang="en-US" sz="2000" dirty="0"/>
              <a:t>: </a:t>
            </a:r>
            <a:r>
              <a:rPr lang="ru-RU" sz="2000" dirty="0"/>
              <a:t>задающее ВЧ</a:t>
            </a:r>
          </a:p>
          <a:p>
            <a:r>
              <a:rPr lang="ru-RU" sz="2000" dirty="0"/>
              <a:t>3 канал</a:t>
            </a:r>
            <a:r>
              <a:rPr lang="en-US" sz="2000" dirty="0"/>
              <a:t>: </a:t>
            </a:r>
            <a:r>
              <a:rPr lang="ru-RU" sz="2000" dirty="0"/>
              <a:t>ВЧ с делителя станции</a:t>
            </a:r>
          </a:p>
        </p:txBody>
      </p:sp>
    </p:spTree>
    <p:extLst>
      <p:ext uri="{BB962C8B-B14F-4D97-AF65-F5344CB8AC3E}">
        <p14:creationId xmlns:p14="http://schemas.microsoft.com/office/powerpoint/2010/main" val="2960449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5D50-E67C-477B-B121-58E0A93B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Измерения </a:t>
            </a:r>
            <a:r>
              <a:rPr lang="en-US" dirty="0"/>
              <a:t>FCT </a:t>
            </a:r>
            <a:r>
              <a:rPr lang="ru-RU" dirty="0"/>
              <a:t>в сеансе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E84290-A46D-8BBE-8876-39337EAEB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A1CA12-99F5-5729-D27C-303B32B9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02" y="699192"/>
            <a:ext cx="8145446" cy="3975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FD908-0369-B85B-F00E-92532A78ACCE}"/>
              </a:ext>
            </a:extLst>
          </p:cNvPr>
          <p:cNvSpPr txBox="1"/>
          <p:nvPr/>
        </p:nvSpPr>
        <p:spPr>
          <a:xfrm>
            <a:off x="1474055" y="4818233"/>
            <a:ext cx="9606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Продольный профиль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</a:t>
            </a:r>
            <a:r>
              <a:rPr lang="ru-RU" sz="2400" b="0" i="0" dirty="0" err="1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рофиль</a:t>
            </a:r>
            <a:r>
              <a:rPr lang="ru-RU" sz="24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 пучка Xe</a:t>
            </a:r>
            <a:r>
              <a:rPr lang="ru-RU" sz="2400" b="0" i="0" baseline="300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28+</a:t>
            </a:r>
            <a:r>
              <a:rPr lang="ru-RU" sz="2400" b="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, инжектированного в Бустер</a:t>
            </a:r>
            <a:endParaRPr lang="en-US" sz="2400" b="0" i="0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78B28-B245-DD58-1B1C-13FD02A9B69C}"/>
              </a:ext>
            </a:extLst>
          </p:cNvPr>
          <p:cNvSpPr txBox="1"/>
          <p:nvPr/>
        </p:nvSpPr>
        <p:spPr>
          <a:xfrm>
            <a:off x="1691148" y="6004884"/>
            <a:ext cx="2304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Пиковый ток пучка</a:t>
            </a:r>
            <a:r>
              <a:rPr lang="en-US" sz="2000" dirty="0"/>
              <a:t>:</a:t>
            </a:r>
            <a:endParaRPr lang="ru-RU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1F214C-2942-36A4-25AB-4B91138FCC28}"/>
                  </a:ext>
                </a:extLst>
              </p:cNvPr>
              <p:cNvSpPr txBox="1"/>
              <p:nvPr/>
            </p:nvSpPr>
            <p:spPr>
              <a:xfrm>
                <a:off x="4237702" y="5840177"/>
                <a:ext cx="3040256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num>
                        <m:den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5∗1000</m:t>
                          </m:r>
                        </m:den>
                      </m:f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мкА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1F214C-2942-36A4-25AB-4B91138FC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702" y="5840177"/>
                <a:ext cx="3040256" cy="5782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52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8CFF3-8665-B84E-4348-91DF3A25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Измерения среднего тока пучка, </a:t>
            </a:r>
            <a:r>
              <a:rPr lang="en-US" dirty="0"/>
              <a:t>DC current transformer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7073FC-2AD2-488B-31E5-CB33B806B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401C5-5113-318B-DB7A-2A9A8774260D}"/>
              </a:ext>
            </a:extLst>
          </p:cNvPr>
          <p:cNvSpPr txBox="1"/>
          <p:nvPr/>
        </p:nvSpPr>
        <p:spPr>
          <a:xfrm>
            <a:off x="88408" y="535756"/>
            <a:ext cx="960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Обычный пассивный трансформатор не передает низкие частоты. </a:t>
            </a:r>
            <a:r>
              <a:rPr lang="en-US" dirty="0"/>
              <a:t>DC current transformer (1969)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90AFA9-9A73-F328-CB32-4E57C3F10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9" y="1331720"/>
            <a:ext cx="5892935" cy="4556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F6097-31DC-5E7C-FE44-3CE4A903FDCB}"/>
              </a:ext>
            </a:extLst>
          </p:cNvPr>
          <p:cNvSpPr txBox="1"/>
          <p:nvPr/>
        </p:nvSpPr>
        <p:spPr>
          <a:xfrm>
            <a:off x="156684" y="6433217"/>
            <a:ext cx="4341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</a:t>
            </a:r>
            <a:r>
              <a:rPr lang="en-US" sz="1600" dirty="0" err="1"/>
              <a:t>P.Forck</a:t>
            </a:r>
            <a:r>
              <a:rPr lang="en-US" sz="1600" dirty="0"/>
              <a:t>, Beam Instrumentation and diagnostics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8BAD98-C2D9-0EBE-4A6F-5BA5CED4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46" y="1544211"/>
            <a:ext cx="5662830" cy="2919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65BB6B-F715-4D11-8F20-093D9E1BEFC1}"/>
              </a:ext>
            </a:extLst>
          </p:cNvPr>
          <p:cNvSpPr txBox="1"/>
          <p:nvPr/>
        </p:nvSpPr>
        <p:spPr>
          <a:xfrm>
            <a:off x="6529169" y="5044222"/>
            <a:ext cx="55800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Модуляция 2 сердечников до насыщения. </a:t>
            </a:r>
          </a:p>
          <a:p>
            <a:r>
              <a:rPr lang="ru-RU" sz="2000" dirty="0"/>
              <a:t>Подмагничивание током пучка приводит к появлению четных гармоник, которые детектируются и управляют источником тока компенсации.</a:t>
            </a:r>
          </a:p>
        </p:txBody>
      </p:sp>
    </p:spTree>
    <p:extLst>
      <p:ext uri="{BB962C8B-B14F-4D97-AF65-F5344CB8AC3E}">
        <p14:creationId xmlns:p14="http://schemas.microsoft.com/office/powerpoint/2010/main" val="3117412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F5032-B360-9AF8-7FF2-7E4A064B0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NPCT </a:t>
            </a:r>
            <a:r>
              <a:rPr lang="ru-RU" dirty="0"/>
              <a:t>на Бустере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94005F-B2C0-F834-9BA5-8F68DD987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42BBA8-5423-C436-7AB0-7B8EE42AF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2" y="467932"/>
            <a:ext cx="3402805" cy="39811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4EB9B9-EDFD-6C82-BEEC-18BC53405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4770215"/>
            <a:ext cx="4277032" cy="1905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B871C3-B144-6D45-8E93-E7E2A37D8E53}"/>
              </a:ext>
            </a:extLst>
          </p:cNvPr>
          <p:cNvSpPr txBox="1"/>
          <p:nvPr/>
        </p:nvSpPr>
        <p:spPr>
          <a:xfrm>
            <a:off x="4807974" y="697758"/>
            <a:ext cx="703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BERGOZ Instrumentation New Parametric Current Transformer 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NPCT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CF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8”-147.6-120-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UHV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-316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LN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RHC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005-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</a:t>
            </a:r>
            <a:r>
              <a:rPr lang="ru-RU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b="0" i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 :</a:t>
            </a:r>
            <a:endParaRPr lang="ru-RU" sz="2000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13D23B0-41EE-07D3-0B7A-5B3CCE42D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036064"/>
              </p:ext>
            </p:extLst>
          </p:nvPr>
        </p:nvGraphicFramePr>
        <p:xfrm>
          <a:off x="5146074" y="1603107"/>
          <a:ext cx="6642804" cy="42976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101432">
                  <a:extLst>
                    <a:ext uri="{9D8B030D-6E8A-4147-A177-3AD203B41FA5}">
                      <a16:colId xmlns:a16="http://schemas.microsoft.com/office/drawing/2014/main" val="3504296484"/>
                    </a:ext>
                  </a:extLst>
                </a:gridCol>
                <a:gridCol w="3541372">
                  <a:extLst>
                    <a:ext uri="{9D8B030D-6E8A-4147-A177-3AD203B41FA5}">
                      <a16:colId xmlns:a16="http://schemas.microsoft.com/office/drawing/2014/main" val="328755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Диапазоны тока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±20 мА, ±200 мА, ±2 А, ±20 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17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Выход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± 10 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72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Рабочая полоса (-3 </a:t>
                      </a:r>
                      <a:r>
                        <a:rPr lang="en-US" sz="2000" dirty="0"/>
                        <a:t>dB</a:t>
                      </a:r>
                      <a:r>
                        <a:rPr lang="ru-RU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8 кГц в диапазоне ±20 мА,</a:t>
                      </a:r>
                    </a:p>
                    <a:p>
                      <a:r>
                        <a:rPr lang="ru-RU" sz="2000" dirty="0"/>
                        <a:t>10 кГц в остальных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73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Разрешение</a:t>
                      </a:r>
                      <a:r>
                        <a:rPr lang="en-US" sz="2000" dirty="0"/>
                        <a:t> (HR model)</a:t>
                      </a:r>
                      <a:r>
                        <a:rPr lang="ru-RU" sz="2000" dirty="0"/>
                        <a:t> на Бустере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1 μ</a:t>
                      </a:r>
                      <a:r>
                        <a:rPr lang="en-US" sz="2000" dirty="0"/>
                        <a:t>Arms/sqrt(Hz)</a:t>
                      </a:r>
                      <a:endParaRPr lang="ru-RU" sz="2000" dirty="0"/>
                    </a:p>
                    <a:p>
                      <a:r>
                        <a:rPr lang="ru-RU" sz="2000" dirty="0"/>
                        <a:t>(90 </a:t>
                      </a:r>
                      <a:r>
                        <a:rPr lang="el-GR" sz="2000" dirty="0"/>
                        <a:t>μ</a:t>
                      </a:r>
                      <a:r>
                        <a:rPr lang="en-US" sz="2000" dirty="0"/>
                        <a:t>Arms </a:t>
                      </a:r>
                      <a:r>
                        <a:rPr lang="ru-RU" sz="2000" dirty="0"/>
                        <a:t>для полосы 8кГц)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0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Разрешение</a:t>
                      </a:r>
                      <a:r>
                        <a:rPr lang="en-US" sz="2000" dirty="0"/>
                        <a:t> (VHR model)</a:t>
                      </a:r>
                      <a:r>
                        <a:rPr lang="ru-RU" sz="2000" dirty="0"/>
                        <a:t> на </a:t>
                      </a:r>
                      <a:r>
                        <a:rPr lang="ru-RU" sz="2000" dirty="0" err="1"/>
                        <a:t>Нуклотроне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0.5</a:t>
                      </a:r>
                      <a:r>
                        <a:rPr lang="el-GR" sz="2000" dirty="0"/>
                        <a:t> μ</a:t>
                      </a:r>
                      <a:r>
                        <a:rPr lang="en-US" sz="2000" dirty="0"/>
                        <a:t>Arms/sqrt(Hz)</a:t>
                      </a:r>
                      <a:endParaRPr lang="ru-RU" sz="2000" dirty="0"/>
                    </a:p>
                    <a:p>
                      <a:r>
                        <a:rPr lang="ru-RU" sz="2000" dirty="0"/>
                        <a:t>(45 </a:t>
                      </a:r>
                      <a:r>
                        <a:rPr lang="el-GR" sz="2000" dirty="0"/>
                        <a:t>μ</a:t>
                      </a:r>
                      <a:r>
                        <a:rPr lang="en-US" sz="2000" dirty="0"/>
                        <a:t>Arms </a:t>
                      </a:r>
                      <a:r>
                        <a:rPr lang="ru-RU" sz="2000" dirty="0"/>
                        <a:t>для полосы 8кГц)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023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Точность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± 0.1% ± zero-offset</a:t>
                      </a:r>
                    </a:p>
                    <a:p>
                      <a:r>
                        <a:rPr lang="en-US" sz="2000" dirty="0"/>
                        <a:t>± magnetic field sensitivity</a:t>
                      </a:r>
                    </a:p>
                    <a:p>
                      <a:r>
                        <a:rPr lang="en-US" sz="2000" dirty="0"/>
                        <a:t>± temperature drift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Нелинейность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</a:t>
                      </a:r>
                      <a:r>
                        <a:rPr lang="ru-RU" sz="2000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059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445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ICA-MAC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8477</TotalTime>
  <Words>2633</Words>
  <Application>Microsoft Office PowerPoint</Application>
  <PresentationFormat>Широкоэкранный</PresentationFormat>
  <Paragraphs>357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CMR12</vt:lpstr>
      <vt:lpstr>Courier New</vt:lpstr>
      <vt:lpstr>Times</vt:lpstr>
      <vt:lpstr>Times New Roman</vt:lpstr>
      <vt:lpstr>Wingdings</vt:lpstr>
      <vt:lpstr>Тема Office</vt:lpstr>
      <vt:lpstr>NICA-MAC</vt:lpstr>
      <vt:lpstr>Диагностика циркулирующего пучка</vt:lpstr>
      <vt:lpstr>Диагностика циркулирующего пучка</vt:lpstr>
      <vt:lpstr>Быстрый трансформатор тока пучка, упрощенная схема</vt:lpstr>
      <vt:lpstr>Трансформатор тока пучка, отклик на сигнал тока пучка</vt:lpstr>
      <vt:lpstr>FCT на бустере</vt:lpstr>
      <vt:lpstr>Система сбора данных FCT</vt:lpstr>
      <vt:lpstr>Измерения FCT в сеансе</vt:lpstr>
      <vt:lpstr>Измерения среднего тока пучка, DC current transformer</vt:lpstr>
      <vt:lpstr>NPCT на Бустере</vt:lpstr>
      <vt:lpstr>Приложение NPCT на пульте</vt:lpstr>
      <vt:lpstr>Измерения интенсивности на Нуклотроне</vt:lpstr>
      <vt:lpstr>Измерения интенсивности на Нуклотроне, веб клиент</vt:lpstr>
      <vt:lpstr>Измерение поперечных профилей</vt:lpstr>
      <vt:lpstr>Beam profile measurements</vt:lpstr>
      <vt:lpstr>Измерение поперечных профилей и интенсивности на Нуклотроне</vt:lpstr>
      <vt:lpstr>Система измерения положения пучка бустера</vt:lpstr>
      <vt:lpstr>Аппаратура сбора данных</vt:lpstr>
      <vt:lpstr>Спецификация Amplifier110</vt:lpstr>
      <vt:lpstr>Спецификация Libera Hadron</vt:lpstr>
      <vt:lpstr>Стойка системы измерения положения пучка</vt:lpstr>
      <vt:lpstr>Принцип работы разрезного пикапа</vt:lpstr>
      <vt:lpstr>Алгоритма вычисления положения пучка</vt:lpstr>
      <vt:lpstr>1. Libera Hadron bunch-by-bunch алгоритм (RSS, root-sum-square)</vt:lpstr>
      <vt:lpstr>2. Libera Hadron Timed bunch-by-bunch алгоритм</vt:lpstr>
      <vt:lpstr>3. Узкополосный алгоритм (NBA)</vt:lpstr>
      <vt:lpstr>Метод наименьших квадратов (для N измерений):</vt:lpstr>
      <vt:lpstr>Измерения положения пучка на Бустере  (сеанс ПНР №3)</vt:lpstr>
      <vt:lpstr>Сигнал с пикапа Бустера на инжекции (сеанс ПНР №4)</vt:lpstr>
      <vt:lpstr>Орбита пучка Бустера от инжекции до вывода (сеанс ПНР №4)</vt:lpstr>
      <vt:lpstr>Измерения частот бетатронных колебаний</vt:lpstr>
      <vt:lpstr>Измерения бетатронных частот на бустере</vt:lpstr>
      <vt:lpstr>Режимы раскачки пучка</vt:lpstr>
      <vt:lpstr>Презентация PowerPoint</vt:lpstr>
      <vt:lpstr>Результаты измерений рабочей точки</vt:lpstr>
      <vt:lpstr>Новая система измерения бетатронных частот (однократное возбуждение пучка ударом)</vt:lpstr>
      <vt:lpstr>Однократное возбуждение пучка ударом на Бустере</vt:lpstr>
      <vt:lpstr>Синхронизация и ПО</vt:lpstr>
      <vt:lpstr>Планы к сеансу</vt:lpstr>
      <vt:lpstr>Содержание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циклами магнитного поля</dc:title>
  <dc:creator>евгений горбачев</dc:creator>
  <cp:lastModifiedBy>евгений горбачев</cp:lastModifiedBy>
  <cp:revision>71</cp:revision>
  <dcterms:created xsi:type="dcterms:W3CDTF">2023-10-30T10:39:26Z</dcterms:created>
  <dcterms:modified xsi:type="dcterms:W3CDTF">2023-11-09T22:47:56Z</dcterms:modified>
</cp:coreProperties>
</file>