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73"/>
  </p:notesMasterIdLst>
  <p:sldIdLst>
    <p:sldId id="257" r:id="rId3"/>
    <p:sldId id="819" r:id="rId4"/>
    <p:sldId id="821" r:id="rId5"/>
    <p:sldId id="822" r:id="rId6"/>
    <p:sldId id="936" r:id="rId7"/>
    <p:sldId id="904" r:id="rId8"/>
    <p:sldId id="931" r:id="rId9"/>
    <p:sldId id="908" r:id="rId10"/>
    <p:sldId id="909" r:id="rId11"/>
    <p:sldId id="910" r:id="rId12"/>
    <p:sldId id="911" r:id="rId13"/>
    <p:sldId id="938" r:id="rId14"/>
    <p:sldId id="943" r:id="rId15"/>
    <p:sldId id="915" r:id="rId16"/>
    <p:sldId id="939" r:id="rId17"/>
    <p:sldId id="916" r:id="rId18"/>
    <p:sldId id="941" r:id="rId19"/>
    <p:sldId id="940" r:id="rId20"/>
    <p:sldId id="942" r:id="rId21"/>
    <p:sldId id="930" r:id="rId22"/>
    <p:sldId id="944" r:id="rId23"/>
    <p:sldId id="947" r:id="rId24"/>
    <p:sldId id="952" r:id="rId25"/>
    <p:sldId id="948" r:id="rId26"/>
    <p:sldId id="919" r:id="rId27"/>
    <p:sldId id="950" r:id="rId28"/>
    <p:sldId id="937" r:id="rId29"/>
    <p:sldId id="933" r:id="rId30"/>
    <p:sldId id="935" r:id="rId31"/>
    <p:sldId id="907" r:id="rId32"/>
    <p:sldId id="846" r:id="rId33"/>
    <p:sldId id="855" r:id="rId34"/>
    <p:sldId id="970" r:id="rId35"/>
    <p:sldId id="971" r:id="rId36"/>
    <p:sldId id="972" r:id="rId37"/>
    <p:sldId id="954" r:id="rId38"/>
    <p:sldId id="969" r:id="rId39"/>
    <p:sldId id="955" r:id="rId40"/>
    <p:sldId id="956" r:id="rId41"/>
    <p:sldId id="960" r:id="rId42"/>
    <p:sldId id="959" r:id="rId43"/>
    <p:sldId id="964" r:id="rId44"/>
    <p:sldId id="961" r:id="rId45"/>
    <p:sldId id="958" r:id="rId46"/>
    <p:sldId id="974" r:id="rId47"/>
    <p:sldId id="946" r:id="rId48"/>
    <p:sldId id="987" r:id="rId49"/>
    <p:sldId id="988" r:id="rId50"/>
    <p:sldId id="981" r:id="rId51"/>
    <p:sldId id="967" r:id="rId52"/>
    <p:sldId id="973" r:id="rId53"/>
    <p:sldId id="968" r:id="rId54"/>
    <p:sldId id="975" r:id="rId55"/>
    <p:sldId id="976" r:id="rId56"/>
    <p:sldId id="980" r:id="rId57"/>
    <p:sldId id="979" r:id="rId58"/>
    <p:sldId id="978" r:id="rId59"/>
    <p:sldId id="977" r:id="rId60"/>
    <p:sldId id="957" r:id="rId61"/>
    <p:sldId id="927" r:id="rId62"/>
    <p:sldId id="982" r:id="rId63"/>
    <p:sldId id="984" r:id="rId64"/>
    <p:sldId id="983" r:id="rId65"/>
    <p:sldId id="895" r:id="rId66"/>
    <p:sldId id="893" r:id="rId67"/>
    <p:sldId id="986" r:id="rId68"/>
    <p:sldId id="900" r:id="rId69"/>
    <p:sldId id="894" r:id="rId70"/>
    <p:sldId id="985" r:id="rId71"/>
    <p:sldId id="274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C3520"/>
    <a:srgbClr val="EF1903"/>
    <a:srgbClr val="E87F6A"/>
    <a:srgbClr val="CCCCFF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>
        <p:scale>
          <a:sx n="200" d="100"/>
          <a:sy n="200" d="100"/>
        </p:scale>
        <p:origin x="4338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C967BF-02C5-4669-9610-8C47ED7F8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15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29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3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534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9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46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40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61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16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96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5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306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159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1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19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52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754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56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51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33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98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2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8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76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75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6388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1655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4416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83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15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585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78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1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92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862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119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273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413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02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226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4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585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83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62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51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02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594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428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211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319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5663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4414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3150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51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325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557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4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690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869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636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030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8335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339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0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78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C967BF-02C5-4669-9610-8C47ED7F8F7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85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12C59-44FB-40FA-8E03-7967C36DE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30D5-1F5C-42AE-ABB4-87DA44A90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BFA3B-1BC7-4003-BF30-CC5FCBD8E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FDDAC-7E2A-4C68-B4AF-CF58C32BD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EE64-07F6-4F62-9EE6-376B7D9BE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A0F4D5-DC23-443F-B86B-08BFA5A60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0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0EC4-A2F5-4E28-8041-9F21FEB9D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2F6-DE83-4417-881E-18B39CB6E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A8C6D-0C72-4A47-91A0-F8259906A9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5320-771B-4A74-BCC1-5953B97C8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3E82-E391-4810-BF04-524EA82519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A047-FD5D-41C1-B0F6-188299E68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EF8E-F351-4EE5-9249-5011D647B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8DC6B00-EE54-45EA-A848-FBBCFD5C4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8DC6B00-EE54-45EA-A848-FBBCFD5C4A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0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emf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emf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4.wdp"/><Relationship Id="rId5" Type="http://schemas.openxmlformats.org/officeDocument/2006/relationships/image" Target="../media/image79.png"/><Relationship Id="rId4" Type="http://schemas.microsoft.com/office/2007/relationships/hdphoto" Target="../media/hdphoto1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6.wdp"/><Relationship Id="rId5" Type="http://schemas.openxmlformats.org/officeDocument/2006/relationships/image" Target="../media/image81.png"/><Relationship Id="rId4" Type="http://schemas.microsoft.com/office/2007/relationships/hdphoto" Target="../media/hdphoto1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5" Type="http://schemas.openxmlformats.org/officeDocument/2006/relationships/image" Target="../media/image83.png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9.wdp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0.png"/><Relationship Id="rId5" Type="http://schemas.microsoft.com/office/2007/relationships/hdphoto" Target="../media/hdphoto22.wdp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4.wdp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5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5.png"/><Relationship Id="rId4" Type="http://schemas.microsoft.com/office/2007/relationships/hdphoto" Target="../media/hdphoto26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7" Type="http://schemas.microsoft.com/office/2007/relationships/hdphoto" Target="../media/hdphoto27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5" Type="http://schemas.microsoft.com/office/2007/relationships/hdphoto" Target="../media/hdphoto24.wdp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8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9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0.png"/><Relationship Id="rId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microsoft.com/office/2007/relationships/hdphoto" Target="../media/hdphoto31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microsoft.com/office/2007/relationships/hdphoto" Target="../media/hdphoto30.wdp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1916832"/>
            <a:ext cx="8686800" cy="25237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 </a:t>
            </a:r>
            <a: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/>
            </a:r>
            <a:br>
              <a:rPr lang="en-US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КАНАЛ ИНЖЕКЦИИ ИЗ ЛУТИ В БУСТЕР, </a:t>
            </a: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ИНЖЕКЦИЯ И НАСТРОЙКА ЦИРКУЛЯЦИИ</a:t>
            </a: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defRPr/>
            </a:pP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/>
            <a:r>
              <a:rPr lang="ru-RU" sz="1400" b="1" i="1" dirty="0" smtClean="0">
                <a:solidFill>
                  <a:schemeClr val="tx2"/>
                </a:solidFill>
                <a:latin typeface="Tahoma" pitchFamily="34" charset="0"/>
              </a:rPr>
              <a:t>А.В. Тузиков, ЛФВЭ ОИЯИ</a:t>
            </a:r>
          </a:p>
          <a:p>
            <a:pPr algn="ctr"/>
            <a:endParaRPr lang="ru-RU" sz="1400" b="1" i="1" dirty="0" smtClean="0">
              <a:solidFill>
                <a:schemeClr val="tx2"/>
              </a:solidFill>
              <a:latin typeface="Tahoma" pitchFamily="34" charset="0"/>
            </a:endParaRPr>
          </a:p>
          <a:p>
            <a:pPr algn="ctr"/>
            <a:endParaRPr lang="ru-RU" sz="1400" b="1" i="1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28675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err="1" smtClean="0"/>
              <a:t>Дебанчер</a:t>
            </a:r>
            <a:endParaRPr lang="ru-RU" b="1" u="sng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611560" y="1196752"/>
          <a:ext cx="3888432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24693"/>
                <a:gridCol w="126373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Длина, 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Частота ВЧ, МГц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100,625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Амплитуда ВЧ,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65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4932040" y="5471646"/>
            <a:ext cx="3983360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Спроектировано и изготовлено </a:t>
            </a:r>
            <a:r>
              <a:rPr lang="en-US" sz="1100" b="1" dirty="0" err="1" smtClean="0"/>
              <a:t>Bevatech</a:t>
            </a:r>
            <a:r>
              <a:rPr lang="ru-RU" sz="1100" b="1" dirty="0" smtClean="0"/>
              <a:t>, Германия</a:t>
            </a:r>
            <a:endParaRPr lang="en-US" sz="1100" b="1" dirty="0"/>
          </a:p>
        </p:txBody>
      </p:sp>
      <p:pic>
        <p:nvPicPr>
          <p:cNvPr id="17" name="Рисунок 16"/>
          <p:cNvPicPr/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88080"/>
            <a:ext cx="3983360" cy="4041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14618" b="32441"/>
          <a:stretch/>
        </p:blipFill>
        <p:spPr bwMode="auto">
          <a:xfrm>
            <a:off x="1047288" y="2418666"/>
            <a:ext cx="2963695" cy="34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9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11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Диагностика пучка</a:t>
            </a:r>
            <a:endParaRPr lang="ru-RU" b="1" u="sng" dirty="0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383852" y="1136686"/>
            <a:ext cx="4980236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Цилиндры Фарадея – 4 шт. </a:t>
            </a:r>
          </a:p>
          <a:p>
            <a:pPr algn="just"/>
            <a:r>
              <a:rPr lang="ru-RU" sz="1600" dirty="0" smtClean="0"/>
              <a:t>	Изготовитель – ЛФВЭ ОИЯИ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Трансформаторы тока – 3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Bergoz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Коробчатые пикапы – 5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ru-RU" sz="1600" dirty="0" smtClean="0"/>
              <a:t>ИЯФ СО РАН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Кнопочные пикапы – 4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Bevatech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Измеритель фазы пучка – 1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Изготовитель </a:t>
            </a:r>
            <a:r>
              <a:rPr lang="ru-RU" sz="1600" dirty="0"/>
              <a:t>– </a:t>
            </a:r>
            <a:r>
              <a:rPr lang="en-US" sz="1600" dirty="0" err="1" smtClean="0"/>
              <a:t>Bevatech</a:t>
            </a: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Многопроволочные профилометры – 6 </a:t>
            </a:r>
            <a:r>
              <a:rPr lang="ru-RU" sz="1600" dirty="0"/>
              <a:t>шт. </a:t>
            </a:r>
            <a:endParaRPr lang="ru-RU" sz="1600" dirty="0" smtClean="0"/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Изготовители </a:t>
            </a:r>
            <a:r>
              <a:rPr lang="ru-RU" sz="1600" dirty="0"/>
              <a:t>– </a:t>
            </a:r>
            <a:r>
              <a:rPr lang="ru-RU" sz="1600" dirty="0" smtClean="0"/>
              <a:t>ИЯИЯЭ БАН, Болгария; </a:t>
            </a:r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ООО «</a:t>
            </a:r>
            <a:r>
              <a:rPr lang="ru-RU" sz="1600" dirty="0" err="1" smtClean="0"/>
              <a:t>ЭрЭнДи</a:t>
            </a:r>
            <a:r>
              <a:rPr lang="ru-RU" sz="1600" dirty="0" smtClean="0"/>
              <a:t> Вакуум», Белгород; </a:t>
            </a:r>
          </a:p>
          <a:p>
            <a:pPr algn="just"/>
            <a:r>
              <a:rPr lang="ru-RU" sz="1600" dirty="0"/>
              <a:t>	</a:t>
            </a:r>
            <a:r>
              <a:rPr lang="ru-RU" sz="1600" dirty="0" smtClean="0"/>
              <a:t>ЛФВЭ ОИЯИ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8" b="27141"/>
          <a:stretch/>
        </p:blipFill>
        <p:spPr>
          <a:xfrm>
            <a:off x="5436095" y="4729093"/>
            <a:ext cx="2564621" cy="1312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7500" t="8109" r="20000" b="16204"/>
          <a:stretch/>
        </p:blipFill>
        <p:spPr>
          <a:xfrm>
            <a:off x="5436096" y="3008894"/>
            <a:ext cx="1414443" cy="1584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547" y="3008894"/>
            <a:ext cx="1078170" cy="158417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98" y="1215700"/>
            <a:ext cx="1550050" cy="172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1841" r="22375" b="18048"/>
          <a:stretch/>
        </p:blipFill>
        <p:spPr bwMode="auto">
          <a:xfrm>
            <a:off x="6948264" y="1124744"/>
            <a:ext cx="1442096" cy="1828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052513" y="2348880"/>
            <a:ext cx="7191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 dirty="0" smtClean="0"/>
              <a:t>Основные параметры элементов</a:t>
            </a:r>
            <a:endParaRPr lang="ru-RU" b="1" u="sng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81000" y="2780928"/>
          <a:ext cx="8382000" cy="21013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7068"/>
                <a:gridCol w="1155954"/>
                <a:gridCol w="1255088"/>
                <a:gridCol w="1264938"/>
                <a:gridCol w="1440160"/>
                <a:gridCol w="2318792"/>
              </a:tblGrid>
              <a:tr h="716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Длина, 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Зазор, 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X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X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напряжение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err="1" smtClean="0">
                          <a:effectLst/>
                        </a:rPr>
                        <a:t>кВ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0,8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-36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5</a:t>
                      </a:r>
                      <a:r>
                        <a:rPr lang="ru-RU" sz="1400" dirty="0" smtClean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0,45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+51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ИЭС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35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[+38;</a:t>
                      </a:r>
                      <a:r>
                        <a:rPr lang="en-US" sz="1400" kern="1200" baseline="0" dirty="0" smtClean="0">
                          <a:effectLst/>
                        </a:rPr>
                        <a:t> </a:t>
                      </a:r>
                      <a:r>
                        <a:rPr lang="en-US" sz="1400" kern="1200" dirty="0" smtClean="0">
                          <a:effectLst/>
                        </a:rPr>
                        <a:t>+195]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[+</a:t>
                      </a:r>
                      <a:r>
                        <a:rPr lang="ru-RU" sz="1400" kern="1200" dirty="0" smtClean="0">
                          <a:effectLst/>
                        </a:rPr>
                        <a:t>7</a:t>
                      </a:r>
                      <a:r>
                        <a:rPr lang="en-US" sz="1400" kern="1200" dirty="0" smtClean="0">
                          <a:effectLst/>
                        </a:rPr>
                        <a:t>3; +230]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r>
                        <a:rPr lang="ru-RU" sz="1400" kern="1200" dirty="0" smtClean="0">
                          <a:effectLst/>
                        </a:rPr>
                        <a:t>30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68" y="692696"/>
            <a:ext cx="8062664" cy="16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565051" y="682849"/>
            <a:ext cx="816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Электростатический </a:t>
            </a:r>
            <a:r>
              <a:rPr lang="ru-RU" b="1" u="sng" dirty="0" err="1" smtClean="0"/>
              <a:t>септум</a:t>
            </a:r>
            <a:endParaRPr lang="ru-RU" b="1" u="sng" dirty="0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1106794"/>
            <a:ext cx="5496743" cy="3258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41" y="4565831"/>
            <a:ext cx="3295714" cy="170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95" y="4509716"/>
            <a:ext cx="2397452" cy="1823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89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65051" y="682849"/>
            <a:ext cx="816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Модули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 ИП1-ИП3</a:t>
            </a:r>
            <a:endParaRPr lang="ru-RU" b="1" u="sng" dirty="0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282739" y="2039861"/>
            <a:ext cx="8255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ИП1, </a:t>
            </a:r>
          </a:p>
          <a:p>
            <a:pPr algn="ctr"/>
            <a:r>
              <a:rPr lang="ru-RU" b="1" dirty="0" smtClean="0"/>
              <a:t>ИП3</a:t>
            </a:r>
            <a:endParaRPr lang="ru-RU" b="1" dirty="0"/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1259632" y="4580942"/>
            <a:ext cx="825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ИП2</a:t>
            </a:r>
            <a:endParaRPr lang="ru-RU" b="1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3880" y="3803420"/>
            <a:ext cx="2183724" cy="20738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924" y="1404448"/>
            <a:ext cx="2304256" cy="206753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314" y="3812610"/>
            <a:ext cx="2667000" cy="2134870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44095" b="33259"/>
          <a:stretch/>
        </p:blipFill>
        <p:spPr bwMode="auto">
          <a:xfrm>
            <a:off x="2108314" y="1244806"/>
            <a:ext cx="2470920" cy="2265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41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15</a:t>
            </a:fld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409921" y="2575814"/>
          <a:ext cx="2376263" cy="90608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858094"/>
                <a:gridCol w="1518169"/>
              </a:tblGrid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rise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~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мс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pl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r>
                        <a:rPr lang="en-US" sz="1400" baseline="0" dirty="0" smtClean="0">
                          <a:effectLst/>
                        </a:rPr>
                        <a:t> ÷ 30 </a:t>
                      </a:r>
                      <a:r>
                        <a:rPr lang="ru-RU" sz="1400" baseline="0" dirty="0" err="1" smtClean="0">
                          <a:effectLst/>
                        </a:rPr>
                        <a:t>мкс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</a:t>
                      </a:r>
                      <a:r>
                        <a:rPr lang="en-US" sz="1400" baseline="-25000" dirty="0" err="1" smtClean="0">
                          <a:effectLst/>
                        </a:rPr>
                        <a:t>fall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</a:rPr>
                        <a:t>~0.1 </a:t>
                      </a:r>
                      <a:r>
                        <a:rPr lang="ru-RU" sz="1400" baseline="0" dirty="0" err="1" smtClean="0">
                          <a:effectLst/>
                        </a:rPr>
                        <a:t>мкс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16147" y="2218707"/>
            <a:ext cx="2740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Импульс</a:t>
            </a:r>
            <a:endParaRPr lang="ru-RU" sz="1600" b="1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60104" y="692696"/>
            <a:ext cx="5176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14" y="3690466"/>
            <a:ext cx="3887770" cy="2642468"/>
          </a:xfrm>
          <a:prstGeom prst="rect">
            <a:avLst/>
          </a:prstGeom>
        </p:spPr>
      </p:pic>
      <p:sp>
        <p:nvSpPr>
          <p:cNvPr id="12" name="Text Box 45">
            <a:extLst>
              <a:ext uri="{FF2B5EF4-FFF2-40B4-BE49-F238E27FC236}">
                <a16:creationId xmlns="" xmlns:a16="http://schemas.microsoft.com/office/drawing/2014/main" id="{7F61EFED-9E4D-0BBE-65CE-C100AA4D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96752"/>
            <a:ext cx="8534400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Два типа источников импульсного питания</a:t>
            </a:r>
            <a:endParaRPr lang="en-US" sz="1600" b="1" u="sng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для независимой зарядки и разрядки каждой из пластин</a:t>
            </a:r>
            <a:r>
              <a:rPr lang="en-US" sz="1600" dirty="0" smtClean="0"/>
              <a:t>;</a:t>
            </a: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для одновременной зарядки обоих пластин и асинхронной разрядки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38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60104" y="692696"/>
            <a:ext cx="5176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0024" y="3375206"/>
            <a:ext cx="6616352" cy="2876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Box 45">
            <a:extLst>
              <a:ext uri="{FF2B5EF4-FFF2-40B4-BE49-F238E27FC236}">
                <a16:creationId xmlns="" xmlns:a16="http://schemas.microsoft.com/office/drawing/2014/main" id="{7F61EFED-9E4D-0BBE-65CE-C100AA4D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96278"/>
            <a:ext cx="8534400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Два типа источников импульсного питания</a:t>
            </a:r>
            <a:endParaRPr lang="en-US" sz="1600" b="1" u="sng" dirty="0"/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/>
              <a:t>для независимой зарядки и разрядки каждой из пластин</a:t>
            </a:r>
            <a:r>
              <a:rPr lang="en-US" b="1" dirty="0" smtClean="0"/>
              <a:t>;</a:t>
            </a:r>
            <a:endParaRPr lang="en-US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для одновременной зарядки обоих пластин и асинхронной разрядки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95984"/>
              </p:ext>
            </p:extLst>
          </p:nvPr>
        </p:nvGraphicFramePr>
        <p:xfrm>
          <a:off x="485775" y="2101018"/>
          <a:ext cx="820891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  <a:gridCol w="1368152"/>
                <a:gridCol w="1368152"/>
                <a:gridCol w="1368152"/>
                <a:gridCol w="136815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ИП1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ИП2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ИП3</a:t>
                      </a:r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Пластина №2</a:t>
                      </a:r>
                      <a:endParaRPr lang="ru-RU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 </a:t>
                      </a:r>
                      <a:r>
                        <a:rPr lang="ru-RU" sz="1400" dirty="0" err="1" smtClean="0"/>
                        <a:t>кВ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81000" y="692696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Двухступенчатый импульс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65138" y="1732508"/>
            <a:ext cx="3459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/>
              <a:t>Импульс на пластине </a:t>
            </a:r>
            <a:r>
              <a:rPr lang="ru-RU" sz="1600" b="1" dirty="0"/>
              <a:t>№</a:t>
            </a:r>
            <a:r>
              <a:rPr lang="en-US" sz="1600" b="1" dirty="0"/>
              <a:t>1</a:t>
            </a:r>
            <a:endParaRPr lang="ru-RU" sz="1600" b="1" dirty="0"/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438152" y="5259933"/>
            <a:ext cx="348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/>
              <a:t>Разностный импульс</a:t>
            </a:r>
            <a:endParaRPr lang="ru-RU" sz="1600" b="1" dirty="0"/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68313" y="3388271"/>
            <a:ext cx="3459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/>
              <a:t>Импульс на пластине №</a:t>
            </a:r>
            <a:r>
              <a:rPr lang="en-US" sz="1600" b="1" dirty="0"/>
              <a:t>2</a:t>
            </a:r>
            <a:endParaRPr lang="ru-RU" sz="1600" b="1" dirty="0"/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764" y="1340768"/>
            <a:ext cx="5184576" cy="5116641"/>
          </a:xfrm>
          <a:prstGeom prst="rect">
            <a:avLst/>
          </a:prstGeom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60104" y="692696"/>
            <a:ext cx="5176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="" xmlns:a16="http://schemas.microsoft.com/office/drawing/2014/main" id="{7F61EFED-9E4D-0BBE-65CE-C100AA4D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96752"/>
            <a:ext cx="8534400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Два типа источников импульсного питания</a:t>
            </a:r>
            <a:endParaRPr lang="en-US" sz="1600" b="1" u="sng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для независимой зарядки и разрядки каждой из пластин</a:t>
            </a:r>
            <a:r>
              <a:rPr lang="en-US" sz="1600" dirty="0" smtClean="0"/>
              <a:t>;</a:t>
            </a: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/>
              <a:t>для одновременной зарядки обоих пластин и асинхронной разрядки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-100000"/>
          </a:blip>
          <a:srcRect/>
          <a:stretch>
            <a:fillRect/>
          </a:stretch>
        </p:blipFill>
        <p:spPr bwMode="auto">
          <a:xfrm>
            <a:off x="426945" y="2390098"/>
            <a:ext cx="8398114" cy="38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2776403" y="2802022"/>
            <a:ext cx="383903" cy="402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69" tIns="58384" rIns="116769" bIns="58384"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23424" y="3332988"/>
            <a:ext cx="569243" cy="394907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 smtClean="0"/>
              <a:t>ИП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flipH="1" flipV="1">
            <a:off x="3160306" y="3078580"/>
            <a:ext cx="1063118" cy="45186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878" y="3888935"/>
            <a:ext cx="1154769" cy="671778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Источник</a:t>
            </a:r>
          </a:p>
          <a:p>
            <a:r>
              <a:rPr lang="ru-RU" dirty="0"/>
              <a:t>питания</a:t>
            </a:r>
          </a:p>
        </p:txBody>
      </p:sp>
      <p:cxnSp>
        <p:nvCxnSpPr>
          <p:cNvPr id="14" name="Прямая со стрелкой 13"/>
          <p:cNvCxnSpPr>
            <a:stCxn id="13" idx="0"/>
          </p:cNvCxnSpPr>
          <p:nvPr/>
        </p:nvCxnSpPr>
        <p:spPr>
          <a:xfrm flipV="1">
            <a:off x="638263" y="3213611"/>
            <a:ext cx="502982" cy="67532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01486" y="3016157"/>
            <a:ext cx="2129863" cy="394907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Ключи (тиратроны)</a:t>
            </a:r>
          </a:p>
        </p:txBody>
      </p:sp>
      <p:cxnSp>
        <p:nvCxnSpPr>
          <p:cNvPr id="16" name="Прямая со стрелкой 15"/>
          <p:cNvCxnSpPr>
            <a:stCxn id="15" idx="1"/>
          </p:cNvCxnSpPr>
          <p:nvPr/>
        </p:nvCxnSpPr>
        <p:spPr>
          <a:xfrm flipH="1">
            <a:off x="6597749" y="3213611"/>
            <a:ext cx="3737" cy="102096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5" idx="1"/>
          </p:cNvCxnSpPr>
          <p:nvPr/>
        </p:nvCxnSpPr>
        <p:spPr>
          <a:xfrm flipH="1">
            <a:off x="3874606" y="3213611"/>
            <a:ext cx="2726880" cy="122350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6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19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060104" y="692696"/>
            <a:ext cx="5176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1</a:t>
            </a:r>
            <a:r>
              <a:rPr lang="ru-RU" b="1" u="sng" dirty="0" smtClean="0"/>
              <a:t> -</a:t>
            </a:r>
            <a:r>
              <a:rPr lang="en-US" b="1" u="sng" dirty="0" smtClean="0"/>
              <a:t> </a:t>
            </a:r>
            <a:r>
              <a:rPr lang="ru-RU" b="1" u="sng" dirty="0" smtClean="0"/>
              <a:t>ИП</a:t>
            </a:r>
            <a:r>
              <a:rPr lang="en-US" b="1" u="sng" dirty="0" smtClean="0"/>
              <a:t>3</a:t>
            </a:r>
            <a:endParaRPr lang="ru-RU" b="1" u="sng" dirty="0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="" xmlns:a16="http://schemas.microsoft.com/office/drawing/2014/main" id="{7F61EFED-9E4D-0BBE-65CE-C100AA4D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96752"/>
            <a:ext cx="8534400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Два типа источников импульсного питания</a:t>
            </a:r>
            <a:endParaRPr lang="en-US" sz="1600" b="1" u="sng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для независимой зарядки и разрядки каждой из пластин</a:t>
            </a:r>
            <a:r>
              <a:rPr lang="en-US" sz="1600" dirty="0" smtClean="0"/>
              <a:t>;</a:t>
            </a: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ru-RU" b="1" dirty="0" smtClean="0"/>
              <a:t>для одновременной зарядки обоих пластин и асинхронной разрядки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491376"/>
            <a:ext cx="5888130" cy="333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414592" y="2360347"/>
            <a:ext cx="4446638" cy="394844"/>
          </a:xfrm>
          <a:prstGeom prst="rect">
            <a:avLst/>
          </a:prstGeom>
          <a:noFill/>
        </p:spPr>
        <p:txBody>
          <a:bodyPr wrap="none" lIns="116769" tIns="58384" rIns="116769" bIns="58384" rtlCol="0">
            <a:spAutoFit/>
          </a:bodyPr>
          <a:lstStyle/>
          <a:p>
            <a:r>
              <a:rPr lang="ru-RU" dirty="0"/>
              <a:t>Расчетное напряжение между пластинами</a:t>
            </a:r>
          </a:p>
        </p:txBody>
      </p:sp>
    </p:spTree>
    <p:extLst>
      <p:ext uri="{BB962C8B-B14F-4D97-AF65-F5344CB8AC3E}">
        <p14:creationId xmlns:p14="http://schemas.microsoft.com/office/powerpoint/2010/main" val="15252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b="14047"/>
          <a:stretch/>
        </p:blipFill>
        <p:spPr>
          <a:xfrm>
            <a:off x="434865" y="3957810"/>
            <a:ext cx="2536678" cy="22744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5" y="1916832"/>
            <a:ext cx="2536678" cy="1902508"/>
          </a:xfrm>
          <a:prstGeom prst="rect">
            <a:avLst/>
          </a:prstGeom>
        </p:spPr>
      </p:pic>
      <p:pic>
        <p:nvPicPr>
          <p:cNvPr id="3174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3719" r="17640"/>
          <a:stretch/>
        </p:blipFill>
        <p:spPr bwMode="auto">
          <a:xfrm>
            <a:off x="5576044" y="2622417"/>
            <a:ext cx="3312368" cy="271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Перевод пучка из ЛУТИ в 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5072062" y="958375"/>
            <a:ext cx="38163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Цель</a:t>
            </a:r>
            <a:endParaRPr lang="en-US" sz="1600" b="1" dirty="0">
              <a:latin typeface="+mn-lt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ru-RU" sz="1600" dirty="0"/>
              <a:t>накопление ионов </a:t>
            </a:r>
            <a:r>
              <a:rPr lang="ru-RU" sz="1600" dirty="0" smtClean="0"/>
              <a:t>при </a:t>
            </a:r>
            <a:r>
              <a:rPr lang="ru-RU" sz="1600" dirty="0"/>
              <a:t>энергии </a:t>
            </a:r>
            <a:r>
              <a:rPr lang="ru-RU" sz="1600" dirty="0" smtClean="0"/>
              <a:t>инжекции (</a:t>
            </a:r>
            <a:r>
              <a:rPr lang="ru-RU" sz="1600" dirty="0"/>
              <a:t>до 2•10</a:t>
            </a:r>
            <a:r>
              <a:rPr lang="ru-RU" sz="1600" baseline="30000" dirty="0"/>
              <a:t>9</a:t>
            </a:r>
            <a:r>
              <a:rPr lang="ru-RU" sz="1600" dirty="0"/>
              <a:t> ионов Au</a:t>
            </a:r>
            <a:r>
              <a:rPr lang="ru-RU" sz="1600" baseline="30000" dirty="0"/>
              <a:t>31</a:t>
            </a:r>
            <a:r>
              <a:rPr lang="ru-RU" sz="1600" baseline="30000" dirty="0" smtClean="0"/>
              <a:t>+</a:t>
            </a:r>
            <a:r>
              <a:rPr lang="ru-RU" sz="1600" dirty="0" smtClean="0"/>
              <a:t>)</a:t>
            </a:r>
            <a:r>
              <a:rPr lang="en-US" sz="1600" dirty="0" smtClean="0"/>
              <a:t>.</a:t>
            </a:r>
            <a:endParaRPr lang="en-US" sz="1600" dirty="0" smtClean="0">
              <a:latin typeface="+mn-lt"/>
            </a:endParaRPr>
          </a:p>
        </p:txBody>
      </p:sp>
      <p:sp>
        <p:nvSpPr>
          <p:cNvPr id="31749" name="Oval 9"/>
          <p:cNvSpPr>
            <a:spLocks noChangeArrowheads="1"/>
          </p:cNvSpPr>
          <p:nvPr/>
        </p:nvSpPr>
        <p:spPr bwMode="auto">
          <a:xfrm rot="4324507">
            <a:off x="7910350" y="4291234"/>
            <a:ext cx="1127125" cy="3905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733425" y="661313"/>
            <a:ext cx="3816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u="sng" dirty="0" smtClean="0"/>
              <a:t>Параметры пучка</a:t>
            </a:r>
            <a:endParaRPr lang="ru-RU" sz="1400" b="1" u="sng" dirty="0"/>
          </a:p>
        </p:txBody>
      </p:sp>
      <p:graphicFrame>
        <p:nvGraphicFramePr>
          <p:cNvPr id="31777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00422"/>
              </p:ext>
            </p:extLst>
          </p:nvPr>
        </p:nvGraphicFramePr>
        <p:xfrm>
          <a:off x="733425" y="969288"/>
          <a:ext cx="3838575" cy="731520"/>
        </p:xfrm>
        <a:graphic>
          <a:graphicData uri="http://schemas.openxmlformats.org/drawingml/2006/table">
            <a:tbl>
              <a:tblPr/>
              <a:tblGrid>
                <a:gridCol w="2374900"/>
                <a:gridCol w="1463675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Ионы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Au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31+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Энергия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МэВ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Магнитная жесткость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Тл*м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Электрическая жесткость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74" name="TextBox 3"/>
          <p:cNvSpPr txBox="1">
            <a:spLocks noChangeArrowheads="1"/>
          </p:cNvSpPr>
          <p:nvPr/>
        </p:nvSpPr>
        <p:spPr bwMode="auto">
          <a:xfrm>
            <a:off x="348436" y="1962364"/>
            <a:ext cx="1008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 dirty="0" smtClean="0"/>
              <a:t>ЛУТИ</a:t>
            </a:r>
            <a:endParaRPr lang="ru-RU" sz="1100" b="1" dirty="0"/>
          </a:p>
        </p:txBody>
      </p:sp>
      <p:sp>
        <p:nvSpPr>
          <p:cNvPr id="31775" name="TextBox 12"/>
          <p:cNvSpPr txBox="1">
            <a:spLocks noChangeArrowheads="1"/>
          </p:cNvSpPr>
          <p:nvPr/>
        </p:nvSpPr>
        <p:spPr bwMode="auto">
          <a:xfrm>
            <a:off x="340088" y="4053883"/>
            <a:ext cx="10080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b="1" dirty="0" smtClean="0"/>
              <a:t>Бустер</a:t>
            </a:r>
            <a:endParaRPr lang="ru-RU" sz="1100" b="1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4FE4B0B1-0D60-4C08-ABFB-15D0FBC2C8AF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</a:t>
            </a:fld>
            <a:endParaRPr lang="ru-RU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073567" y="3185534"/>
            <a:ext cx="20880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КРИОН – </a:t>
            </a:r>
            <a:r>
              <a:rPr lang="en-US" sz="1200" b="1" dirty="0" smtClean="0"/>
              <a:t>RFQ</a:t>
            </a:r>
            <a:r>
              <a:rPr lang="ru-RU" sz="1200" b="1" dirty="0" smtClean="0"/>
              <a:t> – </a:t>
            </a:r>
            <a:r>
              <a:rPr lang="en-US" sz="1200" b="1" dirty="0" smtClean="0"/>
              <a:t>IH1 – IH2</a:t>
            </a:r>
            <a:r>
              <a:rPr lang="ru-RU" sz="1200" b="1" dirty="0" smtClean="0"/>
              <a:t> 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42" y="1907987"/>
            <a:ext cx="3168352" cy="1264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43" y="3957811"/>
            <a:ext cx="2472250" cy="1847454"/>
          </a:xfrm>
          <a:prstGeom prst="rect">
            <a:avLst/>
          </a:prstGeom>
        </p:spPr>
      </p:pic>
      <p:sp>
        <p:nvSpPr>
          <p:cNvPr id="18" name="Line 89"/>
          <p:cNvSpPr>
            <a:spLocks noChangeShapeType="1"/>
          </p:cNvSpPr>
          <p:nvPr/>
        </p:nvSpPr>
        <p:spPr bwMode="auto">
          <a:xfrm flipH="1" flipV="1">
            <a:off x="6948264" y="1837688"/>
            <a:ext cx="1353294" cy="212012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246441" y="5771912"/>
            <a:ext cx="2088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DFO</a:t>
            </a:r>
            <a:r>
              <a:rPr lang="ru-RU" sz="1200" b="1" dirty="0" smtClean="0"/>
              <a:t>-структура</a:t>
            </a:r>
          </a:p>
          <a:p>
            <a:pPr algn="ctr"/>
            <a:r>
              <a:rPr lang="ru-RU" sz="1200" b="1" dirty="0" smtClean="0"/>
              <a:t>4 </a:t>
            </a:r>
            <a:r>
              <a:rPr lang="ru-RU" sz="1200" b="1" dirty="0" err="1" smtClean="0"/>
              <a:t>суперпериода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3493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20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3850BE-E6ED-5349-1EB3-EE073DE7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63" r="11195" b="1526"/>
          <a:stretch/>
        </p:blipFill>
        <p:spPr>
          <a:xfrm>
            <a:off x="3612859" y="1887210"/>
            <a:ext cx="5302541" cy="1870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8BEF8D-F74A-4448-64AA-977C5E5A41D3}"/>
              </a:ext>
            </a:extLst>
          </p:cNvPr>
          <p:cNvSpPr txBox="1"/>
          <p:nvPr/>
        </p:nvSpPr>
        <p:spPr>
          <a:xfrm>
            <a:off x="379413" y="1887210"/>
            <a:ext cx="3184476" cy="427809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</a:rPr>
              <a:t>Испытания </a:t>
            </a:r>
            <a:r>
              <a:rPr lang="ru-RU" sz="1600" b="1" u="sng" dirty="0" err="1" smtClean="0">
                <a:solidFill>
                  <a:srgbClr val="FF0000"/>
                </a:solidFill>
              </a:rPr>
              <a:t>септума</a:t>
            </a:r>
            <a:r>
              <a:rPr lang="ru-RU" sz="1600" b="1" dirty="0" smtClean="0">
                <a:solidFill>
                  <a:srgbClr val="FF0000"/>
                </a:solidFill>
              </a:rPr>
              <a:t>: </a:t>
            </a:r>
            <a:endParaRPr lang="ru-RU" sz="1600" b="1" dirty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до 130 </a:t>
            </a:r>
            <a:r>
              <a:rPr lang="ru-RU" sz="1600" b="1" dirty="0" err="1" smtClean="0">
                <a:solidFill>
                  <a:srgbClr val="FF0000"/>
                </a:solidFill>
              </a:rPr>
              <a:t>кВ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pPr algn="ctr"/>
            <a:endParaRPr lang="en-US" sz="1600" b="1" dirty="0">
              <a:solidFill>
                <a:srgbClr val="FF0000"/>
              </a:solidFill>
            </a:endParaRPr>
          </a:p>
          <a:p>
            <a:r>
              <a:rPr lang="ru-RU" sz="1600" b="1" u="sng" dirty="0" smtClean="0">
                <a:solidFill>
                  <a:srgbClr val="FF0000"/>
                </a:solidFill>
              </a:rPr>
              <a:t>Испытания ИП2 на постоянном напряжении</a:t>
            </a:r>
            <a:r>
              <a:rPr lang="ru-RU" sz="1600" b="1" dirty="0" smtClean="0">
                <a:solidFill>
                  <a:srgbClr val="FF0000"/>
                </a:solidFill>
              </a:rPr>
              <a:t>: </a:t>
            </a:r>
            <a:endParaRPr lang="ru-RU" sz="1600" b="1" dirty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до 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ru-RU" sz="1600" b="1" dirty="0">
                <a:solidFill>
                  <a:srgbClr val="FF0000"/>
                </a:solidFill>
              </a:rPr>
              <a:t>0 </a:t>
            </a:r>
            <a:r>
              <a:rPr lang="ru-RU" sz="1600" b="1" dirty="0" err="1" smtClean="0">
                <a:solidFill>
                  <a:srgbClr val="FF0000"/>
                </a:solidFill>
              </a:rPr>
              <a:t>кВ</a:t>
            </a:r>
            <a:endParaRPr lang="en-US" sz="1600" b="1" dirty="0">
              <a:solidFill>
                <a:srgbClr val="FF0000"/>
              </a:solidFill>
            </a:endParaRPr>
          </a:p>
          <a:p>
            <a:pPr algn="just"/>
            <a:endParaRPr lang="en-US" sz="1600" b="1" dirty="0">
              <a:solidFill>
                <a:srgbClr val="FF0000"/>
              </a:solidFill>
            </a:endParaRPr>
          </a:p>
          <a:p>
            <a:pPr algn="just"/>
            <a:endParaRPr lang="en-US" sz="1600" b="1" dirty="0">
              <a:solidFill>
                <a:srgbClr val="FF0000"/>
              </a:solidFill>
            </a:endParaRPr>
          </a:p>
          <a:p>
            <a:r>
              <a:rPr lang="ru-RU" sz="1600" b="1" u="sng" dirty="0">
                <a:solidFill>
                  <a:srgbClr val="FF0000"/>
                </a:solidFill>
              </a:rPr>
              <a:t>Испытания ИП2 </a:t>
            </a:r>
            <a:r>
              <a:rPr lang="ru-RU" sz="1600" b="1" u="sng" dirty="0" smtClean="0">
                <a:solidFill>
                  <a:srgbClr val="FF0000"/>
                </a:solidFill>
              </a:rPr>
              <a:t>импульсным источником питания</a:t>
            </a:r>
            <a:r>
              <a:rPr lang="ru-RU" sz="1600" b="1" dirty="0" smtClean="0">
                <a:solidFill>
                  <a:srgbClr val="FF0000"/>
                </a:solidFill>
              </a:rPr>
              <a:t>: </a:t>
            </a:r>
            <a:endParaRPr lang="ru-RU" sz="1600" b="1" dirty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до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4</a:t>
            </a:r>
            <a:r>
              <a:rPr lang="ru-RU" sz="1600" b="1" dirty="0">
                <a:solidFill>
                  <a:srgbClr val="FF0000"/>
                </a:solidFill>
              </a:rPr>
              <a:t>0 </a:t>
            </a:r>
            <a:r>
              <a:rPr lang="ru-RU" sz="1600" b="1" dirty="0" err="1" smtClean="0">
                <a:solidFill>
                  <a:srgbClr val="FF0000"/>
                </a:solidFill>
              </a:rPr>
              <a:t>кВ</a:t>
            </a:r>
            <a:endParaRPr lang="en-US" sz="1600" b="1" dirty="0">
              <a:solidFill>
                <a:srgbClr val="FF0000"/>
              </a:solidFill>
            </a:endParaRPr>
          </a:p>
          <a:p>
            <a:pPr algn="just"/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endParaRPr lang="en-US" sz="1600" b="1" dirty="0">
              <a:solidFill>
                <a:srgbClr val="FF0000"/>
              </a:solidFill>
            </a:endParaRPr>
          </a:p>
          <a:p>
            <a:pPr algn="just"/>
            <a:r>
              <a:rPr lang="ru-RU" sz="1600" b="1" u="sng" dirty="0" smtClean="0">
                <a:solidFill>
                  <a:srgbClr val="FF0000"/>
                </a:solidFill>
              </a:rPr>
              <a:t>Испытания ИП3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  <a:endParaRPr lang="en-US" sz="1600" b="1" dirty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до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62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кВ</a:t>
            </a:r>
            <a:endParaRPr lang="en-US" sz="1600" b="1" dirty="0">
              <a:solidFill>
                <a:srgbClr val="FF0000"/>
              </a:solidFill>
            </a:endParaRPr>
          </a:p>
          <a:p>
            <a:pPr algn="just"/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0264AFD-5807-FB2F-9AA7-B0091F6173F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01"/>
          <a:stretch/>
        </p:blipFill>
        <p:spPr>
          <a:xfrm>
            <a:off x="3612462" y="3770378"/>
            <a:ext cx="2517648" cy="23949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67D2F4E-E072-850F-7462-AB44E41B2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3735" y="4301854"/>
            <a:ext cx="2395542" cy="1345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2D7EF1A-61C1-B9B4-1904-EC5F9A122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379413" y="764704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>
            <a:extLst>
              <a:ext uri="{FF2B5EF4-FFF2-40B4-BE49-F238E27FC236}">
                <a16:creationId xmlns="" xmlns:a16="http://schemas.microsoft.com/office/drawing/2014/main" id="{E546F8C3-3732-F0D0-D7FB-09E40AF8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99" y="560214"/>
            <a:ext cx="804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6" name="TextBox 9">
            <a:extLst>
              <a:ext uri="{FF2B5EF4-FFF2-40B4-BE49-F238E27FC236}">
                <a16:creationId xmlns="" xmlns:a16="http://schemas.microsoft.com/office/drawing/2014/main" id="{3D000755-9C49-C093-49C4-C5FF58BBE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3" y="598314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ИЭС</a:t>
            </a:r>
            <a:endParaRPr lang="ru-RU" dirty="0"/>
          </a:p>
        </p:txBody>
      </p:sp>
      <p:sp>
        <p:nvSpPr>
          <p:cNvPr id="18" name="TextBox 11">
            <a:extLst>
              <a:ext uri="{FF2B5EF4-FFF2-40B4-BE49-F238E27FC236}">
                <a16:creationId xmlns="" xmlns:a16="http://schemas.microsoft.com/office/drawing/2014/main" id="{18C25EF9-AF3B-5FDC-7578-F5B6A0FA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167" y="585614"/>
            <a:ext cx="73051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9" name="TextBox 12">
            <a:extLst>
              <a:ext uri="{FF2B5EF4-FFF2-40B4-BE49-F238E27FC236}">
                <a16:creationId xmlns="" xmlns:a16="http://schemas.microsoft.com/office/drawing/2014/main" id="{60C3D056-81EB-150B-D724-89407206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62" y="593551"/>
            <a:ext cx="85531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0D62F7B-9D26-C395-6FC5-8E18C552B843}"/>
              </a:ext>
            </a:extLst>
          </p:cNvPr>
          <p:cNvSpPr txBox="1"/>
          <p:nvPr/>
        </p:nvSpPr>
        <p:spPr>
          <a:xfrm>
            <a:off x="1032931" y="992791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DA20067-3B99-DD8A-C304-8F8F4C9D5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903" y="3784442"/>
            <a:ext cx="1343947" cy="2394925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0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" y="1203152"/>
            <a:ext cx="5331552" cy="3998664"/>
          </a:xfrm>
          <a:prstGeom prst="rect">
            <a:avLst/>
          </a:prstGeom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" y="1203152"/>
            <a:ext cx="5331552" cy="3998664"/>
          </a:xfrm>
          <a:prstGeom prst="rect">
            <a:avLst/>
          </a:prstGeom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22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4590"/>
            <a:ext cx="5532107" cy="4149080"/>
          </a:xfrm>
          <a:prstGeom prst="rect">
            <a:avLst/>
          </a:prstGeom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6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93" y="1607144"/>
            <a:ext cx="4091947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8" y="1604590"/>
            <a:ext cx="4095352" cy="307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" y="1203152"/>
            <a:ext cx="5331552" cy="3998664"/>
          </a:xfrm>
          <a:prstGeom prst="rect">
            <a:avLst/>
          </a:prstGeom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24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4590"/>
            <a:ext cx="5532107" cy="4149080"/>
          </a:xfrm>
          <a:prstGeom prst="rect">
            <a:avLst/>
          </a:prstGeom>
        </p:spPr>
      </p:pic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36" y="1901998"/>
            <a:ext cx="5907914" cy="44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25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1721060"/>
            <a:ext cx="8365380" cy="3863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1260" y="1004857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0377" y="1006606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6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Участок инжекции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26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3277630" cy="4370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74" y="1921147"/>
            <a:ext cx="3327318" cy="4436424"/>
          </a:xfrm>
          <a:prstGeom prst="rect">
            <a:avLst/>
          </a:prstGeom>
          <a:ln w="76200">
            <a:noFill/>
          </a:ln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2D7EF1A-61C1-B9B4-1904-EC5F9A122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379413" y="764704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E546F8C3-3732-F0D0-D7FB-09E40AF8A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99" y="560214"/>
            <a:ext cx="804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3D000755-9C49-C093-49C4-C5FF58BBE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3" y="598314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ИЭС</a:t>
            </a:r>
            <a:endParaRPr lang="ru-RU" dirty="0"/>
          </a:p>
        </p:txBody>
      </p:sp>
      <p:sp>
        <p:nvSpPr>
          <p:cNvPr id="21" name="TextBox 11">
            <a:extLst>
              <a:ext uri="{FF2B5EF4-FFF2-40B4-BE49-F238E27FC236}">
                <a16:creationId xmlns="" xmlns:a16="http://schemas.microsoft.com/office/drawing/2014/main" id="{18C25EF9-AF3B-5FDC-7578-F5B6A0FA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167" y="585614"/>
            <a:ext cx="73051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2" name="TextBox 12">
            <a:extLst>
              <a:ext uri="{FF2B5EF4-FFF2-40B4-BE49-F238E27FC236}">
                <a16:creationId xmlns="" xmlns:a16="http://schemas.microsoft.com/office/drawing/2014/main" id="{60C3D056-81EB-150B-D724-89407206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62" y="593551"/>
            <a:ext cx="85531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0D62F7B-9D26-C395-6FC5-8E18C552B843}"/>
              </a:ext>
            </a:extLst>
          </p:cNvPr>
          <p:cNvSpPr txBox="1"/>
          <p:nvPr/>
        </p:nvSpPr>
        <p:spPr>
          <a:xfrm>
            <a:off x="1032931" y="992791"/>
            <a:ext cx="66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5" y="1746168"/>
            <a:ext cx="8496938" cy="225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5" y="3989493"/>
            <a:ext cx="8496938" cy="22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7" name="Text Box 45"/>
          <p:cNvSpPr txBox="1">
            <a:spLocks noChangeArrowheads="1"/>
          </p:cNvSpPr>
          <p:nvPr/>
        </p:nvSpPr>
        <p:spPr bwMode="auto">
          <a:xfrm>
            <a:off x="366511" y="778656"/>
            <a:ext cx="8496941" cy="861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Функционал системы инжекции</a:t>
            </a:r>
            <a:endParaRPr lang="en-US" sz="1600" b="1" u="sng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Импульсный локальный </a:t>
            </a:r>
            <a:r>
              <a:rPr lang="ru-RU" sz="1600" dirty="0" err="1" smtClean="0"/>
              <a:t>бамп</a:t>
            </a:r>
            <a:r>
              <a:rPr lang="ru-RU" sz="1600" dirty="0" smtClean="0"/>
              <a:t> замкнутой орбиты</a:t>
            </a:r>
            <a:r>
              <a:rPr lang="en-US" sz="1600" dirty="0" smtClean="0"/>
              <a:t>.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Быстрое изменение электрического поля в </a:t>
            </a:r>
            <a:r>
              <a:rPr lang="ru-RU" sz="1600" dirty="0" err="1" smtClean="0"/>
              <a:t>инфлекторных</a:t>
            </a:r>
            <a:r>
              <a:rPr lang="ru-RU" sz="1600" dirty="0" smtClean="0"/>
              <a:t> пластинах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27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72848" y="3394985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ИП2 </a:t>
            </a:r>
            <a:endParaRPr lang="ru-RU" sz="1200" b="1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840239" y="3386020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ИП3 </a:t>
            </a:r>
            <a:endParaRPr lang="ru-RU" sz="1200" b="1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200567" y="3394985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ИП1 </a:t>
            </a:r>
            <a:endParaRPr lang="ru-RU" sz="1200" b="1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81000" y="692696"/>
            <a:ext cx="853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Многократная инжекция с продольным накоплением</a:t>
            </a:r>
            <a:endParaRPr lang="ru-RU" b="1" u="sng" dirty="0"/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0DC17B-F2A7-5B8E-EF64-7A2B37E01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23" y="3546377"/>
            <a:ext cx="3998154" cy="3205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5" y="1170104"/>
            <a:ext cx="8496938" cy="225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572848" y="2818921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ИП2 </a:t>
            </a:r>
            <a:endParaRPr lang="ru-RU" sz="1200" b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840239" y="2809956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ИП3 </a:t>
            </a:r>
            <a:endParaRPr lang="ru-RU" sz="1200" b="1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200567" y="2818921"/>
            <a:ext cx="914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ИП1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861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29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Методы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68424" y="1111024"/>
          <a:ext cx="8352000" cy="5064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000"/>
                <a:gridCol w="1008000"/>
                <a:gridCol w="1008000"/>
                <a:gridCol w="1008000"/>
                <a:gridCol w="1008000"/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Схема инжекции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X</a:t>
                      </a:r>
                      <a:r>
                        <a:rPr lang="ru-RU" sz="1400" dirty="0" smtClean="0">
                          <a:effectLst/>
                        </a:rPr>
                        <a:t>, мм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X’</a:t>
                      </a:r>
                      <a:r>
                        <a:rPr lang="ru-RU" sz="1400" dirty="0" smtClean="0">
                          <a:effectLst/>
                        </a:rPr>
                        <a:t>, мрад</a:t>
                      </a:r>
                      <a:endParaRPr lang="ru-RU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</a:t>
                      </a:r>
                      <a:r>
                        <a:rPr lang="en-US" sz="1400" b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ru-RU" sz="1400" b="1" kern="1200" baseline="-250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Однооборотная инжекция.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Многооборотная инжекция с одноступенчатым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-1,58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 err="1">
                          <a:effectLst/>
                        </a:rPr>
                        <a:t>Двухоборотная</a:t>
                      </a:r>
                      <a:r>
                        <a:rPr lang="ru-RU" sz="1400" dirty="0">
                          <a:effectLst/>
                        </a:rPr>
                        <a:t> инжекция с двухступенчатым импульсом.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-1,58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-9,35;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одноступенчатым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-3,46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48,5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-3,78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r>
                        <a:rPr lang="ru-RU" sz="1400" dirty="0" smtClean="0">
                          <a:effectLst/>
                        </a:rPr>
                        <a:t>) </a:t>
                      </a:r>
                      <a:r>
                        <a:rPr lang="ru-RU" sz="1400" dirty="0">
                          <a:effectLst/>
                        </a:rPr>
                        <a:t>Двукратная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0,27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без </a:t>
                      </a:r>
                      <a:r>
                        <a:rPr lang="ru-RU" sz="1400" dirty="0" smtClean="0">
                          <a:effectLst/>
                        </a:rPr>
                        <a:t>дин. перестройки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-9,35;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-3,62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9) </a:t>
                      </a:r>
                      <a:r>
                        <a:rPr lang="ru-RU" sz="1400" dirty="0">
                          <a:effectLst/>
                        </a:rPr>
                        <a:t>Трехкратная инжекция с двухступенчатым импульсом с </a:t>
                      </a:r>
                      <a:r>
                        <a:rPr lang="ru-RU" sz="1400" dirty="0" smtClean="0">
                          <a:effectLst/>
                        </a:rPr>
                        <a:t>дин. перестройкой </a:t>
                      </a:r>
                      <a:r>
                        <a:rPr lang="ru-RU" sz="1400" dirty="0">
                          <a:effectLst/>
                        </a:rPr>
                        <a:t>канала.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45,4;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44,9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-9,98;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-3,53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3,4;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0,56;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0,27;</a:t>
                      </a:r>
                    </a:p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0,24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469156" y="679230"/>
            <a:ext cx="83513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Параметры пучка на выходе электростатического </a:t>
            </a:r>
            <a:r>
              <a:rPr lang="ru-RU" b="1" u="sng" dirty="0" err="1" smtClean="0"/>
              <a:t>септума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0865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Инжектор тяжелых ионов</a:t>
            </a: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1001" y="620688"/>
            <a:ext cx="85344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КРИОН – длительность вывода ионов от 4 до 30 </a:t>
            </a:r>
            <a:r>
              <a:rPr lang="ru-RU" sz="1600" dirty="0" err="1" smtClean="0"/>
              <a:t>мкс</a:t>
            </a:r>
            <a:r>
              <a:rPr lang="ru-RU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ЛУТИ – частота ВЧ 100,625 МГц.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КРИОН, ЛУТИ – несколько </a:t>
            </a:r>
            <a:r>
              <a:rPr lang="ru-RU" sz="1600" dirty="0" err="1" smtClean="0"/>
              <a:t>зарядностей</a:t>
            </a:r>
            <a:r>
              <a:rPr lang="ru-RU" sz="1600" dirty="0" smtClean="0"/>
              <a:t> ионов на выходе.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Частота повторения циклов </a:t>
            </a:r>
            <a:r>
              <a:rPr lang="ru-RU" sz="1600" dirty="0" smtClean="0"/>
              <a:t>работы инжектора – 10 Гц.</a:t>
            </a:r>
            <a:endParaRPr lang="ru-RU" sz="1600" dirty="0"/>
          </a:p>
        </p:txBody>
      </p:sp>
      <p:pic>
        <p:nvPicPr>
          <p:cNvPr id="8" name="image29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35391" r="43147" b="13584"/>
          <a:stretch/>
        </p:blipFill>
        <p:spPr bwMode="auto">
          <a:xfrm>
            <a:off x="662320" y="3708344"/>
            <a:ext cx="2600914" cy="2465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 rot="2572867">
            <a:off x="881305" y="4562933"/>
            <a:ext cx="1855759" cy="3905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424" y="3708345"/>
            <a:ext cx="4111352" cy="2587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Line 89"/>
          <p:cNvSpPr>
            <a:spLocks noChangeShapeType="1"/>
          </p:cNvSpPr>
          <p:nvPr/>
        </p:nvSpPr>
        <p:spPr bwMode="auto">
          <a:xfrm flipV="1">
            <a:off x="2843808" y="4965419"/>
            <a:ext cx="1566616" cy="52880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1916832"/>
            <a:ext cx="6135587" cy="1656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ine 89"/>
          <p:cNvSpPr>
            <a:spLocks noChangeShapeType="1"/>
          </p:cNvSpPr>
          <p:nvPr/>
        </p:nvSpPr>
        <p:spPr bwMode="auto">
          <a:xfrm flipV="1">
            <a:off x="2048796" y="3456588"/>
            <a:ext cx="573181" cy="121492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7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Ввод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620502" y="764704"/>
            <a:ext cx="80645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sz="1600" dirty="0" smtClean="0"/>
              <a:t>Диапазон варьирования напряжения на катоде ЭСС для различных схем </a:t>
            </a:r>
            <a:r>
              <a:rPr lang="ru-RU" sz="1600" dirty="0"/>
              <a:t>инжекции </a:t>
            </a:r>
            <a:r>
              <a:rPr lang="ru-RU" sz="1600" dirty="0" smtClean="0"/>
              <a:t>– от 116 до 125 </a:t>
            </a:r>
            <a:r>
              <a:rPr lang="ru-RU" sz="1600" dirty="0" err="1" smtClean="0"/>
              <a:t>кВ.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27802"/>
            <a:ext cx="5924834" cy="4237904"/>
          </a:xfrm>
          <a:prstGeom prst="rect">
            <a:avLst/>
          </a:prstGeom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5871577" y="1440038"/>
            <a:ext cx="2560586" cy="685400"/>
            <a:chOff x="3523582" y="6093296"/>
            <a:chExt cx="2560586" cy="685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5" t="12048" b="59282"/>
            <a:stretch/>
          </p:blipFill>
          <p:spPr bwMode="auto">
            <a:xfrm flipH="1">
              <a:off x="3523582" y="6093296"/>
              <a:ext cx="2560586" cy="68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4633147" y="6144909"/>
              <a:ext cx="312815" cy="49987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9692"/>
          <a:stretch/>
        </p:blipFill>
        <p:spPr bwMode="auto">
          <a:xfrm>
            <a:off x="620502" y="1396089"/>
            <a:ext cx="4459680" cy="246495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Line 89"/>
          <p:cNvSpPr>
            <a:spLocks noChangeShapeType="1"/>
          </p:cNvSpPr>
          <p:nvPr/>
        </p:nvSpPr>
        <p:spPr bwMode="auto">
          <a:xfrm>
            <a:off x="7162524" y="2014565"/>
            <a:ext cx="1024164" cy="96809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7"/>
          <p:cNvSpPr>
            <a:spLocks noChangeArrowheads="1"/>
          </p:cNvSpPr>
          <p:nvPr/>
        </p:nvSpPr>
        <p:spPr bwMode="auto">
          <a:xfrm>
            <a:off x="2159617" y="727800"/>
            <a:ext cx="477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u="sng" dirty="0" smtClean="0"/>
              <a:t>Базовая настройка канала</a:t>
            </a:r>
            <a:endParaRPr lang="ru-RU" b="1" u="sng" dirty="0"/>
          </a:p>
        </p:txBody>
      </p:sp>
      <p:sp>
        <p:nvSpPr>
          <p:cNvPr id="5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556579"/>
                  </p:ext>
                </p:extLst>
              </p:nvPr>
            </p:nvGraphicFramePr>
            <p:xfrm>
              <a:off x="395536" y="1196752"/>
              <a:ext cx="4644000" cy="15831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4000"/>
                    <a:gridCol w="1620000"/>
                    <a:gridCol w="1800000"/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параметр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вход канала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выход </a:t>
                          </a:r>
                          <a:r>
                            <a:rPr lang="ru-RU" sz="1200" dirty="0" err="1" smtClean="0">
                              <a:effectLst/>
                            </a:rPr>
                            <a:t>септума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7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7,3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0,56</a:t>
                          </a:r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200">
                                      <a:effectLst/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-0,108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0,009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sz="1200">
                                      <a:effectLst/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200" dirty="0">
                              <a:effectLst/>
                            </a:rPr>
                            <a:t>, </a:t>
                          </a:r>
                          <a:r>
                            <a:rPr lang="ru-RU" sz="1200" dirty="0" smtClean="0">
                              <a:effectLst/>
                            </a:rPr>
                            <a:t>м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6,5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1200">
                                        <a:effectLst/>
                                        <a:latin typeface="Cambria Math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2,4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-0,55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556579"/>
                  </p:ext>
                </p:extLst>
              </p:nvPr>
            </p:nvGraphicFramePr>
            <p:xfrm>
              <a:off x="395536" y="1196752"/>
              <a:ext cx="4644000" cy="158314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4000"/>
                    <a:gridCol w="1620000"/>
                    <a:gridCol w="1800000"/>
                  </a:tblGrid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параметр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вход канала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</a:rPr>
                            <a:t>выход </a:t>
                          </a:r>
                          <a:r>
                            <a:rPr lang="ru-RU" sz="1200" dirty="0" err="1" smtClean="0">
                              <a:effectLst/>
                            </a:rPr>
                            <a:t>септума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137143" r="-281592" b="-5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10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7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237143" r="-281592" b="-44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7,3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>
                              <a:effectLst/>
                            </a:rPr>
                            <a:t>0,56</a:t>
                          </a:r>
                          <a:endParaRPr lang="ru-RU" sz="12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347059" r="-281592" b="-3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-0,108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10312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434286" r="-281592" b="-24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0,009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69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492105" r="-281592" b="-12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6,5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2694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98" t="-608108" r="-281592" b="-324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</a:t>
                          </a:r>
                          <a:r>
                            <a:rPr lang="ru-RU" sz="1200" dirty="0" smtClean="0">
                              <a:effectLst/>
                            </a:rPr>
                            <a:t>2,4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200" dirty="0">
                              <a:effectLst/>
                            </a:rPr>
                            <a:t>-0,55</a:t>
                          </a:r>
                          <a:endParaRPr lang="ru-RU" sz="12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880397"/>
              </p:ext>
            </p:extLst>
          </p:nvPr>
        </p:nvGraphicFramePr>
        <p:xfrm>
          <a:off x="5350817" y="1189005"/>
          <a:ext cx="3168000" cy="1760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000"/>
                <a:gridCol w="1764000"/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линза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градиент, Тл/м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-7.8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Q7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45"/>
          <p:cNvSpPr txBox="1">
            <a:spLocks noChangeArrowheads="1"/>
          </p:cNvSpPr>
          <p:nvPr/>
        </p:nvSpPr>
        <p:spPr bwMode="auto">
          <a:xfrm>
            <a:off x="2596952" y="6241650"/>
            <a:ext cx="46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Горизонтальный и вертикальный </a:t>
            </a:r>
            <a:r>
              <a:rPr lang="ru-RU" sz="1600" b="1" dirty="0" err="1" smtClean="0"/>
              <a:t>аксептансы</a:t>
            </a:r>
            <a:r>
              <a:rPr lang="ru-RU" sz="1600" b="1" dirty="0" smtClean="0"/>
              <a:t> </a:t>
            </a:r>
            <a:r>
              <a:rPr lang="en-US" sz="1600" b="1" dirty="0" smtClean="0"/>
              <a:t>– </a:t>
            </a:r>
            <a:r>
              <a:rPr lang="ru-RU" sz="1600" b="1" dirty="0" smtClean="0"/>
              <a:t> более </a:t>
            </a:r>
            <a:r>
              <a:rPr lang="en-US" sz="1600" b="1" dirty="0" smtClean="0"/>
              <a:t>3</a:t>
            </a:r>
            <a:r>
              <a:rPr lang="ru-RU" sz="1600" b="1" dirty="0" smtClean="0"/>
              <a:t>0</a:t>
            </a:r>
            <a:r>
              <a:rPr lang="en-US" sz="1600" b="1" dirty="0" smtClean="0"/>
              <a:t>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1" t="6281" r="19431" b="3909"/>
          <a:stretch/>
        </p:blipFill>
        <p:spPr bwMode="auto">
          <a:xfrm>
            <a:off x="395288" y="2823791"/>
            <a:ext cx="3840124" cy="3460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t="7739" r="16176" b="2419"/>
          <a:stretch/>
        </p:blipFill>
        <p:spPr bwMode="auto">
          <a:xfrm>
            <a:off x="4937212" y="2992053"/>
            <a:ext cx="3602990" cy="3209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84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7"/>
          <p:cNvSpPr>
            <a:spLocks noChangeArrowheads="1"/>
          </p:cNvSpPr>
          <p:nvPr/>
        </p:nvSpPr>
        <p:spPr bwMode="auto">
          <a:xfrm>
            <a:off x="2159617" y="727800"/>
            <a:ext cx="477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u="sng" dirty="0" err="1" smtClean="0"/>
              <a:t>Дебанчировка</a:t>
            </a:r>
            <a:r>
              <a:rPr lang="ru-RU" b="1" u="sng" dirty="0" smtClean="0"/>
              <a:t> пучка</a:t>
            </a:r>
            <a:endParaRPr lang="ru-RU" b="1" u="sng" dirty="0"/>
          </a:p>
        </p:txBody>
      </p:sp>
      <p:sp>
        <p:nvSpPr>
          <p:cNvPr id="5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32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395536" y="3059112"/>
            <a:ext cx="851986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Сепарация и поглощение нецелевых </a:t>
            </a:r>
            <a:r>
              <a:rPr lang="ru-RU" b="1" u="sng" dirty="0" err="1" smtClean="0"/>
              <a:t>зарядностей</a:t>
            </a:r>
            <a:endParaRPr lang="ru-RU" b="1" u="sng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41957"/>
            <a:ext cx="2488636" cy="1597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41957"/>
            <a:ext cx="2301111" cy="1684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9269" r="16054" b="2742"/>
          <a:stretch/>
        </p:blipFill>
        <p:spPr bwMode="auto">
          <a:xfrm>
            <a:off x="2793542" y="3436456"/>
            <a:ext cx="3709316" cy="3362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33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/>
              <a:t>Методика настройки однооборотной инжекции</a:t>
            </a:r>
            <a:endParaRPr lang="en-US" sz="1600" b="1" dirty="0"/>
          </a:p>
          <a:p>
            <a:pPr indent="0"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</a:t>
            </a:r>
            <a:r>
              <a:rPr lang="ru-RU" sz="1600" b="1" dirty="0"/>
              <a:t>начальной части канала транспортировки </a:t>
            </a:r>
            <a:r>
              <a:rPr lang="ru-RU" sz="1600" b="1" dirty="0" smtClean="0"/>
              <a:t>с коррекцией </a:t>
            </a:r>
            <a:r>
              <a:rPr lang="ru-RU" sz="1600" b="1" dirty="0"/>
              <a:t>траектории пучка на участке перед </a:t>
            </a:r>
            <a:r>
              <a:rPr lang="ru-RU" sz="1600" b="1" dirty="0" err="1"/>
              <a:t>дебанчером</a:t>
            </a:r>
            <a:r>
              <a:rPr lang="ru-RU" sz="1600" b="1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</a:t>
            </a:r>
            <a:r>
              <a:rPr lang="ru-RU" sz="1600" b="1" dirty="0" err="1"/>
              <a:t>шиканы</a:t>
            </a:r>
            <a:r>
              <a:rPr lang="ru-RU" sz="1600" b="1" dirty="0"/>
              <a:t> канала </a:t>
            </a:r>
            <a:r>
              <a:rPr lang="ru-RU" sz="1600" b="1" dirty="0" smtClean="0"/>
              <a:t>транспортировки.</a:t>
            </a:r>
            <a:endParaRPr lang="ru-RU" sz="1600" b="1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</a:t>
            </a:r>
            <a:r>
              <a:rPr lang="ru-RU" sz="1600" b="1" dirty="0"/>
              <a:t>финальной части канала </a:t>
            </a:r>
            <a:r>
              <a:rPr lang="ru-RU" sz="1600" b="1" dirty="0" smtClean="0"/>
              <a:t>транспортировки с коррекцией </a:t>
            </a:r>
            <a:r>
              <a:rPr lang="ru-RU" sz="1600" b="1" dirty="0"/>
              <a:t>траектории пучка на участке перед электростатическим </a:t>
            </a:r>
            <a:r>
              <a:rPr lang="ru-RU" sz="1600" b="1" dirty="0" err="1"/>
              <a:t>септумом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</a:t>
            </a:r>
            <a:r>
              <a:rPr lang="ru-RU" sz="1600" b="1" dirty="0" err="1" smtClean="0"/>
              <a:t>дебанчера</a:t>
            </a:r>
            <a:r>
              <a:rPr lang="ru-RU" sz="1600" b="1" dirty="0"/>
              <a:t> по влиянию на горизонтальные положение и профиль пучка</a:t>
            </a:r>
            <a:r>
              <a:rPr lang="ru-RU" sz="1600" b="1" dirty="0" smtClean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 smtClean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554" y="4265844"/>
            <a:ext cx="6763292" cy="21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/>
              <a:t>Методика настройки однооборотной инжекции</a:t>
            </a:r>
            <a:endParaRPr lang="en-US" sz="1600" b="1" dirty="0"/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 smtClean="0"/>
              <a:t>дебанчера</a:t>
            </a:r>
            <a:r>
              <a:rPr lang="ru-RU" sz="1600" dirty="0"/>
              <a:t> по влиянию на горизонтальные положение и профиль пучка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</a:t>
            </a:r>
            <a:r>
              <a:rPr lang="ru-RU" sz="1600" b="1" dirty="0" err="1" smtClean="0"/>
              <a:t>инфлекторных</a:t>
            </a:r>
            <a:r>
              <a:rPr lang="ru-RU" sz="1600" b="1" dirty="0" smtClean="0"/>
              <a:t> пластин ИП3, электростатического </a:t>
            </a:r>
            <a:r>
              <a:rPr lang="ru-RU" sz="1600" b="1" dirty="0" err="1"/>
              <a:t>септума</a:t>
            </a:r>
            <a:r>
              <a:rPr lang="ru-RU" sz="1600" b="1" dirty="0"/>
              <a:t> и направляющего корректора </a:t>
            </a:r>
            <a:r>
              <a:rPr lang="en-US" sz="1600" b="1" dirty="0"/>
              <a:t>CM</a:t>
            </a:r>
            <a:r>
              <a:rPr lang="ru-RU" sz="1600" b="1" dirty="0"/>
              <a:t>5 в канале </a:t>
            </a:r>
            <a:r>
              <a:rPr lang="ru-RU" sz="1600" b="1" dirty="0" smtClean="0"/>
              <a:t>транспортировки.</a:t>
            </a:r>
            <a:endParaRPr lang="ru-RU" sz="1600" b="1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 smtClean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 flipH="1">
            <a:off x="1547664" y="4249486"/>
            <a:ext cx="2560586" cy="685400"/>
            <a:chOff x="3523582" y="6093296"/>
            <a:chExt cx="2560586" cy="685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5" t="12048" b="59282"/>
            <a:stretch/>
          </p:blipFill>
          <p:spPr bwMode="auto">
            <a:xfrm flipH="1">
              <a:off x="3523582" y="6093296"/>
              <a:ext cx="2560586" cy="68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4599807" y="6144909"/>
              <a:ext cx="312815" cy="49987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Line 89"/>
          <p:cNvSpPr>
            <a:spLocks noChangeShapeType="1"/>
          </p:cNvSpPr>
          <p:nvPr/>
        </p:nvSpPr>
        <p:spPr bwMode="auto">
          <a:xfrm>
            <a:off x="2922218" y="4800976"/>
            <a:ext cx="1281353" cy="42822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2D7EF1A-61C1-B9B4-1904-EC5F9A122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188"/>
          <a:stretch/>
        </p:blipFill>
        <p:spPr bwMode="auto">
          <a:xfrm>
            <a:off x="359524" y="5064345"/>
            <a:ext cx="853598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9">
            <a:extLst>
              <a:ext uri="{FF2B5EF4-FFF2-40B4-BE49-F238E27FC236}">
                <a16:creationId xmlns="" xmlns:a16="http://schemas.microsoft.com/office/drawing/2014/main" id="{3D000755-9C49-C093-49C4-C5FF58BBE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104" y="4897955"/>
            <a:ext cx="8726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ИЭС</a:t>
            </a:r>
            <a:endParaRPr lang="ru-RU" dirty="0"/>
          </a:p>
        </p:txBody>
      </p:sp>
      <p:sp>
        <p:nvSpPr>
          <p:cNvPr id="18" name="TextBox 12">
            <a:extLst>
              <a:ext uri="{FF2B5EF4-FFF2-40B4-BE49-F238E27FC236}">
                <a16:creationId xmlns="" xmlns:a16="http://schemas.microsoft.com/office/drawing/2014/main" id="{60C3D056-81EB-150B-D724-89407206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173" y="4893192"/>
            <a:ext cx="85531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ИП</a:t>
            </a:r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3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35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/>
              <a:t>Методика настройки однооборотной инжекции</a:t>
            </a:r>
            <a:endParaRPr lang="en-US" sz="1600" b="1" dirty="0"/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 smtClean="0"/>
              <a:t>дебанчера</a:t>
            </a:r>
            <a:r>
              <a:rPr lang="ru-RU" sz="1600" dirty="0"/>
              <a:t> по влиянию на горизонтальные положение и профиль пучка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b="1" dirty="0" smtClean="0"/>
              <a:t>Настройка 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 smtClean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B288DA-4F7E-FEE4-7786-1A7C51C37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8" r="16968" b="91250"/>
          <a:stretch/>
        </p:blipFill>
        <p:spPr>
          <a:xfrm>
            <a:off x="974378" y="4314510"/>
            <a:ext cx="7347644" cy="6903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66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36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7" t="49020" r="7151" b="21520"/>
          <a:stretch/>
        </p:blipFill>
        <p:spPr>
          <a:xfrm>
            <a:off x="3046276" y="2652674"/>
            <a:ext cx="3203848" cy="1769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143" y="4603251"/>
            <a:ext cx="6024114" cy="1378790"/>
          </a:xfrm>
          <a:prstGeom prst="rect">
            <a:avLst/>
          </a:prstGeom>
        </p:spPr>
      </p:pic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763960" y="764704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Источники </a:t>
            </a:r>
            <a:r>
              <a:rPr lang="ru-RU" b="1" u="sng" dirty="0"/>
              <a:t>питания дипольных </a:t>
            </a:r>
            <a:r>
              <a:rPr lang="ru-RU" b="1" u="sng" dirty="0" smtClean="0"/>
              <a:t>магнитов</a:t>
            </a:r>
            <a:endParaRPr lang="ru-RU" b="1" u="sng" dirty="0"/>
          </a:p>
        </p:txBody>
      </p:sp>
      <p:sp>
        <p:nvSpPr>
          <p:cNvPr id="32" name="Text Box 45"/>
          <p:cNvSpPr txBox="1">
            <a:spLocks noChangeArrowheads="1"/>
          </p:cNvSpPr>
          <p:nvPr/>
        </p:nvSpPr>
        <p:spPr bwMode="auto">
          <a:xfrm>
            <a:off x="366511" y="1160974"/>
            <a:ext cx="8496941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Включение/выключение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выходного тока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Установка выходного </a:t>
            </a:r>
            <a:r>
              <a:rPr lang="ru-RU" sz="1600" dirty="0" smtClean="0"/>
              <a:t>напряжения</a:t>
            </a:r>
            <a:r>
              <a:rPr lang="en-US" sz="1600" dirty="0" smtClean="0"/>
              <a:t> (Sorensen)</a:t>
            </a:r>
            <a:endParaRPr lang="ru-RU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выходного тока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Измерение выходного </a:t>
            </a:r>
            <a:r>
              <a:rPr lang="ru-RU" sz="1600" dirty="0" smtClean="0"/>
              <a:t>напряжения</a:t>
            </a:r>
            <a:r>
              <a:rPr lang="en-US" sz="1600" dirty="0" smtClean="0"/>
              <a:t> </a:t>
            </a:r>
            <a:r>
              <a:rPr lang="en-US" sz="1600" dirty="0"/>
              <a:t>(Sorensen)</a:t>
            </a:r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2237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37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49020" r="36363" b="25342"/>
          <a:stretch/>
        </p:blipFill>
        <p:spPr>
          <a:xfrm>
            <a:off x="1102767" y="2576453"/>
            <a:ext cx="7090866" cy="1860659"/>
          </a:xfrm>
          <a:prstGeom prst="rect">
            <a:avLst/>
          </a:prstGeom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764413" y="764704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Источники питания квадрупольных линз</a:t>
            </a:r>
            <a:endParaRPr lang="ru-RU" b="1" u="sng" dirty="0"/>
          </a:p>
        </p:txBody>
      </p:sp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366964" y="1160974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Включение/выключение </a:t>
            </a:r>
            <a:endParaRPr lang="ru-RU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зарядного напряжения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напряжения на конденсаторной батарее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выходного тока</a:t>
            </a:r>
          </a:p>
        </p:txBody>
      </p:sp>
    </p:spTree>
    <p:extLst>
      <p:ext uri="{BB962C8B-B14F-4D97-AF65-F5344CB8AC3E}">
        <p14:creationId xmlns:p14="http://schemas.microsoft.com/office/powerpoint/2010/main" val="30478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38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t="9507" r="14164" b="52343"/>
          <a:stretch/>
        </p:blipFill>
        <p:spPr>
          <a:xfrm>
            <a:off x="259904" y="3040532"/>
            <a:ext cx="8776592" cy="2404692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3960" y="764704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Источники питания корректоров</a:t>
            </a:r>
            <a:endParaRPr lang="ru-RU" b="1" u="sng" dirty="0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66511" y="1160974"/>
            <a:ext cx="8496941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Включение/выключение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выходного тока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Установка выходного </a:t>
            </a:r>
            <a:r>
              <a:rPr lang="ru-RU" sz="1600" dirty="0" smtClean="0"/>
              <a:t>напряжения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полярности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выходного тока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Измерение выходного </a:t>
            </a:r>
            <a:r>
              <a:rPr lang="ru-RU" sz="1600" dirty="0" smtClean="0"/>
              <a:t>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20621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39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ВЧ питание </a:t>
            </a:r>
            <a:r>
              <a:rPr lang="ru-RU" b="1" u="sng" dirty="0" err="1" smtClean="0"/>
              <a:t>дебанчера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амплитуды ВЧ-поля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Установка </a:t>
            </a:r>
            <a:r>
              <a:rPr lang="ru-RU" sz="1600" dirty="0" smtClean="0"/>
              <a:t>фазы </a:t>
            </a:r>
            <a:r>
              <a:rPr lang="ru-RU" sz="1600" dirty="0"/>
              <a:t>ВЧ-поля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амплитуды </a:t>
            </a:r>
            <a:r>
              <a:rPr lang="ru-RU" sz="1600" dirty="0"/>
              <a:t>ВЧ-поля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</a:t>
            </a:r>
            <a:r>
              <a:rPr lang="ru-RU" sz="1600" dirty="0"/>
              <a:t>фазы ВЧ-поля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измеренного сигнала ВЧ-поля и его огибающей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54188" b="16667"/>
          <a:stretch/>
        </p:blipFill>
        <p:spPr>
          <a:xfrm>
            <a:off x="2275877" y="2550408"/>
            <a:ext cx="5020664" cy="1835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5812"/>
          <a:stretch/>
        </p:blipFill>
        <p:spPr>
          <a:xfrm>
            <a:off x="1971478" y="4524377"/>
            <a:ext cx="5629462" cy="20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00FF"/>
                </a:solidFill>
                <a:latin typeface="Times New Roman" pitchFamily="18" charset="0"/>
              </a:rPr>
              <a:t>Бустерный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 синхротрон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316980" y="620688"/>
            <a:ext cx="284343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Структурные функции</a:t>
            </a:r>
            <a:endParaRPr lang="ru-RU" b="1" u="sng" dirty="0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957139" y="3298416"/>
            <a:ext cx="356351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Огибающие пучка</a:t>
            </a:r>
            <a:endParaRPr lang="ru-RU" b="1" u="sng" dirty="0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112744" y="629557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Бетатронные частоты</a:t>
            </a:r>
            <a:endParaRPr lang="ru-RU" b="1" u="sng" dirty="0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563" y="3658515"/>
            <a:ext cx="3510644" cy="2294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05" y="977536"/>
            <a:ext cx="2673985" cy="2238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7" y="3653900"/>
            <a:ext cx="4246738" cy="2289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54" y="968827"/>
            <a:ext cx="2306436" cy="223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3124920" y="625684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Цикл МП</a:t>
            </a:r>
            <a:endParaRPr lang="ru-RU" b="1" u="sng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12" y="1025022"/>
            <a:ext cx="2985192" cy="196895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Box 45"/>
          <p:cNvSpPr txBox="1">
            <a:spLocks noChangeArrowheads="1"/>
          </p:cNvSpPr>
          <p:nvPr/>
        </p:nvSpPr>
        <p:spPr bwMode="auto">
          <a:xfrm>
            <a:off x="1710121" y="6028566"/>
            <a:ext cx="60383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Горизонтальный </a:t>
            </a:r>
            <a:r>
              <a:rPr lang="ru-RU" sz="1600" b="1" dirty="0" err="1" smtClean="0"/>
              <a:t>адмиттанс</a:t>
            </a:r>
            <a:r>
              <a:rPr lang="ru-RU" sz="1600" b="1" dirty="0" smtClean="0"/>
              <a:t> </a:t>
            </a:r>
            <a:r>
              <a:rPr lang="en-US" sz="1600" b="1" dirty="0" smtClean="0"/>
              <a:t>– </a:t>
            </a:r>
            <a:r>
              <a:rPr lang="ru-RU" sz="1600" b="1" dirty="0" smtClean="0"/>
              <a:t>150</a:t>
            </a:r>
            <a:r>
              <a:rPr lang="en-US" sz="1600" b="1" dirty="0" smtClean="0"/>
              <a:t>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</a:p>
          <a:p>
            <a:pPr algn="ctr"/>
            <a:r>
              <a:rPr lang="ru-RU" sz="1600" b="1" dirty="0" smtClean="0"/>
              <a:t>Вертикальный </a:t>
            </a:r>
            <a:r>
              <a:rPr lang="ru-RU" sz="1600" b="1" dirty="0" err="1" smtClean="0"/>
              <a:t>адмиттанс</a:t>
            </a:r>
            <a:r>
              <a:rPr lang="ru-RU" sz="1600" b="1" dirty="0" smtClean="0"/>
              <a:t> </a:t>
            </a:r>
            <a:r>
              <a:rPr lang="en-US" sz="1600" b="1" dirty="0"/>
              <a:t>– </a:t>
            </a:r>
            <a:r>
              <a:rPr lang="ru-RU" sz="1600" b="1" dirty="0" smtClean="0"/>
              <a:t>5</a:t>
            </a:r>
            <a:r>
              <a:rPr lang="en-US" sz="1600" b="1" dirty="0" smtClean="0"/>
              <a:t>8 </a:t>
            </a:r>
            <a:r>
              <a:rPr lang="el-GR" sz="1600" b="1" dirty="0" smtClean="0"/>
              <a:t>π·</a:t>
            </a:r>
            <a:r>
              <a:rPr lang="ru-RU" sz="1600" b="1" dirty="0" smtClean="0"/>
              <a:t>мм</a:t>
            </a:r>
            <a:r>
              <a:rPr lang="el-GR" sz="1600" b="1" dirty="0" smtClean="0"/>
              <a:t>·</a:t>
            </a:r>
            <a:r>
              <a:rPr lang="ru-RU" sz="1600" b="1" dirty="0" smtClean="0"/>
              <a:t>мрад</a:t>
            </a:r>
            <a:endParaRPr lang="ru-RU" sz="1600" b="1" dirty="0"/>
          </a:p>
          <a:p>
            <a:pPr algn="ctr"/>
            <a:r>
              <a:rPr lang="ru-RU" sz="1600" b="1" dirty="0" smtClean="0"/>
              <a:t>Продольный </a:t>
            </a:r>
            <a:r>
              <a:rPr lang="ru-RU" sz="1600" b="1" dirty="0" err="1" smtClean="0"/>
              <a:t>аксептанс</a:t>
            </a:r>
            <a:r>
              <a:rPr lang="ru-RU" sz="1600" b="1" dirty="0" smtClean="0"/>
              <a:t> при инжекции – 1,5∙10</a:t>
            </a:r>
            <a:r>
              <a:rPr lang="ru-RU" sz="1600" b="1" baseline="30000" dirty="0" smtClean="0"/>
              <a:t>-3</a:t>
            </a:r>
            <a:endParaRPr lang="en-US" sz="1600" b="1" baseline="30000" dirty="0"/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5139977" y="3290350"/>
            <a:ext cx="347423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u="sng" dirty="0" smtClean="0"/>
              <a:t>Горизонтальный </a:t>
            </a:r>
            <a:r>
              <a:rPr lang="ru-RU" b="1" u="sng" dirty="0" err="1" smtClean="0"/>
              <a:t>адмиттанс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65992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Осциллограммы сигналов с измерителей фаз пучка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19829"/>
          <a:stretch/>
        </p:blipFill>
        <p:spPr>
          <a:xfrm>
            <a:off x="2238029" y="4221088"/>
            <a:ext cx="4896542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657" y="1115254"/>
            <a:ext cx="4998482" cy="31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10" y="1362766"/>
            <a:ext cx="4115278" cy="2744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1254" b="15076"/>
          <a:stretch/>
        </p:blipFill>
        <p:spPr>
          <a:xfrm>
            <a:off x="2079420" y="4124252"/>
            <a:ext cx="5572544" cy="2592288"/>
          </a:xfrm>
          <a:prstGeom prst="rect">
            <a:avLst/>
          </a:prstGeom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Осциллограммы сигналов </a:t>
            </a:r>
          </a:p>
          <a:p>
            <a:pPr algn="ctr"/>
            <a:r>
              <a:rPr lang="ru-RU" b="1" u="sng" dirty="0" smtClean="0"/>
              <a:t>цилиндров Фарадея и трансформаторов тока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27059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42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563" y="1700806"/>
            <a:ext cx="4514874" cy="43281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244" y="1700807"/>
            <a:ext cx="4051557" cy="4328187"/>
          </a:xfrm>
          <a:prstGeom prst="rect">
            <a:avLst/>
          </a:prstGeom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Осциллограммы сигналов </a:t>
            </a:r>
          </a:p>
          <a:p>
            <a:pPr algn="ctr"/>
            <a:r>
              <a:rPr lang="ru-RU" b="1" u="sng" dirty="0" smtClean="0"/>
              <a:t>цилиндров Фарадея и трансформаторов тока </a:t>
            </a:r>
          </a:p>
          <a:p>
            <a:pPr algn="ctr"/>
            <a:r>
              <a:rPr lang="ru-RU" b="1" u="sng" dirty="0" smtClean="0"/>
              <a:t>(дигитайзер </a:t>
            </a:r>
            <a:r>
              <a:rPr lang="en-US" b="1" u="sng" dirty="0" smtClean="0"/>
              <a:t>NI</a:t>
            </a:r>
            <a:r>
              <a:rPr lang="ru-RU" b="1" u="sng" dirty="0" smtClean="0"/>
              <a:t>)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42406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43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4" y="1975326"/>
            <a:ext cx="9002124" cy="2198316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Коробчатые пикапы</a:t>
            </a:r>
            <a:endParaRPr lang="ru-RU" b="1" u="sng" dirty="0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Настройка параметров алгоритма обработки сигналов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положения пучка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Отображения сигналов с электродов, суммовых, разностных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2931" y="4218586"/>
            <a:ext cx="4472880" cy="24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44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Многопроволочные профилометры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Настройка многоканального аттенюатора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Настройка </a:t>
            </a:r>
            <a:r>
              <a:rPr lang="ru-RU" sz="1600" dirty="0"/>
              <a:t>параметров алгоритма обработки сигналов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поперечных профилей пучка: текущих, усредненных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интегрального значения сигнала с проволок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15" y="2357228"/>
            <a:ext cx="6823570" cy="37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83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45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каналом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Многопроволочные профилометры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Настройка многоканального аттенюатора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Настройка </a:t>
            </a:r>
            <a:r>
              <a:rPr lang="ru-RU" sz="1600" dirty="0"/>
              <a:t>параметров алгоритма обработки сигналов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поперечных профилей пучка: текущих, усредненных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интегрального значения сигнала с проволок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993" y="2316388"/>
            <a:ext cx="7496414" cy="36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FontTx/>
              <a:buAutoNum type="arabicParenR"/>
              <a:defRPr/>
            </a:pPr>
            <a:r>
              <a:rPr lang="ru-RU" sz="1600" dirty="0"/>
              <a:t>Настройка </a:t>
            </a:r>
            <a:r>
              <a:rPr lang="ru-RU" sz="1600" dirty="0" err="1"/>
              <a:t>дебанчера</a:t>
            </a:r>
            <a:r>
              <a:rPr lang="ru-RU" sz="1600" dirty="0"/>
              <a:t> по влиянию на горизонтальные положение и профиль пучка.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6554" y="3894361"/>
            <a:ext cx="6763292" cy="216622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254354" y="4286895"/>
            <a:ext cx="1237526" cy="4320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06189" y="4272381"/>
            <a:ext cx="1112088" cy="43204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9" idx="0"/>
            <a:endCxn id="17" idx="2"/>
          </p:cNvCxnSpPr>
          <p:nvPr/>
        </p:nvCxnSpPr>
        <p:spPr>
          <a:xfrm flipH="1" flipV="1">
            <a:off x="2131654" y="3809611"/>
            <a:ext cx="741463" cy="477284"/>
          </a:xfrm>
          <a:prstGeom prst="straightConnector1">
            <a:avLst/>
          </a:prstGeom>
          <a:ln w="349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7380312" y="3850819"/>
            <a:ext cx="144016" cy="436076"/>
          </a:xfrm>
          <a:prstGeom prst="straightConnector1">
            <a:avLst/>
          </a:prstGeom>
          <a:ln w="349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b="39955"/>
          <a:stretch/>
        </p:blipFill>
        <p:spPr>
          <a:xfrm>
            <a:off x="467544" y="3219861"/>
            <a:ext cx="3328219" cy="589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b="38090"/>
          <a:stretch/>
        </p:blipFill>
        <p:spPr>
          <a:xfrm>
            <a:off x="6063753" y="3212976"/>
            <a:ext cx="2900735" cy="637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2098" y="3506193"/>
            <a:ext cx="1236914" cy="316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7357" y="3207936"/>
            <a:ext cx="2016224" cy="3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324"/>
          <a:stretch/>
        </p:blipFill>
        <p:spPr>
          <a:xfrm>
            <a:off x="1187624" y="2972003"/>
            <a:ext cx="6763292" cy="902791"/>
          </a:xfrm>
          <a:prstGeom prst="rect">
            <a:avLst/>
          </a:prstGeom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FontTx/>
              <a:buAutoNum type="arabicParenR"/>
              <a:defRPr/>
            </a:pPr>
            <a:r>
              <a:rPr lang="ru-RU" sz="1600" dirty="0"/>
              <a:t>Настройка </a:t>
            </a:r>
            <a:r>
              <a:rPr lang="ru-RU" sz="1600" dirty="0" err="1"/>
              <a:t>дебанчера</a:t>
            </a:r>
            <a:r>
              <a:rPr lang="ru-RU" sz="1600" dirty="0"/>
              <a:t> по влиянию на горизонтальные положение и профиль пучка.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4932040" y="3613080"/>
            <a:ext cx="0" cy="489207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3933056"/>
            <a:ext cx="6048672" cy="2206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283968" y="6252562"/>
                <a:ext cx="1572417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6252562"/>
                <a:ext cx="1572417" cy="484043"/>
              </a:xfrm>
              <a:prstGeom prst="rect">
                <a:avLst/>
              </a:prstGeom>
              <a:blipFill rotWithShape="0">
                <a:blip r:embed="rId6"/>
                <a:stretch>
                  <a:fillRect l="-1938" b="-7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016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324"/>
          <a:stretch/>
        </p:blipFill>
        <p:spPr>
          <a:xfrm>
            <a:off x="1187624" y="2972003"/>
            <a:ext cx="6763292" cy="902791"/>
          </a:xfrm>
          <a:prstGeom prst="rect">
            <a:avLst/>
          </a:prstGeom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FontTx/>
              <a:buAutoNum type="arabicParenR"/>
              <a:defRPr/>
            </a:pPr>
            <a:r>
              <a:rPr lang="ru-RU" sz="1600" dirty="0"/>
              <a:t>Настройка </a:t>
            </a:r>
            <a:r>
              <a:rPr lang="ru-RU" sz="1600" dirty="0" err="1"/>
              <a:t>дебанчера</a:t>
            </a:r>
            <a:r>
              <a:rPr lang="ru-RU" sz="1600" dirty="0"/>
              <a:t> по влиянию на горизонтальные положение и профиль пучка.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4932040" y="3645025"/>
            <a:ext cx="1152128" cy="720079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865414" y="3645025"/>
            <a:ext cx="218754" cy="715316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084168" y="3645025"/>
            <a:ext cx="936104" cy="712217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08690" y="4398445"/>
                <a:ext cx="934487" cy="441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690" y="4398445"/>
                <a:ext cx="934487" cy="441018"/>
              </a:xfrm>
              <a:prstGeom prst="rect">
                <a:avLst/>
              </a:prstGeom>
              <a:blipFill rotWithShape="0">
                <a:blip r:embed="rId4"/>
                <a:stretch>
                  <a:fillRect l="-3268" t="-1389" r="-3922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08690" y="4919136"/>
                <a:ext cx="1880002" cy="303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690" y="4919136"/>
                <a:ext cx="1880002" cy="303929"/>
              </a:xfrm>
              <a:prstGeom prst="rect">
                <a:avLst/>
              </a:prstGeom>
              <a:blipFill rotWithShape="0">
                <a:blip r:embed="rId5"/>
                <a:stretch>
                  <a:fillRect l="-974" r="-974" b="-2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5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49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начальной части канала транспортировки </a:t>
            </a:r>
            <a:r>
              <a:rPr lang="ru-RU" sz="1600" dirty="0" smtClean="0"/>
              <a:t>с коррекцией </a:t>
            </a:r>
            <a:r>
              <a:rPr lang="ru-RU" sz="1600" dirty="0"/>
              <a:t>траектории пучка на участке перед </a:t>
            </a:r>
            <a:r>
              <a:rPr lang="ru-RU" sz="1600" dirty="0" err="1"/>
              <a:t>дебанчером</a:t>
            </a:r>
            <a:r>
              <a:rPr lang="ru-RU" sz="1600" dirty="0"/>
              <a:t>.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шиканы</a:t>
            </a:r>
            <a:r>
              <a:rPr lang="ru-RU" sz="1600" dirty="0"/>
              <a:t> канала </a:t>
            </a:r>
            <a:r>
              <a:rPr lang="ru-RU" sz="1600" dirty="0" smtClean="0"/>
              <a:t>транспортировки.</a:t>
            </a:r>
            <a:endParaRPr lang="ru-RU" sz="1600" dirty="0"/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финальной части канала </a:t>
            </a:r>
            <a:r>
              <a:rPr lang="ru-RU" sz="1600" dirty="0" smtClean="0"/>
              <a:t>транспортировки с коррекцией </a:t>
            </a:r>
            <a:r>
              <a:rPr lang="ru-RU" sz="1600" dirty="0"/>
              <a:t>траектории пучка на участке перед электростатическим </a:t>
            </a:r>
            <a:r>
              <a:rPr lang="ru-RU" sz="1600" dirty="0" err="1"/>
              <a:t>септумом</a:t>
            </a:r>
            <a:r>
              <a:rPr lang="ru-RU" sz="1600" dirty="0" smtClean="0"/>
              <a:t>.</a:t>
            </a:r>
          </a:p>
          <a:p>
            <a:pPr marL="342900" indent="-342900" algn="just" eaLnBrk="1" hangingPunct="1">
              <a:buFontTx/>
              <a:buAutoNum type="arabicParenR"/>
              <a:defRPr/>
            </a:pPr>
            <a:r>
              <a:rPr lang="ru-RU" sz="1600" dirty="0"/>
              <a:t>Настройка </a:t>
            </a:r>
            <a:r>
              <a:rPr lang="ru-RU" sz="1600" dirty="0" err="1"/>
              <a:t>дебанчера</a:t>
            </a:r>
            <a:r>
              <a:rPr lang="ru-RU" sz="1600" dirty="0"/>
              <a:t> по влиянию на горизонтальные положение и профиль пучка.</a:t>
            </a:r>
          </a:p>
          <a:p>
            <a:pPr marL="342900" indent="-342900" algn="just" eaLnBrk="1" hangingPunct="1">
              <a:buAutoNum type="arabicParenR"/>
              <a:defRPr/>
            </a:pPr>
            <a:endParaRPr lang="ru-RU" sz="1600" dirty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087" y="3664439"/>
            <a:ext cx="3911352" cy="2469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264839" y="3664439"/>
            <a:ext cx="4528593" cy="25008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t="20620" b="47997"/>
          <a:stretch/>
        </p:blipFill>
        <p:spPr>
          <a:xfrm>
            <a:off x="186171" y="3058450"/>
            <a:ext cx="4685928" cy="636011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 flipV="1">
            <a:off x="381000" y="3501008"/>
            <a:ext cx="1310680" cy="792088"/>
          </a:xfrm>
          <a:prstGeom prst="straightConnector1">
            <a:avLst/>
          </a:prstGeom>
          <a:ln w="254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2699792" y="3501008"/>
            <a:ext cx="1368152" cy="936104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4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 l="3719" r="17640"/>
          <a:stretch/>
        </p:blipFill>
        <p:spPr bwMode="auto">
          <a:xfrm>
            <a:off x="1504684" y="2989101"/>
            <a:ext cx="3312368" cy="271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Система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68" y="692696"/>
            <a:ext cx="8062664" cy="161449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44" y="2430267"/>
            <a:ext cx="1709142" cy="4149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Line 89"/>
          <p:cNvSpPr>
            <a:spLocks noChangeShapeType="1"/>
          </p:cNvSpPr>
          <p:nvPr/>
        </p:nvSpPr>
        <p:spPr bwMode="auto">
          <a:xfrm>
            <a:off x="4355976" y="4509120"/>
            <a:ext cx="1512168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50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системой инжекции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электростатического </a:t>
            </a:r>
            <a:r>
              <a:rPr lang="ru-RU" b="1" u="sng" dirty="0" err="1" smtClean="0"/>
              <a:t>септума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Включение/выключение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напряжения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напряжения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выходного тока высоковольтного источника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58744"/>
            <a:ext cx="5846600" cy="4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51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системой инжекции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Питание </a:t>
            </a:r>
            <a:r>
              <a:rPr lang="ru-RU" b="1" u="sng" dirty="0" err="1" smtClean="0"/>
              <a:t>инфлекторных</a:t>
            </a:r>
            <a:r>
              <a:rPr lang="ru-RU" b="1" u="sng" dirty="0" smtClean="0"/>
              <a:t> пластин</a:t>
            </a:r>
            <a:endParaRPr lang="ru-RU" b="1" u="sng" dirty="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Включение/выключение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напряжения зарядного источника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напряжения на зарядном источнике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напряжения на пластине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2"/>
          <a:stretch/>
        </p:blipFill>
        <p:spPr>
          <a:xfrm>
            <a:off x="2987824" y="2276872"/>
            <a:ext cx="3528392" cy="43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52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циклом магнитного поля Бустера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66511" y="725795"/>
            <a:ext cx="8496941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ведущего магнитного поля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градиентов магнитного поля в линзах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81" y="1340768"/>
            <a:ext cx="8468178" cy="50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53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Управление корректорами Бустера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384441" y="692696"/>
            <a:ext cx="849694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Включение/выключение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выходного тока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Установка полярности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Измерение выходного тока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8" b="47013"/>
          <a:stretch/>
        </p:blipFill>
        <p:spPr>
          <a:xfrm>
            <a:off x="395536" y="1912204"/>
            <a:ext cx="6758316" cy="39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54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0" y="1755174"/>
            <a:ext cx="8640960" cy="4374654"/>
          </a:xfrm>
          <a:prstGeom prst="rect">
            <a:avLst/>
          </a:prstGeom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Быстрый трансформатор тока</a:t>
            </a:r>
            <a:endParaRPr lang="ru-RU" b="1" u="sng" dirty="0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продольного профиля пучка </a:t>
            </a:r>
            <a:endParaRPr lang="ru-RU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Отображение напряжения на </a:t>
            </a:r>
            <a:r>
              <a:rPr lang="ru-RU" sz="1600" dirty="0" err="1" smtClean="0"/>
              <a:t>инфлекторных</a:t>
            </a:r>
            <a:r>
              <a:rPr lang="ru-RU" sz="1600" dirty="0" smtClean="0"/>
              <a:t> пластинах</a:t>
            </a:r>
          </a:p>
        </p:txBody>
      </p:sp>
    </p:spTree>
    <p:extLst>
      <p:ext uri="{BB962C8B-B14F-4D97-AF65-F5344CB8AC3E}">
        <p14:creationId xmlns:p14="http://schemas.microsoft.com/office/powerpoint/2010/main" val="24887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55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Пикапы</a:t>
            </a:r>
            <a:endParaRPr lang="ru-RU" b="1" u="sng" dirty="0"/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b="1" dirty="0"/>
              <a:t>Сигналы с электродов пикапа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Положение пучка на одном пикапе за </a:t>
            </a:r>
            <a:r>
              <a:rPr lang="en-US" sz="1600" dirty="0"/>
              <a:t>N</a:t>
            </a:r>
            <a:r>
              <a:rPr lang="ru-RU" sz="1600" dirty="0"/>
              <a:t> первых оборотов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Положение пучка по всем пикапам за </a:t>
            </a:r>
            <a:r>
              <a:rPr lang="en-US" sz="1600" dirty="0" smtClean="0"/>
              <a:t>N</a:t>
            </a:r>
            <a:r>
              <a:rPr lang="ru-RU" sz="1600" dirty="0" smtClean="0"/>
              <a:t> первых оборотов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245E0C2-4209-B645-9F8D-7C8177F8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84" y="2019073"/>
            <a:ext cx="8310032" cy="40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56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Пикапы</a:t>
            </a:r>
            <a:endParaRPr lang="ru-RU" b="1" u="sng" dirty="0"/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Сигналы с электродов пикапа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b="1" dirty="0"/>
              <a:t>Положение пучка на одном пикапе за </a:t>
            </a:r>
            <a:r>
              <a:rPr lang="en-US" sz="1600" b="1" dirty="0"/>
              <a:t>N</a:t>
            </a:r>
            <a:r>
              <a:rPr lang="ru-RU" sz="1600" b="1" dirty="0"/>
              <a:t> первых оборотов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Положение пучка по всем пикапам за </a:t>
            </a:r>
            <a:r>
              <a:rPr lang="en-US" sz="1600" dirty="0" smtClean="0"/>
              <a:t>N</a:t>
            </a:r>
            <a:r>
              <a:rPr lang="ru-RU" sz="1600" dirty="0" smtClean="0"/>
              <a:t> первых оборотов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F690CF0-357E-A38A-F35F-FF4001C5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70" y="2147939"/>
            <a:ext cx="8014630" cy="38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57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Пикапы</a:t>
            </a:r>
            <a:endParaRPr lang="ru-RU" b="1" u="sng" dirty="0"/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66511" y="1088966"/>
            <a:ext cx="849694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Сигналы с электродов пикапа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/>
              <a:t>Положение пучка на одном пикапе за </a:t>
            </a:r>
            <a:r>
              <a:rPr lang="en-US" sz="1600" dirty="0"/>
              <a:t>N</a:t>
            </a:r>
            <a:r>
              <a:rPr lang="ru-RU" sz="1600" dirty="0"/>
              <a:t> первых оборотов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b="1" dirty="0" smtClean="0"/>
              <a:t>Положение пучка по всем пикапам за </a:t>
            </a:r>
            <a:r>
              <a:rPr lang="en-US" sz="1600" b="1" dirty="0" smtClean="0"/>
              <a:t>N</a:t>
            </a:r>
            <a:r>
              <a:rPr lang="ru-RU" sz="1600" b="1" dirty="0" smtClean="0"/>
              <a:t> первых оборотов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/>
          <a:stretch/>
        </p:blipFill>
        <p:spPr>
          <a:xfrm>
            <a:off x="2072150" y="2024988"/>
            <a:ext cx="515210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58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Ионизационный монитор</a:t>
            </a:r>
            <a:endParaRPr lang="ru-RU" b="1" u="sng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434026F-F0C4-E9E7-A430-DCF0AF6E8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9" y="1178778"/>
            <a:ext cx="8460628" cy="365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59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Синхронизация перевода пучка из ЛУТИ в 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395539" y="692696"/>
            <a:ext cx="8496941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Диполи (при подключении к импульсным источникам питания)</a:t>
            </a:r>
            <a:endParaRPr lang="en-US" sz="1600" dirty="0"/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Квадруполи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ВЧ-система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Диагностика пучка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1600" dirty="0" smtClean="0"/>
              <a:t>Зарядка и разряд </a:t>
            </a:r>
            <a:r>
              <a:rPr lang="ru-RU" sz="1600" dirty="0" err="1" smtClean="0"/>
              <a:t>инфлекторных</a:t>
            </a:r>
            <a:r>
              <a:rPr lang="ru-RU" sz="1600" dirty="0" smtClean="0"/>
              <a:t> пластин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r="39939" b="5907"/>
          <a:stretch/>
        </p:blipFill>
        <p:spPr>
          <a:xfrm>
            <a:off x="381000" y="2324326"/>
            <a:ext cx="4282417" cy="3552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r="36750" b="3618"/>
          <a:stretch/>
        </p:blipFill>
        <p:spPr>
          <a:xfrm>
            <a:off x="4743486" y="2348879"/>
            <a:ext cx="4234069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2" b="12724"/>
          <a:stretch/>
        </p:blipFill>
        <p:spPr bwMode="auto">
          <a:xfrm>
            <a:off x="381000" y="646491"/>
            <a:ext cx="8534400" cy="2928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15441"/>
          <a:stretch/>
        </p:blipFill>
        <p:spPr bwMode="auto">
          <a:xfrm>
            <a:off x="1484040" y="3777010"/>
            <a:ext cx="6328320" cy="2394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6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60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2900" indent="-342900" algn="just" eaLnBrk="1" hangingPunct="1"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 smtClean="0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 flipH="1">
            <a:off x="389134" y="2513454"/>
            <a:ext cx="2560586" cy="685400"/>
            <a:chOff x="3523582" y="6093296"/>
            <a:chExt cx="2560586" cy="685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5" t="12048" b="59282"/>
            <a:stretch/>
          </p:blipFill>
          <p:spPr bwMode="auto">
            <a:xfrm flipH="1">
              <a:off x="3523582" y="6093296"/>
              <a:ext cx="2560586" cy="68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Овал 10"/>
            <p:cNvSpPr/>
            <p:nvPr/>
          </p:nvSpPr>
          <p:spPr>
            <a:xfrm>
              <a:off x="4599807" y="6144909"/>
              <a:ext cx="312815" cy="499877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49558"/>
            <a:ext cx="8356926" cy="987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Line 89"/>
          <p:cNvSpPr>
            <a:spLocks noChangeShapeType="1"/>
          </p:cNvSpPr>
          <p:nvPr/>
        </p:nvSpPr>
        <p:spPr bwMode="auto">
          <a:xfrm>
            <a:off x="1763688" y="3064944"/>
            <a:ext cx="576064" cy="67264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61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2900" indent="-342900" algn="just" eaLnBrk="1" hangingPunct="1"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8" y="2348880"/>
            <a:ext cx="7308304" cy="36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62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2900" indent="-342900" algn="just" eaLnBrk="1" hangingPunct="1"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2397134"/>
            <a:ext cx="6991032" cy="38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63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9363"/>
          <a:stretch/>
        </p:blipFill>
        <p:spPr>
          <a:xfrm>
            <a:off x="2267744" y="2337799"/>
            <a:ext cx="5152100" cy="255066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  <a:endParaRPr lang="ru-RU" sz="1600" b="1" dirty="0">
              <a:latin typeface="+mn-lt"/>
            </a:endParaRPr>
          </a:p>
          <a:p>
            <a:pPr algn="ctr" eaLnBrk="1" hangingPunct="1">
              <a:defRPr/>
            </a:pPr>
            <a:endParaRPr lang="en-US" sz="1600" b="1" dirty="0">
              <a:latin typeface="+mn-lt"/>
            </a:endParaRPr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 err="1"/>
              <a:t>инфлекторных</a:t>
            </a:r>
            <a:r>
              <a:rPr lang="ru-RU" sz="1600" dirty="0"/>
              <a:t> пластин ИП3, электростатического </a:t>
            </a:r>
            <a:r>
              <a:rPr lang="ru-RU" sz="1600" dirty="0" err="1"/>
              <a:t>септума</a:t>
            </a:r>
            <a:r>
              <a:rPr lang="ru-RU" sz="1600" dirty="0"/>
              <a:t> и направляющего корректора </a:t>
            </a:r>
            <a:r>
              <a:rPr lang="en-US" sz="1600" dirty="0"/>
              <a:t>CM</a:t>
            </a:r>
            <a:r>
              <a:rPr lang="ru-RU" sz="1600" dirty="0"/>
              <a:t>5 в канале </a:t>
            </a:r>
            <a:r>
              <a:rPr lang="ru-RU" sz="1600" dirty="0" smtClean="0"/>
              <a:t>транспортировки</a:t>
            </a:r>
            <a:r>
              <a:rPr lang="ru-RU" sz="1600" dirty="0"/>
              <a:t>. </a:t>
            </a:r>
            <a:endParaRPr lang="ru-RU" sz="1600" dirty="0" smtClean="0"/>
          </a:p>
          <a:p>
            <a:pPr marL="342900" indent="-342900" algn="just" eaLnBrk="1" hangingPunct="1">
              <a:buAutoNum type="arabicParenR" startAt="5"/>
              <a:defRPr/>
            </a:pPr>
            <a:r>
              <a:rPr lang="ru-RU" sz="1600" dirty="0" smtClean="0"/>
              <a:t>Настройка </a:t>
            </a:r>
            <a:r>
              <a:rPr lang="ru-RU" sz="1600" dirty="0"/>
              <a:t>ведущего магнитного поля, рабочей точки и корректоров с целью получения циркуляции пучка с минимальными потерями на первых оборотах.</a:t>
            </a:r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Font typeface="+mj-lt"/>
              <a:buAutoNum type="arabicParenR" startAt="5"/>
              <a:defRPr/>
            </a:pPr>
            <a:endParaRPr lang="ru-RU" sz="1600" dirty="0"/>
          </a:p>
          <a:p>
            <a:pPr marL="342900" indent="-342900" algn="just" eaLnBrk="1" hangingPunct="1">
              <a:buAutoNum type="arabicParenR" startAt="5"/>
              <a:defRPr/>
            </a:pPr>
            <a:endParaRPr lang="ru-RU" sz="16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b="48745"/>
          <a:stretch/>
        </p:blipFill>
        <p:spPr>
          <a:xfrm>
            <a:off x="2267744" y="4906388"/>
            <a:ext cx="5152100" cy="179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64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381000" y="746841"/>
                <a:ext cx="8535988" cy="341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indent="0" algn="ctr" eaLnBrk="1" hangingPunct="1">
                  <a:defRPr/>
                </a:pPr>
                <a:r>
                  <a:rPr lang="ru-RU" sz="1600" b="1" dirty="0" smtClean="0">
                    <a:latin typeface="+mn-lt"/>
                  </a:rPr>
                  <a:t>Методика настройки однооборотной инжекции</a:t>
                </a:r>
                <a:endParaRPr lang="ru-RU" sz="1600" b="1" dirty="0">
                  <a:latin typeface="+mn-lt"/>
                </a:endParaRPr>
              </a:p>
              <a:p>
                <a:pPr algn="ctr" eaLnBrk="1" hangingPunct="1">
                  <a:defRPr/>
                </a:pPr>
                <a:endParaRPr lang="en-US" sz="1600" b="1" dirty="0">
                  <a:latin typeface="+mn-lt"/>
                </a:endParaRPr>
              </a:p>
              <a:p>
                <a:pPr marL="342900" indent="-342900" algn="just" eaLnBrk="1" hangingPunct="1">
                  <a:buFont typeface="+mj-lt"/>
                  <a:buAutoNum type="arabicParenR" startAt="7"/>
                  <a:defRPr/>
                </a:pPr>
                <a:r>
                  <a:rPr lang="ru-RU" sz="1600" dirty="0" smtClean="0"/>
                  <a:t>Измерение положения и угла движения циркулирующего пучка на выходе </a:t>
                </a:r>
                <a:r>
                  <a:rPr lang="ru-RU" sz="1600" dirty="0" err="1" smtClean="0"/>
                  <a:t>септума</a:t>
                </a:r>
                <a:r>
                  <a:rPr lang="ru-RU" sz="1600" dirty="0" smtClean="0"/>
                  <a:t> на первых </a:t>
                </a:r>
                <a:r>
                  <a:rPr lang="en-US" sz="1600" i="1" dirty="0"/>
                  <a:t>N</a:t>
                </a:r>
                <a:r>
                  <a:rPr lang="en-US" sz="1600" dirty="0"/>
                  <a:t> </a:t>
                </a:r>
                <a:r>
                  <a:rPr lang="ru-RU" sz="1600" dirty="0" smtClean="0"/>
                  <a:t>оборотах. Коррекция рабочей точки в случае, если наблюдается резонанс.</a:t>
                </a:r>
                <a:endParaRPr lang="ru-RU" sz="1600" i="1" dirty="0" smtClean="0"/>
              </a:p>
              <a:p>
                <a:pPr indent="0" algn="just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→2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1→</m:t>
                                    </m:r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1→</m:t>
                                    </m:r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  <m:t>𝑠𝑒𝑝</m:t>
                                    </m:r>
                                  </m:sub>
                                </m:s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ru-RU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Sup>
                                            <m:sSubSup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bSup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1600" dirty="0" smtClean="0"/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endParaRPr lang="ru-RU" sz="1600" dirty="0" smtClean="0"/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endParaRPr lang="ru-RU" sz="1600" dirty="0" smtClean="0"/>
              </a:p>
            </p:txBody>
          </p:sp>
        </mc:Choice>
        <mc:Fallback xmlns="">
          <p:sp>
            <p:nvSpPr>
              <p:cNvPr id="1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746841"/>
                <a:ext cx="8535988" cy="3418180"/>
              </a:xfrm>
              <a:prstGeom prst="rect">
                <a:avLst/>
              </a:prstGeom>
              <a:blipFill rotWithShape="0">
                <a:blip r:embed="rId3"/>
                <a:stretch>
                  <a:fillRect l="-286" t="-714" r="-35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7" y="3298530"/>
            <a:ext cx="8356926" cy="987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8" r="66016" b="40171"/>
          <a:stretch/>
        </p:blipFill>
        <p:spPr bwMode="auto">
          <a:xfrm>
            <a:off x="2965081" y="4358612"/>
            <a:ext cx="3366238" cy="2238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 flipH="1" flipV="1">
            <a:off x="1619672" y="4358612"/>
            <a:ext cx="1345409" cy="66230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V="1">
            <a:off x="6331319" y="4385380"/>
            <a:ext cx="1183381" cy="70211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6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65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381000" y="746841"/>
                <a:ext cx="8535988" cy="5704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indent="0" algn="ctr" eaLnBrk="1" hangingPunct="1">
                  <a:defRPr/>
                </a:pPr>
                <a:r>
                  <a:rPr lang="ru-RU" sz="1600" b="1" dirty="0" smtClean="0">
                    <a:latin typeface="+mn-lt"/>
                  </a:rPr>
                  <a:t>Методика настройки однооборотной инжекции</a:t>
                </a:r>
                <a:endParaRPr lang="ru-RU" sz="1600" b="1" dirty="0">
                  <a:latin typeface="+mn-lt"/>
                </a:endParaRPr>
              </a:p>
              <a:p>
                <a:pPr algn="ctr" eaLnBrk="1" hangingPunct="1">
                  <a:defRPr/>
                </a:pPr>
                <a:endParaRPr lang="en-US" sz="1600" b="1" dirty="0">
                  <a:latin typeface="+mn-lt"/>
                </a:endParaRPr>
              </a:p>
              <a:p>
                <a:pPr marL="342900" indent="-342900" algn="just" eaLnBrk="1" hangingPunct="1">
                  <a:buFont typeface="+mj-lt"/>
                  <a:buAutoNum type="arabicParenR" startAt="8"/>
                  <a:defRPr/>
                </a:pPr>
                <a:r>
                  <a:rPr lang="ru-RU" sz="1600" dirty="0" smtClean="0"/>
                  <a:t>Вычисление замкнутой орбиты и структурных функций на выходе </a:t>
                </a:r>
                <a:r>
                  <a:rPr lang="ru-RU" sz="1600" dirty="0" err="1" smtClean="0"/>
                  <a:t>септума</a:t>
                </a:r>
                <a:r>
                  <a:rPr lang="ru-RU" sz="1600" dirty="0" smtClean="0"/>
                  <a:t>, а также  частот бетатронных колебаний (дробная часть).</a:t>
                </a:r>
              </a:p>
              <a:p>
                <a:pPr indent="0" algn="ctr" eaLnBrk="1" hangingPunct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𝐶𝑂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𝑠𝑒𝑝</m:t>
                            </m:r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u-RU" sz="1600" i="1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𝑠𝑒𝑝</m:t>
                        </m:r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𝑠𝑒𝑝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𝑠𝑒𝑝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ru-RU" sz="1600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ru-RU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ru-RU" sz="1600" dirty="0"/>
                  <a:t> </a:t>
                </a:r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𝑠𝑒𝑝</m:t>
                                      </m:r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𝐶𝑂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𝐶𝑂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unc>
                                <m:func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det</m:t>
                                  </m:r>
                                </m:fName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𝐶𝑂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sSup>
                                        <m:s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𝑠𝑒𝑝</m:t>
                                                  </m:r>
                                                  <m: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ru-RU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𝐶𝑂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rad>
                        </m:den>
                      </m:f>
                      <m:r>
                        <a:rPr lang="ru-RU" sz="1600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arctan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  <m:sup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arctan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ru-RU" sz="1600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=1,…,</m:t>
                      </m:r>
                      <m:r>
                        <a:rPr lang="ru-RU" sz="16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1600" dirty="0" smtClean="0"/>
              </a:p>
              <a:p>
                <a:pPr marL="342900" indent="-342900" algn="just" eaLnBrk="1" hangingPunct="1">
                  <a:buFont typeface="+mj-lt"/>
                  <a:buAutoNum type="arabicParenR" startAt="8"/>
                  <a:defRPr/>
                </a:pPr>
                <a:endParaRPr lang="ru-RU" sz="1600" dirty="0" smtClean="0"/>
              </a:p>
              <a:p>
                <a:pPr marL="342900" indent="-342900" algn="just" eaLnBrk="1" hangingPunct="1">
                  <a:buFont typeface="+mj-lt"/>
                  <a:buAutoNum type="arabicParenR" startAt="9"/>
                  <a:defRPr/>
                </a:pPr>
                <a:r>
                  <a:rPr lang="ru-RU" sz="1600" dirty="0"/>
                  <a:t>Вычисление «нулевого» положения пучка на выходе </a:t>
                </a:r>
                <a:r>
                  <a:rPr lang="ru-RU" sz="1600" dirty="0" err="1"/>
                  <a:t>септума</a:t>
                </a:r>
                <a:r>
                  <a:rPr lang="ru-RU" sz="1600" dirty="0"/>
                  <a:t> – мнимого положения инжектированного пучка, получаемого трассировкой в обратном направлении координат пучка на выходе ИП3 на первом обороте</a:t>
                </a:r>
                <a:r>
                  <a:rPr lang="ru-RU" sz="1600" dirty="0" smtClean="0"/>
                  <a:t>.</a:t>
                </a:r>
              </a:p>
              <a:p>
                <a:pPr indent="0" algn="just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ru-RU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arctan</m:t>
                          </m:r>
                        </m:fName>
                        <m:e>
                          <m:d>
                            <m:d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2 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rad>
                    <m:func>
                      <m:func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func>
                  </m:oMath>
                </a14:m>
                <a:r>
                  <a:rPr lang="ru-RU" sz="1600" dirty="0"/>
                  <a:t> 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ru-RU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>
                                <a:latin typeface="Cambria Math" panose="02040503050406030204" pitchFamily="18" charset="0"/>
                              </a:rPr>
                              <m:t>2 </m:t>
                            </m:r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func>
                          <m:func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ru-RU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ru-RU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endParaRPr lang="ru-RU" sz="1600" dirty="0" smtClean="0"/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ru-RU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ru-R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𝑠𝑒𝑝</m:t>
                                          </m:r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𝐶𝑂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ru-R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𝑠𝑒𝑝</m:t>
                                              </m:r>
                                              <m: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ru-RU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ru-RU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𝐶𝑂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746841"/>
                <a:ext cx="8535988" cy="5704895"/>
              </a:xfrm>
              <a:prstGeom prst="rect">
                <a:avLst/>
              </a:prstGeom>
              <a:blipFill rotWithShape="0">
                <a:blip r:embed="rId3"/>
                <a:stretch>
                  <a:fillRect l="-286" t="-428" r="-35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0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66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6" y="1124744"/>
            <a:ext cx="8704968" cy="4896544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Диагностика пучка в Бустере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Монитор фазовых траекторий когерентных колебаний пучка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7707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589240"/>
            <a:ext cx="5349794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Отстройка бетатронных частот от резонансов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31" y="833442"/>
            <a:ext cx="839573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68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81000" y="746841"/>
            <a:ext cx="8535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ru-RU" sz="1600" b="1" dirty="0" smtClean="0">
                <a:latin typeface="+mn-lt"/>
              </a:rPr>
              <a:t>Методика настройки однооборотной инжекции</a:t>
            </a: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6336" y="1187671"/>
            <a:ext cx="1319064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380546" y="1099585"/>
                <a:ext cx="7215790" cy="3312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>
                <a:spAutoFit/>
              </a:bodyPr>
              <a:lstStyle>
                <a:lvl1pPr indent="36036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342900" indent="-342900" algn="just" eaLnBrk="1" hangingPunct="1">
                  <a:buFont typeface="+mj-lt"/>
                  <a:buAutoNum type="arabicParenR" startAt="10"/>
                  <a:defRPr/>
                </a:pPr>
                <a:r>
                  <a:rPr lang="ru-RU" sz="1600" dirty="0" smtClean="0"/>
                  <a:t>Подстройкой </a:t>
                </a:r>
                <a:r>
                  <a:rPr lang="ru-RU" sz="1600" dirty="0" err="1"/>
                  <a:t>септума</a:t>
                </a:r>
                <a:r>
                  <a:rPr lang="ru-RU" sz="1600" dirty="0"/>
                  <a:t> и модуля ИП3 начальное положение пучка подводится к оси 1-го прямолинейного промежутка, далее производится локальная коррекция замкнутой орбиты с целью совмещения орбиты с начальным положением инжектированного </a:t>
                </a:r>
                <a:r>
                  <a:rPr lang="ru-RU" sz="1600" dirty="0" smtClean="0"/>
                  <a:t>пучка. </a:t>
                </a:r>
              </a:p>
              <a:p>
                <a:pPr indent="0" algn="just" eaLnBrk="1" hangingPunct="1">
                  <a:defRPr/>
                </a:pPr>
                <a:endParaRPr lang="ru-RU" sz="1600" dirty="0"/>
              </a:p>
              <a:p>
                <a:pPr indent="0" algn="just" eaLnBrk="1" hangingPunct="1">
                  <a:defRPr/>
                </a:pPr>
                <a:r>
                  <a:rPr lang="ru-RU" sz="1600" dirty="0" smtClean="0"/>
                  <a:t>Для </a:t>
                </a:r>
                <a:r>
                  <a:rPr lang="ru-RU" sz="1600" dirty="0"/>
                  <a:t>локальной коррекции орбиты применяются </a:t>
                </a:r>
                <a:r>
                  <a:rPr lang="ru-RU" sz="1600" dirty="0" smtClean="0"/>
                  <a:t>корректоры </a:t>
                </a:r>
                <a:r>
                  <a:rPr lang="ru-RU" sz="1600" dirty="0"/>
                  <a:t>4</a:t>
                </a:r>
                <a:r>
                  <a:rPr lang="en-US" sz="1600" dirty="0"/>
                  <a:t>S</a:t>
                </a:r>
                <a:r>
                  <a:rPr lang="ru-RU" sz="1600" dirty="0"/>
                  <a:t>5, 4</a:t>
                </a:r>
                <a:r>
                  <a:rPr lang="en-US" sz="1600" dirty="0"/>
                  <a:t>S</a:t>
                </a:r>
                <a:r>
                  <a:rPr lang="ru-RU" sz="1600" dirty="0"/>
                  <a:t>6, 1</a:t>
                </a:r>
                <a:r>
                  <a:rPr lang="en-US" sz="1600" dirty="0"/>
                  <a:t>S</a:t>
                </a:r>
                <a:r>
                  <a:rPr lang="ru-RU" sz="1600" dirty="0"/>
                  <a:t>1 и 1</a:t>
                </a:r>
                <a:r>
                  <a:rPr lang="en-US" sz="1600" dirty="0"/>
                  <a:t>S</a:t>
                </a:r>
                <a:r>
                  <a:rPr lang="ru-RU" sz="1600" dirty="0" smtClean="0"/>
                  <a:t>2.  </a:t>
                </a:r>
              </a:p>
              <a:p>
                <a:pPr indent="0" algn="just" eaLnBrk="1" hangingPunct="1">
                  <a:defRPr/>
                </a:pPr>
                <a:r>
                  <a:rPr lang="ru-RU" sz="1600" dirty="0"/>
                  <a:t>Изменение тока в корректоре задается в виде:</a:t>
                </a:r>
              </a:p>
              <a:p>
                <a:pPr indent="0"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∆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 indent="0" algn="just" eaLnBrk="1" hangingPunct="1">
                  <a:defRPr/>
                </a:pPr>
                <a:r>
                  <a:rPr lang="ru-RU" sz="1600" dirty="0"/>
                  <a:t>где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ru-RU" sz="1600" dirty="0"/>
                  <a:t> - изменение тока в горизонтальной и вертикальной обмотках корректора</a:t>
                </a:r>
                <a:r>
                  <a:rPr lang="ru-RU" sz="1600" dirty="0" smtClean="0"/>
                  <a:t>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ru-RU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ru-RU" sz="1600" dirty="0"/>
                  <a:t> - требуемое смещение замкнутой орбиты на выходе </a:t>
                </a:r>
                <a:r>
                  <a:rPr lang="ru-RU" sz="1600" dirty="0" err="1"/>
                  <a:t>септума</a:t>
                </a:r>
                <a:r>
                  <a:rPr lang="ru-RU" sz="1600" dirty="0" smtClean="0"/>
                  <a:t>.</a:t>
                </a:r>
              </a:p>
            </p:txBody>
          </p:sp>
        </mc:Choice>
        <mc:Fallback xmlns="">
          <p:sp>
            <p:nvSpPr>
              <p:cNvPr id="9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546" y="1099585"/>
                <a:ext cx="7215790" cy="3312638"/>
              </a:xfrm>
              <a:prstGeom prst="rect">
                <a:avLst/>
              </a:prstGeom>
              <a:blipFill rotWithShape="0">
                <a:blip r:embed="rId5"/>
                <a:stretch>
                  <a:fillRect l="-422" t="-551" r="-507" b="-147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79843"/>
              </p:ext>
            </p:extLst>
          </p:nvPr>
        </p:nvGraphicFramePr>
        <p:xfrm>
          <a:off x="474628" y="4455120"/>
          <a:ext cx="40253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88"/>
                <a:gridCol w="1341788"/>
                <a:gridCol w="1341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Корректор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r>
                        <a:rPr lang="en-US" sz="1400" baseline="-25000" dirty="0" smtClean="0"/>
                        <a:t>x</a:t>
                      </a:r>
                      <a:endParaRPr lang="ru-RU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B</a:t>
                      </a:r>
                      <a:r>
                        <a:rPr lang="en-US" sz="1400" baseline="-25000" dirty="0" err="1" smtClean="0"/>
                        <a:t>x</a:t>
                      </a:r>
                      <a:endParaRPr lang="ru-RU" sz="14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4S5H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4S6H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3,04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1S1H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325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-2,98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1S2H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ru-RU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31080"/>
              </p:ext>
            </p:extLst>
          </p:nvPr>
        </p:nvGraphicFramePr>
        <p:xfrm>
          <a:off x="4723100" y="4455120"/>
          <a:ext cx="40253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788"/>
                <a:gridCol w="1341788"/>
                <a:gridCol w="1341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Корректор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</a:t>
                      </a:r>
                      <a:r>
                        <a:rPr lang="en-US" sz="1400" baseline="-25000" dirty="0" smtClean="0"/>
                        <a:t>y</a:t>
                      </a:r>
                      <a:endParaRPr lang="ru-RU" sz="14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</a:t>
                      </a:r>
                      <a:r>
                        <a:rPr lang="en-US" sz="1400" baseline="-25000" dirty="0" smtClean="0"/>
                        <a:t>y</a:t>
                      </a:r>
                      <a:endParaRPr lang="ru-RU" sz="1400" baseline="-25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4S5V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-2,08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4S6V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2,54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1S1V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-2,86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1S2V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0,285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1,32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7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69</a:t>
            </a:fld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tretch>
            <a:fillRect/>
          </a:stretch>
        </p:blipFill>
        <p:spPr>
          <a:xfrm>
            <a:off x="385902" y="603436"/>
            <a:ext cx="8524596" cy="1114084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cxnSpLocks/>
          </p:cNvCxnSpPr>
          <p:nvPr/>
        </p:nvCxnSpPr>
        <p:spPr>
          <a:xfrm flipH="1" flipV="1">
            <a:off x="1262632" y="1509756"/>
            <a:ext cx="499812" cy="33506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V="1">
            <a:off x="7533956" y="1494449"/>
            <a:ext cx="494428" cy="35037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11236" b="40118"/>
          <a:stretch/>
        </p:blipFill>
        <p:spPr bwMode="auto">
          <a:xfrm>
            <a:off x="1780456" y="1713126"/>
            <a:ext cx="5735488" cy="2456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4828" y="1965510"/>
            <a:ext cx="265134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Орбита на выходе </a:t>
            </a:r>
            <a:r>
              <a:rPr lang="ru-RU" sz="1400" b="1" dirty="0" err="1" smtClean="0">
                <a:solidFill>
                  <a:srgbClr val="FF0000"/>
                </a:solidFill>
              </a:rPr>
              <a:t>септума</a:t>
            </a:r>
            <a:r>
              <a:rPr lang="ru-RU" sz="1400" b="1" dirty="0" smtClean="0">
                <a:solidFill>
                  <a:srgbClr val="FF0000"/>
                </a:solidFill>
              </a:rPr>
              <a:t>:</a:t>
            </a:r>
            <a:endParaRPr lang="ru-RU" sz="1400" b="1" dirty="0">
              <a:solidFill>
                <a:srgbClr val="FF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до настройки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3DDE92-6855-20E2-2CB5-C8C7B4A7BB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52" r="10737" b="44274"/>
          <a:stretch/>
        </p:blipFill>
        <p:spPr bwMode="auto">
          <a:xfrm>
            <a:off x="1762444" y="4221088"/>
            <a:ext cx="5753500" cy="2489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70234-4462-FD6D-E33A-44844D6085C9}"/>
              </a:ext>
            </a:extLst>
          </p:cNvPr>
          <p:cNvSpPr txBox="1"/>
          <p:nvPr/>
        </p:nvSpPr>
        <p:spPr>
          <a:xfrm>
            <a:off x="3504828" y="4515618"/>
            <a:ext cx="265134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Орбита на выходе </a:t>
            </a:r>
            <a:r>
              <a:rPr lang="ru-RU" sz="1400" b="1" dirty="0" err="1">
                <a:solidFill>
                  <a:srgbClr val="FF0000"/>
                </a:solidFill>
              </a:rPr>
              <a:t>септума</a:t>
            </a:r>
            <a:r>
              <a:rPr lang="ru-RU" sz="1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после </a:t>
            </a:r>
            <a:r>
              <a:rPr lang="ru-RU" sz="1400" b="1" dirty="0">
                <a:solidFill>
                  <a:srgbClr val="FF0000"/>
                </a:solidFill>
              </a:rPr>
              <a:t>настройки</a:t>
            </a:r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Методика настройки инжекции пучка в Бустер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1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71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97749" y="6332934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3B062581-F415-418A-85C2-7E840A3FE4CF}" type="slidenum">
              <a:rPr lang="ru-RU" sz="1400">
                <a:solidFill>
                  <a:schemeClr val="tx1"/>
                </a:solidFill>
              </a:rPr>
              <a:pPr algn="r"/>
              <a:t>7</a:t>
            </a:fld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9167" y="614708"/>
            <a:ext cx="6763292" cy="2166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8" y="3164272"/>
            <a:ext cx="8823066" cy="2670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79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996950" y="2971800"/>
            <a:ext cx="760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СПАСИБО ЗА ВНИМАНИЕ</a:t>
            </a:r>
            <a:endParaRPr lang="ru-RU" sz="3200" dirty="0">
              <a:latin typeface="Times New Roman" pitchFamily="18" charset="0"/>
            </a:endParaRPr>
          </a:p>
        </p:txBody>
      </p:sp>
      <p:pic>
        <p:nvPicPr>
          <p:cNvPr id="59395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31100" r="20075" b="5901"/>
          <a:stretch/>
        </p:blipFill>
        <p:spPr>
          <a:xfrm>
            <a:off x="4807409" y="1484785"/>
            <a:ext cx="1425581" cy="1187984"/>
          </a:xfrm>
          <a:prstGeom prst="rect">
            <a:avLst/>
          </a:prstGeom>
        </p:spPr>
      </p:pic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8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Параметры основных элементов (магниты </a:t>
            </a:r>
            <a:r>
              <a:rPr lang="en-US" b="1" u="sng" dirty="0" err="1" smtClean="0"/>
              <a:t>AmPS</a:t>
            </a:r>
            <a:r>
              <a:rPr lang="ru-RU" b="1" u="sng" dirty="0" smtClean="0"/>
              <a:t>)</a:t>
            </a:r>
            <a:endParaRPr lang="ru-RU" b="1" u="sng" dirty="0"/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2311837" y="2762292"/>
            <a:ext cx="456441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Квадрупольные линзы</a:t>
            </a:r>
            <a:endParaRPr lang="ru-RU" sz="1400" b="1" u="sng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611560" y="3123914"/>
          <a:ext cx="3600400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05294"/>
                <a:gridCol w="119510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29 / 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Макс. градиент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r>
                        <a:rPr lang="en-US" sz="1400" baseline="0" dirty="0" smtClean="0">
                          <a:effectLst/>
                        </a:rPr>
                        <a:t>/</a:t>
                      </a:r>
                      <a:r>
                        <a:rPr lang="ru-RU" sz="1400" baseline="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10 / 19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baseline="0" dirty="0" smtClean="0">
                          <a:effectLst/>
                        </a:rPr>
                        <a:t> (</a:t>
                      </a:r>
                      <a:r>
                        <a:rPr lang="ru-RU" sz="1400" baseline="0" dirty="0" smtClean="0">
                          <a:effectLst/>
                        </a:rPr>
                        <a:t>диаметр</a:t>
                      </a:r>
                      <a:r>
                        <a:rPr lang="en-US" sz="1400" baseline="0" dirty="0" smtClean="0">
                          <a:effectLst/>
                        </a:rPr>
                        <a:t>)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95 / 71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365042" y="1146230"/>
            <a:ext cx="436719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Дипольные магниты</a:t>
            </a:r>
            <a:endParaRPr lang="ru-RU" sz="1400" b="1" u="sng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11560" y="1506270"/>
          <a:ext cx="3600400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30271"/>
                <a:gridCol w="117012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65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поле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45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82588" y="4474166"/>
            <a:ext cx="8532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u="sng" dirty="0" smtClean="0"/>
              <a:t>Корректоры</a:t>
            </a:r>
            <a:endParaRPr lang="ru-RU" sz="1400" b="1" u="sng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539552" y="5091549"/>
          <a:ext cx="3758952" cy="1038801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11216"/>
                <a:gridCol w="124773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Эффективная</a:t>
                      </a:r>
                      <a:r>
                        <a:rPr lang="ru-RU" sz="1400" baseline="0" dirty="0" smtClean="0">
                          <a:effectLst/>
                        </a:rPr>
                        <a:t> длина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25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поле</a:t>
                      </a:r>
                      <a:r>
                        <a:rPr lang="en-US" sz="1400" baseline="0" dirty="0" smtClean="0">
                          <a:effectLst/>
                        </a:rPr>
                        <a:t>, </a:t>
                      </a:r>
                      <a:r>
                        <a:rPr lang="ru-RU" sz="1400" baseline="0" dirty="0" smtClean="0">
                          <a:effectLst/>
                        </a:rPr>
                        <a:t>Тл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0</a:t>
                      </a:r>
                      <a:r>
                        <a:rPr lang="ru-RU" sz="1400" kern="1200" dirty="0" smtClean="0">
                          <a:effectLst/>
                        </a:rPr>
                        <a:t>,</a:t>
                      </a:r>
                      <a:r>
                        <a:rPr lang="en-US" sz="1400" kern="1200" dirty="0" smtClean="0">
                          <a:effectLst/>
                        </a:rPr>
                        <a:t>05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Зазор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ru-RU" sz="1400" dirty="0" smtClean="0">
                          <a:effectLst/>
                        </a:rPr>
                        <a:t>мм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125 × 110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t="21204" r="22807" b="37400"/>
          <a:stretch/>
        </p:blipFill>
        <p:spPr>
          <a:xfrm>
            <a:off x="4788024" y="4869160"/>
            <a:ext cx="1505218" cy="17696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8500" r="9400" b="6951"/>
          <a:stretch/>
        </p:blipFill>
        <p:spPr>
          <a:xfrm>
            <a:off x="4788025" y="3070268"/>
            <a:ext cx="1080120" cy="13222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5350" r="10937" b="16554"/>
          <a:stretch/>
        </p:blipFill>
        <p:spPr>
          <a:xfrm>
            <a:off x="6097611" y="3070268"/>
            <a:ext cx="1138685" cy="1323320"/>
          </a:xfrm>
          <a:prstGeom prst="rect">
            <a:avLst/>
          </a:prstGeom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92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fld id="{6D7CF845-5761-4C97-9EFD-DBCEECA976EC}" type="slidenum">
              <a:rPr lang="ru-RU" sz="1400" smtClean="0">
                <a:solidFill>
                  <a:schemeClr val="tx1"/>
                </a:solidFill>
                <a:latin typeface="Arial" charset="0"/>
              </a:rPr>
              <a:pPr algn="r"/>
              <a:t>9</a:t>
            </a:fld>
            <a:endParaRPr lang="ru-RU" sz="140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" y="107950"/>
            <a:ext cx="85344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</a:rPr>
              <a:t>Канал транспортировки пучка ЛУТИ-Бустер</a:t>
            </a:r>
            <a:r>
              <a:rPr lang="ru-RU" dirty="0" smtClean="0"/>
              <a:t> </a:t>
            </a:r>
            <a:endParaRPr lang="en-US" sz="24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63960" y="692696"/>
            <a:ext cx="7768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Параметры основных элементов (источники питания)</a:t>
            </a:r>
            <a:endParaRPr lang="ru-RU" b="1" u="sng" dirty="0"/>
          </a:p>
        </p:txBody>
      </p:sp>
      <p:pic>
        <p:nvPicPr>
          <p:cNvPr id="18" name="Рисунок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" b="5275"/>
          <a:stretch/>
        </p:blipFill>
        <p:spPr bwMode="auto">
          <a:xfrm>
            <a:off x="4621456" y="1184811"/>
            <a:ext cx="1756418" cy="3696290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r="16734"/>
          <a:stretch/>
        </p:blipFill>
        <p:spPr>
          <a:xfrm>
            <a:off x="6553200" y="2646118"/>
            <a:ext cx="2310820" cy="2223042"/>
          </a:xfrm>
          <a:prstGeom prst="rect">
            <a:avLst/>
          </a:prstGeom>
        </p:spPr>
      </p:pic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611561" y="3042172"/>
            <a:ext cx="360039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Квадрупольные линзы</a:t>
            </a:r>
            <a:endParaRPr lang="ru-RU" sz="1400" b="1" u="sng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611560" y="3340076"/>
          <a:ext cx="3888432" cy="13850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97718"/>
                <a:gridCol w="1290714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230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1·10</a:t>
                      </a:r>
                      <a:r>
                        <a:rPr lang="en-US" sz="1400" kern="1200" baseline="30000" dirty="0" smtClean="0">
                          <a:effectLst/>
                        </a:rPr>
                        <a:t>-</a:t>
                      </a:r>
                      <a:r>
                        <a:rPr lang="ru-RU" sz="1400" kern="1200" baseline="30000" dirty="0" smtClean="0">
                          <a:effectLst/>
                        </a:rPr>
                        <a:t>3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Сопротивление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55 </a:t>
                      </a:r>
                      <a:r>
                        <a:rPr lang="en-US" sz="1400" kern="1200" dirty="0" smtClean="0">
                          <a:effectLst/>
                        </a:rPr>
                        <a:t>/</a:t>
                      </a:r>
                      <a:r>
                        <a:rPr lang="ru-RU" sz="1400" kern="1200" dirty="0" smtClean="0">
                          <a:effectLst/>
                        </a:rPr>
                        <a:t> 40 мОм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Индуктивность нагрузки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/ 11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мГн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611560" y="1081994"/>
            <a:ext cx="36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Дипольные магниты</a:t>
            </a:r>
            <a:endParaRPr lang="ru-RU" sz="1400" b="1" u="sng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611560" y="1395860"/>
          <a:ext cx="3888432" cy="13850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24693"/>
                <a:gridCol w="1263739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1,5·10</a:t>
                      </a:r>
                      <a:r>
                        <a:rPr lang="en-US" sz="1400" kern="1200" baseline="30000" dirty="0" smtClean="0">
                          <a:effectLst/>
                        </a:rPr>
                        <a:t>-4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Сопротивление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5</a:t>
                      </a:r>
                      <a:r>
                        <a:rPr lang="ru-RU" sz="1400" kern="1200" dirty="0" smtClean="0">
                          <a:effectLst/>
                        </a:rPr>
                        <a:t>0 мОм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Индуктивность нагрузки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мГн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8" name="TextBox 19"/>
          <p:cNvSpPr txBox="1">
            <a:spLocks noChangeArrowheads="1"/>
          </p:cNvSpPr>
          <p:nvPr/>
        </p:nvSpPr>
        <p:spPr bwMode="auto">
          <a:xfrm>
            <a:off x="611560" y="4969557"/>
            <a:ext cx="36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/>
              <a:t>Корректоры</a:t>
            </a:r>
            <a:endParaRPr lang="ru-RU" sz="1400" b="1" u="sng" dirty="0"/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/>
          </p:nvPr>
        </p:nvGraphicFramePr>
        <p:xfrm>
          <a:off x="611560" y="5256746"/>
          <a:ext cx="3758952" cy="69253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511216"/>
                <a:gridCol w="1247736"/>
              </a:tblGrid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Макс. ток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10 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462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± 1·10</a:t>
                      </a:r>
                      <a:r>
                        <a:rPr lang="en-US" sz="1400" kern="1200" baseline="30000" dirty="0" smtClean="0">
                          <a:effectLst/>
                        </a:rPr>
                        <a:t>-</a:t>
                      </a:r>
                      <a:r>
                        <a:rPr lang="ru-RU" sz="1400" kern="1200" baseline="30000" dirty="0" smtClean="0">
                          <a:effectLst/>
                        </a:rPr>
                        <a:t>2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5013176"/>
            <a:ext cx="2120465" cy="113179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9618" y="4969557"/>
            <a:ext cx="91085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3"/>
          <p:cNvSpPr txBox="1">
            <a:spLocks/>
          </p:cNvSpPr>
          <p:nvPr/>
        </p:nvSpPr>
        <p:spPr bwMode="auto">
          <a:xfrm>
            <a:off x="395536" y="6360344"/>
            <a:ext cx="2133600" cy="3910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000" b="1" i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Dubna</a:t>
            </a:r>
            <a:r>
              <a:rPr lang="en-US" sz="2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valdi" panose="03020602050506090804" pitchFamily="66" charset="0"/>
              </a:rPr>
              <a:t> 2023</a:t>
            </a:r>
            <a:endParaRPr lang="ru-RU" sz="2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0791"/>
          <a:stretch/>
        </p:blipFill>
        <p:spPr>
          <a:xfrm>
            <a:off x="6553200" y="1167459"/>
            <a:ext cx="2310820" cy="14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30170</TotalTime>
  <Words>2675</Words>
  <Application>Microsoft Office PowerPoint</Application>
  <PresentationFormat>Экран (4:3)</PresentationFormat>
  <Paragraphs>827</Paragraphs>
  <Slides>70</Slides>
  <Notes>68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80" baseType="lpstr">
      <vt:lpstr>Arial</vt:lpstr>
      <vt:lpstr>Calibri</vt:lpstr>
      <vt:lpstr>Cambria Math</vt:lpstr>
      <vt:lpstr>Georgia</vt:lpstr>
      <vt:lpstr>Tahoma</vt:lpstr>
      <vt:lpstr>Times New Roman</vt:lpstr>
      <vt:lpstr>Trebuchet MS</vt:lpstr>
      <vt:lpstr>Vivaldi</vt:lpstr>
      <vt:lpstr>Оформление по умолчанию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JINR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kazarinov</dc:creator>
  <cp:lastModifiedBy>Alexey</cp:lastModifiedBy>
  <cp:revision>4580</cp:revision>
  <cp:lastPrinted>2013-10-16T18:17:09Z</cp:lastPrinted>
  <dcterms:created xsi:type="dcterms:W3CDTF">2008-04-02T06:03:17Z</dcterms:created>
  <dcterms:modified xsi:type="dcterms:W3CDTF">2023-12-01T06:39:07Z</dcterms:modified>
</cp:coreProperties>
</file>