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8" r:id="rId2"/>
    <p:sldId id="357" r:id="rId3"/>
    <p:sldId id="386" r:id="rId4"/>
    <p:sldId id="387" r:id="rId5"/>
    <p:sldId id="388" r:id="rId6"/>
    <p:sldId id="389" r:id="rId7"/>
    <p:sldId id="390" r:id="rId8"/>
    <p:sldId id="391" r:id="rId9"/>
    <p:sldId id="394" r:id="rId10"/>
    <p:sldId id="395" r:id="rId11"/>
    <p:sldId id="396" r:id="rId12"/>
    <p:sldId id="397" r:id="rId13"/>
    <p:sldId id="398" r:id="rId14"/>
    <p:sldId id="401" r:id="rId15"/>
    <p:sldId id="402" r:id="rId16"/>
    <p:sldId id="403" r:id="rId17"/>
    <p:sldId id="404" r:id="rId18"/>
    <p:sldId id="405" r:id="rId19"/>
    <p:sldId id="406" r:id="rId20"/>
    <p:sldId id="410" r:id="rId21"/>
    <p:sldId id="407" r:id="rId22"/>
    <p:sldId id="409" r:id="rId23"/>
    <p:sldId id="411" r:id="rId24"/>
    <p:sldId id="413" r:id="rId25"/>
    <p:sldId id="414" r:id="rId26"/>
    <p:sldId id="416" r:id="rId27"/>
    <p:sldId id="415" r:id="rId28"/>
    <p:sldId id="418" r:id="rId29"/>
    <p:sldId id="419" r:id="rId30"/>
    <p:sldId id="422" r:id="rId31"/>
    <p:sldId id="421" r:id="rId32"/>
    <p:sldId id="420" r:id="rId33"/>
    <p:sldId id="424" r:id="rId34"/>
    <p:sldId id="425" r:id="rId35"/>
    <p:sldId id="426" r:id="rId36"/>
    <p:sldId id="427" r:id="rId37"/>
    <p:sldId id="428" r:id="rId38"/>
    <p:sldId id="355" r:id="rId39"/>
    <p:sldId id="393" r:id="rId40"/>
    <p:sldId id="392" r:id="rId41"/>
    <p:sldId id="399" r:id="rId42"/>
    <p:sldId id="400" r:id="rId43"/>
    <p:sldId id="408" r:id="rId44"/>
    <p:sldId id="366" r:id="rId45"/>
    <p:sldId id="417" r:id="rId46"/>
    <p:sldId id="384" r:id="rId47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D68BD33-9399-470A-9A72-E0BF1FC754FE}">
          <p14:sldIdLst>
            <p14:sldId id="258"/>
          </p14:sldIdLst>
        </p14:section>
        <p14:section name="NICA Booster" id="{6DD40500-6269-41AE-B3C7-11A73DD567E8}">
          <p14:sldIdLst>
            <p14:sldId id="357"/>
            <p14:sldId id="386"/>
            <p14:sldId id="387"/>
            <p14:sldId id="388"/>
            <p14:sldId id="389"/>
            <p14:sldId id="390"/>
            <p14:sldId id="391"/>
            <p14:sldId id="394"/>
            <p14:sldId id="395"/>
            <p14:sldId id="396"/>
            <p14:sldId id="397"/>
            <p14:sldId id="398"/>
            <p14:sldId id="401"/>
            <p14:sldId id="402"/>
            <p14:sldId id="403"/>
            <p14:sldId id="404"/>
            <p14:sldId id="405"/>
            <p14:sldId id="406"/>
            <p14:sldId id="410"/>
            <p14:sldId id="407"/>
            <p14:sldId id="409"/>
            <p14:sldId id="411"/>
            <p14:sldId id="413"/>
            <p14:sldId id="414"/>
            <p14:sldId id="416"/>
            <p14:sldId id="415"/>
            <p14:sldId id="418"/>
            <p14:sldId id="419"/>
            <p14:sldId id="422"/>
            <p14:sldId id="421"/>
            <p14:sldId id="420"/>
            <p14:sldId id="424"/>
            <p14:sldId id="425"/>
            <p14:sldId id="426"/>
            <p14:sldId id="427"/>
            <p14:sldId id="428"/>
            <p14:sldId id="355"/>
            <p14:sldId id="393"/>
            <p14:sldId id="392"/>
            <p14:sldId id="399"/>
            <p14:sldId id="400"/>
            <p14:sldId id="408"/>
          </p14:sldIdLst>
        </p14:section>
        <p14:section name="Spare Slides" id="{17F75232-89FE-4C9F-8A94-2BBB30D8C8D6}">
          <p14:sldIdLst>
            <p14:sldId id="366"/>
            <p14:sldId id="417"/>
            <p14:sldId id="3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0000"/>
    <a:srgbClr val="5B9BD5"/>
    <a:srgbClr val="4FAF3B"/>
    <a:srgbClr val="E9EBF5"/>
    <a:srgbClr val="CFD5EA"/>
    <a:srgbClr val="0000DE"/>
    <a:srgbClr val="9DFF9D"/>
    <a:srgbClr val="F69E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 showGuides="1">
      <p:cViewPr varScale="1">
        <p:scale>
          <a:sx n="82" d="100"/>
          <a:sy n="82" d="100"/>
        </p:scale>
        <p:origin x="60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4026" y="6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95AABE-A980-4447-BA87-F4B0DA639B26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E41D471-1B2E-4582-92E3-FB826F54B04C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Магниты</a:t>
          </a:r>
        </a:p>
      </dgm:t>
    </dgm:pt>
    <dgm:pt modelId="{A91B2DB7-0EFD-4910-8CF9-E80A22AA0312}" type="parTrans" cxnId="{0C51B899-F5B2-41B8-B5C9-F7A0F2D1B261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F7C77990-FF8A-4C79-B53B-72B402025F17}" type="sibTrans" cxnId="{0C51B899-F5B2-41B8-B5C9-F7A0F2D1B261}">
      <dgm:prSet/>
      <dgm:spPr/>
      <dgm:t>
        <a:bodyPr/>
        <a:lstStyle/>
        <a:p>
          <a:endParaRPr lang="ru-RU"/>
        </a:p>
      </dgm:t>
    </dgm:pt>
    <dgm:pt modelId="{26923A41-0F9F-4733-9215-E8E2D6AA7AB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ВЧ</a:t>
          </a:r>
        </a:p>
      </dgm:t>
    </dgm:pt>
    <dgm:pt modelId="{13CA6FFC-3A53-4A87-8A80-F8865556AB6D}" type="parTrans" cxnId="{4F7B81F6-20EA-4202-AAEF-12D33B0E0D13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41A9A48D-F8CF-4FAB-AC69-CE9B7DC28F08}" type="sibTrans" cxnId="{4F7B81F6-20EA-4202-AAEF-12D33B0E0D13}">
      <dgm:prSet/>
      <dgm:spPr/>
      <dgm:t>
        <a:bodyPr/>
        <a:lstStyle/>
        <a:p>
          <a:endParaRPr lang="ru-RU"/>
        </a:p>
      </dgm:t>
    </dgm:pt>
    <dgm:pt modelId="{7D04AEA1-BBBD-422B-8138-35A02894CA2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Питание</a:t>
          </a:r>
        </a:p>
      </dgm:t>
    </dgm:pt>
    <dgm:pt modelId="{17D727C1-5754-451E-BE73-507FE377898C}" type="parTrans" cxnId="{A808FED0-4E51-452B-A287-36F957B0F979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4BF6B5FF-177D-414E-B390-982164ADA9A2}" type="sibTrans" cxnId="{A808FED0-4E51-452B-A287-36F957B0F979}">
      <dgm:prSet/>
      <dgm:spPr/>
      <dgm:t>
        <a:bodyPr/>
        <a:lstStyle/>
        <a:p>
          <a:endParaRPr lang="ru-RU"/>
        </a:p>
      </dgm:t>
    </dgm:pt>
    <dgm:pt modelId="{C173CEDE-731C-4EF1-A24D-FB9D3E823796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Вакуум</a:t>
          </a:r>
        </a:p>
      </dgm:t>
    </dgm:pt>
    <dgm:pt modelId="{75750FB7-CF42-42F0-B913-28245B44911B}" type="parTrans" cxnId="{9A297745-EF7F-47CC-B67F-88E0D978D045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A7A69B8A-C8A6-429F-A648-6CEC37EEE444}" type="sibTrans" cxnId="{9A297745-EF7F-47CC-B67F-88E0D978D045}">
      <dgm:prSet/>
      <dgm:spPr/>
      <dgm:t>
        <a:bodyPr/>
        <a:lstStyle/>
        <a:p>
          <a:endParaRPr lang="ru-RU"/>
        </a:p>
      </dgm:t>
    </dgm:pt>
    <dgm:pt modelId="{5543D9B0-E44C-4036-AAD6-60B112AD5C55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700" b="1" dirty="0">
              <a:latin typeface="Segoe UI" panose="020B0502040204020203" pitchFamily="34" charset="0"/>
              <a:cs typeface="Segoe UI" panose="020B0502040204020203" pitchFamily="34" charset="0"/>
            </a:rPr>
            <a:t>Контроль</a:t>
          </a:r>
        </a:p>
      </dgm:t>
    </dgm:pt>
    <dgm:pt modelId="{32EAAC1B-E0AB-46DD-98D9-471454532B2D}" type="parTrans" cxnId="{B917A200-73ED-4BC6-B85F-B4C543BF35C8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DA2BAC26-1960-493F-8156-F0B1ED8EB24E}" type="sibTrans" cxnId="{B917A200-73ED-4BC6-B85F-B4C543BF35C8}">
      <dgm:prSet/>
      <dgm:spPr/>
      <dgm:t>
        <a:bodyPr/>
        <a:lstStyle/>
        <a:p>
          <a:endParaRPr lang="ru-RU"/>
        </a:p>
      </dgm:t>
    </dgm:pt>
    <dgm:pt modelId="{B77A0E06-E10A-426B-87F0-FF69D282FDD6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000" b="1" dirty="0">
              <a:latin typeface="Segoe UI" panose="020B0502040204020203" pitchFamily="34" charset="0"/>
              <a:cs typeface="Segoe UI" panose="020B0502040204020203" pitchFamily="34" charset="0"/>
            </a:rPr>
            <a:t>Прочие</a:t>
          </a:r>
        </a:p>
      </dgm:t>
    </dgm:pt>
    <dgm:pt modelId="{BB691477-7B6D-4AB8-B2CE-339967F9EF99}" type="parTrans" cxnId="{4C5F499A-71D5-48B7-813E-2BACA74E3575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D215E458-409D-4D88-ABC9-D9432A165719}" type="sibTrans" cxnId="{4C5F499A-71D5-48B7-813E-2BACA74E3575}">
      <dgm:prSet/>
      <dgm:spPr/>
      <dgm:t>
        <a:bodyPr/>
        <a:lstStyle/>
        <a:p>
          <a:endParaRPr lang="ru-RU"/>
        </a:p>
      </dgm:t>
    </dgm:pt>
    <dgm:pt modelId="{079FC6C9-9D27-47A5-BF63-74101DB0F004}">
      <dgm:prSet phldrT="[Текст]" custT="1"/>
      <dgm:spPr>
        <a:solidFill>
          <a:srgbClr val="F69E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500" b="1" kern="12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Установка</a:t>
          </a:r>
        </a:p>
      </dgm:t>
    </dgm:pt>
    <dgm:pt modelId="{5406CA22-931E-4B5F-91AC-FE614F71D49A}" type="sibTrans" cxnId="{8A2698F0-EAA4-4D49-A62D-277F9341F38A}">
      <dgm:prSet/>
      <dgm:spPr/>
      <dgm:t>
        <a:bodyPr/>
        <a:lstStyle/>
        <a:p>
          <a:endParaRPr lang="ru-RU"/>
        </a:p>
      </dgm:t>
    </dgm:pt>
    <dgm:pt modelId="{F8ED9A4D-2A81-4098-9F54-7A5F93895C97}" type="parTrans" cxnId="{8A2698F0-EAA4-4D49-A62D-277F9341F38A}">
      <dgm:prSet/>
      <dgm:spPr/>
      <dgm:t>
        <a:bodyPr/>
        <a:lstStyle/>
        <a:p>
          <a:endParaRPr lang="ru-RU"/>
        </a:p>
      </dgm:t>
    </dgm:pt>
    <dgm:pt modelId="{7FA67C3C-8727-4173-89BD-89E30A86A04D}" type="pres">
      <dgm:prSet presAssocID="{6995AABE-A980-4447-BA87-F4B0DA639B2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C751F2B-374D-4A93-B7EF-7BBF8DDAF520}" type="pres">
      <dgm:prSet presAssocID="{079FC6C9-9D27-47A5-BF63-74101DB0F004}" presName="centerShape" presStyleLbl="node0" presStyleIdx="0" presStyleCnt="1" custScaleX="124179" custScaleY="124179"/>
      <dgm:spPr/>
    </dgm:pt>
    <dgm:pt modelId="{A74820E1-8914-47A3-B539-B1E5C3039556}" type="pres">
      <dgm:prSet presAssocID="{9E41D471-1B2E-4582-92E3-FB826F54B04C}" presName="node" presStyleLbl="node1" presStyleIdx="0" presStyleCnt="6" custScaleX="117356" custScaleY="117356" custRadScaleRad="96280">
        <dgm:presLayoutVars>
          <dgm:bulletEnabled val="1"/>
        </dgm:presLayoutVars>
      </dgm:prSet>
      <dgm:spPr/>
    </dgm:pt>
    <dgm:pt modelId="{B5DBBC09-470C-4954-810A-C2465899A2AF}" type="pres">
      <dgm:prSet presAssocID="{9E41D471-1B2E-4582-92E3-FB826F54B04C}" presName="dummy" presStyleCnt="0"/>
      <dgm:spPr/>
    </dgm:pt>
    <dgm:pt modelId="{C196B3F2-99B0-4545-9782-07654D2F07C6}" type="pres">
      <dgm:prSet presAssocID="{F7C77990-FF8A-4C79-B53B-72B402025F17}" presName="sibTrans" presStyleLbl="sibTrans2D1" presStyleIdx="0" presStyleCnt="6"/>
      <dgm:spPr/>
    </dgm:pt>
    <dgm:pt modelId="{1DCE07E2-A0F3-4AEC-9DF1-CDDF737CB6C3}" type="pres">
      <dgm:prSet presAssocID="{26923A41-0F9F-4733-9215-E8E2D6AA7AB1}" presName="node" presStyleLbl="node1" presStyleIdx="1" presStyleCnt="6" custScaleX="117356" custScaleY="117356" custRadScaleRad="97463" custRadScaleInc="2000">
        <dgm:presLayoutVars>
          <dgm:bulletEnabled val="1"/>
        </dgm:presLayoutVars>
      </dgm:prSet>
      <dgm:spPr/>
    </dgm:pt>
    <dgm:pt modelId="{A35ED08E-F113-4B20-94DB-5066DA817851}" type="pres">
      <dgm:prSet presAssocID="{26923A41-0F9F-4733-9215-E8E2D6AA7AB1}" presName="dummy" presStyleCnt="0"/>
      <dgm:spPr/>
    </dgm:pt>
    <dgm:pt modelId="{E41DD3BB-7A23-465F-A1BE-D697CC227449}" type="pres">
      <dgm:prSet presAssocID="{41A9A48D-F8CF-4FAB-AC69-CE9B7DC28F08}" presName="sibTrans" presStyleLbl="sibTrans2D1" presStyleIdx="1" presStyleCnt="6"/>
      <dgm:spPr/>
    </dgm:pt>
    <dgm:pt modelId="{B4F4E5C7-5ED7-4E0E-A9C0-FD1BB6E51114}" type="pres">
      <dgm:prSet presAssocID="{7D04AEA1-BBBD-422B-8138-35A02894CA21}" presName="node" presStyleLbl="node1" presStyleIdx="2" presStyleCnt="6" custScaleX="117356" custScaleY="117356" custRadScaleRad="97463" custRadScaleInc="-2000">
        <dgm:presLayoutVars>
          <dgm:bulletEnabled val="1"/>
        </dgm:presLayoutVars>
      </dgm:prSet>
      <dgm:spPr/>
    </dgm:pt>
    <dgm:pt modelId="{294D91E5-1353-4416-9DB4-D50375D5D5C6}" type="pres">
      <dgm:prSet presAssocID="{7D04AEA1-BBBD-422B-8138-35A02894CA21}" presName="dummy" presStyleCnt="0"/>
      <dgm:spPr/>
    </dgm:pt>
    <dgm:pt modelId="{967FF983-5EFD-474A-AD18-F33E6D115A52}" type="pres">
      <dgm:prSet presAssocID="{4BF6B5FF-177D-414E-B390-982164ADA9A2}" presName="sibTrans" presStyleLbl="sibTrans2D1" presStyleIdx="2" presStyleCnt="6"/>
      <dgm:spPr/>
    </dgm:pt>
    <dgm:pt modelId="{99354C75-D4E3-40CE-8B0C-8BA17DF9EF38}" type="pres">
      <dgm:prSet presAssocID="{C173CEDE-731C-4EF1-A24D-FB9D3E823796}" presName="node" presStyleLbl="node1" presStyleIdx="3" presStyleCnt="6" custScaleX="117356" custScaleY="117356" custRadScaleRad="96280">
        <dgm:presLayoutVars>
          <dgm:bulletEnabled val="1"/>
        </dgm:presLayoutVars>
      </dgm:prSet>
      <dgm:spPr/>
    </dgm:pt>
    <dgm:pt modelId="{5ADCF65A-C934-454A-A871-B8D3C570BCA1}" type="pres">
      <dgm:prSet presAssocID="{C173CEDE-731C-4EF1-A24D-FB9D3E823796}" presName="dummy" presStyleCnt="0"/>
      <dgm:spPr/>
    </dgm:pt>
    <dgm:pt modelId="{67C681C2-E874-493C-BC5A-20D0A5506FF4}" type="pres">
      <dgm:prSet presAssocID="{A7A69B8A-C8A6-429F-A648-6CEC37EEE444}" presName="sibTrans" presStyleLbl="sibTrans2D1" presStyleIdx="3" presStyleCnt="6"/>
      <dgm:spPr/>
    </dgm:pt>
    <dgm:pt modelId="{D938F8C0-7541-45EC-9745-95BBBE473341}" type="pres">
      <dgm:prSet presAssocID="{5543D9B0-E44C-4036-AAD6-60B112AD5C55}" presName="node" presStyleLbl="node1" presStyleIdx="4" presStyleCnt="6" custScaleX="117356" custScaleY="117356" custRadScaleRad="97463" custRadScaleInc="2000">
        <dgm:presLayoutVars>
          <dgm:bulletEnabled val="1"/>
        </dgm:presLayoutVars>
      </dgm:prSet>
      <dgm:spPr/>
    </dgm:pt>
    <dgm:pt modelId="{7EB9987E-26B6-43C5-8962-335DCF58844C}" type="pres">
      <dgm:prSet presAssocID="{5543D9B0-E44C-4036-AAD6-60B112AD5C55}" presName="dummy" presStyleCnt="0"/>
      <dgm:spPr/>
    </dgm:pt>
    <dgm:pt modelId="{2097C4B5-96C3-4911-B436-85C9AAD54582}" type="pres">
      <dgm:prSet presAssocID="{DA2BAC26-1960-493F-8156-F0B1ED8EB24E}" presName="sibTrans" presStyleLbl="sibTrans2D1" presStyleIdx="4" presStyleCnt="6"/>
      <dgm:spPr/>
    </dgm:pt>
    <dgm:pt modelId="{D7CE8011-0429-41AE-8F96-76DB6100B637}" type="pres">
      <dgm:prSet presAssocID="{B77A0E06-E10A-426B-87F0-FF69D282FDD6}" presName="node" presStyleLbl="node1" presStyleIdx="5" presStyleCnt="6" custScaleX="117356" custScaleY="117356" custRadScaleRad="97463" custRadScaleInc="-2000">
        <dgm:presLayoutVars>
          <dgm:bulletEnabled val="1"/>
        </dgm:presLayoutVars>
      </dgm:prSet>
      <dgm:spPr/>
    </dgm:pt>
    <dgm:pt modelId="{D54E35DD-22C4-4530-AC89-B638C2A26EE7}" type="pres">
      <dgm:prSet presAssocID="{B77A0E06-E10A-426B-87F0-FF69D282FDD6}" presName="dummy" presStyleCnt="0"/>
      <dgm:spPr/>
    </dgm:pt>
    <dgm:pt modelId="{AA07C4BA-835A-4D4D-ACA7-06760C17C671}" type="pres">
      <dgm:prSet presAssocID="{D215E458-409D-4D88-ABC9-D9432A165719}" presName="sibTrans" presStyleLbl="sibTrans2D1" presStyleIdx="5" presStyleCnt="6"/>
      <dgm:spPr/>
    </dgm:pt>
  </dgm:ptLst>
  <dgm:cxnLst>
    <dgm:cxn modelId="{B917A200-73ED-4BC6-B85F-B4C543BF35C8}" srcId="{079FC6C9-9D27-47A5-BF63-74101DB0F004}" destId="{5543D9B0-E44C-4036-AAD6-60B112AD5C55}" srcOrd="4" destOrd="0" parTransId="{32EAAC1B-E0AB-46DD-98D9-471454532B2D}" sibTransId="{DA2BAC26-1960-493F-8156-F0B1ED8EB24E}"/>
    <dgm:cxn modelId="{BE8E1E0B-7A33-4F1C-A1F9-B59327CFE66D}" type="presOf" srcId="{41A9A48D-F8CF-4FAB-AC69-CE9B7DC28F08}" destId="{E41DD3BB-7A23-465F-A1BE-D697CC227449}" srcOrd="0" destOrd="0" presId="urn:microsoft.com/office/officeart/2005/8/layout/radial6"/>
    <dgm:cxn modelId="{B0888D20-A985-4ECC-BB3A-0DCB77D34249}" type="presOf" srcId="{F7C77990-FF8A-4C79-B53B-72B402025F17}" destId="{C196B3F2-99B0-4545-9782-07654D2F07C6}" srcOrd="0" destOrd="0" presId="urn:microsoft.com/office/officeart/2005/8/layout/radial6"/>
    <dgm:cxn modelId="{D099FF5F-DD9D-4ADC-8403-497900F59D0A}" type="presOf" srcId="{DA2BAC26-1960-493F-8156-F0B1ED8EB24E}" destId="{2097C4B5-96C3-4911-B436-85C9AAD54582}" srcOrd="0" destOrd="0" presId="urn:microsoft.com/office/officeart/2005/8/layout/radial6"/>
    <dgm:cxn modelId="{9A297745-EF7F-47CC-B67F-88E0D978D045}" srcId="{079FC6C9-9D27-47A5-BF63-74101DB0F004}" destId="{C173CEDE-731C-4EF1-A24D-FB9D3E823796}" srcOrd="3" destOrd="0" parTransId="{75750FB7-CF42-42F0-B913-28245B44911B}" sibTransId="{A7A69B8A-C8A6-429F-A648-6CEC37EEE444}"/>
    <dgm:cxn modelId="{86BD5C50-0C82-43F2-856C-9C69A9A858B9}" type="presOf" srcId="{A7A69B8A-C8A6-429F-A648-6CEC37EEE444}" destId="{67C681C2-E874-493C-BC5A-20D0A5506FF4}" srcOrd="0" destOrd="0" presId="urn:microsoft.com/office/officeart/2005/8/layout/radial6"/>
    <dgm:cxn modelId="{B7B95273-B1EB-4EA7-A9EB-C1ADED14A9B5}" type="presOf" srcId="{7D04AEA1-BBBD-422B-8138-35A02894CA21}" destId="{B4F4E5C7-5ED7-4E0E-A9C0-FD1BB6E51114}" srcOrd="0" destOrd="0" presId="urn:microsoft.com/office/officeart/2005/8/layout/radial6"/>
    <dgm:cxn modelId="{E403DD5A-26D7-4296-8934-EECBB8A987A2}" type="presOf" srcId="{26923A41-0F9F-4733-9215-E8E2D6AA7AB1}" destId="{1DCE07E2-A0F3-4AEC-9DF1-CDDF737CB6C3}" srcOrd="0" destOrd="0" presId="urn:microsoft.com/office/officeart/2005/8/layout/radial6"/>
    <dgm:cxn modelId="{9D5B667D-703D-4319-A2B1-8160EFBD114F}" type="presOf" srcId="{D215E458-409D-4D88-ABC9-D9432A165719}" destId="{AA07C4BA-835A-4D4D-ACA7-06760C17C671}" srcOrd="0" destOrd="0" presId="urn:microsoft.com/office/officeart/2005/8/layout/radial6"/>
    <dgm:cxn modelId="{88DF0583-3E3D-43C3-ACF7-CA4CB23B1293}" type="presOf" srcId="{5543D9B0-E44C-4036-AAD6-60B112AD5C55}" destId="{D938F8C0-7541-45EC-9745-95BBBE473341}" srcOrd="0" destOrd="0" presId="urn:microsoft.com/office/officeart/2005/8/layout/radial6"/>
    <dgm:cxn modelId="{0C51B899-F5B2-41B8-B5C9-F7A0F2D1B261}" srcId="{079FC6C9-9D27-47A5-BF63-74101DB0F004}" destId="{9E41D471-1B2E-4582-92E3-FB826F54B04C}" srcOrd="0" destOrd="0" parTransId="{A91B2DB7-0EFD-4910-8CF9-E80A22AA0312}" sibTransId="{F7C77990-FF8A-4C79-B53B-72B402025F17}"/>
    <dgm:cxn modelId="{4C5F499A-71D5-48B7-813E-2BACA74E3575}" srcId="{079FC6C9-9D27-47A5-BF63-74101DB0F004}" destId="{B77A0E06-E10A-426B-87F0-FF69D282FDD6}" srcOrd="5" destOrd="0" parTransId="{BB691477-7B6D-4AB8-B2CE-339967F9EF99}" sibTransId="{D215E458-409D-4D88-ABC9-D9432A165719}"/>
    <dgm:cxn modelId="{E3A8C5A2-FF42-4AD2-B2F0-0F5E2C38A7DA}" type="presOf" srcId="{4BF6B5FF-177D-414E-B390-982164ADA9A2}" destId="{967FF983-5EFD-474A-AD18-F33E6D115A52}" srcOrd="0" destOrd="0" presId="urn:microsoft.com/office/officeart/2005/8/layout/radial6"/>
    <dgm:cxn modelId="{FA08BFAA-DD7F-41A1-AC53-D487360A7D81}" type="presOf" srcId="{B77A0E06-E10A-426B-87F0-FF69D282FDD6}" destId="{D7CE8011-0429-41AE-8F96-76DB6100B637}" srcOrd="0" destOrd="0" presId="urn:microsoft.com/office/officeart/2005/8/layout/radial6"/>
    <dgm:cxn modelId="{227A40AD-CFB9-485A-AB99-5B38C630094D}" type="presOf" srcId="{9E41D471-1B2E-4582-92E3-FB826F54B04C}" destId="{A74820E1-8914-47A3-B539-B1E5C3039556}" srcOrd="0" destOrd="0" presId="urn:microsoft.com/office/officeart/2005/8/layout/radial6"/>
    <dgm:cxn modelId="{121FABC3-0D3B-4B18-A518-65C516334006}" type="presOf" srcId="{079FC6C9-9D27-47A5-BF63-74101DB0F004}" destId="{5C751F2B-374D-4A93-B7EF-7BBF8DDAF520}" srcOrd="0" destOrd="0" presId="urn:microsoft.com/office/officeart/2005/8/layout/radial6"/>
    <dgm:cxn modelId="{A808FED0-4E51-452B-A287-36F957B0F979}" srcId="{079FC6C9-9D27-47A5-BF63-74101DB0F004}" destId="{7D04AEA1-BBBD-422B-8138-35A02894CA21}" srcOrd="2" destOrd="0" parTransId="{17D727C1-5754-451E-BE73-507FE377898C}" sibTransId="{4BF6B5FF-177D-414E-B390-982164ADA9A2}"/>
    <dgm:cxn modelId="{C408AAD4-0020-43C7-9457-A847935E27AF}" type="presOf" srcId="{C173CEDE-731C-4EF1-A24D-FB9D3E823796}" destId="{99354C75-D4E3-40CE-8B0C-8BA17DF9EF38}" srcOrd="0" destOrd="0" presId="urn:microsoft.com/office/officeart/2005/8/layout/radial6"/>
    <dgm:cxn modelId="{1D8A70EA-5F12-429B-931F-6CA90BD04617}" type="presOf" srcId="{6995AABE-A980-4447-BA87-F4B0DA639B26}" destId="{7FA67C3C-8727-4173-89BD-89E30A86A04D}" srcOrd="0" destOrd="0" presId="urn:microsoft.com/office/officeart/2005/8/layout/radial6"/>
    <dgm:cxn modelId="{8A2698F0-EAA4-4D49-A62D-277F9341F38A}" srcId="{6995AABE-A980-4447-BA87-F4B0DA639B26}" destId="{079FC6C9-9D27-47A5-BF63-74101DB0F004}" srcOrd="0" destOrd="0" parTransId="{F8ED9A4D-2A81-4098-9F54-7A5F93895C97}" sibTransId="{5406CA22-931E-4B5F-91AC-FE614F71D49A}"/>
    <dgm:cxn modelId="{4F7B81F6-20EA-4202-AAEF-12D33B0E0D13}" srcId="{079FC6C9-9D27-47A5-BF63-74101DB0F004}" destId="{26923A41-0F9F-4733-9215-E8E2D6AA7AB1}" srcOrd="1" destOrd="0" parTransId="{13CA6FFC-3A53-4A87-8A80-F8865556AB6D}" sibTransId="{41A9A48D-F8CF-4FAB-AC69-CE9B7DC28F08}"/>
    <dgm:cxn modelId="{C46D1206-62A1-4BEE-B53B-58B033C46003}" type="presParOf" srcId="{7FA67C3C-8727-4173-89BD-89E30A86A04D}" destId="{5C751F2B-374D-4A93-B7EF-7BBF8DDAF520}" srcOrd="0" destOrd="0" presId="urn:microsoft.com/office/officeart/2005/8/layout/radial6"/>
    <dgm:cxn modelId="{377DBB7D-F664-4C17-B7BA-E581DDB262AE}" type="presParOf" srcId="{7FA67C3C-8727-4173-89BD-89E30A86A04D}" destId="{A74820E1-8914-47A3-B539-B1E5C3039556}" srcOrd="1" destOrd="0" presId="urn:microsoft.com/office/officeart/2005/8/layout/radial6"/>
    <dgm:cxn modelId="{897F6A81-F43A-427C-9A9D-5E3818B6558A}" type="presParOf" srcId="{7FA67C3C-8727-4173-89BD-89E30A86A04D}" destId="{B5DBBC09-470C-4954-810A-C2465899A2AF}" srcOrd="2" destOrd="0" presId="urn:microsoft.com/office/officeart/2005/8/layout/radial6"/>
    <dgm:cxn modelId="{8AFABC19-227A-402D-90CE-173625A5889A}" type="presParOf" srcId="{7FA67C3C-8727-4173-89BD-89E30A86A04D}" destId="{C196B3F2-99B0-4545-9782-07654D2F07C6}" srcOrd="3" destOrd="0" presId="urn:microsoft.com/office/officeart/2005/8/layout/radial6"/>
    <dgm:cxn modelId="{7534A76C-D45C-450F-B622-E2656347E75C}" type="presParOf" srcId="{7FA67C3C-8727-4173-89BD-89E30A86A04D}" destId="{1DCE07E2-A0F3-4AEC-9DF1-CDDF737CB6C3}" srcOrd="4" destOrd="0" presId="urn:microsoft.com/office/officeart/2005/8/layout/radial6"/>
    <dgm:cxn modelId="{E8D83AD0-B3DA-4AC7-BC20-BB8552495FE6}" type="presParOf" srcId="{7FA67C3C-8727-4173-89BD-89E30A86A04D}" destId="{A35ED08E-F113-4B20-94DB-5066DA817851}" srcOrd="5" destOrd="0" presId="urn:microsoft.com/office/officeart/2005/8/layout/radial6"/>
    <dgm:cxn modelId="{7623AD74-64CA-4B57-A665-1B4D7DD5E42B}" type="presParOf" srcId="{7FA67C3C-8727-4173-89BD-89E30A86A04D}" destId="{E41DD3BB-7A23-465F-A1BE-D697CC227449}" srcOrd="6" destOrd="0" presId="urn:microsoft.com/office/officeart/2005/8/layout/radial6"/>
    <dgm:cxn modelId="{6AFE7A84-90CB-4715-A1E6-1F682E06A910}" type="presParOf" srcId="{7FA67C3C-8727-4173-89BD-89E30A86A04D}" destId="{B4F4E5C7-5ED7-4E0E-A9C0-FD1BB6E51114}" srcOrd="7" destOrd="0" presId="urn:microsoft.com/office/officeart/2005/8/layout/radial6"/>
    <dgm:cxn modelId="{4A507468-E059-418F-8265-749D4F50AC53}" type="presParOf" srcId="{7FA67C3C-8727-4173-89BD-89E30A86A04D}" destId="{294D91E5-1353-4416-9DB4-D50375D5D5C6}" srcOrd="8" destOrd="0" presId="urn:microsoft.com/office/officeart/2005/8/layout/radial6"/>
    <dgm:cxn modelId="{6DB661A7-D953-4181-BFDD-F1B94A0E748C}" type="presParOf" srcId="{7FA67C3C-8727-4173-89BD-89E30A86A04D}" destId="{967FF983-5EFD-474A-AD18-F33E6D115A52}" srcOrd="9" destOrd="0" presId="urn:microsoft.com/office/officeart/2005/8/layout/radial6"/>
    <dgm:cxn modelId="{8D118FD9-AC19-4A4D-AB9C-81405D6DF363}" type="presParOf" srcId="{7FA67C3C-8727-4173-89BD-89E30A86A04D}" destId="{99354C75-D4E3-40CE-8B0C-8BA17DF9EF38}" srcOrd="10" destOrd="0" presId="urn:microsoft.com/office/officeart/2005/8/layout/radial6"/>
    <dgm:cxn modelId="{A7CE7EDE-AC5B-4CF0-94F0-DAAAE1D37AD5}" type="presParOf" srcId="{7FA67C3C-8727-4173-89BD-89E30A86A04D}" destId="{5ADCF65A-C934-454A-A871-B8D3C570BCA1}" srcOrd="11" destOrd="0" presId="urn:microsoft.com/office/officeart/2005/8/layout/radial6"/>
    <dgm:cxn modelId="{AD69FCDB-C041-4F88-B76D-FE35777DA179}" type="presParOf" srcId="{7FA67C3C-8727-4173-89BD-89E30A86A04D}" destId="{67C681C2-E874-493C-BC5A-20D0A5506FF4}" srcOrd="12" destOrd="0" presId="urn:microsoft.com/office/officeart/2005/8/layout/radial6"/>
    <dgm:cxn modelId="{3D58A453-3F3B-41D6-9D8C-7318A91AEB52}" type="presParOf" srcId="{7FA67C3C-8727-4173-89BD-89E30A86A04D}" destId="{D938F8C0-7541-45EC-9745-95BBBE473341}" srcOrd="13" destOrd="0" presId="urn:microsoft.com/office/officeart/2005/8/layout/radial6"/>
    <dgm:cxn modelId="{330F25C8-A9AE-4ABF-A7AD-4222582E248F}" type="presParOf" srcId="{7FA67C3C-8727-4173-89BD-89E30A86A04D}" destId="{7EB9987E-26B6-43C5-8962-335DCF58844C}" srcOrd="14" destOrd="0" presId="urn:microsoft.com/office/officeart/2005/8/layout/radial6"/>
    <dgm:cxn modelId="{5B0B58EB-8C93-439B-BF3C-E15160F4A1D4}" type="presParOf" srcId="{7FA67C3C-8727-4173-89BD-89E30A86A04D}" destId="{2097C4B5-96C3-4911-B436-85C9AAD54582}" srcOrd="15" destOrd="0" presId="urn:microsoft.com/office/officeart/2005/8/layout/radial6"/>
    <dgm:cxn modelId="{6795CC33-13B4-4072-ADDA-177811349832}" type="presParOf" srcId="{7FA67C3C-8727-4173-89BD-89E30A86A04D}" destId="{D7CE8011-0429-41AE-8F96-76DB6100B637}" srcOrd="16" destOrd="0" presId="urn:microsoft.com/office/officeart/2005/8/layout/radial6"/>
    <dgm:cxn modelId="{DA9A31A2-9714-4946-B20D-E8D87253D3B5}" type="presParOf" srcId="{7FA67C3C-8727-4173-89BD-89E30A86A04D}" destId="{D54E35DD-22C4-4530-AC89-B638C2A26EE7}" srcOrd="17" destOrd="0" presId="urn:microsoft.com/office/officeart/2005/8/layout/radial6"/>
    <dgm:cxn modelId="{2E96ABB1-A3CF-4DB7-AD71-A36E223478F6}" type="presParOf" srcId="{7FA67C3C-8727-4173-89BD-89E30A86A04D}" destId="{AA07C4BA-835A-4D4D-ACA7-06760C17C67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7C4BA-835A-4D4D-ACA7-06760C17C671}">
      <dsp:nvSpPr>
        <dsp:cNvPr id="0" name=""/>
        <dsp:cNvSpPr/>
      </dsp:nvSpPr>
      <dsp:spPr>
        <a:xfrm>
          <a:off x="449502" y="685558"/>
          <a:ext cx="4173390" cy="4173390"/>
        </a:xfrm>
        <a:prstGeom prst="blockArc">
          <a:avLst>
            <a:gd name="adj1" fmla="val 12674230"/>
            <a:gd name="adj2" fmla="val 16173900"/>
            <a:gd name="adj3" fmla="val 451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7C4B5-96C3-4911-B436-85C9AAD54582}">
      <dsp:nvSpPr>
        <dsp:cNvPr id="0" name=""/>
        <dsp:cNvSpPr/>
      </dsp:nvSpPr>
      <dsp:spPr>
        <a:xfrm>
          <a:off x="493287" y="609744"/>
          <a:ext cx="4173390" cy="4173390"/>
        </a:xfrm>
        <a:prstGeom prst="blockArc">
          <a:avLst>
            <a:gd name="adj1" fmla="val 9073346"/>
            <a:gd name="adj2" fmla="val 12526654"/>
            <a:gd name="adj3" fmla="val 4513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681C2-E874-493C-BC5A-20D0A5506FF4}">
      <dsp:nvSpPr>
        <dsp:cNvPr id="0" name=""/>
        <dsp:cNvSpPr/>
      </dsp:nvSpPr>
      <dsp:spPr>
        <a:xfrm>
          <a:off x="449502" y="533929"/>
          <a:ext cx="4173390" cy="4173390"/>
        </a:xfrm>
        <a:prstGeom prst="blockArc">
          <a:avLst>
            <a:gd name="adj1" fmla="val 5426100"/>
            <a:gd name="adj2" fmla="val 8925770"/>
            <a:gd name="adj3" fmla="val 451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FF983-5EFD-474A-AD18-F33E6D115A52}">
      <dsp:nvSpPr>
        <dsp:cNvPr id="0" name=""/>
        <dsp:cNvSpPr/>
      </dsp:nvSpPr>
      <dsp:spPr>
        <a:xfrm>
          <a:off x="418532" y="533929"/>
          <a:ext cx="4173390" cy="4173390"/>
        </a:xfrm>
        <a:prstGeom prst="blockArc">
          <a:avLst>
            <a:gd name="adj1" fmla="val 1874230"/>
            <a:gd name="adj2" fmla="val 5373900"/>
            <a:gd name="adj3" fmla="val 451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DD3BB-7A23-465F-A1BE-D697CC227449}">
      <dsp:nvSpPr>
        <dsp:cNvPr id="0" name=""/>
        <dsp:cNvSpPr/>
      </dsp:nvSpPr>
      <dsp:spPr>
        <a:xfrm>
          <a:off x="374747" y="609744"/>
          <a:ext cx="4173390" cy="4173390"/>
        </a:xfrm>
        <a:prstGeom prst="blockArc">
          <a:avLst>
            <a:gd name="adj1" fmla="val 19873346"/>
            <a:gd name="adj2" fmla="val 1726654"/>
            <a:gd name="adj3" fmla="val 451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6B3F2-99B0-4545-9782-07654D2F07C6}">
      <dsp:nvSpPr>
        <dsp:cNvPr id="0" name=""/>
        <dsp:cNvSpPr/>
      </dsp:nvSpPr>
      <dsp:spPr>
        <a:xfrm>
          <a:off x="418532" y="685558"/>
          <a:ext cx="4173390" cy="4173390"/>
        </a:xfrm>
        <a:prstGeom prst="blockArc">
          <a:avLst>
            <a:gd name="adj1" fmla="val 16226100"/>
            <a:gd name="adj2" fmla="val 19725770"/>
            <a:gd name="adj3" fmla="val 451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51F2B-374D-4A93-B7EF-7BBF8DDAF520}">
      <dsp:nvSpPr>
        <dsp:cNvPr id="0" name=""/>
        <dsp:cNvSpPr/>
      </dsp:nvSpPr>
      <dsp:spPr>
        <a:xfrm>
          <a:off x="1360645" y="1536371"/>
          <a:ext cx="2320135" cy="2320135"/>
        </a:xfrm>
        <a:prstGeom prst="ellipse">
          <a:avLst/>
        </a:prstGeom>
        <a:solidFill>
          <a:srgbClr val="F69E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Установка</a:t>
          </a:r>
        </a:p>
      </dsp:txBody>
      <dsp:txXfrm>
        <a:off x="1700421" y="1876147"/>
        <a:ext cx="1640583" cy="1640583"/>
      </dsp:txXfrm>
    </dsp:sp>
    <dsp:sp modelId="{A74820E1-8914-47A3-B539-B1E5C3039556}">
      <dsp:nvSpPr>
        <dsp:cNvPr id="0" name=""/>
        <dsp:cNvSpPr/>
      </dsp:nvSpPr>
      <dsp:spPr>
        <a:xfrm>
          <a:off x="1753283" y="-34728"/>
          <a:ext cx="1534859" cy="153485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Магниты</a:t>
          </a:r>
        </a:p>
      </dsp:txBody>
      <dsp:txXfrm>
        <a:off x="1978058" y="190047"/>
        <a:ext cx="1085309" cy="1085309"/>
      </dsp:txXfrm>
    </dsp:sp>
    <dsp:sp modelId="{1DCE07E2-A0F3-4AEC-9DF1-CDDF737CB6C3}">
      <dsp:nvSpPr>
        <dsp:cNvPr id="0" name=""/>
        <dsp:cNvSpPr/>
      </dsp:nvSpPr>
      <dsp:spPr>
        <a:xfrm>
          <a:off x="3481723" y="947118"/>
          <a:ext cx="1534859" cy="153485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ВЧ</a:t>
          </a:r>
        </a:p>
      </dsp:txBody>
      <dsp:txXfrm>
        <a:off x="3706498" y="1171893"/>
        <a:ext cx="1085309" cy="1085309"/>
      </dsp:txXfrm>
    </dsp:sp>
    <dsp:sp modelId="{B4F4E5C7-5ED7-4E0E-A9C0-FD1BB6E51114}">
      <dsp:nvSpPr>
        <dsp:cNvPr id="0" name=""/>
        <dsp:cNvSpPr/>
      </dsp:nvSpPr>
      <dsp:spPr>
        <a:xfrm>
          <a:off x="3481723" y="2910900"/>
          <a:ext cx="1534859" cy="153485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Питание</a:t>
          </a:r>
        </a:p>
      </dsp:txBody>
      <dsp:txXfrm>
        <a:off x="3706498" y="3135675"/>
        <a:ext cx="1085309" cy="1085309"/>
      </dsp:txXfrm>
    </dsp:sp>
    <dsp:sp modelId="{99354C75-D4E3-40CE-8B0C-8BA17DF9EF38}">
      <dsp:nvSpPr>
        <dsp:cNvPr id="0" name=""/>
        <dsp:cNvSpPr/>
      </dsp:nvSpPr>
      <dsp:spPr>
        <a:xfrm>
          <a:off x="1753283" y="3892748"/>
          <a:ext cx="1534859" cy="153485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Вакуум</a:t>
          </a:r>
        </a:p>
      </dsp:txBody>
      <dsp:txXfrm>
        <a:off x="1978058" y="4117523"/>
        <a:ext cx="1085309" cy="1085309"/>
      </dsp:txXfrm>
    </dsp:sp>
    <dsp:sp modelId="{D938F8C0-7541-45EC-9745-95BBBE473341}">
      <dsp:nvSpPr>
        <dsp:cNvPr id="0" name=""/>
        <dsp:cNvSpPr/>
      </dsp:nvSpPr>
      <dsp:spPr>
        <a:xfrm>
          <a:off x="24842" y="2910900"/>
          <a:ext cx="1534859" cy="153485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Segoe UI" panose="020B0502040204020203" pitchFamily="34" charset="0"/>
              <a:cs typeface="Segoe UI" panose="020B0502040204020203" pitchFamily="34" charset="0"/>
            </a:rPr>
            <a:t>Контроль</a:t>
          </a:r>
        </a:p>
      </dsp:txBody>
      <dsp:txXfrm>
        <a:off x="249617" y="3135675"/>
        <a:ext cx="1085309" cy="1085309"/>
      </dsp:txXfrm>
    </dsp:sp>
    <dsp:sp modelId="{D7CE8011-0429-41AE-8F96-76DB6100B637}">
      <dsp:nvSpPr>
        <dsp:cNvPr id="0" name=""/>
        <dsp:cNvSpPr/>
      </dsp:nvSpPr>
      <dsp:spPr>
        <a:xfrm>
          <a:off x="24842" y="947118"/>
          <a:ext cx="1534859" cy="1534859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Segoe UI" panose="020B0502040204020203" pitchFamily="34" charset="0"/>
              <a:cs typeface="Segoe UI" panose="020B0502040204020203" pitchFamily="34" charset="0"/>
            </a:rPr>
            <a:t>Прочие</a:t>
          </a:r>
        </a:p>
      </dsp:txBody>
      <dsp:txXfrm>
        <a:off x="249617" y="1171893"/>
        <a:ext cx="1085309" cy="1085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5E1A3-C586-44D4-A56A-795C5439BE72}" type="datetimeFigureOut">
              <a:rPr lang="ru-RU" smtClean="0"/>
              <a:t>24.11.2023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C2588-863F-466E-A855-492CE4849F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011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82DA5-FA55-4151-9AF0-A2D5C6D3D8CD}" type="datetimeFigureOut">
              <a:rPr lang="ru-RU" smtClean="0"/>
              <a:t>24.11.2023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C3FE4-0DD6-4EED-A9C4-945F08B9A3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07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357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177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774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549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57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970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9147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858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4274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343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236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977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66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961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690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085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114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4654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567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126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121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17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126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2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941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7497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2628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65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368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3194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8398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1985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01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6376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412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2528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9970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9489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4130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4921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062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96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954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87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455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89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76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23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87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31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84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92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65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02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900000"/>
            <a:ext cx="3060317" cy="1993651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4" y="4864349"/>
            <a:ext cx="3060317" cy="1993651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65839" y="2426909"/>
            <a:ext cx="3060317" cy="1993651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131683" y="899999"/>
            <a:ext cx="3060317" cy="1993651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131683" y="4864348"/>
            <a:ext cx="3060317" cy="1993651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Дата 1"/>
          <p:cNvSpPr>
            <a:spLocks noGrp="1"/>
          </p:cNvSpPr>
          <p:nvPr userDrawn="1">
            <p:ph type="dt" sz="half" idx="10"/>
          </p:nvPr>
        </p:nvSpPr>
        <p:spPr>
          <a:xfrm>
            <a:off x="333996" y="6492875"/>
            <a:ext cx="4485653" cy="365125"/>
          </a:xfrm>
        </p:spPr>
        <p:txBody>
          <a:bodyPr/>
          <a:lstStyle>
            <a:lvl1pPr marL="0" algn="ctr" defTabSz="914400" rtl="0" eaLnBrk="1" latinLnBrk="0" hangingPunct="1">
              <a:defRPr lang="ru-RU" sz="1800" i="1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r>
              <a:rPr lang="ru-RU"/>
              <a:t>М.М. Шандов, ЛФВЭ, ОИЯИ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 userDrawn="1">
            <p:ph type="ftr" sz="quarter" idx="11"/>
          </p:nvPr>
        </p:nvSpPr>
        <p:spPr>
          <a:xfrm>
            <a:off x="4943887" y="6492875"/>
            <a:ext cx="6619874" cy="365125"/>
          </a:xfrm>
        </p:spPr>
        <p:txBody>
          <a:bodyPr/>
          <a:lstStyle>
            <a:lvl1pPr>
              <a:defRPr lang="en-US" sz="1800" i="1" kern="12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r>
              <a:rPr lang="ru-RU"/>
              <a:t>Коррекция орбиты в Бустере и Нуклотроне, 24.11.2023г.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 userDrawn="1">
            <p:ph type="sldNum" sz="quarter" idx="12"/>
          </p:nvPr>
        </p:nvSpPr>
        <p:spPr>
          <a:xfrm>
            <a:off x="11688000" y="6488668"/>
            <a:ext cx="504000" cy="365125"/>
          </a:xfrm>
        </p:spPr>
        <p:txBody>
          <a:bodyPr/>
          <a:lstStyle>
            <a:lvl1pPr>
              <a:defRPr lang="ru-RU" sz="1600" kern="1200" smtClean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fld id="{7A3674A1-AABB-482C-A956-3ABEE007A9A5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F69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52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543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3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М.М.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Коррекция орбиты в Бустере и Нуклотроне, 24.11.2023г.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41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.jpe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8.jpe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3.jpe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3.jpe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jpe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3.jpe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jpe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3.jpe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3.jpe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3.jpeg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2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3.jpeg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tif"/><Relationship Id="rId5" Type="http://schemas.openxmlformats.org/officeDocument/2006/relationships/image" Target="../media/image106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2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3.jpeg"/><Relationship Id="rId9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3.jpeg"/><Relationship Id="rId9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3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emf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emf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utKuFxeXmQ?feature=oembed" TargetMode="External"/><Relationship Id="rId6" Type="http://schemas.openxmlformats.org/officeDocument/2006/relationships/image" Target="../media/image132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3.jpeg"/><Relationship Id="rId9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2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3.jpeg"/><Relationship Id="rId9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hyperlink" Target="http://nucloweb.jinr.ru/nica/TDR/TDR_2020/Rus_Booster_Passport.pdf" TargetMode="Externa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2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3.jpeg"/><Relationship Id="rId9" Type="http://schemas.openxmlformats.org/officeDocument/2006/relationships/image" Target="../media/image7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2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3.jpeg"/><Relationship Id="rId9" Type="http://schemas.openxmlformats.org/officeDocument/2006/relationships/image" Target="../media/image3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18.png"/><Relationship Id="rId10" Type="http://schemas.microsoft.com/office/2007/relationships/diagramDrawing" Target="../diagrams/drawing1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3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2" name="TextBox 21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0961" y="1854074"/>
            <a:ext cx="11890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Коррекция орбиты 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Бустере и </a:t>
            </a:r>
            <a:r>
              <a:rPr lang="ru-RU" sz="4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Нуклотроне</a:t>
            </a:r>
            <a:endParaRPr lang="en-US" sz="4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397" y="4035019"/>
            <a:ext cx="11887203" cy="160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М. М. </a:t>
            </a:r>
            <a:r>
              <a:rPr lang="ru-RU" sz="2400" dirty="0" err="1">
                <a:solidFill>
                  <a:srgbClr val="FF0000"/>
                </a:solidFill>
                <a:latin typeface="Georgia" panose="02040502050405020303" pitchFamily="18" charset="0"/>
              </a:rPr>
              <a:t>Шандов</a:t>
            </a:r>
            <a:endParaRPr lang="ru-RU" sz="24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200" u="sng" dirty="0">
                <a:solidFill>
                  <a:srgbClr val="0070C0"/>
                </a:solidFill>
                <a:latin typeface="Georgia" panose="02040502050405020303" pitchFamily="18" charset="0"/>
              </a:rPr>
              <a:t>Лекция по подготовке операторов ускорительного комплекса</a:t>
            </a:r>
          </a:p>
          <a:p>
            <a:pPr algn="ctr">
              <a:lnSpc>
                <a:spcPct val="150000"/>
              </a:lnSpc>
            </a:pPr>
            <a:r>
              <a:rPr lang="ru-RU" sz="2200" u="sng" dirty="0">
                <a:solidFill>
                  <a:srgbClr val="0070C0"/>
                </a:solidFill>
                <a:latin typeface="Georgia" panose="02040502050405020303" pitchFamily="18" charset="0"/>
              </a:rPr>
              <a:t>24 Ноября</a:t>
            </a:r>
            <a:r>
              <a:rPr lang="en-US" sz="2200" u="sng" dirty="0">
                <a:solidFill>
                  <a:srgbClr val="0070C0"/>
                </a:solidFill>
                <a:latin typeface="Georgia" panose="02040502050405020303" pitchFamily="18" charset="0"/>
              </a:rPr>
              <a:t> 2023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188" y="36000"/>
            <a:ext cx="829617" cy="82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23DFA-70C8-E99C-D0FE-105FAA55EA22}"/>
              </a:ext>
            </a:extLst>
          </p:cNvPr>
          <p:cNvSpPr txBox="1"/>
          <p:nvPr/>
        </p:nvSpPr>
        <p:spPr>
          <a:xfrm>
            <a:off x="152398" y="5657671"/>
            <a:ext cx="11887202" cy="1133067"/>
          </a:xfrm>
          <a:prstGeom prst="rect">
            <a:avLst/>
          </a:prstGeom>
          <a:noFill/>
          <a:ln w="38100">
            <a:noFill/>
          </a:ln>
        </p:spPr>
        <p:txBody>
          <a:bodyPr wrap="square" numCol="1" spcCol="3600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Georgia" panose="02040502050405020303" pitchFamily="18" charset="0"/>
              </a:rPr>
              <a:t>Лаборатория Физики Высоких Энергий им, В. И. Векслера и А. М. Балдина</a:t>
            </a:r>
            <a:r>
              <a:rPr lang="en-US" sz="2400" dirty="0">
                <a:latin typeface="Georgia" panose="02040502050405020303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latin typeface="Georgia" panose="02040502050405020303" pitchFamily="18" charset="0"/>
              </a:rPr>
              <a:t>Объединенный Институт Ядерных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2647142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Устойчивость Движения</a:t>
            </a:r>
          </a:p>
          <a:p>
            <a:pPr algn="ctr"/>
            <a:endParaRPr lang="ru-RU" sz="36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C3DE95-937B-3E7A-0BE7-6B7A35208562}"/>
              </a:ext>
            </a:extLst>
          </p:cNvPr>
          <p:cNvSpPr txBox="1"/>
          <p:nvPr/>
        </p:nvSpPr>
        <p:spPr>
          <a:xfrm>
            <a:off x="335999" y="905508"/>
            <a:ext cx="53849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Как правило, в ускорителе можно указать физически выделенную траекторию –  </a:t>
            </a:r>
            <a:r>
              <a:rPr lang="ru-RU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«идеальную»</a:t>
            </a:r>
            <a:r>
              <a:rPr lang="ru-RU" sz="20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latin typeface="Georgia" panose="02040502050405020303" pitchFamily="18" charset="0"/>
              </a:rPr>
              <a:t>орбиту, определяемую, например, синхронизмом с ускоряющим полем. Движение по этой орбите принято называть </a:t>
            </a:r>
            <a:r>
              <a:rPr lang="ru-RU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равновесным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Равновесная статическая орбита</a:t>
            </a:r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latin typeface="Georgia" panose="02040502050405020303" pitchFamily="18" charset="0"/>
              </a:rPr>
              <a:t>– замкнутая траектория частицы с фиксированной энергией в заданном магнитном поле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F46A7D-E713-8693-38D4-A96ACD2CD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932" y="905508"/>
            <a:ext cx="6471068" cy="31897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87F657-A4AA-F4CD-BB55-9316A7198AD5}"/>
              </a:ext>
            </a:extLst>
          </p:cNvPr>
          <p:cNvSpPr txBox="1"/>
          <p:nvPr/>
        </p:nvSpPr>
        <p:spPr>
          <a:xfrm>
            <a:off x="5720932" y="2508098"/>
            <a:ext cx="23762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Georgia" panose="02040502050405020303" pitchFamily="18" charset="0"/>
                <a:cs typeface="Arial" charset="0"/>
              </a:rPr>
              <a:t>Источник - частицы с разбросом:</a:t>
            </a:r>
          </a:p>
          <a:p>
            <a:pPr marL="266700">
              <a:buFontTx/>
              <a:buChar char="-"/>
            </a:pPr>
            <a:r>
              <a:rPr lang="en-US" sz="1100" dirty="0">
                <a:latin typeface="Georgia" panose="02040502050405020303" pitchFamily="18" charset="0"/>
                <a:cs typeface="Arial" charset="0"/>
              </a:rPr>
              <a:t> </a:t>
            </a:r>
            <a:r>
              <a:rPr lang="ru-RU" sz="1100" dirty="0">
                <a:latin typeface="Georgia" panose="02040502050405020303" pitchFamily="18" charset="0"/>
                <a:cs typeface="Arial" charset="0"/>
              </a:rPr>
              <a:t>по координатам</a:t>
            </a:r>
          </a:p>
          <a:p>
            <a:pPr marL="266700">
              <a:buFontTx/>
              <a:buChar char="-"/>
            </a:pPr>
            <a:r>
              <a:rPr lang="en-US" sz="1100" dirty="0">
                <a:latin typeface="Georgia" panose="02040502050405020303" pitchFamily="18" charset="0"/>
                <a:cs typeface="Arial" charset="0"/>
              </a:rPr>
              <a:t> </a:t>
            </a:r>
            <a:r>
              <a:rPr lang="ru-RU" sz="1100" dirty="0">
                <a:latin typeface="Georgia" panose="02040502050405020303" pitchFamily="18" charset="0"/>
                <a:cs typeface="Arial" charset="0"/>
              </a:rPr>
              <a:t>по скоростям</a:t>
            </a:r>
            <a:endParaRPr lang="en-US" sz="1100" dirty="0">
              <a:latin typeface="Georgia" panose="02040502050405020303" pitchFamily="18" charset="0"/>
              <a:cs typeface="Arial" charset="0"/>
            </a:endParaRPr>
          </a:p>
          <a:p>
            <a:pPr marL="266700">
              <a:buFontTx/>
              <a:buChar char="-"/>
            </a:pPr>
            <a:r>
              <a:rPr lang="en-US" sz="1100" dirty="0">
                <a:latin typeface="Georgia" panose="02040502050405020303" pitchFamily="18" charset="0"/>
                <a:cs typeface="Arial" charset="0"/>
              </a:rPr>
              <a:t> </a:t>
            </a:r>
            <a:r>
              <a:rPr lang="ru-RU" sz="1100" dirty="0">
                <a:latin typeface="Georgia" panose="02040502050405020303" pitchFamily="18" charset="0"/>
                <a:cs typeface="Arial" charset="0"/>
              </a:rPr>
              <a:t>по импульсам (энергиям)</a:t>
            </a:r>
            <a:endParaRPr lang="ru-RU" sz="1100" dirty="0"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1A948E-7182-3D1C-288A-AE8912FBE140}"/>
              </a:ext>
            </a:extLst>
          </p:cNvPr>
          <p:cNvSpPr txBox="1"/>
          <p:nvPr/>
        </p:nvSpPr>
        <p:spPr>
          <a:xfrm>
            <a:off x="10394830" y="1358031"/>
            <a:ext cx="17971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  <a:cs typeface="Arial" charset="0"/>
              </a:rPr>
              <a:t>Все частицы из источника должны попасть в мишень</a:t>
            </a: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B5FC6F3E-9D41-57BF-09A5-84E1D0FAF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40" y="4102526"/>
            <a:ext cx="4211960" cy="163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647E93F-2EC9-D3D9-A6B6-36BE5D6E976D}"/>
              </a:ext>
            </a:extLst>
          </p:cNvPr>
          <p:cNvGrpSpPr/>
          <p:nvPr/>
        </p:nvGrpSpPr>
        <p:grpSpPr>
          <a:xfrm>
            <a:off x="333997" y="4270636"/>
            <a:ext cx="7580003" cy="1278888"/>
            <a:chOff x="333997" y="4260783"/>
            <a:chExt cx="7580003" cy="1278888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EB851FB3-671D-A0D1-377F-6873564FA36B}"/>
                </a:ext>
              </a:extLst>
            </p:cNvPr>
            <p:cNvSpPr/>
            <p:nvPr/>
          </p:nvSpPr>
          <p:spPr>
            <a:xfrm>
              <a:off x="333997" y="4630115"/>
              <a:ext cx="3456000" cy="909556"/>
            </a:xfrm>
            <a:prstGeom prst="rect">
              <a:avLst/>
            </a:prstGeom>
            <a:solidFill>
              <a:srgbClr val="F69E00"/>
            </a:solidFill>
            <a:ln>
              <a:solidFill>
                <a:srgbClr val="F69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Georgia" panose="02040502050405020303" pitchFamily="18" charset="0"/>
                </a:rPr>
                <a:t>Необходима сила, возвращающая частицы на </a:t>
              </a:r>
              <a:r>
                <a:rPr lang="ru-RU" sz="2000" b="1" dirty="0">
                  <a:solidFill>
                    <a:srgbClr val="0000DE"/>
                  </a:solidFill>
                  <a:latin typeface="Georgia" panose="02040502050405020303" pitchFamily="18" charset="0"/>
                </a:rPr>
                <a:t>идеальную траекторию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E9301DEC-DD68-4D53-8CB0-89AC87F581F8}"/>
                </a:ext>
              </a:extLst>
            </p:cNvPr>
            <p:cNvSpPr/>
            <p:nvPr/>
          </p:nvSpPr>
          <p:spPr>
            <a:xfrm>
              <a:off x="4278000" y="4630115"/>
              <a:ext cx="3636000" cy="909556"/>
            </a:xfrm>
            <a:prstGeom prst="rect">
              <a:avLst/>
            </a:prstGeom>
            <a:solidFill>
              <a:srgbClr val="F69E00"/>
            </a:solidFill>
            <a:ln>
              <a:solidFill>
                <a:srgbClr val="F69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Georgia" panose="02040502050405020303" pitchFamily="18" charset="0"/>
                </a:rPr>
                <a:t>Формирование </a:t>
              </a:r>
              <a:r>
                <a:rPr lang="ru-RU" sz="2000" b="1" dirty="0">
                  <a:solidFill>
                    <a:srgbClr val="0000DE"/>
                  </a:solidFill>
                  <a:latin typeface="Georgia" panose="02040502050405020303" pitchFamily="18" charset="0"/>
                </a:rPr>
                <a:t>электромагнитного поля</a:t>
              </a:r>
              <a:r>
                <a:rPr lang="ru-RU" sz="20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Georgia" panose="02040502050405020303" pitchFamily="18" charset="0"/>
                </a:rPr>
                <a:t>ускорителя</a:t>
              </a:r>
              <a:endParaRPr lang="ru-RU" sz="2000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1" name="Стрелка: вправо 20">
              <a:extLst>
                <a:ext uri="{FF2B5EF4-FFF2-40B4-BE49-F238E27FC236}">
                  <a16:creationId xmlns:a16="http://schemas.microsoft.com/office/drawing/2014/main" id="{AA4C53D0-6EB9-A024-DED4-2A495E971CA0}"/>
                </a:ext>
              </a:extLst>
            </p:cNvPr>
            <p:cNvSpPr/>
            <p:nvPr/>
          </p:nvSpPr>
          <p:spPr>
            <a:xfrm>
              <a:off x="3789997" y="4830943"/>
              <a:ext cx="488003" cy="507899"/>
            </a:xfrm>
            <a:prstGeom prst="rightArrow">
              <a:avLst/>
            </a:prstGeom>
            <a:solidFill>
              <a:srgbClr val="F69E00"/>
            </a:solidFill>
            <a:ln>
              <a:solidFill>
                <a:srgbClr val="F69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A118E8-BF0E-CB3E-8E64-51188BB0328D}"/>
                </a:ext>
              </a:extLst>
            </p:cNvPr>
            <p:cNvSpPr txBox="1"/>
            <p:nvPr/>
          </p:nvSpPr>
          <p:spPr>
            <a:xfrm>
              <a:off x="1801999" y="4260783"/>
              <a:ext cx="4464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Задача об устойчивости движения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DC5AE8D-238E-8B51-C1C8-EC8F4C3CE573}"/>
              </a:ext>
            </a:extLst>
          </p:cNvPr>
          <p:cNvSpPr txBox="1"/>
          <p:nvPr/>
        </p:nvSpPr>
        <p:spPr>
          <a:xfrm>
            <a:off x="319815" y="5744554"/>
            <a:ext cx="11552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При ускорении частицы проходят от нескольких метров до миллионов километров (</a:t>
            </a:r>
            <a:r>
              <a:rPr lang="ru-RU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десятки-тысячи</a:t>
            </a:r>
            <a:r>
              <a:rPr lang="ru-RU" sz="2000" dirty="0">
                <a:latin typeface="Georgia" panose="02040502050405020303" pitchFamily="18" charset="0"/>
              </a:rPr>
              <a:t> оборотов в циклотронах, </a:t>
            </a:r>
            <a:r>
              <a:rPr lang="ru-RU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сотни тысяч-миллионы</a:t>
            </a:r>
            <a:r>
              <a:rPr lang="ru-RU" sz="2000" dirty="0">
                <a:latin typeface="Georgia" panose="02040502050405020303" pitchFamily="18" charset="0"/>
              </a:rPr>
              <a:t> в синхротронах)</a:t>
            </a:r>
          </a:p>
        </p:txBody>
      </p:sp>
    </p:spTree>
    <p:extLst>
      <p:ext uri="{BB962C8B-B14F-4D97-AF65-F5344CB8AC3E}">
        <p14:creationId xmlns:p14="http://schemas.microsoft.com/office/powerpoint/2010/main" val="82536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Устойчивость</a:t>
            </a:r>
          </a:p>
          <a:p>
            <a:pPr algn="ctr"/>
            <a:endParaRPr lang="ru-RU" sz="36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7620D9-962F-4A04-81A6-54BEE17CF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96" y="907136"/>
            <a:ext cx="4590000" cy="236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6F9CAE-F3ED-B738-C4E3-424999BC0303}"/>
              </a:ext>
            </a:extLst>
          </p:cNvPr>
          <p:cNvSpPr/>
          <p:nvPr/>
        </p:nvSpPr>
        <p:spPr>
          <a:xfrm>
            <a:off x="8148473" y="891967"/>
            <a:ext cx="1739100" cy="284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радиальная</a:t>
            </a:r>
            <a:endParaRPr lang="ru-RU" sz="2000" b="1" dirty="0">
              <a:solidFill>
                <a:srgbClr val="0000DE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D1D57F4-B7AE-EE08-A0E0-B4254F99525B}"/>
              </a:ext>
            </a:extLst>
          </p:cNvPr>
          <p:cNvSpPr/>
          <p:nvPr/>
        </p:nvSpPr>
        <p:spPr>
          <a:xfrm>
            <a:off x="10214309" y="907136"/>
            <a:ext cx="1836000" cy="284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вертикальная</a:t>
            </a:r>
            <a:endParaRPr lang="ru-RU" sz="2000" b="1" dirty="0">
              <a:solidFill>
                <a:srgbClr val="0000DE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52289-AFC6-842C-E40A-DAC1C5F87799}"/>
              </a:ext>
            </a:extLst>
          </p:cNvPr>
          <p:cNvSpPr txBox="1"/>
          <p:nvPr/>
        </p:nvSpPr>
        <p:spPr>
          <a:xfrm>
            <a:off x="335998" y="909736"/>
            <a:ext cx="726579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Поперечная</a:t>
            </a:r>
          </a:p>
          <a:p>
            <a:r>
              <a:rPr lang="ru-RU" altLang="ru-RU" dirty="0">
                <a:latin typeface="Georgia" panose="02040502050405020303" pitchFamily="18" charset="0"/>
              </a:rPr>
              <a:t>Для устойчивого движения, частицы с небольшим отклонением по фазе, энергии, радиусу и по вертикали, а также имеющие небольшие начальные скорости в направлениях, перпендикулярных орбите, </a:t>
            </a:r>
            <a:r>
              <a:rPr lang="ru-RU" alt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не должны</a:t>
            </a:r>
            <a:r>
              <a:rPr lang="ru-RU" altLang="ru-RU" dirty="0">
                <a:latin typeface="Georgia" panose="02040502050405020303" pitchFamily="18" charset="0"/>
              </a:rPr>
              <a:t> сильно отклоняться от </a:t>
            </a:r>
            <a:r>
              <a:rPr lang="ru-RU" altLang="ru-RU" b="1" dirty="0">
                <a:solidFill>
                  <a:srgbClr val="5B9BD5"/>
                </a:solidFill>
                <a:latin typeface="Georgia" panose="02040502050405020303" pitchFamily="18" charset="0"/>
              </a:rPr>
              <a:t>равновесной орбиты</a:t>
            </a:r>
            <a:r>
              <a:rPr lang="ru-RU" altLang="ru-RU" dirty="0">
                <a:latin typeface="Georgia" panose="02040502050405020303" pitchFamily="18" charset="0"/>
              </a:rPr>
              <a:t> — частица должна совершать колебательное движение около равновесной орбиты</a:t>
            </a:r>
          </a:p>
          <a:p>
            <a:endParaRPr lang="ru-RU" altLang="ru-RU" sz="1200" dirty="0">
              <a:latin typeface="Georgia" panose="02040502050405020303" pitchFamily="18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Продольная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Векслер и </a:t>
            </a:r>
            <a:r>
              <a:rPr lang="ru-RU" dirty="0" err="1">
                <a:latin typeface="Georgia" panose="02040502050405020303" pitchFamily="18" charset="0"/>
              </a:rPr>
              <a:t>МакМиллан</a:t>
            </a:r>
            <a:r>
              <a:rPr lang="ru-RU" dirty="0">
                <a:latin typeface="Georgia" panose="02040502050405020303" pitchFamily="18" charset="0"/>
              </a:rPr>
              <a:t> независимо показали, что подстройкой частоты ускоряющего напряжения можно ускорять протоны до нескольких сотен МэВ (сгустками)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Пусть 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равновесная фаза </a:t>
            </a:r>
            <a:r>
              <a:rPr lang="en-US" dirty="0" err="1">
                <a:solidFill>
                  <a:srgbClr val="0070C0"/>
                </a:solidFill>
                <a:latin typeface="Georgia" panose="02040502050405020303" pitchFamily="18" charset="0"/>
              </a:rPr>
              <a:t>Φ</a:t>
            </a:r>
            <a:r>
              <a:rPr lang="en-US" baseline="-25000" dirty="0" err="1">
                <a:solidFill>
                  <a:srgbClr val="0070C0"/>
                </a:solidFill>
                <a:latin typeface="Georgia" panose="02040502050405020303" pitchFamily="18" charset="0"/>
              </a:rPr>
              <a:t>s</a:t>
            </a:r>
            <a:r>
              <a:rPr lang="ru-RU" dirty="0">
                <a:latin typeface="Georgia" panose="02040502050405020303" pitchFamily="18" charset="0"/>
              </a:rPr>
              <a:t> –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частицы проходят через ускоряющий зазор в одной и той же фазе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Точки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P</a:t>
            </a:r>
            <a:r>
              <a:rPr lang="en-US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1,2 </a:t>
            </a:r>
            <a:r>
              <a:rPr lang="ru-RU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точно соответствуют равновесной фазе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При увеличении энергии увеличивается скорость частиц (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ниже </a:t>
            </a:r>
            <a:r>
              <a:rPr lang="el-GR" dirty="0">
                <a:solidFill>
                  <a:srgbClr val="FF0000"/>
                </a:solidFill>
                <a:latin typeface="Georgia" panose="02040502050405020303" pitchFamily="18" charset="0"/>
              </a:rPr>
              <a:t>γ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-перехода</a:t>
            </a:r>
            <a:r>
              <a:rPr lang="ru-RU" dirty="0">
                <a:latin typeface="Georgia" panose="02040502050405020303" pitchFamily="18" charset="0"/>
              </a:rPr>
              <a:t>):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01B196-85DC-0677-DA73-0132EE729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96" y="3336879"/>
            <a:ext cx="4590204" cy="2095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5D8A47-4ECF-2203-F300-3B5896873480}"/>
              </a:ext>
            </a:extLst>
          </p:cNvPr>
          <p:cNvSpPr txBox="1"/>
          <p:nvPr/>
        </p:nvSpPr>
        <p:spPr>
          <a:xfrm>
            <a:off x="333997" y="5563235"/>
            <a:ext cx="11522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Точки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M</a:t>
            </a:r>
            <a:r>
              <a:rPr lang="en-US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, N</a:t>
            </a:r>
            <a:r>
              <a:rPr lang="en-US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1</a:t>
            </a: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 будут двигаться к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P1 </a:t>
            </a: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(локальная устойчивость)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=&gt; </a:t>
            </a: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фазовая устойчивость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Точки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M</a:t>
            </a:r>
            <a:r>
              <a:rPr lang="en-US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, N</a:t>
            </a:r>
            <a:r>
              <a:rPr lang="en-US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будут двигаться от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P2 </a:t>
            </a: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(локальная неустойчивость)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Выше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el-GR" dirty="0">
                <a:solidFill>
                  <a:srgbClr val="FF0000"/>
                </a:solidFill>
                <a:latin typeface="Georgia" panose="02040502050405020303" pitchFamily="18" charset="0"/>
              </a:rPr>
              <a:t>γ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-перехода </a:t>
            </a:r>
            <a:r>
              <a:rPr lang="ru-RU" dirty="0">
                <a:latin typeface="Georgia" panose="02040502050405020303" pitchFamily="18" charset="0"/>
              </a:rPr>
              <a:t>обратная ситуация</a:t>
            </a:r>
            <a:endParaRPr lang="en-US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7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Поперечная Устойчивость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FED8B7-B27A-77A7-687B-80754E6317BA}"/>
                  </a:ext>
                </a:extLst>
              </p:cNvPr>
              <p:cNvSpPr txBox="1"/>
              <p:nvPr/>
            </p:nvSpPr>
            <p:spPr>
              <a:xfrm>
                <a:off x="335998" y="909736"/>
                <a:ext cx="5423778" cy="2708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altLang="ru-RU" sz="18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Радиальная</a:t>
                </a:r>
              </a:p>
              <a:p>
                <a:r>
                  <a:rPr lang="ru-RU" altLang="ru-RU" dirty="0">
                    <a:latin typeface="Georgia" panose="02040502050405020303" pitchFamily="18" charset="0"/>
                  </a:rPr>
                  <a:t>Пусть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altLang="ru-RU" dirty="0">
                    <a:latin typeface="Cambria Math" panose="02040503050406030204" pitchFamily="18" charset="0"/>
                  </a:rPr>
                  <a:t> – поле на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altLang="ru-RU" b="0" i="0" dirty="0">
                    <a:latin typeface="Cambria Math" panose="02040503050406030204" pitchFamily="18" charset="0"/>
                  </a:rPr>
                  <a:t>, найдём </a:t>
                </a:r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ru-RU" altLang="ru-RU" dirty="0">
                    <a:latin typeface="Cambria Math" panose="02040503050406030204" pitchFamily="18" charset="0"/>
                  </a:rPr>
                  <a:t> на </a:t>
                </a:r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ru-RU" altLang="ru-RU" dirty="0">
                    <a:latin typeface="Cambria Math" panose="02040503050406030204" pitchFamily="18" charset="0"/>
                  </a:rPr>
                  <a:t>:</a:t>
                </a:r>
                <a:endParaRPr lang="ru-RU" altLang="ru-RU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altLang="ru-RU" i="1">
                          <a:latin typeface="Cambria Math" panose="02040503050406030204" pitchFamily="18" charset="0"/>
                        </a:rPr>
                        <m:t>ln</m:t>
                      </m:r>
                      <m:sSubSup>
                        <m:sSubSup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n-US" altLang="ru-RU" i="1">
                          <a:latin typeface="Cambria Math" panose="02040503050406030204" pitchFamily="18" charset="0"/>
                        </a:rPr>
                        <m:t>ln</m:t>
                      </m:r>
                      <m:sSubSup>
                        <m:sSubSup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en-US" altLang="ru-RU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ru-RU" i="1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ru-RU" i="1">
                          <a:latin typeface="Cambria Math" panose="02040503050406030204" pitchFamily="18" charset="0"/>
                        </a:rPr>
                        <m:t>ln</m:t>
                      </m:r>
                      <m:sSub>
                        <m:sSub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ru-RU" i="1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ru-RU" i="1">
                              <a:latin typeface="Cambria Math" panose="02040503050406030204" pitchFamily="18" charset="0"/>
                            </a:rPr>
                            <m:t>ln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altLang="ru-RU" i="1">
                          <a:latin typeface="Cambria Math" panose="02040503050406030204" pitchFamily="18" charset="0"/>
                        </a:rPr>
                        <m:t>ln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n-US" altLang="ru-RU" i="1">
                          <a:latin typeface="Cambria Math" panose="02040503050406030204" pitchFamily="18" charset="0"/>
                        </a:rPr>
                        <m:t>ln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ru-RU" b="0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𝑞𝑣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ru-RU" dirty="0">
                  <a:latin typeface="Georgia" panose="02040502050405020303" pitchFamily="18" charset="0"/>
                </a:endParaRPr>
              </a:p>
              <a:p>
                <a:r>
                  <a:rPr lang="ru-RU" dirty="0">
                    <a:latin typeface="Georgia" panose="02040502050405020303" pitchFamily="18" charset="0"/>
                  </a:rPr>
                  <a:t>Радиальная устойчивость существует</a:t>
                </a:r>
                <a:r>
                  <a:rPr lang="en-US" dirty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&lt;+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altLang="ru-RU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FED8B7-B27A-77A7-687B-80754E631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8" y="909736"/>
                <a:ext cx="5423778" cy="2708498"/>
              </a:xfrm>
              <a:prstGeom prst="rect">
                <a:avLst/>
              </a:prstGeom>
              <a:blipFill>
                <a:blip r:embed="rId5"/>
                <a:stretch>
                  <a:fillRect l="-899" t="-1124" b="-24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3CDF7-CAF9-5E92-2B9C-6D55C2817E28}"/>
                  </a:ext>
                </a:extLst>
              </p:cNvPr>
              <p:cNvSpPr txBox="1"/>
              <p:nvPr/>
            </p:nvSpPr>
            <p:spPr>
              <a:xfrm>
                <a:off x="335694" y="3613374"/>
                <a:ext cx="8604000" cy="3447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alt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Вертикальная</a:t>
                </a:r>
              </a:p>
              <a:p>
                <a:r>
                  <a:rPr lang="ru-RU" altLang="ru-RU" dirty="0">
                    <a:latin typeface="Georgia" panose="02040502050405020303" pitchFamily="18" charset="0"/>
                  </a:rPr>
                  <a:t>При вертикальном отклонении от медианной плоскости появляется вертикальная сила, возвращающая частицу при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, т.е. в спадающем магнитном поле вне медианной плоскости радиальная компонента поля и азимутальная скорость частицы обеспечивают вертикальную устойчивость.</a:t>
                </a:r>
              </a:p>
              <a:p>
                <a:r>
                  <a:rPr lang="ru-RU" altLang="ru-RU" dirty="0">
                    <a:latin typeface="Georgia" panose="02040502050405020303" pitchFamily="18" charset="0"/>
                  </a:rPr>
                  <a:t>Вертикальная и радиальная устойчивость существует</a:t>
                </a:r>
                <a14:m>
                  <m:oMath xmlns:m="http://schemas.openxmlformats.org/officeDocument/2006/math">
                    <m:r>
                      <a:rPr lang="ru-RU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&lt;+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 (поле должно спадать с увеличением радиуса но не очень быстро).</a:t>
                </a:r>
              </a:p>
              <a:p>
                <a:r>
                  <a:rPr lang="ru-RU" altLang="ru-RU" dirty="0">
                    <a:latin typeface="Georgia" panose="02040502050405020303" pitchFamily="18" charset="0"/>
                  </a:rPr>
                  <a:t>Наличие </a:t>
                </a:r>
                <a:r>
                  <a:rPr lang="ru-RU" altLang="ru-RU" dirty="0" err="1">
                    <a:latin typeface="Georgia" panose="02040502050405020303" pitchFamily="18" charset="0"/>
                  </a:rPr>
                  <a:t>квазиупругих</a:t>
                </a:r>
                <a:r>
                  <a:rPr lang="ru-RU" altLang="ru-RU" dirty="0">
                    <a:latin typeface="Georgia" panose="02040502050405020303" pitchFamily="18" charset="0"/>
                  </a:rPr>
                  <a:t> сил, возвращающих частицу на орбиту, и пропорциональных отклонениям </a:t>
                </a:r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ru-RU" dirty="0">
                    <a:latin typeface="Georgia" panose="02040502050405020303" pitchFamily="18" charset="0"/>
                  </a:rPr>
                  <a:t> </a:t>
                </a:r>
                <a:r>
                  <a:rPr lang="ru-RU" altLang="ru-RU" dirty="0">
                    <a:latin typeface="Georgia" panose="02040502050405020303" pitchFamily="18" charset="0"/>
                  </a:rPr>
                  <a:t>и </a:t>
                </a:r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, приводит к появлению </a:t>
                </a:r>
                <a:r>
                  <a:rPr lang="ru-RU" alt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бетатронных</a:t>
                </a:r>
                <a:r>
                  <a:rPr lang="ru-RU" altLang="ru-RU" b="1" dirty="0">
                    <a:latin typeface="Georgia" panose="02040502050405020303" pitchFamily="18" charset="0"/>
                  </a:rPr>
                  <a:t> </a:t>
                </a:r>
                <a:r>
                  <a:rPr lang="ru-RU" altLang="ru-RU" dirty="0">
                    <a:latin typeface="Georgia" panose="02040502050405020303" pitchFamily="18" charset="0"/>
                  </a:rPr>
                  <a:t>или </a:t>
                </a:r>
                <a:r>
                  <a:rPr lang="ru-RU" alt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свободные </a:t>
                </a:r>
                <a:r>
                  <a:rPr lang="ru-RU" altLang="ru-RU" dirty="0">
                    <a:latin typeface="Georgia" panose="02040502050405020303" pitchFamily="18" charset="0"/>
                  </a:rPr>
                  <a:t>колебаний частицы около орбиты при своем движении</a:t>
                </a:r>
                <a:endParaRPr lang="ru-RU" altLang="ru-RU" sz="20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3CDF7-CAF9-5E92-2B9C-6D55C2817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94" y="3613374"/>
                <a:ext cx="8604000" cy="3447098"/>
              </a:xfrm>
              <a:prstGeom prst="rect">
                <a:avLst/>
              </a:prstGeom>
              <a:blipFill>
                <a:blip r:embed="rId6"/>
                <a:stretch>
                  <a:fillRect l="-567" t="-1239" r="-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AC40AC-7018-5BB3-250F-B23CE6290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9776" y="898380"/>
            <a:ext cx="3116805" cy="27198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409B95-9D70-D964-DADF-55EAC6975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581" y="898380"/>
            <a:ext cx="3315419" cy="272608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5C4443F1-0062-178A-303A-69F1739B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95" y="4331127"/>
            <a:ext cx="3252305" cy="212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6E113D85-2E30-A46B-E4AF-082035980C84}"/>
                  </a:ext>
                </a:extLst>
              </p:cNvPr>
              <p:cNvSpPr/>
              <p:nvPr/>
            </p:nvSpPr>
            <p:spPr>
              <a:xfrm>
                <a:off x="9197847" y="3632441"/>
                <a:ext cx="2736000" cy="713628"/>
              </a:xfrm>
              <a:prstGeom prst="rect">
                <a:avLst/>
              </a:prstGeom>
              <a:solidFill>
                <a:srgbClr val="F69E00"/>
              </a:solidFill>
              <a:ln>
                <a:solidFill>
                  <a:srgbClr val="F69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rgbClr val="0000DE"/>
                    </a:solidFill>
                    <a:latin typeface="Georgia" panose="02040502050405020303" pitchFamily="18" charset="0"/>
                  </a:rPr>
                  <a:t>Показатель спада</a:t>
                </a:r>
                <a:r>
                  <a:rPr lang="en-US" sz="1600" b="1" dirty="0">
                    <a:solidFill>
                      <a:srgbClr val="0000DE"/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ru-RU" sz="1600" b="1" dirty="0">
                    <a:solidFill>
                      <a:srgbClr val="0000DE"/>
                    </a:solidFill>
                    <a:latin typeface="Georgia" panose="02040502050405020303" pitchFamily="18" charset="0"/>
                  </a:rPr>
                  <a:t>поля</a:t>
                </a:r>
                <a:endParaRPr lang="en-US" altLang="ru-RU" sz="1600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ru-RU" altLang="ru-R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𝑑𝐵</m:t>
                          </m:r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ru-RU" b="1" dirty="0">
                  <a:solidFill>
                    <a:srgbClr val="0000DE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6E113D85-2E30-A46B-E4AF-082035980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847" y="3632441"/>
                <a:ext cx="2736000" cy="713628"/>
              </a:xfrm>
              <a:prstGeom prst="rect">
                <a:avLst/>
              </a:prstGeom>
              <a:blipFill>
                <a:blip r:embed="rId10"/>
                <a:stretch>
                  <a:fillRect l="-665" t="-15126" r="-222" b="-5882"/>
                </a:stretch>
              </a:blipFill>
              <a:ln>
                <a:solidFill>
                  <a:srgbClr val="F69E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161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Синхротрон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247B5C-BC14-9798-1EF9-E2A21050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837" y="898380"/>
            <a:ext cx="3260163" cy="148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859CF653-EFFD-FDF0-CFE5-30AE8BC0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9999"/>
            <a:ext cx="3564000" cy="311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15A2857-BA95-6DD2-8CEC-F441CADDD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47258"/>
            <a:ext cx="3564000" cy="24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E4DC481B-930B-A814-BE85-51B3972661B1}"/>
                  </a:ext>
                </a:extLst>
              </p:cNvPr>
              <p:cNvSpPr/>
              <p:nvPr/>
            </p:nvSpPr>
            <p:spPr>
              <a:xfrm>
                <a:off x="9823918" y="2380272"/>
                <a:ext cx="1476000" cy="324000"/>
              </a:xfrm>
              <a:prstGeom prst="rect">
                <a:avLst/>
              </a:prstGeom>
              <a:solidFill>
                <a:srgbClr val="F69E00"/>
              </a:solidFill>
              <a:ln>
                <a:solidFill>
                  <a:srgbClr val="F69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&lt;+1</m:t>
                      </m:r>
                    </m:oMath>
                  </m:oMathPara>
                </a14:m>
                <a:endParaRPr lang="ru-RU" sz="2000" dirty="0">
                  <a:solidFill>
                    <a:schemeClr val="tx1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E4DC481B-930B-A814-BE85-51B397266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918" y="2380272"/>
                <a:ext cx="1476000" cy="324000"/>
              </a:xfrm>
              <a:prstGeom prst="rect">
                <a:avLst/>
              </a:prstGeom>
              <a:blipFill>
                <a:blip r:embed="rId8"/>
                <a:stretch>
                  <a:fillRect b="-3571"/>
                </a:stretch>
              </a:blipFill>
              <a:ln>
                <a:solidFill>
                  <a:srgbClr val="F69E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Таблица 23">
                <a:extLst>
                  <a:ext uri="{FF2B5EF4-FFF2-40B4-BE49-F238E27FC236}">
                    <a16:creationId xmlns:a16="http://schemas.microsoft.com/office/drawing/2014/main" id="{C093523E-1766-5974-0450-C541AD7110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1535070"/>
                  </p:ext>
                </p:extLst>
              </p:nvPr>
            </p:nvGraphicFramePr>
            <p:xfrm>
              <a:off x="3604171" y="4606383"/>
              <a:ext cx="5158045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365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155940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  <a:gridCol w="1716657">
                      <a:extLst>
                        <a:ext uri="{9D8B030D-6E8A-4147-A177-3AD203B41FA5}">
                          <a16:colId xmlns:a16="http://schemas.microsoft.com/office/drawing/2014/main" val="733936786"/>
                        </a:ext>
                      </a:extLst>
                    </a:gridCol>
                    <a:gridCol w="1201789">
                      <a:extLst>
                        <a:ext uri="{9D8B030D-6E8A-4147-A177-3AD203B41FA5}">
                          <a16:colId xmlns:a16="http://schemas.microsoft.com/office/drawing/2014/main" val="20523371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4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Циклотрон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Синхроциклотрон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Синхротрон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Поле,</a:t>
                          </a: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oMath>
                          </a14:m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Радиус,</a:t>
                          </a: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a14:m>
                          <a:endParaRPr lang="ru-RU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Частота,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oMath>
                          </a14:m>
                          <a:endParaRPr lang="ru-RU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уменьшается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52360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Таблица 23">
                <a:extLst>
                  <a:ext uri="{FF2B5EF4-FFF2-40B4-BE49-F238E27FC236}">
                    <a16:creationId xmlns:a16="http://schemas.microsoft.com/office/drawing/2014/main" id="{C093523E-1766-5974-0450-C541AD7110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1535070"/>
                  </p:ext>
                </p:extLst>
              </p:nvPr>
            </p:nvGraphicFramePr>
            <p:xfrm>
              <a:off x="3604171" y="4606383"/>
              <a:ext cx="5158045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365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155940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  <a:gridCol w="1716657">
                      <a:extLst>
                        <a:ext uri="{9D8B030D-6E8A-4147-A177-3AD203B41FA5}">
                          <a16:colId xmlns:a16="http://schemas.microsoft.com/office/drawing/2014/main" val="733936786"/>
                        </a:ext>
                      </a:extLst>
                    </a:gridCol>
                    <a:gridCol w="1201789">
                      <a:extLst>
                        <a:ext uri="{9D8B030D-6E8A-4147-A177-3AD203B41FA5}">
                          <a16:colId xmlns:a16="http://schemas.microsoft.com/office/drawing/2014/main" val="20523371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4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Циклотрон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Синхроциклотрон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Синхротрон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62" t="-101639" r="-376966" b="-2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94211" t="-101639" r="-253158" b="-2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30851" t="-101639" r="-70567" b="-2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62" t="-201639" r="-376966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30457" t="-201639" r="-1015" b="-1065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62" t="-301639" r="-376966" b="-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94211" t="-301639" r="-253158" b="-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уменьшается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523605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CF9DBC0-B176-38E4-1118-8ADB3B1B43B1}"/>
                  </a:ext>
                </a:extLst>
              </p:cNvPr>
              <p:cNvSpPr txBox="1"/>
              <p:nvPr/>
            </p:nvSpPr>
            <p:spPr>
              <a:xfrm>
                <a:off x="3564000" y="926623"/>
                <a:ext cx="5367837" cy="3335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Слабая фокусировка</a:t>
                </a:r>
                <a:endParaRPr lang="en-US" altLang="ru-RU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ru-RU" dirty="0"/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ru-RU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r>
                  <a:rPr lang="ru-RU" altLang="ru-RU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С-образный</a:t>
                </a:r>
                <a:r>
                  <a:rPr lang="ru-RU" altLang="ru-RU" dirty="0">
                    <a:latin typeface="Georgia" panose="02040502050405020303" pitchFamily="18" charset="0"/>
                  </a:rPr>
                  <a:t> магнит с увеличивающимся по радиусу зазором: отклоняет частицы и фокусирует в обоих направлениях</a:t>
                </a:r>
              </a:p>
              <a:p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Синхрофазотрон ОИЯИ: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eorgia" panose="02040502050405020303" pitchFamily="18" charset="0"/>
                  </a:rPr>
                  <a:t>p+ </a:t>
                </a:r>
                <a:r>
                  <a:rPr lang="ru-RU" dirty="0">
                    <a:latin typeface="Georgia" panose="02040502050405020303" pitchFamily="18" charset="0"/>
                  </a:rPr>
                  <a:t>10 ГэВ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Масса магнита 36 000 т</a:t>
                </a:r>
              </a:p>
              <a:p>
                <a:r>
                  <a:rPr lang="ru-RU" altLang="ru-RU" i="1" dirty="0">
                    <a:latin typeface="Georgia" panose="02040502050405020303" pitchFamily="18" charset="0"/>
                  </a:rPr>
                  <a:t>Самый тяжелый магнит когда-либо построенный человеком</a:t>
                </a:r>
                <a:endParaRPr lang="en-US" altLang="ru-RU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CF9DBC0-B176-38E4-1118-8ADB3B1B4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00" y="926623"/>
                <a:ext cx="5367837" cy="3335528"/>
              </a:xfrm>
              <a:prstGeom prst="rect">
                <a:avLst/>
              </a:prstGeom>
              <a:blipFill>
                <a:blip r:embed="rId10"/>
                <a:stretch>
                  <a:fillRect l="-1023" t="-1097" b="-20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8D6CC23-8F3E-A0A6-B20B-299D4C4A0C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574" y="4234297"/>
            <a:ext cx="3401426" cy="222753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7364B2A-C5B8-5978-3B27-BEE0746B0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243" y="2730207"/>
            <a:ext cx="2901351" cy="14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684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Жёсткая Фокусировка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DF4613-AF11-5190-40A1-A9FC519CE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45" y="3595167"/>
            <a:ext cx="2857500" cy="285750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F8716B51-945D-9D5F-D93B-91F1B1E75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59"/>
          <a:stretch/>
        </p:blipFill>
        <p:spPr bwMode="auto">
          <a:xfrm>
            <a:off x="5821445" y="898380"/>
            <a:ext cx="2933700" cy="249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A922EFA-FCB8-9E66-5297-D5FDBC29C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558" y="898381"/>
            <a:ext cx="3400442" cy="55542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BD51D9-3DB0-35B6-0482-16A5238AA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98380"/>
            <a:ext cx="3389221" cy="249249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43C9855-4739-0D2C-B2C0-782DEAF8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6098"/>
            <a:ext cx="5479598" cy="250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4A41F0-43F6-604A-ED9E-B2F6E93AF1EC}"/>
              </a:ext>
            </a:extLst>
          </p:cNvPr>
          <p:cNvSpPr txBox="1"/>
          <p:nvPr/>
        </p:nvSpPr>
        <p:spPr>
          <a:xfrm>
            <a:off x="3389221" y="1636793"/>
            <a:ext cx="2432223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alt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Магнит с совмещенными функциями</a:t>
            </a:r>
            <a:endParaRPr lang="en-US" altLang="ru-RU"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D1C499-8CB3-FC1E-EB1A-1B991F2BCC82}"/>
              </a:ext>
            </a:extLst>
          </p:cNvPr>
          <p:cNvSpPr txBox="1"/>
          <p:nvPr/>
        </p:nvSpPr>
        <p:spPr>
          <a:xfrm>
            <a:off x="1" y="3537466"/>
            <a:ext cx="5479598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alt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Магнит с раздельными функциями</a:t>
            </a:r>
            <a:endParaRPr lang="en-US" altLang="ru-RU"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5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Жёсткая Фокусировка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2809E-901C-8346-D4C2-53F091CB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41301" y="873224"/>
            <a:ext cx="3225543" cy="327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392221-0934-0E53-8E67-4AFE68F227B6}"/>
                  </a:ext>
                </a:extLst>
              </p:cNvPr>
              <p:cNvSpPr txBox="1"/>
              <p:nvPr/>
            </p:nvSpPr>
            <p:spPr>
              <a:xfrm>
                <a:off x="335999" y="906768"/>
                <a:ext cx="8580145" cy="3016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Georgia" panose="02040502050405020303" pitchFamily="18" charset="0"/>
                  </a:rPr>
                  <a:t>Если эквипотенциальная поверхность полюсов магнита представляет собой гиперболические цилиндры противоположной полярности, то потенциал: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ru-RU" b="0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eqArr>
                        </m:e>
                      </m:d>
                      <m:r>
                        <a:rPr lang="en-US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eqAr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;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𝑞𝑣</m:t>
                              </m:r>
                              <m:sSub>
                                <m:sSub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𝑞𝑣𝐺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𝑞𝑣</m:t>
                              </m:r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𝑞𝑣𝐺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ru-RU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Сила </a:t>
                </a:r>
                <a:r>
                  <a:rPr lang="ru-RU" dirty="0">
                    <a:latin typeface="Georgia" panose="02040502050405020303" pitchFamily="18" charset="0"/>
                  </a:rPr>
                  <a:t>пропорциональна </a:t>
                </a:r>
                <a:r>
                  <a:rPr lang="ru-RU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градиенту</a:t>
                </a:r>
                <a:r>
                  <a:rPr lang="ru-RU" dirty="0">
                    <a:latin typeface="Georgia" panose="02040502050405020303" pitchFamily="18" charset="0"/>
                  </a:rPr>
                  <a:t> и </a:t>
                </a:r>
                <a:r>
                  <a:rPr lang="ru-RU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отклонению</a:t>
                </a:r>
                <a:r>
                  <a:rPr lang="ru-RU" dirty="0">
                    <a:latin typeface="Georgia" panose="02040502050405020303" pitchFamily="18" charset="0"/>
                  </a:rPr>
                  <a:t> от продольной оси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𝑞𝐺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altLang="ru-RU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ru-RU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ru-RU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altLang="ru-RU" b="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392221-0934-0E53-8E67-4AFE68F22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906768"/>
                <a:ext cx="8580145" cy="3016147"/>
              </a:xfrm>
              <a:prstGeom prst="rect">
                <a:avLst/>
              </a:prstGeom>
              <a:blipFill>
                <a:blip r:embed="rId6"/>
                <a:stretch>
                  <a:fillRect l="-568" t="-12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>
            <a:extLst>
              <a:ext uri="{FF2B5EF4-FFF2-40B4-BE49-F238E27FC236}">
                <a16:creationId xmlns:a16="http://schemas.microsoft.com/office/drawing/2014/main" id="{3D733585-7CC7-F576-7092-8E770960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52" y="4158304"/>
            <a:ext cx="2865748" cy="229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B8FFA01-54C1-EE25-29F9-045C25A2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23" y="4161570"/>
            <a:ext cx="2458322" cy="229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E8EB54-CDE3-93BF-0F90-447A98356BF8}"/>
                  </a:ext>
                </a:extLst>
              </p:cNvPr>
              <p:cNvSpPr txBox="1"/>
              <p:nvPr/>
            </p:nvSpPr>
            <p:spPr>
              <a:xfrm>
                <a:off x="333997" y="3922915"/>
                <a:ext cx="6470825" cy="2431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Georgia" panose="02040502050405020303" pitchFamily="18" charset="0"/>
                  </a:rPr>
                  <a:t>Фокусное расстояние:</a:t>
                </a:r>
                <a:endParaRPr lang="en-US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alt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ru-RU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𝑘𝑙𝑥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m:rPr>
                                  <m:nor/>
                                </m:rPr>
                                <a:rPr lang="en-US" altLang="ru-RU" dirty="0">
                                  <a:latin typeface="Georgia" panose="02040502050405020303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𝑘𝑙𝑦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m:rPr>
                                  <m:nor/>
                                </m:rPr>
                                <a:rPr lang="en-US" altLang="ru-RU" dirty="0">
                                  <a:latin typeface="Georgia" panose="02040502050405020303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ru-RU" b="0" i="0" dirty="0">
                  <a:latin typeface="Cambria Math" panose="02040503050406030204" pitchFamily="18" charset="0"/>
                </a:endParaRPr>
              </a:p>
              <a:p>
                <a:r>
                  <a:rPr lang="ru-RU" dirty="0">
                    <a:latin typeface="Georgia" panose="02040502050405020303" pitchFamily="18" charset="0"/>
                  </a:rPr>
                  <a:t>Скалярный потенциал: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altLang="ru-RU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ru-RU" b="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E8EB54-CDE3-93BF-0F90-447A98356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3922915"/>
                <a:ext cx="6470825" cy="2431628"/>
              </a:xfrm>
              <a:prstGeom prst="rect">
                <a:avLst/>
              </a:prstGeom>
              <a:blipFill>
                <a:blip r:embed="rId9"/>
                <a:stretch>
                  <a:fillRect l="-848" t="-15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063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Качество Поля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6DDAE7B-D6B1-A270-5181-FD05C0A698BD}"/>
                  </a:ext>
                </a:extLst>
              </p:cNvPr>
              <p:cNvSpPr txBox="1"/>
              <p:nvPr/>
            </p:nvSpPr>
            <p:spPr>
              <a:xfrm>
                <a:off x="335999" y="906768"/>
                <a:ext cx="6782670" cy="3617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Georgia" panose="02040502050405020303" pitchFamily="18" charset="0"/>
                  </a:rPr>
                  <a:t>Формирование магнитного поля железным ярмом возможно только до наступления </a:t>
                </a:r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насыщения </a:t>
                </a:r>
                <a:r>
                  <a:rPr lang="ru-RU" dirty="0">
                    <a:latin typeface="Georgia" panose="02040502050405020303" pitchFamily="18" charset="0"/>
                  </a:rPr>
                  <a:t>(1,8-2,2Тл):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До 1,5 Тл железо усиливает поля в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dirty="0">
                    <a:latin typeface="Georgia" panose="02040502050405020303" pitchFamily="18" charset="0"/>
                  </a:rPr>
                  <a:t> раз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С 1,5 до 2,2 Тл усиление спадает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Свыше 2,2 Тл усиление от железа пропадает, токи становятся слишком высоки для использования резистивных обмоток</a:t>
                </a:r>
                <a:endParaRPr lang="ru-RU" altLang="ru-RU" b="0" dirty="0">
                  <a:latin typeface="Georgia" panose="02040502050405020303" pitchFamily="18" charset="0"/>
                </a:endParaRPr>
              </a:p>
              <a:p>
                <a:endParaRPr lang="ru-RU" altLang="ru-RU" dirty="0">
                  <a:latin typeface="Georgia" panose="02040502050405020303" pitchFamily="18" charset="0"/>
                </a:endParaRPr>
              </a:p>
              <a:p>
                <a:r>
                  <a:rPr lang="ru-RU" alt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Качество магнитного поля</a:t>
                </a:r>
                <a:r>
                  <a:rPr lang="ru-RU" altLang="ru-RU" b="0" dirty="0">
                    <a:latin typeface="Georgia" panose="02040502050405020303" pitchFamily="18" charset="0"/>
                  </a:rPr>
                  <a:t> описывается «гармониками»: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1800" i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𝑖𝐵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1800" i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i="0">
                              <a:latin typeface="Cambria Math" charset="0"/>
                            </a:rPr>
                            <m:t>−4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1800" i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charset="0"/>
                            </a:rPr>
                            <m:t>𝑛</m:t>
                          </m:r>
                          <m:r>
                            <a:rPr lang="en-US" sz="1800" i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1800" i="0"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endChr m:val="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800" i="0">
                          <a:latin typeface="Cambria Math" charset="0"/>
                        </a:rPr>
                        <m:t>+</m:t>
                      </m:r>
                      <m:r>
                        <a:rPr lang="en-US" sz="1800" i="1">
                          <a:latin typeface="Cambria Math" charset="0"/>
                        </a:rPr>
                        <m:t>𝑖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1800" i="0">
                          <a:latin typeface="Cambria Math" charset="0"/>
                        </a:rPr>
                        <m:t>)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1800" i="0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𝑖𝑦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i="1">
                              <a:latin typeface="Cambria Math" charset="0"/>
                            </a:rPr>
                            <m:t>𝑛</m:t>
                          </m:r>
                          <m:r>
                            <a:rPr lang="en-US" sz="1800" i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sz="1800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charset="0"/>
                        </a:rPr>
                        <m:t>𝑧</m:t>
                      </m:r>
                      <m:r>
                        <a:rPr lang="en-US" sz="1800" i="0">
                          <a:latin typeface="Cambria Math" charset="0"/>
                        </a:rPr>
                        <m:t>=</m:t>
                      </m:r>
                      <m:r>
                        <a:rPr lang="en-US" sz="1800" i="1">
                          <a:latin typeface="Cambria Math" charset="0"/>
                        </a:rPr>
                        <m:t>𝑥</m:t>
                      </m:r>
                      <m:r>
                        <a:rPr lang="en-US" sz="1800" i="0">
                          <a:latin typeface="Cambria Math" charset="0"/>
                        </a:rPr>
                        <m:t>+</m:t>
                      </m:r>
                      <m:r>
                        <a:rPr lang="en-US" sz="1800" i="1">
                          <a:latin typeface="Cambria Math" charset="0"/>
                        </a:rPr>
                        <m:t>𝑖𝑦</m:t>
                      </m:r>
                      <m:r>
                        <a:rPr lang="en-US" sz="1800" i="0">
                          <a:latin typeface="Cambria Math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=1…,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 ≤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charset="0"/>
                            </a:rPr>
                            <m:t>1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6DDAE7B-D6B1-A270-5181-FD05C0A69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906768"/>
                <a:ext cx="6782670" cy="3617593"/>
              </a:xfrm>
              <a:prstGeom prst="rect">
                <a:avLst/>
              </a:prstGeom>
              <a:blipFill>
                <a:blip r:embed="rId5"/>
                <a:stretch>
                  <a:fillRect l="-719" t="-1012" r="-1168" b="-5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7">
            <a:extLst>
              <a:ext uri="{FF2B5EF4-FFF2-40B4-BE49-F238E27FC236}">
                <a16:creationId xmlns:a16="http://schemas.microsoft.com/office/drawing/2014/main" id="{95F00C8C-7C39-2CA1-9C89-AB534E329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3825" y="906768"/>
            <a:ext cx="5068175" cy="35840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6E796D-121F-9911-BC92-941DDFCB6F9F}"/>
              </a:ext>
            </a:extLst>
          </p:cNvPr>
          <p:cNvSpPr txBox="1"/>
          <p:nvPr/>
        </p:nvSpPr>
        <p:spPr>
          <a:xfrm>
            <a:off x="7118669" y="4213818"/>
            <a:ext cx="2155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latin typeface="Georgia" panose="02040502050405020303" pitchFamily="18" charset="0"/>
                <a:ea typeface="Arial" charset="0"/>
                <a:cs typeface="Arial" charset="0"/>
              </a:rPr>
              <a:t>Courtesy A. Milanese, CERN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C16D2AA9-8C9C-3140-D5B1-6EF228E0A8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8893" y="4485045"/>
            <a:ext cx="3953107" cy="19718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4F059C-3A2B-7C54-3245-2C6E95DD6917}"/>
                  </a:ext>
                </a:extLst>
              </p:cNvPr>
              <p:cNvSpPr txBox="1"/>
              <p:nvPr/>
            </p:nvSpPr>
            <p:spPr>
              <a:xfrm>
                <a:off x="5426015" y="4884389"/>
                <a:ext cx="2812878" cy="1178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altLang="ru-RU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Эффективная длинна</a:t>
                </a:r>
                <a:endParaRPr lang="ru-RU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GB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altLang="ru-RU" b="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4F059C-3A2B-7C54-3245-2C6E95DD6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015" y="4884389"/>
                <a:ext cx="2812878" cy="1178912"/>
              </a:xfrm>
              <a:prstGeom prst="rect">
                <a:avLst/>
              </a:prstGeom>
              <a:blipFill>
                <a:blip r:embed="rId8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Таблица 23">
                <a:extLst>
                  <a:ext uri="{FF2B5EF4-FFF2-40B4-BE49-F238E27FC236}">
                    <a16:creationId xmlns:a16="http://schemas.microsoft.com/office/drawing/2014/main" id="{B5666663-4D8A-E208-4861-EB04847B79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8222493"/>
                  </p:ext>
                </p:extLst>
              </p:nvPr>
            </p:nvGraphicFramePr>
            <p:xfrm>
              <a:off x="1" y="4532088"/>
              <a:ext cx="5426014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986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3466145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Магнит</a:t>
                          </a:r>
                          <a:endParaRPr lang="ru-RU" sz="18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«Разрешенные» гармоники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800" b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endParaRPr lang="en-US" sz="18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n=1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Диполь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n=3,5,7,...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n=2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Квадруполь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n=6,10,14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48094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n=3 </a:t>
                          </a:r>
                          <a:r>
                            <a:rPr lang="ru-RU" sz="1800" kern="1200" dirty="0" err="1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Секступоль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n=9,15,21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8395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n=4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Октуполь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n=12,20,28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5743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Таблица 23">
                <a:extLst>
                  <a:ext uri="{FF2B5EF4-FFF2-40B4-BE49-F238E27FC236}">
                    <a16:creationId xmlns:a16="http://schemas.microsoft.com/office/drawing/2014/main" id="{B5666663-4D8A-E208-4861-EB04847B79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8222493"/>
                  </p:ext>
                </p:extLst>
              </p:nvPr>
            </p:nvGraphicFramePr>
            <p:xfrm>
              <a:off x="1" y="4532088"/>
              <a:ext cx="5426014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986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3466145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Магнит</a:t>
                          </a:r>
                          <a:endParaRPr lang="ru-RU" sz="18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6942" t="-8197" r="-351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n=1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Диполь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n=3,5,7,...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n=2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Квадруполь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n=6,10,14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48094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n=3 </a:t>
                          </a:r>
                          <a:r>
                            <a:rPr lang="ru-RU" sz="1800" kern="1200" dirty="0" err="1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Секступоль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n=9,15,21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8395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n=4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Октуполь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n=12,20,28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5743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7503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«Гармоники» Поля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2810DEA-B1B1-8F0C-D153-F0CD89E2B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39" y="911542"/>
            <a:ext cx="8415730" cy="555110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8B7D763-21A7-0D54-CAC4-576B6704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069" y="1023606"/>
            <a:ext cx="3062920" cy="24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7">
            <a:extLst>
              <a:ext uri="{FF2B5EF4-FFF2-40B4-BE49-F238E27FC236}">
                <a16:creationId xmlns:a16="http://schemas.microsoft.com/office/drawing/2014/main" id="{6495E0C9-E92A-FBC5-1913-CF3FD6382C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139" y="3630075"/>
            <a:ext cx="2730780" cy="27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93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Применение Сверхпроводимости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7DBE8A-3FBB-984B-9486-E05FB8D17285}"/>
                  </a:ext>
                </a:extLst>
              </p:cNvPr>
              <p:cNvSpPr txBox="1"/>
              <p:nvPr/>
            </p:nvSpPr>
            <p:spPr>
              <a:xfrm>
                <a:off x="336000" y="906768"/>
                <a:ext cx="7056000" cy="208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Магнитная жёсткость </a:t>
                </a:r>
                <a:r>
                  <a:rPr lang="en-US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p+ 1</a:t>
                </a:r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ТэВ: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b="0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𝑇𝑒𝑉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=3339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Тл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=1,5 Тл⇒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=2226 м;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≈14 км </m:t>
                      </m:r>
                    </m:oMath>
                  </m:oMathPara>
                </a14:m>
                <a:endParaRPr lang="ru-RU" dirty="0">
                  <a:latin typeface="Georgia" panose="02040502050405020303" pitchFamily="18" charset="0"/>
                </a:endParaRPr>
              </a:p>
              <a:p>
                <a:r>
                  <a:rPr lang="ru-RU" dirty="0">
                    <a:latin typeface="Georgia" panose="02040502050405020303" pitchFamily="18" charset="0"/>
                  </a:rPr>
                  <a:t>Сверхпроводящий магнит 4,4 Тл: </a:t>
                </a:r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≈6,3 км </m:t>
                    </m:r>
                  </m:oMath>
                </a14:m>
                <a:endParaRPr lang="ru-RU" dirty="0">
                  <a:latin typeface="Georgia" panose="02040502050405020303" pitchFamily="18" charset="0"/>
                </a:endParaRPr>
              </a:p>
              <a:p>
                <a:endParaRPr lang="ru-RU" altLang="ru-RU" b="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7DBE8A-3FBB-984B-9486-E05FB8D17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906768"/>
                <a:ext cx="7056000" cy="2080634"/>
              </a:xfrm>
              <a:prstGeom prst="rect">
                <a:avLst/>
              </a:prstGeom>
              <a:blipFill>
                <a:blip r:embed="rId5"/>
                <a:stretch>
                  <a:fillRect l="-691" t="-20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>
            <a:extLst>
              <a:ext uri="{FF2B5EF4-FFF2-40B4-BE49-F238E27FC236}">
                <a16:creationId xmlns:a16="http://schemas.microsoft.com/office/drawing/2014/main" id="{3EDA4290-7BF1-10BE-79D0-11042AE5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000" y="906768"/>
            <a:ext cx="4800000" cy="28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74A7CA0-4C31-CF75-79F4-855C21F1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7" y="2706271"/>
            <a:ext cx="2716934" cy="338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04FBE36-3A74-AC98-1FFC-1F38BF96F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2" y="3030978"/>
            <a:ext cx="407534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72ACB0-86DF-7071-F704-95A340CE675D}"/>
              </a:ext>
            </a:extLst>
          </p:cNvPr>
          <p:cNvSpPr txBox="1"/>
          <p:nvPr/>
        </p:nvSpPr>
        <p:spPr>
          <a:xfrm>
            <a:off x="333997" y="6103947"/>
            <a:ext cx="271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М. Уилсон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8616E3-5171-D10B-8F3A-35B972E4417A}"/>
              </a:ext>
            </a:extLst>
          </p:cNvPr>
          <p:cNvSpPr txBox="1"/>
          <p:nvPr/>
        </p:nvSpPr>
        <p:spPr>
          <a:xfrm>
            <a:off x="3183792" y="5773375"/>
            <a:ext cx="4075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Г.Г. </a:t>
            </a:r>
            <a:r>
              <a:rPr lang="ru-RU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Ходжибагиян</a:t>
            </a: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C095A0B2-BD6F-E2D1-140C-282069EC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4327" y="3779919"/>
            <a:ext cx="4075346" cy="267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1BBBDC7D-AB26-5B38-ABF6-1C5182A47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327" y="6173485"/>
            <a:ext cx="180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400" b="0" dirty="0">
                <a:latin typeface="Georgia" panose="02040502050405020303" pitchFamily="18" charset="0"/>
              </a:rPr>
              <a:t>Courtesy L. Rossi</a:t>
            </a:r>
          </a:p>
        </p:txBody>
      </p:sp>
    </p:spTree>
    <p:extLst>
      <p:ext uri="{BB962C8B-B14F-4D97-AF65-F5344CB8AC3E}">
        <p14:creationId xmlns:p14="http://schemas.microsoft.com/office/powerpoint/2010/main" val="1601318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Возмущение Орбиты</a:t>
            </a:r>
            <a:endParaRPr lang="ru-RU" sz="36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90F8F3-9188-B365-6C19-2A0F0A42A6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0"/>
          <a:stretch/>
        </p:blipFill>
        <p:spPr>
          <a:xfrm>
            <a:off x="2076910" y="2286946"/>
            <a:ext cx="7821790" cy="17338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FB53F0-1104-98BC-25A2-1972554BE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1"/>
          <a:stretch/>
        </p:blipFill>
        <p:spPr>
          <a:xfrm>
            <a:off x="6043439" y="4071849"/>
            <a:ext cx="5814564" cy="10592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96323D0-C170-CBC4-A589-65421CA80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97" y="4267179"/>
            <a:ext cx="5339015" cy="19313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35708B-B417-C89A-292C-8750DFAD8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439" y="5182172"/>
            <a:ext cx="5814564" cy="12116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94718B-4260-CADE-22B1-99DD98F5F96E}"/>
                  </a:ext>
                </a:extLst>
              </p:cNvPr>
              <p:cNvSpPr txBox="1"/>
              <p:nvPr/>
            </p:nvSpPr>
            <p:spPr>
              <a:xfrm>
                <a:off x="333997" y="1470446"/>
                <a:ext cx="6091668" cy="7151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94718B-4260-CADE-22B1-99DD98F5F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1470446"/>
                <a:ext cx="6091668" cy="7151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280845-CB3B-DFAE-33D5-28CD068BF035}"/>
                  </a:ext>
                </a:extLst>
              </p:cNvPr>
              <p:cNvSpPr txBox="1"/>
              <p:nvPr/>
            </p:nvSpPr>
            <p:spPr>
              <a:xfrm>
                <a:off x="7685386" y="1478960"/>
                <a:ext cx="4172617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US" sz="2000" b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280845-CB3B-DFAE-33D5-28CD068BF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386" y="1478960"/>
                <a:ext cx="4172617" cy="6915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2EC8EFE-2EB6-19FA-600F-DDAC876CA6B1}"/>
              </a:ext>
            </a:extLst>
          </p:cNvPr>
          <p:cNvSpPr/>
          <p:nvPr/>
        </p:nvSpPr>
        <p:spPr>
          <a:xfrm>
            <a:off x="3661371" y="905134"/>
            <a:ext cx="4864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Основные соотношения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08173-7CD6-1BCB-5B22-72D4B7EC1165}"/>
              </a:ext>
            </a:extLst>
          </p:cNvPr>
          <p:cNvSpPr txBox="1"/>
          <p:nvPr/>
        </p:nvSpPr>
        <p:spPr>
          <a:xfrm>
            <a:off x="333994" y="900000"/>
            <a:ext cx="11527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Georgia" panose="02040502050405020303" pitchFamily="18" charset="0"/>
              </a:rPr>
              <a:t>В основе работы ускорителя заряженных частиц лежит взаимодействие заряженных частиц с 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электрическим</a:t>
            </a:r>
            <a:r>
              <a:rPr lang="ru-RU" sz="2200" dirty="0">
                <a:latin typeface="Georgia" panose="02040502050405020303" pitchFamily="18" charset="0"/>
              </a:rPr>
              <a:t> и 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магнитным</a:t>
            </a:r>
            <a:r>
              <a:rPr lang="ru-RU" sz="2200" dirty="0">
                <a:latin typeface="Georgia" panose="02040502050405020303" pitchFamily="18" charset="0"/>
              </a:rPr>
              <a:t> полями.</a:t>
            </a:r>
            <a:endParaRPr lang="en-US" sz="2200" b="0" dirty="0"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EB5C16-77F2-161F-7D25-AE57DDB17A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886" y="3540934"/>
            <a:ext cx="1767114" cy="291195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A9F016D-C9F5-A52D-25A2-B668E994A7B4}"/>
              </a:ext>
            </a:extLst>
          </p:cNvPr>
          <p:cNvGrpSpPr/>
          <p:nvPr/>
        </p:nvGrpSpPr>
        <p:grpSpPr>
          <a:xfrm>
            <a:off x="28575" y="4471149"/>
            <a:ext cx="10073110" cy="1981744"/>
            <a:chOff x="95405" y="1279384"/>
            <a:chExt cx="10073110" cy="1981744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6849993-3F97-1958-B399-F79E6FF0AC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61079" y="1530000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B09001A-ED83-BCE3-BD64-BFA77F808A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158" y="2072174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2389360-E4EE-0C41-5D65-039180FC02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3237" y="1537303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B2A84E0-DF02-9CA7-1A4F-5F4A5FB5EF9A}"/>
                </a:ext>
              </a:extLst>
            </p:cNvPr>
            <p:cNvSpPr>
              <a:spLocks/>
            </p:cNvSpPr>
            <p:nvPr/>
          </p:nvSpPr>
          <p:spPr>
            <a:xfrm>
              <a:off x="8805395" y="2079477"/>
              <a:ext cx="684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44CF372-8B1F-1209-A42E-9B6E446E3AF8}"/>
                </a:ext>
              </a:extLst>
            </p:cNvPr>
            <p:cNvSpPr/>
            <p:nvPr/>
          </p:nvSpPr>
          <p:spPr>
            <a:xfrm>
              <a:off x="7607570" y="1537303"/>
              <a:ext cx="241492" cy="10821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EA82FD60-CFAE-4A2B-53F5-23AE5259E778}"/>
                </a:ext>
              </a:extLst>
            </p:cNvPr>
            <p:cNvSpPr>
              <a:spLocks/>
            </p:cNvSpPr>
            <p:nvPr/>
          </p:nvSpPr>
          <p:spPr>
            <a:xfrm>
              <a:off x="9484515" y="1537303"/>
              <a:ext cx="684000" cy="108217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4274C200-80B9-0EE2-737B-FFD53B1709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158" y="2721128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Georgia" panose="02040502050405020303" pitchFamily="18" charset="0"/>
                </a:rPr>
                <a:t>Магниты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D2479AE1-85D7-2D88-C139-63A6644CFB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44316" y="2721128"/>
              <a:ext cx="1368000" cy="54000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Georgia" panose="02040502050405020303" pitchFamily="18" charset="0"/>
                </a:rPr>
                <a:t>Резонатор</a:t>
              </a:r>
            </a:p>
          </p:txBody>
        </p:sp>
        <p:sp>
          <p:nvSpPr>
            <p:cNvPr id="22" name="Полилиния 35">
              <a:extLst>
                <a:ext uri="{FF2B5EF4-FFF2-40B4-BE49-F238E27FC236}">
                  <a16:creationId xmlns:a16="http://schemas.microsoft.com/office/drawing/2014/main" id="{26F12CFA-FE86-983B-40B2-617BB51A7DDE}"/>
                </a:ext>
              </a:extLst>
            </p:cNvPr>
            <p:cNvSpPr/>
            <p:nvPr/>
          </p:nvSpPr>
          <p:spPr>
            <a:xfrm>
              <a:off x="1048071" y="1279384"/>
              <a:ext cx="8953500" cy="1250068"/>
            </a:xfrm>
            <a:custGeom>
              <a:avLst/>
              <a:gdLst>
                <a:gd name="connsiteX0" fmla="*/ 0 w 9086850"/>
                <a:gd name="connsiteY0" fmla="*/ 1152525 h 1262961"/>
                <a:gd name="connsiteX1" fmla="*/ 809625 w 9086850"/>
                <a:gd name="connsiteY1" fmla="*/ 609600 h 1262961"/>
                <a:gd name="connsiteX2" fmla="*/ 1552575 w 9086850"/>
                <a:gd name="connsiteY2" fmla="*/ 438150 h 1262961"/>
                <a:gd name="connsiteX3" fmla="*/ 2190750 w 9086850"/>
                <a:gd name="connsiteY3" fmla="*/ 676275 h 1262961"/>
                <a:gd name="connsiteX4" fmla="*/ 2609850 w 9086850"/>
                <a:gd name="connsiteY4" fmla="*/ 1133475 h 1262961"/>
                <a:gd name="connsiteX5" fmla="*/ 3276600 w 9086850"/>
                <a:gd name="connsiteY5" fmla="*/ 1190625 h 1262961"/>
                <a:gd name="connsiteX6" fmla="*/ 3981450 w 9086850"/>
                <a:gd name="connsiteY6" fmla="*/ 1057275 h 1262961"/>
                <a:gd name="connsiteX7" fmla="*/ 4352925 w 9086850"/>
                <a:gd name="connsiteY7" fmla="*/ 638175 h 1262961"/>
                <a:gd name="connsiteX8" fmla="*/ 5076825 w 9086850"/>
                <a:gd name="connsiteY8" fmla="*/ 390525 h 1262961"/>
                <a:gd name="connsiteX9" fmla="*/ 5695950 w 9086850"/>
                <a:gd name="connsiteY9" fmla="*/ 628650 h 1262961"/>
                <a:gd name="connsiteX10" fmla="*/ 7867650 w 9086850"/>
                <a:gd name="connsiteY10" fmla="*/ 1238250 h 1262961"/>
                <a:gd name="connsiteX11" fmla="*/ 8515350 w 9086850"/>
                <a:gd name="connsiteY11" fmla="*/ 1057275 h 1262961"/>
                <a:gd name="connsiteX12" fmla="*/ 8963025 w 9086850"/>
                <a:gd name="connsiteY12" fmla="*/ 266700 h 1262961"/>
                <a:gd name="connsiteX13" fmla="*/ 9086850 w 9086850"/>
                <a:gd name="connsiteY13" fmla="*/ 0 h 1262961"/>
                <a:gd name="connsiteX0" fmla="*/ 0 w 9086850"/>
                <a:gd name="connsiteY0" fmla="*/ 1152525 h 1262961"/>
                <a:gd name="connsiteX1" fmla="*/ 809625 w 9086850"/>
                <a:gd name="connsiteY1" fmla="*/ 609600 h 1262961"/>
                <a:gd name="connsiteX2" fmla="*/ 1552575 w 9086850"/>
                <a:gd name="connsiteY2" fmla="*/ 438150 h 1262961"/>
                <a:gd name="connsiteX3" fmla="*/ 2190750 w 9086850"/>
                <a:gd name="connsiteY3" fmla="*/ 676275 h 1262961"/>
                <a:gd name="connsiteX4" fmla="*/ 2609850 w 9086850"/>
                <a:gd name="connsiteY4" fmla="*/ 1133475 h 1262961"/>
                <a:gd name="connsiteX5" fmla="*/ 3276600 w 9086850"/>
                <a:gd name="connsiteY5" fmla="*/ 1190625 h 1262961"/>
                <a:gd name="connsiteX6" fmla="*/ 3981450 w 9086850"/>
                <a:gd name="connsiteY6" fmla="*/ 1057275 h 1262961"/>
                <a:gd name="connsiteX7" fmla="*/ 4457700 w 9086850"/>
                <a:gd name="connsiteY7" fmla="*/ 657225 h 1262961"/>
                <a:gd name="connsiteX8" fmla="*/ 5076825 w 9086850"/>
                <a:gd name="connsiteY8" fmla="*/ 390525 h 1262961"/>
                <a:gd name="connsiteX9" fmla="*/ 5695950 w 9086850"/>
                <a:gd name="connsiteY9" fmla="*/ 628650 h 1262961"/>
                <a:gd name="connsiteX10" fmla="*/ 7867650 w 9086850"/>
                <a:gd name="connsiteY10" fmla="*/ 1238250 h 1262961"/>
                <a:gd name="connsiteX11" fmla="*/ 8515350 w 9086850"/>
                <a:gd name="connsiteY11" fmla="*/ 1057275 h 1262961"/>
                <a:gd name="connsiteX12" fmla="*/ 8963025 w 9086850"/>
                <a:gd name="connsiteY12" fmla="*/ 266700 h 1262961"/>
                <a:gd name="connsiteX13" fmla="*/ 9086850 w 9086850"/>
                <a:gd name="connsiteY13" fmla="*/ 0 h 1262961"/>
                <a:gd name="connsiteX0" fmla="*/ 0 w 9086850"/>
                <a:gd name="connsiteY0" fmla="*/ 1152525 h 1257759"/>
                <a:gd name="connsiteX1" fmla="*/ 809625 w 9086850"/>
                <a:gd name="connsiteY1" fmla="*/ 609600 h 1257759"/>
                <a:gd name="connsiteX2" fmla="*/ 1552575 w 9086850"/>
                <a:gd name="connsiteY2" fmla="*/ 438150 h 1257759"/>
                <a:gd name="connsiteX3" fmla="*/ 2190750 w 9086850"/>
                <a:gd name="connsiteY3" fmla="*/ 676275 h 1257759"/>
                <a:gd name="connsiteX4" fmla="*/ 2609850 w 9086850"/>
                <a:gd name="connsiteY4" fmla="*/ 1133475 h 1257759"/>
                <a:gd name="connsiteX5" fmla="*/ 3276600 w 9086850"/>
                <a:gd name="connsiteY5" fmla="*/ 1190625 h 1257759"/>
                <a:gd name="connsiteX6" fmla="*/ 3981450 w 9086850"/>
                <a:gd name="connsiteY6" fmla="*/ 1057275 h 1257759"/>
                <a:gd name="connsiteX7" fmla="*/ 4457700 w 9086850"/>
                <a:gd name="connsiteY7" fmla="*/ 657225 h 1257759"/>
                <a:gd name="connsiteX8" fmla="*/ 5076825 w 9086850"/>
                <a:gd name="connsiteY8" fmla="*/ 390525 h 1257759"/>
                <a:gd name="connsiteX9" fmla="*/ 5791200 w 9086850"/>
                <a:gd name="connsiteY9" fmla="*/ 704850 h 1257759"/>
                <a:gd name="connsiteX10" fmla="*/ 7867650 w 9086850"/>
                <a:gd name="connsiteY10" fmla="*/ 1238250 h 1257759"/>
                <a:gd name="connsiteX11" fmla="*/ 8515350 w 9086850"/>
                <a:gd name="connsiteY11" fmla="*/ 1057275 h 1257759"/>
                <a:gd name="connsiteX12" fmla="*/ 8963025 w 9086850"/>
                <a:gd name="connsiteY12" fmla="*/ 266700 h 1257759"/>
                <a:gd name="connsiteX13" fmla="*/ 9086850 w 9086850"/>
                <a:gd name="connsiteY13" fmla="*/ 0 h 1257759"/>
                <a:gd name="connsiteX0" fmla="*/ 0 w 9086850"/>
                <a:gd name="connsiteY0" fmla="*/ 1152525 h 1257759"/>
                <a:gd name="connsiteX1" fmla="*/ 809625 w 9086850"/>
                <a:gd name="connsiteY1" fmla="*/ 609600 h 1257759"/>
                <a:gd name="connsiteX2" fmla="*/ 1552575 w 9086850"/>
                <a:gd name="connsiteY2" fmla="*/ 438150 h 1257759"/>
                <a:gd name="connsiteX3" fmla="*/ 2190750 w 9086850"/>
                <a:gd name="connsiteY3" fmla="*/ 676275 h 1257759"/>
                <a:gd name="connsiteX4" fmla="*/ 2609850 w 9086850"/>
                <a:gd name="connsiteY4" fmla="*/ 1133475 h 1257759"/>
                <a:gd name="connsiteX5" fmla="*/ 3276600 w 9086850"/>
                <a:gd name="connsiteY5" fmla="*/ 1190625 h 1257759"/>
                <a:gd name="connsiteX6" fmla="*/ 3981450 w 9086850"/>
                <a:gd name="connsiteY6" fmla="*/ 1057275 h 1257759"/>
                <a:gd name="connsiteX7" fmla="*/ 4457700 w 9086850"/>
                <a:gd name="connsiteY7" fmla="*/ 657225 h 1257759"/>
                <a:gd name="connsiteX8" fmla="*/ 5076825 w 9086850"/>
                <a:gd name="connsiteY8" fmla="*/ 342900 h 1257759"/>
                <a:gd name="connsiteX9" fmla="*/ 5791200 w 9086850"/>
                <a:gd name="connsiteY9" fmla="*/ 704850 h 1257759"/>
                <a:gd name="connsiteX10" fmla="*/ 7867650 w 9086850"/>
                <a:gd name="connsiteY10" fmla="*/ 1238250 h 1257759"/>
                <a:gd name="connsiteX11" fmla="*/ 8515350 w 9086850"/>
                <a:gd name="connsiteY11" fmla="*/ 1057275 h 1257759"/>
                <a:gd name="connsiteX12" fmla="*/ 8963025 w 9086850"/>
                <a:gd name="connsiteY12" fmla="*/ 266700 h 1257759"/>
                <a:gd name="connsiteX13" fmla="*/ 9086850 w 9086850"/>
                <a:gd name="connsiteY13" fmla="*/ 0 h 1257759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276600 w 9086850"/>
                <a:gd name="connsiteY5" fmla="*/ 1190625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515350 w 9086850"/>
                <a:gd name="connsiteY11" fmla="*/ 1057275 h 1274907"/>
                <a:gd name="connsiteX12" fmla="*/ 8963025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276600 w 9086850"/>
                <a:gd name="connsiteY5" fmla="*/ 1190625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667750 w 9086850"/>
                <a:gd name="connsiteY11" fmla="*/ 1057275 h 1274907"/>
                <a:gd name="connsiteX12" fmla="*/ 8963025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276600 w 9086850"/>
                <a:gd name="connsiteY5" fmla="*/ 1190625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667750 w 9086850"/>
                <a:gd name="connsiteY11" fmla="*/ 1057275 h 1274907"/>
                <a:gd name="connsiteX12" fmla="*/ 9029700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381375 w 9086850"/>
                <a:gd name="connsiteY5" fmla="*/ 1219200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667750 w 9086850"/>
                <a:gd name="connsiteY11" fmla="*/ 1057275 h 1274907"/>
                <a:gd name="connsiteX12" fmla="*/ 9029700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8643"/>
                <a:gd name="connsiteX1" fmla="*/ 809625 w 9086850"/>
                <a:gd name="connsiteY1" fmla="*/ 609600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52500 w 9086850"/>
                <a:gd name="connsiteY1" fmla="*/ 561975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542925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71763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281238 w 9086850"/>
                <a:gd name="connsiteY3" fmla="*/ 738187 h 1278643"/>
                <a:gd name="connsiteX4" fmla="*/ 2671763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281238 w 9086850"/>
                <a:gd name="connsiteY3" fmla="*/ 738187 h 1278643"/>
                <a:gd name="connsiteX4" fmla="*/ 2674145 w 9086850"/>
                <a:gd name="connsiteY4" fmla="*/ 954881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600200 w 9086850"/>
                <a:gd name="connsiteY2" fmla="*/ 438150 h 1278643"/>
                <a:gd name="connsiteX3" fmla="*/ 2281238 w 9086850"/>
                <a:gd name="connsiteY3" fmla="*/ 738187 h 1278643"/>
                <a:gd name="connsiteX4" fmla="*/ 2674145 w 9086850"/>
                <a:gd name="connsiteY4" fmla="*/ 954881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93256 w 8898731"/>
                <a:gd name="connsiteY5" fmla="*/ 1219200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93256 w 8898731"/>
                <a:gd name="connsiteY5" fmla="*/ 1219200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93256 w 8898731"/>
                <a:gd name="connsiteY5" fmla="*/ 1219200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24200 w 8898731"/>
                <a:gd name="connsiteY5" fmla="*/ 1240631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24200 w 8898731"/>
                <a:gd name="connsiteY5" fmla="*/ 1240631 h 1278643"/>
                <a:gd name="connsiteX6" fmla="*/ 3843338 w 8898731"/>
                <a:gd name="connsiteY6" fmla="*/ 10191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24200 w 8898731"/>
                <a:gd name="connsiteY5" fmla="*/ 1240631 h 1278643"/>
                <a:gd name="connsiteX6" fmla="*/ 3843338 w 8898731"/>
                <a:gd name="connsiteY6" fmla="*/ 1019175 h 1278643"/>
                <a:gd name="connsiteX7" fmla="*/ 4243387 w 8898731"/>
                <a:gd name="connsiteY7" fmla="*/ 697706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917781"/>
                <a:gd name="connsiteY0" fmla="*/ 1035843 h 1278643"/>
                <a:gd name="connsiteX1" fmla="*/ 726281 w 8917781"/>
                <a:gd name="connsiteY1" fmla="*/ 707231 h 1278643"/>
                <a:gd name="connsiteX2" fmla="*/ 1412081 w 8917781"/>
                <a:gd name="connsiteY2" fmla="*/ 438150 h 1278643"/>
                <a:gd name="connsiteX3" fmla="*/ 2093119 w 8917781"/>
                <a:gd name="connsiteY3" fmla="*/ 738187 h 1278643"/>
                <a:gd name="connsiteX4" fmla="*/ 2486026 w 8917781"/>
                <a:gd name="connsiteY4" fmla="*/ 954881 h 1278643"/>
                <a:gd name="connsiteX5" fmla="*/ 3124200 w 8917781"/>
                <a:gd name="connsiteY5" fmla="*/ 1240631 h 1278643"/>
                <a:gd name="connsiteX6" fmla="*/ 3843338 w 8917781"/>
                <a:gd name="connsiteY6" fmla="*/ 1019175 h 1278643"/>
                <a:gd name="connsiteX7" fmla="*/ 4243387 w 8917781"/>
                <a:gd name="connsiteY7" fmla="*/ 697706 h 1278643"/>
                <a:gd name="connsiteX8" fmla="*/ 4888706 w 8917781"/>
                <a:gd name="connsiteY8" fmla="*/ 342900 h 1278643"/>
                <a:gd name="connsiteX9" fmla="*/ 5593556 w 8917781"/>
                <a:gd name="connsiteY9" fmla="*/ 647700 h 1278643"/>
                <a:gd name="connsiteX10" fmla="*/ 7765256 w 8917781"/>
                <a:gd name="connsiteY10" fmla="*/ 1257300 h 1278643"/>
                <a:gd name="connsiteX11" fmla="*/ 8479631 w 8917781"/>
                <a:gd name="connsiteY11" fmla="*/ 1057275 h 1278643"/>
                <a:gd name="connsiteX12" fmla="*/ 8841581 w 8917781"/>
                <a:gd name="connsiteY12" fmla="*/ 266700 h 1278643"/>
                <a:gd name="connsiteX13" fmla="*/ 8917781 w 8917781"/>
                <a:gd name="connsiteY13" fmla="*/ 0 h 1278643"/>
                <a:gd name="connsiteX0" fmla="*/ 0 w 8917781"/>
                <a:gd name="connsiteY0" fmla="*/ 1035843 h 1278643"/>
                <a:gd name="connsiteX1" fmla="*/ 726281 w 8917781"/>
                <a:gd name="connsiteY1" fmla="*/ 707231 h 1278643"/>
                <a:gd name="connsiteX2" fmla="*/ 1412081 w 8917781"/>
                <a:gd name="connsiteY2" fmla="*/ 438150 h 1278643"/>
                <a:gd name="connsiteX3" fmla="*/ 2093119 w 8917781"/>
                <a:gd name="connsiteY3" fmla="*/ 738187 h 1278643"/>
                <a:gd name="connsiteX4" fmla="*/ 2486026 w 8917781"/>
                <a:gd name="connsiteY4" fmla="*/ 954881 h 1278643"/>
                <a:gd name="connsiteX5" fmla="*/ 3124200 w 8917781"/>
                <a:gd name="connsiteY5" fmla="*/ 1240631 h 1278643"/>
                <a:gd name="connsiteX6" fmla="*/ 3843338 w 8917781"/>
                <a:gd name="connsiteY6" fmla="*/ 1019175 h 1278643"/>
                <a:gd name="connsiteX7" fmla="*/ 4243387 w 8917781"/>
                <a:gd name="connsiteY7" fmla="*/ 697706 h 1278643"/>
                <a:gd name="connsiteX8" fmla="*/ 4888706 w 8917781"/>
                <a:gd name="connsiteY8" fmla="*/ 342900 h 1278643"/>
                <a:gd name="connsiteX9" fmla="*/ 5593556 w 8917781"/>
                <a:gd name="connsiteY9" fmla="*/ 647700 h 1278643"/>
                <a:gd name="connsiteX10" fmla="*/ 7765256 w 8917781"/>
                <a:gd name="connsiteY10" fmla="*/ 1257300 h 1278643"/>
                <a:gd name="connsiteX11" fmla="*/ 8479631 w 8917781"/>
                <a:gd name="connsiteY11" fmla="*/ 1057275 h 1278643"/>
                <a:gd name="connsiteX12" fmla="*/ 8841581 w 8917781"/>
                <a:gd name="connsiteY12" fmla="*/ 266700 h 1278643"/>
                <a:gd name="connsiteX13" fmla="*/ 8917781 w 8917781"/>
                <a:gd name="connsiteY13" fmla="*/ 0 h 1278643"/>
                <a:gd name="connsiteX0" fmla="*/ 0 w 8953500"/>
                <a:gd name="connsiteY0" fmla="*/ 1007268 h 1250068"/>
                <a:gd name="connsiteX1" fmla="*/ 726281 w 8953500"/>
                <a:gd name="connsiteY1" fmla="*/ 678656 h 1250068"/>
                <a:gd name="connsiteX2" fmla="*/ 1412081 w 8953500"/>
                <a:gd name="connsiteY2" fmla="*/ 409575 h 1250068"/>
                <a:gd name="connsiteX3" fmla="*/ 2093119 w 8953500"/>
                <a:gd name="connsiteY3" fmla="*/ 709612 h 1250068"/>
                <a:gd name="connsiteX4" fmla="*/ 2486026 w 8953500"/>
                <a:gd name="connsiteY4" fmla="*/ 926306 h 1250068"/>
                <a:gd name="connsiteX5" fmla="*/ 3124200 w 8953500"/>
                <a:gd name="connsiteY5" fmla="*/ 1212056 h 1250068"/>
                <a:gd name="connsiteX6" fmla="*/ 3843338 w 8953500"/>
                <a:gd name="connsiteY6" fmla="*/ 990600 h 1250068"/>
                <a:gd name="connsiteX7" fmla="*/ 4243387 w 8953500"/>
                <a:gd name="connsiteY7" fmla="*/ 669131 h 1250068"/>
                <a:gd name="connsiteX8" fmla="*/ 4888706 w 8953500"/>
                <a:gd name="connsiteY8" fmla="*/ 314325 h 1250068"/>
                <a:gd name="connsiteX9" fmla="*/ 5593556 w 8953500"/>
                <a:gd name="connsiteY9" fmla="*/ 619125 h 1250068"/>
                <a:gd name="connsiteX10" fmla="*/ 7765256 w 8953500"/>
                <a:gd name="connsiteY10" fmla="*/ 1228725 h 1250068"/>
                <a:gd name="connsiteX11" fmla="*/ 8479631 w 8953500"/>
                <a:gd name="connsiteY11" fmla="*/ 1028700 h 1250068"/>
                <a:gd name="connsiteX12" fmla="*/ 8841581 w 8953500"/>
                <a:gd name="connsiteY12" fmla="*/ 238125 h 1250068"/>
                <a:gd name="connsiteX13" fmla="*/ 8953500 w 8953500"/>
                <a:gd name="connsiteY13" fmla="*/ 0 h 1250068"/>
                <a:gd name="connsiteX0" fmla="*/ 0 w 8953500"/>
                <a:gd name="connsiteY0" fmla="*/ 1007268 h 1250068"/>
                <a:gd name="connsiteX1" fmla="*/ 726281 w 8953500"/>
                <a:gd name="connsiteY1" fmla="*/ 678656 h 1250068"/>
                <a:gd name="connsiteX2" fmla="*/ 1412081 w 8953500"/>
                <a:gd name="connsiteY2" fmla="*/ 409575 h 1250068"/>
                <a:gd name="connsiteX3" fmla="*/ 2093119 w 8953500"/>
                <a:gd name="connsiteY3" fmla="*/ 709612 h 1250068"/>
                <a:gd name="connsiteX4" fmla="*/ 2486026 w 8953500"/>
                <a:gd name="connsiteY4" fmla="*/ 926306 h 1250068"/>
                <a:gd name="connsiteX5" fmla="*/ 3124200 w 8953500"/>
                <a:gd name="connsiteY5" fmla="*/ 1212056 h 1250068"/>
                <a:gd name="connsiteX6" fmla="*/ 3843338 w 8953500"/>
                <a:gd name="connsiteY6" fmla="*/ 990600 h 1250068"/>
                <a:gd name="connsiteX7" fmla="*/ 4243387 w 8953500"/>
                <a:gd name="connsiteY7" fmla="*/ 669131 h 1250068"/>
                <a:gd name="connsiteX8" fmla="*/ 4888706 w 8953500"/>
                <a:gd name="connsiteY8" fmla="*/ 314325 h 1250068"/>
                <a:gd name="connsiteX9" fmla="*/ 5593556 w 8953500"/>
                <a:gd name="connsiteY9" fmla="*/ 619125 h 1250068"/>
                <a:gd name="connsiteX10" fmla="*/ 7765256 w 8953500"/>
                <a:gd name="connsiteY10" fmla="*/ 1228725 h 1250068"/>
                <a:gd name="connsiteX11" fmla="*/ 8479631 w 8953500"/>
                <a:gd name="connsiteY11" fmla="*/ 1028700 h 1250068"/>
                <a:gd name="connsiteX12" fmla="*/ 8841581 w 8953500"/>
                <a:gd name="connsiteY12" fmla="*/ 238125 h 1250068"/>
                <a:gd name="connsiteX13" fmla="*/ 8953500 w 8953500"/>
                <a:gd name="connsiteY13" fmla="*/ 0 h 125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3500" h="1250068">
                  <a:moveTo>
                    <a:pt x="0" y="1007268"/>
                  </a:moveTo>
                  <a:cubicBezTo>
                    <a:pt x="299244" y="823910"/>
                    <a:pt x="490934" y="778271"/>
                    <a:pt x="726281" y="678656"/>
                  </a:cubicBezTo>
                  <a:cubicBezTo>
                    <a:pt x="961628" y="579041"/>
                    <a:pt x="1184275" y="404416"/>
                    <a:pt x="1412081" y="409575"/>
                  </a:cubicBezTo>
                  <a:cubicBezTo>
                    <a:pt x="1639887" y="414734"/>
                    <a:pt x="1914128" y="623490"/>
                    <a:pt x="2093119" y="709612"/>
                  </a:cubicBezTo>
                  <a:cubicBezTo>
                    <a:pt x="2272110" y="795734"/>
                    <a:pt x="2314179" y="842565"/>
                    <a:pt x="2486026" y="926306"/>
                  </a:cubicBezTo>
                  <a:cubicBezTo>
                    <a:pt x="2657873" y="1010047"/>
                    <a:pt x="2897981" y="1201340"/>
                    <a:pt x="3124200" y="1212056"/>
                  </a:cubicBezTo>
                  <a:cubicBezTo>
                    <a:pt x="3350419" y="1222772"/>
                    <a:pt x="3656807" y="1081087"/>
                    <a:pt x="3843338" y="990600"/>
                  </a:cubicBezTo>
                  <a:cubicBezTo>
                    <a:pt x="4029869" y="900113"/>
                    <a:pt x="4069159" y="781843"/>
                    <a:pt x="4243387" y="669131"/>
                  </a:cubicBezTo>
                  <a:cubicBezTo>
                    <a:pt x="4417615" y="556419"/>
                    <a:pt x="4663678" y="322659"/>
                    <a:pt x="4888706" y="314325"/>
                  </a:cubicBezTo>
                  <a:cubicBezTo>
                    <a:pt x="5113734" y="305991"/>
                    <a:pt x="5114131" y="466725"/>
                    <a:pt x="5593556" y="619125"/>
                  </a:cubicBezTo>
                  <a:cubicBezTo>
                    <a:pt x="6072981" y="771525"/>
                    <a:pt x="7284244" y="1160463"/>
                    <a:pt x="7765256" y="1228725"/>
                  </a:cubicBezTo>
                  <a:cubicBezTo>
                    <a:pt x="8246269" y="1296988"/>
                    <a:pt x="8300244" y="1193800"/>
                    <a:pt x="8479631" y="1028700"/>
                  </a:cubicBezTo>
                  <a:cubicBezTo>
                    <a:pt x="8659018" y="863600"/>
                    <a:pt x="8762603" y="409575"/>
                    <a:pt x="8841581" y="238125"/>
                  </a:cubicBezTo>
                  <a:cubicBezTo>
                    <a:pt x="8920559" y="66675"/>
                    <a:pt x="8937626" y="46831"/>
                    <a:pt x="89535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D7FFC2-976D-CDE7-332F-A3E502AC7411}"/>
                </a:ext>
              </a:extLst>
            </p:cNvPr>
            <p:cNvSpPr txBox="1"/>
            <p:nvPr/>
          </p:nvSpPr>
          <p:spPr>
            <a:xfrm>
              <a:off x="95405" y="2395152"/>
              <a:ext cx="2108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Georgia" panose="02040502050405020303" pitchFamily="18" charset="0"/>
                </a:rPr>
                <a:t>Равновесная орбита</a:t>
              </a: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D3D958F-0B17-280B-C057-D1ECD607F6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29" y="1622848"/>
            <a:ext cx="3578971" cy="18222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C055A93D-E004-1C7C-32AF-6AFB8183EEB7}"/>
                  </a:ext>
                </a:extLst>
              </p:cNvPr>
              <p:cNvSpPr/>
              <p:nvPr/>
            </p:nvSpPr>
            <p:spPr>
              <a:xfrm>
                <a:off x="330679" y="1622848"/>
                <a:ext cx="8282350" cy="2747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8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Сила Лоренца: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ru-RU" sz="2400" b="1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  <a:p>
                <a:pPr marL="268288" indent="-268288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Магнитное поле отклоняет частицу не изменяя её энергии – задаёт траекторию по которой движется частица (орбиту)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Действует в поперечном направлении к орбите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ba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bar>
                  </m:oMath>
                </a14:m>
                <a:endParaRPr lang="ru-RU" sz="2200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pPr marL="268288" indent="-268288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Электрическое поле</a:t>
                </a:r>
                <a:r>
                  <a:rPr lang="en-US" sz="2200" dirty="0">
                    <a:latin typeface="Georgia" panose="02040502050405020303" pitchFamily="18" charset="0"/>
                  </a:rPr>
                  <a:t> </a:t>
                </a:r>
                <a:r>
                  <a:rPr lang="ru-RU" sz="2200" dirty="0">
                    <a:latin typeface="Georgia" panose="02040502050405020303" pitchFamily="18" charset="0"/>
                  </a:rPr>
                  <a:t>способно совершать работу над частицей – увеличивать её энергию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Действует в продольном направлении к орбите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bar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C055A93D-E004-1C7C-32AF-6AFB8183EE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79" y="1622848"/>
                <a:ext cx="8282350" cy="2747675"/>
              </a:xfrm>
              <a:prstGeom prst="rect">
                <a:avLst/>
              </a:prstGeom>
              <a:blipFill>
                <a:blip r:embed="rId7"/>
                <a:stretch>
                  <a:fillRect l="-1472" r="-957" b="-35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Базовый Принцип Работы Ускорителя</a:t>
            </a:r>
          </a:p>
        </p:txBody>
      </p:sp>
    </p:spTree>
    <p:extLst>
      <p:ext uri="{BB962C8B-B14F-4D97-AF65-F5344CB8AC3E}">
        <p14:creationId xmlns:p14="http://schemas.microsoft.com/office/powerpoint/2010/main" val="2175251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Возмущение Орбиты</a:t>
            </a:r>
            <a:endParaRPr lang="ru-RU" sz="36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2EC8EFE-2EB6-19FA-600F-DDAC876CA6B1}"/>
              </a:ext>
            </a:extLst>
          </p:cNvPr>
          <p:cNvSpPr/>
          <p:nvPr/>
        </p:nvSpPr>
        <p:spPr>
          <a:xfrm>
            <a:off x="3234000" y="905134"/>
            <a:ext cx="572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В циклических установках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B0DE60-435F-0DD3-1B5D-82B966E949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1"/>
          <a:stretch/>
        </p:blipFill>
        <p:spPr>
          <a:xfrm>
            <a:off x="6503436" y="2121229"/>
            <a:ext cx="5354567" cy="39260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B4547-74A9-5D72-58BB-5E2A4046F64E}"/>
                  </a:ext>
                </a:extLst>
              </p:cNvPr>
              <p:cNvSpPr txBox="1"/>
              <p:nvPr/>
            </p:nvSpPr>
            <p:spPr>
              <a:xfrm>
                <a:off x="3055776" y="1388282"/>
                <a:ext cx="6111550" cy="507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B4547-74A9-5D72-58BB-5E2A4046F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776" y="1388282"/>
                <a:ext cx="6111550" cy="5070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C009FFE-54F5-5933-CDFA-8179915E2A2E}"/>
                  </a:ext>
                </a:extLst>
              </p:cNvPr>
              <p:cNvSpPr/>
              <p:nvPr/>
            </p:nvSpPr>
            <p:spPr>
              <a:xfrm>
                <a:off x="333997" y="2118640"/>
                <a:ext cx="5756856" cy="2241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dirty="0">
                    <a:latin typeface="Georgia" panose="02040502050405020303" pitchFamily="18" charset="0"/>
                  </a:rPr>
                  <a:t>Для </a:t>
                </a:r>
                <a:r>
                  <a:rPr lang="en-US" sz="24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m</a:t>
                </a:r>
                <a:r>
                  <a:rPr lang="en-US" sz="2400" dirty="0">
                    <a:latin typeface="Georgia" panose="02040502050405020303" pitchFamily="18" charset="0"/>
                  </a:rPr>
                  <a:t> </a:t>
                </a:r>
                <a:r>
                  <a:rPr lang="ru-RU" sz="2400" dirty="0">
                    <a:latin typeface="Georgia" panose="02040502050405020303" pitchFamily="18" charset="0"/>
                  </a:rPr>
                  <a:t>корректоров и</a:t>
                </a:r>
                <a:r>
                  <a:rPr lang="en-US" sz="2400" dirty="0">
                    <a:latin typeface="Georgia" panose="02040502050405020303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n</a:t>
                </a:r>
                <a:r>
                  <a:rPr lang="ru-RU" sz="2400" dirty="0">
                    <a:latin typeface="Georgia" panose="02040502050405020303" pitchFamily="18" charset="0"/>
                  </a:rPr>
                  <a:t> МПП:</a:t>
                </a:r>
              </a:p>
              <a:p>
                <a:endParaRPr lang="ru-RU" sz="2400" dirty="0">
                  <a:latin typeface="Georgia" panose="02040502050405020303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ru-RU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ru-RU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2400" dirty="0"/>
              </a:p>
            </p:txBody>
          </p:sp>
        </mc:Choice>
        <mc:Fallback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C009FFE-54F5-5933-CDFA-8179915E2A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2118640"/>
                <a:ext cx="5756856" cy="2241255"/>
              </a:xfrm>
              <a:prstGeom prst="rect">
                <a:avLst/>
              </a:prstGeom>
              <a:blipFill>
                <a:blip r:embed="rId7"/>
                <a:stretch>
                  <a:fillRect t="-21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F2AB11-43E4-5AB4-6EDC-6A53F32AB135}"/>
                  </a:ext>
                </a:extLst>
              </p:cNvPr>
              <p:cNvSpPr txBox="1"/>
              <p:nvPr/>
            </p:nvSpPr>
            <p:spPr>
              <a:xfrm>
                <a:off x="462653" y="5167275"/>
                <a:ext cx="5528408" cy="8221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ru-RU" sz="2400" b="1" u="sng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Задача коррекции орбиты</a:t>
                </a:r>
                <a:r>
                  <a:rPr lang="en-US" sz="2400" b="1" u="sng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:</a:t>
                </a:r>
                <a:endParaRPr lang="ru-RU" sz="2400" b="1" u="sng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ru-RU" sz="2400" b="1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F2AB11-43E4-5AB4-6EDC-6A53F32AB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53" y="5167275"/>
                <a:ext cx="5528408" cy="822148"/>
              </a:xfrm>
              <a:prstGeom prst="rect">
                <a:avLst/>
              </a:prstGeom>
              <a:blipFill>
                <a:blip r:embed="rId8"/>
                <a:stretch>
                  <a:fillRect t="-118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E693ADF-5BE1-8378-A00E-36999317C2CD}"/>
              </a:ext>
            </a:extLst>
          </p:cNvPr>
          <p:cNvSpPr/>
          <p:nvPr/>
        </p:nvSpPr>
        <p:spPr>
          <a:xfrm>
            <a:off x="355572" y="5167275"/>
            <a:ext cx="5756856" cy="882331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424412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8406C3-70AC-052D-3ADE-B7178288C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51" y="1140077"/>
            <a:ext cx="2023425" cy="21767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12301D-74CE-F521-2FD6-921822692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377" y="1145783"/>
            <a:ext cx="2008978" cy="21612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CE4392-E908-4A3A-EA0F-2B82933340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21" y="1145783"/>
            <a:ext cx="2008978" cy="21612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BF2E3E-29E1-795E-A06A-9A13B6BBD3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51" y="3891334"/>
            <a:ext cx="2023425" cy="21767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1720A0-3434-C286-9C8E-EFA43FAC86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377" y="3901169"/>
            <a:ext cx="2008978" cy="21612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821805-2BB7-FB5E-D588-E50EC5AF9E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21" y="3901169"/>
            <a:ext cx="2008978" cy="21612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3CC5DC-D170-7526-6A21-83EB58BF568F}"/>
              </a:ext>
            </a:extLst>
          </p:cNvPr>
          <p:cNvSpPr txBox="1"/>
          <p:nvPr/>
        </p:nvSpPr>
        <p:spPr>
          <a:xfrm>
            <a:off x="6077651" y="3316831"/>
            <a:ext cx="1976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Georgia" panose="02040502050405020303" pitchFamily="18" charset="0"/>
              </a:rPr>
              <a:t>«Прямой»</a:t>
            </a:r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Georgia" panose="02040502050405020303" pitchFamily="18" charset="0"/>
              </a:rPr>
              <a:t>Диполь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EC42CC-F6B7-8A78-6ED9-4767415900B8}"/>
              </a:ext>
            </a:extLst>
          </p:cNvPr>
          <p:cNvSpPr txBox="1"/>
          <p:nvPr/>
        </p:nvSpPr>
        <p:spPr>
          <a:xfrm>
            <a:off x="8239769" y="3306995"/>
            <a:ext cx="17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Georgia" panose="02040502050405020303" pitchFamily="18" charset="0"/>
              </a:rPr>
              <a:t>«Косой»</a:t>
            </a:r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Georgia" panose="02040502050405020303" pitchFamily="18" charset="0"/>
              </a:rPr>
              <a:t>Диполь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1871DA-9BD0-1ADB-2183-A1630FFD32E6}"/>
              </a:ext>
            </a:extLst>
          </p:cNvPr>
          <p:cNvSpPr txBox="1"/>
          <p:nvPr/>
        </p:nvSpPr>
        <p:spPr>
          <a:xfrm>
            <a:off x="10044489" y="3316831"/>
            <a:ext cx="228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Georgia" panose="02040502050405020303" pitchFamily="18" charset="0"/>
              </a:rPr>
              <a:t>«Косой» Квадруполь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9CA4D2-68C6-5A8D-1E29-868F30E99DCD}"/>
              </a:ext>
            </a:extLst>
          </p:cNvPr>
          <p:cNvSpPr txBox="1"/>
          <p:nvPr/>
        </p:nvSpPr>
        <p:spPr>
          <a:xfrm>
            <a:off x="5927227" y="6058104"/>
            <a:ext cx="2268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Georgia" panose="02040502050405020303" pitchFamily="18" charset="0"/>
              </a:rPr>
              <a:t>«Прямой» </a:t>
            </a:r>
            <a:r>
              <a:rPr lang="ru-RU" sz="1600" dirty="0" err="1">
                <a:solidFill>
                  <a:srgbClr val="FF0000"/>
                </a:solidFill>
                <a:latin typeface="Georgia" panose="02040502050405020303" pitchFamily="18" charset="0"/>
              </a:rPr>
              <a:t>Сектуполь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F4E07C-331E-37DF-14B5-41AFF9744FA4}"/>
              </a:ext>
            </a:extLst>
          </p:cNvPr>
          <p:cNvSpPr txBox="1"/>
          <p:nvPr/>
        </p:nvSpPr>
        <p:spPr>
          <a:xfrm>
            <a:off x="8060873" y="6068088"/>
            <a:ext cx="2160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Georgia" panose="02040502050405020303" pitchFamily="18" charset="0"/>
              </a:rPr>
              <a:t>«Косой» </a:t>
            </a:r>
            <a:r>
              <a:rPr lang="ru-RU" sz="1600" dirty="0" err="1">
                <a:solidFill>
                  <a:srgbClr val="FF0000"/>
                </a:solidFill>
                <a:latin typeface="Georgia" panose="02040502050405020303" pitchFamily="18" charset="0"/>
              </a:rPr>
              <a:t>Секступоль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81BC26-B547-14FA-A557-B3FFF4182968}"/>
              </a:ext>
            </a:extLst>
          </p:cNvPr>
          <p:cNvSpPr txBox="1"/>
          <p:nvPr/>
        </p:nvSpPr>
        <p:spPr>
          <a:xfrm>
            <a:off x="10113753" y="6071215"/>
            <a:ext cx="2147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Georgia" panose="02040502050405020303" pitchFamily="18" charset="0"/>
              </a:rPr>
              <a:t>«Прямой» Октуполь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28C12E-FF5F-1963-DF06-18FC25C71C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915409"/>
            <a:ext cx="6000750" cy="2960034"/>
          </a:xfrm>
          <a:prstGeom prst="rect">
            <a:avLst/>
          </a:prstGeom>
        </p:spPr>
      </p:pic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D0C32E7A-BD91-11CA-492F-250441829486}"/>
              </a:ext>
            </a:extLst>
          </p:cNvPr>
          <p:cNvSpPr/>
          <p:nvPr/>
        </p:nvSpPr>
        <p:spPr>
          <a:xfrm>
            <a:off x="1399540" y="2687578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id="{00B7A87E-F6BD-340F-A8E8-C3D8BE7BA947}"/>
              </a:ext>
            </a:extLst>
          </p:cNvPr>
          <p:cNvSpPr/>
          <p:nvPr/>
        </p:nvSpPr>
        <p:spPr>
          <a:xfrm>
            <a:off x="2288540" y="2687577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70FF287B-F4E2-A49E-3CB2-A7D7CF941B9D}"/>
              </a:ext>
            </a:extLst>
          </p:cNvPr>
          <p:cNvSpPr/>
          <p:nvPr/>
        </p:nvSpPr>
        <p:spPr>
          <a:xfrm>
            <a:off x="3170872" y="2714622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33EE23F7-13FD-7D3F-846D-52B3D38FDF90}"/>
              </a:ext>
            </a:extLst>
          </p:cNvPr>
          <p:cNvSpPr/>
          <p:nvPr/>
        </p:nvSpPr>
        <p:spPr>
          <a:xfrm>
            <a:off x="4064952" y="2714622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CEDB45B4-820D-58EC-5F03-15063CFFDCE6}"/>
              </a:ext>
            </a:extLst>
          </p:cNvPr>
          <p:cNvSpPr/>
          <p:nvPr/>
        </p:nvSpPr>
        <p:spPr>
          <a:xfrm>
            <a:off x="4941305" y="2714622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>
            <a:extLst>
              <a:ext uri="{FF2B5EF4-FFF2-40B4-BE49-F238E27FC236}">
                <a16:creationId xmlns:a16="http://schemas.microsoft.com/office/drawing/2014/main" id="{64ECD79C-BBA6-6864-9DA5-1DB01CAF9227}"/>
              </a:ext>
            </a:extLst>
          </p:cNvPr>
          <p:cNvSpPr/>
          <p:nvPr/>
        </p:nvSpPr>
        <p:spPr>
          <a:xfrm>
            <a:off x="5822565" y="2714621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2A803371-D806-F1F9-03D2-86010453A5DB}"/>
              </a:ext>
            </a:extLst>
          </p:cNvPr>
          <p:cNvSpPr/>
          <p:nvPr/>
        </p:nvSpPr>
        <p:spPr>
          <a:xfrm>
            <a:off x="1397039" y="3230503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D66398E8-5B26-3502-0974-7082C68EAF8D}"/>
              </a:ext>
            </a:extLst>
          </p:cNvPr>
          <p:cNvSpPr/>
          <p:nvPr/>
        </p:nvSpPr>
        <p:spPr>
          <a:xfrm>
            <a:off x="2286039" y="3257548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>
            <a:extLst>
              <a:ext uri="{FF2B5EF4-FFF2-40B4-BE49-F238E27FC236}">
                <a16:creationId xmlns:a16="http://schemas.microsoft.com/office/drawing/2014/main" id="{F6F48DFA-0F61-D7AC-6E00-D82000608B82}"/>
              </a:ext>
            </a:extLst>
          </p:cNvPr>
          <p:cNvSpPr/>
          <p:nvPr/>
        </p:nvSpPr>
        <p:spPr>
          <a:xfrm>
            <a:off x="3168371" y="3257547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>
            <a:extLst>
              <a:ext uri="{FF2B5EF4-FFF2-40B4-BE49-F238E27FC236}">
                <a16:creationId xmlns:a16="http://schemas.microsoft.com/office/drawing/2014/main" id="{B2AAA932-890D-A0BC-D562-5E16DFE6453C}"/>
              </a:ext>
            </a:extLst>
          </p:cNvPr>
          <p:cNvSpPr/>
          <p:nvPr/>
        </p:nvSpPr>
        <p:spPr>
          <a:xfrm>
            <a:off x="4062451" y="3257547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>
            <a:extLst>
              <a:ext uri="{FF2B5EF4-FFF2-40B4-BE49-F238E27FC236}">
                <a16:creationId xmlns:a16="http://schemas.microsoft.com/office/drawing/2014/main" id="{7675D044-F585-34C2-2DD1-861586A9A203}"/>
              </a:ext>
            </a:extLst>
          </p:cNvPr>
          <p:cNvSpPr/>
          <p:nvPr/>
        </p:nvSpPr>
        <p:spPr>
          <a:xfrm>
            <a:off x="4938804" y="3257547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7C4ADF64-73E4-17A9-2907-87E016D9F8F2}"/>
              </a:ext>
            </a:extLst>
          </p:cNvPr>
          <p:cNvSpPr/>
          <p:nvPr/>
        </p:nvSpPr>
        <p:spPr>
          <a:xfrm>
            <a:off x="5820064" y="3257546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>
            <a:extLst>
              <a:ext uri="{FF2B5EF4-FFF2-40B4-BE49-F238E27FC236}">
                <a16:creationId xmlns:a16="http://schemas.microsoft.com/office/drawing/2014/main" id="{302E6523-3967-6321-1203-876DA8DF4F90}"/>
              </a:ext>
            </a:extLst>
          </p:cNvPr>
          <p:cNvSpPr/>
          <p:nvPr/>
        </p:nvSpPr>
        <p:spPr>
          <a:xfrm>
            <a:off x="1397039" y="3828434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>
            <a:extLst>
              <a:ext uri="{FF2B5EF4-FFF2-40B4-BE49-F238E27FC236}">
                <a16:creationId xmlns:a16="http://schemas.microsoft.com/office/drawing/2014/main" id="{05F21227-3595-C4B2-C917-DC8C9A6CDE9E}"/>
              </a:ext>
            </a:extLst>
          </p:cNvPr>
          <p:cNvSpPr/>
          <p:nvPr/>
        </p:nvSpPr>
        <p:spPr>
          <a:xfrm>
            <a:off x="2286039" y="3828433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>
            <a:extLst>
              <a:ext uri="{FF2B5EF4-FFF2-40B4-BE49-F238E27FC236}">
                <a16:creationId xmlns:a16="http://schemas.microsoft.com/office/drawing/2014/main" id="{E86E339D-B377-E918-3140-8411ECBB354C}"/>
              </a:ext>
            </a:extLst>
          </p:cNvPr>
          <p:cNvSpPr/>
          <p:nvPr/>
        </p:nvSpPr>
        <p:spPr>
          <a:xfrm>
            <a:off x="3168371" y="3855478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>
            <a:extLst>
              <a:ext uri="{FF2B5EF4-FFF2-40B4-BE49-F238E27FC236}">
                <a16:creationId xmlns:a16="http://schemas.microsoft.com/office/drawing/2014/main" id="{DFB12067-57C2-3EBE-E3C0-14B436C69C00}"/>
              </a:ext>
            </a:extLst>
          </p:cNvPr>
          <p:cNvSpPr/>
          <p:nvPr/>
        </p:nvSpPr>
        <p:spPr>
          <a:xfrm>
            <a:off x="4062451" y="3855478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>
            <a:extLst>
              <a:ext uri="{FF2B5EF4-FFF2-40B4-BE49-F238E27FC236}">
                <a16:creationId xmlns:a16="http://schemas.microsoft.com/office/drawing/2014/main" id="{55342A22-6A4C-2911-5E89-177E86F3ED77}"/>
              </a:ext>
            </a:extLst>
          </p:cNvPr>
          <p:cNvSpPr/>
          <p:nvPr/>
        </p:nvSpPr>
        <p:spPr>
          <a:xfrm>
            <a:off x="4938804" y="3855478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>
            <a:extLst>
              <a:ext uri="{FF2B5EF4-FFF2-40B4-BE49-F238E27FC236}">
                <a16:creationId xmlns:a16="http://schemas.microsoft.com/office/drawing/2014/main" id="{5D2A6A7B-1658-6DE0-B8FC-8F39F52DE0C9}"/>
              </a:ext>
            </a:extLst>
          </p:cNvPr>
          <p:cNvSpPr/>
          <p:nvPr/>
        </p:nvSpPr>
        <p:spPr>
          <a:xfrm>
            <a:off x="5820064" y="3855477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>
            <a:extLst>
              <a:ext uri="{FF2B5EF4-FFF2-40B4-BE49-F238E27FC236}">
                <a16:creationId xmlns:a16="http://schemas.microsoft.com/office/drawing/2014/main" id="{CD5EF46F-7B23-9BBA-5195-441A96CFD8F6}"/>
              </a:ext>
            </a:extLst>
          </p:cNvPr>
          <p:cNvSpPr/>
          <p:nvPr/>
        </p:nvSpPr>
        <p:spPr>
          <a:xfrm>
            <a:off x="1397039" y="4447796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42">
            <a:extLst>
              <a:ext uri="{FF2B5EF4-FFF2-40B4-BE49-F238E27FC236}">
                <a16:creationId xmlns:a16="http://schemas.microsoft.com/office/drawing/2014/main" id="{9DA0DE10-F614-7285-F369-7EDD756041CC}"/>
              </a:ext>
            </a:extLst>
          </p:cNvPr>
          <p:cNvSpPr/>
          <p:nvPr/>
        </p:nvSpPr>
        <p:spPr>
          <a:xfrm>
            <a:off x="2286039" y="4447795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лок-схема: узел 43">
            <a:extLst>
              <a:ext uri="{FF2B5EF4-FFF2-40B4-BE49-F238E27FC236}">
                <a16:creationId xmlns:a16="http://schemas.microsoft.com/office/drawing/2014/main" id="{128F8869-D503-5194-A951-A4B1177D150B}"/>
              </a:ext>
            </a:extLst>
          </p:cNvPr>
          <p:cNvSpPr/>
          <p:nvPr/>
        </p:nvSpPr>
        <p:spPr>
          <a:xfrm>
            <a:off x="3168371" y="4474840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>
            <a:extLst>
              <a:ext uri="{FF2B5EF4-FFF2-40B4-BE49-F238E27FC236}">
                <a16:creationId xmlns:a16="http://schemas.microsoft.com/office/drawing/2014/main" id="{E75EAD8B-EB44-9885-D91D-FE086AE66CB5}"/>
              </a:ext>
            </a:extLst>
          </p:cNvPr>
          <p:cNvSpPr/>
          <p:nvPr/>
        </p:nvSpPr>
        <p:spPr>
          <a:xfrm>
            <a:off x="4062451" y="4474840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1C0DCB0C-76FA-68C0-C8E6-BBA3453AB970}"/>
              </a:ext>
            </a:extLst>
          </p:cNvPr>
          <p:cNvSpPr/>
          <p:nvPr/>
        </p:nvSpPr>
        <p:spPr>
          <a:xfrm>
            <a:off x="4938804" y="4474840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Блок-схема: узел 46">
            <a:extLst>
              <a:ext uri="{FF2B5EF4-FFF2-40B4-BE49-F238E27FC236}">
                <a16:creationId xmlns:a16="http://schemas.microsoft.com/office/drawing/2014/main" id="{AE1D1081-9EB4-255D-A2F3-B52541A49F9C}"/>
              </a:ext>
            </a:extLst>
          </p:cNvPr>
          <p:cNvSpPr/>
          <p:nvPr/>
        </p:nvSpPr>
        <p:spPr>
          <a:xfrm>
            <a:off x="5820064" y="4474839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Блок-схема: узел 47">
            <a:extLst>
              <a:ext uri="{FF2B5EF4-FFF2-40B4-BE49-F238E27FC236}">
                <a16:creationId xmlns:a16="http://schemas.microsoft.com/office/drawing/2014/main" id="{18A87ED9-9868-2201-7CC2-8D1B1F44A1B9}"/>
              </a:ext>
            </a:extLst>
          </p:cNvPr>
          <p:cNvSpPr/>
          <p:nvPr/>
        </p:nvSpPr>
        <p:spPr>
          <a:xfrm>
            <a:off x="2417437" y="2687577"/>
            <a:ext cx="159385" cy="167439"/>
          </a:xfrm>
          <a:prstGeom prst="flowChartConnector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Блок-схема: узел 48">
            <a:extLst>
              <a:ext uri="{FF2B5EF4-FFF2-40B4-BE49-F238E27FC236}">
                <a16:creationId xmlns:a16="http://schemas.microsoft.com/office/drawing/2014/main" id="{4CE4E78B-BB6F-67B7-4F21-6555D81101BA}"/>
              </a:ext>
            </a:extLst>
          </p:cNvPr>
          <p:cNvSpPr/>
          <p:nvPr/>
        </p:nvSpPr>
        <p:spPr>
          <a:xfrm>
            <a:off x="2426624" y="3257546"/>
            <a:ext cx="159385" cy="167439"/>
          </a:xfrm>
          <a:prstGeom prst="flowChartConnector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Блок-схема: узел 49">
            <a:extLst>
              <a:ext uri="{FF2B5EF4-FFF2-40B4-BE49-F238E27FC236}">
                <a16:creationId xmlns:a16="http://schemas.microsoft.com/office/drawing/2014/main" id="{9D919FC3-D92E-090D-CECA-C33F16C9B93D}"/>
              </a:ext>
            </a:extLst>
          </p:cNvPr>
          <p:cNvSpPr/>
          <p:nvPr/>
        </p:nvSpPr>
        <p:spPr>
          <a:xfrm>
            <a:off x="2417436" y="3828433"/>
            <a:ext cx="159385" cy="167439"/>
          </a:xfrm>
          <a:prstGeom prst="flowChartConnector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узел 50">
            <a:extLst>
              <a:ext uri="{FF2B5EF4-FFF2-40B4-BE49-F238E27FC236}">
                <a16:creationId xmlns:a16="http://schemas.microsoft.com/office/drawing/2014/main" id="{4F39FAFF-A1B5-41E3-12EC-468F1491640B}"/>
              </a:ext>
            </a:extLst>
          </p:cNvPr>
          <p:cNvSpPr/>
          <p:nvPr/>
        </p:nvSpPr>
        <p:spPr>
          <a:xfrm>
            <a:off x="2417436" y="4447794"/>
            <a:ext cx="159385" cy="167439"/>
          </a:xfrm>
          <a:prstGeom prst="flowChartConnector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>
            <a:extLst>
              <a:ext uri="{FF2B5EF4-FFF2-40B4-BE49-F238E27FC236}">
                <a16:creationId xmlns:a16="http://schemas.microsoft.com/office/drawing/2014/main" id="{95878AB9-9C46-BC3C-A661-2650101FA756}"/>
              </a:ext>
            </a:extLst>
          </p:cNvPr>
          <p:cNvSpPr/>
          <p:nvPr/>
        </p:nvSpPr>
        <p:spPr>
          <a:xfrm>
            <a:off x="3909743" y="2714620"/>
            <a:ext cx="159385" cy="167439"/>
          </a:xfrm>
          <a:prstGeom prst="flowChartConnector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Блок-схема: узел 52">
            <a:extLst>
              <a:ext uri="{FF2B5EF4-FFF2-40B4-BE49-F238E27FC236}">
                <a16:creationId xmlns:a16="http://schemas.microsoft.com/office/drawing/2014/main" id="{C969C5E8-D37D-18A5-20AA-A842F9C48F13}"/>
              </a:ext>
            </a:extLst>
          </p:cNvPr>
          <p:cNvSpPr/>
          <p:nvPr/>
        </p:nvSpPr>
        <p:spPr>
          <a:xfrm>
            <a:off x="3904614" y="3257545"/>
            <a:ext cx="159385" cy="167439"/>
          </a:xfrm>
          <a:prstGeom prst="flowChartConnector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Блок-схема: узел 53">
            <a:extLst>
              <a:ext uri="{FF2B5EF4-FFF2-40B4-BE49-F238E27FC236}">
                <a16:creationId xmlns:a16="http://schemas.microsoft.com/office/drawing/2014/main" id="{50D18B38-6780-E37F-683A-DDF0A845FA9B}"/>
              </a:ext>
            </a:extLst>
          </p:cNvPr>
          <p:cNvSpPr/>
          <p:nvPr/>
        </p:nvSpPr>
        <p:spPr>
          <a:xfrm>
            <a:off x="3905567" y="3855477"/>
            <a:ext cx="159385" cy="167439"/>
          </a:xfrm>
          <a:prstGeom prst="flowChartConnector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Блок-схема: узел 54">
            <a:extLst>
              <a:ext uri="{FF2B5EF4-FFF2-40B4-BE49-F238E27FC236}">
                <a16:creationId xmlns:a16="http://schemas.microsoft.com/office/drawing/2014/main" id="{C1CE324F-158E-9C2C-480B-DF9EEBE2DC33}"/>
              </a:ext>
            </a:extLst>
          </p:cNvPr>
          <p:cNvSpPr/>
          <p:nvPr/>
        </p:nvSpPr>
        <p:spPr>
          <a:xfrm>
            <a:off x="3908295" y="4474839"/>
            <a:ext cx="159385" cy="167439"/>
          </a:xfrm>
          <a:prstGeom prst="flowChartConnector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93A10A2-38F1-19FD-D406-DF9E205AF712}"/>
              </a:ext>
            </a:extLst>
          </p:cNvPr>
          <p:cNvSpPr/>
          <p:nvPr/>
        </p:nvSpPr>
        <p:spPr>
          <a:xfrm>
            <a:off x="493380" y="4931098"/>
            <a:ext cx="4777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eorgia" panose="02040502050405020303" pitchFamily="18" charset="0"/>
              </a:rPr>
              <a:t>— Дипольные корректора</a:t>
            </a:r>
            <a:r>
              <a:rPr lang="en-US" sz="2000" dirty="0">
                <a:latin typeface="Georgia" panose="02040502050405020303" pitchFamily="18" charset="0"/>
              </a:rPr>
              <a:t>: 24</a:t>
            </a:r>
          </a:p>
        </p:txBody>
      </p:sp>
      <p:sp>
        <p:nvSpPr>
          <p:cNvPr id="57" name="Блок-схема: узел 56">
            <a:extLst>
              <a:ext uri="{FF2B5EF4-FFF2-40B4-BE49-F238E27FC236}">
                <a16:creationId xmlns:a16="http://schemas.microsoft.com/office/drawing/2014/main" id="{23B1F288-2300-CA59-E298-2566D63CB545}"/>
              </a:ext>
            </a:extLst>
          </p:cNvPr>
          <p:cNvSpPr/>
          <p:nvPr/>
        </p:nvSpPr>
        <p:spPr>
          <a:xfrm>
            <a:off x="333996" y="5064686"/>
            <a:ext cx="159385" cy="167439"/>
          </a:xfrm>
          <a:prstGeom prst="flowChartConnector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Блок-схема: узел 57">
            <a:extLst>
              <a:ext uri="{FF2B5EF4-FFF2-40B4-BE49-F238E27FC236}">
                <a16:creationId xmlns:a16="http://schemas.microsoft.com/office/drawing/2014/main" id="{04E26911-2C99-6555-FAA3-35DAD1EFCE05}"/>
              </a:ext>
            </a:extLst>
          </p:cNvPr>
          <p:cNvSpPr/>
          <p:nvPr/>
        </p:nvSpPr>
        <p:spPr>
          <a:xfrm>
            <a:off x="333996" y="5394309"/>
            <a:ext cx="159385" cy="167439"/>
          </a:xfrm>
          <a:prstGeom prst="flowChartConnector">
            <a:avLst/>
          </a:prstGeom>
          <a:solidFill>
            <a:srgbClr val="00B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51F303D-6E04-3BFD-9FCF-6208DE3C26A2}"/>
              </a:ext>
            </a:extLst>
          </p:cNvPr>
          <p:cNvSpPr/>
          <p:nvPr/>
        </p:nvSpPr>
        <p:spPr>
          <a:xfrm>
            <a:off x="497355" y="5277973"/>
            <a:ext cx="47043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Georgia" panose="02040502050405020303" pitchFamily="18" charset="0"/>
              </a:rPr>
              <a:t>— </a:t>
            </a:r>
            <a:r>
              <a:rPr lang="ru-RU" sz="2000" dirty="0" err="1">
                <a:latin typeface="Georgia" panose="02040502050405020303" pitchFamily="18" charset="0"/>
              </a:rPr>
              <a:t>Мультипольные</a:t>
            </a:r>
            <a:r>
              <a:rPr lang="ru-RU" sz="2000" dirty="0">
                <a:latin typeface="Georgia" panose="02040502050405020303" pitchFamily="18" charset="0"/>
              </a:rPr>
              <a:t> корректора</a:t>
            </a:r>
            <a:r>
              <a:rPr lang="en-US" sz="2000" dirty="0">
                <a:latin typeface="Georgia" panose="02040502050405020303" pitchFamily="18" charset="0"/>
              </a:rPr>
              <a:t>: 8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42331A6-AE93-0415-103F-66FCB7402206}"/>
              </a:ext>
            </a:extLst>
          </p:cNvPr>
          <p:cNvSpPr/>
          <p:nvPr/>
        </p:nvSpPr>
        <p:spPr>
          <a:xfrm>
            <a:off x="1101182" y="5695627"/>
            <a:ext cx="4290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Всего</a:t>
            </a:r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: 32 </a:t>
            </a:r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корректора</a:t>
            </a:r>
            <a:endParaRPr lang="en-US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Система Коррекции Бустера</a:t>
            </a:r>
          </a:p>
        </p:txBody>
      </p:sp>
    </p:spTree>
    <p:extLst>
      <p:ext uri="{BB962C8B-B14F-4D97-AF65-F5344CB8AC3E}">
        <p14:creationId xmlns:p14="http://schemas.microsoft.com/office/powerpoint/2010/main" val="125448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 animBg="1"/>
      <p:bldP spid="58" grpId="0" animBg="1"/>
      <p:bldP spid="59" grpId="0"/>
      <p:bldP spid="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Задачи Системы Коррекции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Таблица 4">
                <a:extLst>
                  <a:ext uri="{FF2B5EF4-FFF2-40B4-BE49-F238E27FC236}">
                    <a16:creationId xmlns:a16="http://schemas.microsoft.com/office/drawing/2014/main" id="{D9719107-0F40-2BBC-A225-70F5DD3E92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4918184"/>
                  </p:ext>
                </p:extLst>
              </p:nvPr>
            </p:nvGraphicFramePr>
            <p:xfrm>
              <a:off x="336000" y="1676400"/>
              <a:ext cx="11484000" cy="35052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312000">
                      <a:extLst>
                        <a:ext uri="{9D8B030D-6E8A-4147-A177-3AD203B41FA5}">
                          <a16:colId xmlns:a16="http://schemas.microsoft.com/office/drawing/2014/main" val="672676157"/>
                        </a:ext>
                      </a:extLst>
                    </a:gridCol>
                    <a:gridCol w="3276000">
                      <a:extLst>
                        <a:ext uri="{9D8B030D-6E8A-4147-A177-3AD203B41FA5}">
                          <a16:colId xmlns:a16="http://schemas.microsoft.com/office/drawing/2014/main" val="2105411096"/>
                        </a:ext>
                      </a:extLst>
                    </a:gridCol>
                    <a:gridCol w="2340000">
                      <a:extLst>
                        <a:ext uri="{9D8B030D-6E8A-4147-A177-3AD203B41FA5}">
                          <a16:colId xmlns:a16="http://schemas.microsoft.com/office/drawing/2014/main" val="965445217"/>
                        </a:ext>
                      </a:extLst>
                    </a:gridCol>
                    <a:gridCol w="2556000">
                      <a:extLst>
                        <a:ext uri="{9D8B030D-6E8A-4147-A177-3AD203B41FA5}">
                          <a16:colId xmlns:a16="http://schemas.microsoft.com/office/drawing/2014/main" val="35162145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Тип Поля</a:t>
                          </a:r>
                          <a:endParaRPr lang="ru-RU" sz="2400" b="1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Задача Коррекции</a:t>
                          </a:r>
                          <a:endParaRPr lang="ru-RU" sz="24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Величина Поля</a:t>
                          </a:r>
                          <a:endParaRPr lang="ru-RU" sz="24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400" b="1" kern="1200" dirty="0">
                              <a:solidFill>
                                <a:schemeClr val="lt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Кол-во Ампер-витков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0446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«Прямой» диполь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)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Горизонтальная ЗО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0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,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08 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Тл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5500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976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«Косой» диполь 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)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Вертикальная ЗО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0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,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08 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Тл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5500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6445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«Косой» квадруполь 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)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Связь бетатронных колебаний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0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,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6 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Тл/м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4200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50845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«Прямой» </a:t>
                          </a:r>
                          <a:r>
                            <a:rPr lang="ru-RU" sz="2000" dirty="0" err="1">
                              <a:latin typeface="Georgia" panose="02040502050405020303" pitchFamily="18" charset="0"/>
                            </a:rPr>
                            <a:t>секступоль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)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Натуральный хроматизм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130 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Тл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/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м</a:t>
                          </a:r>
                          <a:r>
                            <a:rPr lang="en-US" sz="2000" baseline="30000" dirty="0">
                              <a:latin typeface="Georgia" panose="02040502050405020303" pitchFamily="18" charset="0"/>
                            </a:rPr>
                            <a:t>2</a:t>
                          </a:r>
                          <a:endParaRPr lang="ru-RU" sz="2000" baseline="30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3900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63720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«Косой»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 </a:t>
                          </a:r>
                          <a:r>
                            <a:rPr lang="ru-RU" sz="2000" dirty="0" err="1">
                              <a:latin typeface="Georgia" panose="02040502050405020303" pitchFamily="18" charset="0"/>
                            </a:rPr>
                            <a:t>секступоль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)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Ошибки элементов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130 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Тл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/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м</a:t>
                          </a:r>
                          <a:r>
                            <a:rPr lang="en-US" sz="2000" baseline="30000" dirty="0">
                              <a:latin typeface="Georgia" panose="02040502050405020303" pitchFamily="18" charset="0"/>
                            </a:rPr>
                            <a:t>2</a:t>
                          </a:r>
                          <a:endParaRPr lang="ru-RU" sz="2000" baseline="30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3900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362112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«Прямой»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 </a:t>
                          </a:r>
                          <a:r>
                            <a:rPr lang="ru-RU" sz="2000">
                              <a:latin typeface="Georgia" panose="02040502050405020303" pitchFamily="18" charset="0"/>
                            </a:rPr>
                            <a:t>октуполь 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)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Влияние краевых полей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1200</a:t>
                          </a:r>
                          <a:r>
                            <a:rPr lang="en-US" sz="2000" baseline="0" dirty="0">
                              <a:latin typeface="Georgia" panose="02040502050405020303" pitchFamily="18" charset="0"/>
                            </a:rPr>
                            <a:t> </a:t>
                          </a:r>
                          <a:r>
                            <a:rPr lang="ru-RU" sz="2000" baseline="0" dirty="0">
                              <a:latin typeface="Georgia" panose="02040502050405020303" pitchFamily="18" charset="0"/>
                            </a:rPr>
                            <a:t>Тл</a:t>
                          </a:r>
                          <a:r>
                            <a:rPr lang="en-US" sz="2000" baseline="0" dirty="0">
                              <a:latin typeface="Georgia" panose="02040502050405020303" pitchFamily="18" charset="0"/>
                            </a:rPr>
                            <a:t>/</a:t>
                          </a:r>
                          <a:r>
                            <a:rPr lang="ru-RU" sz="2000" baseline="0" dirty="0">
                              <a:latin typeface="Georgia" panose="02040502050405020303" pitchFamily="18" charset="0"/>
                            </a:rPr>
                            <a:t>м</a:t>
                          </a:r>
                          <a:r>
                            <a:rPr lang="en-US" sz="2000" baseline="30000" dirty="0">
                              <a:latin typeface="Georgia" panose="02040502050405020303" pitchFamily="18" charset="0"/>
                            </a:rPr>
                            <a:t>3</a:t>
                          </a:r>
                          <a:endParaRPr lang="ru-RU" sz="2000" baseline="30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2400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49903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Таблица 4">
                <a:extLst>
                  <a:ext uri="{FF2B5EF4-FFF2-40B4-BE49-F238E27FC236}">
                    <a16:creationId xmlns:a16="http://schemas.microsoft.com/office/drawing/2014/main" id="{D9719107-0F40-2BBC-A225-70F5DD3E92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4918184"/>
                  </p:ext>
                </p:extLst>
              </p:nvPr>
            </p:nvGraphicFramePr>
            <p:xfrm>
              <a:off x="336000" y="1676400"/>
              <a:ext cx="11484000" cy="35052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312000">
                      <a:extLst>
                        <a:ext uri="{9D8B030D-6E8A-4147-A177-3AD203B41FA5}">
                          <a16:colId xmlns:a16="http://schemas.microsoft.com/office/drawing/2014/main" val="672676157"/>
                        </a:ext>
                      </a:extLst>
                    </a:gridCol>
                    <a:gridCol w="3276000">
                      <a:extLst>
                        <a:ext uri="{9D8B030D-6E8A-4147-A177-3AD203B41FA5}">
                          <a16:colId xmlns:a16="http://schemas.microsoft.com/office/drawing/2014/main" val="2105411096"/>
                        </a:ext>
                      </a:extLst>
                    </a:gridCol>
                    <a:gridCol w="2340000">
                      <a:extLst>
                        <a:ext uri="{9D8B030D-6E8A-4147-A177-3AD203B41FA5}">
                          <a16:colId xmlns:a16="http://schemas.microsoft.com/office/drawing/2014/main" val="965445217"/>
                        </a:ext>
                      </a:extLst>
                    </a:gridCol>
                    <a:gridCol w="2556000">
                      <a:extLst>
                        <a:ext uri="{9D8B030D-6E8A-4147-A177-3AD203B41FA5}">
                          <a16:colId xmlns:a16="http://schemas.microsoft.com/office/drawing/2014/main" val="3516214506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Тип Поля</a:t>
                          </a:r>
                          <a:endParaRPr lang="ru-RU" sz="2400" b="1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Задача Коррекции</a:t>
                          </a:r>
                          <a:endParaRPr lang="ru-RU" sz="24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Величина Поля</a:t>
                          </a:r>
                          <a:endParaRPr lang="ru-RU" sz="24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400" b="1" kern="1200" dirty="0">
                              <a:solidFill>
                                <a:schemeClr val="lt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Кол-во Ампер-витков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044604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84" t="-220000" r="-247882" b="-6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Горизонтальная ЗО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0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,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08 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Тл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5500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976390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84" t="-320000" r="-247882" b="-5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Вертикальная ЗО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0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,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08 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Тл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5500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6445540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84" t="-237391" r="-247882" b="-18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Связь бетатронных колебаний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0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,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6 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Тл/м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4200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508450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84" t="-596923" r="-247882" b="-2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Натуральный хроматизм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130 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Тл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/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м</a:t>
                          </a:r>
                          <a:r>
                            <a:rPr lang="en-US" sz="2000" baseline="30000" dirty="0">
                              <a:latin typeface="Georgia" panose="02040502050405020303" pitchFamily="18" charset="0"/>
                            </a:rPr>
                            <a:t>2</a:t>
                          </a:r>
                          <a:endParaRPr lang="ru-RU" sz="2000" baseline="30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3900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637209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84" t="-696923" r="-247882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Ошибки элементов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130 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Тл</a:t>
                          </a:r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/</a:t>
                          </a:r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м</a:t>
                          </a:r>
                          <a:r>
                            <a:rPr lang="en-US" sz="2000" baseline="30000" dirty="0">
                              <a:latin typeface="Georgia" panose="02040502050405020303" pitchFamily="18" charset="0"/>
                            </a:rPr>
                            <a:t>2</a:t>
                          </a:r>
                          <a:endParaRPr lang="ru-RU" sz="2000" baseline="30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3900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3621124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84" t="-796923" r="-247882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Georgia" panose="02040502050405020303" pitchFamily="18" charset="0"/>
                            </a:rPr>
                            <a:t>Влияние краевых полей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Georgia" panose="02040502050405020303" pitchFamily="18" charset="0"/>
                            </a:rPr>
                            <a:t>1200</a:t>
                          </a:r>
                          <a:r>
                            <a:rPr lang="en-US" sz="2000" baseline="0" dirty="0">
                              <a:latin typeface="Georgia" panose="02040502050405020303" pitchFamily="18" charset="0"/>
                            </a:rPr>
                            <a:t> </a:t>
                          </a:r>
                          <a:r>
                            <a:rPr lang="ru-RU" sz="2000" baseline="0" dirty="0">
                              <a:latin typeface="Georgia" panose="02040502050405020303" pitchFamily="18" charset="0"/>
                            </a:rPr>
                            <a:t>Тл</a:t>
                          </a:r>
                          <a:r>
                            <a:rPr lang="en-US" sz="2000" baseline="0" dirty="0">
                              <a:latin typeface="Georgia" panose="02040502050405020303" pitchFamily="18" charset="0"/>
                            </a:rPr>
                            <a:t>/</a:t>
                          </a:r>
                          <a:r>
                            <a:rPr lang="ru-RU" sz="2000" baseline="0" dirty="0">
                              <a:latin typeface="Georgia" panose="02040502050405020303" pitchFamily="18" charset="0"/>
                            </a:rPr>
                            <a:t>м</a:t>
                          </a:r>
                          <a:r>
                            <a:rPr lang="en-US" sz="2000" baseline="30000" dirty="0">
                              <a:latin typeface="Georgia" panose="02040502050405020303" pitchFamily="18" charset="0"/>
                            </a:rPr>
                            <a:t>3</a:t>
                          </a:r>
                          <a:endParaRPr lang="ru-RU" sz="2000" baseline="30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2400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49903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72565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Конструкция Корректоров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4F3C5D-43A8-8A97-00A8-89909AB09B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7" y="900000"/>
            <a:ext cx="3719625" cy="371962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6752A6-CD20-A76B-49B1-6C325F3E98C3}"/>
              </a:ext>
            </a:extLst>
          </p:cNvPr>
          <p:cNvSpPr/>
          <p:nvPr/>
        </p:nvSpPr>
        <p:spPr>
          <a:xfrm>
            <a:off x="333996" y="4689564"/>
            <a:ext cx="3711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  <a:latin typeface="Georgia" panose="02040502050405020303" pitchFamily="18" charset="0"/>
              </a:rPr>
              <a:t>«Прямой» </a:t>
            </a:r>
            <a:r>
              <a:rPr lang="ru-RU" sz="2000" b="1" dirty="0" err="1">
                <a:solidFill>
                  <a:srgbClr val="00B050"/>
                </a:solidFill>
                <a:latin typeface="Georgia" panose="02040502050405020303" pitchFamily="18" charset="0"/>
              </a:rPr>
              <a:t>Секступоль</a:t>
            </a:r>
            <a:endParaRPr lang="en-US" sz="2000" b="1" dirty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«Прямой» Октуполь</a:t>
            </a:r>
            <a:endParaRPr lang="en-US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«Косой»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Секступоль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F0"/>
                </a:solidFill>
                <a:latin typeface="Georgia" panose="02040502050405020303" pitchFamily="18" charset="0"/>
              </a:rPr>
              <a:t>«Косой»</a:t>
            </a:r>
            <a:r>
              <a:rPr lang="en-US" sz="2000" b="1" dirty="0">
                <a:solidFill>
                  <a:srgbClr val="00B0F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>
                <a:solidFill>
                  <a:srgbClr val="00B0F0"/>
                </a:solidFill>
                <a:latin typeface="Georgia" panose="02040502050405020303" pitchFamily="18" charset="0"/>
              </a:rPr>
              <a:t>Квадруполь</a:t>
            </a:r>
            <a:endParaRPr lang="en-US" sz="2000" b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A347BC-15BB-F45A-704D-679C10AEFA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54" y="900000"/>
            <a:ext cx="8069346" cy="3309692"/>
          </a:xfrm>
          <a:prstGeom prst="rect">
            <a:avLst/>
          </a:prstGeom>
        </p:spPr>
      </p:pic>
      <p:sp>
        <p:nvSpPr>
          <p:cNvPr id="12" name="Стрелка вправо 15">
            <a:extLst>
              <a:ext uri="{FF2B5EF4-FFF2-40B4-BE49-F238E27FC236}">
                <a16:creationId xmlns:a16="http://schemas.microsoft.com/office/drawing/2014/main" id="{D3E580F1-597B-673D-6F0D-797B98CCE14B}"/>
              </a:ext>
            </a:extLst>
          </p:cNvPr>
          <p:cNvSpPr/>
          <p:nvPr/>
        </p:nvSpPr>
        <p:spPr>
          <a:xfrm>
            <a:off x="4053621" y="4993288"/>
            <a:ext cx="1734704" cy="71599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8946206-2A6C-2135-97FB-4B39229F2DC2}"/>
              </a:ext>
            </a:extLst>
          </p:cNvPr>
          <p:cNvSpPr/>
          <p:nvPr/>
        </p:nvSpPr>
        <p:spPr>
          <a:xfrm>
            <a:off x="325947" y="4634588"/>
            <a:ext cx="3719625" cy="1439971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B30BFD-0589-6933-C48A-E8FA4B0E36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74" y="4249868"/>
            <a:ext cx="2140700" cy="220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Дифф</a:t>
            </a:r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 Орбита. МОО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C2E5EC-D46A-24F0-943F-8C705CD9D987}"/>
                  </a:ext>
                </a:extLst>
              </p:cNvPr>
              <p:cNvSpPr txBox="1"/>
              <p:nvPr/>
            </p:nvSpPr>
            <p:spPr>
              <a:xfrm>
                <a:off x="-726" y="4171295"/>
                <a:ext cx="6067425" cy="2104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Segoe UI" panose="020B0502040204020203" pitchFamily="34" charset="0"/>
                  </a:rPr>
                  <a:t>Измерение Дифференциальных Орбит</a:t>
                </a:r>
                <a:endParaRPr lang="ru-RU" b="1" i="1" dirty="0">
                  <a:latin typeface="Cambria Math" panose="02040503050406030204" pitchFamily="18" charset="0"/>
                  <a:cs typeface="Segoe UI" panose="020B0502040204020203" pitchFamily="34" charset="0"/>
                </a:endParaRPr>
              </a:p>
              <a:p>
                <a:pPr marL="0"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𝒁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𝒅𝒊𝒇𝒇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𝒁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𝒑𝒆𝒓𝒕</m:t>
                          </m:r>
                        </m:sup>
                      </m:sSubSup>
                      <m:r>
                        <a:rPr lang="en-US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−</m:t>
                      </m:r>
                      <m:sSubSup>
                        <m:sSubSupPr>
                          <m:ctrlPr>
                            <a:rPr lang="en-US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𝒁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𝒊𝒏𝒊𝒕</m:t>
                          </m:r>
                        </m:sup>
                      </m:sSubSup>
                    </m:oMath>
                  </m:oMathPara>
                </a14:m>
                <a:endParaRPr lang="ru-RU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  <a:p>
                <a:pPr marL="0" lvl="1" algn="ctr"/>
                <a:endParaRPr lang="en-US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  <a:p>
                <a:pPr marL="361950" lvl="2" indent="-342900">
                  <a:buFont typeface="Arial" panose="020B0604020202020204" pitchFamily="34" charset="0"/>
                  <a:buChar char="•"/>
                </a:pPr>
                <a:r>
                  <a:rPr lang="ru-RU" sz="1800" b="1" dirty="0">
                    <a:solidFill>
                      <a:srgbClr val="FF000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Реализовано</a:t>
                </a:r>
                <a:r>
                  <a:rPr lang="ru-RU" sz="18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 и </a:t>
                </a:r>
                <a:r>
                  <a:rPr lang="ru-RU" sz="1800" b="1" dirty="0">
                    <a:solidFill>
                      <a:srgbClr val="FF000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апробировано </a:t>
                </a:r>
                <a:r>
                  <a:rPr lang="ru-RU" sz="18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ПО для автоматического измерения МОО</a:t>
                </a:r>
              </a:p>
              <a:p>
                <a:pPr marL="361950" lvl="2" indent="-342900">
                  <a:buFont typeface="Arial" panose="020B0604020202020204" pitchFamily="34" charset="0"/>
                  <a:buChar char="•"/>
                </a:pPr>
                <a:r>
                  <a:rPr lang="ru-RU" sz="18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Время измерений на Бустере составило </a:t>
                </a:r>
                <a:br>
                  <a:rPr lang="ru-RU" sz="18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Segoe UI" panose="020B0502040204020203" pitchFamily="34" charset="0"/>
                  </a:rPr>
                </a:b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≈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𝟑𝟎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÷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𝟒𝟎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мин</m:t>
                    </m:r>
                  </m:oMath>
                </a14:m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 </a:t>
                </a:r>
                <a:r>
                  <a:rPr lang="en-US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 (</a:t>
                </a:r>
                <a:r>
                  <a:rPr lang="ru-RU" b="1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для цикла</a:t>
                </a:r>
                <a:r>
                  <a:rPr lang="en-US" b="1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 3</a:t>
                </a:r>
                <a:r>
                  <a:rPr lang="ru-RU" b="1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,</a:t>
                </a:r>
                <a:r>
                  <a:rPr lang="en-US" b="1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2 </a:t>
                </a:r>
                <a:r>
                  <a:rPr lang="ru-RU" b="1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с</a:t>
                </a:r>
                <a:r>
                  <a:rPr lang="en-US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)</a:t>
                </a:r>
                <a:endParaRPr lang="ru-RU" b="1" dirty="0">
                  <a:solidFill>
                    <a:srgbClr val="FF0000"/>
                  </a:solidFill>
                  <a:latin typeface="Georgia" panose="02040502050405020303" pitchFamily="18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C2E5EC-D46A-24F0-943F-8C705CD9D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6" y="4171295"/>
                <a:ext cx="6067425" cy="2104359"/>
              </a:xfrm>
              <a:prstGeom prst="rect">
                <a:avLst/>
              </a:prstGeom>
              <a:blipFill>
                <a:blip r:embed="rId5"/>
                <a:stretch>
                  <a:fillRect l="-402" t="-1449" b="-37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FB8AEAA-DED9-E0C0-B02B-3351377AED0F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095999" y="4094896"/>
            <a:ext cx="1" cy="2393772"/>
          </a:xfrm>
          <a:prstGeom prst="line">
            <a:avLst/>
          </a:prstGeom>
          <a:ln w="57150">
            <a:solidFill>
              <a:srgbClr val="F69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29179F-8FFF-194C-5264-82C273B6D5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564"/>
            <a:ext cx="4024110" cy="244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220D5B-1037-10B4-6679-B399CA3331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45" y="1277564"/>
            <a:ext cx="4024110" cy="244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C70EAA-F082-C637-B0AB-6F6BD2EC0F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90" y="1277564"/>
            <a:ext cx="4024110" cy="244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DDEA87-B818-BF35-6A4E-04C2C4BE5289}"/>
              </a:ext>
            </a:extLst>
          </p:cNvPr>
          <p:cNvSpPr txBox="1"/>
          <p:nvPr/>
        </p:nvSpPr>
        <p:spPr>
          <a:xfrm>
            <a:off x="0" y="3725563"/>
            <a:ext cx="402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Шаг </a:t>
            </a:r>
            <a:r>
              <a:rPr lang="en-US" b="1" dirty="0">
                <a:solidFill>
                  <a:srgbClr val="0070C0"/>
                </a:solidFill>
                <a:latin typeface="Georgia" panose="02040502050405020303" pitchFamily="18" charset="0"/>
              </a:rPr>
              <a:t>1</a:t>
            </a:r>
            <a:endParaRPr lang="ru-RU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934150-E059-208C-A035-E2C0CB3CE6C9}"/>
              </a:ext>
            </a:extLst>
          </p:cNvPr>
          <p:cNvSpPr txBox="1"/>
          <p:nvPr/>
        </p:nvSpPr>
        <p:spPr>
          <a:xfrm>
            <a:off x="4083944" y="3725564"/>
            <a:ext cx="402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Шаг</a:t>
            </a:r>
            <a:r>
              <a:rPr lang="en-US" b="1" dirty="0">
                <a:solidFill>
                  <a:srgbClr val="0070C0"/>
                </a:solidFill>
                <a:latin typeface="Georgia" panose="02040502050405020303" pitchFamily="18" charset="0"/>
              </a:rPr>
              <a:t> 3</a:t>
            </a:r>
            <a:endParaRPr lang="ru-RU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E4B146-2248-C3B1-F0FF-3F6A3FBDE014}"/>
              </a:ext>
            </a:extLst>
          </p:cNvPr>
          <p:cNvSpPr txBox="1"/>
          <p:nvPr/>
        </p:nvSpPr>
        <p:spPr>
          <a:xfrm>
            <a:off x="8167886" y="3725563"/>
            <a:ext cx="402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Georgia" panose="02040502050405020303" pitchFamily="18" charset="0"/>
              </a:rPr>
              <a:t>Шаг</a:t>
            </a:r>
            <a:r>
              <a:rPr lang="en-US" b="1" dirty="0">
                <a:solidFill>
                  <a:srgbClr val="0070C0"/>
                </a:solidFill>
                <a:latin typeface="Georgia" panose="02040502050405020303" pitchFamily="18" charset="0"/>
              </a:rPr>
              <a:t> 5</a:t>
            </a:r>
            <a:endParaRPr lang="ru-RU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39A35E-F1B5-9A82-A958-9512A2F2385A}"/>
                  </a:ext>
                </a:extLst>
              </p:cNvPr>
              <p:cNvSpPr txBox="1"/>
              <p:nvPr/>
            </p:nvSpPr>
            <p:spPr>
              <a:xfrm>
                <a:off x="6125302" y="4171295"/>
                <a:ext cx="6066698" cy="2236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/>
                <a:r>
                  <a:rPr lang="ru-RU" sz="1800" b="1" dirty="0">
                    <a:solidFill>
                      <a:srgbClr val="FF0000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Segoe UI" panose="020B0502040204020203" pitchFamily="34" charset="0"/>
                  </a:rPr>
                  <a:t>Матрица Отклика Орбиты</a:t>
                </a:r>
                <a:r>
                  <a:rPr lang="en-US" sz="1800" b="1" dirty="0">
                    <a:solidFill>
                      <a:srgbClr val="FF0000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Segoe UI" panose="020B0502040204020203" pitchFamily="34" charset="0"/>
                  </a:rPr>
                  <a:t> (</a:t>
                </a:r>
                <a:r>
                  <a:rPr lang="ru-RU" sz="1800" b="1" dirty="0">
                    <a:solidFill>
                      <a:srgbClr val="FF0000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Segoe UI" panose="020B0502040204020203" pitchFamily="34" charset="0"/>
                  </a:rPr>
                  <a:t>МОО</a:t>
                </a:r>
                <a:r>
                  <a:rPr lang="en-US" sz="1800" b="1" dirty="0">
                    <a:solidFill>
                      <a:srgbClr val="FF0000"/>
                    </a:solidFill>
                    <a:latin typeface="Georgia" panose="02040502050405020303" pitchFamily="18" charset="0"/>
                    <a:ea typeface="Tahoma" panose="020B0604030504040204" pitchFamily="34" charset="0"/>
                    <a:cs typeface="Segoe UI" panose="020B0502040204020203" pitchFamily="34" charset="0"/>
                  </a:rPr>
                  <a:t>)</a:t>
                </a:r>
                <a:endParaRPr lang="ru-RU" sz="1800" b="1" dirty="0">
                  <a:solidFill>
                    <a:srgbClr val="FF0000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Segoe UI" panose="020B0502040204020203" pitchFamily="34" charset="0"/>
                </a:endParaRPr>
              </a:p>
              <a:p>
                <a:pPr marL="0" lvl="1"/>
                <a:endParaRPr lang="en-US" sz="1800" b="1" i="1" dirty="0">
                  <a:latin typeface="Cambria Math" panose="02040503050406030204" pitchFamily="18" charset="0"/>
                  <a:cs typeface="Segoe UI" panose="020B0502040204020203" pitchFamily="34" charset="0"/>
                </a:endParaRP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𝒙𝒙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𝒙</m:t>
                                    </m:r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𝒚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𝒚</m:t>
                                    </m:r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𝒙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𝒚𝒚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𝒙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  <a:cs typeface="Segoe UI" panose="020B0502040204020203" pitchFamily="34" charset="0"/>
                                      </a:rPr>
                                      <m:t>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800" b="1" i="1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𝒙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  <a:cs typeface="Segoe UI" panose="020B0502040204020203" pitchFamily="34" charset="0"/>
                                  </a:rPr>
                                  <m:t>𝒚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𝒐𝒓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𝑧</m:t>
                          </m:r>
                        </m:e>
                      </m:acc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𝑹</m:t>
                      </m:r>
                      <m:acc>
                        <m:accPr>
                          <m:chr m:val="⃗"/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Θ</m:t>
                          </m:r>
                        </m:e>
                      </m:acc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1800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  <a:p>
                <a:pPr marL="0" lvl="1"/>
                <a:endParaRPr lang="en-US" sz="1800" b="1" i="1" dirty="0">
                  <a:latin typeface="Cambria Math" panose="02040503050406030204" pitchFamily="18" charset="0"/>
                  <a:cs typeface="Segoe UI" panose="020B0502040204020203" pitchFamily="34" charset="0"/>
                </a:endParaRP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𝒛𝒛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,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𝒊𝒋</m:t>
                          </m:r>
                        </m:sub>
                      </m:sSub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𝒅𝒊𝒇𝒇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𝒛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,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𝒙𝒚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,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𝒊𝒋</m:t>
                          </m:r>
                        </m:sub>
                      </m:sSub>
                      <m:r>
                        <a:rPr lang="en-US" sz="1800" b="1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𝒅𝒊𝒇𝒇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𝒚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,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𝑹</m:t>
                          </m:r>
                        </m:e>
                        <m:sub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𝒚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𝒙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,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𝒊𝒋</m:t>
                          </m:r>
                        </m:sub>
                      </m:sSub>
                      <m:r>
                        <a:rPr lang="en-US" sz="1800" b="1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𝒅𝒊𝒇𝒇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𝒙</m:t>
                              </m:r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,</m:t>
                              </m:r>
                              <m:r>
                                <a:rPr lang="en-US" sz="18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39A35E-F1B5-9A82-A958-9512A2F23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5302" y="4171295"/>
                <a:ext cx="6066698" cy="2236766"/>
              </a:xfrm>
              <a:prstGeom prst="rect">
                <a:avLst/>
              </a:prstGeom>
              <a:blipFill>
                <a:blip r:embed="rId9"/>
                <a:stretch>
                  <a:fillRect t="-13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6EE260-11BF-BFDC-D03B-055B72C42E7C}"/>
                  </a:ext>
                </a:extLst>
              </p:cNvPr>
              <p:cNvSpPr txBox="1"/>
              <p:nvPr/>
            </p:nvSpPr>
            <p:spPr>
              <a:xfrm>
                <a:off x="1909762" y="900000"/>
                <a:ext cx="8372475" cy="428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latin typeface="Georgia" panose="02040502050405020303" pitchFamily="18" charset="0"/>
                  </a:rPr>
                  <a:t>Корректор</a:t>
                </a:r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2S1H</a:t>
                </a:r>
                <a:r>
                  <a:rPr lang="ru-RU" sz="2000" b="1" dirty="0">
                    <a:latin typeface="Georgia" panose="02040502050405020303" pitchFamily="18" charset="0"/>
                  </a:rPr>
                  <a:t>.</a:t>
                </a:r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ru-RU" sz="2000" b="1" dirty="0">
                    <a:latin typeface="Georgia" panose="02040502050405020303" pitchFamily="18" charset="0"/>
                  </a:rPr>
                  <a:t>Рабочая точка: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𝟖𝟖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den>
                    </m:f>
                  </m:oMath>
                </a14:m>
                <a:endParaRPr lang="ru-RU" sz="2000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6EE260-11BF-BFDC-D03B-055B72C42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762" y="900000"/>
                <a:ext cx="8372475" cy="428259"/>
              </a:xfrm>
              <a:prstGeom prst="rect">
                <a:avLst/>
              </a:prstGeom>
              <a:blipFill>
                <a:blip r:embed="rId10"/>
                <a:stretch>
                  <a:fillRect t="-108571" b="-162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06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Измерение </a:t>
            </a:r>
            <a:r>
              <a:rPr lang="ru-RU" sz="3600" b="1" dirty="0" err="1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Дифф</a:t>
            </a:r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 Орбит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32BE66D-2497-8A58-512C-320480559ECE}"/>
              </a:ext>
            </a:extLst>
          </p:cNvPr>
          <p:cNvGrpSpPr/>
          <p:nvPr/>
        </p:nvGrpSpPr>
        <p:grpSpPr>
          <a:xfrm>
            <a:off x="1155089" y="890655"/>
            <a:ext cx="9881822" cy="2766100"/>
            <a:chOff x="1140824" y="896319"/>
            <a:chExt cx="9881822" cy="27661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8B9F3E6-3D74-B94A-647F-47BE70DF38B6}"/>
                    </a:ext>
                  </a:extLst>
                </p:cNvPr>
                <p:cNvSpPr txBox="1"/>
                <p:nvPr/>
              </p:nvSpPr>
              <p:spPr>
                <a:xfrm>
                  <a:off x="5100823" y="1925426"/>
                  <a:ext cx="1961824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2S5H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±</m:t>
                        </m:r>
                        <m:r>
                          <a:rPr lang="en-US" b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𝟏</m:t>
                        </m:r>
                        <m:r>
                          <a:rPr lang="en-US" b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 </m:t>
                        </m:r>
                        <m:r>
                          <a:rPr lang="en-US" b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𝑨</m:t>
                        </m:r>
                      </m:oMath>
                    </m:oMathPara>
                  </a14:m>
                  <a:endParaRPr lang="en-US" b="1" dirty="0">
                    <a:solidFill>
                      <a:srgbClr val="0070C0"/>
                    </a:solidFill>
                    <a:latin typeface="Georgia" panose="02040502050405020303" pitchFamily="18" charset="0"/>
                  </a:endParaRPr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8B9F3E6-3D74-B94A-647F-47BE70DF38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0823" y="1925426"/>
                  <a:ext cx="1961824" cy="677108"/>
                </a:xfrm>
                <a:prstGeom prst="rect">
                  <a:avLst/>
                </a:prstGeom>
                <a:blipFill>
                  <a:blip r:embed="rId5"/>
                  <a:stretch>
                    <a:fillRect t="-630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0E14D87-7EA6-BA98-5241-336F20B7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0824" y="896320"/>
              <a:ext cx="3959998" cy="2766099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1806C7D-C4B8-C76A-BD11-F58DE0A94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2647" y="896319"/>
              <a:ext cx="3959999" cy="2766099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5C01514-EC21-C69B-7390-451585D40EE1}"/>
              </a:ext>
            </a:extLst>
          </p:cNvPr>
          <p:cNvGrpSpPr/>
          <p:nvPr/>
        </p:nvGrpSpPr>
        <p:grpSpPr>
          <a:xfrm>
            <a:off x="1155089" y="3696438"/>
            <a:ext cx="9881822" cy="2766100"/>
            <a:chOff x="1140824" y="3696438"/>
            <a:chExt cx="9881822" cy="27661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F1FE3D0-5F1D-4DD0-C8FB-23D671786A69}"/>
                    </a:ext>
                  </a:extLst>
                </p:cNvPr>
                <p:cNvSpPr txBox="1"/>
                <p:nvPr/>
              </p:nvSpPr>
              <p:spPr>
                <a:xfrm>
                  <a:off x="5100823" y="4725545"/>
                  <a:ext cx="1961824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FF0000"/>
                      </a:solidFill>
                      <a:latin typeface="Georgia" panose="02040502050405020303" pitchFamily="18" charset="0"/>
                    </a:rPr>
                    <a:t>1S1V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±</m:t>
                        </m:r>
                        <m:r>
                          <a:rPr lang="en-US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𝟏</m:t>
                        </m:r>
                        <m:r>
                          <a:rPr lang="en-US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 </m:t>
                        </m:r>
                        <m:r>
                          <a:rPr lang="en-US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𝑨</m:t>
                        </m:r>
                      </m:oMath>
                    </m:oMathPara>
                  </a14:m>
                  <a:endParaRPr lang="ru-RU" b="1" dirty="0">
                    <a:solidFill>
                      <a:srgbClr val="0070C0"/>
                    </a:solidFill>
                    <a:latin typeface="Cambria Math" panose="02040503050406030204" pitchFamily="18" charset="0"/>
                    <a:cs typeface="Segoe UI" panose="020B0502040204020203" pitchFamily="34" charset="0"/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F1FE3D0-5F1D-4DD0-C8FB-23D671786A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0823" y="4725545"/>
                  <a:ext cx="1961824" cy="677108"/>
                </a:xfrm>
                <a:prstGeom prst="rect">
                  <a:avLst/>
                </a:prstGeom>
                <a:blipFill>
                  <a:blip r:embed="rId8"/>
                  <a:stretch>
                    <a:fillRect t="-540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E54D0791-EB3A-BC54-0B84-FA45373E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0824" y="3696439"/>
              <a:ext cx="3959998" cy="2766099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4929F8B-8C38-2FA3-376A-CBA6BE202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2647" y="3696438"/>
              <a:ext cx="3959999" cy="276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8270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Моделирование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A13878-EBE0-CC72-E308-BF1492BFD29B}"/>
                  </a:ext>
                </a:extLst>
              </p:cNvPr>
              <p:cNvSpPr txBox="1"/>
              <p:nvPr/>
            </p:nvSpPr>
            <p:spPr>
              <a:xfrm>
                <a:off x="1774677" y="5621671"/>
                <a:ext cx="8642645" cy="880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61950" lvl="2" indent="-342900">
                  <a:buFont typeface="Arial" panose="020B0604020202020204" pitchFamily="34" charset="0"/>
                  <a:buChar char="•"/>
                </a:pPr>
                <a:r>
                  <a:rPr lang="ru-RU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Согласованность с моделью с точностью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&lt;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𝟏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%</m:t>
                    </m:r>
                  </m:oMath>
                </a14:m>
                <a:endParaRPr lang="ru-RU" sz="2400" b="1" dirty="0">
                  <a:solidFill>
                    <a:srgbClr val="FF0000"/>
                  </a:solidFill>
                  <a:latin typeface="Georgia" panose="02040502050405020303" pitchFamily="18" charset="0"/>
                  <a:cs typeface="Segoe UI" panose="020B0502040204020203" pitchFamily="34" charset="0"/>
                </a:endParaRPr>
              </a:p>
              <a:p>
                <a:pPr marL="36195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𝑳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𝒆𝒇𝒇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𝒄𝒐𝒓𝒓</m:t>
                        </m:r>
                      </m:sup>
                    </m:sSubSup>
                    <m:r>
                      <a:rPr lang="en-US" sz="2400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𝟐𝟒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м </m:t>
                    </m:r>
                  </m:oMath>
                </a14:m>
                <a:r>
                  <a:rPr lang="ru-RU" sz="2400" b="1" u="sng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согласуется с 3Д-моделированием</a:t>
                </a:r>
                <a:endParaRPr lang="en-US" sz="2400" b="1" u="sng" dirty="0">
                  <a:solidFill>
                    <a:srgbClr val="0070C0"/>
                  </a:solidFill>
                  <a:latin typeface="Georgia" panose="02040502050405020303" pitchFamily="18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A13878-EBE0-CC72-E308-BF1492BFD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677" y="5621671"/>
                <a:ext cx="8642645" cy="880434"/>
              </a:xfrm>
              <a:prstGeom prst="rect">
                <a:avLst/>
              </a:prstGeom>
              <a:blipFill>
                <a:blip r:embed="rId5"/>
                <a:stretch>
                  <a:fillRect l="-705" t="-5517" b="-89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AA4FED-8FAB-067F-20CB-049981EB3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77" y="900000"/>
            <a:ext cx="8642645" cy="47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13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Полярность Корректоров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1C136-3E49-5875-B41F-8730AC7E861D}"/>
              </a:ext>
            </a:extLst>
          </p:cNvPr>
          <p:cNvSpPr txBox="1"/>
          <p:nvPr/>
        </p:nvSpPr>
        <p:spPr>
          <a:xfrm>
            <a:off x="0" y="6084350"/>
            <a:ext cx="5477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Горизонтальная плоскость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5C146D-D360-1259-6956-4034335AEE63}"/>
              </a:ext>
            </a:extLst>
          </p:cNvPr>
          <p:cNvSpPr txBox="1"/>
          <p:nvPr/>
        </p:nvSpPr>
        <p:spPr>
          <a:xfrm>
            <a:off x="6535660" y="6084350"/>
            <a:ext cx="5656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Вертикальная плоскость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FEFF669-332F-E31C-A016-0D02B6A80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415"/>
            <a:ext cx="5477184" cy="51675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1FF047-8EBF-E73D-E00B-4A14B821E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61" y="900000"/>
            <a:ext cx="5656339" cy="516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51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Локальная Коррекция Орбиты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E66164-2F9F-43AE-2975-4EE85E7C2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671"/>
            <a:ext cx="3010833" cy="2304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16493D-166B-076E-4E69-77344A69028C}"/>
                  </a:ext>
                </a:extLst>
              </p:cNvPr>
              <p:cNvSpPr txBox="1"/>
              <p:nvPr/>
            </p:nvSpPr>
            <p:spPr>
              <a:xfrm>
                <a:off x="4471031" y="889326"/>
                <a:ext cx="3249938" cy="39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𝒚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r>
                            <a:rPr lang="ru-R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,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𝟖𝟖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𝟓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𝟑𝟗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Georgia" panose="02040502050405020303" pitchFamily="18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16493D-166B-076E-4E69-77344A690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031" y="889326"/>
                <a:ext cx="3249938" cy="394788"/>
              </a:xfrm>
              <a:prstGeom prst="rect">
                <a:avLst/>
              </a:prstGeom>
              <a:blipFill>
                <a:blip r:embed="rId6"/>
                <a:stretch>
                  <a:fillRect t="-107692" b="-16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2B7415-99E7-5DA7-AF5B-1F2852E594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88" y="1268671"/>
            <a:ext cx="3010833" cy="2304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7166E3-0766-B1FE-8D2C-05360FBCA2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78" y="1268671"/>
            <a:ext cx="3010833" cy="2304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C7F25B-A907-1D5D-5A8C-2D150EB8230F}"/>
                  </a:ext>
                </a:extLst>
              </p:cNvPr>
              <p:cNvSpPr txBox="1"/>
              <p:nvPr/>
            </p:nvSpPr>
            <p:spPr>
              <a:xfrm>
                <a:off x="4464986" y="3633788"/>
                <a:ext cx="3249938" cy="39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𝒚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r>
                            <a:rPr lang="ru-R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,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𝟖𝟎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𝟖𝟓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Georgia" panose="02040502050405020303" pitchFamily="18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C7F25B-A907-1D5D-5A8C-2D150EB8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986" y="3633788"/>
                <a:ext cx="3249938" cy="394788"/>
              </a:xfrm>
              <a:prstGeom prst="rect">
                <a:avLst/>
              </a:prstGeom>
              <a:blipFill>
                <a:blip r:embed="rId9"/>
                <a:stretch>
                  <a:fillRect t="-107692" b="-16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B58F6F-FEBB-E45A-F704-3384A8044D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00" y="1268671"/>
            <a:ext cx="3010833" cy="2304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A97C85-8475-D682-5270-930E49B85D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576"/>
            <a:ext cx="3151968" cy="2412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E4A62AE-C339-47E6-22DD-70BC94B5C4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71" y="4028576"/>
            <a:ext cx="3151968" cy="2412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C77D14B-80F1-D390-1015-906370945E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42" y="4028576"/>
            <a:ext cx="3151968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6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Динамическая Коррекция Орбиты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F9BDF-EAF0-AE2C-46E1-3ADF63F4D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927" y="2830506"/>
            <a:ext cx="5501576" cy="32220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4287C6-BC88-32EE-3E45-75DC336DD02B}"/>
                  </a:ext>
                </a:extLst>
              </p:cNvPr>
              <p:cNvSpPr txBox="1"/>
              <p:nvPr/>
            </p:nvSpPr>
            <p:spPr>
              <a:xfrm>
                <a:off x="330926" y="6043994"/>
                <a:ext cx="55015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Инжекция</a:t>
                </a:r>
                <a:r>
                  <a:rPr lang="en-US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.</a:t>
                </a:r>
                <a:r>
                  <a:rPr lang="en-US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±</m:t>
                    </m:r>
                    <m:r>
                      <a:rPr lang="ru-RU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𝟔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𝐦𝐦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4287C6-BC88-32EE-3E45-75DC336DD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6" y="6043994"/>
                <a:ext cx="5501576" cy="400110"/>
              </a:xfrm>
              <a:prstGeom prst="rect">
                <a:avLst/>
              </a:prstGeom>
              <a:blipFill>
                <a:blip r:embed="rId6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342E7A-2A7E-6305-C03E-8B20F95786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85" y="2838993"/>
            <a:ext cx="5487089" cy="32135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DD7B1A-09A7-9D31-91F3-BA9F11C77596}"/>
                  </a:ext>
                </a:extLst>
              </p:cNvPr>
              <p:cNvSpPr txBox="1"/>
              <p:nvPr/>
            </p:nvSpPr>
            <p:spPr>
              <a:xfrm>
                <a:off x="6359501" y="6052558"/>
                <a:ext cx="54870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Вывод</a:t>
                </a:r>
                <a:r>
                  <a:rPr lang="en-US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.</a:t>
                </a:r>
                <a:r>
                  <a:rPr lang="en-US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±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𝟏𝟐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𝐦𝐦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DD7B1A-09A7-9D31-91F3-BA9F11C77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501" y="6052558"/>
                <a:ext cx="5487090" cy="400110"/>
              </a:xfrm>
              <a:prstGeom prst="rect">
                <a:avLst/>
              </a:prstGeom>
              <a:blipFill>
                <a:blip r:embed="rId8"/>
                <a:stretch>
                  <a:fillRect t="-10606" b="-242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CB7725-C519-364C-032D-6AF0F03A6B95}"/>
                  </a:ext>
                </a:extLst>
              </p:cNvPr>
              <p:cNvSpPr txBox="1"/>
              <p:nvPr/>
            </p:nvSpPr>
            <p:spPr>
              <a:xfrm>
                <a:off x="333996" y="900000"/>
                <a:ext cx="1152707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14375" lvl="2" indent="-342900" algn="just">
                  <a:buFont typeface="Arial" panose="020B0604020202020204" pitchFamily="34" charset="0"/>
                  <a:buChar char="•"/>
                </a:pPr>
                <a:r>
                  <a:rPr lang="ru-RU" sz="2400" b="1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Впервые</a:t>
                </a:r>
                <a:r>
                  <a:rPr lang="en-US" sz="2400" b="1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 </a:t>
                </a:r>
                <a:r>
                  <a:rPr lang="ru-RU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на инжекционном комплексе </a:t>
                </a:r>
                <a:r>
                  <a:rPr lang="en-US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NICA </a:t>
                </a:r>
                <a:endParaRPr lang="ru-RU" sz="2400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  <a:p>
                <a:pPr marL="714375" lvl="2" indent="-342900" algn="just">
                  <a:buFont typeface="Arial" panose="020B0604020202020204" pitchFamily="34" charset="0"/>
                  <a:buChar char="•"/>
                </a:pPr>
                <a:r>
                  <a:rPr lang="ru-RU" sz="2400" b="1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Использованы разработанное ПО </a:t>
                </a:r>
                <a:r>
                  <a:rPr lang="ru-RU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и</a:t>
                </a:r>
                <a:r>
                  <a:rPr lang="ru-RU" sz="2400" b="1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 измеренная МОО</a:t>
                </a:r>
              </a:p>
              <a:p>
                <a:pPr marL="714375" lvl="2" indent="-342900" algn="just">
                  <a:buFont typeface="Arial" panose="020B0604020202020204" pitchFamily="34" charset="0"/>
                  <a:buChar char="•"/>
                </a:pPr>
                <a:r>
                  <a:rPr lang="ru-RU" sz="2400" b="1" dirty="0">
                    <a:solidFill>
                      <a:srgbClr val="0070C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Главные ограничения</a:t>
                </a:r>
                <a:r>
                  <a:rPr lang="en-US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: </a:t>
                </a:r>
              </a:p>
              <a:p>
                <a:pPr marL="1171575" lvl="3" indent="-342900" algn="just">
                  <a:buFont typeface="Arial" panose="020B0604020202020204" pitchFamily="34" charset="0"/>
                  <a:buChar char="•"/>
                </a:pPr>
                <a:r>
                  <a:rPr lang="ru-RU" sz="2400" b="1" dirty="0">
                    <a:solidFill>
                      <a:srgbClr val="FF000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Не использовалось</a:t>
                </a:r>
                <a:r>
                  <a:rPr lang="en-US" sz="2400" b="1" dirty="0">
                    <a:solidFill>
                      <a:srgbClr val="FF000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 3</a:t>
                </a:r>
                <a:r>
                  <a:rPr lang="en-US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 </a:t>
                </a:r>
                <a:r>
                  <a:rPr lang="ru-RU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корректора</a:t>
                </a:r>
                <a:r>
                  <a:rPr lang="en-US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, </a:t>
                </a:r>
                <a:r>
                  <a:rPr lang="ru-RU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минимальный рабочий ток</a:t>
                </a:r>
                <a:r>
                  <a:rPr lang="en-US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±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𝟎</m:t>
                    </m:r>
                    <m:r>
                      <a:rPr lang="ru-RU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,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𝟑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𝑨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Georgia" panose="02040502050405020303" pitchFamily="18" charset="0"/>
                    <a:cs typeface="Segoe UI" panose="020B0502040204020203" pitchFamily="34" charset="0"/>
                  </a:rPr>
                  <a:t> </a:t>
                </a:r>
                <a:r>
                  <a:rPr lang="en-US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(</a:t>
                </a:r>
                <a:r>
                  <a:rPr lang="ru-RU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инжекция</a:t>
                </a:r>
                <a:r>
                  <a:rPr lang="en-US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CB7725-C519-364C-032D-6AF0F03A6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6" y="900000"/>
                <a:ext cx="11527078" cy="1938992"/>
              </a:xfrm>
              <a:prstGeom prst="rect">
                <a:avLst/>
              </a:prstGeom>
              <a:blipFill>
                <a:blip r:embed="rId9"/>
                <a:stretch>
                  <a:fillRect t="-2516" r="-793" b="-62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35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Ускорение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40B776-BD14-B5C6-3650-CD9941BAF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331"/>
            <a:ext cx="1767114" cy="29119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B2F0DB4-5F37-B863-F84D-70ADA530401B}"/>
                  </a:ext>
                </a:extLst>
              </p:cNvPr>
              <p:cNvSpPr/>
              <p:nvPr/>
            </p:nvSpPr>
            <p:spPr>
              <a:xfrm>
                <a:off x="333997" y="898380"/>
                <a:ext cx="6446517" cy="2632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ru-RU" sz="20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m:rPr>
                              <m:nor/>
                            </m:rPr>
                            <a:rPr lang="en-US" sz="2000" dirty="0">
                              <a:latin typeface="Georgia" panose="02040502050405020303" pitchFamily="18" charset="0"/>
                            </a:rPr>
                            <m:t> </m:t>
                          </m:r>
                        </m:e>
                      </m:borderBox>
                    </m:oMath>
                  </m:oMathPara>
                </a14:m>
                <a:endParaRPr lang="ru-RU" sz="200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𝑞𝑍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𝑞𝑍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𝑞𝑍𝑉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кин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Georgia" panose="02040502050405020303" pitchFamily="18" charset="0"/>
                </a:endParaRPr>
              </a:p>
              <a:p>
                <a:pPr algn="just"/>
                <a:r>
                  <a:rPr lang="ru-RU" dirty="0">
                    <a:latin typeface="Georgia" panose="02040502050405020303" pitchFamily="18" charset="0"/>
                  </a:rPr>
                  <a:t>Электрическое поле </a:t>
                </a:r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напрямую</a:t>
                </a:r>
                <a:r>
                  <a:rPr lang="ru-RU" dirty="0">
                    <a:latin typeface="Georgia" panose="02040502050405020303" pitchFamily="18" charset="0"/>
                  </a:rPr>
                  <a:t> совершает работу над частицей – </a:t>
                </a:r>
                <a:r>
                  <a:rPr lang="ru-RU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увеличивает её энергию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эВ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602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Кл</m:t>
                          </m:r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=1,602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en-US" sz="2000" b="0" dirty="0">
                  <a:latin typeface="Comic Sans MS" panose="030F0702030302020204" pitchFamily="66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МэВ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ru-RU" sz="2000" i="1">
                          <a:latin typeface="Cambria Math" panose="02040503050406030204" pitchFamily="18" charset="0"/>
                        </a:rPr>
                        <m:t>эВ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=1,602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en-US" sz="2000" b="0" dirty="0">
                  <a:latin typeface="Comic Sans MS" panose="030F0702030302020204" pitchFamily="66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ГэВ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ru-RU" sz="2000" i="1">
                          <a:latin typeface="Cambria Math" panose="02040503050406030204" pitchFamily="18" charset="0"/>
                        </a:rPr>
                        <m:t>эВ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=1,602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ru-RU" sz="22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B2F0DB4-5F37-B863-F84D-70ADA5304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898380"/>
                <a:ext cx="6446517" cy="2632708"/>
              </a:xfrm>
              <a:prstGeom prst="rect">
                <a:avLst/>
              </a:prstGeom>
              <a:blipFill>
                <a:blip r:embed="rId6"/>
                <a:stretch>
                  <a:fillRect l="-851" r="-757" b="-9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1719DA-E418-D410-8605-7638AFC80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14" y="897301"/>
            <a:ext cx="2671472" cy="2484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F16C00E-09C4-7853-10DB-552A5A161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28" y="898651"/>
            <a:ext cx="2671472" cy="2484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6CF011-ADD6-DAFA-9096-BD550CC30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15" y="3409329"/>
            <a:ext cx="5411485" cy="30439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6B6F28-E342-BBFA-13A0-332753B5DB7F}"/>
                  </a:ext>
                </a:extLst>
              </p:cNvPr>
              <p:cNvSpPr txBox="1"/>
              <p:nvPr/>
            </p:nvSpPr>
            <p:spPr>
              <a:xfrm>
                <a:off x="1767114" y="3435747"/>
                <a:ext cx="5013401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1 ТэВ это сколько?</a:t>
                </a:r>
                <a:endParaRPr lang="en-US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Поднять 1 г на высоту 16 мкм в гравитационном поле Земли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Включить лампочку 100 Вт на 1</a:t>
                </a:r>
                <a:r>
                  <a:rPr lang="en-US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,</a:t>
                </a:r>
                <a:r>
                  <a:rPr lang="ru-RU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6 </a:t>
                </a:r>
                <a:r>
                  <a:rPr lang="ru-RU" dirty="0" err="1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нс</a:t>
                </a:r>
                <a:endParaRPr lang="ru-RU" dirty="0">
                  <a:solidFill>
                    <a:srgbClr val="0070C0"/>
                  </a:solidFill>
                  <a:latin typeface="Georgia" panose="02040502050405020303" pitchFamily="18" charset="0"/>
                </a:endParaRPr>
              </a:p>
              <a:p>
                <a:pPr algn="just"/>
                <a:r>
                  <a:rPr lang="ru-RU" dirty="0">
                    <a:latin typeface="Georgia" panose="02040502050405020303" pitchFamily="18" charset="0"/>
                  </a:rPr>
                  <a:t>Пучок в ускорителе содержит </a:t>
                </a:r>
                <a:r>
                  <a:rPr lang="en-US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10</a:t>
                </a:r>
                <a:r>
                  <a:rPr lang="en-US" baseline="300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10-12</a:t>
                </a:r>
                <a:r>
                  <a:rPr lang="en-US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ru-RU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частиц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«Мгновенная мощность» пучка – тысячи или миллионы Джоулей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602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Дж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1,602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26B6F28-E342-BBFA-13A0-332753B5D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114" y="3435747"/>
                <a:ext cx="5013401" cy="2308324"/>
              </a:xfrm>
              <a:prstGeom prst="rect">
                <a:avLst/>
              </a:prstGeom>
              <a:blipFill>
                <a:blip r:embed="rId9"/>
                <a:stretch>
                  <a:fillRect l="-1095" t="-1587" b="-10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C43E6D7-B1CB-B511-CBAD-98ECD1E6B601}"/>
                  </a:ext>
                </a:extLst>
              </p:cNvPr>
              <p:cNvSpPr txBox="1"/>
              <p:nvPr/>
            </p:nvSpPr>
            <p:spPr>
              <a:xfrm>
                <a:off x="1767114" y="5725114"/>
                <a:ext cx="5013400" cy="6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602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19</m:t>
                              </m:r>
                            </m:sup>
                          </m:sSup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Дж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ru-RU" dirty="0">
                              <a:latin typeface="Georgia" panose="02040502050405020303" pitchFamily="18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331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b="0" i="1" smtClean="0">
                                          <a:latin typeface="Cambria Math" panose="02040503050406030204" pitchFamily="18" charset="0"/>
                                        </a:rPr>
                                        <m:t>м</m:t>
                                      </m:r>
                                    </m:num>
                                    <m:den>
                                      <m:r>
                                        <a:rPr lang="ru-RU" b="0" i="1" smtClean="0">
                                          <a:latin typeface="Cambria Math" panose="02040503050406030204" pitchFamily="18" charset="0"/>
                                        </a:rPr>
                                        <m:t>с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292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кг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C43E6D7-B1CB-B511-CBAD-98ECD1E6B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114" y="5725114"/>
                <a:ext cx="5013400" cy="6987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04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Коррекция Орбиты Нуклотрона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950901-A72E-3E3F-B03F-8C8291C24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71" y="3156147"/>
            <a:ext cx="5760000" cy="26110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1A617F-6025-F166-504B-D64669542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030" y="3166267"/>
            <a:ext cx="5760000" cy="2600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96E9EE-DB7D-589B-9DC7-F9180A1BB7ED}"/>
              </a:ext>
            </a:extLst>
          </p:cNvPr>
          <p:cNvSpPr txBox="1"/>
          <p:nvPr/>
        </p:nvSpPr>
        <p:spPr>
          <a:xfrm>
            <a:off x="133970" y="5758633"/>
            <a:ext cx="57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Инжекция</a:t>
            </a:r>
            <a:endParaRPr lang="en-US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31E33-F5BA-2F37-7D1B-E9BD01776D12}"/>
              </a:ext>
            </a:extLst>
          </p:cNvPr>
          <p:cNvSpPr txBox="1"/>
          <p:nvPr/>
        </p:nvSpPr>
        <p:spPr>
          <a:xfrm>
            <a:off x="6298028" y="5767197"/>
            <a:ext cx="575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Вывод</a:t>
            </a:r>
            <a:endParaRPr lang="en-US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21B41-9C2A-E2B5-764E-CDA617170773}"/>
              </a:ext>
            </a:extLst>
          </p:cNvPr>
          <p:cNvSpPr txBox="1"/>
          <p:nvPr/>
        </p:nvSpPr>
        <p:spPr>
          <a:xfrm>
            <a:off x="333996" y="900000"/>
            <a:ext cx="115270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lvl="2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Проведена оценка локальной коррекции ЗО и сравнение с расчетной моделью на основе результатов измерений полярности подключения корректоров </a:t>
            </a:r>
          </a:p>
          <a:p>
            <a:pPr marL="354013" lvl="2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Локальная коррекция горизонтальной ЗО приводит к уменьшению интенсивности ускоренного пучка</a:t>
            </a:r>
          </a:p>
        </p:txBody>
      </p:sp>
    </p:spTree>
    <p:extLst>
      <p:ext uri="{BB962C8B-B14F-4D97-AF65-F5344CB8AC3E}">
        <p14:creationId xmlns:p14="http://schemas.microsoft.com/office/powerpoint/2010/main" val="3020143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Программное Обеспечение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AADCAB-7BAC-EE03-C593-38DC261D1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92028"/>
            <a:ext cx="6120794" cy="4600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343A4C-EA41-DA4A-4411-22FB584657A6}"/>
              </a:ext>
            </a:extLst>
          </p:cNvPr>
          <p:cNvSpPr txBox="1"/>
          <p:nvPr/>
        </p:nvSpPr>
        <p:spPr>
          <a:xfrm>
            <a:off x="333997" y="2353402"/>
            <a:ext cx="57620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ПО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одно</a:t>
            </a: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 для всех установок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Измерение во всем цикле (усреднение 100 мс)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Несколько режимов отображения МПП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Работа корректоров в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динамическом режиме</a:t>
            </a:r>
            <a:endParaRPr lang="en-US" sz="2400" b="1" dirty="0">
              <a:solidFill>
                <a:srgbClr val="FF0000"/>
              </a:solidFill>
              <a:latin typeface="Georgia" panose="02040502050405020303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27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Автоматическая Коррекция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43A4C-EA41-DA4A-4411-22FB584657A6}"/>
              </a:ext>
            </a:extLst>
          </p:cNvPr>
          <p:cNvSpPr txBox="1"/>
          <p:nvPr/>
        </p:nvSpPr>
        <p:spPr>
          <a:xfrm>
            <a:off x="333997" y="1986174"/>
            <a:ext cx="57620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Реализована функция автоматического расчета токов корректоров для коррекции ЗО в тестовом режиме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Расчет производится методом обратной матрицы с учетом ограничений на </a:t>
            </a:r>
            <a:r>
              <a:rPr lang="en-US" sz="2400" b="1" dirty="0">
                <a:latin typeface="Georgia" panose="02040502050405020303" pitchFamily="18" charset="0"/>
                <a:cs typeface="Segoe UI" panose="020B0502040204020203" pitchFamily="34" charset="0"/>
              </a:rPr>
              <a:t>max.</a:t>
            </a: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/</a:t>
            </a:r>
            <a:r>
              <a:rPr lang="en-US" sz="2400" b="1" dirty="0">
                <a:latin typeface="Georgia" panose="02040502050405020303" pitchFamily="18" charset="0"/>
                <a:cs typeface="Segoe UI" panose="020B0502040204020203" pitchFamily="34" charset="0"/>
              </a:rPr>
              <a:t>min.</a:t>
            </a:r>
            <a:r>
              <a:rPr lang="ru-RU" sz="2400" b="1" dirty="0">
                <a:latin typeface="Georgia" panose="02040502050405020303" pitchFamily="18" charset="0"/>
                <a:cs typeface="Segoe UI" panose="020B0502040204020203" pitchFamily="34" charset="0"/>
              </a:rPr>
              <a:t> рабочие токи и неработающие корректора</a:t>
            </a:r>
            <a:endParaRPr lang="en-US" sz="2400" b="1" dirty="0">
              <a:latin typeface="Georgia" panose="02040502050405020303" pitchFamily="18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D0932E-D27E-4451-41F0-151AC0C03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185549"/>
            <a:ext cx="5855208" cy="50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25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 Коррекции ЗО. Управление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D4C72A-91D0-CA92-6AA5-2EC80B956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84" y="895701"/>
            <a:ext cx="10261434" cy="556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5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 Коррекции ЗО. </a:t>
            </a:r>
            <a:r>
              <a:rPr lang="ru-RU" sz="3600" b="1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Текущие Токи</a:t>
            </a:r>
            <a:endParaRPr lang="ru-RU" sz="36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FA1894-F950-60DF-2C8B-1EF5F04B3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" y="924183"/>
            <a:ext cx="10242620" cy="55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23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 Коррекции ЗО. «</a:t>
            </a:r>
            <a:r>
              <a:rPr lang="ru-RU" sz="3600" b="1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Три </a:t>
            </a:r>
            <a:r>
              <a:rPr lang="ru-RU" sz="3600" b="1" dirty="0" err="1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Бампа</a:t>
            </a:r>
            <a:r>
              <a:rPr lang="ru-RU" sz="3600" b="1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»</a:t>
            </a:r>
            <a:endParaRPr lang="ru-RU" sz="36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BB8995-3044-D232-EFC6-34CBEBE96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6" y="904208"/>
            <a:ext cx="10250987" cy="55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3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 Коррекции ЗО. Локальный «</a:t>
            </a:r>
            <a:r>
              <a:rPr lang="ru-RU" sz="3600" b="1" dirty="0" err="1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Бамп</a:t>
            </a:r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E2470-3C2D-69C2-60D1-7FED4CEA4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61" y="904207"/>
            <a:ext cx="10251078" cy="55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52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 Коррекции ЗО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3546F-BA54-C678-07F8-3EB2BC8454F3}"/>
              </a:ext>
            </a:extLst>
          </p:cNvPr>
          <p:cNvSpPr txBox="1"/>
          <p:nvPr/>
        </p:nvSpPr>
        <p:spPr>
          <a:xfrm>
            <a:off x="333996" y="2107181"/>
            <a:ext cx="115270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 lvl="2" algn="ctr"/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В разработке:</a:t>
            </a:r>
          </a:p>
          <a:p>
            <a:pPr marL="354013" lvl="2" indent="-342900" algn="just">
              <a:buFont typeface="Arial" panose="020B0604020202020204" pitchFamily="34" charset="0"/>
              <a:buChar char="•"/>
            </a:pPr>
            <a:endParaRPr lang="ru-RU" sz="2400" b="1" dirty="0">
              <a:latin typeface="Georgia" panose="02040502050405020303" pitchFamily="18" charset="0"/>
              <a:cs typeface="Segoe UI" panose="020B0502040204020203" pitchFamily="34" charset="0"/>
            </a:endParaRPr>
          </a:p>
          <a:p>
            <a:pPr marL="354013" lvl="2" indent="-3429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Georgia" panose="02040502050405020303" pitchFamily="18" charset="0"/>
                <a:cs typeface="Segoe UI" panose="020B0502040204020203" pitchFamily="34" charset="0"/>
              </a:rPr>
              <a:t>Автокоррекция (SVD, локальные </a:t>
            </a:r>
            <a:r>
              <a:rPr lang="ru-RU" sz="2800" b="1" dirty="0" err="1">
                <a:latin typeface="Georgia" panose="02040502050405020303" pitchFamily="18" charset="0"/>
                <a:cs typeface="Segoe UI" panose="020B0502040204020203" pitchFamily="34" charset="0"/>
              </a:rPr>
              <a:t>бампы</a:t>
            </a:r>
            <a:r>
              <a:rPr lang="ru-RU" sz="2800" b="1" dirty="0">
                <a:latin typeface="Georgia" panose="02040502050405020303" pitchFamily="18" charset="0"/>
                <a:cs typeface="Segoe UI" panose="020B0502040204020203" pitchFamily="34" charset="0"/>
              </a:rPr>
              <a:t> и т.д.)</a:t>
            </a:r>
          </a:p>
          <a:p>
            <a:pPr marL="354013" lvl="2" indent="-342900" algn="just">
              <a:buFont typeface="Arial" panose="020B0604020202020204" pitchFamily="34" charset="0"/>
              <a:buChar char="•"/>
            </a:pPr>
            <a:endParaRPr lang="ru-RU" sz="2800" b="1" dirty="0">
              <a:latin typeface="Georgia" panose="02040502050405020303" pitchFamily="18" charset="0"/>
              <a:cs typeface="Segoe UI" panose="020B0502040204020203" pitchFamily="34" charset="0"/>
            </a:endParaRPr>
          </a:p>
          <a:p>
            <a:pPr marL="354013" lvl="2" indent="-3429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Georgia" panose="02040502050405020303" pitchFamily="18" charset="0"/>
                <a:cs typeface="Segoe UI" panose="020B0502040204020203" pitchFamily="34" charset="0"/>
              </a:rPr>
              <a:t>Динамический пропорциональный режим</a:t>
            </a:r>
          </a:p>
          <a:p>
            <a:pPr marL="354013" lvl="2" indent="-342900" algn="just">
              <a:buFont typeface="Arial" panose="020B0604020202020204" pitchFamily="34" charset="0"/>
              <a:buChar char="•"/>
            </a:pPr>
            <a:endParaRPr lang="ru-RU" sz="2800" b="1" dirty="0">
              <a:latin typeface="Georgia" panose="02040502050405020303" pitchFamily="18" charset="0"/>
              <a:cs typeface="Segoe UI" panose="020B0502040204020203" pitchFamily="34" charset="0"/>
            </a:endParaRPr>
          </a:p>
          <a:p>
            <a:pPr marL="354013" lvl="2" indent="-3429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Georgia" panose="02040502050405020303" pitchFamily="18" charset="0"/>
                <a:cs typeface="Segoe UI" panose="020B0502040204020203" pitchFamily="34" charset="0"/>
              </a:rPr>
              <a:t>Коррекция в каналах</a:t>
            </a:r>
            <a:endParaRPr lang="ru-RU" sz="2400" b="1" dirty="0">
              <a:latin typeface="Georgia" panose="02040502050405020303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847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  <a:latin typeface="Georgia" panose="02040502050405020303" pitchFamily="18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/>
          <a:lstStyle/>
          <a:p>
            <a:r>
              <a:rPr lang="ru-RU" sz="1500"/>
              <a:t>Коррекция орбиты в Бустере и Нуклотроне, 24.11.2023г.</a:t>
            </a:r>
            <a:endParaRPr lang="en-US" sz="15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/>
          <a:lstStyle/>
          <a:p>
            <a:r>
              <a:rPr lang="ru-RU"/>
              <a:t>М.М.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2FDFF0-1CC5-53C4-9ADB-CD4F835C5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188" y="36000"/>
            <a:ext cx="829617" cy="82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A7B950-E6C7-0636-4F0F-D090F4D82187}"/>
              </a:ext>
            </a:extLst>
          </p:cNvPr>
          <p:cNvSpPr txBox="1"/>
          <p:nvPr/>
        </p:nvSpPr>
        <p:spPr>
          <a:xfrm>
            <a:off x="150961" y="3184399"/>
            <a:ext cx="11890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СПАСИБО ЗА ВНИМАНИЕ </a:t>
            </a:r>
            <a:r>
              <a:rPr lang="en-US" sz="6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!!!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02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A6D397-075A-AD55-ADB0-167315343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188" y="36000"/>
            <a:ext cx="829617" cy="82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86C5BED-EE60-CB74-694A-5A45C62A6613}"/>
              </a:ext>
            </a:extLst>
          </p:cNvPr>
          <p:cNvSpPr/>
          <p:nvPr/>
        </p:nvSpPr>
        <p:spPr>
          <a:xfrm>
            <a:off x="-4" y="3232668"/>
            <a:ext cx="12192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ДОПОЛНИТЕЛЬНЫЕ МАТЕРИАЛЫ</a:t>
            </a:r>
            <a:endParaRPr lang="en-US" sz="54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74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Движение в Магнитном Поле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8650AB66-17E9-F4D4-512A-2E2E1F72DB3D}"/>
                  </a:ext>
                </a:extLst>
              </p:cNvPr>
              <p:cNvSpPr/>
              <p:nvPr/>
            </p:nvSpPr>
            <p:spPr>
              <a:xfrm>
                <a:off x="333997" y="1215726"/>
                <a:ext cx="9173357" cy="4961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210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f>
                            <m:f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ru-RU" sz="21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ru-RU" sz="21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m:rPr>
                              <m:nor/>
                            </m:rPr>
                            <a:rPr lang="en-US" sz="2100" dirty="0">
                              <a:latin typeface="Georgia" panose="02040502050405020303" pitchFamily="18" charset="0"/>
                            </a:rPr>
                            <m:t> </m:t>
                          </m:r>
                        </m:e>
                      </m:borderBox>
                    </m:oMath>
                  </m:oMathPara>
                </a14:m>
                <a:endParaRPr lang="ru-RU" sz="2100" i="1" dirty="0">
                  <a:latin typeface="Cambria Math" panose="02040503050406030204" pitchFamily="18" charset="0"/>
                </a:endParaRPr>
              </a:p>
              <a:p>
                <a:pPr algn="just"/>
                <a:endParaRPr lang="ru-RU" sz="210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1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ru-RU" sz="21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⃗"/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2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1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100" b="1" i="1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a:rPr lang="ru-RU" sz="2100" b="1" i="1">
                                  <a:latin typeface="Cambria Math" panose="02040503050406030204" pitchFamily="18" charset="0"/>
                                </a:rPr>
                                <m:t>Л</m:t>
                              </m:r>
                            </m:sub>
                          </m:sSub>
                        </m:e>
                      </m:acc>
                      <m:r>
                        <a:rPr lang="en-US" sz="21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ru-RU" sz="2100" i="1" dirty="0">
                  <a:latin typeface="Cambria Math" panose="02040503050406030204" pitchFamily="18" charset="0"/>
                </a:endParaRPr>
              </a:p>
              <a:p>
                <a:pPr algn="just"/>
                <a:endParaRPr lang="ru-RU" sz="210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ru-RU" sz="21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b="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ru-RU" sz="2100" b="0" i="1">
                                      <a:latin typeface="Cambria Math" panose="02040503050406030204" pitchFamily="18" charset="0"/>
                                    </a:rPr>
                                    <m:t>Л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ru-RU" sz="21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Л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ru-RU" sz="2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2100" dirty="0">
                              <a:latin typeface="Georgia" panose="02040502050405020303" pitchFamily="18" charset="0"/>
                            </a:rPr>
                            <m:t> </m:t>
                          </m:r>
                        </m:e>
                      </m:borderBox>
                    </m:oMath>
                  </m:oMathPara>
                </a14:m>
                <a:endParaRPr lang="ru-RU" altLang="ru-RU" sz="2100" dirty="0">
                  <a:latin typeface="Georgia" panose="02040502050405020303" pitchFamily="18" charset="0"/>
                </a:endParaRPr>
              </a:p>
              <a:p>
                <a:pPr algn="just"/>
                <a:r>
                  <a:rPr lang="ru-RU" altLang="ru-RU" sz="2100" dirty="0">
                    <a:latin typeface="Georgia" panose="02040502050405020303" pitchFamily="18" charset="0"/>
                  </a:rPr>
                  <a:t>Сила взаимодействия с магнитным полем </a:t>
                </a:r>
                <a:r>
                  <a:rPr lang="ru-RU" altLang="ru-RU" sz="21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перпендикулярна</a:t>
                </a:r>
                <a:r>
                  <a:rPr lang="ru-RU" altLang="ru-RU" sz="2100" dirty="0">
                    <a:latin typeface="Georgia" panose="02040502050405020303" pitchFamily="18" charset="0"/>
                  </a:rPr>
                  <a:t> направлению магнитного поля и скорости частицы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ru-RU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2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90°</m:t>
                          </m:r>
                        </m:e>
                      </m:func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100" b="0" dirty="0">
                  <a:latin typeface="Georgia" panose="02040502050405020303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ru-RU" altLang="ru-RU" sz="2100" dirty="0">
                    <a:latin typeface="Georgia" panose="02040502050405020303" pitchFamily="18" charset="0"/>
                  </a:rPr>
                  <a:t>Работа магнитного поля над частицей равна </a:t>
                </a:r>
                <a:r>
                  <a:rPr lang="ru-RU" altLang="ru-RU" sz="21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нулю</a:t>
                </a:r>
              </a:p>
              <a:p>
                <a:pPr algn="ctr"/>
                <a:endParaRPr lang="ru-RU" altLang="ru-RU" sz="2100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r>
                  <a:rPr lang="ru-RU" altLang="ru-RU" sz="2100" dirty="0">
                    <a:latin typeface="Georgia" panose="02040502050405020303" pitchFamily="18" charset="0"/>
                  </a:rPr>
                  <a:t>Магнитное поле только </a:t>
                </a:r>
                <a:r>
                  <a:rPr lang="ru-RU" altLang="ru-RU" sz="2100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отклоняет</a:t>
                </a:r>
                <a:r>
                  <a:rPr lang="ru-RU" altLang="ru-RU" sz="2100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ru-RU" altLang="ru-RU" sz="2100" dirty="0">
                    <a:latin typeface="Georgia" panose="02040502050405020303" pitchFamily="18" charset="0"/>
                  </a:rPr>
                  <a:t>частицу, не изменяя её энергии, и </a:t>
                </a:r>
                <a:r>
                  <a:rPr lang="ru-RU" altLang="ru-RU" sz="2100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задаёт орбиту</a:t>
                </a:r>
                <a:r>
                  <a:rPr lang="ru-RU" altLang="ru-RU" sz="2100" dirty="0">
                    <a:latin typeface="Georgia" panose="02040502050405020303" pitchFamily="18" charset="0"/>
                  </a:rPr>
                  <a:t>, по которой движутся частицы</a:t>
                </a:r>
                <a:endParaRPr lang="ru-RU" sz="21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8650AB66-17E9-F4D4-512A-2E2E1F72DB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1215726"/>
                <a:ext cx="9173357" cy="4961423"/>
              </a:xfrm>
              <a:prstGeom prst="rect">
                <a:avLst/>
              </a:prstGeom>
              <a:blipFill>
                <a:blip r:embed="rId5"/>
                <a:stretch>
                  <a:fillRect l="-797" r="-797" b="-15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>
            <a:extLst>
              <a:ext uri="{FF2B5EF4-FFF2-40B4-BE49-F238E27FC236}">
                <a16:creationId xmlns:a16="http://schemas.microsoft.com/office/drawing/2014/main" id="{674BEF92-BFCB-38A5-8071-0A285AAF0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354" y="898380"/>
            <a:ext cx="2684646" cy="37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23A8E02-4AA7-FC55-884E-833BAD455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83" y="4681261"/>
            <a:ext cx="2064589" cy="175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963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Циклотрон</a:t>
            </a:r>
          </a:p>
        </p:txBody>
      </p:sp>
      <p:pic>
        <p:nvPicPr>
          <p:cNvPr id="2" name="Мультимедиа в Интернете 2" title="Berkeley Lab Founder Ernest O. Lawrence Demonstrates the Cyclotron Concept">
            <a:hlinkClick r:id="" action="ppaction://media"/>
            <a:extLst>
              <a:ext uri="{FF2B5EF4-FFF2-40B4-BE49-F238E27FC236}">
                <a16:creationId xmlns:a16="http://schemas.microsoft.com/office/drawing/2014/main" id="{014AD3B1-686B-FC7E-86C0-2C3AFD1E53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392219" y="891690"/>
            <a:ext cx="7407562" cy="55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4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Фокусировка Томаса</a:t>
            </a:r>
          </a:p>
          <a:p>
            <a:pPr algn="ctr"/>
            <a:endParaRPr lang="ru-RU" sz="36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E3F045-0C28-8B1F-7179-460E4C07987C}"/>
                  </a:ext>
                </a:extLst>
              </p:cNvPr>
              <p:cNvSpPr txBox="1"/>
              <p:nvPr/>
            </p:nvSpPr>
            <p:spPr>
              <a:xfrm>
                <a:off x="336000" y="906768"/>
                <a:ext cx="6834532" cy="2799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ru-RU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ru-RU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̅"/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ru-RU" i="1" dirty="0">
                  <a:latin typeface="Cambria Math" panose="02040503050406030204" pitchFamily="18" charset="0"/>
                </a:endParaRPr>
              </a:p>
              <a:p>
                <a:r>
                  <a:rPr lang="ru-RU" dirty="0">
                    <a:latin typeface="Georgia" panose="02040502050405020303" pitchFamily="18" charset="0"/>
                  </a:rPr>
                  <a:t>Поле растёт с ростом </a:t>
                </a:r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ru-RU" dirty="0">
                    <a:latin typeface="Georgia" panose="02040502050405020303" pitchFamily="18" charset="0"/>
                  </a:rPr>
                  <a:t> отсутствует вертикальная фокусировка</a:t>
                </a:r>
              </a:p>
              <a:p>
                <a:r>
                  <a:rPr lang="ru-RU" alt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Томас:</a:t>
                </a:r>
                <a:r>
                  <a:rPr lang="ru-RU" altLang="ru-RU" dirty="0">
                    <a:latin typeface="Georgia" panose="02040502050405020303" pitchFamily="18" charset="0"/>
                  </a:rPr>
                  <a:t> профиль поверхности полюсов циклотрона – меняется по азимуту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=0: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en-US" altLang="ru-RU" dirty="0">
                                  <a:latin typeface="Georgia" panose="02040502050405020303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0: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altLang="ru-R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ru-RU" altLang="ru-RU" dirty="0">
                                  <a:latin typeface="Georgia" panose="02040502050405020303" pitchFamily="18" charset="0"/>
                                </a:rPr>
                                <m:t> </m:t>
                              </m:r>
                              <m:r>
                                <a:rPr lang="en-US" altLang="ru-RU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en-US" altLang="ru-RU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3E3F045-0C28-8B1F-7179-460E4C079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906768"/>
                <a:ext cx="6834532" cy="2799613"/>
              </a:xfrm>
              <a:prstGeom prst="rect">
                <a:avLst/>
              </a:prstGeom>
              <a:blipFill>
                <a:blip r:embed="rId5"/>
                <a:stretch>
                  <a:fillRect l="-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18C6A6C-C3AE-2DFF-05F2-6C2679B7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009" y="898380"/>
            <a:ext cx="1908991" cy="27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774037C-1720-9717-B079-C22DDCE9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09" y="3722986"/>
            <a:ext cx="2630365" cy="139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2EA4931-BEE0-6579-634A-72518710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32" y="895464"/>
            <a:ext cx="3050931" cy="278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720CBA9C-D426-D62D-71C8-9C060999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464" y="3716583"/>
            <a:ext cx="4171536" cy="270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E03274-8656-3736-1723-B8E71BC20E3F}"/>
                  </a:ext>
                </a:extLst>
              </p:cNvPr>
              <p:cNvSpPr txBox="1"/>
              <p:nvPr/>
            </p:nvSpPr>
            <p:spPr>
              <a:xfrm>
                <a:off x="333997" y="3678564"/>
                <a:ext cx="5039712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altLang="ru-RU" dirty="0">
                    <a:latin typeface="Georgia" panose="02040502050405020303" pitchFamily="18" charset="0"/>
                  </a:rPr>
                  <a:t>Орбита более </a:t>
                </a:r>
                <a:r>
                  <a:rPr lang="ru-RU" alt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не окружность</a:t>
                </a:r>
                <a:r>
                  <a:rPr lang="ru-RU" altLang="ru-RU" dirty="0">
                    <a:latin typeface="Georgia" panose="02040502050405020303" pitchFamily="18" charset="0"/>
                  </a:rPr>
                  <a:t>. Возникает знакопеременная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, направленная  центру</a:t>
                </a:r>
                <a:r>
                  <a:rPr lang="en-US" altLang="ru-RU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 возникает</a:t>
                </a:r>
                <a:r>
                  <a:rPr lang="en-US" altLang="ru-RU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, направленная к </a:t>
                </a:r>
                <a:r>
                  <a:rPr lang="ru-RU" altLang="ru-RU" dirty="0" err="1">
                    <a:latin typeface="Georgia" panose="02040502050405020303" pitchFamily="18" charset="0"/>
                  </a:rPr>
                  <a:t>пл-ти</a:t>
                </a:r>
                <a:r>
                  <a:rPr lang="ru-RU" altLang="ru-RU" dirty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en-US" alt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ru-RU" dirty="0">
                  <a:latin typeface="Georgia" panose="02040502050405020303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ru-RU" dirty="0">
                    <a:latin typeface="Georgia" panose="02040502050405020303" pitchFamily="18" charset="0"/>
                  </a:rPr>
                  <a:t> </a:t>
                </a:r>
                <a:r>
                  <a:rPr lang="ru-RU" altLang="ru-RU" dirty="0">
                    <a:latin typeface="Georgia" panose="02040502050405020303" pitchFamily="18" charset="0"/>
                  </a:rPr>
                  <a:t>не зависит от </a:t>
                </a:r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)⇒</m:t>
                    </m:r>
                    <m:acc>
                      <m:accPr>
                        <m:chr m:val="̅"/>
                        <m:ctrlPr>
                          <a:rPr lang="en-US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altLang="ru-RU" dirty="0">
                    <a:latin typeface="Georgia" panose="02040502050405020303" pitchFamily="18" charset="0"/>
                  </a:rPr>
                  <a:t> </a:t>
                </a:r>
                <a:r>
                  <a:rPr lang="ru-RU" altLang="ru-RU" dirty="0">
                    <a:latin typeface="Georgia" panose="02040502050405020303" pitchFamily="18" charset="0"/>
                  </a:rPr>
                  <a:t>можно увеличивать, сохраняя устойчивость в обоих направлениях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E03274-8656-3736-1723-B8E71BC20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3678564"/>
                <a:ext cx="5039712" cy="1754326"/>
              </a:xfrm>
              <a:prstGeom prst="rect">
                <a:avLst/>
              </a:prstGeom>
              <a:blipFill>
                <a:blip r:embed="rId10"/>
                <a:stretch>
                  <a:fillRect l="-1088" t="-1736" r="-484" b="-45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9995DA-86F2-1AA1-B0F6-43DB0EF965AE}"/>
                  </a:ext>
                </a:extLst>
              </p:cNvPr>
              <p:cNvSpPr txBox="1"/>
              <p:nvPr/>
            </p:nvSpPr>
            <p:spPr>
              <a:xfrm>
                <a:off x="333997" y="5503195"/>
                <a:ext cx="503971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𝐵h</m:t>
                      </m:r>
                      <m:r>
                        <a:rPr lang="en-US" altLang="ru-RU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⋅10</m:t>
                          </m:r>
                        </m:e>
                        <m:sup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𝐼𝑁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</a:t>
                </a:r>
                <a:r>
                  <a:rPr lang="ru-RU" altLang="ru-RU" dirty="0">
                    <a:latin typeface="Georgia" panose="02040502050405020303" pitchFamily="18" charset="0"/>
                  </a:rPr>
                  <a:t>- зазор </a:t>
                </a:r>
                <a:r>
                  <a:rPr lang="en-US" altLang="ru-RU" dirty="0">
                    <a:latin typeface="Georgia" panose="02040502050405020303" pitchFamily="18" charset="0"/>
                  </a:rPr>
                  <a:t>[</a:t>
                </a:r>
                <a:r>
                  <a:rPr lang="ru-RU" altLang="ru-RU" dirty="0">
                    <a:latin typeface="Georgia" panose="02040502050405020303" pitchFamily="18" charset="0"/>
                  </a:rPr>
                  <a:t>м</a:t>
                </a:r>
                <a:r>
                  <a:rPr lang="en-US" altLang="ru-RU" dirty="0">
                    <a:latin typeface="Georgia" panose="02040502050405020303" pitchFamily="18" charset="0"/>
                  </a:rPr>
                  <a:t>]</a:t>
                </a:r>
                <a:endParaRPr lang="ru-RU" altLang="ru-RU" dirty="0">
                  <a:latin typeface="Georgia" panose="02040502050405020303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</a:rPr>
                      <m:t>𝐼𝑁</m:t>
                    </m:r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 – Ампер-витки обмотки</a:t>
                </a:r>
                <a:endParaRPr lang="ru-RU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C9995DA-86F2-1AA1-B0F6-43DB0EF96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5503195"/>
                <a:ext cx="5039712" cy="923330"/>
              </a:xfrm>
              <a:prstGeom prst="rect">
                <a:avLst/>
              </a:prstGeom>
              <a:blipFill>
                <a:blip r:embed="rId11"/>
                <a:stretch>
                  <a:fillRect b="-92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>
            <a:extLst>
              <a:ext uri="{FF2B5EF4-FFF2-40B4-BE49-F238E27FC236}">
                <a16:creationId xmlns:a16="http://schemas.microsoft.com/office/drawing/2014/main" id="{83764470-94FC-4DDD-E8DE-1E504C11E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56" y="5165126"/>
            <a:ext cx="2629817" cy="12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136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72888"/>
            <a:ext cx="89680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Фокус. </a:t>
            </a:r>
            <a:r>
              <a:rPr lang="ru-RU" sz="3000" b="1" dirty="0" err="1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Кернста</a:t>
            </a:r>
            <a:r>
              <a:rPr lang="ru-RU" sz="30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и </a:t>
            </a:r>
            <a:r>
              <a:rPr lang="ru-RU" sz="3000" b="1" dirty="0" err="1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Ласлетта</a:t>
            </a:r>
            <a:r>
              <a:rPr lang="ru-RU" sz="30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 Синхроциклотрон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DA6A4-CEE8-1076-6848-0F584FD6D80A}"/>
              </a:ext>
            </a:extLst>
          </p:cNvPr>
          <p:cNvSpPr txBox="1"/>
          <p:nvPr/>
        </p:nvSpPr>
        <p:spPr>
          <a:xfrm>
            <a:off x="336000" y="906768"/>
            <a:ext cx="712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Кернст</a:t>
            </a:r>
            <a:r>
              <a:rPr lang="ru-RU" alt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ru-RU" altLang="ru-RU" dirty="0">
                <a:latin typeface="Georgia" panose="02040502050405020303" pitchFamily="18" charset="0"/>
              </a:rPr>
              <a:t> придал секторам полюса спиральность 1957г.</a:t>
            </a:r>
            <a:endParaRPr lang="en-US" altLang="ru-RU" dirty="0">
              <a:latin typeface="Georgia" panose="0204050205040502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895954-C959-8929-9766-D6E3CD5B7FC0}"/>
              </a:ext>
            </a:extLst>
          </p:cNvPr>
          <p:cNvSpPr txBox="1"/>
          <p:nvPr/>
        </p:nvSpPr>
        <p:spPr>
          <a:xfrm>
            <a:off x="443383" y="2189863"/>
            <a:ext cx="70149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Проектирование изохронного циклотрона связано с решением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2-х основных задач</a:t>
            </a:r>
            <a:r>
              <a:rPr lang="ru-RU" dirty="0">
                <a:latin typeface="Georgia" panose="02040502050405020303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формирование магнитного поля, величина которого растет с радиусом по заданному закону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сохранение при этом орбитальной устойчивости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2C0ECAE-16E4-D623-61CE-CF86C9FB9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99" y="898380"/>
            <a:ext cx="1764000" cy="22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AB31003-E77D-C082-6314-9409FB6E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98" y="3535743"/>
            <a:ext cx="1764000" cy="251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0D165A-626C-A9D6-58CE-B0D94DE98F38}"/>
              </a:ext>
            </a:extLst>
          </p:cNvPr>
          <p:cNvSpPr txBox="1"/>
          <p:nvPr/>
        </p:nvSpPr>
        <p:spPr>
          <a:xfrm>
            <a:off x="10427998" y="3166411"/>
            <a:ext cx="176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Д.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Кернст</a:t>
            </a:r>
            <a:endParaRPr lang="ru-RU" dirty="0">
              <a:solidFill>
                <a:srgbClr val="0B1548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512794-C4B1-BDB1-070F-A8668D2806C2}"/>
              </a:ext>
            </a:extLst>
          </p:cNvPr>
          <p:cNvSpPr txBox="1"/>
          <p:nvPr/>
        </p:nvSpPr>
        <p:spPr>
          <a:xfrm>
            <a:off x="10392001" y="6050636"/>
            <a:ext cx="179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Л.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Ластлетт</a:t>
            </a:r>
            <a:endParaRPr lang="ru-RU" dirty="0">
              <a:solidFill>
                <a:srgbClr val="0B1548"/>
              </a:solidFill>
            </a:endParaRP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8355A81E-DB9E-B7B9-A9AC-DE703DCF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299" y="892557"/>
            <a:ext cx="2933701" cy="299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01F6CCEE-AF56-075B-2E82-41B0D602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299" y="3982963"/>
            <a:ext cx="29337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BF79946D-83A9-4A78-5154-03F116E25A2E}"/>
                  </a:ext>
                </a:extLst>
              </p:cNvPr>
              <p:cNvSpPr/>
              <p:nvPr/>
            </p:nvSpPr>
            <p:spPr>
              <a:xfrm>
                <a:off x="1647148" y="1280307"/>
                <a:ext cx="4500000" cy="909556"/>
              </a:xfrm>
              <a:prstGeom prst="rect">
                <a:avLst/>
              </a:prstGeom>
              <a:solidFill>
                <a:srgbClr val="F69E00"/>
              </a:solidFill>
              <a:ln>
                <a:solidFill>
                  <a:srgbClr val="F69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acc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</m:e>
                        </m:acc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eorgia" panose="02040502050405020303" pitchFamily="18" charset="0"/>
                  </a:rPr>
                  <a:t> - </a:t>
                </a:r>
                <a:r>
                  <a:rPr lang="ru-RU" sz="2000" dirty="0">
                    <a:solidFill>
                      <a:schemeClr val="tx1"/>
                    </a:solidFill>
                    <a:latin typeface="Georgia" panose="02040502050405020303" pitchFamily="18" charset="0"/>
                  </a:rPr>
                  <a:t>фокусировка Томаса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acc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e>
                        </m:acc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eorgia" panose="02040502050405020303" pitchFamily="18" charset="0"/>
                  </a:rPr>
                  <a:t> - </a:t>
                </a:r>
                <a:r>
                  <a:rPr lang="ru-RU" sz="2000" dirty="0">
                    <a:solidFill>
                      <a:schemeClr val="tx1"/>
                    </a:solidFill>
                    <a:latin typeface="Georgia" panose="02040502050405020303" pitchFamily="18" charset="0"/>
                  </a:rPr>
                  <a:t>фокусировка </a:t>
                </a:r>
                <a:r>
                  <a:rPr lang="ru-RU" sz="2000" dirty="0" err="1">
                    <a:solidFill>
                      <a:schemeClr val="tx1"/>
                    </a:solidFill>
                    <a:latin typeface="Georgia" panose="02040502050405020303" pitchFamily="18" charset="0"/>
                  </a:rPr>
                  <a:t>Кернста</a:t>
                </a:r>
                <a:endParaRPr lang="ru-RU" sz="2000" dirty="0">
                  <a:solidFill>
                    <a:schemeClr val="tx1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BF79946D-83A9-4A78-5154-03F116E25A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148" y="1280307"/>
                <a:ext cx="4500000" cy="909556"/>
              </a:xfrm>
              <a:prstGeom prst="rect">
                <a:avLst/>
              </a:prstGeom>
              <a:blipFill>
                <a:blip r:embed="rId9"/>
                <a:stretch>
                  <a:fillRect r="-1351" b="-3974"/>
                </a:stretch>
              </a:blipFill>
              <a:ln>
                <a:solidFill>
                  <a:srgbClr val="F69E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D115CC-BFB2-8D83-6D41-0F2EAD8872E7}"/>
                  </a:ext>
                </a:extLst>
              </p:cNvPr>
              <p:cNvSpPr txBox="1"/>
              <p:nvPr/>
            </p:nvSpPr>
            <p:spPr>
              <a:xfrm>
                <a:off x="335999" y="3667191"/>
                <a:ext cx="7122298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Синхроциклотрон</a:t>
                </a:r>
                <a:endParaRPr lang="ru-RU" sz="2400" dirty="0">
                  <a:latin typeface="Georgia" panose="02040502050405020303" pitchFamily="18" charset="0"/>
                </a:endParaRPr>
              </a:p>
              <a:p>
                <a:r>
                  <a:rPr lang="ru-RU" dirty="0">
                    <a:latin typeface="Georgia" panose="02040502050405020303" pitchFamily="18" charset="0"/>
                  </a:rPr>
                  <a:t>После </a:t>
                </a:r>
                <a:r>
                  <a:rPr lang="el-GR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γ</a:t>
                </a:r>
                <a:r>
                  <a:rPr lang="ru-RU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-перехода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>
                    <a:latin typeface="Georgia" panose="02040502050405020303" pitchFamily="18" charset="0"/>
                  </a:rPr>
                  <a:t>уменьшается при ускорении. </a:t>
                </a:r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Синхроциклотрон </a:t>
                </a:r>
                <a:r>
                  <a:rPr lang="ru-RU" dirty="0">
                    <a:latin typeface="Georgia" panose="02040502050405020303" pitchFamily="18" charset="0"/>
                  </a:rPr>
                  <a:t>– это циклотрон с </a:t>
                </a:r>
                <a:r>
                  <a:rPr lang="ru-RU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модулируемой</a:t>
                </a:r>
                <a:r>
                  <a:rPr lang="ru-RU" dirty="0">
                    <a:latin typeface="Georgia" panose="02040502050405020303" pitchFamily="18" charset="0"/>
                  </a:rPr>
                  <a:t> (изменяющейся во времени ) частотой ускоряющего напряжения. </a:t>
                </a:r>
              </a:p>
              <a:p>
                <a:r>
                  <a:rPr lang="ru-RU" sz="1600" dirty="0">
                    <a:latin typeface="Georgia" panose="02040502050405020303" pitchFamily="18" charset="0"/>
                  </a:rPr>
                  <a:t>В 1949г. в СССР (Дубна) введен в эксплуатацию синхроциклотрон с диаметром полюсов 5 м, ускоряющий дейтроны (280 МэВ), α-частицы (250 МэВ) и протоны (480 МэВ). В 1952г. полюса синхроциклотрона были увеличены до 6 м и в нем были ускорены протоны до энергии </a:t>
                </a:r>
              </a:p>
              <a:p>
                <a:r>
                  <a:rPr lang="ru-RU" sz="1600" dirty="0">
                    <a:latin typeface="Georgia" panose="02040502050405020303" pitchFamily="18" charset="0"/>
                  </a:rPr>
                  <a:t>680 МэВ и был получен выведенный пучок 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D115CC-BFB2-8D83-6D41-0F2EAD887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3667191"/>
                <a:ext cx="7122298" cy="2800767"/>
              </a:xfrm>
              <a:prstGeom prst="rect">
                <a:avLst/>
              </a:prstGeom>
              <a:blipFill>
                <a:blip r:embed="rId10"/>
                <a:stretch>
                  <a:fillRect l="-685" t="-1743" b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697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64664C-905A-2F1E-E408-A195D098E556}"/>
              </a:ext>
            </a:extLst>
          </p:cNvPr>
          <p:cNvSpPr txBox="1"/>
          <p:nvPr/>
        </p:nvSpPr>
        <p:spPr>
          <a:xfrm>
            <a:off x="2266380" y="6081331"/>
            <a:ext cx="7659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DE"/>
                </a:solidFill>
                <a:latin typeface="Georgia" panose="02040502050405020303" pitchFamily="18" charset="0"/>
                <a:hlinkClick r:id="rId5"/>
              </a:rPr>
              <a:t>Техническая спецификация (паспорт) объекта «Бустер»</a:t>
            </a:r>
            <a:r>
              <a:rPr lang="en-US" dirty="0">
                <a:solidFill>
                  <a:srgbClr val="0000DE"/>
                </a:solidFill>
                <a:latin typeface="Georgia" panose="02040502050405020303" pitchFamily="18" charset="0"/>
                <a:hlinkClick r:id="rId5"/>
              </a:rPr>
              <a:t> </a:t>
            </a:r>
            <a:r>
              <a:rPr lang="ru-RU" dirty="0">
                <a:solidFill>
                  <a:srgbClr val="0000DE"/>
                </a:solidFill>
                <a:latin typeface="Georgia" panose="02040502050405020303" pitchFamily="18" charset="0"/>
                <a:hlinkClick r:id="rId5"/>
              </a:rPr>
              <a:t> </a:t>
            </a:r>
            <a:r>
              <a:rPr lang="en-US" dirty="0">
                <a:solidFill>
                  <a:srgbClr val="0000DE"/>
                </a:solidFill>
                <a:latin typeface="Georgia" panose="02040502050405020303" pitchFamily="18" charset="0"/>
                <a:hlinkClick r:id="rId5"/>
              </a:rPr>
              <a:t>NICA, 2019</a:t>
            </a:r>
            <a:endParaRPr lang="ru-RU" dirty="0">
              <a:solidFill>
                <a:srgbClr val="0000DE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FB3B22-483D-3E5A-E22F-F029E68C11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9" y="894226"/>
            <a:ext cx="6850657" cy="51035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Таблица 4">
                <a:extLst>
                  <a:ext uri="{FF2B5EF4-FFF2-40B4-BE49-F238E27FC236}">
                    <a16:creationId xmlns:a16="http://schemas.microsoft.com/office/drawing/2014/main" id="{225D3C54-C86F-81B0-D034-754698244CC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55858" y="904208"/>
              <a:ext cx="4684142" cy="5103559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</a:tblPr>
                  <a:tblGrid>
                    <a:gridCol w="35151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689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94366">
                    <a:tc>
                      <a:txBody>
                        <a:bodyPr/>
                        <a:lstStyle/>
                        <a:p>
                          <a:r>
                            <a:rPr lang="ru-RU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Тип ионов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a typeface="+mn-ea"/>
                              <a:cs typeface="+mn-cs"/>
                            </a:rPr>
                            <a:t>до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kern="120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1" kern="120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Au</m:t>
                                  </m:r>
                                </m:e>
                                <m:sup>
                                  <m:r>
                                    <a:rPr lang="en-US" sz="1400" b="0" i="1" kern="120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31+</m:t>
                                  </m:r>
                                </m:sup>
                              </m:sSup>
                            </m:oMath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06479">
                    <a:tc>
                      <a:txBody>
                        <a:bodyPr/>
                        <a:lstStyle/>
                        <a:p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Магнитная жесткость</a:t>
                          </a:r>
                          <a:r>
                            <a:rPr lang="en-US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ru-RU" sz="1400" b="1" i="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Тл</m:t>
                              </m:r>
                              <m:r>
                                <a:rPr lang="en-US" sz="14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ru-RU" sz="14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м</m:t>
                              </m:r>
                            </m:oMath>
                          </a14:m>
                          <a:endParaRPr lang="en-US" sz="1400" b="1" kern="1200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1077913" indent="0"/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инжекция</a:t>
                          </a:r>
                          <a:endParaRPr lang="en-US" sz="1400" b="1" kern="1200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1077913" indent="0"/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максимальная</a:t>
                          </a:r>
                          <a:r>
                            <a:rPr lang="en-US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 </a:t>
                          </a:r>
                          <a:endParaRPr lang="ru-RU" sz="1400" b="1" kern="1200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lang="ru-RU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25</m:t>
                                </m:r>
                                <m:r>
                                  <a:rPr lang="ru-RU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1962537"/>
                      </a:ext>
                    </a:extLst>
                  </a:tr>
                  <a:tr h="294366">
                    <a:tc>
                      <a:txBody>
                        <a:bodyPr/>
                        <a:lstStyle/>
                        <a:p>
                          <a:r>
                            <a:rPr lang="ru-RU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Периметр</a:t>
                          </a: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ru-RU" sz="1400" b="1" i="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м</m:t>
                              </m:r>
                            </m:oMath>
                          </a14:m>
                          <a:endParaRPr lang="ru-RU" sz="1400" b="1" i="0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210</m:t>
                                </m:r>
                                <m:r>
                                  <a:rPr lang="ru-RU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0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96</m:t>
                                </m:r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94366">
                    <a:tc>
                      <a:txBody>
                        <a:bodyPr/>
                        <a:lstStyle/>
                        <a:p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Кол-во суперпериодов/ДФО-ячеек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  <m:r>
                                  <a:rPr lang="ru-RU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/24</m:t>
                                </m:r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1" i="0" baseline="0" dirty="0" err="1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Аксептанс</a:t>
                          </a:r>
                          <a:r>
                            <a:rPr lang="ru-RU" sz="1400" b="1" i="0" baseline="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 </a:t>
                          </a:r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гор</a:t>
                          </a:r>
                          <a:r>
                            <a:rPr lang="en-US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/</a:t>
                          </a:r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верт</a:t>
                          </a: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, 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мм⋅мрад</m:t>
                              </m:r>
                            </m:oMath>
                          </a14:m>
                          <a:endParaRPr lang="en-US" sz="1400" b="1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150/58</m:t>
                                </m:r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6057598"/>
                      </a:ext>
                    </a:extLst>
                  </a:tr>
                  <a:tr h="313255">
                    <a:tc>
                      <a:txBody>
                        <a:bodyPr/>
                        <a:lstStyle/>
                        <a:p>
                          <a:r>
                            <a:rPr lang="ru-RU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Рабочая точка</a:t>
                          </a:r>
                          <a14:m>
                            <m:oMath xmlns:m="http://schemas.openxmlformats.org/officeDocument/2006/math">
                              <m:r>
                                <a:rPr lang="ru-RU" sz="1400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1400" b="1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ru-RU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  <m:r>
                                      <a:rPr lang="ru-RU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80</m:t>
                                    </m:r>
                                  </m:num>
                                  <m:den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  <m:r>
                                      <a:rPr lang="ru-RU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13255">
                    <a:tc>
                      <a:txBody>
                        <a:bodyPr/>
                        <a:lstStyle/>
                        <a:p>
                          <a:r>
                            <a:rPr lang="ru-RU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Натуральный хроматизм</a:t>
                          </a: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𝝃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1400" b="1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ru-RU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−5</m:t>
                                    </m:r>
                                    <m:r>
                                      <a:rPr lang="ru-RU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10</m:t>
                                    </m:r>
                                  </m:num>
                                  <m:den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−5</m:t>
                                    </m:r>
                                    <m:r>
                                      <a:rPr lang="ru-RU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94366">
                    <a:tc>
                      <a:txBody>
                        <a:bodyPr/>
                        <a:lstStyle/>
                        <a:p>
                          <a:r>
                            <a:rPr lang="ru-RU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Критическая энергия</a:t>
                          </a:r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𝒕𝒓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ru-RU" sz="1400" b="1" i="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ГэВ</m:t>
                              </m:r>
                              <m:r>
                                <a:rPr lang="en-US" sz="1400" b="1" i="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ru-RU" sz="1400" b="1" i="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н</m:t>
                              </m:r>
                            </m:oMath>
                          </a14:m>
                          <a:endParaRPr lang="ru-RU" sz="1400" b="1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  <m:r>
                                  <a:rPr lang="ru-RU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7064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1" i="0" baseline="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Эмиттанс</a:t>
                          </a:r>
                          <a:r>
                            <a:rPr lang="en-US" sz="1400" b="1" i="0" baseline="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 </a:t>
                          </a:r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гор</a:t>
                          </a:r>
                          <a:r>
                            <a:rPr lang="en-US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/</a:t>
                          </a:r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верт</a:t>
                          </a:r>
                          <a:r>
                            <a:rPr lang="en-US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kern="12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</m:t>
                              </m:r>
                              <m:r>
                                <a:rPr lang="en-US" sz="1400" b="1" i="1" kern="12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, 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мм⋅мрад</m:t>
                              </m:r>
                            </m:oMath>
                          </a14:m>
                          <a:endParaRPr lang="en-US" sz="1400" b="1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</a:endParaRPr>
                        </a:p>
                        <a:p>
                          <a:pPr marL="1077913" indent="0"/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инжекция</a:t>
                          </a:r>
                        </a:p>
                        <a:p>
                          <a:pPr marL="1077913" indent="0"/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в конце ускорения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ru-RU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15</m:t>
                                    </m:r>
                                  </m:num>
                                  <m:den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ru-RU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&lt;11</m:t>
                                    </m:r>
                                  </m:num>
                                  <m:den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&lt;1</m:t>
                                    </m:r>
                                    <m:r>
                                      <a:rPr lang="ru-RU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lang="en-US" sz="14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5248309"/>
                      </a:ext>
                    </a:extLst>
                  </a:tr>
                  <a:tr h="7110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1" i="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Импульсный разброс</a:t>
                          </a:r>
                          <a:r>
                            <a:rPr lang="en-US" sz="1400" b="1" i="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en-US" sz="1400" b="1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</a:endParaRPr>
                        </a:p>
                        <a:p>
                          <a:pPr marL="1077913" indent="0"/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инжекция</a:t>
                          </a:r>
                          <a:endParaRPr lang="en-US" sz="1400" b="1" kern="1200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1077913" indent="0"/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в конце ускорения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±1</m:t>
                                </m:r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±0</m:t>
                                </m:r>
                                <m:r>
                                  <a:rPr lang="ru-RU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22</m:t>
                                </m:r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9EBF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0854853"/>
                      </a:ext>
                    </a:extLst>
                  </a:tr>
                  <a:tr h="706479">
                    <a:tc>
                      <a:txBody>
                        <a:bodyPr/>
                        <a:lstStyle/>
                        <a:p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Частота обращения</a:t>
                          </a:r>
                          <a:r>
                            <a:rPr lang="en-US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ru-RU" sz="1400" b="1" i="0" kern="12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мкс</m:t>
                              </m:r>
                            </m:oMath>
                          </a14:m>
                          <a:endParaRPr lang="en-US" sz="1400" b="1" kern="1200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1077913" indent="0"/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инжекция</a:t>
                          </a:r>
                          <a:endParaRPr lang="en-US" sz="1400" b="1" kern="1200" dirty="0">
                            <a:solidFill>
                              <a:schemeClr val="bg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1077913" indent="0"/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в конце ускорения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  <m:r>
                                  <a:rPr lang="ru-RU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ru-RU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r>
                                  <a:rPr lang="en-US" sz="14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89</m:t>
                                </m:r>
                              </m:oMath>
                            </m:oMathPara>
                          </a14:m>
                          <a:endParaRPr lang="ru-RU" sz="1400" b="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Таблица 4">
                <a:extLst>
                  <a:ext uri="{FF2B5EF4-FFF2-40B4-BE49-F238E27FC236}">
                    <a16:creationId xmlns:a16="http://schemas.microsoft.com/office/drawing/2014/main" id="{225D3C54-C86F-81B0-D034-754698244CC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55858" y="904208"/>
              <a:ext cx="4684142" cy="5103559"/>
            </p:xfrm>
            <a:graphic>
              <a:graphicData uri="http://schemas.openxmlformats.org/drawingml/2006/table">
                <a:tbl>
                  <a:tblPr firstRow="1" bandRow="1">
                    <a:effectLst>
                      <a:innerShdw blurRad="114300">
                        <a:prstClr val="black"/>
                      </a:innerShdw>
                    </a:effectLst>
                  </a:tblPr>
                  <a:tblGrid>
                    <a:gridCol w="35151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689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b="1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</a:rPr>
                            <a:t>Тип ионов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4000" r="-1563" b="-159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47" t="-43333" r="-33795" b="-56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43333" r="-1563" b="-56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196253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47" t="-344000" r="-33795" b="-125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344000" r="-1563" b="-125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b="1" kern="1200" dirty="0">
                              <a:solidFill>
                                <a:schemeClr val="bg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Кол-во суперпериодов/ДФО-ячеек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444000" r="-1563" b="-115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47" t="-544000" r="-33795" b="-105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544000" r="-1563" b="-105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6057598"/>
                      </a:ext>
                    </a:extLst>
                  </a:tr>
                  <a:tr h="32435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47" t="-596296" r="-33795" b="-87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596296" r="-1563" b="-8759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35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47" t="-709434" r="-33795" b="-7924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709434" r="-1563" b="-7924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47" t="-858000" r="-33795" b="-7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858000" r="-1563" b="-7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47" t="-399167" r="-33795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399167" r="-1563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5248309"/>
                      </a:ext>
                    </a:extLst>
                  </a:tr>
                  <a:tr h="73628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47" t="-495041" r="-33795" b="-1066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495041" r="-1563" b="-1066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0854853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47" t="-600000" r="-33795" b="-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1563" t="-600000" r="-1563" b="-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30C45D8-E472-812E-2178-066F907D142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Бустер </a:t>
            </a:r>
            <a:r>
              <a:rPr lang="en-US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NICA</a:t>
            </a:r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</a:t>
            </a:r>
            <a:r>
              <a:rPr lang="en-US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Основные Параметры</a:t>
            </a:r>
          </a:p>
        </p:txBody>
      </p:sp>
    </p:spTree>
    <p:extLst>
      <p:ext uri="{BB962C8B-B14F-4D97-AF65-F5344CB8AC3E}">
        <p14:creationId xmlns:p14="http://schemas.microsoft.com/office/powerpoint/2010/main" val="3775783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Orbit Response Matrix</a:t>
            </a:r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/>
          <a:lstStyle/>
          <a:p>
            <a:r>
              <a:rPr lang="ru-RU" sz="1500"/>
              <a:t>Коррекция орбиты в Бустере и Нуклотроне, 24.11.2023г.</a:t>
            </a:r>
            <a:endParaRPr lang="en-US" sz="15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/>
          <a:lstStyle/>
          <a:p>
            <a:r>
              <a:rPr lang="ru-RU"/>
              <a:t>М.М.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44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9F7E94-3FFC-88C8-8142-6B8AEEC832A6}"/>
                  </a:ext>
                </a:extLst>
              </p:cNvPr>
              <p:cNvSpPr txBox="1"/>
              <p:nvPr/>
            </p:nvSpPr>
            <p:spPr>
              <a:xfrm>
                <a:off x="3352364" y="1507404"/>
                <a:ext cx="5487271" cy="6435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9F7E94-3FFC-88C8-8142-6B8AEEC83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364" y="1507404"/>
                <a:ext cx="5487271" cy="6435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A229FE-189E-4912-17FE-816D789CF45F}"/>
                  </a:ext>
                </a:extLst>
              </p:cNvPr>
              <p:cNvSpPr txBox="1"/>
              <p:nvPr/>
            </p:nvSpPr>
            <p:spPr>
              <a:xfrm>
                <a:off x="4214908" y="2183580"/>
                <a:ext cx="3762184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A229FE-189E-4912-17FE-816D789CF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908" y="2183580"/>
                <a:ext cx="3762184" cy="6223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0BE825-1483-5B87-5C6A-9D4C170CFBA6}"/>
              </a:ext>
            </a:extLst>
          </p:cNvPr>
          <p:cNvSpPr/>
          <p:nvPr/>
        </p:nvSpPr>
        <p:spPr>
          <a:xfrm>
            <a:off x="3663963" y="942092"/>
            <a:ext cx="4864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Basic relationships</a:t>
            </a:r>
            <a:endParaRPr lang="ru-RU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D95BA6-25F8-1115-E9A9-C177F7AA6706}"/>
                  </a:ext>
                </a:extLst>
              </p:cNvPr>
              <p:cNvSpPr txBox="1"/>
              <p:nvPr/>
            </p:nvSpPr>
            <p:spPr>
              <a:xfrm>
                <a:off x="2931833" y="2829172"/>
                <a:ext cx="6328335" cy="373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latin typeface="Georgia" panose="02040502050405020303" pitchFamily="18" charset="0"/>
                  </a:rPr>
                  <a:t>For the periodical structure of the facility</a:t>
                </a:r>
                <a:r>
                  <a:rPr lang="en-US" b="0" dirty="0">
                    <a:latin typeface="Georgia" panose="02040502050405020303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𝑗𝑗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D95BA6-25F8-1115-E9A9-C177F7AA6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1833" y="2829172"/>
                <a:ext cx="6328335" cy="373179"/>
              </a:xfrm>
              <a:prstGeom prst="rect">
                <a:avLst/>
              </a:prstGeom>
              <a:blipFill>
                <a:blip r:embed="rId7"/>
                <a:stretch>
                  <a:fillRect l="-2312" t="-1639" b="-327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1FB346FF-42DD-8415-7E20-83066DC41DC0}"/>
                  </a:ext>
                </a:extLst>
              </p:cNvPr>
              <p:cNvSpPr/>
              <p:nvPr/>
            </p:nvSpPr>
            <p:spPr>
              <a:xfrm>
                <a:off x="2596773" y="3235018"/>
                <a:ext cx="6998454" cy="1150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Georgia" panose="02040502050405020303" pitchFamily="18" charset="0"/>
                  </a:rPr>
                  <a:t>For</a:t>
                </a:r>
                <a:r>
                  <a:rPr lang="ru-RU" dirty="0">
                    <a:latin typeface="Georgia" panose="02040502050405020303" pitchFamily="18" charset="0"/>
                  </a:rPr>
                  <a:t> </a:t>
                </a:r>
                <a:r>
                  <a:rPr lang="en-US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m</a:t>
                </a:r>
                <a:r>
                  <a:rPr lang="en-US" dirty="0">
                    <a:latin typeface="Georgia" panose="02040502050405020303" pitchFamily="18" charset="0"/>
                  </a:rPr>
                  <a:t> steerers and </a:t>
                </a:r>
                <a:r>
                  <a:rPr lang="en-US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n</a:t>
                </a:r>
                <a:r>
                  <a:rPr lang="ru-RU" dirty="0">
                    <a:latin typeface="Georgia" panose="02040502050405020303" pitchFamily="18" charset="0"/>
                  </a:rPr>
                  <a:t> </a:t>
                </a:r>
                <a:r>
                  <a:rPr lang="en-US" dirty="0">
                    <a:latin typeface="Georgia" panose="02040502050405020303" pitchFamily="18" charset="0"/>
                  </a:rPr>
                  <a:t>BPMs</a:t>
                </a:r>
                <a:r>
                  <a:rPr lang="ru-RU" dirty="0">
                    <a:latin typeface="Georgia" panose="02040502050405020303" pitchFamily="18" charset="0"/>
                  </a:rPr>
                  <a:t>:</a:t>
                </a:r>
                <a:r>
                  <a:rPr lang="en-US" dirty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1FB346FF-42DD-8415-7E20-83066DC41D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773" y="3235018"/>
                <a:ext cx="6998454" cy="1150058"/>
              </a:xfrm>
              <a:prstGeom prst="rect">
                <a:avLst/>
              </a:prstGeom>
              <a:blipFill>
                <a:blip r:embed="rId8"/>
                <a:stretch>
                  <a:fillRect l="-7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A3BD44-FFF1-22AE-BF80-FA37F70426E0}"/>
                  </a:ext>
                </a:extLst>
              </p:cNvPr>
              <p:cNvSpPr txBox="1"/>
              <p:nvPr/>
            </p:nvSpPr>
            <p:spPr>
              <a:xfrm>
                <a:off x="3576000" y="5061588"/>
                <a:ext cx="5040000" cy="378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b="1" u="sng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CO corrections problem:</a:t>
                </a:r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ru-RU" sz="2000" b="1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sz="20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A3BD44-FFF1-22AE-BF80-FA37F7042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000" y="5061588"/>
                <a:ext cx="5040000" cy="378886"/>
              </a:xfrm>
              <a:prstGeom prst="rect">
                <a:avLst/>
              </a:prstGeom>
              <a:blipFill>
                <a:blip r:embed="rId9"/>
                <a:stretch>
                  <a:fillRect l="-2906" t="-17742" r="-2058" b="-322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F7B2643-F494-4833-0905-350BF71D93F2}"/>
              </a:ext>
            </a:extLst>
          </p:cNvPr>
          <p:cNvSpPr/>
          <p:nvPr/>
        </p:nvSpPr>
        <p:spPr>
          <a:xfrm>
            <a:off x="3522000" y="5061588"/>
            <a:ext cx="5148000" cy="407593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7" grpId="0"/>
      <p:bldP spid="18" grpId="0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BCA2D9-5CBE-05C0-386F-35C47E0F1B4B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Дисперсия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5DD826-9CE8-A073-77E2-0CD9411E0A74}"/>
                  </a:ext>
                </a:extLst>
              </p:cNvPr>
              <p:cNvSpPr txBox="1"/>
              <p:nvPr/>
            </p:nvSpPr>
            <p:spPr>
              <a:xfrm>
                <a:off x="7943850" y="1037649"/>
                <a:ext cx="4248150" cy="5273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1" i="0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𝚫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𝐗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𝐬</m:t>
                          </m:r>
                        </m:e>
                      </m:d>
                      <m:r>
                        <a:rPr lang="en-US" sz="2400" b="1" i="0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𝐃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𝒙</m:t>
                          </m:r>
                        </m:sub>
                      </m:sSub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𝐬</m:t>
                          </m:r>
                        </m:e>
                      </m:d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𝚫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𝐩</m:t>
                          </m:r>
                        </m:num>
                        <m:den>
                          <m:r>
                            <a:rPr lang="en-US" sz="2400" b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𝐩</m:t>
                          </m:r>
                        </m:den>
                      </m:f>
                    </m:oMath>
                  </m:oMathPara>
                </a14:m>
                <a:endParaRPr lang="ru-RU" sz="2400" b="1" i="1" dirty="0">
                  <a:latin typeface="Cambria Math" panose="02040503050406030204" pitchFamily="18" charset="0"/>
                  <a:cs typeface="Segoe UI" panose="020B0502040204020203" pitchFamily="34" charset="0"/>
                </a:endParaRP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egoe UI" panose="020B0502040204020203" pitchFamily="34" charset="0"/>
                        </a:rPr>
                        <m:t>⇕</m:t>
                      </m:r>
                    </m:oMath>
                  </m:oMathPara>
                </a14:m>
                <a:endParaRPr lang="ru-RU" sz="2400" b="1" i="1" dirty="0">
                  <a:latin typeface="Cambria Math" panose="02040503050406030204" pitchFamily="18" charset="0"/>
                  <a:ea typeface="Cambria Math" panose="02040503050406030204" pitchFamily="18" charset="0"/>
                  <a:cs typeface="Segoe UI" panose="020B0502040204020203" pitchFamily="34" charset="0"/>
                </a:endParaRP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𝐃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𝒙</m:t>
                          </m:r>
                        </m:sub>
                      </m:sSub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d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𝐬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𝜼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𝚫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𝒙</m:t>
                          </m:r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𝒔</m:t>
                              </m:r>
                            </m:e>
                          </m:d>
                        </m:num>
                        <m:den>
                          <m:r>
                            <a:rPr lang="en-US" sz="2400" b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𝚫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𝐟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,</m:t>
                      </m:r>
                    </m:oMath>
                  </m:oMathPara>
                </a14:m>
                <a:endParaRPr lang="en-US" sz="2400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𝜼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𝜶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4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400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  <a:p>
                <a:pPr marL="0" lvl="1"/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𝜶</m:t>
                    </m:r>
                  </m:oMath>
                </a14:m>
                <a:r>
                  <a:rPr lang="ru-RU" sz="2400" b="1" i="1" dirty="0">
                    <a:latin typeface="Cambria Math" panose="02040503050406030204" pitchFamily="18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−</m:t>
                    </m:r>
                  </m:oMath>
                </a14:m>
                <a:r>
                  <a:rPr lang="ru-RU" sz="24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 </a:t>
                </a:r>
                <a:r>
                  <a:rPr lang="ru-RU" sz="20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коэф. расширения орбит</a:t>
                </a:r>
              </a:p>
              <a:p>
                <a:pPr marL="0" lvl="1"/>
                <a:endParaRPr lang="ru-RU" sz="2000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  <a:p>
                <a:pPr marL="180975" lvl="1" indent="-180975">
                  <a:buFont typeface="Arial" panose="020B0604020202020204" pitchFamily="34" charset="0"/>
                  <a:buChar char="•"/>
                </a:pPr>
                <a:r>
                  <a:rPr lang="ru-RU" sz="20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Согласованность с моделью в областях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𝑫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Segoe UI" panose="020B0502040204020203" pitchFamily="34" charset="0"/>
                          </a:rPr>
                          <m:t>𝒙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&gt;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</m:t>
                    </m:r>
                    <m:r>
                      <a:rPr lang="ru-RU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м</m:t>
                    </m:r>
                  </m:oMath>
                </a14:m>
                <a:r>
                  <a:rPr lang="ru-RU" sz="20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 с точностью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&lt;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𝟏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Segoe UI" panose="020B0502040204020203" pitchFamily="34" charset="0"/>
                      </a:rPr>
                      <m:t> %</m:t>
                    </m:r>
                  </m:oMath>
                </a14:m>
                <a:endParaRPr lang="ru-RU" sz="2000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  <a:p>
                <a:pPr marL="180975" lvl="1" indent="-180975">
                  <a:buFont typeface="Arial" panose="020B0604020202020204" pitchFamily="34" charset="0"/>
                  <a:buChar char="•"/>
                </a:pPr>
                <a:r>
                  <a:rPr lang="ru-RU" sz="2000" b="1" dirty="0">
                    <a:latin typeface="Georgia" panose="02040502050405020303" pitchFamily="18" charset="0"/>
                    <a:cs typeface="Segoe UI" panose="020B0502040204020203" pitchFamily="34" charset="0"/>
                  </a:rPr>
                  <a:t>Коррекция ЗО повышает точность измерений и сходимость с моделью</a:t>
                </a:r>
                <a:endParaRPr lang="en-US" sz="2000" b="1" dirty="0">
                  <a:latin typeface="Georgia" panose="02040502050405020303" pitchFamily="18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5DD826-9CE8-A073-77E2-0CD9411E0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3850" y="1037649"/>
                <a:ext cx="4248150" cy="5273560"/>
              </a:xfrm>
              <a:prstGeom prst="rect">
                <a:avLst/>
              </a:prstGeom>
              <a:blipFill>
                <a:blip r:embed="rId5"/>
                <a:stretch>
                  <a:fillRect l="-1291" r="-1722" b="-10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5E0127-5B6E-0BEC-BF5D-DC0596663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000"/>
            <a:ext cx="7943850" cy="55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26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Bump Orbit</a:t>
            </a:r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/>
          <a:lstStyle/>
          <a:p>
            <a:r>
              <a:rPr lang="ru-RU" sz="1500"/>
              <a:t>Коррекция орбиты в Бустере и Нуклотроне, 24.11.2023г.</a:t>
            </a:r>
            <a:endParaRPr lang="en-US" sz="15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/>
          <a:lstStyle/>
          <a:p>
            <a:r>
              <a:rPr lang="ru-RU"/>
              <a:t>М.М.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F7EF1-3D34-1AAD-7D4E-D20B97821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671"/>
            <a:ext cx="3010833" cy="230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2F602E-6475-E93C-5F80-4496479BDAF9}"/>
                  </a:ext>
                </a:extLst>
              </p:cNvPr>
              <p:cNvSpPr txBox="1"/>
              <p:nvPr/>
            </p:nvSpPr>
            <p:spPr>
              <a:xfrm>
                <a:off x="4471031" y="889326"/>
                <a:ext cx="3249938" cy="39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𝒚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r>
                            <a:rPr lang="ru-R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𝟒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.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𝟖𝟖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𝟓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𝟑𝟗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Georgia" panose="02040502050405020303" pitchFamily="18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2F602E-6475-E93C-5F80-4496479BD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031" y="889326"/>
                <a:ext cx="3249938" cy="394788"/>
              </a:xfrm>
              <a:prstGeom prst="rect">
                <a:avLst/>
              </a:prstGeom>
              <a:blipFill>
                <a:blip r:embed="rId6"/>
                <a:stretch>
                  <a:fillRect t="-107692" b="-16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512D1B-41ED-9DCC-AD15-BF7CB553D9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89" y="1254557"/>
            <a:ext cx="3010833" cy="2304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4329AC-A767-4E0B-E122-423BB34199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78" y="1268671"/>
            <a:ext cx="3010833" cy="230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FAEB089-C789-543A-17D4-51FE848C879A}"/>
                  </a:ext>
                </a:extLst>
              </p:cNvPr>
              <p:cNvSpPr txBox="1"/>
              <p:nvPr/>
            </p:nvSpPr>
            <p:spPr>
              <a:xfrm>
                <a:off x="4464986" y="3633788"/>
                <a:ext cx="3249938" cy="39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Segoe UI" panose="020B0502040204020203" pitchFamily="34" charset="0"/>
                                </a:rPr>
                                <m:t>𝒚</m:t>
                              </m:r>
                            </m:sub>
                          </m:sSub>
                        </m:den>
                      </m:f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Segoe UI" panose="020B0502040204020203" pitchFamily="34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</m:ctrlPr>
                        </m:fPr>
                        <m:num>
                          <m:r>
                            <a:rPr lang="ru-R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𝟒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.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𝟖𝟎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.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Segoe UI" panose="020B0502040204020203" pitchFamily="34" charset="0"/>
                            </a:rPr>
                            <m:t>𝟖𝟓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Georgia" panose="02040502050405020303" pitchFamily="18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FAEB089-C789-543A-17D4-51FE848C8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986" y="3633788"/>
                <a:ext cx="3249938" cy="394788"/>
              </a:xfrm>
              <a:prstGeom prst="rect">
                <a:avLst/>
              </a:prstGeom>
              <a:blipFill>
                <a:blip r:embed="rId9"/>
                <a:stretch>
                  <a:fillRect t="-107692" b="-16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67B29A3-7683-F476-9A43-70F65C8F73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66" y="1254557"/>
            <a:ext cx="3010833" cy="2304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86D099-02D1-6F67-C6B8-C23DC090D9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8576"/>
            <a:ext cx="3151968" cy="2412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1CFE88A-40B3-101F-AEC5-0FC668002E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71" y="4028576"/>
            <a:ext cx="3151968" cy="2412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CBCF1A4-A992-5224-3241-77E025E71E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42" y="4028576"/>
            <a:ext cx="3151968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6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Система Уравнений Максвелла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Таблица 3">
                <a:extLst>
                  <a:ext uri="{FF2B5EF4-FFF2-40B4-BE49-F238E27FC236}">
                    <a16:creationId xmlns:a16="http://schemas.microsoft.com/office/drawing/2014/main" id="{75CF23DD-CC4E-8115-AB75-E5661BDB8E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3402584"/>
                  </p:ext>
                </p:extLst>
              </p:nvPr>
            </p:nvGraphicFramePr>
            <p:xfrm>
              <a:off x="333997" y="930420"/>
              <a:ext cx="11506008" cy="361327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729045">
                      <a:extLst>
                        <a:ext uri="{9D8B030D-6E8A-4147-A177-3AD203B41FA5}">
                          <a16:colId xmlns:a16="http://schemas.microsoft.com/office/drawing/2014/main" val="672676157"/>
                        </a:ext>
                      </a:extLst>
                    </a:gridCol>
                    <a:gridCol w="3864633">
                      <a:extLst>
                        <a:ext uri="{9D8B030D-6E8A-4147-A177-3AD203B41FA5}">
                          <a16:colId xmlns:a16="http://schemas.microsoft.com/office/drawing/2014/main" val="2105411096"/>
                        </a:ext>
                      </a:extLst>
                    </a:gridCol>
                    <a:gridCol w="3912330">
                      <a:extLst>
                        <a:ext uri="{9D8B030D-6E8A-4147-A177-3AD203B41FA5}">
                          <a16:colId xmlns:a16="http://schemas.microsoft.com/office/drawing/2014/main" val="35162145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Интегральная форма</a:t>
                          </a:r>
                          <a:endParaRPr lang="ru-RU" sz="2400" b="1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Название</a:t>
                          </a:r>
                          <a:endParaRPr lang="ru-RU" sz="24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err="1">
                              <a:latin typeface="Georgia" panose="02040502050405020303" pitchFamily="18" charset="0"/>
                            </a:rPr>
                            <a:t>Дифф</a:t>
                          </a:r>
                          <a:r>
                            <a:rPr lang="en-US" sz="2400" dirty="0">
                              <a:latin typeface="Georgia" panose="02040502050405020303" pitchFamily="18" charset="0"/>
                            </a:rPr>
                            <a:t>.</a:t>
                          </a:r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 форма</a:t>
                          </a:r>
                          <a:endParaRPr lang="ru-RU" sz="2400" b="1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0446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ru-RU" sz="18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acc>
                                    <m:r>
                                      <m:rPr>
                                        <m:brk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∮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/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</m:acc>
                                        <m:r>
                                          <a:rPr lang="ru-RU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1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𝐷</m:t>
                                                </m:r>
                                              </m:e>
                                            </m:acc>
                                          </m:num>
                                          <m:den>
                                            <m:r>
                                              <m:rPr>
                                                <m:brk/>
                                              </m:rP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т. о циркуляции магнитного поля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rot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acc>
                                <m:r>
                                  <a:rPr lang="ru-RU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m:rPr>
                                        <m:brk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976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ru-RU" sz="18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acc>
                                    <m:r>
                                      <m:rPr>
                                        <m:brk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num>
                                  <m:den>
                                    <m:r>
                                      <m:rPr>
                                        <m:brk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nary>
                                  <m:naryPr>
                                    <m:chr m:val="∮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latin typeface="Georgia" panose="02040502050405020303" pitchFamily="18" charset="0"/>
                            </a:rPr>
                            <a:t>З-н Фарадея</a:t>
                          </a:r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rot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m:rPr>
                                        <m:brk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6445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з-н Гаусса для магнитного поля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50845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15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  <m:sup/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𝑑𝑉</m:t>
                                </m:r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з-н Гаусса</a:t>
                          </a:r>
                          <a:endParaRPr lang="ru-RU" sz="1800" baseline="30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637209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Таблица 3">
                <a:extLst>
                  <a:ext uri="{FF2B5EF4-FFF2-40B4-BE49-F238E27FC236}">
                    <a16:creationId xmlns:a16="http://schemas.microsoft.com/office/drawing/2014/main" id="{75CF23DD-CC4E-8115-AB75-E5661BDB8E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3402584"/>
                  </p:ext>
                </p:extLst>
              </p:nvPr>
            </p:nvGraphicFramePr>
            <p:xfrm>
              <a:off x="333997" y="930420"/>
              <a:ext cx="11506008" cy="361327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729045">
                      <a:extLst>
                        <a:ext uri="{9D8B030D-6E8A-4147-A177-3AD203B41FA5}">
                          <a16:colId xmlns:a16="http://schemas.microsoft.com/office/drawing/2014/main" val="672676157"/>
                        </a:ext>
                      </a:extLst>
                    </a:gridCol>
                    <a:gridCol w="3864633">
                      <a:extLst>
                        <a:ext uri="{9D8B030D-6E8A-4147-A177-3AD203B41FA5}">
                          <a16:colId xmlns:a16="http://schemas.microsoft.com/office/drawing/2014/main" val="2105411096"/>
                        </a:ext>
                      </a:extLst>
                    </a:gridCol>
                    <a:gridCol w="3912330">
                      <a:extLst>
                        <a:ext uri="{9D8B030D-6E8A-4147-A177-3AD203B41FA5}">
                          <a16:colId xmlns:a16="http://schemas.microsoft.com/office/drawing/2014/main" val="3516214506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Интегральная форма</a:t>
                          </a:r>
                          <a:endParaRPr lang="ru-RU" sz="2400" b="1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Название</a:t>
                          </a:r>
                          <a:endParaRPr lang="ru-RU" sz="24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err="1">
                              <a:latin typeface="Georgia" panose="02040502050405020303" pitchFamily="18" charset="0"/>
                            </a:rPr>
                            <a:t>Дифф</a:t>
                          </a:r>
                          <a:r>
                            <a:rPr lang="en-US" sz="2400" dirty="0">
                              <a:latin typeface="Georgia" panose="02040502050405020303" pitchFamily="18" charset="0"/>
                            </a:rPr>
                            <a:t>.</a:t>
                          </a:r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 форма</a:t>
                          </a:r>
                          <a:endParaRPr lang="ru-RU" sz="2400" b="1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0446048"/>
                      </a:ext>
                    </a:extLst>
                  </a:tr>
                  <a:tr h="85947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63" t="-58156" r="-209314" b="-2695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т. о циркуляции магнитного поля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4393" t="-58156" r="-623" b="-2695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9763901"/>
                      </a:ext>
                    </a:extLst>
                  </a:tr>
                  <a:tr h="8335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63" t="-162774" r="-209314" b="-1773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latin typeface="Georgia" panose="02040502050405020303" pitchFamily="18" charset="0"/>
                            </a:rPr>
                            <a:t>З-н Фарадея</a:t>
                          </a:r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4393" t="-162774" r="-623" b="-1773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6445540"/>
                      </a:ext>
                    </a:extLst>
                  </a:tr>
                  <a:tr h="73075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63" t="-297521" r="-209314" b="-100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з-н Гаусса для магнитного поля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4393" t="-297521" r="-623" b="-1008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084504"/>
                      </a:ext>
                    </a:extLst>
                  </a:tr>
                  <a:tr h="73234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63" t="-400833" r="-209314" b="-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з-н Гаусса</a:t>
                          </a:r>
                          <a:endParaRPr lang="ru-RU" sz="1800" baseline="30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4393" t="-400833" r="-623" b="-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7209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24BF8C4-F72A-5DC7-D403-1E1B6B6D2742}"/>
                  </a:ext>
                </a:extLst>
              </p:cNvPr>
              <p:cNvSpPr/>
              <p:nvPr/>
            </p:nvSpPr>
            <p:spPr>
              <a:xfrm>
                <a:off x="1947486" y="4543698"/>
                <a:ext cx="8279030" cy="1965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св.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algn="just"/>
                <a:endParaRPr lang="ru-RU" sz="2000" b="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div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=0;</m:t>
                          </m:r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rot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borderBox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24BF8C4-F72A-5DC7-D403-1E1B6B6D27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486" y="4543698"/>
                <a:ext cx="8279030" cy="1965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385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Современный Ускоритель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334A250-55CF-4B9C-9097-A008EF73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2" y="902307"/>
            <a:ext cx="6789184" cy="552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95643EF-42A5-8598-BE48-DADACB9E68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761384"/>
              </p:ext>
            </p:extLst>
          </p:nvPr>
        </p:nvGraphicFramePr>
        <p:xfrm>
          <a:off x="7030108" y="970599"/>
          <a:ext cx="5041426" cy="5392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81161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Циклотрон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86819A-7061-46B4-8D24-B83491EA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84" y="898380"/>
            <a:ext cx="3895741" cy="267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7C34E1-594B-D947-5304-F2DA6E590C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76"/>
          <a:stretch/>
        </p:blipFill>
        <p:spPr>
          <a:xfrm>
            <a:off x="8595447" y="3604552"/>
            <a:ext cx="3240214" cy="285063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BC5C969-0D02-18F4-87AB-F8DCB6FC5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898380"/>
            <a:ext cx="4860032" cy="219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7F97B4-C8DF-4D16-D39B-F5E0B83BE0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286" y="898380"/>
            <a:ext cx="2411719" cy="23776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Таблица 23">
                <a:extLst>
                  <a:ext uri="{FF2B5EF4-FFF2-40B4-BE49-F238E27FC236}">
                    <a16:creationId xmlns:a16="http://schemas.microsoft.com/office/drawing/2014/main" id="{38C630AB-01D2-F903-00C9-E087CF56A6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4970367"/>
                  </p:ext>
                </p:extLst>
              </p:nvPr>
            </p:nvGraphicFramePr>
            <p:xfrm>
              <a:off x="333997" y="3122920"/>
              <a:ext cx="4554610" cy="24461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8013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774471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ru-RU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цс</m:t>
                                    </m:r>
                                  </m:sub>
                                </m:sSub>
                                <m:r>
                                  <a:rPr lang="ru-RU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ru-RU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маг.цс</m:t>
                                    </m:r>
                                  </m:sub>
                                </m:sSub>
                                <m:r>
                                  <a:rPr lang="en-US" sz="1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ru-RU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sSup>
                                      <m:sSupPr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𝑞𝑣𝐵</m:t>
                                </m:r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𝑚𝑣</m:t>
                                    </m:r>
                                  </m:num>
                                  <m:den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𝑞𝐵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𝑞𝐵𝑟</m:t>
                                </m:r>
                              </m:oMath>
                            </m:oMathPara>
                          </a14:m>
                          <a:endParaRPr lang="ru-RU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Для ионов энергия на нуклон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ru-RU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на нуклон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den>
                                </m:f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𝑞𝐵𝑟</m:t>
                                </m:r>
                              </m:oMath>
                            </m:oMathPara>
                          </a14:m>
                          <a:endParaRPr lang="ru-RU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ru-RU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𝑞𝐵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𝑞𝐵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𝑞𝐵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𝑞𝐵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Таблица 23">
                <a:extLst>
                  <a:ext uri="{FF2B5EF4-FFF2-40B4-BE49-F238E27FC236}">
                    <a16:creationId xmlns:a16="http://schemas.microsoft.com/office/drawing/2014/main" id="{38C630AB-01D2-F903-00C9-E087CF56A6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4970367"/>
                  </p:ext>
                </p:extLst>
              </p:nvPr>
            </p:nvGraphicFramePr>
            <p:xfrm>
              <a:off x="333997" y="3122920"/>
              <a:ext cx="4554610" cy="24461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8013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774471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244614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r="-636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570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756E36-4AFE-10EF-B44C-9D7A13D2BD8C}"/>
                  </a:ext>
                </a:extLst>
              </p:cNvPr>
              <p:cNvSpPr txBox="1"/>
              <p:nvPr/>
            </p:nvSpPr>
            <p:spPr>
              <a:xfrm>
                <a:off x="4888607" y="3874739"/>
                <a:ext cx="3706840" cy="1668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hangingPunct="0">
                  <a:lnSpc>
                    <a:spcPts val="2475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𝐵𝑟</m:t>
                    </m:r>
                  </m:oMath>
                </a14:m>
                <a:r>
                  <a:rPr lang="en-US" altLang="de-DE" dirty="0">
                    <a:latin typeface="Georgia" panose="02040502050405020303" pitchFamily="18" charset="0"/>
                  </a:rPr>
                  <a:t> – </a:t>
                </a:r>
                <a:r>
                  <a:rPr lang="ru-RU" altLang="de-DE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магнитная жесткость</a:t>
                </a:r>
                <a:r>
                  <a:rPr lang="en-US" altLang="de-DE" dirty="0">
                    <a:latin typeface="Georgia" panose="02040502050405020303" pitchFamily="18" charset="0"/>
                  </a:rPr>
                  <a:t> – </a:t>
                </a:r>
                <a:r>
                  <a:rPr lang="ru-RU" altLang="de-DE" dirty="0">
                    <a:latin typeface="Georgia" panose="02040502050405020303" pitchFamily="18" charset="0"/>
                  </a:rPr>
                  <a:t>величина, показывающая способность магнитной системы удерживать на орбите частицу с импульсом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ru-RU" altLang="de-DE" dirty="0">
                    <a:latin typeface="Georgia" panose="02040502050405020303" pitchFamily="18" charset="0"/>
                  </a:rPr>
                  <a:t> и зарядом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GB" altLang="de-DE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756E36-4AFE-10EF-B44C-9D7A13D2B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607" y="3874739"/>
                <a:ext cx="3706840" cy="1668598"/>
              </a:xfrm>
              <a:prstGeom prst="rect">
                <a:avLst/>
              </a:prstGeom>
              <a:blipFill>
                <a:blip r:embed="rId10"/>
                <a:stretch>
                  <a:fillRect l="-1480" t="-1099" r="-1809" b="-51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EA39DA-76BC-21A7-F6FA-FB5DA58E03A5}"/>
                  </a:ext>
                </a:extLst>
              </p:cNvPr>
              <p:cNvSpPr txBox="1"/>
              <p:nvPr/>
            </p:nvSpPr>
            <p:spPr>
              <a:xfrm>
                <a:off x="333997" y="5632492"/>
                <a:ext cx="8261450" cy="7335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hangingPunct="0">
                  <a:lnSpc>
                    <a:spcPts val="2475"/>
                  </a:lnSpc>
                  <a:buClr>
                    <a:srgbClr val="000000"/>
                  </a:buClr>
                  <a:buSzPct val="45000"/>
                </a:pPr>
                <a:r>
                  <a:rPr lang="en-US" altLang="de-DE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NICA:</a:t>
                </a:r>
                <a:endParaRPr lang="en-US" sz="1800" b="0" i="0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hangingPunct="0">
                  <a:lnSpc>
                    <a:spcPts val="2475"/>
                  </a:lnSpc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Au</m:t>
                          </m:r>
                        </m:e>
                        <m:sub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197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79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197⋅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79⋅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𝑞𝑣𝐵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на нуклон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79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197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𝑞𝐵𝑟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EA39DA-76BC-21A7-F6FA-FB5DA58E0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5632492"/>
                <a:ext cx="8261450" cy="733534"/>
              </a:xfrm>
              <a:prstGeom prst="rect">
                <a:avLst/>
              </a:prstGeom>
              <a:blipFill>
                <a:blip r:embed="rId11"/>
                <a:stretch>
                  <a:fillRect t="-2500" b="-1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8130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Синхротрон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A21D7A-FE03-5A47-E44A-DAEA7CE70CEC}"/>
                  </a:ext>
                </a:extLst>
              </p:cNvPr>
              <p:cNvSpPr txBox="1"/>
              <p:nvPr/>
            </p:nvSpPr>
            <p:spPr>
              <a:xfrm>
                <a:off x="335999" y="905508"/>
                <a:ext cx="7851956" cy="3493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синхротронах частицы движутся по </a:t>
                </a:r>
                <a:r>
                  <a:rPr lang="ru-RU" sz="22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замкнутой</a:t>
                </a:r>
                <a:r>
                  <a:rPr lang="ru-RU" sz="2200" dirty="0">
                    <a:latin typeface="Georgia" panose="02040502050405020303" pitchFamily="18" charset="0"/>
                  </a:rPr>
                  <a:t> круговой орбите. Магнитное поле растет вместе с энергией частиц, обеспечивая </a:t>
                </a:r>
                <a:r>
                  <a:rPr lang="ru-RU" sz="22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постоянный радиус орбиты</a:t>
                </a:r>
                <a:r>
                  <a:rPr lang="ru-RU" sz="2200" dirty="0">
                    <a:latin typeface="Georgia" panose="02040502050405020303" pitchFamily="18" charset="0"/>
                  </a:rPr>
                  <a:t>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Концепция синхротрона предложена </a:t>
                </a:r>
                <a:r>
                  <a:rPr lang="ru-RU" sz="2200" dirty="0" err="1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Олифантом</a:t>
                </a:r>
                <a:r>
                  <a:rPr lang="ru-RU" sz="2200" dirty="0">
                    <a:latin typeface="Georgia" panose="02040502050405020303" pitchFamily="18" charset="0"/>
                  </a:rPr>
                  <a:t> в 1943 г.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Радиус поворота частицы связан с </a:t>
                </a:r>
                <a:r>
                  <a:rPr lang="ru-RU" sz="22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импульсом </a:t>
                </a:r>
                <a:r>
                  <a:rPr lang="ru-RU" sz="2200" dirty="0">
                    <a:solidFill>
                      <a:srgbClr val="0B1548"/>
                    </a:solidFill>
                    <a:latin typeface="Georgia" panose="02040502050405020303" pitchFamily="18" charset="0"/>
                  </a:rPr>
                  <a:t>следующем соотношением</a:t>
                </a:r>
                <a:r>
                  <a:rPr lang="ru-RU" sz="2200" dirty="0">
                    <a:latin typeface="Georgia" panose="02040502050405020303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2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A21D7A-FE03-5A47-E44A-DAEA7CE70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905508"/>
                <a:ext cx="7851956" cy="3493842"/>
              </a:xfrm>
              <a:prstGeom prst="rect">
                <a:avLst/>
              </a:prstGeom>
              <a:blipFill>
                <a:blip r:embed="rId5"/>
                <a:stretch>
                  <a:fillRect l="-854" t="-1222" r="-10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CF3910-642D-CD84-07B9-9BF747573B07}"/>
                  </a:ext>
                </a:extLst>
              </p:cNvPr>
              <p:cNvSpPr txBox="1"/>
              <p:nvPr/>
            </p:nvSpPr>
            <p:spPr>
              <a:xfrm>
                <a:off x="335997" y="4397375"/>
                <a:ext cx="11520004" cy="2012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</a:t>
                </a:r>
                <a:r>
                  <a:rPr lang="ru-RU" sz="2200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электронном</a:t>
                </a:r>
                <a:r>
                  <a:rPr lang="ru-RU" sz="2200" dirty="0">
                    <a:latin typeface="Georgia" panose="02040502050405020303" pitchFamily="18" charset="0"/>
                  </a:rPr>
                  <a:t> синхротроне инжектируемый пучок является релятивистским, с увеличением энергии изменяется только магнитное поле.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</a:t>
                </a:r>
                <a:r>
                  <a:rPr lang="ru-RU" sz="2200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протонном</a:t>
                </a:r>
                <a:r>
                  <a:rPr lang="ru-RU" sz="2200" dirty="0">
                    <a:latin typeface="Georgia" panose="02040502050405020303" pitchFamily="18" charset="0"/>
                  </a:rPr>
                  <a:t> синхротроне инжектируемый пучок </a:t>
                </a:r>
                <a:r>
                  <a:rPr lang="ru-RU" sz="2200" u="sng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не</a:t>
                </a:r>
                <a:r>
                  <a:rPr lang="ru-RU" sz="2200" dirty="0">
                    <a:latin typeface="Georgia" panose="02040502050405020303" pitchFamily="18" charset="0"/>
                  </a:rPr>
                  <a:t> релятивистский, частота ускоряющей станции растёт пропорционально скорости </a:t>
                </a:r>
                <a:r>
                  <a:rPr lang="en-US" sz="2200" dirty="0">
                    <a:latin typeface="Georgia" panose="02040502050405020303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200" dirty="0">
                    <a:latin typeface="Georgia" panose="02040502050405020303" pitchFamily="18" charset="0"/>
                  </a:rPr>
                  <a:t>) </a:t>
                </a:r>
                <a:r>
                  <a:rPr lang="ru-RU" sz="2200" dirty="0">
                    <a:latin typeface="Georgia" panose="02040502050405020303" pitchFamily="18" charset="0"/>
                  </a:rPr>
                  <a:t> и импульсу</a:t>
                </a:r>
                <a:r>
                  <a:rPr lang="en-US" sz="2200" dirty="0">
                    <a:latin typeface="Georgia" panose="02040502050405020303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>
                    <a:latin typeface="Georgia" panose="02040502050405020303" pitchFamily="18" charset="0"/>
                  </a:rPr>
                  <a:t>) </a:t>
                </a:r>
                <a:r>
                  <a:rPr lang="ru-RU" sz="2200" dirty="0">
                    <a:latin typeface="Georgia" panose="02040502050405020303" pitchFamily="18" charset="0"/>
                  </a:rPr>
                  <a:t>:</a:t>
                </a:r>
                <a:endParaRPr lang="ru-RU" sz="220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𝜋𝜌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≡номер гармоники</m:t>
                      </m:r>
                    </m:oMath>
                  </m:oMathPara>
                </a14:m>
                <a:endParaRPr lang="en-US" sz="2200" i="1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CF3910-642D-CD84-07B9-9BF747573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7" y="4397375"/>
                <a:ext cx="11520004" cy="2012346"/>
              </a:xfrm>
              <a:prstGeom prst="rect">
                <a:avLst/>
              </a:prstGeom>
              <a:blipFill>
                <a:blip r:embed="rId6"/>
                <a:stretch>
                  <a:fillRect l="-582" t="-1818" r="-6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3">
            <a:extLst>
              <a:ext uri="{FF2B5EF4-FFF2-40B4-BE49-F238E27FC236}">
                <a16:creationId xmlns:a16="http://schemas.microsoft.com/office/drawing/2014/main" id="{5B3A7D84-2D40-E05E-3323-C7831638B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56" y="898380"/>
            <a:ext cx="4004043" cy="350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694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Коррекция орбиты в Бустере и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Нуклотроне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24.11.2023г.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19903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17" y="36000"/>
            <a:ext cx="1475508" cy="8280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 vert="horz" lIns="91440" tIns="45720" rIns="91440" bIns="45720" rtlCol="0" anchor="ctr"/>
          <a:lstStyle/>
          <a:p>
            <a:pPr algn="just"/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М.М. </a:t>
            </a:r>
            <a:r>
              <a:rPr lang="ru-RU" dirty="0" err="1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Шандов</a:t>
            </a:r>
            <a:r>
              <a:rPr lang="ru-RU" dirty="0">
                <a:solidFill>
                  <a:schemeClr val="tx1">
                    <a:tint val="75000"/>
                  </a:schemeClr>
                </a:solidFill>
                <a:cs typeface="Segoe UI" panose="020B0502040204020203" pitchFamily="34" charset="0"/>
              </a:rPr>
              <a:t>, ЛФВЭ, ОИЯИ</a:t>
            </a:r>
            <a:endParaRPr lang="en-US" dirty="0">
              <a:solidFill>
                <a:schemeClr val="tx1">
                  <a:tint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5D3760-484F-3B3A-C64A-CA8ECA42BDE8}"/>
              </a:ext>
            </a:extLst>
          </p:cNvPr>
          <p:cNvSpPr txBox="1"/>
          <p:nvPr/>
        </p:nvSpPr>
        <p:spPr>
          <a:xfrm>
            <a:off x="1719903" y="124685"/>
            <a:ext cx="8968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Орбита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8088F4-B44F-EBC2-E780-60FF0ACAD734}"/>
                  </a:ext>
                </a:extLst>
              </p:cNvPr>
              <p:cNvSpPr txBox="1"/>
              <p:nvPr/>
            </p:nvSpPr>
            <p:spPr>
              <a:xfrm>
                <a:off x="335998" y="905508"/>
                <a:ext cx="917135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Орбитой частицы</a:t>
                </a:r>
                <a:r>
                  <a:rPr lang="ru-RU" sz="2000" dirty="0">
                    <a:latin typeface="Georgia" panose="02040502050405020303" pitchFamily="18" charset="0"/>
                  </a:rPr>
                  <a:t> – называют замкнутую (</a:t>
                </a:r>
                <a:r>
                  <a:rPr lang="ru-RU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не обязательно</a:t>
                </a:r>
                <a:r>
                  <a:rPr lang="ru-RU" sz="2000" dirty="0">
                    <a:latin typeface="Georgia" panose="02040502050405020303" pitchFamily="18" charset="0"/>
                  </a:rPr>
                  <a:t>) траекторию, по которой частица с заданной (</a:t>
                </a:r>
                <a:r>
                  <a:rPr lang="ru-RU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с увеличивающейся</a:t>
                </a:r>
                <a:r>
                  <a:rPr lang="ru-RU" sz="2000" dirty="0">
                    <a:latin typeface="Georgia" panose="02040502050405020303" pitchFamily="18" charset="0"/>
                  </a:rPr>
                  <a:t>) энергией движется в магнитном поле ускорителя. Удобна система координат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2000" dirty="0">
                  <a:latin typeface="Georgia" panose="02040502050405020303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const</m:t>
                      </m:r>
                    </m:oMath>
                  </m:oMathPara>
                </a14:m>
                <a:endParaRPr lang="ru-RU" sz="20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8088F4-B44F-EBC2-E780-60FF0ACAD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8" y="905508"/>
                <a:ext cx="9171353" cy="1323439"/>
              </a:xfrm>
              <a:prstGeom prst="rect">
                <a:avLst/>
              </a:prstGeom>
              <a:blipFill>
                <a:blip r:embed="rId5"/>
                <a:stretch>
                  <a:fillRect l="-664" t="-3226" r="-6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F4AC6C-A07D-4AD1-E395-1D9863C08928}"/>
                  </a:ext>
                </a:extLst>
              </p:cNvPr>
              <p:cNvSpPr txBox="1"/>
              <p:nvPr/>
            </p:nvSpPr>
            <p:spPr>
              <a:xfrm>
                <a:off x="333997" y="4756403"/>
                <a:ext cx="11520004" cy="1655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dirty="0">
                    <a:latin typeface="Georgia" panose="02040502050405020303" pitchFamily="18" charset="0"/>
                  </a:rPr>
                  <a:t>Работа ускоряющего поля над частицей в единицу времени: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ru-R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Georgia" panose="02040502050405020303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ru-RU" sz="20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F4AC6C-A07D-4AD1-E395-1D9863C08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4756403"/>
                <a:ext cx="11520004" cy="1655261"/>
              </a:xfrm>
              <a:prstGeom prst="rect">
                <a:avLst/>
              </a:prstGeom>
              <a:blipFill>
                <a:blip r:embed="rId6"/>
                <a:stretch>
                  <a:fillRect l="-582" t="-22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3">
            <a:extLst>
              <a:ext uri="{FF2B5EF4-FFF2-40B4-BE49-F238E27FC236}">
                <a16:creationId xmlns:a16="http://schemas.microsoft.com/office/drawing/2014/main" id="{2094CA7D-B099-9897-76C7-AD34C584B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353" y="905508"/>
            <a:ext cx="2684646" cy="37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Таблица 23">
                <a:extLst>
                  <a:ext uri="{FF2B5EF4-FFF2-40B4-BE49-F238E27FC236}">
                    <a16:creationId xmlns:a16="http://schemas.microsoft.com/office/drawing/2014/main" id="{7AD86EAF-66AC-DE87-8F75-CAA8402762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8950946"/>
                  </p:ext>
                </p:extLst>
              </p:nvPr>
            </p:nvGraphicFramePr>
            <p:xfrm>
              <a:off x="1327871" y="2290502"/>
              <a:ext cx="7057324" cy="17364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78955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3778369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Уравнение движения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Энергия и импульс частицы</a:t>
                          </a:r>
                          <a:endParaRPr lang="ru-RU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𝑑𝑝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ru-R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acc>
                                  <m:accPr>
                                    <m:chr m:val="̇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Таблица 23">
                <a:extLst>
                  <a:ext uri="{FF2B5EF4-FFF2-40B4-BE49-F238E27FC236}">
                    <a16:creationId xmlns:a16="http://schemas.microsoft.com/office/drawing/2014/main" id="{7AD86EAF-66AC-DE87-8F75-CAA8402762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8950946"/>
                  </p:ext>
                </p:extLst>
              </p:nvPr>
            </p:nvGraphicFramePr>
            <p:xfrm>
              <a:off x="1327871" y="2290502"/>
              <a:ext cx="7057324" cy="17364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78955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3778369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Уравнение движения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Энергия и импульс частицы</a:t>
                          </a:r>
                          <a:endParaRPr lang="ru-RU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67011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64865" r="-115428" b="-990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86634" t="-64865" b="-990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67011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166364" r="-1154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86634" t="-16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D2D7F6-79BE-92A0-D307-A4C30E4315B6}"/>
                  </a:ext>
                </a:extLst>
              </p:cNvPr>
              <p:cNvSpPr txBox="1"/>
              <p:nvPr/>
            </p:nvSpPr>
            <p:spPr>
              <a:xfrm>
                <a:off x="1327871" y="4026974"/>
                <a:ext cx="7057324" cy="657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1−1/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8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CD2D7F6-79BE-92A0-D307-A4C30E43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871" y="4026974"/>
                <a:ext cx="7057324" cy="6579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907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142501</TotalTime>
  <Words>3389</Words>
  <Application>Microsoft Office PowerPoint</Application>
  <PresentationFormat>Широкоэкранный</PresentationFormat>
  <Paragraphs>599</Paragraphs>
  <Slides>46</Slides>
  <Notes>46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Comic Sans MS</vt:lpstr>
      <vt:lpstr>Georgia</vt:lpstr>
      <vt:lpstr>Segoe UI</vt:lpstr>
      <vt:lpstr>StarSymbol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Shandov</dc:creator>
  <cp:lastModifiedBy>М Ш</cp:lastModifiedBy>
  <cp:revision>491</cp:revision>
  <cp:lastPrinted>2021-11-02T08:37:07Z</cp:lastPrinted>
  <dcterms:created xsi:type="dcterms:W3CDTF">2019-07-02T11:19:00Z</dcterms:created>
  <dcterms:modified xsi:type="dcterms:W3CDTF">2023-11-23T23:36:35Z</dcterms:modified>
</cp:coreProperties>
</file>