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62" r:id="rId4"/>
    <p:sldId id="260" r:id="rId5"/>
    <p:sldId id="257" r:id="rId6"/>
    <p:sldId id="263" r:id="rId7"/>
    <p:sldId id="259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49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2BB9-A58F-49CE-BBF4-BC4C6EB6450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5B216-3942-4535-8BE5-785CFDAAD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1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FF996-C4EC-4825-BD5E-B503F376A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AD82A3-66DF-4810-8637-7B11CB8BC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CCF0C-1607-4F35-B1C5-3B5B0D28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54905-D4AE-456B-919B-1289970683A7}" type="datetime1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6C03C-651F-4923-8F0B-42B19305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431F7-4FE0-47FB-ADFA-B1EB1EC6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3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54E27-C65F-4883-83BB-1B828380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358FAC-53F3-48CB-86AF-EB55FDE0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A25962-479E-4E02-B673-E6931B50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2BA4-9364-4C8B-9E0E-E3BB9F417E57}" type="datetime1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8E07A-90F6-454A-BBEE-72C5633A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6B6CC-EF47-439E-BD9C-EC3EEA45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C3E1F0-1DE3-466A-A7BF-4464C10A4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00D325-4820-4308-8754-C563DE224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9DD0B-F6F4-40C2-AC01-60B31112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8893-7807-450A-9571-5E9C7AF3C875}" type="datetime1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4CC4AA-8383-4FC9-BB21-3F88F04C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13C4EC-E656-4512-9DEE-B57EC1E7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3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B7535-C8D6-423A-810B-BA3B378D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E1701-939B-462B-BD34-C16F8752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31568B-4102-4785-BA2A-E3B3BEAF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4E30-5689-4C9C-8796-468C6A12EE37}" type="datetime1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58B24-4525-4D9E-93ED-C0B60E59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0E6F8-E4C1-4915-B276-3F5652F6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46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BD032-27D9-4223-977E-AF281A35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53F952-8325-48BB-A319-844AD1C5D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06A13-99AB-47EB-8208-1D7C2B69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C3C0-7B06-4419-8D7F-AD39B726CFDF}" type="datetime1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82055-584E-463A-935A-C75F5B0C0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11344-0E46-46B0-8C7F-D6E667CC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1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599D2-8FD7-48EE-B867-4AACCB26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7A71FA-E627-4C20-BD08-F5E057107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2CDD1B-EFC3-4B85-A177-7E56E2FA0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CE55E6-09FD-4789-86C3-C44E8B32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7775C-8A16-4D1E-9652-D72BEFA7EA51}" type="datetime1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BF01F2-6BCF-4539-A23D-64F308B0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A42E4-CF3D-4086-93BE-D624A4E5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0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6509E-01B4-4BD7-B9C1-FBEDF159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D70575-2B13-4721-94BA-4D440ABB0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34BB6B-FE3A-4B77-BF7E-A7764E0BC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4A708A2-5A9A-4DEF-94E3-DB69D74EF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35C3FA-B025-4CA3-BCAB-0F04FEA99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BA10B8-74F9-4AB0-91F9-B1FD1D0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D5D1-7BB7-4328-810B-1FF3AFEBDE72}" type="datetime1">
              <a:rPr lang="ru-RU" smtClean="0"/>
              <a:t>06.12.2023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FB1CD9-D56F-481D-812F-4C121CCE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AA75BDD-5F65-4F26-9B1F-D686DFBA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8FAF5-DC75-4E3B-850F-AC5709E1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1D4D8A-7C26-4504-9A7F-DFA6E6BD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C7A5-A860-4957-9D4F-CF99E9DBA0C8}" type="datetime1">
              <a:rPr lang="ru-RU" smtClean="0"/>
              <a:t>06.12.2023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0843CB-20DD-4CD4-BB01-4E2F3BC1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59881A-0480-43F0-BDDD-2D9122FC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7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25C3B3-6445-4064-987B-47E5A317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D5A6C-75BF-4158-BBC3-55D3E69B2FBF}" type="datetime1">
              <a:rPr lang="ru-RU" smtClean="0"/>
              <a:t>06.12.2023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0B171D-EC91-468C-A701-541C7851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52B827-1D16-4FE0-9F2B-A6BCAEC9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26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F4046-854C-4838-84AE-DAF39775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3BE7B9-79C4-4692-9F9B-8BFF444A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0434CA-74F5-4FB8-8FFC-6945184ED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5F717F-7263-4917-AD1D-8240BC15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DE748-9B93-4D6D-AE1A-4A753B72EAFF}" type="datetime1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FF6B8-5405-488B-8DF8-62B8FB14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07194A-7EC1-4780-9AF9-B9BB2A81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E088E-AFD3-4A38-8C12-A6B6CCA08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F6367-A338-45AD-89BC-EA5A84DD21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5C0D3D-ED2A-451A-9985-6795EEE32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C53806-FAFA-47FB-B24C-B45BB266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CB22-D94D-493B-A650-8DD4B919495F}" type="datetime1">
              <a:rPr lang="ru-RU" smtClean="0"/>
              <a:t>06.12.2023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C97841-807D-4F90-9FD3-858E8073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870A9-EFC4-4ACC-BE96-CE66DF8B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4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73829-26A1-4925-8E45-A9F58463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D68FB4-DFEE-462E-9564-B38AC106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7C5139-8217-46FA-B606-93D99FA5F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2A78-1C84-445C-BF01-02D91F6A6E1B}" type="datetime1">
              <a:rPr lang="ru-RU" smtClean="0"/>
              <a:t>06.12.2023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9E80F5-B16C-4E76-8F70-CA214C705F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E2EBF-356E-47D1-B622-57CE2B373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A0D3A-ED8C-4B9B-AB4E-18705E381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5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21.tif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2.emf"/><Relationship Id="rId9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em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AC8D9-F50D-49BA-B41A-D9D1DFB4A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5946"/>
            <a:ext cx="9144000" cy="2387600"/>
          </a:xfrm>
        </p:spPr>
        <p:txBody>
          <a:bodyPr>
            <a:normAutofit/>
          </a:bodyPr>
          <a:lstStyle/>
          <a:p>
            <a:r>
              <a:rPr lang="ru-RU" sz="3200" dirty="0" err="1"/>
              <a:t>Шоттки</a:t>
            </a:r>
            <a:r>
              <a:rPr lang="ru-RU" sz="3200" dirty="0"/>
              <a:t> диагностика (дробового шума) пучка</a:t>
            </a:r>
            <a:br>
              <a:rPr lang="ru-RU" sz="3600" dirty="0"/>
            </a:br>
            <a:r>
              <a:rPr lang="ru-RU" sz="3200" dirty="0"/>
              <a:t>Система стохастического охлаждения </a:t>
            </a:r>
            <a:r>
              <a:rPr lang="ru-RU" sz="3200" dirty="0" err="1"/>
              <a:t>Нуклотрона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99E79B-BDD0-4B45-9E4F-358A63105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5528"/>
            <a:ext cx="9144000" cy="1655762"/>
          </a:xfrm>
        </p:spPr>
        <p:txBody>
          <a:bodyPr/>
          <a:lstStyle/>
          <a:p>
            <a:r>
              <a:rPr lang="ru-RU" dirty="0"/>
              <a:t>Иван </a:t>
            </a:r>
            <a:r>
              <a:rPr lang="ru-RU" dirty="0" err="1"/>
              <a:t>Горелышев</a:t>
            </a:r>
            <a:endParaRPr lang="en-US" dirty="0"/>
          </a:p>
          <a:p>
            <a:r>
              <a:rPr lang="ru-RU" dirty="0"/>
              <a:t>Лекция по подготовке операторов ускорительного комплекса,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9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DBC15-2103-4638-99AE-58F9A1692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Поперечный спектр </a:t>
            </a:r>
            <a:r>
              <a:rPr lang="ru-RU" sz="3200" dirty="0" err="1"/>
              <a:t>Шоттки</a:t>
            </a:r>
            <a:r>
              <a:rPr lang="ru-RU" sz="3200" dirty="0"/>
              <a:t> шума для распущенного пучка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12EB57-A9BD-4628-88BE-950F0C98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10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grpSp>
        <p:nvGrpSpPr>
          <p:cNvPr id="5" name="Gruppieren 6">
            <a:extLst>
              <a:ext uri="{FF2B5EF4-FFF2-40B4-BE49-F238E27FC236}">
                <a16:creationId xmlns:a16="http://schemas.microsoft.com/office/drawing/2014/main" id="{3D87363A-57F7-498A-B64B-AB25630B58DC}"/>
              </a:ext>
            </a:extLst>
          </p:cNvPr>
          <p:cNvGrpSpPr/>
          <p:nvPr/>
        </p:nvGrpSpPr>
        <p:grpSpPr>
          <a:xfrm>
            <a:off x="1299697" y="2220182"/>
            <a:ext cx="3642361" cy="2417636"/>
            <a:chOff x="4962087" y="3891684"/>
            <a:chExt cx="3642361" cy="2417636"/>
          </a:xfrm>
        </p:grpSpPr>
        <p:pic>
          <p:nvPicPr>
            <p:cNvPr id="6" name="Picture 3" descr="E:\IBIC Schottky\Vorlagen Math Electronics\Simulation JUAS\trans-sideband-scheme-extrema-without.png">
              <a:extLst>
                <a:ext uri="{FF2B5EF4-FFF2-40B4-BE49-F238E27FC236}">
                  <a16:creationId xmlns:a16="http://schemas.microsoft.com/office/drawing/2014/main" id="{CAAADF82-3D62-44E6-B7E8-F681D14B80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64" t="31012" r="14126" b="13506"/>
            <a:stretch/>
          </p:blipFill>
          <p:spPr bwMode="auto">
            <a:xfrm>
              <a:off x="4962087" y="3891684"/>
              <a:ext cx="3642361" cy="2417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5">
              <a:extLst>
                <a:ext uri="{FF2B5EF4-FFF2-40B4-BE49-F238E27FC236}">
                  <a16:creationId xmlns:a16="http://schemas.microsoft.com/office/drawing/2014/main" id="{DAB35A33-3F54-44C3-9CF4-3CC065A53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8104" y="4077072"/>
              <a:ext cx="13235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600" dirty="0" err="1">
                  <a:latin typeface="Calibri" panose="020F0502020204030204" pitchFamily="34" charset="0"/>
                </a:rPr>
                <a:t>long</a:t>
              </a:r>
              <a:r>
                <a:rPr lang="de-DE" altLang="de-DE" sz="1600" dirty="0">
                  <a:latin typeface="Calibri" panose="020F0502020204030204" pitchFamily="34" charset="0"/>
                </a:rPr>
                <a:t>. </a:t>
              </a:r>
              <a:r>
                <a:rPr lang="de-DE" altLang="de-DE" sz="1600" b="1" i="1" dirty="0">
                  <a:latin typeface="Calibri" panose="020F0502020204030204" pitchFamily="34" charset="0"/>
                </a:rPr>
                <a:t>h</a:t>
              </a:r>
              <a:r>
                <a:rPr lang="de-DE" altLang="de-DE" sz="1600" dirty="0">
                  <a:latin typeface="Calibri" panose="020F0502020204030204" pitchFamily="34" charset="0"/>
                </a:rPr>
                <a:t>=10</a:t>
              </a:r>
            </a:p>
          </p:txBody>
        </p:sp>
        <p:sp>
          <p:nvSpPr>
            <p:cNvPr id="8" name="Textfeld 5">
              <a:extLst>
                <a:ext uri="{FF2B5EF4-FFF2-40B4-BE49-F238E27FC236}">
                  <a16:creationId xmlns:a16="http://schemas.microsoft.com/office/drawing/2014/main" id="{84F188E5-B9AF-4CED-A4DF-6256ADD4A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4" y="4293096"/>
              <a:ext cx="10702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b="1" dirty="0" err="1">
                  <a:solidFill>
                    <a:srgbClr val="0000FF"/>
                  </a:solidFill>
                  <a:latin typeface="Calibri" panose="020F0502020204030204" pitchFamily="34" charset="0"/>
                </a:rPr>
                <a:t>lower</a:t>
              </a:r>
              <a:r>
                <a:rPr lang="de-DE" altLang="de-DE" sz="1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 SB</a:t>
              </a:r>
            </a:p>
            <a:p>
              <a:pPr algn="ctr" eaLnBrk="1" hangingPunct="1"/>
              <a:r>
                <a:rPr lang="en-US" altLang="en-US" sz="1400" b="1" i="1" dirty="0">
                  <a:solidFill>
                    <a:srgbClr val="00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400" b="1" i="1" baseline="-25000" dirty="0">
                  <a:solidFill>
                    <a:srgbClr val="00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altLang="en-US" sz="1400" b="1" i="1" baseline="30000" dirty="0">
                  <a:solidFill>
                    <a:srgbClr val="0000FF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de-DE" altLang="de-DE" sz="1400" b="1" dirty="0">
                  <a:solidFill>
                    <a:srgbClr val="0000FF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9" name="Textfeld 5">
              <a:extLst>
                <a:ext uri="{FF2B5EF4-FFF2-40B4-BE49-F238E27FC236}">
                  <a16:creationId xmlns:a16="http://schemas.microsoft.com/office/drawing/2014/main" id="{E8FC1BFF-8767-46F3-940D-6D099EF1B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4293096"/>
              <a:ext cx="10702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b="1" dirty="0" err="1">
                  <a:solidFill>
                    <a:srgbClr val="008000"/>
                  </a:solidFill>
                  <a:latin typeface="Calibri" panose="020F0502020204030204" pitchFamily="34" charset="0"/>
                </a:rPr>
                <a:t>upper</a:t>
              </a:r>
              <a:r>
                <a:rPr lang="de-DE" altLang="de-DE" sz="1400" b="1" dirty="0">
                  <a:solidFill>
                    <a:srgbClr val="008000"/>
                  </a:solidFill>
                  <a:latin typeface="Calibri" panose="020F0502020204030204" pitchFamily="34" charset="0"/>
                </a:rPr>
                <a:t> SB</a:t>
              </a:r>
            </a:p>
            <a:p>
              <a:pPr algn="ctr" eaLnBrk="1" hangingPunct="1"/>
              <a:r>
                <a:rPr lang="en-US" altLang="en-US" sz="1400" b="1" i="1" dirty="0">
                  <a:solidFill>
                    <a:srgbClr val="008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400" b="1" i="1" baseline="-25000" dirty="0">
                  <a:solidFill>
                    <a:srgbClr val="008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r>
                <a:rPr lang="en-US" altLang="en-US" sz="1400" b="1" i="1" baseline="30000" dirty="0">
                  <a:solidFill>
                    <a:srgbClr val="008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r>
                <a:rPr lang="de-DE" altLang="de-DE" sz="1400" b="1" dirty="0">
                  <a:solidFill>
                    <a:srgbClr val="0080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0" name="Textfeld 5">
              <a:extLst>
                <a:ext uri="{FF2B5EF4-FFF2-40B4-BE49-F238E27FC236}">
                  <a16:creationId xmlns:a16="http://schemas.microsoft.com/office/drawing/2014/main" id="{34AB0E94-81EC-48B7-84E3-E9260FD8A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32" y="4293096"/>
              <a:ext cx="10702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lower</a:t>
              </a:r>
              <a:r>
                <a:rPr lang="de-DE" altLang="de-DE" sz="1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SB</a:t>
              </a:r>
            </a:p>
            <a:p>
              <a:pPr algn="ctr" eaLnBrk="1" hangingPunct="1"/>
              <a:r>
                <a:rPr lang="en-US" altLang="en-US" sz="1400" b="1" i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400" b="1" i="1" baseline="-25000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r>
                <a:rPr lang="en-US" altLang="en-US" sz="1400" b="1" i="1" baseline="30000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de-DE" altLang="de-DE" sz="1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1" name="Textfeld 5">
              <a:extLst>
                <a:ext uri="{FF2B5EF4-FFF2-40B4-BE49-F238E27FC236}">
                  <a16:creationId xmlns:a16="http://schemas.microsoft.com/office/drawing/2014/main" id="{736220D2-9AFD-4502-93C8-2F88832E8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0193" y="4293096"/>
              <a:ext cx="10702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400" b="1" dirty="0" err="1">
                  <a:solidFill>
                    <a:srgbClr val="CC3300"/>
                  </a:solidFill>
                  <a:latin typeface="Calibri" panose="020F0502020204030204" pitchFamily="34" charset="0"/>
                </a:rPr>
                <a:t>upper</a:t>
              </a:r>
              <a:r>
                <a:rPr lang="de-DE" altLang="de-DE" sz="1400" b="1" dirty="0">
                  <a:solidFill>
                    <a:srgbClr val="CC3300"/>
                  </a:solidFill>
                  <a:latin typeface="Calibri" panose="020F0502020204030204" pitchFamily="34" charset="0"/>
                </a:rPr>
                <a:t> SB</a:t>
              </a:r>
            </a:p>
            <a:p>
              <a:pPr algn="ctr" eaLnBrk="1" hangingPunct="1"/>
              <a:r>
                <a:rPr lang="en-US" altLang="en-US" sz="1400" b="1" i="1" dirty="0">
                  <a:solidFill>
                    <a:srgbClr val="CC33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400" b="1" i="1" baseline="-25000" dirty="0">
                  <a:solidFill>
                    <a:srgbClr val="CC33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r>
                <a:rPr lang="en-US" altLang="en-US" sz="1400" b="1" i="1" baseline="30000" dirty="0">
                  <a:solidFill>
                    <a:srgbClr val="CC33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r>
                <a:rPr lang="de-DE" altLang="de-DE" sz="1400" b="1" dirty="0">
                  <a:solidFill>
                    <a:srgbClr val="CC33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12" name="Textfeld 5">
              <a:extLst>
                <a:ext uri="{FF2B5EF4-FFF2-40B4-BE49-F238E27FC236}">
                  <a16:creationId xmlns:a16="http://schemas.microsoft.com/office/drawing/2014/main" id="{71C83F3C-1F4D-4632-A38E-DEA8B06DF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6256" y="4077072"/>
              <a:ext cx="13235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600" dirty="0" err="1">
                  <a:latin typeface="Calibri" panose="020F0502020204030204" pitchFamily="34" charset="0"/>
                </a:rPr>
                <a:t>long</a:t>
              </a:r>
              <a:r>
                <a:rPr lang="de-DE" altLang="de-DE" sz="1600" dirty="0">
                  <a:latin typeface="Calibri" panose="020F0502020204030204" pitchFamily="34" charset="0"/>
                </a:rPr>
                <a:t>. </a:t>
              </a:r>
              <a:r>
                <a:rPr lang="de-DE" altLang="de-DE" sz="1600" b="1" i="1" dirty="0">
                  <a:latin typeface="Calibri" panose="020F0502020204030204" pitchFamily="34" charset="0"/>
                </a:rPr>
                <a:t>h</a:t>
              </a:r>
              <a:r>
                <a:rPr lang="de-DE" altLang="de-DE" sz="1600" dirty="0">
                  <a:latin typeface="Calibri" panose="020F0502020204030204" pitchFamily="34" charset="0"/>
                </a:rPr>
                <a:t>=11</a:t>
              </a:r>
            </a:p>
          </p:txBody>
        </p:sp>
        <p:sp>
          <p:nvSpPr>
            <p:cNvPr id="13" name="Textfeld 5">
              <a:extLst>
                <a:ext uri="{FF2B5EF4-FFF2-40B4-BE49-F238E27FC236}">
                  <a16:creationId xmlns:a16="http://schemas.microsoft.com/office/drawing/2014/main" id="{40AA2447-CF10-4C27-AED6-24D8435699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085" y="4725144"/>
              <a:ext cx="42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800" b="1" i="1" dirty="0">
                  <a:solidFill>
                    <a:srgbClr val="993366"/>
                  </a:solidFill>
                  <a:latin typeface="Calibri" panose="020F0502020204030204" pitchFamily="34" charset="0"/>
                </a:rPr>
                <a:t>q</a:t>
              </a:r>
            </a:p>
          </p:txBody>
        </p:sp>
        <p:sp>
          <p:nvSpPr>
            <p:cNvPr id="14" name="Textfeld 5">
              <a:extLst>
                <a:ext uri="{FF2B5EF4-FFF2-40B4-BE49-F238E27FC236}">
                  <a16:creationId xmlns:a16="http://schemas.microsoft.com/office/drawing/2014/main" id="{55CE03E9-2C75-45FF-886F-8BF20CC23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3074" y="4725144"/>
              <a:ext cx="4232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de-DE" altLang="de-DE" sz="1800" b="1" i="1" dirty="0">
                  <a:solidFill>
                    <a:srgbClr val="993366"/>
                  </a:solidFill>
                  <a:latin typeface="Calibri" panose="020F0502020204030204" pitchFamily="34" charset="0"/>
                </a:rPr>
                <a:t>q</a:t>
              </a:r>
            </a:p>
          </p:txBody>
        </p:sp>
        <p:cxnSp>
          <p:nvCxnSpPr>
            <p:cNvPr id="15" name="Gerade Verbindung mit Pfeil 48">
              <a:extLst>
                <a:ext uri="{FF2B5EF4-FFF2-40B4-BE49-F238E27FC236}">
                  <a16:creationId xmlns:a16="http://schemas.microsoft.com/office/drawing/2014/main" id="{0D6134EB-AB10-4DFD-A860-3654B615520F}"/>
                </a:ext>
              </a:extLst>
            </p:cNvPr>
            <p:cNvCxnSpPr/>
            <p:nvPr/>
          </p:nvCxnSpPr>
          <p:spPr>
            <a:xfrm flipH="1">
              <a:off x="5789357" y="5157192"/>
              <a:ext cx="380535" cy="0"/>
            </a:xfrm>
            <a:prstGeom prst="straightConnector1">
              <a:avLst/>
            </a:prstGeom>
            <a:ln w="19050">
              <a:solidFill>
                <a:srgbClr val="99336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50">
              <a:extLst>
                <a:ext uri="{FF2B5EF4-FFF2-40B4-BE49-F238E27FC236}">
                  <a16:creationId xmlns:a16="http://schemas.microsoft.com/office/drawing/2014/main" id="{D48A0032-A1A0-4586-AEA0-39FC15BF3F31}"/>
                </a:ext>
              </a:extLst>
            </p:cNvPr>
            <p:cNvCxnSpPr/>
            <p:nvPr/>
          </p:nvCxnSpPr>
          <p:spPr>
            <a:xfrm flipH="1">
              <a:off x="7215801" y="5157192"/>
              <a:ext cx="380535" cy="0"/>
            </a:xfrm>
            <a:prstGeom prst="straightConnector1">
              <a:avLst/>
            </a:prstGeom>
            <a:ln w="19050">
              <a:solidFill>
                <a:srgbClr val="99336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9">
            <a:extLst>
              <a:ext uri="{FF2B5EF4-FFF2-40B4-BE49-F238E27FC236}">
                <a16:creationId xmlns:a16="http://schemas.microsoft.com/office/drawing/2014/main" id="{4D9521A1-33DB-4008-B67F-EF0467C16667}"/>
              </a:ext>
            </a:extLst>
          </p:cNvPr>
          <p:cNvGrpSpPr/>
          <p:nvPr/>
        </p:nvGrpSpPr>
        <p:grpSpPr>
          <a:xfrm>
            <a:off x="6993193" y="2058292"/>
            <a:ext cx="3600400" cy="2729363"/>
            <a:chOff x="4860032" y="3795981"/>
            <a:chExt cx="3600400" cy="2729363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6855178A-BC26-4407-8F0D-490724EB5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3000" contrast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795981"/>
              <a:ext cx="3581347" cy="2688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Gerade Verbindung mit Pfeil 5">
              <a:extLst>
                <a:ext uri="{FF2B5EF4-FFF2-40B4-BE49-F238E27FC236}">
                  <a16:creationId xmlns:a16="http://schemas.microsoft.com/office/drawing/2014/main" id="{6118F7BB-4B5B-4221-9770-787ACDFA8426}"/>
                </a:ext>
              </a:extLst>
            </p:cNvPr>
            <p:cNvCxnSpPr/>
            <p:nvPr/>
          </p:nvCxnSpPr>
          <p:spPr>
            <a:xfrm flipV="1">
              <a:off x="5508104" y="4941168"/>
              <a:ext cx="0" cy="100811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5">
              <a:extLst>
                <a:ext uri="{FF2B5EF4-FFF2-40B4-BE49-F238E27FC236}">
                  <a16:creationId xmlns:a16="http://schemas.microsoft.com/office/drawing/2014/main" id="{0D1DF072-EA8C-4214-8647-44164BBB2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5141" y="3903343"/>
              <a:ext cx="15691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Calibri" panose="020F0502020204030204" pitchFamily="34" charset="0"/>
                  <a:cs typeface="Times New Roman" panose="02020603050405020304" pitchFamily="18" charset="0"/>
                  <a:sym typeface="Symbol"/>
                </a:rPr>
                <a:t>longitudinal</a:t>
              </a:r>
              <a:endPara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feld 5">
              <a:extLst>
                <a:ext uri="{FF2B5EF4-FFF2-40B4-BE49-F238E27FC236}">
                  <a16:creationId xmlns:a16="http://schemas.microsoft.com/office/drawing/2014/main" id="{A8B474FA-DBAA-4B84-8D59-87D16E7CF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064" y="4293096"/>
              <a:ext cx="15691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Calibri" panose="020F0502020204030204" pitchFamily="34" charset="0"/>
                  <a:cs typeface="Times New Roman" panose="02020603050405020304" pitchFamily="18" charset="0"/>
                  <a:sym typeface="Symbol"/>
                </a:rPr>
                <a:t>lower SB</a:t>
              </a:r>
              <a:endPara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feld 5">
              <a:extLst>
                <a:ext uri="{FF2B5EF4-FFF2-40B4-BE49-F238E27FC236}">
                  <a16:creationId xmlns:a16="http://schemas.microsoft.com/office/drawing/2014/main" id="{95ED69A9-EFCE-4966-AC15-DF7494E32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056" y="4293096"/>
              <a:ext cx="15691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latin typeface="Calibri" panose="020F0502020204030204" pitchFamily="34" charset="0"/>
                  <a:cs typeface="Times New Roman" panose="02020603050405020304" pitchFamily="18" charset="0"/>
                  <a:sym typeface="Symbol"/>
                </a:rPr>
                <a:t>upper SB</a:t>
              </a:r>
              <a:endPara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hteck 8">
              <a:extLst>
                <a:ext uri="{FF2B5EF4-FFF2-40B4-BE49-F238E27FC236}">
                  <a16:creationId xmlns:a16="http://schemas.microsoft.com/office/drawing/2014/main" id="{676F0954-ED89-4158-82D0-2CD11D27B98D}"/>
                </a:ext>
              </a:extLst>
            </p:cNvPr>
            <p:cNvSpPr/>
            <p:nvPr/>
          </p:nvSpPr>
          <p:spPr>
            <a:xfrm>
              <a:off x="4963655" y="6061936"/>
              <a:ext cx="3477723" cy="463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Textfeld 5">
              <a:extLst>
                <a:ext uri="{FF2B5EF4-FFF2-40B4-BE49-F238E27FC236}">
                  <a16:creationId xmlns:a16="http://schemas.microsoft.com/office/drawing/2014/main" id="{0B50A343-B745-4644-AFD8-6F0C6FFB52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3534" y="6146998"/>
              <a:ext cx="156918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500" dirty="0">
                  <a:latin typeface="Calibri" panose="020F0502020204030204" pitchFamily="34" charset="0"/>
                  <a:cs typeface="Times New Roman" panose="02020603050405020304" pitchFamily="18" charset="0"/>
                  <a:sym typeface="Symbol"/>
                </a:rPr>
                <a:t>frequency [GHz]</a:t>
              </a:r>
              <a:endParaRPr lang="en-US" altLang="en-US" sz="15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feld 5">
              <a:extLst>
                <a:ext uri="{FF2B5EF4-FFF2-40B4-BE49-F238E27FC236}">
                  <a16:creationId xmlns:a16="http://schemas.microsoft.com/office/drawing/2014/main" id="{5FB5BB6E-4030-4B0D-9CCB-59E091D49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8408" y="5973139"/>
              <a:ext cx="7845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Calibri" panose="020F0502020204030204" pitchFamily="34" charset="0"/>
                  <a:cs typeface="Times New Roman" panose="02020603050405020304" pitchFamily="18" charset="0"/>
                  <a:sym typeface="Symbol"/>
                </a:rPr>
                <a:t>1.2997</a:t>
              </a:r>
              <a:endPara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feld 5">
              <a:extLst>
                <a:ext uri="{FF2B5EF4-FFF2-40B4-BE49-F238E27FC236}">
                  <a16:creationId xmlns:a16="http://schemas.microsoft.com/office/drawing/2014/main" id="{2EB1F57C-9E64-4BA3-B52C-57883A49D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5838" y="5985863"/>
              <a:ext cx="7845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Calibri" panose="020F0502020204030204" pitchFamily="34" charset="0"/>
                  <a:cs typeface="Times New Roman" panose="02020603050405020304" pitchFamily="18" charset="0"/>
                  <a:sym typeface="Symbol"/>
                </a:rPr>
                <a:t>1.3007</a:t>
              </a:r>
              <a:endPara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feld 5">
              <a:extLst>
                <a:ext uri="{FF2B5EF4-FFF2-40B4-BE49-F238E27FC236}">
                  <a16:creationId xmlns:a16="http://schemas.microsoft.com/office/drawing/2014/main" id="{04D3DEA9-67A0-453D-BC0C-E7EA74B28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4006" y="5975158"/>
              <a:ext cx="7845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latin typeface="Calibri" panose="020F0502020204030204" pitchFamily="34" charset="0"/>
                  <a:cs typeface="Times New Roman" panose="02020603050405020304" pitchFamily="18" charset="0"/>
                  <a:sym typeface="Symbol"/>
                </a:rPr>
                <a:t>1.2987</a:t>
              </a:r>
              <a:endParaRPr lang="en-US" altLang="en-US" sz="1400" dirty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320FC37-6BAC-405B-BB9B-2399CF7C4C47}"/>
                  </a:ext>
                </a:extLst>
              </p:cNvPr>
              <p:cNvSpPr txBox="1"/>
              <p:nvPr/>
            </p:nvSpPr>
            <p:spPr>
              <a:xfrm>
                <a:off x="5566881" y="2861082"/>
                <a:ext cx="1058238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320FC37-6BAC-405B-BB9B-2399CF7C4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881" y="2861082"/>
                <a:ext cx="1058238" cy="567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4F4ED30-F325-4909-BB92-E70938520C75}"/>
              </a:ext>
            </a:extLst>
          </p:cNvPr>
          <p:cNvSpPr txBox="1"/>
          <p:nvPr/>
        </p:nvSpPr>
        <p:spPr>
          <a:xfrm>
            <a:off x="5404657" y="2385613"/>
            <a:ext cx="138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Chromaticity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24CB2D-544E-4A29-B8C1-BB1F35A4C562}"/>
                  </a:ext>
                </a:extLst>
              </p:cNvPr>
              <p:cNvSpPr txBox="1"/>
              <p:nvPr/>
            </p:nvSpPr>
            <p:spPr>
              <a:xfrm>
                <a:off x="5590130" y="3680711"/>
                <a:ext cx="1125693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24CB2D-544E-4A29-B8C1-BB1F35A4C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130" y="3680711"/>
                <a:ext cx="1125693" cy="5177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E8A06662-2CD1-434A-8159-FD47FABDEFA1}"/>
              </a:ext>
            </a:extLst>
          </p:cNvPr>
          <p:cNvSpPr txBox="1"/>
          <p:nvPr/>
        </p:nvSpPr>
        <p:spPr>
          <a:xfrm>
            <a:off x="1485674" y="4924317"/>
            <a:ext cx="8826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Спектр позволяет определить:</a:t>
            </a:r>
            <a:endParaRPr lang="en-US" dirty="0"/>
          </a:p>
          <a:p>
            <a:r>
              <a:rPr lang="ru-RU" dirty="0"/>
              <a:t>1. Рабочую точку (бетатронное число </a:t>
            </a:r>
            <a:r>
              <a:rPr lang="en-US" i="1" dirty="0"/>
              <a:t>q</a:t>
            </a:r>
            <a:r>
              <a:rPr lang="en-US" dirty="0"/>
              <a:t>)</a:t>
            </a:r>
            <a:r>
              <a:rPr lang="ru-RU" dirty="0"/>
              <a:t> через положение боковых полос </a:t>
            </a:r>
            <a:r>
              <a:rPr lang="ru-RU" dirty="0" err="1"/>
              <a:t>отн</a:t>
            </a:r>
            <a:r>
              <a:rPr lang="ru-RU" dirty="0"/>
              <a:t>. основной</a:t>
            </a:r>
            <a:endParaRPr lang="en-US" i="1" baseline="-25000" dirty="0"/>
          </a:p>
          <a:p>
            <a:r>
              <a:rPr lang="ru-RU" dirty="0"/>
              <a:t>2. </a:t>
            </a:r>
            <a:r>
              <a:rPr lang="ru-RU" dirty="0" err="1"/>
              <a:t>Хроматичность</a:t>
            </a:r>
            <a:r>
              <a:rPr lang="ru-RU" dirty="0"/>
              <a:t> </a:t>
            </a:r>
            <a:r>
              <a:rPr lang="el-GR" i="1" dirty="0"/>
              <a:t>ξ</a:t>
            </a:r>
            <a:r>
              <a:rPr lang="ru-RU" i="1" dirty="0"/>
              <a:t> </a:t>
            </a:r>
            <a:r>
              <a:rPr lang="ru-RU" dirty="0"/>
              <a:t>через ширины боковых полос</a:t>
            </a:r>
            <a:endParaRPr lang="en-US" dirty="0"/>
          </a:p>
          <a:p>
            <a:r>
              <a:rPr lang="en-US" dirty="0"/>
              <a:t>3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 err="1"/>
              <a:t>Эмиттанс</a:t>
            </a:r>
            <a:r>
              <a:rPr lang="ru-RU" dirty="0"/>
              <a:t> </a:t>
            </a:r>
            <a:r>
              <a:rPr lang="ru-RU" i="1" dirty="0"/>
              <a:t>ε </a:t>
            </a:r>
            <a:r>
              <a:rPr lang="ru-RU" dirty="0"/>
              <a:t>через амплитуды боковых полос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777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2947D-DB98-41BC-B275-8D4FB6CA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Сгруппированный пучок (</a:t>
            </a:r>
            <a:r>
              <a:rPr lang="en-US" dirty="0"/>
              <a:t>ǁ</a:t>
            </a:r>
            <a:r>
              <a:rPr lang="ru-RU" dirty="0"/>
              <a:t> колебания)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23BB878-230C-47E0-A09A-FE230F310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331" y="1825625"/>
            <a:ext cx="4351338" cy="435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5062D-E0C4-405D-AAB3-5313E9E3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11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8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2947D-DB98-41BC-B275-8D4FB6CA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Сгруппированный пучок (</a:t>
            </a:r>
            <a:r>
              <a:rPr lang="en-US" dirty="0"/>
              <a:t>ǁ</a:t>
            </a:r>
            <a:r>
              <a:rPr lang="ru-RU" dirty="0"/>
              <a:t> колебания)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23BB878-230C-47E0-A09A-FE230F310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331" y="1825625"/>
            <a:ext cx="4351338" cy="435133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5062D-E0C4-405D-AAB3-5313E9E3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12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CC8D125-7DB1-42C6-AC48-B1FA06362E58}"/>
              </a:ext>
            </a:extLst>
          </p:cNvPr>
          <p:cNvGrpSpPr/>
          <p:nvPr/>
        </p:nvGrpSpPr>
        <p:grpSpPr>
          <a:xfrm>
            <a:off x="7608627" y="1995748"/>
            <a:ext cx="3745173" cy="1222663"/>
            <a:chOff x="8610600" y="1995748"/>
            <a:chExt cx="2179024" cy="1222663"/>
          </a:xfrm>
        </p:grpSpPr>
        <p:cxnSp>
          <p:nvCxnSpPr>
            <p:cNvPr id="5" name="Straight Arrow Connector 76">
              <a:extLst>
                <a:ext uri="{FF2B5EF4-FFF2-40B4-BE49-F238E27FC236}">
                  <a16:creationId xmlns:a16="http://schemas.microsoft.com/office/drawing/2014/main" id="{895B1B13-0464-4CEB-A318-56D4D05EA9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10600" y="2827543"/>
              <a:ext cx="2052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79">
              <a:extLst>
                <a:ext uri="{FF2B5EF4-FFF2-40B4-BE49-F238E27FC236}">
                  <a16:creationId xmlns:a16="http://schemas.microsoft.com/office/drawing/2014/main" id="{0B9A3400-8F3F-449D-B435-9E90E427DE8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10601" y="2112742"/>
              <a:ext cx="0" cy="72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D6A868-8EBB-4E9F-B153-0A3116526B11}"/>
                    </a:ext>
                  </a:extLst>
                </p:cNvPr>
                <p:cNvSpPr txBox="1"/>
                <p:nvPr/>
              </p:nvSpPr>
              <p:spPr>
                <a:xfrm>
                  <a:off x="8627928" y="1995748"/>
                  <a:ext cx="50020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D6A868-8EBB-4E9F-B153-0A3116526B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7928" y="1995748"/>
                  <a:ext cx="500202" cy="215444"/>
                </a:xfrm>
                <a:prstGeom prst="rect">
                  <a:avLst/>
                </a:prstGeom>
                <a:blipFill>
                  <a:blip r:embed="rId3"/>
                  <a:stretch>
                    <a:fillRect b="-30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BF6A0DF-A6D1-4C03-AA04-3039DAD1EF6B}"/>
                    </a:ext>
                  </a:extLst>
                </p:cNvPr>
                <p:cNvSpPr txBox="1"/>
                <p:nvPr/>
              </p:nvSpPr>
              <p:spPr>
                <a:xfrm>
                  <a:off x="10665039" y="2711838"/>
                  <a:ext cx="12458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BF6A0DF-A6D1-4C03-AA04-3039DAD1E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5039" y="2711838"/>
                  <a:ext cx="124585" cy="215444"/>
                </a:xfrm>
                <a:prstGeom prst="rect">
                  <a:avLst/>
                </a:prstGeom>
                <a:blipFill>
                  <a:blip r:embed="rId4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86">
              <a:extLst>
                <a:ext uri="{FF2B5EF4-FFF2-40B4-BE49-F238E27FC236}">
                  <a16:creationId xmlns:a16="http://schemas.microsoft.com/office/drawing/2014/main" id="{FEDB2E42-7953-4848-8FC3-ED2FD9FA339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841486" y="2394948"/>
              <a:ext cx="0" cy="43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Arrow Connector 87">
              <a:extLst>
                <a:ext uri="{FF2B5EF4-FFF2-40B4-BE49-F238E27FC236}">
                  <a16:creationId xmlns:a16="http://schemas.microsoft.com/office/drawing/2014/main" id="{B130A2D2-B8E8-4F5C-B477-D7143CADF35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201486" y="2394948"/>
              <a:ext cx="0" cy="4364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Arrow Connector 88">
              <a:extLst>
                <a:ext uri="{FF2B5EF4-FFF2-40B4-BE49-F238E27FC236}">
                  <a16:creationId xmlns:a16="http://schemas.microsoft.com/office/drawing/2014/main" id="{435B1CCB-CA32-4C22-93CB-81D3262FB84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561486" y="2394948"/>
              <a:ext cx="0" cy="43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Arrow Connector 89">
              <a:extLst>
                <a:ext uri="{FF2B5EF4-FFF2-40B4-BE49-F238E27FC236}">
                  <a16:creationId xmlns:a16="http://schemas.microsoft.com/office/drawing/2014/main" id="{2CD43102-0E87-473B-8DF3-E3D21C251DC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21486" y="2394948"/>
              <a:ext cx="0" cy="43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Arrow Connector 90">
              <a:extLst>
                <a:ext uri="{FF2B5EF4-FFF2-40B4-BE49-F238E27FC236}">
                  <a16:creationId xmlns:a16="http://schemas.microsoft.com/office/drawing/2014/main" id="{E414EA48-39CA-40F9-8949-969F6E08424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281486" y="2394948"/>
              <a:ext cx="0" cy="433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Arrow Connector 91">
              <a:extLst>
                <a:ext uri="{FF2B5EF4-FFF2-40B4-BE49-F238E27FC236}">
                  <a16:creationId xmlns:a16="http://schemas.microsoft.com/office/drawing/2014/main" id="{A948F4AF-AC2C-4670-B122-6ED8647FE34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75486" y="2396324"/>
              <a:ext cx="0" cy="43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Arrow Connector 92">
              <a:extLst>
                <a:ext uri="{FF2B5EF4-FFF2-40B4-BE49-F238E27FC236}">
                  <a16:creationId xmlns:a16="http://schemas.microsoft.com/office/drawing/2014/main" id="{360FB0D5-8F58-4147-947F-CCC81485B8B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371486" y="2396324"/>
              <a:ext cx="0" cy="43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Arrow Connector 93">
              <a:extLst>
                <a:ext uri="{FF2B5EF4-FFF2-40B4-BE49-F238E27FC236}">
                  <a16:creationId xmlns:a16="http://schemas.microsoft.com/office/drawing/2014/main" id="{7EAA982A-7F52-462B-85DD-E39FD2342C1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47486" y="2396324"/>
              <a:ext cx="0" cy="43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Arrow Connector 94">
              <a:extLst>
                <a:ext uri="{FF2B5EF4-FFF2-40B4-BE49-F238E27FC236}">
                  <a16:creationId xmlns:a16="http://schemas.microsoft.com/office/drawing/2014/main" id="{49FE9E30-1AAB-402E-976F-BAB7B405520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764906" y="2398743"/>
              <a:ext cx="0" cy="43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95">
              <a:extLst>
                <a:ext uri="{FF2B5EF4-FFF2-40B4-BE49-F238E27FC236}">
                  <a16:creationId xmlns:a16="http://schemas.microsoft.com/office/drawing/2014/main" id="{AB840C3F-D98D-4B61-9617-3754FFD405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75681" y="2883315"/>
              <a:ext cx="0" cy="1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96">
              <a:extLst>
                <a:ext uri="{FF2B5EF4-FFF2-40B4-BE49-F238E27FC236}">
                  <a16:creationId xmlns:a16="http://schemas.microsoft.com/office/drawing/2014/main" id="{1739A4EF-793D-4935-B6B5-516D807234E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36986" y="2883683"/>
              <a:ext cx="0" cy="1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Arrow Connector 97">
              <a:extLst>
                <a:ext uri="{FF2B5EF4-FFF2-40B4-BE49-F238E27FC236}">
                  <a16:creationId xmlns:a16="http://schemas.microsoft.com/office/drawing/2014/main" id="{3B2E3225-42BE-4023-858C-454E94AB7E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775681" y="2973315"/>
              <a:ext cx="364389" cy="244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triangle" w="sm" len="sm"/>
            </a:ln>
            <a:effectLst/>
          </p:spPr>
        </p:cxnSp>
        <p:cxnSp>
          <p:nvCxnSpPr>
            <p:cNvPr id="22" name="Straight Arrow Connector 99">
              <a:extLst>
                <a:ext uri="{FF2B5EF4-FFF2-40B4-BE49-F238E27FC236}">
                  <a16:creationId xmlns:a16="http://schemas.microsoft.com/office/drawing/2014/main" id="{19B68B8C-ED18-4DED-A8D9-C3D88E64573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77486" y="2973315"/>
              <a:ext cx="14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A25AFF-FBA9-49C8-8CCF-E0178A1BDE48}"/>
                    </a:ext>
                  </a:extLst>
                </p:cNvPr>
                <p:cNvSpPr txBox="1"/>
                <p:nvPr/>
              </p:nvSpPr>
              <p:spPr>
                <a:xfrm>
                  <a:off x="9878566" y="3033745"/>
                  <a:ext cx="16414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0A25AFF-FBA9-49C8-8CCF-E0178A1BD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8566" y="3033745"/>
                  <a:ext cx="164148" cy="184666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101">
              <a:extLst>
                <a:ext uri="{FF2B5EF4-FFF2-40B4-BE49-F238E27FC236}">
                  <a16:creationId xmlns:a16="http://schemas.microsoft.com/office/drawing/2014/main" id="{7FDDB2EF-BAF5-4923-AEEA-E4D39FD2D835}"/>
                </a:ext>
              </a:extLst>
            </p:cNvPr>
            <p:cNvCxnSpPr/>
            <p:nvPr/>
          </p:nvCxnSpPr>
          <p:spPr bwMode="auto">
            <a:xfrm>
              <a:off x="9921486" y="2883315"/>
              <a:ext cx="0" cy="1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102">
              <a:extLst>
                <a:ext uri="{FF2B5EF4-FFF2-40B4-BE49-F238E27FC236}">
                  <a16:creationId xmlns:a16="http://schemas.microsoft.com/office/drawing/2014/main" id="{50D8B298-0E67-4538-B1EC-54C3F7BF8903}"/>
                </a:ext>
              </a:extLst>
            </p:cNvPr>
            <p:cNvCxnSpPr/>
            <p:nvPr/>
          </p:nvCxnSpPr>
          <p:spPr bwMode="auto">
            <a:xfrm>
              <a:off x="9975486" y="2884426"/>
              <a:ext cx="0" cy="1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Arrow Connector 103">
              <a:extLst>
                <a:ext uri="{FF2B5EF4-FFF2-40B4-BE49-F238E27FC236}">
                  <a16:creationId xmlns:a16="http://schemas.microsoft.com/office/drawing/2014/main" id="{C13B0621-F4EE-4CFC-BED1-7CCF2537A6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975486" y="2973315"/>
              <a:ext cx="14400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 w="sm" len="sm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415CBAD-FBD1-46DB-A916-53283792F7D6}"/>
                    </a:ext>
                  </a:extLst>
                </p:cNvPr>
                <p:cNvSpPr txBox="1"/>
                <p:nvPr/>
              </p:nvSpPr>
              <p:spPr>
                <a:xfrm>
                  <a:off x="8878619" y="3033745"/>
                  <a:ext cx="19024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9415CBAD-FBD1-46DB-A916-53283792F7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8619" y="3033745"/>
                  <a:ext cx="190245" cy="184666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BB4FFCF-F172-4D09-87D3-F97F80AC4B6F}"/>
              </a:ext>
            </a:extLst>
          </p:cNvPr>
          <p:cNvGrpSpPr/>
          <p:nvPr/>
        </p:nvGrpSpPr>
        <p:grpSpPr>
          <a:xfrm>
            <a:off x="7629483" y="4774734"/>
            <a:ext cx="3616269" cy="1148793"/>
            <a:chOff x="7629483" y="4774734"/>
            <a:chExt cx="3616269" cy="1148793"/>
          </a:xfrm>
        </p:grpSpPr>
        <p:cxnSp>
          <p:nvCxnSpPr>
            <p:cNvPr id="32" name="Straight Arrow Connector 35">
              <a:extLst>
                <a:ext uri="{FF2B5EF4-FFF2-40B4-BE49-F238E27FC236}">
                  <a16:creationId xmlns:a16="http://schemas.microsoft.com/office/drawing/2014/main" id="{70D3AD7D-F6E2-49BA-8755-3423BB223F37}"/>
                </a:ext>
              </a:extLst>
            </p:cNvPr>
            <p:cNvCxnSpPr/>
            <p:nvPr/>
          </p:nvCxnSpPr>
          <p:spPr bwMode="auto">
            <a:xfrm>
              <a:off x="7629483" y="5612323"/>
              <a:ext cx="331728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Straight Arrow Connector 36">
              <a:extLst>
                <a:ext uri="{FF2B5EF4-FFF2-40B4-BE49-F238E27FC236}">
                  <a16:creationId xmlns:a16="http://schemas.microsoft.com/office/drawing/2014/main" id="{177C3687-EE27-4A17-91D8-4175F9022F4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29483" y="4891728"/>
              <a:ext cx="0" cy="72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1726905-9651-4A2F-BF69-077254B13CC8}"/>
                    </a:ext>
                  </a:extLst>
                </p:cNvPr>
                <p:cNvSpPr txBox="1"/>
                <p:nvPr/>
              </p:nvSpPr>
              <p:spPr>
                <a:xfrm>
                  <a:off x="7661416" y="4774734"/>
                  <a:ext cx="97796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1726905-9651-4A2F-BF69-077254B13C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416" y="4774734"/>
                  <a:ext cx="977969" cy="215444"/>
                </a:xfrm>
                <a:prstGeom prst="rect">
                  <a:avLst/>
                </a:prstGeom>
                <a:blipFill>
                  <a:blip r:embed="rId7"/>
                  <a:stretch>
                    <a:fillRect b="-30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1DBD3F4-5548-4C7A-961B-C2BB5226CBDF}"/>
                    </a:ext>
                  </a:extLst>
                </p:cNvPr>
                <p:cNvSpPr txBox="1"/>
                <p:nvPr/>
              </p:nvSpPr>
              <p:spPr>
                <a:xfrm>
                  <a:off x="10979042" y="5500198"/>
                  <a:ext cx="26671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1DBD3F4-5548-4C7A-961B-C2BB5226CB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9042" y="5500198"/>
                  <a:ext cx="266710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30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40">
              <a:extLst>
                <a:ext uri="{FF2B5EF4-FFF2-40B4-BE49-F238E27FC236}">
                  <a16:creationId xmlns:a16="http://schemas.microsoft.com/office/drawing/2014/main" id="{401559C8-3DF1-425D-A497-0663289030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955135" y="5247920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Arrow Connector 42">
              <a:extLst>
                <a:ext uri="{FF2B5EF4-FFF2-40B4-BE49-F238E27FC236}">
                  <a16:creationId xmlns:a16="http://schemas.microsoft.com/office/drawing/2014/main" id="{DD815CEA-23D8-489C-B281-7C14F554B7E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311443" y="4995920"/>
              <a:ext cx="0" cy="61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Arrow Connector 44">
              <a:extLst>
                <a:ext uri="{FF2B5EF4-FFF2-40B4-BE49-F238E27FC236}">
                  <a16:creationId xmlns:a16="http://schemas.microsoft.com/office/drawing/2014/main" id="{3C102FAD-298D-4A3E-BC84-C85A29BCD48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996965" y="5427920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0FB2622-B8C2-4097-8673-0EF5DEABF04F}"/>
                    </a:ext>
                  </a:extLst>
                </p:cNvPr>
                <p:cNvSpPr txBox="1"/>
                <p:nvPr/>
              </p:nvSpPr>
              <p:spPr>
                <a:xfrm>
                  <a:off x="8668503" y="5738861"/>
                  <a:ext cx="2826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0FB2622-B8C2-4097-8673-0EF5DEABF0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8503" y="5738861"/>
                  <a:ext cx="282660" cy="184666"/>
                </a:xfrm>
                <a:prstGeom prst="rect">
                  <a:avLst/>
                </a:prstGeom>
                <a:blipFill>
                  <a:blip r:embed="rId9"/>
                  <a:stretch>
                    <a:fillRect t="-3226" b="-2903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58">
              <a:extLst>
                <a:ext uri="{FF2B5EF4-FFF2-40B4-BE49-F238E27FC236}">
                  <a16:creationId xmlns:a16="http://schemas.microsoft.com/office/drawing/2014/main" id="{B089DD2D-F9B9-4E7A-B7FC-0DF9AFAECF1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386303" y="5781876"/>
              <a:ext cx="265383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41" name="Straight Arrow Connector 63">
              <a:extLst>
                <a:ext uri="{FF2B5EF4-FFF2-40B4-BE49-F238E27FC236}">
                  <a16:creationId xmlns:a16="http://schemas.microsoft.com/office/drawing/2014/main" id="{9B51A17E-A04C-46E9-BE43-30B24493DEB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642578" y="5247920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Straight Arrow Connector 65">
              <a:extLst>
                <a:ext uri="{FF2B5EF4-FFF2-40B4-BE49-F238E27FC236}">
                  <a16:creationId xmlns:a16="http://schemas.microsoft.com/office/drawing/2014/main" id="{CA46ACA6-E49C-4007-8DD5-37041F5FCA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651686" y="5427920"/>
              <a:ext cx="0" cy="18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Arrow Connector 66">
              <a:extLst>
                <a:ext uri="{FF2B5EF4-FFF2-40B4-BE49-F238E27FC236}">
                  <a16:creationId xmlns:a16="http://schemas.microsoft.com/office/drawing/2014/main" id="{A099EAC5-172E-428E-9765-DA981AAE6F6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314163" y="5575728"/>
              <a:ext cx="0" cy="36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4" name="Straight Arrow Connector 68">
              <a:extLst>
                <a:ext uri="{FF2B5EF4-FFF2-40B4-BE49-F238E27FC236}">
                  <a16:creationId xmlns:a16="http://schemas.microsoft.com/office/drawing/2014/main" id="{56A9C0ED-3ACF-4F3F-BD49-56DA0B50B6A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0286384" y="5573824"/>
              <a:ext cx="0" cy="36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78138E1-2194-46E9-ADC5-CEF0510B5821}"/>
                    </a:ext>
                  </a:extLst>
                </p:cNvPr>
                <p:cNvSpPr txBox="1"/>
                <p:nvPr/>
              </p:nvSpPr>
              <p:spPr>
                <a:xfrm>
                  <a:off x="9128080" y="5603745"/>
                  <a:ext cx="4716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sSub>
                          <m:sSubPr>
                            <m:ctrlP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278138E1-2194-46E9-ADC5-CEF0510B58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080" y="5603745"/>
                  <a:ext cx="471613" cy="184666"/>
                </a:xfrm>
                <a:prstGeom prst="rect">
                  <a:avLst/>
                </a:prstGeom>
                <a:blipFill>
                  <a:blip r:embed="rId10"/>
                  <a:stretch>
                    <a:fillRect t="-3226" b="-2903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71">
              <a:extLst>
                <a:ext uri="{FF2B5EF4-FFF2-40B4-BE49-F238E27FC236}">
                  <a16:creationId xmlns:a16="http://schemas.microsoft.com/office/drawing/2014/main" id="{0AF49231-934D-404E-BF4B-EE4A91218A03}"/>
                </a:ext>
              </a:extLst>
            </p:cNvPr>
            <p:cNvCxnSpPr/>
            <p:nvPr/>
          </p:nvCxnSpPr>
          <p:spPr bwMode="auto">
            <a:xfrm>
              <a:off x="8651686" y="5691876"/>
              <a:ext cx="0" cy="1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72">
              <a:extLst>
                <a:ext uri="{FF2B5EF4-FFF2-40B4-BE49-F238E27FC236}">
                  <a16:creationId xmlns:a16="http://schemas.microsoft.com/office/drawing/2014/main" id="{7BE2B503-2B4D-4B38-93E2-92DD5D6C6AE7}"/>
                </a:ext>
              </a:extLst>
            </p:cNvPr>
            <p:cNvCxnSpPr/>
            <p:nvPr/>
          </p:nvCxnSpPr>
          <p:spPr bwMode="auto">
            <a:xfrm>
              <a:off x="8953495" y="5691876"/>
              <a:ext cx="0" cy="180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Arrow Connector 74">
              <a:extLst>
                <a:ext uri="{FF2B5EF4-FFF2-40B4-BE49-F238E27FC236}">
                  <a16:creationId xmlns:a16="http://schemas.microsoft.com/office/drawing/2014/main" id="{27860AF7-345B-4FB6-BCE4-FD5AE38B95B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953495" y="5788411"/>
              <a:ext cx="265383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triangle" w="sm" len="sm"/>
              <a:tailEnd type="none" w="sm" len="sm"/>
            </a:ln>
            <a:effectLst/>
          </p:spPr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F3655B2-F577-4821-992C-6CF94E8B985C}"/>
              </a:ext>
            </a:extLst>
          </p:cNvPr>
          <p:cNvSpPr txBox="1"/>
          <p:nvPr/>
        </p:nvSpPr>
        <p:spPr>
          <a:xfrm>
            <a:off x="7714233" y="1604881"/>
            <a:ext cx="31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во временной области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0471E3-2308-482C-846B-61192A5CC619}"/>
              </a:ext>
            </a:extLst>
          </p:cNvPr>
          <p:cNvSpPr txBox="1"/>
          <p:nvPr/>
        </p:nvSpPr>
        <p:spPr>
          <a:xfrm>
            <a:off x="7922233" y="4401113"/>
            <a:ext cx="28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в частотной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5115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CDB89-714C-48BD-B96E-424775D6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Спектр продольного </a:t>
            </a:r>
            <a:r>
              <a:rPr lang="ru-RU" sz="2800" dirty="0" err="1"/>
              <a:t>Шоттки</a:t>
            </a:r>
            <a:r>
              <a:rPr lang="ru-RU" sz="2800" dirty="0"/>
              <a:t> шума для сгруппированного пучка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BB613C-D039-406A-8236-5CC3D0FBA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13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E0A72-FF8E-493A-850E-37A903FEF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/>
          <a:stretch/>
        </p:blipFill>
        <p:spPr>
          <a:xfrm>
            <a:off x="3132161" y="2105405"/>
            <a:ext cx="5830261" cy="3278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1BE21-6465-4D6F-AFD1-57417B59C18E}"/>
              </a:ext>
            </a:extLst>
          </p:cNvPr>
          <p:cNvSpPr txBox="1"/>
          <p:nvPr/>
        </p:nvSpPr>
        <p:spPr>
          <a:xfrm>
            <a:off x="1390141" y="5649672"/>
            <a:ext cx="937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Спектр сгруппированного пучка позволяет определить те же параметры, что и распущенного</a:t>
            </a:r>
          </a:p>
          <a:p>
            <a:r>
              <a:rPr lang="ru-RU" dirty="0"/>
              <a:t>+ синхротронную частоту </a:t>
            </a:r>
            <a:r>
              <a:rPr lang="en-US" i="1" dirty="0"/>
              <a:t>f</a:t>
            </a:r>
            <a:r>
              <a:rPr lang="en-US" i="1" baseline="-25000" dirty="0"/>
              <a:t>s</a:t>
            </a:r>
            <a:r>
              <a:rPr lang="ru-RU" dirty="0"/>
              <a:t>, связанную с напряжением ВЧ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30EC5E-F9BA-4519-B453-15B44756C55B}"/>
                  </a:ext>
                </a:extLst>
              </p:cNvPr>
              <p:cNvSpPr txBox="1"/>
              <p:nvPr/>
            </p:nvSpPr>
            <p:spPr>
              <a:xfrm>
                <a:off x="6136846" y="3031930"/>
                <a:ext cx="2826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30EC5E-F9BA-4519-B453-15B44756C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846" y="3031930"/>
                <a:ext cx="282660" cy="184666"/>
              </a:xfrm>
              <a:prstGeom prst="rect">
                <a:avLst/>
              </a:prstGeom>
              <a:blipFill>
                <a:blip r:embed="rId3"/>
                <a:stretch>
                  <a:fillRect t="-3226" b="-290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58">
            <a:extLst>
              <a:ext uri="{FF2B5EF4-FFF2-40B4-BE49-F238E27FC236}">
                <a16:creationId xmlns:a16="http://schemas.microsoft.com/office/drawing/2014/main" id="{106663D8-E653-4926-8F2E-FA0D6C8C3060}"/>
              </a:ext>
            </a:extLst>
          </p:cNvPr>
          <p:cNvCxnSpPr>
            <a:cxnSpLocks/>
          </p:cNvCxnSpPr>
          <p:nvPr/>
        </p:nvCxnSpPr>
        <p:spPr bwMode="auto">
          <a:xfrm>
            <a:off x="5943358" y="3354726"/>
            <a:ext cx="26538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0" name="Straight Connector 71">
            <a:extLst>
              <a:ext uri="{FF2B5EF4-FFF2-40B4-BE49-F238E27FC236}">
                <a16:creationId xmlns:a16="http://schemas.microsoft.com/office/drawing/2014/main" id="{3418E678-0F6E-4C06-9FB8-7A1B4814547A}"/>
              </a:ext>
            </a:extLst>
          </p:cNvPr>
          <p:cNvCxnSpPr/>
          <p:nvPr/>
        </p:nvCxnSpPr>
        <p:spPr bwMode="auto">
          <a:xfrm>
            <a:off x="6208741" y="3264726"/>
            <a:ext cx="0" cy="18000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72">
            <a:extLst>
              <a:ext uri="{FF2B5EF4-FFF2-40B4-BE49-F238E27FC236}">
                <a16:creationId xmlns:a16="http://schemas.microsoft.com/office/drawing/2014/main" id="{7CB82EF1-7ECE-4AF6-A1AE-0BFE046DB903}"/>
              </a:ext>
            </a:extLst>
          </p:cNvPr>
          <p:cNvCxnSpPr>
            <a:cxnSpLocks/>
          </p:cNvCxnSpPr>
          <p:nvPr/>
        </p:nvCxnSpPr>
        <p:spPr bwMode="auto">
          <a:xfrm>
            <a:off x="6339389" y="3264726"/>
            <a:ext cx="1" cy="63170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74">
            <a:extLst>
              <a:ext uri="{FF2B5EF4-FFF2-40B4-BE49-F238E27FC236}">
                <a16:creationId xmlns:a16="http://schemas.microsoft.com/office/drawing/2014/main" id="{83D4A59A-5C47-4C75-B814-EED030938984}"/>
              </a:ext>
            </a:extLst>
          </p:cNvPr>
          <p:cNvCxnSpPr>
            <a:cxnSpLocks/>
          </p:cNvCxnSpPr>
          <p:nvPr/>
        </p:nvCxnSpPr>
        <p:spPr bwMode="auto">
          <a:xfrm>
            <a:off x="6360422" y="3361261"/>
            <a:ext cx="26538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triangl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65782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D3F927-B42C-4742-A15A-D5546190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4284000"/>
            <a:ext cx="3428571" cy="21238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EA06F97-832B-47BA-B59E-CEE6B1BF3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2124000"/>
            <a:ext cx="3428571" cy="21238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4B9064-B044-4583-8B6E-D7CB40559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0" y="2124000"/>
            <a:ext cx="3428571" cy="21238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EA4F32-62F3-43B6-BCF1-5BD6F62F6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4000" y="4284000"/>
            <a:ext cx="3428571" cy="212380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B0F1E-DE0A-415D-8B62-836CDB6C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66"/>
            <a:ext cx="10515600" cy="1325563"/>
          </a:xfrm>
        </p:spPr>
        <p:txBody>
          <a:bodyPr/>
          <a:lstStyle/>
          <a:p>
            <a:r>
              <a:rPr lang="ru-RU" dirty="0"/>
              <a:t>Сводная таблица спектров</a:t>
            </a:r>
            <a:r>
              <a:rPr lang="en-US" dirty="0"/>
              <a:t> </a:t>
            </a:r>
            <a:r>
              <a:rPr lang="ru-RU" dirty="0" err="1"/>
              <a:t>Шоттки</a:t>
            </a:r>
            <a:r>
              <a:rPr lang="ru-RU" dirty="0"/>
              <a:t> шума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9F083B3-6989-4249-8B2C-32721C5FC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437645"/>
              </p:ext>
            </p:extLst>
          </p:nvPr>
        </p:nvGraphicFramePr>
        <p:xfrm>
          <a:off x="838200" y="1326571"/>
          <a:ext cx="10368000" cy="505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237256890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41565864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924217985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144342404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Пучок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Распущенный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Сгруппированный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34655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/>
                        <a:t>Сигнал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47360"/>
                  </a:ext>
                </a:extLst>
              </a:tr>
              <a:tr h="2160000">
                <a:tc gridSpan="2">
                  <a:txBody>
                    <a:bodyPr/>
                    <a:lstStyle/>
                    <a:p>
                      <a:r>
                        <a:rPr lang="ru-RU" dirty="0"/>
                        <a:t>Продольный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3120129"/>
                  </a:ext>
                </a:extLst>
              </a:tr>
              <a:tr h="2160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Поперечный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025195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30FE08-FDE7-441D-B310-9B43B4C3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14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5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4072E-ACC0-4112-8B60-2684838D9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3"/>
            <a:ext cx="10515600" cy="1325563"/>
          </a:xfrm>
        </p:spPr>
        <p:txBody>
          <a:bodyPr/>
          <a:lstStyle/>
          <a:p>
            <a:r>
              <a:rPr lang="ru-RU" dirty="0"/>
              <a:t>Польза для оператора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F654AB-B3AF-4032-B40B-B3B8B57EA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134"/>
            <a:ext cx="10515600" cy="4704829"/>
          </a:xfrm>
        </p:spPr>
        <p:txBody>
          <a:bodyPr>
            <a:normAutofit/>
          </a:bodyPr>
          <a:lstStyle/>
          <a:p>
            <a:r>
              <a:rPr lang="ru-RU" sz="2400" dirty="0"/>
              <a:t>В случае заметных потерь интенсивности, но все еще при наличии пучка – возможно найти причину по </a:t>
            </a:r>
            <a:r>
              <a:rPr lang="ru-RU" sz="2400" dirty="0" err="1"/>
              <a:t>Шоттки</a:t>
            </a:r>
            <a:r>
              <a:rPr lang="ru-RU" sz="2400" dirty="0"/>
              <a:t> диагностике.</a:t>
            </a:r>
          </a:p>
          <a:p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Что поменялось?	 –	 Где искать причину</a:t>
            </a:r>
          </a:p>
          <a:p>
            <a:r>
              <a:rPr lang="en-US" sz="2400" i="1" dirty="0"/>
              <a:t>f</a:t>
            </a:r>
            <a:r>
              <a:rPr lang="ru-RU" sz="2400" i="1" baseline="-25000" dirty="0"/>
              <a:t>0</a:t>
            </a:r>
            <a:r>
              <a:rPr lang="en-US" sz="2400" dirty="0"/>
              <a:t> (</a:t>
            </a:r>
            <a:r>
              <a:rPr lang="ru-RU" sz="2400" dirty="0"/>
              <a:t>частота обращения</a:t>
            </a:r>
            <a:r>
              <a:rPr lang="en-US" sz="2400" dirty="0"/>
              <a:t>)</a:t>
            </a:r>
            <a:r>
              <a:rPr lang="ru-RU" sz="2400" dirty="0"/>
              <a:t>	 –        поле диполей, частота ВЧ, коррекция орбиты</a:t>
            </a:r>
          </a:p>
          <a:p>
            <a:r>
              <a:rPr lang="en-US" sz="2400" dirty="0"/>
              <a:t>q </a:t>
            </a:r>
            <a:r>
              <a:rPr lang="ru-RU" sz="2400" dirty="0"/>
              <a:t>(кол-во бетатронных колебаний)	 </a:t>
            </a:r>
            <a:r>
              <a:rPr lang="en-US" sz="2400" dirty="0"/>
              <a:t>–</a:t>
            </a:r>
            <a:r>
              <a:rPr lang="ru-RU" sz="2400" dirty="0"/>
              <a:t>	</a:t>
            </a:r>
            <a:r>
              <a:rPr lang="en-US" sz="2400" dirty="0"/>
              <a:t> </a:t>
            </a:r>
            <a:r>
              <a:rPr lang="ru-RU" sz="2400" dirty="0"/>
              <a:t>токи в квадрупольных линзах</a:t>
            </a:r>
          </a:p>
          <a:p>
            <a:r>
              <a:rPr lang="el-GR" sz="2400" i="1" dirty="0"/>
              <a:t>ξ</a:t>
            </a:r>
            <a:r>
              <a:rPr lang="ru-RU" sz="2400" dirty="0"/>
              <a:t> (</a:t>
            </a:r>
            <a:r>
              <a:rPr lang="ru-RU" sz="2400" dirty="0" err="1"/>
              <a:t>хроматичность</a:t>
            </a:r>
            <a:r>
              <a:rPr lang="ru-RU" sz="2400" dirty="0"/>
              <a:t>)	   –	токи в </a:t>
            </a:r>
            <a:r>
              <a:rPr lang="ru-RU" sz="2400" dirty="0" err="1"/>
              <a:t>мультиполях</a:t>
            </a:r>
            <a:r>
              <a:rPr lang="ru-RU" sz="2400" dirty="0"/>
              <a:t> (</a:t>
            </a:r>
            <a:r>
              <a:rPr lang="ru-RU" sz="2400" dirty="0" err="1"/>
              <a:t>секступолях</a:t>
            </a:r>
            <a:r>
              <a:rPr lang="ru-RU" sz="2400" dirty="0"/>
              <a:t>, </a:t>
            </a:r>
            <a:r>
              <a:rPr lang="ru-RU" sz="2400" dirty="0" err="1"/>
              <a:t>октуполях</a:t>
            </a:r>
            <a:r>
              <a:rPr lang="ru-RU" sz="2400" dirty="0"/>
              <a:t>, …)</a:t>
            </a:r>
          </a:p>
          <a:p>
            <a:r>
              <a:rPr lang="en-US" sz="2400" i="1" dirty="0"/>
              <a:t>f</a:t>
            </a:r>
            <a:r>
              <a:rPr lang="en-US" sz="2400" i="1" baseline="-25000" dirty="0"/>
              <a:t>s </a:t>
            </a:r>
            <a:r>
              <a:rPr lang="en-US" sz="2400" dirty="0"/>
              <a:t>(</a:t>
            </a:r>
            <a:r>
              <a:rPr lang="ru-RU" sz="2400" dirty="0"/>
              <a:t>синхротронная частота</a:t>
            </a:r>
            <a:r>
              <a:rPr lang="en-US" sz="2400" dirty="0"/>
              <a:t>)</a:t>
            </a:r>
            <a:r>
              <a:rPr lang="ru-RU" sz="2400" dirty="0"/>
              <a:t> 	–	 напряжение ВЧ</a:t>
            </a:r>
          </a:p>
          <a:p>
            <a:r>
              <a:rPr lang="ru-RU" sz="2400" dirty="0"/>
              <a:t>Рост разброса </a:t>
            </a:r>
            <a:r>
              <a:rPr lang="el-GR" sz="2400" i="1" dirty="0"/>
              <a:t>Δ</a:t>
            </a:r>
            <a:r>
              <a:rPr lang="en-US" sz="2400" i="1" dirty="0"/>
              <a:t>p</a:t>
            </a:r>
            <a:r>
              <a:rPr lang="ru-RU" sz="2400" i="1" dirty="0"/>
              <a:t>/</a:t>
            </a:r>
            <a:r>
              <a:rPr lang="en-US" sz="2400" i="1" dirty="0"/>
              <a:t>p</a:t>
            </a:r>
            <a:r>
              <a:rPr lang="en-US" sz="2400" i="1" baseline="-25000" dirty="0"/>
              <a:t>0</a:t>
            </a:r>
            <a:r>
              <a:rPr lang="ru-RU" sz="2400" dirty="0"/>
              <a:t> 		–	 продольное охлаждение</a:t>
            </a:r>
          </a:p>
          <a:p>
            <a:r>
              <a:rPr lang="ru-RU" sz="2400" dirty="0"/>
              <a:t>Рост </a:t>
            </a:r>
            <a:r>
              <a:rPr lang="ru-RU" sz="2400" dirty="0" err="1"/>
              <a:t>эмиттанса</a:t>
            </a:r>
            <a:r>
              <a:rPr lang="ru-RU" sz="2400" dirty="0"/>
              <a:t> </a:t>
            </a:r>
            <a:r>
              <a:rPr lang="el-GR" sz="2400" i="1" dirty="0"/>
              <a:t>ε</a:t>
            </a:r>
            <a:r>
              <a:rPr lang="ru-RU" sz="2400" i="1" dirty="0"/>
              <a:t>	</a:t>
            </a:r>
            <a:r>
              <a:rPr lang="ru-RU" sz="2400" dirty="0"/>
              <a:t> –	 поперечное охлаждение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227BA7-6229-4670-8F22-091BF7D84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15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53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6F714-D0EA-4961-A84A-441A0660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71"/>
            <a:ext cx="10515600" cy="1325563"/>
          </a:xfrm>
        </p:spPr>
        <p:txBody>
          <a:bodyPr/>
          <a:lstStyle/>
          <a:p>
            <a:r>
              <a:rPr lang="ru-RU" dirty="0"/>
              <a:t>Охлаждение пучка. Что это?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D09302-1AB3-4C84-BF4C-94429B31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16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18B87AB-6501-472E-A3E2-9B44C0F4AE9E}"/>
              </a:ext>
            </a:extLst>
          </p:cNvPr>
          <p:cNvSpPr txBox="1">
            <a:spLocks/>
          </p:cNvSpPr>
          <p:nvPr/>
        </p:nvSpPr>
        <p:spPr>
          <a:xfrm>
            <a:off x="335317" y="1605169"/>
            <a:ext cx="11615778" cy="4417513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/>
          <a:p>
            <a:pPr>
              <a:spcBef>
                <a:spcPts val="800"/>
              </a:spcBef>
              <a:defRPr/>
            </a:pPr>
            <a:r>
              <a:rPr lang="ru-RU" sz="2700" dirty="0"/>
              <a:t>Охлаждение – уменьшение температуры</a:t>
            </a:r>
          </a:p>
          <a:p>
            <a:pPr>
              <a:spcBef>
                <a:spcPts val="800"/>
              </a:spcBef>
              <a:defRPr/>
            </a:pPr>
            <a:endParaRPr lang="ru-RU" sz="2700" dirty="0"/>
          </a:p>
          <a:p>
            <a:pPr>
              <a:spcBef>
                <a:spcPts val="800"/>
              </a:spcBef>
              <a:defRPr/>
            </a:pPr>
            <a:endParaRPr lang="ru-RU" sz="2700" dirty="0"/>
          </a:p>
          <a:p>
            <a:pPr>
              <a:spcBef>
                <a:spcPts val="800"/>
              </a:spcBef>
              <a:defRPr/>
            </a:pPr>
            <a:r>
              <a:rPr lang="ru-RU" sz="2700" dirty="0"/>
              <a:t>Переход</a:t>
            </a:r>
            <a:r>
              <a:rPr lang="en-US" sz="2700" dirty="0"/>
              <a:t> </a:t>
            </a:r>
            <a:r>
              <a:rPr lang="ru-RU" sz="2700" dirty="0"/>
              <a:t>между системами отсчета:</a:t>
            </a:r>
          </a:p>
          <a:p>
            <a:pPr>
              <a:spcBef>
                <a:spcPts val="800"/>
              </a:spcBef>
              <a:defRPr/>
            </a:pPr>
            <a:r>
              <a:rPr lang="ru-RU" sz="2700" dirty="0"/>
              <a:t>лабораторная </a:t>
            </a:r>
            <a:r>
              <a:rPr lang="en-US" sz="2700" dirty="0"/>
              <a:t>&lt;</a:t>
            </a:r>
            <a:r>
              <a:rPr lang="ru-RU" sz="2700" dirty="0"/>
              <a:t>-</a:t>
            </a:r>
            <a:r>
              <a:rPr lang="en-US" sz="2700" dirty="0"/>
              <a:t>---------&gt;</a:t>
            </a:r>
            <a:r>
              <a:rPr lang="ru-RU" sz="2700" dirty="0"/>
              <a:t> пучок</a:t>
            </a:r>
            <a:endParaRPr lang="en-US" sz="2700" dirty="0"/>
          </a:p>
          <a:p>
            <a:pPr>
              <a:spcBef>
                <a:spcPts val="800"/>
              </a:spcBef>
              <a:defRPr/>
            </a:pPr>
            <a:endParaRPr lang="en-US" sz="2700" dirty="0"/>
          </a:p>
          <a:p>
            <a:pPr>
              <a:spcBef>
                <a:spcPts val="800"/>
              </a:spcBef>
              <a:defRPr/>
            </a:pPr>
            <a:endParaRPr lang="en-US" sz="2700" dirty="0"/>
          </a:p>
          <a:p>
            <a:pPr>
              <a:spcBef>
                <a:spcPts val="800"/>
              </a:spcBef>
              <a:defRPr/>
            </a:pPr>
            <a:r>
              <a:rPr lang="ru-RU" sz="2800" u="sng" dirty="0"/>
              <a:t>температура</a:t>
            </a:r>
            <a:r>
              <a:rPr lang="ru-RU" sz="2800" dirty="0"/>
              <a:t> </a:t>
            </a:r>
            <a:r>
              <a:rPr lang="en-US" sz="2800" dirty="0"/>
              <a:t>&lt;</a:t>
            </a:r>
            <a:r>
              <a:rPr lang="ru-RU" sz="2800" dirty="0"/>
              <a:t>-</a:t>
            </a:r>
            <a:r>
              <a:rPr lang="en-US" sz="2800" dirty="0"/>
              <a:t>-------&gt;</a:t>
            </a:r>
            <a:r>
              <a:rPr lang="ru-RU" sz="2800" dirty="0"/>
              <a:t> </a:t>
            </a:r>
            <a:r>
              <a:rPr lang="ru-RU" sz="2800" u="sng" dirty="0"/>
              <a:t>разброс</a:t>
            </a:r>
            <a:r>
              <a:rPr lang="ru-RU" sz="2800" dirty="0"/>
              <a:t> по импульсу и/или амплитудам ˫ колебаний </a:t>
            </a:r>
          </a:p>
          <a:p>
            <a:pPr>
              <a:spcBef>
                <a:spcPts val="800"/>
              </a:spcBef>
              <a:defRPr/>
            </a:pPr>
            <a:endParaRPr lang="ru-RU" sz="27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D03FA8-0A9D-4205-B4B2-2D0CF9CBD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12" y="1893267"/>
            <a:ext cx="5008691" cy="3216745"/>
          </a:xfrm>
          <a:prstGeom prst="rect">
            <a:avLst/>
          </a:prstGeom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F2F665C-DA6A-4A48-B521-198862130E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291" y="2085334"/>
          <a:ext cx="2480908" cy="96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Формула" r:id="rId4" imgW="1015920" imgH="393480" progId="Equation.3">
                  <p:embed/>
                </p:oleObj>
              </mc:Choice>
              <mc:Fallback>
                <p:oleObj name="Формула" r:id="rId4" imgW="1015920" imgH="39348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291" y="2085334"/>
                        <a:ext cx="2480908" cy="960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1C5AF4A-3F9C-42D2-B5E9-74C95043DA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5051" y="4198164"/>
          <a:ext cx="3352180" cy="96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Уравнение" r:id="rId6" imgW="1371600" imgH="393480" progId="Equation.3">
                  <p:embed/>
                </p:oleObj>
              </mc:Choice>
              <mc:Fallback>
                <p:oleObj name="Уравнение" r:id="rId6" imgW="1371600" imgH="39348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051" y="4198164"/>
                        <a:ext cx="3352180" cy="960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60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D0BB-4564-409F-92FA-78E83D37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5"/>
            <a:ext cx="10515600" cy="1325563"/>
          </a:xfrm>
        </p:spPr>
        <p:txBody>
          <a:bodyPr/>
          <a:lstStyle/>
          <a:p>
            <a:r>
              <a:rPr lang="ru-RU" dirty="0"/>
              <a:t>Стохастическое охлаждение. Что это?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28A0DF-B9F1-4207-99E7-F0475E40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17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F879A60-691F-46C3-8853-2A75629DDC92}"/>
              </a:ext>
            </a:extLst>
          </p:cNvPr>
          <p:cNvSpPr txBox="1">
            <a:spLocks/>
          </p:cNvSpPr>
          <p:nvPr/>
        </p:nvSpPr>
        <p:spPr>
          <a:xfrm>
            <a:off x="239318" y="1610501"/>
            <a:ext cx="9215824" cy="4705612"/>
          </a:xfrm>
          <a:prstGeom prst="rect">
            <a:avLst/>
          </a:prstGeom>
        </p:spPr>
        <p:txBody>
          <a:bodyPr lIns="121917" tIns="60958" rIns="121917" bIns="60958"/>
          <a:lstStyle/>
          <a:p>
            <a:pPr>
              <a:spcBef>
                <a:spcPts val="800"/>
              </a:spcBef>
              <a:defRPr/>
            </a:pPr>
            <a:r>
              <a:rPr lang="ru-RU" sz="3200" dirty="0"/>
              <a:t>Стохастичность – случайность (шумы)</a:t>
            </a:r>
          </a:p>
          <a:p>
            <a:pPr>
              <a:spcBef>
                <a:spcPts val="800"/>
              </a:spcBef>
              <a:defRPr/>
            </a:pPr>
            <a:endParaRPr lang="ru-RU" sz="3200" dirty="0"/>
          </a:p>
          <a:p>
            <a:pPr>
              <a:spcBef>
                <a:spcPts val="800"/>
              </a:spcBef>
              <a:defRPr/>
            </a:pPr>
            <a:r>
              <a:rPr lang="ru-RU" sz="3200" dirty="0"/>
              <a:t>Стохастическое охлаждение</a:t>
            </a:r>
          </a:p>
          <a:p>
            <a:pPr>
              <a:spcBef>
                <a:spcPts val="800"/>
              </a:spcBef>
              <a:defRPr/>
            </a:pPr>
            <a:endParaRPr lang="ru-RU" sz="3200" dirty="0"/>
          </a:p>
          <a:p>
            <a:pPr>
              <a:spcBef>
                <a:spcPts val="800"/>
              </a:spcBef>
              <a:defRPr/>
            </a:pPr>
            <a:r>
              <a:rPr lang="ru-RU" sz="3200" dirty="0"/>
              <a:t>Охлаждение пучка (случайными) шумами </a:t>
            </a:r>
          </a:p>
          <a:p>
            <a:pPr>
              <a:spcBef>
                <a:spcPts val="800"/>
              </a:spcBef>
              <a:defRPr/>
            </a:pPr>
            <a:r>
              <a:rPr lang="ru-RU" sz="3200" dirty="0"/>
              <a:t>от самого пучка</a:t>
            </a:r>
          </a:p>
          <a:p>
            <a:pPr>
              <a:spcBef>
                <a:spcPts val="800"/>
              </a:spcBef>
              <a:defRPr/>
            </a:pPr>
            <a:endParaRPr lang="ru-RU" sz="2700" dirty="0"/>
          </a:p>
          <a:p>
            <a:pPr>
              <a:spcBef>
                <a:spcPts val="800"/>
              </a:spcBef>
              <a:defRPr/>
            </a:pPr>
            <a:r>
              <a:rPr lang="ru-RU" sz="3200" dirty="0">
                <a:sym typeface="Wingdings" panose="05000000000000000000" pitchFamily="2" charset="2"/>
              </a:rPr>
              <a:t>       </a:t>
            </a:r>
            <a:r>
              <a:rPr lang="ru-RU" sz="3200" u="sng" dirty="0">
                <a:sym typeface="Wingdings" panose="05000000000000000000" pitchFamily="2" charset="2"/>
              </a:rPr>
              <a:t>Широкополосная система обратной связи</a:t>
            </a:r>
            <a:endParaRPr lang="ru-RU" sz="3200" u="sng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58FC1523-4BD2-430C-B113-F63F9D5D6D43}"/>
              </a:ext>
            </a:extLst>
          </p:cNvPr>
          <p:cNvCxnSpPr/>
          <p:nvPr/>
        </p:nvCxnSpPr>
        <p:spPr>
          <a:xfrm>
            <a:off x="2063284" y="3339094"/>
            <a:ext cx="2443502" cy="776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6E62B29-F2A1-4AB6-82CD-51928D64930B}"/>
              </a:ext>
            </a:extLst>
          </p:cNvPr>
          <p:cNvCxnSpPr/>
          <p:nvPr/>
        </p:nvCxnSpPr>
        <p:spPr>
          <a:xfrm>
            <a:off x="1583293" y="5067686"/>
            <a:ext cx="4223919" cy="76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092C12-50D8-47A4-A166-BF768EB808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74" y="1802781"/>
            <a:ext cx="3926765" cy="38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4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3602E-DC30-4F93-9E9E-3D5333CC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оборудования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B132B-8CE3-4364-BD76-93AD2E16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18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2740EF28-02A8-4C60-82C7-2393B4FF1838}"/>
              </a:ext>
            </a:extLst>
          </p:cNvPr>
          <p:cNvSpPr txBox="1">
            <a:spLocks/>
          </p:cNvSpPr>
          <p:nvPr/>
        </p:nvSpPr>
        <p:spPr>
          <a:xfrm>
            <a:off x="527313" y="1954567"/>
            <a:ext cx="7665701" cy="3395886"/>
          </a:xfrm>
          <a:prstGeom prst="rect">
            <a:avLst/>
          </a:prstGeom>
        </p:spPr>
        <p:txBody>
          <a:bodyPr lIns="121917" tIns="60958" rIns="121917" bIns="60958"/>
          <a:lstStyle/>
          <a:p>
            <a:pPr>
              <a:spcBef>
                <a:spcPts val="800"/>
              </a:spcBef>
              <a:defRPr/>
            </a:pPr>
            <a:r>
              <a:rPr lang="ru-RU" sz="3200" dirty="0"/>
              <a:t>Пикап (регистрация сигнала)</a:t>
            </a:r>
          </a:p>
          <a:p>
            <a:pPr>
              <a:spcBef>
                <a:spcPts val="800"/>
              </a:spcBef>
              <a:defRPr/>
            </a:pPr>
            <a:r>
              <a:rPr lang="ru-RU" sz="3200" dirty="0"/>
              <a:t>Усилитель</a:t>
            </a:r>
          </a:p>
          <a:p>
            <a:pPr>
              <a:spcBef>
                <a:spcPts val="800"/>
              </a:spcBef>
              <a:defRPr/>
            </a:pPr>
            <a:r>
              <a:rPr lang="ru-RU" sz="3200" dirty="0"/>
              <a:t>Фильтр (при наличии)</a:t>
            </a:r>
          </a:p>
          <a:p>
            <a:pPr>
              <a:spcBef>
                <a:spcPts val="800"/>
              </a:spcBef>
              <a:defRPr/>
            </a:pPr>
            <a:r>
              <a:rPr lang="ru-RU" sz="3200" dirty="0"/>
              <a:t>Задержка</a:t>
            </a:r>
          </a:p>
          <a:p>
            <a:pPr>
              <a:spcBef>
                <a:spcPts val="800"/>
              </a:spcBef>
              <a:defRPr/>
            </a:pPr>
            <a:r>
              <a:rPr lang="ru-RU" sz="3200" dirty="0" err="1"/>
              <a:t>Кикер</a:t>
            </a:r>
            <a:r>
              <a:rPr lang="ru-RU" sz="3200" dirty="0"/>
              <a:t> (применение сигнала к пучку)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90F9AF-704F-40D7-87AD-261BD09FB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86" y="1317071"/>
            <a:ext cx="4772104" cy="46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" y="3092747"/>
            <a:ext cx="5130840" cy="3014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2991" y="3035231"/>
            <a:ext cx="5130840" cy="3129535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167410" y="4345847"/>
          <a:ext cx="1695061" cy="5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Уравнение" r:id="rId5" imgW="698400" imgH="228600" progId="Equation.3">
                  <p:embed/>
                </p:oleObj>
              </mc:Choice>
              <mc:Fallback>
                <p:oleObj name="Уравнение" r:id="rId5" imgW="698400" imgH="2286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410" y="4345847"/>
                        <a:ext cx="1695061" cy="50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8904469" y="1668486"/>
          <a:ext cx="3138011" cy="86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Уравнение" r:id="rId7" imgW="1485720" imgH="444240" progId="Equation.3">
                  <p:embed/>
                </p:oleObj>
              </mc:Choice>
              <mc:Fallback>
                <p:oleObj name="Уравнение" r:id="rId7" imgW="1485720" imgH="44424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4469" y="1668486"/>
                        <a:ext cx="3138011" cy="86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899" y="1316766"/>
            <a:ext cx="8593491" cy="156557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5492" y="68627"/>
            <a:ext cx="11709067" cy="1021953"/>
          </a:xfrm>
          <a:prstGeom prst="rect">
            <a:avLst/>
          </a:prstGeom>
        </p:spPr>
        <p:txBody>
          <a:bodyPr lIns="121889" tIns="60944" rIns="121889" bIns="60944"/>
          <a:lstStyle/>
          <a:p>
            <a:pPr algn="ctr">
              <a:spcBef>
                <a:spcPct val="0"/>
              </a:spcBef>
              <a:defRPr/>
            </a:pPr>
            <a:r>
              <a:rPr lang="ru-RU" sz="5299" dirty="0">
                <a:latin typeface="+mj-lt"/>
                <a:ea typeface="+mj-ea"/>
                <a:cs typeface="+mj-cs"/>
              </a:rPr>
              <a:t>Фильтр гармоник оборотной частоты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74A97-5C87-4B26-BAB2-A367F655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 определений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A15452-35B2-4A29-87AD-0CEC5FF94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Пучок – направленное движение частиц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Дробовый шум – случайное отклонение сигнала от его среднего значения, вызванное дискретностью носителей сигнала (в нашем случае частиц пучка).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6E04AF-1045-4674-BE8C-2AB5198B804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686" r="594" b="4139"/>
          <a:stretch/>
        </p:blipFill>
        <p:spPr>
          <a:xfrm>
            <a:off x="838200" y="2377445"/>
            <a:ext cx="10515600" cy="2418085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856076B-B9C3-48D0-876D-1A7426BEF061}"/>
              </a:ext>
            </a:extLst>
          </p:cNvPr>
          <p:cNvCxnSpPr>
            <a:cxnSpLocks/>
          </p:cNvCxnSpPr>
          <p:nvPr/>
        </p:nvCxnSpPr>
        <p:spPr>
          <a:xfrm>
            <a:off x="758613" y="3586488"/>
            <a:ext cx="10735734" cy="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2C794FD1-2E45-447B-A1FD-1C013B02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2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54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856" y="1830617"/>
            <a:ext cx="10101875" cy="369484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0211" y="87987"/>
            <a:ext cx="10513166" cy="1325256"/>
          </a:xfrm>
          <a:prstGeom prst="rect">
            <a:avLst/>
          </a:prstGeom>
        </p:spPr>
        <p:txBody>
          <a:bodyPr/>
          <a:lstStyle/>
          <a:p>
            <a:pPr algn="ctr" defTabSz="1218926">
              <a:spcBef>
                <a:spcPct val="0"/>
              </a:spcBef>
              <a:defRPr/>
            </a:pPr>
            <a:r>
              <a:rPr lang="ru-RU" sz="5299" dirty="0">
                <a:latin typeface="+mj-lt"/>
                <a:ea typeface="+mj-ea"/>
                <a:cs typeface="+mj-cs"/>
              </a:rPr>
              <a:t>ССО </a:t>
            </a:r>
            <a:r>
              <a:rPr lang="ru-RU" sz="5299" dirty="0" err="1">
                <a:latin typeface="+mj-lt"/>
                <a:ea typeface="+mj-ea"/>
                <a:cs typeface="+mj-cs"/>
              </a:rPr>
              <a:t>Нуклотрона</a:t>
            </a:r>
            <a:endParaRPr lang="ru-RU" sz="5299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0211" y="87987"/>
            <a:ext cx="10513166" cy="1325256"/>
          </a:xfrm>
          <a:prstGeom prst="rect">
            <a:avLst/>
          </a:prstGeom>
        </p:spPr>
        <p:txBody>
          <a:bodyPr/>
          <a:lstStyle/>
          <a:p>
            <a:pPr algn="ctr" defTabSz="1218926">
              <a:spcBef>
                <a:spcPct val="0"/>
              </a:spcBef>
              <a:defRPr/>
            </a:pPr>
            <a:r>
              <a:rPr lang="ru-RU" sz="5299" dirty="0">
                <a:latin typeface="+mj-lt"/>
                <a:ea typeface="+mj-ea"/>
                <a:cs typeface="+mj-cs"/>
              </a:rPr>
              <a:t>ССО </a:t>
            </a:r>
            <a:r>
              <a:rPr lang="ru-RU" sz="5299" dirty="0" err="1">
                <a:latin typeface="+mj-lt"/>
                <a:ea typeface="+mj-ea"/>
                <a:cs typeface="+mj-cs"/>
              </a:rPr>
              <a:t>Нуклотрона</a:t>
            </a:r>
            <a:endParaRPr lang="ru-RU" sz="5299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651" y="1690296"/>
            <a:ext cx="4319000" cy="4113336"/>
          </a:xfrm>
          <a:prstGeom prst="rect">
            <a:avLst/>
          </a:prstGeom>
          <a:noFill/>
          <a:ln w="0" cap="sq">
            <a:solidFill>
              <a:schemeClr val="bg1"/>
            </a:solidFill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998267"/>
              </p:ext>
            </p:extLst>
          </p:nvPr>
        </p:nvGraphicFramePr>
        <p:xfrm>
          <a:off x="5915526" y="2570469"/>
          <a:ext cx="5437852" cy="1787085"/>
        </p:xfrm>
        <a:graphic>
          <a:graphicData uri="http://schemas.openxmlformats.org/drawingml/2006/table">
            <a:tbl>
              <a:tblPr bandRow="1"/>
              <a:tblGrid>
                <a:gridCol w="3647791">
                  <a:extLst>
                    <a:ext uri="{9D8B030D-6E8A-4147-A177-3AD203B41FA5}">
                      <a16:colId xmlns:a16="http://schemas.microsoft.com/office/drawing/2014/main" val="1731598922"/>
                    </a:ext>
                  </a:extLst>
                </a:gridCol>
                <a:gridCol w="1790061">
                  <a:extLst>
                    <a:ext uri="{9D8B030D-6E8A-4147-A177-3AD203B41FA5}">
                      <a16:colId xmlns:a16="http://schemas.microsoft.com/office/drawing/2014/main" val="3847789082"/>
                    </a:ext>
                  </a:extLst>
                </a:gridCol>
              </a:tblGrid>
              <a:tr h="2411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Параметр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Величина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864747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Диапазон энергий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1,7 – 3,5 ГэВ/н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787252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Полоса частот пропускания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2 – 4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(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1.7 – 2.3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)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ГГц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059548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Средний ток сигнала в рабочей полосе пикапа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1,5 – 6 мкА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215471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Импеданс пикапа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144 Ω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281928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Диапазон коэффициента усиления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84 – 122 ± 0,5 дБ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19534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Диапазон задержки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435 177 – 501 461 ± 1пс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900024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Импеданс кикера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576 Ω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263843"/>
                  </a:ext>
                </a:extLst>
              </a:tr>
              <a:tr h="1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Средняя мощность, подводимая к кикеру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80 Вт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3008" marR="730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8674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39" y="1561049"/>
            <a:ext cx="2796528" cy="242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40211" y="45408"/>
            <a:ext cx="10513166" cy="1325256"/>
          </a:xfrm>
          <a:prstGeom prst="rect">
            <a:avLst/>
          </a:prstGeom>
        </p:spPr>
        <p:txBody>
          <a:bodyPr/>
          <a:lstStyle/>
          <a:p>
            <a:pPr algn="ctr" defTabSz="1218926">
              <a:spcBef>
                <a:spcPct val="0"/>
              </a:spcBef>
              <a:defRPr/>
            </a:pPr>
            <a:r>
              <a:rPr lang="ru-RU" sz="5299" dirty="0">
                <a:latin typeface="+mj-lt"/>
                <a:ea typeface="+mj-ea"/>
                <a:cs typeface="+mj-cs"/>
              </a:rPr>
              <a:t>Пикап</a:t>
            </a:r>
            <a:r>
              <a:rPr lang="en-US" sz="5299" dirty="0">
                <a:latin typeface="+mj-lt"/>
                <a:ea typeface="+mj-ea"/>
                <a:cs typeface="+mj-cs"/>
              </a:rPr>
              <a:t>/</a:t>
            </a:r>
            <a:r>
              <a:rPr lang="ru-RU" sz="5299" dirty="0" err="1">
                <a:latin typeface="+mj-lt"/>
                <a:ea typeface="+mj-ea"/>
                <a:cs typeface="+mj-cs"/>
              </a:rPr>
              <a:t>Кикер</a:t>
            </a:r>
            <a:endParaRPr lang="ru-RU" sz="5299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4" y="1736426"/>
            <a:ext cx="3283777" cy="207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1472" y="4624717"/>
            <a:ext cx="6051153" cy="12615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99" b="1" u="sng" dirty="0"/>
              <a:t>Преимущества:</a:t>
            </a:r>
          </a:p>
          <a:p>
            <a:pPr algn="ctr"/>
            <a:r>
              <a:rPr lang="ru-RU" sz="2400" dirty="0"/>
              <a:t>Высокий импеданс (чувствительность)</a:t>
            </a:r>
          </a:p>
          <a:p>
            <a:pPr algn="ctr"/>
            <a:r>
              <a:rPr lang="ru-RU" sz="2400" dirty="0"/>
              <a:t>Универсальность (продольный/поперечный</a:t>
            </a:r>
            <a:r>
              <a:rPr lang="ru-RU" sz="20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3589" y="3879640"/>
            <a:ext cx="1637826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Кольцо пикапа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65369" y="4064264"/>
            <a:ext cx="2083999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Сборка из 16 колец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7469" y="1586290"/>
            <a:ext cx="2459158" cy="251941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0211" y="45408"/>
            <a:ext cx="10513166" cy="1325256"/>
          </a:xfrm>
          <a:prstGeom prst="rect">
            <a:avLst/>
          </a:prstGeom>
        </p:spPr>
        <p:txBody>
          <a:bodyPr/>
          <a:lstStyle/>
          <a:p>
            <a:pPr algn="ctr" defTabSz="1218926">
              <a:spcBef>
                <a:spcPct val="0"/>
              </a:spcBef>
              <a:defRPr/>
            </a:pPr>
            <a:r>
              <a:rPr lang="ru-RU" sz="5299" dirty="0">
                <a:latin typeface="+mj-lt"/>
                <a:ea typeface="+mj-ea"/>
                <a:cs typeface="+mj-cs"/>
              </a:rPr>
              <a:t>Коммутация на пикапе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211" y="1853845"/>
            <a:ext cx="5301423" cy="3599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5045" y="1853845"/>
            <a:ext cx="5018332" cy="359916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0211" y="31629"/>
            <a:ext cx="10513166" cy="1325256"/>
          </a:xfrm>
          <a:prstGeom prst="rect">
            <a:avLst/>
          </a:prstGeom>
        </p:spPr>
        <p:txBody>
          <a:bodyPr/>
          <a:lstStyle/>
          <a:p>
            <a:pPr defTabSz="1218926">
              <a:spcBef>
                <a:spcPct val="0"/>
              </a:spcBef>
              <a:defRPr/>
            </a:pPr>
            <a:r>
              <a:rPr lang="ru-RU" sz="5299">
                <a:latin typeface="+mj-lt"/>
                <a:ea typeface="+mj-ea"/>
                <a:cs typeface="+mj-cs"/>
              </a:rPr>
              <a:t>Оптический Гребенчатый Фильтр</a:t>
            </a:r>
            <a:endParaRPr lang="ru-RU" sz="5299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0211" y="2850343"/>
            <a:ext cx="5398750" cy="3239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2803" y="1247895"/>
            <a:ext cx="7233765" cy="1441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4630" y="2850344"/>
            <a:ext cx="4478761" cy="29873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80676" y="365041"/>
            <a:ext cx="11374631" cy="1325256"/>
          </a:xfrm>
          <a:prstGeom prst="rect">
            <a:avLst/>
          </a:prstGeom>
        </p:spPr>
        <p:txBody>
          <a:bodyPr/>
          <a:lstStyle/>
          <a:p>
            <a:pPr algn="ctr" defTabSz="1218926">
              <a:spcBef>
                <a:spcPct val="0"/>
              </a:spcBef>
              <a:defRPr/>
            </a:pPr>
            <a:r>
              <a:rPr lang="ru-RU" sz="5299" dirty="0">
                <a:latin typeface="+mj-lt"/>
                <a:ea typeface="+mj-ea"/>
                <a:cs typeface="+mj-cs"/>
              </a:rPr>
              <a:t>Переменные аттенюатор и задержка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0468" y="1690297"/>
            <a:ext cx="5076326" cy="3459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8734" y="4360796"/>
            <a:ext cx="6294644" cy="9459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4567" y="1691703"/>
            <a:ext cx="5110817" cy="24032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40211" y="42385"/>
            <a:ext cx="10513166" cy="1325256"/>
          </a:xfrm>
          <a:prstGeom prst="rect">
            <a:avLst/>
          </a:prstGeom>
        </p:spPr>
        <p:txBody>
          <a:bodyPr/>
          <a:lstStyle/>
          <a:p>
            <a:pPr defTabSz="1218926">
              <a:spcBef>
                <a:spcPct val="0"/>
              </a:spcBef>
              <a:defRPr/>
            </a:pPr>
            <a:r>
              <a:rPr lang="ru-RU" sz="5299">
                <a:latin typeface="+mj-lt"/>
                <a:ea typeface="+mj-ea"/>
                <a:cs typeface="+mj-cs"/>
              </a:rPr>
              <a:t>Основной усилитель</a:t>
            </a:r>
            <a:endParaRPr lang="ru-RU" sz="5299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924" y="1900563"/>
            <a:ext cx="2505299" cy="4000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Milmega</a:t>
            </a:r>
            <a:r>
              <a:rPr lang="en-US" sz="2000" dirty="0"/>
              <a:t> AS0204-</a:t>
            </a:r>
            <a:r>
              <a:rPr lang="ru-RU" sz="2000" dirty="0"/>
              <a:t>6</a:t>
            </a:r>
            <a:r>
              <a:rPr lang="en-US" sz="2000" dirty="0"/>
              <a:t>0W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87" y="2300582"/>
            <a:ext cx="6009732" cy="3870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391" y="1060752"/>
            <a:ext cx="2790179" cy="799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" y="2300581"/>
            <a:ext cx="5881864" cy="387026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8096" y="1119432"/>
            <a:ext cx="9289677" cy="5028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211" y="1675166"/>
            <a:ext cx="3640603" cy="1384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2799" dirty="0"/>
              <a:t>Настройка фильтра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2799" dirty="0"/>
              <a:t>Настройка задержки</a:t>
            </a:r>
          </a:p>
          <a:p>
            <a:pPr marL="285693" indent="-285693">
              <a:buFont typeface="Arial" panose="020B0604020202020204" pitchFamily="34" charset="0"/>
              <a:buChar char="•"/>
            </a:pPr>
            <a:r>
              <a:rPr lang="ru-RU" sz="2799" dirty="0"/>
              <a:t>Охлаждение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0211" y="87987"/>
            <a:ext cx="10513166" cy="1325256"/>
          </a:xfrm>
          <a:prstGeom prst="rect">
            <a:avLst/>
          </a:prstGeom>
        </p:spPr>
        <p:txBody>
          <a:bodyPr/>
          <a:lstStyle/>
          <a:p>
            <a:pPr defTabSz="1218926">
              <a:spcBef>
                <a:spcPct val="0"/>
              </a:spcBef>
              <a:defRPr/>
            </a:pPr>
            <a:r>
              <a:rPr lang="ru-RU" sz="5299" dirty="0">
                <a:latin typeface="+mj-lt"/>
                <a:ea typeface="+mj-ea"/>
                <a:cs typeface="+mj-cs"/>
              </a:rPr>
              <a:t>Режимы работы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40633" y="15996"/>
            <a:ext cx="10513166" cy="1325256"/>
          </a:xfrm>
          <a:prstGeom prst="rect">
            <a:avLst/>
          </a:prstGeom>
        </p:spPr>
        <p:txBody>
          <a:bodyPr/>
          <a:lstStyle/>
          <a:p>
            <a:pPr algn="ctr" defTabSz="1218926">
              <a:spcBef>
                <a:spcPct val="0"/>
              </a:spcBef>
              <a:defRPr/>
            </a:pPr>
            <a:r>
              <a:rPr lang="ru-RU" sz="5399" dirty="0">
                <a:latin typeface="+mj-lt"/>
                <a:ea typeface="+mj-ea"/>
                <a:cs typeface="+mj-cs"/>
              </a:rPr>
              <a:t>Настройка задержки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368208" y="3069043"/>
          <a:ext cx="1591209" cy="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Уравнение" r:id="rId3" imgW="711000" imgH="241200" progId="Equation.3">
                  <p:embed/>
                </p:oleObj>
              </mc:Choice>
              <mc:Fallback>
                <p:oleObj name="Уравнение" r:id="rId3" imgW="711000" imgH="2412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208" y="3069043"/>
                        <a:ext cx="1591209" cy="53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28" y="1233564"/>
            <a:ext cx="3697774" cy="2699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319" y="3572983"/>
            <a:ext cx="3923092" cy="2785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31671" y="4447446"/>
            <a:ext cx="759968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-96 </a:t>
            </a:r>
            <a:r>
              <a:rPr lang="ru-RU" dirty="0" err="1"/>
              <a:t>пс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969840" y="5491900"/>
            <a:ext cx="1301658" cy="369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измерение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" y="3572983"/>
            <a:ext cx="3959084" cy="2612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321" y="1197269"/>
            <a:ext cx="3455584" cy="3426790"/>
          </a:xfrm>
          <a:prstGeom prst="rect">
            <a:avLst/>
          </a:prstGeom>
        </p:spPr>
      </p:pic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3720286" y="5444758"/>
          <a:ext cx="3359960" cy="51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Уравнение" r:id="rId9" imgW="2234880" imgH="342720" progId="Equation.3">
                  <p:embed/>
                </p:oleObj>
              </mc:Choice>
              <mc:Fallback>
                <p:oleObj name="Уравнение" r:id="rId9" imgW="2234880" imgH="342720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286" y="5444758"/>
                        <a:ext cx="3359960" cy="51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1FA8045-241F-451F-ADA7-80B2CBFE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29</a:t>
            </a:fld>
            <a:r>
              <a:rPr lang="ru-RU" dirty="0"/>
              <a:t>/30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6C9E5E-9598-425C-9BAF-ADF573FBD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072" y="1204602"/>
            <a:ext cx="9535856" cy="444879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3C0114B-CE17-4712-B4AF-CD09E35AB7AD}"/>
              </a:ext>
            </a:extLst>
          </p:cNvPr>
          <p:cNvSpPr txBox="1">
            <a:spLocks/>
          </p:cNvSpPr>
          <p:nvPr/>
        </p:nvSpPr>
        <p:spPr>
          <a:xfrm>
            <a:off x="840633" y="15996"/>
            <a:ext cx="10513166" cy="1325256"/>
          </a:xfrm>
          <a:prstGeom prst="rect">
            <a:avLst/>
          </a:prstGeom>
        </p:spPr>
        <p:txBody>
          <a:bodyPr/>
          <a:lstStyle/>
          <a:p>
            <a:pPr algn="ctr" defTabSz="1218926">
              <a:spcBef>
                <a:spcPct val="0"/>
              </a:spcBef>
              <a:defRPr/>
            </a:pPr>
            <a:r>
              <a:rPr lang="ru-RU" sz="5399" dirty="0">
                <a:latin typeface="+mj-lt"/>
                <a:ea typeface="+mj-ea"/>
                <a:cs typeface="+mj-cs"/>
              </a:rPr>
              <a:t>Программа управления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4BAD5-B10B-4C24-B148-E20716F22D4F}"/>
              </a:ext>
            </a:extLst>
          </p:cNvPr>
          <p:cNvSpPr txBox="1"/>
          <p:nvPr/>
        </p:nvSpPr>
        <p:spPr>
          <a:xfrm>
            <a:off x="969725" y="6045958"/>
            <a:ext cx="1025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Предполагается разделение на режимы оператор/эксперт и интеграция в общую систему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81380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4AE73-E857-4BA8-BC7B-4D94B750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 чем здесь </a:t>
            </a:r>
            <a:r>
              <a:rPr lang="ru-RU" dirty="0" err="1"/>
              <a:t>Шоттки</a:t>
            </a:r>
            <a:r>
              <a:rPr lang="ru-RU" dirty="0"/>
              <a:t>?</a:t>
            </a:r>
          </a:p>
        </p:txBody>
      </p:sp>
      <p:pic>
        <p:nvPicPr>
          <p:cNvPr id="4" name="Picture 7" descr="Walter Schottky">
            <a:extLst>
              <a:ext uri="{FF2B5EF4-FFF2-40B4-BE49-F238E27FC236}">
                <a16:creationId xmlns:a16="http://schemas.microsoft.com/office/drawing/2014/main" id="{B39D80EF-5BA4-41C0-9F6A-67E4249C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637" y="1645681"/>
            <a:ext cx="3081911" cy="19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upload.wikimedia.org/wikipedia/commons/thumb/f/fc/5651RegulatorTubeInOperation.jpg/800px-5651RegulatorTubeInOperation.jpg">
            <a:extLst>
              <a:ext uri="{FF2B5EF4-FFF2-40B4-BE49-F238E27FC236}">
                <a16:creationId xmlns:a16="http://schemas.microsoft.com/office/drawing/2014/main" id="{686D1B56-309B-40C0-9C30-0EF9B6333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363" y="1871769"/>
            <a:ext cx="1602602" cy="21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https://upload.wikimedia.org/wikipedia/commons/thumb/b/ba/Triode-english-text.svg/669px-Triode-english-text.svg.png">
            <a:extLst>
              <a:ext uri="{FF2B5EF4-FFF2-40B4-BE49-F238E27FC236}">
                <a16:creationId xmlns:a16="http://schemas.microsoft.com/office/drawing/2014/main" id="{DE458377-AA2E-4EA2-BB99-66E2B5EF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66" y="1704739"/>
            <a:ext cx="1893030" cy="25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99B13C-FB91-4B2C-B0FC-56804528EC9E}"/>
              </a:ext>
            </a:extLst>
          </p:cNvPr>
          <p:cNvSpPr txBox="1">
            <a:spLocks/>
          </p:cNvSpPr>
          <p:nvPr/>
        </p:nvSpPr>
        <p:spPr bwMode="auto">
          <a:xfrm>
            <a:off x="804249" y="3723938"/>
            <a:ext cx="4647006" cy="26862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25000"/>
              <a:buChar char="•"/>
              <a:defRPr kumimoji="1" sz="2000" b="1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 sz="1600" b="1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de-DE" i="1" kern="0" dirty="0"/>
              <a:t>Вальтер</a:t>
            </a:r>
            <a:r>
              <a:rPr lang="en-US" altLang="de-DE" i="1" kern="0" dirty="0"/>
              <a:t> </a:t>
            </a:r>
            <a:r>
              <a:rPr lang="ru-RU" altLang="de-DE" i="1" kern="0" dirty="0" err="1"/>
              <a:t>Шоттки</a:t>
            </a:r>
            <a:r>
              <a:rPr lang="en-US" altLang="de-DE" i="1" kern="0" dirty="0"/>
              <a:t> </a:t>
            </a:r>
            <a:r>
              <a:rPr lang="en-US" altLang="de-DE" b="0" kern="0" dirty="0"/>
              <a:t>(1886 – 1976)</a:t>
            </a:r>
          </a:p>
          <a:p>
            <a:pPr lvl="1"/>
            <a:r>
              <a:rPr lang="ru-RU" altLang="de-DE" b="0" kern="0" dirty="0"/>
              <a:t>Немецкий физик,</a:t>
            </a:r>
            <a:r>
              <a:rPr lang="en-US" altLang="de-DE" b="0" kern="0" dirty="0"/>
              <a:t> </a:t>
            </a:r>
            <a:r>
              <a:rPr lang="ru-RU" altLang="de-DE" b="0" kern="0" dirty="0"/>
              <a:t>работал в</a:t>
            </a:r>
            <a:r>
              <a:rPr lang="en-US" altLang="de-DE" b="0" kern="0" dirty="0"/>
              <a:t> </a:t>
            </a:r>
            <a:r>
              <a:rPr lang="ru-RU" altLang="de-DE" b="0" kern="0" dirty="0"/>
              <a:t>Университетах</a:t>
            </a:r>
            <a:r>
              <a:rPr lang="en-US" altLang="de-DE" b="0" kern="0" dirty="0"/>
              <a:t> </a:t>
            </a:r>
            <a:r>
              <a:rPr lang="ru-RU" altLang="de-DE" b="0" kern="0" dirty="0"/>
              <a:t>Йены</a:t>
            </a:r>
            <a:r>
              <a:rPr lang="en-US" altLang="de-DE" b="0" kern="0" dirty="0"/>
              <a:t>,</a:t>
            </a:r>
            <a:r>
              <a:rPr lang="ru-RU" altLang="de-DE" b="0" kern="0" dirty="0"/>
              <a:t> Вюрцбурга</a:t>
            </a:r>
            <a:r>
              <a:rPr lang="en-US" altLang="de-DE" b="0" kern="0" dirty="0"/>
              <a:t> </a:t>
            </a:r>
            <a:r>
              <a:rPr lang="ru-RU" altLang="de-DE" b="0" kern="0" dirty="0"/>
              <a:t>и</a:t>
            </a:r>
            <a:r>
              <a:rPr lang="en-US" altLang="de-DE" b="0" kern="0" dirty="0"/>
              <a:t> </a:t>
            </a:r>
            <a:r>
              <a:rPr lang="ru-RU" altLang="de-DE" b="0" kern="0" dirty="0" err="1"/>
              <a:t>Ростока</a:t>
            </a:r>
            <a:r>
              <a:rPr lang="en-US" altLang="de-DE" b="0" kern="0" dirty="0"/>
              <a:t> </a:t>
            </a:r>
            <a:r>
              <a:rPr lang="ru-RU" altLang="de-DE" b="0" kern="0" dirty="0"/>
              <a:t>и компании</a:t>
            </a:r>
            <a:r>
              <a:rPr lang="en-US" altLang="de-DE" b="0" kern="0" dirty="0"/>
              <a:t> Siemens</a:t>
            </a:r>
          </a:p>
          <a:p>
            <a:pPr lvl="1"/>
            <a:r>
              <a:rPr lang="ru-RU" altLang="de-DE" b="0" kern="0" dirty="0"/>
              <a:t>Изучал эмиссию электронов и</a:t>
            </a:r>
            <a:r>
              <a:rPr lang="en-US" altLang="de-DE" b="0" kern="0" dirty="0"/>
              <a:t> </a:t>
            </a:r>
            <a:r>
              <a:rPr lang="ru-RU" altLang="de-DE" b="0" kern="0" dirty="0"/>
              <a:t>ионов</a:t>
            </a:r>
            <a:r>
              <a:rPr lang="en-US" altLang="de-DE" b="0" kern="0" dirty="0"/>
              <a:t> </a:t>
            </a:r>
            <a:r>
              <a:rPr lang="ru-RU" altLang="de-DE" b="0" kern="0" dirty="0"/>
              <a:t>с различных поверхностей</a:t>
            </a:r>
            <a:endParaRPr lang="en-US" altLang="de-DE" b="0" kern="0" dirty="0"/>
          </a:p>
          <a:p>
            <a:pPr marL="0" indent="0">
              <a:spcBef>
                <a:spcPct val="0"/>
              </a:spcBef>
              <a:buNone/>
            </a:pPr>
            <a:endParaRPr lang="en-US" altLang="de-DE" sz="1600" kern="0" dirty="0">
              <a:latin typeface="Calibri" panose="020F0502020204030204" pitchFamily="34" charset="0"/>
            </a:endParaRPr>
          </a:p>
          <a:p>
            <a:pPr lvl="1"/>
            <a:endParaRPr lang="en-US" kern="0" dirty="0"/>
          </a:p>
        </p:txBody>
      </p:sp>
      <p:grpSp>
        <p:nvGrpSpPr>
          <p:cNvPr id="8" name="Gruppieren 9">
            <a:extLst>
              <a:ext uri="{FF2B5EF4-FFF2-40B4-BE49-F238E27FC236}">
                <a16:creationId xmlns:a16="http://schemas.microsoft.com/office/drawing/2014/main" id="{221B2EC5-3587-414E-8EFE-2A14E3D45897}"/>
              </a:ext>
            </a:extLst>
          </p:cNvPr>
          <p:cNvGrpSpPr/>
          <p:nvPr/>
        </p:nvGrpSpPr>
        <p:grpSpPr>
          <a:xfrm>
            <a:off x="7664290" y="2032165"/>
            <a:ext cx="1971723" cy="1924637"/>
            <a:chOff x="2413001" y="1454865"/>
            <a:chExt cx="2452781" cy="2394207"/>
          </a:xfrm>
        </p:grpSpPr>
        <p:sp>
          <p:nvSpPr>
            <p:cNvPr id="9" name="Abgerundetes Rechteck 29">
              <a:extLst>
                <a:ext uri="{FF2B5EF4-FFF2-40B4-BE49-F238E27FC236}">
                  <a16:creationId xmlns:a16="http://schemas.microsoft.com/office/drawing/2014/main" id="{74EA4F68-3F4A-440A-A90A-C88D9780B653}"/>
                </a:ext>
              </a:extLst>
            </p:cNvPr>
            <p:cNvSpPr/>
            <p:nvPr/>
          </p:nvSpPr>
          <p:spPr>
            <a:xfrm>
              <a:off x="2852928" y="2145793"/>
              <a:ext cx="707136" cy="1097280"/>
            </a:xfrm>
            <a:prstGeom prst="roundRect">
              <a:avLst>
                <a:gd name="adj" fmla="val 50000"/>
              </a:avLst>
            </a:prstGeom>
            <a:solidFill>
              <a:srgbClr val="FDBB63">
                <a:alpha val="34000"/>
              </a:srgbClr>
            </a:solidFill>
            <a:ln w="38100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10" name="Gerade Verbindung 30">
              <a:extLst>
                <a:ext uri="{FF2B5EF4-FFF2-40B4-BE49-F238E27FC236}">
                  <a16:creationId xmlns:a16="http://schemas.microsoft.com/office/drawing/2014/main" id="{B315B12C-6957-479B-B679-14FBA6FC7ED1}"/>
                </a:ext>
              </a:extLst>
            </p:cNvPr>
            <p:cNvCxnSpPr/>
            <p:nvPr/>
          </p:nvCxnSpPr>
          <p:spPr>
            <a:xfrm>
              <a:off x="3023616" y="2429808"/>
              <a:ext cx="402336" cy="1"/>
            </a:xfrm>
            <a:prstGeom prst="line">
              <a:avLst/>
            </a:prstGeom>
            <a:ln w="508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31">
              <a:extLst>
                <a:ext uri="{FF2B5EF4-FFF2-40B4-BE49-F238E27FC236}">
                  <a16:creationId xmlns:a16="http://schemas.microsoft.com/office/drawing/2014/main" id="{94BD958D-5DE3-4B9C-9790-F85C11A30BCC}"/>
                </a:ext>
              </a:extLst>
            </p:cNvPr>
            <p:cNvCxnSpPr/>
            <p:nvPr/>
          </p:nvCxnSpPr>
          <p:spPr>
            <a:xfrm>
              <a:off x="3023616" y="2984544"/>
              <a:ext cx="402336" cy="1"/>
            </a:xfrm>
            <a:prstGeom prst="line">
              <a:avLst/>
            </a:prstGeom>
            <a:ln w="50800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32">
              <a:extLst>
                <a:ext uri="{FF2B5EF4-FFF2-40B4-BE49-F238E27FC236}">
                  <a16:creationId xmlns:a16="http://schemas.microsoft.com/office/drawing/2014/main" id="{C2E41FC9-6DFA-4E9F-B4EC-B584C3AFA3D9}"/>
                </a:ext>
              </a:extLst>
            </p:cNvPr>
            <p:cNvCxnSpPr/>
            <p:nvPr/>
          </p:nvCxnSpPr>
          <p:spPr>
            <a:xfrm flipV="1">
              <a:off x="3206496" y="1840723"/>
              <a:ext cx="18288" cy="589087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D1B36525-F01A-4950-9107-89A028F284D0}"/>
                </a:ext>
              </a:extLst>
            </p:cNvPr>
            <p:cNvCxnSpPr/>
            <p:nvPr/>
          </p:nvCxnSpPr>
          <p:spPr>
            <a:xfrm flipH="1">
              <a:off x="3224784" y="1840723"/>
              <a:ext cx="44551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34">
              <a:extLst>
                <a:ext uri="{FF2B5EF4-FFF2-40B4-BE49-F238E27FC236}">
                  <a16:creationId xmlns:a16="http://schemas.microsoft.com/office/drawing/2014/main" id="{684A2DBB-7B8E-428B-8FC8-283C7830DC56}"/>
                </a:ext>
              </a:extLst>
            </p:cNvPr>
            <p:cNvSpPr/>
            <p:nvPr/>
          </p:nvSpPr>
          <p:spPr>
            <a:xfrm>
              <a:off x="3668014" y="1676400"/>
              <a:ext cx="365760" cy="346456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15" name="Gerade Verbindung 35">
              <a:extLst>
                <a:ext uri="{FF2B5EF4-FFF2-40B4-BE49-F238E27FC236}">
                  <a16:creationId xmlns:a16="http://schemas.microsoft.com/office/drawing/2014/main" id="{BCEA1619-D11D-41C2-8BC8-1F61E8558F72}"/>
                </a:ext>
              </a:extLst>
            </p:cNvPr>
            <p:cNvCxnSpPr/>
            <p:nvPr/>
          </p:nvCxnSpPr>
          <p:spPr>
            <a:xfrm flipH="1">
              <a:off x="4046474" y="1840723"/>
              <a:ext cx="360426" cy="0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36">
              <a:extLst>
                <a:ext uri="{FF2B5EF4-FFF2-40B4-BE49-F238E27FC236}">
                  <a16:creationId xmlns:a16="http://schemas.microsoft.com/office/drawing/2014/main" id="{8D7ECF31-9AC4-44A5-A292-79D3A529B7F9}"/>
                </a:ext>
              </a:extLst>
            </p:cNvPr>
            <p:cNvCxnSpPr/>
            <p:nvPr/>
          </p:nvCxnSpPr>
          <p:spPr>
            <a:xfrm flipV="1">
              <a:off x="4419600" y="1849630"/>
              <a:ext cx="0" cy="1722626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37">
              <a:extLst>
                <a:ext uri="{FF2B5EF4-FFF2-40B4-BE49-F238E27FC236}">
                  <a16:creationId xmlns:a16="http://schemas.microsoft.com/office/drawing/2014/main" id="{56A3729D-DD33-4DB8-B8E0-88D4501137A4}"/>
                </a:ext>
              </a:extLst>
            </p:cNvPr>
            <p:cNvCxnSpPr/>
            <p:nvPr/>
          </p:nvCxnSpPr>
          <p:spPr>
            <a:xfrm flipH="1">
              <a:off x="3668015" y="1512732"/>
              <a:ext cx="446566" cy="526635"/>
            </a:xfrm>
            <a:prstGeom prst="line">
              <a:avLst/>
            </a:prstGeom>
            <a:ln w="28575">
              <a:solidFill>
                <a:srgbClr val="0000FF"/>
              </a:solidFill>
              <a:headEnd type="stealth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38">
              <a:extLst>
                <a:ext uri="{FF2B5EF4-FFF2-40B4-BE49-F238E27FC236}">
                  <a16:creationId xmlns:a16="http://schemas.microsoft.com/office/drawing/2014/main" id="{732CEA95-8B0A-4EF5-BDBB-2316B1DAE011}"/>
                </a:ext>
              </a:extLst>
            </p:cNvPr>
            <p:cNvSpPr txBox="1"/>
            <p:nvPr/>
          </p:nvSpPr>
          <p:spPr>
            <a:xfrm>
              <a:off x="4078671" y="1454865"/>
              <a:ext cx="749301" cy="42115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600" b="1" i="1" dirty="0" err="1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I</a:t>
              </a:r>
              <a:r>
                <a:rPr lang="en-US" sz="1600" b="1" i="1" baseline="-25000" dirty="0" err="1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noise</a:t>
              </a:r>
              <a:endParaRPr lang="en-US" sz="1600" b="1" i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19" name="Gerade Verbindung 39">
              <a:extLst>
                <a:ext uri="{FF2B5EF4-FFF2-40B4-BE49-F238E27FC236}">
                  <a16:creationId xmlns:a16="http://schemas.microsoft.com/office/drawing/2014/main" id="{A987095E-C22E-412A-83B1-EE75CAB26801}"/>
                </a:ext>
              </a:extLst>
            </p:cNvPr>
            <p:cNvCxnSpPr/>
            <p:nvPr/>
          </p:nvCxnSpPr>
          <p:spPr>
            <a:xfrm>
              <a:off x="3819866" y="3441700"/>
              <a:ext cx="0" cy="241301"/>
            </a:xfrm>
            <a:prstGeom prst="line">
              <a:avLst/>
            </a:prstGeom>
            <a:ln w="6032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0">
              <a:extLst>
                <a:ext uri="{FF2B5EF4-FFF2-40B4-BE49-F238E27FC236}">
                  <a16:creationId xmlns:a16="http://schemas.microsoft.com/office/drawing/2014/main" id="{0031DB3C-2491-4BA6-92EC-CD7C8C0FFC46}"/>
                </a:ext>
              </a:extLst>
            </p:cNvPr>
            <p:cNvCxnSpPr/>
            <p:nvPr/>
          </p:nvCxnSpPr>
          <p:spPr>
            <a:xfrm flipV="1">
              <a:off x="3206496" y="2983170"/>
              <a:ext cx="0" cy="589086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41">
              <a:extLst>
                <a:ext uri="{FF2B5EF4-FFF2-40B4-BE49-F238E27FC236}">
                  <a16:creationId xmlns:a16="http://schemas.microsoft.com/office/drawing/2014/main" id="{4A1A27AD-45B4-40DD-9A29-B9A544BC9F1E}"/>
                </a:ext>
              </a:extLst>
            </p:cNvPr>
            <p:cNvCxnSpPr/>
            <p:nvPr/>
          </p:nvCxnSpPr>
          <p:spPr>
            <a:xfrm flipH="1">
              <a:off x="3218434" y="3565906"/>
              <a:ext cx="595082" cy="0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42">
              <a:extLst>
                <a:ext uri="{FF2B5EF4-FFF2-40B4-BE49-F238E27FC236}">
                  <a16:creationId xmlns:a16="http://schemas.microsoft.com/office/drawing/2014/main" id="{7A6D8C97-564F-46F3-9FE7-53749313236C}"/>
                </a:ext>
              </a:extLst>
            </p:cNvPr>
            <p:cNvCxnSpPr/>
            <p:nvPr/>
          </p:nvCxnSpPr>
          <p:spPr>
            <a:xfrm>
              <a:off x="3912282" y="3334721"/>
              <a:ext cx="0" cy="514351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43">
              <a:extLst>
                <a:ext uri="{FF2B5EF4-FFF2-40B4-BE49-F238E27FC236}">
                  <a16:creationId xmlns:a16="http://schemas.microsoft.com/office/drawing/2014/main" id="{864E5524-E419-42E4-97D4-0516C091AD0C}"/>
                </a:ext>
              </a:extLst>
            </p:cNvPr>
            <p:cNvCxnSpPr/>
            <p:nvPr/>
          </p:nvCxnSpPr>
          <p:spPr>
            <a:xfrm flipH="1">
              <a:off x="3912282" y="3562350"/>
              <a:ext cx="494618" cy="0"/>
            </a:xfrm>
            <a:prstGeom prst="line">
              <a:avLst/>
            </a:prstGeom>
            <a:ln w="285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44">
              <a:extLst>
                <a:ext uri="{FF2B5EF4-FFF2-40B4-BE49-F238E27FC236}">
                  <a16:creationId xmlns:a16="http://schemas.microsoft.com/office/drawing/2014/main" id="{B59A8921-7707-4BBC-B689-701E539B6E97}"/>
                </a:ext>
              </a:extLst>
            </p:cNvPr>
            <p:cNvSpPr txBox="1"/>
            <p:nvPr/>
          </p:nvSpPr>
          <p:spPr>
            <a:xfrm>
              <a:off x="3709058" y="2978133"/>
              <a:ext cx="340932" cy="459441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b="1" i="1" dirty="0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</a:t>
              </a:r>
            </a:p>
          </p:txBody>
        </p:sp>
        <p:sp>
          <p:nvSpPr>
            <p:cNvPr id="25" name="Textfeld 46">
              <a:extLst>
                <a:ext uri="{FF2B5EF4-FFF2-40B4-BE49-F238E27FC236}">
                  <a16:creationId xmlns:a16="http://schemas.microsoft.com/office/drawing/2014/main" id="{2BD11439-BA98-4D69-AF82-6D6B4EEC62AF}"/>
                </a:ext>
              </a:extLst>
            </p:cNvPr>
            <p:cNvSpPr txBox="1"/>
            <p:nvPr/>
          </p:nvSpPr>
          <p:spPr>
            <a:xfrm>
              <a:off x="3571326" y="3171747"/>
              <a:ext cx="340932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b="1" dirty="0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</a:t>
              </a:r>
            </a:p>
          </p:txBody>
        </p:sp>
        <p:sp>
          <p:nvSpPr>
            <p:cNvPr id="26" name="Textfeld 47">
              <a:extLst>
                <a:ext uri="{FF2B5EF4-FFF2-40B4-BE49-F238E27FC236}">
                  <a16:creationId xmlns:a16="http://schemas.microsoft.com/office/drawing/2014/main" id="{B1AD3001-4EA7-4EA8-BD21-9247C384A2C1}"/>
                </a:ext>
              </a:extLst>
            </p:cNvPr>
            <p:cNvSpPr txBox="1"/>
            <p:nvPr/>
          </p:nvSpPr>
          <p:spPr>
            <a:xfrm>
              <a:off x="3874182" y="3191195"/>
              <a:ext cx="340932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b="1" dirty="0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</a:t>
              </a:r>
            </a:p>
          </p:txBody>
        </p:sp>
        <p:cxnSp>
          <p:nvCxnSpPr>
            <p:cNvPr id="27" name="Gerade Verbindung 48">
              <a:extLst>
                <a:ext uri="{FF2B5EF4-FFF2-40B4-BE49-F238E27FC236}">
                  <a16:creationId xmlns:a16="http://schemas.microsoft.com/office/drawing/2014/main" id="{1C8EF39D-BDDD-4CCF-AF0C-F65AC357FA6B}"/>
                </a:ext>
              </a:extLst>
            </p:cNvPr>
            <p:cNvCxnSpPr/>
            <p:nvPr/>
          </p:nvCxnSpPr>
          <p:spPr>
            <a:xfrm flipH="1">
              <a:off x="2419350" y="2429810"/>
              <a:ext cx="60426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49">
              <a:extLst>
                <a:ext uri="{FF2B5EF4-FFF2-40B4-BE49-F238E27FC236}">
                  <a16:creationId xmlns:a16="http://schemas.microsoft.com/office/drawing/2014/main" id="{367541C8-D9E5-43EA-817A-31A422CF9312}"/>
                </a:ext>
              </a:extLst>
            </p:cNvPr>
            <p:cNvCxnSpPr/>
            <p:nvPr/>
          </p:nvCxnSpPr>
          <p:spPr>
            <a:xfrm flipH="1">
              <a:off x="2419350" y="2969543"/>
              <a:ext cx="60426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50">
              <a:extLst>
                <a:ext uri="{FF2B5EF4-FFF2-40B4-BE49-F238E27FC236}">
                  <a16:creationId xmlns:a16="http://schemas.microsoft.com/office/drawing/2014/main" id="{5BA2A63E-2CEB-4CC0-9CC6-29522A6E1B50}"/>
                </a:ext>
              </a:extLst>
            </p:cNvPr>
            <p:cNvCxnSpPr/>
            <p:nvPr/>
          </p:nvCxnSpPr>
          <p:spPr>
            <a:xfrm flipV="1">
              <a:off x="2463800" y="2429810"/>
              <a:ext cx="0" cy="539733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 w="med" len="lg"/>
              <a:tailEnd type="arrow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51">
              <a:extLst>
                <a:ext uri="{FF2B5EF4-FFF2-40B4-BE49-F238E27FC236}">
                  <a16:creationId xmlns:a16="http://schemas.microsoft.com/office/drawing/2014/main" id="{DB640226-825F-4B18-AC4C-FBC023220AB6}"/>
                </a:ext>
              </a:extLst>
            </p:cNvPr>
            <p:cNvSpPr txBox="1"/>
            <p:nvPr/>
          </p:nvSpPr>
          <p:spPr>
            <a:xfrm>
              <a:off x="2413001" y="2485151"/>
              <a:ext cx="495300" cy="369332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z="1400" b="1" i="1" dirty="0">
                  <a:latin typeface="Times" panose="02020603050405020304" pitchFamily="18" charset="0"/>
                  <a:cs typeface="Times" panose="02020603050405020304" pitchFamily="18" charset="0"/>
                </a:rPr>
                <a:t>d,</a:t>
              </a:r>
              <a:r>
                <a:rPr lang="de-DE" sz="1400" b="1" i="1" dirty="0">
                  <a:latin typeface="Times" panose="02020603050405020304" pitchFamily="18" charset="0"/>
                  <a:cs typeface="Times" panose="02020603050405020304" pitchFamily="18" charset="0"/>
                  <a:sym typeface="Symbol"/>
                </a:rPr>
                <a:t></a:t>
              </a:r>
              <a:endParaRPr lang="de-DE" sz="1400" b="1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31" name="Textfeld 52">
              <a:extLst>
                <a:ext uri="{FF2B5EF4-FFF2-40B4-BE49-F238E27FC236}">
                  <a16:creationId xmlns:a16="http://schemas.microsoft.com/office/drawing/2014/main" id="{7C2C04D4-289D-4E2B-A507-674EAA38B43C}"/>
                </a:ext>
              </a:extLst>
            </p:cNvPr>
            <p:cNvSpPr txBox="1"/>
            <p:nvPr/>
          </p:nvSpPr>
          <p:spPr>
            <a:xfrm>
              <a:off x="3551220" y="2409953"/>
              <a:ext cx="1314562" cy="612588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300" dirty="0">
                  <a:solidFill>
                    <a:srgbClr val="008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vacuum</a:t>
              </a:r>
            </a:p>
            <a:p>
              <a:pPr algn="l"/>
              <a:r>
                <a:rPr lang="en-US" sz="1300" dirty="0">
                  <a:solidFill>
                    <a:srgbClr val="008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tube</a:t>
              </a:r>
            </a:p>
          </p:txBody>
        </p:sp>
        <p:sp>
          <p:nvSpPr>
            <p:cNvPr id="32" name="Ellipse 53">
              <a:extLst>
                <a:ext uri="{FF2B5EF4-FFF2-40B4-BE49-F238E27FC236}">
                  <a16:creationId xmlns:a16="http://schemas.microsoft.com/office/drawing/2014/main" id="{094B2A30-603C-49FF-AC68-FF2C5717EA30}"/>
                </a:ext>
              </a:extLst>
            </p:cNvPr>
            <p:cNvSpPr/>
            <p:nvPr/>
          </p:nvSpPr>
          <p:spPr>
            <a:xfrm>
              <a:off x="3155299" y="2758821"/>
              <a:ext cx="102393" cy="957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cxnSp>
          <p:nvCxnSpPr>
            <p:cNvPr id="33" name="Gerade Verbindung mit Pfeil 54">
              <a:extLst>
                <a:ext uri="{FF2B5EF4-FFF2-40B4-BE49-F238E27FC236}">
                  <a16:creationId xmlns:a16="http://schemas.microsoft.com/office/drawing/2014/main" id="{964C6FC7-12E6-4ABD-9F95-3BB9F96D3762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3206496" y="2545556"/>
              <a:ext cx="0" cy="213265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55">
              <a:extLst>
                <a:ext uri="{FF2B5EF4-FFF2-40B4-BE49-F238E27FC236}">
                  <a16:creationId xmlns:a16="http://schemas.microsoft.com/office/drawing/2014/main" id="{DCEA8C39-1921-4315-9F0F-4DD77D027D77}"/>
                </a:ext>
              </a:extLst>
            </p:cNvPr>
            <p:cNvSpPr txBox="1"/>
            <p:nvPr/>
          </p:nvSpPr>
          <p:spPr>
            <a:xfrm>
              <a:off x="3203102" y="2588414"/>
              <a:ext cx="505955" cy="43367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r>
                <a:rPr lang="de-DE" b="1" i="1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e</a:t>
              </a:r>
              <a:r>
                <a:rPr lang="de-DE" b="1" i="1" baseline="30000" dirty="0">
                  <a:solidFill>
                    <a:srgbClr val="FF000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</a:t>
              </a:r>
              <a:endParaRPr lang="de-DE" b="1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74DD153-D8D8-43C2-822D-79784E192CD0}"/>
              </a:ext>
            </a:extLst>
          </p:cNvPr>
          <p:cNvSpPr txBox="1"/>
          <p:nvPr/>
        </p:nvSpPr>
        <p:spPr>
          <a:xfrm>
            <a:off x="7282309" y="4707424"/>
            <a:ext cx="317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dirty="0">
                <a:latin typeface="Calibri" panose="020F0502020204030204" pitchFamily="34" charset="0"/>
              </a:rPr>
              <a:t>“</a:t>
            </a:r>
            <a:r>
              <a:rPr lang="ru-RU" altLang="de-DE" dirty="0">
                <a:latin typeface="Calibri" panose="020F0502020204030204" pitchFamily="34" charset="0"/>
              </a:rPr>
              <a:t>Спонтанные</a:t>
            </a:r>
            <a:r>
              <a:rPr lang="en-US" altLang="de-DE" dirty="0">
                <a:latin typeface="Calibri" panose="020F0502020204030204" pitchFamily="34" charset="0"/>
              </a:rPr>
              <a:t> </a:t>
            </a:r>
            <a:r>
              <a:rPr lang="ru-RU" altLang="de-DE" dirty="0">
                <a:latin typeface="Calibri" panose="020F0502020204030204" pitchFamily="34" charset="0"/>
              </a:rPr>
              <a:t>флуктуации тока</a:t>
            </a:r>
          </a:p>
          <a:p>
            <a:r>
              <a:rPr lang="ru-RU" altLang="de-DE" dirty="0">
                <a:latin typeface="Calibri" panose="020F0502020204030204" pitchFamily="34" charset="0"/>
              </a:rPr>
              <a:t>в</a:t>
            </a:r>
            <a:r>
              <a:rPr lang="en-US" altLang="de-DE" dirty="0">
                <a:latin typeface="Calibri" panose="020F0502020204030204" pitchFamily="34" charset="0"/>
              </a:rPr>
              <a:t> </a:t>
            </a:r>
            <a:r>
              <a:rPr lang="ru-RU" altLang="de-DE" dirty="0">
                <a:latin typeface="Calibri" panose="020F0502020204030204" pitchFamily="34" charset="0"/>
              </a:rPr>
              <a:t>различных</a:t>
            </a:r>
            <a:r>
              <a:rPr lang="en-US" altLang="de-DE" dirty="0">
                <a:latin typeface="Calibri" panose="020F0502020204030204" pitchFamily="34" charset="0"/>
              </a:rPr>
              <a:t> </a:t>
            </a:r>
            <a:r>
              <a:rPr lang="ru-RU" altLang="de-DE" dirty="0">
                <a:latin typeface="Calibri" panose="020F0502020204030204" pitchFamily="34" charset="0"/>
              </a:rPr>
              <a:t>проводниках</a:t>
            </a:r>
            <a:r>
              <a:rPr lang="en-US" altLang="de-DE" dirty="0">
                <a:latin typeface="Calibri" panose="020F0502020204030204" pitchFamily="34" charset="0"/>
              </a:rPr>
              <a:t>”,</a:t>
            </a:r>
            <a:endParaRPr lang="ru-RU" altLang="de-DE" dirty="0">
              <a:latin typeface="Calibri" panose="020F0502020204030204" pitchFamily="34" charset="0"/>
            </a:endParaRPr>
          </a:p>
          <a:p>
            <a:r>
              <a:rPr lang="en-US" altLang="de-DE" dirty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>Ann. Phys. 57 (1918)</a:t>
            </a:r>
            <a:endParaRPr lang="ru-RU" dirty="0"/>
          </a:p>
        </p:txBody>
      </p:sp>
      <p:sp>
        <p:nvSpPr>
          <p:cNvPr id="37" name="Номер слайда 36">
            <a:extLst>
              <a:ext uri="{FF2B5EF4-FFF2-40B4-BE49-F238E27FC236}">
                <a16:creationId xmlns:a16="http://schemas.microsoft.com/office/drawing/2014/main" id="{251C4E64-877E-4EA8-B0EC-BBB7FD9A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3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048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8E5A3-84ED-4AA4-A49F-FB97DD6C31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778" y="3357009"/>
            <a:ext cx="5094696" cy="302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6222" y="2420379"/>
            <a:ext cx="3661514" cy="244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4535" y="2171199"/>
            <a:ext cx="2952067" cy="1977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3307" y="1956935"/>
            <a:ext cx="2518779" cy="168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40633" y="0"/>
            <a:ext cx="10513166" cy="1325256"/>
          </a:xfrm>
          <a:prstGeom prst="rect">
            <a:avLst/>
          </a:prstGeom>
        </p:spPr>
        <p:txBody>
          <a:bodyPr/>
          <a:lstStyle/>
          <a:p>
            <a:pPr algn="ctr" defTabSz="1218926">
              <a:spcBef>
                <a:spcPct val="0"/>
              </a:spcBef>
              <a:defRPr/>
            </a:pPr>
            <a:r>
              <a:rPr lang="en-US" altLang="ru-RU" sz="5299" dirty="0">
                <a:latin typeface="+mj-lt"/>
                <a:ea typeface="+mj-ea"/>
                <a:cs typeface="+mj-cs"/>
              </a:rPr>
              <a:t>   </a:t>
            </a:r>
            <a:r>
              <a:rPr lang="ru-RU" altLang="ru-RU" sz="3999" dirty="0">
                <a:latin typeface="+mj-lt"/>
                <a:ea typeface="+mj-ea"/>
                <a:cs typeface="+mj-cs"/>
              </a:rPr>
              <a:t>Стохастическое охлаждение в </a:t>
            </a:r>
            <a:r>
              <a:rPr lang="ru-RU" altLang="ru-RU" sz="3999" dirty="0" err="1">
                <a:latin typeface="+mj-lt"/>
                <a:ea typeface="+mj-ea"/>
                <a:cs typeface="+mj-cs"/>
              </a:rPr>
              <a:t>Нуклотроне</a:t>
            </a:r>
            <a:endParaRPr lang="ru-RU" altLang="ru-RU" sz="3999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5853" y="1772829"/>
            <a:ext cx="2034704" cy="1368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744344" y="5156594"/>
            <a:ext cx="3923392" cy="129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 dirty="0">
                <a:latin typeface="Calibri" panose="020F0502020204030204" pitchFamily="34" charset="0"/>
              </a:rPr>
              <a:t>Длительность: </a:t>
            </a:r>
            <a:r>
              <a:rPr lang="ru-RU" altLang="ru-RU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480</a:t>
            </a:r>
            <a:r>
              <a:rPr lang="en-US" altLang="ru-RU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endParaRPr lang="ru-RU" altLang="ru-RU" sz="2400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l-GR" altLang="ru-RU" sz="2400" i="1" dirty="0">
                <a:latin typeface="Calibri" panose="020F0502020204030204" pitchFamily="34" charset="0"/>
              </a:rPr>
              <a:t>Δ</a:t>
            </a:r>
            <a:r>
              <a:rPr lang="en-US" altLang="ru-RU" sz="2400" i="1" dirty="0">
                <a:latin typeface="Calibri" panose="020F0502020204030204" pitchFamily="34" charset="0"/>
              </a:rPr>
              <a:t>p/p</a:t>
            </a:r>
            <a:r>
              <a:rPr lang="ru-RU" altLang="ru-RU" sz="2400" i="1" baseline="-25000" dirty="0">
                <a:latin typeface="Calibri" panose="020F0502020204030204" pitchFamily="34" charset="0"/>
              </a:rPr>
              <a:t>0</a:t>
            </a:r>
            <a:r>
              <a:rPr lang="ru-RU" altLang="ru-RU" sz="2400" dirty="0">
                <a:latin typeface="Calibri" panose="020F0502020204030204" pitchFamily="34" charset="0"/>
              </a:rPr>
              <a:t> </a:t>
            </a:r>
            <a:r>
              <a:rPr lang="en-US" altLang="ru-RU" sz="2400" dirty="0">
                <a:latin typeface="Calibri" panose="020F0502020204030204" pitchFamily="34" charset="0"/>
              </a:rPr>
              <a:t>(1e-3): </a:t>
            </a:r>
            <a:r>
              <a:rPr lang="en-US" altLang="ru-RU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0.55 -&gt; 0.25</a:t>
            </a:r>
            <a:endParaRPr lang="ru-RU" altLang="ru-RU" sz="24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688582" y="1988679"/>
            <a:ext cx="0" cy="30949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048860" y="1988677"/>
            <a:ext cx="0" cy="31679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688582" y="2133106"/>
            <a:ext cx="36027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8904433" y="1844249"/>
            <a:ext cx="287271" cy="288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91703" y="1844248"/>
            <a:ext cx="1225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26"/>
          <p:cNvSpPr>
            <a:spLocks noChangeArrowheads="1"/>
          </p:cNvSpPr>
          <p:nvPr/>
        </p:nvSpPr>
        <p:spPr bwMode="auto">
          <a:xfrm>
            <a:off x="9455168" y="1547454"/>
            <a:ext cx="741185" cy="3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~</a:t>
            </a:r>
            <a:r>
              <a:rPr lang="ru-RU" alt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70</a:t>
            </a:r>
            <a:r>
              <a:rPr lang="en-US" altLang="ru-RU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ps</a:t>
            </a:r>
            <a:endParaRPr lang="ru-RU" altLang="ru-RU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F72FCA-341D-44D0-8F0A-4C3B2C1DD437}"/>
              </a:ext>
            </a:extLst>
          </p:cNvPr>
          <p:cNvSpPr txBox="1"/>
          <p:nvPr/>
        </p:nvSpPr>
        <p:spPr>
          <a:xfrm>
            <a:off x="3172764" y="3013502"/>
            <a:ext cx="5846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6919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116D2-A8AA-43DA-B887-4C315390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Суммарный сигнал равновесной частицы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23E80C-D4ED-4B27-ADE3-4ACDA2AE5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00" y="2663031"/>
            <a:ext cx="3428999" cy="2676525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A610008-F997-4655-89A5-2D6666EE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4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09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116D2-A8AA-43DA-B887-4C315390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Суммарный сигнал равновесной частицы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5E272-6883-49AC-B00D-16D807D5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5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07AB6D-EA5C-4919-A589-CE6173152B9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88" y="1569178"/>
            <a:ext cx="4258412" cy="200062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23E80C-D4ED-4B27-ADE3-4ACDA2AE5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00" y="2663031"/>
            <a:ext cx="3429000" cy="2676525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81BD82-1767-40B2-9167-30AB93C3C54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88" y="3912497"/>
            <a:ext cx="4258412" cy="2101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22DD11-E481-46F3-83B0-2EB3164CB2BC}"/>
              </a:ext>
            </a:extLst>
          </p:cNvPr>
          <p:cNvSpPr txBox="1"/>
          <p:nvPr/>
        </p:nvSpPr>
        <p:spPr>
          <a:xfrm>
            <a:off x="4060209" y="2200156"/>
            <a:ext cx="31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во временной области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B667B-2A7E-43ED-B470-32FA1D3B55F9}"/>
              </a:ext>
            </a:extLst>
          </p:cNvPr>
          <p:cNvSpPr txBox="1"/>
          <p:nvPr/>
        </p:nvSpPr>
        <p:spPr>
          <a:xfrm>
            <a:off x="4060208" y="4713619"/>
            <a:ext cx="28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в частотной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098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9661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1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3116D2-A8AA-43DA-B887-4C315390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3"/>
            <a:ext cx="10515600" cy="1325563"/>
          </a:xfrm>
        </p:spPr>
        <p:txBody>
          <a:bodyPr/>
          <a:lstStyle/>
          <a:p>
            <a:r>
              <a:rPr lang="ru-RU" dirty="0"/>
              <a:t>Суммарный сигнал нескольких частиц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B5E272-6883-49AC-B00D-16D807D5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6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337B14F-630E-4A0B-8BE0-5C31D85E0C16}"/>
              </a:ext>
            </a:extLst>
          </p:cNvPr>
          <p:cNvGrpSpPr/>
          <p:nvPr/>
        </p:nvGrpSpPr>
        <p:grpSpPr>
          <a:xfrm>
            <a:off x="838200" y="1890192"/>
            <a:ext cx="4442049" cy="2020962"/>
            <a:chOff x="838200" y="3013038"/>
            <a:chExt cx="4442049" cy="202096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feld 29">
                  <a:extLst>
                    <a:ext uri="{FF2B5EF4-FFF2-40B4-BE49-F238E27FC236}">
                      <a16:creationId xmlns:a16="http://schemas.microsoft.com/office/drawing/2014/main" id="{98E66CEB-B9EA-4ADB-B51C-E0ED2A203AC2}"/>
                    </a:ext>
                  </a:extLst>
                </p:cNvPr>
                <p:cNvSpPr txBox="1"/>
                <p:nvPr/>
              </p:nvSpPr>
              <p:spPr>
                <a:xfrm>
                  <a:off x="2197402" y="4664668"/>
                  <a:ext cx="13539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Times" panose="02020603050405020304" pitchFamily="18" charset="0"/>
                    </a:rPr>
                    <a:t>time</a:t>
                  </a:r>
                  <a:r>
                    <a:rPr lang="en-US" b="1" i="1" dirty="0">
                      <a:latin typeface="Calibri" panose="020F0502020204030204" pitchFamily="34" charset="0"/>
                      <a:cs typeface="Times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i="1" dirty="0">
                    <a:latin typeface="Calibri" panose="020F0502020204030204" pitchFamily="34" charset="0"/>
                    <a:cs typeface="Times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7" name="Textfeld 29">
                  <a:extLst>
                    <a:ext uri="{FF2B5EF4-FFF2-40B4-BE49-F238E27FC236}">
                      <a16:creationId xmlns:a16="http://schemas.microsoft.com/office/drawing/2014/main" id="{98E66CEB-B9EA-4ADB-B51C-E0ED2A203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402" y="4664668"/>
                  <a:ext cx="1353961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3587" t="-116393" r="-12108" b="-1754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Gerade Verbindung mit Pfeil 3">
              <a:extLst>
                <a:ext uri="{FF2B5EF4-FFF2-40B4-BE49-F238E27FC236}">
                  <a16:creationId xmlns:a16="http://schemas.microsoft.com/office/drawing/2014/main" id="{FC183ADB-34DD-494A-9A93-81142BD1A346}"/>
                </a:ext>
              </a:extLst>
            </p:cNvPr>
            <p:cNvCxnSpPr/>
            <p:nvPr/>
          </p:nvCxnSpPr>
          <p:spPr bwMode="auto">
            <a:xfrm flipV="1">
              <a:off x="1499688" y="3290735"/>
              <a:ext cx="0" cy="1216788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mit Pfeil 23">
              <a:extLst>
                <a:ext uri="{FF2B5EF4-FFF2-40B4-BE49-F238E27FC236}">
                  <a16:creationId xmlns:a16="http://schemas.microsoft.com/office/drawing/2014/main" id="{057C7230-EB3C-4961-8B8D-62EFFAF5C327}"/>
                </a:ext>
              </a:extLst>
            </p:cNvPr>
            <p:cNvCxnSpPr/>
            <p:nvPr/>
          </p:nvCxnSpPr>
          <p:spPr bwMode="auto">
            <a:xfrm>
              <a:off x="1499688" y="4507524"/>
              <a:ext cx="2756999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feld 17">
                  <a:extLst>
                    <a:ext uri="{FF2B5EF4-FFF2-40B4-BE49-F238E27FC236}">
                      <a16:creationId xmlns:a16="http://schemas.microsoft.com/office/drawing/2014/main" id="{2CA761D0-04C2-4147-9D7B-2FE8AC7EE648}"/>
                    </a:ext>
                  </a:extLst>
                </p:cNvPr>
                <p:cNvSpPr txBox="1"/>
                <p:nvPr/>
              </p:nvSpPr>
              <p:spPr>
                <a:xfrm>
                  <a:off x="838200" y="3264199"/>
                  <a:ext cx="6614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i="1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0" name="Textfeld 17">
                  <a:extLst>
                    <a:ext uri="{FF2B5EF4-FFF2-40B4-BE49-F238E27FC236}">
                      <a16:creationId xmlns:a16="http://schemas.microsoft.com/office/drawing/2014/main" id="{2CA761D0-04C2-4147-9D7B-2FE8AC7EE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264199"/>
                  <a:ext cx="661488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Gerade Verbindung 19">
              <a:extLst>
                <a:ext uri="{FF2B5EF4-FFF2-40B4-BE49-F238E27FC236}">
                  <a16:creationId xmlns:a16="http://schemas.microsoft.com/office/drawing/2014/main" id="{8C767FF5-0F8E-4C31-9B22-DCC06BE90881}"/>
                </a:ext>
              </a:extLst>
            </p:cNvPr>
            <p:cNvCxnSpPr/>
            <p:nvPr/>
          </p:nvCxnSpPr>
          <p:spPr bwMode="auto">
            <a:xfrm flipV="1">
              <a:off x="1499688" y="3760278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32">
              <a:extLst>
                <a:ext uri="{FF2B5EF4-FFF2-40B4-BE49-F238E27FC236}">
                  <a16:creationId xmlns:a16="http://schemas.microsoft.com/office/drawing/2014/main" id="{65E03994-2D5E-4D6C-BB22-E14198D6C014}"/>
                </a:ext>
              </a:extLst>
            </p:cNvPr>
            <p:cNvCxnSpPr/>
            <p:nvPr/>
          </p:nvCxnSpPr>
          <p:spPr bwMode="auto">
            <a:xfrm flipV="1">
              <a:off x="2020266" y="3786814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33">
              <a:extLst>
                <a:ext uri="{FF2B5EF4-FFF2-40B4-BE49-F238E27FC236}">
                  <a16:creationId xmlns:a16="http://schemas.microsoft.com/office/drawing/2014/main" id="{22312651-77D2-40ED-BBD0-34B04A4815EE}"/>
                </a:ext>
              </a:extLst>
            </p:cNvPr>
            <p:cNvCxnSpPr/>
            <p:nvPr/>
          </p:nvCxnSpPr>
          <p:spPr bwMode="auto">
            <a:xfrm flipV="1">
              <a:off x="3704646" y="3786814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34">
              <a:extLst>
                <a:ext uri="{FF2B5EF4-FFF2-40B4-BE49-F238E27FC236}">
                  <a16:creationId xmlns:a16="http://schemas.microsoft.com/office/drawing/2014/main" id="{CC384008-6112-49F7-96BB-8709D8C66A71}"/>
                </a:ext>
              </a:extLst>
            </p:cNvPr>
            <p:cNvCxnSpPr/>
            <p:nvPr/>
          </p:nvCxnSpPr>
          <p:spPr bwMode="auto">
            <a:xfrm flipV="1">
              <a:off x="3131368" y="3779475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35">
              <a:extLst>
                <a:ext uri="{FF2B5EF4-FFF2-40B4-BE49-F238E27FC236}">
                  <a16:creationId xmlns:a16="http://schemas.microsoft.com/office/drawing/2014/main" id="{CF50074F-4414-453B-B2DE-B2481D011135}"/>
                </a:ext>
              </a:extLst>
            </p:cNvPr>
            <p:cNvCxnSpPr/>
            <p:nvPr/>
          </p:nvCxnSpPr>
          <p:spPr bwMode="auto">
            <a:xfrm flipV="1">
              <a:off x="2602167" y="3779475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47">
              <a:extLst>
                <a:ext uri="{FF2B5EF4-FFF2-40B4-BE49-F238E27FC236}">
                  <a16:creationId xmlns:a16="http://schemas.microsoft.com/office/drawing/2014/main" id="{3BEE6301-65C5-4503-A130-31CB969EC744}"/>
                </a:ext>
              </a:extLst>
            </p:cNvPr>
            <p:cNvCxnSpPr/>
            <p:nvPr/>
          </p:nvCxnSpPr>
          <p:spPr bwMode="auto">
            <a:xfrm flipV="1">
              <a:off x="1527779" y="3770536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48">
              <a:extLst>
                <a:ext uri="{FF2B5EF4-FFF2-40B4-BE49-F238E27FC236}">
                  <a16:creationId xmlns:a16="http://schemas.microsoft.com/office/drawing/2014/main" id="{4D46F882-5EDC-4CE8-96B5-335C2F70D719}"/>
                </a:ext>
              </a:extLst>
            </p:cNvPr>
            <p:cNvCxnSpPr/>
            <p:nvPr/>
          </p:nvCxnSpPr>
          <p:spPr bwMode="auto">
            <a:xfrm flipV="1">
              <a:off x="1946123" y="3783925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49">
              <a:extLst>
                <a:ext uri="{FF2B5EF4-FFF2-40B4-BE49-F238E27FC236}">
                  <a16:creationId xmlns:a16="http://schemas.microsoft.com/office/drawing/2014/main" id="{DF423E9A-7528-43B8-BC4A-0A92C3CF7B8C}"/>
                </a:ext>
              </a:extLst>
            </p:cNvPr>
            <p:cNvCxnSpPr/>
            <p:nvPr/>
          </p:nvCxnSpPr>
          <p:spPr bwMode="auto">
            <a:xfrm flipV="1">
              <a:off x="2495952" y="3790160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 Verbindung 50">
              <a:extLst>
                <a:ext uri="{FF2B5EF4-FFF2-40B4-BE49-F238E27FC236}">
                  <a16:creationId xmlns:a16="http://schemas.microsoft.com/office/drawing/2014/main" id="{F9A70FD7-1607-4CD1-A00B-C2AD8FB411E3}"/>
                </a:ext>
              </a:extLst>
            </p:cNvPr>
            <p:cNvCxnSpPr/>
            <p:nvPr/>
          </p:nvCxnSpPr>
          <p:spPr bwMode="auto">
            <a:xfrm flipV="1">
              <a:off x="2990262" y="3786794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51">
              <a:extLst>
                <a:ext uri="{FF2B5EF4-FFF2-40B4-BE49-F238E27FC236}">
                  <a16:creationId xmlns:a16="http://schemas.microsoft.com/office/drawing/2014/main" id="{28A9D667-8C44-42B9-91AF-25BF4785A163}"/>
                </a:ext>
              </a:extLst>
            </p:cNvPr>
            <p:cNvCxnSpPr/>
            <p:nvPr/>
          </p:nvCxnSpPr>
          <p:spPr bwMode="auto">
            <a:xfrm flipV="1">
              <a:off x="3531440" y="3794155"/>
              <a:ext cx="0" cy="72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feld 58">
                  <a:extLst>
                    <a:ext uri="{FF2B5EF4-FFF2-40B4-BE49-F238E27FC236}">
                      <a16:creationId xmlns:a16="http://schemas.microsoft.com/office/drawing/2014/main" id="{33263654-2B83-4416-A280-4FA5ED35A55D}"/>
                    </a:ext>
                  </a:extLst>
                </p:cNvPr>
                <p:cNvSpPr txBox="1"/>
                <p:nvPr/>
              </p:nvSpPr>
              <p:spPr>
                <a:xfrm>
                  <a:off x="1515125" y="3013038"/>
                  <a:ext cx="34850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rgbClr val="0000FF"/>
                      </a:solidFill>
                      <a:latin typeface="Calibri" panose="020F0502020204030204" pitchFamily="34" charset="0"/>
                      <a:cs typeface="Times" panose="02020603050405020304" pitchFamily="18" charset="0"/>
                    </a:rPr>
                    <a:t>Particle 1 rotates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Times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1" name="Textfeld 58">
                  <a:extLst>
                    <a:ext uri="{FF2B5EF4-FFF2-40B4-BE49-F238E27FC236}">
                      <a16:creationId xmlns:a16="http://schemas.microsoft.com/office/drawing/2014/main" id="{33263654-2B83-4416-A280-4FA5ED35A5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125" y="3013038"/>
                  <a:ext cx="348505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576" t="-116393" r="-4729" b="-1754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feld 52">
                  <a:extLst>
                    <a:ext uri="{FF2B5EF4-FFF2-40B4-BE49-F238E27FC236}">
                      <a16:creationId xmlns:a16="http://schemas.microsoft.com/office/drawing/2014/main" id="{F36B8041-0ACE-408A-819A-54CA785C1876}"/>
                    </a:ext>
                  </a:extLst>
                </p:cNvPr>
                <p:cNvSpPr txBox="1"/>
                <p:nvPr/>
              </p:nvSpPr>
              <p:spPr>
                <a:xfrm>
                  <a:off x="1507802" y="3252153"/>
                  <a:ext cx="37724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Times" panose="02020603050405020304" pitchFamily="18" charset="0"/>
                    </a:rPr>
                    <a:t>Particle 2 rotates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r>
                    <a:rPr lang="en-US" b="1" i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Times" panose="020206030504050203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22" name="Textfeld 52">
                  <a:extLst>
                    <a:ext uri="{FF2B5EF4-FFF2-40B4-BE49-F238E27FC236}">
                      <a16:creationId xmlns:a16="http://schemas.microsoft.com/office/drawing/2014/main" id="{F36B8041-0ACE-408A-819A-54CA785C1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802" y="3252153"/>
                  <a:ext cx="377244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292" t="-116393" b="-1754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feld 6">
              <a:extLst>
                <a:ext uri="{FF2B5EF4-FFF2-40B4-BE49-F238E27FC236}">
                  <a16:creationId xmlns:a16="http://schemas.microsoft.com/office/drawing/2014/main" id="{B802B56C-1CC3-4AC2-8D3C-98D7ECC51B5C}"/>
                </a:ext>
              </a:extLst>
            </p:cNvPr>
            <p:cNvSpPr txBox="1"/>
            <p:nvPr/>
          </p:nvSpPr>
          <p:spPr>
            <a:xfrm>
              <a:off x="1896583" y="4497705"/>
              <a:ext cx="238248" cy="255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24" name="Textfeld 60">
              <a:extLst>
                <a:ext uri="{FF2B5EF4-FFF2-40B4-BE49-F238E27FC236}">
                  <a16:creationId xmlns:a16="http://schemas.microsoft.com/office/drawing/2014/main" id="{81CBC2BC-4879-4A75-A2B3-3DE31CB728F5}"/>
                </a:ext>
              </a:extLst>
            </p:cNvPr>
            <p:cNvSpPr txBox="1"/>
            <p:nvPr/>
          </p:nvSpPr>
          <p:spPr>
            <a:xfrm>
              <a:off x="2484467" y="4497705"/>
              <a:ext cx="238248" cy="255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5" name="Textfeld 61">
              <a:extLst>
                <a:ext uri="{FF2B5EF4-FFF2-40B4-BE49-F238E27FC236}">
                  <a16:creationId xmlns:a16="http://schemas.microsoft.com/office/drawing/2014/main" id="{FD29C84D-1C98-4DDB-A6DF-D73CA7DE64BA}"/>
                </a:ext>
              </a:extLst>
            </p:cNvPr>
            <p:cNvSpPr txBox="1"/>
            <p:nvPr/>
          </p:nvSpPr>
          <p:spPr>
            <a:xfrm>
              <a:off x="2981289" y="4497705"/>
              <a:ext cx="238248" cy="255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26" name="Textfeld 62">
              <a:extLst>
                <a:ext uri="{FF2B5EF4-FFF2-40B4-BE49-F238E27FC236}">
                  <a16:creationId xmlns:a16="http://schemas.microsoft.com/office/drawing/2014/main" id="{A97D0B20-F170-4DA7-9006-B408C0A34C4B}"/>
                </a:ext>
              </a:extLst>
            </p:cNvPr>
            <p:cNvSpPr txBox="1"/>
            <p:nvPr/>
          </p:nvSpPr>
          <p:spPr>
            <a:xfrm>
              <a:off x="3598668" y="4497705"/>
              <a:ext cx="238248" cy="255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27" name="Textfeld 63">
              <a:extLst>
                <a:ext uri="{FF2B5EF4-FFF2-40B4-BE49-F238E27FC236}">
                  <a16:creationId xmlns:a16="http://schemas.microsoft.com/office/drawing/2014/main" id="{DF49D887-3668-458E-9472-5E037D4B4D77}"/>
                </a:ext>
              </a:extLst>
            </p:cNvPr>
            <p:cNvSpPr txBox="1"/>
            <p:nvPr/>
          </p:nvSpPr>
          <p:spPr>
            <a:xfrm>
              <a:off x="1367403" y="4487709"/>
              <a:ext cx="238248" cy="255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</p:grpSp>
      <p:sp>
        <p:nvSpPr>
          <p:cNvPr id="28" name="Pfeil nach rechts 7">
            <a:extLst>
              <a:ext uri="{FF2B5EF4-FFF2-40B4-BE49-F238E27FC236}">
                <a16:creationId xmlns:a16="http://schemas.microsoft.com/office/drawing/2014/main" id="{D5AD7747-3E14-4AE6-A546-37B2411A886F}"/>
              </a:ext>
            </a:extLst>
          </p:cNvPr>
          <p:cNvSpPr/>
          <p:nvPr/>
        </p:nvSpPr>
        <p:spPr bwMode="auto">
          <a:xfrm>
            <a:off x="5724045" y="2753662"/>
            <a:ext cx="960477" cy="294022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8C12867-BE37-43B5-AF57-D82DDF155149}"/>
              </a:ext>
            </a:extLst>
          </p:cNvPr>
          <p:cNvGrpSpPr/>
          <p:nvPr/>
        </p:nvGrpSpPr>
        <p:grpSpPr>
          <a:xfrm>
            <a:off x="7128318" y="1907537"/>
            <a:ext cx="4225482" cy="1986272"/>
            <a:chOff x="5769116" y="3106069"/>
            <a:chExt cx="4225482" cy="1986272"/>
          </a:xfrm>
        </p:grpSpPr>
        <p:cxnSp>
          <p:nvCxnSpPr>
            <p:cNvPr id="29" name="Gerade Verbindung mit Pfeil 39">
              <a:extLst>
                <a:ext uri="{FF2B5EF4-FFF2-40B4-BE49-F238E27FC236}">
                  <a16:creationId xmlns:a16="http://schemas.microsoft.com/office/drawing/2014/main" id="{B2518959-774C-4E61-B960-2AAB4BB472AA}"/>
                </a:ext>
              </a:extLst>
            </p:cNvPr>
            <p:cNvCxnSpPr/>
            <p:nvPr/>
          </p:nvCxnSpPr>
          <p:spPr bwMode="auto">
            <a:xfrm>
              <a:off x="6399416" y="4591567"/>
              <a:ext cx="2662757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feld 40">
                  <a:extLst>
                    <a:ext uri="{FF2B5EF4-FFF2-40B4-BE49-F238E27FC236}">
                      <a16:creationId xmlns:a16="http://schemas.microsoft.com/office/drawing/2014/main" id="{0FE9899B-524B-4156-8595-54238C34CF0F}"/>
                    </a:ext>
                  </a:extLst>
                </p:cNvPr>
                <p:cNvSpPr txBox="1"/>
                <p:nvPr/>
              </p:nvSpPr>
              <p:spPr>
                <a:xfrm>
                  <a:off x="5769116" y="3373421"/>
                  <a:ext cx="6388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i="1" dirty="0">
                    <a:latin typeface="Times" panose="02020603050405020304" pitchFamily="18" charset="0"/>
                    <a:cs typeface="Times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0" name="Textfeld 40">
                  <a:extLst>
                    <a:ext uri="{FF2B5EF4-FFF2-40B4-BE49-F238E27FC236}">
                      <a16:creationId xmlns:a16="http://schemas.microsoft.com/office/drawing/2014/main" id="{0FE9899B-524B-4156-8595-54238C34C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9116" y="3373421"/>
                  <a:ext cx="63887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feld 41">
                  <a:extLst>
                    <a:ext uri="{FF2B5EF4-FFF2-40B4-BE49-F238E27FC236}">
                      <a16:creationId xmlns:a16="http://schemas.microsoft.com/office/drawing/2014/main" id="{63A00542-A462-467A-B80F-406EB5402F31}"/>
                    </a:ext>
                  </a:extLst>
                </p:cNvPr>
                <p:cNvSpPr txBox="1"/>
                <p:nvPr/>
              </p:nvSpPr>
              <p:spPr>
                <a:xfrm>
                  <a:off x="6286938" y="4723009"/>
                  <a:ext cx="29196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Calibri" panose="020F0502020204030204" pitchFamily="34" charset="0"/>
                      <a:cs typeface="Times" panose="02020603050405020304" pitchFamily="18" charset="0"/>
                    </a:rPr>
                    <a:t>harmonic number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" panose="020206030504050203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b="1" i="1" dirty="0">
                    <a:latin typeface="Calibri" panose="020F0502020204030204" pitchFamily="34" charset="0"/>
                    <a:cs typeface="Times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1" name="Textfeld 41">
                  <a:extLst>
                    <a:ext uri="{FF2B5EF4-FFF2-40B4-BE49-F238E27FC236}">
                      <a16:creationId xmlns:a16="http://schemas.microsoft.com/office/drawing/2014/main" id="{63A00542-A462-467A-B80F-406EB5402F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938" y="4723009"/>
                  <a:ext cx="291965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70" t="-116393" r="-11065" b="-17541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Gerade Verbindung 42">
              <a:extLst>
                <a:ext uri="{FF2B5EF4-FFF2-40B4-BE49-F238E27FC236}">
                  <a16:creationId xmlns:a16="http://schemas.microsoft.com/office/drawing/2014/main" id="{D506863A-C95F-4334-8850-EE4154E2A5FB}"/>
                </a:ext>
              </a:extLst>
            </p:cNvPr>
            <p:cNvCxnSpPr/>
            <p:nvPr/>
          </p:nvCxnSpPr>
          <p:spPr bwMode="auto">
            <a:xfrm flipV="1">
              <a:off x="6399416" y="4233349"/>
              <a:ext cx="0" cy="36153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43">
              <a:extLst>
                <a:ext uri="{FF2B5EF4-FFF2-40B4-BE49-F238E27FC236}">
                  <a16:creationId xmlns:a16="http://schemas.microsoft.com/office/drawing/2014/main" id="{05B262FB-2017-4CC1-A510-43F661E00747}"/>
                </a:ext>
              </a:extLst>
            </p:cNvPr>
            <p:cNvCxnSpPr/>
            <p:nvPr/>
          </p:nvCxnSpPr>
          <p:spPr bwMode="auto">
            <a:xfrm flipV="1">
              <a:off x="6902200" y="3877318"/>
              <a:ext cx="0" cy="7142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44">
              <a:extLst>
                <a:ext uri="{FF2B5EF4-FFF2-40B4-BE49-F238E27FC236}">
                  <a16:creationId xmlns:a16="http://schemas.microsoft.com/office/drawing/2014/main" id="{B18AC848-E677-4D59-9E14-B468698D9C0E}"/>
                </a:ext>
              </a:extLst>
            </p:cNvPr>
            <p:cNvCxnSpPr/>
            <p:nvPr/>
          </p:nvCxnSpPr>
          <p:spPr bwMode="auto">
            <a:xfrm flipV="1">
              <a:off x="8529004" y="3877318"/>
              <a:ext cx="0" cy="7142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45">
              <a:extLst>
                <a:ext uri="{FF2B5EF4-FFF2-40B4-BE49-F238E27FC236}">
                  <a16:creationId xmlns:a16="http://schemas.microsoft.com/office/drawing/2014/main" id="{1BF00D49-4901-44F2-816A-797A4276A2AD}"/>
                </a:ext>
              </a:extLst>
            </p:cNvPr>
            <p:cNvCxnSpPr/>
            <p:nvPr/>
          </p:nvCxnSpPr>
          <p:spPr bwMode="auto">
            <a:xfrm flipV="1">
              <a:off x="7975321" y="3870044"/>
              <a:ext cx="0" cy="7142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46">
              <a:extLst>
                <a:ext uri="{FF2B5EF4-FFF2-40B4-BE49-F238E27FC236}">
                  <a16:creationId xmlns:a16="http://schemas.microsoft.com/office/drawing/2014/main" id="{FEFF29AF-267A-49ED-AB41-CA81C2B2EDFA}"/>
                </a:ext>
              </a:extLst>
            </p:cNvPr>
            <p:cNvCxnSpPr/>
            <p:nvPr/>
          </p:nvCxnSpPr>
          <p:spPr bwMode="auto">
            <a:xfrm flipV="1">
              <a:off x="7464210" y="3870045"/>
              <a:ext cx="0" cy="7142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53">
              <a:extLst>
                <a:ext uri="{FF2B5EF4-FFF2-40B4-BE49-F238E27FC236}">
                  <a16:creationId xmlns:a16="http://schemas.microsoft.com/office/drawing/2014/main" id="{3B000AF6-2538-4017-BA86-7BD0A349FE22}"/>
                </a:ext>
              </a:extLst>
            </p:cNvPr>
            <p:cNvCxnSpPr/>
            <p:nvPr/>
          </p:nvCxnSpPr>
          <p:spPr bwMode="auto">
            <a:xfrm flipV="1">
              <a:off x="6972477" y="3876897"/>
              <a:ext cx="0" cy="7142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54">
              <a:extLst>
                <a:ext uri="{FF2B5EF4-FFF2-40B4-BE49-F238E27FC236}">
                  <a16:creationId xmlns:a16="http://schemas.microsoft.com/office/drawing/2014/main" id="{10E556FF-2E7D-4746-BA1B-11EBCC3DBBD2}"/>
                </a:ext>
              </a:extLst>
            </p:cNvPr>
            <p:cNvCxnSpPr/>
            <p:nvPr/>
          </p:nvCxnSpPr>
          <p:spPr bwMode="auto">
            <a:xfrm flipV="1">
              <a:off x="7558644" y="3876225"/>
              <a:ext cx="0" cy="7142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55">
              <a:extLst>
                <a:ext uri="{FF2B5EF4-FFF2-40B4-BE49-F238E27FC236}">
                  <a16:creationId xmlns:a16="http://schemas.microsoft.com/office/drawing/2014/main" id="{90878DB5-08CC-4E33-92BE-5D61CCBF90C0}"/>
                </a:ext>
              </a:extLst>
            </p:cNvPr>
            <p:cNvCxnSpPr/>
            <p:nvPr/>
          </p:nvCxnSpPr>
          <p:spPr bwMode="auto">
            <a:xfrm flipV="1">
              <a:off x="8123692" y="3877318"/>
              <a:ext cx="0" cy="7142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56">
              <a:extLst>
                <a:ext uri="{FF2B5EF4-FFF2-40B4-BE49-F238E27FC236}">
                  <a16:creationId xmlns:a16="http://schemas.microsoft.com/office/drawing/2014/main" id="{6F116B59-CD29-42DA-BBD3-CCDB335A9D35}"/>
                </a:ext>
              </a:extLst>
            </p:cNvPr>
            <p:cNvCxnSpPr/>
            <p:nvPr/>
          </p:nvCxnSpPr>
          <p:spPr bwMode="auto">
            <a:xfrm flipV="1">
              <a:off x="8729631" y="3883361"/>
              <a:ext cx="0" cy="7142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feld 22">
                  <a:extLst>
                    <a:ext uri="{FF2B5EF4-FFF2-40B4-BE49-F238E27FC236}">
                      <a16:creationId xmlns:a16="http://schemas.microsoft.com/office/drawing/2014/main" id="{F222D937-D5AB-4BAB-BA7C-803D113E7937}"/>
                    </a:ext>
                  </a:extLst>
                </p:cNvPr>
                <p:cNvSpPr txBox="1"/>
                <p:nvPr/>
              </p:nvSpPr>
              <p:spPr>
                <a:xfrm>
                  <a:off x="6447154" y="3394638"/>
                  <a:ext cx="35474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Times" panose="02020603050405020304" pitchFamily="18" charset="0"/>
                    </a:rPr>
                    <a:t>Particle 2: lines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41" name="Textfeld 22">
                  <a:extLst>
                    <a:ext uri="{FF2B5EF4-FFF2-40B4-BE49-F238E27FC236}">
                      <a16:creationId xmlns:a16="http://schemas.microsoft.com/office/drawing/2014/main" id="{F222D937-D5AB-4BAB-BA7C-803D113E7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154" y="3394638"/>
                  <a:ext cx="354744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546" t="-8197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feld 57">
                  <a:extLst>
                    <a:ext uri="{FF2B5EF4-FFF2-40B4-BE49-F238E27FC236}">
                      <a16:creationId xmlns:a16="http://schemas.microsoft.com/office/drawing/2014/main" id="{81BA36A5-442A-453F-AEDE-AD1FD5CEAD95}"/>
                    </a:ext>
                  </a:extLst>
                </p:cNvPr>
                <p:cNvSpPr txBox="1"/>
                <p:nvPr/>
              </p:nvSpPr>
              <p:spPr>
                <a:xfrm>
                  <a:off x="6431860" y="3106069"/>
                  <a:ext cx="34771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n-US" dirty="0">
                      <a:solidFill>
                        <a:srgbClr val="0000FF"/>
                      </a:solidFill>
                      <a:latin typeface="Calibri" panose="020F0502020204030204" pitchFamily="34" charset="0"/>
                      <a:cs typeface="Times" panose="02020603050405020304" pitchFamily="18" charset="0"/>
                    </a:rPr>
                    <a:t>Particle 1: lines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b="1" i="1" dirty="0">
                      <a:solidFill>
                        <a:srgbClr val="0000FF"/>
                      </a:solidFill>
                      <a:latin typeface="Calibri" panose="020F0502020204030204" pitchFamily="34" charset="0"/>
                      <a:cs typeface="Times" panose="020206030504050203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42" name="Textfeld 57">
                  <a:extLst>
                    <a:ext uri="{FF2B5EF4-FFF2-40B4-BE49-F238E27FC236}">
                      <a16:creationId xmlns:a16="http://schemas.microsoft.com/office/drawing/2014/main" id="{81BA36A5-442A-453F-AEDE-AD1FD5CEAD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860" y="3106069"/>
                  <a:ext cx="347717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404" t="-9836" b="-2459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Gerade Verbindung 59">
              <a:extLst>
                <a:ext uri="{FF2B5EF4-FFF2-40B4-BE49-F238E27FC236}">
                  <a16:creationId xmlns:a16="http://schemas.microsoft.com/office/drawing/2014/main" id="{BDA1F32C-5DE7-42E9-897C-10B6B07DA3C2}"/>
                </a:ext>
              </a:extLst>
            </p:cNvPr>
            <p:cNvCxnSpPr/>
            <p:nvPr/>
          </p:nvCxnSpPr>
          <p:spPr bwMode="auto">
            <a:xfrm flipH="1" flipV="1">
              <a:off x="6431860" y="4233349"/>
              <a:ext cx="1" cy="36642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feld 64">
              <a:extLst>
                <a:ext uri="{FF2B5EF4-FFF2-40B4-BE49-F238E27FC236}">
                  <a16:creationId xmlns:a16="http://schemas.microsoft.com/office/drawing/2014/main" id="{18F493FD-A11D-4C5F-8BFB-F7816350BD5E}"/>
                </a:ext>
              </a:extLst>
            </p:cNvPr>
            <p:cNvSpPr txBox="1"/>
            <p:nvPr/>
          </p:nvSpPr>
          <p:spPr>
            <a:xfrm>
              <a:off x="6286938" y="4586170"/>
              <a:ext cx="230104" cy="2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45" name="Textfeld 65">
              <a:extLst>
                <a:ext uri="{FF2B5EF4-FFF2-40B4-BE49-F238E27FC236}">
                  <a16:creationId xmlns:a16="http://schemas.microsoft.com/office/drawing/2014/main" id="{9A6FBD70-5363-4A93-A215-665F67472B11}"/>
                </a:ext>
              </a:extLst>
            </p:cNvPr>
            <p:cNvSpPr txBox="1"/>
            <p:nvPr/>
          </p:nvSpPr>
          <p:spPr>
            <a:xfrm>
              <a:off x="6798030" y="4576458"/>
              <a:ext cx="230104" cy="2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46" name="Textfeld 66">
              <a:extLst>
                <a:ext uri="{FF2B5EF4-FFF2-40B4-BE49-F238E27FC236}">
                  <a16:creationId xmlns:a16="http://schemas.microsoft.com/office/drawing/2014/main" id="{BD3BAE71-4C48-4BBA-8DE2-60D407DF578B}"/>
                </a:ext>
              </a:extLst>
            </p:cNvPr>
            <p:cNvSpPr txBox="1"/>
            <p:nvPr/>
          </p:nvSpPr>
          <p:spPr>
            <a:xfrm>
              <a:off x="7394305" y="4576458"/>
              <a:ext cx="230104" cy="2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47" name="Textfeld 67">
              <a:extLst>
                <a:ext uri="{FF2B5EF4-FFF2-40B4-BE49-F238E27FC236}">
                  <a16:creationId xmlns:a16="http://schemas.microsoft.com/office/drawing/2014/main" id="{F49C396E-BAEC-4FAE-AE27-24B8DC5CD04A}"/>
                </a:ext>
              </a:extLst>
            </p:cNvPr>
            <p:cNvSpPr txBox="1"/>
            <p:nvPr/>
          </p:nvSpPr>
          <p:spPr>
            <a:xfrm>
              <a:off x="7905397" y="4566745"/>
              <a:ext cx="230104" cy="2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48" name="Textfeld 68">
              <a:extLst>
                <a:ext uri="{FF2B5EF4-FFF2-40B4-BE49-F238E27FC236}">
                  <a16:creationId xmlns:a16="http://schemas.microsoft.com/office/drawing/2014/main" id="{1B52342D-9B5F-49B9-96FF-1EFCDAD7329A}"/>
                </a:ext>
              </a:extLst>
            </p:cNvPr>
            <p:cNvSpPr txBox="1"/>
            <p:nvPr/>
          </p:nvSpPr>
          <p:spPr>
            <a:xfrm>
              <a:off x="8416490" y="4576458"/>
              <a:ext cx="230104" cy="25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cxnSp>
          <p:nvCxnSpPr>
            <p:cNvPr id="49" name="Gerade Verbindung mit Pfeil 38">
              <a:extLst>
                <a:ext uri="{FF2B5EF4-FFF2-40B4-BE49-F238E27FC236}">
                  <a16:creationId xmlns:a16="http://schemas.microsoft.com/office/drawing/2014/main" id="{CD5C7438-93FF-4258-A1CB-3611DEFB2529}"/>
                </a:ext>
              </a:extLst>
            </p:cNvPr>
            <p:cNvCxnSpPr/>
            <p:nvPr/>
          </p:nvCxnSpPr>
          <p:spPr bwMode="auto">
            <a:xfrm flipV="1">
              <a:off x="6399416" y="3385687"/>
              <a:ext cx="0" cy="120588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 Verbindung mit Pfeil 10">
              <a:extLst>
                <a:ext uri="{FF2B5EF4-FFF2-40B4-BE49-F238E27FC236}">
                  <a16:creationId xmlns:a16="http://schemas.microsoft.com/office/drawing/2014/main" id="{39C2EA86-C3BE-4834-934C-64361BDC4AE4}"/>
                </a:ext>
              </a:extLst>
            </p:cNvPr>
            <p:cNvCxnSpPr/>
            <p:nvPr/>
          </p:nvCxnSpPr>
          <p:spPr bwMode="auto">
            <a:xfrm>
              <a:off x="8270091" y="4186189"/>
              <a:ext cx="261451" cy="1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 Verbindung mit Pfeil 72">
              <a:extLst>
                <a:ext uri="{FF2B5EF4-FFF2-40B4-BE49-F238E27FC236}">
                  <a16:creationId xmlns:a16="http://schemas.microsoft.com/office/drawing/2014/main" id="{D7E2EC16-FEFE-47D3-B2D6-2C22465F59C6}"/>
                </a:ext>
              </a:extLst>
            </p:cNvPr>
            <p:cNvCxnSpPr/>
            <p:nvPr/>
          </p:nvCxnSpPr>
          <p:spPr bwMode="auto">
            <a:xfrm flipH="1" flipV="1">
              <a:off x="8729633" y="4186189"/>
              <a:ext cx="332540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925B8F6-C2EE-4095-B9F6-183EE619599E}"/>
                    </a:ext>
                  </a:extLst>
                </p:cNvPr>
                <p:cNvSpPr txBox="1"/>
                <p:nvPr/>
              </p:nvSpPr>
              <p:spPr>
                <a:xfrm>
                  <a:off x="9062173" y="4012145"/>
                  <a:ext cx="5188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4925B8F6-C2EE-4095-B9F6-183EE6195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2173" y="4012145"/>
                  <a:ext cx="518860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9412" t="-4444" r="-14118" b="-35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5C34A961-4233-4ADA-8AF9-AE82B6989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62" y="4032000"/>
            <a:ext cx="3420000" cy="21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Pfeil nach rechts 7">
            <a:extLst>
              <a:ext uri="{FF2B5EF4-FFF2-40B4-BE49-F238E27FC236}">
                <a16:creationId xmlns:a16="http://schemas.microsoft.com/office/drawing/2014/main" id="{EA3AAAA9-E287-4B04-AC9C-8D13EB0FD340}"/>
              </a:ext>
            </a:extLst>
          </p:cNvPr>
          <p:cNvSpPr/>
          <p:nvPr/>
        </p:nvSpPr>
        <p:spPr bwMode="auto">
          <a:xfrm>
            <a:off x="5724045" y="4925270"/>
            <a:ext cx="960477" cy="294022"/>
          </a:xfrm>
          <a:prstGeom prst="rightArrow">
            <a:avLst/>
          </a:prstGeom>
          <a:solidFill>
            <a:schemeClr val="accent1"/>
          </a:solidFill>
          <a:ln w="317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A0C3C02B-2B4A-4CCC-A812-FC3BAFA4B5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3332" y="3921084"/>
            <a:ext cx="3492637" cy="21852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FA03BA7-F14D-48B0-8339-E62E9C0B05EB}"/>
              </a:ext>
            </a:extLst>
          </p:cNvPr>
          <p:cNvSpPr txBox="1"/>
          <p:nvPr/>
        </p:nvSpPr>
        <p:spPr>
          <a:xfrm>
            <a:off x="2049901" y="1434955"/>
            <a:ext cx="2101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Временная область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815FD15-517D-46E8-A3D7-384C0595D55B}"/>
              </a:ext>
            </a:extLst>
          </p:cNvPr>
          <p:cNvSpPr txBox="1"/>
          <p:nvPr/>
        </p:nvSpPr>
        <p:spPr>
          <a:xfrm>
            <a:off x="8477539" y="1437952"/>
            <a:ext cx="16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Область частот</a:t>
            </a:r>
          </a:p>
        </p:txBody>
      </p:sp>
    </p:spTree>
    <p:extLst>
      <p:ext uri="{BB962C8B-B14F-4D97-AF65-F5344CB8AC3E}">
        <p14:creationId xmlns:p14="http://schemas.microsoft.com/office/powerpoint/2010/main" val="298916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6E263-CFF6-4CD2-A776-AE4493408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4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Продольный спектр </a:t>
            </a:r>
            <a:r>
              <a:rPr lang="ru-RU" sz="3200" dirty="0" err="1"/>
              <a:t>Шоттки</a:t>
            </a:r>
            <a:r>
              <a:rPr lang="ru-RU" sz="3200" dirty="0"/>
              <a:t> шума для распущенного пучка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2045F54-6C04-48D1-8810-8A0AC2A6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95" y="4100396"/>
            <a:ext cx="3420000" cy="218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4">
            <a:extLst>
              <a:ext uri="{FF2B5EF4-FFF2-40B4-BE49-F238E27FC236}">
                <a16:creationId xmlns:a16="http://schemas.microsoft.com/office/drawing/2014/main" id="{807B011E-114D-423F-A911-5305E5EF3842}"/>
              </a:ext>
            </a:extLst>
          </p:cNvPr>
          <p:cNvSpPr txBox="1"/>
          <p:nvPr/>
        </p:nvSpPr>
        <p:spPr>
          <a:xfrm>
            <a:off x="5387409" y="209572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 domain</a:t>
            </a:r>
          </a:p>
        </p:txBody>
      </p:sp>
      <p:sp>
        <p:nvSpPr>
          <p:cNvPr id="11" name="Textfeld 17">
            <a:extLst>
              <a:ext uri="{FF2B5EF4-FFF2-40B4-BE49-F238E27FC236}">
                <a16:creationId xmlns:a16="http://schemas.microsoft.com/office/drawing/2014/main" id="{DB71D2B2-37A1-4022-8A99-2E1A5672914C}"/>
              </a:ext>
            </a:extLst>
          </p:cNvPr>
          <p:cNvSpPr txBox="1"/>
          <p:nvPr/>
        </p:nvSpPr>
        <p:spPr>
          <a:xfrm>
            <a:off x="1993797" y="2097090"/>
            <a:ext cx="17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Область частот</a:t>
            </a:r>
            <a:r>
              <a:rPr lang="en-US" dirty="0"/>
              <a:t> 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:a16="http://schemas.microsoft.com/office/drawing/2014/main" id="{5012DB81-C782-4A64-9715-1F89C0EF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7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C3C519-FC23-4807-9D87-86635C8F51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442" y="3891421"/>
            <a:ext cx="4731569" cy="23922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513B56E-347E-44B1-A332-6A7EF87D5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682" y="1129843"/>
            <a:ext cx="3492637" cy="2185200"/>
          </a:xfrm>
          <a:prstGeom prst="rect">
            <a:avLst/>
          </a:prstGeom>
        </p:spPr>
      </p:pic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26EF70C-5EC3-45B5-8131-C8783CBEB3B4}"/>
              </a:ext>
            </a:extLst>
          </p:cNvPr>
          <p:cNvCxnSpPr/>
          <p:nvPr/>
        </p:nvCxnSpPr>
        <p:spPr>
          <a:xfrm>
            <a:off x="9821333" y="5581227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12D46085-BA7C-422F-BF16-95EB1EF62FBC}"/>
              </a:ext>
            </a:extLst>
          </p:cNvPr>
          <p:cNvCxnSpPr>
            <a:cxnSpLocks/>
          </p:cNvCxnSpPr>
          <p:nvPr/>
        </p:nvCxnSpPr>
        <p:spPr>
          <a:xfrm flipH="1">
            <a:off x="10590109" y="5581227"/>
            <a:ext cx="306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3093A0C-CF1A-4C6D-A55C-D38EEC7F56BF}"/>
              </a:ext>
            </a:extLst>
          </p:cNvPr>
          <p:cNvCxnSpPr/>
          <p:nvPr/>
        </p:nvCxnSpPr>
        <p:spPr>
          <a:xfrm>
            <a:off x="10132907" y="5581227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AADAEF5D-A5FC-4691-8B8B-38E744799CB6}"/>
              </a:ext>
            </a:extLst>
          </p:cNvPr>
          <p:cNvCxnSpPr/>
          <p:nvPr/>
        </p:nvCxnSpPr>
        <p:spPr>
          <a:xfrm>
            <a:off x="10126133" y="5581227"/>
            <a:ext cx="463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41D521F-7C20-4D07-8BBD-F2ACA146DDF5}"/>
              </a:ext>
            </a:extLst>
          </p:cNvPr>
          <p:cNvCxnSpPr/>
          <p:nvPr/>
        </p:nvCxnSpPr>
        <p:spPr>
          <a:xfrm>
            <a:off x="9306560" y="5134187"/>
            <a:ext cx="257387" cy="3386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CA32F706-0143-4E09-BB1F-9D77A0090791}"/>
              </a:ext>
            </a:extLst>
          </p:cNvPr>
          <p:cNvCxnSpPr/>
          <p:nvPr/>
        </p:nvCxnSpPr>
        <p:spPr>
          <a:xfrm>
            <a:off x="9252373" y="5276427"/>
            <a:ext cx="386080" cy="5012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92774FFA-B0D1-42EB-9D20-49BD310CE7FC}"/>
              </a:ext>
            </a:extLst>
          </p:cNvPr>
          <p:cNvCxnSpPr>
            <a:cxnSpLocks/>
          </p:cNvCxnSpPr>
          <p:nvPr/>
        </p:nvCxnSpPr>
        <p:spPr>
          <a:xfrm>
            <a:off x="9191413" y="5472853"/>
            <a:ext cx="546473" cy="5937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553E7F01-9585-4AB5-8D95-9E59C1721CB0}"/>
              </a:ext>
            </a:extLst>
          </p:cNvPr>
          <p:cNvCxnSpPr>
            <a:cxnSpLocks/>
          </p:cNvCxnSpPr>
          <p:nvPr/>
        </p:nvCxnSpPr>
        <p:spPr>
          <a:xfrm>
            <a:off x="9150014" y="5645759"/>
            <a:ext cx="397946" cy="4163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FD727407-4D0B-4AFF-BD64-6710EF7DB639}"/>
              </a:ext>
            </a:extLst>
          </p:cNvPr>
          <p:cNvCxnSpPr/>
          <p:nvPr/>
        </p:nvCxnSpPr>
        <p:spPr>
          <a:xfrm>
            <a:off x="9085309" y="5850336"/>
            <a:ext cx="249190" cy="2162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78AFCB1-F3C7-4137-9669-0EC8DD6A8BB8}"/>
              </a:ext>
            </a:extLst>
          </p:cNvPr>
          <p:cNvSpPr txBox="1"/>
          <p:nvPr/>
        </p:nvSpPr>
        <p:spPr>
          <a:xfrm>
            <a:off x="10152078" y="549455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σ</a:t>
            </a:r>
            <a:r>
              <a:rPr lang="en-US" i="1" baseline="-25000" dirty="0">
                <a:solidFill>
                  <a:srgbClr val="FF0000"/>
                </a:solidFill>
              </a:rPr>
              <a:t>f</a:t>
            </a:r>
            <a:endParaRPr lang="ru-RU" i="1" baseline="-25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C95062-A072-4891-8438-7038EAD6913A}"/>
              </a:ext>
            </a:extLst>
          </p:cNvPr>
          <p:cNvSpPr txBox="1"/>
          <p:nvPr/>
        </p:nvSpPr>
        <p:spPr>
          <a:xfrm>
            <a:off x="9429899" y="497418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~√</a:t>
            </a:r>
            <a:r>
              <a:rPr lang="en-US" i="1" dirty="0">
                <a:solidFill>
                  <a:srgbClr val="FF0000"/>
                </a:solidFill>
              </a:rPr>
              <a:t>N</a:t>
            </a:r>
            <a:endParaRPr lang="ru-RU" i="1" dirty="0">
              <a:solidFill>
                <a:srgbClr val="FF0000"/>
              </a:solidFill>
            </a:endParaRP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9B3C01B-F4EB-48AF-805C-4BF8EDC9AD86}"/>
              </a:ext>
            </a:extLst>
          </p:cNvPr>
          <p:cNvCxnSpPr/>
          <p:nvPr/>
        </p:nvCxnSpPr>
        <p:spPr>
          <a:xfrm>
            <a:off x="8398933" y="4544907"/>
            <a:ext cx="99568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D820151-CFBF-497D-A89A-7891914A1D97}"/>
              </a:ext>
            </a:extLst>
          </p:cNvPr>
          <p:cNvSpPr txBox="1"/>
          <p:nvPr/>
        </p:nvSpPr>
        <p:spPr>
          <a:xfrm>
            <a:off x="8763089" y="420214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i="1" baseline="-25000" dirty="0">
                <a:solidFill>
                  <a:srgbClr val="FF0000"/>
                </a:solidFill>
              </a:rPr>
              <a:t>0</a:t>
            </a:r>
            <a:endParaRPr lang="ru-RU" i="1" baseline="-25000" dirty="0">
              <a:solidFill>
                <a:srgbClr val="FF0000"/>
              </a:solidFill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72DF882-F7EE-44CD-8A11-D8B50571133B}"/>
              </a:ext>
            </a:extLst>
          </p:cNvPr>
          <p:cNvCxnSpPr>
            <a:cxnSpLocks/>
          </p:cNvCxnSpPr>
          <p:nvPr/>
        </p:nvCxnSpPr>
        <p:spPr>
          <a:xfrm>
            <a:off x="9013766" y="5956234"/>
            <a:ext cx="136248" cy="1338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026304A-26E8-4A9F-A86A-6E481439FFB0}"/>
              </a:ext>
            </a:extLst>
          </p:cNvPr>
          <p:cNvSpPr txBox="1"/>
          <p:nvPr/>
        </p:nvSpPr>
        <p:spPr>
          <a:xfrm>
            <a:off x="7842319" y="304923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endParaRPr lang="ru-RU" i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617D2AB-F162-4A23-931E-68658DB83023}"/>
              </a:ext>
            </a:extLst>
          </p:cNvPr>
          <p:cNvSpPr txBox="1"/>
          <p:nvPr/>
        </p:nvSpPr>
        <p:spPr>
          <a:xfrm rot="16200000">
            <a:off x="3770580" y="2006799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74B14F-5744-4B48-A31E-C1032EA567F2}"/>
              </a:ext>
            </a:extLst>
          </p:cNvPr>
          <p:cNvSpPr txBox="1"/>
          <p:nvPr/>
        </p:nvSpPr>
        <p:spPr>
          <a:xfrm rot="16200000">
            <a:off x="576630" y="4974182"/>
            <a:ext cx="78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power</a:t>
            </a:r>
            <a:endParaRPr lang="ru-RU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D783CC5-3597-495A-A80E-62CC7A7F406A}"/>
              </a:ext>
            </a:extLst>
          </p:cNvPr>
          <p:cNvSpPr txBox="1"/>
          <p:nvPr/>
        </p:nvSpPr>
        <p:spPr>
          <a:xfrm>
            <a:off x="4554095" y="598973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endParaRPr lang="ru-RU" i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687B4E-12CC-40B3-9575-054761E3093A}"/>
              </a:ext>
            </a:extLst>
          </p:cNvPr>
          <p:cNvSpPr txBox="1"/>
          <p:nvPr/>
        </p:nvSpPr>
        <p:spPr>
          <a:xfrm>
            <a:off x="8301164" y="2051661"/>
            <a:ext cx="3184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Спектр позволяет определить:</a:t>
            </a:r>
            <a:endParaRPr lang="en-US" dirty="0"/>
          </a:p>
          <a:p>
            <a:r>
              <a:rPr lang="ru-RU" dirty="0"/>
              <a:t>1. Частоту обращения </a:t>
            </a:r>
            <a:r>
              <a:rPr lang="en-US" i="1" dirty="0"/>
              <a:t>f</a:t>
            </a:r>
            <a:r>
              <a:rPr lang="ru-RU" i="1" baseline="-25000" dirty="0"/>
              <a:t>0</a:t>
            </a:r>
            <a:endParaRPr lang="en-US" i="1" baseline="-25000" dirty="0"/>
          </a:p>
          <a:p>
            <a:r>
              <a:rPr lang="ru-RU" dirty="0"/>
              <a:t>2. Разброс по частотам </a:t>
            </a:r>
            <a:r>
              <a:rPr lang="el-GR" i="1" dirty="0"/>
              <a:t>σ</a:t>
            </a:r>
            <a:r>
              <a:rPr lang="en-US" i="1" baseline="-25000" dirty="0"/>
              <a:t>f</a:t>
            </a:r>
            <a:endParaRPr lang="ru-RU" i="1" baseline="-25000" dirty="0"/>
          </a:p>
          <a:p>
            <a:r>
              <a:rPr lang="ru-RU" dirty="0"/>
              <a:t>3. Интенсивность </a:t>
            </a:r>
            <a:r>
              <a:rPr lang="en-US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3934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19D7C-6122-4876-9BD8-82A606DD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Разностный сигнал ˫ колеблющейся частицы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5A6B92-2DB8-433C-B78E-9D9F1803A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00" y="2438111"/>
            <a:ext cx="3429000" cy="2705100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D8E49-5FA0-4DA6-9264-B9D6A034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8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20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19D7C-6122-4876-9BD8-82A606DD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Разностный сигнал ˫ колеблющейся частицы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6D8E49-5FA0-4DA6-9264-B9D6A034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A0D3A-ED8C-4B9B-AB4E-18705E3815FC}" type="slidenum">
              <a:rPr lang="ru-RU" smtClean="0"/>
              <a:t>9</a:t>
            </a:fld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/3</a:t>
            </a: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0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1949789-2A1A-4383-90E6-4FF38C284AB1}"/>
              </a:ext>
            </a:extLst>
          </p:cNvPr>
          <p:cNvGrpSpPr/>
          <p:nvPr/>
        </p:nvGrpSpPr>
        <p:grpSpPr>
          <a:xfrm>
            <a:off x="7666129" y="2402702"/>
            <a:ext cx="3687671" cy="1026298"/>
            <a:chOff x="973039" y="5029471"/>
            <a:chExt cx="2036023" cy="1026298"/>
          </a:xfrm>
        </p:grpSpPr>
        <p:sp>
          <p:nvSpPr>
            <p:cNvPr id="7" name="Freeform 51">
              <a:extLst>
                <a:ext uri="{FF2B5EF4-FFF2-40B4-BE49-F238E27FC236}">
                  <a16:creationId xmlns:a16="http://schemas.microsoft.com/office/drawing/2014/main" id="{7F223C87-DE18-4106-925A-F710E531D198}"/>
                </a:ext>
              </a:extLst>
            </p:cNvPr>
            <p:cNvSpPr/>
            <p:nvPr/>
          </p:nvSpPr>
          <p:spPr bwMode="auto">
            <a:xfrm>
              <a:off x="1415719" y="5328694"/>
              <a:ext cx="1435100" cy="727075"/>
            </a:xfrm>
            <a:custGeom>
              <a:avLst/>
              <a:gdLst>
                <a:gd name="connsiteX0" fmla="*/ 0 w 1435100"/>
                <a:gd name="connsiteY0" fmla="*/ 0 h 727075"/>
                <a:gd name="connsiteX1" fmla="*/ 355600 w 1435100"/>
                <a:gd name="connsiteY1" fmla="*/ 368300 h 727075"/>
                <a:gd name="connsiteX2" fmla="*/ 720725 w 1435100"/>
                <a:gd name="connsiteY2" fmla="*/ 727075 h 727075"/>
                <a:gd name="connsiteX3" fmla="*/ 1079500 w 1435100"/>
                <a:gd name="connsiteY3" fmla="*/ 368300 h 727075"/>
                <a:gd name="connsiteX4" fmla="*/ 1435100 w 1435100"/>
                <a:gd name="connsiteY4" fmla="*/ 6350 h 727075"/>
                <a:gd name="connsiteX0" fmla="*/ 0 w 1435100"/>
                <a:gd name="connsiteY0" fmla="*/ 0 h 727075"/>
                <a:gd name="connsiteX1" fmla="*/ 355600 w 1435100"/>
                <a:gd name="connsiteY1" fmla="*/ 368300 h 727075"/>
                <a:gd name="connsiteX2" fmla="*/ 720725 w 1435100"/>
                <a:gd name="connsiteY2" fmla="*/ 727075 h 727075"/>
                <a:gd name="connsiteX3" fmla="*/ 1079500 w 1435100"/>
                <a:gd name="connsiteY3" fmla="*/ 368300 h 727075"/>
                <a:gd name="connsiteX4" fmla="*/ 1435100 w 1435100"/>
                <a:gd name="connsiteY4" fmla="*/ 6350 h 727075"/>
                <a:gd name="connsiteX0" fmla="*/ 0 w 1435100"/>
                <a:gd name="connsiteY0" fmla="*/ 0 h 727075"/>
                <a:gd name="connsiteX1" fmla="*/ 355600 w 1435100"/>
                <a:gd name="connsiteY1" fmla="*/ 368300 h 727075"/>
                <a:gd name="connsiteX2" fmla="*/ 720725 w 1435100"/>
                <a:gd name="connsiteY2" fmla="*/ 727075 h 727075"/>
                <a:gd name="connsiteX3" fmla="*/ 1079500 w 1435100"/>
                <a:gd name="connsiteY3" fmla="*/ 368300 h 727075"/>
                <a:gd name="connsiteX4" fmla="*/ 1435100 w 1435100"/>
                <a:gd name="connsiteY4" fmla="*/ 6350 h 727075"/>
                <a:gd name="connsiteX0" fmla="*/ 0 w 1435100"/>
                <a:gd name="connsiteY0" fmla="*/ 0 h 727075"/>
                <a:gd name="connsiteX1" fmla="*/ 355600 w 1435100"/>
                <a:gd name="connsiteY1" fmla="*/ 368300 h 727075"/>
                <a:gd name="connsiteX2" fmla="*/ 720725 w 1435100"/>
                <a:gd name="connsiteY2" fmla="*/ 727075 h 727075"/>
                <a:gd name="connsiteX3" fmla="*/ 1079500 w 1435100"/>
                <a:gd name="connsiteY3" fmla="*/ 368300 h 727075"/>
                <a:gd name="connsiteX4" fmla="*/ 1435100 w 1435100"/>
                <a:gd name="connsiteY4" fmla="*/ 6350 h 727075"/>
                <a:gd name="connsiteX0" fmla="*/ 0 w 1435100"/>
                <a:gd name="connsiteY0" fmla="*/ 0 h 727075"/>
                <a:gd name="connsiteX1" fmla="*/ 355600 w 1435100"/>
                <a:gd name="connsiteY1" fmla="*/ 368300 h 727075"/>
                <a:gd name="connsiteX2" fmla="*/ 720725 w 1435100"/>
                <a:gd name="connsiteY2" fmla="*/ 727075 h 727075"/>
                <a:gd name="connsiteX3" fmla="*/ 1079500 w 1435100"/>
                <a:gd name="connsiteY3" fmla="*/ 368300 h 727075"/>
                <a:gd name="connsiteX4" fmla="*/ 1435100 w 1435100"/>
                <a:gd name="connsiteY4" fmla="*/ 6350 h 727075"/>
                <a:gd name="connsiteX0" fmla="*/ 0 w 1435100"/>
                <a:gd name="connsiteY0" fmla="*/ 0 h 727075"/>
                <a:gd name="connsiteX1" fmla="*/ 355600 w 1435100"/>
                <a:gd name="connsiteY1" fmla="*/ 368300 h 727075"/>
                <a:gd name="connsiteX2" fmla="*/ 720725 w 1435100"/>
                <a:gd name="connsiteY2" fmla="*/ 727075 h 727075"/>
                <a:gd name="connsiteX3" fmla="*/ 1079500 w 1435100"/>
                <a:gd name="connsiteY3" fmla="*/ 368300 h 727075"/>
                <a:gd name="connsiteX4" fmla="*/ 1435100 w 1435100"/>
                <a:gd name="connsiteY4" fmla="*/ 6350 h 727075"/>
                <a:gd name="connsiteX0" fmla="*/ 0 w 1435100"/>
                <a:gd name="connsiteY0" fmla="*/ 0 h 727075"/>
                <a:gd name="connsiteX1" fmla="*/ 355600 w 1435100"/>
                <a:gd name="connsiteY1" fmla="*/ 368300 h 727075"/>
                <a:gd name="connsiteX2" fmla="*/ 720725 w 1435100"/>
                <a:gd name="connsiteY2" fmla="*/ 727075 h 727075"/>
                <a:gd name="connsiteX3" fmla="*/ 1079500 w 1435100"/>
                <a:gd name="connsiteY3" fmla="*/ 368300 h 727075"/>
                <a:gd name="connsiteX4" fmla="*/ 1435100 w 1435100"/>
                <a:gd name="connsiteY4" fmla="*/ 6350 h 727075"/>
                <a:gd name="connsiteX0" fmla="*/ 0 w 1435100"/>
                <a:gd name="connsiteY0" fmla="*/ 0 h 727075"/>
                <a:gd name="connsiteX1" fmla="*/ 355600 w 1435100"/>
                <a:gd name="connsiteY1" fmla="*/ 368300 h 727075"/>
                <a:gd name="connsiteX2" fmla="*/ 720725 w 1435100"/>
                <a:gd name="connsiteY2" fmla="*/ 727075 h 727075"/>
                <a:gd name="connsiteX3" fmla="*/ 1079500 w 1435100"/>
                <a:gd name="connsiteY3" fmla="*/ 368300 h 727075"/>
                <a:gd name="connsiteX4" fmla="*/ 1435100 w 1435100"/>
                <a:gd name="connsiteY4" fmla="*/ 6350 h 72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100" h="727075">
                  <a:moveTo>
                    <a:pt x="0" y="0"/>
                  </a:moveTo>
                  <a:cubicBezTo>
                    <a:pt x="184414" y="2910"/>
                    <a:pt x="321204" y="320146"/>
                    <a:pt x="355600" y="368300"/>
                  </a:cubicBezTo>
                  <a:cubicBezTo>
                    <a:pt x="389996" y="416454"/>
                    <a:pt x="542925" y="727075"/>
                    <a:pt x="720725" y="727075"/>
                  </a:cubicBezTo>
                  <a:cubicBezTo>
                    <a:pt x="898525" y="727075"/>
                    <a:pt x="1079500" y="368300"/>
                    <a:pt x="1079500" y="368300"/>
                  </a:cubicBezTo>
                  <a:cubicBezTo>
                    <a:pt x="1125008" y="311150"/>
                    <a:pt x="1246717" y="6350"/>
                    <a:pt x="1435100" y="6350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8" name="Straight Arrow Connector 53">
              <a:extLst>
                <a:ext uri="{FF2B5EF4-FFF2-40B4-BE49-F238E27FC236}">
                  <a16:creationId xmlns:a16="http://schemas.microsoft.com/office/drawing/2014/main" id="{6845CD99-57EF-4A3D-9C53-9B83E7A7E4A2}"/>
                </a:ext>
              </a:extLst>
            </p:cNvPr>
            <p:cNvCxnSpPr/>
            <p:nvPr/>
          </p:nvCxnSpPr>
          <p:spPr bwMode="auto">
            <a:xfrm>
              <a:off x="1411697" y="5691637"/>
              <a:ext cx="1476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54">
              <a:extLst>
                <a:ext uri="{FF2B5EF4-FFF2-40B4-BE49-F238E27FC236}">
                  <a16:creationId xmlns:a16="http://schemas.microsoft.com/office/drawing/2014/main" id="{0196B7CF-CBC5-44F2-9BDA-975A9BD1D63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11714" y="5151637"/>
              <a:ext cx="0" cy="54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56">
              <a:extLst>
                <a:ext uri="{FF2B5EF4-FFF2-40B4-BE49-F238E27FC236}">
                  <a16:creationId xmlns:a16="http://schemas.microsoft.com/office/drawing/2014/main" id="{A6CA13DF-8004-4ACE-92D2-CB8A8ACCDCF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488524" y="5349637"/>
              <a:ext cx="0" cy="34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Arrow Connector 65">
              <a:extLst>
                <a:ext uri="{FF2B5EF4-FFF2-40B4-BE49-F238E27FC236}">
                  <a16:creationId xmlns:a16="http://schemas.microsoft.com/office/drawing/2014/main" id="{10C0E82E-641F-480C-8E29-62C2E647A6D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42144" y="5493637"/>
              <a:ext cx="0" cy="198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Arrow Connector 67">
              <a:extLst>
                <a:ext uri="{FF2B5EF4-FFF2-40B4-BE49-F238E27FC236}">
                  <a16:creationId xmlns:a16="http://schemas.microsoft.com/office/drawing/2014/main" id="{4358146C-9EA5-442E-99B8-E15E9616F98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795764" y="5691637"/>
              <a:ext cx="0" cy="36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3" name="Straight Arrow Connector 69">
              <a:extLst>
                <a:ext uri="{FF2B5EF4-FFF2-40B4-BE49-F238E27FC236}">
                  <a16:creationId xmlns:a16="http://schemas.microsoft.com/office/drawing/2014/main" id="{8F07C56F-AB5A-49B1-AC47-7BF961B1100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949384" y="5697930"/>
              <a:ext cx="0" cy="252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4" name="Straight Arrow Connector 71">
              <a:extLst>
                <a:ext uri="{FF2B5EF4-FFF2-40B4-BE49-F238E27FC236}">
                  <a16:creationId xmlns:a16="http://schemas.microsoft.com/office/drawing/2014/main" id="{040FEDB9-6A19-47D8-BECE-61F6D345C2C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03004" y="5697930"/>
              <a:ext cx="0" cy="3528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Arrow Connector 73">
              <a:extLst>
                <a:ext uri="{FF2B5EF4-FFF2-40B4-BE49-F238E27FC236}">
                  <a16:creationId xmlns:a16="http://schemas.microsoft.com/office/drawing/2014/main" id="{BEEC5C61-9440-4B1E-87B0-32DFFC03BEF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56624" y="5691637"/>
              <a:ext cx="0" cy="306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Arrow Connector 75">
              <a:extLst>
                <a:ext uri="{FF2B5EF4-FFF2-40B4-BE49-F238E27FC236}">
                  <a16:creationId xmlns:a16="http://schemas.microsoft.com/office/drawing/2014/main" id="{BB280C7E-1A98-4112-894B-3587809027F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10244" y="5691637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Arrow Connector 76">
              <a:extLst>
                <a:ext uri="{FF2B5EF4-FFF2-40B4-BE49-F238E27FC236}">
                  <a16:creationId xmlns:a16="http://schemas.microsoft.com/office/drawing/2014/main" id="{5018101E-9D20-4096-A266-C7EB7DD7D2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63316" y="5592637"/>
              <a:ext cx="0" cy="9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Arrow Connector 79">
              <a:extLst>
                <a:ext uri="{FF2B5EF4-FFF2-40B4-BE49-F238E27FC236}">
                  <a16:creationId xmlns:a16="http://schemas.microsoft.com/office/drawing/2014/main" id="{00F80753-B5D9-409C-8547-196E37E28C0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17484" y="5382330"/>
              <a:ext cx="0" cy="306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82">
              <a:extLst>
                <a:ext uri="{FF2B5EF4-FFF2-40B4-BE49-F238E27FC236}">
                  <a16:creationId xmlns:a16="http://schemas.microsoft.com/office/drawing/2014/main" id="{E703DFD9-8C2C-47F2-AFAD-D7DADED051C7}"/>
                </a:ext>
              </a:extLst>
            </p:cNvPr>
            <p:cNvCxnSpPr/>
            <p:nvPr/>
          </p:nvCxnSpPr>
          <p:spPr bwMode="auto">
            <a:xfrm>
              <a:off x="1949384" y="5487454"/>
              <a:ext cx="0" cy="14489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83">
              <a:extLst>
                <a:ext uri="{FF2B5EF4-FFF2-40B4-BE49-F238E27FC236}">
                  <a16:creationId xmlns:a16="http://schemas.microsoft.com/office/drawing/2014/main" id="{8854D37C-7326-4C00-8F9B-F76CF31BE230}"/>
                </a:ext>
              </a:extLst>
            </p:cNvPr>
            <p:cNvCxnSpPr/>
            <p:nvPr/>
          </p:nvCxnSpPr>
          <p:spPr bwMode="auto">
            <a:xfrm>
              <a:off x="2103004" y="5487454"/>
              <a:ext cx="0" cy="14489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84">
              <a:extLst>
                <a:ext uri="{FF2B5EF4-FFF2-40B4-BE49-F238E27FC236}">
                  <a16:creationId xmlns:a16="http://schemas.microsoft.com/office/drawing/2014/main" id="{E40EB3EF-CE89-4B35-95D6-B26189BCF17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769384" y="5568454"/>
              <a:ext cx="18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none" w="med" len="med"/>
            </a:ln>
            <a:effectLst/>
          </p:spPr>
        </p:cxnSp>
        <p:cxnSp>
          <p:nvCxnSpPr>
            <p:cNvPr id="22" name="Straight Connector 86">
              <a:extLst>
                <a:ext uri="{FF2B5EF4-FFF2-40B4-BE49-F238E27FC236}">
                  <a16:creationId xmlns:a16="http://schemas.microsoft.com/office/drawing/2014/main" id="{BB3BC011-2BF4-4850-8F26-992261E581BC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03004" y="5568454"/>
              <a:ext cx="180000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48ABBEA-9AAF-45B5-8196-DE494A01C2AE}"/>
                    </a:ext>
                  </a:extLst>
                </p:cNvPr>
                <p:cNvSpPr txBox="1"/>
                <p:nvPr/>
              </p:nvSpPr>
              <p:spPr>
                <a:xfrm>
                  <a:off x="973039" y="5029471"/>
                  <a:ext cx="234679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48ABBEA-9AAF-45B5-8196-DE494A01C2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039" y="5029471"/>
                  <a:ext cx="234679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11594" r="-14493" b="-3428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FA664E-6BAD-42BB-AA00-2A30C8D7C781}"/>
                    </a:ext>
                  </a:extLst>
                </p:cNvPr>
                <p:cNvSpPr txBox="1"/>
                <p:nvPr/>
              </p:nvSpPr>
              <p:spPr>
                <a:xfrm>
                  <a:off x="2894095" y="5580608"/>
                  <a:ext cx="1149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400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AFA664E-6BAD-42BB-AA00-2A30C8D7C7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095" y="5580608"/>
                  <a:ext cx="114967" cy="215444"/>
                </a:xfrm>
                <a:prstGeom prst="rect">
                  <a:avLst/>
                </a:prstGeom>
                <a:blipFill>
                  <a:blip r:embed="rId3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205ACF0-A5DD-4386-ABD6-16A8C8227D15}"/>
                    </a:ext>
                  </a:extLst>
                </p:cNvPr>
                <p:cNvSpPr txBox="1"/>
                <p:nvPr/>
              </p:nvSpPr>
              <p:spPr>
                <a:xfrm>
                  <a:off x="1753106" y="5224951"/>
                  <a:ext cx="729943" cy="3240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205ACF0-A5DD-4386-ABD6-16A8C8227D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106" y="5224951"/>
                  <a:ext cx="729943" cy="324063"/>
                </a:xfrm>
                <a:prstGeom prst="rect">
                  <a:avLst/>
                </a:prstGeom>
                <a:blipFill>
                  <a:blip r:embed="rId4"/>
                  <a:stretch>
                    <a:fillRect t="-133962" r="-19355" b="-20377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5F4DC67-4861-4E84-937F-6D900BFAE3EE}"/>
              </a:ext>
            </a:extLst>
          </p:cNvPr>
          <p:cNvGrpSpPr/>
          <p:nvPr/>
        </p:nvGrpSpPr>
        <p:grpSpPr>
          <a:xfrm>
            <a:off x="7742953" y="4194204"/>
            <a:ext cx="3686400" cy="1241639"/>
            <a:chOff x="5532016" y="4861466"/>
            <a:chExt cx="2728790" cy="1241639"/>
          </a:xfrm>
        </p:grpSpPr>
        <p:cxnSp>
          <p:nvCxnSpPr>
            <p:cNvPr id="28" name="Straight Arrow Connector 90">
              <a:extLst>
                <a:ext uri="{FF2B5EF4-FFF2-40B4-BE49-F238E27FC236}">
                  <a16:creationId xmlns:a16="http://schemas.microsoft.com/office/drawing/2014/main" id="{B18A636B-FC65-43F3-BC3B-FDB15BC0C984}"/>
                </a:ext>
              </a:extLst>
            </p:cNvPr>
            <p:cNvCxnSpPr/>
            <p:nvPr/>
          </p:nvCxnSpPr>
          <p:spPr bwMode="auto">
            <a:xfrm>
              <a:off x="6071013" y="5719182"/>
              <a:ext cx="180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91">
              <a:extLst>
                <a:ext uri="{FF2B5EF4-FFF2-40B4-BE49-F238E27FC236}">
                  <a16:creationId xmlns:a16="http://schemas.microsoft.com/office/drawing/2014/main" id="{7D58E7E6-F0F8-46F8-9C7A-69F7E5247CF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071017" y="5179182"/>
              <a:ext cx="0" cy="540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EB24E0F-5683-4881-9725-8EACE8C40AA5}"/>
                    </a:ext>
                  </a:extLst>
                </p:cNvPr>
                <p:cNvSpPr txBox="1"/>
                <p:nvPr/>
              </p:nvSpPr>
              <p:spPr>
                <a:xfrm>
                  <a:off x="5532016" y="5030759"/>
                  <a:ext cx="47474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EB24E0F-5683-4881-9725-8EACE8C40A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016" y="5030759"/>
                  <a:ext cx="474745" cy="215444"/>
                </a:xfrm>
                <a:prstGeom prst="rect">
                  <a:avLst/>
                </a:prstGeom>
                <a:blipFill>
                  <a:blip r:embed="rId5"/>
                  <a:stretch>
                    <a:fillRect b="-3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9BC53DE-DB28-48C0-AEFB-2FEE7D2D14FE}"/>
                    </a:ext>
                  </a:extLst>
                </p:cNvPr>
                <p:cNvSpPr txBox="1"/>
                <p:nvPr/>
              </p:nvSpPr>
              <p:spPr>
                <a:xfrm>
                  <a:off x="7888525" y="5607057"/>
                  <a:ext cx="37228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9BC53DE-DB28-48C0-AEFB-2FEE7D2D14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525" y="5607057"/>
                  <a:ext cx="372281" cy="215444"/>
                </a:xfrm>
                <a:prstGeom prst="rect">
                  <a:avLst/>
                </a:prstGeom>
                <a:blipFill>
                  <a:blip r:embed="rId6"/>
                  <a:stretch>
                    <a:fillRect b="-3055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94">
              <a:extLst>
                <a:ext uri="{FF2B5EF4-FFF2-40B4-BE49-F238E27FC236}">
                  <a16:creationId xmlns:a16="http://schemas.microsoft.com/office/drawing/2014/main" id="{73D25833-0C26-4581-889A-4AB974E080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165785" y="5354779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Arrow Connector 95">
              <a:extLst>
                <a:ext uri="{FF2B5EF4-FFF2-40B4-BE49-F238E27FC236}">
                  <a16:creationId xmlns:a16="http://schemas.microsoft.com/office/drawing/2014/main" id="{0DF2DEA0-5BA9-4610-8EE4-7A6034250D6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473025" y="5349489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96">
              <a:extLst>
                <a:ext uri="{FF2B5EF4-FFF2-40B4-BE49-F238E27FC236}">
                  <a16:creationId xmlns:a16="http://schemas.microsoft.com/office/drawing/2014/main" id="{1FBEF706-5213-4DE1-97B4-E69653D916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626645" y="5349489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5" name="Straight Arrow Connector 97">
              <a:extLst>
                <a:ext uri="{FF2B5EF4-FFF2-40B4-BE49-F238E27FC236}">
                  <a16:creationId xmlns:a16="http://schemas.microsoft.com/office/drawing/2014/main" id="{A3C82F9D-C201-45BB-8FA0-F5C974E919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71013" y="5359182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Straight Arrow Connector 98">
              <a:extLst>
                <a:ext uri="{FF2B5EF4-FFF2-40B4-BE49-F238E27FC236}">
                  <a16:creationId xmlns:a16="http://schemas.microsoft.com/office/drawing/2014/main" id="{E5F096E8-3579-4B48-B2F8-ED23C220A56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131874" y="5359182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Arrow Connector 99">
              <a:extLst>
                <a:ext uri="{FF2B5EF4-FFF2-40B4-BE49-F238E27FC236}">
                  <a16:creationId xmlns:a16="http://schemas.microsoft.com/office/drawing/2014/main" id="{8708FEE2-8E7F-4457-B018-9210EEB3A3B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09291" y="5359182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Straight Arrow Connector 100">
              <a:extLst>
                <a:ext uri="{FF2B5EF4-FFF2-40B4-BE49-F238E27FC236}">
                  <a16:creationId xmlns:a16="http://schemas.microsoft.com/office/drawing/2014/main" id="{40C2E4BF-E487-449E-8035-3FAF2C1B74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663580" y="5349489"/>
              <a:ext cx="0" cy="360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/>
            </a:ln>
            <a:effectLst/>
          </p:spPr>
        </p:cxnSp>
        <p:cxnSp>
          <p:nvCxnSpPr>
            <p:cNvPr id="39" name="Straight Arrow Connector 101">
              <a:extLst>
                <a:ext uri="{FF2B5EF4-FFF2-40B4-BE49-F238E27FC236}">
                  <a16:creationId xmlns:a16="http://schemas.microsoft.com/office/drawing/2014/main" id="{9D416FF4-504C-49B4-B6D3-CBB0E9E700B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49835" y="5573596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40" name="Straight Arrow Connector 103">
              <a:extLst>
                <a:ext uri="{FF2B5EF4-FFF2-40B4-BE49-F238E27FC236}">
                  <a16:creationId xmlns:a16="http://schemas.microsoft.com/office/drawing/2014/main" id="{53E483E4-21B7-41AA-8706-72EE3FEEBA3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049100" y="5565489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p:cxnSp>
          <p:nvCxnSpPr>
            <p:cNvPr id="41" name="Straight Arrow Connector 105">
              <a:extLst>
                <a:ext uri="{FF2B5EF4-FFF2-40B4-BE49-F238E27FC236}">
                  <a16:creationId xmlns:a16="http://schemas.microsoft.com/office/drawing/2014/main" id="{66681D5C-75A5-46B0-A22D-A212C1B4B3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586770" y="5565489"/>
              <a:ext cx="0" cy="14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FA5E1FF-42A8-48A2-8857-CB5D49EF500D}"/>
                    </a:ext>
                  </a:extLst>
                </p:cNvPr>
                <p:cNvSpPr txBox="1"/>
                <p:nvPr/>
              </p:nvSpPr>
              <p:spPr>
                <a:xfrm>
                  <a:off x="5993844" y="5730668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FA5E1FF-42A8-48A2-8857-CB5D49EF50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844" y="5730668"/>
                  <a:ext cx="139461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0000" r="-10000" b="-571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821EB58-DF37-4B75-8CE8-9BDCC7CEC7A1}"/>
                    </a:ext>
                  </a:extLst>
                </p:cNvPr>
                <p:cNvSpPr txBox="1"/>
                <p:nvPr/>
              </p:nvSpPr>
              <p:spPr>
                <a:xfrm>
                  <a:off x="6570409" y="5725628"/>
                  <a:ext cx="26456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1200" b="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endParaRPr lang="en-US" sz="1200" i="1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821EB58-DF37-4B75-8CE8-9BDCC7CEC7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409" y="5725628"/>
                  <a:ext cx="264563" cy="184666"/>
                </a:xfrm>
                <a:prstGeom prst="rect">
                  <a:avLst/>
                </a:prstGeom>
                <a:blipFill>
                  <a:blip r:embed="rId8"/>
                  <a:stretch>
                    <a:fillRect l="-15254" r="-13559" b="-2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AEC8E7F-B04C-4633-AF4E-3CDC9252BE4D}"/>
                    </a:ext>
                  </a:extLst>
                </p:cNvPr>
                <p:cNvSpPr txBox="1"/>
                <p:nvPr/>
              </p:nvSpPr>
              <p:spPr>
                <a:xfrm>
                  <a:off x="7063976" y="5736739"/>
                  <a:ext cx="2921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AEC8E7F-B04C-4633-AF4E-3CDC9252BE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3976" y="5736739"/>
                  <a:ext cx="292140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10938" r="-7813" b="-2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B63990D-AA2E-4526-9C69-73C364427D79}"/>
                    </a:ext>
                  </a:extLst>
                </p:cNvPr>
                <p:cNvSpPr txBox="1"/>
                <p:nvPr/>
              </p:nvSpPr>
              <p:spPr>
                <a:xfrm>
                  <a:off x="6983665" y="5915828"/>
                  <a:ext cx="12285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B63990D-AA2E-4526-9C69-73C364427D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3665" y="5915828"/>
                  <a:ext cx="122854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14815" r="-7407"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7870330-17F1-437D-934B-2C97FC5FD7F5}"/>
                    </a:ext>
                  </a:extLst>
                </p:cNvPr>
                <p:cNvSpPr txBox="1"/>
                <p:nvPr/>
              </p:nvSpPr>
              <p:spPr>
                <a:xfrm>
                  <a:off x="7386971" y="5915828"/>
                  <a:ext cx="39959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7870330-17F1-437D-934B-2C97FC5FD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6971" y="5915828"/>
                  <a:ext cx="399597" cy="184666"/>
                </a:xfrm>
                <a:prstGeom prst="rect">
                  <a:avLst/>
                </a:prstGeom>
                <a:blipFill>
                  <a:blip r:embed="rId11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B0AA2B2-F6DA-4334-B9E8-68DA57239498}"/>
                    </a:ext>
                  </a:extLst>
                </p:cNvPr>
                <p:cNvSpPr txBox="1"/>
                <p:nvPr/>
              </p:nvSpPr>
              <p:spPr>
                <a:xfrm>
                  <a:off x="6344114" y="5918439"/>
                  <a:ext cx="399597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B0AA2B2-F6DA-4334-B9E8-68DA57239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4114" y="5918439"/>
                  <a:ext cx="399597" cy="184666"/>
                </a:xfrm>
                <a:prstGeom prst="rect">
                  <a:avLst/>
                </a:prstGeom>
                <a:blipFill>
                  <a:blip r:embed="rId12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536C4A-98AC-40D7-B769-886F34B93A67}"/>
                </a:ext>
              </a:extLst>
            </p:cNvPr>
            <p:cNvSpPr txBox="1"/>
            <p:nvPr/>
          </p:nvSpPr>
          <p:spPr>
            <a:xfrm>
              <a:off x="6596676" y="4861466"/>
              <a:ext cx="9445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>
                  <a:solidFill>
                    <a:schemeClr val="accent1"/>
                  </a:solidFill>
                </a:rPr>
                <a:t>боковые</a:t>
              </a:r>
              <a:r>
                <a:rPr lang="en-US" sz="1200" dirty="0">
                  <a:solidFill>
                    <a:schemeClr val="accent1"/>
                  </a:solidFill>
                </a:rPr>
                <a:t> </a:t>
              </a:r>
              <a:r>
                <a:rPr lang="ru-RU" sz="1200" dirty="0">
                  <a:solidFill>
                    <a:schemeClr val="accent1"/>
                  </a:solidFill>
                </a:rPr>
                <a:t>полосы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49" name="Straight Arrow Connector 114">
              <a:extLst>
                <a:ext uri="{FF2B5EF4-FFF2-40B4-BE49-F238E27FC236}">
                  <a16:creationId xmlns:a16="http://schemas.microsoft.com/office/drawing/2014/main" id="{EE0C4653-1E0D-4471-85BB-E0575F613483}"/>
                </a:ext>
              </a:extLst>
            </p:cNvPr>
            <p:cNvCxnSpPr/>
            <p:nvPr/>
          </p:nvCxnSpPr>
          <p:spPr bwMode="auto">
            <a:xfrm flipH="1">
              <a:off x="6478948" y="5098283"/>
              <a:ext cx="70887" cy="21265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50" name="Straight Arrow Connector 115">
              <a:extLst>
                <a:ext uri="{FF2B5EF4-FFF2-40B4-BE49-F238E27FC236}">
                  <a16:creationId xmlns:a16="http://schemas.microsoft.com/office/drawing/2014/main" id="{E95510FF-715B-4AA9-AA59-7CA059F487A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627040" y="5117557"/>
              <a:ext cx="35443" cy="20157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51" name="Straight Arrow Connector 117">
              <a:extLst>
                <a:ext uri="{FF2B5EF4-FFF2-40B4-BE49-F238E27FC236}">
                  <a16:creationId xmlns:a16="http://schemas.microsoft.com/office/drawing/2014/main" id="{DA689866-1903-4A70-BB1F-33238CF5936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972300" y="5128637"/>
              <a:ext cx="11365" cy="200057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52" name="Straight Arrow Connector 119">
              <a:extLst>
                <a:ext uri="{FF2B5EF4-FFF2-40B4-BE49-F238E27FC236}">
                  <a16:creationId xmlns:a16="http://schemas.microsoft.com/office/drawing/2014/main" id="{F4C1E706-5B27-4D50-B832-2B3E82368F8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79261" y="5116873"/>
              <a:ext cx="23385" cy="211821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53" name="Straight Arrow Connector 120">
              <a:extLst>
                <a:ext uri="{FF2B5EF4-FFF2-40B4-BE49-F238E27FC236}">
                  <a16:creationId xmlns:a16="http://schemas.microsoft.com/office/drawing/2014/main" id="{262A1857-A4C1-4E6B-8166-9E1504C473BD}"/>
                </a:ext>
              </a:extLst>
            </p:cNvPr>
            <p:cNvCxnSpPr>
              <a:cxnSpLocks/>
              <a:stCxn id="48" idx="2"/>
            </p:cNvCxnSpPr>
            <p:nvPr/>
          </p:nvCxnSpPr>
          <p:spPr bwMode="auto">
            <a:xfrm>
              <a:off x="7068964" y="5138465"/>
              <a:ext cx="62910" cy="190229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54" name="Straight Arrow Connector 125">
              <a:extLst>
                <a:ext uri="{FF2B5EF4-FFF2-40B4-BE49-F238E27FC236}">
                  <a16:creationId xmlns:a16="http://schemas.microsoft.com/office/drawing/2014/main" id="{BBA9635C-8B74-4672-B548-9B73CFAEAC3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91909" y="5097256"/>
              <a:ext cx="71671" cy="218663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</p:grp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5A6B92-2DB8-433C-B78E-9D9F1803A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500" y="2438111"/>
            <a:ext cx="3429000" cy="2705100"/>
          </a:xfrm>
        </p:spPr>
      </p:pic>
      <p:sp>
        <p:nvSpPr>
          <p:cNvPr id="55" name="Textfeld 5">
            <a:extLst>
              <a:ext uri="{FF2B5EF4-FFF2-40B4-BE49-F238E27FC236}">
                <a16:creationId xmlns:a16="http://schemas.microsoft.com/office/drawing/2014/main" id="{F45E741C-6CDD-47DB-834E-91C015B48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135" y="4318959"/>
            <a:ext cx="26060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Модуляция амплитуды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ru-RU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Боковые полосы слева и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справа на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расстоянии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altLang="en-US" sz="1800" i="1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каждой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гармоники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>
                <a:latin typeface="Calibri" panose="020F0502020204030204" pitchFamily="34" charset="0"/>
                <a:cs typeface="Times New Roman" panose="02020603050405020304" pitchFamily="18" charset="0"/>
              </a:rPr>
              <a:t>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16E2034-A424-41A8-8A8B-69FE13C91614}"/>
                  </a:ext>
                </a:extLst>
              </p:cNvPr>
              <p:cNvSpPr txBox="1"/>
              <p:nvPr/>
            </p:nvSpPr>
            <p:spPr>
              <a:xfrm>
                <a:off x="5597637" y="2860685"/>
                <a:ext cx="697883" cy="585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16E2034-A424-41A8-8A8B-69FE13C9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37" y="2860685"/>
                <a:ext cx="697883" cy="58554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3A012CFD-F187-4232-BA29-9C6985A6866F}"/>
              </a:ext>
            </a:extLst>
          </p:cNvPr>
          <p:cNvSpPr txBox="1"/>
          <p:nvPr/>
        </p:nvSpPr>
        <p:spPr>
          <a:xfrm>
            <a:off x="8193660" y="1886677"/>
            <a:ext cx="31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во временной области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FD60A89-68AC-44EE-924A-67ABA5A5BB1B}"/>
              </a:ext>
            </a:extLst>
          </p:cNvPr>
          <p:cNvSpPr txBox="1"/>
          <p:nvPr/>
        </p:nvSpPr>
        <p:spPr>
          <a:xfrm>
            <a:off x="8384300" y="5566198"/>
            <a:ext cx="2899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Сигнал в частотной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659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5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15546</TotalTime>
  <Words>933</Words>
  <Application>Microsoft Office PowerPoint</Application>
  <PresentationFormat>Широкоэкранный</PresentationFormat>
  <Paragraphs>244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Comic Sans MS</vt:lpstr>
      <vt:lpstr>Times</vt:lpstr>
      <vt:lpstr>Times New Roman</vt:lpstr>
      <vt:lpstr>Тема Office</vt:lpstr>
      <vt:lpstr>Формула</vt:lpstr>
      <vt:lpstr>Уравнение</vt:lpstr>
      <vt:lpstr>Шоттки диагностика (дробового шума) пучка Система стохастического охлаждения Нуклотрона</vt:lpstr>
      <vt:lpstr>Пара определений</vt:lpstr>
      <vt:lpstr>При чем здесь Шоттки?</vt:lpstr>
      <vt:lpstr>Суммарный сигнал равновесной частицы</vt:lpstr>
      <vt:lpstr>Суммарный сигнал равновесной частицы</vt:lpstr>
      <vt:lpstr>Суммарный сигнал нескольких частиц</vt:lpstr>
      <vt:lpstr>Продольный спектр Шоттки шума для распущенного пучка</vt:lpstr>
      <vt:lpstr>Разностный сигнал ˫ колеблющейся частицы</vt:lpstr>
      <vt:lpstr>Разностный сигнал ˫ колеблющейся частицы</vt:lpstr>
      <vt:lpstr>Поперечный спектр Шоттки шума для распущенного пучка</vt:lpstr>
      <vt:lpstr>Сгруппированный пучок (ǁ колебания)</vt:lpstr>
      <vt:lpstr>Сгруппированный пучок (ǁ колебания)</vt:lpstr>
      <vt:lpstr>Спектр продольного Шоттки шума для сгруппированного пучка</vt:lpstr>
      <vt:lpstr>Сводная таблица спектров Шоттки шума</vt:lpstr>
      <vt:lpstr>Польза для оператора</vt:lpstr>
      <vt:lpstr>Охлаждение пучка. Что это?</vt:lpstr>
      <vt:lpstr>Стохастическое охлаждение. Что это?</vt:lpstr>
      <vt:lpstr>Состав оборудования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Шоттки диагностика (дробового шума) Система стохастического охлаждения Нуклотрона</dc:title>
  <dc:creator>Professional</dc:creator>
  <cp:lastModifiedBy>Professional</cp:lastModifiedBy>
  <cp:revision>67</cp:revision>
  <dcterms:created xsi:type="dcterms:W3CDTF">2023-11-27T11:24:10Z</dcterms:created>
  <dcterms:modified xsi:type="dcterms:W3CDTF">2023-12-08T06:30:12Z</dcterms:modified>
</cp:coreProperties>
</file>