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4"/>
  </p:notesMasterIdLst>
  <p:sldIdLst>
    <p:sldId id="256" r:id="rId2"/>
    <p:sldId id="334" r:id="rId3"/>
    <p:sldId id="316" r:id="rId4"/>
    <p:sldId id="374" r:id="rId5"/>
    <p:sldId id="401" r:id="rId6"/>
    <p:sldId id="402" r:id="rId7"/>
    <p:sldId id="403" r:id="rId8"/>
    <p:sldId id="404" r:id="rId9"/>
    <p:sldId id="417" r:id="rId10"/>
    <p:sldId id="309" r:id="rId11"/>
    <p:sldId id="310" r:id="rId12"/>
    <p:sldId id="312" r:id="rId13"/>
    <p:sldId id="409" r:id="rId14"/>
    <p:sldId id="257" r:id="rId15"/>
    <p:sldId id="259" r:id="rId16"/>
    <p:sldId id="258" r:id="rId17"/>
    <p:sldId id="260" r:id="rId18"/>
    <p:sldId id="261" r:id="rId19"/>
    <p:sldId id="405" r:id="rId20"/>
    <p:sldId id="407" r:id="rId21"/>
    <p:sldId id="406" r:id="rId22"/>
    <p:sldId id="408" r:id="rId23"/>
    <p:sldId id="411" r:id="rId24"/>
    <p:sldId id="418" r:id="rId25"/>
    <p:sldId id="415" r:id="rId26"/>
    <p:sldId id="416" r:id="rId27"/>
    <p:sldId id="303" r:id="rId28"/>
    <p:sldId id="412" r:id="rId29"/>
    <p:sldId id="413" r:id="rId30"/>
    <p:sldId id="414" r:id="rId31"/>
    <p:sldId id="410" r:id="rId32"/>
    <p:sldId id="360" r:id="rId33"/>
  </p:sldIdLst>
  <p:sldSz cx="12192000" cy="6858000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8FA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6" autoAdjust="0"/>
    <p:restoredTop sz="89143" autoAdjust="0"/>
  </p:normalViewPr>
  <p:slideViewPr>
    <p:cSldViewPr snapToGrid="0">
      <p:cViewPr varScale="1">
        <p:scale>
          <a:sx n="106" d="100"/>
          <a:sy n="106" d="100"/>
        </p:scale>
        <p:origin x="534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8CE0B4F9-C1D5-4609-B55C-0DF268AE275A}" type="datetimeFigureOut">
              <a:rPr lang="en-US" smtClean="0"/>
              <a:pPr/>
              <a:t>10/9/2023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C27314E7-534D-48B1-8F8C-06F48B9D94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475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314E7-534D-48B1-8F8C-06F48B9D940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Also port (not shown)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7314E7-534D-48B1-8F8C-06F48B9D940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0231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314E7-534D-48B1-8F8C-06F48B9D940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784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DBA8E-5733-46E9-A2F2-C5170DF5C3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B01527-C23F-4D25-90C0-E70D7954A1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4CF94C-7BC1-4C23-AEB6-6D0FC2D10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E201-7CC5-4F97-BDBB-9BFB4BBA62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543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A3E62D-3952-41D4-A662-02F7BE2235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0018"/>
            <a:ext cx="10515600" cy="46669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81D24B-1A3F-48B4-BC20-D6341F8ED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E201-7CC5-4F97-BDBB-9BFB4BBA626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1F2B3335-3645-441A-8FEF-E8B382CAD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9300" y="134225"/>
            <a:ext cx="9334500" cy="10150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48353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0DDA9-CFF4-49A0-857F-C47C658E8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8726DF-7B2B-42BD-8706-81AB93EE3C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8ECE69-C364-4C0F-8DCE-B2F7863CB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E201-7CC5-4F97-BDBB-9BFB4BBA62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037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FD9305-B2DA-49B5-8CD2-3E83436F50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D7B02D-9B5F-4B3F-A56E-A68D238F81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BDCF8F-96CB-4B40-8023-0E4F38886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E201-7CC5-4F97-BDBB-9BFB4BBA626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93F75B59-EC6A-4D0F-A0DC-CFBDD3073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9300" y="142614"/>
            <a:ext cx="9334500" cy="9982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06038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F8C2E4-C7A8-4064-BD28-AB72167482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5DB4AF-1FD8-4718-A0A2-D68ADA189D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501525-7DB6-4290-8B6C-DCF486FA73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9177CA-C551-47AE-88F5-106FAB7CD8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F6191A3-E3DA-485A-B202-8411B4372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E201-7CC5-4F97-BDBB-9BFB4BBA626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1D9ABA4-2CDC-4758-9136-E0F019E13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9300" y="134225"/>
            <a:ext cx="9334500" cy="9815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78927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CCF80-0F9B-4651-B74D-96989CC8E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9300" y="12787"/>
            <a:ext cx="9334500" cy="122039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1135EA-36EF-4BA6-B6A1-B11A05276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E201-7CC5-4F97-BDBB-9BFB4BBA62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977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685800"/>
          </a:xfrm>
        </p:spPr>
        <p:txBody>
          <a:bodyPr>
            <a:noAutofit/>
          </a:bodyPr>
          <a:lstStyle>
            <a:lvl1pPr>
              <a:defRPr sz="53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066801"/>
            <a:ext cx="10972800" cy="5059363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00D24-DE11-4495-B130-77F4976F4A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microsoft.com/office/2007/relationships/hdphoto" Target="../media/hdphoto1.wdp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>
            <a:alphaModFix amt="12000"/>
            <a:lum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F4CE1E-BFF4-4304-867C-80038E353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9300" y="12787"/>
            <a:ext cx="93345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7F41CC-CD33-4E37-91B1-D4B91DC770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19184E-F2E2-4F43-A654-B2A59A03A0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0DDE201-7CC5-4F97-BDBB-9BFB4BBA626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7D76D33F-53B9-4403-A269-99A479E21E9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38200" y="219785"/>
            <a:ext cx="1181100" cy="10763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ACF1C53-EE4B-4B90-9490-4CEB63D8FCF2}"/>
              </a:ext>
            </a:extLst>
          </p:cNvPr>
          <p:cNvCxnSpPr/>
          <p:nvPr/>
        </p:nvCxnSpPr>
        <p:spPr>
          <a:xfrm>
            <a:off x="2019300" y="899815"/>
            <a:ext cx="9334500" cy="0"/>
          </a:xfrm>
          <a:prstGeom prst="line">
            <a:avLst/>
          </a:prstGeom>
          <a:ln w="57150">
            <a:solidFill>
              <a:srgbClr val="003DA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F3FCF11-94F8-4324-B884-5EF7C8E73483}"/>
              </a:ext>
            </a:extLst>
          </p:cNvPr>
          <p:cNvCxnSpPr>
            <a:cxnSpLocks/>
          </p:cNvCxnSpPr>
          <p:nvPr/>
        </p:nvCxnSpPr>
        <p:spPr>
          <a:xfrm>
            <a:off x="838200" y="6176963"/>
            <a:ext cx="10515600" cy="0"/>
          </a:xfrm>
          <a:prstGeom prst="line">
            <a:avLst/>
          </a:prstGeom>
          <a:ln w="57150">
            <a:solidFill>
              <a:srgbClr val="003DA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508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hyperlink" Target="https://mon-service.jinr.ru/" TargetMode="External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mon-service.jinr.ru/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ostgresql.org/docs/current/warm-standby.html#SYNCHRONOUS-REPLICATION" TargetMode="External"/><Relationship Id="rId2" Type="http://schemas.openxmlformats.org/officeDocument/2006/relationships/hyperlink" Target="https://www.postgresql.org/docs/current/warm-standby.html#STREAMING-REPLICATION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git.jinr.ru/pklimai/ems-stat-collector" TargetMode="External"/><Relationship Id="rId7" Type="http://schemas.openxmlformats.org/officeDocument/2006/relationships/hyperlink" Target="https://git.jinr.ru/pklimai/visapi" TargetMode="External"/><Relationship Id="rId2" Type="http://schemas.openxmlformats.org/officeDocument/2006/relationships/hyperlink" Target="https://git.jinr.ru/nica_db/emd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git.jinr.ru/idunaev/visionforge" TargetMode="External"/><Relationship Id="rId5" Type="http://schemas.openxmlformats.org/officeDocument/2006/relationships/hyperlink" Target="https://git.jinr.ru/pklimai/ems-deploy" TargetMode="External"/><Relationship Id="rId4" Type="http://schemas.openxmlformats.org/officeDocument/2006/relationships/hyperlink" Target="https://git.jinr.ru/pklimai/mon-service-deploy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postgresql.org/docs/current/brin-intro.html" TargetMode="External"/><Relationship Id="rId5" Type="http://schemas.openxmlformats.org/officeDocument/2006/relationships/hyperlink" Target="https://www.crunchydata.com/blog/postgres-indexing-when-does-brin-win" TargetMode="Externa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E1736-7302-4F57-8C99-424BB5166F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2630" y="786830"/>
            <a:ext cx="9922598" cy="4020559"/>
          </a:xfrm>
        </p:spPr>
        <p:txBody>
          <a:bodyPr>
            <a:normAutofit/>
          </a:bodyPr>
          <a:lstStyle/>
          <a:p>
            <a:r>
              <a:rPr lang="ru-RU" sz="4800" dirty="0">
                <a:latin typeface="+mn-lt"/>
              </a:rPr>
              <a:t>Результаты проделанной работы </a:t>
            </a:r>
            <a:br>
              <a:rPr lang="en-US" sz="4800" dirty="0">
                <a:latin typeface="+mn-lt"/>
              </a:rPr>
            </a:br>
            <a:r>
              <a:rPr lang="ru-RU" sz="4800" dirty="0">
                <a:latin typeface="+mn-lt"/>
              </a:rPr>
              <a:t>в рамках Программы </a:t>
            </a:r>
            <a:br>
              <a:rPr lang="en-US" sz="4800" dirty="0">
                <a:latin typeface="+mn-lt"/>
              </a:rPr>
            </a:br>
            <a:r>
              <a:rPr lang="ru-RU" sz="4800" dirty="0">
                <a:latin typeface="+mn-lt"/>
              </a:rPr>
              <a:t>от группы МФТИ</a:t>
            </a:r>
            <a:br>
              <a:rPr lang="en-US" sz="4800" dirty="0">
                <a:latin typeface="+mn-lt"/>
              </a:rPr>
            </a:br>
            <a:br>
              <a:rPr lang="en-US" sz="3200" i="1" dirty="0">
                <a:latin typeface="+mn-lt"/>
              </a:rPr>
            </a:br>
            <a:r>
              <a:rPr lang="ru-RU" sz="3200" i="1" dirty="0">
                <a:latin typeface="+mn-lt"/>
              </a:rPr>
              <a:t>Разработка информационных систем и сервисов для эксперимента BM@N</a:t>
            </a:r>
            <a:endParaRPr lang="en-US" sz="3200" i="1" dirty="0"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E8A27A-9C28-48F8-A810-D2C5D08D5D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078994"/>
            <a:ext cx="9144000" cy="656643"/>
          </a:xfrm>
        </p:spPr>
        <p:txBody>
          <a:bodyPr>
            <a:normAutofit/>
          </a:bodyPr>
          <a:lstStyle/>
          <a:p>
            <a:r>
              <a:rPr lang="ru-RU" sz="3200" dirty="0"/>
              <a:t>Петр </a:t>
            </a:r>
            <a:r>
              <a:rPr lang="ru-RU" sz="3200" dirty="0" err="1"/>
              <a:t>Климай</a:t>
            </a:r>
            <a:endParaRPr lang="en-US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3107" y="417499"/>
            <a:ext cx="94181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Results of the Special-Purpose Funding </a:t>
            </a:r>
            <a:r>
              <a:rPr lang="en-US" dirty="0" err="1"/>
              <a:t>Programme</a:t>
            </a:r>
            <a:r>
              <a:rPr lang="en-US" dirty="0"/>
              <a:t> 2023 - October 10, 2023   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836764-5CC8-4FF3-895E-6C6609C30F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9063" y="4939162"/>
            <a:ext cx="1156035" cy="115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5415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838200" y="1545336"/>
            <a:ext cx="10515600" cy="4631627"/>
          </a:xfrm>
        </p:spPr>
        <p:txBody>
          <a:bodyPr>
            <a:normAutofit/>
          </a:bodyPr>
          <a:lstStyle/>
          <a:p>
            <a:r>
              <a:rPr lang="en-US" dirty="0"/>
              <a:t>Monitoring Service Features</a:t>
            </a:r>
          </a:p>
          <a:p>
            <a:pPr lvl="1"/>
            <a:r>
              <a:rPr lang="en-US" dirty="0"/>
              <a:t>Ping, PG-SQL, or HTTP request to check server status</a:t>
            </a:r>
          </a:p>
          <a:p>
            <a:pPr lvl="1"/>
            <a:r>
              <a:rPr lang="en-US" dirty="0"/>
              <a:t>Configurable via JSON file</a:t>
            </a:r>
          </a:p>
          <a:p>
            <a:pPr lvl="1"/>
            <a:r>
              <a:rPr lang="en-US" dirty="0"/>
              <a:t>Email notifications</a:t>
            </a:r>
          </a:p>
          <a:p>
            <a:pPr lvl="1"/>
            <a:r>
              <a:rPr lang="en-US" dirty="0"/>
              <a:t>Response time stored in </a:t>
            </a:r>
            <a:r>
              <a:rPr lang="en-US" dirty="0" err="1"/>
              <a:t>InfluxDB</a:t>
            </a:r>
            <a:endParaRPr lang="en-US" dirty="0"/>
          </a:p>
          <a:p>
            <a:pPr lvl="1"/>
            <a:r>
              <a:rPr lang="en-US" dirty="0"/>
              <a:t>Use </a:t>
            </a:r>
            <a:r>
              <a:rPr lang="en-US" dirty="0" err="1"/>
              <a:t>Grafana</a:t>
            </a:r>
            <a:r>
              <a:rPr lang="en-US" dirty="0"/>
              <a:t> for visualization and additional alerting</a:t>
            </a:r>
          </a:p>
          <a:p>
            <a:pPr lvl="1"/>
            <a:r>
              <a:rPr lang="en-US" dirty="0"/>
              <a:t>Monitor server parameters such as Disk, CPU, Memory, etc.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Monitoring Service - Task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E201-7CC5-4F97-BDBB-9BFB4BBA626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5506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/>
          <p:cNvSpPr/>
          <p:nvPr/>
        </p:nvSpPr>
        <p:spPr>
          <a:xfrm>
            <a:off x="9200067" y="2455570"/>
            <a:ext cx="2397853" cy="100667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Monitored Host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019300" y="134225"/>
            <a:ext cx="9334500" cy="924105"/>
          </a:xfrm>
        </p:spPr>
        <p:txBody>
          <a:bodyPr>
            <a:normAutofit/>
          </a:bodyPr>
          <a:lstStyle/>
          <a:p>
            <a:r>
              <a:rPr lang="ru-RU" sz="4000" dirty="0"/>
              <a:t>Архитектура сервиса мониторинга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070927" y="2005054"/>
            <a:ext cx="2902590" cy="100667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          mon-service.py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00164" y="3466137"/>
            <a:ext cx="2028736" cy="829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              </a:t>
            </a:r>
            <a:r>
              <a:rPr lang="en-US" sz="2000" dirty="0" err="1">
                <a:solidFill>
                  <a:schemeClr val="tx1"/>
                </a:solidFill>
              </a:rPr>
              <a:t>InfluxDB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358950" y="4759439"/>
            <a:ext cx="2312564" cy="878047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           </a:t>
            </a:r>
            <a:r>
              <a:rPr lang="en-US" sz="2000" dirty="0" err="1">
                <a:solidFill>
                  <a:schemeClr val="tx1"/>
                </a:solidFill>
              </a:rPr>
              <a:t>Grafana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710094" y="1205051"/>
            <a:ext cx="2397853" cy="100667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Monitored Host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14" name="Прямая со стрелкой 13"/>
          <p:cNvCxnSpPr>
            <a:stCxn id="9" idx="3"/>
            <a:endCxn id="29" idx="1"/>
          </p:cNvCxnSpPr>
          <p:nvPr/>
        </p:nvCxnSpPr>
        <p:spPr>
          <a:xfrm>
            <a:off x="6973517" y="2508394"/>
            <a:ext cx="2226550" cy="450516"/>
          </a:xfrm>
          <a:prstGeom prst="straightConnector1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2229544" y="3296956"/>
            <a:ext cx="1262542" cy="57045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Mail server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16" name="Прямая со стрелкой 15"/>
          <p:cNvCxnSpPr>
            <a:stCxn id="9" idx="2"/>
            <a:endCxn id="10" idx="0"/>
          </p:cNvCxnSpPr>
          <p:nvPr/>
        </p:nvCxnSpPr>
        <p:spPr>
          <a:xfrm flipH="1">
            <a:off x="5514532" y="3011733"/>
            <a:ext cx="7690" cy="454404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10" idx="2"/>
            <a:endCxn id="11" idx="0"/>
          </p:cNvCxnSpPr>
          <p:nvPr/>
        </p:nvCxnSpPr>
        <p:spPr>
          <a:xfrm>
            <a:off x="5514532" y="4295247"/>
            <a:ext cx="700" cy="464192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16883" y="4890865"/>
            <a:ext cx="709285" cy="61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20610" y="3531849"/>
            <a:ext cx="700010" cy="694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TextBox 27"/>
          <p:cNvSpPr txBox="1"/>
          <p:nvPr/>
        </p:nvSpPr>
        <p:spPr>
          <a:xfrm>
            <a:off x="6986688" y="1127480"/>
            <a:ext cx="17952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ICMP ping</a:t>
            </a:r>
          </a:p>
          <a:p>
            <a:r>
              <a:rPr lang="en-US" dirty="0"/>
              <a:t>PG-SQL request </a:t>
            </a:r>
            <a:endParaRPr lang="ru-RU" dirty="0"/>
          </a:p>
        </p:txBody>
      </p:sp>
      <p:cxnSp>
        <p:nvCxnSpPr>
          <p:cNvPr id="31" name="Прямая со стрелкой 30"/>
          <p:cNvCxnSpPr>
            <a:stCxn id="9" idx="3"/>
            <a:endCxn id="12" idx="1"/>
          </p:cNvCxnSpPr>
          <p:nvPr/>
        </p:nvCxnSpPr>
        <p:spPr>
          <a:xfrm flipV="1">
            <a:off x="6973517" y="1708391"/>
            <a:ext cx="1736577" cy="800003"/>
          </a:xfrm>
          <a:prstGeom prst="straightConnector1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stCxn id="9" idx="3"/>
          </p:cNvCxnSpPr>
          <p:nvPr/>
        </p:nvCxnSpPr>
        <p:spPr>
          <a:xfrm>
            <a:off x="6973517" y="2508394"/>
            <a:ext cx="2344219" cy="1588118"/>
          </a:xfrm>
          <a:prstGeom prst="straightConnector1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flipH="1">
            <a:off x="3005524" y="2760062"/>
            <a:ext cx="1015068" cy="436227"/>
          </a:xfrm>
          <a:prstGeom prst="straightConnector1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>
            <a:stCxn id="11" idx="1"/>
          </p:cNvCxnSpPr>
          <p:nvPr/>
        </p:nvCxnSpPr>
        <p:spPr>
          <a:xfrm flipH="1" flipV="1">
            <a:off x="2820966" y="3934521"/>
            <a:ext cx="1537984" cy="1263942"/>
          </a:xfrm>
          <a:prstGeom prst="straightConnector1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Picture 63" descr="software_gen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25534" y="2204849"/>
            <a:ext cx="639103" cy="639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Graphic 57">
            <a:extLst>
              <a:ext uri="{FF2B5EF4-FFF2-40B4-BE49-F238E27FC236}">
                <a16:creationId xmlns:a16="http://schemas.microsoft.com/office/drawing/2014/main" id="{F489EAAD-F4E5-4A19-8E32-01E744DEE49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333867" y="2717727"/>
            <a:ext cx="249099" cy="134648"/>
          </a:xfrm>
          <a:prstGeom prst="rect">
            <a:avLst/>
          </a:prstGeom>
        </p:spPr>
      </p:pic>
      <p:pic>
        <p:nvPicPr>
          <p:cNvPr id="49" name="Graphic 57">
            <a:extLst>
              <a:ext uri="{FF2B5EF4-FFF2-40B4-BE49-F238E27FC236}">
                <a16:creationId xmlns:a16="http://schemas.microsoft.com/office/drawing/2014/main" id="{F489EAAD-F4E5-4A19-8E32-01E744DEE49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645657" y="4422090"/>
            <a:ext cx="249099" cy="134648"/>
          </a:xfrm>
          <a:prstGeom prst="rect">
            <a:avLst/>
          </a:prstGeom>
        </p:spPr>
      </p:pic>
      <p:pic>
        <p:nvPicPr>
          <p:cNvPr id="50" name="Picture 40" descr="Workstation Male.pn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101" y="3116293"/>
            <a:ext cx="871482" cy="658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1" name="Прямая со стрелкой 50"/>
          <p:cNvCxnSpPr>
            <a:stCxn id="15" idx="1"/>
          </p:cNvCxnSpPr>
          <p:nvPr/>
        </p:nvCxnSpPr>
        <p:spPr>
          <a:xfrm flipH="1" flipV="1">
            <a:off x="1235448" y="3380847"/>
            <a:ext cx="994096" cy="201335"/>
          </a:xfrm>
          <a:prstGeom prst="straightConnector1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" name="Graphic 57">
            <a:extLst>
              <a:ext uri="{FF2B5EF4-FFF2-40B4-BE49-F238E27FC236}">
                <a16:creationId xmlns:a16="http://schemas.microsoft.com/office/drawing/2014/main" id="{F489EAAD-F4E5-4A19-8E32-01E744DEE49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682634" y="3256020"/>
            <a:ext cx="249099" cy="134648"/>
          </a:xfrm>
          <a:prstGeom prst="rect">
            <a:avLst/>
          </a:prstGeom>
        </p:spPr>
      </p:pic>
      <p:cxnSp>
        <p:nvCxnSpPr>
          <p:cNvPr id="59" name="Прямая со стрелкой 58"/>
          <p:cNvCxnSpPr/>
          <p:nvPr/>
        </p:nvCxnSpPr>
        <p:spPr>
          <a:xfrm>
            <a:off x="834173" y="3810085"/>
            <a:ext cx="3521978" cy="1542175"/>
          </a:xfrm>
          <a:prstGeom prst="straightConnector1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 rot="1421648">
            <a:off x="1303589" y="4499162"/>
            <a:ext cx="20029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Grafana</a:t>
            </a:r>
            <a:r>
              <a:rPr lang="en-US" sz="2000" dirty="0"/>
              <a:t> Web UI</a:t>
            </a:r>
            <a:endParaRPr lang="ru-RU" sz="2000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8505878" y="4123944"/>
            <a:ext cx="2960698" cy="16642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Monitored Host</a:t>
            </a:r>
          </a:p>
          <a:p>
            <a:pPr algn="ctr"/>
            <a:endParaRPr lang="en-US" sz="2000" dirty="0">
              <a:solidFill>
                <a:schemeClr val="tx1"/>
              </a:solidFill>
            </a:endParaRPr>
          </a:p>
          <a:p>
            <a:pPr algn="ctr"/>
            <a:endParaRPr lang="en-US" sz="2000" dirty="0">
              <a:solidFill>
                <a:schemeClr val="tx1"/>
              </a:solidFill>
            </a:endParaRPr>
          </a:p>
          <a:p>
            <a:pPr algn="ctr"/>
            <a:endParaRPr lang="en-US" sz="2000" dirty="0">
              <a:solidFill>
                <a:schemeClr val="tx1"/>
              </a:solidFill>
            </a:endParaRPr>
          </a:p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grpSp>
        <p:nvGrpSpPr>
          <p:cNvPr id="40" name="Группа 39"/>
          <p:cNvGrpSpPr/>
          <p:nvPr/>
        </p:nvGrpSpPr>
        <p:grpSpPr>
          <a:xfrm>
            <a:off x="8851392" y="4697529"/>
            <a:ext cx="1847088" cy="829110"/>
            <a:chOff x="9107424" y="5246169"/>
            <a:chExt cx="1847088" cy="829110"/>
          </a:xfrm>
        </p:grpSpPr>
        <p:sp>
          <p:nvSpPr>
            <p:cNvPr id="39" name="Прямоугольник 38"/>
            <p:cNvSpPr/>
            <p:nvPr/>
          </p:nvSpPr>
          <p:spPr>
            <a:xfrm>
              <a:off x="9107424" y="5246169"/>
              <a:ext cx="1847088" cy="82911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            </a:t>
              </a:r>
              <a:r>
                <a:rPr lang="en-US" sz="2000" dirty="0" err="1">
                  <a:solidFill>
                    <a:schemeClr val="tx1"/>
                  </a:solidFill>
                </a:rPr>
                <a:t>Telegraf</a:t>
              </a:r>
              <a:endParaRPr lang="ru-RU" sz="2000" dirty="0">
                <a:solidFill>
                  <a:schemeClr val="tx1"/>
                </a:solidFill>
              </a:endParaRPr>
            </a:p>
          </p:txBody>
        </p:sp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9271762" y="5404104"/>
              <a:ext cx="544099" cy="5347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cxnSp>
        <p:nvCxnSpPr>
          <p:cNvPr id="44" name="Прямая со стрелкой 43"/>
          <p:cNvCxnSpPr>
            <a:stCxn id="39" idx="1"/>
            <a:endCxn id="10" idx="3"/>
          </p:cNvCxnSpPr>
          <p:nvPr/>
        </p:nvCxnSpPr>
        <p:spPr>
          <a:xfrm flipH="1" flipV="1">
            <a:off x="6528900" y="3880692"/>
            <a:ext cx="2322492" cy="1231392"/>
          </a:xfrm>
          <a:prstGeom prst="straightConnector1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7084224" y="4699736"/>
            <a:ext cx="17952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Metrics for</a:t>
            </a:r>
          </a:p>
          <a:p>
            <a:r>
              <a:rPr lang="en-US" dirty="0"/>
              <a:t>CPU, disk,</a:t>
            </a:r>
          </a:p>
          <a:p>
            <a:r>
              <a:rPr lang="en-US" dirty="0"/>
              <a:t>memory, etc.</a:t>
            </a:r>
            <a:endParaRPr lang="ru-RU" dirty="0"/>
          </a:p>
        </p:txBody>
      </p:sp>
      <p:sp>
        <p:nvSpPr>
          <p:cNvPr id="53" name="Прямоугольник 52"/>
          <p:cNvSpPr/>
          <p:nvPr/>
        </p:nvSpPr>
        <p:spPr>
          <a:xfrm>
            <a:off x="3638457" y="5685782"/>
            <a:ext cx="38071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hlinkClick r:id="rId10"/>
              </a:rPr>
              <a:t>https://mon-service.jinr.ru</a:t>
            </a:r>
            <a:r>
              <a:rPr lang="en-US" sz="2400" b="1" dirty="0"/>
              <a:t> </a:t>
            </a:r>
            <a:endParaRPr lang="ru-RU" sz="2400" b="1" dirty="0"/>
          </a:p>
        </p:txBody>
      </p:sp>
      <p:sp>
        <p:nvSpPr>
          <p:cNvPr id="54" name="Номер слайда 5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E201-7CC5-4F97-BDBB-9BFB4BBA626C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9674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Monitoring Service View Example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6737" y="1436944"/>
            <a:ext cx="9436988" cy="4643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E201-7CC5-4F97-BDBB-9BFB4BBA626C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384054" y="915839"/>
            <a:ext cx="38071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hlinkClick r:id="rId3"/>
              </a:rPr>
              <a:t>https://mon-service.jinr.ru</a:t>
            </a:r>
            <a:r>
              <a:rPr lang="en-US" sz="2400" b="1" dirty="0"/>
              <a:t> 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3367069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721297A-5F0E-48BB-A746-B0F81C717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762674"/>
          </a:xfrm>
        </p:spPr>
        <p:txBody>
          <a:bodyPr>
            <a:noAutofit/>
          </a:bodyPr>
          <a:lstStyle/>
          <a:p>
            <a:r>
              <a:rPr lang="ru-RU" sz="4400" dirty="0"/>
              <a:t>Разработка решений по автоматическому восстановлению и автоматизированному развертыванию информационных систем эксперимента BM@N</a:t>
            </a:r>
            <a:endParaRPr lang="en-US" sz="44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96944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FD70D-CD3E-44DB-A4C7-258D7B381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9300" y="134225"/>
            <a:ext cx="9334500" cy="837325"/>
          </a:xfrm>
        </p:spPr>
        <p:txBody>
          <a:bodyPr/>
          <a:lstStyle/>
          <a:p>
            <a:r>
              <a:rPr lang="en-US" dirty="0"/>
              <a:t>High Availability </a:t>
            </a:r>
            <a:r>
              <a:rPr lang="ru-RU" dirty="0"/>
              <a:t>– </a:t>
            </a:r>
            <a:r>
              <a:rPr lang="en-US" dirty="0"/>
              <a:t>Task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63DBD9-CDB9-43DB-9C30-941F9A69AF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Need for HA</a:t>
            </a:r>
            <a:endParaRPr lang="ru-RU" dirty="0"/>
          </a:p>
          <a:p>
            <a:pPr lvl="1"/>
            <a:r>
              <a:rPr lang="en-US" dirty="0"/>
              <a:t>EMS as well as other IS are essential for timely obtaining physical results of the experiment</a:t>
            </a:r>
            <a:endParaRPr lang="ru-RU" dirty="0"/>
          </a:p>
          <a:p>
            <a:pPr lvl="1"/>
            <a:r>
              <a:rPr lang="en-US" dirty="0"/>
              <a:t>From client point of view, connection must be initiated to single IP / domain name</a:t>
            </a:r>
          </a:p>
          <a:p>
            <a:pPr lvl="2"/>
            <a:r>
              <a:rPr lang="en-US" dirty="0"/>
              <a:t>We do not want to ask client to keep several addresses like primary/secondary ones</a:t>
            </a:r>
            <a:endParaRPr lang="ru-RU" dirty="0"/>
          </a:p>
          <a:p>
            <a:pPr lvl="1"/>
            <a:r>
              <a:rPr lang="en-US" dirty="0"/>
              <a:t>Considering</a:t>
            </a:r>
            <a:r>
              <a:rPr lang="ru-RU" dirty="0"/>
              <a:t> 2 </a:t>
            </a:r>
            <a:r>
              <a:rPr lang="en-US" dirty="0"/>
              <a:t>to</a:t>
            </a:r>
            <a:r>
              <a:rPr lang="ru-RU" dirty="0"/>
              <a:t> 1, </a:t>
            </a:r>
            <a:r>
              <a:rPr lang="en-US" dirty="0"/>
              <a:t>active/passive redundancy</a:t>
            </a:r>
          </a:p>
          <a:p>
            <a:pPr lvl="1"/>
            <a:r>
              <a:rPr lang="en-US" dirty="0"/>
              <a:t>Need to avoid split brain and</a:t>
            </a:r>
            <a:r>
              <a:rPr lang="ru-RU" dirty="0"/>
              <a:t> </a:t>
            </a:r>
            <a:r>
              <a:rPr lang="en-US" dirty="0"/>
              <a:t>no brain scenarios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0128481-903D-4CAB-A4A5-C18533444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806BE-5F48-4EB6-A0FB-0D8ACEFA2C5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8195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E1E30-7E2A-4E0A-AB9F-D0F4499D8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9300" y="134225"/>
            <a:ext cx="9334500" cy="789700"/>
          </a:xfrm>
        </p:spPr>
        <p:txBody>
          <a:bodyPr/>
          <a:lstStyle/>
          <a:p>
            <a:r>
              <a:rPr lang="en-US" dirty="0"/>
              <a:t>High Availability </a:t>
            </a:r>
            <a:r>
              <a:rPr lang="ru-RU" dirty="0"/>
              <a:t>– </a:t>
            </a:r>
            <a:r>
              <a:rPr lang="en-US" dirty="0"/>
              <a:t>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D5BBCB-C2F1-42AD-9DBC-238F8BF91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8" y="1431919"/>
            <a:ext cx="10938933" cy="2683270"/>
          </a:xfrm>
        </p:spPr>
        <p:txBody>
          <a:bodyPr/>
          <a:lstStyle/>
          <a:p>
            <a:r>
              <a:rPr lang="en-US" dirty="0"/>
              <a:t>Base for HA solution</a:t>
            </a:r>
            <a:endParaRPr lang="ru-RU" dirty="0"/>
          </a:p>
          <a:p>
            <a:pPr lvl="1"/>
            <a:r>
              <a:rPr lang="en-US" dirty="0"/>
              <a:t>PostgreSQL supports streaming replication out of the box (one master to one/many replica servers)</a:t>
            </a:r>
            <a:endParaRPr lang="ru-RU" dirty="0"/>
          </a:p>
          <a:p>
            <a:pPr lvl="2"/>
            <a:r>
              <a:rPr lang="en-US" dirty="0">
                <a:hlinkClick r:id="rId2"/>
              </a:rPr>
              <a:t>https://www.postgresql.org/docs/current/warm-standby.html#STREAMING-REPLICATION</a:t>
            </a:r>
            <a:r>
              <a:rPr lang="ru-RU" dirty="0"/>
              <a:t> </a:t>
            </a:r>
          </a:p>
          <a:p>
            <a:pPr lvl="1"/>
            <a:r>
              <a:rPr lang="en-US" dirty="0"/>
              <a:t>Completely synchronous replication is also available (at a performance price)</a:t>
            </a:r>
          </a:p>
          <a:p>
            <a:pPr lvl="2"/>
            <a:r>
              <a:rPr lang="en-US" dirty="0">
                <a:hlinkClick r:id="rId3"/>
              </a:rPr>
              <a:t>https://www.postgresql.org/docs/current/warm-standby.html#SYNCHRONOUS-REPLICATION</a:t>
            </a:r>
            <a:r>
              <a:rPr lang="en-US" dirty="0"/>
              <a:t> </a:t>
            </a:r>
          </a:p>
          <a:p>
            <a:pPr lvl="1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D54BFC1-E0CB-4698-A23F-91B6FA7CC12B}"/>
              </a:ext>
            </a:extLst>
          </p:cNvPr>
          <p:cNvSpPr/>
          <p:nvPr/>
        </p:nvSpPr>
        <p:spPr>
          <a:xfrm>
            <a:off x="2968914" y="4354454"/>
            <a:ext cx="1291530" cy="696018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PostgreSQL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master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C6C982A-E476-4B29-95A8-BE34565C4E6F}"/>
              </a:ext>
            </a:extLst>
          </p:cNvPr>
          <p:cNvSpPr/>
          <p:nvPr/>
        </p:nvSpPr>
        <p:spPr>
          <a:xfrm>
            <a:off x="4119262" y="4555051"/>
            <a:ext cx="337630" cy="3376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7188686-DB90-4070-BD7B-814AB94BDEEE}"/>
              </a:ext>
            </a:extLst>
          </p:cNvPr>
          <p:cNvSpPr/>
          <p:nvPr/>
        </p:nvSpPr>
        <p:spPr>
          <a:xfrm>
            <a:off x="7612653" y="4354454"/>
            <a:ext cx="1291530" cy="696018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PostgreSQL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replica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D8EB400-04ED-4828-94BA-02F92E9C068B}"/>
              </a:ext>
            </a:extLst>
          </p:cNvPr>
          <p:cNvSpPr/>
          <p:nvPr/>
        </p:nvSpPr>
        <p:spPr>
          <a:xfrm>
            <a:off x="7408588" y="4554864"/>
            <a:ext cx="337630" cy="3376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B8E2C46-AE9E-467B-8DA5-E790C77FED4B}"/>
              </a:ext>
            </a:extLst>
          </p:cNvPr>
          <p:cNvCxnSpPr>
            <a:cxnSpLocks/>
          </p:cNvCxnSpPr>
          <p:nvPr/>
        </p:nvCxnSpPr>
        <p:spPr>
          <a:xfrm flipV="1">
            <a:off x="4378263" y="4723207"/>
            <a:ext cx="3050586" cy="187"/>
          </a:xfrm>
          <a:prstGeom prst="line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E6D58FB-552B-4378-9B23-C558BFCEA863}"/>
              </a:ext>
            </a:extLst>
          </p:cNvPr>
          <p:cNvSpPr txBox="1"/>
          <p:nvPr/>
        </p:nvSpPr>
        <p:spPr>
          <a:xfrm>
            <a:off x="4790604" y="4357271"/>
            <a:ext cx="2189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Streaming replication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2A5B5FB-E8A9-4EA7-8991-6D6E0C069FDA}"/>
              </a:ext>
            </a:extLst>
          </p:cNvPr>
          <p:cNvSpPr txBox="1"/>
          <p:nvPr/>
        </p:nvSpPr>
        <p:spPr>
          <a:xfrm>
            <a:off x="4401913" y="4803585"/>
            <a:ext cx="938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host1 IP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BD29A5A-95AF-43CD-85E3-D94661DD36EA}"/>
              </a:ext>
            </a:extLst>
          </p:cNvPr>
          <p:cNvSpPr txBox="1"/>
          <p:nvPr/>
        </p:nvSpPr>
        <p:spPr>
          <a:xfrm>
            <a:off x="6563952" y="4810626"/>
            <a:ext cx="938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host2 IP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943B6574-6172-41F7-A25E-459BD8A67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806BE-5F48-4EB6-A0FB-0D8ACEFA2C5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8722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C6615-605A-46BC-8A76-BC60954B6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0" y="134225"/>
            <a:ext cx="9144000" cy="782702"/>
          </a:xfrm>
        </p:spPr>
        <p:txBody>
          <a:bodyPr/>
          <a:lstStyle/>
          <a:p>
            <a:r>
              <a:rPr lang="en-US" dirty="0"/>
              <a:t>Switchover to new master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A11E19-C578-403F-8C3F-D6AD17EEDE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0019"/>
            <a:ext cx="10515600" cy="2897940"/>
          </a:xfrm>
        </p:spPr>
        <p:txBody>
          <a:bodyPr/>
          <a:lstStyle/>
          <a:p>
            <a:r>
              <a:rPr lang="en-US" dirty="0"/>
              <a:t>Switchover</a:t>
            </a:r>
          </a:p>
          <a:p>
            <a:pPr lvl="1"/>
            <a:r>
              <a:rPr lang="en-US" dirty="0"/>
              <a:t>One command on replica </a:t>
            </a:r>
            <a:r>
              <a:rPr lang="ru-RU" dirty="0"/>
              <a:t>-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pg_ctl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promote</a:t>
            </a:r>
            <a:endParaRPr lang="ru-RU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/>
              <a:t>Old master must be turned off to avoid</a:t>
            </a:r>
            <a:r>
              <a:rPr lang="ru-RU" dirty="0"/>
              <a:t> </a:t>
            </a:r>
            <a:r>
              <a:rPr lang="en-US" dirty="0"/>
              <a:t>split brain</a:t>
            </a:r>
            <a:endParaRPr lang="ru-RU" dirty="0"/>
          </a:p>
          <a:p>
            <a:pPr lvl="1"/>
            <a:r>
              <a:rPr lang="en-US" dirty="0"/>
              <a:t>Monitoring system can perform switchover </a:t>
            </a:r>
            <a:r>
              <a:rPr lang="ru-RU" dirty="0"/>
              <a:t>(</a:t>
            </a:r>
            <a:r>
              <a:rPr lang="en-US" dirty="0"/>
              <a:t>WIP)</a:t>
            </a:r>
            <a:r>
              <a:rPr lang="ru-RU" dirty="0"/>
              <a:t>, </a:t>
            </a:r>
            <a:r>
              <a:rPr lang="en-US" dirty="0"/>
              <a:t>or it can be done manually</a:t>
            </a:r>
          </a:p>
          <a:p>
            <a:pPr lvl="1"/>
            <a:r>
              <a:rPr lang="en-US" dirty="0"/>
              <a:t>It works, but the big question is – where does a client connect?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F170567-9B5A-4F1A-91A0-58C9D8AC4EFC}"/>
              </a:ext>
            </a:extLst>
          </p:cNvPr>
          <p:cNvSpPr/>
          <p:nvPr/>
        </p:nvSpPr>
        <p:spPr>
          <a:xfrm>
            <a:off x="2968914" y="4630679"/>
            <a:ext cx="1291530" cy="696018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PostgreSQL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master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BA8CA01-0D6C-4814-A70E-0234A0D7E851}"/>
              </a:ext>
            </a:extLst>
          </p:cNvPr>
          <p:cNvSpPr/>
          <p:nvPr/>
        </p:nvSpPr>
        <p:spPr>
          <a:xfrm>
            <a:off x="4119262" y="4831276"/>
            <a:ext cx="337630" cy="3376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E2DA289-A795-4034-930D-77C5DC2DB8B2}"/>
              </a:ext>
            </a:extLst>
          </p:cNvPr>
          <p:cNvSpPr/>
          <p:nvPr/>
        </p:nvSpPr>
        <p:spPr>
          <a:xfrm>
            <a:off x="7612653" y="4630679"/>
            <a:ext cx="1291530" cy="696018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PostgreSQL</a:t>
            </a:r>
          </a:p>
          <a:p>
            <a:pPr algn="ctr"/>
            <a:r>
              <a:rPr lang="en-US" sz="1600" b="1" dirty="0">
                <a:solidFill>
                  <a:schemeClr val="accent6">
                    <a:lumMod val="75000"/>
                  </a:schemeClr>
                </a:solidFill>
              </a:rPr>
              <a:t>New master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5053131-E067-406F-82CC-E6406A74035B}"/>
              </a:ext>
            </a:extLst>
          </p:cNvPr>
          <p:cNvSpPr/>
          <p:nvPr/>
        </p:nvSpPr>
        <p:spPr>
          <a:xfrm>
            <a:off x="7408588" y="4831089"/>
            <a:ext cx="337630" cy="3376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EC9196E-07E4-4EAD-B0A5-93532FD05EA4}"/>
              </a:ext>
            </a:extLst>
          </p:cNvPr>
          <p:cNvCxnSpPr>
            <a:cxnSpLocks/>
          </p:cNvCxnSpPr>
          <p:nvPr/>
        </p:nvCxnSpPr>
        <p:spPr>
          <a:xfrm flipV="1">
            <a:off x="4378263" y="4999432"/>
            <a:ext cx="3050586" cy="187"/>
          </a:xfrm>
          <a:prstGeom prst="line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E1EBD68A-AAE5-433A-AD43-264E8263FE96}"/>
              </a:ext>
            </a:extLst>
          </p:cNvPr>
          <p:cNvSpPr txBox="1"/>
          <p:nvPr/>
        </p:nvSpPr>
        <p:spPr>
          <a:xfrm>
            <a:off x="4401913" y="5079810"/>
            <a:ext cx="938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host1 IP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9EC803B-5497-46F8-BB5B-EBFDEC14A601}"/>
              </a:ext>
            </a:extLst>
          </p:cNvPr>
          <p:cNvSpPr txBox="1"/>
          <p:nvPr/>
        </p:nvSpPr>
        <p:spPr>
          <a:xfrm>
            <a:off x="6563952" y="5086851"/>
            <a:ext cx="938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host2 IP</a:t>
            </a:r>
          </a:p>
        </p:txBody>
      </p:sp>
      <p:sp>
        <p:nvSpPr>
          <p:cNvPr id="18" name="Multiplication Sign 17">
            <a:extLst>
              <a:ext uri="{FF2B5EF4-FFF2-40B4-BE49-F238E27FC236}">
                <a16:creationId xmlns:a16="http://schemas.microsoft.com/office/drawing/2014/main" id="{A23A7DC7-63F7-479F-AFF8-12EC5BDB018D}"/>
              </a:ext>
            </a:extLst>
          </p:cNvPr>
          <p:cNvSpPr/>
          <p:nvPr/>
        </p:nvSpPr>
        <p:spPr>
          <a:xfrm>
            <a:off x="2838423" y="4501991"/>
            <a:ext cx="1590980" cy="918739"/>
          </a:xfrm>
          <a:prstGeom prst="mathMultiply">
            <a:avLst/>
          </a:prstGeom>
          <a:solidFill>
            <a:srgbClr val="C00000">
              <a:alpha val="5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34C06E82-A127-4070-BFBC-8603C87BF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806BE-5F48-4EB6-A0FB-0D8ACEFA2C5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9511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5CBDD-E93B-4AC3-9CBC-9C0C54ECD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5500" y="120450"/>
            <a:ext cx="9258300" cy="840116"/>
          </a:xfrm>
        </p:spPr>
        <p:txBody>
          <a:bodyPr>
            <a:normAutofit fontScale="90000"/>
          </a:bodyPr>
          <a:lstStyle/>
          <a:p>
            <a:r>
              <a:rPr lang="en-US" dirty="0"/>
              <a:t>Solution based on</a:t>
            </a:r>
            <a:r>
              <a:rPr lang="ru-RU" dirty="0"/>
              <a:t> </a:t>
            </a:r>
            <a:r>
              <a:rPr lang="en-US" dirty="0"/>
              <a:t>VRRP (single L2 domain)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EC2F59-3064-42D0-887E-09305B989D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0089"/>
            <a:ext cx="10515600" cy="90293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Keepalived provides virtual IP address for client connection</a:t>
            </a:r>
            <a:endParaRPr lang="ru-RU" dirty="0"/>
          </a:p>
          <a:p>
            <a:r>
              <a:rPr lang="en-US" dirty="0"/>
              <a:t>This works when both servers are in the same L2 (broadcast) domain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F3570FC-6BFF-4FBA-ABA1-E16C951E26F6}"/>
              </a:ext>
            </a:extLst>
          </p:cNvPr>
          <p:cNvSpPr/>
          <p:nvPr/>
        </p:nvSpPr>
        <p:spPr>
          <a:xfrm>
            <a:off x="2884252" y="2349112"/>
            <a:ext cx="1591733" cy="2756170"/>
          </a:xfrm>
          <a:prstGeom prst="rect">
            <a:avLst/>
          </a:prstGeom>
          <a:noFill/>
          <a:ln w="285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17A57B-E402-434E-983E-12FC73EBD4F4}"/>
              </a:ext>
            </a:extLst>
          </p:cNvPr>
          <p:cNvSpPr/>
          <p:nvPr/>
        </p:nvSpPr>
        <p:spPr>
          <a:xfrm>
            <a:off x="3046376" y="2511237"/>
            <a:ext cx="1291530" cy="696018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PostgreSQL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master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348B4A5-ABEA-4178-AB9E-90BC140F91A0}"/>
              </a:ext>
            </a:extLst>
          </p:cNvPr>
          <p:cNvSpPr/>
          <p:nvPr/>
        </p:nvSpPr>
        <p:spPr>
          <a:xfrm>
            <a:off x="3046376" y="3576778"/>
            <a:ext cx="1291530" cy="48314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chemeClr val="tx1"/>
                </a:solidFill>
              </a:rPr>
              <a:t>HAProxy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67389B3-5969-4906-96CC-C247763F5A99}"/>
              </a:ext>
            </a:extLst>
          </p:cNvPr>
          <p:cNvSpPr/>
          <p:nvPr/>
        </p:nvSpPr>
        <p:spPr>
          <a:xfrm>
            <a:off x="3035116" y="4184126"/>
            <a:ext cx="1291530" cy="483140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chemeClr val="tx1"/>
                </a:solidFill>
              </a:rPr>
              <a:t>keepalived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E0E197A-E897-4327-8306-C8D2D69E9E4A}"/>
              </a:ext>
            </a:extLst>
          </p:cNvPr>
          <p:cNvSpPr/>
          <p:nvPr/>
        </p:nvSpPr>
        <p:spPr>
          <a:xfrm>
            <a:off x="4210369" y="3978178"/>
            <a:ext cx="337630" cy="3376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D6C973-84FF-49F0-BF1C-B8BA69830F8F}"/>
              </a:ext>
            </a:extLst>
          </p:cNvPr>
          <p:cNvSpPr txBox="1"/>
          <p:nvPr/>
        </p:nvSpPr>
        <p:spPr>
          <a:xfrm>
            <a:off x="4513016" y="3775882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VIP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A49CAF7-0109-4B1C-98AB-2E6D7648DBD8}"/>
              </a:ext>
            </a:extLst>
          </p:cNvPr>
          <p:cNvSpPr/>
          <p:nvPr/>
        </p:nvSpPr>
        <p:spPr>
          <a:xfrm>
            <a:off x="4196724" y="3109761"/>
            <a:ext cx="337630" cy="3376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8B2E2B-7541-432E-B0E8-9AA378EF39D7}"/>
              </a:ext>
            </a:extLst>
          </p:cNvPr>
          <p:cNvSpPr txBox="1"/>
          <p:nvPr/>
        </p:nvSpPr>
        <p:spPr>
          <a:xfrm>
            <a:off x="4534444" y="3248604"/>
            <a:ext cx="938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host1 IP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17F9244-31E3-45F3-A7B7-D5C8204999AE}"/>
              </a:ext>
            </a:extLst>
          </p:cNvPr>
          <p:cNvSpPr txBox="1"/>
          <p:nvPr/>
        </p:nvSpPr>
        <p:spPr>
          <a:xfrm>
            <a:off x="3340728" y="4738587"/>
            <a:ext cx="709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host1</a:t>
            </a:r>
          </a:p>
        </p:txBody>
      </p:sp>
      <p:cxnSp>
        <p:nvCxnSpPr>
          <p:cNvPr id="13" name="Connector: Curved 12">
            <a:extLst>
              <a:ext uri="{FF2B5EF4-FFF2-40B4-BE49-F238E27FC236}">
                <a16:creationId xmlns:a16="http://schemas.microsoft.com/office/drawing/2014/main" id="{E172D559-4B81-4B8B-88B6-E8CE1CB1C612}"/>
              </a:ext>
            </a:extLst>
          </p:cNvPr>
          <p:cNvCxnSpPr>
            <a:cxnSpLocks/>
            <a:stCxn id="8" idx="1"/>
            <a:endCxn id="10" idx="2"/>
          </p:cNvCxnSpPr>
          <p:nvPr/>
        </p:nvCxnSpPr>
        <p:spPr>
          <a:xfrm rot="16200000" flipV="1">
            <a:off x="3853746" y="3621555"/>
            <a:ext cx="749047" cy="63090"/>
          </a:xfrm>
          <a:prstGeom prst="curvedConnector4">
            <a:avLst>
              <a:gd name="adj1" fmla="val 35431"/>
              <a:gd name="adj2" fmla="val 462340"/>
            </a:avLst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2DD6BE26-5B33-4D5F-8D91-DF5CE136CAA7}"/>
              </a:ext>
            </a:extLst>
          </p:cNvPr>
          <p:cNvSpPr/>
          <p:nvPr/>
        </p:nvSpPr>
        <p:spPr>
          <a:xfrm>
            <a:off x="7561859" y="2349112"/>
            <a:ext cx="1591733" cy="2756170"/>
          </a:xfrm>
          <a:prstGeom prst="rect">
            <a:avLst/>
          </a:prstGeom>
          <a:noFill/>
          <a:ln w="285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36E3B67-1A41-4D78-A809-2711071799AB}"/>
              </a:ext>
            </a:extLst>
          </p:cNvPr>
          <p:cNvSpPr/>
          <p:nvPr/>
        </p:nvSpPr>
        <p:spPr>
          <a:xfrm>
            <a:off x="7723983" y="2511237"/>
            <a:ext cx="1291530" cy="696018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PostgreSQL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replica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28F631B-8FB6-4BE5-A7E9-7C75BD4E5FA8}"/>
              </a:ext>
            </a:extLst>
          </p:cNvPr>
          <p:cNvSpPr/>
          <p:nvPr/>
        </p:nvSpPr>
        <p:spPr>
          <a:xfrm>
            <a:off x="7723983" y="3576778"/>
            <a:ext cx="1291530" cy="48314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chemeClr val="tx1"/>
                </a:solidFill>
              </a:rPr>
              <a:t>HAProxy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CA2FBA1-E7FC-4219-9B96-2D04F8AEFBA6}"/>
              </a:ext>
            </a:extLst>
          </p:cNvPr>
          <p:cNvSpPr/>
          <p:nvPr/>
        </p:nvSpPr>
        <p:spPr>
          <a:xfrm>
            <a:off x="7712723" y="4184126"/>
            <a:ext cx="1291530" cy="483140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chemeClr val="tx1"/>
                </a:solidFill>
              </a:rPr>
              <a:t>keepalived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6EEF8EB-247C-4B0C-AD98-AFCEE838FBAC}"/>
              </a:ext>
            </a:extLst>
          </p:cNvPr>
          <p:cNvSpPr/>
          <p:nvPr/>
        </p:nvSpPr>
        <p:spPr>
          <a:xfrm>
            <a:off x="7499695" y="3977991"/>
            <a:ext cx="337630" cy="337630"/>
          </a:xfrm>
          <a:prstGeom prst="ellipse">
            <a:avLst/>
          </a:prstGeom>
          <a:noFill/>
          <a:ln w="285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FF70C58-8A93-4B7C-80E4-D6506A3A3EBE}"/>
              </a:ext>
            </a:extLst>
          </p:cNvPr>
          <p:cNvSpPr/>
          <p:nvPr/>
        </p:nvSpPr>
        <p:spPr>
          <a:xfrm>
            <a:off x="7486050" y="3109574"/>
            <a:ext cx="337630" cy="3376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1C8086A-2752-494E-83D0-5DC44AE488CB}"/>
              </a:ext>
            </a:extLst>
          </p:cNvPr>
          <p:cNvSpPr txBox="1"/>
          <p:nvPr/>
        </p:nvSpPr>
        <p:spPr>
          <a:xfrm>
            <a:off x="6594879" y="3255645"/>
            <a:ext cx="938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host2 IP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111126-2228-4C1D-98B9-D9E8EFA87F12}"/>
              </a:ext>
            </a:extLst>
          </p:cNvPr>
          <p:cNvSpPr txBox="1"/>
          <p:nvPr/>
        </p:nvSpPr>
        <p:spPr>
          <a:xfrm>
            <a:off x="8018335" y="4738587"/>
            <a:ext cx="709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host2</a:t>
            </a:r>
          </a:p>
        </p:txBody>
      </p:sp>
      <p:cxnSp>
        <p:nvCxnSpPr>
          <p:cNvPr id="22" name="Connector: Curved 21">
            <a:extLst>
              <a:ext uri="{FF2B5EF4-FFF2-40B4-BE49-F238E27FC236}">
                <a16:creationId xmlns:a16="http://schemas.microsoft.com/office/drawing/2014/main" id="{B6E76949-8314-4FDF-9982-80CFDEDB2524}"/>
              </a:ext>
            </a:extLst>
          </p:cNvPr>
          <p:cNvCxnSpPr>
            <a:cxnSpLocks/>
            <a:stCxn id="18" idx="7"/>
            <a:endCxn id="19" idx="6"/>
          </p:cNvCxnSpPr>
          <p:nvPr/>
        </p:nvCxnSpPr>
        <p:spPr>
          <a:xfrm rot="5400000" flipH="1" flipV="1">
            <a:off x="7431257" y="3635013"/>
            <a:ext cx="749047" cy="35800"/>
          </a:xfrm>
          <a:prstGeom prst="curvedConnector4">
            <a:avLst>
              <a:gd name="adj1" fmla="val 35431"/>
              <a:gd name="adj2" fmla="val 738547"/>
            </a:avLst>
          </a:prstGeom>
          <a:ln w="28575">
            <a:prstDash val="sysDot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8DA267B4-30DA-489D-AD69-C3BDB5434C8E}"/>
              </a:ext>
            </a:extLst>
          </p:cNvPr>
          <p:cNvSpPr txBox="1"/>
          <p:nvPr/>
        </p:nvSpPr>
        <p:spPr>
          <a:xfrm>
            <a:off x="7011024" y="3803859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VIP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13212A5-0A06-459D-93B3-66EFD3944098}"/>
              </a:ext>
            </a:extLst>
          </p:cNvPr>
          <p:cNvCxnSpPr>
            <a:cxnSpLocks/>
            <a:stCxn id="8" idx="6"/>
            <a:endCxn id="18" idx="2"/>
          </p:cNvCxnSpPr>
          <p:nvPr/>
        </p:nvCxnSpPr>
        <p:spPr>
          <a:xfrm flipV="1">
            <a:off x="4547999" y="4146806"/>
            <a:ext cx="2951696" cy="187"/>
          </a:xfrm>
          <a:prstGeom prst="line">
            <a:avLst/>
          </a:prstGeom>
          <a:ln w="28575"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or: Curved 24">
            <a:extLst>
              <a:ext uri="{FF2B5EF4-FFF2-40B4-BE49-F238E27FC236}">
                <a16:creationId xmlns:a16="http://schemas.microsoft.com/office/drawing/2014/main" id="{B63ABB63-1F8D-4CC8-A759-2971871A34B4}"/>
              </a:ext>
            </a:extLst>
          </p:cNvPr>
          <p:cNvCxnSpPr>
            <a:cxnSpLocks/>
            <a:endCxn id="8" idx="5"/>
          </p:cNvCxnSpPr>
          <p:nvPr/>
        </p:nvCxnSpPr>
        <p:spPr>
          <a:xfrm rot="16200000" flipV="1">
            <a:off x="4440297" y="4324620"/>
            <a:ext cx="1567434" cy="1450919"/>
          </a:xfrm>
          <a:prstGeom prst="curvedConnector3">
            <a:avLst>
              <a:gd name="adj1" fmla="val 50000"/>
            </a:avLst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or: Curved 25">
            <a:extLst>
              <a:ext uri="{FF2B5EF4-FFF2-40B4-BE49-F238E27FC236}">
                <a16:creationId xmlns:a16="http://schemas.microsoft.com/office/drawing/2014/main" id="{F8F1CF01-C21F-40A3-8CA8-D06F6A69AFA5}"/>
              </a:ext>
            </a:extLst>
          </p:cNvPr>
          <p:cNvCxnSpPr>
            <a:cxnSpLocks/>
            <a:endCxn id="18" idx="3"/>
          </p:cNvCxnSpPr>
          <p:nvPr/>
        </p:nvCxnSpPr>
        <p:spPr>
          <a:xfrm rot="5400000" flipH="1" flipV="1">
            <a:off x="6070953" y="4355610"/>
            <a:ext cx="1567621" cy="1388754"/>
          </a:xfrm>
          <a:prstGeom prst="curvedConnector3">
            <a:avLst>
              <a:gd name="adj1" fmla="val 50000"/>
            </a:avLst>
          </a:prstGeom>
          <a:ln w="28575">
            <a:prstDash val="sysDot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EC41FA6D-E2BB-439B-A4B1-03D3F86191A5}"/>
              </a:ext>
            </a:extLst>
          </p:cNvPr>
          <p:cNvSpPr txBox="1"/>
          <p:nvPr/>
        </p:nvSpPr>
        <p:spPr>
          <a:xfrm>
            <a:off x="5707569" y="4145906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VRRP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85DACC9-264A-46E0-9A44-288F15004134}"/>
              </a:ext>
            </a:extLst>
          </p:cNvPr>
          <p:cNvCxnSpPr>
            <a:cxnSpLocks/>
          </p:cNvCxnSpPr>
          <p:nvPr/>
        </p:nvCxnSpPr>
        <p:spPr>
          <a:xfrm flipV="1">
            <a:off x="4455725" y="3227115"/>
            <a:ext cx="3050586" cy="187"/>
          </a:xfrm>
          <a:prstGeom prst="line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51C09702-3DE9-4C2B-967A-8F37E0F40F67}"/>
              </a:ext>
            </a:extLst>
          </p:cNvPr>
          <p:cNvSpPr txBox="1"/>
          <p:nvPr/>
        </p:nvSpPr>
        <p:spPr>
          <a:xfrm>
            <a:off x="4944266" y="2861179"/>
            <a:ext cx="2189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Streaming replication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CC77989-0E61-4410-81F0-BEAF1BACEA42}"/>
              </a:ext>
            </a:extLst>
          </p:cNvPr>
          <p:cNvSpPr txBox="1"/>
          <p:nvPr/>
        </p:nvSpPr>
        <p:spPr>
          <a:xfrm>
            <a:off x="2978349" y="5127299"/>
            <a:ext cx="15018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Event catalogue</a:t>
            </a:r>
            <a:endParaRPr lang="ru-RU" sz="1600" dirty="0"/>
          </a:p>
          <a:p>
            <a:pPr algn="ctr"/>
            <a:r>
              <a:rPr lang="ru-RU" sz="1600" dirty="0"/>
              <a:t>(</a:t>
            </a:r>
            <a:r>
              <a:rPr lang="en-US" sz="1600" dirty="0"/>
              <a:t>master</a:t>
            </a:r>
            <a:r>
              <a:rPr lang="ru-RU" sz="1600" dirty="0"/>
              <a:t>)</a:t>
            </a:r>
            <a:endParaRPr lang="en-US" sz="16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939F783-1B77-439F-9A31-A9A61492DE21}"/>
              </a:ext>
            </a:extLst>
          </p:cNvPr>
          <p:cNvSpPr txBox="1"/>
          <p:nvPr/>
        </p:nvSpPr>
        <p:spPr>
          <a:xfrm>
            <a:off x="7593791" y="5111283"/>
            <a:ext cx="15018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Event catalogue</a:t>
            </a:r>
            <a:endParaRPr lang="ru-RU" sz="1600" dirty="0"/>
          </a:p>
          <a:p>
            <a:pPr algn="ctr"/>
            <a:r>
              <a:rPr lang="ru-RU" sz="1600" dirty="0"/>
              <a:t>(</a:t>
            </a:r>
            <a:r>
              <a:rPr lang="en-US" sz="1600" dirty="0"/>
              <a:t>backup</a:t>
            </a:r>
            <a:r>
              <a:rPr lang="ru-RU" sz="1600" dirty="0"/>
              <a:t>)</a:t>
            </a:r>
            <a:endParaRPr lang="en-US" sz="1600" dirty="0"/>
          </a:p>
        </p:txBody>
      </p:sp>
      <p:pic>
        <p:nvPicPr>
          <p:cNvPr id="32" name="Picture 31" descr="Workstation Male Back.png">
            <a:extLst>
              <a:ext uri="{FF2B5EF4-FFF2-40B4-BE49-F238E27FC236}">
                <a16:creationId xmlns:a16="http://schemas.microsoft.com/office/drawing/2014/main" id="{43E02B07-53D3-48B9-B0B8-DBFBCBE25C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942" y="5494401"/>
            <a:ext cx="541972" cy="455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423884F2-09FD-453F-99A4-D65AE1AFB89B}"/>
              </a:ext>
            </a:extLst>
          </p:cNvPr>
          <p:cNvSpPr txBox="1"/>
          <p:nvPr/>
        </p:nvSpPr>
        <p:spPr>
          <a:xfrm>
            <a:off x="5689517" y="5889829"/>
            <a:ext cx="6636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Client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0D14E47-D0BB-406B-9032-E8CABDB06664}"/>
              </a:ext>
            </a:extLst>
          </p:cNvPr>
          <p:cNvSpPr txBox="1"/>
          <p:nvPr/>
        </p:nvSpPr>
        <p:spPr>
          <a:xfrm>
            <a:off x="5499403" y="4861252"/>
            <a:ext cx="10497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SQL-query</a:t>
            </a:r>
          </a:p>
        </p:txBody>
      </p:sp>
      <p:sp>
        <p:nvSpPr>
          <p:cNvPr id="35" name="Slide Number Placeholder 34">
            <a:extLst>
              <a:ext uri="{FF2B5EF4-FFF2-40B4-BE49-F238E27FC236}">
                <a16:creationId xmlns:a16="http://schemas.microsoft.com/office/drawing/2014/main" id="{549DAFAE-A002-451B-9E04-6CF93920B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806BE-5F48-4EB6-A0FB-0D8ACEFA2C5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7806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8EE73-392B-4F1A-B26F-F65E75C94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2174" y="0"/>
            <a:ext cx="9191625" cy="1099292"/>
          </a:xfrm>
        </p:spPr>
        <p:txBody>
          <a:bodyPr/>
          <a:lstStyle/>
          <a:p>
            <a:r>
              <a:rPr lang="en-US" dirty="0"/>
              <a:t>Avoiding single point of failure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A20FC8-B5DF-48C8-82E4-7358939B80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027" y="1650698"/>
            <a:ext cx="5128968" cy="4604353"/>
          </a:xfrm>
        </p:spPr>
        <p:txBody>
          <a:bodyPr>
            <a:normAutofit/>
          </a:bodyPr>
          <a:lstStyle/>
          <a:p>
            <a:r>
              <a:rPr lang="en-US" dirty="0"/>
              <a:t>VRRP-based solution can be considered final if:</a:t>
            </a:r>
            <a:endParaRPr lang="ru-RU" dirty="0"/>
          </a:p>
          <a:p>
            <a:pPr lvl="1"/>
            <a:r>
              <a:rPr lang="en-US" dirty="0"/>
              <a:t>L2-segment is built with redundancy </a:t>
            </a:r>
            <a:r>
              <a:rPr lang="ru-RU" dirty="0"/>
              <a:t>(</a:t>
            </a:r>
            <a:r>
              <a:rPr lang="en-US" dirty="0"/>
              <a:t>both for links and switches)</a:t>
            </a:r>
            <a:endParaRPr lang="ru-RU" dirty="0"/>
          </a:p>
          <a:p>
            <a:pPr lvl="1"/>
            <a:r>
              <a:rPr lang="en-US" dirty="0"/>
              <a:t>VIP’s network is announced from at least two routers</a:t>
            </a:r>
          </a:p>
          <a:p>
            <a:pPr lvl="1"/>
            <a:r>
              <a:rPr lang="en-US" dirty="0"/>
              <a:t>Not possible to implement without access to network infrastructure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225A19-76AD-47EB-9903-876045E9B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806BE-5F48-4EB6-A0FB-0D8ACEFA2C50}" type="slidenum">
              <a:rPr lang="en-US" smtClean="0"/>
              <a:t>18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31146F7-7420-4B9B-968E-B9AA99672BB3}"/>
              </a:ext>
            </a:extLst>
          </p:cNvPr>
          <p:cNvSpPr/>
          <p:nvPr/>
        </p:nvSpPr>
        <p:spPr>
          <a:xfrm>
            <a:off x="7221012" y="2092897"/>
            <a:ext cx="1065178" cy="441713"/>
          </a:xfrm>
          <a:prstGeom prst="rect">
            <a:avLst/>
          </a:prstGeom>
          <a:noFill/>
          <a:ln w="285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FEBB744-313A-4695-B7FF-8AB76264CF99}"/>
              </a:ext>
            </a:extLst>
          </p:cNvPr>
          <p:cNvSpPr/>
          <p:nvPr/>
        </p:nvSpPr>
        <p:spPr>
          <a:xfrm>
            <a:off x="8982640" y="2092896"/>
            <a:ext cx="1065178" cy="441713"/>
          </a:xfrm>
          <a:prstGeom prst="rect">
            <a:avLst/>
          </a:prstGeom>
          <a:noFill/>
          <a:ln w="285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18" descr="Generic Router 1.png">
            <a:extLst>
              <a:ext uri="{FF2B5EF4-FFF2-40B4-BE49-F238E27FC236}">
                <a16:creationId xmlns:a16="http://schemas.microsoft.com/office/drawing/2014/main" id="{D8BA5493-BF10-4D5E-9B1D-62729D720F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4550" y="3609756"/>
            <a:ext cx="391911" cy="412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8" descr="Generic Router 1.png">
            <a:extLst>
              <a:ext uri="{FF2B5EF4-FFF2-40B4-BE49-F238E27FC236}">
                <a16:creationId xmlns:a16="http://schemas.microsoft.com/office/drawing/2014/main" id="{9DAD2537-4597-402C-B743-BDD22CA8C7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0145" y="3609756"/>
            <a:ext cx="391911" cy="412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Content Placeholder 7" descr="Switch.png">
            <a:extLst>
              <a:ext uri="{FF2B5EF4-FFF2-40B4-BE49-F238E27FC236}">
                <a16:creationId xmlns:a16="http://schemas.microsoft.com/office/drawing/2014/main" id="{1609EE44-BE5D-46F7-83A6-6E3E71F1E7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313" y="2925304"/>
            <a:ext cx="385006" cy="385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Content Placeholder 7" descr="Switch.png">
            <a:extLst>
              <a:ext uri="{FF2B5EF4-FFF2-40B4-BE49-F238E27FC236}">
                <a16:creationId xmlns:a16="http://schemas.microsoft.com/office/drawing/2014/main" id="{00927C76-42D2-4935-AC4C-D81FC9F943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2726" y="2925304"/>
            <a:ext cx="385006" cy="385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4A6D785-CAFA-419F-B8E8-4F42FE27832C}"/>
              </a:ext>
            </a:extLst>
          </p:cNvPr>
          <p:cNvCxnSpPr>
            <a:stCxn id="5" idx="2"/>
            <a:endCxn id="9" idx="0"/>
          </p:cNvCxnSpPr>
          <p:nvPr/>
        </p:nvCxnSpPr>
        <p:spPr>
          <a:xfrm flipH="1">
            <a:off x="7751816" y="2534610"/>
            <a:ext cx="1785" cy="39069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8F3DC8E-1BB5-4702-8ADE-7078AA0743A9}"/>
              </a:ext>
            </a:extLst>
          </p:cNvPr>
          <p:cNvCxnSpPr/>
          <p:nvPr/>
        </p:nvCxnSpPr>
        <p:spPr>
          <a:xfrm flipH="1">
            <a:off x="9535153" y="2545414"/>
            <a:ext cx="1785" cy="39069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6C5724B-4B71-473E-AEFD-D4F7AF9ECEA2}"/>
              </a:ext>
            </a:extLst>
          </p:cNvPr>
          <p:cNvCxnSpPr>
            <a:cxnSpLocks/>
          </p:cNvCxnSpPr>
          <p:nvPr/>
        </p:nvCxnSpPr>
        <p:spPr>
          <a:xfrm>
            <a:off x="7944319" y="3040048"/>
            <a:ext cx="137840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522F046-2CDD-46E8-96A8-74264F9BEFD8}"/>
              </a:ext>
            </a:extLst>
          </p:cNvPr>
          <p:cNvCxnSpPr>
            <a:cxnSpLocks/>
          </p:cNvCxnSpPr>
          <p:nvPr/>
        </p:nvCxnSpPr>
        <p:spPr>
          <a:xfrm>
            <a:off x="7950802" y="3172992"/>
            <a:ext cx="137840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7" descr="Network Cloud 2.png">
            <a:extLst>
              <a:ext uri="{FF2B5EF4-FFF2-40B4-BE49-F238E27FC236}">
                <a16:creationId xmlns:a16="http://schemas.microsoft.com/office/drawing/2014/main" id="{A5104DF6-F04A-4307-90DD-62BC8729A50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0802" y="3890259"/>
            <a:ext cx="1476375" cy="639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8CDE650-7622-40F0-9522-D55777B784AD}"/>
              </a:ext>
            </a:extLst>
          </p:cNvPr>
          <p:cNvCxnSpPr>
            <a:cxnSpLocks/>
            <a:stCxn id="9" idx="2"/>
            <a:endCxn id="7" idx="0"/>
          </p:cNvCxnSpPr>
          <p:nvPr/>
        </p:nvCxnSpPr>
        <p:spPr>
          <a:xfrm flipH="1">
            <a:off x="7750506" y="3310439"/>
            <a:ext cx="1310" cy="29931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9D04DF4-B315-4B51-864A-B4D29BB758E7}"/>
              </a:ext>
            </a:extLst>
          </p:cNvPr>
          <p:cNvCxnSpPr>
            <a:cxnSpLocks/>
            <a:stCxn id="10" idx="2"/>
            <a:endCxn id="8" idx="0"/>
          </p:cNvCxnSpPr>
          <p:nvPr/>
        </p:nvCxnSpPr>
        <p:spPr>
          <a:xfrm>
            <a:off x="9515229" y="3310439"/>
            <a:ext cx="872" cy="29931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66735C8-9097-4CCA-A088-75967687649B}"/>
              </a:ext>
            </a:extLst>
          </p:cNvPr>
          <p:cNvCxnSpPr>
            <a:cxnSpLocks/>
          </p:cNvCxnSpPr>
          <p:nvPr/>
        </p:nvCxnSpPr>
        <p:spPr>
          <a:xfrm flipH="1" flipV="1">
            <a:off x="7865292" y="3957638"/>
            <a:ext cx="148364" cy="13335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799C7CCE-8056-4554-BA72-28072CB1DA69}"/>
              </a:ext>
            </a:extLst>
          </p:cNvPr>
          <p:cNvCxnSpPr>
            <a:cxnSpLocks/>
          </p:cNvCxnSpPr>
          <p:nvPr/>
        </p:nvCxnSpPr>
        <p:spPr>
          <a:xfrm flipH="1">
            <a:off x="9257713" y="3952875"/>
            <a:ext cx="110126" cy="13335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4E8704BF-04CE-43DA-B592-7B5598C6EBF4}"/>
              </a:ext>
            </a:extLst>
          </p:cNvPr>
          <p:cNvSpPr txBox="1"/>
          <p:nvPr/>
        </p:nvSpPr>
        <p:spPr>
          <a:xfrm>
            <a:off x="7201962" y="2131134"/>
            <a:ext cx="11514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   master</a:t>
            </a:r>
            <a:endParaRPr lang="en-US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71CCE48-1FFC-4656-AB2B-F70221FDD16E}"/>
              </a:ext>
            </a:extLst>
          </p:cNvPr>
          <p:cNvSpPr txBox="1"/>
          <p:nvPr/>
        </p:nvSpPr>
        <p:spPr>
          <a:xfrm>
            <a:off x="9040350" y="2121609"/>
            <a:ext cx="10074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  replica</a:t>
            </a:r>
            <a:endParaRPr lang="en-US" dirty="0"/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49BCCA21-4D87-494D-8B81-B0A161D16B8E}"/>
              </a:ext>
            </a:extLst>
          </p:cNvPr>
          <p:cNvCxnSpPr>
            <a:cxnSpLocks/>
          </p:cNvCxnSpPr>
          <p:nvPr/>
        </p:nvCxnSpPr>
        <p:spPr>
          <a:xfrm>
            <a:off x="7502525" y="4086226"/>
            <a:ext cx="362767" cy="298449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6B264F87-E83C-458A-A3FE-2D95F6F1499D}"/>
              </a:ext>
            </a:extLst>
          </p:cNvPr>
          <p:cNvSpPr txBox="1"/>
          <p:nvPr/>
        </p:nvSpPr>
        <p:spPr>
          <a:xfrm>
            <a:off x="6782979" y="4201389"/>
            <a:ext cx="13692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Net/mask</a:t>
            </a:r>
            <a:br>
              <a:rPr lang="en-US" sz="1400" b="1" dirty="0"/>
            </a:br>
            <a:r>
              <a:rPr lang="en-US" sz="1400" b="1" dirty="0"/>
              <a:t>metric=10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88DC080B-D837-4C53-A71B-11E814DB6C57}"/>
              </a:ext>
            </a:extLst>
          </p:cNvPr>
          <p:cNvCxnSpPr>
            <a:cxnSpLocks/>
          </p:cNvCxnSpPr>
          <p:nvPr/>
        </p:nvCxnSpPr>
        <p:spPr>
          <a:xfrm flipH="1">
            <a:off x="9512688" y="4019550"/>
            <a:ext cx="362766" cy="364728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4B7DFC01-25C2-4066-B411-B496A3070A9D}"/>
              </a:ext>
            </a:extLst>
          </p:cNvPr>
          <p:cNvSpPr txBox="1"/>
          <p:nvPr/>
        </p:nvSpPr>
        <p:spPr>
          <a:xfrm>
            <a:off x="9707732" y="4170181"/>
            <a:ext cx="13692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Net/mask</a:t>
            </a:r>
            <a:br>
              <a:rPr lang="en-US" sz="1400" b="1" dirty="0"/>
            </a:br>
            <a:r>
              <a:rPr lang="en-US" sz="1400" b="1" dirty="0"/>
              <a:t>metric=20</a:t>
            </a:r>
          </a:p>
        </p:txBody>
      </p:sp>
    </p:spTree>
    <p:extLst>
      <p:ext uri="{BB962C8B-B14F-4D97-AF65-F5344CB8AC3E}">
        <p14:creationId xmlns:p14="http://schemas.microsoft.com/office/powerpoint/2010/main" val="14825519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C769142-D74F-45CF-804C-6A896D64F2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Why automated deployment?</a:t>
            </a:r>
          </a:p>
          <a:p>
            <a:pPr lvl="1"/>
            <a:r>
              <a:rPr lang="en-US" dirty="0"/>
              <a:t>Manual deployment of a distributed system is slow and error-prone</a:t>
            </a:r>
          </a:p>
          <a:p>
            <a:pPr lvl="1"/>
            <a:r>
              <a:rPr lang="en-US" dirty="0"/>
              <a:t>Automation increases speed and predictability</a:t>
            </a:r>
          </a:p>
          <a:p>
            <a:pPr lvl="1"/>
            <a:r>
              <a:rPr lang="en-US" dirty="0"/>
              <a:t>Avoids issue of “forgotten step” in documentation</a:t>
            </a:r>
          </a:p>
          <a:p>
            <a:pPr lvl="1"/>
            <a:r>
              <a:rPr lang="en-US" dirty="0"/>
              <a:t>EMS instance may be deployed by other NICA experiments</a:t>
            </a:r>
          </a:p>
          <a:p>
            <a:r>
              <a:rPr lang="en-US" dirty="0"/>
              <a:t>Main components of solution</a:t>
            </a:r>
          </a:p>
          <a:p>
            <a:pPr lvl="1"/>
            <a:r>
              <a:rPr lang="en-US" dirty="0"/>
              <a:t>Ansible</a:t>
            </a:r>
          </a:p>
          <a:p>
            <a:pPr lvl="1"/>
            <a:r>
              <a:rPr lang="en-US" dirty="0"/>
              <a:t>Docker</a:t>
            </a:r>
          </a:p>
          <a:p>
            <a:r>
              <a:rPr lang="en-US" dirty="0"/>
              <a:t>Inputs </a:t>
            </a:r>
          </a:p>
          <a:p>
            <a:pPr lvl="1"/>
            <a:r>
              <a:rPr lang="en-US" dirty="0"/>
              <a:t>EMS configuration as YAML template</a:t>
            </a:r>
          </a:p>
          <a:p>
            <a:pPr lvl="1"/>
            <a:r>
              <a:rPr lang="en-US" dirty="0"/>
              <a:t>Deployment configuration as Ansible variables in hosts file</a:t>
            </a:r>
          </a:p>
          <a:p>
            <a:pPr lvl="2"/>
            <a:r>
              <a:rPr lang="en-US" dirty="0"/>
              <a:t>To be replaced by unified JSON config (WIP)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77AB9E7-EBF2-4C77-8C56-B2DD40D1A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E201-7CC5-4F97-BDBB-9BFB4BBA626C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4B40765-80C6-4EBD-A902-F5B2CE760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9300" y="134225"/>
            <a:ext cx="9334500" cy="913525"/>
          </a:xfrm>
        </p:spPr>
        <p:txBody>
          <a:bodyPr/>
          <a:lstStyle/>
          <a:p>
            <a:r>
              <a:rPr lang="en-US" dirty="0"/>
              <a:t>EMS Automated Deployment</a:t>
            </a:r>
          </a:p>
        </p:txBody>
      </p:sp>
    </p:spTree>
    <p:extLst>
      <p:ext uri="{BB962C8B-B14F-4D97-AF65-F5344CB8AC3E}">
        <p14:creationId xmlns:p14="http://schemas.microsoft.com/office/powerpoint/2010/main" val="2614072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19300" y="104775"/>
            <a:ext cx="9334500" cy="869363"/>
          </a:xfrm>
        </p:spPr>
        <p:txBody>
          <a:bodyPr/>
          <a:lstStyle/>
          <a:p>
            <a:r>
              <a:rPr lang="en-US" dirty="0"/>
              <a:t>Current Projects Summary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E201-7CC5-4F97-BDBB-9BFB4BBA626C}" type="slidenum">
              <a:rPr lang="en-US" smtClean="0"/>
              <a:pPr/>
              <a:t>2</a:t>
            </a:fld>
            <a:endParaRPr lang="en-US"/>
          </a:p>
        </p:txBody>
      </p:sp>
      <p:graphicFrame>
        <p:nvGraphicFramePr>
          <p:cNvPr id="5" name="Содержимое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8739971"/>
              </p:ext>
            </p:extLst>
          </p:nvPr>
        </p:nvGraphicFramePr>
        <p:xfrm>
          <a:off x="900684" y="1397465"/>
          <a:ext cx="10551950" cy="40372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071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44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9659">
                <a:tc>
                  <a:txBody>
                    <a:bodyPr/>
                    <a:lstStyle/>
                    <a:p>
                      <a:r>
                        <a:rPr lang="en-US" dirty="0"/>
                        <a:t>Project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URL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b="0" dirty="0"/>
                        <a:t>Разработка компонент системы метаданных физических событий и сервиса мониторинга программных систем эксперимента BM@N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https://git.jinr.ru/nica_db/emd</a:t>
                      </a:r>
                      <a:r>
                        <a:rPr lang="en-US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https://git.jinr.ru/pklimai/ems-stat-collector</a:t>
                      </a:r>
                      <a:r>
                        <a:rPr lang="en-US" sz="18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hlinkClick r:id="rId4"/>
                        </a:rPr>
                        <a:t>https://git.jinr.ru/pklimai/mon-service-deploy</a:t>
                      </a:r>
                      <a:r>
                        <a:rPr lang="en-US" b="0" dirty="0"/>
                        <a:t> </a:t>
                      </a:r>
                      <a:endParaRPr lang="ru-RU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7268"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Разработка решений по автоматическому восстановлению и автоматизированному развертыванию информационных систем эксперимента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BM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@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hlinkClick r:id="rId5"/>
                        </a:rPr>
                        <a:t>https://git.jinr.ru/pklimai/ems-deploy</a:t>
                      </a:r>
                      <a:r>
                        <a:rPr lang="en-US" b="0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1808210"/>
                  </a:ext>
                </a:extLst>
              </a:tr>
              <a:tr h="2604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Разработка серверной части и сервиса визуализации современной системы графического представления физических событий для эксперимента BM@N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  <a:hlinkClick r:id="rId6"/>
                        </a:rPr>
                        <a:t>https://git.jinr.ru/idunaev/visionforge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973843"/>
                  </a:ext>
                </a:extLst>
              </a:tr>
              <a:tr h="2604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Разработка подсистемы чтения ROOT-файлов с геометрией и событиями эксперимента BM@N для новой системы визуализации физических событий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7"/>
                        </a:rPr>
                        <a:t>https://git.jinr.ru/pklimai/visapi</a:t>
                      </a:r>
                      <a:r>
                        <a:rPr lang="en-US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8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35437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B822C55-1327-493E-8FB9-5235DDCCA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E201-7CC5-4F97-BDBB-9BFB4BBA626C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3289B73-D279-4063-A7DE-95875DCC3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9300" y="134225"/>
            <a:ext cx="9334500" cy="865751"/>
          </a:xfrm>
        </p:spPr>
        <p:txBody>
          <a:bodyPr/>
          <a:lstStyle/>
          <a:p>
            <a:r>
              <a:rPr lang="en-US" dirty="0"/>
              <a:t>Ansible Playbook example (abbreviated)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B768ED-5670-44FA-9820-D665D5E42635}"/>
              </a:ext>
            </a:extLst>
          </p:cNvPr>
          <p:cNvSpPr txBox="1"/>
          <p:nvPr/>
        </p:nvSpPr>
        <p:spPr>
          <a:xfrm>
            <a:off x="457200" y="1419225"/>
            <a:ext cx="5562600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(env) [lab@alma1 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ems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-deploy]$ 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cat deploy-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pgsql.pb.yaml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---</a:t>
            </a:r>
          </a:p>
          <a:p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- name: Deploy PostgreSQL on Event Catalogue hosts</a:t>
            </a:r>
          </a:p>
          <a:p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hosts: 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event_catalogue</a:t>
            </a:r>
            <a:endParaRPr lang="en-US" sz="1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become: yes</a:t>
            </a:r>
          </a:p>
          <a:p>
            <a:endParaRPr lang="en-US" sz="1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tasks:</a:t>
            </a:r>
          </a:p>
          <a:p>
            <a:endParaRPr lang="en-US" sz="1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- name: Install packages</a:t>
            </a:r>
          </a:p>
          <a:p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dnf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: "name={{ item }} state=present"</a:t>
            </a:r>
          </a:p>
          <a:p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with_items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  - 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postgresql</a:t>
            </a:r>
            <a:endParaRPr lang="en-US" sz="1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  - 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postgresql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-server</a:t>
            </a:r>
          </a:p>
          <a:p>
            <a:endParaRPr lang="en-US" sz="1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- name: Install Python packages</a:t>
            </a:r>
          </a:p>
          <a:p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pip: "name={{ item }}  state=present"</a:t>
            </a:r>
          </a:p>
          <a:p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with_items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  - psycopg2-binary</a:t>
            </a:r>
          </a:p>
          <a:p>
            <a:endParaRPr lang="en-US" sz="1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  <a:p>
            <a:endParaRPr lang="en-US" sz="1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C42F11-AD1B-4FAD-8CA0-F5B1E65B9554}"/>
              </a:ext>
            </a:extLst>
          </p:cNvPr>
          <p:cNvSpPr txBox="1"/>
          <p:nvPr/>
        </p:nvSpPr>
        <p:spPr>
          <a:xfrm>
            <a:off x="5791200" y="2638693"/>
            <a:ext cx="6096000" cy="34932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  <a:p>
            <a:endParaRPr lang="en-US" sz="1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- name: Check if PostgreSQL is initialized</a:t>
            </a:r>
          </a:p>
          <a:p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ansible.builtin.stat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  path: "/var/lib/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pgsql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/data/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pg_hba.conf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register: 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postgres_data</a:t>
            </a:r>
            <a:endParaRPr lang="en-US" sz="1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- name: Initialize PostgreSQL</a:t>
            </a:r>
          </a:p>
          <a:p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command: "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postgresql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-setup 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initdb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when: not 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postgres_data.stat.exists</a:t>
            </a:r>
            <a:endParaRPr lang="en-US" sz="1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- name: Start and enable services</a:t>
            </a:r>
          </a:p>
          <a:p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service: "name={{ item }} state=started enabled=yes"</a:t>
            </a:r>
          </a:p>
          <a:p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with_items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  - 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postgresql</a:t>
            </a:r>
            <a:endParaRPr lang="en-US" sz="1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42476387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E4CE7E9-E610-4A7C-8C31-B02FDDF94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E201-7CC5-4F97-BDBB-9BFB4BBA626C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819653F-7AC1-4FD9-9CB7-99F795BCD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9300" y="134225"/>
            <a:ext cx="9334500" cy="854058"/>
          </a:xfrm>
        </p:spPr>
        <p:txBody>
          <a:bodyPr/>
          <a:lstStyle/>
          <a:p>
            <a:r>
              <a:rPr lang="en-US" dirty="0"/>
              <a:t>Deployment example (abbreviated)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94B179-412D-46EB-97FD-4F524DC58938}"/>
              </a:ext>
            </a:extLst>
          </p:cNvPr>
          <p:cNvSpPr txBox="1"/>
          <p:nvPr/>
        </p:nvSpPr>
        <p:spPr>
          <a:xfrm>
            <a:off x="1233487" y="1225493"/>
            <a:ext cx="1078706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[lab@alma1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ems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-deploy]$ 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source env/bin/activate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(env) [lab@alma1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ems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-deploy]$ 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ansible-playbook deploy-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pgsql.pb.yaml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PLAY [Deploy PostgreSQL on Event Catalogue hosts] ****************************************</a:t>
            </a:r>
          </a:p>
          <a:p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TASK [Gathering Facts] *******************************************************************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ok: [ems2]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ok: [ems1]</a:t>
            </a:r>
          </a:p>
          <a:p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TASK [Install packages] ******************************************************************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ok: [ems1] =&gt; (item=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postgresql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ok: [ems2] =&gt; (item=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postgresql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ok: [ems1] =&gt; (item=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postgresql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-server)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ok: [ems2] =&gt; (item=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postgresql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-server)</a:t>
            </a:r>
          </a:p>
          <a:p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  <a:p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TASK [Apply SQL schema file] *************************************************************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changed: [ems1]</a:t>
            </a:r>
          </a:p>
          <a:p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PLAY RECAP *******************************************************************************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ems1                       : ok=13   changed=1    unreachable=0    failed=0    skipped=2    rescued=0    ignored=0   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ems2                       : ok=16   changed=4    unreachable=0    failed=0    skipped=2    rescued=0    ignored=0 </a:t>
            </a:r>
          </a:p>
          <a:p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(env) [lab@alma1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ems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-deploy]$ 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ansible-playbook deploy-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vrrp.pb.yaml</a:t>
            </a:r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(env) [lab@alma1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ems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-deploy]$ 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ansible-playbook deploy-web-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api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docker.pb.yaml</a:t>
            </a:r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0602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E475602-63F1-4559-90A6-473849B18D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1306"/>
            <a:ext cx="10515600" cy="724859"/>
          </a:xfrm>
        </p:spPr>
        <p:txBody>
          <a:bodyPr/>
          <a:lstStyle/>
          <a:p>
            <a:r>
              <a:rPr lang="en-US" dirty="0"/>
              <a:t>After running the three playbooks: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060AC7D-82A3-49D1-96AD-4C97F81E0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E201-7CC5-4F97-BDBB-9BFB4BBA626C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5FB696C-CC74-4CA4-8EBA-609C8B33C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Result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861B196-1EDD-410E-94E9-976A92A1459B}"/>
              </a:ext>
            </a:extLst>
          </p:cNvPr>
          <p:cNvSpPr/>
          <p:nvPr/>
        </p:nvSpPr>
        <p:spPr>
          <a:xfrm>
            <a:off x="2884252" y="2120512"/>
            <a:ext cx="1591733" cy="2756170"/>
          </a:xfrm>
          <a:prstGeom prst="rect">
            <a:avLst/>
          </a:prstGeom>
          <a:noFill/>
          <a:ln w="285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860D7DF-CB95-46C8-9856-E5684F41708E}"/>
              </a:ext>
            </a:extLst>
          </p:cNvPr>
          <p:cNvSpPr/>
          <p:nvPr/>
        </p:nvSpPr>
        <p:spPr>
          <a:xfrm>
            <a:off x="3046376" y="2282637"/>
            <a:ext cx="1291530" cy="696018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PostgreSQL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master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08F1C15-E3E9-4A50-BB42-28995ACF7876}"/>
              </a:ext>
            </a:extLst>
          </p:cNvPr>
          <p:cNvSpPr/>
          <p:nvPr/>
        </p:nvSpPr>
        <p:spPr>
          <a:xfrm>
            <a:off x="3046376" y="3348178"/>
            <a:ext cx="1291530" cy="48314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keepalived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2BFA93B-4085-493C-A18A-A2EB1B58EF46}"/>
              </a:ext>
            </a:extLst>
          </p:cNvPr>
          <p:cNvSpPr/>
          <p:nvPr/>
        </p:nvSpPr>
        <p:spPr>
          <a:xfrm>
            <a:off x="3035116" y="3955526"/>
            <a:ext cx="1291530" cy="483140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EMS web-</a:t>
            </a:r>
            <a:r>
              <a:rPr lang="en-US" sz="1600" dirty="0" err="1">
                <a:solidFill>
                  <a:schemeClr val="tx1"/>
                </a:solidFill>
              </a:rPr>
              <a:t>api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container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A4A646A-A667-4A3F-9120-4E0913AE4A4E}"/>
              </a:ext>
            </a:extLst>
          </p:cNvPr>
          <p:cNvSpPr/>
          <p:nvPr/>
        </p:nvSpPr>
        <p:spPr>
          <a:xfrm>
            <a:off x="4210369" y="3749578"/>
            <a:ext cx="337630" cy="3376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747A5B-20B3-4FA7-A4D0-81C67B9ADA7E}"/>
              </a:ext>
            </a:extLst>
          </p:cNvPr>
          <p:cNvSpPr txBox="1"/>
          <p:nvPr/>
        </p:nvSpPr>
        <p:spPr>
          <a:xfrm>
            <a:off x="4513016" y="3547282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VIP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B0F6B79-AF78-4429-8ECD-D208E08ED1BE}"/>
              </a:ext>
            </a:extLst>
          </p:cNvPr>
          <p:cNvSpPr/>
          <p:nvPr/>
        </p:nvSpPr>
        <p:spPr>
          <a:xfrm>
            <a:off x="4196724" y="2881161"/>
            <a:ext cx="337630" cy="3376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53D3839-C1D1-4F2D-B5F5-F3C6619902A2}"/>
              </a:ext>
            </a:extLst>
          </p:cNvPr>
          <p:cNvSpPr txBox="1"/>
          <p:nvPr/>
        </p:nvSpPr>
        <p:spPr>
          <a:xfrm>
            <a:off x="4534444" y="3020004"/>
            <a:ext cx="938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host1 IP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3B913BC-C938-4C6E-9625-CF741DF9268A}"/>
              </a:ext>
            </a:extLst>
          </p:cNvPr>
          <p:cNvSpPr txBox="1"/>
          <p:nvPr/>
        </p:nvSpPr>
        <p:spPr>
          <a:xfrm>
            <a:off x="3340728" y="4509987"/>
            <a:ext cx="709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host1</a:t>
            </a:r>
          </a:p>
        </p:txBody>
      </p:sp>
      <p:cxnSp>
        <p:nvCxnSpPr>
          <p:cNvPr id="14" name="Connector: Curved 13">
            <a:extLst>
              <a:ext uri="{FF2B5EF4-FFF2-40B4-BE49-F238E27FC236}">
                <a16:creationId xmlns:a16="http://schemas.microsoft.com/office/drawing/2014/main" id="{6B678270-0EE7-4F03-AAA5-3A834C45A027}"/>
              </a:ext>
            </a:extLst>
          </p:cNvPr>
          <p:cNvCxnSpPr>
            <a:cxnSpLocks/>
            <a:stCxn id="9" idx="1"/>
            <a:endCxn id="11" idx="2"/>
          </p:cNvCxnSpPr>
          <p:nvPr/>
        </p:nvCxnSpPr>
        <p:spPr>
          <a:xfrm rot="16200000" flipV="1">
            <a:off x="3853746" y="3392955"/>
            <a:ext cx="749047" cy="63090"/>
          </a:xfrm>
          <a:prstGeom prst="curvedConnector4">
            <a:avLst>
              <a:gd name="adj1" fmla="val 35431"/>
              <a:gd name="adj2" fmla="val 462340"/>
            </a:avLst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B602FE11-A4C5-44E6-A02D-5E01B23EF4AF}"/>
              </a:ext>
            </a:extLst>
          </p:cNvPr>
          <p:cNvSpPr/>
          <p:nvPr/>
        </p:nvSpPr>
        <p:spPr>
          <a:xfrm>
            <a:off x="7561859" y="2120512"/>
            <a:ext cx="1591733" cy="2756170"/>
          </a:xfrm>
          <a:prstGeom prst="rect">
            <a:avLst/>
          </a:prstGeom>
          <a:noFill/>
          <a:ln w="285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89169E2-0A55-40D4-B94D-CB11928CC7C7}"/>
              </a:ext>
            </a:extLst>
          </p:cNvPr>
          <p:cNvSpPr/>
          <p:nvPr/>
        </p:nvSpPr>
        <p:spPr>
          <a:xfrm>
            <a:off x="7723983" y="2282637"/>
            <a:ext cx="1291530" cy="696018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PostgreSQL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replica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CBB7AED-0E46-4A40-B703-030327FFFCC5}"/>
              </a:ext>
            </a:extLst>
          </p:cNvPr>
          <p:cNvSpPr/>
          <p:nvPr/>
        </p:nvSpPr>
        <p:spPr>
          <a:xfrm>
            <a:off x="7723983" y="3348178"/>
            <a:ext cx="1291530" cy="48314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keepalived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FEB5EF5-370F-4B33-BD30-839D4747535F}"/>
              </a:ext>
            </a:extLst>
          </p:cNvPr>
          <p:cNvSpPr/>
          <p:nvPr/>
        </p:nvSpPr>
        <p:spPr>
          <a:xfrm>
            <a:off x="7712723" y="3955526"/>
            <a:ext cx="1291530" cy="483140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EMS web-</a:t>
            </a:r>
            <a:r>
              <a:rPr lang="en-US" sz="1600" dirty="0" err="1">
                <a:solidFill>
                  <a:schemeClr val="tx1"/>
                </a:solidFill>
              </a:rPr>
              <a:t>api</a:t>
            </a:r>
            <a:endParaRPr lang="en-US" sz="1600" dirty="0">
              <a:solidFill>
                <a:schemeClr val="tx1"/>
              </a:solidFill>
            </a:endParaRP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container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DDA6EBD-0719-4B87-88AA-10100CF1EA3A}"/>
              </a:ext>
            </a:extLst>
          </p:cNvPr>
          <p:cNvSpPr/>
          <p:nvPr/>
        </p:nvSpPr>
        <p:spPr>
          <a:xfrm>
            <a:off x="7499695" y="3749391"/>
            <a:ext cx="337630" cy="337630"/>
          </a:xfrm>
          <a:prstGeom prst="ellipse">
            <a:avLst/>
          </a:prstGeom>
          <a:noFill/>
          <a:ln w="285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F914884-7D79-49A8-99F6-835A13E3BF8C}"/>
              </a:ext>
            </a:extLst>
          </p:cNvPr>
          <p:cNvSpPr/>
          <p:nvPr/>
        </p:nvSpPr>
        <p:spPr>
          <a:xfrm>
            <a:off x="7486050" y="2880974"/>
            <a:ext cx="337630" cy="3376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299971E-52B1-4FD5-9C53-59067B7E340A}"/>
              </a:ext>
            </a:extLst>
          </p:cNvPr>
          <p:cNvSpPr txBox="1"/>
          <p:nvPr/>
        </p:nvSpPr>
        <p:spPr>
          <a:xfrm>
            <a:off x="6594879" y="3027045"/>
            <a:ext cx="938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host2 IP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85779C5-5558-46DD-9423-3BCF6995C085}"/>
              </a:ext>
            </a:extLst>
          </p:cNvPr>
          <p:cNvSpPr txBox="1"/>
          <p:nvPr/>
        </p:nvSpPr>
        <p:spPr>
          <a:xfrm>
            <a:off x="8018335" y="4509987"/>
            <a:ext cx="709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host2</a:t>
            </a:r>
          </a:p>
        </p:txBody>
      </p:sp>
      <p:cxnSp>
        <p:nvCxnSpPr>
          <p:cNvPr id="23" name="Connector: Curved 22">
            <a:extLst>
              <a:ext uri="{FF2B5EF4-FFF2-40B4-BE49-F238E27FC236}">
                <a16:creationId xmlns:a16="http://schemas.microsoft.com/office/drawing/2014/main" id="{856EED97-EB3E-4C1D-B0A6-F4B97C5BD104}"/>
              </a:ext>
            </a:extLst>
          </p:cNvPr>
          <p:cNvCxnSpPr>
            <a:cxnSpLocks/>
            <a:stCxn id="19" idx="7"/>
            <a:endCxn id="20" idx="6"/>
          </p:cNvCxnSpPr>
          <p:nvPr/>
        </p:nvCxnSpPr>
        <p:spPr>
          <a:xfrm rot="5400000" flipH="1" flipV="1">
            <a:off x="7431257" y="3406413"/>
            <a:ext cx="749047" cy="35800"/>
          </a:xfrm>
          <a:prstGeom prst="curvedConnector4">
            <a:avLst>
              <a:gd name="adj1" fmla="val 35431"/>
              <a:gd name="adj2" fmla="val 738547"/>
            </a:avLst>
          </a:prstGeom>
          <a:ln w="28575">
            <a:prstDash val="sysDot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76FCE420-C200-4874-A85D-A3CB56FC6711}"/>
              </a:ext>
            </a:extLst>
          </p:cNvPr>
          <p:cNvSpPr txBox="1"/>
          <p:nvPr/>
        </p:nvSpPr>
        <p:spPr>
          <a:xfrm>
            <a:off x="7011024" y="3575259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VIP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74239EE-3B6F-4D21-80FB-F4637583DC73}"/>
              </a:ext>
            </a:extLst>
          </p:cNvPr>
          <p:cNvCxnSpPr>
            <a:cxnSpLocks/>
            <a:stCxn id="9" idx="6"/>
            <a:endCxn id="19" idx="2"/>
          </p:cNvCxnSpPr>
          <p:nvPr/>
        </p:nvCxnSpPr>
        <p:spPr>
          <a:xfrm flipV="1">
            <a:off x="4547999" y="3918206"/>
            <a:ext cx="2951696" cy="187"/>
          </a:xfrm>
          <a:prstGeom prst="line">
            <a:avLst/>
          </a:prstGeom>
          <a:ln w="28575"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or: Curved 25">
            <a:extLst>
              <a:ext uri="{FF2B5EF4-FFF2-40B4-BE49-F238E27FC236}">
                <a16:creationId xmlns:a16="http://schemas.microsoft.com/office/drawing/2014/main" id="{DEBA3598-0AEA-4F0E-A245-63B96AE54AC0}"/>
              </a:ext>
            </a:extLst>
          </p:cNvPr>
          <p:cNvCxnSpPr>
            <a:cxnSpLocks/>
            <a:endCxn id="9" idx="5"/>
          </p:cNvCxnSpPr>
          <p:nvPr/>
        </p:nvCxnSpPr>
        <p:spPr>
          <a:xfrm rot="16200000" flipV="1">
            <a:off x="4440297" y="4096020"/>
            <a:ext cx="1567434" cy="1450919"/>
          </a:xfrm>
          <a:prstGeom prst="curvedConnector3">
            <a:avLst>
              <a:gd name="adj1" fmla="val 50000"/>
            </a:avLst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or: Curved 26">
            <a:extLst>
              <a:ext uri="{FF2B5EF4-FFF2-40B4-BE49-F238E27FC236}">
                <a16:creationId xmlns:a16="http://schemas.microsoft.com/office/drawing/2014/main" id="{83F1B692-21EF-44C6-957C-5A8210863C26}"/>
              </a:ext>
            </a:extLst>
          </p:cNvPr>
          <p:cNvCxnSpPr>
            <a:cxnSpLocks/>
            <a:endCxn id="19" idx="3"/>
          </p:cNvCxnSpPr>
          <p:nvPr/>
        </p:nvCxnSpPr>
        <p:spPr>
          <a:xfrm rot="5400000" flipH="1" flipV="1">
            <a:off x="6070953" y="4127010"/>
            <a:ext cx="1567621" cy="1388754"/>
          </a:xfrm>
          <a:prstGeom prst="curvedConnector3">
            <a:avLst>
              <a:gd name="adj1" fmla="val 50000"/>
            </a:avLst>
          </a:prstGeom>
          <a:ln w="28575">
            <a:prstDash val="sysDot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17007AD9-FC18-43D3-95D3-8B65A562DFBE}"/>
              </a:ext>
            </a:extLst>
          </p:cNvPr>
          <p:cNvSpPr txBox="1"/>
          <p:nvPr/>
        </p:nvSpPr>
        <p:spPr>
          <a:xfrm>
            <a:off x="5707569" y="3917306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VRRP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7FCF763-E2F0-4E23-B0C6-450326A4DD09}"/>
              </a:ext>
            </a:extLst>
          </p:cNvPr>
          <p:cNvCxnSpPr>
            <a:cxnSpLocks/>
          </p:cNvCxnSpPr>
          <p:nvPr/>
        </p:nvCxnSpPr>
        <p:spPr>
          <a:xfrm flipV="1">
            <a:off x="4455725" y="2998515"/>
            <a:ext cx="3050586" cy="187"/>
          </a:xfrm>
          <a:prstGeom prst="line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47412DF8-FC9C-42BE-841D-1E3F7F11B557}"/>
              </a:ext>
            </a:extLst>
          </p:cNvPr>
          <p:cNvSpPr txBox="1"/>
          <p:nvPr/>
        </p:nvSpPr>
        <p:spPr>
          <a:xfrm>
            <a:off x="4944266" y="2632579"/>
            <a:ext cx="2189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Streaming replication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469DDFE-EA14-45FC-B5DE-91AAA16C3531}"/>
              </a:ext>
            </a:extLst>
          </p:cNvPr>
          <p:cNvSpPr txBox="1"/>
          <p:nvPr/>
        </p:nvSpPr>
        <p:spPr>
          <a:xfrm>
            <a:off x="2978349" y="4898699"/>
            <a:ext cx="15018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Event catalogue</a:t>
            </a:r>
            <a:endParaRPr lang="ru-RU" sz="1600" dirty="0"/>
          </a:p>
          <a:p>
            <a:pPr algn="ctr"/>
            <a:r>
              <a:rPr lang="ru-RU" sz="1600" dirty="0"/>
              <a:t>(</a:t>
            </a:r>
            <a:r>
              <a:rPr lang="en-US" sz="1600" dirty="0"/>
              <a:t>master</a:t>
            </a:r>
            <a:r>
              <a:rPr lang="ru-RU" sz="1600" dirty="0"/>
              <a:t>)</a:t>
            </a:r>
            <a:endParaRPr lang="en-US" sz="16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B180E3A-6FDD-4343-B8F0-A4EF01667C84}"/>
              </a:ext>
            </a:extLst>
          </p:cNvPr>
          <p:cNvSpPr txBox="1"/>
          <p:nvPr/>
        </p:nvSpPr>
        <p:spPr>
          <a:xfrm>
            <a:off x="7593791" y="4882683"/>
            <a:ext cx="15018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Event catalogue</a:t>
            </a:r>
            <a:endParaRPr lang="ru-RU" sz="1600" dirty="0"/>
          </a:p>
          <a:p>
            <a:pPr algn="ctr"/>
            <a:r>
              <a:rPr lang="ru-RU" sz="1600" dirty="0"/>
              <a:t>(</a:t>
            </a:r>
            <a:r>
              <a:rPr lang="en-US" sz="1600" dirty="0"/>
              <a:t>backup</a:t>
            </a:r>
            <a:r>
              <a:rPr lang="ru-RU" sz="1600" dirty="0"/>
              <a:t>)</a:t>
            </a:r>
            <a:endParaRPr lang="en-US" sz="1600" dirty="0"/>
          </a:p>
        </p:txBody>
      </p:sp>
      <p:pic>
        <p:nvPicPr>
          <p:cNvPr id="33" name="Picture 32" descr="Workstation Male Back.png">
            <a:extLst>
              <a:ext uri="{FF2B5EF4-FFF2-40B4-BE49-F238E27FC236}">
                <a16:creationId xmlns:a16="http://schemas.microsoft.com/office/drawing/2014/main" id="{46AD2B04-E678-4535-AEA8-A6455CB5CB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942" y="5265801"/>
            <a:ext cx="541972" cy="455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DC268C4E-A9E1-4E34-8FD1-AC54D276086A}"/>
              </a:ext>
            </a:extLst>
          </p:cNvPr>
          <p:cNvSpPr txBox="1"/>
          <p:nvPr/>
        </p:nvSpPr>
        <p:spPr>
          <a:xfrm>
            <a:off x="5689517" y="5661229"/>
            <a:ext cx="6636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Client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F41B493-E25D-49E9-8F85-DDAADA91C289}"/>
              </a:ext>
            </a:extLst>
          </p:cNvPr>
          <p:cNvSpPr txBox="1"/>
          <p:nvPr/>
        </p:nvSpPr>
        <p:spPr>
          <a:xfrm>
            <a:off x="5305454" y="4559002"/>
            <a:ext cx="14671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REST, Web, SQL</a:t>
            </a:r>
          </a:p>
        </p:txBody>
      </p:sp>
    </p:spTree>
    <p:extLst>
      <p:ext uri="{BB962C8B-B14F-4D97-AF65-F5344CB8AC3E}">
        <p14:creationId xmlns:p14="http://schemas.microsoft.com/office/powerpoint/2010/main" val="41697355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721297A-5F0E-48BB-A746-B0F81C717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3622752"/>
          </a:xfrm>
        </p:spPr>
        <p:txBody>
          <a:bodyPr>
            <a:noAutofit/>
          </a:bodyPr>
          <a:lstStyle/>
          <a:p>
            <a:r>
              <a:rPr lang="ru-RU" sz="3600" dirty="0"/>
              <a:t>Разработка серверной части и сервиса визуализации современной системы графического представления физических событий для эксперимента BM@N </a:t>
            </a:r>
            <a:br>
              <a:rPr lang="en-US" sz="3600" dirty="0"/>
            </a:br>
            <a:br>
              <a:rPr lang="en-US" sz="3600" dirty="0"/>
            </a:br>
            <a:r>
              <a:rPr lang="ru-RU" sz="3600" dirty="0"/>
              <a:t>Разработка подсистемы чтения ROOT-файлов с геометрией и событиями эксперимента BM@N для новой системы визуализации физических событий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613837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7C7FC8-3490-4284-A932-7A1762B7E8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8432"/>
            <a:ext cx="10515600" cy="4918531"/>
          </a:xfrm>
        </p:spPr>
        <p:txBody>
          <a:bodyPr/>
          <a:lstStyle/>
          <a:p>
            <a:r>
              <a:rPr lang="en-US" dirty="0" err="1"/>
              <a:t>VisionForge</a:t>
            </a:r>
            <a:r>
              <a:rPr lang="en-US" dirty="0"/>
              <a:t> - </a:t>
            </a:r>
            <a:r>
              <a:rPr lang="ru-RU" dirty="0"/>
              <a:t>платформа для создания систем визуализации нового поколения</a:t>
            </a:r>
            <a:endParaRPr lang="en-US" dirty="0"/>
          </a:p>
          <a:p>
            <a:pPr lvl="1"/>
            <a:r>
              <a:rPr lang="ru-RU" dirty="0"/>
              <a:t>Распределенная динамическая система</a:t>
            </a:r>
            <a:endParaRPr lang="en-US" dirty="0"/>
          </a:p>
          <a:p>
            <a:pPr lvl="2"/>
            <a:r>
              <a:rPr lang="ru-RU" dirty="0"/>
              <a:t>Модель для визуализации может быть создана на одном узле, передана на другой узел и отрисована там. </a:t>
            </a:r>
            <a:endParaRPr lang="en-US" dirty="0"/>
          </a:p>
          <a:p>
            <a:pPr lvl="2"/>
            <a:r>
              <a:rPr lang="ru-RU" dirty="0"/>
              <a:t>Узлы могут обмениваться обновлениями модели данных</a:t>
            </a:r>
          </a:p>
          <a:p>
            <a:pPr lvl="2"/>
            <a:r>
              <a:rPr lang="ru-RU" dirty="0"/>
              <a:t>Если в дереве изменилось только одно значение, то только оно будет передано при обновлении</a:t>
            </a:r>
          </a:p>
          <a:p>
            <a:pPr lvl="1"/>
            <a:r>
              <a:rPr lang="ru-RU" dirty="0"/>
              <a:t>Оптимизации и производительность</a:t>
            </a:r>
          </a:p>
          <a:p>
            <a:pPr lvl="2"/>
            <a:r>
              <a:rPr lang="ru-RU" dirty="0"/>
              <a:t>Модель геометрии BM@N включает более 400 000 примитивов</a:t>
            </a:r>
          </a:p>
          <a:p>
            <a:pPr lvl="2"/>
            <a:r>
              <a:rPr lang="ru-RU" dirty="0"/>
              <a:t>Геометрия или группа геометрий может быть определена как прототип - тогда множество объектов может использовать этот прототип, не копируя геометрию при отрисовке, а только добавляя свойства, такие как цвет</a:t>
            </a:r>
          </a:p>
          <a:p>
            <a:pPr lvl="1"/>
            <a:r>
              <a:rPr lang="ru-RU" dirty="0"/>
              <a:t>Разработана на </a:t>
            </a:r>
            <a:r>
              <a:rPr lang="en-US" dirty="0"/>
              <a:t>Kotlin-Multiplatform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EC91C5-379F-4EE3-95AB-B9A4C1AC1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E201-7CC5-4F97-BDBB-9BFB4BBA626C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6CC7E89-C45F-4BD2-9F09-B29D4802B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/>
              <a:t>Проект </a:t>
            </a:r>
            <a:r>
              <a:rPr lang="en-US" sz="4400" dirty="0" err="1"/>
              <a:t>VisionForge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9557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DA7D78F-BC0D-4A2B-92EF-95673E88C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E201-7CC5-4F97-BDBB-9BFB4BBA626C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8D31F62-020B-4981-BB88-861D7F28C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Пример 1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501EC7A-DF08-43AA-8317-073FBA453A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4172" y="1328679"/>
            <a:ext cx="8625832" cy="461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2395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A5DFB6-4574-4556-9B66-21254CF34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E201-7CC5-4F97-BDBB-9BFB4BBA626C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A8EFFDB-1C8D-408F-842B-37BB9DAA1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Пример 2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F9728E5-B1F2-4A02-AD1B-BFB7FDFBFD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6371" y="1886680"/>
            <a:ext cx="8522991" cy="375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7175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074574B-C29A-F687-A6A8-B60655CCF1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Possible approaches:</a:t>
            </a:r>
          </a:p>
          <a:p>
            <a:pPr lvl="1"/>
            <a:r>
              <a:rPr lang="en-US" dirty="0"/>
              <a:t>Read ROOT format and convert it to Vision Object Model (</a:t>
            </a:r>
            <a:r>
              <a:rPr lang="en-US" b="1" dirty="0" err="1"/>
              <a:t>KRootIO</a:t>
            </a:r>
            <a:r>
              <a:rPr lang="en-US" b="1" dirty="0"/>
              <a:t> </a:t>
            </a:r>
            <a:r>
              <a:rPr lang="en-US" dirty="0"/>
              <a:t>project)</a:t>
            </a:r>
          </a:p>
          <a:p>
            <a:pPr lvl="1"/>
            <a:r>
              <a:rPr lang="en-US" dirty="0"/>
              <a:t>Create a ROOT plugin that converts </a:t>
            </a:r>
            <a:r>
              <a:rPr lang="en-US" dirty="0" err="1"/>
              <a:t>TGeoManager</a:t>
            </a:r>
            <a:r>
              <a:rPr lang="en-US" dirty="0"/>
              <a:t> to VOM on the ROOT side.</a:t>
            </a:r>
          </a:p>
          <a:p>
            <a:pPr lvl="1"/>
            <a:r>
              <a:rPr lang="en-US" dirty="0"/>
              <a:t>Convert </a:t>
            </a:r>
            <a:r>
              <a:rPr lang="en-US" dirty="0" err="1"/>
              <a:t>TGeoManager</a:t>
            </a:r>
            <a:r>
              <a:rPr lang="en-US" dirty="0"/>
              <a:t> to JSON via </a:t>
            </a:r>
            <a:r>
              <a:rPr lang="en-US" dirty="0" err="1"/>
              <a:t>TBufferJSON</a:t>
            </a:r>
            <a:r>
              <a:rPr lang="ru-RU" dirty="0"/>
              <a:t> </a:t>
            </a:r>
            <a:r>
              <a:rPr lang="en-US" dirty="0"/>
              <a:t>(</a:t>
            </a:r>
            <a:r>
              <a:rPr lang="en-US" b="1" dirty="0"/>
              <a:t>visapi </a:t>
            </a:r>
            <a:r>
              <a:rPr lang="en-US" dirty="0"/>
              <a:t>project)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80C5F6DF-9D03-2601-4F15-9ACA93C03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79724-9BD7-426A-8794-8992C04DA04A}" type="slidenum">
              <a:rPr lang="en-US" smtClean="0"/>
              <a:t>27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D83054-9417-52D7-6794-CF25E7882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CERN ROOT integration</a:t>
            </a:r>
          </a:p>
        </p:txBody>
      </p:sp>
    </p:spTree>
    <p:extLst>
      <p:ext uri="{BB962C8B-B14F-4D97-AF65-F5344CB8AC3E}">
        <p14:creationId xmlns:p14="http://schemas.microsoft.com/office/powerpoint/2010/main" val="12272112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0DB5D53-8AE1-4587-926C-3111685FFF7A}"/>
              </a:ext>
            </a:extLst>
          </p:cNvPr>
          <p:cNvSpPr/>
          <p:nvPr/>
        </p:nvSpPr>
        <p:spPr>
          <a:xfrm>
            <a:off x="2842744" y="1933190"/>
            <a:ext cx="1428206" cy="228164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Data server (visapi)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0CA1733-72AF-4F56-BB5F-13086574A770}"/>
              </a:ext>
            </a:extLst>
          </p:cNvPr>
          <p:cNvSpPr/>
          <p:nvPr/>
        </p:nvSpPr>
        <p:spPr>
          <a:xfrm>
            <a:off x="5800392" y="1933190"/>
            <a:ext cx="1428206" cy="2281646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Data model manager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294E890-50ED-43E8-B67C-A84C64E1167E}"/>
              </a:ext>
            </a:extLst>
          </p:cNvPr>
          <p:cNvSpPr/>
          <p:nvPr/>
        </p:nvSpPr>
        <p:spPr>
          <a:xfrm>
            <a:off x="8758040" y="1933190"/>
            <a:ext cx="1428206" cy="2281646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Visualization service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660AF7-D92D-4DCF-9D8A-CECD3F4CF213}"/>
              </a:ext>
            </a:extLst>
          </p:cNvPr>
          <p:cNvSpPr txBox="1"/>
          <p:nvPr/>
        </p:nvSpPr>
        <p:spPr>
          <a:xfrm>
            <a:off x="2335471" y="4369163"/>
            <a:ext cx="24209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Provides geometry and particle track data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7E6CD7-B3A6-47A9-8AE1-EC5F8B4114AB}"/>
              </a:ext>
            </a:extLst>
          </p:cNvPr>
          <p:cNvSpPr txBox="1"/>
          <p:nvPr/>
        </p:nvSpPr>
        <p:spPr>
          <a:xfrm>
            <a:off x="5239838" y="4434999"/>
            <a:ext cx="24209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Converts data to visualization object model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806F0E2-7596-47A7-A286-9BBC8B349EA5}"/>
              </a:ext>
            </a:extLst>
          </p:cNvPr>
          <p:cNvSpPr txBox="1"/>
          <p:nvPr/>
        </p:nvSpPr>
        <p:spPr>
          <a:xfrm>
            <a:off x="8261651" y="4449965"/>
            <a:ext cx="24209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Renders visualization object model</a:t>
            </a:r>
          </a:p>
        </p:txBody>
      </p:sp>
      <p:pic>
        <p:nvPicPr>
          <p:cNvPr id="10" name="Graphic 9" descr="User outline">
            <a:extLst>
              <a:ext uri="{FF2B5EF4-FFF2-40B4-BE49-F238E27FC236}">
                <a16:creationId xmlns:a16="http://schemas.microsoft.com/office/drawing/2014/main" id="{20F1DFFD-F493-4FE8-BCF9-34BF0D7DA3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07583" y="2549701"/>
            <a:ext cx="914400" cy="914400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7EC7387-361E-43D7-AD16-E56ED4BF5170}"/>
              </a:ext>
            </a:extLst>
          </p:cNvPr>
          <p:cNvCxnSpPr/>
          <p:nvPr/>
        </p:nvCxnSpPr>
        <p:spPr>
          <a:xfrm flipH="1">
            <a:off x="4270950" y="2421829"/>
            <a:ext cx="152944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78EAFE5F-6FB6-40B2-85AC-97B670534482}"/>
              </a:ext>
            </a:extLst>
          </p:cNvPr>
          <p:cNvSpPr txBox="1"/>
          <p:nvPr/>
        </p:nvSpPr>
        <p:spPr>
          <a:xfrm>
            <a:off x="4447570" y="2545316"/>
            <a:ext cx="11424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REST API request/</a:t>
            </a:r>
          </a:p>
          <a:p>
            <a:pPr algn="ctr"/>
            <a:r>
              <a:rPr lang="en-US" dirty="0"/>
              <a:t>response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8016395-BACC-4572-861A-A14527A318B0}"/>
              </a:ext>
            </a:extLst>
          </p:cNvPr>
          <p:cNvCxnSpPr/>
          <p:nvPr/>
        </p:nvCxnSpPr>
        <p:spPr>
          <a:xfrm>
            <a:off x="4270950" y="3589936"/>
            <a:ext cx="152944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F75E115-7A91-4644-BF41-3CFB85C9D538}"/>
              </a:ext>
            </a:extLst>
          </p:cNvPr>
          <p:cNvCxnSpPr/>
          <p:nvPr/>
        </p:nvCxnSpPr>
        <p:spPr>
          <a:xfrm>
            <a:off x="7228598" y="2446996"/>
            <a:ext cx="152944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24AB4804-45F4-47F5-9EA8-73179C07C8EB}"/>
              </a:ext>
            </a:extLst>
          </p:cNvPr>
          <p:cNvSpPr txBox="1"/>
          <p:nvPr/>
        </p:nvSpPr>
        <p:spPr>
          <a:xfrm>
            <a:off x="7511627" y="1523666"/>
            <a:ext cx="9579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Initial object model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6E84298-724D-4929-B392-AB8D9A5F0ABE}"/>
              </a:ext>
            </a:extLst>
          </p:cNvPr>
          <p:cNvCxnSpPr/>
          <p:nvPr/>
        </p:nvCxnSpPr>
        <p:spPr>
          <a:xfrm>
            <a:off x="7194853" y="3128825"/>
            <a:ext cx="152944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390C1252-C49A-4F10-ABE1-2AE2029B7F4D}"/>
              </a:ext>
            </a:extLst>
          </p:cNvPr>
          <p:cNvSpPr txBox="1"/>
          <p:nvPr/>
        </p:nvSpPr>
        <p:spPr>
          <a:xfrm>
            <a:off x="7480602" y="2484277"/>
            <a:ext cx="957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Async update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A306C76-3628-4CDD-91EB-1AD6E28ABA4A}"/>
              </a:ext>
            </a:extLst>
          </p:cNvPr>
          <p:cNvCxnSpPr>
            <a:cxnSpLocks/>
          </p:cNvCxnSpPr>
          <p:nvPr/>
        </p:nvCxnSpPr>
        <p:spPr>
          <a:xfrm flipH="1">
            <a:off x="7228598" y="4127754"/>
            <a:ext cx="152944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6EBA2F5F-8B60-42F6-9D04-18047BAA33EE}"/>
              </a:ext>
            </a:extLst>
          </p:cNvPr>
          <p:cNvSpPr txBox="1"/>
          <p:nvPr/>
        </p:nvSpPr>
        <p:spPr>
          <a:xfrm>
            <a:off x="7355961" y="3202512"/>
            <a:ext cx="12747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Additional data request</a:t>
            </a:r>
          </a:p>
        </p:txBody>
      </p:sp>
      <p:pic>
        <p:nvPicPr>
          <p:cNvPr id="21" name="Graphic 20" descr="Database outline">
            <a:extLst>
              <a:ext uri="{FF2B5EF4-FFF2-40B4-BE49-F238E27FC236}">
                <a16:creationId xmlns:a16="http://schemas.microsoft.com/office/drawing/2014/main" id="{308B4DD6-CA1A-472B-8C15-7CFB80CB83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0720" y="2365143"/>
            <a:ext cx="914400" cy="9144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88F86F66-9A3D-410B-9F86-953A09A03E1D}"/>
              </a:ext>
            </a:extLst>
          </p:cNvPr>
          <p:cNvSpPr txBox="1"/>
          <p:nvPr/>
        </p:nvSpPr>
        <p:spPr>
          <a:xfrm>
            <a:off x="673436" y="3227841"/>
            <a:ext cx="988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ROOT files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1E1CF3F-A2FA-4EE5-91A0-C084CCD9DFC8}"/>
              </a:ext>
            </a:extLst>
          </p:cNvPr>
          <p:cNvCxnSpPr>
            <a:cxnSpLocks/>
          </p:cNvCxnSpPr>
          <p:nvPr/>
        </p:nvCxnSpPr>
        <p:spPr>
          <a:xfrm flipH="1">
            <a:off x="1595797" y="2440005"/>
            <a:ext cx="114939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D24F8D16-D764-4672-AE6B-30295232DD24}"/>
              </a:ext>
            </a:extLst>
          </p:cNvPr>
          <p:cNvSpPr txBox="1"/>
          <p:nvPr/>
        </p:nvSpPr>
        <p:spPr>
          <a:xfrm>
            <a:off x="1730450" y="2545316"/>
            <a:ext cx="932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ROOT macros exec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6A734D9-969C-4236-BBD3-70BC678D9488}"/>
              </a:ext>
            </a:extLst>
          </p:cNvPr>
          <p:cNvCxnSpPr>
            <a:cxnSpLocks/>
          </p:cNvCxnSpPr>
          <p:nvPr/>
        </p:nvCxnSpPr>
        <p:spPr>
          <a:xfrm>
            <a:off x="1595797" y="3524222"/>
            <a:ext cx="122178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6" name="Title 1">
            <a:extLst>
              <a:ext uri="{FF2B5EF4-FFF2-40B4-BE49-F238E27FC236}">
                <a16:creationId xmlns:a16="http://schemas.microsoft.com/office/drawing/2014/main" id="{4E188492-1308-4656-96A9-4CF2201AA90D}"/>
              </a:ext>
            </a:extLst>
          </p:cNvPr>
          <p:cNvSpPr txBox="1">
            <a:spLocks/>
          </p:cNvSpPr>
          <p:nvPr/>
        </p:nvSpPr>
        <p:spPr>
          <a:xfrm>
            <a:off x="2019300" y="108642"/>
            <a:ext cx="9334500" cy="7901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Общая схема работы системы визуализации </a:t>
            </a:r>
            <a:r>
              <a:rPr lang="ru-RU" dirty="0" err="1"/>
              <a:t>VisionForge</a:t>
            </a:r>
            <a:r>
              <a:rPr lang="ru-RU" dirty="0"/>
              <a:t> при отображении данных из ROOT-файлов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5237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3EB6047-5AA2-42A9-BEFF-8FD1FF52A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E201-7CC5-4F97-BDBB-9BFB4BBA626C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30AD03D-324C-40BA-B432-3F66442BC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9300" y="136525"/>
            <a:ext cx="9334500" cy="841972"/>
          </a:xfrm>
        </p:spPr>
        <p:txBody>
          <a:bodyPr/>
          <a:lstStyle/>
          <a:p>
            <a:r>
              <a:rPr lang="en-US" dirty="0"/>
              <a:t>Scene graph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B5457A3-CA70-45AB-80F2-C4D41617A8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751" y="1245205"/>
            <a:ext cx="9778497" cy="4757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5106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721297A-5F0E-48BB-A746-B0F81C717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762674"/>
          </a:xfrm>
        </p:spPr>
        <p:txBody>
          <a:bodyPr>
            <a:noAutofit/>
          </a:bodyPr>
          <a:lstStyle/>
          <a:p>
            <a:r>
              <a:rPr lang="ru-RU" sz="4400" dirty="0"/>
              <a:t>Разработка компонент системы метаданных физических событий и сервиса мониторинга программных систем эксперимента BM@N </a:t>
            </a:r>
            <a:endParaRPr lang="en-US" sz="44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14389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B528FB6-CF32-4BBD-ACFF-43E2EBF9B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E201-7CC5-4F97-BDBB-9BFB4BBA626C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3F8FAD3-9934-48DB-8735-AF01FD572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9300" y="134225"/>
            <a:ext cx="9334500" cy="897870"/>
          </a:xfrm>
        </p:spPr>
        <p:txBody>
          <a:bodyPr>
            <a:normAutofit fontScale="90000"/>
          </a:bodyPr>
          <a:lstStyle/>
          <a:p>
            <a:r>
              <a:rPr lang="ru-RU" sz="3600" dirty="0"/>
              <a:t>Настройки объектов (невидимость и перекраска)</a:t>
            </a:r>
            <a:endParaRPr lang="en-US" sz="3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D82AD04-3760-4FCE-98D2-029EAC939B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388" y="1213942"/>
            <a:ext cx="8733576" cy="487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1298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3C2DBB5-F364-4512-A9EF-6F824B2131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6416" y="1149293"/>
            <a:ext cx="5528646" cy="46669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/>
              <a:t>Доклады</a:t>
            </a:r>
            <a:r>
              <a:rPr lang="en-US" sz="1800" dirty="0"/>
              <a:t>:</a:t>
            </a:r>
            <a:endParaRPr lang="ru-RU" sz="1800" dirty="0"/>
          </a:p>
          <a:p>
            <a:r>
              <a:rPr lang="ru-RU" sz="1800" dirty="0"/>
              <a:t>Доклады П. </a:t>
            </a:r>
            <a:r>
              <a:rPr lang="ru-RU" sz="1800" dirty="0" err="1"/>
              <a:t>Климая</a:t>
            </a:r>
            <a:r>
              <a:rPr lang="ru-RU" sz="1800" dirty="0"/>
              <a:t> и А. </a:t>
            </a:r>
            <a:r>
              <a:rPr lang="ru-RU" sz="1800" dirty="0" err="1"/>
              <a:t>Нозика</a:t>
            </a:r>
            <a:r>
              <a:rPr lang="ru-RU" sz="1800" dirty="0"/>
              <a:t> на </a:t>
            </a:r>
            <a:r>
              <a:rPr lang="en-US" sz="1800" dirty="0"/>
              <a:t>10</a:t>
            </a:r>
            <a:r>
              <a:rPr lang="en-US" sz="1800" baseline="30000" dirty="0"/>
              <a:t>th</a:t>
            </a:r>
            <a:r>
              <a:rPr lang="en-US" sz="1800" dirty="0"/>
              <a:t> BM@N collaboration meeting (</a:t>
            </a:r>
            <a:r>
              <a:rPr lang="ru-RU" sz="1800" dirty="0"/>
              <a:t>Май 2023)</a:t>
            </a:r>
            <a:endParaRPr lang="en-US" sz="1800" dirty="0"/>
          </a:p>
          <a:p>
            <a:r>
              <a:rPr lang="ru-RU" sz="1800" dirty="0"/>
              <a:t>И.А. Дунаев, К.В. </a:t>
            </a:r>
            <a:r>
              <a:rPr lang="ru-RU" sz="1800" dirty="0" err="1"/>
              <a:t>Герценбергер</a:t>
            </a:r>
            <a:r>
              <a:rPr lang="ru-RU" sz="1800" dirty="0"/>
              <a:t>, П.А. </a:t>
            </a:r>
            <a:r>
              <a:rPr lang="ru-RU" sz="1800" dirty="0" err="1"/>
              <a:t>Климай</a:t>
            </a:r>
            <a:r>
              <a:rPr lang="ru-RU" sz="1800" dirty="0"/>
              <a:t> - “Статус разработки каталога физических событий для эксперимента BM@N”, доклад на 65-й Всероссийской научной конференции МФТИ (3</a:t>
            </a:r>
            <a:r>
              <a:rPr lang="en-US" sz="1800" dirty="0"/>
              <a:t>-</a:t>
            </a:r>
            <a:r>
              <a:rPr lang="ru-RU" sz="1800" dirty="0"/>
              <a:t>8 апреля 2023 года)</a:t>
            </a:r>
            <a:endParaRPr lang="en-US" sz="1800" dirty="0"/>
          </a:p>
          <a:p>
            <a:r>
              <a:rPr lang="ru-RU" sz="1800" dirty="0"/>
              <a:t>Доклады</a:t>
            </a:r>
            <a:r>
              <a:rPr lang="en-US" sz="1800" dirty="0"/>
              <a:t>,</a:t>
            </a:r>
            <a:r>
              <a:rPr lang="ru-RU" sz="1800" dirty="0"/>
              <a:t> поданные на </a:t>
            </a:r>
            <a:r>
              <a:rPr lang="en-US" sz="1800" dirty="0"/>
              <a:t>AYSS-2023 (30.10-3.11.2023):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FA3789-F421-4635-B646-A0485DB3B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E201-7CC5-4F97-BDBB-9BFB4BBA626C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48198E7-8B01-432E-B1A8-E328FD5D2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2420" y="134225"/>
            <a:ext cx="9081380" cy="793755"/>
          </a:xfrm>
        </p:spPr>
        <p:txBody>
          <a:bodyPr/>
          <a:lstStyle/>
          <a:p>
            <a:r>
              <a:rPr lang="ru-RU" dirty="0"/>
              <a:t>Статьи и доклады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A408EA-D3F3-4566-BDB1-3C0B09199A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7822" y="3867241"/>
            <a:ext cx="5144472" cy="2250283"/>
          </a:xfrm>
          <a:prstGeom prst="rect">
            <a:avLst/>
          </a:prstGeom>
        </p:spPr>
      </p:pic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B6B1900C-BD46-46DE-87F7-00885EB6F942}"/>
              </a:ext>
            </a:extLst>
          </p:cNvPr>
          <p:cNvSpPr txBox="1">
            <a:spLocks/>
          </p:cNvSpPr>
          <p:nvPr/>
        </p:nvSpPr>
        <p:spPr>
          <a:xfrm>
            <a:off x="798217" y="1356014"/>
            <a:ext cx="4965071" cy="46669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/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E02B3FF8-CC2C-4DE7-BA97-61B5A5D9EE6C}"/>
              </a:ext>
            </a:extLst>
          </p:cNvPr>
          <p:cNvSpPr txBox="1">
            <a:spLocks/>
          </p:cNvSpPr>
          <p:nvPr/>
        </p:nvSpPr>
        <p:spPr>
          <a:xfrm>
            <a:off x="565090" y="1450579"/>
            <a:ext cx="4848508" cy="46669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dirty="0"/>
              <a:t>Статьи</a:t>
            </a:r>
            <a:r>
              <a:rPr lang="en-US" sz="1800" dirty="0"/>
              <a:t>:</a:t>
            </a:r>
          </a:p>
          <a:p>
            <a:r>
              <a:rPr lang="en-US" sz="1800" dirty="0"/>
              <a:t>K. </a:t>
            </a:r>
            <a:r>
              <a:rPr lang="en-US" sz="1800" dirty="0" err="1"/>
              <a:t>Gertsenberger</a:t>
            </a:r>
            <a:r>
              <a:rPr lang="en-US" sz="1800" dirty="0"/>
              <a:t>, I. </a:t>
            </a:r>
            <a:r>
              <a:rPr lang="en-US" sz="1800" dirty="0" err="1"/>
              <a:t>Pelevanyuk</a:t>
            </a:r>
            <a:r>
              <a:rPr lang="en-US" sz="1800" dirty="0"/>
              <a:t>, P. </a:t>
            </a:r>
            <a:r>
              <a:rPr lang="en-US" sz="1800" dirty="0" err="1"/>
              <a:t>Klimai</a:t>
            </a:r>
            <a:r>
              <a:rPr lang="en-US" sz="1800" dirty="0"/>
              <a:t>, </a:t>
            </a:r>
            <a:r>
              <a:rPr lang="en-US" sz="1800" dirty="0" err="1"/>
              <a:t>A.Chebotov</a:t>
            </a:r>
            <a:r>
              <a:rPr lang="en-US" sz="1800" dirty="0"/>
              <a:t>, “Computing software architecture of the BM@N experiment”, </a:t>
            </a:r>
            <a:r>
              <a:rPr lang="ru-RU" sz="1800" dirty="0"/>
              <a:t>направлена в ЭЧАЯ.</a:t>
            </a:r>
          </a:p>
          <a:p>
            <a:r>
              <a:rPr lang="ru-RU" sz="1800" dirty="0"/>
              <a:t>И.А. Дунаев, К.В. </a:t>
            </a:r>
            <a:r>
              <a:rPr lang="ru-RU" sz="1800" dirty="0" err="1"/>
              <a:t>Герценбергер</a:t>
            </a:r>
            <a:r>
              <a:rPr lang="ru-RU" sz="1800" dirty="0"/>
              <a:t>, П.А. </a:t>
            </a:r>
            <a:r>
              <a:rPr lang="ru-RU" sz="1800" dirty="0" err="1"/>
              <a:t>Климай</a:t>
            </a:r>
            <a:r>
              <a:rPr lang="ru-RU" sz="1800" dirty="0"/>
              <a:t>, “Статус разработки каталога физических событий для эксперимента </a:t>
            </a:r>
            <a:r>
              <a:rPr lang="en-US" sz="1800" dirty="0"/>
              <a:t>BM@N”, </a:t>
            </a:r>
            <a:r>
              <a:rPr lang="ru-RU" sz="1800" dirty="0"/>
              <a:t>будет опубликовано в Трудах 65-й Всероссийской научной конференции МФТИ</a:t>
            </a:r>
            <a:r>
              <a:rPr lang="en-US" sz="1800" dirty="0"/>
              <a:t>.</a:t>
            </a:r>
            <a:endParaRPr lang="ru-RU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6543779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1857327"/>
          </a:xfrm>
        </p:spPr>
        <p:txBody>
          <a:bodyPr/>
          <a:lstStyle/>
          <a:p>
            <a:r>
              <a:rPr lang="ru-RU" dirty="0"/>
              <a:t>Спасибо</a:t>
            </a:r>
            <a:r>
              <a:rPr lang="en-US" dirty="0"/>
              <a:t>!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E201-7CC5-4F97-BDBB-9BFB4BBA626C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094972" y="203797"/>
            <a:ext cx="8613648" cy="590331"/>
          </a:xfrm>
        </p:spPr>
        <p:txBody>
          <a:bodyPr>
            <a:noAutofit/>
          </a:bodyPr>
          <a:lstStyle/>
          <a:p>
            <a:r>
              <a:rPr lang="ru-RU" sz="3600" dirty="0"/>
              <a:t>Система метаданных физических событий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00D24-DE11-4495-B130-77F4976F4A15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3074" name="Picture 2" descr="C:\Users\User\Dropbox\INR-MIPT-stuff\NICA\NICA event-index\картинка-дизайн\Event Metadata System (KG - v3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953" y="1333500"/>
            <a:ext cx="7179708" cy="473848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583657" y="4001784"/>
            <a:ext cx="42671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sng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 more details:</a:t>
            </a:r>
          </a:p>
          <a:p>
            <a:r>
              <a:rPr lang="en-US" sz="12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E. Alexandrov, I. Alexandrov, A. </a:t>
            </a:r>
            <a:r>
              <a:rPr lang="en-US" sz="12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Chebotov</a:t>
            </a:r>
            <a:r>
              <a:rPr lang="en-US" sz="12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A. </a:t>
            </a:r>
            <a:r>
              <a:rPr lang="en-US" sz="12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Degtyarev</a:t>
            </a:r>
            <a:r>
              <a:rPr lang="en-US" sz="12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I. </a:t>
            </a:r>
            <a:r>
              <a:rPr lang="en-US" sz="12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Filozova</a:t>
            </a:r>
            <a:r>
              <a:rPr lang="en-US" sz="12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K. </a:t>
            </a:r>
            <a:r>
              <a:rPr lang="en-US" sz="12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Gertsenberger</a:t>
            </a:r>
            <a:r>
              <a:rPr lang="en-US" sz="12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br>
              <a:rPr lang="en-US" sz="12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2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P. </a:t>
            </a:r>
            <a:r>
              <a:rPr lang="en-US" sz="12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Klimai</a:t>
            </a:r>
            <a:r>
              <a:rPr lang="en-US" sz="12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and A. Yakovlev, “Implementation of the Event Metadata System for physics analysis in the NICA experiments”, </a:t>
            </a:r>
            <a:r>
              <a:rPr lang="pt-BR" sz="12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J. Phys.: Conf. Ser. 2438, 012046 </a:t>
            </a:r>
            <a:r>
              <a:rPr lang="en-US" sz="12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(2023).</a:t>
            </a:r>
            <a:endParaRPr lang="ru-RU" sz="1200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Содержимое 6">
            <a:extLst>
              <a:ext uri="{FF2B5EF4-FFF2-40B4-BE49-F238E27FC236}">
                <a16:creationId xmlns:a16="http://schemas.microsoft.com/office/drawing/2014/main" id="{48B16D77-8D59-4BC2-9ADE-A39244870D13}"/>
              </a:ext>
            </a:extLst>
          </p:cNvPr>
          <p:cNvSpPr txBox="1">
            <a:spLocks/>
          </p:cNvSpPr>
          <p:nvPr/>
        </p:nvSpPr>
        <p:spPr>
          <a:xfrm>
            <a:off x="7311661" y="1173368"/>
            <a:ext cx="4811193" cy="2722358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/>
              <a:t>Event Metadata System</a:t>
            </a:r>
          </a:p>
          <a:p>
            <a:pPr lvl="1"/>
            <a:r>
              <a:rPr lang="en-US" sz="2700"/>
              <a:t>Event Catalogue is based on PostgreSQL</a:t>
            </a:r>
          </a:p>
          <a:p>
            <a:pPr lvl="1"/>
            <a:r>
              <a:rPr lang="en-US" sz="2700"/>
              <a:t>Integrates with BM@N Condition database</a:t>
            </a:r>
          </a:p>
          <a:p>
            <a:pPr lvl="1"/>
            <a:r>
              <a:rPr lang="en-US" sz="2700"/>
              <a:t>REST API and Web UI developed based on Kotlin multiplatform</a:t>
            </a:r>
          </a:p>
          <a:p>
            <a:pPr lvl="1"/>
            <a:r>
              <a:rPr lang="en-US" sz="2700"/>
              <a:t>Configurable to support different metadata</a:t>
            </a:r>
          </a:p>
          <a:p>
            <a:pPr lvl="1"/>
            <a:r>
              <a:rPr lang="en-US" sz="2700"/>
              <a:t>ROOT macro to write BM@N events in the catalogue</a:t>
            </a:r>
          </a:p>
          <a:p>
            <a:pPr lvl="1"/>
            <a:r>
              <a:rPr lang="en-US" sz="2700"/>
              <a:t>Role-based access control implemented</a:t>
            </a:r>
          </a:p>
          <a:p>
            <a:pPr lvl="1"/>
            <a:r>
              <a:rPr lang="en-US" sz="2700"/>
              <a:t>Monitoring</a:t>
            </a:r>
            <a:endParaRPr lang="en-US" sz="2700" dirty="0"/>
          </a:p>
        </p:txBody>
      </p:sp>
    </p:spTree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E6348-327B-4370-BB21-242ECD84D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6618" y="272405"/>
            <a:ext cx="9445782" cy="529530"/>
          </a:xfrm>
        </p:spPr>
        <p:txBody>
          <a:bodyPr/>
          <a:lstStyle/>
          <a:p>
            <a:r>
              <a:rPr lang="ru-RU" sz="4000" dirty="0"/>
              <a:t>Новый </a:t>
            </a:r>
            <a:r>
              <a:rPr lang="en-US" sz="4000" dirty="0"/>
              <a:t>REST API</a:t>
            </a:r>
            <a:r>
              <a:rPr lang="ru-RU" sz="4000" dirty="0"/>
              <a:t> системы метаданных</a:t>
            </a:r>
            <a:endParaRPr lang="en-US" sz="4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21E787-C4D7-4015-9264-215C8ED57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9654" y="6329196"/>
            <a:ext cx="2743200" cy="365125"/>
          </a:xfrm>
        </p:spPr>
        <p:txBody>
          <a:bodyPr/>
          <a:lstStyle/>
          <a:p>
            <a:fld id="{5E800D24-DE11-4495-B130-77F4976F4A15}" type="slidenum">
              <a:rPr lang="ru-RU" smtClean="0"/>
              <a:pPr/>
              <a:t>5</a:t>
            </a:fld>
            <a:endParaRPr lang="ru-RU" dirty="0"/>
          </a:p>
        </p:txBody>
      </p:sp>
      <p:cxnSp>
        <p:nvCxnSpPr>
          <p:cNvPr id="6" name="Соединитель: уступ 1034">
            <a:extLst>
              <a:ext uri="{FF2B5EF4-FFF2-40B4-BE49-F238E27FC236}">
                <a16:creationId xmlns:a16="http://schemas.microsoft.com/office/drawing/2014/main" id="{C8E6803A-0900-4688-8257-9632A13085CA}"/>
              </a:ext>
            </a:extLst>
          </p:cNvPr>
          <p:cNvCxnSpPr>
            <a:cxnSpLocks/>
          </p:cNvCxnSpPr>
          <p:nvPr/>
        </p:nvCxnSpPr>
        <p:spPr>
          <a:xfrm rot="5400000">
            <a:off x="3483119" y="-15797"/>
            <a:ext cx="1136970" cy="5374313"/>
          </a:xfrm>
          <a:prstGeom prst="bentConnector2">
            <a:avLst/>
          </a:prstGeom>
          <a:ln w="127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0C85ABD-8315-4E2C-BFE7-70A38A30F402}"/>
              </a:ext>
            </a:extLst>
          </p:cNvPr>
          <p:cNvSpPr txBox="1"/>
          <p:nvPr/>
        </p:nvSpPr>
        <p:spPr>
          <a:xfrm>
            <a:off x="1628864" y="2862102"/>
            <a:ext cx="7081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HOSTNAME / SERVICE / VERSION / </a:t>
            </a:r>
            <a:r>
              <a:rPr lang="en-US" dirty="0" err="1">
                <a:latin typeface="Verdana" panose="020B0604030504040204" pitchFamily="34" charset="0"/>
                <a:ea typeface="Verdana" panose="020B0604030504040204" pitchFamily="34" charset="0"/>
              </a:rPr>
              <a:t>ENTITY?parameter_set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98F03A-01F8-4951-B60C-994183D66BA9}"/>
              </a:ext>
            </a:extLst>
          </p:cNvPr>
          <p:cNvSpPr txBox="1"/>
          <p:nvPr/>
        </p:nvSpPr>
        <p:spPr>
          <a:xfrm>
            <a:off x="1538624" y="2405645"/>
            <a:ext cx="575752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latin typeface="Verdana" panose="020B0604030504040204" pitchFamily="34" charset="0"/>
                <a:ea typeface="Verdana" panose="020B0604030504040204" pitchFamily="34" charset="0"/>
              </a:rPr>
              <a:t>https://bmn-</a:t>
            </a:r>
            <a:r>
              <a:rPr lang="en-US" sz="1400" b="1" dirty="0">
                <a:latin typeface="Verdana" panose="020B0604030504040204" pitchFamily="34" charset="0"/>
                <a:ea typeface="Verdana" panose="020B0604030504040204" pitchFamily="34" charset="0"/>
              </a:rPr>
              <a:t>event</a:t>
            </a:r>
            <a:r>
              <a:rPr lang="ru-RU" sz="1400" b="1" dirty="0">
                <a:latin typeface="Verdana" panose="020B0604030504040204" pitchFamily="34" charset="0"/>
                <a:ea typeface="Verdana" panose="020B0604030504040204" pitchFamily="34" charset="0"/>
              </a:rPr>
              <a:t>.jinr.ru/</a:t>
            </a:r>
            <a:r>
              <a:rPr lang="en-US" sz="1400" b="1" dirty="0" err="1">
                <a:latin typeface="Verdana" panose="020B0604030504040204" pitchFamily="34" charset="0"/>
                <a:ea typeface="Verdana" panose="020B0604030504040204" pitchFamily="34" charset="0"/>
              </a:rPr>
              <a:t>event</a:t>
            </a:r>
            <a:r>
              <a:rPr lang="en-US" sz="1400" b="1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_api</a:t>
            </a:r>
            <a:r>
              <a:rPr lang="en-US" sz="1400" b="1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/v1/event?</a:t>
            </a:r>
          </a:p>
        </p:txBody>
      </p:sp>
      <p:grpSp>
        <p:nvGrpSpPr>
          <p:cNvPr id="11" name="Группа 34">
            <a:extLst>
              <a:ext uri="{FF2B5EF4-FFF2-40B4-BE49-F238E27FC236}">
                <a16:creationId xmlns:a16="http://schemas.microsoft.com/office/drawing/2014/main" id="{2F67BCD9-DE67-42C5-AD7A-58B6252D4B73}"/>
              </a:ext>
            </a:extLst>
          </p:cNvPr>
          <p:cNvGrpSpPr/>
          <p:nvPr/>
        </p:nvGrpSpPr>
        <p:grpSpPr>
          <a:xfrm>
            <a:off x="279348" y="2149908"/>
            <a:ext cx="923224" cy="1321051"/>
            <a:chOff x="3276781" y="1165412"/>
            <a:chExt cx="1130280" cy="1617325"/>
          </a:xfrm>
        </p:grpSpPr>
        <p:sp>
          <p:nvSpPr>
            <p:cNvPr id="12" name="Прямоугольник: усеченные противолежащие углы 30">
              <a:extLst>
                <a:ext uri="{FF2B5EF4-FFF2-40B4-BE49-F238E27FC236}">
                  <a16:creationId xmlns:a16="http://schemas.microsoft.com/office/drawing/2014/main" id="{BEC5071C-D8AC-4EE8-AED8-839F73BEF0D0}"/>
                </a:ext>
              </a:extLst>
            </p:cNvPr>
            <p:cNvSpPr/>
            <p:nvPr/>
          </p:nvSpPr>
          <p:spPr>
            <a:xfrm>
              <a:off x="3276781" y="1165412"/>
              <a:ext cx="1119588" cy="484094"/>
            </a:xfrm>
            <a:prstGeom prst="snip2DiagRect">
              <a:avLst/>
            </a:prstGeom>
            <a:solidFill>
              <a:schemeClr val="accent3">
                <a:lumMod val="50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GET</a:t>
              </a:r>
              <a:endParaRPr lang="ru-RU" sz="13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3" name="Прямоугольник: усеченные противолежащие углы 31">
              <a:extLst>
                <a:ext uri="{FF2B5EF4-FFF2-40B4-BE49-F238E27FC236}">
                  <a16:creationId xmlns:a16="http://schemas.microsoft.com/office/drawing/2014/main" id="{CE783D4B-3EC3-42E0-8B7C-CFCC25F65E03}"/>
                </a:ext>
              </a:extLst>
            </p:cNvPr>
            <p:cNvSpPr/>
            <p:nvPr/>
          </p:nvSpPr>
          <p:spPr>
            <a:xfrm>
              <a:off x="3276781" y="1721154"/>
              <a:ext cx="1119588" cy="484094"/>
            </a:xfrm>
            <a:prstGeom prst="snip2DiagRect">
              <a:avLst/>
            </a:prstGeom>
            <a:solidFill>
              <a:schemeClr val="accent3">
                <a:lumMod val="50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POST</a:t>
              </a:r>
              <a:endParaRPr lang="ru-RU" sz="13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5" name="Прямоугольник: усеченные противолежащие углы 33">
              <a:extLst>
                <a:ext uri="{FF2B5EF4-FFF2-40B4-BE49-F238E27FC236}">
                  <a16:creationId xmlns:a16="http://schemas.microsoft.com/office/drawing/2014/main" id="{01AEE3D4-AA3B-464E-936C-492ACA7B5A01}"/>
                </a:ext>
              </a:extLst>
            </p:cNvPr>
            <p:cNvSpPr/>
            <p:nvPr/>
          </p:nvSpPr>
          <p:spPr>
            <a:xfrm>
              <a:off x="3287473" y="2298644"/>
              <a:ext cx="1119588" cy="484093"/>
            </a:xfrm>
            <a:prstGeom prst="snip2DiagRect">
              <a:avLst/>
            </a:prstGeom>
            <a:solidFill>
              <a:schemeClr val="accent3">
                <a:lumMod val="50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DELETE</a:t>
              </a:r>
              <a:endParaRPr lang="ru-RU" sz="13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cxnSp>
        <p:nvCxnSpPr>
          <p:cNvPr id="16" name="Соединитель: уступ 39">
            <a:extLst>
              <a:ext uri="{FF2B5EF4-FFF2-40B4-BE49-F238E27FC236}">
                <a16:creationId xmlns:a16="http://schemas.microsoft.com/office/drawing/2014/main" id="{046D2321-071C-44F6-80BE-0BB8B3B2BAAE}"/>
              </a:ext>
            </a:extLst>
          </p:cNvPr>
          <p:cNvCxnSpPr>
            <a:stCxn id="12" idx="0"/>
            <a:endCxn id="8" idx="1"/>
          </p:cNvCxnSpPr>
          <p:nvPr/>
        </p:nvCxnSpPr>
        <p:spPr>
          <a:xfrm>
            <a:off x="1193840" y="2347615"/>
            <a:ext cx="435024" cy="699153"/>
          </a:xfrm>
          <a:prstGeom prst="bentConnector3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Соединитель: уступ 41">
            <a:extLst>
              <a:ext uri="{FF2B5EF4-FFF2-40B4-BE49-F238E27FC236}">
                <a16:creationId xmlns:a16="http://schemas.microsoft.com/office/drawing/2014/main" id="{537776A2-FE61-4BC9-8F9B-EAD27AE103AA}"/>
              </a:ext>
            </a:extLst>
          </p:cNvPr>
          <p:cNvCxnSpPr>
            <a:stCxn id="13" idx="0"/>
            <a:endCxn id="8" idx="1"/>
          </p:cNvCxnSpPr>
          <p:nvPr/>
        </p:nvCxnSpPr>
        <p:spPr>
          <a:xfrm>
            <a:off x="1193840" y="2801551"/>
            <a:ext cx="435024" cy="245217"/>
          </a:xfrm>
          <a:prstGeom prst="bentConnector3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Соединитель: уступ 43">
            <a:extLst>
              <a:ext uri="{FF2B5EF4-FFF2-40B4-BE49-F238E27FC236}">
                <a16:creationId xmlns:a16="http://schemas.microsoft.com/office/drawing/2014/main" id="{B0EEB867-FA36-4038-A74B-667C33A310A8}"/>
              </a:ext>
            </a:extLst>
          </p:cNvPr>
          <p:cNvCxnSpPr>
            <a:cxnSpLocks/>
          </p:cNvCxnSpPr>
          <p:nvPr/>
        </p:nvCxnSpPr>
        <p:spPr>
          <a:xfrm flipV="1">
            <a:off x="1208668" y="3053243"/>
            <a:ext cx="420196" cy="223232"/>
          </a:xfrm>
          <a:prstGeom prst="bentConnector3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: скругленные углы 7">
            <a:extLst>
              <a:ext uri="{FF2B5EF4-FFF2-40B4-BE49-F238E27FC236}">
                <a16:creationId xmlns:a16="http://schemas.microsoft.com/office/drawing/2014/main" id="{0554021E-0A04-49B9-9DE1-4D46B01133BA}"/>
              </a:ext>
            </a:extLst>
          </p:cNvPr>
          <p:cNvSpPr/>
          <p:nvPr/>
        </p:nvSpPr>
        <p:spPr>
          <a:xfrm>
            <a:off x="6572250" y="2214042"/>
            <a:ext cx="5467349" cy="645458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kumimoji="0" lang="ru-RU" altLang="ru-RU" sz="12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run_number</a:t>
            </a:r>
            <a:r>
              <a:rPr kumimoji="0" lang="ru-RU" altLang="ru-RU" sz="1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=3950</a:t>
            </a:r>
            <a:r>
              <a:rPr kumimoji="0" lang="en-US" altLang="ru-RU" sz="1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  <a:r>
              <a:rPr kumimoji="0" lang="ru-RU" altLang="ru-RU" sz="1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4000&amp;beam_particle=</a:t>
            </a:r>
            <a:r>
              <a:rPr kumimoji="0" lang="ru-RU" altLang="ru-RU" sz="12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Ar&amp;target_particle</a:t>
            </a:r>
            <a:r>
              <a:rPr kumimoji="0" lang="ru-RU" altLang="ru-RU" sz="1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=Al</a:t>
            </a:r>
            <a:br>
              <a:rPr kumimoji="0" lang="en-US" altLang="ru-RU" sz="1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kumimoji="0" lang="en-US" altLang="ru-RU" sz="1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energy=3.16:3.18&amp;target_particle=SRC%20Lead</a:t>
            </a:r>
            <a:endParaRPr lang="ru-RU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D1B3703-DB99-427B-9EDC-B189E42169F1}"/>
              </a:ext>
            </a:extLst>
          </p:cNvPr>
          <p:cNvSpPr txBox="1"/>
          <p:nvPr/>
        </p:nvSpPr>
        <p:spPr>
          <a:xfrm>
            <a:off x="1628864" y="3257425"/>
            <a:ext cx="427837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i="1" dirty="0">
                <a:latin typeface="Verdana" panose="020B0604030504040204" pitchFamily="34" charset="0"/>
                <a:ea typeface="Verdana" panose="020B0604030504040204" pitchFamily="34" charset="0"/>
              </a:rPr>
              <a:t>HOSTNAME=https://bmn-[</a:t>
            </a:r>
            <a:r>
              <a:rPr kumimoji="0" lang="en-US" altLang="ru-RU" sz="1400" b="0" i="1" u="none" strike="noStrike" cap="none" normalizeH="0" baseline="0" dirty="0">
                <a:ln>
                  <a:noFill/>
                </a:ln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SYSNAME</a:t>
            </a:r>
            <a:r>
              <a:rPr lang="en-US" sz="1400" i="1" dirty="0">
                <a:latin typeface="Verdana" panose="020B0604030504040204" pitchFamily="34" charset="0"/>
                <a:ea typeface="Verdana" panose="020B0604030504040204" pitchFamily="34" charset="0"/>
              </a:rPr>
              <a:t>].jinr.ru</a:t>
            </a:r>
            <a:endParaRPr lang="ru-RU" sz="1400" i="1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97BA896-416E-48D9-B8E3-40DA18AD518F}"/>
              </a:ext>
            </a:extLst>
          </p:cNvPr>
          <p:cNvSpPr txBox="1"/>
          <p:nvPr/>
        </p:nvSpPr>
        <p:spPr>
          <a:xfrm>
            <a:off x="5770822" y="4163791"/>
            <a:ext cx="459892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i="1" dirty="0">
                <a:latin typeface="Verdana" panose="020B0604030504040204" pitchFamily="34" charset="0"/>
                <a:ea typeface="Verdana" panose="020B0604030504040204" pitchFamily="34" charset="0"/>
              </a:rPr>
              <a:t>ENTITY=</a:t>
            </a:r>
            <a:r>
              <a:rPr lang="en-US" sz="1400" i="1" dirty="0" err="1">
                <a:latin typeface="Verdana" panose="020B0604030504040204" pitchFamily="34" charset="0"/>
                <a:ea typeface="Verdana" panose="020B0604030504040204" pitchFamily="34" charset="0"/>
              </a:rPr>
              <a:t>tablename</a:t>
            </a:r>
            <a:r>
              <a:rPr lang="en-US" sz="1400" i="1" dirty="0">
                <a:latin typeface="Verdana" panose="020B0604030504040204" pitchFamily="34" charset="0"/>
                <a:ea typeface="Verdana" panose="020B0604030504040204" pitchFamily="34" charset="0"/>
              </a:rPr>
              <a:t> without last ‘_’ (if present)</a:t>
            </a:r>
            <a:endParaRPr lang="ru-RU" sz="1400" i="1" dirty="0"/>
          </a:p>
        </p:txBody>
      </p:sp>
      <p:sp>
        <p:nvSpPr>
          <p:cNvPr id="28" name="Rectangle 1">
            <a:extLst>
              <a:ext uri="{FF2B5EF4-FFF2-40B4-BE49-F238E27FC236}">
                <a16:creationId xmlns:a16="http://schemas.microsoft.com/office/drawing/2014/main" id="{F34CC027-C10E-4105-AEC7-DF9CD69DE9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670" y="4779876"/>
            <a:ext cx="5473274" cy="371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ru-RU" sz="1400" dirty="0">
                <a:latin typeface="Verdana" panose="020B0604030504040204" pitchFamily="34" charset="0"/>
                <a:ea typeface="Verdana" panose="020B0604030504040204" pitchFamily="34" charset="0"/>
              </a:rPr>
              <a:t>For the Event Metadata System (EMS), </a:t>
            </a:r>
            <a:r>
              <a:rPr kumimoji="0" lang="en-US" altLang="ru-RU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SYSNAME = event</a:t>
            </a:r>
            <a:endParaRPr kumimoji="0" lang="ru-RU" altLang="ru-RU" sz="3200" b="0" i="0" u="none" strike="noStrike" cap="none" normalizeH="0" baseline="0" dirty="0">
              <a:ln>
                <a:noFill/>
              </a:ln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E3414FA-B5BB-4C35-B151-60DC4F1AEBF4}"/>
              </a:ext>
            </a:extLst>
          </p:cNvPr>
          <p:cNvSpPr txBox="1"/>
          <p:nvPr/>
        </p:nvSpPr>
        <p:spPr>
          <a:xfrm>
            <a:off x="3195314" y="3571108"/>
            <a:ext cx="263891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i="1" dirty="0">
                <a:latin typeface="Verdana" panose="020B0604030504040204" pitchFamily="34" charset="0"/>
                <a:ea typeface="Verdana" panose="020B0604030504040204" pitchFamily="34" charset="0"/>
              </a:rPr>
              <a:t>SERVICE=[</a:t>
            </a:r>
            <a:r>
              <a:rPr kumimoji="0" lang="en-US" altLang="ru-RU" sz="1400" b="0" i="1" u="none" strike="noStrike" cap="none" normalizeH="0" baseline="0" dirty="0">
                <a:ln>
                  <a:noFill/>
                </a:ln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SYSNAME</a:t>
            </a:r>
            <a:r>
              <a:rPr lang="en-US" sz="1400" i="1" dirty="0">
                <a:latin typeface="Verdana" panose="020B0604030504040204" pitchFamily="34" charset="0"/>
                <a:ea typeface="Verdana" panose="020B0604030504040204" pitchFamily="34" charset="0"/>
              </a:rPr>
              <a:t>]_</a:t>
            </a:r>
            <a:r>
              <a:rPr lang="en-US" sz="1400" i="1" dirty="0" err="1">
                <a:latin typeface="Verdana" panose="020B0604030504040204" pitchFamily="34" charset="0"/>
                <a:ea typeface="Verdana" panose="020B0604030504040204" pitchFamily="34" charset="0"/>
              </a:rPr>
              <a:t>api</a:t>
            </a:r>
            <a:endParaRPr lang="ru-RU" sz="1400" i="1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01022BD-6A11-4A5B-BA97-1821EB09667A}"/>
              </a:ext>
            </a:extLst>
          </p:cNvPr>
          <p:cNvSpPr txBox="1"/>
          <p:nvPr/>
        </p:nvSpPr>
        <p:spPr>
          <a:xfrm>
            <a:off x="4432039" y="3866347"/>
            <a:ext cx="203436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i="1" dirty="0">
                <a:latin typeface="Verdana" panose="020B0604030504040204" pitchFamily="34" charset="0"/>
                <a:ea typeface="Verdana" panose="020B0604030504040204" pitchFamily="34" charset="0"/>
              </a:rPr>
              <a:t>VERSION=v1 (v2…)</a:t>
            </a:r>
            <a:endParaRPr lang="ru-RU" sz="1400" i="1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FE66877-A4F9-4BBD-BFAD-1B3176251167}"/>
              </a:ext>
            </a:extLst>
          </p:cNvPr>
          <p:cNvSpPr txBox="1"/>
          <p:nvPr/>
        </p:nvSpPr>
        <p:spPr>
          <a:xfrm>
            <a:off x="7014263" y="3182654"/>
            <a:ext cx="358408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i="1" dirty="0">
                <a:latin typeface="Verdana" panose="020B0604030504040204" pitchFamily="34" charset="0"/>
                <a:ea typeface="Verdana" panose="020B0604030504040204" pitchFamily="34" charset="0"/>
              </a:rPr>
              <a:t>parameters are separated by ‘&amp;’</a:t>
            </a:r>
          </a:p>
          <a:p>
            <a:r>
              <a:rPr lang="en-US" sz="1400" i="1" dirty="0">
                <a:latin typeface="Verdana" panose="020B0604030504040204" pitchFamily="34" charset="0"/>
                <a:ea typeface="Verdana" panose="020B0604030504040204" pitchFamily="34" charset="0"/>
              </a:rPr>
              <a:t>ranges: </a:t>
            </a:r>
            <a:r>
              <a:rPr lang="en-US" sz="1400" i="1" dirty="0" err="1">
                <a:latin typeface="Verdana" panose="020B0604030504040204" pitchFamily="34" charset="0"/>
                <a:ea typeface="Verdana" panose="020B0604030504040204" pitchFamily="34" charset="0"/>
              </a:rPr>
              <a:t>min:max</a:t>
            </a:r>
            <a:r>
              <a:rPr lang="en-US" sz="1400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40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→ &gt;=min AND &lt;=max</a:t>
            </a:r>
          </a:p>
          <a:p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   min: 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→ &gt;=min       </a:t>
            </a:r>
            <a:r>
              <a:rPr lang="en-US" sz="140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: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max 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→ &lt;=max </a:t>
            </a:r>
            <a:endParaRPr lang="ru-RU" sz="1400" i="1" dirty="0"/>
          </a:p>
        </p:txBody>
      </p:sp>
      <p:sp>
        <p:nvSpPr>
          <p:cNvPr id="32" name="Rectangle 1">
            <a:extLst>
              <a:ext uri="{FF2B5EF4-FFF2-40B4-BE49-F238E27FC236}">
                <a16:creationId xmlns:a16="http://schemas.microsoft.com/office/drawing/2014/main" id="{31241443-7C43-4018-8117-396815E3B1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670" y="4511281"/>
            <a:ext cx="6750050" cy="371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1400" b="0" i="0" u="none" strike="noStrike" cap="none" normalizeH="0" baseline="0" dirty="0">
                <a:ln>
                  <a:noFill/>
                </a:ln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For the Unified Condition Database (</a:t>
            </a:r>
            <a:r>
              <a:rPr kumimoji="0" lang="en-US" altLang="ru-RU" sz="1400" b="0" i="0" u="none" strike="noStrike" cap="none" normalizeH="0" baseline="0" dirty="0" err="1">
                <a:ln>
                  <a:noFill/>
                </a:ln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UniConDa</a:t>
            </a:r>
            <a:r>
              <a:rPr kumimoji="0" lang="en-US" altLang="ru-RU" sz="1400" b="0" i="0" u="none" strike="noStrike" cap="none" normalizeH="0" baseline="0" dirty="0">
                <a:ln>
                  <a:noFill/>
                </a:ln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), SYSNAME = </a:t>
            </a:r>
            <a:r>
              <a:rPr kumimoji="0" lang="en-US" altLang="ru-RU" sz="1400" b="0" i="0" u="none" strike="noStrike" cap="none" normalizeH="0" baseline="0" dirty="0" err="1">
                <a:ln>
                  <a:noFill/>
                </a:ln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uniconda</a:t>
            </a:r>
            <a:endParaRPr kumimoji="0" lang="ru-RU" altLang="ru-RU" sz="3200" b="0" i="0" u="none" strike="noStrike" cap="none" normalizeH="0" baseline="0" dirty="0">
              <a:ln>
                <a:noFill/>
              </a:ln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79E33C07-BF86-414F-9AB4-202AD2116270}"/>
              </a:ext>
            </a:extLst>
          </p:cNvPr>
          <p:cNvSpPr txBox="1">
            <a:spLocks/>
          </p:cNvSpPr>
          <p:nvPr/>
        </p:nvSpPr>
        <p:spPr>
          <a:xfrm>
            <a:off x="609600" y="1312752"/>
            <a:ext cx="10972800" cy="661272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The new scheme is unified for different BM@N Information Systems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880827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B8C8C-5892-40E4-A02A-D68A3FE02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9300" y="280657"/>
            <a:ext cx="9334500" cy="661272"/>
          </a:xfrm>
        </p:spPr>
        <p:txBody>
          <a:bodyPr>
            <a:normAutofit/>
          </a:bodyPr>
          <a:lstStyle/>
          <a:p>
            <a:r>
              <a:rPr lang="ru-RU" sz="4000" dirty="0"/>
              <a:t>Оптимизация БД Каталога Событий</a:t>
            </a:r>
            <a:endParaRPr lang="en-US" sz="4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91E57DE-A91A-4514-B56F-A83EBDCB7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E201-7CC5-4F97-BDBB-9BFB4BBA626C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3CC25C-F471-496E-BD4E-9C9A1C39B4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4689" y="1974024"/>
            <a:ext cx="8132250" cy="4039836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203720A-F072-40F0-A8C3-CAF58216FEB5}"/>
              </a:ext>
            </a:extLst>
          </p:cNvPr>
          <p:cNvSpPr txBox="1">
            <a:spLocks/>
          </p:cNvSpPr>
          <p:nvPr/>
        </p:nvSpPr>
        <p:spPr>
          <a:xfrm>
            <a:off x="609600" y="1312752"/>
            <a:ext cx="10972800" cy="661272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Measurements with test database instance are shown (50M events)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341674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D483C9-BB2B-439E-A051-0F099C8EF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7564" y="209550"/>
            <a:ext cx="9226236" cy="800100"/>
          </a:xfrm>
        </p:spPr>
        <p:txBody>
          <a:bodyPr/>
          <a:lstStyle/>
          <a:p>
            <a:r>
              <a:rPr lang="ru-RU" dirty="0"/>
              <a:t>Время отклика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260D6D9-79B2-4CF1-BCCB-5C17C137B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E201-7CC5-4F97-BDBB-9BFB4BBA626C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4234C5-FA53-4945-9576-749E244B27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491" y="2317687"/>
            <a:ext cx="5915594" cy="30194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FCC3700-7B36-4767-9F5A-00566B39BC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4173" y="2210302"/>
            <a:ext cx="5164856" cy="3295993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00FE7DD-3B52-494C-A6B6-549E13B68710}"/>
              </a:ext>
            </a:extLst>
          </p:cNvPr>
          <p:cNvSpPr txBox="1">
            <a:spLocks/>
          </p:cNvSpPr>
          <p:nvPr/>
        </p:nvSpPr>
        <p:spPr>
          <a:xfrm>
            <a:off x="609600" y="1312752"/>
            <a:ext cx="10972800" cy="66127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Adding more periods to test database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485054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19191-319B-471E-B6DD-A268EAE75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9300" y="136526"/>
            <a:ext cx="9334500" cy="816894"/>
          </a:xfrm>
        </p:spPr>
        <p:txBody>
          <a:bodyPr>
            <a:normAutofit/>
          </a:bodyPr>
          <a:lstStyle/>
          <a:p>
            <a:r>
              <a:rPr lang="ru-RU" dirty="0"/>
              <a:t>Размеры индексов на диске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2E1E408-8522-4FE9-AA66-63F22A42F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E201-7CC5-4F97-BDBB-9BFB4BBA626C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97DAF5-0567-4B45-B241-AAB3A4887F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8218" y="3417692"/>
            <a:ext cx="4785430" cy="26839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D557F37-13D1-42F7-98BB-ABD193C0D0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9350" y="3417693"/>
            <a:ext cx="4785430" cy="2683933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FEC6EAA-8E53-4B3B-9289-C4C12E377FB4}"/>
              </a:ext>
            </a:extLst>
          </p:cNvPr>
          <p:cNvSpPr txBox="1">
            <a:spLocks/>
          </p:cNvSpPr>
          <p:nvPr/>
        </p:nvSpPr>
        <p:spPr>
          <a:xfrm>
            <a:off x="609599" y="1312752"/>
            <a:ext cx="5241091" cy="1944798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BRIN vs. BTREE</a:t>
            </a:r>
          </a:p>
          <a:p>
            <a:pPr lvl="1"/>
            <a:r>
              <a:rPr lang="en-US" dirty="0"/>
              <a:t>Overall, BRIN (Block Range Index) works better for indexing columns having some natural correlation with their physical location within the table</a:t>
            </a:r>
          </a:p>
        </p:txBody>
      </p:sp>
      <p:pic>
        <p:nvPicPr>
          <p:cNvPr id="1026" name="Picture 2" descr="Index Structure">
            <a:extLst>
              <a:ext uri="{FF2B5EF4-FFF2-40B4-BE49-F238E27FC236}">
                <a16:creationId xmlns:a16="http://schemas.microsoft.com/office/drawing/2014/main" id="{724B8515-3DA2-4FC4-A196-0E420DDF16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638" y="1063279"/>
            <a:ext cx="5241091" cy="1808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7C0E36C-3CAF-4EB5-8A76-53A386470152}"/>
              </a:ext>
            </a:extLst>
          </p:cNvPr>
          <p:cNvSpPr txBox="1"/>
          <p:nvPr/>
        </p:nvSpPr>
        <p:spPr>
          <a:xfrm>
            <a:off x="6500813" y="2846168"/>
            <a:ext cx="524109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hlinkClick r:id="rId5"/>
              </a:rPr>
              <a:t>https://www.crunchydata.com/blog/postgres-indexing-when-does-brin-win</a:t>
            </a:r>
            <a:endParaRPr lang="en-US" sz="1200" dirty="0"/>
          </a:p>
          <a:p>
            <a:r>
              <a:rPr lang="en-US" sz="1200" dirty="0">
                <a:hlinkClick r:id="rId6"/>
              </a:rPr>
              <a:t>https://www.postgresql.org/docs/current/brin-intro.html</a:t>
            </a:r>
            <a:r>
              <a:rPr lang="en-US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97329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007A9-A1F1-424C-9F71-4FB980755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Сбор статистики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FD1EFC-8E64-4CA3-B780-1502FF268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E201-7CC5-4F97-BDBB-9BFB4BBA626C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743C8B5-6A60-4A86-8542-352558F8C1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482" y="3085998"/>
            <a:ext cx="9305162" cy="2572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668840F-6F7D-43AC-8377-DF1BFB7B1BCA}"/>
              </a:ext>
            </a:extLst>
          </p:cNvPr>
          <p:cNvSpPr txBox="1">
            <a:spLocks/>
          </p:cNvSpPr>
          <p:nvPr/>
        </p:nvSpPr>
        <p:spPr>
          <a:xfrm>
            <a:off x="609599" y="1312752"/>
            <a:ext cx="10453736" cy="194479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dirty="0"/>
              <a:t>Разработан скрипт сбора статистики по метаданным в Каталоге событий</a:t>
            </a:r>
          </a:p>
          <a:p>
            <a:pPr lvl="1"/>
            <a:r>
              <a:rPr lang="ru-RU" dirty="0"/>
              <a:t>Статистика сохраняется в БД и отображается в веб-интерфейсе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67824"/>
      </p:ext>
    </p:extLst>
  </p:cSld>
  <p:clrMapOvr>
    <a:masterClrMapping/>
  </p:clrMapOvr>
</p:sld>
</file>

<file path=ppt/theme/theme1.xml><?xml version="1.0" encoding="utf-8"?>
<a:theme xmlns:a="http://schemas.openxmlformats.org/drawingml/2006/main" name="np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pm.potx" id="{D75E618F-A508-44D7-9355-3A53F9D0FC3E}" vid="{02BC6189-77CB-459D-BAC2-2325BF454B2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14248</TotalTime>
  <Words>1980</Words>
  <Application>Microsoft Office PowerPoint</Application>
  <PresentationFormat>Widescreen</PresentationFormat>
  <Paragraphs>331</Paragraphs>
  <Slides>32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Calibri</vt:lpstr>
      <vt:lpstr>Calibri Light</vt:lpstr>
      <vt:lpstr>Courier New</vt:lpstr>
      <vt:lpstr>Verdana</vt:lpstr>
      <vt:lpstr>npm</vt:lpstr>
      <vt:lpstr>Результаты проделанной работы  в рамках Программы  от группы МФТИ  Разработка информационных систем и сервисов для эксперимента BM@N</vt:lpstr>
      <vt:lpstr>Current Projects Summary</vt:lpstr>
      <vt:lpstr>Разработка компонент системы метаданных физических событий и сервиса мониторинга программных систем эксперимента BM@N </vt:lpstr>
      <vt:lpstr>Система метаданных физических событий </vt:lpstr>
      <vt:lpstr>Новый REST API системы метаданных</vt:lpstr>
      <vt:lpstr>Оптимизация БД Каталога Событий</vt:lpstr>
      <vt:lpstr>Время отклика</vt:lpstr>
      <vt:lpstr>Размеры индексов на диске</vt:lpstr>
      <vt:lpstr>Сбор статистики</vt:lpstr>
      <vt:lpstr>Monitoring Service - Task</vt:lpstr>
      <vt:lpstr>Архитектура сервиса мониторинга</vt:lpstr>
      <vt:lpstr>Monitoring Service View Example</vt:lpstr>
      <vt:lpstr>Разработка решений по автоматическому восстановлению и автоматизированному развертыванию информационных систем эксперимента BM@N</vt:lpstr>
      <vt:lpstr>High Availability – Task</vt:lpstr>
      <vt:lpstr>High Availability – Solution</vt:lpstr>
      <vt:lpstr>Switchover to new master</vt:lpstr>
      <vt:lpstr>Solution based on VRRP (single L2 domain)</vt:lpstr>
      <vt:lpstr>Avoiding single point of failure</vt:lpstr>
      <vt:lpstr>EMS Automated Deployment</vt:lpstr>
      <vt:lpstr>Ansible Playbook example (abbreviated)</vt:lpstr>
      <vt:lpstr>Deployment example (abbreviated)</vt:lpstr>
      <vt:lpstr>The Result</vt:lpstr>
      <vt:lpstr>Разработка серверной части и сервиса визуализации современной системы графического представления физических событий для эксперимента BM@N   Разработка подсистемы чтения ROOT-файлов с геометрией и событиями эксперимента BM@N для новой системы визуализации физических событий</vt:lpstr>
      <vt:lpstr>Проект VisionForge</vt:lpstr>
      <vt:lpstr>Пример 1</vt:lpstr>
      <vt:lpstr>Пример 2</vt:lpstr>
      <vt:lpstr>CERN ROOT integration</vt:lpstr>
      <vt:lpstr>PowerPoint Presentation</vt:lpstr>
      <vt:lpstr>Scene graph</vt:lpstr>
      <vt:lpstr>Настройки объектов (невидимость и перекраска)</vt:lpstr>
      <vt:lpstr>Статьи и доклады</vt:lpstr>
      <vt:lpstr>Спасибо!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BM@N + MIPT Software</dc:title>
  <dc:creator>Alexander Nozik</dc:creator>
  <cp:lastModifiedBy>User</cp:lastModifiedBy>
  <cp:revision>303</cp:revision>
  <dcterms:created xsi:type="dcterms:W3CDTF">2019-10-13T07:35:45Z</dcterms:created>
  <dcterms:modified xsi:type="dcterms:W3CDTF">2023-10-09T11:14:32Z</dcterms:modified>
</cp:coreProperties>
</file>