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2" r:id="rId2"/>
    <p:sldId id="257" r:id="rId3"/>
    <p:sldId id="263" r:id="rId4"/>
    <p:sldId id="261" r:id="rId5"/>
    <p:sldId id="259" r:id="rId6"/>
    <p:sldId id="260" r:id="rId7"/>
    <p:sldId id="270" r:id="rId8"/>
    <p:sldId id="264" r:id="rId9"/>
    <p:sldId id="265" r:id="rId10"/>
    <p:sldId id="266" r:id="rId11"/>
    <p:sldId id="267" r:id="rId12"/>
    <p:sldId id="268" r:id="rId13"/>
    <p:sldId id="269" r:id="rId14"/>
    <p:sldId id="272" r:id="rId15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/>
    <p:restoredTop sz="94624"/>
  </p:normalViewPr>
  <p:slideViewPr>
    <p:cSldViewPr snapToGrid="0">
      <p:cViewPr varScale="1">
        <p:scale>
          <a:sx n="150" d="100"/>
          <a:sy n="150" d="100"/>
        </p:scale>
        <p:origin x="3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07983-1F8C-A148-BB84-6D843F48AE52}" type="datetimeFigureOut">
              <a:rPr lang="en-RU" smtClean="0"/>
              <a:t>10/09/2023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03AD3-8553-A142-BB0D-8A2AE4B71047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35294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Я не знаю, стоит ли здесь говорить, что никакой информации по используемым чипом протоколам у нас нет, поэтому все работы выполнены без учета специфики чипа</a:t>
            </a:r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03AD3-8553-A142-BB0D-8A2AE4B71047}" type="slidenum">
              <a:rPr lang="en-RU" smtClean="0"/>
              <a:t>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955766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Здесь можно произнести особенности текущего прототипа – 8 аналоговых каналов (+2 тестовых по краям), состоящие из ЗЧУ, </a:t>
            </a:r>
            <a:r>
              <a:rPr lang="ru-RU" dirty="0" err="1"/>
              <a:t>шейпера</a:t>
            </a:r>
            <a:r>
              <a:rPr lang="ru-RU" dirty="0"/>
              <a:t>, пик-детектора; мультиплексор с АЦП; и цифровая часть с управлением по </a:t>
            </a:r>
            <a:r>
              <a:rPr lang="en-US" dirty="0"/>
              <a:t>SPI </a:t>
            </a:r>
            <a:r>
              <a:rPr lang="ru-RU" dirty="0"/>
              <a:t>и выдачей сигналов по </a:t>
            </a:r>
            <a:r>
              <a:rPr lang="en-US" dirty="0"/>
              <a:t>SLVS. </a:t>
            </a:r>
            <a:r>
              <a:rPr lang="ru-RU" dirty="0"/>
              <a:t>В тестовой зоне размещены отдельно АЦП и блок двустороннего обмена по </a:t>
            </a:r>
            <a:r>
              <a:rPr lang="en-US" dirty="0"/>
              <a:t>SLVS</a:t>
            </a:r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03AD3-8553-A142-BB0D-8A2AE4B71047}" type="slidenum">
              <a:rPr lang="en-RU" smtClean="0"/>
              <a:t>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630305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Тестовый стенд построен на основе ПК под управлением </a:t>
            </a:r>
            <a:r>
              <a:rPr lang="en-US" dirty="0"/>
              <a:t>Ubuntu 20.04. </a:t>
            </a:r>
            <a:r>
              <a:rPr lang="ru-RU" dirty="0"/>
              <a:t>Осциллограф на текущем этапе используется </a:t>
            </a:r>
            <a:r>
              <a:rPr lang="en-US" dirty="0" err="1"/>
              <a:t>Tectronix</a:t>
            </a:r>
            <a:r>
              <a:rPr lang="en-US" dirty="0"/>
              <a:t> TDS3034C</a:t>
            </a:r>
            <a:r>
              <a:rPr lang="ru-RU" dirty="0"/>
              <a:t>. Генератор импульсов на базе 16-битного ЦАП с обостряющим ключом, датчик тока – модульный, с возможностью подключения датчиков температуры, влажности в будущем при необходимости. ПЛИС, если получится, планируется использовать имеющуюся от </a:t>
            </a:r>
            <a:r>
              <a:rPr lang="en-US" dirty="0" err="1"/>
              <a:t>XYTer</a:t>
            </a:r>
            <a:r>
              <a:rPr lang="en-US" dirty="0"/>
              <a:t> (</a:t>
            </a:r>
            <a:r>
              <a:rPr lang="ru-RU" dirty="0"/>
              <a:t>если они нам позволят), должна подойти прошивка, разрабатываемая МИФИ, с небольшими изменениями. Можно сказать, что это плата </a:t>
            </a:r>
            <a:r>
              <a:rPr lang="en-US" dirty="0"/>
              <a:t>AFCK </a:t>
            </a:r>
            <a:r>
              <a:rPr lang="ru-RU" dirty="0"/>
              <a:t>с ПЛИС </a:t>
            </a:r>
            <a:r>
              <a:rPr lang="en-US" dirty="0"/>
              <a:t>Kintex-7.</a:t>
            </a:r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03AD3-8553-A142-BB0D-8A2AE4B71047}" type="slidenum">
              <a:rPr lang="en-RU" smtClean="0"/>
              <a:t>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33848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 написано на языке </a:t>
            </a:r>
            <a:r>
              <a:rPr lang="en-RU" dirty="0"/>
              <a:t>Python </a:t>
            </a:r>
            <a:r>
              <a:rPr lang="ru-RU" dirty="0"/>
              <a:t>2.7 и обеспечивает взаимодействие со всеми компонентами тестового стенда: настройку режима сбора данных осциллографа, сбор </a:t>
            </a:r>
            <a:r>
              <a:rPr lang="ru-RU" dirty="0" err="1"/>
              <a:t>осциллограм</a:t>
            </a:r>
            <a:r>
              <a:rPr lang="ru-RU" dirty="0"/>
              <a:t> в цифровом виде, инициализацию и опрос датчика тока и других датчиков, подключаемых к стенду, настройку и тактирование выдачи тестовых импульсов с генератора, настройку режимов работы СИМС, включая компоненты в тестовой зоне. Все компоненты ПО выполнены в модульном формате и со специальными интерфейсами, позволяющими легко заменять компоненты стенда или исследуемые образцы без значительной переработки остальных модулей.</a:t>
            </a:r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03AD3-8553-A142-BB0D-8A2AE4B71047}" type="slidenum">
              <a:rPr lang="en-RU" smtClean="0"/>
              <a:t>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52363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5A9B5-04D9-7C4E-130C-A0A3EF53A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BEDB1-1FC4-E332-5BFE-D6BD127C62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50648-4310-0551-FD66-4C8A68EED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1F60B-8A8E-EF43-B5F3-F2733D610626}" type="datetimeFigureOut">
              <a:rPr lang="en-RU" smtClean="0"/>
              <a:t>10/09/2023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CB8DF-A699-32AF-6A92-7FF6F7E0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DA737-D13B-77E5-B2DB-1983F2E97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D6B1-98D1-2041-9EFF-AB73C907179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0381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837A0-C04E-6B9F-B4FB-A0D9BECA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2CA7FF-267B-78D3-3BE5-E799346CC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80869-B8A9-C387-8216-65CE4A49A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1F60B-8A8E-EF43-B5F3-F2733D610626}" type="datetimeFigureOut">
              <a:rPr lang="en-RU" smtClean="0"/>
              <a:t>10/09/2023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EFE3C-9D13-FBFE-F380-656EC9239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A1293-35CD-D94F-091D-7652FDD07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D6B1-98D1-2041-9EFF-AB73C907179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4589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33E658-4213-968B-C217-C6C466C3A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983635-C0B7-AB80-909C-FF6903B77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AF3B1-C592-0F08-BC8F-06037FD06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1F60B-8A8E-EF43-B5F3-F2733D610626}" type="datetimeFigureOut">
              <a:rPr lang="en-RU" smtClean="0"/>
              <a:t>10/09/2023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956CF-9615-81E7-4226-94AE9E64C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250A-5395-B473-D9F9-8F83EB302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D6B1-98D1-2041-9EFF-AB73C907179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8858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1EB3C-3E60-0916-04B1-708BD8E6A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7B523-60B9-39BE-2A07-A5423816D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11653-3C13-CE37-79EA-B392E61BB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1F60B-8A8E-EF43-B5F3-F2733D610626}" type="datetimeFigureOut">
              <a:rPr lang="en-RU" smtClean="0"/>
              <a:t>10/09/2023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048A5-3B78-9AFE-833C-35848F69E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1F545-30F7-1A0E-1AE5-E73FDC358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D6B1-98D1-2041-9EFF-AB73C907179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8971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A8EB2-799D-BD5E-BCAC-90ED7F5DC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14682-0C97-A34C-D271-F2CF4828B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8D70D-4314-63C4-91EE-1E66CF622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1F60B-8A8E-EF43-B5F3-F2733D610626}" type="datetimeFigureOut">
              <a:rPr lang="en-RU" smtClean="0"/>
              <a:t>10/09/2023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76C87-F65A-1771-EBC8-56854886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8C0A7-0361-07B2-4DC0-6DD5EF0BA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D6B1-98D1-2041-9EFF-AB73C907179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5953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271C6-EBB3-61E0-D3F8-755097530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A28F2-8D0F-BF7D-59CE-5AC35161A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FA31D-9D1A-03E3-844C-01755B786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AE7C7-D9FC-752B-7F54-C16114683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1F60B-8A8E-EF43-B5F3-F2733D610626}" type="datetimeFigureOut">
              <a:rPr lang="en-RU" smtClean="0"/>
              <a:t>10/09/2023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B9CF45-1EB8-411C-E339-48501D61A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15C98-77C4-608D-68B8-16BE056BB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D6B1-98D1-2041-9EFF-AB73C907179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3776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F4BBB-CB19-D4EB-A817-A0BE719B0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E3D95-708C-93D4-C6E6-8622988B9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256B9-05DD-C514-2869-DF1359498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F4C95-26F0-2411-BB25-6F39B99F55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019C9D-BB6D-F81E-FD7F-1B6C066E8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2FCA79-7CA0-509B-3EA3-2DB93E4E8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1F60B-8A8E-EF43-B5F3-F2733D610626}" type="datetimeFigureOut">
              <a:rPr lang="en-RU" smtClean="0"/>
              <a:t>10/09/2023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85F8B4-3EF4-A201-AAB1-EB4EED68B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37DD0-F033-6415-8C2B-CE397440E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D6B1-98D1-2041-9EFF-AB73C907179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10200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F71CD-C4B1-2A9A-81ED-6B09DE639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9D8731-9313-137C-A427-3E3FF1CEE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1F60B-8A8E-EF43-B5F3-F2733D610626}" type="datetimeFigureOut">
              <a:rPr lang="en-RU" smtClean="0"/>
              <a:t>10/09/2023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437E73-62D6-3883-E15A-52435490A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C38F7A-9F2B-4A64-9175-741EFB807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D6B1-98D1-2041-9EFF-AB73C907179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5684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1EDA98-9FAB-2B8F-1894-F02CC107E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1F60B-8A8E-EF43-B5F3-F2733D610626}" type="datetimeFigureOut">
              <a:rPr lang="en-RU" smtClean="0"/>
              <a:t>10/09/2023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8231EF-3F75-43E0-B9DB-EADB3DCE3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AD72D-1D3D-3AD5-2D72-3A5A65E49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D6B1-98D1-2041-9EFF-AB73C907179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5966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B31BE-23EC-6B7C-0CE6-C7F48E2B3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C3648-BF93-9DBE-E42E-40336BE5F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F2424-221E-4B36-9A42-FBE05F053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D844F-FA35-6255-6533-4FE35D985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1F60B-8A8E-EF43-B5F3-F2733D610626}" type="datetimeFigureOut">
              <a:rPr lang="en-RU" smtClean="0"/>
              <a:t>10/09/2023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C6ACA-479F-A31A-7DCE-AB5DAB9B9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C1CFC-4777-9E76-3EE4-7E6965C31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D6B1-98D1-2041-9EFF-AB73C907179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9196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C5306-52E7-9EB0-EBE9-5A63F2A87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1F1E52-106D-AB4D-AD68-34A636A406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115D33-E666-8A58-ADC2-66D6ADC1A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0E189-4B89-170D-2A8E-5DDF08FEA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1F60B-8A8E-EF43-B5F3-F2733D610626}" type="datetimeFigureOut">
              <a:rPr lang="en-RU" smtClean="0"/>
              <a:t>10/09/2023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695A2-AF48-289A-D7A5-BF59CE4D5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53D2E-D22D-AAB4-041C-EFE1F8FE2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D6B1-98D1-2041-9EFF-AB73C907179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2761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06178B-9083-F630-D800-636822999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2A330-1ECE-2CFB-E77D-455644ED4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E8C93-520D-AA51-B38D-1603AE1D13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1F60B-8A8E-EF43-B5F3-F2733D610626}" type="datetimeFigureOut">
              <a:rPr lang="en-RU" smtClean="0"/>
              <a:t>10/09/2023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41F75-06B4-C2D4-61E2-8F85B145E6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6F674-FB27-6568-1BA5-996A21276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7D6B1-98D1-2041-9EFF-AB73C907179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3932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A79356-BED3-F65D-CB25-03954D1A11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Отчет группы НИИЯФ МГУ по Программе целевого финансирования научно-исследовательских работ научных групп, сотрудничающих в рамках мегапроекта «Комплекс NICA», о проделанной работе по тематике BM@N.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DE480F-A3D0-C7E5-972B-26F61C0939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Участники работы:</a:t>
            </a:r>
          </a:p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112C85E-7B9B-7117-FF33-0353B9AFF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450886"/>
              </p:ext>
            </p:extLst>
          </p:nvPr>
        </p:nvGraphicFramePr>
        <p:xfrm>
          <a:off x="2425700" y="4802505"/>
          <a:ext cx="6273800" cy="384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4400">
                  <a:extLst>
                    <a:ext uri="{9D8B030D-6E8A-4147-A177-3AD203B41FA5}">
                      <a16:colId xmlns:a16="http://schemas.microsoft.com/office/drawing/2014/main" val="4259091019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3071083307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499648900"/>
                    </a:ext>
                  </a:extLst>
                </a:gridCol>
              </a:tblGrid>
              <a:tr h="192405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Баранов А. В.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НИИЯФ МГУ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Ведущий инженер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2461093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Ковалев И. М.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НИИЯФ МГУ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МНС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7594019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BC8AF10-D3CC-F362-E239-434AD526A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914721"/>
              </p:ext>
            </p:extLst>
          </p:nvPr>
        </p:nvGraphicFramePr>
        <p:xfrm>
          <a:off x="2425700" y="5187315"/>
          <a:ext cx="6273800" cy="410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1172067295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1575836169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357739328"/>
                    </a:ext>
                  </a:extLst>
                </a:gridCol>
              </a:tblGrid>
              <a:tr h="205105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Седов Г.Е.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effectLst/>
                        </a:rPr>
                        <a:t>Физ.фак</a:t>
                      </a:r>
                      <a:r>
                        <a:rPr lang="ru-RU" sz="1200" dirty="0">
                          <a:effectLst/>
                        </a:rPr>
                        <a:t> МГУ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Студент 1 к. магистратуры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5147419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Юровский В. О.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effectLst/>
                        </a:rPr>
                        <a:t>Физ.фак</a:t>
                      </a:r>
                      <a:r>
                        <a:rPr lang="ru-RU" sz="1200" dirty="0">
                          <a:effectLst/>
                        </a:rPr>
                        <a:t> МГУ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Студент  4 к.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315263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2F404C55-9438-3637-8D45-9D41795382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844372"/>
              </p:ext>
            </p:extLst>
          </p:nvPr>
        </p:nvGraphicFramePr>
        <p:xfrm>
          <a:off x="1104899" y="4430077"/>
          <a:ext cx="8445501" cy="192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3808">
                  <a:extLst>
                    <a:ext uri="{9D8B030D-6E8A-4147-A177-3AD203B41FA5}">
                      <a16:colId xmlns:a16="http://schemas.microsoft.com/office/drawing/2014/main" val="4161303371"/>
                    </a:ext>
                  </a:extLst>
                </a:gridCol>
                <a:gridCol w="1198677">
                  <a:extLst>
                    <a:ext uri="{9D8B030D-6E8A-4147-A177-3AD203B41FA5}">
                      <a16:colId xmlns:a16="http://schemas.microsoft.com/office/drawing/2014/main" val="3060283998"/>
                    </a:ext>
                  </a:extLst>
                </a:gridCol>
                <a:gridCol w="4673016">
                  <a:extLst>
                    <a:ext uri="{9D8B030D-6E8A-4147-A177-3AD203B41FA5}">
                      <a16:colId xmlns:a16="http://schemas.microsoft.com/office/drawing/2014/main" val="2772892088"/>
                    </a:ext>
                  </a:extLst>
                </a:gridCol>
              </a:tblGrid>
              <a:tr h="192405">
                <a:tc>
                  <a:txBody>
                    <a:bodyPr/>
                    <a:lstStyle/>
                    <a:p>
                      <a:r>
                        <a:rPr lang="ru-RU" sz="1200" dirty="0" err="1">
                          <a:effectLst/>
                        </a:rPr>
                        <a:t>Меркин</a:t>
                      </a:r>
                      <a:r>
                        <a:rPr lang="ru-RU" sz="1200" dirty="0">
                          <a:effectLst/>
                        </a:rPr>
                        <a:t> М.М. - Руководитель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НИИЯФ МГУ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Заведующий лабораторией детекторных систем и электроники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4147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449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288E5-64F9-FFE3-606F-C43AA4467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Переработанный вариант радиатора -3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6018A39-492F-88F8-E090-83BD1719F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1234" y="1825625"/>
            <a:ext cx="6929531" cy="4351338"/>
          </a:xfrm>
        </p:spPr>
      </p:pic>
    </p:spTree>
    <p:extLst>
      <p:ext uri="{BB962C8B-B14F-4D97-AF65-F5344CB8AC3E}">
        <p14:creationId xmlns:p14="http://schemas.microsoft.com/office/powerpoint/2010/main" val="731569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93901-31EE-88A7-94F8-B7E24ABE1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Переработанный вариант радиатора -4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046E86-8860-FE09-84D9-B000D09E5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1690688"/>
            <a:ext cx="8019752" cy="503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8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3E26E-5AFE-2307-53C4-CEBDFDC22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Крышка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7CCCA3-A3ED-6DEB-24F0-AD093C9A8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986" y="1787710"/>
            <a:ext cx="5963414" cy="507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7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C89774-9BD7-7379-FFC4-E959500EF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Основание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043366-566C-B1B8-CC3B-BAFE66DBE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950" y="1600200"/>
            <a:ext cx="9025253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18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1C644E-C46A-DA9A-C1B9-127A451E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205F3F-CFEB-8196-2941-216EDFBAB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Разработан стенд для испытания прототипа </a:t>
            </a:r>
            <a:r>
              <a:rPr lang="en-US" dirty="0"/>
              <a:t>ASIC</a:t>
            </a:r>
          </a:p>
          <a:p>
            <a:r>
              <a:rPr lang="ru-RU" dirty="0"/>
              <a:t>Подготовлено программное обеспечение</a:t>
            </a:r>
          </a:p>
          <a:p>
            <a:r>
              <a:rPr lang="ru-RU" dirty="0"/>
              <a:t>Разработан обновленный дизайн радиатора охлаждение </a:t>
            </a:r>
            <a:r>
              <a:rPr lang="en-US" dirty="0"/>
              <a:t>STS </a:t>
            </a:r>
            <a:endParaRPr lang="ru-RU" dirty="0"/>
          </a:p>
          <a:p>
            <a:r>
              <a:rPr lang="ru-RU" dirty="0"/>
              <a:t>Сделаны оценки системы охлаждения – система может обеспечить работу электроники при температуре не выше 40 градусов при условиях:</a:t>
            </a:r>
          </a:p>
          <a:p>
            <a:pPr lvl="1"/>
            <a:r>
              <a:rPr lang="ru-RU" dirty="0"/>
              <a:t>Т = -15</a:t>
            </a:r>
          </a:p>
          <a:p>
            <a:pPr lvl="1"/>
            <a:r>
              <a:rPr lang="ru-RU" dirty="0"/>
              <a:t>Р = 0.2 ( -0.8) Бар</a:t>
            </a:r>
          </a:p>
          <a:p>
            <a:pPr lvl="1"/>
            <a:r>
              <a:rPr lang="ru-RU" dirty="0"/>
              <a:t>Расчеты требуют уточнения!</a:t>
            </a:r>
          </a:p>
        </p:txBody>
      </p:sp>
    </p:spTree>
    <p:extLst>
      <p:ext uri="{BB962C8B-B14F-4D97-AF65-F5344CB8AC3E}">
        <p14:creationId xmlns:p14="http://schemas.microsoft.com/office/powerpoint/2010/main" val="745662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35502-B4C7-DDD2-6775-03A82AE9C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Поставленные задачи</a:t>
            </a:r>
            <a:endParaRPr lang="en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BCCBE-03A8-9E9A-C4A6-9B2034F3A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Разработка тестового стенда для исследования прототипа СИМС </a:t>
            </a:r>
            <a:r>
              <a:rPr lang="en-US" dirty="0"/>
              <a:t>STS BM@N</a:t>
            </a:r>
          </a:p>
          <a:p>
            <a:r>
              <a:rPr lang="ru-RU" dirty="0"/>
              <a:t>Разработка программных кодов управления стендом, обеспечивающее передачу сигналов управления в исследуемую микросхему, анализ её состояния и съем информации с каждого канала СИМС</a:t>
            </a:r>
          </a:p>
          <a:p>
            <a:r>
              <a:rPr lang="ru-RU" dirty="0"/>
              <a:t>Модернизация системы охлаждения трековой системы 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922463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62ED0-650E-FDBA-F349-3B961C8A5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Блок схема </a:t>
            </a:r>
            <a:r>
              <a:rPr lang="en-US" b="1" dirty="0"/>
              <a:t>ASIC </a:t>
            </a:r>
            <a:endParaRPr lang="ru-RU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25182C2-9B04-F53A-8CA8-760644607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700" y="1863439"/>
            <a:ext cx="10064750" cy="4417860"/>
          </a:xfrm>
        </p:spPr>
      </p:pic>
    </p:spTree>
    <p:extLst>
      <p:ext uri="{BB962C8B-B14F-4D97-AF65-F5344CB8AC3E}">
        <p14:creationId xmlns:p14="http://schemas.microsoft.com/office/powerpoint/2010/main" val="3498966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EF2F0-3F34-C653-AE15-8022339C9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Схема прототипа СИМС</a:t>
            </a:r>
            <a:endParaRPr lang="en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7ABAF-A897-386F-A649-24504885DA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Прототип включает в себя как целиком аналогово-цифровой тракт, так и отдельные компоненты (в тестовой зоне), которые также необходимо протестировать</a:t>
            </a:r>
            <a:endParaRPr lang="en-RU" dirty="0"/>
          </a:p>
        </p:txBody>
      </p:sp>
      <p:pic>
        <p:nvPicPr>
          <p:cNvPr id="5" name="Content Placeholder 4" descr="A computer circuit board with many different colored lines&#10;&#10;Description automatically generated">
            <a:extLst>
              <a:ext uri="{FF2B5EF4-FFF2-40B4-BE49-F238E27FC236}">
                <a16:creationId xmlns:a16="http://schemas.microsoft.com/office/drawing/2014/main" id="{9EB8F7F3-37FD-AF27-30A8-9D735DEFA5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63747" y="1825625"/>
            <a:ext cx="4398506" cy="4351338"/>
          </a:xfrm>
        </p:spPr>
      </p:pic>
    </p:spTree>
    <p:extLst>
      <p:ext uri="{BB962C8B-B14F-4D97-AF65-F5344CB8AC3E}">
        <p14:creationId xmlns:p14="http://schemas.microsoft.com/office/powerpoint/2010/main" val="1380855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31D3D-8A6B-695D-9BD7-51800C1F7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Схема тестового стенда</a:t>
            </a:r>
            <a:endParaRPr lang="en-RU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A3316D-845A-B45B-4B89-AB6A9A21BBA9}"/>
              </a:ext>
            </a:extLst>
          </p:cNvPr>
          <p:cNvGrpSpPr/>
          <p:nvPr/>
        </p:nvGrpSpPr>
        <p:grpSpPr>
          <a:xfrm>
            <a:off x="6687266" y="3091428"/>
            <a:ext cx="3935776" cy="2533880"/>
            <a:chOff x="6860754" y="3084723"/>
            <a:chExt cx="3935776" cy="25338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F92FA0-88F4-A2A1-6F4E-61BC7FEB6958}"/>
                </a:ext>
              </a:extLst>
            </p:cNvPr>
            <p:cNvSpPr/>
            <p:nvPr/>
          </p:nvSpPr>
          <p:spPr>
            <a:xfrm>
              <a:off x="9617725" y="3084723"/>
              <a:ext cx="1178805" cy="25338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054F3FB-E45E-7B40-AD4D-BB9FE7E939CE}"/>
                </a:ext>
              </a:extLst>
            </p:cNvPr>
            <p:cNvSpPr/>
            <p:nvPr/>
          </p:nvSpPr>
          <p:spPr>
            <a:xfrm>
              <a:off x="9683827" y="3172858"/>
              <a:ext cx="1046602" cy="30847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50E467A-3439-C0E1-BE98-AA07AE0D8815}"/>
                </a:ext>
              </a:extLst>
            </p:cNvPr>
            <p:cNvSpPr/>
            <p:nvPr/>
          </p:nvSpPr>
          <p:spPr>
            <a:xfrm>
              <a:off x="9678317" y="3557070"/>
              <a:ext cx="1046602" cy="30847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3D13D7-ED4E-3719-B2F8-3B202001CAFA}"/>
                </a:ext>
              </a:extLst>
            </p:cNvPr>
            <p:cNvSpPr/>
            <p:nvPr/>
          </p:nvSpPr>
          <p:spPr>
            <a:xfrm>
              <a:off x="9678317" y="3941282"/>
              <a:ext cx="1046602" cy="30847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B95423-4BCE-390C-5329-648E665CAA4C}"/>
                </a:ext>
              </a:extLst>
            </p:cNvPr>
            <p:cNvSpPr/>
            <p:nvPr/>
          </p:nvSpPr>
          <p:spPr>
            <a:xfrm>
              <a:off x="9683825" y="4325494"/>
              <a:ext cx="1046602" cy="30847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FD75AF3-8E4E-0EBC-E869-A05E34C73842}"/>
                </a:ext>
              </a:extLst>
            </p:cNvPr>
            <p:cNvSpPr/>
            <p:nvPr/>
          </p:nvSpPr>
          <p:spPr>
            <a:xfrm>
              <a:off x="10085940" y="4978241"/>
              <a:ext cx="231356" cy="23135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F5D21DC-F98C-F560-D710-86B760FCA1FB}"/>
                </a:ext>
              </a:extLst>
            </p:cNvPr>
            <p:cNvSpPr/>
            <p:nvPr/>
          </p:nvSpPr>
          <p:spPr>
            <a:xfrm>
              <a:off x="6860754" y="3084723"/>
              <a:ext cx="2522863" cy="2184493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>
                  <a:solidFill>
                    <a:schemeClr val="tx1"/>
                  </a:solidFill>
                </a:rPr>
                <a:t>ПК</a:t>
              </a:r>
              <a:endParaRPr lang="en-RU" sz="40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0D4B0D1-83C8-A8F1-4641-4823556535C2}"/>
                </a:ext>
              </a:extLst>
            </p:cNvPr>
            <p:cNvSpPr/>
            <p:nvPr/>
          </p:nvSpPr>
          <p:spPr>
            <a:xfrm>
              <a:off x="7780662" y="5269216"/>
              <a:ext cx="683046" cy="22172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9FE4AF-794C-A96B-20E0-EF9E1D45D187}"/>
                </a:ext>
              </a:extLst>
            </p:cNvPr>
            <p:cNvSpPr/>
            <p:nvPr/>
          </p:nvSpPr>
          <p:spPr>
            <a:xfrm>
              <a:off x="7521765" y="5497417"/>
              <a:ext cx="1200839" cy="121186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3F2E0E0-AEB2-A445-F984-F7AD7E7081A0}"/>
              </a:ext>
            </a:extLst>
          </p:cNvPr>
          <p:cNvGrpSpPr/>
          <p:nvPr/>
        </p:nvGrpSpPr>
        <p:grpSpPr>
          <a:xfrm>
            <a:off x="2425450" y="1581008"/>
            <a:ext cx="2566930" cy="1145754"/>
            <a:chOff x="2324559" y="1443210"/>
            <a:chExt cx="2566930" cy="114575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2B8B625-0454-186D-F0B6-16915F495387}"/>
                </a:ext>
              </a:extLst>
            </p:cNvPr>
            <p:cNvSpPr/>
            <p:nvPr/>
          </p:nvSpPr>
          <p:spPr>
            <a:xfrm>
              <a:off x="2324559" y="1443210"/>
              <a:ext cx="2566930" cy="1145754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F03B190-3B7E-05F7-F26B-75133B85A29A}"/>
                </a:ext>
              </a:extLst>
            </p:cNvPr>
            <p:cNvSpPr/>
            <p:nvPr/>
          </p:nvSpPr>
          <p:spPr>
            <a:xfrm>
              <a:off x="2456761" y="1540028"/>
              <a:ext cx="914400" cy="65590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40DBB8D-3F1F-54E4-479A-918FD8482162}"/>
                </a:ext>
              </a:extLst>
            </p:cNvPr>
            <p:cNvGrpSpPr/>
            <p:nvPr/>
          </p:nvGrpSpPr>
          <p:grpSpPr>
            <a:xfrm>
              <a:off x="3624549" y="2287769"/>
              <a:ext cx="198304" cy="198303"/>
              <a:chOff x="3624549" y="2258458"/>
              <a:chExt cx="198304" cy="198303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B643E6C-0728-C134-EC3E-AC3FFD740F1B}"/>
                  </a:ext>
                </a:extLst>
              </p:cNvPr>
              <p:cNvSpPr/>
              <p:nvPr/>
            </p:nvSpPr>
            <p:spPr>
              <a:xfrm>
                <a:off x="3624549" y="2258458"/>
                <a:ext cx="198304" cy="198303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RU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2FE0886-B79A-3844-229A-8C44EB35178B}"/>
                  </a:ext>
                </a:extLst>
              </p:cNvPr>
              <p:cNvSpPr/>
              <p:nvPr/>
            </p:nvSpPr>
            <p:spPr>
              <a:xfrm>
                <a:off x="3692525" y="2321030"/>
                <a:ext cx="66675" cy="66675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RU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A3185B4-0C64-C055-B15A-9E326EE6D3DA}"/>
                </a:ext>
              </a:extLst>
            </p:cNvPr>
            <p:cNvGrpSpPr/>
            <p:nvPr/>
          </p:nvGrpSpPr>
          <p:grpSpPr>
            <a:xfrm>
              <a:off x="3927513" y="2287769"/>
              <a:ext cx="198304" cy="198303"/>
              <a:chOff x="3624549" y="2258458"/>
              <a:chExt cx="198304" cy="198303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F61FC79-7019-E06F-A5D1-2C9756EA26D9}"/>
                  </a:ext>
                </a:extLst>
              </p:cNvPr>
              <p:cNvSpPr/>
              <p:nvPr/>
            </p:nvSpPr>
            <p:spPr>
              <a:xfrm>
                <a:off x="3624549" y="2258458"/>
                <a:ext cx="198304" cy="198303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RU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6758353-1FC9-08F8-82B1-B6BD228FC4D6}"/>
                  </a:ext>
                </a:extLst>
              </p:cNvPr>
              <p:cNvSpPr/>
              <p:nvPr/>
            </p:nvSpPr>
            <p:spPr>
              <a:xfrm>
                <a:off x="3692525" y="2321030"/>
                <a:ext cx="66675" cy="66675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RU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0141643-A5AE-51D5-31F2-DFF3A8D8571B}"/>
                </a:ext>
              </a:extLst>
            </p:cNvPr>
            <p:cNvGrpSpPr/>
            <p:nvPr/>
          </p:nvGrpSpPr>
          <p:grpSpPr>
            <a:xfrm>
              <a:off x="4230477" y="2287769"/>
              <a:ext cx="198304" cy="198303"/>
              <a:chOff x="3624549" y="2258458"/>
              <a:chExt cx="198304" cy="19830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BB46F1C-C6AB-0769-CB2E-BDBD60B2AA5F}"/>
                  </a:ext>
                </a:extLst>
              </p:cNvPr>
              <p:cNvSpPr/>
              <p:nvPr/>
            </p:nvSpPr>
            <p:spPr>
              <a:xfrm>
                <a:off x="3624549" y="2258458"/>
                <a:ext cx="198304" cy="198303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RU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19D67FC-66FF-78C7-D6FB-58F2C72BD098}"/>
                  </a:ext>
                </a:extLst>
              </p:cNvPr>
              <p:cNvSpPr/>
              <p:nvPr/>
            </p:nvSpPr>
            <p:spPr>
              <a:xfrm>
                <a:off x="3692525" y="2321030"/>
                <a:ext cx="66675" cy="66675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RU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F9B975B-92A0-E7B7-4AC8-969E0BE4FC8F}"/>
                </a:ext>
              </a:extLst>
            </p:cNvPr>
            <p:cNvGrpSpPr/>
            <p:nvPr/>
          </p:nvGrpSpPr>
          <p:grpSpPr>
            <a:xfrm>
              <a:off x="4533441" y="2287769"/>
              <a:ext cx="198304" cy="198303"/>
              <a:chOff x="3624549" y="2258458"/>
              <a:chExt cx="198304" cy="198303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12D8338D-24E1-27BE-FF40-563175657C3E}"/>
                  </a:ext>
                </a:extLst>
              </p:cNvPr>
              <p:cNvSpPr/>
              <p:nvPr/>
            </p:nvSpPr>
            <p:spPr>
              <a:xfrm>
                <a:off x="3624549" y="2258458"/>
                <a:ext cx="198304" cy="198303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RU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5103691-3FAE-EEE8-3F18-D72F799A9FF7}"/>
                  </a:ext>
                </a:extLst>
              </p:cNvPr>
              <p:cNvSpPr/>
              <p:nvPr/>
            </p:nvSpPr>
            <p:spPr>
              <a:xfrm>
                <a:off x="3692525" y="2321030"/>
                <a:ext cx="66675" cy="66675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RU"/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50FBE89-39FB-BF8D-55ED-2DF0DD4B034D}"/>
                </a:ext>
              </a:extLst>
            </p:cNvPr>
            <p:cNvSpPr/>
            <p:nvPr/>
          </p:nvSpPr>
          <p:spPr>
            <a:xfrm>
              <a:off x="3624549" y="1835150"/>
              <a:ext cx="198304" cy="35877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77814C3-7C55-38F3-D2B4-D407CB50F3B2}"/>
                </a:ext>
              </a:extLst>
            </p:cNvPr>
            <p:cNvSpPr/>
            <p:nvPr/>
          </p:nvSpPr>
          <p:spPr>
            <a:xfrm>
              <a:off x="3927513" y="1830627"/>
              <a:ext cx="198304" cy="35877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A560594-8CD6-0996-52BC-66B866FA9D0F}"/>
                </a:ext>
              </a:extLst>
            </p:cNvPr>
            <p:cNvSpPr/>
            <p:nvPr/>
          </p:nvSpPr>
          <p:spPr>
            <a:xfrm>
              <a:off x="4230477" y="1832454"/>
              <a:ext cx="198304" cy="35877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399ADB4-C0ED-EA00-C148-BC8FA287076A}"/>
                </a:ext>
              </a:extLst>
            </p:cNvPr>
            <p:cNvSpPr/>
            <p:nvPr/>
          </p:nvSpPr>
          <p:spPr>
            <a:xfrm>
              <a:off x="4533441" y="1830626"/>
              <a:ext cx="198304" cy="35877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41D5661-886B-8374-B349-83B319D03AA3}"/>
                </a:ext>
              </a:extLst>
            </p:cNvPr>
            <p:cNvSpPr/>
            <p:nvPr/>
          </p:nvSpPr>
          <p:spPr>
            <a:xfrm>
              <a:off x="3624549" y="1540028"/>
              <a:ext cx="1107196" cy="1776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1EB3EFC-4D21-9987-EFDD-65792119C9FA}"/>
              </a:ext>
            </a:extLst>
          </p:cNvPr>
          <p:cNvGrpSpPr/>
          <p:nvPr/>
        </p:nvGrpSpPr>
        <p:grpSpPr>
          <a:xfrm>
            <a:off x="4196555" y="3288917"/>
            <a:ext cx="1499380" cy="512282"/>
            <a:chOff x="3328115" y="3429000"/>
            <a:chExt cx="1499380" cy="512282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50E0B1C-A68D-6263-0527-668D1A92EEAC}"/>
                </a:ext>
              </a:extLst>
            </p:cNvPr>
            <p:cNvSpPr/>
            <p:nvPr/>
          </p:nvSpPr>
          <p:spPr>
            <a:xfrm>
              <a:off x="3328115" y="3429000"/>
              <a:ext cx="1499380" cy="512282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B538698-A7C8-427A-966D-41F66D14FF6D}"/>
                </a:ext>
              </a:extLst>
            </p:cNvPr>
            <p:cNvGrpSpPr/>
            <p:nvPr/>
          </p:nvGrpSpPr>
          <p:grpSpPr>
            <a:xfrm>
              <a:off x="3467699" y="3585989"/>
              <a:ext cx="198304" cy="198303"/>
              <a:chOff x="3776949" y="2440169"/>
              <a:chExt cx="198304" cy="198303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76D6C72-0065-A8B2-9F59-79C527387831}"/>
                  </a:ext>
                </a:extLst>
              </p:cNvPr>
              <p:cNvSpPr/>
              <p:nvPr/>
            </p:nvSpPr>
            <p:spPr>
              <a:xfrm>
                <a:off x="3776949" y="2440169"/>
                <a:ext cx="198304" cy="198303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RU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EA27376F-54A6-67B4-C05C-E70A46588641}"/>
                  </a:ext>
                </a:extLst>
              </p:cNvPr>
              <p:cNvSpPr/>
              <p:nvPr/>
            </p:nvSpPr>
            <p:spPr>
              <a:xfrm>
                <a:off x="3844925" y="2502741"/>
                <a:ext cx="66675" cy="66675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RU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6A313E7-33F3-09D3-F155-B58CEBA77B09}"/>
                </a:ext>
              </a:extLst>
            </p:cNvPr>
            <p:cNvGrpSpPr/>
            <p:nvPr/>
          </p:nvGrpSpPr>
          <p:grpSpPr>
            <a:xfrm>
              <a:off x="4484328" y="3585989"/>
              <a:ext cx="198304" cy="198303"/>
              <a:chOff x="3776949" y="2440169"/>
              <a:chExt cx="198304" cy="198303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023653D-59EC-9FE6-5AD5-6019D101D30B}"/>
                  </a:ext>
                </a:extLst>
              </p:cNvPr>
              <p:cNvSpPr/>
              <p:nvPr/>
            </p:nvSpPr>
            <p:spPr>
              <a:xfrm>
                <a:off x="3776949" y="2440169"/>
                <a:ext cx="198304" cy="198303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RU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9BE171A-74D7-3E41-6B42-C904E89CC995}"/>
                  </a:ext>
                </a:extLst>
              </p:cNvPr>
              <p:cNvSpPr/>
              <p:nvPr/>
            </p:nvSpPr>
            <p:spPr>
              <a:xfrm>
                <a:off x="3844925" y="2502741"/>
                <a:ext cx="66675" cy="66675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RU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FDF9AC5-CFCA-2E2B-E65B-EE87FEBAB76D}"/>
              </a:ext>
            </a:extLst>
          </p:cNvPr>
          <p:cNvGrpSpPr/>
          <p:nvPr/>
        </p:nvGrpSpPr>
        <p:grpSpPr>
          <a:xfrm>
            <a:off x="2185446" y="3294712"/>
            <a:ext cx="725215" cy="925480"/>
            <a:chOff x="1106021" y="4398690"/>
            <a:chExt cx="862131" cy="109224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B198F97-8E00-B810-7758-7FDEB557DD96}"/>
                </a:ext>
              </a:extLst>
            </p:cNvPr>
            <p:cNvSpPr/>
            <p:nvPr/>
          </p:nvSpPr>
          <p:spPr>
            <a:xfrm>
              <a:off x="1106021" y="4398690"/>
              <a:ext cx="862131" cy="1092247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1393AC2-CAB8-681A-BE82-DF348CD402DD}"/>
                </a:ext>
              </a:extLst>
            </p:cNvPr>
            <p:cNvSpPr/>
            <p:nvPr/>
          </p:nvSpPr>
          <p:spPr>
            <a:xfrm>
              <a:off x="1212026" y="4571485"/>
              <a:ext cx="267910" cy="19127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7E0A109-EC55-E40A-7D4F-8645C09AF9A1}"/>
                </a:ext>
              </a:extLst>
            </p:cNvPr>
            <p:cNvSpPr/>
            <p:nvPr/>
          </p:nvSpPr>
          <p:spPr>
            <a:xfrm>
              <a:off x="1604301" y="4571485"/>
              <a:ext cx="267910" cy="19127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2C121ED-4589-AF62-B058-783D9D45FF5F}"/>
                </a:ext>
              </a:extLst>
            </p:cNvPr>
            <p:cNvSpPr/>
            <p:nvPr/>
          </p:nvSpPr>
          <p:spPr>
            <a:xfrm>
              <a:off x="1201095" y="4963265"/>
              <a:ext cx="104660" cy="10605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B359882-2147-885A-95BF-58878BDFD67A}"/>
                </a:ext>
              </a:extLst>
            </p:cNvPr>
            <p:cNvSpPr/>
            <p:nvPr/>
          </p:nvSpPr>
          <p:spPr>
            <a:xfrm>
              <a:off x="1767551" y="4965056"/>
              <a:ext cx="104660" cy="10605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28865CE-BC7F-11BD-D008-E799790B6705}"/>
                </a:ext>
              </a:extLst>
            </p:cNvPr>
            <p:cNvSpPr/>
            <p:nvPr/>
          </p:nvSpPr>
          <p:spPr>
            <a:xfrm>
              <a:off x="1388382" y="4960737"/>
              <a:ext cx="104660" cy="10605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44DFCC-0C5B-D8EF-2CAB-0FD700174F7C}"/>
                </a:ext>
              </a:extLst>
            </p:cNvPr>
            <p:cNvSpPr/>
            <p:nvPr/>
          </p:nvSpPr>
          <p:spPr>
            <a:xfrm>
              <a:off x="1578522" y="4965419"/>
              <a:ext cx="104660" cy="10605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4F47841-2E77-1FA5-892B-44CC1A752746}"/>
                </a:ext>
              </a:extLst>
            </p:cNvPr>
            <p:cNvSpPr/>
            <p:nvPr/>
          </p:nvSpPr>
          <p:spPr>
            <a:xfrm>
              <a:off x="1767551" y="5276460"/>
              <a:ext cx="104660" cy="10605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4D2A777-8BE9-6821-9459-1D0BB31F17B8}"/>
                </a:ext>
              </a:extLst>
            </p:cNvPr>
            <p:cNvSpPr/>
            <p:nvPr/>
          </p:nvSpPr>
          <p:spPr>
            <a:xfrm>
              <a:off x="1578522" y="5276823"/>
              <a:ext cx="104660" cy="10605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6ECC7B3-6CF2-606D-D000-46AEC7E27979}"/>
              </a:ext>
            </a:extLst>
          </p:cNvPr>
          <p:cNvGrpSpPr/>
          <p:nvPr/>
        </p:nvGrpSpPr>
        <p:grpSpPr>
          <a:xfrm>
            <a:off x="2097542" y="4610177"/>
            <a:ext cx="901026" cy="651099"/>
            <a:chOff x="1253425" y="3172858"/>
            <a:chExt cx="1071134" cy="768424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EBE1F29-BD9C-A894-0739-62EB55FD927E}"/>
                </a:ext>
              </a:extLst>
            </p:cNvPr>
            <p:cNvSpPr/>
            <p:nvPr/>
          </p:nvSpPr>
          <p:spPr>
            <a:xfrm>
              <a:off x="1253425" y="3172858"/>
              <a:ext cx="1071134" cy="768424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CCE5328-73CA-FC8A-73EB-0ABD7CA46921}"/>
                </a:ext>
              </a:extLst>
            </p:cNvPr>
            <p:cNvSpPr/>
            <p:nvPr/>
          </p:nvSpPr>
          <p:spPr>
            <a:xfrm>
              <a:off x="1305755" y="3748136"/>
              <a:ext cx="272767" cy="15577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09215C4-EBB3-058C-8BDF-343094F2E0D5}"/>
                </a:ext>
              </a:extLst>
            </p:cNvPr>
            <p:cNvSpPr/>
            <p:nvPr/>
          </p:nvSpPr>
          <p:spPr>
            <a:xfrm>
              <a:off x="1652608" y="3748214"/>
              <a:ext cx="272767" cy="15577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33E181A-462B-327D-4975-521025C85097}"/>
                </a:ext>
              </a:extLst>
            </p:cNvPr>
            <p:cNvSpPr/>
            <p:nvPr/>
          </p:nvSpPr>
          <p:spPr>
            <a:xfrm>
              <a:off x="1996858" y="3748136"/>
              <a:ext cx="272767" cy="15577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2A60F7A-4062-6176-E7B8-A5BC157C598A}"/>
                </a:ext>
              </a:extLst>
            </p:cNvPr>
            <p:cNvSpPr/>
            <p:nvPr/>
          </p:nvSpPr>
          <p:spPr>
            <a:xfrm>
              <a:off x="1996858" y="3212841"/>
              <a:ext cx="272767" cy="15577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D17EDB7-57B6-D326-8E9C-BBBF471BDF4B}"/>
              </a:ext>
            </a:extLst>
          </p:cNvPr>
          <p:cNvGrpSpPr/>
          <p:nvPr/>
        </p:nvGrpSpPr>
        <p:grpSpPr>
          <a:xfrm>
            <a:off x="1982272" y="5651261"/>
            <a:ext cx="1131561" cy="701911"/>
            <a:chOff x="2324558" y="4879818"/>
            <a:chExt cx="1345192" cy="828392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28FF389-55E0-A83C-26B5-CA86765C3DD9}"/>
                </a:ext>
              </a:extLst>
            </p:cNvPr>
            <p:cNvSpPr/>
            <p:nvPr/>
          </p:nvSpPr>
          <p:spPr>
            <a:xfrm>
              <a:off x="2456761" y="4879818"/>
              <a:ext cx="1167788" cy="82839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2DFEAEB-986A-DC30-4B61-2C4B6F45901E}"/>
                </a:ext>
              </a:extLst>
            </p:cNvPr>
            <p:cNvSpPr/>
            <p:nvPr/>
          </p:nvSpPr>
          <p:spPr>
            <a:xfrm>
              <a:off x="2837199" y="5093918"/>
              <a:ext cx="417522" cy="39701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E7DD4A4-705D-32BC-C9ED-A6945D25FD4C}"/>
                </a:ext>
              </a:extLst>
            </p:cNvPr>
            <p:cNvSpPr/>
            <p:nvPr/>
          </p:nvSpPr>
          <p:spPr>
            <a:xfrm>
              <a:off x="2324559" y="5066796"/>
              <a:ext cx="278531" cy="10725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FFDAD6A-AE66-651C-7E8E-2172EE043B2D}"/>
                </a:ext>
              </a:extLst>
            </p:cNvPr>
            <p:cNvSpPr/>
            <p:nvPr/>
          </p:nvSpPr>
          <p:spPr>
            <a:xfrm>
              <a:off x="2324559" y="5238797"/>
              <a:ext cx="278531" cy="10725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549EE09-7718-7C23-FCED-284E053B22EE}"/>
                </a:ext>
              </a:extLst>
            </p:cNvPr>
            <p:cNvSpPr/>
            <p:nvPr/>
          </p:nvSpPr>
          <p:spPr>
            <a:xfrm>
              <a:off x="2324558" y="5410798"/>
              <a:ext cx="278531" cy="10725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3A7C4A6-720D-699B-A33D-EB1740DEB178}"/>
                </a:ext>
              </a:extLst>
            </p:cNvPr>
            <p:cNvSpPr/>
            <p:nvPr/>
          </p:nvSpPr>
          <p:spPr>
            <a:xfrm rot="5400000">
              <a:off x="3476855" y="5443787"/>
              <a:ext cx="278531" cy="10725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3C47BFE-BD9B-ABB2-3487-D4006EBDF24C}"/>
              </a:ext>
            </a:extLst>
          </p:cNvPr>
          <p:cNvGrpSpPr/>
          <p:nvPr/>
        </p:nvGrpSpPr>
        <p:grpSpPr>
          <a:xfrm>
            <a:off x="4043960" y="5651261"/>
            <a:ext cx="1021299" cy="713901"/>
            <a:chOff x="4352174" y="4908215"/>
            <a:chExt cx="1225579" cy="819465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D0ECEB2-1D8C-0615-CAC1-B20BF2E54C2C}"/>
                </a:ext>
              </a:extLst>
            </p:cNvPr>
            <p:cNvSpPr/>
            <p:nvPr/>
          </p:nvSpPr>
          <p:spPr>
            <a:xfrm>
              <a:off x="4408982" y="4908215"/>
              <a:ext cx="1168771" cy="8194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E1385F8-BAD1-EDE9-BE36-854126851D57}"/>
                </a:ext>
              </a:extLst>
            </p:cNvPr>
            <p:cNvSpPr/>
            <p:nvPr/>
          </p:nvSpPr>
          <p:spPr>
            <a:xfrm>
              <a:off x="4919387" y="5120425"/>
              <a:ext cx="411860" cy="34400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1E30124-6976-F0B7-9CA4-AF8D50F3CEE3}"/>
                </a:ext>
              </a:extLst>
            </p:cNvPr>
            <p:cNvSpPr/>
            <p:nvPr/>
          </p:nvSpPr>
          <p:spPr>
            <a:xfrm rot="5400000">
              <a:off x="4266538" y="5469410"/>
              <a:ext cx="278531" cy="10725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086B92F-F89C-DEBF-6952-C32418E8DC6D}"/>
              </a:ext>
            </a:extLst>
          </p:cNvPr>
          <p:cNvGrpSpPr/>
          <p:nvPr/>
        </p:nvGrpSpPr>
        <p:grpSpPr>
          <a:xfrm>
            <a:off x="4221333" y="4263490"/>
            <a:ext cx="725215" cy="925480"/>
            <a:chOff x="1106021" y="4398690"/>
            <a:chExt cx="862131" cy="1092247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760211E-85E4-DBB5-3740-EDD8E557AFE1}"/>
                </a:ext>
              </a:extLst>
            </p:cNvPr>
            <p:cNvSpPr/>
            <p:nvPr/>
          </p:nvSpPr>
          <p:spPr>
            <a:xfrm>
              <a:off x="1106021" y="4398690"/>
              <a:ext cx="862131" cy="1092247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FCE050C-C5B8-3C93-6F2D-F6C1E1E20D6D}"/>
                </a:ext>
              </a:extLst>
            </p:cNvPr>
            <p:cNvSpPr/>
            <p:nvPr/>
          </p:nvSpPr>
          <p:spPr>
            <a:xfrm>
              <a:off x="1212026" y="4571485"/>
              <a:ext cx="267910" cy="19127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D950DB7-67BC-F288-ABDC-1C7341166AB0}"/>
                </a:ext>
              </a:extLst>
            </p:cNvPr>
            <p:cNvSpPr/>
            <p:nvPr/>
          </p:nvSpPr>
          <p:spPr>
            <a:xfrm>
              <a:off x="1604301" y="4571485"/>
              <a:ext cx="267910" cy="19127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A114379C-9892-7656-BF81-633E2893BAFD}"/>
                </a:ext>
              </a:extLst>
            </p:cNvPr>
            <p:cNvSpPr/>
            <p:nvPr/>
          </p:nvSpPr>
          <p:spPr>
            <a:xfrm>
              <a:off x="1201095" y="4963265"/>
              <a:ext cx="104660" cy="10605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9FB4CC4-7AC1-32AA-B1F3-C07E41C1AB84}"/>
                </a:ext>
              </a:extLst>
            </p:cNvPr>
            <p:cNvSpPr/>
            <p:nvPr/>
          </p:nvSpPr>
          <p:spPr>
            <a:xfrm>
              <a:off x="1767551" y="4965056"/>
              <a:ext cx="104660" cy="10605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D0D317E-FA23-FD15-BFBB-CB20EE7E4C2E}"/>
                </a:ext>
              </a:extLst>
            </p:cNvPr>
            <p:cNvSpPr/>
            <p:nvPr/>
          </p:nvSpPr>
          <p:spPr>
            <a:xfrm>
              <a:off x="1388382" y="4960737"/>
              <a:ext cx="104660" cy="10605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1357785-CE4C-F715-88DC-E136B8B56488}"/>
                </a:ext>
              </a:extLst>
            </p:cNvPr>
            <p:cNvSpPr/>
            <p:nvPr/>
          </p:nvSpPr>
          <p:spPr>
            <a:xfrm>
              <a:off x="1578522" y="4965419"/>
              <a:ext cx="104660" cy="10605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D95AEC9-AC0E-686F-392A-27F755813787}"/>
                </a:ext>
              </a:extLst>
            </p:cNvPr>
            <p:cNvSpPr/>
            <p:nvPr/>
          </p:nvSpPr>
          <p:spPr>
            <a:xfrm>
              <a:off x="1767551" y="5276460"/>
              <a:ext cx="104660" cy="10605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7FA0E4B-C62A-7807-E822-8823C14B65DF}"/>
                </a:ext>
              </a:extLst>
            </p:cNvPr>
            <p:cNvSpPr/>
            <p:nvPr/>
          </p:nvSpPr>
          <p:spPr>
            <a:xfrm>
              <a:off x="1578522" y="5276823"/>
              <a:ext cx="104660" cy="10605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92400E1-689C-5713-C66F-B361C2848940}"/>
              </a:ext>
            </a:extLst>
          </p:cNvPr>
          <p:cNvCxnSpPr>
            <a:cxnSpLocks/>
            <a:stCxn id="16" idx="4"/>
          </p:cNvCxnSpPr>
          <p:nvPr/>
        </p:nvCxnSpPr>
        <p:spPr>
          <a:xfrm>
            <a:off x="3824592" y="2623870"/>
            <a:ext cx="0" cy="1903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ECF4513-4DE7-8416-4C55-5F362C0374D4}"/>
              </a:ext>
            </a:extLst>
          </p:cNvPr>
          <p:cNvCxnSpPr>
            <a:cxnSpLocks/>
          </p:cNvCxnSpPr>
          <p:nvPr/>
        </p:nvCxnSpPr>
        <p:spPr>
          <a:xfrm flipH="1">
            <a:off x="1550030" y="2814190"/>
            <a:ext cx="227456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D9F1474-C9FE-A5DE-C3B7-FB511E4FFC84}"/>
              </a:ext>
            </a:extLst>
          </p:cNvPr>
          <p:cNvCxnSpPr>
            <a:cxnSpLocks/>
          </p:cNvCxnSpPr>
          <p:nvPr/>
        </p:nvCxnSpPr>
        <p:spPr>
          <a:xfrm>
            <a:off x="4127556" y="2623870"/>
            <a:ext cx="0" cy="2735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0BED81D-EFF8-C2FA-28F0-93FDF1140385}"/>
              </a:ext>
            </a:extLst>
          </p:cNvPr>
          <p:cNvCxnSpPr>
            <a:cxnSpLocks/>
          </p:cNvCxnSpPr>
          <p:nvPr/>
        </p:nvCxnSpPr>
        <p:spPr>
          <a:xfrm flipH="1">
            <a:off x="1663024" y="2897461"/>
            <a:ext cx="246453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6E553D7-6C1B-E0B3-392C-9454552107FD}"/>
              </a:ext>
            </a:extLst>
          </p:cNvPr>
          <p:cNvCxnSpPr>
            <a:cxnSpLocks/>
          </p:cNvCxnSpPr>
          <p:nvPr/>
        </p:nvCxnSpPr>
        <p:spPr>
          <a:xfrm>
            <a:off x="4430520" y="2623870"/>
            <a:ext cx="0" cy="3621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04B6BE0-14A4-3656-BF9A-82873EB9F595}"/>
              </a:ext>
            </a:extLst>
          </p:cNvPr>
          <p:cNvCxnSpPr>
            <a:cxnSpLocks/>
          </p:cNvCxnSpPr>
          <p:nvPr/>
        </p:nvCxnSpPr>
        <p:spPr>
          <a:xfrm flipH="1">
            <a:off x="1773463" y="2986046"/>
            <a:ext cx="2657057" cy="91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4040759-B36E-CD09-51B2-2AEE9930B71C}"/>
              </a:ext>
            </a:extLst>
          </p:cNvPr>
          <p:cNvCxnSpPr>
            <a:cxnSpLocks/>
          </p:cNvCxnSpPr>
          <p:nvPr/>
        </p:nvCxnSpPr>
        <p:spPr>
          <a:xfrm flipH="1" flipV="1">
            <a:off x="4429303" y="2986826"/>
            <a:ext cx="1217" cy="4656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EC8DC246-DE79-9B55-B464-7CDACF81F329}"/>
              </a:ext>
            </a:extLst>
          </p:cNvPr>
          <p:cNvCxnSpPr>
            <a:stCxn id="38" idx="0"/>
          </p:cNvCxnSpPr>
          <p:nvPr/>
        </p:nvCxnSpPr>
        <p:spPr>
          <a:xfrm flipV="1">
            <a:off x="5451920" y="3091428"/>
            <a:ext cx="0" cy="35447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DCECF77-91D6-B75F-A2B7-13AA97754685}"/>
              </a:ext>
            </a:extLst>
          </p:cNvPr>
          <p:cNvCxnSpPr/>
          <p:nvPr/>
        </p:nvCxnSpPr>
        <p:spPr>
          <a:xfrm flipH="1">
            <a:off x="4733484" y="3093390"/>
            <a:ext cx="7184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FE38348C-99B5-8FEA-A588-7F3E7CC92BF0}"/>
              </a:ext>
            </a:extLst>
          </p:cNvPr>
          <p:cNvCxnSpPr>
            <a:endCxn id="26" idx="4"/>
          </p:cNvCxnSpPr>
          <p:nvPr/>
        </p:nvCxnSpPr>
        <p:spPr>
          <a:xfrm flipV="1">
            <a:off x="4733484" y="2623870"/>
            <a:ext cx="0" cy="4675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54030D65-62D9-44F3-06DC-AFFD17BA976C}"/>
              </a:ext>
            </a:extLst>
          </p:cNvPr>
          <p:cNvCxnSpPr/>
          <p:nvPr/>
        </p:nvCxnSpPr>
        <p:spPr>
          <a:xfrm>
            <a:off x="1773463" y="2995245"/>
            <a:ext cx="0" cy="28690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712BC0F2-2C8A-AF50-9D88-56493FBBBA62}"/>
              </a:ext>
            </a:extLst>
          </p:cNvPr>
          <p:cNvCxnSpPr>
            <a:cxnSpLocks/>
          </p:cNvCxnSpPr>
          <p:nvPr/>
        </p:nvCxnSpPr>
        <p:spPr>
          <a:xfrm>
            <a:off x="1663024" y="2897461"/>
            <a:ext cx="0" cy="31107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C97E145C-0FA4-9AEA-CD24-59F148C72D02}"/>
              </a:ext>
            </a:extLst>
          </p:cNvPr>
          <p:cNvCxnSpPr>
            <a:cxnSpLocks/>
          </p:cNvCxnSpPr>
          <p:nvPr/>
        </p:nvCxnSpPr>
        <p:spPr>
          <a:xfrm flipH="1">
            <a:off x="1544810" y="2814190"/>
            <a:ext cx="5220" cy="333242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C62C92E3-0B1C-8C2C-FE0B-D79A1C7370F4}"/>
              </a:ext>
            </a:extLst>
          </p:cNvPr>
          <p:cNvCxnSpPr>
            <a:cxnSpLocks/>
            <a:stCxn id="61" idx="1"/>
          </p:cNvCxnSpPr>
          <p:nvPr/>
        </p:nvCxnSpPr>
        <p:spPr>
          <a:xfrm flipH="1">
            <a:off x="1773463" y="5855132"/>
            <a:ext cx="20881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0EE8C4D4-24E3-6B4E-4F2E-260CE854A599}"/>
              </a:ext>
            </a:extLst>
          </p:cNvPr>
          <p:cNvCxnSpPr>
            <a:stCxn id="63" idx="1"/>
          </p:cNvCxnSpPr>
          <p:nvPr/>
        </p:nvCxnSpPr>
        <p:spPr>
          <a:xfrm flipH="1">
            <a:off x="1663024" y="6000871"/>
            <a:ext cx="31924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2B4883F9-5694-89D3-5486-0DB8690E9D56}"/>
              </a:ext>
            </a:extLst>
          </p:cNvPr>
          <p:cNvCxnSpPr>
            <a:stCxn id="64" idx="1"/>
          </p:cNvCxnSpPr>
          <p:nvPr/>
        </p:nvCxnSpPr>
        <p:spPr>
          <a:xfrm flipH="1">
            <a:off x="1550030" y="6146611"/>
            <a:ext cx="43224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Left-right Arrow 138">
            <a:extLst>
              <a:ext uri="{FF2B5EF4-FFF2-40B4-BE49-F238E27FC236}">
                <a16:creationId xmlns:a16="http://schemas.microsoft.com/office/drawing/2014/main" id="{8E8345F5-2F2F-4A04-6ADF-417E85A67A17}"/>
              </a:ext>
            </a:extLst>
          </p:cNvPr>
          <p:cNvSpPr/>
          <p:nvPr/>
        </p:nvSpPr>
        <p:spPr>
          <a:xfrm>
            <a:off x="3113833" y="6169073"/>
            <a:ext cx="930126" cy="45719"/>
          </a:xfrm>
          <a:prstGeom prst="leftRightArrow">
            <a:avLst/>
          </a:prstGeom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40" name="Down Arrow 139">
            <a:extLst>
              <a:ext uri="{FF2B5EF4-FFF2-40B4-BE49-F238E27FC236}">
                <a16:creationId xmlns:a16="http://schemas.microsoft.com/office/drawing/2014/main" id="{60C8A6C2-8516-531A-26CA-C34F662EFFFD}"/>
              </a:ext>
            </a:extLst>
          </p:cNvPr>
          <p:cNvSpPr/>
          <p:nvPr/>
        </p:nvSpPr>
        <p:spPr>
          <a:xfrm>
            <a:off x="2548053" y="4220192"/>
            <a:ext cx="45719" cy="389985"/>
          </a:xfrm>
          <a:prstGeom prst="downArrow">
            <a:avLst/>
          </a:prstGeom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41" name="Down Arrow 140">
            <a:extLst>
              <a:ext uri="{FF2B5EF4-FFF2-40B4-BE49-F238E27FC236}">
                <a16:creationId xmlns:a16="http://schemas.microsoft.com/office/drawing/2014/main" id="{C4423A1E-64D2-06A0-C845-F5ADC834A384}"/>
              </a:ext>
            </a:extLst>
          </p:cNvPr>
          <p:cNvSpPr/>
          <p:nvPr/>
        </p:nvSpPr>
        <p:spPr>
          <a:xfrm>
            <a:off x="2557652" y="5261276"/>
            <a:ext cx="45719" cy="387297"/>
          </a:xfrm>
          <a:prstGeom prst="downArrow">
            <a:avLst/>
          </a:prstGeom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42" name="Down Arrow 141">
            <a:extLst>
              <a:ext uri="{FF2B5EF4-FFF2-40B4-BE49-F238E27FC236}">
                <a16:creationId xmlns:a16="http://schemas.microsoft.com/office/drawing/2014/main" id="{B53DFF07-12CD-7D44-73B2-D53D9F7AF1E8}"/>
              </a:ext>
            </a:extLst>
          </p:cNvPr>
          <p:cNvSpPr/>
          <p:nvPr/>
        </p:nvSpPr>
        <p:spPr>
          <a:xfrm>
            <a:off x="4578279" y="5188970"/>
            <a:ext cx="45719" cy="459603"/>
          </a:xfrm>
          <a:prstGeom prst="downArrow">
            <a:avLst/>
          </a:prstGeom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43" name="Up Arrow 142">
            <a:extLst>
              <a:ext uri="{FF2B5EF4-FFF2-40B4-BE49-F238E27FC236}">
                <a16:creationId xmlns:a16="http://schemas.microsoft.com/office/drawing/2014/main" id="{577FC2CD-2DA9-17A0-DD66-07DCD2627695}"/>
              </a:ext>
            </a:extLst>
          </p:cNvPr>
          <p:cNvSpPr/>
          <p:nvPr/>
        </p:nvSpPr>
        <p:spPr>
          <a:xfrm>
            <a:off x="4555419" y="3815877"/>
            <a:ext cx="45719" cy="447613"/>
          </a:xfrm>
          <a:prstGeom prst="upArrow">
            <a:avLst/>
          </a:prstGeom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3163519B-CAE7-5D66-2075-B086F214B97B}"/>
              </a:ext>
            </a:extLst>
          </p:cNvPr>
          <p:cNvCxnSpPr>
            <a:stCxn id="14" idx="3"/>
          </p:cNvCxnSpPr>
          <p:nvPr/>
        </p:nvCxnSpPr>
        <p:spPr>
          <a:xfrm flipV="1">
            <a:off x="4992380" y="2147811"/>
            <a:ext cx="5035750" cy="607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0C9FB948-6EA5-AAF6-B795-6BA16D5D35EA}"/>
              </a:ext>
            </a:extLst>
          </p:cNvPr>
          <p:cNvCxnSpPr>
            <a:endCxn id="4" idx="0"/>
          </p:cNvCxnSpPr>
          <p:nvPr/>
        </p:nvCxnSpPr>
        <p:spPr>
          <a:xfrm>
            <a:off x="10028130" y="2147811"/>
            <a:ext cx="5510" cy="94361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D9B3AFAD-885B-6752-8923-7A3E8A6DEE94}"/>
              </a:ext>
            </a:extLst>
          </p:cNvPr>
          <p:cNvCxnSpPr>
            <a:stCxn id="34" idx="3"/>
          </p:cNvCxnSpPr>
          <p:nvPr/>
        </p:nvCxnSpPr>
        <p:spPr>
          <a:xfrm flipV="1">
            <a:off x="5695935" y="3538979"/>
            <a:ext cx="298981" cy="60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CE2AA946-296D-6C41-6BE2-B779E4E12EE3}"/>
              </a:ext>
            </a:extLst>
          </p:cNvPr>
          <p:cNvCxnSpPr/>
          <p:nvPr/>
        </p:nvCxnSpPr>
        <p:spPr>
          <a:xfrm>
            <a:off x="5997330" y="2595362"/>
            <a:ext cx="5510" cy="94361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3970D8ED-2C73-D5FD-0515-306E0B9B4EDF}"/>
              </a:ext>
            </a:extLst>
          </p:cNvPr>
          <p:cNvCxnSpPr>
            <a:cxnSpLocks/>
          </p:cNvCxnSpPr>
          <p:nvPr/>
        </p:nvCxnSpPr>
        <p:spPr>
          <a:xfrm flipV="1">
            <a:off x="5994916" y="2588882"/>
            <a:ext cx="3822619" cy="1255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C79E32F0-A3C3-A231-349B-2BA3154C8297}"/>
              </a:ext>
            </a:extLst>
          </p:cNvPr>
          <p:cNvCxnSpPr/>
          <p:nvPr/>
        </p:nvCxnSpPr>
        <p:spPr>
          <a:xfrm>
            <a:off x="9823798" y="2585845"/>
            <a:ext cx="0" cy="4960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991F4A03-6F8C-D609-EE0C-1E810B46406B}"/>
              </a:ext>
            </a:extLst>
          </p:cNvPr>
          <p:cNvCxnSpPr>
            <a:cxnSpLocks/>
          </p:cNvCxnSpPr>
          <p:nvPr/>
        </p:nvCxnSpPr>
        <p:spPr>
          <a:xfrm>
            <a:off x="2998568" y="4947264"/>
            <a:ext cx="29201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0DD28C1C-53AC-A0A0-A005-5E2DED960FDB}"/>
              </a:ext>
            </a:extLst>
          </p:cNvPr>
          <p:cNvCxnSpPr>
            <a:cxnSpLocks/>
          </p:cNvCxnSpPr>
          <p:nvPr/>
        </p:nvCxnSpPr>
        <p:spPr>
          <a:xfrm flipH="1">
            <a:off x="3284919" y="4943663"/>
            <a:ext cx="2597" cy="51919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A33E815C-3020-4208-A174-18AAF79B2544}"/>
              </a:ext>
            </a:extLst>
          </p:cNvPr>
          <p:cNvCxnSpPr>
            <a:cxnSpLocks/>
          </p:cNvCxnSpPr>
          <p:nvPr/>
        </p:nvCxnSpPr>
        <p:spPr>
          <a:xfrm flipV="1">
            <a:off x="3284919" y="5454924"/>
            <a:ext cx="2560506" cy="79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73CEB7B0-6C15-8B73-1783-A3B626333802}"/>
              </a:ext>
            </a:extLst>
          </p:cNvPr>
          <p:cNvCxnSpPr>
            <a:cxnSpLocks/>
          </p:cNvCxnSpPr>
          <p:nvPr/>
        </p:nvCxnSpPr>
        <p:spPr>
          <a:xfrm>
            <a:off x="5835357" y="5453431"/>
            <a:ext cx="0" cy="4017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B9391005-29A1-F28D-9518-7E95991957D8}"/>
              </a:ext>
            </a:extLst>
          </p:cNvPr>
          <p:cNvCxnSpPr>
            <a:cxnSpLocks/>
          </p:cNvCxnSpPr>
          <p:nvPr/>
        </p:nvCxnSpPr>
        <p:spPr>
          <a:xfrm flipV="1">
            <a:off x="5835357" y="5853509"/>
            <a:ext cx="4077095" cy="170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1433258A-45A9-E064-BBC4-EC13A0A96B82}"/>
              </a:ext>
            </a:extLst>
          </p:cNvPr>
          <p:cNvCxnSpPr>
            <a:cxnSpLocks/>
          </p:cNvCxnSpPr>
          <p:nvPr/>
        </p:nvCxnSpPr>
        <p:spPr>
          <a:xfrm>
            <a:off x="9912452" y="5625308"/>
            <a:ext cx="0" cy="22151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24CCAE2D-FECB-190B-4248-92DEABA09169}"/>
              </a:ext>
            </a:extLst>
          </p:cNvPr>
          <p:cNvCxnSpPr>
            <a:cxnSpLocks/>
          </p:cNvCxnSpPr>
          <p:nvPr/>
        </p:nvCxnSpPr>
        <p:spPr>
          <a:xfrm>
            <a:off x="5065259" y="6027957"/>
            <a:ext cx="507854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11597266-3E23-6AE2-A8FB-76EFBDBAFF66}"/>
              </a:ext>
            </a:extLst>
          </p:cNvPr>
          <p:cNvCxnSpPr>
            <a:cxnSpLocks/>
          </p:cNvCxnSpPr>
          <p:nvPr/>
        </p:nvCxnSpPr>
        <p:spPr>
          <a:xfrm>
            <a:off x="10143808" y="5631382"/>
            <a:ext cx="0" cy="3965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B9BF29CA-A2D6-2D79-BB4C-C612125FD48E}"/>
              </a:ext>
            </a:extLst>
          </p:cNvPr>
          <p:cNvSpPr txBox="1"/>
          <p:nvPr/>
        </p:nvSpPr>
        <p:spPr>
          <a:xfrm>
            <a:off x="4992380" y="1693842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Осциллограф</a:t>
            </a:r>
            <a:endParaRPr lang="en-RU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E6B5FEF7-1B20-C8DC-F8BB-5D1C4A112E63}"/>
              </a:ext>
            </a:extLst>
          </p:cNvPr>
          <p:cNvSpPr txBox="1"/>
          <p:nvPr/>
        </p:nvSpPr>
        <p:spPr>
          <a:xfrm>
            <a:off x="5186695" y="3793401"/>
            <a:ext cx="126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Генератор</a:t>
            </a:r>
          </a:p>
          <a:p>
            <a:r>
              <a:rPr lang="ru-RU" dirty="0"/>
              <a:t>импульсов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DE1EED46-AA45-0D27-FF36-ADF5A26CE8E8}"/>
              </a:ext>
            </a:extLst>
          </p:cNvPr>
          <p:cNvSpPr txBox="1"/>
          <p:nvPr/>
        </p:nvSpPr>
        <p:spPr>
          <a:xfrm>
            <a:off x="3019985" y="4248808"/>
            <a:ext cx="874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Датчик</a:t>
            </a:r>
          </a:p>
          <a:p>
            <a:r>
              <a:rPr lang="ru-RU" dirty="0"/>
              <a:t>тока</a:t>
            </a:r>
            <a:endParaRPr lang="en-RU" dirty="0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6012DDCF-E92E-3E06-BCF6-E9193600081B}"/>
              </a:ext>
            </a:extLst>
          </p:cNvPr>
          <p:cNvSpPr txBox="1"/>
          <p:nvPr/>
        </p:nvSpPr>
        <p:spPr>
          <a:xfrm>
            <a:off x="5092702" y="6123543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ПЛИС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84E37C03-721C-033A-E831-E2462D5BAB32}"/>
              </a:ext>
            </a:extLst>
          </p:cNvPr>
          <p:cNvSpPr txBox="1"/>
          <p:nvPr/>
        </p:nvSpPr>
        <p:spPr>
          <a:xfrm>
            <a:off x="2906182" y="3353609"/>
            <a:ext cx="1103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Источник</a:t>
            </a:r>
          </a:p>
          <a:p>
            <a:r>
              <a:rPr lang="ru-RU" dirty="0"/>
              <a:t>питания</a:t>
            </a:r>
            <a:endParaRPr lang="en-RU" dirty="0"/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CECB56FB-57CB-F890-D87B-E1E2619AF606}"/>
              </a:ext>
            </a:extLst>
          </p:cNvPr>
          <p:cNvSpPr txBox="1"/>
          <p:nvPr/>
        </p:nvSpPr>
        <p:spPr>
          <a:xfrm>
            <a:off x="4951106" y="4476306"/>
            <a:ext cx="1103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Источник</a:t>
            </a:r>
          </a:p>
          <a:p>
            <a:r>
              <a:rPr lang="ru-RU" dirty="0"/>
              <a:t>питания</a:t>
            </a:r>
            <a:endParaRPr lang="en-RU" dirty="0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6D63572C-4D51-D25D-CEA3-860CED516845}"/>
              </a:ext>
            </a:extLst>
          </p:cNvPr>
          <p:cNvSpPr txBox="1"/>
          <p:nvPr/>
        </p:nvSpPr>
        <p:spPr>
          <a:xfrm>
            <a:off x="3062296" y="5668843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СИМС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496035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14F97-CF31-2BE6-9644-B7D119ECE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 для работы с тестовым стендом</a:t>
            </a:r>
            <a:endParaRPr lang="en-RU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F176756-0178-9706-8575-C7A972EE5606}"/>
              </a:ext>
            </a:extLst>
          </p:cNvPr>
          <p:cNvSpPr/>
          <p:nvPr/>
        </p:nvSpPr>
        <p:spPr>
          <a:xfrm>
            <a:off x="5553077" y="1518047"/>
            <a:ext cx="2057400" cy="11001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Взаимодействие с осциллографом</a:t>
            </a:r>
            <a:endParaRPr lang="en-RU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1DF7DCC-1738-E2AB-E89A-910E1BA80833}"/>
              </a:ext>
            </a:extLst>
          </p:cNvPr>
          <p:cNvSpPr/>
          <p:nvPr/>
        </p:nvSpPr>
        <p:spPr>
          <a:xfrm>
            <a:off x="7739064" y="2402087"/>
            <a:ext cx="2057400" cy="11001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Чтение показателей датчика тока</a:t>
            </a:r>
            <a:endParaRPr lang="en-RU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94460D3-6115-3E9C-FB13-871E88371E95}"/>
              </a:ext>
            </a:extLst>
          </p:cNvPr>
          <p:cNvSpPr/>
          <p:nvPr/>
        </p:nvSpPr>
        <p:spPr>
          <a:xfrm>
            <a:off x="5553077" y="3387926"/>
            <a:ext cx="2057400" cy="11001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Управление генератором импульсов</a:t>
            </a:r>
            <a:endParaRPr lang="en-RU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E3E8524-852C-9251-32F4-28728C1809CD}"/>
              </a:ext>
            </a:extLst>
          </p:cNvPr>
          <p:cNvSpPr/>
          <p:nvPr/>
        </p:nvSpPr>
        <p:spPr>
          <a:xfrm>
            <a:off x="5553077" y="4923835"/>
            <a:ext cx="2057400" cy="11001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Взаимодействие с ПЛИС и СИМС</a:t>
            </a:r>
            <a:endParaRPr lang="en-RU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836F8D0-4DCF-2AAB-C8AF-37FF0F9593EF}"/>
              </a:ext>
            </a:extLst>
          </p:cNvPr>
          <p:cNvSpPr/>
          <p:nvPr/>
        </p:nvSpPr>
        <p:spPr>
          <a:xfrm>
            <a:off x="8767764" y="4923835"/>
            <a:ext cx="2057400" cy="11001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Прошивка ПЛИС</a:t>
            </a:r>
            <a:endParaRPr lang="en-RU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DEE2FAA-DAF1-A4CE-0C23-4CFA60DD574A}"/>
              </a:ext>
            </a:extLst>
          </p:cNvPr>
          <p:cNvSpPr/>
          <p:nvPr/>
        </p:nvSpPr>
        <p:spPr>
          <a:xfrm>
            <a:off x="10177466" y="3559376"/>
            <a:ext cx="1128712" cy="75723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СИМС</a:t>
            </a:r>
            <a:endParaRPr lang="en-RU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E84D015-E2FD-CBAD-93BA-62A5C0C3DEE0}"/>
              </a:ext>
            </a:extLst>
          </p:cNvPr>
          <p:cNvSpPr/>
          <p:nvPr/>
        </p:nvSpPr>
        <p:spPr>
          <a:xfrm>
            <a:off x="492919" y="3136106"/>
            <a:ext cx="2057400" cy="11001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Управляющая программа</a:t>
            </a:r>
            <a:endParaRPr lang="en-RU" dirty="0"/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E64E5772-422B-73A9-1972-85D8BEE983FF}"/>
              </a:ext>
            </a:extLst>
          </p:cNvPr>
          <p:cNvCxnSpPr>
            <a:cxnSpLocks/>
          </p:cNvCxnSpPr>
          <p:nvPr/>
        </p:nvCxnSpPr>
        <p:spPr>
          <a:xfrm flipV="1">
            <a:off x="2550319" y="1895474"/>
            <a:ext cx="3002758" cy="1347789"/>
          </a:xfrm>
          <a:prstGeom prst="bentConnector3">
            <a:avLst>
              <a:gd name="adj1" fmla="val 5591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AB51B352-A53F-C73F-4061-86F47741A8B3}"/>
              </a:ext>
            </a:extLst>
          </p:cNvPr>
          <p:cNvCxnSpPr>
            <a:cxnSpLocks/>
          </p:cNvCxnSpPr>
          <p:nvPr/>
        </p:nvCxnSpPr>
        <p:spPr>
          <a:xfrm rot="10800000" flipV="1">
            <a:off x="2550319" y="2257423"/>
            <a:ext cx="3002758" cy="1167706"/>
          </a:xfrm>
          <a:prstGeom prst="bentConnector3">
            <a:avLst>
              <a:gd name="adj1" fmla="val 88541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CE868991-3DFB-B764-75FA-A636539D78CD}"/>
              </a:ext>
            </a:extLst>
          </p:cNvPr>
          <p:cNvCxnSpPr>
            <a:cxnSpLocks/>
            <a:stCxn id="5" idx="1"/>
          </p:cNvCxnSpPr>
          <p:nvPr/>
        </p:nvCxnSpPr>
        <p:spPr>
          <a:xfrm rot="10800000" flipV="1">
            <a:off x="2550320" y="2952155"/>
            <a:ext cx="5188745" cy="616741"/>
          </a:xfrm>
          <a:prstGeom prst="bentConnector3">
            <a:avLst>
              <a:gd name="adj1" fmla="val 89651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D424CC8B-3402-4EE7-0C6C-57BF31A1382E}"/>
              </a:ext>
            </a:extLst>
          </p:cNvPr>
          <p:cNvCxnSpPr>
            <a:stCxn id="10" idx="3"/>
            <a:endCxn id="6" idx="1"/>
          </p:cNvCxnSpPr>
          <p:nvPr/>
        </p:nvCxnSpPr>
        <p:spPr>
          <a:xfrm>
            <a:off x="2550319" y="3686175"/>
            <a:ext cx="3002758" cy="251820"/>
          </a:xfrm>
          <a:prstGeom prst="bentConnector3">
            <a:avLst>
              <a:gd name="adj1" fmla="val 17645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79D1EBA5-EDE2-6238-155B-94736E20DCA0}"/>
              </a:ext>
            </a:extLst>
          </p:cNvPr>
          <p:cNvCxnSpPr/>
          <p:nvPr/>
        </p:nvCxnSpPr>
        <p:spPr>
          <a:xfrm>
            <a:off x="2550319" y="3812085"/>
            <a:ext cx="3002758" cy="1417140"/>
          </a:xfrm>
          <a:prstGeom prst="bentConnector3">
            <a:avLst>
              <a:gd name="adj1" fmla="val 10983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D790DEA2-D0E7-7427-DB04-F6A5E27643B0}"/>
              </a:ext>
            </a:extLst>
          </p:cNvPr>
          <p:cNvCxnSpPr/>
          <p:nvPr/>
        </p:nvCxnSpPr>
        <p:spPr>
          <a:xfrm rot="10800000">
            <a:off x="2550319" y="3950696"/>
            <a:ext cx="3002758" cy="1730967"/>
          </a:xfrm>
          <a:prstGeom prst="bentConnector3">
            <a:avLst>
              <a:gd name="adj1" fmla="val 94409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709CAF3B-B018-4C5D-CB54-1D9C2F2F549E}"/>
              </a:ext>
            </a:extLst>
          </p:cNvPr>
          <p:cNvCxnSpPr>
            <a:cxnSpLocks/>
          </p:cNvCxnSpPr>
          <p:nvPr/>
        </p:nvCxnSpPr>
        <p:spPr>
          <a:xfrm>
            <a:off x="7610477" y="5343332"/>
            <a:ext cx="1157287" cy="12700"/>
          </a:xfrm>
          <a:prstGeom prst="bentConnector3">
            <a:avLst>
              <a:gd name="adj1" fmla="val -1852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D38969B7-0066-EE95-0371-5DBF14D363D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116743" y="4626574"/>
            <a:ext cx="594522" cy="12700"/>
          </a:xfrm>
          <a:prstGeom prst="bentConnector3">
            <a:avLst>
              <a:gd name="adj1" fmla="val -1008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CE214CF4-9C39-E9E6-17E5-94D0143E1FDC}"/>
              </a:ext>
            </a:extLst>
          </p:cNvPr>
          <p:cNvCxnSpPr/>
          <p:nvPr/>
        </p:nvCxnSpPr>
        <p:spPr>
          <a:xfrm rot="5400000">
            <a:off x="10322323" y="4623005"/>
            <a:ext cx="594522" cy="12700"/>
          </a:xfrm>
          <a:prstGeom prst="bentConnector3">
            <a:avLst>
              <a:gd name="adj1" fmla="val 1588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553E9869-A063-1B11-6C79-733007928399}"/>
              </a:ext>
            </a:extLst>
          </p:cNvPr>
          <p:cNvCxnSpPr/>
          <p:nvPr/>
        </p:nvCxnSpPr>
        <p:spPr>
          <a:xfrm rot="10800000">
            <a:off x="7610478" y="5681663"/>
            <a:ext cx="1157287" cy="12700"/>
          </a:xfrm>
          <a:prstGeom prst="bentConnector3">
            <a:avLst>
              <a:gd name="adj1" fmla="val -1852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9A3AFFC-16E4-1BEE-EC8F-3DD400C5D6F5}"/>
              </a:ext>
            </a:extLst>
          </p:cNvPr>
          <p:cNvSpPr txBox="1"/>
          <p:nvPr/>
        </p:nvSpPr>
        <p:spPr>
          <a:xfrm>
            <a:off x="3420911" y="1600691"/>
            <a:ext cx="2107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Настройка осциллографа</a:t>
            </a:r>
            <a:endParaRPr lang="en-RU" sz="14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4C2FF83-E42F-1399-8730-FD58D97657D0}"/>
              </a:ext>
            </a:extLst>
          </p:cNvPr>
          <p:cNvSpPr txBox="1"/>
          <p:nvPr/>
        </p:nvSpPr>
        <p:spPr>
          <a:xfrm>
            <a:off x="3682928" y="2247453"/>
            <a:ext cx="1895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Чтение осциллограмм</a:t>
            </a:r>
            <a:endParaRPr lang="en-RU" sz="14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5278050-C8B1-BE84-58AA-FE668AFAC6B0}"/>
              </a:ext>
            </a:extLst>
          </p:cNvPr>
          <p:cNvSpPr txBox="1"/>
          <p:nvPr/>
        </p:nvSpPr>
        <p:spPr>
          <a:xfrm>
            <a:off x="3682928" y="2935486"/>
            <a:ext cx="3249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Чтение текущего значения потребления</a:t>
            </a:r>
            <a:endParaRPr lang="en-RU" sz="14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E0CBD4A-D9E9-D25C-3990-F1AF3CC83B3D}"/>
              </a:ext>
            </a:extLst>
          </p:cNvPr>
          <p:cNvSpPr txBox="1"/>
          <p:nvPr/>
        </p:nvSpPr>
        <p:spPr>
          <a:xfrm>
            <a:off x="3075843" y="3965076"/>
            <a:ext cx="2004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Выдача калибровочных</a:t>
            </a:r>
          </a:p>
          <a:p>
            <a:r>
              <a:rPr lang="ru-RU" sz="1400" dirty="0"/>
              <a:t>импульсов</a:t>
            </a:r>
            <a:endParaRPr lang="en-RU" sz="14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3E57D54-EB82-C9A5-14F1-7DA1BBB6EA2A}"/>
              </a:ext>
            </a:extLst>
          </p:cNvPr>
          <p:cNvSpPr txBox="1"/>
          <p:nvPr/>
        </p:nvSpPr>
        <p:spPr>
          <a:xfrm>
            <a:off x="7625528" y="5377764"/>
            <a:ext cx="1142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sz="1400" dirty="0"/>
              <a:t>USB-to-UART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6487A74-385E-6DFA-0101-AC062BFFEB01}"/>
              </a:ext>
            </a:extLst>
          </p:cNvPr>
          <p:cNvSpPr txBox="1"/>
          <p:nvPr/>
        </p:nvSpPr>
        <p:spPr>
          <a:xfrm>
            <a:off x="9486572" y="4488064"/>
            <a:ext cx="933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sz="1400" dirty="0"/>
              <a:t>SPI &amp; SLVS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FE83F08-4EC9-F007-388C-AF6E941947DE}"/>
              </a:ext>
            </a:extLst>
          </p:cNvPr>
          <p:cNvSpPr txBox="1"/>
          <p:nvPr/>
        </p:nvSpPr>
        <p:spPr>
          <a:xfrm>
            <a:off x="3218524" y="5186174"/>
            <a:ext cx="1926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Команды управления, </a:t>
            </a:r>
          </a:p>
          <a:p>
            <a:r>
              <a:rPr lang="ru-RU" sz="1400" dirty="0"/>
              <a:t>данные с СИМС</a:t>
            </a:r>
            <a:endParaRPr lang="en-RU" sz="1400" dirty="0"/>
          </a:p>
        </p:txBody>
      </p:sp>
    </p:spTree>
    <p:extLst>
      <p:ext uri="{BB962C8B-B14F-4D97-AF65-F5344CB8AC3E}">
        <p14:creationId xmlns:p14="http://schemas.microsoft.com/office/powerpoint/2010/main" val="485489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62E9A-F052-26AA-A1D4-90A2308A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Прототип системы охлаждения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9AF672-0867-1F09-B50F-FB6EF22D7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32" y="1604151"/>
            <a:ext cx="10321136" cy="518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45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6C8A1-1904-B6D8-7DCA-7D76EA9BF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Переработанный вариант радиатора -1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55EAB1B-8FE9-DFA8-E8E0-6F6B46222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1234" y="1825625"/>
            <a:ext cx="6929531" cy="4351338"/>
          </a:xfrm>
        </p:spPr>
      </p:pic>
    </p:spTree>
    <p:extLst>
      <p:ext uri="{BB962C8B-B14F-4D97-AF65-F5344CB8AC3E}">
        <p14:creationId xmlns:p14="http://schemas.microsoft.com/office/powerpoint/2010/main" val="4132159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26B637-E2DE-77FF-6959-36216273A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Переработанный вариант радиатора -2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47AC55A-1BCA-C651-2E10-8A33E3826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1234" y="1825625"/>
            <a:ext cx="6929531" cy="4351338"/>
          </a:xfrm>
        </p:spPr>
      </p:pic>
    </p:spTree>
    <p:extLst>
      <p:ext uri="{BB962C8B-B14F-4D97-AF65-F5344CB8AC3E}">
        <p14:creationId xmlns:p14="http://schemas.microsoft.com/office/powerpoint/2010/main" val="1153869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555</Words>
  <Application>Microsoft Office PowerPoint</Application>
  <PresentationFormat>Широкоэкранный</PresentationFormat>
  <Paragraphs>77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Отчет группы НИИЯФ МГУ по Программе целевого финансирования научно-исследовательских работ научных групп, сотрудничающих в рамках мегапроекта «Комплекс NICA», о проделанной работе по тематике BM@N. </vt:lpstr>
      <vt:lpstr>Поставленные задачи</vt:lpstr>
      <vt:lpstr>Блок схема ASIC </vt:lpstr>
      <vt:lpstr>Схема прототипа СИМС</vt:lpstr>
      <vt:lpstr>Схема тестового стенда</vt:lpstr>
      <vt:lpstr>ПО для работы с тестовым стендом</vt:lpstr>
      <vt:lpstr>Прототип системы охлаждения</vt:lpstr>
      <vt:lpstr>Переработанный вариант радиатора -1</vt:lpstr>
      <vt:lpstr>Переработанный вариант радиатора -2</vt:lpstr>
      <vt:lpstr>Переработанный вариант радиатора -3</vt:lpstr>
      <vt:lpstr>Переработанный вариант радиатора -4</vt:lpstr>
      <vt:lpstr>Крышка</vt:lpstr>
      <vt:lpstr>Основание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Поставленные задачи</dc:title>
  <dc:creator>Игорь Ковалев</dc:creator>
  <cp:lastModifiedBy>Michael Merkin</cp:lastModifiedBy>
  <cp:revision>3</cp:revision>
  <dcterms:created xsi:type="dcterms:W3CDTF">2023-10-07T06:31:18Z</dcterms:created>
  <dcterms:modified xsi:type="dcterms:W3CDTF">2023-10-09T15:05:08Z</dcterms:modified>
</cp:coreProperties>
</file>