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 id="2147483666" r:id="rId2"/>
    <p:sldMasterId id="2147483667" r:id="rId3"/>
  </p:sldMasterIdLst>
  <p:notesMasterIdLst>
    <p:notesMasterId r:id="rId8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29" r:id="rId22"/>
    <p:sldId id="330" r:id="rId23"/>
    <p:sldId id="275" r:id="rId24"/>
    <p:sldId id="331" r:id="rId25"/>
    <p:sldId id="276" r:id="rId26"/>
    <p:sldId id="277" r:id="rId27"/>
    <p:sldId id="278" r:id="rId28"/>
    <p:sldId id="279" r:id="rId29"/>
    <p:sldId id="280" r:id="rId30"/>
    <p:sldId id="332" r:id="rId31"/>
    <p:sldId id="337" r:id="rId32"/>
    <p:sldId id="282" r:id="rId33"/>
    <p:sldId id="333" r:id="rId34"/>
    <p:sldId id="334" r:id="rId35"/>
    <p:sldId id="335" r:id="rId36"/>
    <p:sldId id="336"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Lst>
  <p:sldSz cx="9144000" cy="5143500" type="screen16x9"/>
  <p:notesSz cx="6858000" cy="9144000"/>
  <p:embeddedFontLst>
    <p:embeddedFont>
      <p:font typeface="Calibri" panose="020F0502020204030204" pitchFamily="34" charset="0"/>
      <p:regular r:id="rId83"/>
      <p:bold r:id="rId84"/>
      <p:italic r:id="rId85"/>
      <p:boldItalic r:id="rId86"/>
    </p:embeddedFont>
    <p:embeddedFont>
      <p:font typeface="Calibri Light" panose="020F0302020204030204" pitchFamily="34" charset="0"/>
      <p:regular r:id="rId87"/>
      <p:italic r:id="rId88"/>
    </p:embeddedFont>
    <p:embeddedFont>
      <p:font typeface="Cambria Math" panose="02040503050406030204" pitchFamily="18" charset="0"/>
      <p:regular r:id="rId89"/>
    </p:embeddedFont>
    <p:embeddedFont>
      <p:font typeface="Lato" panose="020F0502020204030203" pitchFamily="34" charset="0"/>
      <p:regular r:id="rId90"/>
      <p:bold r:id="rId91"/>
      <p:italic r:id="rId92"/>
      <p:boldItalic r:id="rId93"/>
    </p:embeddedFont>
    <p:embeddedFont>
      <p:font typeface="Merriweather" panose="00000500000000000000" pitchFamily="2" charset="-52"/>
      <p:regular r:id="rId94"/>
      <p:bold r:id="rId95"/>
      <p:italic r:id="rId96"/>
      <p:boldItalic r:id="rId97"/>
    </p:embeddedFont>
    <p:embeddedFont>
      <p:font typeface="Roboto" panose="02000000000000000000" pitchFamily="2"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0" autoAdjust="0"/>
    <p:restoredTop sz="94660"/>
  </p:normalViewPr>
  <p:slideViewPr>
    <p:cSldViewPr snapToGrid="0">
      <p:cViewPr varScale="1">
        <p:scale>
          <a:sx n="93" d="100"/>
          <a:sy n="93" d="100"/>
        </p:scale>
        <p:origin x="682"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2.fntdata"/><Relationship Id="rId89"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font" Target="fonts/font5.fntdata"/><Relationship Id="rId102"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font" Target="fonts/font3.fntdata"/><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5.fntdata"/><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094e0198e_7_2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28094e0198e_7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8094e0198e_7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g28094e0198e_7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084f7f4f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084f7f4f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094e0198e_7_1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094e0198e_7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f71c02a19_3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7f71c02a19_3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f71c02a19_3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7f71c02a19_3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8084f7f4f5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8084f7f4f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05cc18249_0_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05cc18249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805cc18249_0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805cc18249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8094e0198e_7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8094e0198e_7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7f71c02a19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7f71c02a19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8084f7f4f5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8084f7f4f5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8084f7f4f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8084f7f4f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8084f7f4f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8084f7f4f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8084f7f4f5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8084f7f4f5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8084f7f4f5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8084f7f4f5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79" name="Google Shape;179;g194c793e602_0_0: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94c793e602_0_0: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457200" lvl="0" indent="-298450" algn="l">
              <a:spcBef>
                <a:spcPts val="0"/>
              </a:spcBef>
              <a:spcAft>
                <a:spcPts val="0"/>
              </a:spcAft>
              <a:buSzPts val="1100"/>
              <a:buChar char="●"/>
              <a:defRPr/>
            </a:pPr>
            <a:r>
              <a:rPr lang="en"/>
              <a:t>There were measurements of collective flow in the past and the results are ambiguous to interpret</a:t>
            </a:r>
            <a:endParaRPr/>
          </a:p>
          <a:p>
            <a:pPr marL="457200" lvl="0" indent="-298450" algn="l">
              <a:spcBef>
                <a:spcPts val="0"/>
              </a:spcBef>
              <a:spcAft>
                <a:spcPts val="0"/>
              </a:spcAft>
              <a:buSzPts val="1100"/>
              <a:buChar char="●"/>
              <a:defRPr/>
            </a:pPr>
            <a:r>
              <a:rPr lang="en"/>
              <a:t>On this slide a comparison between theoretical calculations on directed and elliptic flow on energy and actual experimental data is presented. As you can see, data points are on better agreement with hard EOS in the case of v1 and for v2 the situation is opposite. </a:t>
            </a:r>
            <a:endParaRPr/>
          </a:p>
          <a:p>
            <a:pPr marL="457200" lvl="0" indent="-298450" algn="l">
              <a:spcBef>
                <a:spcPts val="0"/>
              </a:spcBef>
              <a:spcAft>
                <a:spcPts val="0"/>
              </a:spcAft>
              <a:buSzPts val="1100"/>
              <a:buChar char="●"/>
              <a:defRPr/>
            </a:pPr>
            <a:r>
              <a:rPr lang="en"/>
              <a:t>Thus we need more precise measurements to clarify the previous data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084f7f4f5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084f7f4f5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introduce flow vectors. Every particle in event represent as un vector in transverse plane, where phi is azimuthal angle of particle’s momentum. Summation over this un-vectors results with Qn vector, which is directed to symmetry plane of the event. This plane is called Event plane, and the transverse angle of this plane is called event plane angle relatively.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8094e0198e_7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8094e0198e_7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8084f7f4f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8084f7f4f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8094e0198e_7_1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8094e0198e_7_1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084f7f4f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084f7f4f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8094e0198e_7_1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8094e0198e_7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8094e0198e_7_1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8094e0198e_7_1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8094e0198e_7_1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8094e0198e_7_1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8094e0198e_7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8094e0198e_7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8094e0198e_7_1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8094e0198e_7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8094e0198e_7_1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8094e0198e_7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8094e0198e_7_1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28094e0198e_7_1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8094e0198e_7_1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8094e0198e_7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8094e0198e_7_1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8094e0198e_7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8094e0198e_7_1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8094e0198e_7_1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8084f7f4f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8084f7f4f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8094e0198e_7_1250:notes"/>
          <p:cNvSpPr txBox="1">
            <a:spLocks noGrp="1"/>
          </p:cNvSpPr>
          <p:nvPr>
            <p:ph type="body" idx="1"/>
          </p:nvPr>
        </p:nvSpPr>
        <p:spPr>
          <a:xfrm>
            <a:off x="685791"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28094e0198e_7_1250:notes"/>
          <p:cNvSpPr>
            <a:spLocks noGrp="1" noRot="1" noChangeAspect="1"/>
          </p:cNvSpPr>
          <p:nvPr>
            <p:ph type="sldImg" idx="2"/>
          </p:nvPr>
        </p:nvSpPr>
        <p:spPr>
          <a:xfrm>
            <a:off x="1143138" y="685774"/>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8094e0198e_7_1317:notes"/>
          <p:cNvSpPr txBox="1">
            <a:spLocks noGrp="1"/>
          </p:cNvSpPr>
          <p:nvPr>
            <p:ph type="body" idx="1"/>
          </p:nvPr>
        </p:nvSpPr>
        <p:spPr>
          <a:xfrm>
            <a:off x="685791" y="4343382"/>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28094e0198e_7_1317:notes"/>
          <p:cNvSpPr>
            <a:spLocks noGrp="1" noRot="1" noChangeAspect="1"/>
          </p:cNvSpPr>
          <p:nvPr>
            <p:ph type="sldImg" idx="2"/>
          </p:nvPr>
        </p:nvSpPr>
        <p:spPr>
          <a:xfrm>
            <a:off x="1143138" y="685774"/>
            <a:ext cx="45726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8094e0198e_7_1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8094e0198e_7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8094e0198e_7_1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28094e0198e_7_1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8094e0198e_7_1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8094e0198e_7_1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8094e0198e_7_1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8094e0198e_7_1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8094e0198e_7_1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8094e0198e_7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8094e0198e_7_1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8094e0198e_7_1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8094e0198e_7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8094e0198e_7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28094e0198e_7_7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56</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8094e0198e_7_7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33" name="Google Shape;733;g28094e0198e_7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8094e0198e_7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8094e0198e_7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8094e0198e_7_7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8094e0198e_7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8094e0198e_7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8094e0198e_7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8094e0198e_7_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8094e0198e_7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8094e0198e_7_8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8094e0198e_7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8094e0198e_7_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8094e0198e_7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8094e0198e_7_9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28094e0198e_7_9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8094e0198e_7_9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8094e0198e_7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28094e0198e_7_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28094e0198e_7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8094e0198e_7_9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8094e0198e_7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Схема эксперимента хадес на слайде.</a:t>
            </a:r>
            <a:endParaRPr/>
          </a:p>
          <a:p>
            <a:pPr marL="0" lvl="0" indent="0" algn="l" rtl="0">
              <a:spcBef>
                <a:spcPts val="0"/>
              </a:spcBef>
              <a:spcAft>
                <a:spcPts val="0"/>
              </a:spcAft>
              <a:buNone/>
            </a:pPr>
            <a:r>
              <a:rPr lang="en"/>
              <a:t>Траектории рожденных частиц регистристрируются трекинговой системой, состоящей из … </a:t>
            </a:r>
            <a:endParaRPr/>
          </a:p>
          <a:p>
            <a:pPr marL="0" lvl="0" indent="0" algn="l" rtl="0">
              <a:spcBef>
                <a:spcPts val="0"/>
              </a:spcBef>
              <a:spcAft>
                <a:spcPts val="0"/>
              </a:spcAft>
              <a:buNone/>
            </a:pPr>
            <a:r>
              <a:rPr lang="en"/>
              <a:t>Импульс восстанавливается по отклонению частиц в магнитном поле</a:t>
            </a:r>
            <a:endParaRPr/>
          </a:p>
          <a:p>
            <a:pPr marL="0" lvl="0" indent="0" algn="l" rtl="0">
              <a:spcBef>
                <a:spcPts val="0"/>
              </a:spcBef>
              <a:spcAft>
                <a:spcPts val="0"/>
              </a:spcAft>
              <a:buNone/>
            </a:pPr>
            <a:r>
              <a:rPr lang="en"/>
              <a:t>Идентификация производится при помощи детекторов времени пролета … которые регистрируют время пролета. Зная длину траектории можно вычислить массу частицы.</a:t>
            </a:r>
            <a:endParaRPr/>
          </a:p>
          <a:p>
            <a:pPr marL="0" lvl="0" indent="0" algn="l" rtl="0">
              <a:spcBef>
                <a:spcPts val="0"/>
              </a:spcBef>
              <a:spcAft>
                <a:spcPts val="0"/>
              </a:spcAft>
              <a:buNone/>
            </a:pPr>
            <a:r>
              <a:rPr lang="en"/>
              <a:t>Спектаторы регистрируются детектором FW. Поскольку они отклоняются в плоскости реакции материей в области перекрытия, спектаторы используются для оценки угла плоскости реакции. </a:t>
            </a:r>
            <a:endParaRPr/>
          </a:p>
          <a:p>
            <a:pPr marL="0" lvl="0" indent="0" algn="l" rtl="0">
              <a:spcBef>
                <a:spcPts val="0"/>
              </a:spcBef>
              <a:spcAft>
                <a:spcPts val="0"/>
              </a:spcAft>
              <a:buNone/>
            </a:pPr>
            <a:r>
              <a:rPr lang="en"/>
              <a:t>Всего столько статистики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8094e0198e_7_10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8094e0198e_7_1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8094e0198e_7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28094e0198e_7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8094e0198e_7_1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28094e0198e_7_1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094e0198e_7_1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8094e0198e_7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work two methods of flow calculation are used: Event plane for cross-checks and scalar product for the analysis. In the first method, one estimates event plane angle and measures mean cosine of particles azimuthal angle. Then, resolution of event plane estimation is applied. Resolution is calculated with random sub event method. </a:t>
            </a:r>
            <a:br>
              <a:rPr lang="en"/>
            </a:br>
            <a:r>
              <a:rPr lang="en"/>
              <a:t>In the scalar product the correlation between flow vectors are calculated and then, the resolution correction is applied estimated with 3-sub event method.</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8094e0198e_7_10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28094e0198e_7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28094e0198e_7_10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28094e0198e_7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8094e0198e_7_10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8094e0198e_7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8094e0198e_7_1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28094e0198e_7_1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8094e0198e_7_1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28094e0198e_7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28094e0198e_7_1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28094e0198e_7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28094e0198e_7_1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28094e0198e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28084f7f4f5_0_1:notes"/>
          <p:cNvSpPr>
            <a:spLocks noGrp="1" noRot="1" noChangeAspect="1"/>
          </p:cNvSpPr>
          <p:nvPr>
            <p:ph type="sldImg" idx="2"/>
          </p:nvPr>
        </p:nvSpPr>
        <p:spPr>
          <a:xfrm>
            <a:off x="381187"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28084f7f4f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the start I would like to describe theory basics in this study.  The initial geometry of colliding nuclei has spatial asymmetry, that is transformed into the momentum anisotropy of produced particles through the strong interaction. We can describe this anisotropy</a:t>
            </a:r>
            <a:r>
              <a:rPr lang="en" b="1">
                <a:solidFill>
                  <a:schemeClr val="dk1"/>
                </a:solidFill>
              </a:rPr>
              <a:t> in transverse plane</a:t>
            </a:r>
            <a:r>
              <a:rPr lang="en">
                <a:solidFill>
                  <a:schemeClr val="dk1"/>
                </a:solidFill>
              </a:rPr>
              <a:t> with Fourier series expansion of particle distribution with respect to reaction plane angle, </a:t>
            </a:r>
            <a:r>
              <a:rPr lang="en" b="1">
                <a:solidFill>
                  <a:schemeClr val="dk1"/>
                </a:solidFill>
              </a:rPr>
              <a:t>defined by beam axis and impact paramete</a:t>
            </a:r>
            <a:r>
              <a:rPr lang="en">
                <a:solidFill>
                  <a:schemeClr val="dk1"/>
                </a:solidFill>
              </a:rPr>
              <a:t>r, and the expansion coefficients are named flow coefficients. In the experiment we can approximate reaction plane angle by participant plane angle or spectator projectile or target plane angles.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8094e0198e_7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28094e0198e_7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8084f7f4f5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Why we need to study this at the MPD experiment?</a:t>
            </a:r>
            <a:r>
              <a:rPr lang="en" b="1">
                <a:solidFill>
                  <a:schemeClr val="dk1"/>
                </a:solidFill>
              </a:rPr>
              <a:t> Lattice QCD calculations predict both the deconfinement phase transition and chiral symmetry restoration to be happened at high enough energy densities. Experimental data on hadron production properties at SPS (CERN) suggest that this transition occurs within the NICA energy range.</a:t>
            </a:r>
            <a:r>
              <a:rPr lang="en">
                <a:solidFill>
                  <a:schemeClr val="dk1"/>
                </a:solidFill>
              </a:rPr>
              <a:t> As you can see on this slide </a:t>
            </a:r>
            <a:r>
              <a:rPr lang="en" b="1">
                <a:solidFill>
                  <a:schemeClr val="dk1"/>
                </a:solidFill>
              </a:rPr>
              <a:t>directed</a:t>
            </a:r>
            <a:r>
              <a:rPr lang="en">
                <a:solidFill>
                  <a:schemeClr val="dk1"/>
                </a:solidFill>
              </a:rPr>
              <a:t> and elliptic flow has strong energy dependence in energy range of the BM@N, CBM and MPD experiment.  We can study flow depends on energy, transverse momentum, rapidity, centrality and type of particle. It will help to study</a:t>
            </a:r>
            <a:r>
              <a:rPr lang="en" b="1">
                <a:solidFill>
                  <a:schemeClr val="dk1"/>
                </a:solidFill>
              </a:rPr>
              <a:t> effect of radial expansion on</a:t>
            </a:r>
            <a:r>
              <a:rPr lang="en">
                <a:solidFill>
                  <a:schemeClr val="dk1"/>
                </a:solidFill>
              </a:rPr>
              <a:t> anisotropic flow, interaction between collision spectators and produced particles by dependencies on centrality. </a:t>
            </a:r>
            <a:r>
              <a:rPr lang="en" b="1">
                <a:solidFill>
                  <a:schemeClr val="dk1"/>
                </a:solidFill>
              </a:rPr>
              <a:t>NICA has overlapping zone in energy range with another experiments, that get us possibility to compare our results in this points to check correct work of the experiment</a:t>
            </a:r>
            <a:r>
              <a:rPr lang="en">
                <a:solidFill>
                  <a:schemeClr val="dk1"/>
                </a:solidFill>
              </a:rPr>
              <a: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
        <p:nvSpPr>
          <p:cNvPr id="988" name="Google Shape;988;g28084f7f4f5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094e0198e_7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8094e0198e_7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g28094e0198e_7_5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094e0198e_5_252:notes"/>
          <p:cNvSpPr txBox="1">
            <a:spLocks noGrp="1"/>
          </p:cNvSpPr>
          <p:nvPr>
            <p:ph type="sldNum" idx="12"/>
          </p:nvPr>
        </p:nvSpPr>
        <p:spPr>
          <a:xfrm>
            <a:off x="3884613" y="8685213"/>
            <a:ext cx="2971800" cy="4587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1200"/>
              <a:t>9</a:t>
            </a:fld>
            <a:endParaRPr/>
          </a:p>
        </p:txBody>
      </p:sp>
      <p:sp>
        <p:nvSpPr>
          <p:cNvPr id="179" name="Google Shape;179;g28094e0198e_5_252:notes"/>
          <p:cNvSpPr>
            <a:spLocks noGrp="1" noRot="1" noChangeAspect="1"/>
          </p:cNvSpPr>
          <p:nvPr>
            <p:ph type="sldImg" idx="2"/>
          </p:nvPr>
        </p:nvSpPr>
        <p:spPr>
          <a:xfrm>
            <a:off x="533400" y="763588"/>
            <a:ext cx="67041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80" name="Google Shape;180;g28094e0198e_5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ratio of the fluctuation to the average value is equal to a constant</a:t>
            </a:r>
            <a:endParaRPr/>
          </a:p>
          <a:p>
            <a:pPr marL="0" lvl="0" indent="0" algn="l" rtl="0">
              <a:spcBef>
                <a:spcPts val="0"/>
              </a:spcBef>
              <a:spcAft>
                <a:spcPts val="0"/>
              </a:spcAft>
              <a:buNone/>
            </a:pPr>
            <a:r>
              <a:rPr lang="en"/>
              <a:t>In the ehd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172" y="105814"/>
            <a:ext cx="8228700" cy="4806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172" y="871003"/>
            <a:ext cx="8228700" cy="37329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800"/>
              <a:buNone/>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
        <p:nvSpPr>
          <p:cNvPr id="53" name="Google Shape;53;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atin typeface="Arial"/>
                <a:ea typeface="Arial"/>
                <a:cs typeface="Arial"/>
                <a:sym typeface="Arial"/>
              </a:defRPr>
            </a:lvl1pPr>
            <a:lvl2pPr lvl="1" rtl="0">
              <a:buNone/>
              <a:defRPr sz="1300">
                <a:latin typeface="Arial"/>
                <a:ea typeface="Arial"/>
                <a:cs typeface="Arial"/>
                <a:sym typeface="Arial"/>
              </a:defRPr>
            </a:lvl2pPr>
            <a:lvl3pPr lvl="2" rtl="0">
              <a:buNone/>
              <a:defRPr sz="1300">
                <a:latin typeface="Arial"/>
                <a:ea typeface="Arial"/>
                <a:cs typeface="Arial"/>
                <a:sym typeface="Arial"/>
              </a:defRPr>
            </a:lvl3pPr>
            <a:lvl4pPr lvl="3" rtl="0">
              <a:buNone/>
              <a:defRPr sz="1300">
                <a:latin typeface="Arial"/>
                <a:ea typeface="Arial"/>
                <a:cs typeface="Arial"/>
                <a:sym typeface="Arial"/>
              </a:defRPr>
            </a:lvl4pPr>
            <a:lvl5pPr lvl="4" rtl="0">
              <a:buNone/>
              <a:defRPr sz="1300">
                <a:latin typeface="Arial"/>
                <a:ea typeface="Arial"/>
                <a:cs typeface="Arial"/>
                <a:sym typeface="Arial"/>
              </a:defRPr>
            </a:lvl5pPr>
            <a:lvl6pPr lvl="5" rtl="0">
              <a:buNone/>
              <a:defRPr sz="1300">
                <a:latin typeface="Arial"/>
                <a:ea typeface="Arial"/>
                <a:cs typeface="Arial"/>
                <a:sym typeface="Arial"/>
              </a:defRPr>
            </a:lvl6pPr>
            <a:lvl7pPr lvl="6" rtl="0">
              <a:buNone/>
              <a:defRPr sz="1300">
                <a:latin typeface="Arial"/>
                <a:ea typeface="Arial"/>
                <a:cs typeface="Arial"/>
                <a:sym typeface="Arial"/>
              </a:defRPr>
            </a:lvl7pPr>
            <a:lvl8pPr lvl="7" rtl="0">
              <a:buNone/>
              <a:defRPr sz="1300">
                <a:latin typeface="Arial"/>
                <a:ea typeface="Arial"/>
                <a:cs typeface="Arial"/>
                <a:sym typeface="Arial"/>
              </a:defRPr>
            </a:lvl8pPr>
            <a:lvl9pPr lvl="8" rtl="0">
              <a:buNone/>
              <a:defRPr sz="1300">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OBJECT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7" name="Google Shape;57;p14"/>
          <p:cNvSpPr txBox="1">
            <a:spLocks noGrp="1"/>
          </p:cNvSpPr>
          <p:nvPr>
            <p:ph type="dt" idx="10"/>
          </p:nvPr>
        </p:nvSpPr>
        <p:spPr>
          <a:xfrm>
            <a:off x="80010" y="4818698"/>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8" name="Google Shape;58;p14"/>
          <p:cNvSpPr txBox="1">
            <a:spLocks noGrp="1"/>
          </p:cNvSpPr>
          <p:nvPr>
            <p:ph type="ftr" idx="11"/>
          </p:nvPr>
        </p:nvSpPr>
        <p:spPr>
          <a:xfrm>
            <a:off x="3028950" y="4818698"/>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9" name="Google Shape;59;p14"/>
          <p:cNvSpPr txBox="1">
            <a:spLocks noGrp="1"/>
          </p:cNvSpPr>
          <p:nvPr>
            <p:ph type="sldNum" idx="12"/>
          </p:nvPr>
        </p:nvSpPr>
        <p:spPr>
          <a:xfrm>
            <a:off x="6998018" y="4818698"/>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200" b="0" i="0" u="none" strike="noStrike" cap="none">
                <a:solidFill>
                  <a:srgbClr val="888888"/>
                </a:solidFill>
                <a:latin typeface="Calibri"/>
                <a:ea typeface="Calibri"/>
                <a:cs typeface="Calibri"/>
                <a:sym typeface="Calibri"/>
              </a:defRPr>
            </a:lvl1pPr>
            <a:lvl2pPr marL="0" lvl="1" indent="0" algn="r" rtl="0">
              <a:spcBef>
                <a:spcPts val="0"/>
              </a:spcBef>
              <a:buNone/>
              <a:defRPr sz="1200" b="0" i="0" u="none" strike="noStrike" cap="none">
                <a:solidFill>
                  <a:srgbClr val="888888"/>
                </a:solidFill>
                <a:latin typeface="Calibri"/>
                <a:ea typeface="Calibri"/>
                <a:cs typeface="Calibri"/>
                <a:sym typeface="Calibri"/>
              </a:defRPr>
            </a:lvl2pPr>
            <a:lvl3pPr marL="0" lvl="2" indent="0" algn="r" rtl="0">
              <a:spcBef>
                <a:spcPts val="0"/>
              </a:spcBef>
              <a:buNone/>
              <a:defRPr sz="1200" b="0" i="0" u="none" strike="noStrike" cap="none">
                <a:solidFill>
                  <a:srgbClr val="888888"/>
                </a:solidFill>
                <a:latin typeface="Calibri"/>
                <a:ea typeface="Calibri"/>
                <a:cs typeface="Calibri"/>
                <a:sym typeface="Calibri"/>
              </a:defRPr>
            </a:lvl3pPr>
            <a:lvl4pPr marL="0" lvl="3" indent="0" algn="r" rtl="0">
              <a:spcBef>
                <a:spcPts val="0"/>
              </a:spcBef>
              <a:buNone/>
              <a:defRPr sz="1200" b="0" i="0" u="none" strike="noStrike" cap="none">
                <a:solidFill>
                  <a:srgbClr val="888888"/>
                </a:solidFill>
                <a:latin typeface="Calibri"/>
                <a:ea typeface="Calibri"/>
                <a:cs typeface="Calibri"/>
                <a:sym typeface="Calibri"/>
              </a:defRPr>
            </a:lvl4pPr>
            <a:lvl5pPr marL="0" lvl="4" indent="0" algn="r" rtl="0">
              <a:spcBef>
                <a:spcPts val="0"/>
              </a:spcBef>
              <a:buNone/>
              <a:defRPr sz="1200" b="0" i="0" u="none" strike="noStrike" cap="none">
                <a:solidFill>
                  <a:srgbClr val="888888"/>
                </a:solidFill>
                <a:latin typeface="Calibri"/>
                <a:ea typeface="Calibri"/>
                <a:cs typeface="Calibri"/>
                <a:sym typeface="Calibri"/>
              </a:defRPr>
            </a:lvl5pPr>
            <a:lvl6pPr marL="0" lvl="5" indent="0" algn="r" rtl="0">
              <a:spcBef>
                <a:spcPts val="0"/>
              </a:spcBef>
              <a:buNone/>
              <a:defRPr sz="1200" b="0" i="0" u="none" strike="noStrike" cap="none">
                <a:solidFill>
                  <a:srgbClr val="888888"/>
                </a:solidFill>
                <a:latin typeface="Calibri"/>
                <a:ea typeface="Calibri"/>
                <a:cs typeface="Calibri"/>
                <a:sym typeface="Calibri"/>
              </a:defRPr>
            </a:lvl6pPr>
            <a:lvl7pPr marL="0" lvl="6" indent="0" algn="r" rtl="0">
              <a:spcBef>
                <a:spcPts val="0"/>
              </a:spcBef>
              <a:buNone/>
              <a:defRPr sz="1200" b="0" i="0" u="none" strike="noStrike" cap="none">
                <a:solidFill>
                  <a:srgbClr val="888888"/>
                </a:solidFill>
                <a:latin typeface="Calibri"/>
                <a:ea typeface="Calibri"/>
                <a:cs typeface="Calibri"/>
                <a:sym typeface="Calibri"/>
              </a:defRPr>
            </a:lvl7pPr>
            <a:lvl8pPr marL="0" lvl="7" indent="0" algn="r" rtl="0">
              <a:spcBef>
                <a:spcPts val="0"/>
              </a:spcBef>
              <a:buNone/>
              <a:defRPr sz="1200" b="0" i="0" u="none" strike="noStrike" cap="none">
                <a:solidFill>
                  <a:srgbClr val="888888"/>
                </a:solidFill>
                <a:latin typeface="Calibri"/>
                <a:ea typeface="Calibri"/>
                <a:cs typeface="Calibri"/>
                <a:sym typeface="Calibri"/>
              </a:defRPr>
            </a:lvl8pPr>
            <a:lvl9pPr marL="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_AND_BODY_1">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80357" y="23837"/>
            <a:ext cx="8228700" cy="311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2" name="Google Shape;62;p15"/>
          <p:cNvSpPr txBox="1">
            <a:spLocks noGrp="1"/>
          </p:cNvSpPr>
          <p:nvPr>
            <p:ph type="subTitle" idx="1"/>
          </p:nvPr>
        </p:nvSpPr>
        <p:spPr>
          <a:xfrm>
            <a:off x="457172" y="1202319"/>
            <a:ext cx="8228700" cy="298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800"/>
              <a:buNone/>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
        <p:nvSpPr>
          <p:cNvPr id="63" name="Google Shape;63;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1">
  <p:cSld name="Title Slide">
    <p:bg>
      <p:bgPr>
        <a:solidFill>
          <a:schemeClr val="lt1"/>
        </a:solidFill>
        <a:effectLst/>
      </p:bgPr>
    </p:bg>
    <p:spTree>
      <p:nvGrpSpPr>
        <p:cNvPr id="1" name="Shape 64"/>
        <p:cNvGrpSpPr/>
        <p:nvPr/>
      </p:nvGrpSpPr>
      <p:grpSpPr>
        <a:xfrm>
          <a:off x="0" y="0"/>
          <a:ext cx="0" cy="0"/>
          <a:chOff x="0" y="0"/>
          <a:chExt cx="0" cy="0"/>
        </a:xfrm>
      </p:grpSpPr>
      <p:sp>
        <p:nvSpPr>
          <p:cNvPr id="65" name="Google Shape;65;p16"/>
          <p:cNvSpPr/>
          <p:nvPr/>
        </p:nvSpPr>
        <p:spPr>
          <a:xfrm>
            <a:off x="0" y="326"/>
            <a:ext cx="4574372" cy="374571"/>
          </a:xfrm>
          <a:custGeom>
            <a:avLst/>
            <a:gdLst/>
            <a:ahLst/>
            <a:cxnLst/>
            <a:rect l="l" t="t" r="r" b="b"/>
            <a:pathLst>
              <a:path w="5040630" h="412750" extrusionOk="0">
                <a:moveTo>
                  <a:pt x="5040630" y="412750"/>
                </a:moveTo>
                <a:lnTo>
                  <a:pt x="0" y="412750"/>
                </a:lnTo>
                <a:lnTo>
                  <a:pt x="0"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00"/>
          </a:p>
        </p:txBody>
      </p:sp>
      <p:sp>
        <p:nvSpPr>
          <p:cNvPr id="66" name="Google Shape;66;p16"/>
          <p:cNvSpPr txBox="1">
            <a:spLocks noGrp="1"/>
          </p:cNvSpPr>
          <p:nvPr>
            <p:ph type="ctrTitle"/>
          </p:nvPr>
        </p:nvSpPr>
        <p:spPr>
          <a:xfrm>
            <a:off x="468716" y="-12345"/>
            <a:ext cx="8206500" cy="354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b="0" i="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txBox="1">
            <a:spLocks noGrp="1"/>
          </p:cNvSpPr>
          <p:nvPr>
            <p:ph type="subTitle" idx="1"/>
          </p:nvPr>
        </p:nvSpPr>
        <p:spPr>
          <a:xfrm>
            <a:off x="1371600" y="2880360"/>
            <a:ext cx="6400800" cy="12858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800"/>
              <a:buNone/>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
        <p:nvSpPr>
          <p:cNvPr id="68" name="Google Shape;68;p16"/>
          <p:cNvSpPr txBox="1">
            <a:spLocks noGrp="1"/>
          </p:cNvSpPr>
          <p:nvPr>
            <p:ph type="ftr" idx="11"/>
          </p:nvPr>
        </p:nvSpPr>
        <p:spPr>
          <a:xfrm>
            <a:off x="70249" y="4969009"/>
            <a:ext cx="1285200" cy="202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300"/>
              <a:buNone/>
              <a:defRPr sz="1300" b="0" i="0">
                <a:solidFill>
                  <a:schemeClr val="lt1"/>
                </a:solidFill>
                <a:latin typeface="Times New Roman"/>
                <a:ea typeface="Times New Roman"/>
                <a:cs typeface="Times New Roman"/>
                <a:sym typeface="Times New Roman"/>
              </a:defRPr>
            </a:lvl1pPr>
            <a:lvl2pPr lvl="1" algn="l" rtl="0">
              <a:spcBef>
                <a:spcPts val="0"/>
              </a:spcBef>
              <a:spcAft>
                <a:spcPts val="0"/>
              </a:spcAft>
              <a:buSzPts val="1300"/>
              <a:buNone/>
              <a:defRPr sz="1300"/>
            </a:lvl2pPr>
            <a:lvl3pPr lvl="2" algn="l" rtl="0">
              <a:spcBef>
                <a:spcPts val="0"/>
              </a:spcBef>
              <a:spcAft>
                <a:spcPts val="0"/>
              </a:spcAft>
              <a:buSzPts val="1300"/>
              <a:buNone/>
              <a:defRPr sz="1300"/>
            </a:lvl3pPr>
            <a:lvl4pPr lvl="3" algn="l" rtl="0">
              <a:spcBef>
                <a:spcPts val="0"/>
              </a:spcBef>
              <a:spcAft>
                <a:spcPts val="0"/>
              </a:spcAft>
              <a:buSzPts val="1300"/>
              <a:buNone/>
              <a:defRPr sz="1300"/>
            </a:lvl4pPr>
            <a:lvl5pPr lvl="4" algn="l" rtl="0">
              <a:spcBef>
                <a:spcPts val="0"/>
              </a:spcBef>
              <a:spcAft>
                <a:spcPts val="0"/>
              </a:spcAft>
              <a:buSzPts val="1300"/>
              <a:buNone/>
              <a:defRPr sz="1300"/>
            </a:lvl5pPr>
            <a:lvl6pPr lvl="5" algn="l" rtl="0">
              <a:spcBef>
                <a:spcPts val="0"/>
              </a:spcBef>
              <a:spcAft>
                <a:spcPts val="0"/>
              </a:spcAft>
              <a:buSzPts val="1300"/>
              <a:buNone/>
              <a:defRPr sz="1300"/>
            </a:lvl6pPr>
            <a:lvl7pPr lvl="6" algn="l" rtl="0">
              <a:spcBef>
                <a:spcPts val="0"/>
              </a:spcBef>
              <a:spcAft>
                <a:spcPts val="0"/>
              </a:spcAft>
              <a:buSzPts val="1300"/>
              <a:buNone/>
              <a:defRPr sz="1300"/>
            </a:lvl7pPr>
            <a:lvl8pPr lvl="7" algn="l" rtl="0">
              <a:spcBef>
                <a:spcPts val="0"/>
              </a:spcBef>
              <a:spcAft>
                <a:spcPts val="0"/>
              </a:spcAft>
              <a:buSzPts val="1300"/>
              <a:buNone/>
              <a:defRPr sz="1300"/>
            </a:lvl8pPr>
            <a:lvl9pPr lvl="8" algn="l" rtl="0">
              <a:spcBef>
                <a:spcPts val="0"/>
              </a:spcBef>
              <a:spcAft>
                <a:spcPts val="0"/>
              </a:spcAft>
              <a:buSzPts val="1300"/>
              <a:buNone/>
              <a:defRPr sz="1300"/>
            </a:lvl9pPr>
          </a:lstStyle>
          <a:p>
            <a:endParaRPr/>
          </a:p>
        </p:txBody>
      </p:sp>
      <p:sp>
        <p:nvSpPr>
          <p:cNvPr id="69" name="Google Shape;69;p16"/>
          <p:cNvSpPr txBox="1">
            <a:spLocks noGrp="1"/>
          </p:cNvSpPr>
          <p:nvPr>
            <p:ph type="dt" idx="10"/>
          </p:nvPr>
        </p:nvSpPr>
        <p:spPr>
          <a:xfrm>
            <a:off x="7020380" y="4956337"/>
            <a:ext cx="754800" cy="202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300"/>
              <a:buNone/>
              <a:defRPr sz="1300" b="0" i="0">
                <a:solidFill>
                  <a:schemeClr val="lt1"/>
                </a:solidFill>
                <a:latin typeface="Times New Roman"/>
                <a:ea typeface="Times New Roman"/>
                <a:cs typeface="Times New Roman"/>
                <a:sym typeface="Times New Roman"/>
              </a:defRPr>
            </a:lvl1pPr>
            <a:lvl2pPr lvl="1" algn="l" rtl="0">
              <a:spcBef>
                <a:spcPts val="0"/>
              </a:spcBef>
              <a:spcAft>
                <a:spcPts val="0"/>
              </a:spcAft>
              <a:buSzPts val="1300"/>
              <a:buNone/>
              <a:defRPr sz="1300"/>
            </a:lvl2pPr>
            <a:lvl3pPr lvl="2" algn="l" rtl="0">
              <a:spcBef>
                <a:spcPts val="0"/>
              </a:spcBef>
              <a:spcAft>
                <a:spcPts val="0"/>
              </a:spcAft>
              <a:buSzPts val="1300"/>
              <a:buNone/>
              <a:defRPr sz="1300"/>
            </a:lvl3pPr>
            <a:lvl4pPr lvl="3" algn="l" rtl="0">
              <a:spcBef>
                <a:spcPts val="0"/>
              </a:spcBef>
              <a:spcAft>
                <a:spcPts val="0"/>
              </a:spcAft>
              <a:buSzPts val="1300"/>
              <a:buNone/>
              <a:defRPr sz="1300"/>
            </a:lvl4pPr>
            <a:lvl5pPr lvl="4" algn="l" rtl="0">
              <a:spcBef>
                <a:spcPts val="0"/>
              </a:spcBef>
              <a:spcAft>
                <a:spcPts val="0"/>
              </a:spcAft>
              <a:buSzPts val="1300"/>
              <a:buNone/>
              <a:defRPr sz="1300"/>
            </a:lvl5pPr>
            <a:lvl6pPr lvl="5" algn="l" rtl="0">
              <a:spcBef>
                <a:spcPts val="0"/>
              </a:spcBef>
              <a:spcAft>
                <a:spcPts val="0"/>
              </a:spcAft>
              <a:buSzPts val="1300"/>
              <a:buNone/>
              <a:defRPr sz="1300"/>
            </a:lvl6pPr>
            <a:lvl7pPr lvl="6" algn="l" rtl="0">
              <a:spcBef>
                <a:spcPts val="0"/>
              </a:spcBef>
              <a:spcAft>
                <a:spcPts val="0"/>
              </a:spcAft>
              <a:buSzPts val="1300"/>
              <a:buNone/>
              <a:defRPr sz="1300"/>
            </a:lvl7pPr>
            <a:lvl8pPr lvl="7" algn="l" rtl="0">
              <a:spcBef>
                <a:spcPts val="0"/>
              </a:spcBef>
              <a:spcAft>
                <a:spcPts val="0"/>
              </a:spcAft>
              <a:buSzPts val="1300"/>
              <a:buNone/>
              <a:defRPr sz="1300"/>
            </a:lvl8pPr>
            <a:lvl9pPr lvl="8" algn="l" rtl="0">
              <a:spcBef>
                <a:spcPts val="0"/>
              </a:spcBef>
              <a:spcAft>
                <a:spcPts val="0"/>
              </a:spcAft>
              <a:buSzPts val="1300"/>
              <a:buNone/>
              <a:defRPr sz="1300"/>
            </a:lvl9pPr>
          </a:lstStyle>
          <a:p>
            <a:endParaRPr/>
          </a:p>
        </p:txBody>
      </p:sp>
      <p:sp>
        <p:nvSpPr>
          <p:cNvPr id="70" name="Google Shape;70;p16"/>
          <p:cNvSpPr txBox="1">
            <a:spLocks noGrp="1"/>
          </p:cNvSpPr>
          <p:nvPr>
            <p:ph type="sldNum" idx="12"/>
          </p:nvPr>
        </p:nvSpPr>
        <p:spPr>
          <a:xfrm>
            <a:off x="8661463" y="4955186"/>
            <a:ext cx="451500" cy="200100"/>
          </a:xfrm>
          <a:prstGeom prst="rect">
            <a:avLst/>
          </a:prstGeom>
          <a:noFill/>
          <a:ln>
            <a:noFill/>
          </a:ln>
        </p:spPr>
        <p:txBody>
          <a:bodyPr spcFirstLastPara="1" wrap="square" lIns="0" tIns="0" rIns="0" bIns="0" anchor="t" anchorCtr="0">
            <a:spAutoFit/>
          </a:bodyPr>
          <a:lstStyle>
            <a:lvl1pPr marL="114300" marR="0" lvl="0" indent="0" algn="l" rtl="0">
              <a:lnSpc>
                <a:spcPct val="116428"/>
              </a:lnSpc>
              <a:spcBef>
                <a:spcPts val="0"/>
              </a:spcBef>
              <a:buNone/>
              <a:defRPr sz="1300" b="0" i="0">
                <a:solidFill>
                  <a:schemeClr val="lt1"/>
                </a:solidFill>
                <a:latin typeface="Times New Roman"/>
                <a:ea typeface="Times New Roman"/>
                <a:cs typeface="Times New Roman"/>
                <a:sym typeface="Times New Roman"/>
              </a:defRPr>
            </a:lvl1pPr>
            <a:lvl2pPr marL="114300" marR="0" lvl="1" indent="0" algn="l" rtl="0">
              <a:lnSpc>
                <a:spcPct val="116428"/>
              </a:lnSpc>
              <a:spcBef>
                <a:spcPts val="0"/>
              </a:spcBef>
              <a:buNone/>
              <a:defRPr sz="1300" b="0" i="0">
                <a:solidFill>
                  <a:schemeClr val="lt1"/>
                </a:solidFill>
                <a:latin typeface="Times New Roman"/>
                <a:ea typeface="Times New Roman"/>
                <a:cs typeface="Times New Roman"/>
                <a:sym typeface="Times New Roman"/>
              </a:defRPr>
            </a:lvl2pPr>
            <a:lvl3pPr marL="114300" marR="0" lvl="2" indent="0" algn="l" rtl="0">
              <a:lnSpc>
                <a:spcPct val="116428"/>
              </a:lnSpc>
              <a:spcBef>
                <a:spcPts val="0"/>
              </a:spcBef>
              <a:buNone/>
              <a:defRPr sz="1300" b="0" i="0">
                <a:solidFill>
                  <a:schemeClr val="lt1"/>
                </a:solidFill>
                <a:latin typeface="Times New Roman"/>
                <a:ea typeface="Times New Roman"/>
                <a:cs typeface="Times New Roman"/>
                <a:sym typeface="Times New Roman"/>
              </a:defRPr>
            </a:lvl3pPr>
            <a:lvl4pPr marL="114300" marR="0" lvl="3" indent="0" algn="l" rtl="0">
              <a:lnSpc>
                <a:spcPct val="116428"/>
              </a:lnSpc>
              <a:spcBef>
                <a:spcPts val="0"/>
              </a:spcBef>
              <a:buNone/>
              <a:defRPr sz="1300" b="0" i="0">
                <a:solidFill>
                  <a:schemeClr val="lt1"/>
                </a:solidFill>
                <a:latin typeface="Times New Roman"/>
                <a:ea typeface="Times New Roman"/>
                <a:cs typeface="Times New Roman"/>
                <a:sym typeface="Times New Roman"/>
              </a:defRPr>
            </a:lvl4pPr>
            <a:lvl5pPr marL="114300" marR="0" lvl="4" indent="0" algn="l" rtl="0">
              <a:lnSpc>
                <a:spcPct val="116428"/>
              </a:lnSpc>
              <a:spcBef>
                <a:spcPts val="0"/>
              </a:spcBef>
              <a:buNone/>
              <a:defRPr sz="1300" b="0" i="0">
                <a:solidFill>
                  <a:schemeClr val="lt1"/>
                </a:solidFill>
                <a:latin typeface="Times New Roman"/>
                <a:ea typeface="Times New Roman"/>
                <a:cs typeface="Times New Roman"/>
                <a:sym typeface="Times New Roman"/>
              </a:defRPr>
            </a:lvl5pPr>
            <a:lvl6pPr marL="114300" marR="0" lvl="5" indent="0" algn="l" rtl="0">
              <a:lnSpc>
                <a:spcPct val="116428"/>
              </a:lnSpc>
              <a:spcBef>
                <a:spcPts val="0"/>
              </a:spcBef>
              <a:buNone/>
              <a:defRPr sz="1300" b="0" i="0">
                <a:solidFill>
                  <a:schemeClr val="lt1"/>
                </a:solidFill>
                <a:latin typeface="Times New Roman"/>
                <a:ea typeface="Times New Roman"/>
                <a:cs typeface="Times New Roman"/>
                <a:sym typeface="Times New Roman"/>
              </a:defRPr>
            </a:lvl6pPr>
            <a:lvl7pPr marL="114300" marR="0" lvl="6" indent="0" algn="l" rtl="0">
              <a:lnSpc>
                <a:spcPct val="116428"/>
              </a:lnSpc>
              <a:spcBef>
                <a:spcPts val="0"/>
              </a:spcBef>
              <a:buNone/>
              <a:defRPr sz="1300" b="0" i="0">
                <a:solidFill>
                  <a:schemeClr val="lt1"/>
                </a:solidFill>
                <a:latin typeface="Times New Roman"/>
                <a:ea typeface="Times New Roman"/>
                <a:cs typeface="Times New Roman"/>
                <a:sym typeface="Times New Roman"/>
              </a:defRPr>
            </a:lvl7pPr>
            <a:lvl8pPr marL="114300" marR="0" lvl="7" indent="0" algn="l" rtl="0">
              <a:lnSpc>
                <a:spcPct val="116428"/>
              </a:lnSpc>
              <a:spcBef>
                <a:spcPts val="0"/>
              </a:spcBef>
              <a:buNone/>
              <a:defRPr sz="1300" b="0" i="0">
                <a:solidFill>
                  <a:schemeClr val="lt1"/>
                </a:solidFill>
                <a:latin typeface="Times New Roman"/>
                <a:ea typeface="Times New Roman"/>
                <a:cs typeface="Times New Roman"/>
                <a:sym typeface="Times New Roman"/>
              </a:defRPr>
            </a:lvl8pPr>
            <a:lvl9pPr marL="114300" marR="0" lvl="8" indent="0" algn="l" rtl="0">
              <a:lnSpc>
                <a:spcPct val="116428"/>
              </a:lnSpc>
              <a:spcBef>
                <a:spcPts val="0"/>
              </a:spcBef>
              <a:buNone/>
              <a:defRPr sz="1300" b="0" i="0">
                <a:solidFill>
                  <a:schemeClr val="lt1"/>
                </a:solidFill>
                <a:latin typeface="Times New Roman"/>
                <a:ea typeface="Times New Roman"/>
                <a:cs typeface="Times New Roman"/>
                <a:sym typeface="Times New Roman"/>
              </a:defRPr>
            </a:lvl9pPr>
          </a:lstStyle>
          <a:p>
            <a:pPr marL="114300" lvl="0" indent="0" algn="l" rtl="0">
              <a:spcBef>
                <a:spcPts val="0"/>
              </a:spcBef>
              <a:spcAft>
                <a:spcPts val="0"/>
              </a:spcAft>
              <a:buNone/>
            </a:pPr>
            <a:fld id="{00000000-1234-1234-1234-123412341234}" type="slidenum">
              <a:rPr lang="en"/>
              <a:t>‹#›</a:t>
            </a:fld>
            <a:r>
              <a:rPr lang="en"/>
              <a:t>/21</a:t>
            </a:r>
            <a:endParaRPr sz="10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1158050" y="151828"/>
            <a:ext cx="6832800" cy="626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2100" b="1" i="0">
                <a:solidFill>
                  <a:schemeClr val="dk1"/>
                </a:solidFill>
                <a:latin typeface="Arial"/>
                <a:ea typeface="Arial"/>
                <a:cs typeface="Arial"/>
                <a:sym typeface="Aria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73" name="Google Shape;73;p17"/>
          <p:cNvSpPr txBox="1">
            <a:spLocks noGrp="1"/>
          </p:cNvSpPr>
          <p:nvPr>
            <p:ph type="ftr" idx="11"/>
          </p:nvPr>
        </p:nvSpPr>
        <p:spPr>
          <a:xfrm>
            <a:off x="3110579" y="4783455"/>
            <a:ext cx="29277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sz="11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4" name="Google Shape;74;p17"/>
          <p:cNvSpPr txBox="1">
            <a:spLocks noGrp="1"/>
          </p:cNvSpPr>
          <p:nvPr>
            <p:ph type="dt" idx="10"/>
          </p:nvPr>
        </p:nvSpPr>
        <p:spPr>
          <a:xfrm>
            <a:off x="457438" y="4783455"/>
            <a:ext cx="21042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1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5" name="Google Shape;75;p17"/>
          <p:cNvSpPr txBox="1">
            <a:spLocks noGrp="1"/>
          </p:cNvSpPr>
          <p:nvPr>
            <p:ph type="sldNum" idx="12"/>
          </p:nvPr>
        </p:nvSpPr>
        <p:spPr>
          <a:xfrm>
            <a:off x="8222552" y="4793114"/>
            <a:ext cx="249600" cy="231000"/>
          </a:xfrm>
          <a:prstGeom prst="rect">
            <a:avLst/>
          </a:prstGeom>
          <a:noFill/>
          <a:ln>
            <a:noFill/>
          </a:ln>
        </p:spPr>
        <p:txBody>
          <a:bodyPr spcFirstLastPara="1" wrap="square" lIns="0" tIns="0" rIns="0" bIns="0" anchor="t" anchorCtr="0">
            <a:spAutoFit/>
          </a:bodyPr>
          <a:lstStyle>
            <a:lvl1pPr marL="25400" marR="0" lvl="0" indent="0" algn="l" rtl="0">
              <a:lnSpc>
                <a:spcPct val="114250"/>
              </a:lnSpc>
              <a:spcBef>
                <a:spcPts val="0"/>
              </a:spcBef>
              <a:buNone/>
              <a:defRPr sz="1500" b="0" i="0">
                <a:solidFill>
                  <a:schemeClr val="dk1"/>
                </a:solidFill>
                <a:latin typeface="Times New Roman"/>
                <a:ea typeface="Times New Roman"/>
                <a:cs typeface="Times New Roman"/>
                <a:sym typeface="Times New Roman"/>
              </a:defRPr>
            </a:lvl1pPr>
            <a:lvl2pPr marL="25400" marR="0" lvl="1" indent="0" algn="l" rtl="0">
              <a:lnSpc>
                <a:spcPct val="114250"/>
              </a:lnSpc>
              <a:spcBef>
                <a:spcPts val="0"/>
              </a:spcBef>
              <a:buNone/>
              <a:defRPr sz="1500" b="0" i="0">
                <a:solidFill>
                  <a:schemeClr val="dk1"/>
                </a:solidFill>
                <a:latin typeface="Times New Roman"/>
                <a:ea typeface="Times New Roman"/>
                <a:cs typeface="Times New Roman"/>
                <a:sym typeface="Times New Roman"/>
              </a:defRPr>
            </a:lvl2pPr>
            <a:lvl3pPr marL="25400" marR="0" lvl="2" indent="0" algn="l" rtl="0">
              <a:lnSpc>
                <a:spcPct val="114250"/>
              </a:lnSpc>
              <a:spcBef>
                <a:spcPts val="0"/>
              </a:spcBef>
              <a:buNone/>
              <a:defRPr sz="1500" b="0" i="0">
                <a:solidFill>
                  <a:schemeClr val="dk1"/>
                </a:solidFill>
                <a:latin typeface="Times New Roman"/>
                <a:ea typeface="Times New Roman"/>
                <a:cs typeface="Times New Roman"/>
                <a:sym typeface="Times New Roman"/>
              </a:defRPr>
            </a:lvl3pPr>
            <a:lvl4pPr marL="25400" marR="0" lvl="3" indent="0" algn="l" rtl="0">
              <a:lnSpc>
                <a:spcPct val="114250"/>
              </a:lnSpc>
              <a:spcBef>
                <a:spcPts val="0"/>
              </a:spcBef>
              <a:buNone/>
              <a:defRPr sz="1500" b="0" i="0">
                <a:solidFill>
                  <a:schemeClr val="dk1"/>
                </a:solidFill>
                <a:latin typeface="Times New Roman"/>
                <a:ea typeface="Times New Roman"/>
                <a:cs typeface="Times New Roman"/>
                <a:sym typeface="Times New Roman"/>
              </a:defRPr>
            </a:lvl4pPr>
            <a:lvl5pPr marL="25400" marR="0" lvl="4" indent="0" algn="l" rtl="0">
              <a:lnSpc>
                <a:spcPct val="114250"/>
              </a:lnSpc>
              <a:spcBef>
                <a:spcPts val="0"/>
              </a:spcBef>
              <a:buNone/>
              <a:defRPr sz="1500" b="0" i="0">
                <a:solidFill>
                  <a:schemeClr val="dk1"/>
                </a:solidFill>
                <a:latin typeface="Times New Roman"/>
                <a:ea typeface="Times New Roman"/>
                <a:cs typeface="Times New Roman"/>
                <a:sym typeface="Times New Roman"/>
              </a:defRPr>
            </a:lvl5pPr>
            <a:lvl6pPr marL="25400" marR="0" lvl="5" indent="0" algn="l" rtl="0">
              <a:lnSpc>
                <a:spcPct val="114250"/>
              </a:lnSpc>
              <a:spcBef>
                <a:spcPts val="0"/>
              </a:spcBef>
              <a:buNone/>
              <a:defRPr sz="1500" b="0" i="0">
                <a:solidFill>
                  <a:schemeClr val="dk1"/>
                </a:solidFill>
                <a:latin typeface="Times New Roman"/>
                <a:ea typeface="Times New Roman"/>
                <a:cs typeface="Times New Roman"/>
                <a:sym typeface="Times New Roman"/>
              </a:defRPr>
            </a:lvl6pPr>
            <a:lvl7pPr marL="25400" marR="0" lvl="6" indent="0" algn="l" rtl="0">
              <a:lnSpc>
                <a:spcPct val="114250"/>
              </a:lnSpc>
              <a:spcBef>
                <a:spcPts val="0"/>
              </a:spcBef>
              <a:buNone/>
              <a:defRPr sz="1500" b="0" i="0">
                <a:solidFill>
                  <a:schemeClr val="dk1"/>
                </a:solidFill>
                <a:latin typeface="Times New Roman"/>
                <a:ea typeface="Times New Roman"/>
                <a:cs typeface="Times New Roman"/>
                <a:sym typeface="Times New Roman"/>
              </a:defRPr>
            </a:lvl7pPr>
            <a:lvl8pPr marL="25400" marR="0" lvl="7" indent="0" algn="l" rtl="0">
              <a:lnSpc>
                <a:spcPct val="114250"/>
              </a:lnSpc>
              <a:spcBef>
                <a:spcPts val="0"/>
              </a:spcBef>
              <a:buNone/>
              <a:defRPr sz="1500" b="0" i="0">
                <a:solidFill>
                  <a:schemeClr val="dk1"/>
                </a:solidFill>
                <a:latin typeface="Times New Roman"/>
                <a:ea typeface="Times New Roman"/>
                <a:cs typeface="Times New Roman"/>
                <a:sym typeface="Times New Roman"/>
              </a:defRPr>
            </a:lvl8pPr>
            <a:lvl9pPr marL="25400" marR="0" lvl="8" indent="0" algn="l" rtl="0">
              <a:lnSpc>
                <a:spcPct val="114250"/>
              </a:lnSpc>
              <a:spcBef>
                <a:spcPts val="0"/>
              </a:spcBef>
              <a:buNone/>
              <a:defRPr sz="1500" b="0" i="0">
                <a:solidFill>
                  <a:schemeClr val="dk1"/>
                </a:solidFill>
                <a:latin typeface="Times New Roman"/>
                <a:ea typeface="Times New Roman"/>
                <a:cs typeface="Times New Roman"/>
                <a:sym typeface="Times New Roman"/>
              </a:defRPr>
            </a:lvl9pPr>
          </a:lstStyle>
          <a:p>
            <a:pPr marL="25400" lvl="0" indent="0" algn="l" rtl="0">
              <a:spcBef>
                <a:spcPts val="0"/>
              </a:spcBef>
              <a:spcAft>
                <a:spcPts val="0"/>
              </a:spcAft>
              <a:buNone/>
            </a:pPr>
            <a:fld id="{00000000-1234-1234-1234-123412341234}" type="slidenum">
              <a:rPr lang="en"/>
              <a:t>‹#›</a:t>
            </a:fld>
            <a:endParaRPr sz="1100">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841772"/>
            <a:ext cx="6858000" cy="1790700"/>
          </a:xfrm>
        </p:spPr>
        <p:txBody>
          <a:bodyPr anchor="b"/>
          <a:lstStyle>
            <a:lvl1pPr algn="ctr">
              <a:defRPr sz="4500"/>
            </a:lvl1pPr>
          </a:lstStyle>
          <a:p>
            <a:pPr>
              <a:defRPr/>
            </a:pPr>
            <a:r>
              <a:rPr lang="en-GB"/>
              <a:t>Click to edit Master title style</a:t>
            </a:r>
            <a:endParaRPr/>
          </a:p>
        </p:txBody>
      </p:sp>
      <p:sp>
        <p:nvSpPr>
          <p:cNvPr id="3" name="Subtitle 2"/>
          <p:cNvSpPr>
            <a:spLocks noGrp="1"/>
          </p:cNvSpPr>
          <p:nvPr>
            <p:ph type="subTitle" idx="1"/>
          </p:nvPr>
        </p:nvSpPr>
        <p:spPr bwMode="auto">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GB"/>
              <a:t>Click to edit Master subtitle style</a:t>
            </a:r>
            <a:endParaRPr/>
          </a:p>
        </p:txBody>
      </p:sp>
      <p:sp>
        <p:nvSpPr>
          <p:cNvPr id="4" name="Date Placeholder 3"/>
          <p:cNvSpPr>
            <a:spLocks noGrp="1"/>
          </p:cNvSpPr>
          <p:nvPr>
            <p:ph type="dt" sz="half" idx="10"/>
          </p:nvPr>
        </p:nvSpPr>
        <p:spPr bwMode="auto"/>
        <p:txBody>
          <a:bodyPr/>
          <a:lstStyle/>
          <a:p>
            <a:pPr>
              <a:defRPr/>
            </a:pPr>
            <a:r>
              <a:rPr lang="ru-RU"/>
              <a:t>20.04.2023</a:t>
            </a:r>
            <a:endParaRPr/>
          </a:p>
        </p:txBody>
      </p:sp>
      <p:sp>
        <p:nvSpPr>
          <p:cNvPr id="5" name="Footer Placeholder 4"/>
          <p:cNvSpPr>
            <a:spLocks noGrp="1"/>
          </p:cNvSpPr>
          <p:nvPr>
            <p:ph type="ftr" sz="quarter" idx="11"/>
          </p:nvPr>
        </p:nvSpPr>
        <p:spPr bwMode="auto"/>
        <p:txBody>
          <a:bodyPr/>
          <a:lstStyle/>
          <a:p>
            <a:pPr>
              <a:defRPr/>
            </a:pPr>
            <a:r>
              <a:rPr lang="en-GB"/>
              <a:t>XI MPD CM - PWG3 Summary</a:t>
            </a:r>
            <a:endParaRPr/>
          </a:p>
        </p:txBody>
      </p:sp>
      <p:sp>
        <p:nvSpPr>
          <p:cNvPr id="6" name="Slide Number Placeholder 5"/>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614963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r>
              <a:rPr lang="ru-RU"/>
              <a:t>20.04.2023</a:t>
            </a:r>
            <a:endParaRPr/>
          </a:p>
        </p:txBody>
      </p:sp>
      <p:sp>
        <p:nvSpPr>
          <p:cNvPr id="5" name="Footer Placeholder 4"/>
          <p:cNvSpPr>
            <a:spLocks noGrp="1"/>
          </p:cNvSpPr>
          <p:nvPr>
            <p:ph type="ftr" sz="quarter" idx="11"/>
          </p:nvPr>
        </p:nvSpPr>
        <p:spPr bwMode="auto"/>
        <p:txBody>
          <a:bodyPr/>
          <a:lstStyle/>
          <a:p>
            <a:pPr>
              <a:defRPr/>
            </a:pPr>
            <a:r>
              <a:rPr lang="en-GB"/>
              <a:t>XI MPD CM - PWG3 Summary</a:t>
            </a:r>
            <a:endParaRPr/>
          </a:p>
        </p:txBody>
      </p:sp>
      <p:sp>
        <p:nvSpPr>
          <p:cNvPr id="6" name="Slide Number Placeholder 5"/>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319036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8" y="1282304"/>
            <a:ext cx="7886700" cy="2139553"/>
          </a:xfrm>
        </p:spPr>
        <p:txBody>
          <a:bodyPr anchor="b"/>
          <a:lstStyle>
            <a:lvl1pPr>
              <a:defRPr sz="4500"/>
            </a:lvl1pPr>
          </a:lstStyle>
          <a:p>
            <a:pPr>
              <a:defRPr/>
            </a:pPr>
            <a:r>
              <a:rPr lang="en-GB"/>
              <a:t>Click to edit Master title style</a:t>
            </a:r>
            <a:endParaRPr/>
          </a:p>
        </p:txBody>
      </p:sp>
      <p:sp>
        <p:nvSpPr>
          <p:cNvPr id="3" name="Text Placeholder 2"/>
          <p:cNvSpPr>
            <a:spLocks noGrp="1"/>
          </p:cNvSpPr>
          <p:nvPr>
            <p:ph type="body" idx="1"/>
          </p:nvPr>
        </p:nvSpPr>
        <p:spPr bwMode="auto">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GB"/>
              <a:t>Click to edit Master text styles</a:t>
            </a:r>
            <a:endParaRPr/>
          </a:p>
        </p:txBody>
      </p:sp>
      <p:sp>
        <p:nvSpPr>
          <p:cNvPr id="4" name="Date Placeholder 3"/>
          <p:cNvSpPr>
            <a:spLocks noGrp="1"/>
          </p:cNvSpPr>
          <p:nvPr>
            <p:ph type="dt" sz="half" idx="10"/>
          </p:nvPr>
        </p:nvSpPr>
        <p:spPr bwMode="auto"/>
        <p:txBody>
          <a:bodyPr/>
          <a:lstStyle/>
          <a:p>
            <a:pPr>
              <a:defRPr/>
            </a:pPr>
            <a:r>
              <a:rPr lang="ru-RU"/>
              <a:t>20.04.2023</a:t>
            </a:r>
            <a:endParaRPr/>
          </a:p>
        </p:txBody>
      </p:sp>
      <p:sp>
        <p:nvSpPr>
          <p:cNvPr id="5" name="Footer Placeholder 4"/>
          <p:cNvSpPr>
            <a:spLocks noGrp="1"/>
          </p:cNvSpPr>
          <p:nvPr>
            <p:ph type="ftr" sz="quarter" idx="11"/>
          </p:nvPr>
        </p:nvSpPr>
        <p:spPr bwMode="auto"/>
        <p:txBody>
          <a:bodyPr/>
          <a:lstStyle/>
          <a:p>
            <a:pPr>
              <a:defRPr/>
            </a:pPr>
            <a:r>
              <a:rPr lang="en-GB"/>
              <a:t>XI MPD CM - PWG3 Summary</a:t>
            </a:r>
            <a:endParaRPr/>
          </a:p>
        </p:txBody>
      </p:sp>
      <p:sp>
        <p:nvSpPr>
          <p:cNvPr id="6" name="Slide Number Placeholder 5"/>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3934144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Content Placeholder 2"/>
          <p:cNvSpPr>
            <a:spLocks noGrp="1"/>
          </p:cNvSpPr>
          <p:nvPr>
            <p:ph sz="half" idx="1"/>
          </p:nvPr>
        </p:nvSpPr>
        <p:spPr bwMode="auto">
          <a:xfrm>
            <a:off x="628650" y="1369219"/>
            <a:ext cx="3886200" cy="3263504"/>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Content Placeholder 3"/>
          <p:cNvSpPr>
            <a:spLocks noGrp="1"/>
          </p:cNvSpPr>
          <p:nvPr>
            <p:ph sz="half" idx="2"/>
          </p:nvPr>
        </p:nvSpPr>
        <p:spPr bwMode="auto">
          <a:xfrm>
            <a:off x="4629150" y="1369219"/>
            <a:ext cx="3886200" cy="3263504"/>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5" name="Date Placeholder 4"/>
          <p:cNvSpPr>
            <a:spLocks noGrp="1"/>
          </p:cNvSpPr>
          <p:nvPr>
            <p:ph type="dt" sz="half" idx="10"/>
          </p:nvPr>
        </p:nvSpPr>
        <p:spPr bwMode="auto"/>
        <p:txBody>
          <a:bodyPr/>
          <a:lstStyle/>
          <a:p>
            <a:pPr>
              <a:defRPr/>
            </a:pPr>
            <a:r>
              <a:rPr lang="ru-RU"/>
              <a:t>20.04.2023</a:t>
            </a:r>
            <a:endParaRPr/>
          </a:p>
        </p:txBody>
      </p:sp>
      <p:sp>
        <p:nvSpPr>
          <p:cNvPr id="6" name="Footer Placeholder 5"/>
          <p:cNvSpPr>
            <a:spLocks noGrp="1"/>
          </p:cNvSpPr>
          <p:nvPr>
            <p:ph type="ftr" sz="quarter" idx="11"/>
          </p:nvPr>
        </p:nvSpPr>
        <p:spPr bwMode="auto"/>
        <p:txBody>
          <a:bodyPr/>
          <a:lstStyle/>
          <a:p>
            <a:pPr>
              <a:defRPr/>
            </a:pPr>
            <a:r>
              <a:rPr lang="en-GB"/>
              <a:t>XI MPD CM - PWG3 Summary</a:t>
            </a:r>
            <a:endParaRPr/>
          </a:p>
        </p:txBody>
      </p:sp>
      <p:sp>
        <p:nvSpPr>
          <p:cNvPr id="7" name="Slide Number Placeholder 6"/>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3500676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273844"/>
            <a:ext cx="7886700" cy="994172"/>
          </a:xfrm>
        </p:spPr>
        <p:txBody>
          <a:bodyPr/>
          <a:lstStyle/>
          <a:p>
            <a:pPr>
              <a:defRPr/>
            </a:pPr>
            <a:r>
              <a:rPr lang="en-GB"/>
              <a:t>Click to edit Master title style</a:t>
            </a:r>
            <a:endParaRPr/>
          </a:p>
        </p:txBody>
      </p:sp>
      <p:sp>
        <p:nvSpPr>
          <p:cNvPr id="3" name="Text Placeholder 2"/>
          <p:cNvSpPr>
            <a:spLocks noGrp="1"/>
          </p:cNvSpPr>
          <p:nvPr>
            <p:ph type="body" idx="1"/>
          </p:nvPr>
        </p:nvSpPr>
        <p:spPr bwMode="auto">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GB"/>
              <a:t>Click to edit Master text styles</a:t>
            </a:r>
            <a:endParaRPr/>
          </a:p>
        </p:txBody>
      </p:sp>
      <p:sp>
        <p:nvSpPr>
          <p:cNvPr id="4" name="Content Placeholder 3"/>
          <p:cNvSpPr>
            <a:spLocks noGrp="1"/>
          </p:cNvSpPr>
          <p:nvPr>
            <p:ph sz="half" idx="2"/>
          </p:nvPr>
        </p:nvSpPr>
        <p:spPr bwMode="auto">
          <a:xfrm>
            <a:off x="629842" y="1878806"/>
            <a:ext cx="3868340" cy="2763441"/>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5" name="Text Placeholder 4"/>
          <p:cNvSpPr>
            <a:spLocks noGrp="1"/>
          </p:cNvSpPr>
          <p:nvPr>
            <p:ph type="body" sz="quarter" idx="3"/>
          </p:nvPr>
        </p:nvSpPr>
        <p:spPr bwMode="auto">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GB"/>
              <a:t>Click to edit Master text styles</a:t>
            </a:r>
            <a:endParaRPr/>
          </a:p>
        </p:txBody>
      </p:sp>
      <p:sp>
        <p:nvSpPr>
          <p:cNvPr id="6" name="Content Placeholder 5"/>
          <p:cNvSpPr>
            <a:spLocks noGrp="1"/>
          </p:cNvSpPr>
          <p:nvPr>
            <p:ph sz="quarter" idx="4"/>
          </p:nvPr>
        </p:nvSpPr>
        <p:spPr bwMode="auto">
          <a:xfrm>
            <a:off x="4629150" y="1878806"/>
            <a:ext cx="3887391" cy="2763441"/>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7" name="Date Placeholder 6"/>
          <p:cNvSpPr>
            <a:spLocks noGrp="1"/>
          </p:cNvSpPr>
          <p:nvPr>
            <p:ph type="dt" sz="half" idx="10"/>
          </p:nvPr>
        </p:nvSpPr>
        <p:spPr bwMode="auto"/>
        <p:txBody>
          <a:bodyPr/>
          <a:lstStyle/>
          <a:p>
            <a:pPr>
              <a:defRPr/>
            </a:pPr>
            <a:r>
              <a:rPr lang="ru-RU"/>
              <a:t>20.04.2023</a:t>
            </a:r>
            <a:endParaRPr/>
          </a:p>
        </p:txBody>
      </p:sp>
      <p:sp>
        <p:nvSpPr>
          <p:cNvPr id="8" name="Footer Placeholder 7"/>
          <p:cNvSpPr>
            <a:spLocks noGrp="1"/>
          </p:cNvSpPr>
          <p:nvPr>
            <p:ph type="ftr" sz="quarter" idx="11"/>
          </p:nvPr>
        </p:nvSpPr>
        <p:spPr bwMode="auto"/>
        <p:txBody>
          <a:bodyPr/>
          <a:lstStyle/>
          <a:p>
            <a:pPr>
              <a:defRPr/>
            </a:pPr>
            <a:r>
              <a:rPr lang="en-GB"/>
              <a:t>XI MPD CM - PWG3 Summary</a:t>
            </a:r>
            <a:endParaRPr/>
          </a:p>
        </p:txBody>
      </p:sp>
      <p:sp>
        <p:nvSpPr>
          <p:cNvPr id="9" name="Slide Number Placeholder 8"/>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4111507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Date Placeholder 2"/>
          <p:cNvSpPr>
            <a:spLocks noGrp="1"/>
          </p:cNvSpPr>
          <p:nvPr>
            <p:ph type="dt" sz="half" idx="10"/>
          </p:nvPr>
        </p:nvSpPr>
        <p:spPr bwMode="auto"/>
        <p:txBody>
          <a:bodyPr/>
          <a:lstStyle/>
          <a:p>
            <a:pPr>
              <a:defRPr/>
            </a:pPr>
            <a:r>
              <a:rPr lang="ru-RU"/>
              <a:t>20.04.2023</a:t>
            </a:r>
            <a:endParaRPr/>
          </a:p>
        </p:txBody>
      </p:sp>
      <p:sp>
        <p:nvSpPr>
          <p:cNvPr id="4" name="Footer Placeholder 3"/>
          <p:cNvSpPr>
            <a:spLocks noGrp="1"/>
          </p:cNvSpPr>
          <p:nvPr>
            <p:ph type="ftr" sz="quarter" idx="11"/>
          </p:nvPr>
        </p:nvSpPr>
        <p:spPr bwMode="auto"/>
        <p:txBody>
          <a:bodyPr/>
          <a:lstStyle/>
          <a:p>
            <a:pPr>
              <a:defRPr/>
            </a:pPr>
            <a:r>
              <a:rPr lang="en-GB"/>
              <a:t>XI MPD CM - PWG3 Summary</a:t>
            </a:r>
            <a:endParaRPr/>
          </a:p>
        </p:txBody>
      </p:sp>
      <p:sp>
        <p:nvSpPr>
          <p:cNvPr id="5" name="Slide Number Placeholder 4"/>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3103660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r>
              <a:rPr lang="ru-RU"/>
              <a:t>20.04.2023</a:t>
            </a:r>
            <a:endParaRPr/>
          </a:p>
        </p:txBody>
      </p:sp>
      <p:sp>
        <p:nvSpPr>
          <p:cNvPr id="3" name="Footer Placeholder 2"/>
          <p:cNvSpPr>
            <a:spLocks noGrp="1"/>
          </p:cNvSpPr>
          <p:nvPr>
            <p:ph type="ftr" sz="quarter" idx="11"/>
          </p:nvPr>
        </p:nvSpPr>
        <p:spPr bwMode="auto"/>
        <p:txBody>
          <a:bodyPr/>
          <a:lstStyle/>
          <a:p>
            <a:pPr>
              <a:defRPr/>
            </a:pPr>
            <a:r>
              <a:rPr lang="en-GB"/>
              <a:t>XI MPD CM - PWG3 Summary</a:t>
            </a:r>
            <a:endParaRPr/>
          </a:p>
        </p:txBody>
      </p:sp>
      <p:sp>
        <p:nvSpPr>
          <p:cNvPr id="4" name="Slide Number Placeholder 3"/>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2426989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GB"/>
              <a:t>Click to edit Master title style</a:t>
            </a:r>
            <a:endParaRPr/>
          </a:p>
        </p:txBody>
      </p:sp>
      <p:sp>
        <p:nvSpPr>
          <p:cNvPr id="3" name="Content Placeholder 2"/>
          <p:cNvSpPr>
            <a:spLocks noGrp="1"/>
          </p:cNvSpPr>
          <p:nvPr>
            <p:ph idx="1"/>
          </p:nvPr>
        </p:nvSpPr>
        <p:spPr bwMode="auto">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r>
              <a:rPr lang="ru-RU"/>
              <a:t>20.04.2023</a:t>
            </a:r>
            <a:endParaRPr/>
          </a:p>
        </p:txBody>
      </p:sp>
      <p:sp>
        <p:nvSpPr>
          <p:cNvPr id="6" name="Footer Placeholder 5"/>
          <p:cNvSpPr>
            <a:spLocks noGrp="1"/>
          </p:cNvSpPr>
          <p:nvPr>
            <p:ph type="ftr" sz="quarter" idx="11"/>
          </p:nvPr>
        </p:nvSpPr>
        <p:spPr bwMode="auto"/>
        <p:txBody>
          <a:bodyPr/>
          <a:lstStyle/>
          <a:p>
            <a:pPr>
              <a:defRPr/>
            </a:pPr>
            <a:r>
              <a:rPr lang="en-GB"/>
              <a:t>XI MPD CM - PWG3 Summary</a:t>
            </a:r>
            <a:endParaRPr/>
          </a:p>
        </p:txBody>
      </p:sp>
      <p:sp>
        <p:nvSpPr>
          <p:cNvPr id="7" name="Slide Number Placeholder 6"/>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1338424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GB"/>
              <a:t>Click to edit Master title style</a:t>
            </a:r>
            <a:endParaRPr/>
          </a:p>
        </p:txBody>
      </p:sp>
      <p:sp>
        <p:nvSpPr>
          <p:cNvPr id="3" name="Picture Placeholder 2"/>
          <p:cNvSpPr>
            <a:spLocks noGrp="1"/>
          </p:cNvSpPr>
          <p:nvPr>
            <p:ph type="pic" idx="1"/>
          </p:nvPr>
        </p:nvSpPr>
        <p:spPr bwMode="auto">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r>
              <a:rPr lang="ru-RU"/>
              <a:t>20.04.2023</a:t>
            </a:r>
            <a:endParaRPr/>
          </a:p>
        </p:txBody>
      </p:sp>
      <p:sp>
        <p:nvSpPr>
          <p:cNvPr id="6" name="Footer Placeholder 5"/>
          <p:cNvSpPr>
            <a:spLocks noGrp="1"/>
          </p:cNvSpPr>
          <p:nvPr>
            <p:ph type="ftr" sz="quarter" idx="11"/>
          </p:nvPr>
        </p:nvSpPr>
        <p:spPr bwMode="auto"/>
        <p:txBody>
          <a:bodyPr/>
          <a:lstStyle/>
          <a:p>
            <a:pPr>
              <a:defRPr/>
            </a:pPr>
            <a:r>
              <a:rPr lang="en-GB"/>
              <a:t>XI MPD CM - PWG3 Summary</a:t>
            </a:r>
            <a:endParaRPr/>
          </a:p>
        </p:txBody>
      </p:sp>
      <p:sp>
        <p:nvSpPr>
          <p:cNvPr id="7" name="Slide Number Placeholder 6"/>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136537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r>
              <a:rPr lang="ru-RU"/>
              <a:t>20.04.2023</a:t>
            </a:r>
            <a:endParaRPr/>
          </a:p>
        </p:txBody>
      </p:sp>
      <p:sp>
        <p:nvSpPr>
          <p:cNvPr id="5" name="Footer Placeholder 4"/>
          <p:cNvSpPr>
            <a:spLocks noGrp="1"/>
          </p:cNvSpPr>
          <p:nvPr>
            <p:ph type="ftr" sz="quarter" idx="11"/>
          </p:nvPr>
        </p:nvSpPr>
        <p:spPr bwMode="auto"/>
        <p:txBody>
          <a:bodyPr/>
          <a:lstStyle/>
          <a:p>
            <a:pPr>
              <a:defRPr/>
            </a:pPr>
            <a:r>
              <a:rPr lang="en-GB"/>
              <a:t>XI MPD CM - PWG3 Summary</a:t>
            </a:r>
            <a:endParaRPr/>
          </a:p>
        </p:txBody>
      </p:sp>
      <p:sp>
        <p:nvSpPr>
          <p:cNvPr id="6" name="Slide Number Placeholder 5"/>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2918331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273844"/>
            <a:ext cx="1971675" cy="4358879"/>
          </a:xfrm>
        </p:spPr>
        <p:txBody>
          <a:bodyPr vert="eaVert"/>
          <a:lstStyle/>
          <a:p>
            <a:pPr>
              <a:defRPr/>
            </a:pPr>
            <a:r>
              <a:rPr lang="en-GB"/>
              <a:t>Click to edit Master title style</a:t>
            </a:r>
            <a:endParaRPr/>
          </a:p>
        </p:txBody>
      </p:sp>
      <p:sp>
        <p:nvSpPr>
          <p:cNvPr id="3" name="Vertical Text Placeholder 2"/>
          <p:cNvSpPr>
            <a:spLocks noGrp="1"/>
          </p:cNvSpPr>
          <p:nvPr>
            <p:ph type="body" orient="vert" idx="1"/>
          </p:nvPr>
        </p:nvSpPr>
        <p:spPr bwMode="auto">
          <a:xfrm>
            <a:off x="628650" y="273844"/>
            <a:ext cx="5800725" cy="4358879"/>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r>
              <a:rPr lang="ru-RU"/>
              <a:t>20.04.2023</a:t>
            </a:r>
            <a:endParaRPr/>
          </a:p>
        </p:txBody>
      </p:sp>
      <p:sp>
        <p:nvSpPr>
          <p:cNvPr id="5" name="Footer Placeholder 4"/>
          <p:cNvSpPr>
            <a:spLocks noGrp="1"/>
          </p:cNvSpPr>
          <p:nvPr>
            <p:ph type="ftr" sz="quarter" idx="11"/>
          </p:nvPr>
        </p:nvSpPr>
        <p:spPr bwMode="auto"/>
        <p:txBody>
          <a:bodyPr/>
          <a:lstStyle/>
          <a:p>
            <a:pPr>
              <a:defRPr/>
            </a:pPr>
            <a:r>
              <a:rPr lang="en-GB"/>
              <a:t>XI MPD CM - PWG3 Summary</a:t>
            </a:r>
            <a:endParaRPr/>
          </a:p>
        </p:txBody>
      </p:sp>
      <p:sp>
        <p:nvSpPr>
          <p:cNvPr id="6" name="Slide Number Placeholder 5"/>
          <p:cNvSpPr>
            <a:spLocks noGrp="1"/>
          </p:cNvSpPr>
          <p:nvPr>
            <p:ph type="sldNum" sz="quarter" idx="12"/>
          </p:nvPr>
        </p:nvSpPr>
        <p:spPr bwMode="auto"/>
        <p:txBody>
          <a:bodyPr/>
          <a:lstStyle/>
          <a:p>
            <a:pPr>
              <a:defRPr/>
            </a:pPr>
            <a:fld id="{5C7CC698-4E11-9249-96E5-FC8043F4BC89}" type="slidenum">
              <a:rPr/>
              <a:t>‹#›</a:t>
            </a:fld>
            <a:endParaRPr/>
          </a:p>
        </p:txBody>
      </p:sp>
    </p:spTree>
    <p:extLst>
      <p:ext uri="{BB962C8B-B14F-4D97-AF65-F5344CB8AC3E}">
        <p14:creationId xmlns:p14="http://schemas.microsoft.com/office/powerpoint/2010/main" val="2805860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17" name="Google Shape;17;p4"/>
          <p:cNvSpPr txBox="1">
            <a:spLocks noGrp="1"/>
          </p:cNvSpPr>
          <p:nvPr>
            <p:ph type="title"/>
          </p:nvPr>
        </p:nvSpPr>
        <p:spPr bwMode="auto">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endParaRPr/>
          </a:p>
        </p:txBody>
      </p:sp>
      <p:sp>
        <p:nvSpPr>
          <p:cNvPr id="18" name="Google Shape;18;p4"/>
          <p:cNvSpPr txBox="1">
            <a:spLocks noGrp="1"/>
          </p:cNvSpPr>
          <p:nvPr>
            <p:ph type="body" idx="1"/>
          </p:nvPr>
        </p:nvSpPr>
        <p:spPr bwMode="auto">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pPr>
              <a:defRPr/>
            </a:pPr>
            <a:endParaRPr/>
          </a:p>
        </p:txBody>
      </p:sp>
      <p:sp>
        <p:nvSpPr>
          <p:cNvPr id="19" name="Google Shape;19;p4"/>
          <p:cNvSpPr txBox="1">
            <a:spLocks noGrp="1"/>
          </p:cNvSpPr>
          <p:nvPr>
            <p:ph type="sldNum" idx="12"/>
          </p:nvPr>
        </p:nvSpPr>
        <p:spPr bwMode="auto">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
              <a:t>‹#›</a:t>
            </a:fld>
            <a:endParaRPr lang="en"/>
          </a:p>
        </p:txBody>
      </p:sp>
    </p:spTree>
    <p:extLst>
      <p:ext uri="{BB962C8B-B14F-4D97-AF65-F5344CB8AC3E}">
        <p14:creationId xmlns:p14="http://schemas.microsoft.com/office/powerpoint/2010/main" val="388927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en-GB"/>
              <a:t>Click to edit Master title style</a:t>
            </a:r>
            <a:endParaRPr/>
          </a:p>
        </p:txBody>
      </p:sp>
      <p:sp>
        <p:nvSpPr>
          <p:cNvPr id="3" name="Text Placeholder 2"/>
          <p:cNvSpPr>
            <a:spLocks noGrp="1"/>
          </p:cNvSpPr>
          <p:nvPr>
            <p:ph type="body" idx="1"/>
          </p:nvPr>
        </p:nvSpPr>
        <p:spPr bwMode="auto">
          <a:xfrm>
            <a:off x="628650" y="1369219"/>
            <a:ext cx="7886700" cy="3263504"/>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2"/>
          </p:nvPr>
        </p:nvSpPr>
        <p:spPr bwMode="auto">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ru-RU"/>
              <a:t>20.04.2023</a:t>
            </a:r>
            <a:endParaRPr/>
          </a:p>
        </p:txBody>
      </p:sp>
      <p:sp>
        <p:nvSpPr>
          <p:cNvPr id="5" name="Footer Placeholder 4"/>
          <p:cNvSpPr>
            <a:spLocks noGrp="1"/>
          </p:cNvSpPr>
          <p:nvPr>
            <p:ph type="ftr" sz="quarter" idx="3"/>
          </p:nvPr>
        </p:nvSpPr>
        <p:spPr bwMode="auto">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GB"/>
              <a:t>XI MPD CM - PWG3 Summary</a:t>
            </a:r>
            <a:endParaRPr/>
          </a:p>
        </p:txBody>
      </p:sp>
      <p:sp>
        <p:nvSpPr>
          <p:cNvPr id="6" name="Slide Number Placeholder 5"/>
          <p:cNvSpPr>
            <a:spLocks noGrp="1"/>
          </p:cNvSpPr>
          <p:nvPr>
            <p:ph type="sldNum" sz="quarter" idx="4"/>
          </p:nvPr>
        </p:nvSpPr>
        <p:spPr bwMode="auto">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C7CC698-4E11-9249-96E5-FC8043F4BC89}" type="slidenum">
              <a:rPr/>
              <a:t>‹#›</a:t>
            </a:fld>
            <a:endParaRPr/>
          </a:p>
        </p:txBody>
      </p:sp>
    </p:spTree>
    <p:extLst>
      <p:ext uri="{BB962C8B-B14F-4D97-AF65-F5344CB8AC3E}">
        <p14:creationId xmlns:p14="http://schemas.microsoft.com/office/powerpoint/2010/main" val="38399576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hyperlink" Target="https://doi.org/10.1126/science.1078070" TargetMode="Externa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9.xml"/><Relationship Id="rId4" Type="http://schemas.openxmlformats.org/officeDocument/2006/relationships/hyperlink" Target="https://indico.jinr.ru/event/3694/contributions/22397/attachments/16782/28590/BALDIN_2023.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4" Type="http://schemas.openxmlformats.org/officeDocument/2006/relationships/hyperlink" Target="https://indico.jinr.ru/event/3694/contributions/22397/attachments/16782/28590/BALDIN_2023.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68.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hyperlink" Target="https://www.mdpi.com/journal/particles/special_issues/physics_performanc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18.png"/><Relationship Id="rId5" Type="http://schemas.openxmlformats.org/officeDocument/2006/relationships/hyperlink" Target="https://inspirehep.net/literature/757158" TargetMode="Externa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22.gif"/><Relationship Id="rId5" Type="http://schemas.openxmlformats.org/officeDocument/2006/relationships/image" Target="../media/image121.gif"/><Relationship Id="rId4" Type="http://schemas.openxmlformats.org/officeDocument/2006/relationships/image" Target="../media/image120.gif"/></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77.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18.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118.png"/><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80" dirty="0"/>
              <a:t>JINR grant </a:t>
            </a:r>
            <a:endParaRPr sz="3080" dirty="0"/>
          </a:p>
          <a:p>
            <a:pPr marL="0" lvl="0" indent="0" algn="ctr" rtl="0">
              <a:spcBef>
                <a:spcPts val="0"/>
              </a:spcBef>
              <a:spcAft>
                <a:spcPts val="0"/>
              </a:spcAft>
              <a:buSzPts val="990"/>
              <a:buNone/>
            </a:pPr>
            <a:r>
              <a:rPr lang="en" sz="3080" dirty="0"/>
              <a:t>(#6, Flow and Global characteristics of collisions) intermediate report</a:t>
            </a:r>
            <a:endParaRPr sz="3080" dirty="0"/>
          </a:p>
        </p:txBody>
      </p:sp>
      <p:sp>
        <p:nvSpPr>
          <p:cNvPr id="83" name="Google Shape;83;p20"/>
          <p:cNvSpPr txBox="1">
            <a:spLocks noGrp="1"/>
          </p:cNvSpPr>
          <p:nvPr>
            <p:ph type="subTitle" idx="1"/>
          </p:nvPr>
        </p:nvSpPr>
        <p:spPr>
          <a:xfrm>
            <a:off x="426000" y="2977175"/>
            <a:ext cx="8292000" cy="792600"/>
          </a:xfrm>
          <a:prstGeom prst="rect">
            <a:avLst/>
          </a:prstGeom>
        </p:spPr>
        <p:txBody>
          <a:bodyPr spcFirstLastPara="1" wrap="square" lIns="91425" tIns="91425" rIns="91425" bIns="91425" anchor="t" anchorCtr="0">
            <a:normAutofit fontScale="85000" lnSpcReduction="20000"/>
          </a:bodyPr>
          <a:lstStyle/>
          <a:p>
            <a:pPr marL="457200" lvl="0" indent="-379730" algn="ctr" rtl="0">
              <a:spcBef>
                <a:spcPts val="0"/>
              </a:spcBef>
              <a:spcAft>
                <a:spcPts val="0"/>
              </a:spcAft>
              <a:buSzPct val="100000"/>
              <a:buAutoNum type="alphaUcPeriod"/>
            </a:pPr>
            <a:r>
              <a:rPr lang="en"/>
              <a:t>Taranenko, M. Mamaev, I. Segal, V. Troshin, D. Idrisov, P. Parfenov, A. Demanov</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598503" y="-109528"/>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2700"/>
              <a:buFont typeface="Calibri"/>
              <a:buNone/>
            </a:pPr>
            <a:r>
              <a:rPr lang="en" sz="2700" b="1">
                <a:latin typeface="Calibri"/>
                <a:ea typeface="Calibri"/>
                <a:cs typeface="Calibri"/>
                <a:sym typeface="Calibri"/>
              </a:rPr>
              <a:t>Comparison with MC-Glauber fit</a:t>
            </a:r>
            <a:endParaRPr sz="2700" b="1">
              <a:latin typeface="Calibri"/>
              <a:ea typeface="Calibri"/>
              <a:cs typeface="Calibri"/>
              <a:sym typeface="Calibri"/>
            </a:endParaRPr>
          </a:p>
        </p:txBody>
      </p:sp>
      <p:sp>
        <p:nvSpPr>
          <p:cNvPr id="216" name="Google Shape;216;p29"/>
          <p:cNvSpPr/>
          <p:nvPr/>
        </p:nvSpPr>
        <p:spPr>
          <a:xfrm>
            <a:off x="1143833" y="4582207"/>
            <a:ext cx="36603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Good agreement between fit and data.</a:t>
            </a:r>
            <a:endParaRPr sz="1400">
              <a:solidFill>
                <a:schemeClr val="dk1"/>
              </a:solidFill>
              <a:latin typeface="Calibri"/>
              <a:ea typeface="Calibri"/>
              <a:cs typeface="Calibri"/>
              <a:sym typeface="Calibri"/>
            </a:endParaRPr>
          </a:p>
        </p:txBody>
      </p:sp>
      <p:pic>
        <p:nvPicPr>
          <p:cNvPr id="217" name="Google Shape;217;p29"/>
          <p:cNvPicPr preferRelativeResize="0"/>
          <p:nvPr/>
        </p:nvPicPr>
        <p:blipFill rotWithShape="1">
          <a:blip r:embed="rId3">
            <a:alphaModFix/>
          </a:blip>
          <a:srcRect/>
          <a:stretch/>
        </p:blipFill>
        <p:spPr>
          <a:xfrm>
            <a:off x="4804216" y="803010"/>
            <a:ext cx="3680988" cy="3579508"/>
          </a:xfrm>
          <a:prstGeom prst="rect">
            <a:avLst/>
          </a:prstGeom>
          <a:noFill/>
          <a:ln>
            <a:noFill/>
          </a:ln>
        </p:spPr>
      </p:pic>
      <p:sp>
        <p:nvSpPr>
          <p:cNvPr id="218" name="Google Shape;218;p29"/>
          <p:cNvSpPr txBox="1"/>
          <p:nvPr/>
        </p:nvSpPr>
        <p:spPr>
          <a:xfrm>
            <a:off x="4541853" y="4382516"/>
            <a:ext cx="43023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There is agreement within 5%. </a:t>
            </a:r>
            <a:endParaRPr sz="1400">
              <a:solidFill>
                <a:schemeClr val="dk1"/>
              </a:solidFill>
              <a:latin typeface="Calibri"/>
              <a:ea typeface="Calibri"/>
              <a:cs typeface="Calibri"/>
              <a:sym typeface="Calibri"/>
            </a:endParaRPr>
          </a:p>
        </p:txBody>
      </p:sp>
      <p:pic>
        <p:nvPicPr>
          <p:cNvPr id="219" name="Google Shape;219;p29"/>
          <p:cNvPicPr preferRelativeResize="0"/>
          <p:nvPr/>
        </p:nvPicPr>
        <p:blipFill rotWithShape="1">
          <a:blip r:embed="rId4">
            <a:alphaModFix/>
          </a:blip>
          <a:srcRect/>
          <a:stretch/>
        </p:blipFill>
        <p:spPr>
          <a:xfrm>
            <a:off x="236351" y="615241"/>
            <a:ext cx="4067151" cy="3955026"/>
          </a:xfrm>
          <a:prstGeom prst="rect">
            <a:avLst/>
          </a:prstGeom>
          <a:noFill/>
          <a:ln>
            <a:noFill/>
          </a:ln>
        </p:spPr>
      </p:pic>
      <p:sp>
        <p:nvSpPr>
          <p:cNvPr id="220" name="Google Shape;22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0"/>
          <p:cNvSpPr txBox="1"/>
          <p:nvPr/>
        </p:nvSpPr>
        <p:spPr>
          <a:xfrm>
            <a:off x="323538" y="8"/>
            <a:ext cx="8496900" cy="48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600">
                <a:solidFill>
                  <a:schemeClr val="dk1"/>
                </a:solidFill>
              </a:rPr>
              <a:t>Summary for main topic 1</a:t>
            </a:r>
            <a:endParaRPr sz="2600">
              <a:solidFill>
                <a:schemeClr val="dk1"/>
              </a:solidFill>
            </a:endParaRPr>
          </a:p>
        </p:txBody>
      </p:sp>
      <p:sp>
        <p:nvSpPr>
          <p:cNvPr id="226" name="Google Shape;226;p30"/>
          <p:cNvSpPr txBox="1"/>
          <p:nvPr/>
        </p:nvSpPr>
        <p:spPr>
          <a:xfrm>
            <a:off x="80700" y="505100"/>
            <a:ext cx="8987100" cy="43842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rgbClr val="000000"/>
              </a:buClr>
              <a:buSzPts val="1400"/>
              <a:buChar char="●"/>
            </a:pPr>
            <a:r>
              <a:rPr lang="en"/>
              <a:t>Software implementation of </a:t>
            </a:r>
            <a:r>
              <a:rPr lang="en">
                <a:solidFill>
                  <a:srgbClr val="000000"/>
                </a:solidFill>
              </a:rPr>
              <a:t>MC Glauber</a:t>
            </a:r>
            <a:r>
              <a:rPr lang="en"/>
              <a:t> and</a:t>
            </a:r>
            <a:r>
              <a:rPr lang="en">
                <a:solidFill>
                  <a:srgbClr val="000000"/>
                </a:solidFill>
              </a:rPr>
              <a:t> </a:t>
            </a:r>
            <a:r>
              <a:rPr lang="en"/>
              <a:t>Г-fit</a:t>
            </a:r>
            <a:r>
              <a:rPr lang="en">
                <a:solidFill>
                  <a:srgbClr val="000000"/>
                </a:solidFill>
              </a:rPr>
              <a:t> </a:t>
            </a:r>
            <a:r>
              <a:rPr lang="en"/>
              <a:t>with</a:t>
            </a:r>
            <a:r>
              <a:rPr lang="en">
                <a:solidFill>
                  <a:srgbClr val="000000"/>
                </a:solidFill>
              </a:rPr>
              <a:t> multiplicity based fitting procedure is </a:t>
            </a:r>
            <a:r>
              <a:rPr lang="en"/>
              <a:t>used</a:t>
            </a:r>
            <a:r>
              <a:rPr lang="en">
                <a:solidFill>
                  <a:srgbClr val="000000"/>
                </a:solidFill>
              </a:rPr>
              <a:t> for MPD</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Relation between impact parameter and centrality classes is extracted</a:t>
            </a:r>
            <a:endParaRPr>
              <a:solidFill>
                <a:srgbClr val="000000"/>
              </a:solidFill>
            </a:endParaRPr>
          </a:p>
          <a:p>
            <a:pPr marL="457200" lvl="0" indent="0" algn="l" rtl="0">
              <a:lnSpc>
                <a:spcPct val="115000"/>
              </a:lnSpc>
              <a:spcBef>
                <a:spcPts val="0"/>
              </a:spcBef>
              <a:spcAft>
                <a:spcPts val="0"/>
              </a:spcAft>
              <a:buNone/>
            </a:pP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Centrality determination procedures based on MC sampling of spectators energy </a:t>
            </a:r>
            <a:r>
              <a:rPr lang="en"/>
              <a:t>are</a:t>
            </a:r>
            <a:r>
              <a:rPr lang="en">
                <a:solidFill>
                  <a:srgbClr val="000000"/>
                </a:solidFill>
              </a:rPr>
              <a:t> </a:t>
            </a:r>
            <a:r>
              <a:rPr lang="en"/>
              <a:t>developed</a:t>
            </a:r>
            <a:endParaRPr/>
          </a:p>
          <a:p>
            <a:pPr marL="457200" lvl="0" indent="0" algn="l" rtl="0">
              <a:lnSpc>
                <a:spcPct val="115000"/>
              </a:lnSpc>
              <a:spcBef>
                <a:spcPts val="0"/>
              </a:spcBef>
              <a:spcAft>
                <a:spcPts val="0"/>
              </a:spcAft>
              <a:buNone/>
            </a:pPr>
            <a:r>
              <a:rPr lang="en">
                <a:solidFill>
                  <a:srgbClr val="000000"/>
                </a:solidFill>
              </a:rPr>
              <a:t>and tested based on NA61/SHINE data for both MC-Glauber and inverse </a:t>
            </a:r>
            <a:r>
              <a:rPr lang="en"/>
              <a:t>B</a:t>
            </a:r>
            <a:r>
              <a:rPr lang="en">
                <a:solidFill>
                  <a:srgbClr val="000000"/>
                </a:solidFill>
              </a:rPr>
              <a:t>ayes app</a:t>
            </a:r>
            <a:r>
              <a:rPr lang="en"/>
              <a:t>roaches</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Results are tuned on the spectator production implemented in the DCM-QGSM-SMM model</a:t>
            </a:r>
            <a:endParaRPr>
              <a:solidFill>
                <a:srgbClr val="000000"/>
              </a:solidFill>
            </a:endParaRPr>
          </a:p>
          <a:p>
            <a:pPr marL="457200" lvl="0" indent="-317500" algn="l" rtl="0">
              <a:lnSpc>
                <a:spcPct val="115000"/>
              </a:lnSpc>
              <a:spcBef>
                <a:spcPts val="0"/>
              </a:spcBef>
              <a:spcAft>
                <a:spcPts val="0"/>
              </a:spcAft>
              <a:buSzPts val="1400"/>
              <a:buChar char="●"/>
            </a:pPr>
            <a:r>
              <a:rPr lang="en"/>
              <a:t>Simplified procedure for hadron calorimeters based on Gauss distribution is also proposed for MC-Glauber approach</a:t>
            </a:r>
            <a:endParaRPr/>
          </a:p>
          <a:p>
            <a:pPr marL="0" lvl="0" indent="0" algn="l" rtl="0">
              <a:lnSpc>
                <a:spcPct val="115000"/>
              </a:lnSpc>
              <a:spcBef>
                <a:spcPts val="0"/>
              </a:spcBef>
              <a:spcAft>
                <a:spcPts val="0"/>
              </a:spcAft>
              <a:buNone/>
            </a:pPr>
            <a:br>
              <a:rPr lang="en">
                <a:solidFill>
                  <a:srgbClr val="000000"/>
                </a:solidFill>
              </a:rPr>
            </a:br>
            <a:r>
              <a:rPr lang="en" b="1">
                <a:solidFill>
                  <a:srgbClr val="000000"/>
                </a:solidFill>
              </a:rPr>
              <a:t>Work in progress</a:t>
            </a:r>
            <a:endParaRPr b="1">
              <a:solidFill>
                <a:srgbClr val="000000"/>
              </a:solidFill>
            </a:endParaRPr>
          </a:p>
          <a:p>
            <a:pPr marL="0" lvl="0" indent="0" algn="l" rtl="0">
              <a:lnSpc>
                <a:spcPct val="115000"/>
              </a:lnSpc>
              <a:spcBef>
                <a:spcPts val="0"/>
              </a:spcBef>
              <a:spcAft>
                <a:spcPts val="0"/>
              </a:spcAft>
              <a:buNone/>
            </a:pP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Investigate the effect on centrality determination due to the fragment loss </a:t>
            </a:r>
            <a:endParaRPr>
              <a:solidFill>
                <a:srgbClr val="000000"/>
              </a:solidFill>
            </a:endParaRPr>
          </a:p>
          <a:p>
            <a:pPr marL="457200" lvl="0" indent="0" algn="l" rtl="0">
              <a:lnSpc>
                <a:spcPct val="115000"/>
              </a:lnSpc>
              <a:spcBef>
                <a:spcPts val="0"/>
              </a:spcBef>
              <a:spcAft>
                <a:spcPts val="0"/>
              </a:spcAft>
              <a:buNone/>
            </a:pPr>
            <a:r>
              <a:rPr lang="en">
                <a:solidFill>
                  <a:srgbClr val="000000"/>
                </a:solidFill>
              </a:rPr>
              <a:t>in beam hole of the MPD FHCal</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Introduce detailed parametrization for steps of centrality determination procedure</a:t>
            </a:r>
            <a:endParaRPr>
              <a:solidFill>
                <a:srgbClr val="000000"/>
              </a:solidFill>
            </a:endParaRPr>
          </a:p>
          <a:p>
            <a:pPr marL="0" lvl="0" indent="457200" algn="l" rtl="0">
              <a:lnSpc>
                <a:spcPct val="115000"/>
              </a:lnSpc>
              <a:spcBef>
                <a:spcPts val="0"/>
              </a:spcBef>
              <a:spcAft>
                <a:spcPts val="0"/>
              </a:spcAft>
              <a:buNone/>
            </a:pPr>
            <a:r>
              <a:rPr lang="en">
                <a:solidFill>
                  <a:srgbClr val="000000"/>
                </a:solidFill>
              </a:rPr>
              <a:t>and improve </a:t>
            </a:r>
            <a:r>
              <a:rPr lang="en"/>
              <a:t>current parametrization</a:t>
            </a:r>
            <a:endParaRPr>
              <a:solidFill>
                <a:srgbClr val="000000"/>
              </a:solidFill>
            </a:endParaRPr>
          </a:p>
          <a:p>
            <a:pPr marL="457200" lvl="0" indent="-317500" algn="l" rtl="0">
              <a:lnSpc>
                <a:spcPct val="115000"/>
              </a:lnSpc>
              <a:spcBef>
                <a:spcPts val="0"/>
              </a:spcBef>
              <a:spcAft>
                <a:spcPts val="0"/>
              </a:spcAft>
              <a:buClr>
                <a:srgbClr val="000000"/>
              </a:buClr>
              <a:buSzPts val="1400"/>
              <a:buChar char="●"/>
            </a:pPr>
            <a:r>
              <a:rPr lang="en">
                <a:solidFill>
                  <a:srgbClr val="000000"/>
                </a:solidFill>
              </a:rPr>
              <a:t>Apply this procedure for MPD FHCal simulations</a:t>
            </a:r>
            <a:endParaRPr>
              <a:solidFill>
                <a:srgbClr val="000000"/>
              </a:solidFill>
            </a:endParaRPr>
          </a:p>
        </p:txBody>
      </p:sp>
      <p:sp>
        <p:nvSpPr>
          <p:cNvPr id="227" name="Google Shape;22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title"/>
          </p:nvPr>
        </p:nvSpPr>
        <p:spPr>
          <a:xfrm>
            <a:off x="311700" y="1442850"/>
            <a:ext cx="8520600" cy="225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2:</a:t>
            </a:r>
            <a:r>
              <a:rPr lang="en"/>
              <a:t> Performance for anisotropic flow measurements using UrQMD model (req. 25) for the second collaboration paper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Methods for v</a:t>
            </a:r>
            <a:r>
              <a:rPr lang="en" baseline="-25000"/>
              <a:t>n</a:t>
            </a:r>
            <a:r>
              <a:rPr lang="en"/>
              <a:t> measurements</a:t>
            </a:r>
            <a:endParaRPr/>
          </a:p>
        </p:txBody>
      </p:sp>
      <p:sp>
        <p:nvSpPr>
          <p:cNvPr id="238" name="Google Shape;238;p32"/>
          <p:cNvSpPr txBox="1"/>
          <p:nvPr/>
        </p:nvSpPr>
        <p:spPr>
          <a:xfrm>
            <a:off x="155850" y="713900"/>
            <a:ext cx="8832300" cy="1477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Sub-event 2-particle Q-cumulants v2{2}: </a:t>
            </a:r>
            <a:r>
              <a:rPr lang="en">
                <a:solidFill>
                  <a:schemeClr val="dk1"/>
                </a:solidFill>
              </a:rPr>
              <a:t>Δη=0.1 is applied between 2 sub-events A, B to suppress non-flow</a:t>
            </a:r>
            <a:endParaRPr>
              <a:solidFill>
                <a:schemeClr val="dk1"/>
              </a:solidFill>
            </a:endParaRPr>
          </a:p>
          <a:p>
            <a:pPr marL="45720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b="1"/>
              <a:t>4-particle Q-cumulants v2{4}</a:t>
            </a:r>
            <a:endParaRPr b="1"/>
          </a:p>
        </p:txBody>
      </p:sp>
      <p:pic>
        <p:nvPicPr>
          <p:cNvPr id="239" name="Google Shape;239;p32"/>
          <p:cNvPicPr preferRelativeResize="0"/>
          <p:nvPr/>
        </p:nvPicPr>
        <p:blipFill>
          <a:blip r:embed="rId3">
            <a:alphaModFix/>
          </a:blip>
          <a:stretch>
            <a:fillRect/>
          </a:stretch>
        </p:blipFill>
        <p:spPr>
          <a:xfrm>
            <a:off x="722500" y="1257825"/>
            <a:ext cx="1101599" cy="540000"/>
          </a:xfrm>
          <a:prstGeom prst="rect">
            <a:avLst/>
          </a:prstGeom>
          <a:noFill/>
          <a:ln>
            <a:noFill/>
          </a:ln>
        </p:spPr>
      </p:pic>
      <p:pic>
        <p:nvPicPr>
          <p:cNvPr id="240" name="Google Shape;240;p32"/>
          <p:cNvPicPr preferRelativeResize="0"/>
          <p:nvPr/>
        </p:nvPicPr>
        <p:blipFill>
          <a:blip r:embed="rId4">
            <a:alphaModFix/>
          </a:blip>
          <a:stretch>
            <a:fillRect/>
          </a:stretch>
        </p:blipFill>
        <p:spPr>
          <a:xfrm>
            <a:off x="2252875" y="1293825"/>
            <a:ext cx="1470858" cy="468000"/>
          </a:xfrm>
          <a:prstGeom prst="rect">
            <a:avLst/>
          </a:prstGeom>
          <a:noFill/>
          <a:ln>
            <a:noFill/>
          </a:ln>
        </p:spPr>
      </p:pic>
      <p:pic>
        <p:nvPicPr>
          <p:cNvPr id="241" name="Google Shape;241;p32"/>
          <p:cNvPicPr preferRelativeResize="0"/>
          <p:nvPr/>
        </p:nvPicPr>
        <p:blipFill>
          <a:blip r:embed="rId5">
            <a:alphaModFix/>
          </a:blip>
          <a:stretch>
            <a:fillRect/>
          </a:stretch>
        </p:blipFill>
        <p:spPr>
          <a:xfrm>
            <a:off x="4152488" y="1347825"/>
            <a:ext cx="1567635" cy="360000"/>
          </a:xfrm>
          <a:prstGeom prst="rect">
            <a:avLst/>
          </a:prstGeom>
          <a:noFill/>
          <a:ln>
            <a:noFill/>
          </a:ln>
        </p:spPr>
      </p:pic>
      <p:pic>
        <p:nvPicPr>
          <p:cNvPr id="242" name="Google Shape;242;p32"/>
          <p:cNvPicPr preferRelativeResize="0"/>
          <p:nvPr/>
        </p:nvPicPr>
        <p:blipFill>
          <a:blip r:embed="rId6">
            <a:alphaModFix/>
          </a:blip>
          <a:stretch>
            <a:fillRect/>
          </a:stretch>
        </p:blipFill>
        <p:spPr>
          <a:xfrm>
            <a:off x="6060300" y="1092638"/>
            <a:ext cx="2771998" cy="720000"/>
          </a:xfrm>
          <a:prstGeom prst="rect">
            <a:avLst/>
          </a:prstGeom>
          <a:noFill/>
          <a:ln>
            <a:noFill/>
          </a:ln>
        </p:spPr>
      </p:pic>
      <p:pic>
        <p:nvPicPr>
          <p:cNvPr id="243" name="Google Shape;243;p32"/>
          <p:cNvPicPr preferRelativeResize="0"/>
          <p:nvPr/>
        </p:nvPicPr>
        <p:blipFill>
          <a:blip r:embed="rId7">
            <a:alphaModFix/>
          </a:blip>
          <a:stretch>
            <a:fillRect/>
          </a:stretch>
        </p:blipFill>
        <p:spPr>
          <a:xfrm>
            <a:off x="722500" y="2189150"/>
            <a:ext cx="1222893" cy="432000"/>
          </a:xfrm>
          <a:prstGeom prst="rect">
            <a:avLst/>
          </a:prstGeom>
          <a:noFill/>
          <a:ln>
            <a:noFill/>
          </a:ln>
        </p:spPr>
      </p:pic>
      <p:pic>
        <p:nvPicPr>
          <p:cNvPr id="244" name="Google Shape;244;p32"/>
          <p:cNvPicPr preferRelativeResize="0"/>
          <p:nvPr/>
        </p:nvPicPr>
        <p:blipFill>
          <a:blip r:embed="rId8">
            <a:alphaModFix/>
          </a:blip>
          <a:stretch>
            <a:fillRect/>
          </a:stretch>
        </p:blipFill>
        <p:spPr>
          <a:xfrm>
            <a:off x="722500" y="2677525"/>
            <a:ext cx="5123804" cy="432000"/>
          </a:xfrm>
          <a:prstGeom prst="rect">
            <a:avLst/>
          </a:prstGeom>
          <a:noFill/>
          <a:ln>
            <a:noFill/>
          </a:ln>
        </p:spPr>
      </p:pic>
      <p:pic>
        <p:nvPicPr>
          <p:cNvPr id="245" name="Google Shape;245;p32"/>
          <p:cNvPicPr preferRelativeResize="0"/>
          <p:nvPr/>
        </p:nvPicPr>
        <p:blipFill>
          <a:blip r:embed="rId9">
            <a:alphaModFix/>
          </a:blip>
          <a:stretch>
            <a:fillRect/>
          </a:stretch>
        </p:blipFill>
        <p:spPr>
          <a:xfrm>
            <a:off x="6395675" y="2258037"/>
            <a:ext cx="2242801" cy="360000"/>
          </a:xfrm>
          <a:prstGeom prst="rect">
            <a:avLst/>
          </a:prstGeom>
          <a:noFill/>
          <a:ln>
            <a:noFill/>
          </a:ln>
        </p:spPr>
      </p:pic>
      <p:pic>
        <p:nvPicPr>
          <p:cNvPr id="246" name="Google Shape;246;p32"/>
          <p:cNvPicPr preferRelativeResize="0"/>
          <p:nvPr/>
        </p:nvPicPr>
        <p:blipFill>
          <a:blip r:embed="rId10">
            <a:alphaModFix/>
          </a:blip>
          <a:stretch>
            <a:fillRect/>
          </a:stretch>
        </p:blipFill>
        <p:spPr>
          <a:xfrm>
            <a:off x="3604225" y="1821587"/>
            <a:ext cx="1813585" cy="720000"/>
          </a:xfrm>
          <a:prstGeom prst="rect">
            <a:avLst/>
          </a:prstGeom>
          <a:noFill/>
          <a:ln>
            <a:noFill/>
          </a:ln>
        </p:spPr>
      </p:pic>
      <p:sp>
        <p:nvSpPr>
          <p:cNvPr id="247" name="Google Shape;247;p32"/>
          <p:cNvSpPr txBox="1"/>
          <p:nvPr/>
        </p:nvSpPr>
        <p:spPr>
          <a:xfrm>
            <a:off x="0" y="4801575"/>
            <a:ext cx="752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777777"/>
                </a:solidFill>
              </a:rPr>
              <a:t>Method’s details described in PRC 83 (2011), 044913 , EP method: Phys.Rev.C 77 (2008) 034904</a:t>
            </a:r>
            <a:endParaRPr sz="1200">
              <a:solidFill>
                <a:srgbClr val="777777"/>
              </a:solidFill>
            </a:endParaRPr>
          </a:p>
        </p:txBody>
      </p:sp>
      <p:sp>
        <p:nvSpPr>
          <p:cNvPr id="248" name="Google Shape;248;p32"/>
          <p:cNvSpPr txBox="1"/>
          <p:nvPr/>
        </p:nvSpPr>
        <p:spPr>
          <a:xfrm>
            <a:off x="155850" y="3109525"/>
            <a:ext cx="8520600" cy="1757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Event plane method: </a:t>
            </a:r>
            <a:r>
              <a:rPr lang="en">
                <a:solidFill>
                  <a:schemeClr val="dk1"/>
                </a:solidFill>
              </a:rPr>
              <a:t>Δη=0.1</a:t>
            </a: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lnSpc>
                <a:spcPct val="115000"/>
              </a:lnSpc>
              <a:spcBef>
                <a:spcPts val="0"/>
              </a:spcBef>
              <a:spcAft>
                <a:spcPts val="0"/>
              </a:spcAft>
              <a:buNone/>
            </a:pPr>
            <a:r>
              <a:rPr lang="en"/>
              <a:t>Here: </a:t>
            </a:r>
            <a:r>
              <a:rPr lang="en" b="1"/>
              <a:t>𝜔</a:t>
            </a:r>
            <a:r>
              <a:rPr lang="en" b="1" baseline="-25000"/>
              <a:t>i</a:t>
            </a:r>
            <a:r>
              <a:rPr lang="en"/>
              <a:t> -  p</a:t>
            </a:r>
            <a:r>
              <a:rPr lang="en" baseline="-25000"/>
              <a:t>T,i </a:t>
            </a:r>
            <a:r>
              <a:rPr lang="en"/>
              <a:t>transverse momentum of the i-th track in the TPC</a:t>
            </a:r>
            <a:endParaRPr/>
          </a:p>
          <a:p>
            <a:pPr marL="0" lvl="0" indent="0" algn="l" rtl="0">
              <a:lnSpc>
                <a:spcPct val="115000"/>
              </a:lnSpc>
              <a:spcBef>
                <a:spcPts val="0"/>
              </a:spcBef>
              <a:spcAft>
                <a:spcPts val="0"/>
              </a:spcAft>
              <a:buNone/>
            </a:pPr>
            <a:r>
              <a:rPr lang="en"/>
              <a:t>	</a:t>
            </a:r>
            <a:r>
              <a:rPr lang="en" b="1"/>
              <a:t>𝜑</a:t>
            </a:r>
            <a:r>
              <a:rPr lang="en" b="1" baseline="-25000"/>
              <a:t>i</a:t>
            </a:r>
            <a:r>
              <a:rPr lang="en" b="1"/>
              <a:t> </a:t>
            </a:r>
            <a:r>
              <a:rPr lang="en"/>
              <a:t>- azimuthal angle of the i-th track in the TPC</a:t>
            </a:r>
            <a:endParaRPr/>
          </a:p>
          <a:p>
            <a:pPr marL="0" lvl="0" indent="0" algn="l" rtl="0">
              <a:lnSpc>
                <a:spcPct val="115000"/>
              </a:lnSpc>
              <a:spcBef>
                <a:spcPts val="0"/>
              </a:spcBef>
              <a:spcAft>
                <a:spcPts val="0"/>
              </a:spcAft>
              <a:buNone/>
            </a:pPr>
            <a:r>
              <a:rPr lang="en"/>
              <a:t>	Ψ</a:t>
            </a:r>
            <a:r>
              <a:rPr lang="en" b="1" baseline="-25000"/>
              <a:t>n</a:t>
            </a:r>
            <a:r>
              <a:rPr lang="en"/>
              <a:t>- event plane angles</a:t>
            </a:r>
            <a:endParaRPr/>
          </a:p>
        </p:txBody>
      </p:sp>
      <p:pic>
        <p:nvPicPr>
          <p:cNvPr id="249" name="Google Shape;249;p32" descr="Q_{n,x}= \sum_i w_i \cos (n\phi_i)" title="MathEquation,#000000"/>
          <p:cNvPicPr preferRelativeResize="0"/>
          <p:nvPr/>
        </p:nvPicPr>
        <p:blipFill>
          <a:blip r:embed="rId11">
            <a:alphaModFix/>
          </a:blip>
          <a:stretch>
            <a:fillRect/>
          </a:stretch>
        </p:blipFill>
        <p:spPr>
          <a:xfrm>
            <a:off x="722500" y="3471125"/>
            <a:ext cx="1861200" cy="229913"/>
          </a:xfrm>
          <a:prstGeom prst="rect">
            <a:avLst/>
          </a:prstGeom>
          <a:noFill/>
          <a:ln>
            <a:noFill/>
          </a:ln>
        </p:spPr>
      </p:pic>
      <p:pic>
        <p:nvPicPr>
          <p:cNvPr id="250" name="Google Shape;250;p32" descr="Q_{n,y}= \sum_i w_i \sin (n\phi_i)" title="MathEquation,#000000"/>
          <p:cNvPicPr preferRelativeResize="0"/>
          <p:nvPr/>
        </p:nvPicPr>
        <p:blipFill>
          <a:blip r:embed="rId12">
            <a:alphaModFix/>
          </a:blip>
          <a:stretch>
            <a:fillRect/>
          </a:stretch>
        </p:blipFill>
        <p:spPr>
          <a:xfrm>
            <a:off x="722500" y="3758100"/>
            <a:ext cx="1860300" cy="234000"/>
          </a:xfrm>
          <a:prstGeom prst="rect">
            <a:avLst/>
          </a:prstGeom>
          <a:noFill/>
          <a:ln>
            <a:noFill/>
          </a:ln>
        </p:spPr>
      </p:pic>
      <p:pic>
        <p:nvPicPr>
          <p:cNvPr id="251" name="Google Shape;251;p32" descr="\Psi^{EP}_n=\frac{1}{n}\tan^{-1}\left(\frac{Q_{n,y}}{Q_{n,x}}\right)" title="MathEquation,#000000"/>
          <p:cNvPicPr preferRelativeResize="0"/>
          <p:nvPr/>
        </p:nvPicPr>
        <p:blipFill>
          <a:blip r:embed="rId13">
            <a:alphaModFix/>
          </a:blip>
          <a:stretch>
            <a:fillRect/>
          </a:stretch>
        </p:blipFill>
        <p:spPr>
          <a:xfrm>
            <a:off x="3211587" y="3524575"/>
            <a:ext cx="2044932" cy="432000"/>
          </a:xfrm>
          <a:prstGeom prst="rect">
            <a:avLst/>
          </a:prstGeom>
          <a:noFill/>
          <a:ln>
            <a:noFill/>
          </a:ln>
        </p:spPr>
      </p:pic>
      <p:pic>
        <p:nvPicPr>
          <p:cNvPr id="252" name="Google Shape;252;p32" descr="v_n =\frac{ \langle\cos[n(\phi - \Psi^{EP}_n)]\rangle } {\sqrt{\left\langle \cos{[n(\Psi_{n,a} - \Psi_{n,b} )]}\right\rangle}}" title="MathEquation,#000000"/>
          <p:cNvPicPr preferRelativeResize="0"/>
          <p:nvPr/>
        </p:nvPicPr>
        <p:blipFill>
          <a:blip r:embed="rId14">
            <a:alphaModFix/>
          </a:blip>
          <a:stretch>
            <a:fillRect/>
          </a:stretch>
        </p:blipFill>
        <p:spPr>
          <a:xfrm>
            <a:off x="6233625" y="3457790"/>
            <a:ext cx="2196600" cy="504000"/>
          </a:xfrm>
          <a:prstGeom prst="rect">
            <a:avLst/>
          </a:prstGeom>
          <a:noFill/>
          <a:ln>
            <a:noFill/>
          </a:ln>
        </p:spPr>
      </p:pic>
      <p:sp>
        <p:nvSpPr>
          <p:cNvPr id="253" name="Google Shape;25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pSp>
        <p:nvGrpSpPr>
          <p:cNvPr id="258" name="Google Shape;258;p33"/>
          <p:cNvGrpSpPr/>
          <p:nvPr/>
        </p:nvGrpSpPr>
        <p:grpSpPr>
          <a:xfrm>
            <a:off x="73820" y="2592181"/>
            <a:ext cx="7861584" cy="2540655"/>
            <a:chOff x="152400" y="973950"/>
            <a:chExt cx="8839200" cy="2938532"/>
          </a:xfrm>
        </p:grpSpPr>
        <p:pic>
          <p:nvPicPr>
            <p:cNvPr id="259" name="Google Shape;259;p33"/>
            <p:cNvPicPr preferRelativeResize="0"/>
            <p:nvPr/>
          </p:nvPicPr>
          <p:blipFill rotWithShape="1">
            <a:blip r:embed="rId3">
              <a:alphaModFix/>
            </a:blip>
            <a:srcRect/>
            <a:stretch/>
          </p:blipFill>
          <p:spPr>
            <a:xfrm>
              <a:off x="152400" y="973950"/>
              <a:ext cx="8839200" cy="2938532"/>
            </a:xfrm>
            <a:prstGeom prst="rect">
              <a:avLst/>
            </a:prstGeom>
            <a:noFill/>
            <a:ln>
              <a:noFill/>
            </a:ln>
          </p:spPr>
        </p:pic>
        <p:pic>
          <p:nvPicPr>
            <p:cNvPr id="260" name="Google Shape;260;p33"/>
            <p:cNvPicPr preferRelativeResize="0"/>
            <p:nvPr/>
          </p:nvPicPr>
          <p:blipFill>
            <a:blip r:embed="rId4">
              <a:alphaModFix/>
            </a:blip>
            <a:stretch>
              <a:fillRect/>
            </a:stretch>
          </p:blipFill>
          <p:spPr>
            <a:xfrm>
              <a:off x="1910231" y="1650192"/>
              <a:ext cx="686782" cy="298009"/>
            </a:xfrm>
            <a:prstGeom prst="rect">
              <a:avLst/>
            </a:prstGeom>
            <a:noFill/>
            <a:ln>
              <a:noFill/>
            </a:ln>
          </p:spPr>
        </p:pic>
      </p:grpSp>
      <p:grpSp>
        <p:nvGrpSpPr>
          <p:cNvPr id="261" name="Google Shape;261;p33"/>
          <p:cNvGrpSpPr/>
          <p:nvPr/>
        </p:nvGrpSpPr>
        <p:grpSpPr>
          <a:xfrm>
            <a:off x="73824" y="255783"/>
            <a:ext cx="7861584" cy="2540655"/>
            <a:chOff x="73825" y="873925"/>
            <a:chExt cx="8839200" cy="2938532"/>
          </a:xfrm>
        </p:grpSpPr>
        <p:pic>
          <p:nvPicPr>
            <p:cNvPr id="262" name="Google Shape;262;p33"/>
            <p:cNvPicPr preferRelativeResize="0"/>
            <p:nvPr/>
          </p:nvPicPr>
          <p:blipFill rotWithShape="1">
            <a:blip r:embed="rId5">
              <a:alphaModFix/>
            </a:blip>
            <a:srcRect/>
            <a:stretch/>
          </p:blipFill>
          <p:spPr>
            <a:xfrm>
              <a:off x="73825" y="873925"/>
              <a:ext cx="8839200" cy="2938532"/>
            </a:xfrm>
            <a:prstGeom prst="rect">
              <a:avLst/>
            </a:prstGeom>
            <a:noFill/>
            <a:ln>
              <a:noFill/>
            </a:ln>
          </p:spPr>
        </p:pic>
        <p:pic>
          <p:nvPicPr>
            <p:cNvPr id="263" name="Google Shape;263;p33"/>
            <p:cNvPicPr preferRelativeResize="0"/>
            <p:nvPr/>
          </p:nvPicPr>
          <p:blipFill>
            <a:blip r:embed="rId4">
              <a:alphaModFix/>
            </a:blip>
            <a:stretch>
              <a:fillRect/>
            </a:stretch>
          </p:blipFill>
          <p:spPr>
            <a:xfrm>
              <a:off x="1448006" y="1629167"/>
              <a:ext cx="686782" cy="298009"/>
            </a:xfrm>
            <a:prstGeom prst="rect">
              <a:avLst/>
            </a:prstGeom>
            <a:noFill/>
            <a:ln>
              <a:noFill/>
            </a:ln>
          </p:spPr>
        </p:pic>
      </p:grpSp>
      <p:sp>
        <p:nvSpPr>
          <p:cNvPr id="264" name="Google Shape;264;p33"/>
          <p:cNvSpPr txBox="1"/>
          <p:nvPr/>
        </p:nvSpPr>
        <p:spPr>
          <a:xfrm>
            <a:off x="2263525" y="49650"/>
            <a:ext cx="708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Performance of v</a:t>
            </a:r>
            <a:r>
              <a:rPr lang="en" sz="2000" baseline="-25000">
                <a:solidFill>
                  <a:schemeClr val="dk1"/>
                </a:solidFill>
              </a:rPr>
              <a:t>1</a:t>
            </a:r>
            <a:r>
              <a:rPr lang="en" sz="2000">
                <a:solidFill>
                  <a:schemeClr val="dk1"/>
                </a:solidFill>
              </a:rPr>
              <a:t> (pT,y) measurements</a:t>
            </a:r>
            <a:endParaRPr sz="2000" baseline="-25000">
              <a:solidFill>
                <a:schemeClr val="dk1"/>
              </a:solidFill>
            </a:endParaRPr>
          </a:p>
          <a:p>
            <a:pPr marL="0" lvl="0" indent="0" algn="l" rtl="0">
              <a:spcBef>
                <a:spcPts val="0"/>
              </a:spcBef>
              <a:spcAft>
                <a:spcPts val="0"/>
              </a:spcAft>
              <a:buNone/>
            </a:pPr>
            <a:endParaRPr sz="2000">
              <a:solidFill>
                <a:schemeClr val="dk1"/>
              </a:solidFill>
            </a:endParaRPr>
          </a:p>
        </p:txBody>
      </p:sp>
      <p:sp>
        <p:nvSpPr>
          <p:cNvPr id="265" name="Google Shape;26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4"/>
          <p:cNvSpPr txBox="1"/>
          <p:nvPr/>
        </p:nvSpPr>
        <p:spPr>
          <a:xfrm>
            <a:off x="2263525" y="49650"/>
            <a:ext cx="708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Performance of v</a:t>
            </a:r>
            <a:r>
              <a:rPr lang="en" sz="2000" baseline="-25000">
                <a:solidFill>
                  <a:schemeClr val="dk1"/>
                </a:solidFill>
              </a:rPr>
              <a:t>2</a:t>
            </a:r>
            <a:r>
              <a:rPr lang="en" sz="2000">
                <a:solidFill>
                  <a:schemeClr val="dk1"/>
                </a:solidFill>
              </a:rPr>
              <a:t>(pT) measurements</a:t>
            </a:r>
            <a:endParaRPr sz="2000" baseline="-25000">
              <a:solidFill>
                <a:schemeClr val="dk1"/>
              </a:solidFill>
            </a:endParaRPr>
          </a:p>
          <a:p>
            <a:pPr marL="0" lvl="0" indent="0" algn="l" rtl="0">
              <a:spcBef>
                <a:spcPts val="0"/>
              </a:spcBef>
              <a:spcAft>
                <a:spcPts val="0"/>
              </a:spcAft>
              <a:buNone/>
            </a:pPr>
            <a:endParaRPr sz="2000">
              <a:solidFill>
                <a:schemeClr val="dk1"/>
              </a:solidFill>
            </a:endParaRPr>
          </a:p>
        </p:txBody>
      </p:sp>
      <p:grpSp>
        <p:nvGrpSpPr>
          <p:cNvPr id="271" name="Google Shape;271;p34"/>
          <p:cNvGrpSpPr/>
          <p:nvPr/>
        </p:nvGrpSpPr>
        <p:grpSpPr>
          <a:xfrm>
            <a:off x="3" y="754407"/>
            <a:ext cx="9144154" cy="2515248"/>
            <a:chOff x="152400" y="1002450"/>
            <a:chExt cx="8839202" cy="2384573"/>
          </a:xfrm>
        </p:grpSpPr>
        <p:pic>
          <p:nvPicPr>
            <p:cNvPr id="272" name="Google Shape;272;p34"/>
            <p:cNvPicPr preferRelativeResize="0"/>
            <p:nvPr/>
          </p:nvPicPr>
          <p:blipFill rotWithShape="1">
            <a:blip r:embed="rId3">
              <a:alphaModFix/>
            </a:blip>
            <a:srcRect/>
            <a:stretch/>
          </p:blipFill>
          <p:spPr>
            <a:xfrm>
              <a:off x="152400" y="1002450"/>
              <a:ext cx="8839202" cy="2384573"/>
            </a:xfrm>
            <a:prstGeom prst="rect">
              <a:avLst/>
            </a:prstGeom>
            <a:noFill/>
            <a:ln>
              <a:noFill/>
            </a:ln>
          </p:spPr>
        </p:pic>
        <p:pic>
          <p:nvPicPr>
            <p:cNvPr id="273" name="Google Shape;273;p34"/>
            <p:cNvPicPr preferRelativeResize="0"/>
            <p:nvPr/>
          </p:nvPicPr>
          <p:blipFill>
            <a:blip r:embed="rId4">
              <a:alphaModFix/>
            </a:blip>
            <a:stretch>
              <a:fillRect/>
            </a:stretch>
          </p:blipFill>
          <p:spPr>
            <a:xfrm>
              <a:off x="977574" y="1585998"/>
              <a:ext cx="548700" cy="254597"/>
            </a:xfrm>
            <a:prstGeom prst="rect">
              <a:avLst/>
            </a:prstGeom>
            <a:noFill/>
            <a:ln>
              <a:noFill/>
            </a:ln>
          </p:spPr>
        </p:pic>
      </p:grpSp>
      <p:sp>
        <p:nvSpPr>
          <p:cNvPr id="274" name="Google Shape;274;p34"/>
          <p:cNvSpPr txBox="1"/>
          <p:nvPr/>
        </p:nvSpPr>
        <p:spPr>
          <a:xfrm>
            <a:off x="606200" y="3600450"/>
            <a:ext cx="7917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Results using reconstructed tracks (reco) are consistent with results obtained from MC particles (true) for both v</a:t>
            </a:r>
            <a:r>
              <a:rPr lang="en" baseline="-25000"/>
              <a:t>1</a:t>
            </a:r>
            <a:r>
              <a:rPr lang="en"/>
              <a:t>, v</a:t>
            </a:r>
            <a:r>
              <a:rPr lang="en" baseline="-25000"/>
              <a:t>2</a:t>
            </a:r>
            <a:r>
              <a:rPr lang="en"/>
              <a:t> and all used methods (EP, SP, Q-Cumulants)</a:t>
            </a:r>
            <a:endParaRPr/>
          </a:p>
        </p:txBody>
      </p:sp>
      <p:sp>
        <p:nvSpPr>
          <p:cNvPr id="275" name="Google Shape;27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a:spLocks noGrp="1"/>
          </p:cNvSpPr>
          <p:nvPr>
            <p:ph type="title"/>
          </p:nvPr>
        </p:nvSpPr>
        <p:spPr>
          <a:xfrm>
            <a:off x="311700" y="1791900"/>
            <a:ext cx="8520600" cy="1559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2:</a:t>
            </a:r>
            <a:r>
              <a:rPr lang="en"/>
              <a:t> Anisotropic flow measurements using vHLLE+UrQMD hybrid model (req. 32)</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Event plane Resolution</a:t>
            </a:r>
            <a:endParaRPr/>
          </a:p>
          <a:p>
            <a:pPr marL="0" lvl="0" indent="0" algn="l" rtl="0">
              <a:spcBef>
                <a:spcPts val="0"/>
              </a:spcBef>
              <a:spcAft>
                <a:spcPts val="0"/>
              </a:spcAft>
              <a:buNone/>
            </a:pPr>
            <a:endParaRPr/>
          </a:p>
        </p:txBody>
      </p:sp>
      <p:pic>
        <p:nvPicPr>
          <p:cNvPr id="286" name="Google Shape;286;p36" descr="Res\{ \Psi^{E(W)}_n \} = \sqrt{\left\langle \cos{[n(\Psi^E_n - \Psi^W_{n} )]}\right\rangle}" title="MathEquation,#000000"/>
          <p:cNvPicPr preferRelativeResize="0"/>
          <p:nvPr/>
        </p:nvPicPr>
        <p:blipFill>
          <a:blip r:embed="rId3">
            <a:alphaModFix/>
          </a:blip>
          <a:stretch>
            <a:fillRect/>
          </a:stretch>
        </p:blipFill>
        <p:spPr>
          <a:xfrm>
            <a:off x="168475" y="1134913"/>
            <a:ext cx="3713882" cy="450300"/>
          </a:xfrm>
          <a:prstGeom prst="rect">
            <a:avLst/>
          </a:prstGeom>
          <a:noFill/>
          <a:ln>
            <a:noFill/>
          </a:ln>
        </p:spPr>
      </p:pic>
      <p:sp>
        <p:nvSpPr>
          <p:cNvPr id="287" name="Google Shape;287;p36"/>
          <p:cNvSpPr txBox="1"/>
          <p:nvPr/>
        </p:nvSpPr>
        <p:spPr>
          <a:xfrm>
            <a:off x="107125" y="752700"/>
            <a:ext cx="4204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2 sub event: </a:t>
            </a:r>
            <a:r>
              <a:rPr lang="en">
                <a:solidFill>
                  <a:schemeClr val="dk1"/>
                </a:solidFill>
              </a:rPr>
              <a:t>Δη=0.1</a:t>
            </a:r>
            <a:endParaRPr sz="1600">
              <a:solidFill>
                <a:schemeClr val="dk1"/>
              </a:solidFill>
            </a:endParaRPr>
          </a:p>
          <a:p>
            <a:pPr marL="0" lvl="0" indent="0" algn="l" rtl="0">
              <a:spcBef>
                <a:spcPts val="0"/>
              </a:spcBef>
              <a:spcAft>
                <a:spcPts val="0"/>
              </a:spcAft>
              <a:buNone/>
            </a:pPr>
            <a:endParaRPr>
              <a:solidFill>
                <a:schemeClr val="dk1"/>
              </a:solidFill>
            </a:endParaRPr>
          </a:p>
        </p:txBody>
      </p:sp>
      <p:grpSp>
        <p:nvGrpSpPr>
          <p:cNvPr id="288" name="Google Shape;288;p36"/>
          <p:cNvGrpSpPr/>
          <p:nvPr/>
        </p:nvGrpSpPr>
        <p:grpSpPr>
          <a:xfrm>
            <a:off x="168495" y="2812250"/>
            <a:ext cx="3713832" cy="1783550"/>
            <a:chOff x="5179275" y="2244675"/>
            <a:chExt cx="3315625" cy="1783550"/>
          </a:xfrm>
        </p:grpSpPr>
        <p:grpSp>
          <p:nvGrpSpPr>
            <p:cNvPr id="289" name="Google Shape;289;p36"/>
            <p:cNvGrpSpPr/>
            <p:nvPr/>
          </p:nvGrpSpPr>
          <p:grpSpPr>
            <a:xfrm>
              <a:off x="5179275" y="2244675"/>
              <a:ext cx="3194100" cy="1783550"/>
              <a:chOff x="5179075" y="2092325"/>
              <a:chExt cx="3194100" cy="1783550"/>
            </a:xfrm>
          </p:grpSpPr>
          <p:cxnSp>
            <p:nvCxnSpPr>
              <p:cNvPr id="290" name="Google Shape;290;p36"/>
              <p:cNvCxnSpPr/>
              <p:nvPr/>
            </p:nvCxnSpPr>
            <p:spPr>
              <a:xfrm rot="10800000">
                <a:off x="5179075" y="3441025"/>
                <a:ext cx="3194100" cy="7200"/>
              </a:xfrm>
              <a:prstGeom prst="straightConnector1">
                <a:avLst/>
              </a:prstGeom>
              <a:noFill/>
              <a:ln w="19050" cap="flat" cmpd="sng">
                <a:solidFill>
                  <a:schemeClr val="dk1"/>
                </a:solidFill>
                <a:prstDash val="solid"/>
                <a:round/>
                <a:headEnd type="none" w="med" len="med"/>
                <a:tailEnd type="none" w="med" len="med"/>
              </a:ln>
            </p:spPr>
          </p:cxnSp>
          <p:sp>
            <p:nvSpPr>
              <p:cNvPr id="291" name="Google Shape;291;p36"/>
              <p:cNvSpPr/>
              <p:nvPr/>
            </p:nvSpPr>
            <p:spPr>
              <a:xfrm>
                <a:off x="5652025" y="2386825"/>
                <a:ext cx="2248200" cy="89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6"/>
              <p:cNvSpPr/>
              <p:nvPr/>
            </p:nvSpPr>
            <p:spPr>
              <a:xfrm>
                <a:off x="6659025" y="2386825"/>
                <a:ext cx="234600" cy="896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3" name="Google Shape;293;p36"/>
              <p:cNvCxnSpPr/>
              <p:nvPr/>
            </p:nvCxnSpPr>
            <p:spPr>
              <a:xfrm rot="10031744" flipH="1">
                <a:off x="6758751" y="3350477"/>
                <a:ext cx="6768" cy="180000"/>
              </a:xfrm>
              <a:prstGeom prst="straightConnector1">
                <a:avLst/>
              </a:prstGeom>
              <a:noFill/>
              <a:ln w="19050" cap="flat" cmpd="sng">
                <a:solidFill>
                  <a:schemeClr val="dk1"/>
                </a:solidFill>
                <a:prstDash val="solid"/>
                <a:round/>
                <a:headEnd type="none" w="med" len="med"/>
                <a:tailEnd type="none" w="med" len="med"/>
              </a:ln>
            </p:spPr>
          </p:cxnSp>
          <p:cxnSp>
            <p:nvCxnSpPr>
              <p:cNvPr id="294" name="Google Shape;294;p36"/>
              <p:cNvCxnSpPr/>
              <p:nvPr/>
            </p:nvCxnSpPr>
            <p:spPr>
              <a:xfrm rot="10031744" flipH="1">
                <a:off x="7900151" y="3354627"/>
                <a:ext cx="6768" cy="180000"/>
              </a:xfrm>
              <a:prstGeom prst="straightConnector1">
                <a:avLst/>
              </a:prstGeom>
              <a:noFill/>
              <a:ln w="19050" cap="flat" cmpd="sng">
                <a:solidFill>
                  <a:schemeClr val="dk1"/>
                </a:solidFill>
                <a:prstDash val="solid"/>
                <a:round/>
                <a:headEnd type="none" w="med" len="med"/>
                <a:tailEnd type="none" w="med" len="med"/>
              </a:ln>
            </p:spPr>
          </p:cxnSp>
          <p:cxnSp>
            <p:nvCxnSpPr>
              <p:cNvPr id="295" name="Google Shape;295;p36"/>
              <p:cNvCxnSpPr/>
              <p:nvPr/>
            </p:nvCxnSpPr>
            <p:spPr>
              <a:xfrm rot="10031744" flipH="1">
                <a:off x="5651951" y="3354627"/>
                <a:ext cx="6768" cy="180000"/>
              </a:xfrm>
              <a:prstGeom prst="straightConnector1">
                <a:avLst/>
              </a:prstGeom>
              <a:noFill/>
              <a:ln w="19050" cap="flat" cmpd="sng">
                <a:solidFill>
                  <a:schemeClr val="dk1"/>
                </a:solidFill>
                <a:prstDash val="solid"/>
                <a:round/>
                <a:headEnd type="none" w="med" len="med"/>
                <a:tailEnd type="none" w="med" len="med"/>
              </a:ln>
            </p:spPr>
          </p:cxnSp>
          <p:sp>
            <p:nvSpPr>
              <p:cNvPr id="296" name="Google Shape;296;p36"/>
              <p:cNvSpPr txBox="1"/>
              <p:nvPr/>
            </p:nvSpPr>
            <p:spPr>
              <a:xfrm>
                <a:off x="5280219" y="3477175"/>
                <a:ext cx="2992200" cy="3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-1.5		            0		        1.5</a:t>
                </a:r>
                <a:endParaRPr/>
              </a:p>
            </p:txBody>
          </p:sp>
          <p:sp>
            <p:nvSpPr>
              <p:cNvPr id="297" name="Google Shape;297;p36"/>
              <p:cNvSpPr txBox="1"/>
              <p:nvPr/>
            </p:nvSpPr>
            <p:spPr>
              <a:xfrm>
                <a:off x="6248475" y="2092325"/>
                <a:ext cx="1055700" cy="22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TPC</a:t>
                </a:r>
                <a:endParaRPr/>
              </a:p>
            </p:txBody>
          </p:sp>
          <p:sp>
            <p:nvSpPr>
              <p:cNvPr id="298" name="Google Shape;298;p36"/>
              <p:cNvSpPr txBox="1"/>
              <p:nvPr/>
            </p:nvSpPr>
            <p:spPr>
              <a:xfrm>
                <a:off x="5794775" y="2721025"/>
                <a:ext cx="675900" cy="22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West</a:t>
                </a:r>
                <a:endParaRPr/>
              </a:p>
            </p:txBody>
          </p:sp>
          <p:sp>
            <p:nvSpPr>
              <p:cNvPr id="299" name="Google Shape;299;p36"/>
              <p:cNvSpPr txBox="1"/>
              <p:nvPr/>
            </p:nvSpPr>
            <p:spPr>
              <a:xfrm>
                <a:off x="7081975" y="2721025"/>
                <a:ext cx="675900" cy="22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East</a:t>
                </a:r>
                <a:endParaRPr/>
              </a:p>
            </p:txBody>
          </p:sp>
          <p:sp>
            <p:nvSpPr>
              <p:cNvPr id="300" name="Google Shape;300;p36"/>
              <p:cNvSpPr txBox="1"/>
              <p:nvPr/>
            </p:nvSpPr>
            <p:spPr>
              <a:xfrm>
                <a:off x="6575025" y="2634925"/>
                <a:ext cx="50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Δη</a:t>
                </a:r>
                <a:endParaRPr/>
              </a:p>
            </p:txBody>
          </p:sp>
        </p:grpSp>
        <p:sp>
          <p:nvSpPr>
            <p:cNvPr id="301" name="Google Shape;301;p36"/>
            <p:cNvSpPr txBox="1"/>
            <p:nvPr/>
          </p:nvSpPr>
          <p:spPr>
            <a:xfrm>
              <a:off x="8185000" y="3552950"/>
              <a:ext cx="30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η</a:t>
              </a:r>
              <a:endParaRPr/>
            </a:p>
          </p:txBody>
        </p:sp>
      </p:grpSp>
      <p:pic>
        <p:nvPicPr>
          <p:cNvPr id="302" name="Google Shape;302;p36"/>
          <p:cNvPicPr preferRelativeResize="0"/>
          <p:nvPr/>
        </p:nvPicPr>
        <p:blipFill rotWithShape="1">
          <a:blip r:embed="rId4">
            <a:alphaModFix/>
          </a:blip>
          <a:srcRect l="18052"/>
          <a:stretch/>
        </p:blipFill>
        <p:spPr>
          <a:xfrm>
            <a:off x="4681475" y="86150"/>
            <a:ext cx="4462526" cy="3888195"/>
          </a:xfrm>
          <a:prstGeom prst="rect">
            <a:avLst/>
          </a:prstGeom>
          <a:noFill/>
          <a:ln>
            <a:noFill/>
          </a:ln>
        </p:spPr>
      </p:pic>
      <p:sp>
        <p:nvSpPr>
          <p:cNvPr id="303" name="Google Shape;303;p36"/>
          <p:cNvSpPr txBox="1"/>
          <p:nvPr/>
        </p:nvSpPr>
        <p:spPr>
          <a:xfrm>
            <a:off x="3728425" y="3842725"/>
            <a:ext cx="5350200" cy="10491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solidFill>
                  <a:schemeClr val="dk1"/>
                </a:solidFill>
              </a:rPr>
              <a:t>We do not measure the Ψ</a:t>
            </a:r>
            <a:r>
              <a:rPr lang="en" b="1" baseline="-25000">
                <a:solidFill>
                  <a:schemeClr val="dk1"/>
                </a:solidFill>
              </a:rPr>
              <a:t>3</a:t>
            </a:r>
            <a:r>
              <a:rPr lang="en" b="1">
                <a:solidFill>
                  <a:schemeClr val="dk1"/>
                </a:solidFill>
              </a:rPr>
              <a:t> </a:t>
            </a:r>
            <a:r>
              <a:rPr lang="en">
                <a:solidFill>
                  <a:schemeClr val="dk1"/>
                </a:solidFill>
              </a:rPr>
              <a:t>resolution after to 60% centrality</a:t>
            </a:r>
            <a:endParaRPr>
              <a:solidFill>
                <a:schemeClr val="dk1"/>
              </a:solidFill>
            </a:endParaRPr>
          </a:p>
          <a:p>
            <a:pPr marL="457200" lvl="0" indent="-317500" algn="l" rtl="0">
              <a:lnSpc>
                <a:spcPct val="150000"/>
              </a:lnSpc>
              <a:spcBef>
                <a:spcPts val="0"/>
              </a:spcBef>
              <a:spcAft>
                <a:spcPts val="0"/>
              </a:spcAft>
              <a:buSzPts val="1400"/>
              <a:buChar char="●"/>
            </a:pPr>
            <a:r>
              <a:rPr lang="en">
                <a:solidFill>
                  <a:schemeClr val="dk1"/>
                </a:solidFill>
              </a:rPr>
              <a:t>Ψ</a:t>
            </a:r>
            <a:r>
              <a:rPr lang="en" b="1" baseline="-25000">
                <a:solidFill>
                  <a:schemeClr val="dk1"/>
                </a:solidFill>
              </a:rPr>
              <a:t>3</a:t>
            </a:r>
            <a:r>
              <a:rPr lang="en" b="1">
                <a:solidFill>
                  <a:schemeClr val="dk1"/>
                </a:solidFill>
              </a:rPr>
              <a:t> </a:t>
            </a:r>
            <a:r>
              <a:rPr lang="en"/>
              <a:t>resolution are smaller than </a:t>
            </a:r>
            <a:r>
              <a:rPr lang="en">
                <a:solidFill>
                  <a:schemeClr val="dk1"/>
                </a:solidFill>
              </a:rPr>
              <a:t>Ψ</a:t>
            </a:r>
            <a:r>
              <a:rPr lang="en" b="1" baseline="-25000">
                <a:solidFill>
                  <a:schemeClr val="dk1"/>
                </a:solidFill>
              </a:rPr>
              <a:t>2</a:t>
            </a:r>
            <a:r>
              <a:rPr lang="en"/>
              <a:t> </a:t>
            </a:r>
            <a:endParaRPr/>
          </a:p>
          <a:p>
            <a:pPr marL="457200" lvl="0" indent="-317500" algn="l" rtl="0">
              <a:spcBef>
                <a:spcPts val="0"/>
              </a:spcBef>
              <a:spcAft>
                <a:spcPts val="0"/>
              </a:spcAft>
              <a:buSzPts val="1400"/>
              <a:buChar char="●"/>
            </a:pPr>
            <a:r>
              <a:rPr lang="en"/>
              <a:t>Good agreement between R</a:t>
            </a:r>
            <a:r>
              <a:rPr lang="en" baseline="-25000"/>
              <a:t>MC</a:t>
            </a:r>
            <a:r>
              <a:rPr lang="en"/>
              <a:t>(</a:t>
            </a:r>
            <a:r>
              <a:rPr lang="en">
                <a:solidFill>
                  <a:schemeClr val="dk1"/>
                </a:solidFill>
              </a:rPr>
              <a:t>Ψ</a:t>
            </a:r>
            <a:r>
              <a:rPr lang="en" b="1" baseline="-25000">
                <a:solidFill>
                  <a:schemeClr val="dk1"/>
                </a:solidFill>
              </a:rPr>
              <a:t>n</a:t>
            </a:r>
            <a:r>
              <a:rPr lang="en"/>
              <a:t>) and </a:t>
            </a:r>
            <a:r>
              <a:rPr lang="en">
                <a:solidFill>
                  <a:schemeClr val="dk1"/>
                </a:solidFill>
              </a:rPr>
              <a:t>R</a:t>
            </a:r>
            <a:r>
              <a:rPr lang="en" baseline="-25000">
                <a:solidFill>
                  <a:schemeClr val="dk1"/>
                </a:solidFill>
              </a:rPr>
              <a:t>reco</a:t>
            </a:r>
            <a:r>
              <a:rPr lang="en">
                <a:solidFill>
                  <a:schemeClr val="dk1"/>
                </a:solidFill>
              </a:rPr>
              <a:t>(Ψ</a:t>
            </a:r>
            <a:r>
              <a:rPr lang="en" b="1" baseline="-25000">
                <a:solidFill>
                  <a:schemeClr val="dk1"/>
                </a:solidFill>
              </a:rPr>
              <a:t>n</a:t>
            </a:r>
            <a:r>
              <a:rPr lang="en">
                <a:solidFill>
                  <a:schemeClr val="dk1"/>
                </a:solidFill>
              </a:rPr>
              <a:t>)</a:t>
            </a:r>
            <a:r>
              <a:rPr lang="en"/>
              <a:t>  </a:t>
            </a:r>
            <a:endParaRPr/>
          </a:p>
        </p:txBody>
      </p:sp>
      <p:sp>
        <p:nvSpPr>
          <p:cNvPr id="304" name="Google Shape;304;p36"/>
          <p:cNvSpPr txBox="1"/>
          <p:nvPr/>
        </p:nvSpPr>
        <p:spPr>
          <a:xfrm rot="-5400000">
            <a:off x="4063525" y="542000"/>
            <a:ext cx="1343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Resolution</a:t>
            </a:r>
            <a:endParaRPr sz="1800">
              <a:solidFill>
                <a:schemeClr val="dk1"/>
              </a:solidFill>
            </a:endParaRPr>
          </a:p>
        </p:txBody>
      </p:sp>
      <p:pic>
        <p:nvPicPr>
          <p:cNvPr id="305" name="Google Shape;305;p36" descr="v_n =\frac{ \langle\cos[n(\phi - \Psi^{EP}_n)]\rangle } {\sqrt{\left\langle \cos{[n(\Psi_{n,a} - \Psi_{n,b} )]}\right\rangle}}" title="MathEquation,#000000"/>
          <p:cNvPicPr preferRelativeResize="0"/>
          <p:nvPr/>
        </p:nvPicPr>
        <p:blipFill>
          <a:blip r:embed="rId5">
            <a:alphaModFix/>
          </a:blip>
          <a:stretch>
            <a:fillRect/>
          </a:stretch>
        </p:blipFill>
        <p:spPr>
          <a:xfrm>
            <a:off x="183325" y="1963927"/>
            <a:ext cx="2496018" cy="572700"/>
          </a:xfrm>
          <a:prstGeom prst="rect">
            <a:avLst/>
          </a:prstGeom>
          <a:noFill/>
          <a:ln>
            <a:noFill/>
          </a:ln>
        </p:spPr>
      </p:pic>
      <p:sp>
        <p:nvSpPr>
          <p:cNvPr id="306" name="Google Shape;306;p36"/>
          <p:cNvSpPr txBox="1"/>
          <p:nvPr/>
        </p:nvSpPr>
        <p:spPr>
          <a:xfrm>
            <a:off x="116675" y="1653950"/>
            <a:ext cx="456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Anisotropic flow is measured as follows:</a:t>
            </a:r>
            <a:endParaRPr/>
          </a:p>
        </p:txBody>
      </p:sp>
      <p:sp>
        <p:nvSpPr>
          <p:cNvPr id="307" name="Google Shape;30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7"/>
          <p:cNvPicPr preferRelativeResize="0"/>
          <p:nvPr/>
        </p:nvPicPr>
        <p:blipFill rotWithShape="1">
          <a:blip r:embed="rId3">
            <a:alphaModFix/>
          </a:blip>
          <a:srcRect/>
          <a:stretch/>
        </p:blipFill>
        <p:spPr>
          <a:xfrm>
            <a:off x="0" y="486000"/>
            <a:ext cx="6374851" cy="2356325"/>
          </a:xfrm>
          <a:prstGeom prst="rect">
            <a:avLst/>
          </a:prstGeom>
          <a:noFill/>
          <a:ln>
            <a:noFill/>
          </a:ln>
        </p:spPr>
      </p:pic>
      <p:pic>
        <p:nvPicPr>
          <p:cNvPr id="313" name="Google Shape;313;p37"/>
          <p:cNvPicPr preferRelativeResize="0"/>
          <p:nvPr/>
        </p:nvPicPr>
        <p:blipFill rotWithShape="1">
          <a:blip r:embed="rId4">
            <a:alphaModFix/>
          </a:blip>
          <a:srcRect/>
          <a:stretch/>
        </p:blipFill>
        <p:spPr>
          <a:xfrm>
            <a:off x="0" y="2787175"/>
            <a:ext cx="6374851" cy="2356325"/>
          </a:xfrm>
          <a:prstGeom prst="rect">
            <a:avLst/>
          </a:prstGeom>
          <a:noFill/>
          <a:ln>
            <a:noFill/>
          </a:ln>
        </p:spPr>
      </p:pic>
      <p:sp>
        <p:nvSpPr>
          <p:cNvPr id="314" name="Google Shape;314;p37"/>
          <p:cNvSpPr txBox="1"/>
          <p:nvPr/>
        </p:nvSpPr>
        <p:spPr>
          <a:xfrm>
            <a:off x="7064400" y="1350950"/>
            <a:ext cx="18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315" name="Google Shape;315;p37"/>
          <p:cNvSpPr txBox="1"/>
          <p:nvPr/>
        </p:nvSpPr>
        <p:spPr>
          <a:xfrm>
            <a:off x="6374850" y="602300"/>
            <a:ext cx="26031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Cuts: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Charged particles only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sz="1600">
                <a:latin typeface="Lato"/>
                <a:ea typeface="Lato"/>
                <a:cs typeface="Lato"/>
                <a:sym typeface="Lato"/>
              </a:rPr>
              <a:t>Primary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|η|&lt;1.5</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sz="1600">
                <a:latin typeface="Lato"/>
                <a:ea typeface="Lato"/>
                <a:cs typeface="Lato"/>
                <a:sym typeface="Lato"/>
              </a:rPr>
              <a:t>Δ η =  0,1</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a:t>
            </a:r>
            <a:r>
              <a:rPr lang="en" baseline="-25000">
                <a:latin typeface="Lato"/>
                <a:ea typeface="Lato"/>
                <a:cs typeface="Lato"/>
                <a:sym typeface="Lato"/>
              </a:rPr>
              <a:t>T</a:t>
            </a:r>
            <a:r>
              <a:rPr lang="en">
                <a:latin typeface="Lato"/>
                <a:ea typeface="Lato"/>
                <a:cs typeface="Lato"/>
                <a:sym typeface="Lato"/>
              </a:rPr>
              <a:t> &gt;0.2 GeV/c</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|DCA|&lt;3σ</a:t>
            </a:r>
            <a:endParaRPr>
              <a:latin typeface="Lato"/>
              <a:ea typeface="Lato"/>
              <a:cs typeface="Lato"/>
              <a:sym typeface="Lato"/>
            </a:endParaRPr>
          </a:p>
          <a:p>
            <a:pPr marL="457200" lvl="0" indent="-330200" algn="l" rtl="0">
              <a:spcBef>
                <a:spcPts val="0"/>
              </a:spcBef>
              <a:spcAft>
                <a:spcPts val="0"/>
              </a:spcAft>
              <a:buSzPts val="1600"/>
              <a:buFont typeface="Lato"/>
              <a:buChar char="●"/>
            </a:pPr>
            <a:r>
              <a:rPr lang="en">
                <a:latin typeface="Lato"/>
                <a:ea typeface="Lato"/>
                <a:cs typeface="Lato"/>
                <a:sym typeface="Lato"/>
              </a:rPr>
              <a:t>nTPC hits ≥ 1</a:t>
            </a:r>
            <a:r>
              <a:rPr lang="en" sz="1600">
                <a:latin typeface="Lato"/>
                <a:ea typeface="Lato"/>
                <a:cs typeface="Lato"/>
                <a:sym typeface="Lato"/>
              </a:rPr>
              <a:t>6</a:t>
            </a:r>
            <a:endParaRPr sz="1600">
              <a:latin typeface="Lato"/>
              <a:ea typeface="Lato"/>
              <a:cs typeface="Lato"/>
              <a:sym typeface="Lato"/>
            </a:endParaRPr>
          </a:p>
          <a:p>
            <a:pPr marL="457200" lvl="0" indent="-330200" algn="l" rtl="0">
              <a:spcBef>
                <a:spcPts val="0"/>
              </a:spcBef>
              <a:spcAft>
                <a:spcPts val="0"/>
              </a:spcAft>
              <a:buSzPts val="1600"/>
              <a:buFont typeface="Lato"/>
              <a:buChar char="●"/>
            </a:pPr>
            <a:r>
              <a:rPr lang="en">
                <a:solidFill>
                  <a:schemeClr val="dk1"/>
                </a:solidFill>
                <a:latin typeface="Lato"/>
                <a:ea typeface="Lato"/>
                <a:cs typeface="Lato"/>
                <a:sym typeface="Lato"/>
              </a:rPr>
              <a:t>PID: PDG code</a:t>
            </a:r>
            <a:endParaRPr sz="1600">
              <a:latin typeface="Lato"/>
              <a:ea typeface="Lato"/>
              <a:cs typeface="Lato"/>
              <a:sym typeface="Lato"/>
            </a:endParaRPr>
          </a:p>
        </p:txBody>
      </p:sp>
      <p:sp>
        <p:nvSpPr>
          <p:cNvPr id="316" name="Google Shape;316;p37"/>
          <p:cNvSpPr txBox="1">
            <a:spLocks noGrp="1"/>
          </p:cNvSpPr>
          <p:nvPr>
            <p:ph type="title"/>
          </p:nvPr>
        </p:nvSpPr>
        <p:spPr>
          <a:xfrm>
            <a:off x="727650" y="0"/>
            <a:ext cx="7688700" cy="4860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Comparison of Reco and MC: v</a:t>
            </a:r>
            <a:r>
              <a:rPr lang="en" baseline="-25000"/>
              <a:t>2</a:t>
            </a:r>
            <a:r>
              <a:rPr lang="en"/>
              <a:t> eta-sub EP</a:t>
            </a:r>
            <a:endParaRPr sz="2550"/>
          </a:p>
        </p:txBody>
      </p:sp>
      <p:sp>
        <p:nvSpPr>
          <p:cNvPr id="317" name="Google Shape;317;p37"/>
          <p:cNvSpPr txBox="1"/>
          <p:nvPr/>
        </p:nvSpPr>
        <p:spPr>
          <a:xfrm>
            <a:off x="6374850" y="3045475"/>
            <a:ext cx="2769300" cy="16785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a:t>good agreement of the v</a:t>
            </a:r>
            <a:r>
              <a:rPr lang="en" baseline="-25000"/>
              <a:t>2,mc</a:t>
            </a:r>
            <a:r>
              <a:rPr lang="en"/>
              <a:t> with v</a:t>
            </a:r>
            <a:r>
              <a:rPr lang="en" baseline="-25000"/>
              <a:t>2,reco</a:t>
            </a:r>
            <a:r>
              <a:rPr lang="en"/>
              <a:t> data</a:t>
            </a:r>
            <a:endParaRPr/>
          </a:p>
          <a:p>
            <a:pPr marL="457200" lvl="0" indent="0" algn="l" rtl="0">
              <a:lnSpc>
                <a:spcPct val="100000"/>
              </a:lnSpc>
              <a:spcBef>
                <a:spcPts val="0"/>
              </a:spcBef>
              <a:spcAft>
                <a:spcPts val="0"/>
              </a:spcAft>
              <a:buNone/>
            </a:pPr>
            <a:endParaRPr/>
          </a:p>
          <a:p>
            <a:pPr marL="457200" lvl="0" indent="-317500" algn="l" rtl="0">
              <a:lnSpc>
                <a:spcPct val="100000"/>
              </a:lnSpc>
              <a:spcBef>
                <a:spcPts val="0"/>
              </a:spcBef>
              <a:spcAft>
                <a:spcPts val="0"/>
              </a:spcAft>
              <a:buSzPts val="1400"/>
              <a:buChar char="❏"/>
            </a:pPr>
            <a:r>
              <a:rPr lang="en"/>
              <a:t>The difference at large p</a:t>
            </a:r>
            <a:r>
              <a:rPr lang="en" baseline="-25000"/>
              <a:t>T</a:t>
            </a:r>
            <a:r>
              <a:rPr lang="en"/>
              <a:t> between </a:t>
            </a:r>
            <a:r>
              <a:rPr lang="en">
                <a:solidFill>
                  <a:schemeClr val="dk1"/>
                </a:solidFill>
              </a:rPr>
              <a:t>v</a:t>
            </a:r>
            <a:r>
              <a:rPr lang="en" baseline="-25000">
                <a:solidFill>
                  <a:schemeClr val="dk1"/>
                </a:solidFill>
              </a:rPr>
              <a:t>2,mc</a:t>
            </a:r>
            <a:r>
              <a:rPr lang="en">
                <a:solidFill>
                  <a:schemeClr val="dk1"/>
                </a:solidFill>
              </a:rPr>
              <a:t> and v</a:t>
            </a:r>
            <a:r>
              <a:rPr lang="en" baseline="-25000">
                <a:solidFill>
                  <a:schemeClr val="dk1"/>
                </a:solidFill>
              </a:rPr>
              <a:t>2,reco</a:t>
            </a:r>
            <a:r>
              <a:rPr lang="en">
                <a:solidFill>
                  <a:schemeClr val="dk1"/>
                </a:solidFill>
              </a:rPr>
              <a:t> (non-flow?)</a:t>
            </a:r>
            <a:endParaRPr/>
          </a:p>
        </p:txBody>
      </p:sp>
      <p:sp>
        <p:nvSpPr>
          <p:cNvPr id="318" name="Google Shape;318;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4" name="Google Shape;314;p37"/>
          <p:cNvSpPr txBox="1"/>
          <p:nvPr/>
        </p:nvSpPr>
        <p:spPr bwMode="auto">
          <a:xfrm>
            <a:off x="7064400" y="1350950"/>
            <a:ext cx="1850400" cy="461635"/>
          </a:xfrm>
          <a:prstGeom prst="rect">
            <a:avLst/>
          </a:prstGeom>
          <a:noFill/>
          <a:ln>
            <a:noFill/>
          </a:ln>
        </p:spPr>
        <p:txBody>
          <a:bodyPr spcFirstLastPara="1" wrap="square" lIns="91425" tIns="91425" rIns="91425" bIns="91425" anchor="t" anchorCtr="0">
            <a:spAutoFit/>
          </a:bodyPr>
          <a:lstStyle/>
          <a:p>
            <a:pPr defTabSz="685800">
              <a:buClrTx/>
              <a:defRPr/>
            </a:pPr>
            <a:endParaRPr sz="1800">
              <a:solidFill>
                <a:prstClr val="black"/>
              </a:solidFill>
              <a:latin typeface="Lato"/>
              <a:ea typeface="Lato"/>
              <a:cs typeface="Lato"/>
            </a:endParaRPr>
          </a:p>
        </p:txBody>
      </p:sp>
      <p:sp>
        <p:nvSpPr>
          <p:cNvPr id="315" name="Google Shape;315;p37"/>
          <p:cNvSpPr txBox="1"/>
          <p:nvPr/>
        </p:nvSpPr>
        <p:spPr bwMode="auto">
          <a:xfrm>
            <a:off x="6374850" y="602300"/>
            <a:ext cx="2603100" cy="2262127"/>
          </a:xfrm>
          <a:prstGeom prst="rect">
            <a:avLst/>
          </a:prstGeom>
          <a:noFill/>
          <a:ln>
            <a:noFill/>
          </a:ln>
        </p:spPr>
        <p:txBody>
          <a:bodyPr spcFirstLastPara="1" wrap="square" lIns="91425" tIns="91425" rIns="91425" bIns="91425" anchor="t" anchorCtr="0">
            <a:spAutoFit/>
          </a:bodyPr>
          <a:lstStyle/>
          <a:p>
            <a:pPr defTabSz="685800">
              <a:buClrTx/>
              <a:defRPr/>
            </a:pPr>
            <a:r>
              <a:rPr lang="en" sz="1500">
                <a:solidFill>
                  <a:prstClr val="black"/>
                </a:solidFill>
                <a:latin typeface="Lato"/>
                <a:ea typeface="Lato"/>
                <a:cs typeface="Lato"/>
              </a:rPr>
              <a:t>Cuts:</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Charged particles only</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Primary</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|η|&lt;1.5</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Δ η = 0,1</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p</a:t>
            </a:r>
            <a:r>
              <a:rPr lang="en" sz="1500" baseline="-25000">
                <a:solidFill>
                  <a:prstClr val="black"/>
                </a:solidFill>
                <a:latin typeface="Lato"/>
                <a:ea typeface="Lato"/>
                <a:cs typeface="Lato"/>
              </a:rPr>
              <a:t>T</a:t>
            </a:r>
            <a:r>
              <a:rPr lang="en" sz="1500">
                <a:solidFill>
                  <a:prstClr val="black"/>
                </a:solidFill>
                <a:latin typeface="Lato"/>
                <a:ea typeface="Lato"/>
                <a:cs typeface="Lato"/>
              </a:rPr>
              <a:t> &gt;0.2 GeV/c</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|DCA|&lt;3σ</a:t>
            </a:r>
            <a:endParaRPr sz="1500">
              <a:solidFill>
                <a:prstClr val="black"/>
              </a:solidFill>
              <a:latin typeface="Lato"/>
              <a:ea typeface="Lato"/>
              <a:cs typeface="Lato"/>
            </a:endParaRPr>
          </a:p>
          <a:p>
            <a:pPr marL="457189" indent="-330192" defTabSz="685800">
              <a:buClrTx/>
              <a:buSzPts val="1600"/>
              <a:buFont typeface="Lato"/>
              <a:buChar char="●"/>
              <a:defRPr/>
            </a:pPr>
            <a:r>
              <a:rPr lang="en" sz="1500">
                <a:solidFill>
                  <a:prstClr val="black"/>
                </a:solidFill>
                <a:latin typeface="Lato"/>
                <a:ea typeface="Lato"/>
                <a:cs typeface="Lato"/>
              </a:rPr>
              <a:t>nTPC hits ≥ 16</a:t>
            </a:r>
            <a:endParaRPr sz="1500">
              <a:solidFill>
                <a:prstClr val="black"/>
              </a:solidFill>
              <a:latin typeface="Lato"/>
              <a:ea typeface="Lato"/>
              <a:cs typeface="Lato"/>
            </a:endParaRPr>
          </a:p>
          <a:p>
            <a:pPr marL="457189" indent="-330192" defTabSz="685800">
              <a:buClrTx/>
              <a:buSzPts val="1600"/>
              <a:buFont typeface="Lato"/>
              <a:buChar char="●"/>
              <a:defRPr/>
            </a:pPr>
            <a:r>
              <a:rPr lang="en" sz="1500">
                <a:solidFill>
                  <a:prstClr val="black"/>
                </a:solidFill>
                <a:latin typeface="Lato"/>
                <a:ea typeface="Lato"/>
                <a:cs typeface="Lato"/>
              </a:rPr>
              <a:t>PID: PDG code</a:t>
            </a:r>
            <a:endParaRPr sz="1500">
              <a:solidFill>
                <a:prstClr val="black"/>
              </a:solidFill>
              <a:latin typeface="Lato"/>
              <a:ea typeface="Lato"/>
              <a:cs typeface="Lato"/>
            </a:endParaRPr>
          </a:p>
        </p:txBody>
      </p:sp>
      <p:sp>
        <p:nvSpPr>
          <p:cNvPr id="316" name="Google Shape;316;p37"/>
          <p:cNvSpPr txBox="1">
            <a:spLocks noGrp="1"/>
          </p:cNvSpPr>
          <p:nvPr>
            <p:ph type="title"/>
          </p:nvPr>
        </p:nvSpPr>
        <p:spPr bwMode="auto">
          <a:xfrm>
            <a:off x="727650" y="0"/>
            <a:ext cx="7688700" cy="486000"/>
          </a:xfrm>
          <a:prstGeom prst="rect">
            <a:avLst/>
          </a:prstGeom>
          <a:noFill/>
        </p:spPr>
        <p:txBody>
          <a:bodyPr spcFirstLastPara="1" vert="horz" wrap="square" lIns="91425" tIns="91425" rIns="91425" bIns="91425" rtlCol="0" anchor="t" anchorCtr="0">
            <a:normAutofit fontScale="90000"/>
          </a:bodyPr>
          <a:lstStyle/>
          <a:p>
            <a:pPr>
              <a:defRPr/>
            </a:pPr>
            <a:r>
              <a:rPr lang="en" b="1"/>
              <a:t>Comparison of Reco and MC: v</a:t>
            </a:r>
            <a:r>
              <a:rPr lang="en" b="1" baseline="-25000"/>
              <a:t>2</a:t>
            </a:r>
            <a:r>
              <a:rPr lang="en" b="1"/>
              <a:t> eta-sub EP</a:t>
            </a:r>
            <a:endParaRPr sz="2550" b="1"/>
          </a:p>
        </p:txBody>
      </p:sp>
      <p:sp>
        <p:nvSpPr>
          <p:cNvPr id="317" name="Google Shape;317;p37"/>
          <p:cNvSpPr txBox="1"/>
          <p:nvPr/>
        </p:nvSpPr>
        <p:spPr bwMode="auto">
          <a:xfrm>
            <a:off x="6374850" y="2990296"/>
            <a:ext cx="2769300" cy="1678500"/>
          </a:xfrm>
          <a:prstGeom prst="rect">
            <a:avLst/>
          </a:prstGeom>
          <a:noFill/>
          <a:ln>
            <a:noFill/>
          </a:ln>
        </p:spPr>
        <p:txBody>
          <a:bodyPr spcFirstLastPara="1" wrap="square" lIns="91425" tIns="91425" rIns="91425" bIns="91425" anchor="t" anchorCtr="0">
            <a:noAutofit/>
          </a:bodyPr>
          <a:lstStyle/>
          <a:p>
            <a:pPr marL="457189" indent="-317492" defTabSz="685800">
              <a:buClrTx/>
              <a:buSzPts val="1400"/>
              <a:buFontTx/>
              <a:buChar char="❏"/>
              <a:defRPr/>
            </a:pPr>
            <a:r>
              <a:rPr lang="en" sz="1500">
                <a:solidFill>
                  <a:prstClr val="black"/>
                </a:solidFill>
                <a:latin typeface="Calibri"/>
              </a:rPr>
              <a:t>good agreement of the v</a:t>
            </a:r>
            <a:r>
              <a:rPr lang="en" sz="1500" baseline="-25000">
                <a:solidFill>
                  <a:prstClr val="black"/>
                </a:solidFill>
                <a:latin typeface="Calibri"/>
              </a:rPr>
              <a:t>2,mc</a:t>
            </a:r>
            <a:r>
              <a:rPr lang="en" sz="1500">
                <a:solidFill>
                  <a:prstClr val="black"/>
                </a:solidFill>
                <a:latin typeface="Calibri"/>
              </a:rPr>
              <a:t> with v</a:t>
            </a:r>
            <a:r>
              <a:rPr lang="en" sz="1500" baseline="-25000">
                <a:solidFill>
                  <a:prstClr val="black"/>
                </a:solidFill>
                <a:latin typeface="Calibri"/>
              </a:rPr>
              <a:t>2,reco</a:t>
            </a:r>
            <a:r>
              <a:rPr lang="en" sz="1500">
                <a:solidFill>
                  <a:prstClr val="black"/>
                </a:solidFill>
                <a:latin typeface="Calibri"/>
              </a:rPr>
              <a:t> data</a:t>
            </a:r>
            <a:endParaRPr sz="1500">
              <a:solidFill>
                <a:prstClr val="black"/>
              </a:solidFill>
              <a:latin typeface="Calibri"/>
            </a:endParaRPr>
          </a:p>
          <a:p>
            <a:pPr marL="457189" defTabSz="685800">
              <a:buClrTx/>
              <a:defRPr/>
            </a:pPr>
            <a:endParaRPr sz="1500">
              <a:solidFill>
                <a:prstClr val="black"/>
              </a:solidFill>
              <a:latin typeface="Calibri"/>
            </a:endParaRPr>
          </a:p>
          <a:p>
            <a:pPr marL="457189" indent="-317492" defTabSz="685800">
              <a:buClrTx/>
              <a:buSzPts val="1400"/>
              <a:buFontTx/>
              <a:buChar char="❏"/>
              <a:defRPr/>
            </a:pPr>
            <a:r>
              <a:rPr lang="en" sz="1500">
                <a:solidFill>
                  <a:prstClr val="black"/>
                </a:solidFill>
                <a:latin typeface="Calibri"/>
              </a:rPr>
              <a:t>The difference at highp</a:t>
            </a:r>
            <a:r>
              <a:rPr lang="en" sz="1500" baseline="-25000">
                <a:solidFill>
                  <a:prstClr val="black"/>
                </a:solidFill>
                <a:latin typeface="Calibri"/>
              </a:rPr>
              <a:t>T</a:t>
            </a:r>
            <a:r>
              <a:rPr lang="en" sz="1500">
                <a:solidFill>
                  <a:prstClr val="black"/>
                </a:solidFill>
                <a:latin typeface="Calibri"/>
              </a:rPr>
              <a:t> between v</a:t>
            </a:r>
            <a:r>
              <a:rPr lang="en" sz="1500" baseline="-25000">
                <a:solidFill>
                  <a:prstClr val="black"/>
                </a:solidFill>
                <a:latin typeface="Calibri"/>
              </a:rPr>
              <a:t>2,mc</a:t>
            </a:r>
            <a:r>
              <a:rPr lang="en" sz="1500">
                <a:solidFill>
                  <a:prstClr val="black"/>
                </a:solidFill>
                <a:latin typeface="Calibri"/>
              </a:rPr>
              <a:t> and v</a:t>
            </a:r>
            <a:r>
              <a:rPr lang="en" sz="1500" baseline="-25000">
                <a:solidFill>
                  <a:prstClr val="black"/>
                </a:solidFill>
                <a:latin typeface="Calibri"/>
              </a:rPr>
              <a:t>2,reco</a:t>
            </a:r>
            <a:r>
              <a:rPr lang="en" sz="1500">
                <a:solidFill>
                  <a:prstClr val="black"/>
                </a:solidFill>
                <a:latin typeface="Calibri"/>
              </a:rPr>
              <a:t> (non-flow)</a:t>
            </a:r>
            <a:endParaRPr sz="1500">
              <a:solidFill>
                <a:prstClr val="black"/>
              </a:solidFill>
              <a:latin typeface="Calibri"/>
            </a:endParaRPr>
          </a:p>
        </p:txBody>
      </p:sp>
      <p:sp>
        <p:nvSpPr>
          <p:cNvPr id="318" name="Google Shape;318;p37"/>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19</a:t>
            </a:fld>
            <a:endParaRPr>
              <a:solidFill>
                <a:prstClr val="black">
                  <a:tint val="75000"/>
                </a:prstClr>
              </a:solidFill>
              <a:latin typeface="Calibri"/>
            </a:endParaRPr>
          </a:p>
        </p:txBody>
      </p:sp>
      <p:pic>
        <p:nvPicPr>
          <p:cNvPr id="2" name="Google Shape;137;p17"/>
          <p:cNvPicPr/>
          <p:nvPr/>
        </p:nvPicPr>
        <p:blipFill>
          <a:blip r:embed="rId2">
            <a:alphaModFix/>
          </a:blip>
          <a:stretch/>
        </p:blipFill>
        <p:spPr bwMode="auto">
          <a:xfrm>
            <a:off x="12941" y="501810"/>
            <a:ext cx="6458804" cy="44249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subTitle" idx="1"/>
          </p:nvPr>
        </p:nvSpPr>
        <p:spPr>
          <a:xfrm>
            <a:off x="85850" y="102100"/>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u="sng" dirty="0">
                <a:solidFill>
                  <a:srgbClr val="C00000"/>
                </a:solidFill>
              </a:rPr>
              <a:t>Main topics of the grant:</a:t>
            </a:r>
            <a:endParaRPr sz="2500" u="sng" dirty="0">
              <a:solidFill>
                <a:srgbClr val="C00000"/>
              </a:solidFill>
            </a:endParaRPr>
          </a:p>
        </p:txBody>
      </p:sp>
      <p:sp>
        <p:nvSpPr>
          <p:cNvPr id="89" name="Google Shape;89;p21"/>
          <p:cNvSpPr txBox="1"/>
          <p:nvPr/>
        </p:nvSpPr>
        <p:spPr>
          <a:xfrm>
            <a:off x="458975" y="947100"/>
            <a:ext cx="8385900" cy="36573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SzPts val="1700"/>
              <a:buAutoNum type="arabicPeriod"/>
            </a:pPr>
            <a:r>
              <a:rPr lang="en" sz="1700"/>
              <a:t>Service work for the MPD collaboration in terms of supporting and further improving existing methods for determining centrality based on Glauber Monte Carlo and Inverse Bayes methods. Development of a common framework for centrality determination (TPC+FHCAL).</a:t>
            </a:r>
            <a:endParaRPr sz="1700"/>
          </a:p>
          <a:p>
            <a:pPr marL="914400" lvl="0" indent="0" algn="l" rtl="0">
              <a:spcBef>
                <a:spcPts val="0"/>
              </a:spcBef>
              <a:spcAft>
                <a:spcPts val="0"/>
              </a:spcAft>
              <a:buNone/>
            </a:pPr>
            <a:endParaRPr sz="1700"/>
          </a:p>
          <a:p>
            <a:pPr marL="457200" lvl="0" indent="-336550" algn="l" rtl="0">
              <a:spcBef>
                <a:spcPts val="0"/>
              </a:spcBef>
              <a:spcAft>
                <a:spcPts val="0"/>
              </a:spcAft>
              <a:buSzPts val="1700"/>
              <a:buAutoNum type="arabicPeriod"/>
            </a:pPr>
            <a:r>
              <a:rPr lang="en" sz="1700"/>
              <a:t>Analysis of collective flow using fully reconstructed model data for the Bi+Bi system at an energy of 9.2 GeV in the center of mass frame. Verification and validation of the new versions of heavy-ion collision models.</a:t>
            </a:r>
            <a:endParaRPr sz="1700"/>
          </a:p>
          <a:p>
            <a:pPr marL="914400" lvl="0" indent="0" algn="l" rtl="0">
              <a:spcBef>
                <a:spcPts val="0"/>
              </a:spcBef>
              <a:spcAft>
                <a:spcPts val="0"/>
              </a:spcAft>
              <a:buNone/>
            </a:pPr>
            <a:endParaRPr sz="1700"/>
          </a:p>
          <a:p>
            <a:pPr marL="457200" lvl="0" indent="-336550" algn="l" rtl="0">
              <a:spcBef>
                <a:spcPts val="0"/>
              </a:spcBef>
              <a:spcAft>
                <a:spcPts val="0"/>
              </a:spcAft>
              <a:buSzPts val="1700"/>
              <a:buAutoNum type="arabicPeriod"/>
            </a:pPr>
            <a:r>
              <a:rPr lang="en" sz="1700"/>
              <a:t>Development, maintenance, support and documentation of the software for the </a:t>
            </a:r>
            <a:r>
              <a:rPr lang="en" sz="1700">
                <a:solidFill>
                  <a:schemeClr val="dk1"/>
                </a:solidFill>
              </a:rPr>
              <a:t>collective flow</a:t>
            </a:r>
            <a:r>
              <a:rPr lang="en" sz="1700"/>
              <a:t> analysis in the MPD experiment, using both two- and many-particle methods. Further development of the universal QnTools package.</a:t>
            </a:r>
            <a:endParaRPr sz="1700"/>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5" name="Google Shape;325;p38"/>
          <p:cNvSpPr txBox="1"/>
          <p:nvPr/>
        </p:nvSpPr>
        <p:spPr bwMode="auto">
          <a:xfrm>
            <a:off x="7064400" y="1350950"/>
            <a:ext cx="1850400" cy="461635"/>
          </a:xfrm>
          <a:prstGeom prst="rect">
            <a:avLst/>
          </a:prstGeom>
          <a:noFill/>
          <a:ln>
            <a:noFill/>
          </a:ln>
        </p:spPr>
        <p:txBody>
          <a:bodyPr spcFirstLastPara="1" wrap="square" lIns="91425" tIns="91425" rIns="91425" bIns="91425" anchor="t" anchorCtr="0">
            <a:spAutoFit/>
          </a:bodyPr>
          <a:lstStyle/>
          <a:p>
            <a:pPr defTabSz="685800">
              <a:buClrTx/>
              <a:defRPr/>
            </a:pPr>
            <a:endParaRPr sz="1800">
              <a:solidFill>
                <a:prstClr val="black"/>
              </a:solidFill>
              <a:latin typeface="Lato"/>
              <a:ea typeface="Lato"/>
              <a:cs typeface="Lato"/>
            </a:endParaRPr>
          </a:p>
        </p:txBody>
      </p:sp>
      <p:sp>
        <p:nvSpPr>
          <p:cNvPr id="326" name="Google Shape;326;p38"/>
          <p:cNvSpPr txBox="1"/>
          <p:nvPr/>
        </p:nvSpPr>
        <p:spPr bwMode="auto">
          <a:xfrm>
            <a:off x="6374850" y="602300"/>
            <a:ext cx="2645700" cy="2262127"/>
          </a:xfrm>
          <a:prstGeom prst="rect">
            <a:avLst/>
          </a:prstGeom>
          <a:noFill/>
          <a:ln>
            <a:noFill/>
          </a:ln>
        </p:spPr>
        <p:txBody>
          <a:bodyPr spcFirstLastPara="1" wrap="square" lIns="91425" tIns="91425" rIns="91425" bIns="91425" anchor="t" anchorCtr="0">
            <a:spAutoFit/>
          </a:bodyPr>
          <a:lstStyle/>
          <a:p>
            <a:pPr defTabSz="685800">
              <a:buClrTx/>
              <a:defRPr/>
            </a:pPr>
            <a:r>
              <a:rPr lang="en" sz="1500">
                <a:solidFill>
                  <a:prstClr val="black"/>
                </a:solidFill>
                <a:latin typeface="Lato"/>
                <a:ea typeface="Lato"/>
                <a:cs typeface="Lato"/>
              </a:rPr>
              <a:t>Cuts:</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Charged particles only</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Primary</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|η|&lt;1.5</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Δ η = 0,1</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p</a:t>
            </a:r>
            <a:r>
              <a:rPr lang="en" sz="1500" baseline="-25000">
                <a:solidFill>
                  <a:prstClr val="black"/>
                </a:solidFill>
                <a:latin typeface="Lato"/>
                <a:ea typeface="Lato"/>
                <a:cs typeface="Lato"/>
              </a:rPr>
              <a:t>T</a:t>
            </a:r>
            <a:r>
              <a:rPr lang="en" sz="1500">
                <a:solidFill>
                  <a:prstClr val="black"/>
                </a:solidFill>
                <a:latin typeface="Lato"/>
                <a:ea typeface="Lato"/>
                <a:cs typeface="Lato"/>
              </a:rPr>
              <a:t> &gt;0.2 GeV/c</a:t>
            </a:r>
            <a:endParaRPr sz="1500">
              <a:solidFill>
                <a:prstClr val="black"/>
              </a:solidFill>
              <a:latin typeface="Lato"/>
              <a:ea typeface="Lato"/>
              <a:cs typeface="Lato"/>
            </a:endParaRPr>
          </a:p>
          <a:p>
            <a:pPr marL="457189" indent="-317492" defTabSz="685800">
              <a:buClrTx/>
              <a:buSzPts val="1400"/>
              <a:buFont typeface="Lato"/>
              <a:buChar char="●"/>
              <a:defRPr/>
            </a:pPr>
            <a:r>
              <a:rPr lang="en" sz="1500">
                <a:solidFill>
                  <a:prstClr val="black"/>
                </a:solidFill>
                <a:latin typeface="Lato"/>
                <a:ea typeface="Lato"/>
                <a:cs typeface="Lato"/>
              </a:rPr>
              <a:t>|DCA|&lt;3σ</a:t>
            </a:r>
            <a:endParaRPr sz="1500">
              <a:solidFill>
                <a:prstClr val="black"/>
              </a:solidFill>
              <a:latin typeface="Lato"/>
              <a:ea typeface="Lato"/>
              <a:cs typeface="Lato"/>
            </a:endParaRPr>
          </a:p>
          <a:p>
            <a:pPr marL="457189" indent="-330192" defTabSz="685800">
              <a:buClrTx/>
              <a:buSzPts val="1600"/>
              <a:buFont typeface="Lato"/>
              <a:buChar char="●"/>
              <a:defRPr/>
            </a:pPr>
            <a:r>
              <a:rPr lang="en" sz="1500">
                <a:solidFill>
                  <a:prstClr val="black"/>
                </a:solidFill>
                <a:latin typeface="Lato"/>
                <a:ea typeface="Lato"/>
                <a:cs typeface="Lato"/>
              </a:rPr>
              <a:t>nTPC hits ≥ 16</a:t>
            </a:r>
            <a:endParaRPr sz="1500">
              <a:solidFill>
                <a:prstClr val="black"/>
              </a:solidFill>
              <a:latin typeface="Lato"/>
              <a:ea typeface="Lato"/>
              <a:cs typeface="Lato"/>
            </a:endParaRPr>
          </a:p>
          <a:p>
            <a:pPr marL="457189" indent="-330192" defTabSz="685800">
              <a:buClrTx/>
              <a:buSzPts val="1600"/>
              <a:buFont typeface="Lato"/>
              <a:buChar char="●"/>
              <a:defRPr/>
            </a:pPr>
            <a:r>
              <a:rPr lang="en" sz="1500">
                <a:solidFill>
                  <a:prstClr val="black"/>
                </a:solidFill>
                <a:latin typeface="Lato"/>
                <a:ea typeface="Lato"/>
                <a:cs typeface="Lato"/>
              </a:rPr>
              <a:t>PID: PDG code</a:t>
            </a:r>
            <a:endParaRPr sz="1500">
              <a:solidFill>
                <a:prstClr val="black"/>
              </a:solidFill>
              <a:latin typeface="Lato"/>
              <a:ea typeface="Lato"/>
              <a:cs typeface="Lato"/>
            </a:endParaRPr>
          </a:p>
        </p:txBody>
      </p:sp>
      <p:sp>
        <p:nvSpPr>
          <p:cNvPr id="327" name="Google Shape;327;p38"/>
          <p:cNvSpPr txBox="1">
            <a:spLocks noGrp="1"/>
          </p:cNvSpPr>
          <p:nvPr>
            <p:ph type="title"/>
          </p:nvPr>
        </p:nvSpPr>
        <p:spPr bwMode="auto">
          <a:xfrm>
            <a:off x="727650" y="0"/>
            <a:ext cx="7688700" cy="486000"/>
          </a:xfrm>
          <a:prstGeom prst="rect">
            <a:avLst/>
          </a:prstGeom>
          <a:noFill/>
        </p:spPr>
        <p:txBody>
          <a:bodyPr spcFirstLastPara="1" vert="horz" wrap="square" lIns="91425" tIns="91425" rIns="91425" bIns="91425" rtlCol="0" anchor="t" anchorCtr="0">
            <a:normAutofit fontScale="90000"/>
          </a:bodyPr>
          <a:lstStyle/>
          <a:p>
            <a:pPr>
              <a:defRPr/>
            </a:pPr>
            <a:r>
              <a:rPr lang="en" b="1"/>
              <a:t>Comparison of Reco and MC: v</a:t>
            </a:r>
            <a:r>
              <a:rPr lang="en" b="1" baseline="-25000"/>
              <a:t>3</a:t>
            </a:r>
            <a:r>
              <a:rPr lang="en" b="1"/>
              <a:t> eta-sub EP</a:t>
            </a:r>
            <a:endParaRPr sz="2550" b="1"/>
          </a:p>
        </p:txBody>
      </p:sp>
      <mc:AlternateContent xmlns:mc="http://schemas.openxmlformats.org/markup-compatibility/2006">
        <mc:Choice xmlns:a14="http://schemas.microsoft.com/office/drawing/2010/main" Requires="a14">
          <p:sp>
            <p:nvSpPr>
              <p:cNvPr id="328" name="Google Shape;328;p38"/>
              <p:cNvSpPr txBox="1"/>
              <p:nvPr/>
            </p:nvSpPr>
            <p:spPr bwMode="auto">
              <a:xfrm>
                <a:off x="6303904" y="3045474"/>
                <a:ext cx="2816303" cy="1284872"/>
              </a:xfrm>
              <a:prstGeom prst="rect">
                <a:avLst/>
              </a:prstGeom>
              <a:noFill/>
              <a:ln>
                <a:noFill/>
              </a:ln>
            </p:spPr>
            <p:txBody>
              <a:bodyPr spcFirstLastPara="1" wrap="square" lIns="91424" tIns="91424" rIns="91424" bIns="91424" anchor="t" anchorCtr="0">
                <a:noAutofit/>
              </a:bodyPr>
              <a:lstStyle/>
              <a:p>
                <a:pPr marL="457189" indent="-317492" defTabSz="685800">
                  <a:buClrTx/>
                  <a:buSzPts val="1400"/>
                  <a:buFontTx/>
                  <a:buChar char="❏"/>
                  <a:defRPr/>
                </a:pPr>
                <a:r>
                  <a:rPr lang="en" sz="1500">
                    <a:solidFill>
                      <a:prstClr val="black"/>
                    </a:solidFill>
                    <a:latin typeface="Calibri"/>
                  </a:rPr>
                  <a:t>Good performance for </a:t>
                </a:r>
                <a14:m>
                  <m:oMath xmlns:m="http://schemas.openxmlformats.org/officeDocument/2006/math">
                    <m:sSub>
                      <m:sSubPr>
                        <m:ctrlPr>
                          <a:rPr lang="en-US" sz="1500" i="1">
                            <a:solidFill>
                              <a:prstClr val="black"/>
                            </a:solidFill>
                            <a:latin typeface="Cambria Math" panose="02040503050406030204" pitchFamily="18" charset="0"/>
                            <a:ea typeface="Cambria Math"/>
                            <a:cs typeface="Cambria Math"/>
                          </a:rPr>
                        </m:ctrlPr>
                      </m:sSubPr>
                      <m:e>
                        <m:r>
                          <a:rPr lang="en-US" sz="1500" i="1">
                            <a:solidFill>
                              <a:prstClr val="black"/>
                            </a:solidFill>
                            <a:latin typeface="Cambria Math"/>
                          </a:rPr>
                          <m:t>𝑣</m:t>
                        </m:r>
                      </m:e>
                      <m:sub>
                        <m:r>
                          <a:rPr lang="en-US" sz="1500" i="1">
                            <a:solidFill>
                              <a:prstClr val="black"/>
                            </a:solidFill>
                            <a:latin typeface="Cambria Math"/>
                          </a:rPr>
                          <m:t>3</m:t>
                        </m:r>
                      </m:sub>
                    </m:sSub>
                  </m:oMath>
                </a14:m>
                <a:r>
                  <a:rPr lang="en" sz="1500">
                    <a:solidFill>
                      <a:prstClr val="black"/>
                    </a:solidFill>
                    <a:latin typeface="Calibri"/>
                  </a:rPr>
                  <a:t> measurements</a:t>
                </a:r>
              </a:p>
              <a:p>
                <a:pPr marL="457188" indent="-317492" defTabSz="685800">
                  <a:buClrTx/>
                  <a:buSzPts val="1400"/>
                  <a:buFontTx/>
                  <a:buChar char="❏"/>
                  <a:defRPr/>
                </a:pPr>
                <a:r>
                  <a:rPr lang="en" sz="1500">
                    <a:solidFill>
                      <a:prstClr val="black"/>
                    </a:solidFill>
                    <a:latin typeface="Calibri"/>
                  </a:rPr>
                  <a:t>More statistics needed for more precise </a:t>
                </a:r>
                <a14:m>
                  <m:oMath xmlns:m="http://schemas.openxmlformats.org/officeDocument/2006/math">
                    <m:sSub>
                      <m:sSubPr>
                        <m:ctrlPr>
                          <a:rPr sz="1350" i="1">
                            <a:solidFill>
                              <a:prstClr val="black"/>
                            </a:solidFill>
                            <a:latin typeface="Cambria Math" panose="02040503050406030204" pitchFamily="18" charset="0"/>
                          </a:rPr>
                        </m:ctrlPr>
                      </m:sSubPr>
                      <m:e>
                        <m:r>
                          <a:rPr sz="1350">
                            <a:solidFill>
                              <a:prstClr val="black"/>
                            </a:solidFill>
                            <a:latin typeface="Cambria Math"/>
                            <a:ea typeface="Cambria Math"/>
                            <a:cs typeface="Cambria Math"/>
                          </a:rPr>
                          <m:t>𝑣</m:t>
                        </m:r>
                      </m:e>
                      <m:sub>
                        <m:r>
                          <a:rPr sz="1350">
                            <a:solidFill>
                              <a:prstClr val="black"/>
                            </a:solidFill>
                            <a:latin typeface="Cambria Math"/>
                            <a:ea typeface="Cambria Math"/>
                            <a:cs typeface="Cambria Math"/>
                          </a:rPr>
                          <m:t>3</m:t>
                        </m:r>
                      </m:sub>
                    </m:sSub>
                  </m:oMath>
                </a14:m>
                <a:r>
                  <a:rPr lang="en" sz="1500">
                    <a:solidFill>
                      <a:prstClr val="black"/>
                    </a:solidFill>
                    <a:latin typeface="Calibri"/>
                  </a:rPr>
                  <a:t> measurements</a:t>
                </a:r>
                <a:endParaRPr sz="1350">
                  <a:solidFill>
                    <a:prstClr val="black"/>
                  </a:solidFill>
                  <a:latin typeface="Calibri"/>
                </a:endParaRPr>
              </a:p>
            </p:txBody>
          </p:sp>
        </mc:Choice>
        <mc:Fallback>
          <p:sp>
            <p:nvSpPr>
              <p:cNvPr id="328" name="Google Shape;328;p38"/>
              <p:cNvSpPr txBox="1">
                <a:spLocks noRot="1" noChangeAspect="1" noMove="1" noResize="1" noEditPoints="1" noAdjustHandles="1" noChangeArrowheads="1" noChangeShapeType="1" noTextEdit="1"/>
              </p:cNvSpPr>
              <p:nvPr/>
            </p:nvSpPr>
            <p:spPr bwMode="auto">
              <a:xfrm>
                <a:off x="6303904" y="3045474"/>
                <a:ext cx="2816303" cy="1284872"/>
              </a:xfrm>
              <a:prstGeom prst="rect">
                <a:avLst/>
              </a:prstGeom>
              <a:blipFill>
                <a:blip r:embed="rId2"/>
                <a:stretch>
                  <a:fillRect b="-5238"/>
                </a:stretch>
              </a:blipFill>
              <a:ln>
                <a:noFill/>
              </a:ln>
            </p:spPr>
            <p:txBody>
              <a:bodyPr/>
              <a:lstStyle/>
              <a:p>
                <a:r>
                  <a:rPr lang="ru-RU">
                    <a:noFill/>
                  </a:rPr>
                  <a:t> </a:t>
                </a:r>
              </a:p>
            </p:txBody>
          </p:sp>
        </mc:Fallback>
      </mc:AlternateContent>
      <p:sp>
        <p:nvSpPr>
          <p:cNvPr id="329" name="Google Shape;329;p38"/>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20</a:t>
            </a:fld>
            <a:endParaRPr>
              <a:solidFill>
                <a:prstClr val="black">
                  <a:tint val="75000"/>
                </a:prstClr>
              </a:solidFill>
              <a:latin typeface="Calibri"/>
            </a:endParaRPr>
          </a:p>
        </p:txBody>
      </p:sp>
      <p:pic>
        <p:nvPicPr>
          <p:cNvPr id="2" name="Google Shape;119;p15"/>
          <p:cNvPicPr/>
          <p:nvPr/>
        </p:nvPicPr>
        <p:blipFill>
          <a:blip r:embed="rId3">
            <a:alphaModFix/>
          </a:blip>
          <a:srcRect t="268" b="268"/>
          <a:stretch/>
        </p:blipFill>
        <p:spPr bwMode="auto">
          <a:xfrm>
            <a:off x="-1" y="549544"/>
            <a:ext cx="3247233" cy="4314119"/>
          </a:xfrm>
          <a:prstGeom prst="rect">
            <a:avLst/>
          </a:prstGeom>
          <a:noFill/>
          <a:ln>
            <a:noFill/>
          </a:ln>
        </p:spPr>
      </p:pic>
      <p:pic>
        <p:nvPicPr>
          <p:cNvPr id="3" name="Google Shape;120;p15"/>
          <p:cNvPicPr/>
          <p:nvPr/>
        </p:nvPicPr>
        <p:blipFill>
          <a:blip r:embed="rId4">
            <a:alphaModFix/>
          </a:blip>
          <a:srcRect t="268" b="268"/>
          <a:stretch/>
        </p:blipFill>
        <p:spPr bwMode="auto">
          <a:xfrm>
            <a:off x="3216629" y="549544"/>
            <a:ext cx="3247233" cy="43141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9"/>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Summary for main topic 2</a:t>
            </a:r>
            <a:endParaRPr/>
          </a:p>
        </p:txBody>
      </p:sp>
      <p:sp>
        <p:nvSpPr>
          <p:cNvPr id="335" name="Google Shape;335;p39"/>
          <p:cNvSpPr txBox="1">
            <a:spLocks noGrp="1"/>
          </p:cNvSpPr>
          <p:nvPr>
            <p:ph type="body" idx="1"/>
          </p:nvPr>
        </p:nvSpPr>
        <p:spPr>
          <a:xfrm>
            <a:off x="311700" y="863550"/>
            <a:ext cx="8520600" cy="3600300"/>
          </a:xfrm>
          <a:prstGeom prst="rect">
            <a:avLst/>
          </a:prstGeom>
        </p:spPr>
        <p:txBody>
          <a:bodyPr spcFirstLastPara="1" wrap="square" lIns="91425" tIns="91425" rIns="91425" bIns="91425" anchor="t" anchorCtr="0">
            <a:normAutofit fontScale="92500" lnSpcReduction="10000"/>
          </a:bodyPr>
          <a:lstStyle/>
          <a:p>
            <a:pPr marL="457200" lvl="0" indent="-314960" algn="l" rtl="0">
              <a:lnSpc>
                <a:spcPct val="150000"/>
              </a:lnSpc>
              <a:spcBef>
                <a:spcPts val="0"/>
              </a:spcBef>
              <a:spcAft>
                <a:spcPts val="0"/>
              </a:spcAft>
              <a:buClr>
                <a:schemeClr val="dk1"/>
              </a:buClr>
              <a:buSzPct val="100000"/>
              <a:buChar char="●"/>
            </a:pPr>
            <a:r>
              <a:rPr lang="en" sz="1600" b="1" dirty="0">
                <a:solidFill>
                  <a:schemeClr val="dk1"/>
                </a:solidFill>
              </a:rPr>
              <a:t>Flow measurements for UrQMD model (req. 25):</a:t>
            </a:r>
            <a:endParaRPr sz="1600" b="1" dirty="0">
              <a:solidFill>
                <a:schemeClr val="dk1"/>
              </a:solidFill>
            </a:endParaRPr>
          </a:p>
          <a:p>
            <a:pPr marL="914400" lvl="1" indent="-314960" algn="l" rtl="0">
              <a:lnSpc>
                <a:spcPct val="150000"/>
              </a:lnSpc>
              <a:spcBef>
                <a:spcPts val="0"/>
              </a:spcBef>
              <a:spcAft>
                <a:spcPts val="0"/>
              </a:spcAft>
              <a:buClr>
                <a:schemeClr val="dk1"/>
              </a:buClr>
              <a:buSzPct val="100000"/>
              <a:buChar char="○"/>
            </a:pPr>
            <a:r>
              <a:rPr lang="en" sz="1600" dirty="0">
                <a:solidFill>
                  <a:schemeClr val="dk1"/>
                </a:solidFill>
              </a:rPr>
              <a:t>Directed and elliptic flow measurements were done using several methods: event plane, scalar product and Q-Cumulant.</a:t>
            </a:r>
            <a:endParaRPr sz="1600" dirty="0">
              <a:solidFill>
                <a:schemeClr val="dk1"/>
              </a:solidFill>
            </a:endParaRPr>
          </a:p>
          <a:p>
            <a:pPr marL="914400" lvl="1" indent="-314960" algn="l" rtl="0">
              <a:lnSpc>
                <a:spcPct val="150000"/>
              </a:lnSpc>
              <a:spcBef>
                <a:spcPts val="0"/>
              </a:spcBef>
              <a:spcAft>
                <a:spcPts val="0"/>
              </a:spcAft>
              <a:buClr>
                <a:schemeClr val="dk1"/>
              </a:buClr>
              <a:buSzPct val="100000"/>
              <a:buChar char="○"/>
            </a:pPr>
            <a:r>
              <a:rPr lang="en" sz="1600" dirty="0">
                <a:solidFill>
                  <a:schemeClr val="dk1"/>
                </a:solidFill>
              </a:rPr>
              <a:t>Results are ready for the second collaboration paper</a:t>
            </a:r>
            <a:endParaRPr sz="1600" dirty="0">
              <a:solidFill>
                <a:schemeClr val="dk1"/>
              </a:solidFill>
            </a:endParaRPr>
          </a:p>
          <a:p>
            <a:pPr marL="457200" lvl="0" indent="-314960" algn="l" rtl="0">
              <a:lnSpc>
                <a:spcPct val="150000"/>
              </a:lnSpc>
              <a:spcBef>
                <a:spcPts val="0"/>
              </a:spcBef>
              <a:spcAft>
                <a:spcPts val="0"/>
              </a:spcAft>
              <a:buClr>
                <a:schemeClr val="dk1"/>
              </a:buClr>
              <a:buSzPct val="100000"/>
              <a:buChar char="●"/>
            </a:pPr>
            <a:r>
              <a:rPr lang="en" sz="1600" b="1" dirty="0">
                <a:solidFill>
                  <a:schemeClr val="dk1"/>
                </a:solidFill>
              </a:rPr>
              <a:t>Flow measurements for vHLLE+UrQMD model (req. 32):</a:t>
            </a:r>
            <a:endParaRPr sz="1600" b="1" dirty="0">
              <a:solidFill>
                <a:schemeClr val="dk1"/>
              </a:solidFill>
            </a:endParaRPr>
          </a:p>
          <a:p>
            <a:pPr marL="914400" lvl="1" indent="-314960" algn="l" rtl="0">
              <a:lnSpc>
                <a:spcPct val="150000"/>
              </a:lnSpc>
              <a:spcBef>
                <a:spcPts val="0"/>
              </a:spcBef>
              <a:spcAft>
                <a:spcPts val="0"/>
              </a:spcAft>
              <a:buClr>
                <a:schemeClr val="dk1"/>
              </a:buClr>
              <a:buSzPct val="100000"/>
              <a:buChar char="○"/>
            </a:pPr>
            <a:r>
              <a:rPr lang="en" sz="1600" dirty="0">
                <a:solidFill>
                  <a:schemeClr val="dk1"/>
                </a:solidFill>
              </a:rPr>
              <a:t>Observed outlier events in the distribution Mult vs b - typical for this model</a:t>
            </a:r>
            <a:endParaRPr sz="1600" dirty="0">
              <a:solidFill>
                <a:schemeClr val="dk1"/>
              </a:solidFill>
            </a:endParaRPr>
          </a:p>
          <a:p>
            <a:pPr marL="914400" lvl="1" indent="-314960" algn="l" rtl="0">
              <a:lnSpc>
                <a:spcPct val="150000"/>
              </a:lnSpc>
              <a:spcBef>
                <a:spcPts val="0"/>
              </a:spcBef>
              <a:spcAft>
                <a:spcPts val="0"/>
              </a:spcAft>
              <a:buClr>
                <a:schemeClr val="dk1"/>
              </a:buClr>
              <a:buSzPct val="100000"/>
              <a:buChar char="○"/>
            </a:pPr>
            <a:r>
              <a:rPr lang="en" sz="1600" dirty="0">
                <a:solidFill>
                  <a:schemeClr val="dk1"/>
                </a:solidFill>
              </a:rPr>
              <a:t>Centrality classes have been determined using the Inverse Bayes method. For this model, flow measurements (without cut on Mult vs b) are possible up to 50-60%</a:t>
            </a:r>
            <a:endParaRPr sz="1600" dirty="0">
              <a:solidFill>
                <a:schemeClr val="dk1"/>
              </a:solidFill>
            </a:endParaRPr>
          </a:p>
          <a:p>
            <a:pPr marL="914400" lvl="1" indent="-314960" algn="l" rtl="0">
              <a:lnSpc>
                <a:spcPct val="150000"/>
              </a:lnSpc>
              <a:spcBef>
                <a:spcPts val="0"/>
              </a:spcBef>
              <a:spcAft>
                <a:spcPts val="0"/>
              </a:spcAft>
              <a:buClr>
                <a:schemeClr val="dk1"/>
              </a:buClr>
              <a:buSzPct val="100000"/>
              <a:buChar char="○"/>
            </a:pPr>
            <a:r>
              <a:rPr lang="en" sz="1600" dirty="0">
                <a:solidFill>
                  <a:schemeClr val="dk1"/>
                </a:solidFill>
              </a:rPr>
              <a:t>There is a good agreement between v</a:t>
            </a:r>
            <a:r>
              <a:rPr lang="en" sz="1600" baseline="-25000" dirty="0">
                <a:solidFill>
                  <a:schemeClr val="dk1"/>
                </a:solidFill>
              </a:rPr>
              <a:t>2,mc</a:t>
            </a:r>
            <a:r>
              <a:rPr lang="en" sz="1600" dirty="0">
                <a:solidFill>
                  <a:schemeClr val="dk1"/>
                </a:solidFill>
              </a:rPr>
              <a:t> and v</a:t>
            </a:r>
            <a:r>
              <a:rPr lang="en" sz="1600" baseline="-25000" dirty="0">
                <a:solidFill>
                  <a:schemeClr val="dk1"/>
                </a:solidFill>
              </a:rPr>
              <a:t>2,reco</a:t>
            </a:r>
            <a:r>
              <a:rPr lang="en" sz="1600" dirty="0">
                <a:solidFill>
                  <a:schemeClr val="dk1"/>
                </a:solidFill>
              </a:rPr>
              <a:t>. But there are differences at large p</a:t>
            </a:r>
            <a:r>
              <a:rPr lang="en" sz="1600" baseline="-25000" dirty="0">
                <a:solidFill>
                  <a:schemeClr val="dk1"/>
                </a:solidFill>
              </a:rPr>
              <a:t>T</a:t>
            </a:r>
            <a:r>
              <a:rPr lang="en" sz="1600" dirty="0">
                <a:solidFill>
                  <a:schemeClr val="dk1"/>
                </a:solidFill>
              </a:rPr>
              <a:t> region - contribution from non-flow.</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p:txBody>
      </p:sp>
      <p:sp>
        <p:nvSpPr>
          <p:cNvPr id="336" name="Google Shape;33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5638098" name="Google Shape;17;p4"/>
          <p:cNvSpPr txBox="1">
            <a:spLocks noGrp="1"/>
          </p:cNvSpPr>
          <p:nvPr>
            <p:ph type="title"/>
          </p:nvPr>
        </p:nvSpPr>
        <p:spPr bwMode="auto">
          <a:xfrm>
            <a:off x="311700" y="4053"/>
            <a:ext cx="8520599" cy="572699"/>
          </a:xfrm>
          <a:prstGeom prst="rect">
            <a:avLst/>
          </a:prstGeom>
        </p:spPr>
        <p:txBody>
          <a:bodyPr spcFirstLastPara="1" vert="horz" wrap="square" lIns="68567" tIns="68567" rIns="68567" bIns="68567" rtlCol="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defRPr/>
            </a:pPr>
            <a:r>
              <a:rPr sz="3000">
                <a:solidFill>
                  <a:srgbClr val="000000"/>
                </a:solidFill>
                <a:latin typeface="Calibri Light"/>
                <a:ea typeface="Calibri Light"/>
                <a:cs typeface="Calibri Light"/>
              </a:rPr>
              <a:t>evPlane wagon for EP measurements in MPD</a:t>
            </a:r>
            <a:endParaRPr/>
          </a:p>
        </p:txBody>
      </p:sp>
      <p:sp>
        <p:nvSpPr>
          <p:cNvPr id="1080185866" name="Google Shape;18;p4"/>
          <p:cNvSpPr txBox="1">
            <a:spLocks noGrp="1"/>
          </p:cNvSpPr>
          <p:nvPr>
            <p:ph type="body" idx="1"/>
          </p:nvPr>
        </p:nvSpPr>
        <p:spPr bwMode="auto">
          <a:xfrm>
            <a:off x="1024682" y="4129090"/>
            <a:ext cx="7094635" cy="758975"/>
          </a:xfrm>
          <a:prstGeom prst="rect">
            <a:avLst/>
          </a:prstGeom>
        </p:spPr>
        <p:txBody>
          <a:bodyPr spcFirstLastPara="1" vertOverflow="overflow" horzOverflow="overflow" vert="horz" wrap="square" lIns="68567" tIns="68567" rIns="68567" bIns="68567" numCol="1" spcCol="0" rtlCol="0" fromWordArt="0" anchor="t" anchorCtr="0" forceAA="0" compatLnSpc="0">
            <a:normAutofit fontScale="80000" lnSpcReduction="14000"/>
          </a:bodyPr>
          <a:lstStyle>
            <a:lvl1pPr marL="609584" lvl="0" indent="-457188">
              <a:spcBef>
                <a:spcPts val="0"/>
              </a:spcBef>
              <a:spcAft>
                <a:spcPts val="0"/>
              </a:spcAft>
              <a:buSzPts val="1800"/>
              <a:buChar char="●"/>
              <a:defRPr/>
            </a:lvl1pPr>
            <a:lvl2pPr marL="1219169" lvl="1" indent="-423322">
              <a:spcBef>
                <a:spcPts val="0"/>
              </a:spcBef>
              <a:spcAft>
                <a:spcPts val="0"/>
              </a:spcAft>
              <a:buSzPts val="1400"/>
              <a:buChar char="○"/>
              <a:defRPr/>
            </a:lvl2pPr>
            <a:lvl3pPr marL="1828753" lvl="2" indent="-423322">
              <a:spcBef>
                <a:spcPts val="0"/>
              </a:spcBef>
              <a:spcAft>
                <a:spcPts val="0"/>
              </a:spcAft>
              <a:buSzPts val="1400"/>
              <a:buChar char="■"/>
              <a:defRPr/>
            </a:lvl3pPr>
            <a:lvl4pPr marL="2438338" lvl="3" indent="-423322">
              <a:spcBef>
                <a:spcPts val="0"/>
              </a:spcBef>
              <a:spcAft>
                <a:spcPts val="0"/>
              </a:spcAft>
              <a:buSzPts val="1400"/>
              <a:buChar char="●"/>
              <a:defRPr/>
            </a:lvl4pPr>
            <a:lvl5pPr marL="3047923" lvl="4" indent="-423322">
              <a:spcBef>
                <a:spcPts val="0"/>
              </a:spcBef>
              <a:spcAft>
                <a:spcPts val="0"/>
              </a:spcAft>
              <a:buSzPts val="1400"/>
              <a:buChar char="○"/>
              <a:defRPr/>
            </a:lvl5pPr>
            <a:lvl6pPr marL="3657508" lvl="5" indent="-423322">
              <a:spcBef>
                <a:spcPts val="0"/>
              </a:spcBef>
              <a:spcAft>
                <a:spcPts val="0"/>
              </a:spcAft>
              <a:buSzPts val="1400"/>
              <a:buChar char="■"/>
              <a:defRPr/>
            </a:lvl6pPr>
            <a:lvl7pPr marL="4267092" lvl="6" indent="-423322">
              <a:spcBef>
                <a:spcPts val="0"/>
              </a:spcBef>
              <a:spcAft>
                <a:spcPts val="0"/>
              </a:spcAft>
              <a:buSzPts val="1400"/>
              <a:buChar char="●"/>
              <a:defRPr/>
            </a:lvl7pPr>
            <a:lvl8pPr marL="4876677" lvl="7" indent="-423322">
              <a:spcBef>
                <a:spcPts val="0"/>
              </a:spcBef>
              <a:spcAft>
                <a:spcPts val="0"/>
              </a:spcAft>
              <a:buSzPts val="1400"/>
              <a:buChar char="○"/>
              <a:defRPr/>
            </a:lvl8pPr>
            <a:lvl9pPr marL="5486262" lvl="8" indent="-423322">
              <a:spcBef>
                <a:spcPts val="0"/>
              </a:spcBef>
              <a:spcAft>
                <a:spcPts val="0"/>
              </a:spcAft>
              <a:buSzPts val="1400"/>
              <a:buChar char="■"/>
              <a:defRPr/>
            </a:lvl9pPr>
          </a:lstStyle>
          <a:p>
            <a:pPr>
              <a:defRPr/>
            </a:pPr>
            <a:r>
              <a:rPr sz="1950" b="1">
                <a:solidFill>
                  <a:srgbClr val="000000"/>
                </a:solidFill>
                <a:latin typeface="Calibri"/>
                <a:ea typeface="Calibri"/>
                <a:cs typeface="Calibri"/>
              </a:rPr>
              <a:t>evPlane wagon is implemented into MPD Analysis Framework </a:t>
            </a:r>
            <a:r>
              <a:rPr b="1"/>
              <a:t> and is already being used in the collaboration</a:t>
            </a:r>
          </a:p>
          <a:p>
            <a:pPr>
              <a:defRPr/>
            </a:pPr>
            <a:r>
              <a:rPr b="1"/>
              <a:t>Wagon for the flow measurements (Event Plane method) is on its way</a:t>
            </a:r>
          </a:p>
        </p:txBody>
      </p:sp>
      <p:sp>
        <p:nvSpPr>
          <p:cNvPr id="1528163192" name="Google Shape;19;p4"/>
          <p:cNvSpPr txBox="1">
            <a:spLocks noGrp="1"/>
          </p:cNvSpPr>
          <p:nvPr>
            <p:ph type="sldNum" idx="12"/>
          </p:nvPr>
        </p:nvSpPr>
        <p:spPr bwMode="auto">
          <a:xfrm>
            <a:off x="8472459" y="4663218"/>
            <a:ext cx="548699" cy="393599"/>
          </a:xfrm>
          <a:prstGeom prst="rect">
            <a:avLst/>
          </a:prstGeom>
        </p:spPr>
        <p:txBody>
          <a:bodyPr spcFirstLastPara="1" vert="horz" wrap="square" lIns="68567" tIns="68567" rIns="68567" bIns="68567"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Tx/>
              <a:defRPr/>
            </a:pPr>
            <a:fld id="{0BC86AF0-02ED-4213-2AE5-A2260255A8FB}" type="slidenum">
              <a:rPr lang="en">
                <a:solidFill>
                  <a:prstClr val="black">
                    <a:tint val="75000"/>
                  </a:prstClr>
                </a:solidFill>
                <a:latin typeface="Calibri"/>
              </a:rPr>
              <a:pPr defTabSz="685800">
                <a:buClrTx/>
                <a:defRPr/>
              </a:pPr>
              <a:t>22</a:t>
            </a:fld>
            <a:endParaRPr lang="en">
              <a:solidFill>
                <a:prstClr val="black">
                  <a:tint val="75000"/>
                </a:prstClr>
              </a:solidFill>
              <a:latin typeface="Calibri"/>
            </a:endParaRPr>
          </a:p>
        </p:txBody>
      </p:sp>
      <p:pic>
        <p:nvPicPr>
          <p:cNvPr id="1865996265" name="Рисунок 1865996264"/>
          <p:cNvPicPr>
            <a:picLocks noChangeAspect="1"/>
          </p:cNvPicPr>
          <p:nvPr/>
        </p:nvPicPr>
        <p:blipFill>
          <a:blip r:embed="rId2"/>
          <a:stretch/>
        </p:blipFill>
        <p:spPr bwMode="auto">
          <a:xfrm>
            <a:off x="1" y="396875"/>
            <a:ext cx="9146666" cy="1496547"/>
          </a:xfrm>
          <a:prstGeom prst="rect">
            <a:avLst/>
          </a:prstGeom>
        </p:spPr>
      </p:pic>
      <p:pic>
        <p:nvPicPr>
          <p:cNvPr id="875025187" name="Рисунок 875025186"/>
          <p:cNvPicPr>
            <a:picLocks noChangeAspect="1"/>
          </p:cNvPicPr>
          <p:nvPr/>
        </p:nvPicPr>
        <p:blipFill>
          <a:blip r:embed="rId3"/>
          <a:stretch/>
        </p:blipFill>
        <p:spPr bwMode="auto">
          <a:xfrm>
            <a:off x="6152756" y="2113909"/>
            <a:ext cx="2817521" cy="1807985"/>
          </a:xfrm>
          <a:prstGeom prst="rect">
            <a:avLst/>
          </a:prstGeom>
        </p:spPr>
      </p:pic>
      <p:pic>
        <p:nvPicPr>
          <p:cNvPr id="1497583380" name="Рисунок 1497583379"/>
          <p:cNvPicPr>
            <a:picLocks noChangeAspect="1"/>
          </p:cNvPicPr>
          <p:nvPr/>
        </p:nvPicPr>
        <p:blipFill>
          <a:blip r:embed="rId4"/>
          <a:stretch/>
        </p:blipFill>
        <p:spPr bwMode="auto">
          <a:xfrm>
            <a:off x="8819" y="1811620"/>
            <a:ext cx="5989305" cy="231746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3:</a:t>
            </a:r>
            <a:r>
              <a:rPr lang="en"/>
              <a:t> Performance of the FFD detector in anisotropic flow measurements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1"/>
          <p:cNvSpPr txBox="1"/>
          <p:nvPr/>
        </p:nvSpPr>
        <p:spPr>
          <a:xfrm>
            <a:off x="1397950" y="35375"/>
            <a:ext cx="65868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t>FHCal and FFD detectors</a:t>
            </a:r>
            <a:endParaRPr sz="2500"/>
          </a:p>
        </p:txBody>
      </p:sp>
      <p:sp>
        <p:nvSpPr>
          <p:cNvPr id="347" name="Google Shape;347;p41"/>
          <p:cNvSpPr txBox="1"/>
          <p:nvPr/>
        </p:nvSpPr>
        <p:spPr>
          <a:xfrm>
            <a:off x="0" y="3011200"/>
            <a:ext cx="48666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The FFD consists of two sets of Cherenkov counters located at ±140 cm from the nominal interaction point. Each set has 20 physical detectors with 4 read-out channels each. As a result, the total number of read-out channels is 2 sides 80 channels = 160 channels.</a:t>
            </a:r>
            <a:endParaRPr sz="1700"/>
          </a:p>
        </p:txBody>
      </p:sp>
      <p:pic>
        <p:nvPicPr>
          <p:cNvPr id="348" name="Google Shape;348;p41"/>
          <p:cNvPicPr preferRelativeResize="0"/>
          <p:nvPr/>
        </p:nvPicPr>
        <p:blipFill>
          <a:blip r:embed="rId3">
            <a:alphaModFix/>
          </a:blip>
          <a:stretch>
            <a:fillRect/>
          </a:stretch>
        </p:blipFill>
        <p:spPr>
          <a:xfrm>
            <a:off x="131150" y="1218913"/>
            <a:ext cx="4148175" cy="1624550"/>
          </a:xfrm>
          <a:prstGeom prst="rect">
            <a:avLst/>
          </a:prstGeom>
          <a:noFill/>
          <a:ln>
            <a:noFill/>
          </a:ln>
        </p:spPr>
      </p:pic>
      <p:pic>
        <p:nvPicPr>
          <p:cNvPr id="349" name="Google Shape;349;p41"/>
          <p:cNvPicPr preferRelativeResize="0"/>
          <p:nvPr/>
        </p:nvPicPr>
        <p:blipFill>
          <a:blip r:embed="rId4">
            <a:alphaModFix/>
          </a:blip>
          <a:stretch>
            <a:fillRect/>
          </a:stretch>
        </p:blipFill>
        <p:spPr>
          <a:xfrm>
            <a:off x="5953525" y="1109625"/>
            <a:ext cx="2518926" cy="1843125"/>
          </a:xfrm>
          <a:prstGeom prst="rect">
            <a:avLst/>
          </a:prstGeom>
          <a:noFill/>
          <a:ln>
            <a:noFill/>
          </a:ln>
        </p:spPr>
      </p:pic>
      <p:sp>
        <p:nvSpPr>
          <p:cNvPr id="350" name="Google Shape;350;p41"/>
          <p:cNvSpPr txBox="1"/>
          <p:nvPr/>
        </p:nvSpPr>
        <p:spPr>
          <a:xfrm>
            <a:off x="5145450" y="3011200"/>
            <a:ext cx="3875700" cy="9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FHCal consists of two sets of hadron calorimeters in pseudorapidity region 2&lt;|η|&lt;5</a:t>
            </a:r>
            <a:endParaRPr/>
          </a:p>
          <a:p>
            <a:pPr marL="0" lvl="0" indent="0" algn="l" rtl="0">
              <a:spcBef>
                <a:spcPts val="0"/>
              </a:spcBef>
              <a:spcAft>
                <a:spcPts val="0"/>
              </a:spcAft>
              <a:buNone/>
            </a:pPr>
            <a:r>
              <a:rPr lang="en"/>
              <a:t>Each set has 44 modules form azimuthal symmetry. Total number of modules 88.</a:t>
            </a:r>
            <a:endParaRPr/>
          </a:p>
          <a:p>
            <a:pPr marL="0" lvl="0" indent="0" algn="l" rtl="0">
              <a:spcBef>
                <a:spcPts val="0"/>
              </a:spcBef>
              <a:spcAft>
                <a:spcPts val="0"/>
              </a:spcAft>
              <a:buNone/>
            </a:pPr>
            <a:endParaRPr/>
          </a:p>
        </p:txBody>
      </p:sp>
      <p:sp>
        <p:nvSpPr>
          <p:cNvPr id="351" name="Google Shape;35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2"/>
          <p:cNvSpPr txBox="1"/>
          <p:nvPr/>
        </p:nvSpPr>
        <p:spPr>
          <a:xfrm>
            <a:off x="0" y="59975"/>
            <a:ext cx="7962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t>Directed flow of charged hadrons with FHCal and FFD</a:t>
            </a:r>
            <a:endParaRPr sz="2500"/>
          </a:p>
        </p:txBody>
      </p:sp>
      <p:pic>
        <p:nvPicPr>
          <p:cNvPr id="357" name="Google Shape;357;p42"/>
          <p:cNvPicPr preferRelativeResize="0"/>
          <p:nvPr/>
        </p:nvPicPr>
        <p:blipFill rotWithShape="1">
          <a:blip r:embed="rId3">
            <a:alphaModFix/>
          </a:blip>
          <a:srcRect/>
          <a:stretch/>
        </p:blipFill>
        <p:spPr>
          <a:xfrm>
            <a:off x="0" y="629375"/>
            <a:ext cx="3120032" cy="3226474"/>
          </a:xfrm>
          <a:prstGeom prst="rect">
            <a:avLst/>
          </a:prstGeom>
          <a:noFill/>
          <a:ln>
            <a:noFill/>
          </a:ln>
        </p:spPr>
      </p:pic>
      <p:pic>
        <p:nvPicPr>
          <p:cNvPr id="358" name="Google Shape;358;p42"/>
          <p:cNvPicPr preferRelativeResize="0"/>
          <p:nvPr/>
        </p:nvPicPr>
        <p:blipFill rotWithShape="1">
          <a:blip r:embed="rId4">
            <a:alphaModFix/>
          </a:blip>
          <a:srcRect/>
          <a:stretch/>
        </p:blipFill>
        <p:spPr>
          <a:xfrm>
            <a:off x="3055383" y="629375"/>
            <a:ext cx="3120032" cy="3226474"/>
          </a:xfrm>
          <a:prstGeom prst="rect">
            <a:avLst/>
          </a:prstGeom>
          <a:noFill/>
          <a:ln>
            <a:noFill/>
          </a:ln>
        </p:spPr>
      </p:pic>
      <p:sp>
        <p:nvSpPr>
          <p:cNvPr id="359" name="Google Shape;359;p42"/>
          <p:cNvSpPr txBox="1"/>
          <p:nvPr/>
        </p:nvSpPr>
        <p:spPr>
          <a:xfrm>
            <a:off x="1124925" y="4358175"/>
            <a:ext cx="736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FHCal and FFD have consistent results; both can be used for directed flow measurements.</a:t>
            </a:r>
            <a:endParaRPr/>
          </a:p>
        </p:txBody>
      </p:sp>
      <p:pic>
        <p:nvPicPr>
          <p:cNvPr id="360" name="Google Shape;360;p42"/>
          <p:cNvPicPr preferRelativeResize="0"/>
          <p:nvPr/>
        </p:nvPicPr>
        <p:blipFill rotWithShape="1">
          <a:blip r:embed="rId5">
            <a:alphaModFix/>
          </a:blip>
          <a:srcRect r="-1481"/>
          <a:stretch/>
        </p:blipFill>
        <p:spPr>
          <a:xfrm>
            <a:off x="6139250" y="652825"/>
            <a:ext cx="3004750" cy="3179575"/>
          </a:xfrm>
          <a:prstGeom prst="rect">
            <a:avLst/>
          </a:prstGeom>
          <a:noFill/>
          <a:ln>
            <a:noFill/>
          </a:ln>
        </p:spPr>
      </p:pic>
      <p:pic>
        <p:nvPicPr>
          <p:cNvPr id="361" name="Google Shape;361;p42" descr="v_1=\frac{\langle u_1Q_1^{N,S}\rangle}{R_1^{N,S}}"/>
          <p:cNvPicPr preferRelativeResize="0"/>
          <p:nvPr/>
        </p:nvPicPr>
        <p:blipFill>
          <a:blip r:embed="rId6">
            <a:alphaModFix/>
          </a:blip>
          <a:stretch>
            <a:fillRect/>
          </a:stretch>
        </p:blipFill>
        <p:spPr>
          <a:xfrm>
            <a:off x="1714500" y="1280450"/>
            <a:ext cx="1202830" cy="527975"/>
          </a:xfrm>
          <a:prstGeom prst="rect">
            <a:avLst/>
          </a:prstGeom>
          <a:noFill/>
          <a:ln>
            <a:noFill/>
          </a:ln>
        </p:spPr>
      </p:pic>
      <p:sp>
        <p:nvSpPr>
          <p:cNvPr id="362" name="Google Shape;36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p:nvPr/>
        </p:nvSpPr>
        <p:spPr>
          <a:xfrm>
            <a:off x="0" y="35375"/>
            <a:ext cx="77955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500">
                <a:solidFill>
                  <a:schemeClr val="dk1"/>
                </a:solidFill>
              </a:rPr>
              <a:t>Elliptic flow of charged hadrons with FHCal and FFD</a:t>
            </a:r>
            <a:endParaRPr sz="2500">
              <a:solidFill>
                <a:schemeClr val="dk1"/>
              </a:solidFill>
            </a:endParaRPr>
          </a:p>
          <a:p>
            <a:pPr marL="0" lvl="0" indent="0" algn="ctr" rtl="0">
              <a:spcBef>
                <a:spcPts val="0"/>
              </a:spcBef>
              <a:spcAft>
                <a:spcPts val="0"/>
              </a:spcAft>
              <a:buNone/>
            </a:pPr>
            <a:endParaRPr sz="2000"/>
          </a:p>
        </p:txBody>
      </p:sp>
      <p:pic>
        <p:nvPicPr>
          <p:cNvPr id="368" name="Google Shape;368;p43"/>
          <p:cNvPicPr preferRelativeResize="0"/>
          <p:nvPr/>
        </p:nvPicPr>
        <p:blipFill rotWithShape="1">
          <a:blip r:embed="rId3">
            <a:alphaModFix/>
          </a:blip>
          <a:srcRect l="2892" r="2892"/>
          <a:stretch/>
        </p:blipFill>
        <p:spPr>
          <a:xfrm>
            <a:off x="0" y="629675"/>
            <a:ext cx="3114743" cy="3226175"/>
          </a:xfrm>
          <a:prstGeom prst="rect">
            <a:avLst/>
          </a:prstGeom>
          <a:noFill/>
          <a:ln>
            <a:noFill/>
          </a:ln>
        </p:spPr>
      </p:pic>
      <p:pic>
        <p:nvPicPr>
          <p:cNvPr id="369" name="Google Shape;369;p43"/>
          <p:cNvPicPr preferRelativeResize="0"/>
          <p:nvPr/>
        </p:nvPicPr>
        <p:blipFill rotWithShape="1">
          <a:blip r:embed="rId4">
            <a:alphaModFix/>
          </a:blip>
          <a:srcRect l="2892" r="2892"/>
          <a:stretch/>
        </p:blipFill>
        <p:spPr>
          <a:xfrm>
            <a:off x="3114737" y="629675"/>
            <a:ext cx="3114743" cy="3226175"/>
          </a:xfrm>
          <a:prstGeom prst="rect">
            <a:avLst/>
          </a:prstGeom>
          <a:noFill/>
          <a:ln>
            <a:noFill/>
          </a:ln>
        </p:spPr>
      </p:pic>
      <p:pic>
        <p:nvPicPr>
          <p:cNvPr id="370" name="Google Shape;370;p43"/>
          <p:cNvPicPr preferRelativeResize="0"/>
          <p:nvPr/>
        </p:nvPicPr>
        <p:blipFill rotWithShape="1">
          <a:blip r:embed="rId5">
            <a:alphaModFix/>
          </a:blip>
          <a:srcRect/>
          <a:stretch/>
        </p:blipFill>
        <p:spPr>
          <a:xfrm>
            <a:off x="6229475" y="629675"/>
            <a:ext cx="2914525" cy="3208725"/>
          </a:xfrm>
          <a:prstGeom prst="rect">
            <a:avLst/>
          </a:prstGeom>
          <a:noFill/>
          <a:ln>
            <a:noFill/>
          </a:ln>
        </p:spPr>
      </p:pic>
      <p:sp>
        <p:nvSpPr>
          <p:cNvPr id="371" name="Google Shape;371;p43"/>
          <p:cNvSpPr txBox="1"/>
          <p:nvPr/>
        </p:nvSpPr>
        <p:spPr>
          <a:xfrm>
            <a:off x="1124925" y="4358175"/>
            <a:ext cx="736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Due to low Resolution FFD need more statistics than FHCal for elliptic flow measurements.</a:t>
            </a:r>
            <a:endParaRPr/>
          </a:p>
        </p:txBody>
      </p:sp>
      <p:pic>
        <p:nvPicPr>
          <p:cNvPr id="372" name="Google Shape;372;p43" descr="v_2=\frac{\langle u_2Q_1^NQ_1^S\rangle}{R_1^N R_1^S}"/>
          <p:cNvPicPr preferRelativeResize="0"/>
          <p:nvPr/>
        </p:nvPicPr>
        <p:blipFill>
          <a:blip r:embed="rId6">
            <a:alphaModFix/>
          </a:blip>
          <a:stretch>
            <a:fillRect/>
          </a:stretch>
        </p:blipFill>
        <p:spPr>
          <a:xfrm>
            <a:off x="1909800" y="1215350"/>
            <a:ext cx="1092973" cy="393600"/>
          </a:xfrm>
          <a:prstGeom prst="rect">
            <a:avLst/>
          </a:prstGeom>
          <a:noFill/>
          <a:ln>
            <a:noFill/>
          </a:ln>
        </p:spPr>
      </p:pic>
      <p:sp>
        <p:nvSpPr>
          <p:cNvPr id="373" name="Google Shape;37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4"/>
          <p:cNvSpPr txBox="1">
            <a:spLocks noGrp="1"/>
          </p:cNvSpPr>
          <p:nvPr>
            <p:ph type="title"/>
          </p:nvPr>
        </p:nvSpPr>
        <p:spPr>
          <a:xfrm>
            <a:off x="311700" y="1552650"/>
            <a:ext cx="8520600" cy="2038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3:</a:t>
            </a:r>
            <a:r>
              <a:rPr lang="en"/>
              <a:t> Performance study for the anisotropic flow measurements in the MPD experiment with the fixed-target mode (MPD FXT)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2" name="Google Shape;182;p31"/>
          <p:cNvSpPr txBox="1">
            <a:spLocks noGrp="1"/>
          </p:cNvSpPr>
          <p:nvPr>
            <p:ph type="title"/>
          </p:nvPr>
        </p:nvSpPr>
        <p:spPr bwMode="auto">
          <a:xfrm>
            <a:off x="230018" y="1"/>
            <a:ext cx="8709458" cy="572699"/>
          </a:xfrm>
          <a:prstGeom prst="rect">
            <a:avLst/>
          </a:prstGeom>
        </p:spPr>
        <p:txBody>
          <a:bodyPr spcFirstLastPara="1" vertOverflow="overflow" horzOverflow="overflow" vert="horz" wrap="square" lIns="91424" tIns="91424" rIns="91424" bIns="91424" numCol="1" spcCol="0" rtlCol="0" fromWordArt="0" anchor="t" anchorCtr="0" forceAA="0" compatLnSpc="0">
            <a:normAutofit fontScale="90000"/>
          </a:bodyPr>
          <a:lstStyle/>
          <a:p>
            <a:pPr>
              <a:defRPr/>
            </a:pPr>
            <a:r>
              <a:rPr lang="en"/>
              <a:t>Flow performance study for MPD in fixed-target mode</a:t>
            </a:r>
            <a:endParaRPr/>
          </a:p>
        </p:txBody>
      </p:sp>
      <p:sp>
        <p:nvSpPr>
          <p:cNvPr id="183" name="Google Shape;183;p31"/>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28</a:t>
            </a:fld>
            <a:endParaRPr>
              <a:solidFill>
                <a:prstClr val="black">
                  <a:tint val="75000"/>
                </a:prstClr>
              </a:solidFill>
              <a:latin typeface="Calibri"/>
            </a:endParaRPr>
          </a:p>
        </p:txBody>
      </p:sp>
      <p:pic>
        <p:nvPicPr>
          <p:cNvPr id="184" name="Google Shape;184;p31"/>
          <p:cNvPicPr/>
          <p:nvPr/>
        </p:nvPicPr>
        <p:blipFill>
          <a:blip r:embed="rId3">
            <a:alphaModFix/>
          </a:blip>
          <a:stretch/>
        </p:blipFill>
        <p:spPr bwMode="auto">
          <a:xfrm>
            <a:off x="4638475" y="653431"/>
            <a:ext cx="3607796" cy="3315066"/>
          </a:xfrm>
          <a:prstGeom prst="rect">
            <a:avLst/>
          </a:prstGeom>
          <a:noFill/>
          <a:ln>
            <a:noFill/>
          </a:ln>
        </p:spPr>
      </p:pic>
      <p:pic>
        <p:nvPicPr>
          <p:cNvPr id="185" name="Google Shape;185;p31"/>
          <p:cNvPicPr/>
          <p:nvPr/>
        </p:nvPicPr>
        <p:blipFill>
          <a:blip r:embed="rId4">
            <a:alphaModFix/>
          </a:blip>
          <a:stretch/>
        </p:blipFill>
        <p:spPr bwMode="auto">
          <a:xfrm>
            <a:off x="976951" y="572701"/>
            <a:ext cx="3607797" cy="3478825"/>
          </a:xfrm>
          <a:prstGeom prst="rect">
            <a:avLst/>
          </a:prstGeom>
          <a:noFill/>
          <a:ln>
            <a:noFill/>
          </a:ln>
        </p:spPr>
      </p:pic>
      <p:sp>
        <p:nvSpPr>
          <p:cNvPr id="186" name="Google Shape;186;p31"/>
          <p:cNvSpPr txBox="1"/>
          <p:nvPr/>
        </p:nvSpPr>
        <p:spPr bwMode="auto">
          <a:xfrm>
            <a:off x="1220946" y="4132231"/>
            <a:ext cx="6894385" cy="877131"/>
          </a:xfrm>
          <a:prstGeom prst="rect">
            <a:avLst/>
          </a:prstGeom>
          <a:noFill/>
          <a:ln>
            <a:noFill/>
          </a:ln>
        </p:spPr>
        <p:txBody>
          <a:bodyPr spcFirstLastPara="1" wrap="square" lIns="91424" tIns="91424" rIns="91424" bIns="91424" anchor="t" anchorCtr="0">
            <a:spAutoFit/>
          </a:bodyPr>
          <a:lstStyle/>
          <a:p>
            <a:pPr marL="457189" indent="-317492" defTabSz="685800">
              <a:buClrTx/>
              <a:buSzPts val="1400"/>
              <a:buFontTx/>
              <a:buChar char="●"/>
              <a:defRPr/>
            </a:pPr>
            <a:r>
              <a:rPr lang="en" sz="1500" b="1">
                <a:solidFill>
                  <a:prstClr val="black"/>
                </a:solidFill>
                <a:latin typeface="Calibri"/>
              </a:rPr>
              <a:t>The flow data from E895 experiment have ambiguous interpretation: </a:t>
            </a:r>
            <a:endParaRPr sz="1350">
              <a:solidFill>
                <a:prstClr val="black"/>
              </a:solidFill>
              <a:latin typeface="Calibri"/>
            </a:endParaRPr>
          </a:p>
          <a:p>
            <a:pPr marL="482597" lvl="1" defTabSz="685800">
              <a:buClrTx/>
              <a:buSzPts val="1400"/>
              <a:defRPr/>
            </a:pPr>
            <a:r>
              <a:rPr lang="en" sz="1500">
                <a:solidFill>
                  <a:prstClr val="black"/>
                </a:solidFill>
                <a:latin typeface="Calibri"/>
              </a:rPr>
              <a:t>	v</a:t>
            </a:r>
            <a:r>
              <a:rPr lang="en" sz="1500" baseline="-25000">
                <a:solidFill>
                  <a:prstClr val="black"/>
                </a:solidFill>
                <a:latin typeface="Calibri"/>
              </a:rPr>
              <a:t>1</a:t>
            </a:r>
            <a:r>
              <a:rPr lang="en" sz="1500">
                <a:solidFill>
                  <a:prstClr val="black"/>
                </a:solidFill>
                <a:latin typeface="Calibri"/>
              </a:rPr>
              <a:t> suggests soft EOS while v</a:t>
            </a:r>
            <a:r>
              <a:rPr lang="en" sz="1500" baseline="-25000">
                <a:solidFill>
                  <a:prstClr val="black"/>
                </a:solidFill>
                <a:latin typeface="Calibri"/>
              </a:rPr>
              <a:t>2</a:t>
            </a:r>
            <a:r>
              <a:rPr lang="en" sz="1500">
                <a:solidFill>
                  <a:prstClr val="black"/>
                </a:solidFill>
                <a:latin typeface="Calibri"/>
              </a:rPr>
              <a:t> corresponds to hard EOS</a:t>
            </a:r>
            <a:endParaRPr sz="1500">
              <a:solidFill>
                <a:prstClr val="black"/>
              </a:solidFill>
              <a:latin typeface="Calibri"/>
            </a:endParaRPr>
          </a:p>
          <a:p>
            <a:pPr marL="457189" indent="-317492" defTabSz="685800">
              <a:buClrTx/>
              <a:buSzPts val="1400"/>
              <a:buFontTx/>
              <a:buChar char="●"/>
              <a:defRPr/>
            </a:pPr>
            <a:r>
              <a:rPr lang="en" sz="1500" b="1">
                <a:solidFill>
                  <a:prstClr val="black"/>
                </a:solidFill>
                <a:latin typeface="Calibri"/>
              </a:rPr>
              <a:t>Additional measurements are essential to clarify the previous measurements</a:t>
            </a:r>
            <a:endParaRPr sz="1500" b="1">
              <a:solidFill>
                <a:prstClr val="black"/>
              </a:solidFill>
              <a:latin typeface="Calibri"/>
            </a:endParaRPr>
          </a:p>
        </p:txBody>
      </p:sp>
      <p:sp>
        <p:nvSpPr>
          <p:cNvPr id="187" name="Google Shape;187;p31"/>
          <p:cNvSpPr txBox="1"/>
          <p:nvPr/>
        </p:nvSpPr>
        <p:spPr bwMode="auto">
          <a:xfrm>
            <a:off x="4666595" y="3845721"/>
            <a:ext cx="3607797" cy="496388"/>
          </a:xfrm>
          <a:prstGeom prst="rect">
            <a:avLst/>
          </a:prstGeom>
          <a:noFill/>
          <a:ln>
            <a:noFill/>
          </a:ln>
        </p:spPr>
        <p:txBody>
          <a:bodyPr spcFirstLastPara="1" wrap="square" lIns="91425" tIns="91425" rIns="91425" bIns="91425" anchor="t" anchorCtr="0">
            <a:spAutoFit/>
          </a:bodyPr>
          <a:lstStyle/>
          <a:p>
            <a:pPr defTabSz="685800">
              <a:buClrTx/>
              <a:defRPr/>
            </a:pPr>
            <a:r>
              <a:rPr lang="en" sz="1013">
                <a:solidFill>
                  <a:prstClr val="black"/>
                </a:solidFill>
                <a:latin typeface="Calibri"/>
              </a:rPr>
              <a:t>P. DANIELEWICZ, R. LACEY, W. LYNCH </a:t>
            </a:r>
            <a:r>
              <a:rPr lang="en" sz="1013" u="sng">
                <a:solidFill>
                  <a:srgbClr val="0050B3"/>
                </a:solidFill>
                <a:highlight>
                  <a:srgbClr val="FFFFFF"/>
                </a:highlight>
                <a:latin typeface="Roboto"/>
                <a:ea typeface="Roboto"/>
                <a:cs typeface="Roboto"/>
                <a:hlinkClick r:id="rId5" tooltip="https://doi.org/10.1126/science.1078070"/>
              </a:rPr>
              <a:t>10.1126/science.1078070</a:t>
            </a:r>
            <a:endParaRPr sz="1013">
              <a:solidFill>
                <a:prstClr val="black"/>
              </a:solidFill>
              <a:latin typeface="Calibri"/>
            </a:endParaRPr>
          </a:p>
        </p:txBody>
      </p:sp>
      <p:sp>
        <p:nvSpPr>
          <p:cNvPr id="6" name="Rectangle 5"/>
          <p:cNvSpPr/>
          <p:nvPr/>
        </p:nvSpPr>
        <p:spPr bwMode="auto">
          <a:xfrm>
            <a:off x="2802281" y="900113"/>
            <a:ext cx="610194" cy="2602468"/>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7" name="Rectangle 6"/>
          <p:cNvSpPr/>
          <p:nvPr/>
        </p:nvSpPr>
        <p:spPr bwMode="auto">
          <a:xfrm>
            <a:off x="6512007" y="900113"/>
            <a:ext cx="611159" cy="2565000"/>
          </a:xfrm>
          <a:prstGeom prst="rect">
            <a:avLst/>
          </a:prstGeom>
          <a:solidFill>
            <a:srgbClr val="FFC000">
              <a:alpha val="247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2" name="Rectangle 1"/>
          <p:cNvSpPr/>
          <p:nvPr/>
        </p:nvSpPr>
        <p:spPr bwMode="auto">
          <a:xfrm>
            <a:off x="3641789" y="904055"/>
            <a:ext cx="610194" cy="2602468"/>
          </a:xfrm>
          <a:prstGeom prst="rect">
            <a:avLst/>
          </a:prstGeom>
          <a:solidFill>
            <a:schemeClr val="accent5">
              <a:alpha val="247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3" name="Rectangle 2"/>
          <p:cNvSpPr/>
          <p:nvPr/>
        </p:nvSpPr>
        <p:spPr bwMode="auto">
          <a:xfrm>
            <a:off x="7351519" y="904055"/>
            <a:ext cx="611159" cy="2565000"/>
          </a:xfrm>
          <a:prstGeom prst="rect">
            <a:avLst/>
          </a:prstGeom>
          <a:solidFill>
            <a:schemeClr val="accent5">
              <a:alpha val="247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4" name="TextBox 3"/>
          <p:cNvSpPr txBox="1"/>
          <p:nvPr/>
        </p:nvSpPr>
        <p:spPr bwMode="auto">
          <a:xfrm>
            <a:off x="2780849" y="2971799"/>
            <a:ext cx="702436" cy="300082"/>
          </a:xfrm>
          <a:prstGeom prst="rect">
            <a:avLst/>
          </a:prstGeom>
          <a:noFill/>
        </p:spPr>
        <p:txBody>
          <a:bodyPr wrap="none" rtlCol="0">
            <a:spAutoFit/>
          </a:bodyPr>
          <a:lstStyle/>
          <a:p>
            <a:pPr defTabSz="685800">
              <a:buClrTx/>
              <a:defRPr/>
            </a:pPr>
            <a:r>
              <a:rPr sz="1350" b="1">
                <a:solidFill>
                  <a:srgbClr val="ED7D31">
                    <a:lumMod val="50000"/>
                  </a:srgbClr>
                </a:solidFill>
                <a:latin typeface="Calibri"/>
              </a:rPr>
              <a:t>BM@N</a:t>
            </a:r>
            <a:endParaRPr sz="1350">
              <a:solidFill>
                <a:prstClr val="black"/>
              </a:solidFill>
              <a:latin typeface="Calibri"/>
            </a:endParaRPr>
          </a:p>
        </p:txBody>
      </p:sp>
      <p:sp>
        <p:nvSpPr>
          <p:cNvPr id="5" name="TextBox 4"/>
          <p:cNvSpPr txBox="1"/>
          <p:nvPr/>
        </p:nvSpPr>
        <p:spPr bwMode="auto">
          <a:xfrm>
            <a:off x="3705713" y="2979681"/>
            <a:ext cx="535724" cy="300082"/>
          </a:xfrm>
          <a:prstGeom prst="rect">
            <a:avLst/>
          </a:prstGeom>
          <a:noFill/>
        </p:spPr>
        <p:txBody>
          <a:bodyPr wrap="none" rtlCol="0">
            <a:spAutoFit/>
          </a:bodyPr>
          <a:lstStyle/>
          <a:p>
            <a:pPr defTabSz="685800">
              <a:buClrTx/>
              <a:defRPr/>
            </a:pPr>
            <a:r>
              <a:rPr sz="1350" b="1">
                <a:solidFill>
                  <a:srgbClr val="4472C4">
                    <a:lumMod val="50000"/>
                  </a:srgbClr>
                </a:solidFill>
                <a:latin typeface="Calibri"/>
              </a:rPr>
              <a:t>MPD</a:t>
            </a:r>
            <a:endParaRPr sz="1350">
              <a:solidFill>
                <a:prstClr val="black"/>
              </a:solidFill>
              <a:latin typeface="Calibri"/>
            </a:endParaRPr>
          </a:p>
        </p:txBody>
      </p:sp>
      <p:sp>
        <p:nvSpPr>
          <p:cNvPr id="8" name="TextBox 7"/>
          <p:cNvSpPr txBox="1"/>
          <p:nvPr/>
        </p:nvSpPr>
        <p:spPr bwMode="auto">
          <a:xfrm>
            <a:off x="6494060" y="2971798"/>
            <a:ext cx="702436" cy="300082"/>
          </a:xfrm>
          <a:prstGeom prst="rect">
            <a:avLst/>
          </a:prstGeom>
          <a:noFill/>
        </p:spPr>
        <p:txBody>
          <a:bodyPr wrap="none" rtlCol="0">
            <a:spAutoFit/>
          </a:bodyPr>
          <a:lstStyle/>
          <a:p>
            <a:pPr defTabSz="685800">
              <a:buClrTx/>
              <a:defRPr/>
            </a:pPr>
            <a:r>
              <a:rPr sz="1350" b="1">
                <a:solidFill>
                  <a:srgbClr val="ED7D31">
                    <a:lumMod val="50000"/>
                  </a:srgbClr>
                </a:solidFill>
                <a:latin typeface="Calibri"/>
              </a:rPr>
              <a:t>BM@N</a:t>
            </a:r>
            <a:endParaRPr sz="1350">
              <a:solidFill>
                <a:prstClr val="black"/>
              </a:solidFill>
              <a:latin typeface="Calibri"/>
            </a:endParaRPr>
          </a:p>
        </p:txBody>
      </p:sp>
      <p:sp>
        <p:nvSpPr>
          <p:cNvPr id="9" name="TextBox 8"/>
          <p:cNvSpPr txBox="1"/>
          <p:nvPr/>
        </p:nvSpPr>
        <p:spPr bwMode="auto">
          <a:xfrm>
            <a:off x="7415927" y="2979681"/>
            <a:ext cx="535724" cy="300082"/>
          </a:xfrm>
          <a:prstGeom prst="rect">
            <a:avLst/>
          </a:prstGeom>
          <a:noFill/>
        </p:spPr>
        <p:txBody>
          <a:bodyPr wrap="none" rtlCol="0">
            <a:spAutoFit/>
          </a:bodyPr>
          <a:lstStyle/>
          <a:p>
            <a:pPr defTabSz="685800">
              <a:buClrTx/>
              <a:defRPr/>
            </a:pPr>
            <a:r>
              <a:rPr sz="1350" b="1">
                <a:solidFill>
                  <a:srgbClr val="4472C4">
                    <a:lumMod val="50000"/>
                  </a:srgbClr>
                </a:solidFill>
                <a:latin typeface="Calibri"/>
              </a:rPr>
              <a:t>MPD</a:t>
            </a:r>
            <a:endParaRPr sz="1350">
              <a:solidFill>
                <a:prstClr val="black"/>
              </a:solidFill>
              <a:latin typeface="Calibri"/>
            </a:endParaRPr>
          </a:p>
        </p:txBody>
      </p:sp>
      <p:sp>
        <p:nvSpPr>
          <p:cNvPr id="10" name="Oval 9"/>
          <p:cNvSpPr/>
          <p:nvPr/>
        </p:nvSpPr>
        <p:spPr bwMode="auto">
          <a:xfrm rot="2123690">
            <a:off x="3171411" y="1940699"/>
            <a:ext cx="654534" cy="3310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11" name="Oval 10"/>
          <p:cNvSpPr/>
          <p:nvPr/>
        </p:nvSpPr>
        <p:spPr bwMode="auto">
          <a:xfrm rot="19271860">
            <a:off x="6885988" y="1492512"/>
            <a:ext cx="654534" cy="3310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sz="1350">
              <a:solidFill>
                <a:prstClr val="white"/>
              </a:solidFill>
              <a:latin typeface="Calibri"/>
              <a:cs typeface="Arial"/>
            </a:endParaRPr>
          </a:p>
        </p:txBody>
      </p:sp>
      <p:sp>
        <p:nvSpPr>
          <p:cNvPr id="12" name="TextBox 11"/>
          <p:cNvSpPr txBox="1"/>
          <p:nvPr/>
        </p:nvSpPr>
        <p:spPr bwMode="auto">
          <a:xfrm>
            <a:off x="3085804" y="1518487"/>
            <a:ext cx="806417" cy="507831"/>
          </a:xfrm>
          <a:prstGeom prst="rect">
            <a:avLst/>
          </a:prstGeom>
          <a:solidFill>
            <a:srgbClr val="FFFFFF">
              <a:alpha val="49020"/>
            </a:srgbClr>
          </a:solidFill>
          <a:ln>
            <a:noFill/>
          </a:ln>
        </p:spPr>
        <p:txBody>
          <a:bodyPr wrap="square" rtlCol="0">
            <a:spAutoFit/>
          </a:bodyPr>
          <a:lstStyle/>
          <a:p>
            <a:pPr defTabSz="685800">
              <a:buClrTx/>
              <a:defRPr/>
            </a:pPr>
            <a:r>
              <a:rPr sz="1350" b="1">
                <a:solidFill>
                  <a:srgbClr val="C00000"/>
                </a:solidFill>
                <a:latin typeface="Calibri"/>
              </a:rPr>
              <a:t>MPD FXT</a:t>
            </a:r>
            <a:endParaRPr sz="1350">
              <a:solidFill>
                <a:prstClr val="black"/>
              </a:solidFill>
              <a:latin typeface="Calibri"/>
            </a:endParaRPr>
          </a:p>
        </p:txBody>
      </p:sp>
      <p:sp>
        <p:nvSpPr>
          <p:cNvPr id="14" name="TextBox 13"/>
          <p:cNvSpPr txBox="1"/>
          <p:nvPr/>
        </p:nvSpPr>
        <p:spPr bwMode="auto">
          <a:xfrm>
            <a:off x="6878301" y="1149007"/>
            <a:ext cx="806417" cy="507831"/>
          </a:xfrm>
          <a:prstGeom prst="rect">
            <a:avLst/>
          </a:prstGeom>
          <a:solidFill>
            <a:srgbClr val="FFFFFF">
              <a:alpha val="49020"/>
            </a:srgbClr>
          </a:solidFill>
          <a:ln>
            <a:noFill/>
          </a:ln>
        </p:spPr>
        <p:txBody>
          <a:bodyPr wrap="square" rtlCol="0">
            <a:spAutoFit/>
          </a:bodyPr>
          <a:lstStyle/>
          <a:p>
            <a:pPr defTabSz="685800">
              <a:buClrTx/>
              <a:defRPr/>
            </a:pPr>
            <a:r>
              <a:rPr sz="1350" b="1">
                <a:solidFill>
                  <a:srgbClr val="C00000"/>
                </a:solidFill>
                <a:latin typeface="Calibri"/>
              </a:rPr>
              <a:t>MPD FXT</a:t>
            </a:r>
            <a:endParaRPr sz="135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83" name="Google Shape;383;p45"/>
          <p:cNvPicPr/>
          <p:nvPr/>
        </p:nvPicPr>
        <p:blipFill>
          <a:blip r:embed="rId2">
            <a:alphaModFix/>
          </a:blip>
          <a:stretch/>
        </p:blipFill>
        <p:spPr bwMode="auto">
          <a:xfrm>
            <a:off x="540301" y="597891"/>
            <a:ext cx="4535149" cy="3933559"/>
          </a:xfrm>
          <a:prstGeom prst="rect">
            <a:avLst/>
          </a:prstGeom>
          <a:noFill/>
          <a:ln>
            <a:noFill/>
          </a:ln>
        </p:spPr>
      </p:pic>
      <p:cxnSp>
        <p:nvCxnSpPr>
          <p:cNvPr id="384" name="Google Shape;384;p45"/>
          <p:cNvCxnSpPr>
            <a:cxnSpLocks/>
          </p:cNvCxnSpPr>
          <p:nvPr/>
        </p:nvCxnSpPr>
        <p:spPr bwMode="auto">
          <a:xfrm>
            <a:off x="2450325" y="2351925"/>
            <a:ext cx="885900" cy="2241000"/>
          </a:xfrm>
          <a:prstGeom prst="straightConnector1">
            <a:avLst/>
          </a:prstGeom>
          <a:noFill/>
          <a:ln w="28575" cap="flat" cmpd="sng">
            <a:solidFill>
              <a:srgbClr val="FF0000"/>
            </a:solidFill>
            <a:prstDash val="solid"/>
            <a:round/>
            <a:headEnd type="triangle" w="med" len="med"/>
            <a:tailEnd type="none" w="med" len="med"/>
          </a:ln>
        </p:spPr>
      </p:cxnSp>
      <p:sp>
        <p:nvSpPr>
          <p:cNvPr id="385" name="Google Shape;385;p45"/>
          <p:cNvSpPr txBox="1"/>
          <p:nvPr/>
        </p:nvSpPr>
        <p:spPr bwMode="auto">
          <a:xfrm>
            <a:off x="2514376" y="4592924"/>
            <a:ext cx="2011442" cy="461633"/>
          </a:xfrm>
          <a:prstGeom prst="rect">
            <a:avLst/>
          </a:prstGeom>
          <a:noFill/>
          <a:ln>
            <a:noFill/>
          </a:ln>
        </p:spPr>
        <p:txBody>
          <a:bodyPr spcFirstLastPara="1" wrap="square" lIns="91424" tIns="91424" rIns="91424" bIns="91424" anchor="t" anchorCtr="0">
            <a:spAutoFit/>
          </a:bodyPr>
          <a:lstStyle/>
          <a:p>
            <a:pPr algn="ctr" defTabSz="685800">
              <a:buClrTx/>
              <a:defRPr/>
            </a:pPr>
            <a:r>
              <a:rPr lang="en" sz="1800">
                <a:solidFill>
                  <a:prstClr val="black"/>
                </a:solidFill>
                <a:latin typeface="Calibri"/>
              </a:rPr>
              <a:t>Target (z=-115 cm)</a:t>
            </a:r>
            <a:endParaRPr sz="1800">
              <a:solidFill>
                <a:prstClr val="black"/>
              </a:solidFill>
              <a:latin typeface="Calibri"/>
            </a:endParaRPr>
          </a:p>
        </p:txBody>
      </p:sp>
      <p:cxnSp>
        <p:nvCxnSpPr>
          <p:cNvPr id="386" name="Google Shape;386;p45"/>
          <p:cNvCxnSpPr>
            <a:cxnSpLocks/>
          </p:cNvCxnSpPr>
          <p:nvPr/>
        </p:nvCxnSpPr>
        <p:spPr bwMode="auto">
          <a:xfrm flipH="1">
            <a:off x="433475" y="2479975"/>
            <a:ext cx="1814100" cy="1035000"/>
          </a:xfrm>
          <a:prstGeom prst="straightConnector1">
            <a:avLst/>
          </a:prstGeom>
          <a:noFill/>
          <a:ln w="19050" cap="flat" cmpd="sng">
            <a:solidFill>
              <a:srgbClr val="FF0000"/>
            </a:solidFill>
            <a:prstDash val="solid"/>
            <a:round/>
            <a:headEnd type="triangle" w="med" len="med"/>
            <a:tailEnd type="none" w="med" len="med"/>
          </a:ln>
        </p:spPr>
      </p:cxnSp>
      <p:sp>
        <p:nvSpPr>
          <p:cNvPr id="387" name="Google Shape;387;p45"/>
          <p:cNvSpPr txBox="1"/>
          <p:nvPr/>
        </p:nvSpPr>
        <p:spPr bwMode="auto">
          <a:xfrm>
            <a:off x="79200" y="3045580"/>
            <a:ext cx="756373" cy="461635"/>
          </a:xfrm>
          <a:prstGeom prst="rect">
            <a:avLst/>
          </a:prstGeom>
          <a:noFill/>
          <a:ln>
            <a:noFill/>
          </a:ln>
        </p:spPr>
        <p:txBody>
          <a:bodyPr spcFirstLastPara="1" wrap="square" lIns="91425" tIns="91425" rIns="91425" bIns="91425" anchor="t" anchorCtr="0">
            <a:spAutoFit/>
          </a:bodyPr>
          <a:lstStyle/>
          <a:p>
            <a:pPr defTabSz="685800">
              <a:buClrTx/>
              <a:defRPr/>
            </a:pPr>
            <a:r>
              <a:rPr lang="en" sz="1800">
                <a:solidFill>
                  <a:prstClr val="black"/>
                </a:solidFill>
                <a:latin typeface="Calibri"/>
              </a:rPr>
              <a:t>Beam</a:t>
            </a:r>
            <a:endParaRPr sz="1800">
              <a:solidFill>
                <a:prstClr val="black"/>
              </a:solidFill>
              <a:latin typeface="Calibri"/>
            </a:endParaRPr>
          </a:p>
        </p:txBody>
      </p:sp>
      <p:sp>
        <p:nvSpPr>
          <p:cNvPr id="388" name="Google Shape;388;p45"/>
          <p:cNvSpPr txBox="1">
            <a:spLocks noGrp="1"/>
          </p:cNvSpPr>
          <p:nvPr>
            <p:ph type="title"/>
          </p:nvPr>
        </p:nvSpPr>
        <p:spPr bwMode="auto">
          <a:xfrm>
            <a:off x="311700" y="-12175"/>
            <a:ext cx="8520600" cy="572700"/>
          </a:xfrm>
          <a:prstGeom prst="rect">
            <a:avLst/>
          </a:prstGeom>
        </p:spPr>
        <p:txBody>
          <a:bodyPr spcFirstLastPara="1" vert="horz" wrap="square" lIns="91425" tIns="91425" rIns="91425" bIns="91425" rtlCol="0" anchor="t" anchorCtr="0">
            <a:normAutofit fontScale="90000"/>
          </a:bodyPr>
          <a:lstStyle/>
          <a:p>
            <a:pPr>
              <a:defRPr/>
            </a:pPr>
            <a:r>
              <a:rPr lang="en" b="1"/>
              <a:t>MPD in Fixed-Target Mode (FXT)</a:t>
            </a:r>
            <a:endParaRPr b="1"/>
          </a:p>
        </p:txBody>
      </p:sp>
      <p:sp>
        <p:nvSpPr>
          <p:cNvPr id="390" name="Google Shape;390;p45"/>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29</a:t>
            </a:fld>
            <a:endParaRPr>
              <a:solidFill>
                <a:prstClr val="black">
                  <a:tint val="75000"/>
                </a:prstClr>
              </a:solidFill>
              <a:latin typeface="Calibri"/>
            </a:endParaRPr>
          </a:p>
        </p:txBody>
      </p:sp>
      <mc:AlternateContent xmlns:mc="http://schemas.openxmlformats.org/markup-compatibility/2006">
        <mc:Choice xmlns:a14="http://schemas.microsoft.com/office/drawing/2010/main" Requires="a14">
          <p:sp>
            <p:nvSpPr>
              <p:cNvPr id="4" name="Google Shape;152;p30"/>
              <p:cNvSpPr txBox="1"/>
              <p:nvPr/>
            </p:nvSpPr>
            <p:spPr bwMode="auto">
              <a:xfrm>
                <a:off x="4846850" y="1286175"/>
                <a:ext cx="4174308" cy="2592143"/>
              </a:xfrm>
              <a:prstGeom prst="rect">
                <a:avLst/>
              </a:prstGeom>
            </p:spPr>
            <p:txBody>
              <a:bodyPr spcFirstLastPara="1" vert="horz" wrap="square" lIns="91425" tIns="91425" rIns="91425" bIns="91425" rtlCol="0" anchor="t" anchorCtr="0">
                <a:normAutofit fontScale="92500"/>
              </a:bodyPr>
              <a:lstStyle>
                <a:lvl1pPr marL="609585" lvl="0" indent="-457189" algn="l" defTabSz="914400">
                  <a:lnSpc>
                    <a:spcPct val="90000"/>
                  </a:lnSpc>
                  <a:spcBef>
                    <a:spcPts val="0"/>
                  </a:spcBef>
                  <a:spcAft>
                    <a:spcPts val="0"/>
                  </a:spcAft>
                  <a:buSzPts val="1800"/>
                  <a:buFont typeface="Arial"/>
                  <a:buChar char="●"/>
                  <a:defRPr sz="2800">
                    <a:solidFill>
                      <a:schemeClr val="tx1"/>
                    </a:solidFill>
                    <a:latin typeface="+mn-lt"/>
                    <a:ea typeface="+mn-ea"/>
                    <a:cs typeface="+mn-cs"/>
                  </a:defRPr>
                </a:lvl1pPr>
                <a:lvl2pPr marL="1219170" lvl="1" indent="-423323" algn="l" defTabSz="914400">
                  <a:lnSpc>
                    <a:spcPct val="90000"/>
                  </a:lnSpc>
                  <a:spcBef>
                    <a:spcPts val="0"/>
                  </a:spcBef>
                  <a:spcAft>
                    <a:spcPts val="0"/>
                  </a:spcAft>
                  <a:buSzPts val="1400"/>
                  <a:buFont typeface="Arial"/>
                  <a:buChar char="○"/>
                  <a:defRPr sz="2400">
                    <a:solidFill>
                      <a:schemeClr val="tx1"/>
                    </a:solidFill>
                    <a:latin typeface="+mn-lt"/>
                    <a:ea typeface="+mn-ea"/>
                    <a:cs typeface="+mn-cs"/>
                  </a:defRPr>
                </a:lvl2pPr>
                <a:lvl3pPr marL="1828754" lvl="2" indent="-423323" algn="l" defTabSz="914400">
                  <a:lnSpc>
                    <a:spcPct val="90000"/>
                  </a:lnSpc>
                  <a:spcBef>
                    <a:spcPts val="0"/>
                  </a:spcBef>
                  <a:spcAft>
                    <a:spcPts val="0"/>
                  </a:spcAft>
                  <a:buSzPts val="1400"/>
                  <a:buFont typeface="Arial"/>
                  <a:buChar char="■"/>
                  <a:defRPr sz="2000">
                    <a:solidFill>
                      <a:schemeClr val="tx1"/>
                    </a:solidFill>
                    <a:latin typeface="+mn-lt"/>
                    <a:ea typeface="+mn-ea"/>
                    <a:cs typeface="+mn-cs"/>
                  </a:defRPr>
                </a:lvl3pPr>
                <a:lvl4pPr marL="2438339" lvl="3"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4pPr>
                <a:lvl5pPr marL="3047924" lvl="4"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5pPr>
                <a:lvl6pPr marL="3657509" lvl="5"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6pPr>
                <a:lvl7pPr marL="4267093" lvl="6"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7pPr>
                <a:lvl8pPr marL="4876678" lvl="7"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8pPr>
                <a:lvl9pPr marL="5486263" lvl="8" indent="-423323" algn="l" defTabSz="914400">
                  <a:lnSpc>
                    <a:spcPct val="90000"/>
                  </a:lnSpc>
                  <a:spcBef>
                    <a:spcPts val="0"/>
                  </a:spcBef>
                  <a:spcAft>
                    <a:spcPts val="0"/>
                  </a:spcAft>
                  <a:buSzPts val="1400"/>
                  <a:buFont typeface="Arial"/>
                  <a:buChar char="■"/>
                  <a:defRPr sz="1800">
                    <a:solidFill>
                      <a:schemeClr val="tx1"/>
                    </a:solidFill>
                    <a:latin typeface="+mn-lt"/>
                    <a:ea typeface="+mn-ea"/>
                    <a:cs typeface="+mn-cs"/>
                  </a:defRPr>
                </a:lvl9pPr>
              </a:lstStyle>
              <a:p>
                <a:pPr marL="457189" indent="-342892" defTabSz="685800">
                  <a:buClrTx/>
                  <a:defRPr/>
                </a:pPr>
                <a:r>
                  <a:rPr lang="en-GB" sz="2100">
                    <a:solidFill>
                      <a:prstClr val="black"/>
                    </a:solidFill>
                    <a:latin typeface="Calibri"/>
                    <a:cs typeface="Arial"/>
                  </a:rPr>
                  <a:t>Model used: UrQMD mean-field </a:t>
                </a:r>
                <a:endParaRPr sz="2100">
                  <a:solidFill>
                    <a:prstClr val="black"/>
                  </a:solidFill>
                  <a:latin typeface="Calibri"/>
                  <a:cs typeface="Arial"/>
                </a:endParaRPr>
              </a:p>
              <a:p>
                <a:pPr marL="914378" lvl="1" indent="-317492" defTabSz="685800">
                  <a:buClrTx/>
                  <a:defRPr/>
                </a:pPr>
                <a:r>
                  <a:rPr lang="en-GB" sz="1650">
                    <a:solidFill>
                      <a:prstClr val="black"/>
                    </a:solidFill>
                    <a:latin typeface="Calibri"/>
                    <a:cs typeface="Arial"/>
                  </a:rPr>
                  <a:t>Bi+Bi, E</a:t>
                </a:r>
                <a:r>
                  <a:rPr lang="en-GB" sz="1650" baseline="-25000">
                    <a:solidFill>
                      <a:prstClr val="black"/>
                    </a:solidFill>
                    <a:latin typeface="Calibri"/>
                    <a:cs typeface="Arial"/>
                  </a:rPr>
                  <a:t>kin</a:t>
                </a:r>
                <a:r>
                  <a:rPr lang="en-GB" sz="1650">
                    <a:solidFill>
                      <a:prstClr val="black"/>
                    </a:solidFill>
                    <a:latin typeface="Calibri"/>
                    <a:cs typeface="Arial"/>
                  </a:rPr>
                  <a:t>=1.45 AGeV (</a:t>
                </a:r>
                <a14:m>
                  <m:oMath xmlns:m="http://schemas.openxmlformats.org/officeDocument/2006/math">
                    <m:rad>
                      <m:radPr>
                        <m:degHide m:val="on"/>
                        <m:ctrlPr>
                          <a:rPr lang="en-US" sz="1650" i="1">
                            <a:solidFill>
                              <a:prstClr val="black"/>
                            </a:solidFill>
                            <a:latin typeface="Cambria Math" panose="02040503050406030204" pitchFamily="18" charset="0"/>
                            <a:ea typeface="Cambria Math"/>
                            <a:cs typeface="Cambria Math"/>
                          </a:rPr>
                        </m:ctrlPr>
                      </m:radPr>
                      <m:deg/>
                      <m:e>
                        <m:sSub>
                          <m:sSubPr>
                            <m:ctrlPr>
                              <a:rPr lang="en-US" sz="1650" i="1">
                                <a:solidFill>
                                  <a:prstClr val="black"/>
                                </a:solidFill>
                                <a:latin typeface="Cambria Math" panose="02040503050406030204" pitchFamily="18" charset="0"/>
                                <a:ea typeface="Cambria Math"/>
                                <a:cs typeface="Cambria Math"/>
                              </a:rPr>
                            </m:ctrlPr>
                          </m:sSubPr>
                          <m:e>
                            <m:r>
                              <a:rPr lang="en-US" sz="1650" i="1">
                                <a:solidFill>
                                  <a:prstClr val="black"/>
                                </a:solidFill>
                                <a:latin typeface="Cambria Math"/>
                              </a:rPr>
                              <m:t>𝑠</m:t>
                            </m:r>
                          </m:e>
                          <m:sub>
                            <m:r>
                              <a:rPr lang="en-US" sz="1650" i="1">
                                <a:solidFill>
                                  <a:prstClr val="black"/>
                                </a:solidFill>
                                <a:latin typeface="Cambria Math"/>
                              </a:rPr>
                              <m:t>𝑁𝑁</m:t>
                            </m:r>
                          </m:sub>
                        </m:sSub>
                      </m:e>
                    </m:rad>
                  </m:oMath>
                </a14:m>
                <a:r>
                  <a:rPr lang="en-GB" sz="1650">
                    <a:solidFill>
                      <a:prstClr val="black"/>
                    </a:solidFill>
                    <a:latin typeface="Calibri"/>
                    <a:cs typeface="Arial"/>
                  </a:rPr>
                  <a:t>=2.5 GeV)</a:t>
                </a:r>
                <a:endParaRPr sz="1800">
                  <a:solidFill>
                    <a:prstClr val="black"/>
                  </a:solidFill>
                  <a:latin typeface="Calibri"/>
                  <a:cs typeface="Arial"/>
                </a:endParaRPr>
              </a:p>
              <a:p>
                <a:pPr marL="914378" lvl="1" indent="-317492" defTabSz="685800">
                  <a:buClrTx/>
                  <a:defRPr/>
                </a:pPr>
                <a:r>
                  <a:rPr lang="en-GB" sz="1650">
                    <a:solidFill>
                      <a:prstClr val="black"/>
                    </a:solidFill>
                    <a:latin typeface="Calibri"/>
                    <a:cs typeface="Arial"/>
                  </a:rPr>
                  <a:t>Bi+Bi, E</a:t>
                </a:r>
                <a:r>
                  <a:rPr lang="en-GB" sz="1650" baseline="-25000">
                    <a:solidFill>
                      <a:prstClr val="black"/>
                    </a:solidFill>
                    <a:latin typeface="Calibri"/>
                    <a:cs typeface="Arial"/>
                  </a:rPr>
                  <a:t>kin</a:t>
                </a:r>
                <a:r>
                  <a:rPr lang="en-GB" sz="1650">
                    <a:solidFill>
                      <a:prstClr val="black"/>
                    </a:solidFill>
                    <a:latin typeface="Calibri"/>
                    <a:cs typeface="Arial"/>
                  </a:rPr>
                  <a:t>=2.92 AGeV (</a:t>
                </a:r>
                <a14:m>
                  <m:oMath xmlns:m="http://schemas.openxmlformats.org/officeDocument/2006/math">
                    <m:rad>
                      <m:radPr>
                        <m:degHide m:val="on"/>
                        <m:ctrlPr>
                          <a:rPr lang="en-US" sz="1650" i="1">
                            <a:solidFill>
                              <a:prstClr val="black"/>
                            </a:solidFill>
                            <a:latin typeface="Cambria Math" panose="02040503050406030204" pitchFamily="18" charset="0"/>
                            <a:ea typeface="Cambria Math"/>
                            <a:cs typeface="Cambria Math"/>
                          </a:rPr>
                        </m:ctrlPr>
                      </m:radPr>
                      <m:deg/>
                      <m:e>
                        <m:sSub>
                          <m:sSubPr>
                            <m:ctrlPr>
                              <a:rPr lang="en-US" sz="1650" i="1">
                                <a:solidFill>
                                  <a:prstClr val="black"/>
                                </a:solidFill>
                                <a:latin typeface="Cambria Math" panose="02040503050406030204" pitchFamily="18" charset="0"/>
                                <a:ea typeface="Cambria Math"/>
                                <a:cs typeface="Cambria Math"/>
                              </a:rPr>
                            </m:ctrlPr>
                          </m:sSubPr>
                          <m:e>
                            <m:r>
                              <a:rPr lang="en-US" sz="1650" i="1">
                                <a:solidFill>
                                  <a:prstClr val="black"/>
                                </a:solidFill>
                                <a:latin typeface="Cambria Math"/>
                              </a:rPr>
                              <m:t>𝑠</m:t>
                            </m:r>
                          </m:e>
                          <m:sub>
                            <m:r>
                              <a:rPr lang="en-US" sz="1650" i="1">
                                <a:solidFill>
                                  <a:prstClr val="black"/>
                                </a:solidFill>
                                <a:latin typeface="Cambria Math"/>
                              </a:rPr>
                              <m:t>𝑁𝑁</m:t>
                            </m:r>
                          </m:sub>
                        </m:sSub>
                      </m:e>
                    </m:rad>
                  </m:oMath>
                </a14:m>
                <a:r>
                  <a:rPr lang="en-GB" sz="1650">
                    <a:solidFill>
                      <a:prstClr val="black"/>
                    </a:solidFill>
                    <a:latin typeface="Calibri"/>
                    <a:cs typeface="Arial"/>
                  </a:rPr>
                  <a:t>=3.0 GeV)</a:t>
                </a:r>
                <a:endParaRPr sz="1800">
                  <a:solidFill>
                    <a:prstClr val="black"/>
                  </a:solidFill>
                  <a:latin typeface="Calibri"/>
                  <a:cs typeface="Arial"/>
                </a:endParaRPr>
              </a:p>
              <a:p>
                <a:pPr marL="914378" lvl="1" indent="-317492" defTabSz="685800">
                  <a:buClrTx/>
                  <a:defRPr/>
                </a:pPr>
                <a:r>
                  <a:rPr lang="en-GB" sz="1650">
                    <a:solidFill>
                      <a:prstClr val="black"/>
                    </a:solidFill>
                    <a:latin typeface="Calibri"/>
                    <a:cs typeface="Arial"/>
                  </a:rPr>
                  <a:t>Bi+Bi, E</a:t>
                </a:r>
                <a:r>
                  <a:rPr lang="en-GB" sz="1650" baseline="-25000">
                    <a:solidFill>
                      <a:prstClr val="black"/>
                    </a:solidFill>
                    <a:latin typeface="Calibri"/>
                    <a:cs typeface="Arial"/>
                  </a:rPr>
                  <a:t>kin</a:t>
                </a:r>
                <a:r>
                  <a:rPr lang="en-GB" sz="1650">
                    <a:solidFill>
                      <a:prstClr val="black"/>
                    </a:solidFill>
                    <a:latin typeface="Calibri"/>
                    <a:cs typeface="Arial"/>
                  </a:rPr>
                  <a:t>=4.65 AGeV (</a:t>
                </a:r>
                <a14:m>
                  <m:oMath xmlns:m="http://schemas.openxmlformats.org/officeDocument/2006/math">
                    <m:rad>
                      <m:radPr>
                        <m:degHide m:val="on"/>
                        <m:ctrlPr>
                          <a:rPr lang="en-US" sz="1650" i="1">
                            <a:solidFill>
                              <a:prstClr val="black"/>
                            </a:solidFill>
                            <a:latin typeface="Cambria Math" panose="02040503050406030204" pitchFamily="18" charset="0"/>
                            <a:ea typeface="Cambria Math"/>
                            <a:cs typeface="Cambria Math"/>
                          </a:rPr>
                        </m:ctrlPr>
                      </m:radPr>
                      <m:deg/>
                      <m:e>
                        <m:sSub>
                          <m:sSubPr>
                            <m:ctrlPr>
                              <a:rPr lang="en-US" sz="1650" i="1">
                                <a:solidFill>
                                  <a:prstClr val="black"/>
                                </a:solidFill>
                                <a:latin typeface="Cambria Math" panose="02040503050406030204" pitchFamily="18" charset="0"/>
                                <a:ea typeface="Cambria Math"/>
                                <a:cs typeface="Cambria Math"/>
                              </a:rPr>
                            </m:ctrlPr>
                          </m:sSubPr>
                          <m:e>
                            <m:r>
                              <a:rPr lang="en-US" sz="1650" i="1">
                                <a:solidFill>
                                  <a:prstClr val="black"/>
                                </a:solidFill>
                                <a:latin typeface="Cambria Math"/>
                              </a:rPr>
                              <m:t>𝑠</m:t>
                            </m:r>
                          </m:e>
                          <m:sub>
                            <m:r>
                              <a:rPr lang="en-US" sz="1650" i="1">
                                <a:solidFill>
                                  <a:prstClr val="black"/>
                                </a:solidFill>
                                <a:latin typeface="Cambria Math"/>
                              </a:rPr>
                              <m:t>𝑁𝑁</m:t>
                            </m:r>
                          </m:sub>
                        </m:sSub>
                      </m:e>
                    </m:rad>
                  </m:oMath>
                </a14:m>
                <a:r>
                  <a:rPr lang="en-GB" sz="1650">
                    <a:solidFill>
                      <a:prstClr val="black"/>
                    </a:solidFill>
                    <a:latin typeface="Calibri"/>
                    <a:cs typeface="Arial"/>
                  </a:rPr>
                  <a:t>=3.5 GeV)</a:t>
                </a:r>
                <a:endParaRPr lang="en-GB" sz="1800">
                  <a:solidFill>
                    <a:prstClr val="black"/>
                  </a:solidFill>
                  <a:latin typeface="Calibri"/>
                  <a:cs typeface="Arial"/>
                </a:endParaRPr>
              </a:p>
              <a:p>
                <a:pPr marL="457189" indent="-342892" defTabSz="685800">
                  <a:buClrTx/>
                  <a:defRPr/>
                </a:pPr>
                <a:r>
                  <a:rPr lang="en-GB" sz="2100">
                    <a:solidFill>
                      <a:prstClr val="black"/>
                    </a:solidFill>
                    <a:latin typeface="Calibri"/>
                    <a:cs typeface="Arial"/>
                  </a:rPr>
                  <a:t>Point-like target</a:t>
                </a:r>
                <a:endParaRPr sz="2100">
                  <a:solidFill>
                    <a:prstClr val="black"/>
                  </a:solidFill>
                  <a:latin typeface="Calibri"/>
                  <a:cs typeface="Arial"/>
                </a:endParaRPr>
              </a:p>
              <a:p>
                <a:pPr marL="457189" indent="-342892" defTabSz="685800">
                  <a:buClrTx/>
                  <a:defRPr/>
                </a:pPr>
                <a:r>
                  <a:rPr lang="en-GB" sz="2100">
                    <a:solidFill>
                      <a:prstClr val="black"/>
                    </a:solidFill>
                    <a:latin typeface="Calibri"/>
                    <a:cs typeface="Arial"/>
                  </a:rPr>
                  <a:t>GEANT4 transport</a:t>
                </a:r>
                <a:endParaRPr sz="2100">
                  <a:solidFill>
                    <a:prstClr val="black"/>
                  </a:solidFill>
                  <a:latin typeface="Calibri"/>
                  <a:cs typeface="Arial"/>
                </a:endParaRPr>
              </a:p>
              <a:p>
                <a:pPr marL="457189" indent="-342892" defTabSz="685800">
                  <a:buClrTx/>
                  <a:defRPr/>
                </a:pPr>
                <a:r>
                  <a:rPr lang="en-GB" sz="2100">
                    <a:solidFill>
                      <a:prstClr val="black"/>
                    </a:solidFill>
                    <a:latin typeface="Calibri"/>
                    <a:cs typeface="Arial"/>
                  </a:rPr>
                  <a:t>Particle species selection via true-PDG code of the associated MC particle</a:t>
                </a:r>
                <a:endParaRPr sz="2100">
                  <a:solidFill>
                    <a:prstClr val="black"/>
                  </a:solidFill>
                  <a:latin typeface="Calibri"/>
                  <a:cs typeface="Arial"/>
                </a:endParaRPr>
              </a:p>
            </p:txBody>
          </p:sp>
        </mc:Choice>
        <mc:Fallback>
          <p:sp>
            <p:nvSpPr>
              <p:cNvPr id="4" name="Google Shape;152;p30"/>
              <p:cNvSpPr txBox="1">
                <a:spLocks noRot="1" noChangeAspect="1" noMove="1" noResize="1" noEditPoints="1" noAdjustHandles="1" noChangeArrowheads="1" noChangeShapeType="1" noTextEdit="1"/>
              </p:cNvSpPr>
              <p:nvPr/>
            </p:nvSpPr>
            <p:spPr bwMode="auto">
              <a:xfrm>
                <a:off x="4846850" y="1286175"/>
                <a:ext cx="4174308" cy="2592143"/>
              </a:xfrm>
              <a:prstGeom prst="rect">
                <a:avLst/>
              </a:prstGeom>
              <a:blipFill>
                <a:blip r:embed="rId3"/>
                <a:stretch>
                  <a:fillRect t="-706"/>
                </a:stretch>
              </a:blipFill>
            </p:spPr>
            <p:txBody>
              <a:bodyPr/>
              <a:lstStyle/>
              <a:p>
                <a:r>
                  <a:rPr lang="ru-RU">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2"/>
          <p:cNvSpPr txBox="1">
            <a:spLocks noGrp="1"/>
          </p:cNvSpPr>
          <p:nvPr>
            <p:ph type="subTitle" idx="1"/>
          </p:nvPr>
        </p:nvSpPr>
        <p:spPr>
          <a:xfrm>
            <a:off x="85850" y="102100"/>
            <a:ext cx="8520600" cy="792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2500" dirty="0">
                <a:solidFill>
                  <a:schemeClr val="dk1"/>
                </a:solidFill>
              </a:rPr>
              <a:t>Reports in the MPD Cross-PWG in 2023 related to the grant</a:t>
            </a:r>
            <a:endParaRPr sz="2500" dirty="0">
              <a:solidFill>
                <a:schemeClr val="dk1"/>
              </a:solidFill>
            </a:endParaRPr>
          </a:p>
        </p:txBody>
      </p:sp>
      <p:sp>
        <p:nvSpPr>
          <p:cNvPr id="96" name="Google Shape;96;p22"/>
          <p:cNvSpPr txBox="1"/>
          <p:nvPr/>
        </p:nvSpPr>
        <p:spPr>
          <a:xfrm>
            <a:off x="386450" y="743100"/>
            <a:ext cx="7919400" cy="3657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17.01: D. Idrisov “Centrality determination sensitivity to multiplicity cuts”</a:t>
            </a:r>
            <a:endParaRPr dirty="0"/>
          </a:p>
          <a:p>
            <a:pPr marL="457200" lvl="0" indent="-317500" algn="l" rtl="0">
              <a:spcBef>
                <a:spcPts val="1000"/>
              </a:spcBef>
              <a:spcAft>
                <a:spcPts val="0"/>
              </a:spcAft>
              <a:buSzPts val="1400"/>
              <a:buChar char="●"/>
            </a:pPr>
            <a:r>
              <a:rPr lang="en" dirty="0"/>
              <a:t>14.02: V. Troshin “FFD and FHCal comparison for flow analysis in the MPD experiment”</a:t>
            </a:r>
            <a:endParaRPr dirty="0"/>
          </a:p>
          <a:p>
            <a:pPr marL="457200" lvl="0" indent="-317500" algn="l" rtl="0">
              <a:spcBef>
                <a:spcPts val="1000"/>
              </a:spcBef>
              <a:spcAft>
                <a:spcPts val="0"/>
              </a:spcAft>
              <a:buSzPts val="1400"/>
              <a:buChar char="●"/>
            </a:pPr>
            <a:r>
              <a:rPr lang="en" dirty="0">
                <a:solidFill>
                  <a:schemeClr val="dk1"/>
                </a:solidFill>
              </a:rPr>
              <a:t>14.02: I. Segal “Centrality determination with Monte-Carlo sampling procedure for spectators energy”</a:t>
            </a:r>
            <a:endParaRPr dirty="0"/>
          </a:p>
          <a:p>
            <a:pPr marL="457200" lvl="0" indent="-317500" algn="l" rtl="0">
              <a:spcBef>
                <a:spcPts val="1000"/>
              </a:spcBef>
              <a:spcAft>
                <a:spcPts val="0"/>
              </a:spcAft>
              <a:buSzPts val="1400"/>
              <a:buChar char="●"/>
            </a:pPr>
            <a:r>
              <a:rPr lang="en" dirty="0"/>
              <a:t>28.03: D. Idrisov “Correlation between mean transverse momentum and anisotropic flow in models at NICA energy range”</a:t>
            </a:r>
            <a:endParaRPr dirty="0"/>
          </a:p>
          <a:p>
            <a:pPr marL="457200" lvl="0" indent="-317500" algn="l" rtl="0">
              <a:spcBef>
                <a:spcPts val="1000"/>
              </a:spcBef>
              <a:spcAft>
                <a:spcPts val="0"/>
              </a:spcAft>
              <a:buSzPts val="1400"/>
              <a:buChar char="●"/>
            </a:pPr>
            <a:r>
              <a:rPr lang="en" dirty="0"/>
              <a:t>11.07: A. Demanov “Elliptic and triangular flow for identified hadrons from the vHLLE+UrQMD for BiBi@9.2 GeV (Request 32)”</a:t>
            </a:r>
            <a:endParaRPr dirty="0"/>
          </a:p>
          <a:p>
            <a:pPr marL="457200" lvl="0" indent="-317500" algn="l" rtl="0">
              <a:spcBef>
                <a:spcPts val="1000"/>
              </a:spcBef>
              <a:spcAft>
                <a:spcPts val="0"/>
              </a:spcAft>
              <a:buSzPts val="1400"/>
              <a:buChar char="●"/>
            </a:pPr>
            <a:r>
              <a:rPr lang="en" dirty="0"/>
              <a:t>05.09: M. Mamaev “Performance study of the anisotropic flow measurements with fixed-target mode of the MPD experiment at NICA”</a:t>
            </a:r>
            <a:endParaRPr dirty="0"/>
          </a:p>
          <a:p>
            <a:pPr marL="457200" lvl="0" indent="-317500" algn="l" rtl="0">
              <a:spcBef>
                <a:spcPts val="1000"/>
              </a:spcBef>
              <a:spcAft>
                <a:spcPts val="1000"/>
              </a:spcAft>
              <a:buSzPts val="1400"/>
              <a:buChar char="●"/>
            </a:pPr>
            <a:r>
              <a:rPr lang="en" dirty="0"/>
              <a:t>19.09: D. Idrisov “Centrality determination method in nuclear collisions by using hadron calorimeter”</a:t>
            </a:r>
          </a:p>
          <a:p>
            <a:pPr marL="457200" lvl="0" indent="-317500" algn="l" rtl="0">
              <a:spcBef>
                <a:spcPts val="1000"/>
              </a:spcBef>
              <a:spcAft>
                <a:spcPts val="1000"/>
              </a:spcAft>
              <a:buSzPts val="1400"/>
              <a:buChar char="●"/>
            </a:pPr>
            <a:r>
              <a:rPr lang="en" dirty="0"/>
              <a:t>19.09  A. Taranenko </a:t>
            </a:r>
            <a:r>
              <a:rPr lang="en-US" dirty="0"/>
              <a:t>JINR grant (#6, flow and global characteristics of collisions) intermediate report1</a:t>
            </a:r>
            <a:endParaRPr dirty="0"/>
          </a:p>
        </p:txBody>
      </p:sp>
      <p:sp>
        <p:nvSpPr>
          <p:cNvPr id="97" name="Google Shape;9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6"/>
          <p:cNvPicPr preferRelativeResize="0"/>
          <p:nvPr/>
        </p:nvPicPr>
        <p:blipFill>
          <a:blip r:embed="rId3">
            <a:alphaModFix/>
          </a:blip>
          <a:stretch>
            <a:fillRect/>
          </a:stretch>
        </p:blipFill>
        <p:spPr>
          <a:xfrm>
            <a:off x="4658850" y="2168425"/>
            <a:ext cx="2305775" cy="1658700"/>
          </a:xfrm>
          <a:prstGeom prst="rect">
            <a:avLst/>
          </a:prstGeom>
          <a:noFill/>
          <a:ln>
            <a:noFill/>
          </a:ln>
        </p:spPr>
      </p:pic>
      <p:pic>
        <p:nvPicPr>
          <p:cNvPr id="396" name="Google Shape;396;p46"/>
          <p:cNvPicPr preferRelativeResize="0"/>
          <p:nvPr/>
        </p:nvPicPr>
        <p:blipFill>
          <a:blip r:embed="rId4">
            <a:alphaModFix/>
          </a:blip>
          <a:stretch>
            <a:fillRect/>
          </a:stretch>
        </p:blipFill>
        <p:spPr>
          <a:xfrm>
            <a:off x="6830525" y="2169350"/>
            <a:ext cx="2305776" cy="1658700"/>
          </a:xfrm>
          <a:prstGeom prst="rect">
            <a:avLst/>
          </a:prstGeom>
          <a:noFill/>
          <a:ln>
            <a:noFill/>
          </a:ln>
        </p:spPr>
      </p:pic>
      <p:sp>
        <p:nvSpPr>
          <p:cNvPr id="397" name="Google Shape;397;p46"/>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Flow vectors</a:t>
            </a:r>
            <a:endParaRPr/>
          </a:p>
        </p:txBody>
      </p:sp>
      <p:sp>
        <p:nvSpPr>
          <p:cNvPr id="398" name="Google Shape;398;p46"/>
          <p:cNvSpPr txBox="1">
            <a:spLocks noGrp="1"/>
          </p:cNvSpPr>
          <p:nvPr>
            <p:ph type="body" idx="1"/>
          </p:nvPr>
        </p:nvSpPr>
        <p:spPr>
          <a:xfrm>
            <a:off x="706350" y="3524775"/>
            <a:ext cx="4226100" cy="761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00000"/>
              </a:solidFill>
            </a:endParaRPr>
          </a:p>
          <a:p>
            <a:pPr marL="0" lvl="0" indent="0" algn="l" rtl="0">
              <a:spcBef>
                <a:spcPts val="1200"/>
              </a:spcBef>
              <a:spcAft>
                <a:spcPts val="0"/>
              </a:spcAft>
              <a:buNone/>
            </a:pPr>
            <a:endParaRPr>
              <a:solidFill>
                <a:srgbClr val="000000"/>
              </a:solidFill>
            </a:endParaRPr>
          </a:p>
          <a:p>
            <a:pPr marL="0" lvl="0" indent="0" algn="l" rtl="0">
              <a:spcBef>
                <a:spcPts val="1200"/>
              </a:spcBef>
              <a:spcAft>
                <a:spcPts val="1200"/>
              </a:spcAft>
              <a:buNone/>
            </a:pPr>
            <a:endParaRPr>
              <a:solidFill>
                <a:srgbClr val="000000"/>
              </a:solidFill>
            </a:endParaRPr>
          </a:p>
        </p:txBody>
      </p:sp>
      <p:pic>
        <p:nvPicPr>
          <p:cNvPr id="399" name="Google Shape;399;p46" descr="Q_n = \frac{\sum_{k=1}^Nw_n^k u_n^k}{\sum_{k=1}^Nw_n^k} = |Q_n| e^{in\Psi^{EP}_n}" title="MathEquation,#000000"/>
          <p:cNvPicPr preferRelativeResize="0"/>
          <p:nvPr/>
        </p:nvPicPr>
        <p:blipFill>
          <a:blip r:embed="rId5">
            <a:alphaModFix/>
          </a:blip>
          <a:stretch>
            <a:fillRect/>
          </a:stretch>
        </p:blipFill>
        <p:spPr>
          <a:xfrm>
            <a:off x="1068375" y="3465575"/>
            <a:ext cx="3441080" cy="636600"/>
          </a:xfrm>
          <a:prstGeom prst="rect">
            <a:avLst/>
          </a:prstGeom>
          <a:noFill/>
          <a:ln>
            <a:noFill/>
          </a:ln>
        </p:spPr>
      </p:pic>
      <p:pic>
        <p:nvPicPr>
          <p:cNvPr id="400" name="Google Shape;400;p46" descr="u_n = e^{in\phi}" title="MathEquation,#000000"/>
          <p:cNvPicPr preferRelativeResize="0"/>
          <p:nvPr/>
        </p:nvPicPr>
        <p:blipFill rotWithShape="1">
          <a:blip r:embed="rId6">
            <a:alphaModFix/>
          </a:blip>
          <a:srcRect/>
          <a:stretch/>
        </p:blipFill>
        <p:spPr>
          <a:xfrm>
            <a:off x="1706625" y="1607063"/>
            <a:ext cx="1104348" cy="317500"/>
          </a:xfrm>
          <a:prstGeom prst="rect">
            <a:avLst/>
          </a:prstGeom>
          <a:noFill/>
          <a:ln>
            <a:noFill/>
          </a:ln>
        </p:spPr>
      </p:pic>
      <p:sp>
        <p:nvSpPr>
          <p:cNvPr id="401" name="Google Shape;401;p46"/>
          <p:cNvSpPr txBox="1"/>
          <p:nvPr/>
        </p:nvSpPr>
        <p:spPr>
          <a:xfrm>
            <a:off x="706350" y="1994625"/>
            <a:ext cx="4466700" cy="114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where φ is the azimuthal angle</a:t>
            </a:r>
            <a:endParaRPr>
              <a:solidFill>
                <a:schemeClr val="dk1"/>
              </a:solidFill>
            </a:endParaRPr>
          </a:p>
          <a:p>
            <a:pPr marL="0" lvl="0" indent="0" algn="l" rtl="0">
              <a:lnSpc>
                <a:spcPct val="115000"/>
              </a:lnSpc>
              <a:spcBef>
                <a:spcPts val="1600"/>
              </a:spcBef>
              <a:spcAft>
                <a:spcPts val="1600"/>
              </a:spcAft>
              <a:buNone/>
            </a:pPr>
            <a:r>
              <a:rPr lang="en">
                <a:solidFill>
                  <a:schemeClr val="dk1"/>
                </a:solidFill>
              </a:rPr>
              <a:t>Sum over a group of </a:t>
            </a:r>
            <a:r>
              <a:rPr lang="en" i="1">
                <a:solidFill>
                  <a:schemeClr val="dk1"/>
                </a:solidFill>
              </a:rPr>
              <a:t>u</a:t>
            </a:r>
            <a:r>
              <a:rPr lang="en" baseline="-25000">
                <a:solidFill>
                  <a:schemeClr val="dk1"/>
                </a:solidFill>
              </a:rPr>
              <a:t>n</a:t>
            </a:r>
            <a:r>
              <a:rPr lang="en">
                <a:solidFill>
                  <a:schemeClr val="dk1"/>
                </a:solidFill>
              </a:rPr>
              <a:t>-vectors in</a:t>
            </a:r>
            <a:br>
              <a:rPr lang="en">
                <a:solidFill>
                  <a:schemeClr val="dk1"/>
                </a:solidFill>
              </a:rPr>
            </a:br>
            <a:r>
              <a:rPr lang="en">
                <a:solidFill>
                  <a:schemeClr val="dk1"/>
                </a:solidFill>
              </a:rPr>
              <a:t>one event forms </a:t>
            </a:r>
            <a:r>
              <a:rPr lang="en" i="1">
                <a:solidFill>
                  <a:schemeClr val="dk1"/>
                </a:solidFill>
              </a:rPr>
              <a:t>Q</a:t>
            </a:r>
            <a:r>
              <a:rPr lang="en" baseline="-25000">
                <a:solidFill>
                  <a:schemeClr val="dk1"/>
                </a:solidFill>
              </a:rPr>
              <a:t>n</a:t>
            </a:r>
            <a:r>
              <a:rPr lang="en">
                <a:solidFill>
                  <a:schemeClr val="dk1"/>
                </a:solidFill>
              </a:rPr>
              <a:t>-vector:</a:t>
            </a:r>
            <a:endParaRPr>
              <a:solidFill>
                <a:schemeClr val="dk1"/>
              </a:solidFill>
            </a:endParaRPr>
          </a:p>
        </p:txBody>
      </p:sp>
      <p:sp>
        <p:nvSpPr>
          <p:cNvPr id="402" name="Google Shape;402;p46"/>
          <p:cNvSpPr txBox="1">
            <a:spLocks noGrp="1"/>
          </p:cNvSpPr>
          <p:nvPr>
            <p:ph type="body" idx="1"/>
          </p:nvPr>
        </p:nvSpPr>
        <p:spPr>
          <a:xfrm>
            <a:off x="706350" y="781575"/>
            <a:ext cx="3742500" cy="681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en" sz="1400">
                <a:solidFill>
                  <a:srgbClr val="000000"/>
                </a:solidFill>
              </a:rPr>
              <a:t>From momentum of each </a:t>
            </a:r>
            <a:r>
              <a:rPr lang="en" sz="1400">
                <a:solidFill>
                  <a:schemeClr val="dk1"/>
                </a:solidFill>
              </a:rPr>
              <a:t>measured </a:t>
            </a:r>
            <a:r>
              <a:rPr lang="en" sz="1400">
                <a:solidFill>
                  <a:srgbClr val="000000"/>
                </a:solidFill>
              </a:rPr>
              <a:t>particle</a:t>
            </a:r>
            <a:br>
              <a:rPr lang="en" sz="1400">
                <a:solidFill>
                  <a:srgbClr val="000000"/>
                </a:solidFill>
              </a:rPr>
            </a:br>
            <a:r>
              <a:rPr lang="en" sz="1400">
                <a:solidFill>
                  <a:srgbClr val="000000"/>
                </a:solidFill>
              </a:rPr>
              <a:t>define a </a:t>
            </a:r>
            <a:r>
              <a:rPr lang="en" sz="1400" i="1">
                <a:solidFill>
                  <a:srgbClr val="000000"/>
                </a:solidFill>
              </a:rPr>
              <a:t>u</a:t>
            </a:r>
            <a:r>
              <a:rPr lang="en" sz="1400" baseline="-25000">
                <a:solidFill>
                  <a:srgbClr val="000000"/>
                </a:solidFill>
              </a:rPr>
              <a:t>n</a:t>
            </a:r>
            <a:r>
              <a:rPr lang="en" sz="1400">
                <a:solidFill>
                  <a:srgbClr val="000000"/>
                </a:solidFill>
              </a:rPr>
              <a:t>-vector in transverse plane:</a:t>
            </a:r>
            <a:endParaRPr sz="1400">
              <a:solidFill>
                <a:srgbClr val="000000"/>
              </a:solidFill>
            </a:endParaRPr>
          </a:p>
        </p:txBody>
      </p:sp>
      <p:sp>
        <p:nvSpPr>
          <p:cNvPr id="403" name="Google Shape;403;p46"/>
          <p:cNvSpPr txBox="1">
            <a:spLocks noGrp="1"/>
          </p:cNvSpPr>
          <p:nvPr>
            <p:ph type="body" idx="1"/>
          </p:nvPr>
        </p:nvSpPr>
        <p:spPr>
          <a:xfrm>
            <a:off x="858750" y="4362975"/>
            <a:ext cx="2756400" cy="393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 sz="1400">
                <a:solidFill>
                  <a:srgbClr val="000000"/>
                </a:solidFill>
              </a:rPr>
              <a:t>Ψ</a:t>
            </a:r>
            <a:r>
              <a:rPr lang="en" sz="1400" baseline="-25000">
                <a:solidFill>
                  <a:srgbClr val="000000"/>
                </a:solidFill>
              </a:rPr>
              <a:t>n</a:t>
            </a:r>
            <a:r>
              <a:rPr lang="en" sz="1400" baseline="30000">
                <a:solidFill>
                  <a:srgbClr val="000000"/>
                </a:solidFill>
              </a:rPr>
              <a:t>EP</a:t>
            </a:r>
            <a:r>
              <a:rPr lang="en" sz="1400">
                <a:solidFill>
                  <a:srgbClr val="000000"/>
                </a:solidFill>
              </a:rPr>
              <a:t> is the event plane angle</a:t>
            </a:r>
            <a:br>
              <a:rPr lang="en" sz="1400">
                <a:solidFill>
                  <a:srgbClr val="000000"/>
                </a:solidFill>
              </a:rPr>
            </a:br>
            <a:endParaRPr sz="1400" baseline="-25000">
              <a:solidFill>
                <a:srgbClr val="000000"/>
              </a:solidFill>
            </a:endParaRPr>
          </a:p>
        </p:txBody>
      </p:sp>
      <p:sp>
        <p:nvSpPr>
          <p:cNvPr id="404" name="Google Shape;404;p46"/>
          <p:cNvSpPr txBox="1"/>
          <p:nvPr/>
        </p:nvSpPr>
        <p:spPr>
          <a:xfrm>
            <a:off x="4874888" y="3887125"/>
            <a:ext cx="39459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Additional subevents from tracks not pointing at FHCal: </a:t>
            </a:r>
            <a:endParaRPr sz="1600" b="1"/>
          </a:p>
          <a:p>
            <a:pPr marL="0" lvl="0" indent="0" algn="l" rtl="0">
              <a:spcBef>
                <a:spcPts val="0"/>
              </a:spcBef>
              <a:spcAft>
                <a:spcPts val="0"/>
              </a:spcAft>
              <a:buNone/>
            </a:pPr>
            <a:r>
              <a:rPr lang="en" sz="1600" b="1"/>
              <a:t>Tp:</a:t>
            </a:r>
            <a:r>
              <a:rPr lang="en" sz="1600"/>
              <a:t> p; -1.0&lt;y&lt;-0.6; </a:t>
            </a:r>
            <a:endParaRPr sz="1600"/>
          </a:p>
          <a:p>
            <a:pPr marL="0" lvl="0" indent="0" algn="l" rtl="0">
              <a:spcBef>
                <a:spcPts val="0"/>
              </a:spcBef>
              <a:spcAft>
                <a:spcPts val="0"/>
              </a:spcAft>
              <a:buNone/>
            </a:pPr>
            <a:r>
              <a:rPr lang="en" sz="1600" b="1">
                <a:solidFill>
                  <a:schemeClr val="dk1"/>
                </a:solidFill>
              </a:rPr>
              <a:t>Tπ:</a:t>
            </a:r>
            <a:r>
              <a:rPr lang="en" sz="1600">
                <a:solidFill>
                  <a:schemeClr val="dk1"/>
                </a:solidFill>
              </a:rPr>
              <a:t> π-; -1.5&lt;y&lt;-0.2; </a:t>
            </a:r>
            <a:endParaRPr sz="1600">
              <a:solidFill>
                <a:schemeClr val="dk1"/>
              </a:solidFill>
            </a:endParaRPr>
          </a:p>
        </p:txBody>
      </p:sp>
      <p:grpSp>
        <p:nvGrpSpPr>
          <p:cNvPr id="405" name="Google Shape;405;p46"/>
          <p:cNvGrpSpPr/>
          <p:nvPr/>
        </p:nvGrpSpPr>
        <p:grpSpPr>
          <a:xfrm>
            <a:off x="6538448" y="152200"/>
            <a:ext cx="2293852" cy="1658700"/>
            <a:chOff x="5867173" y="156450"/>
            <a:chExt cx="2293852" cy="1658700"/>
          </a:xfrm>
        </p:grpSpPr>
        <p:sp>
          <p:nvSpPr>
            <p:cNvPr id="406" name="Google Shape;406;p46"/>
            <p:cNvSpPr/>
            <p:nvPr/>
          </p:nvSpPr>
          <p:spPr>
            <a:xfrm>
              <a:off x="5910325" y="156450"/>
              <a:ext cx="2114400" cy="1658700"/>
            </a:xfrm>
            <a:prstGeom prst="rect">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6"/>
            <p:cNvSpPr/>
            <p:nvPr/>
          </p:nvSpPr>
          <p:spPr>
            <a:xfrm>
              <a:off x="6229402" y="356450"/>
              <a:ext cx="1458900" cy="12237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6"/>
            <p:cNvSpPr/>
            <p:nvPr/>
          </p:nvSpPr>
          <p:spPr>
            <a:xfrm>
              <a:off x="6535270" y="615275"/>
              <a:ext cx="864900" cy="7293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6"/>
            <p:cNvSpPr/>
            <p:nvPr/>
          </p:nvSpPr>
          <p:spPr>
            <a:xfrm>
              <a:off x="6817629" y="856443"/>
              <a:ext cx="294000" cy="241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6"/>
            <p:cNvSpPr txBox="1"/>
            <p:nvPr/>
          </p:nvSpPr>
          <p:spPr>
            <a:xfrm>
              <a:off x="6553730" y="615274"/>
              <a:ext cx="58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t>F1</a:t>
              </a:r>
              <a:endParaRPr sz="800" b="1"/>
            </a:p>
          </p:txBody>
        </p:sp>
        <p:sp>
          <p:nvSpPr>
            <p:cNvPr id="411" name="Google Shape;411;p46"/>
            <p:cNvSpPr txBox="1"/>
            <p:nvPr/>
          </p:nvSpPr>
          <p:spPr>
            <a:xfrm>
              <a:off x="6229128" y="316031"/>
              <a:ext cx="58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t>F2</a:t>
              </a:r>
              <a:endParaRPr sz="800" b="1"/>
            </a:p>
          </p:txBody>
        </p:sp>
        <p:sp>
          <p:nvSpPr>
            <p:cNvPr id="412" name="Google Shape;412;p46"/>
            <p:cNvSpPr txBox="1"/>
            <p:nvPr/>
          </p:nvSpPr>
          <p:spPr>
            <a:xfrm>
              <a:off x="5867173" y="159008"/>
              <a:ext cx="58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t>F3</a:t>
              </a:r>
              <a:endParaRPr sz="800" b="1"/>
            </a:p>
          </p:txBody>
        </p:sp>
        <p:cxnSp>
          <p:nvCxnSpPr>
            <p:cNvPr id="413" name="Google Shape;413;p46"/>
            <p:cNvCxnSpPr/>
            <p:nvPr/>
          </p:nvCxnSpPr>
          <p:spPr>
            <a:xfrm rot="10800000" flipH="1">
              <a:off x="6988375" y="851575"/>
              <a:ext cx="326100" cy="117300"/>
            </a:xfrm>
            <a:prstGeom prst="straightConnector1">
              <a:avLst/>
            </a:prstGeom>
            <a:noFill/>
            <a:ln w="19050" cap="flat" cmpd="sng">
              <a:solidFill>
                <a:srgbClr val="FF0000"/>
              </a:solidFill>
              <a:prstDash val="solid"/>
              <a:round/>
              <a:headEnd type="none" w="med" len="med"/>
              <a:tailEnd type="triangle" w="med" len="med"/>
            </a:ln>
          </p:spPr>
        </p:cxnSp>
        <p:cxnSp>
          <p:nvCxnSpPr>
            <p:cNvPr id="414" name="Google Shape;414;p46"/>
            <p:cNvCxnSpPr/>
            <p:nvPr/>
          </p:nvCxnSpPr>
          <p:spPr>
            <a:xfrm rot="10800000" flipH="1">
              <a:off x="7001425" y="440950"/>
              <a:ext cx="430200" cy="521400"/>
            </a:xfrm>
            <a:prstGeom prst="straightConnector1">
              <a:avLst/>
            </a:prstGeom>
            <a:noFill/>
            <a:ln w="19050" cap="flat" cmpd="sng">
              <a:solidFill>
                <a:srgbClr val="FF0000"/>
              </a:solidFill>
              <a:prstDash val="solid"/>
              <a:round/>
              <a:headEnd type="none" w="med" len="med"/>
              <a:tailEnd type="triangle" w="med" len="med"/>
            </a:ln>
          </p:spPr>
        </p:cxnSp>
        <p:cxnSp>
          <p:nvCxnSpPr>
            <p:cNvPr id="415" name="Google Shape;415;p46"/>
            <p:cNvCxnSpPr/>
            <p:nvPr/>
          </p:nvCxnSpPr>
          <p:spPr>
            <a:xfrm>
              <a:off x="6994925" y="955700"/>
              <a:ext cx="775800" cy="435900"/>
            </a:xfrm>
            <a:prstGeom prst="straightConnector1">
              <a:avLst/>
            </a:prstGeom>
            <a:noFill/>
            <a:ln w="19050" cap="flat" cmpd="sng">
              <a:solidFill>
                <a:srgbClr val="FF0000"/>
              </a:solidFill>
              <a:prstDash val="solid"/>
              <a:round/>
              <a:headEnd type="none" w="med" len="med"/>
              <a:tailEnd type="triangle" w="med" len="med"/>
            </a:ln>
          </p:spPr>
        </p:cxnSp>
        <p:sp>
          <p:nvSpPr>
            <p:cNvPr id="416" name="Google Shape;416;p46"/>
            <p:cNvSpPr txBox="1"/>
            <p:nvPr/>
          </p:nvSpPr>
          <p:spPr>
            <a:xfrm>
              <a:off x="7574225" y="976250"/>
              <a:ext cx="58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Q{F3}</a:t>
              </a:r>
              <a:endParaRPr sz="1000"/>
            </a:p>
          </p:txBody>
        </p:sp>
        <p:sp>
          <p:nvSpPr>
            <p:cNvPr id="417" name="Google Shape;417;p46"/>
            <p:cNvSpPr txBox="1"/>
            <p:nvPr/>
          </p:nvSpPr>
          <p:spPr>
            <a:xfrm>
              <a:off x="6964625" y="214250"/>
              <a:ext cx="58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Q{F2}</a:t>
              </a:r>
              <a:endParaRPr sz="1000"/>
            </a:p>
          </p:txBody>
        </p:sp>
        <p:sp>
          <p:nvSpPr>
            <p:cNvPr id="418" name="Google Shape;418;p46"/>
            <p:cNvSpPr txBox="1"/>
            <p:nvPr/>
          </p:nvSpPr>
          <p:spPr>
            <a:xfrm>
              <a:off x="7117025" y="823850"/>
              <a:ext cx="58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Q{F1}</a:t>
              </a:r>
              <a:endParaRPr sz="1000"/>
            </a:p>
          </p:txBody>
        </p:sp>
      </p:grpSp>
      <p:sp>
        <p:nvSpPr>
          <p:cNvPr id="419" name="Google Shape;419;p46"/>
          <p:cNvSpPr txBox="1"/>
          <p:nvPr/>
        </p:nvSpPr>
        <p:spPr>
          <a:xfrm>
            <a:off x="4782939" y="1810910"/>
            <a:ext cx="15084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rPr>
              <a:t>π-</a:t>
            </a:r>
            <a:endParaRPr>
              <a:solidFill>
                <a:schemeClr val="dk1"/>
              </a:solidFill>
            </a:endParaRPr>
          </a:p>
        </p:txBody>
      </p:sp>
      <p:sp>
        <p:nvSpPr>
          <p:cNvPr id="420" name="Google Shape;420;p46"/>
          <p:cNvSpPr txBox="1"/>
          <p:nvPr/>
        </p:nvSpPr>
        <p:spPr>
          <a:xfrm>
            <a:off x="7081983" y="1810910"/>
            <a:ext cx="15084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rPr>
              <a:t>p</a:t>
            </a:r>
            <a:endParaRPr>
              <a:solidFill>
                <a:schemeClr val="dk1"/>
              </a:solidFill>
            </a:endParaRPr>
          </a:p>
        </p:txBody>
      </p:sp>
      <p:sp>
        <p:nvSpPr>
          <p:cNvPr id="421" name="Google Shape;421;p46"/>
          <p:cNvSpPr/>
          <p:nvPr/>
        </p:nvSpPr>
        <p:spPr>
          <a:xfrm>
            <a:off x="5002500" y="2127825"/>
            <a:ext cx="633900" cy="155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6"/>
          <p:cNvSpPr/>
          <p:nvPr/>
        </p:nvSpPr>
        <p:spPr>
          <a:xfrm>
            <a:off x="7466775" y="2127825"/>
            <a:ext cx="175800" cy="1557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6"/>
          <p:cNvSpPr txBox="1"/>
          <p:nvPr/>
        </p:nvSpPr>
        <p:spPr>
          <a:xfrm>
            <a:off x="4714038" y="650575"/>
            <a:ext cx="204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Modules of FHCal divided into 3 groups</a:t>
            </a:r>
            <a:endParaRPr/>
          </a:p>
        </p:txBody>
      </p:sp>
      <p:sp>
        <p:nvSpPr>
          <p:cNvPr id="424" name="Google Shape;42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29" name="Google Shape;429;p47"/>
          <p:cNvPicPr/>
          <p:nvPr/>
        </p:nvPicPr>
        <p:blipFill>
          <a:blip r:embed="rId2"/>
          <a:stretch/>
        </p:blipFill>
        <p:spPr bwMode="auto">
          <a:xfrm>
            <a:off x="311701" y="320290"/>
            <a:ext cx="4246750" cy="4070405"/>
          </a:xfrm>
          <a:prstGeom prst="rect">
            <a:avLst/>
          </a:prstGeom>
          <a:noFill/>
          <a:ln>
            <a:noFill/>
          </a:ln>
        </p:spPr>
      </p:pic>
      <p:pic>
        <p:nvPicPr>
          <p:cNvPr id="430" name="Google Shape;430;p47"/>
          <p:cNvPicPr/>
          <p:nvPr/>
        </p:nvPicPr>
        <p:blipFill>
          <a:blip r:embed="rId3"/>
          <a:stretch/>
        </p:blipFill>
        <p:spPr bwMode="auto">
          <a:xfrm>
            <a:off x="4502701" y="320290"/>
            <a:ext cx="4246750" cy="4070405"/>
          </a:xfrm>
          <a:prstGeom prst="rect">
            <a:avLst/>
          </a:prstGeom>
          <a:noFill/>
          <a:ln>
            <a:noFill/>
          </a:ln>
        </p:spPr>
      </p:pic>
      <p:sp>
        <p:nvSpPr>
          <p:cNvPr id="434" name="Google Shape;434;p47"/>
          <p:cNvSpPr txBox="1">
            <a:spLocks noGrp="1"/>
          </p:cNvSpPr>
          <p:nvPr>
            <p:ph type="title"/>
          </p:nvPr>
        </p:nvSpPr>
        <p:spPr bwMode="auto">
          <a:xfrm>
            <a:off x="311700" y="0"/>
            <a:ext cx="8520600" cy="572700"/>
          </a:xfrm>
          <a:prstGeom prst="rect">
            <a:avLst/>
          </a:prstGeom>
        </p:spPr>
        <p:txBody>
          <a:bodyPr spcFirstLastPara="1" vert="horz" wrap="square" lIns="91425" tIns="91425" rIns="91425" bIns="91425" rtlCol="0" anchor="t" anchorCtr="0">
            <a:normAutofit fontScale="90000"/>
          </a:bodyPr>
          <a:lstStyle/>
          <a:p>
            <a:pPr>
              <a:defRPr/>
            </a:pPr>
            <a:r>
              <a:rPr lang="en"/>
              <a:t>MPD-FXT: v</a:t>
            </a:r>
            <a:r>
              <a:rPr lang="en" baseline="-25000"/>
              <a:t>1</a:t>
            </a:r>
            <a:r>
              <a:rPr lang="en"/>
              <a:t> for protons</a:t>
            </a:r>
            <a:endParaRPr/>
          </a:p>
        </p:txBody>
      </p:sp>
      <p:sp>
        <p:nvSpPr>
          <p:cNvPr id="435" name="Google Shape;435;p47"/>
          <p:cNvSpPr txBox="1"/>
          <p:nvPr/>
        </p:nvSpPr>
        <p:spPr bwMode="auto">
          <a:xfrm>
            <a:off x="1498650" y="4373594"/>
            <a:ext cx="6146700" cy="738633"/>
          </a:xfrm>
          <a:prstGeom prst="rect">
            <a:avLst/>
          </a:prstGeom>
          <a:noFill/>
          <a:ln>
            <a:noFill/>
          </a:ln>
        </p:spPr>
        <p:txBody>
          <a:bodyPr spcFirstLastPara="1" wrap="square" lIns="91425" tIns="91425" rIns="91425" bIns="91425" anchor="t" anchorCtr="0">
            <a:spAutoFit/>
          </a:bodyPr>
          <a:lstStyle/>
          <a:p>
            <a:pPr algn="ctr" defTabSz="685800">
              <a:buClrTx/>
              <a:defRPr/>
            </a:pPr>
            <a:r>
              <a:rPr lang="en" sz="1800" b="1">
                <a:solidFill>
                  <a:prstClr val="black"/>
                </a:solidFill>
                <a:latin typeface="Calibri"/>
              </a:rPr>
              <a:t>v</a:t>
            </a:r>
            <a:r>
              <a:rPr lang="en" sz="1800" b="1" baseline="-25000">
                <a:solidFill>
                  <a:prstClr val="black"/>
                </a:solidFill>
                <a:latin typeface="Calibri"/>
              </a:rPr>
              <a:t>1</a:t>
            </a:r>
            <a:r>
              <a:rPr lang="en" sz="1800" b="1">
                <a:solidFill>
                  <a:prstClr val="black"/>
                </a:solidFill>
                <a:latin typeface="Calibri"/>
              </a:rPr>
              <a:t> is consistent with model signal for y &lt; 0.5</a:t>
            </a:r>
            <a:endParaRPr sz="1350">
              <a:solidFill>
                <a:prstClr val="black"/>
              </a:solidFill>
              <a:latin typeface="Calibri"/>
            </a:endParaRPr>
          </a:p>
          <a:p>
            <a:pPr algn="ctr" defTabSz="685800">
              <a:buClrTx/>
              <a:defRPr/>
            </a:pPr>
            <a:r>
              <a:rPr lang="en" sz="1800">
                <a:solidFill>
                  <a:prstClr val="black"/>
                </a:solidFill>
                <a:latin typeface="Calibri"/>
              </a:rPr>
              <a:t>No efficiency corrections were applied yet</a:t>
            </a:r>
            <a:endParaRPr sz="1800">
              <a:solidFill>
                <a:prstClr val="black"/>
              </a:solidFill>
              <a:latin typeface="Calibri"/>
            </a:endParaRPr>
          </a:p>
        </p:txBody>
      </p:sp>
      <p:sp>
        <p:nvSpPr>
          <p:cNvPr id="436" name="Google Shape;436;p47"/>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31</a:t>
            </a:fld>
            <a:endParaRPr>
              <a:solidFill>
                <a:prstClr val="black">
                  <a:tint val="75000"/>
                </a:prstClr>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24" name="Google Shape;924;p85"/>
          <p:cNvPicPr/>
          <p:nvPr/>
        </p:nvPicPr>
        <p:blipFill>
          <a:blip r:embed="rId2"/>
          <a:stretch/>
        </p:blipFill>
        <p:spPr bwMode="auto">
          <a:xfrm>
            <a:off x="311701" y="267901"/>
            <a:ext cx="4246750" cy="4570799"/>
          </a:xfrm>
          <a:prstGeom prst="rect">
            <a:avLst/>
          </a:prstGeom>
          <a:noFill/>
          <a:ln>
            <a:noFill/>
          </a:ln>
        </p:spPr>
      </p:pic>
      <p:pic>
        <p:nvPicPr>
          <p:cNvPr id="925" name="Google Shape;925;p85"/>
          <p:cNvPicPr/>
          <p:nvPr/>
        </p:nvPicPr>
        <p:blipFill>
          <a:blip r:embed="rId3"/>
          <a:stretch/>
        </p:blipFill>
        <p:spPr bwMode="auto">
          <a:xfrm>
            <a:off x="4449878" y="267900"/>
            <a:ext cx="4246745" cy="4570794"/>
          </a:xfrm>
          <a:prstGeom prst="rect">
            <a:avLst/>
          </a:prstGeom>
          <a:noFill/>
          <a:ln>
            <a:noFill/>
          </a:ln>
        </p:spPr>
      </p:pic>
      <p:sp>
        <p:nvSpPr>
          <p:cNvPr id="926" name="Google Shape;926;p85"/>
          <p:cNvSpPr txBox="1">
            <a:spLocks noGrp="1"/>
          </p:cNvSpPr>
          <p:nvPr>
            <p:ph type="title"/>
          </p:nvPr>
        </p:nvSpPr>
        <p:spPr bwMode="auto">
          <a:xfrm>
            <a:off x="311700" y="0"/>
            <a:ext cx="8520600" cy="572700"/>
          </a:xfrm>
          <a:prstGeom prst="rect">
            <a:avLst/>
          </a:prstGeom>
        </p:spPr>
        <p:txBody>
          <a:bodyPr spcFirstLastPara="1" vert="horz" wrap="square" lIns="91425" tIns="91425" rIns="91425" bIns="91425" rtlCol="0" anchor="t" anchorCtr="0">
            <a:normAutofit fontScale="90000"/>
          </a:bodyPr>
          <a:lstStyle/>
          <a:p>
            <a:pPr>
              <a:defRPr/>
            </a:pPr>
            <a:r>
              <a:rPr lang="en"/>
              <a:t>BM@N vs MPD: v</a:t>
            </a:r>
            <a:r>
              <a:rPr lang="en" baseline="-25000"/>
              <a:t>1</a:t>
            </a:r>
            <a:r>
              <a:rPr lang="en"/>
              <a:t> vs y for protons</a:t>
            </a:r>
            <a:endParaRPr/>
          </a:p>
        </p:txBody>
      </p:sp>
      <p:sp>
        <p:nvSpPr>
          <p:cNvPr id="927" name="Google Shape;927;p85"/>
          <p:cNvSpPr txBox="1"/>
          <p:nvPr/>
        </p:nvSpPr>
        <p:spPr bwMode="auto">
          <a:xfrm>
            <a:off x="1316441" y="4644803"/>
            <a:ext cx="6511118" cy="461633"/>
          </a:xfrm>
          <a:prstGeom prst="rect">
            <a:avLst/>
          </a:prstGeom>
          <a:noFill/>
          <a:ln>
            <a:noFill/>
          </a:ln>
        </p:spPr>
        <p:txBody>
          <a:bodyPr spcFirstLastPara="1" wrap="square" lIns="91424" tIns="91424" rIns="91424" bIns="91424" anchor="t" anchorCtr="0">
            <a:spAutoFit/>
          </a:bodyPr>
          <a:lstStyle/>
          <a:p>
            <a:pPr algn="ctr" defTabSz="685800">
              <a:buClrTx/>
              <a:defRPr/>
            </a:pPr>
            <a:r>
              <a:rPr lang="en" sz="1800" b="1">
                <a:solidFill>
                  <a:prstClr val="black"/>
                </a:solidFill>
                <a:latin typeface="Calibri"/>
              </a:rPr>
              <a:t>MPD has better coverage in backward rapidities and close to y</a:t>
            </a:r>
            <a:r>
              <a:rPr lang="en" sz="1800" b="1" baseline="-25000">
                <a:solidFill>
                  <a:prstClr val="black"/>
                </a:solidFill>
                <a:latin typeface="Calibri"/>
              </a:rPr>
              <a:t>beam</a:t>
            </a:r>
            <a:endParaRPr sz="1800" b="1">
              <a:solidFill>
                <a:prstClr val="black"/>
              </a:solidFill>
              <a:latin typeface="Calibri"/>
            </a:endParaRPr>
          </a:p>
        </p:txBody>
      </p:sp>
      <p:sp>
        <p:nvSpPr>
          <p:cNvPr id="2" name="Slide Number Placeholder 1"/>
          <p:cNvSpPr>
            <a:spLocks noGrp="1"/>
          </p:cNvSpPr>
          <p:nvPr>
            <p:ph type="sldNum" idx="12"/>
          </p:nvPr>
        </p:nvSpPr>
        <p:spPr bwMode="auto"/>
        <p:txBody>
          <a:bodyPr/>
          <a:lstStyle/>
          <a:p>
            <a:pPr defTabSz="685800">
              <a:buClrTx/>
              <a:defRPr/>
            </a:pPr>
            <a:fld id="{00000000-1234-1234-1234-123412341234}" type="slidenum">
              <a:rPr lang="en">
                <a:solidFill>
                  <a:prstClr val="black">
                    <a:tint val="75000"/>
                  </a:prstClr>
                </a:solidFill>
                <a:latin typeface="Calibri"/>
              </a:rPr>
              <a:pPr defTabSz="685800">
                <a:buClrTx/>
                <a:defRPr/>
              </a:pPr>
              <a:t>32</a:t>
            </a:fld>
            <a:endParaRPr lang="en">
              <a:solidFill>
                <a:prstClr val="black">
                  <a:tint val="75000"/>
                </a:prstClr>
              </a:solidFill>
              <a:latin typeface="Calibri"/>
            </a:endParaRPr>
          </a:p>
        </p:txBody>
      </p:sp>
      <p:sp>
        <p:nvSpPr>
          <p:cNvPr id="3" name="TextBox 2"/>
          <p:cNvSpPr txBox="1"/>
          <p:nvPr/>
        </p:nvSpPr>
        <p:spPr bwMode="auto">
          <a:xfrm>
            <a:off x="6391016" y="25520"/>
            <a:ext cx="2656489" cy="715581"/>
          </a:xfrm>
          <a:prstGeom prst="rect">
            <a:avLst/>
          </a:prstGeom>
          <a:noFill/>
        </p:spPr>
        <p:txBody>
          <a:bodyPr wrap="square" rtlCol="0">
            <a:spAutoFit/>
          </a:bodyPr>
          <a:lstStyle/>
          <a:p>
            <a:pPr defTabSz="685800">
              <a:buClrTx/>
              <a:defRPr/>
            </a:pPr>
            <a:r>
              <a:rPr sz="1350">
                <a:solidFill>
                  <a:prstClr val="black"/>
                </a:solidFill>
                <a:latin typeface="Calibri"/>
              </a:rPr>
              <a:t>See M.Mamaev’s </a:t>
            </a:r>
            <a:r>
              <a:rPr sz="1350" u="sng">
                <a:solidFill>
                  <a:prstClr val="black"/>
                </a:solidFill>
                <a:latin typeface="Calibri"/>
                <a:hlinkClick r:id="rId4" tooltip="https://indico.jinr.ru/event/3694/contributions/22397/attachments/16782/28590/BALDIN_2023.pdf"/>
              </a:rPr>
              <a:t>talk</a:t>
            </a:r>
            <a:r>
              <a:rPr sz="1350">
                <a:solidFill>
                  <a:prstClr val="black"/>
                </a:solidFill>
                <a:latin typeface="Calibri"/>
              </a:rPr>
              <a:t> at ISHEP-2023</a:t>
            </a:r>
          </a:p>
          <a:p>
            <a:pPr defTabSz="685800">
              <a:buClrTx/>
              <a:defRPr/>
            </a:pPr>
            <a:r>
              <a:rPr sz="1350">
                <a:solidFill>
                  <a:prstClr val="black"/>
                </a:solidFill>
                <a:latin typeface="Calibri"/>
              </a:rPr>
              <a:t>and at Cross-PWG 5.09.2023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8" name="Google Shape;448;p48"/>
          <p:cNvSpPr txBox="1">
            <a:spLocks noGrp="1"/>
          </p:cNvSpPr>
          <p:nvPr>
            <p:ph type="sldNum" idx="12"/>
          </p:nvPr>
        </p:nvSpPr>
        <p:spPr bwMode="auto">
          <a:xfrm>
            <a:off x="8472458" y="4663217"/>
            <a:ext cx="548700" cy="393600"/>
          </a:xfrm>
          <a:prstGeom prst="rect">
            <a:avLst/>
          </a:prstGeom>
        </p:spPr>
        <p:txBody>
          <a:bodyPr spcFirstLastPara="1" vert="horz" wrap="square" lIns="91425" tIns="91425" rIns="91425" bIns="91425" rtlCol="0" anchor="ctr" anchorCtr="0">
            <a:normAutofit/>
          </a:bodyPr>
          <a:lstStyle/>
          <a:p>
            <a:pPr defTabSz="685800">
              <a:buClrTx/>
              <a:defRPr/>
            </a:pPr>
            <a:fld id="{00000000-1234-1234-1234-123412341234}" type="slidenum">
              <a:rPr lang="en">
                <a:solidFill>
                  <a:prstClr val="black">
                    <a:tint val="75000"/>
                  </a:prstClr>
                </a:solidFill>
                <a:latin typeface="Calibri"/>
              </a:rPr>
              <a:pPr defTabSz="685800">
                <a:buClrTx/>
                <a:defRPr/>
              </a:pPr>
              <a:t>33</a:t>
            </a:fld>
            <a:endParaRPr>
              <a:solidFill>
                <a:prstClr val="black">
                  <a:tint val="75000"/>
                </a:prstClr>
              </a:solidFill>
              <a:latin typeface="Calibri"/>
            </a:endParaRPr>
          </a:p>
        </p:txBody>
      </p:sp>
      <p:pic>
        <p:nvPicPr>
          <p:cNvPr id="2" name="Google Shape;429;p47"/>
          <p:cNvPicPr/>
          <p:nvPr/>
        </p:nvPicPr>
        <p:blipFill>
          <a:blip r:embed="rId2"/>
          <a:stretch/>
        </p:blipFill>
        <p:spPr bwMode="auto">
          <a:xfrm>
            <a:off x="268428" y="312409"/>
            <a:ext cx="4246749" cy="4070405"/>
          </a:xfrm>
          <a:prstGeom prst="rect">
            <a:avLst/>
          </a:prstGeom>
          <a:noFill/>
          <a:ln>
            <a:noFill/>
          </a:ln>
        </p:spPr>
      </p:pic>
      <p:pic>
        <p:nvPicPr>
          <p:cNvPr id="3" name="Google Shape;430;p47"/>
          <p:cNvPicPr/>
          <p:nvPr/>
        </p:nvPicPr>
        <p:blipFill>
          <a:blip r:embed="rId3"/>
          <a:stretch/>
        </p:blipFill>
        <p:spPr bwMode="auto">
          <a:xfrm>
            <a:off x="4632686" y="312409"/>
            <a:ext cx="4246749" cy="4070405"/>
          </a:xfrm>
          <a:prstGeom prst="rect">
            <a:avLst/>
          </a:prstGeom>
          <a:noFill/>
          <a:ln>
            <a:noFill/>
          </a:ln>
        </p:spPr>
      </p:pic>
      <p:sp>
        <p:nvSpPr>
          <p:cNvPr id="446" name="Google Shape;446;p48"/>
          <p:cNvSpPr txBox="1">
            <a:spLocks noGrp="1"/>
          </p:cNvSpPr>
          <p:nvPr>
            <p:ph type="title"/>
          </p:nvPr>
        </p:nvSpPr>
        <p:spPr bwMode="auto">
          <a:xfrm>
            <a:off x="311700" y="0"/>
            <a:ext cx="8520600" cy="572700"/>
          </a:xfrm>
          <a:prstGeom prst="rect">
            <a:avLst/>
          </a:prstGeom>
        </p:spPr>
        <p:txBody>
          <a:bodyPr spcFirstLastPara="1" vert="horz" wrap="square" lIns="91425" tIns="91425" rIns="91425" bIns="91425" rtlCol="0" anchor="t" anchorCtr="0">
            <a:normAutofit fontScale="90000"/>
          </a:bodyPr>
          <a:lstStyle/>
          <a:p>
            <a:pPr>
              <a:defRPr/>
            </a:pPr>
            <a:r>
              <a:rPr lang="en"/>
              <a:t>MPD-FXT: v</a:t>
            </a:r>
            <a:r>
              <a:rPr lang="en" baseline="-25000"/>
              <a:t>2</a:t>
            </a:r>
            <a:r>
              <a:rPr lang="en"/>
              <a:t> for protons</a:t>
            </a:r>
            <a:endParaRPr/>
          </a:p>
        </p:txBody>
      </p:sp>
      <p:sp>
        <p:nvSpPr>
          <p:cNvPr id="4" name="Google Shape;435;p47"/>
          <p:cNvSpPr txBox="1"/>
          <p:nvPr/>
        </p:nvSpPr>
        <p:spPr bwMode="auto">
          <a:xfrm>
            <a:off x="1498650" y="4373594"/>
            <a:ext cx="6146700" cy="738633"/>
          </a:xfrm>
          <a:prstGeom prst="rect">
            <a:avLst/>
          </a:prstGeom>
          <a:noFill/>
          <a:ln>
            <a:noFill/>
          </a:ln>
        </p:spPr>
        <p:txBody>
          <a:bodyPr spcFirstLastPara="1" wrap="square" lIns="91425" tIns="91425" rIns="91425" bIns="91425" anchor="t" anchorCtr="0">
            <a:spAutoFit/>
          </a:bodyPr>
          <a:lstStyle/>
          <a:p>
            <a:pPr algn="ctr" defTabSz="685800">
              <a:buClrTx/>
              <a:defRPr/>
            </a:pPr>
            <a:r>
              <a:rPr lang="en" sz="1800" b="1">
                <a:solidFill>
                  <a:prstClr val="black"/>
                </a:solidFill>
                <a:latin typeface="Calibri"/>
              </a:rPr>
              <a:t>v</a:t>
            </a:r>
            <a:r>
              <a:rPr lang="en" sz="1800" b="1" baseline="-25000">
                <a:solidFill>
                  <a:prstClr val="black"/>
                </a:solidFill>
                <a:latin typeface="Calibri"/>
              </a:rPr>
              <a:t>2</a:t>
            </a:r>
            <a:r>
              <a:rPr lang="en" sz="1800" b="1">
                <a:solidFill>
                  <a:prstClr val="black"/>
                </a:solidFill>
                <a:latin typeface="Calibri"/>
              </a:rPr>
              <a:t> is consistent with model signal for y &lt; 0.5</a:t>
            </a:r>
            <a:endParaRPr sz="1350">
              <a:solidFill>
                <a:prstClr val="black"/>
              </a:solidFill>
              <a:latin typeface="Calibri"/>
            </a:endParaRPr>
          </a:p>
          <a:p>
            <a:pPr algn="ctr" defTabSz="685800">
              <a:buClrTx/>
              <a:defRPr/>
            </a:pPr>
            <a:r>
              <a:rPr lang="en" sz="1800">
                <a:solidFill>
                  <a:prstClr val="black"/>
                </a:solidFill>
                <a:latin typeface="Calibri"/>
              </a:rPr>
              <a:t>No efficiency corrections were applied yet</a:t>
            </a:r>
            <a:endParaRPr sz="180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32" name="Google Shape;932;p86"/>
          <p:cNvPicPr/>
          <p:nvPr/>
        </p:nvPicPr>
        <p:blipFill>
          <a:blip r:embed="rId2"/>
          <a:stretch/>
        </p:blipFill>
        <p:spPr bwMode="auto">
          <a:xfrm>
            <a:off x="311701" y="267901"/>
            <a:ext cx="4246750" cy="4570799"/>
          </a:xfrm>
          <a:prstGeom prst="rect">
            <a:avLst/>
          </a:prstGeom>
          <a:noFill/>
          <a:ln>
            <a:noFill/>
          </a:ln>
        </p:spPr>
      </p:pic>
      <p:pic>
        <p:nvPicPr>
          <p:cNvPr id="933" name="Google Shape;933;p86"/>
          <p:cNvPicPr/>
          <p:nvPr/>
        </p:nvPicPr>
        <p:blipFill>
          <a:blip r:embed="rId3"/>
          <a:stretch/>
        </p:blipFill>
        <p:spPr bwMode="auto">
          <a:xfrm>
            <a:off x="4502701" y="267901"/>
            <a:ext cx="4246750" cy="4570799"/>
          </a:xfrm>
          <a:prstGeom prst="rect">
            <a:avLst/>
          </a:prstGeom>
          <a:noFill/>
          <a:ln>
            <a:noFill/>
          </a:ln>
        </p:spPr>
      </p:pic>
      <p:sp>
        <p:nvSpPr>
          <p:cNvPr id="934" name="Google Shape;934;p86"/>
          <p:cNvSpPr txBox="1">
            <a:spLocks noGrp="1"/>
          </p:cNvSpPr>
          <p:nvPr>
            <p:ph type="title"/>
          </p:nvPr>
        </p:nvSpPr>
        <p:spPr bwMode="auto">
          <a:xfrm>
            <a:off x="311700" y="0"/>
            <a:ext cx="8520600" cy="572700"/>
          </a:xfrm>
          <a:prstGeom prst="rect">
            <a:avLst/>
          </a:prstGeom>
        </p:spPr>
        <p:txBody>
          <a:bodyPr spcFirstLastPara="1" vert="horz" wrap="square" lIns="91425" tIns="91425" rIns="91425" bIns="91425" rtlCol="0" anchor="t" anchorCtr="0">
            <a:normAutofit fontScale="90000"/>
          </a:bodyPr>
          <a:lstStyle/>
          <a:p>
            <a:pPr>
              <a:defRPr/>
            </a:pPr>
            <a:r>
              <a:rPr lang="en"/>
              <a:t>BM@N vs MPD: v</a:t>
            </a:r>
            <a:r>
              <a:rPr lang="en" baseline="-25000"/>
              <a:t>2</a:t>
            </a:r>
            <a:r>
              <a:rPr lang="en"/>
              <a:t> vs y for protons</a:t>
            </a:r>
            <a:endParaRPr/>
          </a:p>
        </p:txBody>
      </p:sp>
      <p:sp>
        <p:nvSpPr>
          <p:cNvPr id="2" name="Slide Number Placeholder 1"/>
          <p:cNvSpPr>
            <a:spLocks noGrp="1"/>
          </p:cNvSpPr>
          <p:nvPr>
            <p:ph type="sldNum" idx="12"/>
          </p:nvPr>
        </p:nvSpPr>
        <p:spPr bwMode="auto"/>
        <p:txBody>
          <a:bodyPr/>
          <a:lstStyle/>
          <a:p>
            <a:pPr defTabSz="685800">
              <a:buClrTx/>
              <a:defRPr/>
            </a:pPr>
            <a:fld id="{00000000-1234-1234-1234-123412341234}" type="slidenum">
              <a:rPr lang="en">
                <a:solidFill>
                  <a:prstClr val="black">
                    <a:tint val="75000"/>
                  </a:prstClr>
                </a:solidFill>
                <a:latin typeface="Calibri"/>
              </a:rPr>
              <a:pPr defTabSz="685800">
                <a:buClrTx/>
                <a:defRPr/>
              </a:pPr>
              <a:t>34</a:t>
            </a:fld>
            <a:endParaRPr lang="en">
              <a:solidFill>
                <a:prstClr val="black">
                  <a:tint val="75000"/>
                </a:prstClr>
              </a:solidFill>
              <a:latin typeface="Calibri"/>
            </a:endParaRPr>
          </a:p>
        </p:txBody>
      </p:sp>
      <p:sp>
        <p:nvSpPr>
          <p:cNvPr id="3" name="TextBox 2"/>
          <p:cNvSpPr txBox="1"/>
          <p:nvPr/>
        </p:nvSpPr>
        <p:spPr bwMode="auto">
          <a:xfrm>
            <a:off x="6391016" y="25520"/>
            <a:ext cx="2656489" cy="715581"/>
          </a:xfrm>
          <a:prstGeom prst="rect">
            <a:avLst/>
          </a:prstGeom>
          <a:noFill/>
        </p:spPr>
        <p:txBody>
          <a:bodyPr wrap="square" rtlCol="0">
            <a:spAutoFit/>
          </a:bodyPr>
          <a:lstStyle/>
          <a:p>
            <a:pPr defTabSz="685800">
              <a:buClrTx/>
              <a:defRPr/>
            </a:pPr>
            <a:r>
              <a:rPr sz="1350">
                <a:solidFill>
                  <a:prstClr val="black"/>
                </a:solidFill>
                <a:latin typeface="Calibri"/>
              </a:rPr>
              <a:t>See M.Mamaev’s </a:t>
            </a:r>
            <a:r>
              <a:rPr sz="1350" u="sng">
                <a:solidFill>
                  <a:prstClr val="black"/>
                </a:solidFill>
                <a:latin typeface="Calibri"/>
                <a:hlinkClick r:id="rId4" tooltip="https://indico.jinr.ru/event/3694/contributions/22397/attachments/16782/28590/BALDIN_2023.pdf"/>
              </a:rPr>
              <a:t>talk</a:t>
            </a:r>
            <a:r>
              <a:rPr sz="1350">
                <a:solidFill>
                  <a:prstClr val="black"/>
                </a:solidFill>
                <a:latin typeface="Calibri"/>
              </a:rPr>
              <a:t> at ISHEP-2023</a:t>
            </a:r>
          </a:p>
          <a:p>
            <a:pPr defTabSz="685800">
              <a:buClrTx/>
              <a:defRPr/>
            </a:pPr>
            <a:r>
              <a:rPr sz="1350">
                <a:solidFill>
                  <a:prstClr val="black"/>
                </a:solidFill>
                <a:latin typeface="Calibri"/>
              </a:rPr>
              <a:t>and at Cross-PWG 5.09.2023 </a:t>
            </a:r>
          </a:p>
        </p:txBody>
      </p:sp>
      <p:sp>
        <p:nvSpPr>
          <p:cNvPr id="1397066587" name="Google Shape;927;p85"/>
          <p:cNvSpPr txBox="1"/>
          <p:nvPr/>
        </p:nvSpPr>
        <p:spPr bwMode="auto">
          <a:xfrm>
            <a:off x="1316440" y="4644803"/>
            <a:ext cx="6511388" cy="461633"/>
          </a:xfrm>
          <a:prstGeom prst="rect">
            <a:avLst/>
          </a:prstGeom>
          <a:noFill/>
          <a:ln>
            <a:noFill/>
          </a:ln>
        </p:spPr>
        <p:txBody>
          <a:bodyPr spcFirstLastPara="1" wrap="square" lIns="91424" tIns="91424" rIns="91424" bIns="91424" anchor="t" anchorCtr="0">
            <a:spAutoFit/>
          </a:bodyPr>
          <a:lstStyle/>
          <a:p>
            <a:pPr algn="ctr" defTabSz="685800">
              <a:buClrTx/>
              <a:defRPr/>
            </a:pPr>
            <a:r>
              <a:rPr lang="en" sz="1800" b="1">
                <a:solidFill>
                  <a:prstClr val="black"/>
                </a:solidFill>
                <a:latin typeface="Calibri"/>
              </a:rPr>
              <a:t>MPD has better coverage in backward rapidities and close to y</a:t>
            </a:r>
            <a:r>
              <a:rPr lang="en" sz="1800" b="1" baseline="-25000">
                <a:solidFill>
                  <a:prstClr val="black"/>
                </a:solidFill>
                <a:latin typeface="Calibri"/>
              </a:rPr>
              <a:t>beam</a:t>
            </a:r>
            <a:endParaRPr sz="1800" b="1">
              <a:solidFill>
                <a:prstClr val="black"/>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p:nvPr/>
        </p:nvSpPr>
        <p:spPr>
          <a:xfrm>
            <a:off x="1123400" y="195325"/>
            <a:ext cx="65541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t>Summary for the main topic 3</a:t>
            </a:r>
            <a:endParaRPr sz="2500"/>
          </a:p>
        </p:txBody>
      </p:sp>
      <p:sp>
        <p:nvSpPr>
          <p:cNvPr id="454" name="Google Shape;454;p49"/>
          <p:cNvSpPr txBox="1"/>
          <p:nvPr/>
        </p:nvSpPr>
        <p:spPr>
          <a:xfrm>
            <a:off x="298700" y="933200"/>
            <a:ext cx="8203500" cy="3809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b="1"/>
              <a:t>Performance study for v</a:t>
            </a:r>
            <a:r>
              <a:rPr lang="en" sz="1800" b="1" baseline="-25000"/>
              <a:t>n</a:t>
            </a:r>
            <a:r>
              <a:rPr lang="en" sz="1800" b="1"/>
              <a:t> measurements using FFD detector:</a:t>
            </a:r>
            <a:endParaRPr sz="1800" b="1"/>
          </a:p>
          <a:p>
            <a:pPr marL="914400" lvl="1" indent="-342900" algn="l" rtl="0">
              <a:spcBef>
                <a:spcPts val="0"/>
              </a:spcBef>
              <a:spcAft>
                <a:spcPts val="0"/>
              </a:spcAft>
              <a:buSzPts val="1800"/>
              <a:buChar char="○"/>
            </a:pPr>
            <a:r>
              <a:rPr lang="en" sz="1800"/>
              <a:t>Event plane Resolution of FFD is much more smaller than FHCal resolution;</a:t>
            </a:r>
            <a:endParaRPr sz="1800"/>
          </a:p>
          <a:p>
            <a:pPr marL="914400" lvl="1" indent="-342900" algn="l" rtl="0">
              <a:spcBef>
                <a:spcPts val="0"/>
              </a:spcBef>
              <a:spcAft>
                <a:spcPts val="0"/>
              </a:spcAft>
              <a:buSzPts val="1800"/>
              <a:buChar char="○"/>
            </a:pPr>
            <a:r>
              <a:rPr lang="en" sz="1800"/>
              <a:t>Good agreement for 2 and 3 sub event methods</a:t>
            </a:r>
            <a:endParaRPr sz="1800"/>
          </a:p>
          <a:p>
            <a:pPr marL="914400" lvl="1" indent="-342900" algn="l" rtl="0">
              <a:spcBef>
                <a:spcPts val="0"/>
              </a:spcBef>
              <a:spcAft>
                <a:spcPts val="0"/>
              </a:spcAft>
              <a:buSzPts val="1800"/>
              <a:buChar char="○"/>
            </a:pPr>
            <a:r>
              <a:rPr lang="en" sz="1800"/>
              <a:t>FFD has extremely small Resolution for 2-nd harmonic</a:t>
            </a:r>
            <a:endParaRPr sz="1800"/>
          </a:p>
          <a:p>
            <a:pPr marL="914400" lvl="1" indent="-342900" algn="l" rtl="0">
              <a:spcBef>
                <a:spcPts val="0"/>
              </a:spcBef>
              <a:spcAft>
                <a:spcPts val="0"/>
              </a:spcAft>
              <a:buSzPts val="1800"/>
              <a:buChar char="○"/>
            </a:pPr>
            <a:r>
              <a:rPr lang="en" sz="1800"/>
              <a:t>FFD can be used for directed flow measurements</a:t>
            </a:r>
            <a:endParaRPr sz="1800"/>
          </a:p>
          <a:p>
            <a:pPr marL="914400" lvl="1" indent="-342900" algn="l" rtl="0">
              <a:spcBef>
                <a:spcPts val="0"/>
              </a:spcBef>
              <a:spcAft>
                <a:spcPts val="0"/>
              </a:spcAft>
              <a:buSzPts val="1800"/>
              <a:buChar char="○"/>
            </a:pPr>
            <a:r>
              <a:rPr lang="en" sz="1800"/>
              <a:t>FFD needs more statistics than FHCal for elliptic flow measurements due to low resolution</a:t>
            </a:r>
            <a:endParaRPr sz="1800"/>
          </a:p>
          <a:p>
            <a:pPr marL="457200" lvl="0" indent="-342900" algn="l" rtl="0">
              <a:spcBef>
                <a:spcPts val="0"/>
              </a:spcBef>
              <a:spcAft>
                <a:spcPts val="0"/>
              </a:spcAft>
              <a:buSzPts val="1800"/>
              <a:buChar char="●"/>
            </a:pPr>
            <a:r>
              <a:rPr lang="en" sz="1800" b="1">
                <a:solidFill>
                  <a:schemeClr val="dk1"/>
                </a:solidFill>
              </a:rPr>
              <a:t>Performance study for v</a:t>
            </a:r>
            <a:r>
              <a:rPr lang="en" sz="1800" b="1" baseline="-25000">
                <a:solidFill>
                  <a:schemeClr val="dk1"/>
                </a:solidFill>
              </a:rPr>
              <a:t>n</a:t>
            </a:r>
            <a:r>
              <a:rPr lang="en" sz="1800" b="1">
                <a:solidFill>
                  <a:schemeClr val="dk1"/>
                </a:solidFill>
              </a:rPr>
              <a:t> measurements in MPD-FXT:</a:t>
            </a:r>
            <a:endParaRPr sz="1800" b="1">
              <a:solidFill>
                <a:schemeClr val="dk1"/>
              </a:solidFill>
            </a:endParaRPr>
          </a:p>
          <a:p>
            <a:pPr marL="914400" lvl="1" indent="-342900" algn="l" rtl="0">
              <a:lnSpc>
                <a:spcPct val="115000"/>
              </a:lnSpc>
              <a:spcBef>
                <a:spcPts val="0"/>
              </a:spcBef>
              <a:spcAft>
                <a:spcPts val="0"/>
              </a:spcAft>
              <a:buClr>
                <a:schemeClr val="dk1"/>
              </a:buClr>
              <a:buSzPts val="1800"/>
              <a:buChar char="○"/>
            </a:pPr>
            <a:r>
              <a:rPr lang="en" sz="1600">
                <a:solidFill>
                  <a:schemeClr val="dk1"/>
                </a:solidFill>
              </a:rPr>
              <a:t>For each particle species v</a:t>
            </a:r>
            <a:r>
              <a:rPr lang="en" sz="1600" baseline="-25000">
                <a:solidFill>
                  <a:schemeClr val="dk1"/>
                </a:solidFill>
              </a:rPr>
              <a:t>1</a:t>
            </a:r>
            <a:r>
              <a:rPr lang="en" sz="1600">
                <a:solidFill>
                  <a:schemeClr val="dk1"/>
                </a:solidFill>
              </a:rPr>
              <a:t> and v</a:t>
            </a:r>
            <a:r>
              <a:rPr lang="en" sz="1600" baseline="-25000">
                <a:solidFill>
                  <a:schemeClr val="dk1"/>
                </a:solidFill>
              </a:rPr>
              <a:t>2</a:t>
            </a:r>
            <a:r>
              <a:rPr lang="en" sz="1600">
                <a:solidFill>
                  <a:schemeClr val="dk1"/>
                </a:solidFill>
              </a:rPr>
              <a:t> are consistent with the model signal mostly in backward rapidities</a:t>
            </a:r>
            <a:endParaRPr sz="1600">
              <a:solidFill>
                <a:schemeClr val="dk1"/>
              </a:solidFill>
            </a:endParaRPr>
          </a:p>
          <a:p>
            <a:pPr marL="914400" lvl="1" indent="-330200" algn="l" rtl="0">
              <a:lnSpc>
                <a:spcPct val="115000"/>
              </a:lnSpc>
              <a:spcBef>
                <a:spcPts val="0"/>
              </a:spcBef>
              <a:spcAft>
                <a:spcPts val="0"/>
              </a:spcAft>
              <a:buClr>
                <a:schemeClr val="dk1"/>
              </a:buClr>
              <a:buSzPts val="1600"/>
              <a:buChar char="○"/>
            </a:pPr>
            <a:r>
              <a:rPr lang="en" sz="1600">
                <a:solidFill>
                  <a:schemeClr val="dk1"/>
                </a:solidFill>
              </a:rPr>
              <a:t>Official production for different beam energies (√s</a:t>
            </a:r>
            <a:r>
              <a:rPr lang="en" sz="1600" baseline="-25000">
                <a:solidFill>
                  <a:schemeClr val="dk1"/>
                </a:solidFill>
              </a:rPr>
              <a:t>NN</a:t>
            </a:r>
            <a:r>
              <a:rPr lang="en" sz="1600">
                <a:solidFill>
                  <a:schemeClr val="dk1"/>
                </a:solidFill>
              </a:rPr>
              <a:t>=2.5, 3.0, 3.5 GeV 10-11 M min bias events each) has been requested for the further studies</a:t>
            </a:r>
            <a:endParaRPr sz="1600">
              <a:solidFill>
                <a:schemeClr val="dk1"/>
              </a:solidFill>
            </a:endParaRPr>
          </a:p>
        </p:txBody>
      </p:sp>
      <p:sp>
        <p:nvSpPr>
          <p:cNvPr id="455" name="Google Shape;45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Thank you for your attention!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Backup</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2:</a:t>
            </a:r>
            <a:r>
              <a:rPr lang="en"/>
              <a:t> Elliptic flow fluctuations at NICA energies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3"/>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Methods for v</a:t>
            </a:r>
            <a:r>
              <a:rPr lang="en" baseline="-25000"/>
              <a:t>n</a:t>
            </a:r>
            <a:r>
              <a:rPr lang="en"/>
              <a:t> measurements</a:t>
            </a:r>
            <a:endParaRPr/>
          </a:p>
        </p:txBody>
      </p:sp>
      <p:sp>
        <p:nvSpPr>
          <p:cNvPr id="476" name="Google Shape;476;p53"/>
          <p:cNvSpPr txBox="1"/>
          <p:nvPr/>
        </p:nvSpPr>
        <p:spPr>
          <a:xfrm>
            <a:off x="155850" y="713900"/>
            <a:ext cx="88323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a:t>Sub-event 2-particle Q-cumulants v2{2}: </a:t>
            </a:r>
            <a:r>
              <a:rPr lang="en">
                <a:solidFill>
                  <a:schemeClr val="dk1"/>
                </a:solidFill>
              </a:rPr>
              <a:t>Δη=0.1 is applied between 2 sub-events A, B to suppress non-flow</a:t>
            </a:r>
            <a:endParaRPr>
              <a:solidFill>
                <a:schemeClr val="dk1"/>
              </a:solidFill>
            </a:endParaRPr>
          </a:p>
          <a:p>
            <a:pPr marL="45720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b="1"/>
          </a:p>
          <a:p>
            <a:pPr marL="457200" lvl="0" indent="0" algn="l" rtl="0">
              <a:spcBef>
                <a:spcPts val="0"/>
              </a:spcBef>
              <a:spcAft>
                <a:spcPts val="0"/>
              </a:spcAft>
              <a:buNone/>
            </a:pPr>
            <a:endParaRPr b="1"/>
          </a:p>
          <a:p>
            <a:pPr marL="457200" lvl="0" indent="0" algn="l" rtl="0">
              <a:spcBef>
                <a:spcPts val="0"/>
              </a:spcBef>
              <a:spcAft>
                <a:spcPts val="0"/>
              </a:spcAft>
              <a:buNone/>
            </a:pP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 b="1"/>
              <a:t>4-particle Q-cumulants v2{4}</a:t>
            </a:r>
            <a:endParaRPr b="1"/>
          </a:p>
        </p:txBody>
      </p:sp>
      <p:pic>
        <p:nvPicPr>
          <p:cNvPr id="477" name="Google Shape;477;p53"/>
          <p:cNvPicPr preferRelativeResize="0"/>
          <p:nvPr/>
        </p:nvPicPr>
        <p:blipFill>
          <a:blip r:embed="rId3">
            <a:alphaModFix/>
          </a:blip>
          <a:stretch>
            <a:fillRect/>
          </a:stretch>
        </p:blipFill>
        <p:spPr>
          <a:xfrm>
            <a:off x="733693" y="1257825"/>
            <a:ext cx="1177476" cy="590344"/>
          </a:xfrm>
          <a:prstGeom prst="rect">
            <a:avLst/>
          </a:prstGeom>
          <a:noFill/>
          <a:ln>
            <a:noFill/>
          </a:ln>
        </p:spPr>
      </p:pic>
      <p:pic>
        <p:nvPicPr>
          <p:cNvPr id="478" name="Google Shape;478;p53"/>
          <p:cNvPicPr preferRelativeResize="0"/>
          <p:nvPr/>
        </p:nvPicPr>
        <p:blipFill>
          <a:blip r:embed="rId4">
            <a:alphaModFix/>
          </a:blip>
          <a:stretch>
            <a:fillRect/>
          </a:stretch>
        </p:blipFill>
        <p:spPr>
          <a:xfrm>
            <a:off x="2369480" y="1297181"/>
            <a:ext cx="1572172" cy="511631"/>
          </a:xfrm>
          <a:prstGeom prst="rect">
            <a:avLst/>
          </a:prstGeom>
          <a:noFill/>
          <a:ln>
            <a:noFill/>
          </a:ln>
        </p:spPr>
      </p:pic>
      <p:pic>
        <p:nvPicPr>
          <p:cNvPr id="479" name="Google Shape;479;p53"/>
          <p:cNvPicPr preferRelativeResize="0"/>
          <p:nvPr/>
        </p:nvPicPr>
        <p:blipFill>
          <a:blip r:embed="rId5">
            <a:alphaModFix/>
          </a:blip>
          <a:stretch>
            <a:fillRect/>
          </a:stretch>
        </p:blipFill>
        <p:spPr>
          <a:xfrm>
            <a:off x="733701" y="1973113"/>
            <a:ext cx="1675613" cy="393562"/>
          </a:xfrm>
          <a:prstGeom prst="rect">
            <a:avLst/>
          </a:prstGeom>
          <a:noFill/>
          <a:ln>
            <a:noFill/>
          </a:ln>
        </p:spPr>
      </p:pic>
      <p:pic>
        <p:nvPicPr>
          <p:cNvPr id="480" name="Google Shape;480;p53"/>
          <p:cNvPicPr preferRelativeResize="0"/>
          <p:nvPr/>
        </p:nvPicPr>
        <p:blipFill>
          <a:blip r:embed="rId6">
            <a:alphaModFix/>
          </a:blip>
          <a:stretch>
            <a:fillRect/>
          </a:stretch>
        </p:blipFill>
        <p:spPr>
          <a:xfrm>
            <a:off x="6204850" y="1523738"/>
            <a:ext cx="2771998" cy="720000"/>
          </a:xfrm>
          <a:prstGeom prst="rect">
            <a:avLst/>
          </a:prstGeom>
          <a:noFill/>
          <a:ln>
            <a:noFill/>
          </a:ln>
        </p:spPr>
      </p:pic>
      <p:pic>
        <p:nvPicPr>
          <p:cNvPr id="481" name="Google Shape;481;p53"/>
          <p:cNvPicPr preferRelativeResize="0"/>
          <p:nvPr/>
        </p:nvPicPr>
        <p:blipFill>
          <a:blip r:embed="rId7">
            <a:alphaModFix/>
          </a:blip>
          <a:stretch>
            <a:fillRect/>
          </a:stretch>
        </p:blipFill>
        <p:spPr>
          <a:xfrm>
            <a:off x="722500" y="3103550"/>
            <a:ext cx="1217680" cy="511650"/>
          </a:xfrm>
          <a:prstGeom prst="rect">
            <a:avLst/>
          </a:prstGeom>
          <a:noFill/>
          <a:ln>
            <a:noFill/>
          </a:ln>
        </p:spPr>
      </p:pic>
      <p:pic>
        <p:nvPicPr>
          <p:cNvPr id="482" name="Google Shape;482;p53"/>
          <p:cNvPicPr preferRelativeResize="0"/>
          <p:nvPr/>
        </p:nvPicPr>
        <p:blipFill>
          <a:blip r:embed="rId8">
            <a:alphaModFix/>
          </a:blip>
          <a:stretch>
            <a:fillRect/>
          </a:stretch>
        </p:blipFill>
        <p:spPr>
          <a:xfrm>
            <a:off x="722500" y="3725075"/>
            <a:ext cx="5101937" cy="511650"/>
          </a:xfrm>
          <a:prstGeom prst="rect">
            <a:avLst/>
          </a:prstGeom>
          <a:noFill/>
          <a:ln>
            <a:noFill/>
          </a:ln>
        </p:spPr>
      </p:pic>
      <p:pic>
        <p:nvPicPr>
          <p:cNvPr id="483" name="Google Shape;483;p53"/>
          <p:cNvPicPr preferRelativeResize="0"/>
          <p:nvPr/>
        </p:nvPicPr>
        <p:blipFill>
          <a:blip r:embed="rId9">
            <a:alphaModFix/>
          </a:blip>
          <a:stretch>
            <a:fillRect/>
          </a:stretch>
        </p:blipFill>
        <p:spPr>
          <a:xfrm>
            <a:off x="722500" y="4396400"/>
            <a:ext cx="2242801" cy="360000"/>
          </a:xfrm>
          <a:prstGeom prst="rect">
            <a:avLst/>
          </a:prstGeom>
          <a:noFill/>
          <a:ln>
            <a:noFill/>
          </a:ln>
        </p:spPr>
      </p:pic>
      <p:sp>
        <p:nvSpPr>
          <p:cNvPr id="484" name="Google Shape;484;p53"/>
          <p:cNvSpPr txBox="1"/>
          <p:nvPr/>
        </p:nvSpPr>
        <p:spPr>
          <a:xfrm>
            <a:off x="0" y="4801575"/>
            <a:ext cx="752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777777"/>
                </a:solidFill>
              </a:rPr>
              <a:t>Method’s details described in PRC 83 (2011), 044913 , EP method: Phys.Rev.C 77 (2008) 034904</a:t>
            </a:r>
            <a:endParaRPr sz="1200">
              <a:solidFill>
                <a:srgbClr val="777777"/>
              </a:solidFill>
            </a:endParaRPr>
          </a:p>
        </p:txBody>
      </p:sp>
      <p:pic>
        <p:nvPicPr>
          <p:cNvPr id="485" name="Google Shape;485;p53"/>
          <p:cNvPicPr preferRelativeResize="0"/>
          <p:nvPr/>
        </p:nvPicPr>
        <p:blipFill>
          <a:blip r:embed="rId10">
            <a:alphaModFix/>
          </a:blip>
          <a:stretch>
            <a:fillRect/>
          </a:stretch>
        </p:blipFill>
        <p:spPr>
          <a:xfrm>
            <a:off x="6265525" y="3358600"/>
            <a:ext cx="2650650" cy="999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3"/>
          <p:cNvSpPr txBox="1">
            <a:spLocks noGrp="1"/>
          </p:cNvSpPr>
          <p:nvPr>
            <p:ph type="subTitle" idx="1"/>
          </p:nvPr>
        </p:nvSpPr>
        <p:spPr>
          <a:xfrm>
            <a:off x="85850" y="102100"/>
            <a:ext cx="8520600" cy="393601"/>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500" dirty="0">
                <a:solidFill>
                  <a:schemeClr val="dk1"/>
                </a:solidFill>
              </a:rPr>
              <a:t>Reports on the conferences and other events/Publications in 2023</a:t>
            </a:r>
            <a:endParaRPr sz="2500" dirty="0">
              <a:solidFill>
                <a:schemeClr val="dk1"/>
              </a:solidFill>
            </a:endParaRPr>
          </a:p>
        </p:txBody>
      </p:sp>
      <p:sp>
        <p:nvSpPr>
          <p:cNvPr id="103" name="Google Shape;103;p23"/>
          <p:cNvSpPr txBox="1"/>
          <p:nvPr/>
        </p:nvSpPr>
        <p:spPr>
          <a:xfrm>
            <a:off x="386450" y="403403"/>
            <a:ext cx="7919400" cy="36573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b="1" dirty="0"/>
              <a:t>INFINUM-2023 (23.02-03.03):</a:t>
            </a:r>
            <a:endParaRPr sz="1200" b="1" dirty="0"/>
          </a:p>
          <a:p>
            <a:pPr marL="914400" lvl="1" indent="-342900" algn="l" rtl="0">
              <a:spcBef>
                <a:spcPts val="0"/>
              </a:spcBef>
              <a:spcAft>
                <a:spcPts val="0"/>
              </a:spcAft>
              <a:buSzPts val="1800"/>
              <a:buChar char="○"/>
            </a:pPr>
            <a:r>
              <a:rPr lang="en" sz="1200" dirty="0"/>
              <a:t>A. Taranenko “</a:t>
            </a:r>
            <a:r>
              <a:rPr lang="en" sz="1100" dirty="0">
                <a:solidFill>
                  <a:schemeClr val="dk1"/>
                </a:solidFill>
              </a:rPr>
              <a:t>What we can learn from particle flow in HICs?”</a:t>
            </a:r>
            <a:endParaRPr sz="1100" dirty="0">
              <a:solidFill>
                <a:schemeClr val="dk1"/>
              </a:solidFill>
            </a:endParaRPr>
          </a:p>
          <a:p>
            <a:pPr marL="914400" lvl="1" indent="-342900" algn="l" rtl="0">
              <a:spcBef>
                <a:spcPts val="0"/>
              </a:spcBef>
              <a:spcAft>
                <a:spcPts val="0"/>
              </a:spcAft>
              <a:buSzPts val="1800"/>
              <a:buChar char="○"/>
            </a:pPr>
            <a:r>
              <a:rPr lang="en" sz="1200" dirty="0"/>
              <a:t>P. Parfenov “</a:t>
            </a:r>
            <a:r>
              <a:rPr lang="en" sz="1100" dirty="0">
                <a:solidFill>
                  <a:schemeClr val="dk1"/>
                </a:solidFill>
              </a:rPr>
              <a:t>The heavy-ion program at the upgraded Baryonic Matter@Nuclotron Experiment at NICA”</a:t>
            </a:r>
            <a:endParaRPr sz="1200" dirty="0"/>
          </a:p>
          <a:p>
            <a:pPr marL="457200" lvl="0" indent="-304800" algn="l" rtl="0">
              <a:spcBef>
                <a:spcPts val="0"/>
              </a:spcBef>
              <a:spcAft>
                <a:spcPts val="0"/>
              </a:spcAft>
              <a:buSzPts val="1200"/>
              <a:buChar char="●"/>
            </a:pPr>
            <a:r>
              <a:rPr lang="en" sz="1200" b="1" dirty="0"/>
              <a:t>LomCon-2023 (24-30.08):</a:t>
            </a:r>
            <a:endParaRPr sz="1200" b="1" dirty="0"/>
          </a:p>
          <a:p>
            <a:pPr marL="914400" lvl="1" indent="-304800" algn="l" rtl="0">
              <a:spcBef>
                <a:spcPts val="0"/>
              </a:spcBef>
              <a:spcAft>
                <a:spcPts val="0"/>
              </a:spcAft>
              <a:buSzPts val="1200"/>
              <a:buChar char="○"/>
            </a:pPr>
            <a:r>
              <a:rPr lang="en" sz="1200" dirty="0"/>
              <a:t>I. Segal “Mehods for centrality determination in heavy-ion collisions with the BM@N experiment”</a:t>
            </a:r>
            <a:endParaRPr sz="1200" dirty="0"/>
          </a:p>
          <a:p>
            <a:pPr marL="914400" lvl="1" indent="-304800" algn="l" rtl="0">
              <a:spcBef>
                <a:spcPts val="0"/>
              </a:spcBef>
              <a:spcAft>
                <a:spcPts val="0"/>
              </a:spcAft>
              <a:buSzPts val="1200"/>
              <a:buChar char="○"/>
            </a:pPr>
            <a:r>
              <a:rPr lang="en" sz="1200" dirty="0"/>
              <a:t>P. Parfenov “Anisotropic flow and its scaling properties at Nuclotron-NICA energies”</a:t>
            </a:r>
            <a:endParaRPr sz="1200" dirty="0"/>
          </a:p>
          <a:p>
            <a:pPr marL="914400" lvl="1" indent="-304800" algn="l" rtl="0">
              <a:spcBef>
                <a:spcPts val="0"/>
              </a:spcBef>
              <a:spcAft>
                <a:spcPts val="0"/>
              </a:spcAft>
              <a:buSzPts val="1200"/>
              <a:buChar char="○"/>
            </a:pPr>
            <a:r>
              <a:rPr lang="en" sz="1200" dirty="0"/>
              <a:t>V. Troshin “Performance of FFD detector for anisotropic flow analysis with the MPD experiment”</a:t>
            </a:r>
            <a:endParaRPr sz="1200" dirty="0"/>
          </a:p>
          <a:p>
            <a:pPr marL="914400" lvl="1" indent="-304800" algn="l" rtl="0">
              <a:spcBef>
                <a:spcPts val="0"/>
              </a:spcBef>
              <a:spcAft>
                <a:spcPts val="0"/>
              </a:spcAft>
              <a:buSzPts val="1200"/>
              <a:buChar char="○"/>
            </a:pPr>
            <a:r>
              <a:rPr lang="en" sz="1200" dirty="0"/>
              <a:t>M. Mamaev “On the proton directed and elliptic flow in the few-GeV heavy ion collisions with BM@N”</a:t>
            </a:r>
            <a:endParaRPr sz="1200" dirty="0"/>
          </a:p>
          <a:p>
            <a:pPr marL="457200" lvl="0" indent="-304800" algn="l" rtl="0">
              <a:spcBef>
                <a:spcPts val="0"/>
              </a:spcBef>
              <a:spcAft>
                <a:spcPts val="0"/>
              </a:spcAft>
              <a:buSzPts val="1200"/>
              <a:buChar char="●"/>
            </a:pPr>
            <a:r>
              <a:rPr lang="en" sz="1200" b="1" dirty="0"/>
              <a:t>ISHEPP-2023 (18-23.09):</a:t>
            </a:r>
            <a:endParaRPr sz="1200" b="1" dirty="0"/>
          </a:p>
          <a:p>
            <a:pPr marL="914400" lvl="1" indent="-304800" algn="l" rtl="0">
              <a:spcBef>
                <a:spcPts val="0"/>
              </a:spcBef>
              <a:spcAft>
                <a:spcPts val="0"/>
              </a:spcAft>
              <a:buSzPts val="1200"/>
              <a:buChar char="○"/>
            </a:pPr>
            <a:r>
              <a:rPr lang="en" sz="1200" dirty="0"/>
              <a:t>A. Taranenko “Anisotropic collective ﬂow measurements from LHC to SIS”</a:t>
            </a:r>
            <a:endParaRPr sz="1200" dirty="0"/>
          </a:p>
          <a:p>
            <a:pPr marL="914400" lvl="1" indent="-304800" algn="l" rtl="0">
              <a:spcBef>
                <a:spcPts val="0"/>
              </a:spcBef>
              <a:spcAft>
                <a:spcPts val="0"/>
              </a:spcAft>
              <a:buSzPts val="1200"/>
              <a:buChar char="○"/>
            </a:pPr>
            <a:r>
              <a:rPr lang="en" sz="1200" dirty="0"/>
              <a:t>A. Demanov “Elliptic flow fluctuations at NICA energy range”</a:t>
            </a:r>
            <a:endParaRPr sz="1200" dirty="0"/>
          </a:p>
          <a:p>
            <a:pPr marL="914400" lvl="1" indent="-304800" algn="l" rtl="0">
              <a:spcBef>
                <a:spcPts val="0"/>
              </a:spcBef>
              <a:spcAft>
                <a:spcPts val="0"/>
              </a:spcAft>
              <a:buSzPts val="1200"/>
              <a:buChar char="○"/>
            </a:pPr>
            <a:r>
              <a:rPr lang="en" sz="1200" dirty="0"/>
              <a:t>P. Parfenov “Performance study of the anisotropic flow measurements of identified charged hadrons with fixed-target mode of the MPD experiment at NICA “</a:t>
            </a:r>
            <a:endParaRPr sz="1200" dirty="0"/>
          </a:p>
          <a:p>
            <a:pPr marL="914400" lvl="1" indent="-304800" algn="l" rtl="0">
              <a:spcBef>
                <a:spcPts val="0"/>
              </a:spcBef>
              <a:spcAft>
                <a:spcPts val="0"/>
              </a:spcAft>
              <a:buSzPts val="1200"/>
              <a:buChar char="○"/>
            </a:pPr>
            <a:r>
              <a:rPr lang="en" sz="1200" dirty="0"/>
              <a:t>M. Mamaev “Directed and elliptic flow of protons in the heavy ion collisions at 2-4 GeV”</a:t>
            </a:r>
            <a:endParaRPr sz="1200" dirty="0"/>
          </a:p>
          <a:p>
            <a:pPr marL="914400" lvl="1" indent="-304800" algn="l" rtl="0">
              <a:spcBef>
                <a:spcPts val="0"/>
              </a:spcBef>
              <a:spcAft>
                <a:spcPts val="0"/>
              </a:spcAft>
              <a:buSzPts val="1200"/>
              <a:buChar char="○"/>
            </a:pPr>
            <a:r>
              <a:rPr lang="en" sz="1200" dirty="0"/>
              <a:t>I. Segal “Methods for centrality determination in heavy-ion collisions based on Monte-Carlo sampling of spectator fragments “</a:t>
            </a:r>
          </a:p>
          <a:p>
            <a:pPr marL="781050" lvl="1" indent="-171450" algn="l" rtl="0">
              <a:spcBef>
                <a:spcPts val="0"/>
              </a:spcBef>
              <a:spcAft>
                <a:spcPts val="0"/>
              </a:spcAft>
              <a:buSzPts val="1200"/>
              <a:buFont typeface="Arial" panose="020B0604020202020204" pitchFamily="34" charset="0"/>
              <a:buChar char="•"/>
            </a:pPr>
            <a:r>
              <a:rPr lang="en" sz="1200" b="1" dirty="0"/>
              <a:t>NICA Days 2023, </a:t>
            </a:r>
            <a:r>
              <a:rPr lang="en-US" sz="1200" b="1" dirty="0"/>
              <a:t>XII MPD Collaboration meeting  (2-7.10,2023)</a:t>
            </a:r>
          </a:p>
          <a:p>
            <a:pPr marL="609600" lvl="1" algn="l" rtl="0">
              <a:spcBef>
                <a:spcPts val="0"/>
              </a:spcBef>
              <a:spcAft>
                <a:spcPts val="0"/>
              </a:spcAft>
              <a:buSzPts val="1200"/>
            </a:pPr>
            <a:r>
              <a:rPr lang="en-US" sz="1200" dirty="0"/>
              <a:t>        A. Taranenko  Collective Flow in Heavy-Ion Collisions</a:t>
            </a:r>
          </a:p>
          <a:p>
            <a:pPr marL="609600" lvl="1" algn="l" rtl="0">
              <a:spcBef>
                <a:spcPts val="0"/>
              </a:spcBef>
              <a:spcAft>
                <a:spcPts val="0"/>
              </a:spcAft>
              <a:buSzPts val="1200"/>
            </a:pPr>
            <a:r>
              <a:rPr lang="en-US" sz="1200" dirty="0"/>
              <a:t>        P. </a:t>
            </a:r>
            <a:r>
              <a:rPr lang="en-US" sz="1200" dirty="0" err="1"/>
              <a:t>Parfenov</a:t>
            </a:r>
            <a:r>
              <a:rPr lang="en-US" sz="1200" dirty="0"/>
              <a:t> ,  PWG3 Summary</a:t>
            </a:r>
          </a:p>
          <a:p>
            <a:pPr marL="609600" lvl="1" algn="l" rtl="0">
              <a:spcBef>
                <a:spcPts val="0"/>
              </a:spcBef>
              <a:spcAft>
                <a:spcPts val="0"/>
              </a:spcAft>
              <a:buSzPts val="1200"/>
            </a:pPr>
            <a:endParaRPr lang="en-US" sz="1200" dirty="0"/>
          </a:p>
          <a:p>
            <a:pPr marL="609600" lvl="1" algn="l" rtl="0">
              <a:spcBef>
                <a:spcPts val="0"/>
              </a:spcBef>
              <a:spcAft>
                <a:spcPts val="0"/>
              </a:spcAft>
              <a:buSzPts val="1200"/>
            </a:pPr>
            <a:r>
              <a:rPr lang="en-US" sz="1200" dirty="0"/>
              <a:t>Publications: A special issue of Particles (ISSN 2571-712X). - 5 publications </a:t>
            </a:r>
            <a:r>
              <a:rPr lang="en-US" sz="1200" dirty="0">
                <a:hlinkClick r:id="rId3"/>
              </a:rPr>
              <a:t>https://www.mdpi.com/journal/particles/special_issues/physics_performance</a:t>
            </a:r>
            <a:endParaRPr lang="en-US" sz="1200" dirty="0"/>
          </a:p>
          <a:p>
            <a:pPr marL="609600" lvl="1" algn="l" rtl="0">
              <a:spcBef>
                <a:spcPts val="0"/>
              </a:spcBef>
              <a:spcAft>
                <a:spcPts val="0"/>
              </a:spcAft>
              <a:buSzPts val="1200"/>
            </a:pPr>
            <a:endParaRPr lang="en-US" sz="1200" dirty="0"/>
          </a:p>
          <a:p>
            <a:pPr marL="609600" lvl="1" algn="l" rtl="0">
              <a:spcBef>
                <a:spcPts val="0"/>
              </a:spcBef>
              <a:spcAft>
                <a:spcPts val="0"/>
              </a:spcAft>
              <a:buSzPts val="1200"/>
            </a:pPr>
            <a:endParaRPr lang="en" sz="1200" dirty="0"/>
          </a:p>
        </p:txBody>
      </p:sp>
      <p:sp>
        <p:nvSpPr>
          <p:cNvPr id="104" name="Google Shape;10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4"/>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a:t>Motivation of elliptic flow fluctuation study</a:t>
            </a:r>
            <a:endParaRPr/>
          </a:p>
        </p:txBody>
      </p:sp>
      <p:pic>
        <p:nvPicPr>
          <p:cNvPr id="491" name="Google Shape;491;p54"/>
          <p:cNvPicPr preferRelativeResize="0"/>
          <p:nvPr/>
        </p:nvPicPr>
        <p:blipFill>
          <a:blip r:embed="rId3">
            <a:alphaModFix/>
          </a:blip>
          <a:stretch>
            <a:fillRect/>
          </a:stretch>
        </p:blipFill>
        <p:spPr>
          <a:xfrm>
            <a:off x="329600" y="836675"/>
            <a:ext cx="4077651" cy="2699999"/>
          </a:xfrm>
          <a:prstGeom prst="rect">
            <a:avLst/>
          </a:prstGeom>
          <a:noFill/>
          <a:ln>
            <a:noFill/>
          </a:ln>
        </p:spPr>
      </p:pic>
      <p:pic>
        <p:nvPicPr>
          <p:cNvPr id="492" name="Google Shape;492;p54"/>
          <p:cNvPicPr preferRelativeResize="0"/>
          <p:nvPr/>
        </p:nvPicPr>
        <p:blipFill>
          <a:blip r:embed="rId4">
            <a:alphaModFix/>
          </a:blip>
          <a:stretch>
            <a:fillRect/>
          </a:stretch>
        </p:blipFill>
        <p:spPr>
          <a:xfrm>
            <a:off x="4931550" y="760475"/>
            <a:ext cx="3772576" cy="2497999"/>
          </a:xfrm>
          <a:prstGeom prst="rect">
            <a:avLst/>
          </a:prstGeom>
          <a:noFill/>
          <a:ln>
            <a:noFill/>
          </a:ln>
        </p:spPr>
      </p:pic>
      <p:sp>
        <p:nvSpPr>
          <p:cNvPr id="493" name="Google Shape;493;p54"/>
          <p:cNvSpPr txBox="1"/>
          <p:nvPr/>
        </p:nvSpPr>
        <p:spPr>
          <a:xfrm>
            <a:off x="329600" y="3536675"/>
            <a:ext cx="4207800" cy="102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t>v</a:t>
            </a:r>
            <a:r>
              <a:rPr lang="en" sz="1600" baseline="-25000"/>
              <a:t>2</a:t>
            </a:r>
            <a:r>
              <a:rPr lang="en" sz="1600"/>
              <a:t> fluctuations at                                 GeV</a:t>
            </a:r>
            <a:endParaRPr sz="1600"/>
          </a:p>
          <a:p>
            <a:pPr marL="0" lvl="0" indent="0" algn="l" rtl="0">
              <a:lnSpc>
                <a:spcPct val="115000"/>
              </a:lnSpc>
              <a:spcBef>
                <a:spcPts val="0"/>
              </a:spcBef>
              <a:spcAft>
                <a:spcPts val="0"/>
              </a:spcAft>
              <a:buNone/>
            </a:pPr>
            <a:r>
              <a:rPr lang="en" sz="1600"/>
              <a:t>observed in STAR:</a:t>
            </a:r>
            <a:endParaRPr sz="1600"/>
          </a:p>
          <a:p>
            <a:pPr marL="457200" lvl="0" indent="-330200" algn="l" rtl="0">
              <a:lnSpc>
                <a:spcPct val="115000"/>
              </a:lnSpc>
              <a:spcBef>
                <a:spcPts val="0"/>
              </a:spcBef>
              <a:spcAft>
                <a:spcPts val="0"/>
              </a:spcAft>
              <a:buSzPts val="1600"/>
              <a:buChar char="●"/>
            </a:pPr>
            <a:r>
              <a:rPr lang="en" sz="1600"/>
              <a:t>Weak dependence on collision energy</a:t>
            </a:r>
            <a:endParaRPr sz="1600"/>
          </a:p>
        </p:txBody>
      </p:sp>
      <p:pic>
        <p:nvPicPr>
          <p:cNvPr id="494" name="Google Shape;494;p54" descr="\sqrt{s_{NN}} = 11.5 - 39" title="MathEquation,#000000"/>
          <p:cNvPicPr preferRelativeResize="0"/>
          <p:nvPr/>
        </p:nvPicPr>
        <p:blipFill>
          <a:blip r:embed="rId5">
            <a:alphaModFix/>
          </a:blip>
          <a:stretch>
            <a:fillRect/>
          </a:stretch>
        </p:blipFill>
        <p:spPr>
          <a:xfrm>
            <a:off x="1957925" y="3646175"/>
            <a:ext cx="1732650" cy="268550"/>
          </a:xfrm>
          <a:prstGeom prst="rect">
            <a:avLst/>
          </a:prstGeom>
          <a:noFill/>
          <a:ln>
            <a:noFill/>
          </a:ln>
        </p:spPr>
      </p:pic>
      <p:sp>
        <p:nvSpPr>
          <p:cNvPr id="495" name="Google Shape;495;p54"/>
          <p:cNvSpPr txBox="1"/>
          <p:nvPr/>
        </p:nvSpPr>
        <p:spPr>
          <a:xfrm>
            <a:off x="4745125" y="3386975"/>
            <a:ext cx="4077600" cy="1169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a:t>Indicate a dominated initial state driven uctuations σ</a:t>
            </a:r>
            <a:r>
              <a:rPr lang="en" sz="1600" baseline="-25000"/>
              <a:t>ε2</a:t>
            </a:r>
            <a:endParaRPr sz="1600" baseline="-25000"/>
          </a:p>
          <a:p>
            <a:pPr marL="457200" lvl="0" indent="-330200" algn="l" rtl="0">
              <a:spcBef>
                <a:spcPts val="0"/>
              </a:spcBef>
              <a:spcAft>
                <a:spcPts val="0"/>
              </a:spcAft>
              <a:buSzPts val="1600"/>
              <a:buChar char="●"/>
            </a:pPr>
            <a:r>
              <a:rPr lang="en" sz="1600"/>
              <a:t>Provide constraints for IS models and shear viscosity η(T/s)</a:t>
            </a:r>
            <a:endParaRPr sz="1600"/>
          </a:p>
        </p:txBody>
      </p:sp>
      <p:sp>
        <p:nvSpPr>
          <p:cNvPr id="496" name="Google Shape;496;p54"/>
          <p:cNvSpPr txBox="1"/>
          <p:nvPr/>
        </p:nvSpPr>
        <p:spPr>
          <a:xfrm>
            <a:off x="2295450" y="4562375"/>
            <a:ext cx="4553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How about v2 fluctuations at NICA energies?</a:t>
            </a:r>
            <a:endParaRPr sz="16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5"/>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v</a:t>
            </a:r>
            <a:r>
              <a:rPr lang="en" baseline="-25000"/>
              <a:t>2</a:t>
            </a:r>
            <a:r>
              <a:rPr lang="en"/>
              <a:t> fluctuations at             = 5 - 11.5 GeV </a:t>
            </a:r>
            <a:endParaRPr/>
          </a:p>
        </p:txBody>
      </p:sp>
      <p:pic>
        <p:nvPicPr>
          <p:cNvPr id="502" name="Google Shape;502;p55" descr="\sqrt{s_{NN}}" title="MathEquation,#000000"/>
          <p:cNvPicPr preferRelativeResize="0"/>
          <p:nvPr/>
        </p:nvPicPr>
        <p:blipFill>
          <a:blip r:embed="rId3">
            <a:alphaModFix/>
          </a:blip>
          <a:stretch>
            <a:fillRect/>
          </a:stretch>
        </p:blipFill>
        <p:spPr>
          <a:xfrm>
            <a:off x="4257500" y="233138"/>
            <a:ext cx="997674" cy="466425"/>
          </a:xfrm>
          <a:prstGeom prst="rect">
            <a:avLst/>
          </a:prstGeom>
          <a:noFill/>
          <a:ln>
            <a:noFill/>
          </a:ln>
        </p:spPr>
      </p:pic>
      <p:sp>
        <p:nvSpPr>
          <p:cNvPr id="503" name="Google Shape;503;p55"/>
          <p:cNvSpPr txBox="1"/>
          <p:nvPr/>
        </p:nvSpPr>
        <p:spPr>
          <a:xfrm>
            <a:off x="311700" y="3919825"/>
            <a:ext cx="8520600" cy="7926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Char char="●"/>
            </a:pPr>
            <a:r>
              <a:rPr lang="en">
                <a:solidFill>
                  <a:schemeClr val="dk1"/>
                </a:solidFill>
              </a:rPr>
              <a:t>v</a:t>
            </a:r>
            <a:r>
              <a:rPr lang="en" baseline="-25000">
                <a:solidFill>
                  <a:schemeClr val="dk1"/>
                </a:solidFill>
              </a:rPr>
              <a:t>2</a:t>
            </a:r>
            <a:r>
              <a:rPr lang="en">
                <a:solidFill>
                  <a:schemeClr val="dk1"/>
                </a:solidFill>
              </a:rPr>
              <a:t> fluctuations decrease with decreasing energy more strongly than at                = 11.5-39 GeV</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The energy dependence of the v</a:t>
            </a:r>
            <a:r>
              <a:rPr lang="en" baseline="-25000">
                <a:solidFill>
                  <a:schemeClr val="dk1"/>
                </a:solidFill>
              </a:rPr>
              <a:t>2</a:t>
            </a:r>
            <a:r>
              <a:rPr lang="en">
                <a:solidFill>
                  <a:schemeClr val="dk1"/>
                </a:solidFill>
              </a:rPr>
              <a:t>{4}/v</a:t>
            </a:r>
            <a:r>
              <a:rPr lang="en" baseline="-25000">
                <a:solidFill>
                  <a:schemeClr val="dk1"/>
                </a:solidFill>
              </a:rPr>
              <a:t>2</a:t>
            </a:r>
            <a:r>
              <a:rPr lang="en">
                <a:solidFill>
                  <a:schemeClr val="dk1"/>
                </a:solidFill>
              </a:rPr>
              <a:t>{2} is stronger for protons than for pions</a:t>
            </a:r>
            <a:endParaRPr>
              <a:solidFill>
                <a:schemeClr val="dk1"/>
              </a:solidFill>
            </a:endParaRPr>
          </a:p>
        </p:txBody>
      </p:sp>
      <p:pic>
        <p:nvPicPr>
          <p:cNvPr id="504" name="Google Shape;504;p55" descr="\sqrt{s_{NN}}" title="MathEquation,#000000"/>
          <p:cNvPicPr preferRelativeResize="0"/>
          <p:nvPr/>
        </p:nvPicPr>
        <p:blipFill>
          <a:blip r:embed="rId3">
            <a:alphaModFix/>
          </a:blip>
          <a:stretch>
            <a:fillRect/>
          </a:stretch>
        </p:blipFill>
        <p:spPr>
          <a:xfrm>
            <a:off x="6474364" y="3976518"/>
            <a:ext cx="570984" cy="277932"/>
          </a:xfrm>
          <a:prstGeom prst="rect">
            <a:avLst/>
          </a:prstGeom>
          <a:noFill/>
          <a:ln>
            <a:noFill/>
          </a:ln>
        </p:spPr>
      </p:pic>
      <p:pic>
        <p:nvPicPr>
          <p:cNvPr id="505" name="Google Shape;505;p55"/>
          <p:cNvPicPr preferRelativeResize="0"/>
          <p:nvPr/>
        </p:nvPicPr>
        <p:blipFill rotWithShape="1">
          <a:blip r:embed="rId4">
            <a:alphaModFix/>
          </a:blip>
          <a:srcRect/>
          <a:stretch/>
        </p:blipFill>
        <p:spPr>
          <a:xfrm>
            <a:off x="76200" y="963500"/>
            <a:ext cx="8991601" cy="28801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6"/>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Relative v</a:t>
            </a:r>
            <a:r>
              <a:rPr lang="en" baseline="-25000"/>
              <a:t>2</a:t>
            </a:r>
            <a:r>
              <a:rPr lang="en"/>
              <a:t> fluctuations of identified hadrons </a:t>
            </a:r>
            <a:endParaRPr/>
          </a:p>
        </p:txBody>
      </p:sp>
      <p:pic>
        <p:nvPicPr>
          <p:cNvPr id="511" name="Google Shape;511;p56"/>
          <p:cNvPicPr preferRelativeResize="0"/>
          <p:nvPr/>
        </p:nvPicPr>
        <p:blipFill>
          <a:blip r:embed="rId3">
            <a:alphaModFix/>
          </a:blip>
          <a:stretch>
            <a:fillRect/>
          </a:stretch>
        </p:blipFill>
        <p:spPr>
          <a:xfrm>
            <a:off x="152400" y="981300"/>
            <a:ext cx="8839204" cy="2805411"/>
          </a:xfrm>
          <a:prstGeom prst="rect">
            <a:avLst/>
          </a:prstGeom>
          <a:noFill/>
          <a:ln>
            <a:noFill/>
          </a:ln>
        </p:spPr>
      </p:pic>
      <p:sp>
        <p:nvSpPr>
          <p:cNvPr id="512" name="Google Shape;512;p56"/>
          <p:cNvSpPr txBox="1"/>
          <p:nvPr/>
        </p:nvSpPr>
        <p:spPr>
          <a:xfrm>
            <a:off x="311600" y="3875125"/>
            <a:ext cx="8520600" cy="1102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t>Weak dependence between </a:t>
            </a:r>
            <a:r>
              <a:rPr lang="en">
                <a:solidFill>
                  <a:schemeClr val="dk1"/>
                </a:solidFill>
              </a:rPr>
              <a:t>v</a:t>
            </a:r>
            <a:r>
              <a:rPr lang="en" baseline="-25000">
                <a:solidFill>
                  <a:schemeClr val="dk1"/>
                </a:solidFill>
              </a:rPr>
              <a:t>2</a:t>
            </a:r>
            <a:r>
              <a:rPr lang="en">
                <a:solidFill>
                  <a:schemeClr val="dk1"/>
                </a:solidFill>
              </a:rPr>
              <a:t>{4}/v</a:t>
            </a:r>
            <a:r>
              <a:rPr lang="en" baseline="-25000">
                <a:solidFill>
                  <a:schemeClr val="dk1"/>
                </a:solidFill>
              </a:rPr>
              <a:t>2</a:t>
            </a:r>
            <a:r>
              <a:rPr lang="en">
                <a:solidFill>
                  <a:schemeClr val="dk1"/>
                </a:solidFill>
              </a:rPr>
              <a:t>{2} of protons and pions at 11.5 GeV</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The difference between v</a:t>
            </a:r>
            <a:r>
              <a:rPr lang="en" baseline="-25000">
                <a:solidFill>
                  <a:schemeClr val="dk1"/>
                </a:solidFill>
              </a:rPr>
              <a:t>2</a:t>
            </a:r>
            <a:r>
              <a:rPr lang="en">
                <a:solidFill>
                  <a:schemeClr val="dk1"/>
                </a:solidFill>
              </a:rPr>
              <a:t>{4}/v</a:t>
            </a:r>
            <a:r>
              <a:rPr lang="en" baseline="-25000">
                <a:solidFill>
                  <a:schemeClr val="dk1"/>
                </a:solidFill>
              </a:rPr>
              <a:t>2</a:t>
            </a:r>
            <a:r>
              <a:rPr lang="en">
                <a:solidFill>
                  <a:schemeClr val="dk1"/>
                </a:solidFill>
              </a:rPr>
              <a:t>{2} of protons and pions increases with decreasing energy</a:t>
            </a: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7"/>
          <p:cNvSpPr txBox="1">
            <a:spLocks noGrp="1"/>
          </p:cNvSpPr>
          <p:nvPr>
            <p:ph type="title"/>
          </p:nvPr>
        </p:nvSpPr>
        <p:spPr>
          <a:xfrm>
            <a:off x="311700" y="1557600"/>
            <a:ext cx="8520600" cy="20283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3:</a:t>
            </a:r>
            <a:r>
              <a:rPr lang="en"/>
              <a:t> Study of the corrections for the non-uniform acceptance in the flow measurements and their application for the MPD experiment</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8"/>
          <p:cNvSpPr txBox="1">
            <a:spLocks noGrp="1"/>
          </p:cNvSpPr>
          <p:nvPr>
            <p:ph type="title"/>
          </p:nvPr>
        </p:nvSpPr>
        <p:spPr>
          <a:xfrm>
            <a:off x="628650" y="36100"/>
            <a:ext cx="7886700" cy="4029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17857"/>
              <a:buFont typeface="Calibri"/>
              <a:buNone/>
            </a:pPr>
            <a:r>
              <a:rPr lang="en"/>
              <a:t>Non-uniform acceptance corrections</a:t>
            </a:r>
            <a:endParaRPr/>
          </a:p>
        </p:txBody>
      </p:sp>
      <p:pic>
        <p:nvPicPr>
          <p:cNvPr id="523" name="Google Shape;523;p58"/>
          <p:cNvPicPr preferRelativeResize="0"/>
          <p:nvPr/>
        </p:nvPicPr>
        <p:blipFill rotWithShape="1">
          <a:blip r:embed="rId3">
            <a:alphaModFix/>
          </a:blip>
          <a:srcRect/>
          <a:stretch/>
        </p:blipFill>
        <p:spPr>
          <a:xfrm>
            <a:off x="2182009" y="797500"/>
            <a:ext cx="1671025" cy="1569483"/>
          </a:xfrm>
          <a:prstGeom prst="rect">
            <a:avLst/>
          </a:prstGeom>
          <a:noFill/>
          <a:ln>
            <a:noFill/>
          </a:ln>
        </p:spPr>
      </p:pic>
      <p:sp>
        <p:nvSpPr>
          <p:cNvPr id="524" name="Google Shape;524;p58"/>
          <p:cNvSpPr/>
          <p:nvPr/>
        </p:nvSpPr>
        <p:spPr>
          <a:xfrm>
            <a:off x="628650" y="916111"/>
            <a:ext cx="1332300" cy="13323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5" name="Google Shape;525;p58"/>
          <p:cNvSpPr/>
          <p:nvPr/>
        </p:nvSpPr>
        <p:spPr>
          <a:xfrm>
            <a:off x="633305" y="3219086"/>
            <a:ext cx="1323000" cy="1332300"/>
          </a:xfrm>
          <a:prstGeom prst="pie">
            <a:avLst>
              <a:gd name="adj1" fmla="val 12048442"/>
              <a:gd name="adj2" fmla="val 9708983"/>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526" name="Google Shape;526;p58"/>
          <p:cNvPicPr preferRelativeResize="0"/>
          <p:nvPr/>
        </p:nvPicPr>
        <p:blipFill rotWithShape="1">
          <a:blip r:embed="rId4">
            <a:alphaModFix/>
          </a:blip>
          <a:srcRect/>
          <a:stretch/>
        </p:blipFill>
        <p:spPr>
          <a:xfrm>
            <a:off x="2182010" y="3100475"/>
            <a:ext cx="1671023" cy="1569483"/>
          </a:xfrm>
          <a:prstGeom prst="rect">
            <a:avLst/>
          </a:prstGeom>
          <a:noFill/>
          <a:ln>
            <a:noFill/>
          </a:ln>
        </p:spPr>
      </p:pic>
      <p:sp>
        <p:nvSpPr>
          <p:cNvPr id="527" name="Google Shape;527;p58"/>
          <p:cNvSpPr/>
          <p:nvPr/>
        </p:nvSpPr>
        <p:spPr>
          <a:xfrm>
            <a:off x="1810512" y="2531917"/>
            <a:ext cx="502800" cy="4914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8" name="Google Shape;528;p58"/>
          <p:cNvSpPr txBox="1"/>
          <p:nvPr/>
        </p:nvSpPr>
        <p:spPr>
          <a:xfrm>
            <a:off x="428176" y="2595229"/>
            <a:ext cx="13263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Acceptance filter</a:t>
            </a:r>
            <a:endParaRPr sz="1100"/>
          </a:p>
        </p:txBody>
      </p:sp>
      <p:sp>
        <p:nvSpPr>
          <p:cNvPr id="529" name="Google Shape;529;p58"/>
          <p:cNvSpPr txBox="1"/>
          <p:nvPr/>
        </p:nvSpPr>
        <p:spPr>
          <a:xfrm>
            <a:off x="1092698" y="679775"/>
            <a:ext cx="502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TPC</a:t>
            </a:r>
            <a:endParaRPr sz="1100"/>
          </a:p>
        </p:txBody>
      </p:sp>
      <p:sp>
        <p:nvSpPr>
          <p:cNvPr id="530" name="Google Shape;530;p58"/>
          <p:cNvSpPr txBox="1"/>
          <p:nvPr/>
        </p:nvSpPr>
        <p:spPr>
          <a:xfrm>
            <a:off x="1091377" y="2982750"/>
            <a:ext cx="5028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TPC</a:t>
            </a:r>
            <a:endParaRPr sz="1100"/>
          </a:p>
        </p:txBody>
      </p:sp>
      <p:sp>
        <p:nvSpPr>
          <p:cNvPr id="531" name="Google Shape;531;p58"/>
          <p:cNvSpPr txBox="1"/>
          <p:nvPr/>
        </p:nvSpPr>
        <p:spPr>
          <a:xfrm>
            <a:off x="2822748" y="573450"/>
            <a:ext cx="6990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FHCal</a:t>
            </a:r>
            <a:endParaRPr sz="1100"/>
          </a:p>
        </p:txBody>
      </p:sp>
      <p:sp>
        <p:nvSpPr>
          <p:cNvPr id="532" name="Google Shape;532;p58"/>
          <p:cNvSpPr txBox="1"/>
          <p:nvPr/>
        </p:nvSpPr>
        <p:spPr>
          <a:xfrm>
            <a:off x="2822749" y="2884900"/>
            <a:ext cx="6135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FHCal</a:t>
            </a:r>
            <a:endParaRPr sz="1100"/>
          </a:p>
        </p:txBody>
      </p:sp>
      <p:grpSp>
        <p:nvGrpSpPr>
          <p:cNvPr id="533" name="Google Shape;533;p58"/>
          <p:cNvGrpSpPr/>
          <p:nvPr/>
        </p:nvGrpSpPr>
        <p:grpSpPr>
          <a:xfrm>
            <a:off x="5276090" y="610744"/>
            <a:ext cx="3776516" cy="3282433"/>
            <a:chOff x="7034786" y="814325"/>
            <a:chExt cx="5035354" cy="4376578"/>
          </a:xfrm>
        </p:grpSpPr>
        <p:pic>
          <p:nvPicPr>
            <p:cNvPr id="534" name="Google Shape;534;p58"/>
            <p:cNvPicPr preferRelativeResize="0"/>
            <p:nvPr/>
          </p:nvPicPr>
          <p:blipFill rotWithShape="1">
            <a:blip r:embed="rId5">
              <a:alphaModFix/>
            </a:blip>
            <a:srcRect/>
            <a:stretch/>
          </p:blipFill>
          <p:spPr>
            <a:xfrm>
              <a:off x="8610600" y="1325721"/>
              <a:ext cx="3459540" cy="3865182"/>
            </a:xfrm>
            <a:prstGeom prst="rect">
              <a:avLst/>
            </a:prstGeom>
            <a:noFill/>
            <a:ln>
              <a:noFill/>
            </a:ln>
          </p:spPr>
        </p:pic>
        <p:sp>
          <p:nvSpPr>
            <p:cNvPr id="535" name="Google Shape;535;p58"/>
            <p:cNvSpPr txBox="1"/>
            <p:nvPr/>
          </p:nvSpPr>
          <p:spPr>
            <a:xfrm>
              <a:off x="7034786" y="814325"/>
              <a:ext cx="4913400" cy="666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Correction for non-uniform azimuthal acceptance</a:t>
              </a:r>
              <a:endParaRPr sz="1100"/>
            </a:p>
          </p:txBody>
        </p:sp>
        <p:sp>
          <p:nvSpPr>
            <p:cNvPr id="536" name="Google Shape;536;p58"/>
            <p:cNvSpPr txBox="1"/>
            <p:nvPr/>
          </p:nvSpPr>
          <p:spPr>
            <a:xfrm>
              <a:off x="7083552" y="1694688"/>
              <a:ext cx="1999500" cy="3252900"/>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Recentering</a:t>
              </a:r>
              <a:endParaRPr sz="1100"/>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Twist</a:t>
              </a:r>
              <a:endParaRPr sz="1100"/>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1651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254000" marR="0" lvl="0" indent="-254000" algn="l" rtl="0">
                <a:spcBef>
                  <a:spcPts val="0"/>
                </a:spcBef>
                <a:spcAft>
                  <a:spcPts val="0"/>
                </a:spcAft>
                <a:buClr>
                  <a:schemeClr val="dk1"/>
                </a:buClr>
                <a:buSzPts val="1400"/>
                <a:buFont typeface="Calibri"/>
                <a:buAutoNum type="arabicPeriod"/>
              </a:pPr>
              <a:r>
                <a:rPr lang="en" sz="1400">
                  <a:solidFill>
                    <a:schemeClr val="dk1"/>
                  </a:solidFill>
                  <a:latin typeface="Calibri"/>
                  <a:ea typeface="Calibri"/>
                  <a:cs typeface="Calibri"/>
                  <a:sym typeface="Calibri"/>
                </a:rPr>
                <a:t>Rescaling</a:t>
              </a:r>
              <a:endParaRPr sz="1100"/>
            </a:p>
          </p:txBody>
        </p:sp>
      </p:grpSp>
      <p:sp>
        <p:nvSpPr>
          <p:cNvPr id="537" name="Google Shape;537;p58"/>
          <p:cNvSpPr txBox="1"/>
          <p:nvPr/>
        </p:nvSpPr>
        <p:spPr>
          <a:xfrm>
            <a:off x="5628133" y="4058462"/>
            <a:ext cx="2980800" cy="638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Corrections are based on method in:</a:t>
            </a:r>
            <a:br>
              <a:rPr lang="en" sz="1400">
                <a:solidFill>
                  <a:schemeClr val="dk1"/>
                </a:solidFill>
                <a:latin typeface="Arial"/>
                <a:ea typeface="Arial"/>
                <a:cs typeface="Arial"/>
                <a:sym typeface="Arial"/>
              </a:rPr>
            </a:br>
            <a:r>
              <a:rPr lang="en" sz="900">
                <a:solidFill>
                  <a:schemeClr val="dk1"/>
                </a:solidFill>
                <a:latin typeface="Arial"/>
                <a:ea typeface="Arial"/>
                <a:cs typeface="Arial"/>
                <a:sym typeface="Arial"/>
              </a:rPr>
              <a:t>I. Selyuzhenkov and S. Voloshin PRC77, 034904 (2008)</a:t>
            </a:r>
            <a:endParaRPr sz="1400">
              <a:solidFill>
                <a:schemeClr val="dk1"/>
              </a:solidFill>
              <a:latin typeface="Calibri"/>
              <a:ea typeface="Calibri"/>
              <a:cs typeface="Calibri"/>
              <a:sym typeface="Calibri"/>
            </a:endParaRPr>
          </a:p>
        </p:txBody>
      </p:sp>
      <p:sp>
        <p:nvSpPr>
          <p:cNvPr id="538" name="Google Shape;538;p58"/>
          <p:cNvSpPr txBox="1"/>
          <p:nvPr/>
        </p:nvSpPr>
        <p:spPr>
          <a:xfrm>
            <a:off x="320040" y="4669958"/>
            <a:ext cx="1588500" cy="276900"/>
          </a:xfrm>
          <a:prstGeom prst="rect">
            <a:avLst/>
          </a:prstGeom>
          <a:blipFill rotWithShape="1">
            <a:blip r:embed="rId6">
              <a:alphaModFix/>
            </a:blip>
            <a:stretch>
              <a:fillRect b="-6668"/>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latin typeface="Calibri"/>
                <a:ea typeface="Calibri"/>
                <a:cs typeface="Calibri"/>
                <a:sym typeface="Calibri"/>
              </a:rPr>
              <a:t> </a:t>
            </a:r>
            <a:endParaRPr sz="1100"/>
          </a:p>
        </p:txBody>
      </p:sp>
      <p:sp>
        <p:nvSpPr>
          <p:cNvPr id="539" name="Google Shape;539;p58"/>
          <p:cNvSpPr txBox="1"/>
          <p:nvPr/>
        </p:nvSpPr>
        <p:spPr>
          <a:xfrm>
            <a:off x="2203467" y="4658752"/>
            <a:ext cx="2015100" cy="500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Modules 23, 24, 25 (L) and 19, 20, 21 (R) are off</a:t>
            </a:r>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59"/>
          <p:cNvSpPr txBox="1"/>
          <p:nvPr/>
        </p:nvSpPr>
        <p:spPr>
          <a:xfrm>
            <a:off x="1577725" y="35375"/>
            <a:ext cx="708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Effects of non-uniformity corrections;  v</a:t>
            </a:r>
            <a:r>
              <a:rPr lang="en" sz="2000" baseline="-25000">
                <a:solidFill>
                  <a:schemeClr val="dk1"/>
                </a:solidFill>
              </a:rPr>
              <a:t>1 </a:t>
            </a:r>
            <a:r>
              <a:rPr lang="en" sz="2000">
                <a:solidFill>
                  <a:schemeClr val="dk1"/>
                </a:solidFill>
              </a:rPr>
              <a:t> protons</a:t>
            </a:r>
            <a:endParaRPr sz="2000" baseline="-25000">
              <a:solidFill>
                <a:schemeClr val="dk1"/>
              </a:solidFill>
            </a:endParaRPr>
          </a:p>
          <a:p>
            <a:pPr marL="0" lvl="0" indent="0" algn="l" rtl="0">
              <a:spcBef>
                <a:spcPts val="0"/>
              </a:spcBef>
              <a:spcAft>
                <a:spcPts val="0"/>
              </a:spcAft>
              <a:buNone/>
            </a:pPr>
            <a:endParaRPr sz="2000">
              <a:solidFill>
                <a:schemeClr val="dk1"/>
              </a:solidFill>
            </a:endParaRPr>
          </a:p>
        </p:txBody>
      </p:sp>
      <p:pic>
        <p:nvPicPr>
          <p:cNvPr id="545" name="Google Shape;545;p59"/>
          <p:cNvPicPr preferRelativeResize="0"/>
          <p:nvPr/>
        </p:nvPicPr>
        <p:blipFill rotWithShape="1">
          <a:blip r:embed="rId3">
            <a:alphaModFix/>
          </a:blip>
          <a:srcRect/>
          <a:stretch/>
        </p:blipFill>
        <p:spPr>
          <a:xfrm>
            <a:off x="152400" y="714200"/>
            <a:ext cx="8839200" cy="293853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0"/>
          <p:cNvSpPr txBox="1"/>
          <p:nvPr/>
        </p:nvSpPr>
        <p:spPr>
          <a:xfrm>
            <a:off x="1577725" y="35375"/>
            <a:ext cx="708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Effects of non-uniformity corrections;  v</a:t>
            </a:r>
            <a:r>
              <a:rPr lang="en" sz="2000" baseline="-25000">
                <a:solidFill>
                  <a:schemeClr val="dk1"/>
                </a:solidFill>
              </a:rPr>
              <a:t>2 </a:t>
            </a:r>
            <a:r>
              <a:rPr lang="en" sz="2000">
                <a:solidFill>
                  <a:schemeClr val="dk1"/>
                </a:solidFill>
              </a:rPr>
              <a:t> protons</a:t>
            </a:r>
            <a:endParaRPr sz="2000" baseline="-25000">
              <a:solidFill>
                <a:schemeClr val="dk1"/>
              </a:solidFill>
            </a:endParaRPr>
          </a:p>
          <a:p>
            <a:pPr marL="0" lvl="0" indent="0" algn="l" rtl="0">
              <a:spcBef>
                <a:spcPts val="0"/>
              </a:spcBef>
              <a:spcAft>
                <a:spcPts val="0"/>
              </a:spcAft>
              <a:buNone/>
            </a:pPr>
            <a:endParaRPr sz="2000">
              <a:solidFill>
                <a:schemeClr val="dk1"/>
              </a:solidFill>
            </a:endParaRPr>
          </a:p>
        </p:txBody>
      </p:sp>
      <p:pic>
        <p:nvPicPr>
          <p:cNvPr id="551" name="Google Shape;551;p60"/>
          <p:cNvPicPr preferRelativeResize="0"/>
          <p:nvPr/>
        </p:nvPicPr>
        <p:blipFill rotWithShape="1">
          <a:blip r:embed="rId3">
            <a:alphaModFix/>
          </a:blip>
          <a:srcRect/>
          <a:stretch/>
        </p:blipFill>
        <p:spPr>
          <a:xfrm>
            <a:off x="152400" y="714200"/>
            <a:ext cx="8839200" cy="29385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Correlation between global polarization and directed flow of 𝝠-hyperon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2"/>
          <p:cNvSpPr txBox="1">
            <a:spLocks noGrp="1"/>
          </p:cNvSpPr>
          <p:nvPr>
            <p:ph type="title"/>
          </p:nvPr>
        </p:nvSpPr>
        <p:spPr>
          <a:xfrm>
            <a:off x="457172" y="105814"/>
            <a:ext cx="8228700" cy="480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FFFFFF"/>
              </a:buClr>
              <a:buSzPts val="2200"/>
              <a:buFont typeface="Arial"/>
              <a:buNone/>
            </a:pPr>
            <a:r>
              <a:rPr lang="en" sz="2700" strike="noStrike">
                <a:latin typeface="Times New Roman"/>
                <a:ea typeface="Times New Roman"/>
                <a:cs typeface="Times New Roman"/>
                <a:sym typeface="Times New Roman"/>
              </a:rPr>
              <a:t>Global hyperon polarization</a:t>
            </a:r>
            <a:endParaRPr sz="2700" strike="noStrike">
              <a:latin typeface="Times New Roman"/>
              <a:ea typeface="Times New Roman"/>
              <a:cs typeface="Times New Roman"/>
              <a:sym typeface="Times New Roman"/>
            </a:endParaRPr>
          </a:p>
        </p:txBody>
      </p:sp>
      <p:sp>
        <p:nvSpPr>
          <p:cNvPr id="562" name="Google Shape;562;p62"/>
          <p:cNvSpPr txBox="1"/>
          <p:nvPr/>
        </p:nvSpPr>
        <p:spPr>
          <a:xfrm>
            <a:off x="165888" y="414705"/>
            <a:ext cx="5225400" cy="1203900"/>
          </a:xfrm>
          <a:prstGeom prst="rect">
            <a:avLst/>
          </a:prstGeom>
          <a:noFill/>
          <a:ln>
            <a:noFill/>
          </a:ln>
        </p:spPr>
        <p:txBody>
          <a:bodyPr spcFirstLastPara="1" wrap="square" lIns="81625" tIns="40825" rIns="81625" bIns="40825" anchor="t" anchorCtr="0">
            <a:noAutofit/>
          </a:bodyPr>
          <a:lstStyle/>
          <a:p>
            <a:pPr marL="190500" marR="0" lvl="0" indent="-190500" algn="l" rtl="0">
              <a:lnSpc>
                <a:spcPct val="100000"/>
              </a:lnSpc>
              <a:spcBef>
                <a:spcPts val="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w.r.t. reaction plane (RP)</a:t>
            </a:r>
            <a:endParaRPr sz="2000" b="0" i="0" u="none" strike="noStrike" cap="none">
              <a:solidFill>
                <a:srgbClr val="000000"/>
              </a:solidFill>
              <a:latin typeface="Times New Roman"/>
              <a:ea typeface="Times New Roman"/>
              <a:cs typeface="Times New Roman"/>
              <a:sym typeface="Times New Roman"/>
            </a:endParaRPr>
          </a:p>
          <a:p>
            <a:pPr marL="190500" marR="0" lvl="0" indent="-190500" algn="l" rtl="0">
              <a:spcBef>
                <a:spcPts val="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Emerges in HIC due to the system angular momentum</a:t>
            </a:r>
            <a:endParaRPr sz="2000" b="0" i="0" u="none" strike="noStrike" cap="none">
              <a:solidFill>
                <a:srgbClr val="000000"/>
              </a:solidFill>
              <a:latin typeface="Times New Roman"/>
              <a:ea typeface="Times New Roman"/>
              <a:cs typeface="Times New Roman"/>
              <a:sym typeface="Times New Roman"/>
            </a:endParaRPr>
          </a:p>
          <a:p>
            <a:pPr marL="190500" marR="0" lvl="0" indent="-190500" algn="l" rtl="0">
              <a:spcBef>
                <a:spcPts val="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Measured through the weak decay (1)  </a:t>
            </a:r>
            <a:endParaRPr sz="2000" b="0" i="0" u="none" strike="noStrike" cap="none">
              <a:solidFill>
                <a:srgbClr val="000000"/>
              </a:solidFill>
              <a:latin typeface="Times New Roman"/>
              <a:ea typeface="Times New Roman"/>
              <a:cs typeface="Times New Roman"/>
              <a:sym typeface="Times New Roman"/>
            </a:endParaRPr>
          </a:p>
        </p:txBody>
      </p:sp>
      <p:grpSp>
        <p:nvGrpSpPr>
          <p:cNvPr id="563" name="Google Shape;563;p62"/>
          <p:cNvGrpSpPr/>
          <p:nvPr/>
        </p:nvGrpSpPr>
        <p:grpSpPr>
          <a:xfrm>
            <a:off x="379785" y="1786261"/>
            <a:ext cx="3415449" cy="523143"/>
            <a:chOff x="418680" y="1969200"/>
            <a:chExt cx="3765240" cy="576720"/>
          </a:xfrm>
        </p:grpSpPr>
        <p:sp>
          <p:nvSpPr>
            <p:cNvPr id="564" name="Google Shape;564;p62"/>
            <p:cNvSpPr/>
            <p:nvPr/>
          </p:nvSpPr>
          <p:spPr>
            <a:xfrm>
              <a:off x="432720" y="1983240"/>
              <a:ext cx="3737520" cy="548280"/>
            </a:xfrm>
            <a:custGeom>
              <a:avLst/>
              <a:gdLst/>
              <a:ahLst/>
              <a:cxnLst/>
              <a:rect l="l" t="t" r="r" b="b"/>
              <a:pathLst>
                <a:path w="10382" h="1523" extrusionOk="0">
                  <a:moveTo>
                    <a:pt x="5190" y="1523"/>
                  </a:moveTo>
                  <a:lnTo>
                    <a:pt x="0" y="1523"/>
                  </a:lnTo>
                  <a:lnTo>
                    <a:pt x="0" y="0"/>
                  </a:lnTo>
                  <a:lnTo>
                    <a:pt x="10382" y="0"/>
                  </a:lnTo>
                  <a:lnTo>
                    <a:pt x="10382" y="1523"/>
                  </a:lnTo>
                  <a:lnTo>
                    <a:pt x="5190" y="1523"/>
                  </a:lnTo>
                  <a:close/>
                </a:path>
              </a:pathLst>
            </a:custGeom>
            <a:solidFill>
              <a:srgbClr val="FFFFFF"/>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565" name="Google Shape;565;p62"/>
            <p:cNvSpPr/>
            <p:nvPr/>
          </p:nvSpPr>
          <p:spPr>
            <a:xfrm>
              <a:off x="667080" y="1969200"/>
              <a:ext cx="138240" cy="196920"/>
            </a:xfrm>
            <a:custGeom>
              <a:avLst/>
              <a:gdLst/>
              <a:ahLst/>
              <a:cxnLst/>
              <a:rect l="l" t="t" r="r" b="b"/>
              <a:pathLst>
                <a:path w="384" h="547" extrusionOk="0">
                  <a:moveTo>
                    <a:pt x="269" y="496"/>
                  </a:moveTo>
                  <a:lnTo>
                    <a:pt x="269" y="547"/>
                  </a:lnTo>
                  <a:lnTo>
                    <a:pt x="384" y="539"/>
                  </a:lnTo>
                  <a:lnTo>
                    <a:pt x="384" y="514"/>
                  </a:lnTo>
                  <a:cubicBezTo>
                    <a:pt x="329" y="514"/>
                    <a:pt x="322" y="509"/>
                    <a:pt x="322" y="472"/>
                  </a:cubicBezTo>
                  <a:lnTo>
                    <a:pt x="322" y="0"/>
                  </a:lnTo>
                  <a:lnTo>
                    <a:pt x="211" y="9"/>
                  </a:lnTo>
                  <a:lnTo>
                    <a:pt x="211" y="33"/>
                  </a:lnTo>
                  <a:cubicBezTo>
                    <a:pt x="266" y="33"/>
                    <a:pt x="271" y="39"/>
                    <a:pt x="271" y="76"/>
                  </a:cubicBezTo>
                  <a:lnTo>
                    <a:pt x="271" y="243"/>
                  </a:lnTo>
                  <a:cubicBezTo>
                    <a:pt x="248" y="217"/>
                    <a:pt x="215" y="195"/>
                    <a:pt x="172" y="195"/>
                  </a:cubicBezTo>
                  <a:cubicBezTo>
                    <a:pt x="81" y="195"/>
                    <a:pt x="0" y="271"/>
                    <a:pt x="0" y="371"/>
                  </a:cubicBezTo>
                  <a:cubicBezTo>
                    <a:pt x="0" y="470"/>
                    <a:pt x="76" y="547"/>
                    <a:pt x="165" y="547"/>
                  </a:cubicBezTo>
                  <a:cubicBezTo>
                    <a:pt x="215" y="547"/>
                    <a:pt x="250" y="521"/>
                    <a:pt x="269" y="496"/>
                  </a:cubicBezTo>
                  <a:moveTo>
                    <a:pt x="269" y="289"/>
                  </a:moveTo>
                  <a:lnTo>
                    <a:pt x="269" y="447"/>
                  </a:lnTo>
                  <a:cubicBezTo>
                    <a:pt x="269" y="461"/>
                    <a:pt x="269" y="463"/>
                    <a:pt x="260" y="475"/>
                  </a:cubicBezTo>
                  <a:cubicBezTo>
                    <a:pt x="238" y="512"/>
                    <a:pt x="202" y="530"/>
                    <a:pt x="169" y="530"/>
                  </a:cubicBezTo>
                  <a:cubicBezTo>
                    <a:pt x="134" y="530"/>
                    <a:pt x="106" y="511"/>
                    <a:pt x="86" y="481"/>
                  </a:cubicBezTo>
                  <a:cubicBezTo>
                    <a:pt x="67" y="449"/>
                    <a:pt x="65" y="405"/>
                    <a:pt x="65" y="373"/>
                  </a:cubicBezTo>
                  <a:cubicBezTo>
                    <a:pt x="65" y="343"/>
                    <a:pt x="67" y="298"/>
                    <a:pt x="88" y="262"/>
                  </a:cubicBezTo>
                  <a:cubicBezTo>
                    <a:pt x="106" y="238"/>
                    <a:pt x="134" y="213"/>
                    <a:pt x="176" y="213"/>
                  </a:cubicBezTo>
                  <a:cubicBezTo>
                    <a:pt x="204" y="213"/>
                    <a:pt x="236" y="224"/>
                    <a:pt x="260" y="259"/>
                  </a:cubicBezTo>
                  <a:cubicBezTo>
                    <a:pt x="269" y="273"/>
                    <a:pt x="269" y="275"/>
                    <a:pt x="269" y="289"/>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66" name="Google Shape;566;p62"/>
            <p:cNvSpPr/>
            <p:nvPr/>
          </p:nvSpPr>
          <p:spPr>
            <a:xfrm>
              <a:off x="822960" y="1972440"/>
              <a:ext cx="235080" cy="190800"/>
            </a:xfrm>
            <a:custGeom>
              <a:avLst/>
              <a:gdLst/>
              <a:ahLst/>
              <a:cxnLst/>
              <a:rect l="l" t="t" r="r" b="b"/>
              <a:pathLst>
                <a:path w="653" h="530" extrusionOk="0">
                  <a:moveTo>
                    <a:pt x="556" y="81"/>
                  </a:moveTo>
                  <a:cubicBezTo>
                    <a:pt x="563" y="51"/>
                    <a:pt x="577" y="26"/>
                    <a:pt x="639" y="25"/>
                  </a:cubicBezTo>
                  <a:cubicBezTo>
                    <a:pt x="644" y="25"/>
                    <a:pt x="653" y="23"/>
                    <a:pt x="653" y="9"/>
                  </a:cubicBezTo>
                  <a:cubicBezTo>
                    <a:pt x="653" y="7"/>
                    <a:pt x="653" y="0"/>
                    <a:pt x="642" y="0"/>
                  </a:cubicBezTo>
                  <a:cubicBezTo>
                    <a:pt x="618" y="0"/>
                    <a:pt x="590" y="2"/>
                    <a:pt x="565" y="2"/>
                  </a:cubicBezTo>
                  <a:cubicBezTo>
                    <a:pt x="539" y="2"/>
                    <a:pt x="510" y="0"/>
                    <a:pt x="486" y="0"/>
                  </a:cubicBezTo>
                  <a:cubicBezTo>
                    <a:pt x="480" y="0"/>
                    <a:pt x="472" y="0"/>
                    <a:pt x="472" y="16"/>
                  </a:cubicBezTo>
                  <a:cubicBezTo>
                    <a:pt x="472" y="25"/>
                    <a:pt x="479" y="25"/>
                    <a:pt x="486" y="25"/>
                  </a:cubicBezTo>
                  <a:cubicBezTo>
                    <a:pt x="530" y="25"/>
                    <a:pt x="539" y="40"/>
                    <a:pt x="539" y="58"/>
                  </a:cubicBezTo>
                  <a:cubicBezTo>
                    <a:pt x="539" y="60"/>
                    <a:pt x="537" y="72"/>
                    <a:pt x="535" y="74"/>
                  </a:cubicBezTo>
                  <a:lnTo>
                    <a:pt x="449" y="419"/>
                  </a:lnTo>
                  <a:lnTo>
                    <a:pt x="278" y="14"/>
                  </a:lnTo>
                  <a:cubicBezTo>
                    <a:pt x="271" y="0"/>
                    <a:pt x="271" y="0"/>
                    <a:pt x="253" y="0"/>
                  </a:cubicBezTo>
                  <a:lnTo>
                    <a:pt x="150" y="0"/>
                  </a:lnTo>
                  <a:cubicBezTo>
                    <a:pt x="134" y="0"/>
                    <a:pt x="127" y="0"/>
                    <a:pt x="127" y="16"/>
                  </a:cubicBezTo>
                  <a:cubicBezTo>
                    <a:pt x="127" y="25"/>
                    <a:pt x="134" y="25"/>
                    <a:pt x="148" y="25"/>
                  </a:cubicBezTo>
                  <a:cubicBezTo>
                    <a:pt x="151" y="25"/>
                    <a:pt x="201" y="25"/>
                    <a:pt x="201" y="32"/>
                  </a:cubicBezTo>
                  <a:lnTo>
                    <a:pt x="97" y="447"/>
                  </a:lnTo>
                  <a:cubicBezTo>
                    <a:pt x="90" y="479"/>
                    <a:pt x="76" y="503"/>
                    <a:pt x="12" y="505"/>
                  </a:cubicBezTo>
                  <a:cubicBezTo>
                    <a:pt x="9" y="505"/>
                    <a:pt x="0" y="507"/>
                    <a:pt x="0" y="521"/>
                  </a:cubicBezTo>
                  <a:cubicBezTo>
                    <a:pt x="0" y="526"/>
                    <a:pt x="4" y="530"/>
                    <a:pt x="11" y="530"/>
                  </a:cubicBezTo>
                  <a:cubicBezTo>
                    <a:pt x="35" y="530"/>
                    <a:pt x="62" y="528"/>
                    <a:pt x="88" y="528"/>
                  </a:cubicBezTo>
                  <a:cubicBezTo>
                    <a:pt x="114" y="528"/>
                    <a:pt x="143" y="530"/>
                    <a:pt x="167" y="530"/>
                  </a:cubicBezTo>
                  <a:cubicBezTo>
                    <a:pt x="171" y="530"/>
                    <a:pt x="181" y="530"/>
                    <a:pt x="181" y="514"/>
                  </a:cubicBezTo>
                  <a:cubicBezTo>
                    <a:pt x="181" y="507"/>
                    <a:pt x="174" y="505"/>
                    <a:pt x="165" y="505"/>
                  </a:cubicBezTo>
                  <a:cubicBezTo>
                    <a:pt x="121" y="505"/>
                    <a:pt x="114" y="488"/>
                    <a:pt x="114" y="472"/>
                  </a:cubicBezTo>
                  <a:cubicBezTo>
                    <a:pt x="114" y="467"/>
                    <a:pt x="116" y="463"/>
                    <a:pt x="118" y="454"/>
                  </a:cubicBezTo>
                  <a:lnTo>
                    <a:pt x="220" y="44"/>
                  </a:lnTo>
                  <a:cubicBezTo>
                    <a:pt x="224" y="49"/>
                    <a:pt x="224" y="51"/>
                    <a:pt x="227" y="58"/>
                  </a:cubicBezTo>
                  <a:lnTo>
                    <a:pt x="421" y="516"/>
                  </a:lnTo>
                  <a:cubicBezTo>
                    <a:pt x="426" y="528"/>
                    <a:pt x="428" y="530"/>
                    <a:pt x="435" y="530"/>
                  </a:cubicBezTo>
                  <a:cubicBezTo>
                    <a:pt x="443" y="530"/>
                    <a:pt x="443" y="528"/>
                    <a:pt x="447" y="514"/>
                  </a:cubicBezTo>
                  <a:lnTo>
                    <a:pt x="556" y="81"/>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67" name="Google Shape;567;p62"/>
            <p:cNvSpPr/>
            <p:nvPr/>
          </p:nvSpPr>
          <p:spPr>
            <a:xfrm>
              <a:off x="418680" y="2275200"/>
              <a:ext cx="887040" cy="11880"/>
            </a:xfrm>
            <a:custGeom>
              <a:avLst/>
              <a:gdLst/>
              <a:ahLst/>
              <a:cxnLst/>
              <a:rect l="l" t="t" r="r" b="b"/>
              <a:pathLst>
                <a:path w="2464" h="33" extrusionOk="0">
                  <a:moveTo>
                    <a:pt x="1232" y="33"/>
                  </a:moveTo>
                  <a:lnTo>
                    <a:pt x="0" y="33"/>
                  </a:lnTo>
                  <a:lnTo>
                    <a:pt x="0" y="0"/>
                  </a:lnTo>
                  <a:lnTo>
                    <a:pt x="2464" y="0"/>
                  </a:lnTo>
                  <a:lnTo>
                    <a:pt x="2464" y="33"/>
                  </a:lnTo>
                  <a:lnTo>
                    <a:pt x="1232" y="33"/>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68" name="Google Shape;568;p62"/>
            <p:cNvSpPr/>
            <p:nvPr/>
          </p:nvSpPr>
          <p:spPr>
            <a:xfrm>
              <a:off x="428040" y="2349000"/>
              <a:ext cx="138240" cy="196920"/>
            </a:xfrm>
            <a:custGeom>
              <a:avLst/>
              <a:gdLst/>
              <a:ahLst/>
              <a:cxnLst/>
              <a:rect l="l" t="t" r="r" b="b"/>
              <a:pathLst>
                <a:path w="384" h="547" extrusionOk="0">
                  <a:moveTo>
                    <a:pt x="269" y="496"/>
                  </a:moveTo>
                  <a:lnTo>
                    <a:pt x="269" y="547"/>
                  </a:lnTo>
                  <a:lnTo>
                    <a:pt x="384" y="539"/>
                  </a:lnTo>
                  <a:lnTo>
                    <a:pt x="384" y="514"/>
                  </a:lnTo>
                  <a:cubicBezTo>
                    <a:pt x="329" y="514"/>
                    <a:pt x="322" y="509"/>
                    <a:pt x="322" y="472"/>
                  </a:cubicBezTo>
                  <a:lnTo>
                    <a:pt x="322" y="0"/>
                  </a:lnTo>
                  <a:lnTo>
                    <a:pt x="211" y="9"/>
                  </a:lnTo>
                  <a:lnTo>
                    <a:pt x="211" y="33"/>
                  </a:lnTo>
                  <a:cubicBezTo>
                    <a:pt x="264" y="33"/>
                    <a:pt x="271" y="39"/>
                    <a:pt x="271" y="76"/>
                  </a:cubicBezTo>
                  <a:lnTo>
                    <a:pt x="271" y="243"/>
                  </a:lnTo>
                  <a:cubicBezTo>
                    <a:pt x="248" y="217"/>
                    <a:pt x="215" y="195"/>
                    <a:pt x="172" y="195"/>
                  </a:cubicBezTo>
                  <a:cubicBezTo>
                    <a:pt x="81" y="195"/>
                    <a:pt x="0" y="271"/>
                    <a:pt x="0" y="371"/>
                  </a:cubicBezTo>
                  <a:cubicBezTo>
                    <a:pt x="0" y="470"/>
                    <a:pt x="76" y="547"/>
                    <a:pt x="165" y="547"/>
                  </a:cubicBezTo>
                  <a:cubicBezTo>
                    <a:pt x="215" y="547"/>
                    <a:pt x="250" y="521"/>
                    <a:pt x="269" y="496"/>
                  </a:cubicBezTo>
                  <a:moveTo>
                    <a:pt x="269" y="289"/>
                  </a:moveTo>
                  <a:lnTo>
                    <a:pt x="269" y="447"/>
                  </a:lnTo>
                  <a:cubicBezTo>
                    <a:pt x="269" y="461"/>
                    <a:pt x="269" y="463"/>
                    <a:pt x="260" y="475"/>
                  </a:cubicBezTo>
                  <a:cubicBezTo>
                    <a:pt x="238" y="512"/>
                    <a:pt x="202" y="530"/>
                    <a:pt x="169" y="530"/>
                  </a:cubicBezTo>
                  <a:cubicBezTo>
                    <a:pt x="134" y="530"/>
                    <a:pt x="106" y="511"/>
                    <a:pt x="86" y="481"/>
                  </a:cubicBezTo>
                  <a:cubicBezTo>
                    <a:pt x="67" y="449"/>
                    <a:pt x="65" y="405"/>
                    <a:pt x="65" y="373"/>
                  </a:cubicBezTo>
                  <a:cubicBezTo>
                    <a:pt x="65" y="343"/>
                    <a:pt x="67" y="298"/>
                    <a:pt x="88" y="262"/>
                  </a:cubicBezTo>
                  <a:cubicBezTo>
                    <a:pt x="106" y="238"/>
                    <a:pt x="134" y="213"/>
                    <a:pt x="176" y="213"/>
                  </a:cubicBezTo>
                  <a:cubicBezTo>
                    <a:pt x="204" y="213"/>
                    <a:pt x="236" y="224"/>
                    <a:pt x="260" y="259"/>
                  </a:cubicBezTo>
                  <a:cubicBezTo>
                    <a:pt x="269" y="273"/>
                    <a:pt x="269" y="275"/>
                    <a:pt x="269" y="289"/>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69" name="Google Shape;569;p62"/>
            <p:cNvSpPr/>
            <p:nvPr/>
          </p:nvSpPr>
          <p:spPr>
            <a:xfrm>
              <a:off x="628920" y="2417400"/>
              <a:ext cx="106560" cy="128520"/>
            </a:xfrm>
            <a:custGeom>
              <a:avLst/>
              <a:gdLst/>
              <a:ahLst/>
              <a:cxnLst/>
              <a:rect l="l" t="t" r="r" b="b"/>
              <a:pathLst>
                <a:path w="296" h="357" extrusionOk="0">
                  <a:moveTo>
                    <a:pt x="65" y="180"/>
                  </a:moveTo>
                  <a:cubicBezTo>
                    <a:pt x="65" y="53"/>
                    <a:pt x="128" y="19"/>
                    <a:pt x="169" y="19"/>
                  </a:cubicBezTo>
                  <a:cubicBezTo>
                    <a:pt x="176" y="19"/>
                    <a:pt x="225" y="19"/>
                    <a:pt x="253" y="48"/>
                  </a:cubicBezTo>
                  <a:cubicBezTo>
                    <a:pt x="222" y="51"/>
                    <a:pt x="216" y="74"/>
                    <a:pt x="216" y="85"/>
                  </a:cubicBezTo>
                  <a:cubicBezTo>
                    <a:pt x="216" y="104"/>
                    <a:pt x="231" y="120"/>
                    <a:pt x="252" y="120"/>
                  </a:cubicBezTo>
                  <a:cubicBezTo>
                    <a:pt x="273" y="120"/>
                    <a:pt x="289" y="106"/>
                    <a:pt x="289" y="83"/>
                  </a:cubicBezTo>
                  <a:cubicBezTo>
                    <a:pt x="289" y="30"/>
                    <a:pt x="229" y="0"/>
                    <a:pt x="169" y="0"/>
                  </a:cubicBezTo>
                  <a:cubicBezTo>
                    <a:pt x="72" y="0"/>
                    <a:pt x="0" y="85"/>
                    <a:pt x="0" y="180"/>
                  </a:cubicBezTo>
                  <a:cubicBezTo>
                    <a:pt x="0" y="280"/>
                    <a:pt x="77" y="357"/>
                    <a:pt x="167" y="357"/>
                  </a:cubicBezTo>
                  <a:cubicBezTo>
                    <a:pt x="271" y="357"/>
                    <a:pt x="296" y="264"/>
                    <a:pt x="296" y="255"/>
                  </a:cubicBezTo>
                  <a:cubicBezTo>
                    <a:pt x="296" y="248"/>
                    <a:pt x="289" y="248"/>
                    <a:pt x="287" y="248"/>
                  </a:cubicBezTo>
                  <a:cubicBezTo>
                    <a:pt x="280" y="248"/>
                    <a:pt x="278" y="252"/>
                    <a:pt x="276" y="255"/>
                  </a:cubicBezTo>
                  <a:cubicBezTo>
                    <a:pt x="253" y="327"/>
                    <a:pt x="202" y="338"/>
                    <a:pt x="174" y="338"/>
                  </a:cubicBezTo>
                  <a:cubicBezTo>
                    <a:pt x="134" y="338"/>
                    <a:pt x="65" y="305"/>
                    <a:pt x="65" y="180"/>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0" name="Google Shape;570;p62"/>
            <p:cNvSpPr/>
            <p:nvPr/>
          </p:nvSpPr>
          <p:spPr>
            <a:xfrm>
              <a:off x="751320" y="2417400"/>
              <a:ext cx="124200" cy="128520"/>
            </a:xfrm>
            <a:custGeom>
              <a:avLst/>
              <a:gdLst/>
              <a:ahLst/>
              <a:cxnLst/>
              <a:rect l="l" t="t" r="r" b="b"/>
              <a:pathLst>
                <a:path w="345" h="357" extrusionOk="0">
                  <a:moveTo>
                    <a:pt x="345" y="181"/>
                  </a:moveTo>
                  <a:cubicBezTo>
                    <a:pt x="345" y="83"/>
                    <a:pt x="266" y="0"/>
                    <a:pt x="172" y="0"/>
                  </a:cubicBezTo>
                  <a:cubicBezTo>
                    <a:pt x="76" y="0"/>
                    <a:pt x="0" y="85"/>
                    <a:pt x="0" y="181"/>
                  </a:cubicBezTo>
                  <a:cubicBezTo>
                    <a:pt x="0" y="282"/>
                    <a:pt x="81" y="357"/>
                    <a:pt x="172" y="357"/>
                  </a:cubicBezTo>
                  <a:cubicBezTo>
                    <a:pt x="266" y="357"/>
                    <a:pt x="345" y="280"/>
                    <a:pt x="345" y="181"/>
                  </a:cubicBezTo>
                  <a:moveTo>
                    <a:pt x="172" y="338"/>
                  </a:moveTo>
                  <a:cubicBezTo>
                    <a:pt x="139" y="338"/>
                    <a:pt x="106" y="320"/>
                    <a:pt x="84" y="285"/>
                  </a:cubicBezTo>
                  <a:cubicBezTo>
                    <a:pt x="65" y="252"/>
                    <a:pt x="65" y="204"/>
                    <a:pt x="65" y="176"/>
                  </a:cubicBezTo>
                  <a:cubicBezTo>
                    <a:pt x="65" y="146"/>
                    <a:pt x="65" y="104"/>
                    <a:pt x="83" y="69"/>
                  </a:cubicBezTo>
                  <a:cubicBezTo>
                    <a:pt x="104" y="33"/>
                    <a:pt x="141" y="18"/>
                    <a:pt x="172" y="18"/>
                  </a:cubicBezTo>
                  <a:cubicBezTo>
                    <a:pt x="206" y="18"/>
                    <a:pt x="239" y="33"/>
                    <a:pt x="259" y="67"/>
                  </a:cubicBezTo>
                  <a:cubicBezTo>
                    <a:pt x="280" y="100"/>
                    <a:pt x="280" y="146"/>
                    <a:pt x="280" y="176"/>
                  </a:cubicBezTo>
                  <a:cubicBezTo>
                    <a:pt x="280" y="204"/>
                    <a:pt x="280" y="246"/>
                    <a:pt x="262" y="280"/>
                  </a:cubicBezTo>
                  <a:cubicBezTo>
                    <a:pt x="246" y="315"/>
                    <a:pt x="211" y="338"/>
                    <a:pt x="172" y="338"/>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1" name="Google Shape;571;p62"/>
            <p:cNvSpPr/>
            <p:nvPr/>
          </p:nvSpPr>
          <p:spPr>
            <a:xfrm>
              <a:off x="892080" y="2417400"/>
              <a:ext cx="91800" cy="128520"/>
            </a:xfrm>
            <a:custGeom>
              <a:avLst/>
              <a:gdLst/>
              <a:ahLst/>
              <a:cxnLst/>
              <a:rect l="l" t="t" r="r" b="b"/>
              <a:pathLst>
                <a:path w="255" h="357" extrusionOk="0">
                  <a:moveTo>
                    <a:pt x="136" y="197"/>
                  </a:moveTo>
                  <a:cubicBezTo>
                    <a:pt x="153" y="201"/>
                    <a:pt x="216" y="213"/>
                    <a:pt x="216" y="269"/>
                  </a:cubicBezTo>
                  <a:cubicBezTo>
                    <a:pt x="216" y="308"/>
                    <a:pt x="190" y="340"/>
                    <a:pt x="128" y="340"/>
                  </a:cubicBezTo>
                  <a:cubicBezTo>
                    <a:pt x="63" y="340"/>
                    <a:pt x="35" y="296"/>
                    <a:pt x="21" y="229"/>
                  </a:cubicBezTo>
                  <a:cubicBezTo>
                    <a:pt x="19" y="220"/>
                    <a:pt x="18" y="217"/>
                    <a:pt x="11" y="217"/>
                  </a:cubicBezTo>
                  <a:cubicBezTo>
                    <a:pt x="0" y="217"/>
                    <a:pt x="0" y="222"/>
                    <a:pt x="0" y="236"/>
                  </a:cubicBezTo>
                  <a:lnTo>
                    <a:pt x="0" y="338"/>
                  </a:lnTo>
                  <a:cubicBezTo>
                    <a:pt x="0" y="352"/>
                    <a:pt x="0" y="357"/>
                    <a:pt x="9" y="357"/>
                  </a:cubicBezTo>
                  <a:cubicBezTo>
                    <a:pt x="12" y="357"/>
                    <a:pt x="14" y="356"/>
                    <a:pt x="28" y="342"/>
                  </a:cubicBezTo>
                  <a:cubicBezTo>
                    <a:pt x="30" y="340"/>
                    <a:pt x="30" y="338"/>
                    <a:pt x="44" y="324"/>
                  </a:cubicBezTo>
                  <a:cubicBezTo>
                    <a:pt x="77" y="356"/>
                    <a:pt x="113" y="357"/>
                    <a:pt x="128" y="357"/>
                  </a:cubicBezTo>
                  <a:cubicBezTo>
                    <a:pt x="218" y="357"/>
                    <a:pt x="255" y="305"/>
                    <a:pt x="255" y="248"/>
                  </a:cubicBezTo>
                  <a:cubicBezTo>
                    <a:pt x="255" y="208"/>
                    <a:pt x="231" y="185"/>
                    <a:pt x="222" y="174"/>
                  </a:cubicBezTo>
                  <a:cubicBezTo>
                    <a:pt x="195" y="150"/>
                    <a:pt x="165" y="144"/>
                    <a:pt x="134" y="137"/>
                  </a:cubicBezTo>
                  <a:cubicBezTo>
                    <a:pt x="90" y="129"/>
                    <a:pt x="37" y="120"/>
                    <a:pt x="37" y="74"/>
                  </a:cubicBezTo>
                  <a:cubicBezTo>
                    <a:pt x="37" y="46"/>
                    <a:pt x="58" y="14"/>
                    <a:pt x="125" y="14"/>
                  </a:cubicBezTo>
                  <a:cubicBezTo>
                    <a:pt x="209" y="14"/>
                    <a:pt x="215" y="85"/>
                    <a:pt x="216" y="109"/>
                  </a:cubicBezTo>
                  <a:cubicBezTo>
                    <a:pt x="216" y="116"/>
                    <a:pt x="224" y="116"/>
                    <a:pt x="225" y="116"/>
                  </a:cubicBezTo>
                  <a:cubicBezTo>
                    <a:pt x="236" y="116"/>
                    <a:pt x="236" y="113"/>
                    <a:pt x="236" y="97"/>
                  </a:cubicBezTo>
                  <a:lnTo>
                    <a:pt x="236" y="19"/>
                  </a:lnTo>
                  <a:cubicBezTo>
                    <a:pt x="236" y="5"/>
                    <a:pt x="236" y="0"/>
                    <a:pt x="227" y="0"/>
                  </a:cubicBezTo>
                  <a:cubicBezTo>
                    <a:pt x="224" y="0"/>
                    <a:pt x="222" y="0"/>
                    <a:pt x="211" y="9"/>
                  </a:cubicBezTo>
                  <a:cubicBezTo>
                    <a:pt x="209" y="12"/>
                    <a:pt x="201" y="19"/>
                    <a:pt x="197" y="21"/>
                  </a:cubicBezTo>
                  <a:cubicBezTo>
                    <a:pt x="169" y="0"/>
                    <a:pt x="136" y="0"/>
                    <a:pt x="125" y="0"/>
                  </a:cubicBezTo>
                  <a:cubicBezTo>
                    <a:pt x="30" y="0"/>
                    <a:pt x="0" y="53"/>
                    <a:pt x="0" y="95"/>
                  </a:cubicBezTo>
                  <a:cubicBezTo>
                    <a:pt x="0" y="123"/>
                    <a:pt x="12" y="144"/>
                    <a:pt x="33" y="162"/>
                  </a:cubicBezTo>
                  <a:cubicBezTo>
                    <a:pt x="58" y="181"/>
                    <a:pt x="81" y="187"/>
                    <a:pt x="136" y="197"/>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2" name="Google Shape;572;p62"/>
            <p:cNvSpPr/>
            <p:nvPr/>
          </p:nvSpPr>
          <p:spPr>
            <a:xfrm>
              <a:off x="1050480" y="2345760"/>
              <a:ext cx="115200" cy="200160"/>
            </a:xfrm>
            <a:custGeom>
              <a:avLst/>
              <a:gdLst/>
              <a:ahLst/>
              <a:cxnLst/>
              <a:rect l="l" t="t" r="r" b="b"/>
              <a:pathLst>
                <a:path w="320" h="556" extrusionOk="0">
                  <a:moveTo>
                    <a:pt x="320" y="158"/>
                  </a:moveTo>
                  <a:cubicBezTo>
                    <a:pt x="320" y="107"/>
                    <a:pt x="306" y="0"/>
                    <a:pt x="227" y="0"/>
                  </a:cubicBezTo>
                  <a:cubicBezTo>
                    <a:pt x="120" y="0"/>
                    <a:pt x="0" y="218"/>
                    <a:pt x="0" y="396"/>
                  </a:cubicBezTo>
                  <a:cubicBezTo>
                    <a:pt x="0" y="470"/>
                    <a:pt x="23" y="556"/>
                    <a:pt x="93" y="556"/>
                  </a:cubicBezTo>
                  <a:cubicBezTo>
                    <a:pt x="202" y="556"/>
                    <a:pt x="320" y="333"/>
                    <a:pt x="320" y="158"/>
                  </a:cubicBezTo>
                  <a:moveTo>
                    <a:pt x="83" y="266"/>
                  </a:moveTo>
                  <a:cubicBezTo>
                    <a:pt x="95" y="217"/>
                    <a:pt x="111" y="153"/>
                    <a:pt x="143" y="99"/>
                  </a:cubicBezTo>
                  <a:cubicBezTo>
                    <a:pt x="164" y="60"/>
                    <a:pt x="192" y="18"/>
                    <a:pt x="227" y="18"/>
                  </a:cubicBezTo>
                  <a:cubicBezTo>
                    <a:pt x="266" y="18"/>
                    <a:pt x="269" y="67"/>
                    <a:pt x="269" y="111"/>
                  </a:cubicBezTo>
                  <a:cubicBezTo>
                    <a:pt x="269" y="150"/>
                    <a:pt x="264" y="188"/>
                    <a:pt x="245" y="266"/>
                  </a:cubicBezTo>
                  <a:lnTo>
                    <a:pt x="83" y="266"/>
                  </a:lnTo>
                  <a:moveTo>
                    <a:pt x="238" y="290"/>
                  </a:moveTo>
                  <a:cubicBezTo>
                    <a:pt x="229" y="326"/>
                    <a:pt x="213" y="393"/>
                    <a:pt x="183" y="447"/>
                  </a:cubicBezTo>
                  <a:cubicBezTo>
                    <a:pt x="157" y="500"/>
                    <a:pt x="127" y="539"/>
                    <a:pt x="93" y="539"/>
                  </a:cubicBezTo>
                  <a:cubicBezTo>
                    <a:pt x="67" y="539"/>
                    <a:pt x="51" y="516"/>
                    <a:pt x="51" y="444"/>
                  </a:cubicBezTo>
                  <a:cubicBezTo>
                    <a:pt x="51" y="412"/>
                    <a:pt x="56" y="366"/>
                    <a:pt x="76" y="290"/>
                  </a:cubicBezTo>
                  <a:lnTo>
                    <a:pt x="238" y="290"/>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3" name="Google Shape;573;p62"/>
            <p:cNvSpPr/>
            <p:nvPr/>
          </p:nvSpPr>
          <p:spPr>
            <a:xfrm>
              <a:off x="1194840" y="2370960"/>
              <a:ext cx="79920" cy="84960"/>
            </a:xfrm>
            <a:custGeom>
              <a:avLst/>
              <a:gdLst/>
              <a:ahLst/>
              <a:cxnLst/>
              <a:rect l="l" t="t" r="r" b="b"/>
              <a:pathLst>
                <a:path w="222" h="236" extrusionOk="0">
                  <a:moveTo>
                    <a:pt x="128" y="118"/>
                  </a:moveTo>
                  <a:cubicBezTo>
                    <a:pt x="172" y="99"/>
                    <a:pt x="192" y="90"/>
                    <a:pt x="206" y="85"/>
                  </a:cubicBezTo>
                  <a:cubicBezTo>
                    <a:pt x="216" y="79"/>
                    <a:pt x="222" y="77"/>
                    <a:pt x="222" y="67"/>
                  </a:cubicBezTo>
                  <a:cubicBezTo>
                    <a:pt x="222" y="58"/>
                    <a:pt x="215" y="49"/>
                    <a:pt x="204" y="49"/>
                  </a:cubicBezTo>
                  <a:cubicBezTo>
                    <a:pt x="201" y="49"/>
                    <a:pt x="199" y="49"/>
                    <a:pt x="194" y="55"/>
                  </a:cubicBezTo>
                  <a:lnTo>
                    <a:pt x="120" y="104"/>
                  </a:lnTo>
                  <a:lnTo>
                    <a:pt x="127" y="23"/>
                  </a:lnTo>
                  <a:cubicBezTo>
                    <a:pt x="128" y="14"/>
                    <a:pt x="127" y="0"/>
                    <a:pt x="111" y="0"/>
                  </a:cubicBezTo>
                  <a:cubicBezTo>
                    <a:pt x="104" y="0"/>
                    <a:pt x="93" y="4"/>
                    <a:pt x="93" y="16"/>
                  </a:cubicBezTo>
                  <a:cubicBezTo>
                    <a:pt x="93" y="21"/>
                    <a:pt x="97" y="37"/>
                    <a:pt x="97" y="42"/>
                  </a:cubicBezTo>
                  <a:cubicBezTo>
                    <a:pt x="97" y="53"/>
                    <a:pt x="102" y="92"/>
                    <a:pt x="102" y="104"/>
                  </a:cubicBezTo>
                  <a:lnTo>
                    <a:pt x="28" y="55"/>
                  </a:lnTo>
                  <a:cubicBezTo>
                    <a:pt x="23" y="51"/>
                    <a:pt x="21" y="49"/>
                    <a:pt x="18" y="49"/>
                  </a:cubicBezTo>
                  <a:cubicBezTo>
                    <a:pt x="7" y="49"/>
                    <a:pt x="0" y="58"/>
                    <a:pt x="0" y="67"/>
                  </a:cubicBezTo>
                  <a:cubicBezTo>
                    <a:pt x="0" y="77"/>
                    <a:pt x="7" y="81"/>
                    <a:pt x="11" y="83"/>
                  </a:cubicBezTo>
                  <a:lnTo>
                    <a:pt x="93" y="118"/>
                  </a:lnTo>
                  <a:cubicBezTo>
                    <a:pt x="49" y="137"/>
                    <a:pt x="28" y="144"/>
                    <a:pt x="16" y="151"/>
                  </a:cubicBezTo>
                  <a:cubicBezTo>
                    <a:pt x="5" y="155"/>
                    <a:pt x="0" y="158"/>
                    <a:pt x="0" y="167"/>
                  </a:cubicBezTo>
                  <a:cubicBezTo>
                    <a:pt x="0" y="178"/>
                    <a:pt x="7" y="185"/>
                    <a:pt x="18" y="185"/>
                  </a:cubicBezTo>
                  <a:cubicBezTo>
                    <a:pt x="21" y="185"/>
                    <a:pt x="21" y="185"/>
                    <a:pt x="28" y="181"/>
                  </a:cubicBezTo>
                  <a:lnTo>
                    <a:pt x="102" y="130"/>
                  </a:lnTo>
                  <a:lnTo>
                    <a:pt x="93" y="218"/>
                  </a:lnTo>
                  <a:cubicBezTo>
                    <a:pt x="93" y="231"/>
                    <a:pt x="104" y="236"/>
                    <a:pt x="111" y="236"/>
                  </a:cubicBezTo>
                  <a:cubicBezTo>
                    <a:pt x="118" y="236"/>
                    <a:pt x="128" y="231"/>
                    <a:pt x="128" y="218"/>
                  </a:cubicBezTo>
                  <a:cubicBezTo>
                    <a:pt x="128" y="213"/>
                    <a:pt x="125" y="197"/>
                    <a:pt x="125" y="192"/>
                  </a:cubicBezTo>
                  <a:cubicBezTo>
                    <a:pt x="123" y="183"/>
                    <a:pt x="120" y="143"/>
                    <a:pt x="120" y="130"/>
                  </a:cubicBezTo>
                  <a:lnTo>
                    <a:pt x="185" y="174"/>
                  </a:lnTo>
                  <a:cubicBezTo>
                    <a:pt x="199" y="185"/>
                    <a:pt x="199" y="185"/>
                    <a:pt x="204" y="185"/>
                  </a:cubicBezTo>
                  <a:cubicBezTo>
                    <a:pt x="215" y="185"/>
                    <a:pt x="222" y="178"/>
                    <a:pt x="222" y="167"/>
                  </a:cubicBezTo>
                  <a:cubicBezTo>
                    <a:pt x="222" y="157"/>
                    <a:pt x="215" y="155"/>
                    <a:pt x="209" y="151"/>
                  </a:cubicBezTo>
                  <a:lnTo>
                    <a:pt x="128" y="118"/>
                  </a:lnTo>
                  <a:close/>
                </a:path>
              </a:pathLst>
            </a:custGeom>
            <a:solidFill>
              <a:srgbClr val="000000"/>
            </a:solidFill>
            <a:ln>
              <a:noFill/>
            </a:ln>
          </p:spPr>
          <p:txBody>
            <a:bodyPr spcFirstLastPara="1" wrap="square" lIns="81625" tIns="36250" rIns="81625" bIns="3625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4" name="Google Shape;574;p62"/>
            <p:cNvSpPr/>
            <p:nvPr/>
          </p:nvSpPr>
          <p:spPr>
            <a:xfrm>
              <a:off x="1431000" y="2248560"/>
              <a:ext cx="185760" cy="65880"/>
            </a:xfrm>
            <a:custGeom>
              <a:avLst/>
              <a:gdLst/>
              <a:ahLst/>
              <a:cxnLst/>
              <a:rect l="l" t="t" r="r" b="b"/>
              <a:pathLst>
                <a:path w="516" h="183" extrusionOk="0">
                  <a:moveTo>
                    <a:pt x="489" y="32"/>
                  </a:moveTo>
                  <a:cubicBezTo>
                    <a:pt x="502" y="32"/>
                    <a:pt x="516" y="32"/>
                    <a:pt x="516" y="16"/>
                  </a:cubicBezTo>
                  <a:cubicBezTo>
                    <a:pt x="516" y="0"/>
                    <a:pt x="502" y="0"/>
                    <a:pt x="491" y="0"/>
                  </a:cubicBezTo>
                  <a:lnTo>
                    <a:pt x="26" y="0"/>
                  </a:lnTo>
                  <a:cubicBezTo>
                    <a:pt x="14" y="0"/>
                    <a:pt x="0" y="0"/>
                    <a:pt x="0" y="16"/>
                  </a:cubicBezTo>
                  <a:cubicBezTo>
                    <a:pt x="0" y="32"/>
                    <a:pt x="14" y="32"/>
                    <a:pt x="26" y="32"/>
                  </a:cubicBezTo>
                  <a:lnTo>
                    <a:pt x="489" y="32"/>
                  </a:lnTo>
                  <a:moveTo>
                    <a:pt x="491" y="183"/>
                  </a:moveTo>
                  <a:cubicBezTo>
                    <a:pt x="502" y="183"/>
                    <a:pt x="516" y="183"/>
                    <a:pt x="516" y="167"/>
                  </a:cubicBezTo>
                  <a:cubicBezTo>
                    <a:pt x="516" y="151"/>
                    <a:pt x="502" y="151"/>
                    <a:pt x="489" y="151"/>
                  </a:cubicBezTo>
                  <a:lnTo>
                    <a:pt x="26" y="151"/>
                  </a:lnTo>
                  <a:cubicBezTo>
                    <a:pt x="14" y="151"/>
                    <a:pt x="0" y="151"/>
                    <a:pt x="0" y="167"/>
                  </a:cubicBezTo>
                  <a:cubicBezTo>
                    <a:pt x="0" y="183"/>
                    <a:pt x="14" y="183"/>
                    <a:pt x="26" y="183"/>
                  </a:cubicBezTo>
                  <a:lnTo>
                    <a:pt x="491" y="183"/>
                  </a:lnTo>
                  <a:close/>
                </a:path>
              </a:pathLst>
            </a:custGeom>
            <a:solidFill>
              <a:srgbClr val="000000"/>
            </a:solidFill>
            <a:ln>
              <a:noFill/>
            </a:ln>
          </p:spPr>
          <p:txBody>
            <a:bodyPr spcFirstLastPara="1" wrap="square" lIns="81625" tIns="18925" rIns="81625" bIns="189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5" name="Google Shape;575;p62"/>
            <p:cNvSpPr/>
            <p:nvPr/>
          </p:nvSpPr>
          <p:spPr>
            <a:xfrm>
              <a:off x="1767600" y="1976759"/>
              <a:ext cx="92520" cy="186480"/>
            </a:xfrm>
            <a:custGeom>
              <a:avLst/>
              <a:gdLst/>
              <a:ahLst/>
              <a:cxnLst/>
              <a:rect l="l" t="t" r="r" b="b"/>
              <a:pathLst>
                <a:path w="257" h="518" extrusionOk="0">
                  <a:moveTo>
                    <a:pt x="160" y="19"/>
                  </a:moveTo>
                  <a:cubicBezTo>
                    <a:pt x="160" y="2"/>
                    <a:pt x="160" y="0"/>
                    <a:pt x="141" y="0"/>
                  </a:cubicBezTo>
                  <a:cubicBezTo>
                    <a:pt x="93" y="49"/>
                    <a:pt x="25" y="49"/>
                    <a:pt x="0" y="49"/>
                  </a:cubicBezTo>
                  <a:lnTo>
                    <a:pt x="0" y="74"/>
                  </a:lnTo>
                  <a:cubicBezTo>
                    <a:pt x="16" y="74"/>
                    <a:pt x="62" y="74"/>
                    <a:pt x="102" y="53"/>
                  </a:cubicBezTo>
                  <a:lnTo>
                    <a:pt x="102" y="456"/>
                  </a:lnTo>
                  <a:cubicBezTo>
                    <a:pt x="102" y="484"/>
                    <a:pt x="100" y="493"/>
                    <a:pt x="30" y="493"/>
                  </a:cubicBezTo>
                  <a:lnTo>
                    <a:pt x="5" y="493"/>
                  </a:lnTo>
                  <a:lnTo>
                    <a:pt x="5" y="518"/>
                  </a:lnTo>
                  <a:cubicBezTo>
                    <a:pt x="32" y="514"/>
                    <a:pt x="100" y="514"/>
                    <a:pt x="130" y="514"/>
                  </a:cubicBezTo>
                  <a:cubicBezTo>
                    <a:pt x="162" y="514"/>
                    <a:pt x="229" y="514"/>
                    <a:pt x="257" y="518"/>
                  </a:cubicBezTo>
                  <a:lnTo>
                    <a:pt x="257" y="493"/>
                  </a:lnTo>
                  <a:lnTo>
                    <a:pt x="232" y="493"/>
                  </a:lnTo>
                  <a:cubicBezTo>
                    <a:pt x="162" y="493"/>
                    <a:pt x="160" y="484"/>
                    <a:pt x="160" y="456"/>
                  </a:cubicBezTo>
                  <a:lnTo>
                    <a:pt x="160" y="19"/>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6" name="Google Shape;576;p62"/>
            <p:cNvSpPr/>
            <p:nvPr/>
          </p:nvSpPr>
          <p:spPr>
            <a:xfrm>
              <a:off x="1742759" y="2275200"/>
              <a:ext cx="140040" cy="11880"/>
            </a:xfrm>
            <a:custGeom>
              <a:avLst/>
              <a:gdLst/>
              <a:ahLst/>
              <a:cxnLst/>
              <a:rect l="l" t="t" r="r" b="b"/>
              <a:pathLst>
                <a:path w="389" h="33" extrusionOk="0">
                  <a:moveTo>
                    <a:pt x="194" y="33"/>
                  </a:moveTo>
                  <a:lnTo>
                    <a:pt x="0" y="33"/>
                  </a:lnTo>
                  <a:lnTo>
                    <a:pt x="0" y="0"/>
                  </a:lnTo>
                  <a:lnTo>
                    <a:pt x="389" y="0"/>
                  </a:lnTo>
                  <a:lnTo>
                    <a:pt x="389" y="33"/>
                  </a:lnTo>
                  <a:lnTo>
                    <a:pt x="194" y="33"/>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7" name="Google Shape;577;p62"/>
            <p:cNvSpPr/>
            <p:nvPr/>
          </p:nvSpPr>
          <p:spPr>
            <a:xfrm>
              <a:off x="1756800" y="2356560"/>
              <a:ext cx="111600" cy="186480"/>
            </a:xfrm>
            <a:custGeom>
              <a:avLst/>
              <a:gdLst/>
              <a:ahLst/>
              <a:cxnLst/>
              <a:rect l="l" t="t" r="r" b="b"/>
              <a:pathLst>
                <a:path w="310" h="518" extrusionOk="0">
                  <a:moveTo>
                    <a:pt x="60" y="458"/>
                  </a:moveTo>
                  <a:lnTo>
                    <a:pt x="143" y="377"/>
                  </a:lnTo>
                  <a:cubicBezTo>
                    <a:pt x="264" y="269"/>
                    <a:pt x="310" y="229"/>
                    <a:pt x="310" y="151"/>
                  </a:cubicBezTo>
                  <a:cubicBezTo>
                    <a:pt x="310" y="62"/>
                    <a:pt x="241" y="0"/>
                    <a:pt x="146" y="0"/>
                  </a:cubicBezTo>
                  <a:cubicBezTo>
                    <a:pt x="58" y="0"/>
                    <a:pt x="0" y="72"/>
                    <a:pt x="0" y="141"/>
                  </a:cubicBezTo>
                  <a:cubicBezTo>
                    <a:pt x="0" y="183"/>
                    <a:pt x="39" y="183"/>
                    <a:pt x="40" y="183"/>
                  </a:cubicBezTo>
                  <a:cubicBezTo>
                    <a:pt x="55" y="183"/>
                    <a:pt x="81" y="174"/>
                    <a:pt x="81" y="143"/>
                  </a:cubicBezTo>
                  <a:cubicBezTo>
                    <a:pt x="81" y="123"/>
                    <a:pt x="67" y="102"/>
                    <a:pt x="40" y="102"/>
                  </a:cubicBezTo>
                  <a:cubicBezTo>
                    <a:pt x="33" y="102"/>
                    <a:pt x="33" y="102"/>
                    <a:pt x="30" y="104"/>
                  </a:cubicBezTo>
                  <a:cubicBezTo>
                    <a:pt x="48" y="53"/>
                    <a:pt x="90" y="25"/>
                    <a:pt x="136" y="25"/>
                  </a:cubicBezTo>
                  <a:cubicBezTo>
                    <a:pt x="206" y="25"/>
                    <a:pt x="239" y="86"/>
                    <a:pt x="239" y="151"/>
                  </a:cubicBezTo>
                  <a:cubicBezTo>
                    <a:pt x="239" y="213"/>
                    <a:pt x="201" y="275"/>
                    <a:pt x="158" y="322"/>
                  </a:cubicBezTo>
                  <a:lnTo>
                    <a:pt x="9" y="488"/>
                  </a:lnTo>
                  <a:cubicBezTo>
                    <a:pt x="0" y="496"/>
                    <a:pt x="0" y="498"/>
                    <a:pt x="0" y="518"/>
                  </a:cubicBezTo>
                  <a:lnTo>
                    <a:pt x="289" y="518"/>
                  </a:lnTo>
                  <a:lnTo>
                    <a:pt x="310" y="382"/>
                  </a:lnTo>
                  <a:lnTo>
                    <a:pt x="290" y="382"/>
                  </a:lnTo>
                  <a:cubicBezTo>
                    <a:pt x="287" y="405"/>
                    <a:pt x="282" y="440"/>
                    <a:pt x="273" y="451"/>
                  </a:cubicBezTo>
                  <a:cubicBezTo>
                    <a:pt x="268" y="458"/>
                    <a:pt x="216" y="458"/>
                    <a:pt x="201" y="458"/>
                  </a:cubicBezTo>
                  <a:lnTo>
                    <a:pt x="60" y="458"/>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8" name="Google Shape;578;p62"/>
            <p:cNvSpPr/>
            <p:nvPr/>
          </p:nvSpPr>
          <p:spPr>
            <a:xfrm>
              <a:off x="1942920" y="2142360"/>
              <a:ext cx="65160" cy="279000"/>
            </a:xfrm>
            <a:custGeom>
              <a:avLst/>
              <a:gdLst/>
              <a:ahLst/>
              <a:cxnLst/>
              <a:rect l="l" t="t" r="r" b="b"/>
              <a:pathLst>
                <a:path w="181" h="775" extrusionOk="0">
                  <a:moveTo>
                    <a:pt x="181" y="768"/>
                  </a:moveTo>
                  <a:cubicBezTo>
                    <a:pt x="181" y="766"/>
                    <a:pt x="181" y="764"/>
                    <a:pt x="167" y="750"/>
                  </a:cubicBezTo>
                  <a:cubicBezTo>
                    <a:pt x="70" y="653"/>
                    <a:pt x="46" y="507"/>
                    <a:pt x="46" y="387"/>
                  </a:cubicBezTo>
                  <a:cubicBezTo>
                    <a:pt x="46" y="254"/>
                    <a:pt x="76" y="118"/>
                    <a:pt x="171" y="21"/>
                  </a:cubicBezTo>
                  <a:cubicBezTo>
                    <a:pt x="181" y="12"/>
                    <a:pt x="181" y="11"/>
                    <a:pt x="181" y="7"/>
                  </a:cubicBezTo>
                  <a:cubicBezTo>
                    <a:pt x="181" y="2"/>
                    <a:pt x="178" y="0"/>
                    <a:pt x="172" y="0"/>
                  </a:cubicBezTo>
                  <a:cubicBezTo>
                    <a:pt x="165" y="0"/>
                    <a:pt x="95" y="53"/>
                    <a:pt x="49" y="151"/>
                  </a:cubicBezTo>
                  <a:cubicBezTo>
                    <a:pt x="9" y="236"/>
                    <a:pt x="0" y="322"/>
                    <a:pt x="0" y="387"/>
                  </a:cubicBezTo>
                  <a:cubicBezTo>
                    <a:pt x="0" y="449"/>
                    <a:pt x="9" y="542"/>
                    <a:pt x="51" y="630"/>
                  </a:cubicBezTo>
                  <a:cubicBezTo>
                    <a:pt x="99" y="725"/>
                    <a:pt x="165" y="775"/>
                    <a:pt x="172" y="775"/>
                  </a:cubicBezTo>
                  <a:cubicBezTo>
                    <a:pt x="178" y="775"/>
                    <a:pt x="181" y="773"/>
                    <a:pt x="181" y="768"/>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79" name="Google Shape;579;p62"/>
            <p:cNvSpPr/>
            <p:nvPr/>
          </p:nvSpPr>
          <p:spPr>
            <a:xfrm>
              <a:off x="2048759" y="2165760"/>
              <a:ext cx="92520" cy="186480"/>
            </a:xfrm>
            <a:custGeom>
              <a:avLst/>
              <a:gdLst/>
              <a:ahLst/>
              <a:cxnLst/>
              <a:rect l="l" t="t" r="r" b="b"/>
              <a:pathLst>
                <a:path w="257" h="518" extrusionOk="0">
                  <a:moveTo>
                    <a:pt x="160" y="19"/>
                  </a:moveTo>
                  <a:cubicBezTo>
                    <a:pt x="160" y="2"/>
                    <a:pt x="160" y="0"/>
                    <a:pt x="143" y="0"/>
                  </a:cubicBezTo>
                  <a:cubicBezTo>
                    <a:pt x="93" y="49"/>
                    <a:pt x="25" y="49"/>
                    <a:pt x="0" y="49"/>
                  </a:cubicBezTo>
                  <a:lnTo>
                    <a:pt x="0" y="74"/>
                  </a:lnTo>
                  <a:cubicBezTo>
                    <a:pt x="16" y="74"/>
                    <a:pt x="62" y="74"/>
                    <a:pt x="102" y="53"/>
                  </a:cubicBezTo>
                  <a:lnTo>
                    <a:pt x="102" y="456"/>
                  </a:lnTo>
                  <a:cubicBezTo>
                    <a:pt x="102" y="484"/>
                    <a:pt x="100" y="493"/>
                    <a:pt x="30" y="493"/>
                  </a:cubicBezTo>
                  <a:lnTo>
                    <a:pt x="5" y="493"/>
                  </a:lnTo>
                  <a:lnTo>
                    <a:pt x="5" y="518"/>
                  </a:lnTo>
                  <a:cubicBezTo>
                    <a:pt x="32" y="514"/>
                    <a:pt x="100" y="514"/>
                    <a:pt x="130" y="514"/>
                  </a:cubicBezTo>
                  <a:cubicBezTo>
                    <a:pt x="162" y="514"/>
                    <a:pt x="229" y="514"/>
                    <a:pt x="257" y="518"/>
                  </a:cubicBezTo>
                  <a:lnTo>
                    <a:pt x="257" y="493"/>
                  </a:lnTo>
                  <a:lnTo>
                    <a:pt x="232" y="493"/>
                  </a:lnTo>
                  <a:cubicBezTo>
                    <a:pt x="162" y="493"/>
                    <a:pt x="160" y="484"/>
                    <a:pt x="160" y="456"/>
                  </a:cubicBezTo>
                  <a:lnTo>
                    <a:pt x="160" y="19"/>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0" name="Google Shape;580;p62"/>
            <p:cNvSpPr/>
            <p:nvPr/>
          </p:nvSpPr>
          <p:spPr>
            <a:xfrm>
              <a:off x="2240280" y="2188440"/>
              <a:ext cx="185760" cy="186480"/>
            </a:xfrm>
            <a:custGeom>
              <a:avLst/>
              <a:gdLst/>
              <a:ahLst/>
              <a:cxnLst/>
              <a:rect l="l" t="t" r="r" b="b"/>
              <a:pathLst>
                <a:path w="516" h="518" extrusionOk="0">
                  <a:moveTo>
                    <a:pt x="275" y="275"/>
                  </a:moveTo>
                  <a:lnTo>
                    <a:pt x="491" y="275"/>
                  </a:lnTo>
                  <a:cubicBezTo>
                    <a:pt x="502" y="275"/>
                    <a:pt x="516" y="275"/>
                    <a:pt x="516" y="259"/>
                  </a:cubicBezTo>
                  <a:cubicBezTo>
                    <a:pt x="516" y="243"/>
                    <a:pt x="502" y="243"/>
                    <a:pt x="491" y="243"/>
                  </a:cubicBezTo>
                  <a:lnTo>
                    <a:pt x="275" y="243"/>
                  </a:lnTo>
                  <a:lnTo>
                    <a:pt x="275" y="26"/>
                  </a:lnTo>
                  <a:cubicBezTo>
                    <a:pt x="275" y="14"/>
                    <a:pt x="275" y="0"/>
                    <a:pt x="259" y="0"/>
                  </a:cubicBezTo>
                  <a:cubicBezTo>
                    <a:pt x="243" y="0"/>
                    <a:pt x="243" y="14"/>
                    <a:pt x="243" y="26"/>
                  </a:cubicBezTo>
                  <a:lnTo>
                    <a:pt x="243" y="243"/>
                  </a:lnTo>
                  <a:lnTo>
                    <a:pt x="26" y="243"/>
                  </a:lnTo>
                  <a:cubicBezTo>
                    <a:pt x="14" y="243"/>
                    <a:pt x="0" y="243"/>
                    <a:pt x="0" y="259"/>
                  </a:cubicBezTo>
                  <a:cubicBezTo>
                    <a:pt x="0" y="275"/>
                    <a:pt x="14" y="275"/>
                    <a:pt x="26" y="275"/>
                  </a:cubicBezTo>
                  <a:lnTo>
                    <a:pt x="243" y="275"/>
                  </a:lnTo>
                  <a:lnTo>
                    <a:pt x="243" y="491"/>
                  </a:lnTo>
                  <a:cubicBezTo>
                    <a:pt x="243" y="502"/>
                    <a:pt x="243" y="518"/>
                    <a:pt x="259" y="518"/>
                  </a:cubicBezTo>
                  <a:cubicBezTo>
                    <a:pt x="275" y="518"/>
                    <a:pt x="275" y="502"/>
                    <a:pt x="275" y="491"/>
                  </a:cubicBezTo>
                  <a:lnTo>
                    <a:pt x="275" y="275"/>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1" name="Google Shape;581;p62"/>
            <p:cNvSpPr/>
            <p:nvPr/>
          </p:nvSpPr>
          <p:spPr>
            <a:xfrm>
              <a:off x="2514600" y="2227680"/>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4"/>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2" y="334"/>
                    <a:pt x="364" y="334"/>
                    <a:pt x="363" y="334"/>
                  </a:cubicBezTo>
                  <a:cubicBezTo>
                    <a:pt x="338" y="334"/>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4"/>
                    <a:pt x="127" y="334"/>
                  </a:cubicBezTo>
                  <a:cubicBezTo>
                    <a:pt x="81" y="334"/>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2" name="Google Shape;582;p62"/>
            <p:cNvSpPr/>
            <p:nvPr/>
          </p:nvSpPr>
          <p:spPr>
            <a:xfrm>
              <a:off x="2691720" y="2259360"/>
              <a:ext cx="143280" cy="133560"/>
            </a:xfrm>
            <a:custGeom>
              <a:avLst/>
              <a:gdLst/>
              <a:ahLst/>
              <a:cxnLst/>
              <a:rect l="l" t="t" r="r" b="b"/>
              <a:pathLst>
                <a:path w="398" h="371" extrusionOk="0">
                  <a:moveTo>
                    <a:pt x="341" y="44"/>
                  </a:moveTo>
                  <a:cubicBezTo>
                    <a:pt x="341" y="26"/>
                    <a:pt x="341" y="19"/>
                    <a:pt x="384" y="19"/>
                  </a:cubicBezTo>
                  <a:lnTo>
                    <a:pt x="398" y="19"/>
                  </a:lnTo>
                  <a:lnTo>
                    <a:pt x="398" y="0"/>
                  </a:lnTo>
                  <a:cubicBezTo>
                    <a:pt x="370" y="2"/>
                    <a:pt x="334" y="2"/>
                    <a:pt x="315" y="2"/>
                  </a:cubicBezTo>
                  <a:cubicBezTo>
                    <a:pt x="296" y="2"/>
                    <a:pt x="260" y="2"/>
                    <a:pt x="234" y="0"/>
                  </a:cubicBezTo>
                  <a:lnTo>
                    <a:pt x="234" y="19"/>
                  </a:lnTo>
                  <a:lnTo>
                    <a:pt x="246" y="19"/>
                  </a:lnTo>
                  <a:cubicBezTo>
                    <a:pt x="289" y="19"/>
                    <a:pt x="289" y="25"/>
                    <a:pt x="289" y="44"/>
                  </a:cubicBezTo>
                  <a:lnTo>
                    <a:pt x="289" y="169"/>
                  </a:lnTo>
                  <a:lnTo>
                    <a:pt x="107" y="169"/>
                  </a:lnTo>
                  <a:lnTo>
                    <a:pt x="107" y="44"/>
                  </a:lnTo>
                  <a:cubicBezTo>
                    <a:pt x="107" y="26"/>
                    <a:pt x="109" y="19"/>
                    <a:pt x="151" y="19"/>
                  </a:cubicBezTo>
                  <a:lnTo>
                    <a:pt x="164" y="19"/>
                  </a:lnTo>
                  <a:lnTo>
                    <a:pt x="164" y="0"/>
                  </a:lnTo>
                  <a:cubicBezTo>
                    <a:pt x="137" y="2"/>
                    <a:pt x="102" y="2"/>
                    <a:pt x="83" y="2"/>
                  </a:cubicBezTo>
                  <a:cubicBezTo>
                    <a:pt x="62" y="2"/>
                    <a:pt x="26" y="2"/>
                    <a:pt x="0" y="0"/>
                  </a:cubicBez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188"/>
                  </a:lnTo>
                  <a:lnTo>
                    <a:pt x="289" y="188"/>
                  </a:lnTo>
                  <a:lnTo>
                    <a:pt x="289" y="327"/>
                  </a:lnTo>
                  <a:cubicBezTo>
                    <a:pt x="289" y="347"/>
                    <a:pt x="289" y="352"/>
                    <a:pt x="246" y="352"/>
                  </a:cubicBezTo>
                  <a:lnTo>
                    <a:pt x="234" y="352"/>
                  </a:lnTo>
                  <a:lnTo>
                    <a:pt x="234" y="371"/>
                  </a:lnTo>
                  <a:cubicBezTo>
                    <a:pt x="260" y="370"/>
                    <a:pt x="296" y="370"/>
                    <a:pt x="315" y="370"/>
                  </a:cubicBezTo>
                  <a:cubicBezTo>
                    <a:pt x="334" y="370"/>
                    <a:pt x="370" y="370"/>
                    <a:pt x="398" y="371"/>
                  </a:cubicBezTo>
                  <a:lnTo>
                    <a:pt x="398" y="352"/>
                  </a:lnTo>
                  <a:lnTo>
                    <a:pt x="384" y="352"/>
                  </a:lnTo>
                  <a:cubicBezTo>
                    <a:pt x="341" y="352"/>
                    <a:pt x="341" y="347"/>
                    <a:pt x="341" y="327"/>
                  </a:cubicBezTo>
                  <a:lnTo>
                    <a:pt x="341" y="44"/>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3" name="Google Shape;583;p62"/>
            <p:cNvSpPr/>
            <p:nvPr/>
          </p:nvSpPr>
          <p:spPr>
            <a:xfrm>
              <a:off x="2892600" y="2142360"/>
              <a:ext cx="11880" cy="279000"/>
            </a:xfrm>
            <a:custGeom>
              <a:avLst/>
              <a:gdLst/>
              <a:ahLst/>
              <a:cxnLst/>
              <a:rect l="l" t="t" r="r" b="b"/>
              <a:pathLst>
                <a:path w="33" h="775" extrusionOk="0">
                  <a:moveTo>
                    <a:pt x="33" y="28"/>
                  </a:moveTo>
                  <a:cubicBezTo>
                    <a:pt x="33" y="14"/>
                    <a:pt x="33" y="0"/>
                    <a:pt x="16" y="0"/>
                  </a:cubicBezTo>
                  <a:cubicBezTo>
                    <a:pt x="0" y="0"/>
                    <a:pt x="0" y="14"/>
                    <a:pt x="0" y="28"/>
                  </a:cubicBezTo>
                  <a:lnTo>
                    <a:pt x="0" y="746"/>
                  </a:lnTo>
                  <a:cubicBezTo>
                    <a:pt x="0" y="761"/>
                    <a:pt x="0" y="775"/>
                    <a:pt x="16" y="775"/>
                  </a:cubicBezTo>
                  <a:cubicBezTo>
                    <a:pt x="33" y="775"/>
                    <a:pt x="33" y="761"/>
                    <a:pt x="33" y="746"/>
                  </a:cubicBezTo>
                  <a:lnTo>
                    <a:pt x="33" y="28"/>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4" name="Google Shape;584;p62"/>
            <p:cNvSpPr/>
            <p:nvPr/>
          </p:nvSpPr>
          <p:spPr>
            <a:xfrm>
              <a:off x="3075120" y="2081520"/>
              <a:ext cx="124200" cy="55800"/>
            </a:xfrm>
            <a:custGeom>
              <a:avLst/>
              <a:gdLst/>
              <a:ahLst/>
              <a:cxnLst/>
              <a:rect l="l" t="t" r="r" b="b"/>
              <a:pathLst>
                <a:path w="345" h="155" extrusionOk="0">
                  <a:moveTo>
                    <a:pt x="276" y="93"/>
                  </a:moveTo>
                  <a:cubicBezTo>
                    <a:pt x="266" y="104"/>
                    <a:pt x="239" y="125"/>
                    <a:pt x="239" y="139"/>
                  </a:cubicBezTo>
                  <a:cubicBezTo>
                    <a:pt x="239" y="148"/>
                    <a:pt x="246" y="155"/>
                    <a:pt x="255" y="155"/>
                  </a:cubicBezTo>
                  <a:cubicBezTo>
                    <a:pt x="262" y="155"/>
                    <a:pt x="266" y="150"/>
                    <a:pt x="269" y="144"/>
                  </a:cubicBezTo>
                  <a:cubicBezTo>
                    <a:pt x="280" y="134"/>
                    <a:pt x="297" y="111"/>
                    <a:pt x="331" y="93"/>
                  </a:cubicBezTo>
                  <a:cubicBezTo>
                    <a:pt x="336" y="92"/>
                    <a:pt x="345" y="86"/>
                    <a:pt x="345" y="77"/>
                  </a:cubicBezTo>
                  <a:cubicBezTo>
                    <a:pt x="345" y="70"/>
                    <a:pt x="340" y="65"/>
                    <a:pt x="333" y="62"/>
                  </a:cubicBezTo>
                  <a:cubicBezTo>
                    <a:pt x="317" y="49"/>
                    <a:pt x="308" y="35"/>
                    <a:pt x="301" y="18"/>
                  </a:cubicBezTo>
                  <a:cubicBezTo>
                    <a:pt x="299" y="11"/>
                    <a:pt x="297" y="0"/>
                    <a:pt x="285" y="0"/>
                  </a:cubicBezTo>
                  <a:cubicBezTo>
                    <a:pt x="275" y="0"/>
                    <a:pt x="271" y="11"/>
                    <a:pt x="271" y="16"/>
                  </a:cubicBezTo>
                  <a:cubicBezTo>
                    <a:pt x="271" y="21"/>
                    <a:pt x="276" y="46"/>
                    <a:pt x="289" y="62"/>
                  </a:cubicBezTo>
                  <a:lnTo>
                    <a:pt x="26" y="62"/>
                  </a:lnTo>
                  <a:cubicBezTo>
                    <a:pt x="14" y="62"/>
                    <a:pt x="0" y="62"/>
                    <a:pt x="0" y="77"/>
                  </a:cubicBezTo>
                  <a:cubicBezTo>
                    <a:pt x="0" y="93"/>
                    <a:pt x="14" y="93"/>
                    <a:pt x="26" y="93"/>
                  </a:cubicBezTo>
                  <a:lnTo>
                    <a:pt x="276" y="93"/>
                  </a:lnTo>
                  <a:close/>
                </a:path>
              </a:pathLst>
            </a:custGeom>
            <a:solidFill>
              <a:srgbClr val="000000"/>
            </a:solidFill>
            <a:ln>
              <a:noFill/>
            </a:ln>
          </p:spPr>
          <p:txBody>
            <a:bodyPr spcFirstLastPara="1" wrap="square" lIns="81625" tIns="9800" rIns="81625" bIns="980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5" name="Google Shape;585;p62"/>
            <p:cNvSpPr/>
            <p:nvPr/>
          </p:nvSpPr>
          <p:spPr>
            <a:xfrm>
              <a:off x="2947680" y="2160720"/>
              <a:ext cx="199440" cy="190800"/>
            </a:xfrm>
            <a:custGeom>
              <a:avLst/>
              <a:gdLst/>
              <a:ahLst/>
              <a:cxnLst/>
              <a:rect l="l" t="t" r="r" b="b"/>
              <a:pathLst>
                <a:path w="554" h="530" extrusionOk="0">
                  <a:moveTo>
                    <a:pt x="204" y="285"/>
                  </a:moveTo>
                  <a:lnTo>
                    <a:pt x="336" y="285"/>
                  </a:lnTo>
                  <a:cubicBezTo>
                    <a:pt x="445" y="285"/>
                    <a:pt x="554" y="204"/>
                    <a:pt x="554" y="118"/>
                  </a:cubicBezTo>
                  <a:cubicBezTo>
                    <a:pt x="554" y="58"/>
                    <a:pt x="503" y="0"/>
                    <a:pt x="401" y="0"/>
                  </a:cubicBezTo>
                  <a:lnTo>
                    <a:pt x="150" y="0"/>
                  </a:lnTo>
                  <a:cubicBezTo>
                    <a:pt x="136" y="0"/>
                    <a:pt x="127" y="0"/>
                    <a:pt x="127" y="14"/>
                  </a:cubicBezTo>
                  <a:cubicBezTo>
                    <a:pt x="127" y="25"/>
                    <a:pt x="134" y="25"/>
                    <a:pt x="150" y="25"/>
                  </a:cubicBezTo>
                  <a:cubicBezTo>
                    <a:pt x="158" y="25"/>
                    <a:pt x="172" y="25"/>
                    <a:pt x="183" y="26"/>
                  </a:cubicBezTo>
                  <a:cubicBezTo>
                    <a:pt x="195" y="26"/>
                    <a:pt x="199" y="30"/>
                    <a:pt x="199" y="39"/>
                  </a:cubicBezTo>
                  <a:cubicBezTo>
                    <a:pt x="199" y="40"/>
                    <a:pt x="199" y="44"/>
                    <a:pt x="197" y="53"/>
                  </a:cubicBezTo>
                  <a:lnTo>
                    <a:pt x="92" y="470"/>
                  </a:lnTo>
                  <a:cubicBezTo>
                    <a:pt x="84" y="500"/>
                    <a:pt x="83" y="505"/>
                    <a:pt x="21" y="505"/>
                  </a:cubicBezTo>
                  <a:cubicBezTo>
                    <a:pt x="9" y="505"/>
                    <a:pt x="0" y="505"/>
                    <a:pt x="0" y="521"/>
                  </a:cubicBezTo>
                  <a:cubicBezTo>
                    <a:pt x="0" y="530"/>
                    <a:pt x="9" y="530"/>
                    <a:pt x="12" y="530"/>
                  </a:cubicBezTo>
                  <a:cubicBezTo>
                    <a:pt x="33" y="530"/>
                    <a:pt x="88" y="528"/>
                    <a:pt x="111" y="528"/>
                  </a:cubicBezTo>
                  <a:cubicBezTo>
                    <a:pt x="127" y="528"/>
                    <a:pt x="144" y="528"/>
                    <a:pt x="160" y="528"/>
                  </a:cubicBezTo>
                  <a:cubicBezTo>
                    <a:pt x="178" y="528"/>
                    <a:pt x="194" y="530"/>
                    <a:pt x="209" y="530"/>
                  </a:cubicBezTo>
                  <a:cubicBezTo>
                    <a:pt x="216" y="530"/>
                    <a:pt x="225" y="530"/>
                    <a:pt x="225" y="514"/>
                  </a:cubicBezTo>
                  <a:cubicBezTo>
                    <a:pt x="225" y="505"/>
                    <a:pt x="218" y="505"/>
                    <a:pt x="204" y="505"/>
                  </a:cubicBezTo>
                  <a:cubicBezTo>
                    <a:pt x="176" y="505"/>
                    <a:pt x="153" y="505"/>
                    <a:pt x="153" y="491"/>
                  </a:cubicBezTo>
                  <a:cubicBezTo>
                    <a:pt x="153" y="488"/>
                    <a:pt x="155" y="484"/>
                    <a:pt x="157" y="479"/>
                  </a:cubicBezTo>
                  <a:lnTo>
                    <a:pt x="204" y="285"/>
                  </a:lnTo>
                  <a:moveTo>
                    <a:pt x="260" y="53"/>
                  </a:moveTo>
                  <a:cubicBezTo>
                    <a:pt x="268" y="26"/>
                    <a:pt x="269" y="25"/>
                    <a:pt x="301" y="25"/>
                  </a:cubicBezTo>
                  <a:lnTo>
                    <a:pt x="377" y="25"/>
                  </a:lnTo>
                  <a:cubicBezTo>
                    <a:pt x="440" y="25"/>
                    <a:pt x="482" y="46"/>
                    <a:pt x="482" y="99"/>
                  </a:cubicBezTo>
                  <a:cubicBezTo>
                    <a:pt x="482" y="129"/>
                    <a:pt x="466" y="195"/>
                    <a:pt x="436" y="224"/>
                  </a:cubicBezTo>
                  <a:cubicBezTo>
                    <a:pt x="398" y="259"/>
                    <a:pt x="350" y="264"/>
                    <a:pt x="317" y="264"/>
                  </a:cubicBezTo>
                  <a:lnTo>
                    <a:pt x="208" y="264"/>
                  </a:lnTo>
                  <a:lnTo>
                    <a:pt x="260" y="53"/>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6" name="Google Shape;586;p62"/>
            <p:cNvSpPr/>
            <p:nvPr/>
          </p:nvSpPr>
          <p:spPr>
            <a:xfrm>
              <a:off x="3126600" y="2259360"/>
              <a:ext cx="143280" cy="133560"/>
            </a:xfrm>
            <a:custGeom>
              <a:avLst/>
              <a:gdLst/>
              <a:ahLst/>
              <a:cxnLst/>
              <a:rect l="l" t="t" r="r" b="b"/>
              <a:pathLst>
                <a:path w="398" h="371" extrusionOk="0">
                  <a:moveTo>
                    <a:pt x="341" y="44"/>
                  </a:moveTo>
                  <a:cubicBezTo>
                    <a:pt x="341" y="26"/>
                    <a:pt x="341" y="19"/>
                    <a:pt x="384" y="19"/>
                  </a:cubicBezTo>
                  <a:lnTo>
                    <a:pt x="398" y="19"/>
                  </a:lnTo>
                  <a:lnTo>
                    <a:pt x="398" y="0"/>
                  </a:lnTo>
                  <a:cubicBezTo>
                    <a:pt x="370" y="2"/>
                    <a:pt x="334" y="2"/>
                    <a:pt x="315" y="2"/>
                  </a:cubicBezTo>
                  <a:cubicBezTo>
                    <a:pt x="296" y="2"/>
                    <a:pt x="260" y="2"/>
                    <a:pt x="232" y="0"/>
                  </a:cubicBezTo>
                  <a:lnTo>
                    <a:pt x="232" y="19"/>
                  </a:lnTo>
                  <a:lnTo>
                    <a:pt x="246" y="19"/>
                  </a:lnTo>
                  <a:cubicBezTo>
                    <a:pt x="289" y="19"/>
                    <a:pt x="289" y="25"/>
                    <a:pt x="289" y="44"/>
                  </a:cubicBezTo>
                  <a:lnTo>
                    <a:pt x="289" y="169"/>
                  </a:lnTo>
                  <a:lnTo>
                    <a:pt x="107" y="169"/>
                  </a:lnTo>
                  <a:lnTo>
                    <a:pt x="107" y="44"/>
                  </a:lnTo>
                  <a:cubicBezTo>
                    <a:pt x="107" y="26"/>
                    <a:pt x="109" y="19"/>
                    <a:pt x="151" y="19"/>
                  </a:cubicBezTo>
                  <a:lnTo>
                    <a:pt x="164" y="19"/>
                  </a:lnTo>
                  <a:lnTo>
                    <a:pt x="164" y="0"/>
                  </a:lnTo>
                  <a:cubicBezTo>
                    <a:pt x="137" y="2"/>
                    <a:pt x="102" y="2"/>
                    <a:pt x="83" y="2"/>
                  </a:cubicBezTo>
                  <a:cubicBezTo>
                    <a:pt x="62" y="2"/>
                    <a:pt x="26" y="2"/>
                    <a:pt x="0" y="0"/>
                  </a:cubicBezTo>
                  <a:lnTo>
                    <a:pt x="0" y="19"/>
                  </a:lnTo>
                  <a:lnTo>
                    <a:pt x="12" y="19"/>
                  </a:lnTo>
                  <a:cubicBezTo>
                    <a:pt x="55" y="19"/>
                    <a:pt x="56" y="25"/>
                    <a:pt x="56" y="44"/>
                  </a:cubicBezTo>
                  <a:lnTo>
                    <a:pt x="56" y="327"/>
                  </a:lnTo>
                  <a:cubicBezTo>
                    <a:pt x="56" y="347"/>
                    <a:pt x="55" y="352"/>
                    <a:pt x="12" y="352"/>
                  </a:cubicBezTo>
                  <a:lnTo>
                    <a:pt x="0" y="352"/>
                  </a:lnTo>
                  <a:lnTo>
                    <a:pt x="0" y="371"/>
                  </a:lnTo>
                  <a:cubicBezTo>
                    <a:pt x="26" y="370"/>
                    <a:pt x="62" y="370"/>
                    <a:pt x="81" y="370"/>
                  </a:cubicBezTo>
                  <a:cubicBezTo>
                    <a:pt x="102" y="370"/>
                    <a:pt x="137" y="370"/>
                    <a:pt x="164" y="371"/>
                  </a:cubicBezTo>
                  <a:lnTo>
                    <a:pt x="164" y="352"/>
                  </a:lnTo>
                  <a:lnTo>
                    <a:pt x="151" y="352"/>
                  </a:lnTo>
                  <a:cubicBezTo>
                    <a:pt x="109" y="352"/>
                    <a:pt x="107" y="347"/>
                    <a:pt x="107" y="327"/>
                  </a:cubicBezTo>
                  <a:lnTo>
                    <a:pt x="107" y="188"/>
                  </a:lnTo>
                  <a:lnTo>
                    <a:pt x="289" y="188"/>
                  </a:lnTo>
                  <a:lnTo>
                    <a:pt x="289" y="327"/>
                  </a:lnTo>
                  <a:cubicBezTo>
                    <a:pt x="289" y="347"/>
                    <a:pt x="289" y="352"/>
                    <a:pt x="246" y="352"/>
                  </a:cubicBezTo>
                  <a:lnTo>
                    <a:pt x="232" y="352"/>
                  </a:lnTo>
                  <a:lnTo>
                    <a:pt x="232" y="371"/>
                  </a:lnTo>
                  <a:cubicBezTo>
                    <a:pt x="260" y="370"/>
                    <a:pt x="296" y="370"/>
                    <a:pt x="315" y="370"/>
                  </a:cubicBezTo>
                  <a:cubicBezTo>
                    <a:pt x="334" y="370"/>
                    <a:pt x="370" y="370"/>
                    <a:pt x="398" y="371"/>
                  </a:cubicBezTo>
                  <a:lnTo>
                    <a:pt x="398" y="352"/>
                  </a:lnTo>
                  <a:lnTo>
                    <a:pt x="384" y="352"/>
                  </a:lnTo>
                  <a:cubicBezTo>
                    <a:pt x="341" y="352"/>
                    <a:pt x="341" y="347"/>
                    <a:pt x="341" y="327"/>
                  </a:cubicBezTo>
                  <a:lnTo>
                    <a:pt x="341" y="44"/>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7" name="Google Shape;587;p62"/>
            <p:cNvSpPr/>
            <p:nvPr/>
          </p:nvSpPr>
          <p:spPr>
            <a:xfrm>
              <a:off x="3326760" y="2142360"/>
              <a:ext cx="11880" cy="279000"/>
            </a:xfrm>
            <a:custGeom>
              <a:avLst/>
              <a:gdLst/>
              <a:ahLst/>
              <a:cxnLst/>
              <a:rect l="l" t="t" r="r" b="b"/>
              <a:pathLst>
                <a:path w="33" h="775" extrusionOk="0">
                  <a:moveTo>
                    <a:pt x="33" y="28"/>
                  </a:moveTo>
                  <a:cubicBezTo>
                    <a:pt x="33" y="14"/>
                    <a:pt x="33" y="0"/>
                    <a:pt x="16" y="0"/>
                  </a:cubicBezTo>
                  <a:cubicBezTo>
                    <a:pt x="0" y="0"/>
                    <a:pt x="0" y="14"/>
                    <a:pt x="0" y="28"/>
                  </a:cubicBezTo>
                  <a:lnTo>
                    <a:pt x="0" y="746"/>
                  </a:lnTo>
                  <a:cubicBezTo>
                    <a:pt x="0" y="761"/>
                    <a:pt x="0" y="775"/>
                    <a:pt x="16" y="775"/>
                  </a:cubicBezTo>
                  <a:cubicBezTo>
                    <a:pt x="33" y="775"/>
                    <a:pt x="33" y="761"/>
                    <a:pt x="33" y="746"/>
                  </a:cubicBezTo>
                  <a:lnTo>
                    <a:pt x="33" y="28"/>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8" name="Google Shape;588;p62"/>
            <p:cNvSpPr/>
            <p:nvPr/>
          </p:nvSpPr>
          <p:spPr>
            <a:xfrm>
              <a:off x="3426840" y="2225880"/>
              <a:ext cx="106560" cy="128520"/>
            </a:xfrm>
            <a:custGeom>
              <a:avLst/>
              <a:gdLst/>
              <a:ahLst/>
              <a:cxnLst/>
              <a:rect l="l" t="t" r="r" b="b"/>
              <a:pathLst>
                <a:path w="296" h="357" extrusionOk="0">
                  <a:moveTo>
                    <a:pt x="65" y="180"/>
                  </a:moveTo>
                  <a:cubicBezTo>
                    <a:pt x="65" y="53"/>
                    <a:pt x="128" y="19"/>
                    <a:pt x="169" y="19"/>
                  </a:cubicBezTo>
                  <a:cubicBezTo>
                    <a:pt x="176" y="19"/>
                    <a:pt x="225" y="19"/>
                    <a:pt x="253" y="48"/>
                  </a:cubicBezTo>
                  <a:cubicBezTo>
                    <a:pt x="220" y="51"/>
                    <a:pt x="216" y="74"/>
                    <a:pt x="216" y="85"/>
                  </a:cubicBezTo>
                  <a:cubicBezTo>
                    <a:pt x="216" y="104"/>
                    <a:pt x="231" y="120"/>
                    <a:pt x="252" y="120"/>
                  </a:cubicBezTo>
                  <a:cubicBezTo>
                    <a:pt x="273" y="120"/>
                    <a:pt x="289" y="106"/>
                    <a:pt x="289" y="83"/>
                  </a:cubicBezTo>
                  <a:cubicBezTo>
                    <a:pt x="289" y="30"/>
                    <a:pt x="229" y="0"/>
                    <a:pt x="169" y="0"/>
                  </a:cubicBezTo>
                  <a:cubicBezTo>
                    <a:pt x="72" y="0"/>
                    <a:pt x="0" y="85"/>
                    <a:pt x="0" y="180"/>
                  </a:cubicBezTo>
                  <a:cubicBezTo>
                    <a:pt x="0" y="280"/>
                    <a:pt x="77" y="357"/>
                    <a:pt x="167" y="357"/>
                  </a:cubicBezTo>
                  <a:cubicBezTo>
                    <a:pt x="271" y="357"/>
                    <a:pt x="296" y="264"/>
                    <a:pt x="296" y="255"/>
                  </a:cubicBezTo>
                  <a:cubicBezTo>
                    <a:pt x="296" y="248"/>
                    <a:pt x="289" y="248"/>
                    <a:pt x="287" y="248"/>
                  </a:cubicBezTo>
                  <a:cubicBezTo>
                    <a:pt x="280" y="248"/>
                    <a:pt x="278" y="252"/>
                    <a:pt x="276" y="255"/>
                  </a:cubicBezTo>
                  <a:cubicBezTo>
                    <a:pt x="253" y="327"/>
                    <a:pt x="202" y="338"/>
                    <a:pt x="174" y="338"/>
                  </a:cubicBezTo>
                  <a:cubicBezTo>
                    <a:pt x="134" y="338"/>
                    <a:pt x="65" y="305"/>
                    <a:pt x="65" y="180"/>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89" name="Google Shape;589;p62"/>
            <p:cNvSpPr/>
            <p:nvPr/>
          </p:nvSpPr>
          <p:spPr>
            <a:xfrm>
              <a:off x="3549240" y="2225880"/>
              <a:ext cx="124200" cy="128520"/>
            </a:xfrm>
            <a:custGeom>
              <a:avLst/>
              <a:gdLst/>
              <a:ahLst/>
              <a:cxnLst/>
              <a:rect l="l" t="t" r="r" b="b"/>
              <a:pathLst>
                <a:path w="345" h="357" extrusionOk="0">
                  <a:moveTo>
                    <a:pt x="345" y="181"/>
                  </a:moveTo>
                  <a:cubicBezTo>
                    <a:pt x="345" y="83"/>
                    <a:pt x="266" y="0"/>
                    <a:pt x="172" y="0"/>
                  </a:cubicBezTo>
                  <a:cubicBezTo>
                    <a:pt x="76" y="0"/>
                    <a:pt x="0" y="85"/>
                    <a:pt x="0" y="181"/>
                  </a:cubicBezTo>
                  <a:cubicBezTo>
                    <a:pt x="0" y="282"/>
                    <a:pt x="81" y="357"/>
                    <a:pt x="172" y="357"/>
                  </a:cubicBezTo>
                  <a:cubicBezTo>
                    <a:pt x="266" y="357"/>
                    <a:pt x="345" y="280"/>
                    <a:pt x="345" y="181"/>
                  </a:cubicBezTo>
                  <a:moveTo>
                    <a:pt x="172" y="338"/>
                  </a:moveTo>
                  <a:cubicBezTo>
                    <a:pt x="139" y="338"/>
                    <a:pt x="106" y="320"/>
                    <a:pt x="84" y="285"/>
                  </a:cubicBezTo>
                  <a:cubicBezTo>
                    <a:pt x="65" y="252"/>
                    <a:pt x="65" y="204"/>
                    <a:pt x="65" y="176"/>
                  </a:cubicBezTo>
                  <a:cubicBezTo>
                    <a:pt x="65" y="146"/>
                    <a:pt x="65" y="104"/>
                    <a:pt x="83" y="69"/>
                  </a:cubicBezTo>
                  <a:cubicBezTo>
                    <a:pt x="104" y="33"/>
                    <a:pt x="141" y="18"/>
                    <a:pt x="172" y="18"/>
                  </a:cubicBezTo>
                  <a:cubicBezTo>
                    <a:pt x="206" y="18"/>
                    <a:pt x="239" y="33"/>
                    <a:pt x="259" y="67"/>
                  </a:cubicBezTo>
                  <a:cubicBezTo>
                    <a:pt x="280" y="100"/>
                    <a:pt x="280" y="146"/>
                    <a:pt x="280" y="176"/>
                  </a:cubicBezTo>
                  <a:cubicBezTo>
                    <a:pt x="280" y="204"/>
                    <a:pt x="280" y="246"/>
                    <a:pt x="262" y="280"/>
                  </a:cubicBezTo>
                  <a:cubicBezTo>
                    <a:pt x="246" y="315"/>
                    <a:pt x="211" y="338"/>
                    <a:pt x="172" y="338"/>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0" name="Google Shape;590;p62"/>
            <p:cNvSpPr/>
            <p:nvPr/>
          </p:nvSpPr>
          <p:spPr>
            <a:xfrm>
              <a:off x="3689640" y="2225880"/>
              <a:ext cx="91800" cy="128520"/>
            </a:xfrm>
            <a:custGeom>
              <a:avLst/>
              <a:gdLst/>
              <a:ahLst/>
              <a:cxnLst/>
              <a:rect l="l" t="t" r="r" b="b"/>
              <a:pathLst>
                <a:path w="255" h="357" extrusionOk="0">
                  <a:moveTo>
                    <a:pt x="136" y="197"/>
                  </a:moveTo>
                  <a:cubicBezTo>
                    <a:pt x="153" y="201"/>
                    <a:pt x="216" y="213"/>
                    <a:pt x="216" y="269"/>
                  </a:cubicBezTo>
                  <a:cubicBezTo>
                    <a:pt x="216" y="308"/>
                    <a:pt x="190" y="340"/>
                    <a:pt x="128" y="340"/>
                  </a:cubicBezTo>
                  <a:cubicBezTo>
                    <a:pt x="63" y="340"/>
                    <a:pt x="35" y="296"/>
                    <a:pt x="21" y="229"/>
                  </a:cubicBezTo>
                  <a:cubicBezTo>
                    <a:pt x="19" y="220"/>
                    <a:pt x="18" y="217"/>
                    <a:pt x="11" y="217"/>
                  </a:cubicBezTo>
                  <a:cubicBezTo>
                    <a:pt x="0" y="217"/>
                    <a:pt x="0" y="222"/>
                    <a:pt x="0" y="236"/>
                  </a:cubicBezTo>
                  <a:lnTo>
                    <a:pt x="0" y="338"/>
                  </a:lnTo>
                  <a:cubicBezTo>
                    <a:pt x="0" y="352"/>
                    <a:pt x="0" y="357"/>
                    <a:pt x="9" y="357"/>
                  </a:cubicBezTo>
                  <a:cubicBezTo>
                    <a:pt x="12" y="357"/>
                    <a:pt x="14" y="356"/>
                    <a:pt x="28" y="342"/>
                  </a:cubicBezTo>
                  <a:cubicBezTo>
                    <a:pt x="30" y="340"/>
                    <a:pt x="30" y="338"/>
                    <a:pt x="44" y="324"/>
                  </a:cubicBezTo>
                  <a:cubicBezTo>
                    <a:pt x="77" y="356"/>
                    <a:pt x="113" y="357"/>
                    <a:pt x="128" y="357"/>
                  </a:cubicBezTo>
                  <a:cubicBezTo>
                    <a:pt x="218" y="357"/>
                    <a:pt x="255" y="305"/>
                    <a:pt x="255" y="248"/>
                  </a:cubicBezTo>
                  <a:cubicBezTo>
                    <a:pt x="255" y="208"/>
                    <a:pt x="231" y="185"/>
                    <a:pt x="222" y="174"/>
                  </a:cubicBezTo>
                  <a:cubicBezTo>
                    <a:pt x="195" y="150"/>
                    <a:pt x="165" y="144"/>
                    <a:pt x="134" y="137"/>
                  </a:cubicBezTo>
                  <a:cubicBezTo>
                    <a:pt x="90" y="129"/>
                    <a:pt x="37" y="120"/>
                    <a:pt x="37" y="74"/>
                  </a:cubicBezTo>
                  <a:cubicBezTo>
                    <a:pt x="37" y="46"/>
                    <a:pt x="58" y="14"/>
                    <a:pt x="125" y="14"/>
                  </a:cubicBezTo>
                  <a:cubicBezTo>
                    <a:pt x="209" y="14"/>
                    <a:pt x="215" y="85"/>
                    <a:pt x="216" y="109"/>
                  </a:cubicBezTo>
                  <a:cubicBezTo>
                    <a:pt x="216" y="116"/>
                    <a:pt x="224" y="116"/>
                    <a:pt x="225" y="116"/>
                  </a:cubicBezTo>
                  <a:cubicBezTo>
                    <a:pt x="236" y="116"/>
                    <a:pt x="236" y="113"/>
                    <a:pt x="236" y="97"/>
                  </a:cubicBezTo>
                  <a:lnTo>
                    <a:pt x="236" y="19"/>
                  </a:lnTo>
                  <a:cubicBezTo>
                    <a:pt x="236" y="5"/>
                    <a:pt x="236" y="0"/>
                    <a:pt x="227" y="0"/>
                  </a:cubicBezTo>
                  <a:cubicBezTo>
                    <a:pt x="224" y="0"/>
                    <a:pt x="222" y="0"/>
                    <a:pt x="211" y="9"/>
                  </a:cubicBezTo>
                  <a:cubicBezTo>
                    <a:pt x="209" y="12"/>
                    <a:pt x="201" y="19"/>
                    <a:pt x="197" y="21"/>
                  </a:cubicBezTo>
                  <a:cubicBezTo>
                    <a:pt x="169" y="0"/>
                    <a:pt x="136" y="0"/>
                    <a:pt x="125" y="0"/>
                  </a:cubicBezTo>
                  <a:cubicBezTo>
                    <a:pt x="30" y="0"/>
                    <a:pt x="0" y="53"/>
                    <a:pt x="0" y="95"/>
                  </a:cubicBezTo>
                  <a:cubicBezTo>
                    <a:pt x="0" y="123"/>
                    <a:pt x="12" y="144"/>
                    <a:pt x="33" y="162"/>
                  </a:cubicBezTo>
                  <a:cubicBezTo>
                    <a:pt x="58" y="181"/>
                    <a:pt x="81" y="187"/>
                    <a:pt x="136" y="197"/>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1" name="Google Shape;591;p62"/>
            <p:cNvSpPr/>
            <p:nvPr/>
          </p:nvSpPr>
          <p:spPr>
            <a:xfrm>
              <a:off x="3848040" y="2154240"/>
              <a:ext cx="115200" cy="200160"/>
            </a:xfrm>
            <a:custGeom>
              <a:avLst/>
              <a:gdLst/>
              <a:ahLst/>
              <a:cxnLst/>
              <a:rect l="l" t="t" r="r" b="b"/>
              <a:pathLst>
                <a:path w="320" h="556" extrusionOk="0">
                  <a:moveTo>
                    <a:pt x="320" y="158"/>
                  </a:moveTo>
                  <a:cubicBezTo>
                    <a:pt x="320" y="107"/>
                    <a:pt x="306" y="0"/>
                    <a:pt x="227" y="0"/>
                  </a:cubicBezTo>
                  <a:cubicBezTo>
                    <a:pt x="120" y="0"/>
                    <a:pt x="0" y="218"/>
                    <a:pt x="0" y="396"/>
                  </a:cubicBezTo>
                  <a:cubicBezTo>
                    <a:pt x="0" y="470"/>
                    <a:pt x="23" y="556"/>
                    <a:pt x="93" y="556"/>
                  </a:cubicBezTo>
                  <a:cubicBezTo>
                    <a:pt x="202" y="556"/>
                    <a:pt x="320" y="333"/>
                    <a:pt x="320" y="158"/>
                  </a:cubicBezTo>
                  <a:moveTo>
                    <a:pt x="83" y="266"/>
                  </a:moveTo>
                  <a:cubicBezTo>
                    <a:pt x="95" y="217"/>
                    <a:pt x="111" y="153"/>
                    <a:pt x="143" y="99"/>
                  </a:cubicBezTo>
                  <a:cubicBezTo>
                    <a:pt x="164" y="60"/>
                    <a:pt x="192" y="18"/>
                    <a:pt x="227" y="18"/>
                  </a:cubicBezTo>
                  <a:cubicBezTo>
                    <a:pt x="266" y="18"/>
                    <a:pt x="269" y="67"/>
                    <a:pt x="269" y="111"/>
                  </a:cubicBezTo>
                  <a:cubicBezTo>
                    <a:pt x="269" y="150"/>
                    <a:pt x="264" y="188"/>
                    <a:pt x="245" y="266"/>
                  </a:cubicBezTo>
                  <a:lnTo>
                    <a:pt x="83" y="266"/>
                  </a:lnTo>
                  <a:moveTo>
                    <a:pt x="238" y="290"/>
                  </a:moveTo>
                  <a:cubicBezTo>
                    <a:pt x="229" y="326"/>
                    <a:pt x="213" y="393"/>
                    <a:pt x="183" y="447"/>
                  </a:cubicBezTo>
                  <a:cubicBezTo>
                    <a:pt x="157" y="500"/>
                    <a:pt x="127" y="539"/>
                    <a:pt x="93" y="539"/>
                  </a:cubicBezTo>
                  <a:cubicBezTo>
                    <a:pt x="67" y="539"/>
                    <a:pt x="51" y="516"/>
                    <a:pt x="51" y="444"/>
                  </a:cubicBezTo>
                  <a:cubicBezTo>
                    <a:pt x="51" y="412"/>
                    <a:pt x="56" y="366"/>
                    <a:pt x="76" y="290"/>
                  </a:cubicBezTo>
                  <a:lnTo>
                    <a:pt x="238" y="290"/>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2" name="Google Shape;592;p62"/>
            <p:cNvSpPr/>
            <p:nvPr/>
          </p:nvSpPr>
          <p:spPr>
            <a:xfrm>
              <a:off x="3992040" y="2145240"/>
              <a:ext cx="79920" cy="84960"/>
            </a:xfrm>
            <a:custGeom>
              <a:avLst/>
              <a:gdLst/>
              <a:ahLst/>
              <a:cxnLst/>
              <a:rect l="l" t="t" r="r" b="b"/>
              <a:pathLst>
                <a:path w="222" h="236" extrusionOk="0">
                  <a:moveTo>
                    <a:pt x="128" y="118"/>
                  </a:moveTo>
                  <a:cubicBezTo>
                    <a:pt x="172" y="99"/>
                    <a:pt x="192" y="90"/>
                    <a:pt x="206" y="85"/>
                  </a:cubicBezTo>
                  <a:cubicBezTo>
                    <a:pt x="216" y="79"/>
                    <a:pt x="222" y="77"/>
                    <a:pt x="222" y="67"/>
                  </a:cubicBezTo>
                  <a:cubicBezTo>
                    <a:pt x="222" y="58"/>
                    <a:pt x="215" y="49"/>
                    <a:pt x="204" y="49"/>
                  </a:cubicBezTo>
                  <a:cubicBezTo>
                    <a:pt x="201" y="49"/>
                    <a:pt x="199" y="49"/>
                    <a:pt x="194" y="55"/>
                  </a:cubicBezTo>
                  <a:lnTo>
                    <a:pt x="120" y="104"/>
                  </a:lnTo>
                  <a:lnTo>
                    <a:pt x="127" y="23"/>
                  </a:lnTo>
                  <a:cubicBezTo>
                    <a:pt x="128" y="14"/>
                    <a:pt x="127" y="0"/>
                    <a:pt x="111" y="0"/>
                  </a:cubicBezTo>
                  <a:cubicBezTo>
                    <a:pt x="104" y="0"/>
                    <a:pt x="93" y="4"/>
                    <a:pt x="93" y="16"/>
                  </a:cubicBezTo>
                  <a:cubicBezTo>
                    <a:pt x="93" y="21"/>
                    <a:pt x="97" y="37"/>
                    <a:pt x="97" y="42"/>
                  </a:cubicBezTo>
                  <a:cubicBezTo>
                    <a:pt x="99" y="53"/>
                    <a:pt x="102" y="92"/>
                    <a:pt x="102" y="104"/>
                  </a:cubicBezTo>
                  <a:lnTo>
                    <a:pt x="28" y="55"/>
                  </a:lnTo>
                  <a:cubicBezTo>
                    <a:pt x="23" y="51"/>
                    <a:pt x="21" y="49"/>
                    <a:pt x="18" y="49"/>
                  </a:cubicBezTo>
                  <a:cubicBezTo>
                    <a:pt x="7" y="49"/>
                    <a:pt x="0" y="58"/>
                    <a:pt x="0" y="67"/>
                  </a:cubicBezTo>
                  <a:cubicBezTo>
                    <a:pt x="0" y="77"/>
                    <a:pt x="7" y="81"/>
                    <a:pt x="12" y="83"/>
                  </a:cubicBezTo>
                  <a:lnTo>
                    <a:pt x="93" y="118"/>
                  </a:lnTo>
                  <a:cubicBezTo>
                    <a:pt x="49" y="137"/>
                    <a:pt x="28" y="144"/>
                    <a:pt x="16" y="151"/>
                  </a:cubicBezTo>
                  <a:cubicBezTo>
                    <a:pt x="5" y="155"/>
                    <a:pt x="0" y="158"/>
                    <a:pt x="0" y="167"/>
                  </a:cubicBezTo>
                  <a:cubicBezTo>
                    <a:pt x="0" y="178"/>
                    <a:pt x="7" y="185"/>
                    <a:pt x="18" y="185"/>
                  </a:cubicBezTo>
                  <a:cubicBezTo>
                    <a:pt x="21" y="185"/>
                    <a:pt x="21" y="185"/>
                    <a:pt x="28" y="181"/>
                  </a:cubicBezTo>
                  <a:lnTo>
                    <a:pt x="102" y="130"/>
                  </a:lnTo>
                  <a:lnTo>
                    <a:pt x="93" y="218"/>
                  </a:lnTo>
                  <a:cubicBezTo>
                    <a:pt x="93" y="231"/>
                    <a:pt x="104" y="236"/>
                    <a:pt x="111" y="236"/>
                  </a:cubicBezTo>
                  <a:cubicBezTo>
                    <a:pt x="118" y="236"/>
                    <a:pt x="128" y="231"/>
                    <a:pt x="128" y="218"/>
                  </a:cubicBezTo>
                  <a:cubicBezTo>
                    <a:pt x="128" y="213"/>
                    <a:pt x="125" y="197"/>
                    <a:pt x="125" y="192"/>
                  </a:cubicBezTo>
                  <a:cubicBezTo>
                    <a:pt x="123" y="183"/>
                    <a:pt x="120" y="143"/>
                    <a:pt x="120" y="130"/>
                  </a:cubicBezTo>
                  <a:lnTo>
                    <a:pt x="185" y="174"/>
                  </a:lnTo>
                  <a:cubicBezTo>
                    <a:pt x="199" y="185"/>
                    <a:pt x="199" y="185"/>
                    <a:pt x="204" y="185"/>
                  </a:cubicBezTo>
                  <a:cubicBezTo>
                    <a:pt x="215" y="185"/>
                    <a:pt x="222" y="178"/>
                    <a:pt x="222" y="167"/>
                  </a:cubicBezTo>
                  <a:cubicBezTo>
                    <a:pt x="222" y="157"/>
                    <a:pt x="215" y="155"/>
                    <a:pt x="209" y="151"/>
                  </a:cubicBezTo>
                  <a:lnTo>
                    <a:pt x="128" y="118"/>
                  </a:lnTo>
                  <a:close/>
                </a:path>
              </a:pathLst>
            </a:custGeom>
            <a:solidFill>
              <a:srgbClr val="000000"/>
            </a:solidFill>
            <a:ln>
              <a:noFill/>
            </a:ln>
          </p:spPr>
          <p:txBody>
            <a:bodyPr spcFirstLastPara="1" wrap="square" lIns="81625" tIns="36250" rIns="81625" bIns="3625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3" name="Google Shape;593;p62"/>
            <p:cNvSpPr/>
            <p:nvPr/>
          </p:nvSpPr>
          <p:spPr>
            <a:xfrm>
              <a:off x="4118760" y="2142360"/>
              <a:ext cx="65160" cy="279000"/>
            </a:xfrm>
            <a:custGeom>
              <a:avLst/>
              <a:gdLst/>
              <a:ahLst/>
              <a:cxnLst/>
              <a:rect l="l" t="t" r="r" b="b"/>
              <a:pathLst>
                <a:path w="181" h="775" extrusionOk="0">
                  <a:moveTo>
                    <a:pt x="181" y="387"/>
                  </a:moveTo>
                  <a:cubicBezTo>
                    <a:pt x="181" y="327"/>
                    <a:pt x="172" y="234"/>
                    <a:pt x="130" y="146"/>
                  </a:cubicBezTo>
                  <a:cubicBezTo>
                    <a:pt x="83" y="51"/>
                    <a:pt x="16" y="0"/>
                    <a:pt x="7" y="0"/>
                  </a:cubicBezTo>
                  <a:cubicBezTo>
                    <a:pt x="4" y="0"/>
                    <a:pt x="0" y="4"/>
                    <a:pt x="0" y="7"/>
                  </a:cubicBezTo>
                  <a:cubicBezTo>
                    <a:pt x="0" y="11"/>
                    <a:pt x="0" y="12"/>
                    <a:pt x="14" y="26"/>
                  </a:cubicBezTo>
                  <a:cubicBezTo>
                    <a:pt x="92" y="102"/>
                    <a:pt x="136" y="225"/>
                    <a:pt x="136" y="387"/>
                  </a:cubicBezTo>
                  <a:cubicBezTo>
                    <a:pt x="136" y="519"/>
                    <a:pt x="107" y="657"/>
                    <a:pt x="11" y="753"/>
                  </a:cubicBezTo>
                  <a:cubicBezTo>
                    <a:pt x="0" y="764"/>
                    <a:pt x="0" y="766"/>
                    <a:pt x="0" y="768"/>
                  </a:cubicBezTo>
                  <a:cubicBezTo>
                    <a:pt x="0" y="773"/>
                    <a:pt x="4" y="775"/>
                    <a:pt x="7" y="775"/>
                  </a:cubicBezTo>
                  <a:cubicBezTo>
                    <a:pt x="16" y="775"/>
                    <a:pt x="86" y="722"/>
                    <a:pt x="132" y="623"/>
                  </a:cubicBezTo>
                  <a:cubicBezTo>
                    <a:pt x="172" y="539"/>
                    <a:pt x="181" y="452"/>
                    <a:pt x="181" y="387"/>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grpSp>
      <p:grpSp>
        <p:nvGrpSpPr>
          <p:cNvPr id="594" name="Google Shape;594;p62"/>
          <p:cNvGrpSpPr/>
          <p:nvPr/>
        </p:nvGrpSpPr>
        <p:grpSpPr>
          <a:xfrm>
            <a:off x="6386782" y="497671"/>
            <a:ext cx="1288263" cy="229895"/>
            <a:chOff x="7040880" y="548640"/>
            <a:chExt cx="1420200" cy="253440"/>
          </a:xfrm>
        </p:grpSpPr>
        <p:sp>
          <p:nvSpPr>
            <p:cNvPr id="595" name="Google Shape;595;p62"/>
            <p:cNvSpPr/>
            <p:nvPr/>
          </p:nvSpPr>
          <p:spPr>
            <a:xfrm>
              <a:off x="7045920" y="562680"/>
              <a:ext cx="1401120" cy="226080"/>
            </a:xfrm>
            <a:custGeom>
              <a:avLst/>
              <a:gdLst/>
              <a:ahLst/>
              <a:cxnLst/>
              <a:rect l="l" t="t" r="r" b="b"/>
              <a:pathLst>
                <a:path w="3892" h="628" extrusionOk="0">
                  <a:moveTo>
                    <a:pt x="1945" y="628"/>
                  </a:moveTo>
                  <a:lnTo>
                    <a:pt x="0" y="628"/>
                  </a:lnTo>
                  <a:lnTo>
                    <a:pt x="0" y="0"/>
                  </a:lnTo>
                  <a:lnTo>
                    <a:pt x="3892" y="0"/>
                  </a:lnTo>
                  <a:lnTo>
                    <a:pt x="3892" y="628"/>
                  </a:lnTo>
                  <a:lnTo>
                    <a:pt x="1945" y="628"/>
                  </a:lnTo>
                  <a:close/>
                </a:path>
              </a:pathLst>
            </a:custGeom>
            <a:solidFill>
              <a:srgbClr val="FFFFFF"/>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596" name="Google Shape;596;p62"/>
            <p:cNvSpPr/>
            <p:nvPr/>
          </p:nvSpPr>
          <p:spPr>
            <a:xfrm>
              <a:off x="7040880" y="548640"/>
              <a:ext cx="175680" cy="200160"/>
            </a:xfrm>
            <a:custGeom>
              <a:avLst/>
              <a:gdLst/>
              <a:ahLst/>
              <a:cxnLst/>
              <a:rect l="l" t="t" r="r" b="b"/>
              <a:pathLst>
                <a:path w="488"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4"/>
                    <a:pt x="65" y="553"/>
                    <a:pt x="72" y="553"/>
                  </a:cubicBezTo>
                  <a:cubicBezTo>
                    <a:pt x="95" y="553"/>
                    <a:pt x="136" y="554"/>
                    <a:pt x="160" y="556"/>
                  </a:cubicBezTo>
                  <a:lnTo>
                    <a:pt x="160" y="532"/>
                  </a:lnTo>
                  <a:cubicBezTo>
                    <a:pt x="118" y="530"/>
                    <a:pt x="100" y="510"/>
                    <a:pt x="100" y="491"/>
                  </a:cubicBezTo>
                  <a:cubicBezTo>
                    <a:pt x="100" y="488"/>
                    <a:pt x="100" y="484"/>
                    <a:pt x="104" y="473"/>
                  </a:cubicBezTo>
                  <a:lnTo>
                    <a:pt x="220" y="113"/>
                  </a:lnTo>
                  <a:lnTo>
                    <a:pt x="343" y="495"/>
                  </a:lnTo>
                  <a:cubicBezTo>
                    <a:pt x="347" y="505"/>
                    <a:pt x="347" y="507"/>
                    <a:pt x="347" y="509"/>
                  </a:cubicBezTo>
                  <a:cubicBezTo>
                    <a:pt x="347" y="532"/>
                    <a:pt x="301" y="532"/>
                    <a:pt x="282" y="532"/>
                  </a:cubicBezTo>
                  <a:lnTo>
                    <a:pt x="282" y="556"/>
                  </a:lnTo>
                  <a:cubicBezTo>
                    <a:pt x="308" y="553"/>
                    <a:pt x="363" y="553"/>
                    <a:pt x="393" y="553"/>
                  </a:cubicBezTo>
                  <a:cubicBezTo>
                    <a:pt x="422" y="553"/>
                    <a:pt x="458" y="554"/>
                    <a:pt x="488" y="556"/>
                  </a:cubicBezTo>
                  <a:lnTo>
                    <a:pt x="488" y="532"/>
                  </a:lnTo>
                  <a:cubicBezTo>
                    <a:pt x="430" y="532"/>
                    <a:pt x="428" y="526"/>
                    <a:pt x="417" y="498"/>
                  </a:cubicBezTo>
                  <a:lnTo>
                    <a:pt x="262" y="16"/>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7" name="Google Shape;597;p62"/>
            <p:cNvSpPr/>
            <p:nvPr/>
          </p:nvSpPr>
          <p:spPr>
            <a:xfrm>
              <a:off x="7317720" y="605520"/>
              <a:ext cx="247680" cy="145800"/>
            </a:xfrm>
            <a:custGeom>
              <a:avLst/>
              <a:gdLst/>
              <a:ahLst/>
              <a:cxnLst/>
              <a:rect l="l" t="t" r="r" b="b"/>
              <a:pathLst>
                <a:path w="688" h="405" extrusionOk="0">
                  <a:moveTo>
                    <a:pt x="604" y="218"/>
                  </a:moveTo>
                  <a:cubicBezTo>
                    <a:pt x="562" y="252"/>
                    <a:pt x="540" y="283"/>
                    <a:pt x="533" y="292"/>
                  </a:cubicBezTo>
                  <a:cubicBezTo>
                    <a:pt x="500" y="347"/>
                    <a:pt x="493" y="396"/>
                    <a:pt x="493" y="396"/>
                  </a:cubicBezTo>
                  <a:cubicBezTo>
                    <a:pt x="493" y="405"/>
                    <a:pt x="502" y="405"/>
                    <a:pt x="509" y="405"/>
                  </a:cubicBezTo>
                  <a:cubicBezTo>
                    <a:pt x="521" y="405"/>
                    <a:pt x="523" y="403"/>
                    <a:pt x="526" y="391"/>
                  </a:cubicBezTo>
                  <a:cubicBezTo>
                    <a:pt x="544" y="313"/>
                    <a:pt x="590" y="248"/>
                    <a:pt x="678" y="213"/>
                  </a:cubicBezTo>
                  <a:cubicBezTo>
                    <a:pt x="687" y="209"/>
                    <a:pt x="688" y="208"/>
                    <a:pt x="688" y="202"/>
                  </a:cubicBezTo>
                  <a:cubicBezTo>
                    <a:pt x="688" y="197"/>
                    <a:pt x="683" y="195"/>
                    <a:pt x="683" y="194"/>
                  </a:cubicBezTo>
                  <a:cubicBezTo>
                    <a:pt x="648" y="181"/>
                    <a:pt x="555" y="143"/>
                    <a:pt x="525" y="12"/>
                  </a:cubicBezTo>
                  <a:cubicBezTo>
                    <a:pt x="523" y="2"/>
                    <a:pt x="521" y="0"/>
                    <a:pt x="509" y="0"/>
                  </a:cubicBezTo>
                  <a:cubicBezTo>
                    <a:pt x="502" y="0"/>
                    <a:pt x="493" y="0"/>
                    <a:pt x="493" y="9"/>
                  </a:cubicBezTo>
                  <a:cubicBezTo>
                    <a:pt x="493" y="11"/>
                    <a:pt x="500" y="60"/>
                    <a:pt x="533" y="113"/>
                  </a:cubicBezTo>
                  <a:cubicBezTo>
                    <a:pt x="547" y="136"/>
                    <a:pt x="570" y="162"/>
                    <a:pt x="604" y="187"/>
                  </a:cubicBezTo>
                  <a:lnTo>
                    <a:pt x="28" y="187"/>
                  </a:lnTo>
                  <a:cubicBezTo>
                    <a:pt x="14" y="187"/>
                    <a:pt x="0" y="187"/>
                    <a:pt x="0" y="202"/>
                  </a:cubicBezTo>
                  <a:cubicBezTo>
                    <a:pt x="0" y="218"/>
                    <a:pt x="14" y="218"/>
                    <a:pt x="28" y="218"/>
                  </a:cubicBezTo>
                  <a:lnTo>
                    <a:pt x="604" y="218"/>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8" name="Google Shape;598;p62"/>
            <p:cNvSpPr/>
            <p:nvPr/>
          </p:nvSpPr>
          <p:spPr>
            <a:xfrm>
              <a:off x="7649280" y="624600"/>
              <a:ext cx="145800" cy="177480"/>
            </a:xfrm>
            <a:custGeom>
              <a:avLst/>
              <a:gdLst/>
              <a:ahLst/>
              <a:cxnLst/>
              <a:rect l="l" t="t" r="r" b="b"/>
              <a:pathLst>
                <a:path w="405" h="493" extrusionOk="0">
                  <a:moveTo>
                    <a:pt x="60" y="438"/>
                  </a:moveTo>
                  <a:cubicBezTo>
                    <a:pt x="53" y="465"/>
                    <a:pt x="53" y="470"/>
                    <a:pt x="18" y="470"/>
                  </a:cubicBezTo>
                  <a:cubicBezTo>
                    <a:pt x="9" y="470"/>
                    <a:pt x="0" y="470"/>
                    <a:pt x="0" y="484"/>
                  </a:cubicBezTo>
                  <a:cubicBezTo>
                    <a:pt x="0" y="491"/>
                    <a:pt x="4" y="493"/>
                    <a:pt x="11" y="493"/>
                  </a:cubicBezTo>
                  <a:cubicBezTo>
                    <a:pt x="32" y="493"/>
                    <a:pt x="53" y="491"/>
                    <a:pt x="76" y="491"/>
                  </a:cubicBezTo>
                  <a:cubicBezTo>
                    <a:pt x="100" y="491"/>
                    <a:pt x="127" y="493"/>
                    <a:pt x="151" y="493"/>
                  </a:cubicBezTo>
                  <a:cubicBezTo>
                    <a:pt x="157" y="493"/>
                    <a:pt x="165" y="493"/>
                    <a:pt x="165" y="479"/>
                  </a:cubicBezTo>
                  <a:cubicBezTo>
                    <a:pt x="165" y="470"/>
                    <a:pt x="158" y="470"/>
                    <a:pt x="148" y="470"/>
                  </a:cubicBezTo>
                  <a:cubicBezTo>
                    <a:pt x="109" y="470"/>
                    <a:pt x="109" y="465"/>
                    <a:pt x="109" y="458"/>
                  </a:cubicBezTo>
                  <a:cubicBezTo>
                    <a:pt x="109" y="447"/>
                    <a:pt x="141" y="322"/>
                    <a:pt x="146" y="303"/>
                  </a:cubicBezTo>
                  <a:cubicBezTo>
                    <a:pt x="157" y="324"/>
                    <a:pt x="178" y="352"/>
                    <a:pt x="218" y="352"/>
                  </a:cubicBezTo>
                  <a:cubicBezTo>
                    <a:pt x="308" y="352"/>
                    <a:pt x="405" y="238"/>
                    <a:pt x="405" y="125"/>
                  </a:cubicBezTo>
                  <a:cubicBezTo>
                    <a:pt x="405" y="51"/>
                    <a:pt x="361" y="0"/>
                    <a:pt x="303" y="0"/>
                  </a:cubicBezTo>
                  <a:cubicBezTo>
                    <a:pt x="264" y="0"/>
                    <a:pt x="225" y="28"/>
                    <a:pt x="201" y="58"/>
                  </a:cubicBezTo>
                  <a:cubicBezTo>
                    <a:pt x="192" y="16"/>
                    <a:pt x="158" y="0"/>
                    <a:pt x="130" y="0"/>
                  </a:cubicBezTo>
                  <a:cubicBezTo>
                    <a:pt x="95" y="0"/>
                    <a:pt x="79" y="30"/>
                    <a:pt x="72" y="44"/>
                  </a:cubicBezTo>
                  <a:cubicBezTo>
                    <a:pt x="60" y="70"/>
                    <a:pt x="49" y="118"/>
                    <a:pt x="49" y="120"/>
                  </a:cubicBezTo>
                  <a:cubicBezTo>
                    <a:pt x="49" y="127"/>
                    <a:pt x="56" y="127"/>
                    <a:pt x="58" y="127"/>
                  </a:cubicBezTo>
                  <a:cubicBezTo>
                    <a:pt x="67" y="127"/>
                    <a:pt x="67" y="127"/>
                    <a:pt x="72" y="109"/>
                  </a:cubicBezTo>
                  <a:cubicBezTo>
                    <a:pt x="84" y="55"/>
                    <a:pt x="100" y="18"/>
                    <a:pt x="129" y="18"/>
                  </a:cubicBezTo>
                  <a:cubicBezTo>
                    <a:pt x="141" y="18"/>
                    <a:pt x="151" y="23"/>
                    <a:pt x="151" y="53"/>
                  </a:cubicBezTo>
                  <a:cubicBezTo>
                    <a:pt x="151" y="70"/>
                    <a:pt x="150" y="79"/>
                    <a:pt x="146" y="92"/>
                  </a:cubicBezTo>
                  <a:lnTo>
                    <a:pt x="60" y="438"/>
                  </a:lnTo>
                  <a:moveTo>
                    <a:pt x="197" y="100"/>
                  </a:moveTo>
                  <a:cubicBezTo>
                    <a:pt x="202" y="79"/>
                    <a:pt x="224" y="58"/>
                    <a:pt x="238" y="46"/>
                  </a:cubicBezTo>
                  <a:cubicBezTo>
                    <a:pt x="264" y="23"/>
                    <a:pt x="287" y="18"/>
                    <a:pt x="299" y="18"/>
                  </a:cubicBezTo>
                  <a:cubicBezTo>
                    <a:pt x="331" y="18"/>
                    <a:pt x="350" y="44"/>
                    <a:pt x="350" y="90"/>
                  </a:cubicBezTo>
                  <a:cubicBezTo>
                    <a:pt x="350" y="136"/>
                    <a:pt x="324" y="225"/>
                    <a:pt x="310" y="255"/>
                  </a:cubicBezTo>
                  <a:cubicBezTo>
                    <a:pt x="283" y="308"/>
                    <a:pt x="246" y="334"/>
                    <a:pt x="218" y="334"/>
                  </a:cubicBezTo>
                  <a:cubicBezTo>
                    <a:pt x="165" y="334"/>
                    <a:pt x="157" y="269"/>
                    <a:pt x="157" y="266"/>
                  </a:cubicBezTo>
                  <a:cubicBezTo>
                    <a:pt x="157" y="264"/>
                    <a:pt x="157" y="262"/>
                    <a:pt x="158" y="253"/>
                  </a:cubicBezTo>
                  <a:lnTo>
                    <a:pt x="197" y="100"/>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599" name="Google Shape;599;p62"/>
            <p:cNvSpPr/>
            <p:nvPr/>
          </p:nvSpPr>
          <p:spPr>
            <a:xfrm>
              <a:off x="7876080" y="585360"/>
              <a:ext cx="185760" cy="186120"/>
            </a:xfrm>
            <a:custGeom>
              <a:avLst/>
              <a:gdLst/>
              <a:ahLst/>
              <a:cxnLst/>
              <a:rect l="l" t="t" r="r" b="b"/>
              <a:pathLst>
                <a:path w="516" h="517" extrusionOk="0">
                  <a:moveTo>
                    <a:pt x="275" y="275"/>
                  </a:moveTo>
                  <a:lnTo>
                    <a:pt x="491" y="275"/>
                  </a:lnTo>
                  <a:cubicBezTo>
                    <a:pt x="502" y="275"/>
                    <a:pt x="516" y="275"/>
                    <a:pt x="516" y="259"/>
                  </a:cubicBezTo>
                  <a:cubicBezTo>
                    <a:pt x="516" y="243"/>
                    <a:pt x="502" y="243"/>
                    <a:pt x="491" y="243"/>
                  </a:cubicBezTo>
                  <a:lnTo>
                    <a:pt x="275" y="243"/>
                  </a:lnTo>
                  <a:lnTo>
                    <a:pt x="275" y="26"/>
                  </a:lnTo>
                  <a:cubicBezTo>
                    <a:pt x="275" y="14"/>
                    <a:pt x="275" y="0"/>
                    <a:pt x="259" y="0"/>
                  </a:cubicBezTo>
                  <a:cubicBezTo>
                    <a:pt x="243" y="0"/>
                    <a:pt x="243" y="14"/>
                    <a:pt x="243" y="26"/>
                  </a:cubicBezTo>
                  <a:lnTo>
                    <a:pt x="243" y="243"/>
                  </a:lnTo>
                  <a:lnTo>
                    <a:pt x="26" y="243"/>
                  </a:lnTo>
                  <a:cubicBezTo>
                    <a:pt x="14" y="243"/>
                    <a:pt x="0" y="243"/>
                    <a:pt x="0" y="259"/>
                  </a:cubicBezTo>
                  <a:cubicBezTo>
                    <a:pt x="0" y="275"/>
                    <a:pt x="14" y="275"/>
                    <a:pt x="26" y="275"/>
                  </a:cubicBezTo>
                  <a:lnTo>
                    <a:pt x="243" y="275"/>
                  </a:lnTo>
                  <a:lnTo>
                    <a:pt x="243" y="491"/>
                  </a:lnTo>
                  <a:cubicBezTo>
                    <a:pt x="243" y="502"/>
                    <a:pt x="243" y="517"/>
                    <a:pt x="259" y="517"/>
                  </a:cubicBezTo>
                  <a:cubicBezTo>
                    <a:pt x="275" y="517"/>
                    <a:pt x="275" y="502"/>
                    <a:pt x="275" y="491"/>
                  </a:cubicBezTo>
                  <a:lnTo>
                    <a:pt x="275" y="275"/>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0" name="Google Shape;600;p62"/>
            <p:cNvSpPr/>
            <p:nvPr/>
          </p:nvSpPr>
          <p:spPr>
            <a:xfrm>
              <a:off x="8146080" y="627840"/>
              <a:ext cx="150840" cy="123480"/>
            </a:xfrm>
            <a:custGeom>
              <a:avLst/>
              <a:gdLst/>
              <a:ahLst/>
              <a:cxnLst/>
              <a:rect l="l" t="t" r="r" b="b"/>
              <a:pathLst>
                <a:path w="419" h="343" extrusionOk="0">
                  <a:moveTo>
                    <a:pt x="185" y="46"/>
                  </a:moveTo>
                  <a:lnTo>
                    <a:pt x="273" y="46"/>
                  </a:lnTo>
                  <a:cubicBezTo>
                    <a:pt x="246" y="160"/>
                    <a:pt x="239" y="194"/>
                    <a:pt x="239" y="246"/>
                  </a:cubicBezTo>
                  <a:cubicBezTo>
                    <a:pt x="239" y="257"/>
                    <a:pt x="239" y="278"/>
                    <a:pt x="246" y="304"/>
                  </a:cubicBezTo>
                  <a:cubicBezTo>
                    <a:pt x="253" y="340"/>
                    <a:pt x="262" y="343"/>
                    <a:pt x="275" y="343"/>
                  </a:cubicBezTo>
                  <a:cubicBezTo>
                    <a:pt x="290" y="343"/>
                    <a:pt x="306" y="329"/>
                    <a:pt x="306" y="313"/>
                  </a:cubicBezTo>
                  <a:cubicBezTo>
                    <a:pt x="306" y="310"/>
                    <a:pt x="306" y="308"/>
                    <a:pt x="301" y="297"/>
                  </a:cubicBezTo>
                  <a:cubicBezTo>
                    <a:pt x="278" y="241"/>
                    <a:pt x="278" y="190"/>
                    <a:pt x="278" y="169"/>
                  </a:cubicBezTo>
                  <a:cubicBezTo>
                    <a:pt x="278" y="127"/>
                    <a:pt x="283" y="86"/>
                    <a:pt x="292" y="46"/>
                  </a:cubicBezTo>
                  <a:lnTo>
                    <a:pt x="382" y="46"/>
                  </a:lnTo>
                  <a:cubicBezTo>
                    <a:pt x="391" y="46"/>
                    <a:pt x="419" y="46"/>
                    <a:pt x="419" y="19"/>
                  </a:cubicBezTo>
                  <a:cubicBezTo>
                    <a:pt x="419" y="0"/>
                    <a:pt x="403" y="0"/>
                    <a:pt x="389" y="0"/>
                  </a:cubicBezTo>
                  <a:lnTo>
                    <a:pt x="129" y="0"/>
                  </a:lnTo>
                  <a:cubicBezTo>
                    <a:pt x="111" y="0"/>
                    <a:pt x="81" y="0"/>
                    <a:pt x="48" y="37"/>
                  </a:cubicBezTo>
                  <a:cubicBezTo>
                    <a:pt x="19" y="67"/>
                    <a:pt x="0" y="102"/>
                    <a:pt x="0" y="106"/>
                  </a:cubicBezTo>
                  <a:cubicBezTo>
                    <a:pt x="0" y="107"/>
                    <a:pt x="0" y="114"/>
                    <a:pt x="9" y="114"/>
                  </a:cubicBezTo>
                  <a:cubicBezTo>
                    <a:pt x="16" y="114"/>
                    <a:pt x="18" y="111"/>
                    <a:pt x="21" y="106"/>
                  </a:cubicBezTo>
                  <a:cubicBezTo>
                    <a:pt x="60" y="46"/>
                    <a:pt x="106" y="46"/>
                    <a:pt x="120" y="46"/>
                  </a:cubicBezTo>
                  <a:lnTo>
                    <a:pt x="165" y="46"/>
                  </a:lnTo>
                  <a:cubicBezTo>
                    <a:pt x="139" y="139"/>
                    <a:pt x="99" y="232"/>
                    <a:pt x="65" y="304"/>
                  </a:cubicBezTo>
                  <a:cubicBezTo>
                    <a:pt x="60" y="315"/>
                    <a:pt x="60" y="317"/>
                    <a:pt x="60" y="322"/>
                  </a:cubicBezTo>
                  <a:cubicBezTo>
                    <a:pt x="60" y="338"/>
                    <a:pt x="72" y="343"/>
                    <a:pt x="81" y="343"/>
                  </a:cubicBezTo>
                  <a:cubicBezTo>
                    <a:pt x="106" y="343"/>
                    <a:pt x="111" y="322"/>
                    <a:pt x="120" y="292"/>
                  </a:cubicBezTo>
                  <a:cubicBezTo>
                    <a:pt x="132" y="257"/>
                    <a:pt x="132" y="255"/>
                    <a:pt x="141" y="216"/>
                  </a:cubicBezTo>
                  <a:lnTo>
                    <a:pt x="185" y="46"/>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1" name="Google Shape;601;p62"/>
            <p:cNvSpPr/>
            <p:nvPr/>
          </p:nvSpPr>
          <p:spPr>
            <a:xfrm>
              <a:off x="8328600" y="579600"/>
              <a:ext cx="132480" cy="10080"/>
            </a:xfrm>
            <a:custGeom>
              <a:avLst/>
              <a:gdLst/>
              <a:ahLst/>
              <a:cxnLst/>
              <a:rect l="l" t="t" r="r" b="b"/>
              <a:pathLst>
                <a:path w="368" h="28" extrusionOk="0">
                  <a:moveTo>
                    <a:pt x="347" y="28"/>
                  </a:moveTo>
                  <a:cubicBezTo>
                    <a:pt x="354" y="28"/>
                    <a:pt x="368" y="28"/>
                    <a:pt x="368" y="14"/>
                  </a:cubicBezTo>
                  <a:cubicBezTo>
                    <a:pt x="368" y="0"/>
                    <a:pt x="356" y="0"/>
                    <a:pt x="347" y="0"/>
                  </a:cubicBezTo>
                  <a:lnTo>
                    <a:pt x="21" y="0"/>
                  </a:lnTo>
                  <a:cubicBezTo>
                    <a:pt x="12" y="0"/>
                    <a:pt x="0" y="0"/>
                    <a:pt x="0" y="14"/>
                  </a:cubicBezTo>
                  <a:cubicBezTo>
                    <a:pt x="0" y="28"/>
                    <a:pt x="12" y="28"/>
                    <a:pt x="21" y="28"/>
                  </a:cubicBezTo>
                  <a:lnTo>
                    <a:pt x="347" y="28"/>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grpSp>
      <p:grpSp>
        <p:nvGrpSpPr>
          <p:cNvPr id="602" name="Google Shape;602;p62"/>
          <p:cNvGrpSpPr/>
          <p:nvPr/>
        </p:nvGrpSpPr>
        <p:grpSpPr>
          <a:xfrm>
            <a:off x="331781" y="3649590"/>
            <a:ext cx="2046853" cy="230549"/>
            <a:chOff x="365760" y="4023360"/>
            <a:chExt cx="2256480" cy="254160"/>
          </a:xfrm>
        </p:grpSpPr>
        <p:sp>
          <p:nvSpPr>
            <p:cNvPr id="603" name="Google Shape;603;p62"/>
            <p:cNvSpPr/>
            <p:nvPr/>
          </p:nvSpPr>
          <p:spPr>
            <a:xfrm>
              <a:off x="368280" y="4037400"/>
              <a:ext cx="2239920" cy="226440"/>
            </a:xfrm>
            <a:custGeom>
              <a:avLst/>
              <a:gdLst/>
              <a:ahLst/>
              <a:cxnLst/>
              <a:rect l="l" t="t" r="r" b="b"/>
              <a:pathLst>
                <a:path w="6222" h="629" extrusionOk="0">
                  <a:moveTo>
                    <a:pt x="3112" y="629"/>
                  </a:moveTo>
                  <a:lnTo>
                    <a:pt x="0" y="629"/>
                  </a:lnTo>
                  <a:lnTo>
                    <a:pt x="0" y="0"/>
                  </a:lnTo>
                  <a:lnTo>
                    <a:pt x="6222" y="0"/>
                  </a:lnTo>
                  <a:lnTo>
                    <a:pt x="6222" y="629"/>
                  </a:lnTo>
                  <a:lnTo>
                    <a:pt x="3112" y="629"/>
                  </a:lnTo>
                  <a:close/>
                </a:path>
              </a:pathLst>
            </a:custGeom>
            <a:solidFill>
              <a:srgbClr val="FFFFFF"/>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604" name="Google Shape;604;p62"/>
            <p:cNvSpPr/>
            <p:nvPr/>
          </p:nvSpPr>
          <p:spPr>
            <a:xfrm>
              <a:off x="365760" y="4088519"/>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5"/>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3" y="335"/>
                    <a:pt x="364" y="335"/>
                    <a:pt x="363" y="335"/>
                  </a:cubicBezTo>
                  <a:cubicBezTo>
                    <a:pt x="338" y="335"/>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5"/>
                    <a:pt x="127" y="335"/>
                  </a:cubicBezTo>
                  <a:cubicBezTo>
                    <a:pt x="81" y="335"/>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5" name="Google Shape;605;p62"/>
            <p:cNvSpPr/>
            <p:nvPr/>
          </p:nvSpPr>
          <p:spPr>
            <a:xfrm>
              <a:off x="541440" y="4114800"/>
              <a:ext cx="135000" cy="139320"/>
            </a:xfrm>
            <a:custGeom>
              <a:avLst/>
              <a:gdLst/>
              <a:ahLst/>
              <a:cxnLst/>
              <a:rect l="l" t="t" r="r" b="b"/>
              <a:pathLst>
                <a:path w="375"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6"/>
                    <a:pt x="33" y="386"/>
                    <a:pt x="51" y="386"/>
                  </a:cubicBezTo>
                  <a:cubicBezTo>
                    <a:pt x="69" y="386"/>
                    <a:pt x="107" y="387"/>
                    <a:pt x="114" y="387"/>
                  </a:cubicBezTo>
                  <a:lnTo>
                    <a:pt x="114" y="368"/>
                  </a:lnTo>
                  <a:cubicBezTo>
                    <a:pt x="86" y="368"/>
                    <a:pt x="76" y="354"/>
                    <a:pt x="76" y="342"/>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6"/>
                    <a:pt x="308" y="386"/>
                  </a:cubicBezTo>
                  <a:cubicBezTo>
                    <a:pt x="331" y="386"/>
                    <a:pt x="370" y="387"/>
                    <a:pt x="375" y="387"/>
                  </a:cubicBezTo>
                  <a:lnTo>
                    <a:pt x="375" y="368"/>
                  </a:lnTo>
                  <a:cubicBezTo>
                    <a:pt x="341" y="368"/>
                    <a:pt x="333" y="368"/>
                    <a:pt x="324" y="347"/>
                  </a:cubicBezTo>
                  <a:lnTo>
                    <a:pt x="202" y="11"/>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6" name="Google Shape;606;p62"/>
            <p:cNvSpPr/>
            <p:nvPr/>
          </p:nvSpPr>
          <p:spPr>
            <a:xfrm>
              <a:off x="791640" y="4082400"/>
              <a:ext cx="186120" cy="119880"/>
            </a:xfrm>
            <a:custGeom>
              <a:avLst/>
              <a:gdLst/>
              <a:ahLst/>
              <a:cxnLst/>
              <a:rect l="l" t="t" r="r" b="b"/>
              <a:pathLst>
                <a:path w="517" h="333" extrusionOk="0">
                  <a:moveTo>
                    <a:pt x="517" y="25"/>
                  </a:moveTo>
                  <a:cubicBezTo>
                    <a:pt x="517" y="7"/>
                    <a:pt x="512" y="0"/>
                    <a:pt x="507" y="0"/>
                  </a:cubicBezTo>
                  <a:cubicBezTo>
                    <a:pt x="503" y="0"/>
                    <a:pt x="496" y="4"/>
                    <a:pt x="496" y="21"/>
                  </a:cubicBezTo>
                  <a:cubicBezTo>
                    <a:pt x="493" y="86"/>
                    <a:pt x="438" y="123"/>
                    <a:pt x="387" y="123"/>
                  </a:cubicBezTo>
                  <a:cubicBezTo>
                    <a:pt x="341" y="123"/>
                    <a:pt x="305" y="95"/>
                    <a:pt x="264" y="65"/>
                  </a:cubicBezTo>
                  <a:cubicBezTo>
                    <a:pt x="224" y="32"/>
                    <a:pt x="181" y="0"/>
                    <a:pt x="130" y="0"/>
                  </a:cubicBezTo>
                  <a:cubicBezTo>
                    <a:pt x="53" y="0"/>
                    <a:pt x="0" y="69"/>
                    <a:pt x="0" y="141"/>
                  </a:cubicBezTo>
                  <a:cubicBezTo>
                    <a:pt x="0" y="165"/>
                    <a:pt x="11" y="165"/>
                    <a:pt x="11" y="165"/>
                  </a:cubicBezTo>
                  <a:cubicBezTo>
                    <a:pt x="19" y="165"/>
                    <a:pt x="21" y="150"/>
                    <a:pt x="21" y="148"/>
                  </a:cubicBezTo>
                  <a:cubicBezTo>
                    <a:pt x="26" y="72"/>
                    <a:pt x="88" y="44"/>
                    <a:pt x="130" y="44"/>
                  </a:cubicBezTo>
                  <a:cubicBezTo>
                    <a:pt x="176" y="44"/>
                    <a:pt x="213" y="70"/>
                    <a:pt x="253" y="102"/>
                  </a:cubicBezTo>
                  <a:cubicBezTo>
                    <a:pt x="296" y="134"/>
                    <a:pt x="336" y="167"/>
                    <a:pt x="387" y="167"/>
                  </a:cubicBezTo>
                  <a:cubicBezTo>
                    <a:pt x="465" y="167"/>
                    <a:pt x="517" y="99"/>
                    <a:pt x="517" y="25"/>
                  </a:cubicBezTo>
                  <a:moveTo>
                    <a:pt x="28" y="301"/>
                  </a:moveTo>
                  <a:cubicBezTo>
                    <a:pt x="16" y="301"/>
                    <a:pt x="0" y="301"/>
                    <a:pt x="0" y="317"/>
                  </a:cubicBezTo>
                  <a:cubicBezTo>
                    <a:pt x="0" y="333"/>
                    <a:pt x="14" y="333"/>
                    <a:pt x="26" y="333"/>
                  </a:cubicBezTo>
                  <a:lnTo>
                    <a:pt x="491" y="333"/>
                  </a:lnTo>
                  <a:cubicBezTo>
                    <a:pt x="503" y="333"/>
                    <a:pt x="517" y="333"/>
                    <a:pt x="517" y="317"/>
                  </a:cubicBezTo>
                  <a:cubicBezTo>
                    <a:pt x="517" y="301"/>
                    <a:pt x="503" y="301"/>
                    <a:pt x="489" y="301"/>
                  </a:cubicBezTo>
                  <a:lnTo>
                    <a:pt x="28" y="301"/>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7" name="Google Shape;607;p62"/>
            <p:cNvSpPr/>
            <p:nvPr/>
          </p:nvSpPr>
          <p:spPr>
            <a:xfrm>
              <a:off x="1093320" y="4136040"/>
              <a:ext cx="170280" cy="11880"/>
            </a:xfrm>
            <a:custGeom>
              <a:avLst/>
              <a:gdLst/>
              <a:ahLst/>
              <a:cxnLst/>
              <a:rect l="l" t="t" r="r" b="b"/>
              <a:pathLst>
                <a:path w="473" h="33" extrusionOk="0">
                  <a:moveTo>
                    <a:pt x="447" y="33"/>
                  </a:moveTo>
                  <a:cubicBezTo>
                    <a:pt x="459" y="33"/>
                    <a:pt x="473" y="33"/>
                    <a:pt x="473" y="16"/>
                  </a:cubicBezTo>
                  <a:cubicBezTo>
                    <a:pt x="473" y="0"/>
                    <a:pt x="459" y="0"/>
                    <a:pt x="447" y="0"/>
                  </a:cubicBezTo>
                  <a:lnTo>
                    <a:pt x="26" y="0"/>
                  </a:lnTo>
                  <a:cubicBezTo>
                    <a:pt x="14" y="0"/>
                    <a:pt x="0" y="0"/>
                    <a:pt x="0" y="16"/>
                  </a:cubicBezTo>
                  <a:cubicBezTo>
                    <a:pt x="0" y="33"/>
                    <a:pt x="14" y="33"/>
                    <a:pt x="26" y="33"/>
                  </a:cubicBezTo>
                  <a:lnTo>
                    <a:pt x="447" y="33"/>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8" name="Google Shape;608;p62"/>
            <p:cNvSpPr/>
            <p:nvPr/>
          </p:nvSpPr>
          <p:spPr>
            <a:xfrm>
              <a:off x="1297800" y="4088519"/>
              <a:ext cx="156600" cy="126720"/>
            </a:xfrm>
            <a:custGeom>
              <a:avLst/>
              <a:gdLst/>
              <a:ahLst/>
              <a:cxnLst/>
              <a:rect l="l" t="t" r="r" b="b"/>
              <a:pathLst>
                <a:path w="435" h="352" extrusionOk="0">
                  <a:moveTo>
                    <a:pt x="338" y="160"/>
                  </a:moveTo>
                  <a:cubicBezTo>
                    <a:pt x="338" y="39"/>
                    <a:pt x="266" y="0"/>
                    <a:pt x="209" y="0"/>
                  </a:cubicBezTo>
                  <a:cubicBezTo>
                    <a:pt x="102" y="0"/>
                    <a:pt x="0" y="111"/>
                    <a:pt x="0" y="220"/>
                  </a:cubicBezTo>
                  <a:cubicBezTo>
                    <a:pt x="0" y="292"/>
                    <a:pt x="46" y="352"/>
                    <a:pt x="125" y="352"/>
                  </a:cubicBezTo>
                  <a:cubicBezTo>
                    <a:pt x="174" y="352"/>
                    <a:pt x="231" y="335"/>
                    <a:pt x="290" y="287"/>
                  </a:cubicBezTo>
                  <a:cubicBezTo>
                    <a:pt x="299" y="327"/>
                    <a:pt x="326" y="352"/>
                    <a:pt x="361" y="352"/>
                  </a:cubicBezTo>
                  <a:cubicBezTo>
                    <a:pt x="401" y="352"/>
                    <a:pt x="426" y="310"/>
                    <a:pt x="426" y="298"/>
                  </a:cubicBezTo>
                  <a:cubicBezTo>
                    <a:pt x="426" y="292"/>
                    <a:pt x="421" y="289"/>
                    <a:pt x="415" y="289"/>
                  </a:cubicBezTo>
                  <a:cubicBezTo>
                    <a:pt x="410" y="289"/>
                    <a:pt x="408" y="292"/>
                    <a:pt x="407" y="298"/>
                  </a:cubicBezTo>
                  <a:cubicBezTo>
                    <a:pt x="393" y="335"/>
                    <a:pt x="364" y="335"/>
                    <a:pt x="363" y="335"/>
                  </a:cubicBezTo>
                  <a:cubicBezTo>
                    <a:pt x="338" y="335"/>
                    <a:pt x="338" y="275"/>
                    <a:pt x="338" y="255"/>
                  </a:cubicBezTo>
                  <a:cubicBezTo>
                    <a:pt x="338" y="239"/>
                    <a:pt x="338" y="238"/>
                    <a:pt x="347" y="229"/>
                  </a:cubicBezTo>
                  <a:cubicBezTo>
                    <a:pt x="419" y="137"/>
                    <a:pt x="435" y="46"/>
                    <a:pt x="435" y="46"/>
                  </a:cubicBezTo>
                  <a:cubicBezTo>
                    <a:pt x="435" y="44"/>
                    <a:pt x="435" y="39"/>
                    <a:pt x="426" y="39"/>
                  </a:cubicBezTo>
                  <a:cubicBezTo>
                    <a:pt x="419" y="39"/>
                    <a:pt x="419" y="40"/>
                    <a:pt x="415" y="55"/>
                  </a:cubicBezTo>
                  <a:cubicBezTo>
                    <a:pt x="401" y="104"/>
                    <a:pt x="375" y="162"/>
                    <a:pt x="338" y="208"/>
                  </a:cubicBezTo>
                  <a:lnTo>
                    <a:pt x="338" y="160"/>
                  </a:lnTo>
                  <a:moveTo>
                    <a:pt x="287" y="266"/>
                  </a:moveTo>
                  <a:cubicBezTo>
                    <a:pt x="218" y="326"/>
                    <a:pt x="158" y="335"/>
                    <a:pt x="127" y="335"/>
                  </a:cubicBezTo>
                  <a:cubicBezTo>
                    <a:pt x="81" y="335"/>
                    <a:pt x="58" y="299"/>
                    <a:pt x="58" y="250"/>
                  </a:cubicBezTo>
                  <a:cubicBezTo>
                    <a:pt x="58" y="213"/>
                    <a:pt x="77" y="129"/>
                    <a:pt x="102" y="88"/>
                  </a:cubicBezTo>
                  <a:cubicBezTo>
                    <a:pt x="139" y="32"/>
                    <a:pt x="181" y="18"/>
                    <a:pt x="208" y="18"/>
                  </a:cubicBezTo>
                  <a:cubicBezTo>
                    <a:pt x="285" y="18"/>
                    <a:pt x="285" y="120"/>
                    <a:pt x="285" y="180"/>
                  </a:cubicBezTo>
                  <a:cubicBezTo>
                    <a:pt x="285" y="208"/>
                    <a:pt x="285" y="254"/>
                    <a:pt x="287" y="266"/>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09" name="Google Shape;609;p62"/>
            <p:cNvSpPr/>
            <p:nvPr/>
          </p:nvSpPr>
          <p:spPr>
            <a:xfrm>
              <a:off x="1501920" y="4111920"/>
              <a:ext cx="78120" cy="8280"/>
            </a:xfrm>
            <a:custGeom>
              <a:avLst/>
              <a:gdLst/>
              <a:ahLst/>
              <a:cxnLst/>
              <a:rect l="l" t="t" r="r" b="b"/>
              <a:pathLst>
                <a:path w="217" h="23" extrusionOk="0">
                  <a:moveTo>
                    <a:pt x="217" y="23"/>
                  </a:moveTo>
                  <a:lnTo>
                    <a:pt x="217" y="0"/>
                  </a:lnTo>
                  <a:lnTo>
                    <a:pt x="0" y="0"/>
                  </a:lnTo>
                  <a:lnTo>
                    <a:pt x="0" y="23"/>
                  </a:lnTo>
                  <a:lnTo>
                    <a:pt x="217" y="23"/>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0" name="Google Shape;610;p62"/>
            <p:cNvSpPr/>
            <p:nvPr/>
          </p:nvSpPr>
          <p:spPr>
            <a:xfrm>
              <a:off x="1473480" y="4138200"/>
              <a:ext cx="135720" cy="139320"/>
            </a:xfrm>
            <a:custGeom>
              <a:avLst/>
              <a:gdLst/>
              <a:ahLst/>
              <a:cxnLst/>
              <a:rect l="l" t="t" r="r" b="b"/>
              <a:pathLst>
                <a:path w="377" h="387" extrusionOk="0">
                  <a:moveTo>
                    <a:pt x="202" y="11"/>
                  </a:moveTo>
                  <a:cubicBezTo>
                    <a:pt x="199" y="0"/>
                    <a:pt x="194" y="0"/>
                    <a:pt x="188" y="0"/>
                  </a:cubicBezTo>
                  <a:cubicBezTo>
                    <a:pt x="178" y="0"/>
                    <a:pt x="176" y="4"/>
                    <a:pt x="172" y="12"/>
                  </a:cubicBezTo>
                  <a:lnTo>
                    <a:pt x="56" y="333"/>
                  </a:lnTo>
                  <a:cubicBezTo>
                    <a:pt x="46" y="361"/>
                    <a:pt x="23" y="368"/>
                    <a:pt x="0" y="368"/>
                  </a:cubicBezTo>
                  <a:lnTo>
                    <a:pt x="0" y="387"/>
                  </a:lnTo>
                  <a:cubicBezTo>
                    <a:pt x="18" y="386"/>
                    <a:pt x="33" y="386"/>
                    <a:pt x="51" y="386"/>
                  </a:cubicBezTo>
                  <a:cubicBezTo>
                    <a:pt x="69" y="386"/>
                    <a:pt x="107" y="387"/>
                    <a:pt x="116" y="387"/>
                  </a:cubicBezTo>
                  <a:lnTo>
                    <a:pt x="116" y="368"/>
                  </a:lnTo>
                  <a:cubicBezTo>
                    <a:pt x="86" y="368"/>
                    <a:pt x="76" y="354"/>
                    <a:pt x="76" y="342"/>
                  </a:cubicBezTo>
                  <a:cubicBezTo>
                    <a:pt x="76" y="338"/>
                    <a:pt x="76" y="338"/>
                    <a:pt x="77" y="331"/>
                  </a:cubicBezTo>
                  <a:lnTo>
                    <a:pt x="171" y="76"/>
                  </a:lnTo>
                  <a:lnTo>
                    <a:pt x="269" y="343"/>
                  </a:lnTo>
                  <a:cubicBezTo>
                    <a:pt x="271" y="350"/>
                    <a:pt x="271" y="352"/>
                    <a:pt x="271" y="352"/>
                  </a:cubicBezTo>
                  <a:cubicBezTo>
                    <a:pt x="271" y="368"/>
                    <a:pt x="241" y="368"/>
                    <a:pt x="227" y="368"/>
                  </a:cubicBezTo>
                  <a:lnTo>
                    <a:pt x="227" y="387"/>
                  </a:lnTo>
                  <a:cubicBezTo>
                    <a:pt x="253" y="387"/>
                    <a:pt x="289" y="386"/>
                    <a:pt x="308" y="386"/>
                  </a:cubicBezTo>
                  <a:cubicBezTo>
                    <a:pt x="331" y="386"/>
                    <a:pt x="370" y="387"/>
                    <a:pt x="377" y="387"/>
                  </a:cubicBezTo>
                  <a:lnTo>
                    <a:pt x="377" y="368"/>
                  </a:lnTo>
                  <a:cubicBezTo>
                    <a:pt x="341" y="368"/>
                    <a:pt x="333" y="368"/>
                    <a:pt x="324" y="347"/>
                  </a:cubicBezTo>
                  <a:lnTo>
                    <a:pt x="202" y="11"/>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1" name="Google Shape;611;p62"/>
            <p:cNvSpPr/>
            <p:nvPr/>
          </p:nvSpPr>
          <p:spPr>
            <a:xfrm>
              <a:off x="1722960" y="4082400"/>
              <a:ext cx="186120" cy="119880"/>
            </a:xfrm>
            <a:custGeom>
              <a:avLst/>
              <a:gdLst/>
              <a:ahLst/>
              <a:cxnLst/>
              <a:rect l="l" t="t" r="r" b="b"/>
              <a:pathLst>
                <a:path w="517" h="333" extrusionOk="0">
                  <a:moveTo>
                    <a:pt x="517" y="25"/>
                  </a:moveTo>
                  <a:cubicBezTo>
                    <a:pt x="517" y="7"/>
                    <a:pt x="512" y="0"/>
                    <a:pt x="507" y="0"/>
                  </a:cubicBezTo>
                  <a:cubicBezTo>
                    <a:pt x="503" y="0"/>
                    <a:pt x="496" y="4"/>
                    <a:pt x="496" y="21"/>
                  </a:cubicBezTo>
                  <a:cubicBezTo>
                    <a:pt x="493" y="86"/>
                    <a:pt x="438" y="123"/>
                    <a:pt x="387" y="123"/>
                  </a:cubicBezTo>
                  <a:cubicBezTo>
                    <a:pt x="341" y="123"/>
                    <a:pt x="305" y="95"/>
                    <a:pt x="264" y="65"/>
                  </a:cubicBezTo>
                  <a:cubicBezTo>
                    <a:pt x="224" y="32"/>
                    <a:pt x="181" y="0"/>
                    <a:pt x="130" y="0"/>
                  </a:cubicBezTo>
                  <a:cubicBezTo>
                    <a:pt x="53" y="0"/>
                    <a:pt x="0" y="69"/>
                    <a:pt x="0" y="141"/>
                  </a:cubicBezTo>
                  <a:cubicBezTo>
                    <a:pt x="0" y="165"/>
                    <a:pt x="11" y="165"/>
                    <a:pt x="11" y="165"/>
                  </a:cubicBezTo>
                  <a:cubicBezTo>
                    <a:pt x="19" y="165"/>
                    <a:pt x="21" y="150"/>
                    <a:pt x="21" y="148"/>
                  </a:cubicBezTo>
                  <a:cubicBezTo>
                    <a:pt x="26" y="72"/>
                    <a:pt x="88" y="44"/>
                    <a:pt x="130" y="44"/>
                  </a:cubicBezTo>
                  <a:cubicBezTo>
                    <a:pt x="176" y="44"/>
                    <a:pt x="213" y="70"/>
                    <a:pt x="253" y="102"/>
                  </a:cubicBezTo>
                  <a:cubicBezTo>
                    <a:pt x="296" y="134"/>
                    <a:pt x="336" y="167"/>
                    <a:pt x="387" y="167"/>
                  </a:cubicBezTo>
                  <a:cubicBezTo>
                    <a:pt x="465" y="167"/>
                    <a:pt x="517" y="99"/>
                    <a:pt x="517" y="25"/>
                  </a:cubicBezTo>
                  <a:moveTo>
                    <a:pt x="28" y="301"/>
                  </a:moveTo>
                  <a:cubicBezTo>
                    <a:pt x="16" y="301"/>
                    <a:pt x="0" y="301"/>
                    <a:pt x="0" y="317"/>
                  </a:cubicBezTo>
                  <a:cubicBezTo>
                    <a:pt x="0" y="333"/>
                    <a:pt x="14" y="333"/>
                    <a:pt x="26" y="333"/>
                  </a:cubicBezTo>
                  <a:lnTo>
                    <a:pt x="491" y="333"/>
                  </a:lnTo>
                  <a:cubicBezTo>
                    <a:pt x="503" y="333"/>
                    <a:pt x="517" y="333"/>
                    <a:pt x="517" y="317"/>
                  </a:cubicBezTo>
                  <a:cubicBezTo>
                    <a:pt x="517" y="301"/>
                    <a:pt x="503" y="301"/>
                    <a:pt x="489" y="301"/>
                  </a:cubicBezTo>
                  <a:lnTo>
                    <a:pt x="28" y="301"/>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2" name="Google Shape;612;p62"/>
            <p:cNvSpPr/>
            <p:nvPr/>
          </p:nvSpPr>
          <p:spPr>
            <a:xfrm>
              <a:off x="2012759" y="4025880"/>
              <a:ext cx="117720" cy="191880"/>
            </a:xfrm>
            <a:custGeom>
              <a:avLst/>
              <a:gdLst/>
              <a:ahLst/>
              <a:cxnLst/>
              <a:rect l="l" t="t" r="r" b="b"/>
              <a:pathLst>
                <a:path w="327" h="533" extrusionOk="0">
                  <a:moveTo>
                    <a:pt x="327" y="269"/>
                  </a:moveTo>
                  <a:cubicBezTo>
                    <a:pt x="327" y="206"/>
                    <a:pt x="324" y="144"/>
                    <a:pt x="296" y="86"/>
                  </a:cubicBezTo>
                  <a:cubicBezTo>
                    <a:pt x="261" y="12"/>
                    <a:pt x="197" y="0"/>
                    <a:pt x="164" y="0"/>
                  </a:cubicBezTo>
                  <a:cubicBezTo>
                    <a:pt x="118" y="0"/>
                    <a:pt x="60" y="19"/>
                    <a:pt x="28" y="92"/>
                  </a:cubicBezTo>
                  <a:cubicBezTo>
                    <a:pt x="4" y="146"/>
                    <a:pt x="0" y="206"/>
                    <a:pt x="0" y="269"/>
                  </a:cubicBezTo>
                  <a:cubicBezTo>
                    <a:pt x="0" y="327"/>
                    <a:pt x="4" y="396"/>
                    <a:pt x="35" y="456"/>
                  </a:cubicBezTo>
                  <a:cubicBezTo>
                    <a:pt x="69" y="518"/>
                    <a:pt x="125" y="533"/>
                    <a:pt x="164" y="533"/>
                  </a:cubicBezTo>
                  <a:cubicBezTo>
                    <a:pt x="206" y="533"/>
                    <a:pt x="264" y="518"/>
                    <a:pt x="299" y="444"/>
                  </a:cubicBezTo>
                  <a:cubicBezTo>
                    <a:pt x="324" y="391"/>
                    <a:pt x="327" y="329"/>
                    <a:pt x="327" y="269"/>
                  </a:cubicBezTo>
                  <a:moveTo>
                    <a:pt x="164" y="518"/>
                  </a:moveTo>
                  <a:cubicBezTo>
                    <a:pt x="134" y="518"/>
                    <a:pt x="86" y="498"/>
                    <a:pt x="72" y="423"/>
                  </a:cubicBezTo>
                  <a:cubicBezTo>
                    <a:pt x="65" y="377"/>
                    <a:pt x="65" y="305"/>
                    <a:pt x="65" y="259"/>
                  </a:cubicBezTo>
                  <a:cubicBezTo>
                    <a:pt x="65" y="210"/>
                    <a:pt x="65" y="158"/>
                    <a:pt x="70" y="116"/>
                  </a:cubicBezTo>
                  <a:cubicBezTo>
                    <a:pt x="86" y="25"/>
                    <a:pt x="144" y="18"/>
                    <a:pt x="164" y="18"/>
                  </a:cubicBezTo>
                  <a:cubicBezTo>
                    <a:pt x="188" y="18"/>
                    <a:pt x="239" y="32"/>
                    <a:pt x="255" y="107"/>
                  </a:cubicBezTo>
                  <a:cubicBezTo>
                    <a:pt x="262" y="151"/>
                    <a:pt x="262" y="210"/>
                    <a:pt x="262" y="259"/>
                  </a:cubicBezTo>
                  <a:cubicBezTo>
                    <a:pt x="262" y="317"/>
                    <a:pt x="262" y="370"/>
                    <a:pt x="253" y="419"/>
                  </a:cubicBezTo>
                  <a:cubicBezTo>
                    <a:pt x="243" y="493"/>
                    <a:pt x="199" y="518"/>
                    <a:pt x="164" y="518"/>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3" name="Google Shape;613;p62"/>
            <p:cNvSpPr/>
            <p:nvPr/>
          </p:nvSpPr>
          <p:spPr>
            <a:xfrm>
              <a:off x="2164680" y="4181760"/>
              <a:ext cx="30240" cy="30600"/>
            </a:xfrm>
            <a:custGeom>
              <a:avLst/>
              <a:gdLst/>
              <a:ahLst/>
              <a:cxnLst/>
              <a:rect l="l" t="t" r="r" b="b"/>
              <a:pathLst>
                <a:path w="84" h="85" extrusionOk="0">
                  <a:moveTo>
                    <a:pt x="84" y="42"/>
                  </a:moveTo>
                  <a:cubicBezTo>
                    <a:pt x="84" y="19"/>
                    <a:pt x="65" y="0"/>
                    <a:pt x="42" y="0"/>
                  </a:cubicBezTo>
                  <a:cubicBezTo>
                    <a:pt x="19" y="0"/>
                    <a:pt x="0" y="19"/>
                    <a:pt x="0" y="42"/>
                  </a:cubicBezTo>
                  <a:cubicBezTo>
                    <a:pt x="0" y="65"/>
                    <a:pt x="19" y="85"/>
                    <a:pt x="42" y="85"/>
                  </a:cubicBezTo>
                  <a:cubicBezTo>
                    <a:pt x="65" y="85"/>
                    <a:pt x="84" y="65"/>
                    <a:pt x="84" y="42"/>
                  </a:cubicBez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4" name="Google Shape;614;p62"/>
            <p:cNvSpPr/>
            <p:nvPr/>
          </p:nvSpPr>
          <p:spPr>
            <a:xfrm>
              <a:off x="2233800" y="4023360"/>
              <a:ext cx="119880" cy="195120"/>
            </a:xfrm>
            <a:custGeom>
              <a:avLst/>
              <a:gdLst/>
              <a:ahLst/>
              <a:cxnLst/>
              <a:rect l="l" t="t" r="r" b="b"/>
              <a:pathLst>
                <a:path w="333" h="542" extrusionOk="0">
                  <a:moveTo>
                    <a:pt x="326" y="53"/>
                  </a:moveTo>
                  <a:cubicBezTo>
                    <a:pt x="333" y="42"/>
                    <a:pt x="333" y="40"/>
                    <a:pt x="333" y="25"/>
                  </a:cubicBezTo>
                  <a:lnTo>
                    <a:pt x="144" y="25"/>
                  </a:lnTo>
                  <a:cubicBezTo>
                    <a:pt x="49" y="25"/>
                    <a:pt x="48" y="14"/>
                    <a:pt x="46" y="0"/>
                  </a:cubicBezTo>
                  <a:lnTo>
                    <a:pt x="26" y="0"/>
                  </a:lnTo>
                  <a:lnTo>
                    <a:pt x="0" y="160"/>
                  </a:lnTo>
                  <a:lnTo>
                    <a:pt x="19" y="160"/>
                  </a:lnTo>
                  <a:cubicBezTo>
                    <a:pt x="21" y="148"/>
                    <a:pt x="28" y="99"/>
                    <a:pt x="39" y="90"/>
                  </a:cubicBezTo>
                  <a:cubicBezTo>
                    <a:pt x="44" y="85"/>
                    <a:pt x="106" y="85"/>
                    <a:pt x="114" y="85"/>
                  </a:cubicBezTo>
                  <a:lnTo>
                    <a:pt x="276" y="85"/>
                  </a:lnTo>
                  <a:cubicBezTo>
                    <a:pt x="268" y="97"/>
                    <a:pt x="206" y="181"/>
                    <a:pt x="188" y="208"/>
                  </a:cubicBezTo>
                  <a:cubicBezTo>
                    <a:pt x="120" y="312"/>
                    <a:pt x="93" y="419"/>
                    <a:pt x="93" y="498"/>
                  </a:cubicBezTo>
                  <a:cubicBezTo>
                    <a:pt x="93" y="507"/>
                    <a:pt x="93" y="542"/>
                    <a:pt x="128" y="542"/>
                  </a:cubicBezTo>
                  <a:cubicBezTo>
                    <a:pt x="165" y="542"/>
                    <a:pt x="165" y="507"/>
                    <a:pt x="165" y="498"/>
                  </a:cubicBezTo>
                  <a:lnTo>
                    <a:pt x="165" y="460"/>
                  </a:lnTo>
                  <a:cubicBezTo>
                    <a:pt x="165" y="417"/>
                    <a:pt x="167" y="373"/>
                    <a:pt x="172" y="333"/>
                  </a:cubicBezTo>
                  <a:cubicBezTo>
                    <a:pt x="176" y="315"/>
                    <a:pt x="187" y="248"/>
                    <a:pt x="222" y="199"/>
                  </a:cubicBezTo>
                  <a:lnTo>
                    <a:pt x="326" y="53"/>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5" name="Google Shape;615;p62"/>
            <p:cNvSpPr/>
            <p:nvPr/>
          </p:nvSpPr>
          <p:spPr>
            <a:xfrm>
              <a:off x="2369519" y="4025880"/>
              <a:ext cx="115920" cy="191880"/>
            </a:xfrm>
            <a:custGeom>
              <a:avLst/>
              <a:gdLst/>
              <a:ahLst/>
              <a:cxnLst/>
              <a:rect l="l" t="t" r="r" b="b"/>
              <a:pathLst>
                <a:path w="322" h="533" extrusionOk="0">
                  <a:moveTo>
                    <a:pt x="194" y="243"/>
                  </a:moveTo>
                  <a:cubicBezTo>
                    <a:pt x="257" y="224"/>
                    <a:pt x="301" y="169"/>
                    <a:pt x="301" y="107"/>
                  </a:cubicBezTo>
                  <a:cubicBezTo>
                    <a:pt x="301" y="44"/>
                    <a:pt x="232" y="0"/>
                    <a:pt x="158" y="0"/>
                  </a:cubicBezTo>
                  <a:cubicBezTo>
                    <a:pt x="79" y="0"/>
                    <a:pt x="21" y="46"/>
                    <a:pt x="21" y="106"/>
                  </a:cubicBezTo>
                  <a:cubicBezTo>
                    <a:pt x="21" y="130"/>
                    <a:pt x="39" y="146"/>
                    <a:pt x="60" y="146"/>
                  </a:cubicBezTo>
                  <a:cubicBezTo>
                    <a:pt x="84" y="146"/>
                    <a:pt x="100" y="129"/>
                    <a:pt x="100" y="106"/>
                  </a:cubicBezTo>
                  <a:cubicBezTo>
                    <a:pt x="100" y="67"/>
                    <a:pt x="63" y="67"/>
                    <a:pt x="53" y="67"/>
                  </a:cubicBezTo>
                  <a:cubicBezTo>
                    <a:pt x="76" y="30"/>
                    <a:pt x="127" y="19"/>
                    <a:pt x="155" y="19"/>
                  </a:cubicBezTo>
                  <a:cubicBezTo>
                    <a:pt x="187" y="19"/>
                    <a:pt x="231" y="37"/>
                    <a:pt x="231" y="106"/>
                  </a:cubicBezTo>
                  <a:cubicBezTo>
                    <a:pt x="231" y="116"/>
                    <a:pt x="229" y="160"/>
                    <a:pt x="208" y="195"/>
                  </a:cubicBezTo>
                  <a:cubicBezTo>
                    <a:pt x="185" y="232"/>
                    <a:pt x="158" y="234"/>
                    <a:pt x="139" y="236"/>
                  </a:cubicBezTo>
                  <a:cubicBezTo>
                    <a:pt x="134" y="236"/>
                    <a:pt x="114" y="238"/>
                    <a:pt x="109" y="238"/>
                  </a:cubicBezTo>
                  <a:cubicBezTo>
                    <a:pt x="102" y="238"/>
                    <a:pt x="97" y="239"/>
                    <a:pt x="97" y="246"/>
                  </a:cubicBezTo>
                  <a:cubicBezTo>
                    <a:pt x="97" y="255"/>
                    <a:pt x="102" y="255"/>
                    <a:pt x="116" y="255"/>
                  </a:cubicBezTo>
                  <a:lnTo>
                    <a:pt x="150" y="255"/>
                  </a:lnTo>
                  <a:cubicBezTo>
                    <a:pt x="213" y="255"/>
                    <a:pt x="243" y="308"/>
                    <a:pt x="243" y="384"/>
                  </a:cubicBezTo>
                  <a:cubicBezTo>
                    <a:pt x="243" y="489"/>
                    <a:pt x="188" y="512"/>
                    <a:pt x="155" y="512"/>
                  </a:cubicBezTo>
                  <a:cubicBezTo>
                    <a:pt x="121" y="512"/>
                    <a:pt x="63" y="498"/>
                    <a:pt x="35" y="452"/>
                  </a:cubicBezTo>
                  <a:cubicBezTo>
                    <a:pt x="63" y="458"/>
                    <a:pt x="86" y="440"/>
                    <a:pt x="86" y="410"/>
                  </a:cubicBezTo>
                  <a:cubicBezTo>
                    <a:pt x="86" y="382"/>
                    <a:pt x="67" y="366"/>
                    <a:pt x="44" y="366"/>
                  </a:cubicBezTo>
                  <a:cubicBezTo>
                    <a:pt x="25" y="366"/>
                    <a:pt x="0" y="379"/>
                    <a:pt x="0" y="412"/>
                  </a:cubicBezTo>
                  <a:cubicBezTo>
                    <a:pt x="0" y="482"/>
                    <a:pt x="72" y="533"/>
                    <a:pt x="157" y="533"/>
                  </a:cubicBezTo>
                  <a:cubicBezTo>
                    <a:pt x="252" y="533"/>
                    <a:pt x="322" y="463"/>
                    <a:pt x="322" y="384"/>
                  </a:cubicBezTo>
                  <a:cubicBezTo>
                    <a:pt x="322" y="320"/>
                    <a:pt x="273" y="261"/>
                    <a:pt x="194" y="243"/>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16" name="Google Shape;616;p62"/>
            <p:cNvSpPr/>
            <p:nvPr/>
          </p:nvSpPr>
          <p:spPr>
            <a:xfrm>
              <a:off x="2510640" y="4025880"/>
              <a:ext cx="111600" cy="186480"/>
            </a:xfrm>
            <a:custGeom>
              <a:avLst/>
              <a:gdLst/>
              <a:ahLst/>
              <a:cxnLst/>
              <a:rect l="l" t="t" r="r" b="b"/>
              <a:pathLst>
                <a:path w="310" h="518" extrusionOk="0">
                  <a:moveTo>
                    <a:pt x="60" y="458"/>
                  </a:moveTo>
                  <a:lnTo>
                    <a:pt x="143" y="377"/>
                  </a:lnTo>
                  <a:cubicBezTo>
                    <a:pt x="264" y="269"/>
                    <a:pt x="310" y="229"/>
                    <a:pt x="310" y="151"/>
                  </a:cubicBezTo>
                  <a:cubicBezTo>
                    <a:pt x="310" y="62"/>
                    <a:pt x="241" y="0"/>
                    <a:pt x="146" y="0"/>
                  </a:cubicBezTo>
                  <a:cubicBezTo>
                    <a:pt x="58" y="0"/>
                    <a:pt x="0" y="72"/>
                    <a:pt x="0" y="141"/>
                  </a:cubicBezTo>
                  <a:cubicBezTo>
                    <a:pt x="0" y="183"/>
                    <a:pt x="39" y="183"/>
                    <a:pt x="40" y="183"/>
                  </a:cubicBezTo>
                  <a:cubicBezTo>
                    <a:pt x="55" y="183"/>
                    <a:pt x="81" y="174"/>
                    <a:pt x="81" y="143"/>
                  </a:cubicBezTo>
                  <a:cubicBezTo>
                    <a:pt x="81" y="123"/>
                    <a:pt x="67" y="102"/>
                    <a:pt x="40" y="102"/>
                  </a:cubicBezTo>
                  <a:cubicBezTo>
                    <a:pt x="33" y="102"/>
                    <a:pt x="33" y="102"/>
                    <a:pt x="30" y="104"/>
                  </a:cubicBezTo>
                  <a:cubicBezTo>
                    <a:pt x="48" y="53"/>
                    <a:pt x="90" y="25"/>
                    <a:pt x="136" y="25"/>
                  </a:cubicBezTo>
                  <a:cubicBezTo>
                    <a:pt x="206" y="25"/>
                    <a:pt x="239" y="86"/>
                    <a:pt x="239" y="151"/>
                  </a:cubicBezTo>
                  <a:cubicBezTo>
                    <a:pt x="239" y="213"/>
                    <a:pt x="201" y="275"/>
                    <a:pt x="158" y="322"/>
                  </a:cubicBezTo>
                  <a:lnTo>
                    <a:pt x="9" y="488"/>
                  </a:lnTo>
                  <a:cubicBezTo>
                    <a:pt x="0" y="496"/>
                    <a:pt x="0" y="498"/>
                    <a:pt x="0" y="518"/>
                  </a:cubicBezTo>
                  <a:lnTo>
                    <a:pt x="289" y="518"/>
                  </a:lnTo>
                  <a:lnTo>
                    <a:pt x="310" y="382"/>
                  </a:lnTo>
                  <a:lnTo>
                    <a:pt x="290" y="382"/>
                  </a:lnTo>
                  <a:cubicBezTo>
                    <a:pt x="287" y="405"/>
                    <a:pt x="282" y="440"/>
                    <a:pt x="273" y="451"/>
                  </a:cubicBezTo>
                  <a:cubicBezTo>
                    <a:pt x="268" y="458"/>
                    <a:pt x="217" y="458"/>
                    <a:pt x="201" y="458"/>
                  </a:cubicBezTo>
                  <a:lnTo>
                    <a:pt x="60" y="458"/>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grpSp>
      <p:pic>
        <p:nvPicPr>
          <p:cNvPr id="617" name="Google Shape;617;p62"/>
          <p:cNvPicPr preferRelativeResize="0"/>
          <p:nvPr/>
        </p:nvPicPr>
        <p:blipFill rotWithShape="1">
          <a:blip r:embed="rId3">
            <a:alphaModFix/>
          </a:blip>
          <a:srcRect/>
          <a:stretch/>
        </p:blipFill>
        <p:spPr>
          <a:xfrm>
            <a:off x="4940719" y="1161175"/>
            <a:ext cx="4102646" cy="3694471"/>
          </a:xfrm>
          <a:prstGeom prst="rect">
            <a:avLst/>
          </a:prstGeom>
          <a:noFill/>
          <a:ln>
            <a:noFill/>
          </a:ln>
        </p:spPr>
      </p:pic>
      <p:sp>
        <p:nvSpPr>
          <p:cNvPr id="618" name="Google Shape;618;p62"/>
          <p:cNvSpPr/>
          <p:nvPr/>
        </p:nvSpPr>
        <p:spPr>
          <a:xfrm>
            <a:off x="263853" y="1696047"/>
            <a:ext cx="3599100" cy="746100"/>
          </a:xfrm>
          <a:prstGeom prst="rect">
            <a:avLst/>
          </a:prstGeom>
          <a:noFill/>
          <a:ln w="19075" cap="flat" cmpd="sng">
            <a:solidFill>
              <a:srgbClr val="000000"/>
            </a:solidFill>
            <a:prstDash val="solid"/>
            <a:round/>
            <a:headEnd type="none" w="sm" len="sm"/>
            <a:tailEnd type="none" w="sm" len="sm"/>
          </a:ln>
        </p:spPr>
        <p:txBody>
          <a:bodyPr spcFirstLastPara="1" wrap="square" lIns="90125" tIns="49300" rIns="90125" bIns="49300" anchor="ctr" anchorCtr="0">
            <a:noAutofit/>
          </a:bodyPr>
          <a:lstStyle/>
          <a:p>
            <a:pPr marL="0" marR="0" lvl="0" indent="0" algn="l"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619" name="Google Shape;619;p62"/>
          <p:cNvSpPr txBox="1"/>
          <p:nvPr/>
        </p:nvSpPr>
        <p:spPr>
          <a:xfrm>
            <a:off x="165888" y="2488233"/>
            <a:ext cx="4728000" cy="1575900"/>
          </a:xfrm>
          <a:prstGeom prst="rect">
            <a:avLst/>
          </a:prstGeom>
          <a:noFill/>
          <a:ln>
            <a:noFill/>
          </a:ln>
        </p:spPr>
        <p:txBody>
          <a:bodyPr spcFirstLastPara="1" wrap="square" lIns="0" tIns="0" rIns="0" bIns="0" anchor="ctr" anchorCtr="0">
            <a:noAutofit/>
          </a:bodyPr>
          <a:lstStyle/>
          <a:p>
            <a:pPr marL="190500" marR="0" lvl="0" indent="-190500" algn="l" rtl="0">
              <a:spcBef>
                <a:spcPts val="0"/>
              </a:spcBef>
              <a:spcAft>
                <a:spcPts val="0"/>
              </a:spcAft>
              <a:buClr>
                <a:srgbClr val="000000"/>
              </a:buClr>
              <a:buSzPts val="2000"/>
              <a:buFont typeface="Arial"/>
              <a:buChar char="•"/>
            </a:pPr>
            <a:r>
              <a:rPr lang="en" sz="2000" b="0" i="0" u="none" strike="noStrike" cap="none" baseline="30000">
                <a:solidFill>
                  <a:srgbClr val="000000"/>
                </a:solidFill>
                <a:latin typeface="Arial"/>
                <a:ea typeface="Arial"/>
                <a:cs typeface="Arial"/>
                <a:sym typeface="Arial"/>
              </a:rPr>
              <a:t>*</a:t>
            </a:r>
            <a:r>
              <a:rPr lang="en" sz="2000" b="0" i="0" u="none" strike="noStrike" cap="none">
                <a:solidFill>
                  <a:srgbClr val="000000"/>
                </a:solidFill>
                <a:latin typeface="Arial"/>
                <a:ea typeface="Arial"/>
                <a:cs typeface="Arial"/>
                <a:sym typeface="Arial"/>
              </a:rPr>
              <a:t> — </a:t>
            </a:r>
            <a:r>
              <a:rPr lang="en" sz="2000" b="0" i="0" u="none" strike="noStrike" cap="none">
                <a:solidFill>
                  <a:srgbClr val="000000"/>
                </a:solidFill>
                <a:latin typeface="Times New Roman"/>
                <a:ea typeface="Times New Roman"/>
                <a:cs typeface="Times New Roman"/>
                <a:sym typeface="Times New Roman"/>
              </a:rPr>
              <a:t>denotes Lambda rest frame </a:t>
            </a:r>
            <a:endParaRPr sz="2000" b="0" i="0" u="none" strike="noStrike" cap="none">
              <a:solidFill>
                <a:srgbClr val="000000"/>
              </a:solidFill>
              <a:latin typeface="Arial"/>
              <a:ea typeface="Arial"/>
              <a:cs typeface="Arial"/>
              <a:sym typeface="Arial"/>
            </a:endParaRPr>
          </a:p>
          <a:p>
            <a:pPr marL="190500" marR="0" lvl="0" indent="-190500" algn="l" rtl="0">
              <a:spcBef>
                <a:spcPts val="800"/>
              </a:spcBef>
              <a:spcAft>
                <a:spcPts val="0"/>
              </a:spcAft>
              <a:buClr>
                <a:srgbClr val="000000"/>
              </a:buClr>
              <a:buSzPts val="2000"/>
              <a:buFont typeface="Arial"/>
              <a:buChar char="•"/>
            </a:pPr>
            <a:r>
              <a:rPr lang="en" sz="2000" b="0" i="1" u="none" strike="noStrike" cap="none">
                <a:solidFill>
                  <a:srgbClr val="000000"/>
                </a:solidFill>
                <a:latin typeface="Arial"/>
                <a:ea typeface="Arial"/>
                <a:cs typeface="Arial"/>
                <a:sym typeface="Arial"/>
              </a:rPr>
              <a:t>θ</a:t>
            </a:r>
            <a:r>
              <a:rPr lang="en" sz="2000" b="0" i="1" u="none" strike="noStrike" cap="none" baseline="30000">
                <a:solidFill>
                  <a:srgbClr val="000000"/>
                </a:solidFill>
                <a:latin typeface="Arial"/>
                <a:ea typeface="Arial"/>
                <a:cs typeface="Arial"/>
                <a:sym typeface="Arial"/>
              </a:rPr>
              <a:t>*</a:t>
            </a:r>
            <a:r>
              <a:rPr lang="en" sz="2000" b="0" i="1" u="none" strike="noStrike" cap="none">
                <a:solidFill>
                  <a:srgbClr val="000000"/>
                </a:solidFill>
                <a:latin typeface="Arial"/>
                <a:ea typeface="Arial"/>
                <a:cs typeface="Arial"/>
                <a:sym typeface="Arial"/>
              </a:rPr>
              <a:t> </a:t>
            </a:r>
            <a:r>
              <a:rPr lang="en" sz="2000" b="0" i="0" u="none" strike="noStrike" cap="none">
                <a:solidFill>
                  <a:srgbClr val="000000"/>
                </a:solidFill>
                <a:latin typeface="Arial"/>
                <a:ea typeface="Arial"/>
                <a:cs typeface="Arial"/>
                <a:sym typeface="Arial"/>
              </a:rPr>
              <a:t>— </a:t>
            </a:r>
            <a:r>
              <a:rPr lang="en" sz="2000" b="0" i="0" u="none" strike="noStrike" cap="none">
                <a:solidFill>
                  <a:srgbClr val="000000"/>
                </a:solidFill>
                <a:latin typeface="Times New Roman"/>
                <a:ea typeface="Times New Roman"/>
                <a:cs typeface="Times New Roman"/>
                <a:sym typeface="Times New Roman"/>
              </a:rPr>
              <a:t>angle between the decay particle and polarization direction</a:t>
            </a:r>
            <a:endParaRPr sz="2000" b="0" i="0" u="none" strike="noStrike" cap="none">
              <a:solidFill>
                <a:srgbClr val="000000"/>
              </a:solidFill>
              <a:latin typeface="Arial"/>
              <a:ea typeface="Arial"/>
              <a:cs typeface="Arial"/>
              <a:sym typeface="Arial"/>
            </a:endParaRPr>
          </a:p>
          <a:p>
            <a:pPr marL="190500" marR="0" lvl="0" indent="-190500" algn="l" rtl="0">
              <a:spcBef>
                <a:spcPts val="80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 </a:t>
            </a:r>
            <a:endParaRPr sz="2000" b="0" i="0" u="none" strike="noStrike" cap="none">
              <a:solidFill>
                <a:srgbClr val="000000"/>
              </a:solidFill>
              <a:latin typeface="Arial"/>
              <a:ea typeface="Arial"/>
              <a:cs typeface="Arial"/>
              <a:sym typeface="Arial"/>
            </a:endParaRPr>
          </a:p>
        </p:txBody>
      </p:sp>
      <p:sp>
        <p:nvSpPr>
          <p:cNvPr id="620" name="Google Shape;620;p62"/>
          <p:cNvSpPr txBox="1"/>
          <p:nvPr/>
        </p:nvSpPr>
        <p:spPr>
          <a:xfrm>
            <a:off x="3878122" y="1811643"/>
            <a:ext cx="663300" cy="491400"/>
          </a:xfrm>
          <a:prstGeom prst="rect">
            <a:avLst/>
          </a:prstGeom>
          <a:noFill/>
          <a:ln>
            <a:noFill/>
          </a:ln>
        </p:spPr>
        <p:txBody>
          <a:bodyPr spcFirstLastPara="1" wrap="square" lIns="81625" tIns="40825" rIns="81625" bIns="40825" anchor="t" anchorCtr="0">
            <a:noAutofit/>
          </a:bodyPr>
          <a:lstStyle/>
          <a:p>
            <a:pPr marL="0" marR="0" lvl="0" indent="0" algn="l" rtl="0">
              <a:spcBef>
                <a:spcPts val="0"/>
              </a:spcBef>
              <a:spcAft>
                <a:spcPts val="0"/>
              </a:spcAft>
              <a:buNone/>
            </a:pPr>
            <a:r>
              <a:rPr lang="en" sz="2900" b="0" i="0" u="none" strike="noStrike" cap="none">
                <a:solidFill>
                  <a:srgbClr val="000000"/>
                </a:solidFill>
                <a:latin typeface="Times New Roman"/>
                <a:ea typeface="Times New Roman"/>
                <a:cs typeface="Times New Roman"/>
                <a:sym typeface="Times New Roman"/>
              </a:rPr>
              <a:t>(1)</a:t>
            </a:r>
            <a:endParaRPr sz="2900" b="0" i="0" u="none" strike="noStrike" cap="none">
              <a:solidFill>
                <a:srgbClr val="000000"/>
              </a:solidFill>
              <a:latin typeface="Times New Roman"/>
              <a:ea typeface="Times New Roman"/>
              <a:cs typeface="Times New Roman"/>
              <a:sym typeface="Times New Roman"/>
            </a:endParaRPr>
          </a:p>
        </p:txBody>
      </p:sp>
      <p:sp>
        <p:nvSpPr>
          <p:cNvPr id="621" name="Google Shape;621;p62"/>
          <p:cNvSpPr txBox="1"/>
          <p:nvPr/>
        </p:nvSpPr>
        <p:spPr>
          <a:xfrm>
            <a:off x="6399097" y="1520369"/>
            <a:ext cx="414600" cy="362400"/>
          </a:xfrm>
          <a:prstGeom prst="rect">
            <a:avLst/>
          </a:prstGeom>
          <a:noFill/>
          <a:ln>
            <a:noFill/>
          </a:ln>
        </p:spPr>
        <p:txBody>
          <a:bodyPr spcFirstLastPara="1" wrap="square" lIns="81625" tIns="40825" rIns="81625" bIns="40825" anchor="t" anchorCtr="0">
            <a:noAutofit/>
          </a:bodyPr>
          <a:lstStyle/>
          <a:p>
            <a:pPr marL="0" marR="0" lvl="0" indent="0" algn="l" rtl="0">
              <a:spcBef>
                <a:spcPts val="0"/>
              </a:spcBef>
              <a:spcAft>
                <a:spcPts val="0"/>
              </a:spcAft>
              <a:buNone/>
            </a:pPr>
            <a:r>
              <a:rPr lang="en" sz="2000" b="1" i="0" u="none" strike="noStrike" cap="none">
                <a:solidFill>
                  <a:srgbClr val="CE181E"/>
                </a:solidFill>
                <a:latin typeface="Times New Roman"/>
                <a:ea typeface="Times New Roman"/>
                <a:cs typeface="Times New Roman"/>
                <a:sym typeface="Times New Roman"/>
              </a:rPr>
              <a:t>P</a:t>
            </a:r>
            <a:endParaRPr sz="2000" b="0" i="0" u="none" strike="noStrike" cap="none">
              <a:solidFill>
                <a:srgbClr val="000000"/>
              </a:solidFill>
              <a:latin typeface="Times New Roman"/>
              <a:ea typeface="Times New Roman"/>
              <a:cs typeface="Times New Roman"/>
              <a:sym typeface="Times New Roman"/>
            </a:endParaRPr>
          </a:p>
        </p:txBody>
      </p:sp>
      <p:pic>
        <p:nvPicPr>
          <p:cNvPr id="622" name="Google Shape;622;p62"/>
          <p:cNvPicPr preferRelativeResize="0"/>
          <p:nvPr/>
        </p:nvPicPr>
        <p:blipFill rotWithShape="1">
          <a:blip r:embed="rId4">
            <a:alphaModFix/>
          </a:blip>
          <a:srcRect/>
          <a:stretch/>
        </p:blipFill>
        <p:spPr>
          <a:xfrm>
            <a:off x="7736977" y="497647"/>
            <a:ext cx="1304200" cy="1575881"/>
          </a:xfrm>
          <a:prstGeom prst="rect">
            <a:avLst/>
          </a:prstGeom>
          <a:noFill/>
          <a:ln>
            <a:noFill/>
          </a:ln>
        </p:spPr>
      </p:pic>
      <p:sp>
        <p:nvSpPr>
          <p:cNvPr id="623" name="Google Shape;623;p62"/>
          <p:cNvSpPr txBox="1"/>
          <p:nvPr/>
        </p:nvSpPr>
        <p:spPr>
          <a:xfrm>
            <a:off x="2455665" y="3560589"/>
            <a:ext cx="2687100" cy="337800"/>
          </a:xfrm>
          <a:prstGeom prst="rect">
            <a:avLst/>
          </a:prstGeom>
          <a:noFill/>
          <a:ln>
            <a:noFill/>
          </a:ln>
        </p:spPr>
        <p:txBody>
          <a:bodyPr spcFirstLastPara="1" wrap="square" lIns="81625" tIns="40825" rIns="81625" bIns="40825" anchor="t" anchorCtr="0">
            <a:noAutofit/>
          </a:bodyPr>
          <a:lstStyle/>
          <a:p>
            <a:pPr marL="0" marR="0" lvl="0" indent="0" algn="l" rtl="0">
              <a:spcBef>
                <a:spcPts val="0"/>
              </a:spcBef>
              <a:spcAft>
                <a:spcPts val="0"/>
              </a:spcAft>
              <a:buNone/>
            </a:pPr>
            <a:r>
              <a:rPr lang="en" sz="1800" b="0" i="0" u="none" strike="noStrike" cap="none">
                <a:solidFill>
                  <a:srgbClr val="000000"/>
                </a:solidFill>
                <a:latin typeface="Times New Roman"/>
                <a:ea typeface="Times New Roman"/>
                <a:cs typeface="Times New Roman"/>
                <a:sym typeface="Times New Roman"/>
              </a:rPr>
              <a:t>(Value updated in 2019)</a:t>
            </a:r>
            <a:endParaRPr sz="18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63"/>
          <p:cNvPicPr preferRelativeResize="0"/>
          <p:nvPr/>
        </p:nvPicPr>
        <p:blipFill rotWithShape="1">
          <a:blip r:embed="rId3">
            <a:alphaModFix/>
          </a:blip>
          <a:srcRect/>
          <a:stretch/>
        </p:blipFill>
        <p:spPr>
          <a:xfrm>
            <a:off x="4147200" y="379439"/>
            <a:ext cx="4996058" cy="3530221"/>
          </a:xfrm>
          <a:prstGeom prst="rect">
            <a:avLst/>
          </a:prstGeom>
          <a:noFill/>
          <a:ln>
            <a:noFill/>
          </a:ln>
        </p:spPr>
      </p:pic>
      <p:sp>
        <p:nvSpPr>
          <p:cNvPr id="629" name="Google Shape;629;p63"/>
          <p:cNvSpPr txBox="1"/>
          <p:nvPr/>
        </p:nvSpPr>
        <p:spPr>
          <a:xfrm>
            <a:off x="175031" y="445400"/>
            <a:ext cx="5731500" cy="3197100"/>
          </a:xfrm>
          <a:prstGeom prst="rect">
            <a:avLst/>
          </a:prstGeom>
          <a:noFill/>
          <a:ln>
            <a:noFill/>
          </a:ln>
        </p:spPr>
        <p:txBody>
          <a:bodyPr spcFirstLastPara="1" wrap="square" lIns="0" tIns="0" rIns="0" bIns="0" anchor="ctr" anchorCtr="0">
            <a:noAutofit/>
          </a:bodyPr>
          <a:lstStyle/>
          <a:p>
            <a:pPr marL="190500" marR="0" lvl="0" indent="-190500" algn="l" rtl="0">
              <a:spcBef>
                <a:spcPts val="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Predicted and observed </a:t>
            </a:r>
            <a:r>
              <a:rPr lang="en" sz="2000" b="0" i="0" u="sng" strike="noStrike" cap="none">
                <a:solidFill>
                  <a:srgbClr val="000000"/>
                </a:solidFill>
                <a:latin typeface="Times New Roman"/>
                <a:ea typeface="Times New Roman"/>
                <a:cs typeface="Times New Roman"/>
                <a:sym typeface="Times New Roman"/>
              </a:rPr>
              <a:t>global polarization signals rise</a:t>
            </a:r>
            <a:r>
              <a:rPr lang="en" sz="2000" b="0" i="0" u="none" strike="noStrike" cap="none">
                <a:solidFill>
                  <a:srgbClr val="000000"/>
                </a:solidFill>
                <a:latin typeface="Times New Roman"/>
                <a:ea typeface="Times New Roman"/>
                <a:cs typeface="Times New Roman"/>
                <a:sym typeface="Times New Roman"/>
              </a:rPr>
              <a:t> as the collision energy is reduced:</a:t>
            </a:r>
            <a:endParaRPr sz="2000" b="0" i="0" u="none" strike="noStrike" cap="none">
              <a:solidFill>
                <a:srgbClr val="000000"/>
              </a:solidFill>
              <a:latin typeface="Arial"/>
              <a:ea typeface="Arial"/>
              <a:cs typeface="Arial"/>
              <a:sym typeface="Arial"/>
            </a:endParaRPr>
          </a:p>
          <a:p>
            <a:pPr marL="0" marR="0" lvl="0" indent="0" algn="l" rtl="0">
              <a:spcBef>
                <a:spcPts val="800"/>
              </a:spcBef>
              <a:spcAft>
                <a:spcPts val="0"/>
              </a:spcAft>
              <a:buNone/>
            </a:pPr>
            <a:r>
              <a:rPr lang="en" sz="2000">
                <a:latin typeface="Times New Roman"/>
                <a:ea typeface="Times New Roman"/>
                <a:cs typeface="Times New Roman"/>
                <a:sym typeface="Times New Roman"/>
              </a:rPr>
              <a:t>     </a:t>
            </a:r>
            <a:r>
              <a:rPr lang="en" sz="2000" b="0" i="0" u="none" strike="noStrike" cap="none">
                <a:solidFill>
                  <a:srgbClr val="000000"/>
                </a:solidFill>
                <a:latin typeface="Times New Roman"/>
                <a:ea typeface="Times New Roman"/>
                <a:cs typeface="Times New Roman"/>
                <a:sym typeface="Times New Roman"/>
              </a:rPr>
              <a:t>NICA energy range will provide new insight</a:t>
            </a:r>
            <a:endParaRPr sz="2000" b="0" i="0" u="none" strike="noStrike" cap="none">
              <a:solidFill>
                <a:srgbClr val="000000"/>
              </a:solidFill>
              <a:latin typeface="Arial"/>
              <a:ea typeface="Arial"/>
              <a:cs typeface="Arial"/>
              <a:sym typeface="Arial"/>
            </a:endParaRPr>
          </a:p>
          <a:p>
            <a:pPr marL="190500" marR="0" lvl="0" indent="-190500" algn="l" rtl="0">
              <a:spcBef>
                <a:spcPts val="80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         - splitting of global polarization</a:t>
            </a:r>
            <a:endParaRPr sz="2000" b="0" i="0" u="none" strike="noStrike" cap="none">
              <a:solidFill>
                <a:srgbClr val="000000"/>
              </a:solidFill>
              <a:latin typeface="Arial"/>
              <a:ea typeface="Arial"/>
              <a:cs typeface="Arial"/>
              <a:sym typeface="Arial"/>
            </a:endParaRPr>
          </a:p>
          <a:p>
            <a:pPr marL="190500" marR="0" lvl="0" indent="-190500" algn="l" rtl="0">
              <a:spcBef>
                <a:spcPts val="80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Comparison of models, detailed study of energy and kinematical dependences, improving precision </a:t>
            </a:r>
            <a:endParaRPr sz="2000" b="0" i="0" u="none" strike="noStrike" cap="none">
              <a:solidFill>
                <a:srgbClr val="000000"/>
              </a:solidFill>
              <a:latin typeface="Arial"/>
              <a:ea typeface="Arial"/>
              <a:cs typeface="Arial"/>
              <a:sym typeface="Arial"/>
            </a:endParaRPr>
          </a:p>
          <a:p>
            <a:pPr marL="190500" marR="0" lvl="0" indent="-190500" algn="l" rtl="0">
              <a:spcBef>
                <a:spcPts val="800"/>
              </a:spcBef>
              <a:spcAft>
                <a:spcPts val="0"/>
              </a:spcAft>
              <a:buClr>
                <a:srgbClr val="000000"/>
              </a:buClr>
              <a:buSzPts val="2000"/>
              <a:buFont typeface="Times New Roman"/>
              <a:buChar char="•"/>
            </a:pPr>
            <a:r>
              <a:rPr lang="en" sz="2000" b="0" i="0" u="none" strike="noStrike" cap="none">
                <a:solidFill>
                  <a:srgbClr val="000000"/>
                </a:solidFill>
                <a:latin typeface="Times New Roman"/>
                <a:ea typeface="Times New Roman"/>
                <a:cs typeface="Times New Roman"/>
                <a:sym typeface="Times New Roman"/>
              </a:rPr>
              <a:t>Probing the vortical structure using various observables</a:t>
            </a:r>
            <a:endParaRPr sz="2000" b="0" i="0" u="none" strike="noStrike" cap="none">
              <a:solidFill>
                <a:srgbClr val="000000"/>
              </a:solidFill>
              <a:latin typeface="Arial"/>
              <a:ea typeface="Arial"/>
              <a:cs typeface="Arial"/>
              <a:sym typeface="Arial"/>
            </a:endParaRPr>
          </a:p>
        </p:txBody>
      </p:sp>
      <p:grpSp>
        <p:nvGrpSpPr>
          <p:cNvPr id="630" name="Google Shape;630;p63"/>
          <p:cNvGrpSpPr/>
          <p:nvPr/>
        </p:nvGrpSpPr>
        <p:grpSpPr>
          <a:xfrm>
            <a:off x="365416" y="1798670"/>
            <a:ext cx="514326" cy="276593"/>
            <a:chOff x="402840" y="1982880"/>
            <a:chExt cx="567000" cy="304920"/>
          </a:xfrm>
        </p:grpSpPr>
        <p:sp>
          <p:nvSpPr>
            <p:cNvPr id="631" name="Google Shape;631;p63"/>
            <p:cNvSpPr/>
            <p:nvPr/>
          </p:nvSpPr>
          <p:spPr>
            <a:xfrm>
              <a:off x="407880" y="1996920"/>
              <a:ext cx="547920" cy="277200"/>
            </a:xfrm>
            <a:custGeom>
              <a:avLst/>
              <a:gdLst/>
              <a:ahLst/>
              <a:cxnLst/>
              <a:rect l="l" t="t" r="r" b="b"/>
              <a:pathLst>
                <a:path w="1522" h="770" extrusionOk="0">
                  <a:moveTo>
                    <a:pt x="760" y="770"/>
                  </a:moveTo>
                  <a:lnTo>
                    <a:pt x="0" y="770"/>
                  </a:lnTo>
                  <a:lnTo>
                    <a:pt x="0" y="0"/>
                  </a:lnTo>
                  <a:lnTo>
                    <a:pt x="1522" y="0"/>
                  </a:lnTo>
                  <a:lnTo>
                    <a:pt x="1522" y="770"/>
                  </a:lnTo>
                  <a:lnTo>
                    <a:pt x="760" y="770"/>
                  </a:lnTo>
                  <a:close/>
                </a:path>
              </a:pathLst>
            </a:custGeom>
            <a:solidFill>
              <a:srgbClr val="FFFFFF"/>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632" name="Google Shape;632;p63"/>
            <p:cNvSpPr/>
            <p:nvPr/>
          </p:nvSpPr>
          <p:spPr>
            <a:xfrm>
              <a:off x="402840" y="2018520"/>
              <a:ext cx="175320" cy="200160"/>
            </a:xfrm>
            <a:custGeom>
              <a:avLst/>
              <a:gdLst/>
              <a:ahLst/>
              <a:cxnLst/>
              <a:rect l="l" t="t" r="r" b="b"/>
              <a:pathLst>
                <a:path w="487"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5"/>
                    <a:pt x="65" y="553"/>
                    <a:pt x="72" y="553"/>
                  </a:cubicBezTo>
                  <a:cubicBezTo>
                    <a:pt x="95" y="553"/>
                    <a:pt x="136" y="555"/>
                    <a:pt x="160" y="556"/>
                  </a:cubicBezTo>
                  <a:lnTo>
                    <a:pt x="160" y="532"/>
                  </a:lnTo>
                  <a:cubicBezTo>
                    <a:pt x="118" y="530"/>
                    <a:pt x="100" y="511"/>
                    <a:pt x="100" y="491"/>
                  </a:cubicBezTo>
                  <a:cubicBezTo>
                    <a:pt x="100" y="488"/>
                    <a:pt x="100" y="484"/>
                    <a:pt x="104" y="474"/>
                  </a:cubicBezTo>
                  <a:lnTo>
                    <a:pt x="220" y="113"/>
                  </a:lnTo>
                  <a:lnTo>
                    <a:pt x="343" y="495"/>
                  </a:lnTo>
                  <a:cubicBezTo>
                    <a:pt x="347" y="505"/>
                    <a:pt x="347" y="507"/>
                    <a:pt x="347" y="509"/>
                  </a:cubicBezTo>
                  <a:cubicBezTo>
                    <a:pt x="347" y="532"/>
                    <a:pt x="301" y="532"/>
                    <a:pt x="282" y="532"/>
                  </a:cubicBezTo>
                  <a:lnTo>
                    <a:pt x="282" y="556"/>
                  </a:lnTo>
                  <a:cubicBezTo>
                    <a:pt x="308" y="553"/>
                    <a:pt x="363" y="553"/>
                    <a:pt x="392" y="553"/>
                  </a:cubicBezTo>
                  <a:cubicBezTo>
                    <a:pt x="422" y="553"/>
                    <a:pt x="458" y="555"/>
                    <a:pt x="487" y="556"/>
                  </a:cubicBezTo>
                  <a:lnTo>
                    <a:pt x="487" y="532"/>
                  </a:lnTo>
                  <a:cubicBezTo>
                    <a:pt x="429" y="532"/>
                    <a:pt x="428" y="527"/>
                    <a:pt x="417" y="498"/>
                  </a:cubicBezTo>
                  <a:lnTo>
                    <a:pt x="262" y="16"/>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33" name="Google Shape;633;p63"/>
            <p:cNvSpPr/>
            <p:nvPr/>
          </p:nvSpPr>
          <p:spPr>
            <a:xfrm>
              <a:off x="615240" y="2008800"/>
              <a:ext cx="65160" cy="279000"/>
            </a:xfrm>
            <a:custGeom>
              <a:avLst/>
              <a:gdLst/>
              <a:ahLst/>
              <a:cxnLst/>
              <a:rect l="l" t="t" r="r" b="b"/>
              <a:pathLst>
                <a:path w="181" h="775" extrusionOk="0">
                  <a:moveTo>
                    <a:pt x="181" y="768"/>
                  </a:moveTo>
                  <a:cubicBezTo>
                    <a:pt x="181" y="766"/>
                    <a:pt x="181" y="764"/>
                    <a:pt x="167" y="750"/>
                  </a:cubicBezTo>
                  <a:cubicBezTo>
                    <a:pt x="70" y="653"/>
                    <a:pt x="46" y="507"/>
                    <a:pt x="46" y="387"/>
                  </a:cubicBezTo>
                  <a:cubicBezTo>
                    <a:pt x="46" y="254"/>
                    <a:pt x="76" y="118"/>
                    <a:pt x="171" y="21"/>
                  </a:cubicBezTo>
                  <a:cubicBezTo>
                    <a:pt x="181" y="12"/>
                    <a:pt x="181" y="11"/>
                    <a:pt x="181" y="7"/>
                  </a:cubicBezTo>
                  <a:cubicBezTo>
                    <a:pt x="181" y="2"/>
                    <a:pt x="178" y="0"/>
                    <a:pt x="172" y="0"/>
                  </a:cubicBezTo>
                  <a:cubicBezTo>
                    <a:pt x="165" y="0"/>
                    <a:pt x="95" y="53"/>
                    <a:pt x="49" y="151"/>
                  </a:cubicBezTo>
                  <a:cubicBezTo>
                    <a:pt x="9" y="236"/>
                    <a:pt x="0" y="322"/>
                    <a:pt x="0" y="387"/>
                  </a:cubicBezTo>
                  <a:cubicBezTo>
                    <a:pt x="0" y="449"/>
                    <a:pt x="9" y="542"/>
                    <a:pt x="51" y="630"/>
                  </a:cubicBezTo>
                  <a:cubicBezTo>
                    <a:pt x="99" y="725"/>
                    <a:pt x="165" y="775"/>
                    <a:pt x="172" y="775"/>
                  </a:cubicBezTo>
                  <a:cubicBezTo>
                    <a:pt x="178" y="775"/>
                    <a:pt x="181" y="773"/>
                    <a:pt x="181" y="768"/>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34" name="Google Shape;634;p63"/>
            <p:cNvSpPr/>
            <p:nvPr/>
          </p:nvSpPr>
          <p:spPr>
            <a:xfrm>
              <a:off x="741600" y="1982880"/>
              <a:ext cx="101520" cy="9360"/>
            </a:xfrm>
            <a:custGeom>
              <a:avLst/>
              <a:gdLst/>
              <a:ahLst/>
              <a:cxnLst/>
              <a:rect l="l" t="t" r="r" b="b"/>
              <a:pathLst>
                <a:path w="282" h="26" extrusionOk="0">
                  <a:moveTo>
                    <a:pt x="282" y="26"/>
                  </a:moveTo>
                  <a:lnTo>
                    <a:pt x="282" y="0"/>
                  </a:lnTo>
                  <a:lnTo>
                    <a:pt x="0" y="0"/>
                  </a:lnTo>
                  <a:lnTo>
                    <a:pt x="0" y="26"/>
                  </a:lnTo>
                  <a:lnTo>
                    <a:pt x="282" y="26"/>
                  </a:lnTo>
                  <a:close/>
                </a:path>
              </a:pathLst>
            </a:custGeom>
            <a:solidFill>
              <a:srgbClr val="000000"/>
            </a:solidFill>
            <a:ln>
              <a:noFill/>
            </a:ln>
          </p:spPr>
          <p:txBody>
            <a:bodyPr spcFirstLastPara="1" wrap="square" lIns="81625" tIns="0" rIns="81625" bIns="0"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35" name="Google Shape;635;p63"/>
            <p:cNvSpPr/>
            <p:nvPr/>
          </p:nvSpPr>
          <p:spPr>
            <a:xfrm>
              <a:off x="704520" y="2018520"/>
              <a:ext cx="175320" cy="200160"/>
            </a:xfrm>
            <a:custGeom>
              <a:avLst/>
              <a:gdLst/>
              <a:ahLst/>
              <a:cxnLst/>
              <a:rect l="l" t="t" r="r" b="b"/>
              <a:pathLst>
                <a:path w="487" h="556" extrusionOk="0">
                  <a:moveTo>
                    <a:pt x="262" y="16"/>
                  </a:moveTo>
                  <a:cubicBezTo>
                    <a:pt x="257" y="2"/>
                    <a:pt x="253" y="0"/>
                    <a:pt x="245" y="0"/>
                  </a:cubicBezTo>
                  <a:cubicBezTo>
                    <a:pt x="232" y="0"/>
                    <a:pt x="231" y="4"/>
                    <a:pt x="227" y="16"/>
                  </a:cubicBezTo>
                  <a:lnTo>
                    <a:pt x="77" y="477"/>
                  </a:lnTo>
                  <a:cubicBezTo>
                    <a:pt x="70" y="502"/>
                    <a:pt x="55" y="532"/>
                    <a:pt x="0" y="532"/>
                  </a:cubicBezTo>
                  <a:lnTo>
                    <a:pt x="0" y="556"/>
                  </a:lnTo>
                  <a:cubicBezTo>
                    <a:pt x="26" y="555"/>
                    <a:pt x="65" y="553"/>
                    <a:pt x="72" y="553"/>
                  </a:cubicBezTo>
                  <a:cubicBezTo>
                    <a:pt x="95" y="553"/>
                    <a:pt x="136" y="555"/>
                    <a:pt x="160" y="556"/>
                  </a:cubicBezTo>
                  <a:lnTo>
                    <a:pt x="160" y="532"/>
                  </a:lnTo>
                  <a:cubicBezTo>
                    <a:pt x="118" y="530"/>
                    <a:pt x="100" y="511"/>
                    <a:pt x="100" y="491"/>
                  </a:cubicBezTo>
                  <a:cubicBezTo>
                    <a:pt x="100" y="488"/>
                    <a:pt x="100" y="484"/>
                    <a:pt x="104" y="474"/>
                  </a:cubicBezTo>
                  <a:lnTo>
                    <a:pt x="220" y="113"/>
                  </a:lnTo>
                  <a:lnTo>
                    <a:pt x="343" y="495"/>
                  </a:lnTo>
                  <a:cubicBezTo>
                    <a:pt x="347" y="505"/>
                    <a:pt x="347" y="507"/>
                    <a:pt x="347" y="509"/>
                  </a:cubicBezTo>
                  <a:cubicBezTo>
                    <a:pt x="347" y="532"/>
                    <a:pt x="301" y="532"/>
                    <a:pt x="282" y="532"/>
                  </a:cubicBezTo>
                  <a:lnTo>
                    <a:pt x="282" y="556"/>
                  </a:lnTo>
                  <a:cubicBezTo>
                    <a:pt x="308" y="553"/>
                    <a:pt x="363" y="553"/>
                    <a:pt x="392" y="553"/>
                  </a:cubicBezTo>
                  <a:cubicBezTo>
                    <a:pt x="422" y="553"/>
                    <a:pt x="458" y="555"/>
                    <a:pt x="487" y="556"/>
                  </a:cubicBezTo>
                  <a:lnTo>
                    <a:pt x="487" y="532"/>
                  </a:lnTo>
                  <a:cubicBezTo>
                    <a:pt x="429" y="532"/>
                    <a:pt x="428" y="527"/>
                    <a:pt x="417" y="498"/>
                  </a:cubicBezTo>
                  <a:lnTo>
                    <a:pt x="262" y="16"/>
                  </a:ln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sp>
          <p:nvSpPr>
            <p:cNvPr id="636" name="Google Shape;636;p63"/>
            <p:cNvSpPr/>
            <p:nvPr/>
          </p:nvSpPr>
          <p:spPr>
            <a:xfrm>
              <a:off x="904680" y="2008800"/>
              <a:ext cx="65160" cy="279000"/>
            </a:xfrm>
            <a:custGeom>
              <a:avLst/>
              <a:gdLst/>
              <a:ahLst/>
              <a:cxnLst/>
              <a:rect l="l" t="t" r="r" b="b"/>
              <a:pathLst>
                <a:path w="181" h="775" extrusionOk="0">
                  <a:moveTo>
                    <a:pt x="181" y="387"/>
                  </a:moveTo>
                  <a:cubicBezTo>
                    <a:pt x="181" y="328"/>
                    <a:pt x="172" y="234"/>
                    <a:pt x="130" y="146"/>
                  </a:cubicBezTo>
                  <a:cubicBezTo>
                    <a:pt x="83" y="51"/>
                    <a:pt x="16" y="0"/>
                    <a:pt x="7" y="0"/>
                  </a:cubicBezTo>
                  <a:cubicBezTo>
                    <a:pt x="4" y="0"/>
                    <a:pt x="0" y="4"/>
                    <a:pt x="0" y="7"/>
                  </a:cubicBezTo>
                  <a:cubicBezTo>
                    <a:pt x="0" y="11"/>
                    <a:pt x="0" y="12"/>
                    <a:pt x="14" y="26"/>
                  </a:cubicBezTo>
                  <a:cubicBezTo>
                    <a:pt x="92" y="102"/>
                    <a:pt x="136" y="225"/>
                    <a:pt x="136" y="387"/>
                  </a:cubicBezTo>
                  <a:cubicBezTo>
                    <a:pt x="136" y="519"/>
                    <a:pt x="107" y="657"/>
                    <a:pt x="11" y="754"/>
                  </a:cubicBezTo>
                  <a:cubicBezTo>
                    <a:pt x="0" y="764"/>
                    <a:pt x="0" y="766"/>
                    <a:pt x="0" y="768"/>
                  </a:cubicBezTo>
                  <a:cubicBezTo>
                    <a:pt x="0" y="773"/>
                    <a:pt x="4" y="775"/>
                    <a:pt x="7" y="775"/>
                  </a:cubicBezTo>
                  <a:cubicBezTo>
                    <a:pt x="16" y="775"/>
                    <a:pt x="86" y="722"/>
                    <a:pt x="132" y="623"/>
                  </a:cubicBezTo>
                  <a:cubicBezTo>
                    <a:pt x="172" y="539"/>
                    <a:pt x="181" y="453"/>
                    <a:pt x="181" y="387"/>
                  </a:cubicBezTo>
                  <a:close/>
                </a:path>
              </a:pathLst>
            </a:custGeom>
            <a:solidFill>
              <a:srgbClr val="000000"/>
            </a:solidFill>
            <a:ln>
              <a:noFill/>
            </a:ln>
          </p:spPr>
          <p:txBody>
            <a:bodyPr spcFirstLastPara="1" wrap="square" lIns="81625" tIns="40825" rIns="81625" bIns="40825" anchor="t" anchorCtr="0">
              <a:noAutofit/>
            </a:bodyPr>
            <a:lstStyle/>
            <a:p>
              <a:pPr marL="0" marR="0" lvl="0" indent="0" algn="l" rtl="0">
                <a:spcBef>
                  <a:spcPts val="0"/>
                </a:spcBef>
                <a:spcAft>
                  <a:spcPts val="0"/>
                </a:spcAft>
                <a:buNone/>
              </a:pPr>
              <a:endParaRPr sz="1600" b="0" i="0" u="none" strike="noStrike" cap="none">
                <a:solidFill>
                  <a:srgbClr val="FFFFFF"/>
                </a:solidFill>
                <a:latin typeface="Times New Roman"/>
                <a:ea typeface="Times New Roman"/>
                <a:cs typeface="Times New Roman"/>
                <a:sym typeface="Times New Roman"/>
              </a:endParaRPr>
            </a:p>
          </p:txBody>
        </p:sp>
      </p:grpSp>
      <p:sp>
        <p:nvSpPr>
          <p:cNvPr id="637" name="Google Shape;637;p63"/>
          <p:cNvSpPr txBox="1"/>
          <p:nvPr/>
        </p:nvSpPr>
        <p:spPr>
          <a:xfrm>
            <a:off x="6467999" y="383684"/>
            <a:ext cx="663300" cy="235500"/>
          </a:xfrm>
          <a:prstGeom prst="rect">
            <a:avLst/>
          </a:prstGeom>
          <a:noFill/>
          <a:ln>
            <a:noFill/>
          </a:ln>
        </p:spPr>
        <p:txBody>
          <a:bodyPr spcFirstLastPara="1" wrap="square" lIns="81625" tIns="40825" rIns="81625" bIns="40825" anchor="t" anchorCtr="0">
            <a:noAutofit/>
          </a:bodyPr>
          <a:lstStyle/>
          <a:p>
            <a:pPr marL="0" marR="0" lvl="0" indent="0" algn="l" rtl="0">
              <a:spcBef>
                <a:spcPts val="0"/>
              </a:spcBef>
              <a:spcAft>
                <a:spcPts val="0"/>
              </a:spcAft>
              <a:buNone/>
            </a:pPr>
            <a:r>
              <a:rPr lang="en" sz="1100" b="0" i="0" u="none" strike="noStrike" cap="none">
                <a:solidFill>
                  <a:srgbClr val="CE181E"/>
                </a:solidFill>
                <a:latin typeface="Times New Roman"/>
                <a:ea typeface="Times New Roman"/>
                <a:cs typeface="Times New Roman"/>
                <a:sym typeface="Times New Roman"/>
              </a:rPr>
              <a:t>9.2 GeV</a:t>
            </a:r>
            <a:endParaRPr sz="1100" b="0" i="0" u="none" strike="noStrike" cap="none">
              <a:solidFill>
                <a:srgbClr val="000000"/>
              </a:solidFill>
              <a:latin typeface="Times New Roman"/>
              <a:ea typeface="Times New Roman"/>
              <a:cs typeface="Times New Roman"/>
              <a:sym typeface="Times New Roman"/>
            </a:endParaRPr>
          </a:p>
        </p:txBody>
      </p:sp>
      <p:cxnSp>
        <p:nvCxnSpPr>
          <p:cNvPr id="638" name="Google Shape;638;p63"/>
          <p:cNvCxnSpPr/>
          <p:nvPr/>
        </p:nvCxnSpPr>
        <p:spPr>
          <a:xfrm>
            <a:off x="6750793" y="585159"/>
            <a:ext cx="0" cy="216000"/>
          </a:xfrm>
          <a:prstGeom prst="straightConnector1">
            <a:avLst/>
          </a:prstGeom>
          <a:noFill/>
          <a:ln w="9525" cap="flat" cmpd="sng">
            <a:solidFill>
              <a:srgbClr val="ED1C24"/>
            </a:solidFill>
            <a:prstDash val="solid"/>
            <a:round/>
            <a:headEnd type="none" w="sm" len="sm"/>
            <a:tailEnd type="stealth" w="med" len="med"/>
          </a:ln>
        </p:spPr>
      </p:cxnSp>
      <p:sp>
        <p:nvSpPr>
          <p:cNvPr id="639" name="Google Shape;639;p63"/>
          <p:cNvSpPr txBox="1"/>
          <p:nvPr/>
        </p:nvSpPr>
        <p:spPr>
          <a:xfrm>
            <a:off x="6026111" y="3419656"/>
            <a:ext cx="3317700" cy="286800"/>
          </a:xfrm>
          <a:prstGeom prst="rect">
            <a:avLst/>
          </a:prstGeom>
          <a:noFill/>
          <a:ln>
            <a:noFill/>
          </a:ln>
        </p:spPr>
        <p:txBody>
          <a:bodyPr spcFirstLastPara="1" wrap="square" lIns="81625" tIns="40825" rIns="81625" bIns="40825" anchor="t" anchorCtr="0">
            <a:noAutofit/>
          </a:bodyPr>
          <a:lstStyle/>
          <a:p>
            <a:pPr marL="0" marR="0" lvl="0" indent="0" algn="l" rtl="0">
              <a:spcBef>
                <a:spcPts val="0"/>
              </a:spcBef>
              <a:spcAft>
                <a:spcPts val="0"/>
              </a:spcAft>
              <a:buNone/>
            </a:pPr>
            <a:r>
              <a:rPr lang="en" sz="1400" b="0" i="0" u="none" strike="noStrike" cap="none">
                <a:solidFill>
                  <a:srgbClr val="000000"/>
                </a:solidFill>
                <a:latin typeface="Times New Roman"/>
                <a:ea typeface="Times New Roman"/>
                <a:cs typeface="Times New Roman"/>
                <a:sym typeface="Times New Roman"/>
              </a:rPr>
              <a:t>S. Singha, EPJ Web Conf. 276 (2023) 06012</a:t>
            </a:r>
            <a:endParaRPr sz="1400" b="0" i="0" u="none" strike="noStrike" cap="none">
              <a:solidFill>
                <a:srgbClr val="000000"/>
              </a:solidFill>
              <a:latin typeface="Times New Roman"/>
              <a:ea typeface="Times New Roman"/>
              <a:cs typeface="Times New Roman"/>
              <a:sym typeface="Times New Roman"/>
            </a:endParaRPr>
          </a:p>
        </p:txBody>
      </p:sp>
      <p:sp>
        <p:nvSpPr>
          <p:cNvPr id="640" name="Google Shape;640;p63"/>
          <p:cNvSpPr txBox="1">
            <a:spLocks noGrp="1"/>
          </p:cNvSpPr>
          <p:nvPr>
            <p:ph type="title"/>
          </p:nvPr>
        </p:nvSpPr>
        <p:spPr>
          <a:xfrm>
            <a:off x="457172" y="105814"/>
            <a:ext cx="8228700" cy="480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FFFFFF"/>
              </a:buClr>
              <a:buSzPts val="2200"/>
              <a:buFont typeface="Arial"/>
              <a:buNone/>
            </a:pPr>
            <a:r>
              <a:rPr lang="en" sz="2700">
                <a:latin typeface="Times New Roman"/>
                <a:ea typeface="Times New Roman"/>
                <a:cs typeface="Times New Roman"/>
                <a:sym typeface="Times New Roman"/>
              </a:rPr>
              <a:t>Global Polarization at Nuclotron-NICA energies</a:t>
            </a:r>
            <a:endParaRPr sz="2700" strike="noStrike">
              <a:latin typeface="Times New Roman"/>
              <a:ea typeface="Times New Roman"/>
              <a:cs typeface="Times New Roman"/>
              <a:sym typeface="Times New Roman"/>
            </a:endParaRPr>
          </a:p>
        </p:txBody>
      </p:sp>
      <p:cxnSp>
        <p:nvCxnSpPr>
          <p:cNvPr id="641" name="Google Shape;641;p63"/>
          <p:cNvCxnSpPr/>
          <p:nvPr/>
        </p:nvCxnSpPr>
        <p:spPr>
          <a:xfrm>
            <a:off x="6453075" y="2874750"/>
            <a:ext cx="384300" cy="0"/>
          </a:xfrm>
          <a:prstGeom prst="straightConnector1">
            <a:avLst/>
          </a:prstGeom>
          <a:noFill/>
          <a:ln w="76200" cap="flat" cmpd="sng">
            <a:solidFill>
              <a:srgbClr val="FF0000"/>
            </a:solidFill>
            <a:prstDash val="solid"/>
            <a:round/>
            <a:headEnd type="none" w="med" len="med"/>
            <a:tailEnd type="none" w="med" len="med"/>
          </a:ln>
        </p:spPr>
      </p:cxnSp>
      <p:sp>
        <p:nvSpPr>
          <p:cNvPr id="642" name="Google Shape;642;p63"/>
          <p:cNvSpPr txBox="1"/>
          <p:nvPr/>
        </p:nvSpPr>
        <p:spPr>
          <a:xfrm>
            <a:off x="6453075" y="2874750"/>
            <a:ext cx="8277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MPD</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311700" y="1442850"/>
            <a:ext cx="8520600" cy="225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Main topic 1:</a:t>
            </a:r>
            <a:r>
              <a:rPr lang="en"/>
              <a:t> Centrality determination in the MPD experiment using spectator energy for MC-Glauber and inverse Bayes methods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4"/>
          <p:cNvSpPr txBox="1"/>
          <p:nvPr/>
        </p:nvSpPr>
        <p:spPr>
          <a:xfrm>
            <a:off x="384275" y="0"/>
            <a:ext cx="8365500" cy="3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600"/>
              </a:spcAft>
              <a:buNone/>
            </a:pPr>
            <a:r>
              <a:rPr lang="en" sz="2700">
                <a:solidFill>
                  <a:schemeClr val="dk1"/>
                </a:solidFill>
                <a:latin typeface="Times New Roman"/>
                <a:ea typeface="Times New Roman"/>
                <a:cs typeface="Times New Roman"/>
                <a:sym typeface="Times New Roman"/>
              </a:rPr>
              <a:t>Correlation between P</a:t>
            </a:r>
            <a:r>
              <a:rPr lang="en" sz="2700" baseline="-25000">
                <a:solidFill>
                  <a:schemeClr val="dk1"/>
                </a:solidFill>
                <a:latin typeface="Times New Roman"/>
                <a:ea typeface="Times New Roman"/>
                <a:cs typeface="Times New Roman"/>
                <a:sym typeface="Times New Roman"/>
              </a:rPr>
              <a:t>y</a:t>
            </a:r>
            <a:r>
              <a:rPr lang="en" sz="2700">
                <a:solidFill>
                  <a:schemeClr val="dk1"/>
                </a:solidFill>
                <a:latin typeface="Times New Roman"/>
                <a:ea typeface="Times New Roman"/>
                <a:cs typeface="Times New Roman"/>
                <a:sym typeface="Times New Roman"/>
              </a:rPr>
              <a:t> and v</a:t>
            </a:r>
            <a:r>
              <a:rPr lang="en" sz="2700" baseline="-25000">
                <a:solidFill>
                  <a:schemeClr val="dk1"/>
                </a:solidFill>
                <a:latin typeface="Times New Roman"/>
                <a:ea typeface="Times New Roman"/>
                <a:cs typeface="Times New Roman"/>
                <a:sym typeface="Times New Roman"/>
              </a:rPr>
              <a:t>1</a:t>
            </a:r>
            <a:r>
              <a:rPr lang="en" sz="2700"/>
              <a:t> </a:t>
            </a:r>
            <a:endParaRPr sz="2700"/>
          </a:p>
        </p:txBody>
      </p:sp>
      <p:pic>
        <p:nvPicPr>
          <p:cNvPr id="648" name="Google Shape;648;p64"/>
          <p:cNvPicPr preferRelativeResize="0"/>
          <p:nvPr/>
        </p:nvPicPr>
        <p:blipFill>
          <a:blip r:embed="rId3">
            <a:alphaModFix/>
          </a:blip>
          <a:stretch>
            <a:fillRect/>
          </a:stretch>
        </p:blipFill>
        <p:spPr>
          <a:xfrm>
            <a:off x="181950" y="593050"/>
            <a:ext cx="4442280" cy="4513499"/>
          </a:xfrm>
          <a:prstGeom prst="rect">
            <a:avLst/>
          </a:prstGeom>
          <a:noFill/>
          <a:ln>
            <a:noFill/>
          </a:ln>
        </p:spPr>
      </p:pic>
      <p:sp>
        <p:nvSpPr>
          <p:cNvPr id="649" name="Google Shape;649;p64"/>
          <p:cNvSpPr txBox="1"/>
          <p:nvPr/>
        </p:nvSpPr>
        <p:spPr>
          <a:xfrm>
            <a:off x="1268100" y="1815175"/>
            <a:ext cx="2993100" cy="6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|y|&lt;1</a:t>
            </a:r>
            <a:endParaRPr sz="1800">
              <a:latin typeface="Times New Roman"/>
              <a:ea typeface="Times New Roman"/>
              <a:cs typeface="Times New Roman"/>
              <a:sym typeface="Times New Roman"/>
            </a:endParaRPr>
          </a:p>
          <a:p>
            <a:pPr marL="0" lvl="0" indent="0" algn="l" rtl="0">
              <a:spcBef>
                <a:spcPts val="0"/>
              </a:spcBef>
              <a:spcAft>
                <a:spcPts val="0"/>
              </a:spcAft>
              <a:buNone/>
            </a:pPr>
            <a:r>
              <a:rPr lang="en" sz="1800">
                <a:latin typeface="Times New Roman"/>
                <a:ea typeface="Times New Roman"/>
                <a:cs typeface="Times New Roman"/>
                <a:sym typeface="Times New Roman"/>
              </a:rPr>
              <a:t>0.5&lt;p</a:t>
            </a:r>
            <a:r>
              <a:rPr lang="en" sz="1800" baseline="-25000">
                <a:latin typeface="Times New Roman"/>
                <a:ea typeface="Times New Roman"/>
                <a:cs typeface="Times New Roman"/>
                <a:sym typeface="Times New Roman"/>
              </a:rPr>
              <a:t>T</a:t>
            </a:r>
            <a:r>
              <a:rPr lang="en" sz="1800">
                <a:latin typeface="Times New Roman"/>
                <a:ea typeface="Times New Roman"/>
                <a:cs typeface="Times New Roman"/>
                <a:sym typeface="Times New Roman"/>
              </a:rPr>
              <a:t>&lt;3 GeV/c</a:t>
            </a:r>
            <a:endParaRPr sz="1800">
              <a:latin typeface="Times New Roman"/>
              <a:ea typeface="Times New Roman"/>
              <a:cs typeface="Times New Roman"/>
              <a:sym typeface="Times New Roman"/>
            </a:endParaRPr>
          </a:p>
        </p:txBody>
      </p:sp>
      <p:pic>
        <p:nvPicPr>
          <p:cNvPr id="650" name="Google Shape;650;p64"/>
          <p:cNvPicPr preferRelativeResize="0"/>
          <p:nvPr/>
        </p:nvPicPr>
        <p:blipFill>
          <a:blip r:embed="rId4">
            <a:alphaModFix/>
          </a:blip>
          <a:stretch>
            <a:fillRect/>
          </a:stretch>
        </p:blipFill>
        <p:spPr>
          <a:xfrm>
            <a:off x="4745352" y="3071375"/>
            <a:ext cx="3727099" cy="1702454"/>
          </a:xfrm>
          <a:prstGeom prst="rect">
            <a:avLst/>
          </a:prstGeom>
          <a:noFill/>
          <a:ln>
            <a:noFill/>
          </a:ln>
        </p:spPr>
      </p:pic>
      <p:sp>
        <p:nvSpPr>
          <p:cNvPr id="651" name="Google Shape;651;p64"/>
          <p:cNvSpPr txBox="1"/>
          <p:nvPr/>
        </p:nvSpPr>
        <p:spPr>
          <a:xfrm>
            <a:off x="4862675" y="472975"/>
            <a:ext cx="4012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Times New Roman"/>
                <a:ea typeface="Times New Roman"/>
                <a:cs typeface="Times New Roman"/>
                <a:sym typeface="Times New Roman"/>
              </a:rPr>
              <a:t>Pearson correlation coefficient represent linear correlation between two sets of data from -1 to 1</a:t>
            </a:r>
            <a:endParaRPr sz="1800">
              <a:solidFill>
                <a:schemeClr val="dk1"/>
              </a:solidFill>
              <a:latin typeface="Times New Roman"/>
              <a:ea typeface="Times New Roman"/>
              <a:cs typeface="Times New Roman"/>
              <a:sym typeface="Times New Roman"/>
            </a:endParaRPr>
          </a:p>
        </p:txBody>
      </p:sp>
      <p:pic>
        <p:nvPicPr>
          <p:cNvPr id="652" name="Google Shape;652;p64" descr="\rho(X,Y)=\frac{Cov(X,Y)}{Var(X)Var(Y)}&#10;%aaf7fb42-1c61-40fe-82ed-2944dd0ef023&#10;%ac1f1ccb-d9f2-4448-8275-120fb126bc69"/>
          <p:cNvPicPr preferRelativeResize="0"/>
          <p:nvPr/>
        </p:nvPicPr>
        <p:blipFill>
          <a:blip r:embed="rId5">
            <a:alphaModFix/>
          </a:blip>
          <a:stretch>
            <a:fillRect/>
          </a:stretch>
        </p:blipFill>
        <p:spPr>
          <a:xfrm>
            <a:off x="4862675" y="1677550"/>
            <a:ext cx="2364825" cy="384925"/>
          </a:xfrm>
          <a:prstGeom prst="rect">
            <a:avLst/>
          </a:prstGeom>
          <a:noFill/>
          <a:ln>
            <a:noFill/>
          </a:ln>
        </p:spPr>
      </p:pic>
      <p:pic>
        <p:nvPicPr>
          <p:cNvPr id="653" name="Google Shape;653;p64" descr="Cov(X,Y)=\langle XY\rangle - \langle X\rangle \langle Y\rangle&#10;%95a58ccf-dec5-416e-bac4-ba3c4e724cb1"/>
          <p:cNvPicPr preferRelativeResize="0"/>
          <p:nvPr/>
        </p:nvPicPr>
        <p:blipFill>
          <a:blip r:embed="rId6">
            <a:alphaModFix/>
          </a:blip>
          <a:stretch>
            <a:fillRect/>
          </a:stretch>
        </p:blipFill>
        <p:spPr>
          <a:xfrm>
            <a:off x="4862675" y="2140175"/>
            <a:ext cx="2904298" cy="230150"/>
          </a:xfrm>
          <a:prstGeom prst="rect">
            <a:avLst/>
          </a:prstGeom>
          <a:noFill/>
          <a:ln>
            <a:noFill/>
          </a:ln>
        </p:spPr>
      </p:pic>
      <p:pic>
        <p:nvPicPr>
          <p:cNvPr id="654" name="Google Shape;654;p64" descr="Var(X)=\sqrt{\langle X^2\rangle - \langle X \rangle ^2}&#10;%2a836183-4272-4b68-90db-40021f7f6ee7"/>
          <p:cNvPicPr preferRelativeResize="0"/>
          <p:nvPr/>
        </p:nvPicPr>
        <p:blipFill>
          <a:blip r:embed="rId7">
            <a:alphaModFix/>
          </a:blip>
          <a:stretch>
            <a:fillRect/>
          </a:stretch>
        </p:blipFill>
        <p:spPr>
          <a:xfrm>
            <a:off x="4862675" y="2448025"/>
            <a:ext cx="2750052" cy="311400"/>
          </a:xfrm>
          <a:prstGeom prst="rect">
            <a:avLst/>
          </a:prstGeom>
          <a:noFill/>
          <a:ln>
            <a:noFill/>
          </a:ln>
        </p:spPr>
      </p:pic>
      <p:cxnSp>
        <p:nvCxnSpPr>
          <p:cNvPr id="655" name="Google Shape;655;p64"/>
          <p:cNvCxnSpPr/>
          <p:nvPr/>
        </p:nvCxnSpPr>
        <p:spPr>
          <a:xfrm>
            <a:off x="1130675" y="2290925"/>
            <a:ext cx="2778600" cy="1411500"/>
          </a:xfrm>
          <a:prstGeom prst="straightConnector1">
            <a:avLst/>
          </a:prstGeom>
          <a:noFill/>
          <a:ln w="9525" cap="flat" cmpd="sng">
            <a:solidFill>
              <a:srgbClr val="FF00FF"/>
            </a:solidFill>
            <a:prstDash val="dash"/>
            <a:round/>
            <a:headEnd type="none" w="med" len="med"/>
            <a:tailEnd type="none" w="med" len="med"/>
          </a:ln>
        </p:spPr>
      </p:cxnSp>
      <p:cxnSp>
        <p:nvCxnSpPr>
          <p:cNvPr id="656" name="Google Shape;656;p64"/>
          <p:cNvCxnSpPr/>
          <p:nvPr/>
        </p:nvCxnSpPr>
        <p:spPr>
          <a:xfrm rot="10800000" flipH="1">
            <a:off x="1152850" y="2372150"/>
            <a:ext cx="2749200" cy="1234200"/>
          </a:xfrm>
          <a:prstGeom prst="straightConnector1">
            <a:avLst/>
          </a:prstGeom>
          <a:noFill/>
          <a:ln w="9525" cap="flat" cmpd="sng">
            <a:solidFill>
              <a:srgbClr val="FF00FF"/>
            </a:solidFill>
            <a:prstDash val="solid"/>
            <a:round/>
            <a:headEnd type="none" w="med" len="med"/>
            <a:tailEnd type="none" w="med" len="med"/>
          </a:ln>
        </p:spPr>
      </p:cxnSp>
      <p:cxnSp>
        <p:nvCxnSpPr>
          <p:cNvPr id="657" name="Google Shape;657;p64"/>
          <p:cNvCxnSpPr/>
          <p:nvPr/>
        </p:nvCxnSpPr>
        <p:spPr>
          <a:xfrm rot="10800000" flipH="1">
            <a:off x="1145475" y="2830475"/>
            <a:ext cx="2771400" cy="923700"/>
          </a:xfrm>
          <a:prstGeom prst="straightConnector1">
            <a:avLst/>
          </a:prstGeom>
          <a:noFill/>
          <a:ln w="9525" cap="flat" cmpd="sng">
            <a:solidFill>
              <a:srgbClr val="0000FF"/>
            </a:solidFill>
            <a:prstDash val="solid"/>
            <a:round/>
            <a:headEnd type="none" w="med" len="med"/>
            <a:tailEnd type="none" w="med" len="med"/>
          </a:ln>
        </p:spPr>
      </p:cxnSp>
      <p:cxnSp>
        <p:nvCxnSpPr>
          <p:cNvPr id="658" name="Google Shape;658;p64"/>
          <p:cNvCxnSpPr/>
          <p:nvPr/>
        </p:nvCxnSpPr>
        <p:spPr>
          <a:xfrm rot="10800000" flipH="1">
            <a:off x="1141750" y="3222200"/>
            <a:ext cx="2767500" cy="669600"/>
          </a:xfrm>
          <a:prstGeom prst="straightConnector1">
            <a:avLst/>
          </a:prstGeom>
          <a:noFill/>
          <a:ln w="9525" cap="flat" cmpd="sng">
            <a:solidFill>
              <a:srgbClr val="00FF00"/>
            </a:solidFill>
            <a:prstDash val="solid"/>
            <a:round/>
            <a:headEnd type="none" w="med" len="med"/>
            <a:tailEnd type="none" w="med" len="med"/>
          </a:ln>
        </p:spPr>
      </p:cxnSp>
      <p:cxnSp>
        <p:nvCxnSpPr>
          <p:cNvPr id="659" name="Google Shape;659;p64"/>
          <p:cNvCxnSpPr/>
          <p:nvPr/>
        </p:nvCxnSpPr>
        <p:spPr>
          <a:xfrm rot="10800000" flipH="1">
            <a:off x="1079825" y="3510175"/>
            <a:ext cx="2888700" cy="556200"/>
          </a:xfrm>
          <a:prstGeom prst="straightConnector1">
            <a:avLst/>
          </a:prstGeom>
          <a:noFill/>
          <a:ln w="9525" cap="flat" cmpd="sng">
            <a:solidFill>
              <a:srgbClr val="FF0000"/>
            </a:solidFill>
            <a:prstDash val="solid"/>
            <a:round/>
            <a:headEnd type="none" w="med" len="med"/>
            <a:tailEnd type="none" w="med" len="med"/>
          </a:ln>
        </p:spPr>
      </p:cxnSp>
      <p:cxnSp>
        <p:nvCxnSpPr>
          <p:cNvPr id="660" name="Google Shape;660;p64"/>
          <p:cNvCxnSpPr/>
          <p:nvPr/>
        </p:nvCxnSpPr>
        <p:spPr>
          <a:xfrm>
            <a:off x="1167625" y="2800850"/>
            <a:ext cx="2756400" cy="968100"/>
          </a:xfrm>
          <a:prstGeom prst="straightConnector1">
            <a:avLst/>
          </a:prstGeom>
          <a:noFill/>
          <a:ln w="9525" cap="flat" cmpd="sng">
            <a:solidFill>
              <a:srgbClr val="0000FF"/>
            </a:solidFill>
            <a:prstDash val="dash"/>
            <a:round/>
            <a:headEnd type="none" w="med" len="med"/>
            <a:tailEnd type="none" w="med" len="med"/>
          </a:ln>
        </p:spPr>
      </p:cxnSp>
      <p:cxnSp>
        <p:nvCxnSpPr>
          <p:cNvPr id="661" name="Google Shape;661;p64"/>
          <p:cNvCxnSpPr/>
          <p:nvPr/>
        </p:nvCxnSpPr>
        <p:spPr>
          <a:xfrm>
            <a:off x="1138075" y="3148175"/>
            <a:ext cx="2749200" cy="783300"/>
          </a:xfrm>
          <a:prstGeom prst="straightConnector1">
            <a:avLst/>
          </a:prstGeom>
          <a:noFill/>
          <a:ln w="9525" cap="flat" cmpd="sng">
            <a:solidFill>
              <a:srgbClr val="00FF00"/>
            </a:solidFill>
            <a:prstDash val="dash"/>
            <a:round/>
            <a:headEnd type="none" w="med" len="med"/>
            <a:tailEnd type="none" w="med" len="med"/>
          </a:ln>
        </p:spPr>
      </p:cxnSp>
      <p:cxnSp>
        <p:nvCxnSpPr>
          <p:cNvPr id="662" name="Google Shape;662;p64"/>
          <p:cNvCxnSpPr/>
          <p:nvPr/>
        </p:nvCxnSpPr>
        <p:spPr>
          <a:xfrm>
            <a:off x="1167625" y="3480725"/>
            <a:ext cx="2756400" cy="585600"/>
          </a:xfrm>
          <a:prstGeom prst="straightConnector1">
            <a:avLst/>
          </a:prstGeom>
          <a:noFill/>
          <a:ln w="9525" cap="flat" cmpd="sng">
            <a:solidFill>
              <a:srgbClr val="FF0000"/>
            </a:solidFill>
            <a:prstDash val="dash"/>
            <a:round/>
            <a:headEnd type="none" w="med" len="med"/>
            <a:tailEnd type="non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65"/>
          <p:cNvSpPr txBox="1"/>
          <p:nvPr/>
        </p:nvSpPr>
        <p:spPr>
          <a:xfrm>
            <a:off x="384275" y="0"/>
            <a:ext cx="8365500" cy="3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Times New Roman"/>
                <a:ea typeface="Times New Roman"/>
                <a:cs typeface="Times New Roman"/>
                <a:sym typeface="Times New Roman"/>
              </a:rPr>
              <a:t>P</a:t>
            </a:r>
            <a:r>
              <a:rPr lang="en" sz="2700" baseline="-25000">
                <a:latin typeface="Times New Roman"/>
                <a:ea typeface="Times New Roman"/>
                <a:cs typeface="Times New Roman"/>
                <a:sym typeface="Times New Roman"/>
              </a:rPr>
              <a:t>y</a:t>
            </a:r>
            <a:r>
              <a:rPr lang="en" sz="2700">
                <a:latin typeface="Times New Roman"/>
                <a:ea typeface="Times New Roman"/>
                <a:cs typeface="Times New Roman"/>
                <a:sym typeface="Times New Roman"/>
              </a:rPr>
              <a:t> vs p</a:t>
            </a:r>
            <a:r>
              <a:rPr lang="en" sz="2700" baseline="-25000">
                <a:latin typeface="Times New Roman"/>
                <a:ea typeface="Times New Roman"/>
                <a:cs typeface="Times New Roman"/>
                <a:sym typeface="Times New Roman"/>
              </a:rPr>
              <a:t>T</a:t>
            </a:r>
            <a:r>
              <a:rPr lang="en" sz="2700">
                <a:latin typeface="Times New Roman"/>
                <a:ea typeface="Times New Roman"/>
                <a:cs typeface="Times New Roman"/>
                <a:sym typeface="Times New Roman"/>
              </a:rPr>
              <a:t> and </a:t>
            </a:r>
            <a:r>
              <a:rPr lang="en" sz="2700">
                <a:solidFill>
                  <a:schemeClr val="dk1"/>
                </a:solidFill>
                <a:latin typeface="Times New Roman"/>
                <a:ea typeface="Times New Roman"/>
                <a:cs typeface="Times New Roman"/>
                <a:sym typeface="Times New Roman"/>
              </a:rPr>
              <a:t>P</a:t>
            </a:r>
            <a:r>
              <a:rPr lang="en" sz="2700" baseline="-25000">
                <a:solidFill>
                  <a:schemeClr val="dk1"/>
                </a:solidFill>
                <a:latin typeface="Times New Roman"/>
                <a:ea typeface="Times New Roman"/>
                <a:cs typeface="Times New Roman"/>
                <a:sym typeface="Times New Roman"/>
              </a:rPr>
              <a:t>y</a:t>
            </a:r>
            <a:r>
              <a:rPr lang="en" sz="2700">
                <a:solidFill>
                  <a:schemeClr val="dk1"/>
                </a:solidFill>
                <a:latin typeface="Times New Roman"/>
                <a:ea typeface="Times New Roman"/>
                <a:cs typeface="Times New Roman"/>
                <a:sym typeface="Times New Roman"/>
              </a:rPr>
              <a:t> vs y in centrality classes</a:t>
            </a:r>
            <a:r>
              <a:rPr lang="en" sz="2700">
                <a:latin typeface="Times New Roman"/>
                <a:ea typeface="Times New Roman"/>
                <a:cs typeface="Times New Roman"/>
                <a:sym typeface="Times New Roman"/>
              </a:rPr>
              <a:t> </a:t>
            </a:r>
            <a:endParaRPr sz="2700">
              <a:latin typeface="Times New Roman"/>
              <a:ea typeface="Times New Roman"/>
              <a:cs typeface="Times New Roman"/>
              <a:sym typeface="Times New Roman"/>
            </a:endParaRPr>
          </a:p>
        </p:txBody>
      </p:sp>
      <p:sp>
        <p:nvSpPr>
          <p:cNvPr id="668" name="Google Shape;668;p65"/>
          <p:cNvSpPr txBox="1"/>
          <p:nvPr/>
        </p:nvSpPr>
        <p:spPr>
          <a:xfrm>
            <a:off x="631556" y="4167225"/>
            <a:ext cx="5022600" cy="107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Weak dependence on p</a:t>
            </a:r>
            <a:r>
              <a:rPr lang="en" sz="1800" baseline="-25000">
                <a:solidFill>
                  <a:schemeClr val="dk1"/>
                </a:solidFill>
                <a:latin typeface="Times New Roman"/>
                <a:ea typeface="Times New Roman"/>
                <a:cs typeface="Times New Roman"/>
                <a:sym typeface="Times New Roman"/>
              </a:rPr>
              <a:t>T</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Highest signal in mid-rapidity</a:t>
            </a:r>
            <a:endParaRPr sz="1800">
              <a:solidFill>
                <a:schemeClr val="dk1"/>
              </a:solidFill>
              <a:latin typeface="Times New Roman"/>
              <a:ea typeface="Times New Roman"/>
              <a:cs typeface="Times New Roman"/>
              <a:sym typeface="Times New Roman"/>
            </a:endParaRPr>
          </a:p>
        </p:txBody>
      </p:sp>
      <p:sp>
        <p:nvSpPr>
          <p:cNvPr id="669" name="Google Shape;669;p65"/>
          <p:cNvSpPr/>
          <p:nvPr/>
        </p:nvSpPr>
        <p:spPr>
          <a:xfrm>
            <a:off x="-4975" y="794100"/>
            <a:ext cx="9144000" cy="351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0" name="Google Shape;670;p65"/>
          <p:cNvPicPr preferRelativeResize="0"/>
          <p:nvPr/>
        </p:nvPicPr>
        <p:blipFill rotWithShape="1">
          <a:blip r:embed="rId3">
            <a:alphaModFix/>
          </a:blip>
          <a:srcRect/>
          <a:stretch/>
        </p:blipFill>
        <p:spPr>
          <a:xfrm>
            <a:off x="-4975" y="794100"/>
            <a:ext cx="3808753" cy="3515099"/>
          </a:xfrm>
          <a:prstGeom prst="rect">
            <a:avLst/>
          </a:prstGeom>
          <a:noFill/>
          <a:ln>
            <a:noFill/>
          </a:ln>
        </p:spPr>
      </p:pic>
      <p:pic>
        <p:nvPicPr>
          <p:cNvPr id="671" name="Google Shape;671;p65"/>
          <p:cNvPicPr preferRelativeResize="0"/>
          <p:nvPr/>
        </p:nvPicPr>
        <p:blipFill rotWithShape="1">
          <a:blip r:embed="rId4">
            <a:alphaModFix/>
          </a:blip>
          <a:srcRect/>
          <a:stretch/>
        </p:blipFill>
        <p:spPr>
          <a:xfrm>
            <a:off x="3592857" y="794100"/>
            <a:ext cx="5546169" cy="3515099"/>
          </a:xfrm>
          <a:prstGeom prst="rect">
            <a:avLst/>
          </a:prstGeom>
          <a:noFill/>
          <a:ln>
            <a:noFill/>
          </a:ln>
        </p:spPr>
      </p:pic>
      <p:sp>
        <p:nvSpPr>
          <p:cNvPr id="672" name="Google Shape;672;p65"/>
          <p:cNvSpPr txBox="1"/>
          <p:nvPr/>
        </p:nvSpPr>
        <p:spPr>
          <a:xfrm>
            <a:off x="631550" y="794100"/>
            <a:ext cx="2681100" cy="400200"/>
          </a:xfrm>
          <a:prstGeom prst="rect">
            <a:avLst/>
          </a:prstGeom>
          <a:noFill/>
          <a:ln>
            <a:noFill/>
          </a:ln>
        </p:spPr>
        <p:txBody>
          <a:bodyPr spcFirstLastPara="1" wrap="square" lIns="91425" tIns="91425" rIns="91425" bIns="91425" anchor="t" anchorCtr="0">
            <a:spAutoFit/>
          </a:bodyPr>
          <a:lstStyle/>
          <a:p>
            <a:pPr marL="0" lvl="0" indent="0" algn="l" rtl="0">
              <a:spcBef>
                <a:spcPts val="1300"/>
              </a:spcBef>
              <a:spcAft>
                <a:spcPts val="0"/>
              </a:spcAft>
              <a:buNone/>
            </a:pPr>
            <a:r>
              <a:rPr lang="en" b="1">
                <a:solidFill>
                  <a:schemeClr val="dk1"/>
                </a:solidFill>
                <a:latin typeface="Times New Roman"/>
                <a:ea typeface="Times New Roman"/>
                <a:cs typeface="Times New Roman"/>
                <a:sym typeface="Times New Roman"/>
              </a:rPr>
              <a:t>Bi-Bi  9.2GeV PHSD</a:t>
            </a:r>
            <a:endParaRPr b="1">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6"/>
          <p:cNvSpPr txBox="1"/>
          <p:nvPr/>
        </p:nvSpPr>
        <p:spPr>
          <a:xfrm>
            <a:off x="384275" y="0"/>
            <a:ext cx="8365500" cy="32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Times New Roman"/>
                <a:ea typeface="Times New Roman"/>
                <a:cs typeface="Times New Roman"/>
                <a:sym typeface="Times New Roman"/>
              </a:rPr>
              <a:t>v</a:t>
            </a:r>
            <a:r>
              <a:rPr lang="en" sz="2700" baseline="-25000">
                <a:latin typeface="Times New Roman"/>
                <a:ea typeface="Times New Roman"/>
                <a:cs typeface="Times New Roman"/>
                <a:sym typeface="Times New Roman"/>
              </a:rPr>
              <a:t>1</a:t>
            </a:r>
            <a:r>
              <a:rPr lang="en" sz="2700">
                <a:latin typeface="Times New Roman"/>
                <a:ea typeface="Times New Roman"/>
                <a:cs typeface="Times New Roman"/>
                <a:sym typeface="Times New Roman"/>
              </a:rPr>
              <a:t> vs p</a:t>
            </a:r>
            <a:r>
              <a:rPr lang="en" sz="2700" baseline="-25000">
                <a:latin typeface="Times New Roman"/>
                <a:ea typeface="Times New Roman"/>
                <a:cs typeface="Times New Roman"/>
                <a:sym typeface="Times New Roman"/>
              </a:rPr>
              <a:t>T</a:t>
            </a:r>
            <a:r>
              <a:rPr lang="en" sz="2700">
                <a:latin typeface="Times New Roman"/>
                <a:ea typeface="Times New Roman"/>
                <a:cs typeface="Times New Roman"/>
                <a:sym typeface="Times New Roman"/>
              </a:rPr>
              <a:t> and </a:t>
            </a:r>
            <a:r>
              <a:rPr lang="en" sz="2700">
                <a:solidFill>
                  <a:schemeClr val="dk1"/>
                </a:solidFill>
                <a:latin typeface="Times New Roman"/>
                <a:ea typeface="Times New Roman"/>
                <a:cs typeface="Times New Roman"/>
                <a:sym typeface="Times New Roman"/>
              </a:rPr>
              <a:t>v</a:t>
            </a:r>
            <a:r>
              <a:rPr lang="en" sz="2700" baseline="-25000">
                <a:solidFill>
                  <a:schemeClr val="dk1"/>
                </a:solidFill>
                <a:latin typeface="Times New Roman"/>
                <a:ea typeface="Times New Roman"/>
                <a:cs typeface="Times New Roman"/>
                <a:sym typeface="Times New Roman"/>
              </a:rPr>
              <a:t>1</a:t>
            </a:r>
            <a:r>
              <a:rPr lang="en" sz="2700">
                <a:solidFill>
                  <a:schemeClr val="dk1"/>
                </a:solidFill>
                <a:latin typeface="Times New Roman"/>
                <a:ea typeface="Times New Roman"/>
                <a:cs typeface="Times New Roman"/>
                <a:sym typeface="Times New Roman"/>
              </a:rPr>
              <a:t> vs y in centrality classes</a:t>
            </a:r>
            <a:r>
              <a:rPr lang="en" sz="2700">
                <a:latin typeface="Times New Roman"/>
                <a:ea typeface="Times New Roman"/>
                <a:cs typeface="Times New Roman"/>
                <a:sym typeface="Times New Roman"/>
              </a:rPr>
              <a:t> </a:t>
            </a:r>
            <a:endParaRPr sz="2700">
              <a:latin typeface="Times New Roman"/>
              <a:ea typeface="Times New Roman"/>
              <a:cs typeface="Times New Roman"/>
              <a:sym typeface="Times New Roman"/>
            </a:endParaRPr>
          </a:p>
        </p:txBody>
      </p:sp>
      <p:sp>
        <p:nvSpPr>
          <p:cNvPr id="678" name="Google Shape;678;p66"/>
          <p:cNvSpPr txBox="1"/>
          <p:nvPr/>
        </p:nvSpPr>
        <p:spPr>
          <a:xfrm>
            <a:off x="201706" y="4184775"/>
            <a:ext cx="5022600" cy="107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Small signal of directed flow</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Better to investigate p</a:t>
            </a:r>
            <a:r>
              <a:rPr lang="en" sz="1800" baseline="-25000">
                <a:solidFill>
                  <a:schemeClr val="dk1"/>
                </a:solidFill>
                <a:latin typeface="Times New Roman"/>
                <a:ea typeface="Times New Roman"/>
                <a:cs typeface="Times New Roman"/>
                <a:sym typeface="Times New Roman"/>
              </a:rPr>
              <a:t>T</a:t>
            </a:r>
            <a:r>
              <a:rPr lang="en" sz="1800">
                <a:solidFill>
                  <a:schemeClr val="dk1"/>
                </a:solidFill>
                <a:latin typeface="Times New Roman"/>
                <a:ea typeface="Times New Roman"/>
                <a:cs typeface="Times New Roman"/>
                <a:sym typeface="Times New Roman"/>
              </a:rPr>
              <a:t>&gt;1.2 GeV/c</a:t>
            </a:r>
            <a:endParaRPr sz="1800">
              <a:solidFill>
                <a:schemeClr val="dk1"/>
              </a:solidFill>
              <a:latin typeface="Times New Roman"/>
              <a:ea typeface="Times New Roman"/>
              <a:cs typeface="Times New Roman"/>
              <a:sym typeface="Times New Roman"/>
            </a:endParaRPr>
          </a:p>
        </p:txBody>
      </p:sp>
      <p:sp>
        <p:nvSpPr>
          <p:cNvPr id="679" name="Google Shape;679;p66"/>
          <p:cNvSpPr/>
          <p:nvPr/>
        </p:nvSpPr>
        <p:spPr>
          <a:xfrm>
            <a:off x="-4975" y="794100"/>
            <a:ext cx="9144000" cy="351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80" name="Google Shape;680;p66"/>
          <p:cNvPicPr preferRelativeResize="0"/>
          <p:nvPr/>
        </p:nvPicPr>
        <p:blipFill rotWithShape="1">
          <a:blip r:embed="rId3">
            <a:alphaModFix/>
          </a:blip>
          <a:srcRect/>
          <a:stretch/>
        </p:blipFill>
        <p:spPr>
          <a:xfrm>
            <a:off x="0" y="794100"/>
            <a:ext cx="3799921" cy="3515099"/>
          </a:xfrm>
          <a:prstGeom prst="rect">
            <a:avLst/>
          </a:prstGeom>
          <a:noFill/>
          <a:ln>
            <a:noFill/>
          </a:ln>
        </p:spPr>
      </p:pic>
      <p:pic>
        <p:nvPicPr>
          <p:cNvPr id="681" name="Google Shape;681;p66"/>
          <p:cNvPicPr preferRelativeResize="0"/>
          <p:nvPr/>
        </p:nvPicPr>
        <p:blipFill rotWithShape="1">
          <a:blip r:embed="rId4">
            <a:alphaModFix/>
          </a:blip>
          <a:srcRect b="10"/>
          <a:stretch/>
        </p:blipFill>
        <p:spPr>
          <a:xfrm>
            <a:off x="3605721" y="794100"/>
            <a:ext cx="5533302" cy="3515099"/>
          </a:xfrm>
          <a:prstGeom prst="rect">
            <a:avLst/>
          </a:prstGeom>
          <a:noFill/>
          <a:ln>
            <a:noFill/>
          </a:ln>
        </p:spPr>
      </p:pic>
      <p:sp>
        <p:nvSpPr>
          <p:cNvPr id="682" name="Google Shape;682;p66"/>
          <p:cNvSpPr txBox="1"/>
          <p:nvPr/>
        </p:nvSpPr>
        <p:spPr>
          <a:xfrm>
            <a:off x="631550" y="794100"/>
            <a:ext cx="2681100" cy="400200"/>
          </a:xfrm>
          <a:prstGeom prst="rect">
            <a:avLst/>
          </a:prstGeom>
          <a:noFill/>
          <a:ln>
            <a:noFill/>
          </a:ln>
        </p:spPr>
        <p:txBody>
          <a:bodyPr spcFirstLastPara="1" wrap="square" lIns="91425" tIns="91425" rIns="91425" bIns="91425" anchor="t" anchorCtr="0">
            <a:spAutoFit/>
          </a:bodyPr>
          <a:lstStyle/>
          <a:p>
            <a:pPr marL="0" lvl="0" indent="0" algn="l" rtl="0">
              <a:spcBef>
                <a:spcPts val="1300"/>
              </a:spcBef>
              <a:spcAft>
                <a:spcPts val="0"/>
              </a:spcAft>
              <a:buNone/>
            </a:pPr>
            <a:r>
              <a:rPr lang="en" b="1">
                <a:solidFill>
                  <a:schemeClr val="dk1"/>
                </a:solidFill>
                <a:latin typeface="Times New Roman"/>
                <a:ea typeface="Times New Roman"/>
                <a:cs typeface="Times New Roman"/>
                <a:sym typeface="Times New Roman"/>
              </a:rPr>
              <a:t>Bi-Bi  9.2GeV PHSD</a:t>
            </a:r>
            <a:endParaRPr b="1">
              <a:latin typeface="Times New Roman"/>
              <a:ea typeface="Times New Roman"/>
              <a:cs typeface="Times New Roman"/>
              <a:sym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7"/>
          <p:cNvSpPr txBox="1"/>
          <p:nvPr/>
        </p:nvSpPr>
        <p:spPr>
          <a:xfrm>
            <a:off x="384275" y="0"/>
            <a:ext cx="8365500" cy="3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r>
              <a:rPr lang="en" sz="2700">
                <a:solidFill>
                  <a:schemeClr val="dk1"/>
                </a:solidFill>
                <a:latin typeface="Times New Roman"/>
                <a:ea typeface="Times New Roman"/>
                <a:cs typeface="Times New Roman"/>
                <a:sym typeface="Times New Roman"/>
              </a:rPr>
              <a:t>Pearson correlation coefficient between P</a:t>
            </a:r>
            <a:r>
              <a:rPr lang="en" sz="2700" baseline="-25000">
                <a:solidFill>
                  <a:schemeClr val="dk1"/>
                </a:solidFill>
                <a:latin typeface="Times New Roman"/>
                <a:ea typeface="Times New Roman"/>
                <a:cs typeface="Times New Roman"/>
                <a:sym typeface="Times New Roman"/>
              </a:rPr>
              <a:t>y</a:t>
            </a:r>
            <a:r>
              <a:rPr lang="en" sz="2700">
                <a:solidFill>
                  <a:schemeClr val="dk1"/>
                </a:solidFill>
                <a:latin typeface="Times New Roman"/>
                <a:ea typeface="Times New Roman"/>
                <a:cs typeface="Times New Roman"/>
                <a:sym typeface="Times New Roman"/>
              </a:rPr>
              <a:t>, v</a:t>
            </a:r>
            <a:r>
              <a:rPr lang="en" sz="2700" baseline="-25000">
                <a:solidFill>
                  <a:schemeClr val="dk1"/>
                </a:solidFill>
                <a:latin typeface="Times New Roman"/>
                <a:ea typeface="Times New Roman"/>
                <a:cs typeface="Times New Roman"/>
                <a:sym typeface="Times New Roman"/>
              </a:rPr>
              <a:t>1</a:t>
            </a:r>
            <a:r>
              <a:rPr lang="en" sz="2700">
                <a:solidFill>
                  <a:schemeClr val="dk1"/>
                </a:solidFill>
                <a:latin typeface="Times New Roman"/>
                <a:ea typeface="Times New Roman"/>
                <a:cs typeface="Times New Roman"/>
                <a:sym typeface="Times New Roman"/>
              </a:rPr>
              <a:t> and N</a:t>
            </a:r>
            <a:endParaRPr sz="2700">
              <a:solidFill>
                <a:schemeClr val="dk1"/>
              </a:solidFill>
              <a:latin typeface="Times New Roman"/>
              <a:ea typeface="Times New Roman"/>
              <a:cs typeface="Times New Roman"/>
              <a:sym typeface="Times New Roman"/>
            </a:endParaRPr>
          </a:p>
          <a:p>
            <a:pPr marL="0" lvl="0" indent="0" algn="l" rtl="0">
              <a:spcBef>
                <a:spcPts val="600"/>
              </a:spcBef>
              <a:spcAft>
                <a:spcPts val="0"/>
              </a:spcAft>
              <a:buNone/>
            </a:pPr>
            <a:r>
              <a:rPr lang="en" sz="2700"/>
              <a:t> </a:t>
            </a:r>
            <a:endParaRPr sz="2700"/>
          </a:p>
        </p:txBody>
      </p:sp>
      <p:pic>
        <p:nvPicPr>
          <p:cNvPr id="688" name="Google Shape;688;p67"/>
          <p:cNvPicPr preferRelativeResize="0"/>
          <p:nvPr/>
        </p:nvPicPr>
        <p:blipFill rotWithShape="1">
          <a:blip r:embed="rId3">
            <a:alphaModFix/>
          </a:blip>
          <a:srcRect/>
          <a:stretch/>
        </p:blipFill>
        <p:spPr>
          <a:xfrm>
            <a:off x="147425" y="643950"/>
            <a:ext cx="8530278" cy="2301224"/>
          </a:xfrm>
          <a:prstGeom prst="rect">
            <a:avLst/>
          </a:prstGeom>
          <a:noFill/>
          <a:ln>
            <a:noFill/>
          </a:ln>
        </p:spPr>
      </p:pic>
      <p:pic>
        <p:nvPicPr>
          <p:cNvPr id="689" name="Google Shape;689;p67" descr="\rho(P,v_1*N)=\frac{\rho(P,v_1)-\rho(P,N) \rho(v_1,N)}{(\sqrt{1-\rho(P,N)^2})(\sqrt{1-\rho(v_1,N)^2})}&#10;%f10061f9-c8dc-4c9c-b809-bb8a66a797ae"/>
          <p:cNvPicPr preferRelativeResize="0"/>
          <p:nvPr/>
        </p:nvPicPr>
        <p:blipFill>
          <a:blip r:embed="rId4">
            <a:alphaModFix/>
          </a:blip>
          <a:stretch>
            <a:fillRect/>
          </a:stretch>
        </p:blipFill>
        <p:spPr>
          <a:xfrm>
            <a:off x="236523" y="3433488"/>
            <a:ext cx="4744400" cy="490637"/>
          </a:xfrm>
          <a:prstGeom prst="rect">
            <a:avLst/>
          </a:prstGeom>
          <a:noFill/>
          <a:ln>
            <a:noFill/>
          </a:ln>
        </p:spPr>
      </p:pic>
      <p:pic>
        <p:nvPicPr>
          <p:cNvPr id="690" name="Google Shape;690;p67" descr="\rho(P,v_1)=\frac{\langle Pv_1\rangle-\langle P\rangle \langle v_1\rangle}{(\sqrt{\langle v_1^2\rangle - \langle v_1\rangle ^2})(\sqrt{\langle P^2\rangle - \langle P\rangle ^2})}&#10;%aaf7fb42-1c61-40fe-82ed-2944dd0ef023"/>
          <p:cNvPicPr preferRelativeResize="0"/>
          <p:nvPr/>
        </p:nvPicPr>
        <p:blipFill>
          <a:blip r:embed="rId5">
            <a:alphaModFix/>
          </a:blip>
          <a:stretch>
            <a:fillRect/>
          </a:stretch>
        </p:blipFill>
        <p:spPr>
          <a:xfrm>
            <a:off x="236534" y="2791675"/>
            <a:ext cx="4106785" cy="610518"/>
          </a:xfrm>
          <a:prstGeom prst="rect">
            <a:avLst/>
          </a:prstGeom>
          <a:noFill/>
          <a:ln>
            <a:noFill/>
          </a:ln>
        </p:spPr>
      </p:pic>
      <p:sp>
        <p:nvSpPr>
          <p:cNvPr id="691" name="Google Shape;691;p67"/>
          <p:cNvSpPr txBox="1"/>
          <p:nvPr/>
        </p:nvSpPr>
        <p:spPr>
          <a:xfrm>
            <a:off x="436025" y="4145850"/>
            <a:ext cx="7899900" cy="635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Weak centrality dependence of Pearson correlation coefficient</a:t>
            </a:r>
            <a:endParaRPr sz="1800">
              <a:latin typeface="Times New Roman"/>
              <a:ea typeface="Times New Roman"/>
              <a:cs typeface="Times New Roman"/>
              <a:sym typeface="Times New Roman"/>
            </a:endParaRPr>
          </a:p>
        </p:txBody>
      </p:sp>
      <p:sp>
        <p:nvSpPr>
          <p:cNvPr id="692" name="Google Shape;692;p67"/>
          <p:cNvSpPr txBox="1"/>
          <p:nvPr/>
        </p:nvSpPr>
        <p:spPr>
          <a:xfrm>
            <a:off x="5357800" y="3059500"/>
            <a:ext cx="3319800" cy="6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N - multiplicity of Primary </a:t>
            </a:r>
            <a:r>
              <a:rPr lang="en" sz="1800">
                <a:solidFill>
                  <a:schemeClr val="dk1"/>
                </a:solidFill>
                <a:latin typeface="Times New Roman"/>
                <a:ea typeface="Times New Roman"/>
                <a:cs typeface="Times New Roman"/>
                <a:sym typeface="Times New Roman"/>
              </a:rPr>
              <a:t>Λ</a:t>
            </a:r>
            <a:r>
              <a:rPr lang="en"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8"/>
          <p:cNvSpPr txBox="1"/>
          <p:nvPr/>
        </p:nvSpPr>
        <p:spPr>
          <a:xfrm>
            <a:off x="3833550" y="4243625"/>
            <a:ext cx="5187600" cy="107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moderate linear dependence between P</a:t>
            </a:r>
            <a:r>
              <a:rPr lang="en" sz="1800" baseline="-25000">
                <a:solidFill>
                  <a:schemeClr val="dk1"/>
                </a:solidFill>
                <a:latin typeface="Times New Roman"/>
                <a:ea typeface="Times New Roman"/>
                <a:cs typeface="Times New Roman"/>
                <a:sym typeface="Times New Roman"/>
              </a:rPr>
              <a:t>y</a:t>
            </a:r>
            <a:r>
              <a:rPr lang="en" sz="1800">
                <a:solidFill>
                  <a:schemeClr val="dk1"/>
                </a:solidFill>
                <a:latin typeface="Times New Roman"/>
                <a:ea typeface="Times New Roman"/>
                <a:cs typeface="Times New Roman"/>
                <a:sym typeface="Times New Roman"/>
              </a:rPr>
              <a:t>and v</a:t>
            </a:r>
            <a:r>
              <a:rPr lang="en" sz="1800" baseline="-25000">
                <a:solidFill>
                  <a:schemeClr val="dk1"/>
                </a:solidFill>
                <a:latin typeface="Times New Roman"/>
                <a:ea typeface="Times New Roman"/>
                <a:cs typeface="Times New Roman"/>
                <a:sym typeface="Times New Roman"/>
              </a:rPr>
              <a:t>1</a:t>
            </a: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increasing with p</a:t>
            </a:r>
            <a:r>
              <a:rPr lang="en" sz="1800" baseline="-25000">
                <a:solidFill>
                  <a:schemeClr val="dk1"/>
                </a:solidFill>
                <a:latin typeface="Times New Roman"/>
                <a:ea typeface="Times New Roman"/>
                <a:cs typeface="Times New Roman"/>
                <a:sym typeface="Times New Roman"/>
              </a:rPr>
              <a:t>T</a:t>
            </a: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highest for 0.5&lt;y&lt;1 </a:t>
            </a:r>
            <a:endParaRPr sz="1800">
              <a:solidFill>
                <a:schemeClr val="dk1"/>
              </a:solidFill>
              <a:latin typeface="Times New Roman"/>
              <a:ea typeface="Times New Roman"/>
              <a:cs typeface="Times New Roman"/>
              <a:sym typeface="Times New Roman"/>
            </a:endParaRPr>
          </a:p>
        </p:txBody>
      </p:sp>
      <p:pic>
        <p:nvPicPr>
          <p:cNvPr id="698" name="Google Shape;698;p68" descr="\rho(P,v_1)=\frac{\langle Pv_1\rangle-\langle P\rangle \langle v_1\rangle}{(\sqrt{\langle v_1^2\rangle - \langle v_1\rangle ^2})(\sqrt{\langle P^2\rangle - \langle P\rangle ^2})}&#10;%aaf7fb42-1c61-40fe-82ed-2944dd0ef023"/>
          <p:cNvPicPr preferRelativeResize="0"/>
          <p:nvPr/>
        </p:nvPicPr>
        <p:blipFill>
          <a:blip r:embed="rId3">
            <a:alphaModFix/>
          </a:blip>
          <a:stretch>
            <a:fillRect/>
          </a:stretch>
        </p:blipFill>
        <p:spPr>
          <a:xfrm>
            <a:off x="384275" y="4380250"/>
            <a:ext cx="3254101" cy="500343"/>
          </a:xfrm>
          <a:prstGeom prst="rect">
            <a:avLst/>
          </a:prstGeom>
          <a:noFill/>
          <a:ln>
            <a:noFill/>
          </a:ln>
        </p:spPr>
      </p:pic>
      <p:sp>
        <p:nvSpPr>
          <p:cNvPr id="699" name="Google Shape;699;p68"/>
          <p:cNvSpPr txBox="1"/>
          <p:nvPr/>
        </p:nvSpPr>
        <p:spPr>
          <a:xfrm>
            <a:off x="384275" y="0"/>
            <a:ext cx="8365500" cy="3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400"/>
              </a:spcBef>
              <a:spcAft>
                <a:spcPts val="0"/>
              </a:spcAft>
              <a:buClr>
                <a:schemeClr val="dk1"/>
              </a:buClr>
              <a:buSzPts val="1100"/>
              <a:buFont typeface="Arial"/>
              <a:buNone/>
            </a:pPr>
            <a:r>
              <a:rPr lang="en" sz="2700">
                <a:solidFill>
                  <a:schemeClr val="dk1"/>
                </a:solidFill>
                <a:latin typeface="Times New Roman"/>
                <a:ea typeface="Times New Roman"/>
                <a:cs typeface="Times New Roman"/>
                <a:sym typeface="Times New Roman"/>
              </a:rPr>
              <a:t>Pearson correlation coefficient between P</a:t>
            </a:r>
            <a:r>
              <a:rPr lang="en" sz="2700" baseline="-25000">
                <a:solidFill>
                  <a:schemeClr val="dk1"/>
                </a:solidFill>
                <a:latin typeface="Times New Roman"/>
                <a:ea typeface="Times New Roman"/>
                <a:cs typeface="Times New Roman"/>
                <a:sym typeface="Times New Roman"/>
              </a:rPr>
              <a:t>y</a:t>
            </a:r>
            <a:r>
              <a:rPr lang="en" sz="2700">
                <a:solidFill>
                  <a:schemeClr val="dk1"/>
                </a:solidFill>
                <a:latin typeface="Times New Roman"/>
                <a:ea typeface="Times New Roman"/>
                <a:cs typeface="Times New Roman"/>
                <a:sym typeface="Times New Roman"/>
              </a:rPr>
              <a:t>and v</a:t>
            </a:r>
            <a:r>
              <a:rPr lang="en" sz="2700" baseline="-25000">
                <a:solidFill>
                  <a:schemeClr val="dk1"/>
                </a:solidFill>
                <a:latin typeface="Times New Roman"/>
                <a:ea typeface="Times New Roman"/>
                <a:cs typeface="Times New Roman"/>
                <a:sym typeface="Times New Roman"/>
              </a:rPr>
              <a:t>1</a:t>
            </a:r>
            <a:r>
              <a:rPr lang="en" sz="2700">
                <a:solidFill>
                  <a:schemeClr val="dk1"/>
                </a:solidFill>
                <a:latin typeface="Times New Roman"/>
                <a:ea typeface="Times New Roman"/>
                <a:cs typeface="Times New Roman"/>
                <a:sym typeface="Times New Roman"/>
              </a:rPr>
              <a:t> </a:t>
            </a:r>
            <a:endParaRPr sz="2700">
              <a:solidFill>
                <a:schemeClr val="dk1"/>
              </a:solidFill>
              <a:latin typeface="Times New Roman"/>
              <a:ea typeface="Times New Roman"/>
              <a:cs typeface="Times New Roman"/>
              <a:sym typeface="Times New Roman"/>
            </a:endParaRPr>
          </a:p>
          <a:p>
            <a:pPr marL="0" lvl="0" indent="0" algn="l" rtl="0">
              <a:spcBef>
                <a:spcPts val="600"/>
              </a:spcBef>
              <a:spcAft>
                <a:spcPts val="0"/>
              </a:spcAft>
              <a:buNone/>
            </a:pPr>
            <a:r>
              <a:rPr lang="en" sz="2700"/>
              <a:t> </a:t>
            </a:r>
            <a:endParaRPr sz="2700"/>
          </a:p>
        </p:txBody>
      </p:sp>
      <p:sp>
        <p:nvSpPr>
          <p:cNvPr id="700" name="Google Shape;700;p68"/>
          <p:cNvSpPr/>
          <p:nvPr/>
        </p:nvSpPr>
        <p:spPr>
          <a:xfrm>
            <a:off x="-4975" y="794100"/>
            <a:ext cx="9144000" cy="351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1" name="Google Shape;701;p68"/>
          <p:cNvPicPr preferRelativeResize="0"/>
          <p:nvPr/>
        </p:nvPicPr>
        <p:blipFill rotWithShape="1">
          <a:blip r:embed="rId4">
            <a:alphaModFix/>
          </a:blip>
          <a:srcRect r="-10"/>
          <a:stretch/>
        </p:blipFill>
        <p:spPr>
          <a:xfrm>
            <a:off x="0" y="794106"/>
            <a:ext cx="5594294" cy="3515099"/>
          </a:xfrm>
          <a:prstGeom prst="rect">
            <a:avLst/>
          </a:prstGeom>
          <a:noFill/>
          <a:ln>
            <a:noFill/>
          </a:ln>
        </p:spPr>
      </p:pic>
      <p:pic>
        <p:nvPicPr>
          <p:cNvPr id="702" name="Google Shape;702;p68"/>
          <p:cNvPicPr preferRelativeResize="0"/>
          <p:nvPr/>
        </p:nvPicPr>
        <p:blipFill rotWithShape="1">
          <a:blip r:embed="rId5">
            <a:alphaModFix/>
          </a:blip>
          <a:srcRect/>
          <a:stretch/>
        </p:blipFill>
        <p:spPr>
          <a:xfrm>
            <a:off x="5302411" y="794106"/>
            <a:ext cx="3841587" cy="3515091"/>
          </a:xfrm>
          <a:prstGeom prst="rect">
            <a:avLst/>
          </a:prstGeom>
          <a:noFill/>
          <a:ln>
            <a:noFill/>
          </a:ln>
        </p:spPr>
      </p:pic>
      <p:sp>
        <p:nvSpPr>
          <p:cNvPr id="703" name="Google Shape;703;p68"/>
          <p:cNvSpPr txBox="1"/>
          <p:nvPr/>
        </p:nvSpPr>
        <p:spPr>
          <a:xfrm>
            <a:off x="631550" y="794100"/>
            <a:ext cx="2681100" cy="400200"/>
          </a:xfrm>
          <a:prstGeom prst="rect">
            <a:avLst/>
          </a:prstGeom>
          <a:noFill/>
          <a:ln>
            <a:noFill/>
          </a:ln>
        </p:spPr>
        <p:txBody>
          <a:bodyPr spcFirstLastPara="1" wrap="square" lIns="91425" tIns="91425" rIns="91425" bIns="91425" anchor="t" anchorCtr="0">
            <a:spAutoFit/>
          </a:bodyPr>
          <a:lstStyle/>
          <a:p>
            <a:pPr marL="0" lvl="0" indent="0" algn="l" rtl="0">
              <a:spcBef>
                <a:spcPts val="1300"/>
              </a:spcBef>
              <a:spcAft>
                <a:spcPts val="0"/>
              </a:spcAft>
              <a:buNone/>
            </a:pPr>
            <a:r>
              <a:rPr lang="en" b="1">
                <a:solidFill>
                  <a:schemeClr val="dk1"/>
                </a:solidFill>
                <a:latin typeface="Times New Roman"/>
                <a:ea typeface="Times New Roman"/>
                <a:cs typeface="Times New Roman"/>
                <a:sym typeface="Times New Roman"/>
              </a:rPr>
              <a:t>Bi-Bi  9.2GeV PHSD</a:t>
            </a:r>
            <a:endParaRPr b="1">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9"/>
          <p:cNvSpPr txBox="1"/>
          <p:nvPr/>
        </p:nvSpPr>
        <p:spPr>
          <a:xfrm>
            <a:off x="331775" y="65575"/>
            <a:ext cx="6957600" cy="5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Times New Roman"/>
                <a:ea typeface="Times New Roman"/>
                <a:cs typeface="Times New Roman"/>
                <a:sym typeface="Times New Roman"/>
              </a:rPr>
              <a:t>Summary</a:t>
            </a:r>
            <a:endParaRPr sz="2700">
              <a:latin typeface="Times New Roman"/>
              <a:ea typeface="Times New Roman"/>
              <a:cs typeface="Times New Roman"/>
              <a:sym typeface="Times New Roman"/>
            </a:endParaRPr>
          </a:p>
        </p:txBody>
      </p:sp>
      <p:sp>
        <p:nvSpPr>
          <p:cNvPr id="709" name="Google Shape;709;p69"/>
          <p:cNvSpPr txBox="1"/>
          <p:nvPr/>
        </p:nvSpPr>
        <p:spPr>
          <a:xfrm>
            <a:off x="298700" y="933200"/>
            <a:ext cx="82035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Small v</a:t>
            </a:r>
            <a:r>
              <a:rPr lang="en" sz="1800" baseline="-25000">
                <a:latin typeface="Times New Roman"/>
                <a:ea typeface="Times New Roman"/>
                <a:cs typeface="Times New Roman"/>
                <a:sym typeface="Times New Roman"/>
              </a:rPr>
              <a:t>1</a:t>
            </a:r>
            <a:r>
              <a:rPr lang="en" sz="1800">
                <a:latin typeface="Times New Roman"/>
                <a:ea typeface="Times New Roman"/>
                <a:cs typeface="Times New Roman"/>
                <a:sym typeface="Times New Roman"/>
              </a:rPr>
              <a:t> in mid-rapidity and for 0&lt;p</a:t>
            </a:r>
            <a:r>
              <a:rPr lang="en" sz="1800" baseline="-25000">
                <a:latin typeface="Times New Roman"/>
                <a:ea typeface="Times New Roman"/>
                <a:cs typeface="Times New Roman"/>
                <a:sym typeface="Times New Roman"/>
              </a:rPr>
              <a:t>T</a:t>
            </a:r>
            <a:r>
              <a:rPr lang="en" sz="1800">
                <a:latin typeface="Times New Roman"/>
                <a:ea typeface="Times New Roman"/>
                <a:cs typeface="Times New Roman"/>
                <a:sym typeface="Times New Roman"/>
              </a:rPr>
              <a:t>&lt;1 GeV/c</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Weak p</a:t>
            </a:r>
            <a:r>
              <a:rPr lang="en" sz="1800" baseline="-25000">
                <a:latin typeface="Times New Roman"/>
                <a:ea typeface="Times New Roman"/>
                <a:cs typeface="Times New Roman"/>
                <a:sym typeface="Times New Roman"/>
              </a:rPr>
              <a:t>T </a:t>
            </a:r>
            <a:r>
              <a:rPr lang="en" sz="1800">
                <a:latin typeface="Times New Roman"/>
                <a:ea typeface="Times New Roman"/>
                <a:cs typeface="Times New Roman"/>
                <a:sym typeface="Times New Roman"/>
              </a:rPr>
              <a:t>dependence for P</a:t>
            </a:r>
            <a:r>
              <a:rPr lang="en" sz="1800" baseline="-25000">
                <a:latin typeface="Times New Roman"/>
                <a:ea typeface="Times New Roman"/>
                <a:cs typeface="Times New Roman"/>
                <a:sym typeface="Times New Roman"/>
              </a:rPr>
              <a:t>y</a:t>
            </a:r>
            <a:r>
              <a:rPr lang="en" sz="1800">
                <a:latin typeface="Times New Roman"/>
                <a:ea typeface="Times New Roman"/>
                <a:cs typeface="Times New Roman"/>
                <a:sym typeface="Times New Roman"/>
              </a:rPr>
              <a:t>, highest signal in mid-rapidity</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Moderate linear dependence between P</a:t>
            </a:r>
            <a:r>
              <a:rPr lang="en" sz="1800" baseline="-25000">
                <a:latin typeface="Times New Roman"/>
                <a:ea typeface="Times New Roman"/>
                <a:cs typeface="Times New Roman"/>
                <a:sym typeface="Times New Roman"/>
              </a:rPr>
              <a:t>y</a:t>
            </a:r>
            <a:r>
              <a:rPr lang="en" sz="1800">
                <a:latin typeface="Times New Roman"/>
                <a:ea typeface="Times New Roman"/>
                <a:cs typeface="Times New Roman"/>
                <a:sym typeface="Times New Roman"/>
              </a:rPr>
              <a:t> and v</a:t>
            </a:r>
            <a:r>
              <a:rPr lang="en" sz="1800" baseline="-25000">
                <a:latin typeface="Times New Roman"/>
                <a:ea typeface="Times New Roman"/>
                <a:cs typeface="Times New Roman"/>
                <a:sym typeface="Times New Roman"/>
              </a:rPr>
              <a:t>1</a:t>
            </a:r>
            <a:r>
              <a:rPr lang="en"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Effect of multiplicity of Primary </a:t>
            </a:r>
            <a:r>
              <a:rPr lang="en" sz="1800">
                <a:solidFill>
                  <a:schemeClr val="dk1"/>
                </a:solidFill>
                <a:latin typeface="Times New Roman"/>
                <a:ea typeface="Times New Roman"/>
                <a:cs typeface="Times New Roman"/>
                <a:sym typeface="Times New Roman"/>
              </a:rPr>
              <a:t>Λ is negligible</a:t>
            </a: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a:p>
        </p:txBody>
      </p:sp>
      <p:sp>
        <p:nvSpPr>
          <p:cNvPr id="710" name="Google Shape;710;p69"/>
          <p:cNvSpPr txBox="1"/>
          <p:nvPr/>
        </p:nvSpPr>
        <p:spPr>
          <a:xfrm>
            <a:off x="298700" y="2845175"/>
            <a:ext cx="4707600" cy="6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latin typeface="Times New Roman"/>
                <a:ea typeface="Times New Roman"/>
                <a:cs typeface="Times New Roman"/>
                <a:sym typeface="Times New Roman"/>
              </a:rPr>
              <a:t>Outlook</a:t>
            </a:r>
            <a:endParaRPr sz="2700">
              <a:latin typeface="Times New Roman"/>
              <a:ea typeface="Times New Roman"/>
              <a:cs typeface="Times New Roman"/>
              <a:sym typeface="Times New Roman"/>
            </a:endParaRPr>
          </a:p>
        </p:txBody>
      </p:sp>
      <p:sp>
        <p:nvSpPr>
          <p:cNvPr id="711" name="Google Shape;711;p69"/>
          <p:cNvSpPr txBox="1"/>
          <p:nvPr/>
        </p:nvSpPr>
        <p:spPr>
          <a:xfrm>
            <a:off x="384275" y="3317425"/>
            <a:ext cx="82035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Times New Roman"/>
              <a:buChar char="●"/>
            </a:pPr>
            <a:r>
              <a:rPr lang="en" sz="1800">
                <a:solidFill>
                  <a:schemeClr val="dk1"/>
                </a:solidFill>
                <a:latin typeface="Times New Roman"/>
                <a:ea typeface="Times New Roman"/>
                <a:cs typeface="Times New Roman"/>
                <a:sym typeface="Times New Roman"/>
              </a:rPr>
              <a:t>Further investigation of different effects in correlation between P</a:t>
            </a:r>
            <a:r>
              <a:rPr lang="en" sz="1800" baseline="-25000">
                <a:solidFill>
                  <a:schemeClr val="dk1"/>
                </a:solidFill>
                <a:latin typeface="Times New Roman"/>
                <a:ea typeface="Times New Roman"/>
                <a:cs typeface="Times New Roman"/>
                <a:sym typeface="Times New Roman"/>
              </a:rPr>
              <a:t>y</a:t>
            </a:r>
            <a:r>
              <a:rPr lang="en" sz="1800">
                <a:solidFill>
                  <a:schemeClr val="dk1"/>
                </a:solidFill>
                <a:latin typeface="Times New Roman"/>
                <a:ea typeface="Times New Roman"/>
                <a:cs typeface="Times New Roman"/>
                <a:sym typeface="Times New Roman"/>
              </a:rPr>
              <a:t> and v</a:t>
            </a:r>
            <a:r>
              <a:rPr lang="en" sz="1800" baseline="-25000">
                <a:solidFill>
                  <a:schemeClr val="dk1"/>
                </a:solidFill>
                <a:latin typeface="Times New Roman"/>
                <a:ea typeface="Times New Roman"/>
                <a:cs typeface="Times New Roman"/>
                <a:sym typeface="Times New Roman"/>
              </a:rPr>
              <a:t>1</a:t>
            </a:r>
            <a:endParaRPr sz="1800" baseline="-250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sz="1800">
                <a:latin typeface="Times New Roman"/>
                <a:ea typeface="Times New Roman"/>
                <a:cs typeface="Times New Roman"/>
                <a:sym typeface="Times New Roman"/>
              </a:rPr>
              <a:t>Search another correlation parameter</a:t>
            </a:r>
            <a:endParaRPr sz="1800">
              <a:latin typeface="Times New Roman"/>
              <a:ea typeface="Times New Roman"/>
              <a:cs typeface="Times New Roman"/>
              <a:sym typeface="Times New Roman"/>
            </a:endParaRPr>
          </a:p>
          <a:p>
            <a:pPr marL="0" lvl="0" indent="0" algn="l" rtl="0">
              <a:spcBef>
                <a:spcPts val="0"/>
              </a:spcBef>
              <a:spcAft>
                <a:spcPts val="0"/>
              </a:spcAft>
              <a:buNone/>
            </a:pPr>
            <a:endParaRPr sz="1800"/>
          </a:p>
          <a:p>
            <a:pPr marL="0" lvl="0" indent="0" algn="l" rtl="0">
              <a:spcBef>
                <a:spcPts val="0"/>
              </a:spcBef>
              <a:spcAft>
                <a:spcPts val="0"/>
              </a:spcAft>
              <a:buNone/>
            </a:pP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pic>
        <p:nvPicPr>
          <p:cNvPr id="717" name="Google Shape;717;p70"/>
          <p:cNvPicPr preferRelativeResize="0"/>
          <p:nvPr/>
        </p:nvPicPr>
        <p:blipFill>
          <a:blip r:embed="rId3">
            <a:alphaModFix/>
          </a:blip>
          <a:stretch>
            <a:fillRect/>
          </a:stretch>
        </p:blipFill>
        <p:spPr>
          <a:xfrm>
            <a:off x="4603449" y="1091600"/>
            <a:ext cx="4503474" cy="2375451"/>
          </a:xfrm>
          <a:prstGeom prst="rect">
            <a:avLst/>
          </a:prstGeom>
          <a:noFill/>
          <a:ln>
            <a:noFill/>
          </a:ln>
        </p:spPr>
      </p:pic>
      <p:pic>
        <p:nvPicPr>
          <p:cNvPr id="718" name="Google Shape;718;p70"/>
          <p:cNvPicPr preferRelativeResize="0"/>
          <p:nvPr/>
        </p:nvPicPr>
        <p:blipFill>
          <a:blip r:embed="rId4">
            <a:alphaModFix/>
          </a:blip>
          <a:stretch>
            <a:fillRect/>
          </a:stretch>
        </p:blipFill>
        <p:spPr>
          <a:xfrm>
            <a:off x="31450" y="1091600"/>
            <a:ext cx="4572000" cy="2375462"/>
          </a:xfrm>
          <a:prstGeom prst="rect">
            <a:avLst/>
          </a:prstGeom>
          <a:noFill/>
          <a:ln>
            <a:noFill/>
          </a:ln>
        </p:spPr>
      </p:pic>
      <p:sp>
        <p:nvSpPr>
          <p:cNvPr id="719" name="Google Shape;719;p70"/>
          <p:cNvSpPr txBox="1"/>
          <p:nvPr/>
        </p:nvSpPr>
        <p:spPr>
          <a:xfrm>
            <a:off x="438775" y="1140050"/>
            <a:ext cx="2547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DCM-QGSM-SMM x Geant4</a:t>
            </a:r>
            <a:endParaRPr sz="1300"/>
          </a:p>
          <a:p>
            <a:pPr marL="0" lvl="0" indent="0" algn="l" rtl="0">
              <a:spcBef>
                <a:spcPts val="0"/>
              </a:spcBef>
              <a:spcAft>
                <a:spcPts val="0"/>
              </a:spcAft>
              <a:buNone/>
            </a:pPr>
            <a:r>
              <a:rPr lang="en" sz="1300"/>
              <a:t>PbPb @ 13</a:t>
            </a:r>
            <a:r>
              <a:rPr lang="en" sz="1300" i="1"/>
              <a:t>A</a:t>
            </a:r>
            <a:r>
              <a:rPr lang="en" sz="1300"/>
              <a:t> GeV/</a:t>
            </a:r>
            <a:r>
              <a:rPr lang="en" sz="1300" i="1"/>
              <a:t>c</a:t>
            </a:r>
            <a:endParaRPr sz="1300" i="1"/>
          </a:p>
        </p:txBody>
      </p:sp>
      <p:grpSp>
        <p:nvGrpSpPr>
          <p:cNvPr id="720" name="Google Shape;720;p70"/>
          <p:cNvGrpSpPr/>
          <p:nvPr/>
        </p:nvGrpSpPr>
        <p:grpSpPr>
          <a:xfrm>
            <a:off x="4910325" y="1140013"/>
            <a:ext cx="2307651" cy="2072775"/>
            <a:chOff x="618206" y="502979"/>
            <a:chExt cx="4742399" cy="4290571"/>
          </a:xfrm>
        </p:grpSpPr>
        <p:sp>
          <p:nvSpPr>
            <p:cNvPr id="721" name="Google Shape;721;p70"/>
            <p:cNvSpPr txBox="1"/>
            <p:nvPr/>
          </p:nvSpPr>
          <p:spPr>
            <a:xfrm>
              <a:off x="978205" y="502979"/>
              <a:ext cx="4382400" cy="121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MC sampling of energy</a:t>
              </a:r>
              <a:endParaRPr sz="1300"/>
            </a:p>
            <a:p>
              <a:pPr marL="0" lvl="0" indent="0" algn="l" rtl="0">
                <a:spcBef>
                  <a:spcPts val="0"/>
                </a:spcBef>
                <a:spcAft>
                  <a:spcPts val="0"/>
                </a:spcAft>
                <a:buNone/>
              </a:pPr>
              <a:r>
                <a:rPr lang="en" sz="1300"/>
                <a:t>PbPb @ 13</a:t>
              </a:r>
              <a:r>
                <a:rPr lang="en" sz="1300" i="1"/>
                <a:t>A</a:t>
              </a:r>
              <a:r>
                <a:rPr lang="en" sz="1300"/>
                <a:t> GeV/</a:t>
              </a:r>
              <a:r>
                <a:rPr lang="en" sz="1300" i="1"/>
                <a:t>c</a:t>
              </a:r>
              <a:endParaRPr sz="1300" i="1"/>
            </a:p>
          </p:txBody>
        </p:sp>
        <p:cxnSp>
          <p:nvCxnSpPr>
            <p:cNvPr id="722" name="Google Shape;722;p70"/>
            <p:cNvCxnSpPr/>
            <p:nvPr/>
          </p:nvCxnSpPr>
          <p:spPr>
            <a:xfrm rot="10800000">
              <a:off x="3243608" y="2200350"/>
              <a:ext cx="0" cy="2593200"/>
            </a:xfrm>
            <a:prstGeom prst="straightConnector1">
              <a:avLst/>
            </a:prstGeom>
            <a:noFill/>
            <a:ln w="19050" cap="flat" cmpd="sng">
              <a:solidFill>
                <a:srgbClr val="FF0000"/>
              </a:solidFill>
              <a:prstDash val="solid"/>
              <a:round/>
              <a:headEnd type="none" w="med" len="med"/>
              <a:tailEnd type="none" w="med" len="med"/>
            </a:ln>
          </p:spPr>
        </p:cxnSp>
        <p:cxnSp>
          <p:nvCxnSpPr>
            <p:cNvPr id="723" name="Google Shape;723;p70"/>
            <p:cNvCxnSpPr/>
            <p:nvPr/>
          </p:nvCxnSpPr>
          <p:spPr>
            <a:xfrm rot="10800000">
              <a:off x="2634021" y="2200350"/>
              <a:ext cx="0" cy="2593200"/>
            </a:xfrm>
            <a:prstGeom prst="straightConnector1">
              <a:avLst/>
            </a:prstGeom>
            <a:noFill/>
            <a:ln w="19050" cap="flat" cmpd="sng">
              <a:solidFill>
                <a:srgbClr val="FF0000"/>
              </a:solidFill>
              <a:prstDash val="solid"/>
              <a:round/>
              <a:headEnd type="none" w="med" len="med"/>
              <a:tailEnd type="none" w="med" len="med"/>
            </a:ln>
          </p:spPr>
        </p:cxnSp>
        <p:cxnSp>
          <p:nvCxnSpPr>
            <p:cNvPr id="724" name="Google Shape;724;p70"/>
            <p:cNvCxnSpPr/>
            <p:nvPr/>
          </p:nvCxnSpPr>
          <p:spPr>
            <a:xfrm rot="10800000">
              <a:off x="618206" y="3196981"/>
              <a:ext cx="3007800" cy="29100"/>
            </a:xfrm>
            <a:prstGeom prst="straightConnector1">
              <a:avLst/>
            </a:prstGeom>
            <a:noFill/>
            <a:ln w="19050" cap="flat" cmpd="sng">
              <a:solidFill>
                <a:srgbClr val="FF0000"/>
              </a:solidFill>
              <a:prstDash val="solid"/>
              <a:round/>
              <a:headEnd type="none" w="med" len="med"/>
              <a:tailEnd type="none" w="med" len="med"/>
            </a:ln>
          </p:spPr>
        </p:cxnSp>
        <p:cxnSp>
          <p:nvCxnSpPr>
            <p:cNvPr id="725" name="Google Shape;725;p70"/>
            <p:cNvCxnSpPr/>
            <p:nvPr/>
          </p:nvCxnSpPr>
          <p:spPr>
            <a:xfrm rot="10800000">
              <a:off x="618206" y="4018075"/>
              <a:ext cx="3007800" cy="29100"/>
            </a:xfrm>
            <a:prstGeom prst="straightConnector1">
              <a:avLst/>
            </a:prstGeom>
            <a:noFill/>
            <a:ln w="19050" cap="flat" cmpd="sng">
              <a:solidFill>
                <a:srgbClr val="FF0000"/>
              </a:solidFill>
              <a:prstDash val="solid"/>
              <a:round/>
              <a:headEnd type="none" w="med" len="med"/>
              <a:tailEnd type="none" w="med" len="med"/>
            </a:ln>
          </p:spPr>
        </p:cxnSp>
      </p:grpSp>
      <p:sp>
        <p:nvSpPr>
          <p:cNvPr id="726" name="Google Shape;726;p70"/>
          <p:cNvSpPr txBox="1"/>
          <p:nvPr/>
        </p:nvSpPr>
        <p:spPr>
          <a:xfrm rot="5400000">
            <a:off x="4223700" y="1139550"/>
            <a:ext cx="6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counts</a:t>
            </a:r>
            <a:endParaRPr sz="1000"/>
          </a:p>
        </p:txBody>
      </p:sp>
      <p:sp>
        <p:nvSpPr>
          <p:cNvPr id="727" name="Google Shape;727;p70"/>
          <p:cNvSpPr txBox="1"/>
          <p:nvPr/>
        </p:nvSpPr>
        <p:spPr>
          <a:xfrm rot="5400000">
            <a:off x="8726550" y="1139550"/>
            <a:ext cx="6174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counts</a:t>
            </a:r>
            <a:endParaRPr sz="1000"/>
          </a:p>
        </p:txBody>
      </p:sp>
      <p:sp>
        <p:nvSpPr>
          <p:cNvPr id="728" name="Google Shape;728;p70"/>
          <p:cNvSpPr txBox="1"/>
          <p:nvPr/>
        </p:nvSpPr>
        <p:spPr>
          <a:xfrm>
            <a:off x="0" y="0"/>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t>Simplified MC sampling for hadron calorimeters</a:t>
            </a:r>
            <a:endParaRPr sz="3000"/>
          </a:p>
        </p:txBody>
      </p:sp>
      <p:sp>
        <p:nvSpPr>
          <p:cNvPr id="729" name="Google Shape;729;p70"/>
          <p:cNvSpPr txBox="1"/>
          <p:nvPr/>
        </p:nvSpPr>
        <p:spPr>
          <a:xfrm>
            <a:off x="571000" y="3617100"/>
            <a:ext cx="82137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Shapes of energy and impact parameter distributions are similar</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Width of distribution for energy is larger than for multiplicity</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Possible decrease of width will be study</a:t>
            </a:r>
            <a:endParaRPr/>
          </a:p>
        </p:txBody>
      </p:sp>
      <p:sp>
        <p:nvSpPr>
          <p:cNvPr id="730" name="Google Shape;730;p70"/>
          <p:cNvSpPr/>
          <p:nvPr/>
        </p:nvSpPr>
        <p:spPr>
          <a:xfrm>
            <a:off x="4603450" y="1000200"/>
            <a:ext cx="4503600" cy="25176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71"/>
          <p:cNvPicPr preferRelativeResize="0"/>
          <p:nvPr/>
        </p:nvPicPr>
        <p:blipFill rotWithShape="1">
          <a:blip r:embed="rId3">
            <a:alphaModFix/>
          </a:blip>
          <a:srcRect/>
          <a:stretch/>
        </p:blipFill>
        <p:spPr>
          <a:xfrm>
            <a:off x="5614450" y="4212875"/>
            <a:ext cx="1441250" cy="904600"/>
          </a:xfrm>
          <a:prstGeom prst="rect">
            <a:avLst/>
          </a:prstGeom>
          <a:noFill/>
          <a:ln>
            <a:noFill/>
          </a:ln>
        </p:spPr>
      </p:pic>
      <p:sp>
        <p:nvSpPr>
          <p:cNvPr id="736" name="Google Shape;736;p71"/>
          <p:cNvSpPr txBox="1"/>
          <p:nvPr/>
        </p:nvSpPr>
        <p:spPr>
          <a:xfrm>
            <a:off x="393123" y="164924"/>
            <a:ext cx="8496900" cy="48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700" b="1">
                <a:solidFill>
                  <a:schemeClr val="dk1"/>
                </a:solidFill>
                <a:latin typeface="Calibri"/>
                <a:ea typeface="Calibri"/>
                <a:cs typeface="Calibri"/>
                <a:sym typeface="Calibri"/>
              </a:rPr>
              <a:t>NA61/SHINE experimental setup</a:t>
            </a:r>
            <a:endParaRPr sz="2700" b="1">
              <a:solidFill>
                <a:schemeClr val="dk1"/>
              </a:solidFill>
              <a:latin typeface="Calibri"/>
              <a:ea typeface="Calibri"/>
              <a:cs typeface="Calibri"/>
              <a:sym typeface="Calibri"/>
            </a:endParaRPr>
          </a:p>
        </p:txBody>
      </p:sp>
      <p:sp>
        <p:nvSpPr>
          <p:cNvPr id="737" name="Google Shape;737;p71"/>
          <p:cNvSpPr txBox="1"/>
          <p:nvPr/>
        </p:nvSpPr>
        <p:spPr>
          <a:xfrm>
            <a:off x="294725" y="1006800"/>
            <a:ext cx="4207800" cy="3445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sz="1600">
                <a:solidFill>
                  <a:schemeClr val="dk1"/>
                </a:solidFill>
                <a:latin typeface="Calibri"/>
                <a:ea typeface="Calibri"/>
                <a:cs typeface="Calibri"/>
                <a:sym typeface="Calibri"/>
              </a:rPr>
              <a:t>Data samples:</a:t>
            </a:r>
            <a:endParaRPr sz="1600">
              <a:solidFill>
                <a:schemeClr val="dk1"/>
              </a:solidFill>
              <a:latin typeface="Calibri"/>
              <a:ea typeface="Calibri"/>
              <a:cs typeface="Calibri"/>
              <a:sym typeface="Calibri"/>
            </a:endParaRPr>
          </a:p>
          <a:p>
            <a:pPr marL="457200" marR="0" lvl="0" indent="-330200" algn="l" rtl="0">
              <a:lnSpc>
                <a:spcPct val="150000"/>
              </a:lnSpc>
              <a:spcBef>
                <a:spcPts val="0"/>
              </a:spcBef>
              <a:spcAft>
                <a:spcPts val="0"/>
              </a:spcAft>
              <a:buClr>
                <a:schemeClr val="dk1"/>
              </a:buClr>
              <a:buSzPts val="1200"/>
              <a:buFont typeface="Calibri"/>
              <a:buChar char="●"/>
            </a:pPr>
            <a:r>
              <a:rPr lang="en" sz="1600">
                <a:solidFill>
                  <a:schemeClr val="dk1"/>
                </a:solidFill>
                <a:latin typeface="Calibri"/>
                <a:ea typeface="Calibri"/>
                <a:cs typeface="Calibri"/>
                <a:sym typeface="Calibri"/>
              </a:rPr>
              <a:t>Pb-Pb @ p</a:t>
            </a:r>
            <a:r>
              <a:rPr lang="en" sz="1600" baseline="-25000">
                <a:solidFill>
                  <a:schemeClr val="dk1"/>
                </a:solidFill>
                <a:latin typeface="Calibri"/>
                <a:ea typeface="Calibri"/>
                <a:cs typeface="Calibri"/>
                <a:sym typeface="Calibri"/>
              </a:rPr>
              <a:t>beam</a:t>
            </a:r>
            <a:r>
              <a:rPr lang="en" sz="1600">
                <a:solidFill>
                  <a:schemeClr val="dk1"/>
                </a:solidFill>
                <a:latin typeface="Calibri"/>
                <a:ea typeface="Calibri"/>
                <a:cs typeface="Calibri"/>
                <a:sym typeface="Calibri"/>
              </a:rPr>
              <a:t> = 13A GeV/c</a:t>
            </a:r>
            <a:endParaRPr sz="1300">
              <a:solidFill>
                <a:schemeClr val="dk1"/>
              </a:solidFill>
              <a:latin typeface="Calibri"/>
              <a:ea typeface="Calibri"/>
              <a:cs typeface="Calibri"/>
              <a:sym typeface="Calibri"/>
            </a:endParaRPr>
          </a:p>
          <a:p>
            <a:pPr marL="457200" marR="0" lvl="0" indent="-330200" algn="l" rtl="0">
              <a:lnSpc>
                <a:spcPct val="150000"/>
              </a:lnSpc>
              <a:spcBef>
                <a:spcPts val="0"/>
              </a:spcBef>
              <a:spcAft>
                <a:spcPts val="0"/>
              </a:spcAft>
              <a:buClr>
                <a:schemeClr val="dk1"/>
              </a:buClr>
              <a:buSzPts val="1200"/>
              <a:buFont typeface="Calibri"/>
              <a:buChar char="●"/>
            </a:pPr>
            <a:r>
              <a:rPr lang="en" sz="1600">
                <a:solidFill>
                  <a:schemeClr val="dk1"/>
                </a:solidFill>
                <a:latin typeface="Calibri"/>
                <a:ea typeface="Calibri"/>
                <a:cs typeface="Calibri"/>
                <a:sym typeface="Calibri"/>
              </a:rPr>
              <a:t>data from 2016 physics run</a:t>
            </a:r>
            <a:endParaRPr sz="1600" i="1">
              <a:solidFill>
                <a:schemeClr val="dk1"/>
              </a:solidFill>
              <a:latin typeface="Calibri"/>
              <a:ea typeface="Calibri"/>
              <a:cs typeface="Calibri"/>
              <a:sym typeface="Calibri"/>
            </a:endParaRPr>
          </a:p>
          <a:p>
            <a:pPr marL="457200" marR="0" lvl="0" indent="-330200" algn="l" rtl="0">
              <a:lnSpc>
                <a:spcPct val="150000"/>
              </a:lnSpc>
              <a:spcBef>
                <a:spcPts val="0"/>
              </a:spcBef>
              <a:spcAft>
                <a:spcPts val="0"/>
              </a:spcAft>
              <a:buClr>
                <a:schemeClr val="dk1"/>
              </a:buClr>
              <a:buSzPts val="1200"/>
              <a:buFont typeface="Calibri"/>
              <a:buChar char="●"/>
            </a:pPr>
            <a:r>
              <a:rPr lang="en" sz="1600">
                <a:solidFill>
                  <a:schemeClr val="dk1"/>
                </a:solidFill>
                <a:latin typeface="Calibri"/>
                <a:ea typeface="Calibri"/>
                <a:cs typeface="Calibri"/>
                <a:sym typeface="Calibri"/>
              </a:rPr>
              <a:t>DCM-QGSM-SMM x Geant4</a:t>
            </a:r>
            <a:endParaRPr sz="16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br>
              <a:rPr lang="en" sz="1600">
                <a:solidFill>
                  <a:schemeClr val="dk1"/>
                </a:solidFill>
                <a:latin typeface="Calibri"/>
                <a:ea typeface="Calibri"/>
                <a:cs typeface="Calibri"/>
                <a:sym typeface="Calibri"/>
              </a:rPr>
            </a:br>
            <a:r>
              <a:rPr lang="en" sz="1600">
                <a:solidFill>
                  <a:schemeClr val="dk1"/>
                </a:solidFill>
                <a:latin typeface="Calibri"/>
                <a:ea typeface="Calibri"/>
                <a:cs typeface="Calibri"/>
                <a:sym typeface="Calibri"/>
              </a:rPr>
              <a:t>Subsystems</a:t>
            </a:r>
            <a:endParaRPr sz="1600">
              <a:solidFill>
                <a:schemeClr val="dk1"/>
              </a:solidFill>
              <a:latin typeface="Calibri"/>
              <a:ea typeface="Calibri"/>
              <a:cs typeface="Calibri"/>
              <a:sym typeface="Calibri"/>
            </a:endParaRPr>
          </a:p>
          <a:p>
            <a:pPr marL="457200" marR="0" lvl="0" indent="-330200" algn="l" rtl="0">
              <a:lnSpc>
                <a:spcPct val="150000"/>
              </a:lnSpc>
              <a:spcBef>
                <a:spcPts val="0"/>
              </a:spcBef>
              <a:spcAft>
                <a:spcPts val="0"/>
              </a:spcAft>
              <a:buClr>
                <a:schemeClr val="dk1"/>
              </a:buClr>
              <a:buSzPts val="1200"/>
              <a:buFont typeface="Calibri"/>
              <a:buChar char="●"/>
            </a:pPr>
            <a:r>
              <a:rPr lang="en" sz="1600">
                <a:solidFill>
                  <a:schemeClr val="dk1"/>
                </a:solidFill>
                <a:latin typeface="Calibri"/>
                <a:ea typeface="Calibri"/>
                <a:cs typeface="Calibri"/>
                <a:sym typeface="Calibri"/>
              </a:rPr>
              <a:t>Multiplicity: TPCs</a:t>
            </a:r>
            <a:endParaRPr sz="1600">
              <a:solidFill>
                <a:schemeClr val="dk1"/>
              </a:solidFill>
              <a:latin typeface="Calibri"/>
              <a:ea typeface="Calibri"/>
              <a:cs typeface="Calibri"/>
              <a:sym typeface="Calibri"/>
            </a:endParaRPr>
          </a:p>
          <a:p>
            <a:pPr marL="457200" marR="0" lvl="0" indent="-330200" algn="l" rtl="0">
              <a:lnSpc>
                <a:spcPct val="150000"/>
              </a:lnSpc>
              <a:spcBef>
                <a:spcPts val="0"/>
              </a:spcBef>
              <a:spcAft>
                <a:spcPts val="0"/>
              </a:spcAft>
              <a:buClr>
                <a:schemeClr val="dk1"/>
              </a:buClr>
              <a:buSzPts val="1200"/>
              <a:buFont typeface="Calibri"/>
              <a:buChar char="●"/>
            </a:pPr>
            <a:r>
              <a:rPr lang="en" sz="1600">
                <a:solidFill>
                  <a:schemeClr val="dk1"/>
                </a:solidFill>
                <a:latin typeface="Calibri"/>
                <a:ea typeface="Calibri"/>
                <a:cs typeface="Calibri"/>
                <a:sym typeface="Calibri"/>
              </a:rPr>
              <a:t>Spectators energy: PSD</a:t>
            </a:r>
            <a:endParaRPr sz="160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a:solidFill>
                <a:schemeClr val="dk1"/>
              </a:solidFill>
              <a:latin typeface="Calibri"/>
              <a:ea typeface="Calibri"/>
              <a:cs typeface="Calibri"/>
              <a:sym typeface="Calibri"/>
            </a:endParaRPr>
          </a:p>
        </p:txBody>
      </p:sp>
      <p:sp>
        <p:nvSpPr>
          <p:cNvPr id="738" name="Google Shape;738;p71"/>
          <p:cNvSpPr txBox="1"/>
          <p:nvPr/>
        </p:nvSpPr>
        <p:spPr>
          <a:xfrm>
            <a:off x="786500" y="2392475"/>
            <a:ext cx="2527200" cy="475500"/>
          </a:xfrm>
          <a:prstGeom prst="rect">
            <a:avLst/>
          </a:prstGeom>
          <a:noFill/>
          <a:ln>
            <a:noFill/>
          </a:ln>
        </p:spPr>
        <p:txBody>
          <a:bodyPr spcFirstLastPara="1" wrap="square" lIns="91425" tIns="91425" rIns="91425" bIns="91425" anchor="t" anchorCtr="0">
            <a:noAutofit/>
          </a:bodyPr>
          <a:lstStyle/>
          <a:p>
            <a:pPr marL="0" marR="0" lvl="0" indent="0" algn="l" rtl="0">
              <a:lnSpc>
                <a:spcPct val="91283"/>
              </a:lnSpc>
              <a:spcBef>
                <a:spcPts val="600"/>
              </a:spcBef>
              <a:spcAft>
                <a:spcPts val="900"/>
              </a:spcAft>
              <a:buNone/>
            </a:pPr>
            <a:r>
              <a:rPr lang="en" sz="1000">
                <a:solidFill>
                  <a:srgbClr val="1155CC"/>
                </a:solidFill>
                <a:highlight>
                  <a:srgbClr val="FFFFFF"/>
                </a:highlight>
                <a:latin typeface="Calibri"/>
                <a:ea typeface="Calibri"/>
                <a:cs typeface="Calibri"/>
                <a:sym typeface="Calibri"/>
              </a:rPr>
              <a:t>M.Baznat et al. PPNL 17 (2020) 3, 303</a:t>
            </a:r>
            <a:endParaRPr sz="1800">
              <a:solidFill>
                <a:schemeClr val="dk1"/>
              </a:solidFill>
              <a:latin typeface="Calibri"/>
              <a:ea typeface="Calibri"/>
              <a:cs typeface="Calibri"/>
              <a:sym typeface="Calibri"/>
            </a:endParaRPr>
          </a:p>
        </p:txBody>
      </p:sp>
      <p:sp>
        <p:nvSpPr>
          <p:cNvPr id="739" name="Google Shape;739;p71"/>
          <p:cNvSpPr txBox="1"/>
          <p:nvPr/>
        </p:nvSpPr>
        <p:spPr>
          <a:xfrm>
            <a:off x="5652563" y="3874175"/>
            <a:ext cx="852000" cy="338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participants</a:t>
            </a:r>
            <a:endParaRPr sz="1000">
              <a:solidFill>
                <a:schemeClr val="dk1"/>
              </a:solidFill>
              <a:latin typeface="Calibri"/>
              <a:ea typeface="Calibri"/>
              <a:cs typeface="Calibri"/>
              <a:sym typeface="Calibri"/>
            </a:endParaRPr>
          </a:p>
        </p:txBody>
      </p:sp>
      <p:sp>
        <p:nvSpPr>
          <p:cNvPr id="740" name="Google Shape;740;p71"/>
          <p:cNvSpPr txBox="1"/>
          <p:nvPr/>
        </p:nvSpPr>
        <p:spPr>
          <a:xfrm>
            <a:off x="6957650" y="4045526"/>
            <a:ext cx="852000" cy="492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000">
                <a:solidFill>
                  <a:schemeClr val="dk1"/>
                </a:solidFill>
                <a:latin typeface="Calibri"/>
                <a:ea typeface="Calibri"/>
                <a:cs typeface="Calibri"/>
                <a:sym typeface="Calibri"/>
              </a:rPr>
              <a:t>projectile spectators</a:t>
            </a:r>
            <a:endParaRPr sz="1000">
              <a:solidFill>
                <a:schemeClr val="dk1"/>
              </a:solidFill>
              <a:latin typeface="Calibri"/>
              <a:ea typeface="Calibri"/>
              <a:cs typeface="Calibri"/>
              <a:sym typeface="Calibri"/>
            </a:endParaRPr>
          </a:p>
        </p:txBody>
      </p:sp>
      <p:pic>
        <p:nvPicPr>
          <p:cNvPr id="741" name="Google Shape;741;p71"/>
          <p:cNvPicPr preferRelativeResize="0"/>
          <p:nvPr/>
        </p:nvPicPr>
        <p:blipFill rotWithShape="1">
          <a:blip r:embed="rId4">
            <a:alphaModFix/>
          </a:blip>
          <a:srcRect/>
          <a:stretch/>
        </p:blipFill>
        <p:spPr>
          <a:xfrm>
            <a:off x="4367600" y="1206925"/>
            <a:ext cx="4485149" cy="2371125"/>
          </a:xfrm>
          <a:prstGeom prst="rect">
            <a:avLst/>
          </a:prstGeom>
          <a:noFill/>
          <a:ln>
            <a:noFill/>
          </a:ln>
        </p:spPr>
      </p:pic>
      <p:sp>
        <p:nvSpPr>
          <p:cNvPr id="742" name="Google Shape;742;p71"/>
          <p:cNvSpPr/>
          <p:nvPr/>
        </p:nvSpPr>
        <p:spPr>
          <a:xfrm>
            <a:off x="8261925" y="2154725"/>
            <a:ext cx="591000" cy="4755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743" name="Google Shape;743;p71"/>
          <p:cNvCxnSpPr>
            <a:endCxn id="742" idx="2"/>
          </p:cNvCxnSpPr>
          <p:nvPr/>
        </p:nvCxnSpPr>
        <p:spPr>
          <a:xfrm rot="10800000" flipH="1">
            <a:off x="6842625" y="2630225"/>
            <a:ext cx="1714800" cy="1550700"/>
          </a:xfrm>
          <a:prstGeom prst="straightConnector1">
            <a:avLst/>
          </a:prstGeom>
          <a:noFill/>
          <a:ln w="19050" cap="flat" cmpd="sng">
            <a:solidFill>
              <a:srgbClr val="FF0000"/>
            </a:solidFill>
            <a:prstDash val="solid"/>
            <a:round/>
            <a:headEnd type="none" w="sm" len="sm"/>
            <a:tailEnd type="triangle" w="med" len="med"/>
          </a:ln>
        </p:spPr>
      </p:cxnSp>
      <p:cxnSp>
        <p:nvCxnSpPr>
          <p:cNvPr id="744" name="Google Shape;744;p71"/>
          <p:cNvCxnSpPr>
            <a:endCxn id="745" idx="2"/>
          </p:cNvCxnSpPr>
          <p:nvPr/>
        </p:nvCxnSpPr>
        <p:spPr>
          <a:xfrm rot="10800000" flipH="1">
            <a:off x="6357275" y="3359375"/>
            <a:ext cx="401400" cy="1158300"/>
          </a:xfrm>
          <a:prstGeom prst="straightConnector1">
            <a:avLst/>
          </a:prstGeom>
          <a:noFill/>
          <a:ln w="19050" cap="flat" cmpd="sng">
            <a:solidFill>
              <a:srgbClr val="FF0000"/>
            </a:solidFill>
            <a:prstDash val="solid"/>
            <a:round/>
            <a:headEnd type="none" w="sm" len="sm"/>
            <a:tailEnd type="triangle" w="med" len="med"/>
          </a:ln>
        </p:spPr>
      </p:cxnSp>
      <p:sp>
        <p:nvSpPr>
          <p:cNvPr id="745" name="Google Shape;745;p71"/>
          <p:cNvSpPr/>
          <p:nvPr/>
        </p:nvSpPr>
        <p:spPr>
          <a:xfrm>
            <a:off x="5556425" y="1488875"/>
            <a:ext cx="2404500" cy="1870500"/>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72"/>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General distributions: Event</a:t>
            </a:r>
            <a:endParaRPr/>
          </a:p>
        </p:txBody>
      </p:sp>
      <p:sp>
        <p:nvSpPr>
          <p:cNvPr id="751" name="Google Shape;751;p72"/>
          <p:cNvSpPr txBox="1"/>
          <p:nvPr/>
        </p:nvSpPr>
        <p:spPr>
          <a:xfrm>
            <a:off x="311700" y="3887800"/>
            <a:ext cx="8520600" cy="3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Observed a non-physical tail in the distribution Mult vs b</a:t>
            </a:r>
            <a:endParaRPr/>
          </a:p>
        </p:txBody>
      </p:sp>
      <p:pic>
        <p:nvPicPr>
          <p:cNvPr id="752" name="Google Shape;752;p72"/>
          <p:cNvPicPr preferRelativeResize="0"/>
          <p:nvPr/>
        </p:nvPicPr>
        <p:blipFill rotWithShape="1">
          <a:blip r:embed="rId3">
            <a:alphaModFix/>
          </a:blip>
          <a:srcRect t="49" b="39"/>
          <a:stretch/>
        </p:blipFill>
        <p:spPr>
          <a:xfrm>
            <a:off x="-18950" y="812804"/>
            <a:ext cx="3158252" cy="2375999"/>
          </a:xfrm>
          <a:prstGeom prst="rect">
            <a:avLst/>
          </a:prstGeom>
          <a:noFill/>
          <a:ln>
            <a:noFill/>
          </a:ln>
        </p:spPr>
      </p:pic>
      <p:pic>
        <p:nvPicPr>
          <p:cNvPr id="753" name="Google Shape;753;p72"/>
          <p:cNvPicPr preferRelativeResize="0"/>
          <p:nvPr/>
        </p:nvPicPr>
        <p:blipFill rotWithShape="1">
          <a:blip r:embed="rId4">
            <a:alphaModFix/>
          </a:blip>
          <a:srcRect/>
          <a:stretch/>
        </p:blipFill>
        <p:spPr>
          <a:xfrm>
            <a:off x="3143850" y="828902"/>
            <a:ext cx="3158252" cy="2375999"/>
          </a:xfrm>
          <a:prstGeom prst="rect">
            <a:avLst/>
          </a:prstGeom>
          <a:noFill/>
          <a:ln>
            <a:noFill/>
          </a:ln>
        </p:spPr>
      </p:pic>
      <p:pic>
        <p:nvPicPr>
          <p:cNvPr id="754" name="Google Shape;754;p72"/>
          <p:cNvPicPr preferRelativeResize="0"/>
          <p:nvPr/>
        </p:nvPicPr>
        <p:blipFill rotWithShape="1">
          <a:blip r:embed="rId5">
            <a:alphaModFix/>
          </a:blip>
          <a:srcRect t="9"/>
          <a:stretch/>
        </p:blipFill>
        <p:spPr>
          <a:xfrm>
            <a:off x="6003763" y="812788"/>
            <a:ext cx="3150941" cy="2375999"/>
          </a:xfrm>
          <a:prstGeom prst="rect">
            <a:avLst/>
          </a:prstGeom>
          <a:noFill/>
          <a:ln>
            <a:noFill/>
          </a:ln>
        </p:spPr>
      </p:pic>
      <p:sp>
        <p:nvSpPr>
          <p:cNvPr id="755" name="Google Shape;755;p72"/>
          <p:cNvSpPr txBox="1"/>
          <p:nvPr/>
        </p:nvSpPr>
        <p:spPr>
          <a:xfrm>
            <a:off x="1141425" y="1122650"/>
            <a:ext cx="1685100" cy="11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Charged only</a:t>
            </a:r>
            <a:endParaRPr>
              <a:solidFill>
                <a:srgbClr val="FF0000"/>
              </a:solidFill>
            </a:endParaRPr>
          </a:p>
          <a:p>
            <a:pPr marL="0" lvl="0" indent="0" algn="l" rtl="0">
              <a:spcBef>
                <a:spcPts val="0"/>
              </a:spcBef>
              <a:spcAft>
                <a:spcPts val="0"/>
              </a:spcAft>
              <a:buNone/>
            </a:pPr>
            <a:r>
              <a:rPr lang="en">
                <a:solidFill>
                  <a:srgbClr val="FF0000"/>
                </a:solidFill>
              </a:rPr>
              <a:t>|η| &lt; 0.5</a:t>
            </a:r>
            <a:endParaRPr>
              <a:solidFill>
                <a:srgbClr val="FF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73"/>
          <p:cNvPicPr preferRelativeResize="0"/>
          <p:nvPr/>
        </p:nvPicPr>
        <p:blipFill rotWithShape="1">
          <a:blip r:embed="rId3">
            <a:alphaModFix/>
          </a:blip>
          <a:srcRect/>
          <a:stretch/>
        </p:blipFill>
        <p:spPr>
          <a:xfrm>
            <a:off x="76200" y="2766900"/>
            <a:ext cx="3151800" cy="2376600"/>
          </a:xfrm>
          <a:prstGeom prst="rect">
            <a:avLst/>
          </a:prstGeom>
          <a:noFill/>
          <a:ln>
            <a:noFill/>
          </a:ln>
        </p:spPr>
      </p:pic>
      <p:pic>
        <p:nvPicPr>
          <p:cNvPr id="761" name="Google Shape;761;p73"/>
          <p:cNvPicPr preferRelativeResize="0"/>
          <p:nvPr/>
        </p:nvPicPr>
        <p:blipFill rotWithShape="1">
          <a:blip r:embed="rId4">
            <a:alphaModFix/>
          </a:blip>
          <a:srcRect/>
          <a:stretch/>
        </p:blipFill>
        <p:spPr>
          <a:xfrm>
            <a:off x="2962200" y="2766900"/>
            <a:ext cx="3151800" cy="2376600"/>
          </a:xfrm>
          <a:prstGeom prst="rect">
            <a:avLst/>
          </a:prstGeom>
          <a:noFill/>
          <a:ln>
            <a:noFill/>
          </a:ln>
        </p:spPr>
      </p:pic>
      <p:pic>
        <p:nvPicPr>
          <p:cNvPr id="762" name="Google Shape;762;p73"/>
          <p:cNvPicPr preferRelativeResize="0"/>
          <p:nvPr/>
        </p:nvPicPr>
        <p:blipFill rotWithShape="1">
          <a:blip r:embed="rId5">
            <a:alphaModFix/>
          </a:blip>
          <a:srcRect/>
          <a:stretch/>
        </p:blipFill>
        <p:spPr>
          <a:xfrm>
            <a:off x="5839800" y="2766900"/>
            <a:ext cx="3151800" cy="2376600"/>
          </a:xfrm>
          <a:prstGeom prst="rect">
            <a:avLst/>
          </a:prstGeom>
          <a:noFill/>
          <a:ln>
            <a:noFill/>
          </a:ln>
        </p:spPr>
      </p:pic>
      <p:sp>
        <p:nvSpPr>
          <p:cNvPr id="763" name="Google Shape;763;p73"/>
          <p:cNvSpPr txBox="1"/>
          <p:nvPr/>
        </p:nvSpPr>
        <p:spPr>
          <a:xfrm rot="-5400000" flipH="1">
            <a:off x="-343300" y="3432550"/>
            <a:ext cx="10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Reco</a:t>
            </a:r>
            <a:endParaRPr>
              <a:latin typeface="Lato"/>
              <a:ea typeface="Lato"/>
              <a:cs typeface="Lato"/>
              <a:sym typeface="Lato"/>
            </a:endParaRPr>
          </a:p>
        </p:txBody>
      </p:sp>
      <p:pic>
        <p:nvPicPr>
          <p:cNvPr id="764" name="Google Shape;764;p73"/>
          <p:cNvPicPr preferRelativeResize="0"/>
          <p:nvPr/>
        </p:nvPicPr>
        <p:blipFill rotWithShape="1">
          <a:blip r:embed="rId6">
            <a:alphaModFix/>
          </a:blip>
          <a:srcRect/>
          <a:stretch/>
        </p:blipFill>
        <p:spPr>
          <a:xfrm>
            <a:off x="5839800" y="486000"/>
            <a:ext cx="3151800" cy="2376600"/>
          </a:xfrm>
          <a:prstGeom prst="rect">
            <a:avLst/>
          </a:prstGeom>
          <a:noFill/>
          <a:ln>
            <a:noFill/>
          </a:ln>
        </p:spPr>
      </p:pic>
      <p:pic>
        <p:nvPicPr>
          <p:cNvPr id="765" name="Google Shape;765;p73"/>
          <p:cNvPicPr preferRelativeResize="0"/>
          <p:nvPr/>
        </p:nvPicPr>
        <p:blipFill rotWithShape="1">
          <a:blip r:embed="rId7">
            <a:alphaModFix/>
          </a:blip>
          <a:srcRect/>
          <a:stretch/>
        </p:blipFill>
        <p:spPr>
          <a:xfrm>
            <a:off x="2962200" y="486000"/>
            <a:ext cx="3151800" cy="2376600"/>
          </a:xfrm>
          <a:prstGeom prst="rect">
            <a:avLst/>
          </a:prstGeom>
          <a:noFill/>
          <a:ln>
            <a:noFill/>
          </a:ln>
        </p:spPr>
      </p:pic>
      <p:pic>
        <p:nvPicPr>
          <p:cNvPr id="766" name="Google Shape;766;p73"/>
          <p:cNvPicPr preferRelativeResize="0"/>
          <p:nvPr/>
        </p:nvPicPr>
        <p:blipFill rotWithShape="1">
          <a:blip r:embed="rId8">
            <a:alphaModFix/>
          </a:blip>
          <a:srcRect/>
          <a:stretch/>
        </p:blipFill>
        <p:spPr>
          <a:xfrm>
            <a:off x="76200" y="486000"/>
            <a:ext cx="3151800" cy="2376600"/>
          </a:xfrm>
          <a:prstGeom prst="rect">
            <a:avLst/>
          </a:prstGeom>
          <a:noFill/>
          <a:ln>
            <a:noFill/>
          </a:ln>
        </p:spPr>
      </p:pic>
      <p:sp>
        <p:nvSpPr>
          <p:cNvPr id="767" name="Google Shape;767;p73"/>
          <p:cNvSpPr txBox="1"/>
          <p:nvPr/>
        </p:nvSpPr>
        <p:spPr>
          <a:xfrm rot="-5400000" flipH="1">
            <a:off x="-343300" y="1268325"/>
            <a:ext cx="10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MC</a:t>
            </a:r>
            <a:endParaRPr>
              <a:latin typeface="Lato"/>
              <a:ea typeface="Lato"/>
              <a:cs typeface="Lato"/>
              <a:sym typeface="Lato"/>
            </a:endParaRPr>
          </a:p>
        </p:txBody>
      </p:sp>
      <p:sp>
        <p:nvSpPr>
          <p:cNvPr id="768" name="Google Shape;768;p73"/>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General distributions: Tracks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5"/>
          <p:cNvSpPr txBox="1"/>
          <p:nvPr/>
        </p:nvSpPr>
        <p:spPr>
          <a:xfrm>
            <a:off x="288803" y="67555"/>
            <a:ext cx="8496900" cy="48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a:solidFill>
                  <a:schemeClr val="dk1"/>
                </a:solidFill>
              </a:rPr>
              <a:t>Motivation for centrality determination</a:t>
            </a:r>
            <a:endParaRPr sz="3000" i="0" u="none" strike="noStrike" cap="none">
              <a:solidFill>
                <a:schemeClr val="dk1"/>
              </a:solidFill>
            </a:endParaRPr>
          </a:p>
        </p:txBody>
      </p:sp>
      <p:sp>
        <p:nvSpPr>
          <p:cNvPr id="115" name="Google Shape;115;p25"/>
          <p:cNvSpPr txBox="1"/>
          <p:nvPr/>
        </p:nvSpPr>
        <p:spPr>
          <a:xfrm>
            <a:off x="290900" y="861975"/>
            <a:ext cx="8342400" cy="3639900"/>
          </a:xfrm>
          <a:prstGeom prst="rect">
            <a:avLst/>
          </a:prstGeom>
          <a:noFill/>
          <a:ln>
            <a:noFill/>
          </a:ln>
        </p:spPr>
        <p:txBody>
          <a:bodyPr spcFirstLastPara="1" wrap="square" lIns="91425" tIns="45700" rIns="91425" bIns="45700" anchor="t" anchorCtr="0">
            <a:noAutofit/>
          </a:bodyPr>
          <a:lstStyle/>
          <a:p>
            <a:pPr marL="457200" marR="0" lvl="0" indent="-330200" algn="l" rtl="0">
              <a:spcBef>
                <a:spcPts val="0"/>
              </a:spcBef>
              <a:spcAft>
                <a:spcPts val="0"/>
              </a:spcAft>
              <a:buClr>
                <a:schemeClr val="dk1"/>
              </a:buClr>
              <a:buSzPts val="1600"/>
              <a:buChar char="●"/>
            </a:pPr>
            <a:r>
              <a:rPr lang="en" sz="1600">
                <a:solidFill>
                  <a:schemeClr val="dk1"/>
                </a:solidFill>
              </a:rPr>
              <a:t>Evolution of matter produced in heavy-ion collisions depends on its initial geometry</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457200" lvl="0" indent="-330200" algn="l" rtl="0">
              <a:spcBef>
                <a:spcPts val="0"/>
              </a:spcBef>
              <a:spcAft>
                <a:spcPts val="0"/>
              </a:spcAft>
              <a:buClr>
                <a:schemeClr val="dk1"/>
              </a:buClr>
              <a:buSzPts val="1600"/>
              <a:buChar char="●"/>
            </a:pPr>
            <a:r>
              <a:rPr lang="en" sz="1600" b="1">
                <a:solidFill>
                  <a:schemeClr val="dk1"/>
                </a:solidFill>
              </a:rPr>
              <a:t>Goal of centrality determination</a:t>
            </a:r>
            <a:r>
              <a:rPr lang="en" sz="1600">
                <a:solidFill>
                  <a:schemeClr val="dk1"/>
                </a:solidFill>
              </a:rPr>
              <a:t>:</a:t>
            </a:r>
            <a:br>
              <a:rPr lang="en" sz="1600">
                <a:solidFill>
                  <a:schemeClr val="dk1"/>
                </a:solidFill>
              </a:rPr>
            </a:br>
            <a:r>
              <a:rPr lang="en" sz="1600" u="sng">
                <a:solidFill>
                  <a:schemeClr val="dk1"/>
                </a:solidFill>
              </a:rPr>
              <a:t>map (on average) the collision geometry parameters</a:t>
            </a:r>
            <a:br>
              <a:rPr lang="en" sz="1600" u="sng">
                <a:solidFill>
                  <a:schemeClr val="dk1"/>
                </a:solidFill>
              </a:rPr>
            </a:br>
            <a:r>
              <a:rPr lang="en" sz="1600" u="sng">
                <a:solidFill>
                  <a:schemeClr val="dk1"/>
                </a:solidFill>
              </a:rPr>
              <a:t>to experimental observables (centrality estimators)</a:t>
            </a:r>
            <a:br>
              <a:rPr lang="en" sz="1600">
                <a:solidFill>
                  <a:schemeClr val="dk1"/>
                </a:solidFill>
              </a:rPr>
            </a:b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Centrality class S</a:t>
            </a:r>
            <a:r>
              <a:rPr lang="en" sz="1600" baseline="-25000">
                <a:solidFill>
                  <a:schemeClr val="dk1"/>
                </a:solidFill>
              </a:rPr>
              <a:t>1</a:t>
            </a:r>
            <a:r>
              <a:rPr lang="en" sz="1600">
                <a:solidFill>
                  <a:schemeClr val="dk1"/>
                </a:solidFill>
              </a:rPr>
              <a:t>-S</a:t>
            </a:r>
            <a:r>
              <a:rPr lang="en" sz="1600" baseline="-25000">
                <a:solidFill>
                  <a:schemeClr val="dk1"/>
                </a:solidFill>
              </a:rPr>
              <a:t>2</a:t>
            </a:r>
            <a:r>
              <a:rPr lang="en" sz="1600">
                <a:solidFill>
                  <a:schemeClr val="dk1"/>
                </a:solidFill>
              </a:rPr>
              <a:t>: group of events corresponding to</a:t>
            </a:r>
            <a:br>
              <a:rPr lang="en" sz="1600">
                <a:solidFill>
                  <a:schemeClr val="dk1"/>
                </a:solidFill>
              </a:rPr>
            </a:br>
            <a:r>
              <a:rPr lang="en" sz="1600">
                <a:solidFill>
                  <a:schemeClr val="dk1"/>
                </a:solidFill>
              </a:rPr>
              <a:t>a given fraction (in %) of the total cross section: </a:t>
            </a:r>
            <a:endParaRPr sz="1600">
              <a:solidFill>
                <a:schemeClr val="dk1"/>
              </a:solidFill>
            </a:endParaRPr>
          </a:p>
          <a:p>
            <a:pPr marL="0" marR="0" lvl="0" indent="0" algn="l" rtl="0">
              <a:spcBef>
                <a:spcPts val="0"/>
              </a:spcBef>
              <a:spcAft>
                <a:spcPts val="0"/>
              </a:spcAft>
              <a:buNone/>
            </a:pPr>
            <a:endParaRPr sz="1600">
              <a:solidFill>
                <a:schemeClr val="dk1"/>
              </a:solidFill>
            </a:endParaRPr>
          </a:p>
        </p:txBody>
      </p:sp>
      <p:grpSp>
        <p:nvGrpSpPr>
          <p:cNvPr id="116" name="Google Shape;116;p25"/>
          <p:cNvGrpSpPr/>
          <p:nvPr/>
        </p:nvGrpSpPr>
        <p:grpSpPr>
          <a:xfrm>
            <a:off x="6394150" y="2343150"/>
            <a:ext cx="2492025" cy="2072500"/>
            <a:chOff x="6394150" y="2343150"/>
            <a:chExt cx="2492025" cy="2072500"/>
          </a:xfrm>
        </p:grpSpPr>
        <p:pic>
          <p:nvPicPr>
            <p:cNvPr id="117" name="Google Shape;117;p25"/>
            <p:cNvPicPr preferRelativeResize="0"/>
            <p:nvPr/>
          </p:nvPicPr>
          <p:blipFill>
            <a:blip r:embed="rId3">
              <a:alphaModFix/>
            </a:blip>
            <a:stretch>
              <a:fillRect/>
            </a:stretch>
          </p:blipFill>
          <p:spPr>
            <a:xfrm>
              <a:off x="6394150" y="2914600"/>
              <a:ext cx="2391550" cy="1501050"/>
            </a:xfrm>
            <a:prstGeom prst="rect">
              <a:avLst/>
            </a:prstGeom>
            <a:noFill/>
            <a:ln>
              <a:noFill/>
            </a:ln>
          </p:spPr>
        </p:pic>
        <p:cxnSp>
          <p:nvCxnSpPr>
            <p:cNvPr id="118" name="Google Shape;118;p25"/>
            <p:cNvCxnSpPr/>
            <p:nvPr/>
          </p:nvCxnSpPr>
          <p:spPr>
            <a:xfrm>
              <a:off x="7138650" y="2950250"/>
              <a:ext cx="290100" cy="382200"/>
            </a:xfrm>
            <a:prstGeom prst="straightConnector1">
              <a:avLst/>
            </a:prstGeom>
            <a:noFill/>
            <a:ln w="19050" cap="flat" cmpd="sng">
              <a:solidFill>
                <a:srgbClr val="000000"/>
              </a:solidFill>
              <a:prstDash val="solid"/>
              <a:round/>
              <a:headEnd type="none" w="med" len="med"/>
              <a:tailEnd type="triangle" w="med" len="med"/>
            </a:ln>
          </p:spPr>
        </p:cxnSp>
        <p:sp>
          <p:nvSpPr>
            <p:cNvPr id="119" name="Google Shape;119;p25"/>
            <p:cNvSpPr txBox="1"/>
            <p:nvPr/>
          </p:nvSpPr>
          <p:spPr>
            <a:xfrm>
              <a:off x="7817875" y="2343150"/>
              <a:ext cx="106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(projectile)</a:t>
              </a:r>
              <a:endParaRPr/>
            </a:p>
            <a:p>
              <a:pPr marL="0" lvl="0" indent="0" algn="ctr" rtl="0">
                <a:spcBef>
                  <a:spcPts val="0"/>
                </a:spcBef>
                <a:spcAft>
                  <a:spcPts val="0"/>
                </a:spcAft>
                <a:buNone/>
              </a:pPr>
              <a:r>
                <a:rPr lang="en"/>
                <a:t>spectators</a:t>
              </a:r>
              <a:endParaRPr/>
            </a:p>
          </p:txBody>
        </p:sp>
        <p:sp>
          <p:nvSpPr>
            <p:cNvPr id="120" name="Google Shape;120;p25"/>
            <p:cNvSpPr txBox="1"/>
            <p:nvPr/>
          </p:nvSpPr>
          <p:spPr>
            <a:xfrm>
              <a:off x="6405425" y="2592000"/>
              <a:ext cx="120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participants</a:t>
              </a:r>
              <a:endParaRPr/>
            </a:p>
          </p:txBody>
        </p:sp>
      </p:grpSp>
      <p:sp>
        <p:nvSpPr>
          <p:cNvPr id="121" name="Google Shape;121;p25"/>
          <p:cNvSpPr txBox="1"/>
          <p:nvPr/>
        </p:nvSpPr>
        <p:spPr>
          <a:xfrm>
            <a:off x="6370075" y="4324350"/>
            <a:ext cx="106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(target)</a:t>
            </a:r>
            <a:endParaRPr/>
          </a:p>
          <a:p>
            <a:pPr marL="0" lvl="0" indent="0" algn="ctr" rtl="0">
              <a:spcBef>
                <a:spcPts val="0"/>
              </a:spcBef>
              <a:spcAft>
                <a:spcPts val="0"/>
              </a:spcAft>
              <a:buNone/>
            </a:pPr>
            <a:r>
              <a:rPr lang="en"/>
              <a:t>spectators</a:t>
            </a:r>
            <a:endParaRPr/>
          </a:p>
        </p:txBody>
      </p:sp>
      <p:pic>
        <p:nvPicPr>
          <p:cNvPr id="122" name="Google Shape;122;p25"/>
          <p:cNvPicPr preferRelativeResize="0"/>
          <p:nvPr/>
        </p:nvPicPr>
        <p:blipFill>
          <a:blip r:embed="rId4">
            <a:alphaModFix/>
          </a:blip>
          <a:stretch>
            <a:fillRect/>
          </a:stretch>
        </p:blipFill>
        <p:spPr>
          <a:xfrm>
            <a:off x="2172950" y="4081325"/>
            <a:ext cx="1733450" cy="587125"/>
          </a:xfrm>
          <a:prstGeom prst="rect">
            <a:avLst/>
          </a:prstGeom>
          <a:noFill/>
          <a:ln>
            <a:noFill/>
          </a:ln>
        </p:spPr>
      </p:pic>
      <p:sp>
        <p:nvSpPr>
          <p:cNvPr id="123" name="Google Shape;123;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4"/>
          <p:cNvSpPr txBox="1">
            <a:spLocks noGrp="1"/>
          </p:cNvSpPr>
          <p:nvPr>
            <p:ph type="title"/>
          </p:nvPr>
        </p:nvSpPr>
        <p:spPr>
          <a:xfrm>
            <a:off x="311700" y="18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Centrality determination</a:t>
            </a:r>
            <a:endParaRPr/>
          </a:p>
        </p:txBody>
      </p:sp>
      <p:sp>
        <p:nvSpPr>
          <p:cNvPr id="774" name="Google Shape;774;p74"/>
          <p:cNvSpPr txBox="1"/>
          <p:nvPr/>
        </p:nvSpPr>
        <p:spPr>
          <a:xfrm>
            <a:off x="311700" y="4337075"/>
            <a:ext cx="8160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reasonable fit quality and good agreement of the impact parameter distribution with the model data for 0-60% centrality classes.</a:t>
            </a:r>
            <a:endParaRPr/>
          </a:p>
        </p:txBody>
      </p:sp>
      <p:pic>
        <p:nvPicPr>
          <p:cNvPr id="775" name="Google Shape;775;p74"/>
          <p:cNvPicPr preferRelativeResize="0"/>
          <p:nvPr/>
        </p:nvPicPr>
        <p:blipFill>
          <a:blip r:embed="rId3">
            <a:alphaModFix/>
          </a:blip>
          <a:stretch>
            <a:fillRect/>
          </a:stretch>
        </p:blipFill>
        <p:spPr>
          <a:xfrm>
            <a:off x="334250" y="786056"/>
            <a:ext cx="3932950" cy="3398618"/>
          </a:xfrm>
          <a:prstGeom prst="rect">
            <a:avLst/>
          </a:prstGeom>
          <a:noFill/>
          <a:ln>
            <a:noFill/>
          </a:ln>
        </p:spPr>
      </p:pic>
      <p:pic>
        <p:nvPicPr>
          <p:cNvPr id="776" name="Google Shape;776;p74"/>
          <p:cNvPicPr preferRelativeResize="0"/>
          <p:nvPr/>
        </p:nvPicPr>
        <p:blipFill>
          <a:blip r:embed="rId4">
            <a:alphaModFix/>
          </a:blip>
          <a:stretch>
            <a:fillRect/>
          </a:stretch>
        </p:blipFill>
        <p:spPr>
          <a:xfrm>
            <a:off x="4952004" y="709850"/>
            <a:ext cx="3651696" cy="35510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75"/>
          <p:cNvPicPr preferRelativeResize="0"/>
          <p:nvPr/>
        </p:nvPicPr>
        <p:blipFill rotWithShape="1">
          <a:blip r:embed="rId3">
            <a:alphaModFix/>
          </a:blip>
          <a:srcRect/>
          <a:stretch/>
        </p:blipFill>
        <p:spPr>
          <a:xfrm>
            <a:off x="0" y="486000"/>
            <a:ext cx="6374851" cy="2356325"/>
          </a:xfrm>
          <a:prstGeom prst="rect">
            <a:avLst/>
          </a:prstGeom>
          <a:noFill/>
          <a:ln>
            <a:noFill/>
          </a:ln>
        </p:spPr>
      </p:pic>
      <p:pic>
        <p:nvPicPr>
          <p:cNvPr id="782" name="Google Shape;782;p75"/>
          <p:cNvPicPr preferRelativeResize="0"/>
          <p:nvPr/>
        </p:nvPicPr>
        <p:blipFill rotWithShape="1">
          <a:blip r:embed="rId4">
            <a:alphaModFix/>
          </a:blip>
          <a:srcRect/>
          <a:stretch/>
        </p:blipFill>
        <p:spPr>
          <a:xfrm>
            <a:off x="0" y="2787175"/>
            <a:ext cx="6374851" cy="2356325"/>
          </a:xfrm>
          <a:prstGeom prst="rect">
            <a:avLst/>
          </a:prstGeom>
          <a:noFill/>
          <a:ln>
            <a:noFill/>
          </a:ln>
        </p:spPr>
      </p:pic>
      <p:sp>
        <p:nvSpPr>
          <p:cNvPr id="783" name="Google Shape;783;p75"/>
          <p:cNvSpPr txBox="1"/>
          <p:nvPr/>
        </p:nvSpPr>
        <p:spPr>
          <a:xfrm>
            <a:off x="7064400" y="1350950"/>
            <a:ext cx="18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784" name="Google Shape;784;p75"/>
          <p:cNvSpPr txBox="1"/>
          <p:nvPr/>
        </p:nvSpPr>
        <p:spPr>
          <a:xfrm>
            <a:off x="6374850" y="602300"/>
            <a:ext cx="2645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Cuts: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Charged particles only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Primary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|Δ η| = 0,1</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Δ η = 0,1</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a:t>
            </a:r>
            <a:r>
              <a:rPr lang="en" baseline="-25000">
                <a:latin typeface="Lato"/>
                <a:ea typeface="Lato"/>
                <a:cs typeface="Lato"/>
                <a:sym typeface="Lato"/>
              </a:rPr>
              <a:t>T</a:t>
            </a:r>
            <a:r>
              <a:rPr lang="en">
                <a:latin typeface="Lato"/>
                <a:ea typeface="Lato"/>
                <a:cs typeface="Lato"/>
                <a:sym typeface="Lato"/>
              </a:rPr>
              <a:t> &gt;0.2 GeV/c</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|DCA|&lt;3σ</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nTPC hits ≥ 16</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PID: PDG code</a:t>
            </a:r>
            <a:endParaRPr>
              <a:latin typeface="Lato"/>
              <a:ea typeface="Lato"/>
              <a:cs typeface="Lato"/>
              <a:sym typeface="Lato"/>
            </a:endParaRPr>
          </a:p>
        </p:txBody>
      </p:sp>
      <p:sp>
        <p:nvSpPr>
          <p:cNvPr id="785" name="Google Shape;785;p75"/>
          <p:cNvSpPr txBox="1">
            <a:spLocks noGrp="1"/>
          </p:cNvSpPr>
          <p:nvPr>
            <p:ph type="title"/>
          </p:nvPr>
        </p:nvSpPr>
        <p:spPr>
          <a:xfrm>
            <a:off x="727650" y="0"/>
            <a:ext cx="7688700" cy="4860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Comparison of Reco and MC: v</a:t>
            </a:r>
            <a:r>
              <a:rPr lang="en" baseline="-25000"/>
              <a:t>2</a:t>
            </a:r>
            <a:r>
              <a:rPr lang="en"/>
              <a:t>{</a:t>
            </a:r>
            <a:r>
              <a:rPr lang="en" sz="2550"/>
              <a:t>2,|</a:t>
            </a:r>
            <a:r>
              <a:rPr lang="en" sz="2550">
                <a:solidFill>
                  <a:srgbClr val="000000"/>
                </a:solidFill>
              </a:rPr>
              <a:t>Δ η|&gt;0.2</a:t>
            </a:r>
            <a:r>
              <a:rPr lang="en" sz="2550"/>
              <a:t>}</a:t>
            </a:r>
            <a:endParaRPr sz="2550"/>
          </a:p>
        </p:txBody>
      </p:sp>
      <p:sp>
        <p:nvSpPr>
          <p:cNvPr id="786" name="Google Shape;786;p75"/>
          <p:cNvSpPr txBox="1"/>
          <p:nvPr/>
        </p:nvSpPr>
        <p:spPr>
          <a:xfrm>
            <a:off x="6374850" y="3045475"/>
            <a:ext cx="2769300" cy="16785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a:t>good agreement of the v</a:t>
            </a:r>
            <a:r>
              <a:rPr lang="en" baseline="-25000"/>
              <a:t>2,mc</a:t>
            </a:r>
            <a:r>
              <a:rPr lang="en"/>
              <a:t> with v</a:t>
            </a:r>
            <a:r>
              <a:rPr lang="en" baseline="-25000"/>
              <a:t>2,reco</a:t>
            </a:r>
            <a:r>
              <a:rPr lang="en"/>
              <a:t> data</a:t>
            </a:r>
            <a:endParaRPr/>
          </a:p>
          <a:p>
            <a:pPr marL="457200" lvl="0" indent="0" algn="l" rtl="0">
              <a:lnSpc>
                <a:spcPct val="100000"/>
              </a:lnSpc>
              <a:spcBef>
                <a:spcPts val="0"/>
              </a:spcBef>
              <a:spcAft>
                <a:spcPts val="0"/>
              </a:spcAft>
              <a:buNone/>
            </a:pPr>
            <a:endParaRPr/>
          </a:p>
          <a:p>
            <a:pPr marL="457200" lvl="0" indent="-317500" algn="l" rtl="0">
              <a:lnSpc>
                <a:spcPct val="100000"/>
              </a:lnSpc>
              <a:spcBef>
                <a:spcPts val="0"/>
              </a:spcBef>
              <a:spcAft>
                <a:spcPts val="0"/>
              </a:spcAft>
              <a:buSzPts val="1400"/>
              <a:buChar char="❏"/>
            </a:pPr>
            <a:r>
              <a:rPr lang="en"/>
              <a:t>The difference at large p</a:t>
            </a:r>
            <a:r>
              <a:rPr lang="en" baseline="-25000"/>
              <a:t>T</a:t>
            </a:r>
            <a:r>
              <a:rPr lang="en"/>
              <a:t> betwin </a:t>
            </a:r>
            <a:r>
              <a:rPr lang="en">
                <a:solidFill>
                  <a:schemeClr val="dk1"/>
                </a:solidFill>
              </a:rPr>
              <a:t>v</a:t>
            </a:r>
            <a:r>
              <a:rPr lang="en" baseline="-25000">
                <a:solidFill>
                  <a:schemeClr val="dk1"/>
                </a:solidFill>
              </a:rPr>
              <a:t>2,mc</a:t>
            </a:r>
            <a:r>
              <a:rPr lang="en">
                <a:solidFill>
                  <a:schemeClr val="dk1"/>
                </a:solidFill>
              </a:rPr>
              <a:t> and v</a:t>
            </a:r>
            <a:r>
              <a:rPr lang="en" baseline="-25000">
                <a:solidFill>
                  <a:schemeClr val="dk1"/>
                </a:solidFill>
              </a:rPr>
              <a:t>2,reco</a:t>
            </a:r>
            <a:r>
              <a:rPr lang="en">
                <a:solidFill>
                  <a:schemeClr val="dk1"/>
                </a:solidFill>
              </a:rPr>
              <a:t> (non-flow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76"/>
          <p:cNvPicPr preferRelativeResize="0"/>
          <p:nvPr/>
        </p:nvPicPr>
        <p:blipFill rotWithShape="1">
          <a:blip r:embed="rId3">
            <a:alphaModFix/>
          </a:blip>
          <a:srcRect/>
          <a:stretch/>
        </p:blipFill>
        <p:spPr>
          <a:xfrm>
            <a:off x="0" y="486000"/>
            <a:ext cx="6374851" cy="2356325"/>
          </a:xfrm>
          <a:prstGeom prst="rect">
            <a:avLst/>
          </a:prstGeom>
          <a:noFill/>
          <a:ln>
            <a:noFill/>
          </a:ln>
        </p:spPr>
      </p:pic>
      <p:pic>
        <p:nvPicPr>
          <p:cNvPr id="792" name="Google Shape;792;p76"/>
          <p:cNvPicPr preferRelativeResize="0"/>
          <p:nvPr/>
        </p:nvPicPr>
        <p:blipFill rotWithShape="1">
          <a:blip r:embed="rId4">
            <a:alphaModFix/>
          </a:blip>
          <a:srcRect/>
          <a:stretch/>
        </p:blipFill>
        <p:spPr>
          <a:xfrm>
            <a:off x="0" y="2787175"/>
            <a:ext cx="6374851" cy="2356325"/>
          </a:xfrm>
          <a:prstGeom prst="rect">
            <a:avLst/>
          </a:prstGeom>
          <a:noFill/>
          <a:ln>
            <a:noFill/>
          </a:ln>
        </p:spPr>
      </p:pic>
      <p:sp>
        <p:nvSpPr>
          <p:cNvPr id="793" name="Google Shape;793;p76"/>
          <p:cNvSpPr txBox="1"/>
          <p:nvPr/>
        </p:nvSpPr>
        <p:spPr>
          <a:xfrm>
            <a:off x="7064400" y="1350950"/>
            <a:ext cx="185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794" name="Google Shape;794;p76"/>
          <p:cNvSpPr txBox="1"/>
          <p:nvPr/>
        </p:nvSpPr>
        <p:spPr>
          <a:xfrm>
            <a:off x="6374850" y="602300"/>
            <a:ext cx="2645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Cuts:</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Charged particles only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Primary</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|η|&lt;1.5</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Δ η= 0,1</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p</a:t>
            </a:r>
            <a:r>
              <a:rPr lang="en" baseline="-25000">
                <a:latin typeface="Lato"/>
                <a:ea typeface="Lato"/>
                <a:cs typeface="Lato"/>
                <a:sym typeface="Lato"/>
              </a:rPr>
              <a:t>T</a:t>
            </a:r>
            <a:r>
              <a:rPr lang="en">
                <a:latin typeface="Lato"/>
                <a:ea typeface="Lato"/>
                <a:cs typeface="Lato"/>
                <a:sym typeface="Lato"/>
              </a:rPr>
              <a:t> &gt;0.2 GeV/c</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|DCA|&lt;3σ</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nTPC hits ≥ 16</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solidFill>
                  <a:schemeClr val="dk1"/>
                </a:solidFill>
                <a:latin typeface="Lato"/>
                <a:ea typeface="Lato"/>
                <a:cs typeface="Lato"/>
                <a:sym typeface="Lato"/>
              </a:rPr>
              <a:t>PID: PDG code</a:t>
            </a:r>
            <a:endParaRPr>
              <a:latin typeface="Lato"/>
              <a:ea typeface="Lato"/>
              <a:cs typeface="Lato"/>
              <a:sym typeface="Lato"/>
            </a:endParaRPr>
          </a:p>
        </p:txBody>
      </p:sp>
      <p:sp>
        <p:nvSpPr>
          <p:cNvPr id="795" name="Google Shape;795;p76"/>
          <p:cNvSpPr txBox="1">
            <a:spLocks noGrp="1"/>
          </p:cNvSpPr>
          <p:nvPr>
            <p:ph type="title"/>
          </p:nvPr>
        </p:nvSpPr>
        <p:spPr>
          <a:xfrm>
            <a:off x="727650" y="0"/>
            <a:ext cx="7688700" cy="486000"/>
          </a:xfrm>
          <a:prstGeom prst="rect">
            <a:avLst/>
          </a:prstGeom>
          <a:no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Comparison of Reco and MC: v</a:t>
            </a:r>
            <a:r>
              <a:rPr lang="en" baseline="-25000"/>
              <a:t>2</a:t>
            </a:r>
            <a:r>
              <a:rPr lang="en"/>
              <a:t>{4}</a:t>
            </a:r>
            <a:endParaRPr/>
          </a:p>
        </p:txBody>
      </p:sp>
      <p:sp>
        <p:nvSpPr>
          <p:cNvPr id="796" name="Google Shape;796;p76"/>
          <p:cNvSpPr txBox="1"/>
          <p:nvPr/>
        </p:nvSpPr>
        <p:spPr>
          <a:xfrm>
            <a:off x="6374850" y="2893075"/>
            <a:ext cx="2769300" cy="22503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a:t>good agreement of the v</a:t>
            </a:r>
            <a:r>
              <a:rPr lang="en" baseline="-25000"/>
              <a:t>2,mc</a:t>
            </a:r>
            <a:r>
              <a:rPr lang="en"/>
              <a:t> with v</a:t>
            </a:r>
            <a:r>
              <a:rPr lang="en" baseline="-25000"/>
              <a:t>2,reco</a:t>
            </a:r>
            <a:r>
              <a:rPr lang="en"/>
              <a:t> data</a:t>
            </a:r>
            <a:endParaRPr/>
          </a:p>
          <a:p>
            <a:pPr marL="457200" lvl="0" indent="0" algn="l" rtl="0">
              <a:lnSpc>
                <a:spcPct val="100000"/>
              </a:lnSpc>
              <a:spcBef>
                <a:spcPts val="0"/>
              </a:spcBef>
              <a:spcAft>
                <a:spcPts val="0"/>
              </a:spcAft>
              <a:buNone/>
            </a:pPr>
            <a:endParaRPr/>
          </a:p>
          <a:p>
            <a:pPr marL="457200" lvl="0" indent="-317500" algn="l" rtl="0">
              <a:lnSpc>
                <a:spcPct val="100000"/>
              </a:lnSpc>
              <a:spcBef>
                <a:spcPts val="0"/>
              </a:spcBef>
              <a:spcAft>
                <a:spcPts val="0"/>
              </a:spcAft>
              <a:buSzPts val="1400"/>
              <a:buChar char="❏"/>
            </a:pPr>
            <a:r>
              <a:rPr lang="en"/>
              <a:t>The difference at large p</a:t>
            </a:r>
            <a:r>
              <a:rPr lang="en" baseline="-25000"/>
              <a:t>T</a:t>
            </a:r>
            <a:r>
              <a:rPr lang="en"/>
              <a:t> betwin </a:t>
            </a:r>
            <a:r>
              <a:rPr lang="en">
                <a:solidFill>
                  <a:schemeClr val="dk1"/>
                </a:solidFill>
              </a:rPr>
              <a:t>v</a:t>
            </a:r>
            <a:r>
              <a:rPr lang="en" baseline="-25000">
                <a:solidFill>
                  <a:schemeClr val="dk1"/>
                </a:solidFill>
              </a:rPr>
              <a:t>2,mc</a:t>
            </a:r>
            <a:r>
              <a:rPr lang="en">
                <a:solidFill>
                  <a:schemeClr val="dk1"/>
                </a:solidFill>
              </a:rPr>
              <a:t> and v</a:t>
            </a:r>
            <a:r>
              <a:rPr lang="en" baseline="-25000">
                <a:solidFill>
                  <a:schemeClr val="dk1"/>
                </a:solidFill>
              </a:rPr>
              <a:t>2,reco</a:t>
            </a:r>
            <a:r>
              <a:rPr lang="en">
                <a:solidFill>
                  <a:schemeClr val="dk1"/>
                </a:solidFill>
              </a:rPr>
              <a:t> </a:t>
            </a:r>
            <a:r>
              <a:rPr lang="en">
                <a:solidFill>
                  <a:srgbClr val="FF0000"/>
                </a:solidFill>
              </a:rPr>
              <a:t>is less than for other methods  -&gt; </a:t>
            </a:r>
            <a:r>
              <a:rPr lang="en">
                <a:solidFill>
                  <a:schemeClr val="dk1"/>
                </a:solidFill>
              </a:rPr>
              <a:t>Not affected by the non-flow effects</a:t>
            </a:r>
            <a:endParaRPr>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7"/>
          <p:cNvSpPr txBox="1">
            <a:spLocks noGrp="1"/>
          </p:cNvSpPr>
          <p:nvPr>
            <p:ph type="title"/>
          </p:nvPr>
        </p:nvSpPr>
        <p:spPr>
          <a:xfrm>
            <a:off x="628650" y="98822"/>
            <a:ext cx="7886700" cy="411900"/>
          </a:xfrm>
          <a:prstGeom prst="rect">
            <a:avLst/>
          </a:prstGeom>
          <a:blipFill rotWithShape="1">
            <a:blip r:embed="rId3">
              <a:alphaModFix/>
            </a:blip>
            <a:stretch>
              <a:fillRect l="-359" t="-36357" b="-56816"/>
            </a:stretch>
          </a:blip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SzPct val="117857"/>
              <a:buFont typeface="Calibri"/>
              <a:buNone/>
            </a:pPr>
            <a:r>
              <a:rPr lang="en"/>
              <a:t> </a:t>
            </a:r>
            <a:endParaRPr/>
          </a:p>
        </p:txBody>
      </p:sp>
      <p:sp>
        <p:nvSpPr>
          <p:cNvPr id="802" name="Google Shape;802;p77"/>
          <p:cNvSpPr txBox="1">
            <a:spLocks noGrp="1"/>
          </p:cNvSpPr>
          <p:nvPr>
            <p:ph type="body" idx="1"/>
          </p:nvPr>
        </p:nvSpPr>
        <p:spPr>
          <a:xfrm>
            <a:off x="-25465" y="774569"/>
            <a:ext cx="9192600" cy="3826500"/>
          </a:xfrm>
          <a:prstGeom prst="rect">
            <a:avLst/>
          </a:prstGeom>
          <a:blipFill rotWithShape="1">
            <a:blip r:embed="rId4">
              <a:alphaModFix/>
            </a:blip>
            <a:stretch>
              <a:fillRect l="-929" t="-36069" b="-27859"/>
            </a:stretch>
          </a:blip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1200"/>
              </a:spcAft>
              <a:buSzPts val="2100"/>
              <a:buChar char="●"/>
            </a:pPr>
            <a:r>
              <a:rPr lang="en"/>
              <a:t> </a:t>
            </a:r>
            <a:endParaRPr/>
          </a:p>
        </p:txBody>
      </p:sp>
      <p:sp>
        <p:nvSpPr>
          <p:cNvPr id="803" name="Google Shape;803;p77"/>
          <p:cNvSpPr txBox="1"/>
          <p:nvPr/>
        </p:nvSpPr>
        <p:spPr>
          <a:xfrm>
            <a:off x="3954900" y="4237900"/>
            <a:ext cx="4018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More information:</a:t>
            </a:r>
            <a:br>
              <a:rPr lang="en"/>
            </a:br>
            <a:r>
              <a:rPr lang="en" u="sng">
                <a:solidFill>
                  <a:schemeClr val="hlink"/>
                </a:solidFill>
                <a:hlinkClick r:id="rId5"/>
              </a:rPr>
              <a:t>https://inspirehep.net/literature/757158</a:t>
            </a:r>
            <a:endParaRPr/>
          </a:p>
        </p:txBody>
      </p:sp>
      <p:pic>
        <p:nvPicPr>
          <p:cNvPr id="804" name="Google Shape;804;p77"/>
          <p:cNvPicPr preferRelativeResize="0"/>
          <p:nvPr/>
        </p:nvPicPr>
        <p:blipFill>
          <a:blip r:embed="rId6">
            <a:alphaModFix/>
          </a:blip>
          <a:stretch>
            <a:fillRect/>
          </a:stretch>
        </p:blipFill>
        <p:spPr>
          <a:xfrm>
            <a:off x="7757125" y="510725"/>
            <a:ext cx="1357725" cy="7795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78"/>
          <p:cNvPicPr preferRelativeResize="0"/>
          <p:nvPr/>
        </p:nvPicPr>
        <p:blipFill rotWithShape="1">
          <a:blip r:embed="rId3">
            <a:alphaModFix/>
          </a:blip>
          <a:srcRect/>
          <a:stretch/>
        </p:blipFill>
        <p:spPr>
          <a:xfrm>
            <a:off x="718413" y="304800"/>
            <a:ext cx="4958175" cy="4838701"/>
          </a:xfrm>
          <a:prstGeom prst="rect">
            <a:avLst/>
          </a:prstGeom>
          <a:noFill/>
          <a:ln>
            <a:noFill/>
          </a:ln>
        </p:spPr>
      </p:pic>
      <p:sp>
        <p:nvSpPr>
          <p:cNvPr id="810" name="Google Shape;810;p78"/>
          <p:cNvSpPr txBox="1"/>
          <p:nvPr/>
        </p:nvSpPr>
        <p:spPr>
          <a:xfrm>
            <a:off x="619250" y="35375"/>
            <a:ext cx="7545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t>FHCal &amp; FFD event plane Resolution for v</a:t>
            </a:r>
            <a:r>
              <a:rPr lang="en" sz="2500" baseline="-25000"/>
              <a:t>1</a:t>
            </a:r>
            <a:endParaRPr sz="2500" baseline="-25000"/>
          </a:p>
        </p:txBody>
      </p:sp>
      <p:pic>
        <p:nvPicPr>
          <p:cNvPr id="811" name="Google Shape;811;p78" descr="R_{1,i}=\sqrt{\langle Q_{1,i}^NQ_{1,i}^S\rangle}, i=x,y"/>
          <p:cNvPicPr preferRelativeResize="0"/>
          <p:nvPr/>
        </p:nvPicPr>
        <p:blipFill>
          <a:blip r:embed="rId4">
            <a:alphaModFix/>
          </a:blip>
          <a:stretch>
            <a:fillRect/>
          </a:stretch>
        </p:blipFill>
        <p:spPr>
          <a:xfrm>
            <a:off x="6452749" y="622587"/>
            <a:ext cx="2306951" cy="361295"/>
          </a:xfrm>
          <a:prstGeom prst="rect">
            <a:avLst/>
          </a:prstGeom>
          <a:noFill/>
          <a:ln>
            <a:noFill/>
          </a:ln>
        </p:spPr>
      </p:pic>
      <p:sp>
        <p:nvSpPr>
          <p:cNvPr id="812" name="Google Shape;812;p78"/>
          <p:cNvSpPr txBox="1"/>
          <p:nvPr/>
        </p:nvSpPr>
        <p:spPr>
          <a:xfrm>
            <a:off x="5628200" y="527975"/>
            <a:ext cx="824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 sub event</a:t>
            </a:r>
            <a:endParaRPr/>
          </a:p>
        </p:txBody>
      </p:sp>
      <p:sp>
        <p:nvSpPr>
          <p:cNvPr id="813" name="Google Shape;813;p78"/>
          <p:cNvSpPr txBox="1"/>
          <p:nvPr/>
        </p:nvSpPr>
        <p:spPr>
          <a:xfrm>
            <a:off x="5664350" y="2835800"/>
            <a:ext cx="723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 sub event</a:t>
            </a:r>
            <a:endParaRPr/>
          </a:p>
        </p:txBody>
      </p:sp>
      <p:pic>
        <p:nvPicPr>
          <p:cNvPr id="814" name="Google Shape;814;p78" descr="R^N_{1,i}= \sqrt{\frac{2\langle Q^N_{1,i}Q^S_{1,i}\rangle \langle Q^S_{1,i} Q^{TPC}_{1,i} \rangle}{\langle Q^N_{1,i} Q^{TPC}_{1,i} \rangle} }"/>
          <p:cNvPicPr preferRelativeResize="0"/>
          <p:nvPr/>
        </p:nvPicPr>
        <p:blipFill>
          <a:blip r:embed="rId5">
            <a:alphaModFix/>
          </a:blip>
          <a:stretch>
            <a:fillRect/>
          </a:stretch>
        </p:blipFill>
        <p:spPr>
          <a:xfrm>
            <a:off x="6387652" y="2876150"/>
            <a:ext cx="2678499" cy="702102"/>
          </a:xfrm>
          <a:prstGeom prst="rect">
            <a:avLst/>
          </a:prstGeom>
          <a:noFill/>
          <a:ln>
            <a:noFill/>
          </a:ln>
        </p:spPr>
      </p:pic>
      <p:sp>
        <p:nvSpPr>
          <p:cNvPr id="815" name="Google Shape;815;p78"/>
          <p:cNvSpPr txBox="1"/>
          <p:nvPr/>
        </p:nvSpPr>
        <p:spPr>
          <a:xfrm>
            <a:off x="5729450" y="3666000"/>
            <a:ext cx="34146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FFD resolution are smaller than FHCal</a:t>
            </a:r>
            <a:endParaRPr/>
          </a:p>
          <a:p>
            <a:pPr marL="457200" lvl="0" indent="-317500" algn="l" rtl="0">
              <a:spcBef>
                <a:spcPts val="0"/>
              </a:spcBef>
              <a:spcAft>
                <a:spcPts val="0"/>
              </a:spcAft>
              <a:buSzPts val="1400"/>
              <a:buChar char="●"/>
            </a:pPr>
            <a:r>
              <a:rPr lang="en">
                <a:solidFill>
                  <a:schemeClr val="dk1"/>
                </a:solidFill>
              </a:rPr>
              <a:t>2 and 3 sub event has good agreement with True Resolution</a:t>
            </a:r>
            <a:endParaRPr/>
          </a:p>
        </p:txBody>
      </p:sp>
      <p:pic>
        <p:nvPicPr>
          <p:cNvPr id="816" name="Google Shape;816;p78" descr="R_{1,i}^{True}=\langle Q_{1,i}\Psi_{RP}\rangle"/>
          <p:cNvPicPr preferRelativeResize="0"/>
          <p:nvPr/>
        </p:nvPicPr>
        <p:blipFill>
          <a:blip r:embed="rId6">
            <a:alphaModFix/>
          </a:blip>
          <a:stretch>
            <a:fillRect/>
          </a:stretch>
        </p:blipFill>
        <p:spPr>
          <a:xfrm>
            <a:off x="6452750" y="1143587"/>
            <a:ext cx="1881188" cy="304050"/>
          </a:xfrm>
          <a:prstGeom prst="rect">
            <a:avLst/>
          </a:prstGeom>
          <a:noFill/>
          <a:ln>
            <a:noFill/>
          </a:ln>
        </p:spPr>
      </p:pic>
      <p:pic>
        <p:nvPicPr>
          <p:cNvPr id="817" name="Google Shape;817;p78"/>
          <p:cNvPicPr preferRelativeResize="0"/>
          <p:nvPr/>
        </p:nvPicPr>
        <p:blipFill>
          <a:blip r:embed="rId7">
            <a:alphaModFix/>
          </a:blip>
          <a:stretch>
            <a:fillRect/>
          </a:stretch>
        </p:blipFill>
        <p:spPr>
          <a:xfrm>
            <a:off x="5949226" y="1607325"/>
            <a:ext cx="2889175" cy="1122550"/>
          </a:xfrm>
          <a:prstGeom prst="rect">
            <a:avLst/>
          </a:prstGeom>
          <a:noFill/>
          <a:ln>
            <a:noFill/>
          </a:ln>
        </p:spPr>
      </p:pic>
      <p:pic>
        <p:nvPicPr>
          <p:cNvPr id="818" name="Google Shape;818;p78"/>
          <p:cNvPicPr preferRelativeResize="0"/>
          <p:nvPr/>
        </p:nvPicPr>
        <p:blipFill>
          <a:blip r:embed="rId8">
            <a:alphaModFix/>
          </a:blip>
          <a:stretch>
            <a:fillRect/>
          </a:stretch>
        </p:blipFill>
        <p:spPr>
          <a:xfrm>
            <a:off x="7974993" y="0"/>
            <a:ext cx="1169008" cy="671200"/>
          </a:xfrm>
          <a:prstGeom prst="rect">
            <a:avLst/>
          </a:prstGeom>
          <a:noFill/>
          <a:ln>
            <a:noFill/>
          </a:ln>
        </p:spPr>
      </p:pic>
      <p:sp>
        <p:nvSpPr>
          <p:cNvPr id="819" name="Google Shape;819;p78"/>
          <p:cNvSpPr txBox="1"/>
          <p:nvPr/>
        </p:nvSpPr>
        <p:spPr>
          <a:xfrm>
            <a:off x="1633225" y="842500"/>
            <a:ext cx="2307000"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BiBi@9.2 GeV UrQMD</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79"/>
          <p:cNvPicPr preferRelativeResize="0"/>
          <p:nvPr/>
        </p:nvPicPr>
        <p:blipFill rotWithShape="1">
          <a:blip r:embed="rId3">
            <a:alphaModFix/>
          </a:blip>
          <a:srcRect/>
          <a:stretch/>
        </p:blipFill>
        <p:spPr>
          <a:xfrm>
            <a:off x="718413" y="304800"/>
            <a:ext cx="4958175" cy="4838701"/>
          </a:xfrm>
          <a:prstGeom prst="rect">
            <a:avLst/>
          </a:prstGeom>
          <a:noFill/>
          <a:ln>
            <a:noFill/>
          </a:ln>
        </p:spPr>
      </p:pic>
      <p:sp>
        <p:nvSpPr>
          <p:cNvPr id="825" name="Google Shape;825;p79"/>
          <p:cNvSpPr txBox="1"/>
          <p:nvPr/>
        </p:nvSpPr>
        <p:spPr>
          <a:xfrm>
            <a:off x="1577725" y="35375"/>
            <a:ext cx="6586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t>FHCal &amp; FFD </a:t>
            </a:r>
            <a:r>
              <a:rPr lang="en" sz="2500">
                <a:solidFill>
                  <a:schemeClr val="dk1"/>
                </a:solidFill>
              </a:rPr>
              <a:t>event plane Resolution for v</a:t>
            </a:r>
            <a:r>
              <a:rPr lang="en" sz="2500" baseline="-25000">
                <a:solidFill>
                  <a:schemeClr val="dk1"/>
                </a:solidFill>
              </a:rPr>
              <a:t>2</a:t>
            </a:r>
            <a:endParaRPr sz="2500" baseline="-25000"/>
          </a:p>
        </p:txBody>
      </p:sp>
      <p:sp>
        <p:nvSpPr>
          <p:cNvPr id="826" name="Google Shape;826;p79"/>
          <p:cNvSpPr txBox="1"/>
          <p:nvPr/>
        </p:nvSpPr>
        <p:spPr>
          <a:xfrm>
            <a:off x="5729450" y="3666000"/>
            <a:ext cx="34146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FFD resolution is extremely small.</a:t>
            </a:r>
            <a:endParaRPr/>
          </a:p>
        </p:txBody>
      </p:sp>
      <p:pic>
        <p:nvPicPr>
          <p:cNvPr id="827" name="Google Shape;827;p79"/>
          <p:cNvPicPr preferRelativeResize="0"/>
          <p:nvPr/>
        </p:nvPicPr>
        <p:blipFill>
          <a:blip r:embed="rId4">
            <a:alphaModFix/>
          </a:blip>
          <a:stretch>
            <a:fillRect/>
          </a:stretch>
        </p:blipFill>
        <p:spPr>
          <a:xfrm>
            <a:off x="5896350" y="1123900"/>
            <a:ext cx="2799199" cy="2385625"/>
          </a:xfrm>
          <a:prstGeom prst="rect">
            <a:avLst/>
          </a:prstGeom>
          <a:noFill/>
          <a:ln>
            <a:noFill/>
          </a:ln>
        </p:spPr>
      </p:pic>
      <p:sp>
        <p:nvSpPr>
          <p:cNvPr id="828" name="Google Shape;828;p79"/>
          <p:cNvSpPr txBox="1"/>
          <p:nvPr/>
        </p:nvSpPr>
        <p:spPr>
          <a:xfrm>
            <a:off x="6036375" y="897325"/>
            <a:ext cx="282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Extrapolation to obtain </a:t>
            </a:r>
            <a:r>
              <a:rPr lang="en">
                <a:solidFill>
                  <a:schemeClr val="dk1"/>
                </a:solidFill>
              </a:rPr>
              <a:t>R</a:t>
            </a:r>
            <a:r>
              <a:rPr lang="en" baseline="-25000">
                <a:solidFill>
                  <a:schemeClr val="dk1"/>
                </a:solidFill>
              </a:rPr>
              <a:t>2</a:t>
            </a:r>
            <a:r>
              <a:rPr lang="en"/>
              <a:t> </a:t>
            </a:r>
            <a:endParaRPr/>
          </a:p>
        </p:txBody>
      </p:sp>
      <p:cxnSp>
        <p:nvCxnSpPr>
          <p:cNvPr id="829" name="Google Shape;829;p79"/>
          <p:cNvCxnSpPr/>
          <p:nvPr/>
        </p:nvCxnSpPr>
        <p:spPr>
          <a:xfrm>
            <a:off x="7082050" y="1894550"/>
            <a:ext cx="0" cy="1160400"/>
          </a:xfrm>
          <a:prstGeom prst="straightConnector1">
            <a:avLst/>
          </a:prstGeom>
          <a:noFill/>
          <a:ln w="9525" cap="flat" cmpd="sng">
            <a:solidFill>
              <a:schemeClr val="dk1"/>
            </a:solidFill>
            <a:prstDash val="solid"/>
            <a:round/>
            <a:headEnd type="none" w="med" len="med"/>
            <a:tailEnd type="triangle" w="med" len="med"/>
          </a:ln>
        </p:spPr>
      </p:cxnSp>
      <p:cxnSp>
        <p:nvCxnSpPr>
          <p:cNvPr id="830" name="Google Shape;830;p79"/>
          <p:cNvCxnSpPr/>
          <p:nvPr/>
        </p:nvCxnSpPr>
        <p:spPr>
          <a:xfrm rot="10800000">
            <a:off x="7124675" y="2432375"/>
            <a:ext cx="6900" cy="636600"/>
          </a:xfrm>
          <a:prstGeom prst="straightConnector1">
            <a:avLst/>
          </a:prstGeom>
          <a:noFill/>
          <a:ln w="9525" cap="flat" cmpd="sng">
            <a:solidFill>
              <a:schemeClr val="dk1"/>
            </a:solidFill>
            <a:prstDash val="solid"/>
            <a:round/>
            <a:headEnd type="none" w="med" len="med"/>
            <a:tailEnd type="triangle" w="med" len="med"/>
          </a:ln>
        </p:spPr>
      </p:cxnSp>
      <p:pic>
        <p:nvPicPr>
          <p:cNvPr id="831" name="Google Shape;831;p79"/>
          <p:cNvPicPr preferRelativeResize="0"/>
          <p:nvPr/>
        </p:nvPicPr>
        <p:blipFill>
          <a:blip r:embed="rId5">
            <a:alphaModFix/>
          </a:blip>
          <a:stretch>
            <a:fillRect/>
          </a:stretch>
        </p:blipFill>
        <p:spPr>
          <a:xfrm>
            <a:off x="7853675" y="0"/>
            <a:ext cx="1290325" cy="740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0"/>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600"/>
              <a:t>The BM@N experiment (GEANT4 simulation for RUN8)</a:t>
            </a:r>
            <a:endParaRPr sz="2600">
              <a:latin typeface="Merriweather"/>
              <a:ea typeface="Merriweather"/>
              <a:cs typeface="Merriweather"/>
              <a:sym typeface="Merriweather"/>
            </a:endParaRPr>
          </a:p>
        </p:txBody>
      </p:sp>
      <p:sp>
        <p:nvSpPr>
          <p:cNvPr id="837" name="Google Shape;837;p80"/>
          <p:cNvSpPr txBox="1"/>
          <p:nvPr/>
        </p:nvSpPr>
        <p:spPr>
          <a:xfrm>
            <a:off x="5301650" y="1445375"/>
            <a:ext cx="3327300" cy="26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b="1"/>
          </a:p>
        </p:txBody>
      </p:sp>
      <p:sp>
        <p:nvSpPr>
          <p:cNvPr id="838" name="Google Shape;838;p80"/>
          <p:cNvSpPr txBox="1"/>
          <p:nvPr/>
        </p:nvSpPr>
        <p:spPr>
          <a:xfrm>
            <a:off x="5324200" y="4217600"/>
            <a:ext cx="3533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Charge splitting on the surface of the FHCal is observed due to magnetic field</a:t>
            </a:r>
            <a:endParaRPr/>
          </a:p>
        </p:txBody>
      </p:sp>
      <p:sp>
        <p:nvSpPr>
          <p:cNvPr id="839" name="Google Shape;839;p80"/>
          <p:cNvSpPr/>
          <p:nvPr/>
        </p:nvSpPr>
        <p:spPr>
          <a:xfrm>
            <a:off x="5616775" y="1586900"/>
            <a:ext cx="1044000" cy="83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80"/>
          <p:cNvPicPr preferRelativeResize="0"/>
          <p:nvPr/>
        </p:nvPicPr>
        <p:blipFill>
          <a:blip r:embed="rId3">
            <a:alphaModFix/>
          </a:blip>
          <a:stretch>
            <a:fillRect/>
          </a:stretch>
        </p:blipFill>
        <p:spPr>
          <a:xfrm>
            <a:off x="5732500" y="545148"/>
            <a:ext cx="3168576" cy="1925900"/>
          </a:xfrm>
          <a:prstGeom prst="rect">
            <a:avLst/>
          </a:prstGeom>
          <a:noFill/>
          <a:ln>
            <a:noFill/>
          </a:ln>
        </p:spPr>
      </p:pic>
      <p:sp>
        <p:nvSpPr>
          <p:cNvPr id="841" name="Google Shape;841;p80"/>
          <p:cNvSpPr txBox="1"/>
          <p:nvPr/>
        </p:nvSpPr>
        <p:spPr>
          <a:xfrm>
            <a:off x="311700" y="4217600"/>
            <a:ext cx="4428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Square-like tracking system within the magnetic field deflecting particles along X-axis</a:t>
            </a:r>
            <a:endParaRPr/>
          </a:p>
        </p:txBody>
      </p:sp>
      <p:cxnSp>
        <p:nvCxnSpPr>
          <p:cNvPr id="842" name="Google Shape;842;p80"/>
          <p:cNvCxnSpPr/>
          <p:nvPr/>
        </p:nvCxnSpPr>
        <p:spPr>
          <a:xfrm>
            <a:off x="607375" y="1414650"/>
            <a:ext cx="570300" cy="0"/>
          </a:xfrm>
          <a:prstGeom prst="straightConnector1">
            <a:avLst/>
          </a:prstGeom>
          <a:noFill/>
          <a:ln w="9525" cap="flat" cmpd="sng">
            <a:solidFill>
              <a:schemeClr val="dk1"/>
            </a:solidFill>
            <a:prstDash val="solid"/>
            <a:round/>
            <a:headEnd type="none" w="med" len="med"/>
            <a:tailEnd type="triangle" w="med" len="med"/>
          </a:ln>
        </p:spPr>
      </p:cxnSp>
      <p:grpSp>
        <p:nvGrpSpPr>
          <p:cNvPr id="843" name="Google Shape;843;p80"/>
          <p:cNvGrpSpPr/>
          <p:nvPr/>
        </p:nvGrpSpPr>
        <p:grpSpPr>
          <a:xfrm>
            <a:off x="5381063" y="2418175"/>
            <a:ext cx="3091122" cy="1884421"/>
            <a:chOff x="267700" y="306436"/>
            <a:chExt cx="5562573" cy="3395964"/>
          </a:xfrm>
        </p:grpSpPr>
        <p:pic>
          <p:nvPicPr>
            <p:cNvPr id="844" name="Google Shape;844;p80"/>
            <p:cNvPicPr preferRelativeResize="0"/>
            <p:nvPr/>
          </p:nvPicPr>
          <p:blipFill>
            <a:blip r:embed="rId4">
              <a:alphaModFix/>
            </a:blip>
            <a:stretch>
              <a:fillRect/>
            </a:stretch>
          </p:blipFill>
          <p:spPr>
            <a:xfrm>
              <a:off x="267700" y="692834"/>
              <a:ext cx="5562573" cy="2999309"/>
            </a:xfrm>
            <a:prstGeom prst="rect">
              <a:avLst/>
            </a:prstGeom>
            <a:noFill/>
            <a:ln>
              <a:noFill/>
            </a:ln>
          </p:spPr>
        </p:pic>
        <p:cxnSp>
          <p:nvCxnSpPr>
            <p:cNvPr id="845" name="Google Shape;845;p80"/>
            <p:cNvCxnSpPr/>
            <p:nvPr/>
          </p:nvCxnSpPr>
          <p:spPr>
            <a:xfrm rot="10800000">
              <a:off x="1657033" y="408700"/>
              <a:ext cx="0" cy="3293700"/>
            </a:xfrm>
            <a:prstGeom prst="straightConnector1">
              <a:avLst/>
            </a:prstGeom>
            <a:noFill/>
            <a:ln w="9525" cap="flat" cmpd="sng">
              <a:solidFill>
                <a:srgbClr val="595959"/>
              </a:solidFill>
              <a:prstDash val="solid"/>
              <a:round/>
              <a:headEnd type="none" w="med" len="med"/>
              <a:tailEnd type="none" w="med" len="med"/>
            </a:ln>
          </p:spPr>
        </p:cxnSp>
        <p:sp>
          <p:nvSpPr>
            <p:cNvPr id="846" name="Google Shape;846;p80"/>
            <p:cNvSpPr txBox="1"/>
            <p:nvPr/>
          </p:nvSpPr>
          <p:spPr>
            <a:xfrm>
              <a:off x="1587319" y="460023"/>
              <a:ext cx="888300" cy="61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x=0</a:t>
              </a:r>
              <a:endParaRPr sz="1000"/>
            </a:p>
          </p:txBody>
        </p:sp>
        <p:sp>
          <p:nvSpPr>
            <p:cNvPr id="847" name="Google Shape;847;p80"/>
            <p:cNvSpPr/>
            <p:nvPr/>
          </p:nvSpPr>
          <p:spPr>
            <a:xfrm>
              <a:off x="1139705" y="1561296"/>
              <a:ext cx="1122000" cy="11220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8" name="Google Shape;848;p80"/>
            <p:cNvCxnSpPr>
              <a:stCxn id="849" idx="2"/>
              <a:endCxn id="847" idx="0"/>
            </p:cNvCxnSpPr>
            <p:nvPr/>
          </p:nvCxnSpPr>
          <p:spPr>
            <a:xfrm>
              <a:off x="1019431" y="916636"/>
              <a:ext cx="681300" cy="644700"/>
            </a:xfrm>
            <a:prstGeom prst="straightConnector1">
              <a:avLst/>
            </a:prstGeom>
            <a:noFill/>
            <a:ln w="9525" cap="flat" cmpd="sng">
              <a:solidFill>
                <a:srgbClr val="FF0000"/>
              </a:solidFill>
              <a:prstDash val="solid"/>
              <a:round/>
              <a:headEnd type="none" w="med" len="med"/>
              <a:tailEnd type="triangle" w="med" len="med"/>
            </a:ln>
          </p:spPr>
        </p:cxnSp>
        <p:sp>
          <p:nvSpPr>
            <p:cNvPr id="850" name="Google Shape;850;p80"/>
            <p:cNvSpPr/>
            <p:nvPr/>
          </p:nvSpPr>
          <p:spPr>
            <a:xfrm>
              <a:off x="2410409" y="1484461"/>
              <a:ext cx="1275600" cy="12756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1" name="Google Shape;851;p80"/>
            <p:cNvCxnSpPr>
              <a:stCxn id="852" idx="2"/>
              <a:endCxn id="850" idx="0"/>
            </p:cNvCxnSpPr>
            <p:nvPr/>
          </p:nvCxnSpPr>
          <p:spPr>
            <a:xfrm>
              <a:off x="3001464" y="916636"/>
              <a:ext cx="46800" cy="567900"/>
            </a:xfrm>
            <a:prstGeom prst="straightConnector1">
              <a:avLst/>
            </a:prstGeom>
            <a:noFill/>
            <a:ln w="9525" cap="flat" cmpd="sng">
              <a:solidFill>
                <a:srgbClr val="FF0000"/>
              </a:solidFill>
              <a:prstDash val="solid"/>
              <a:round/>
              <a:headEnd type="none" w="med" len="med"/>
              <a:tailEnd type="triangle" w="med" len="med"/>
            </a:ln>
          </p:spPr>
        </p:cxnSp>
        <p:sp>
          <p:nvSpPr>
            <p:cNvPr id="853" name="Google Shape;853;p80"/>
            <p:cNvSpPr/>
            <p:nvPr/>
          </p:nvSpPr>
          <p:spPr>
            <a:xfrm>
              <a:off x="3726411" y="1402508"/>
              <a:ext cx="1480500" cy="14805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4" name="Google Shape;854;p80"/>
            <p:cNvCxnSpPr>
              <a:stCxn id="855" idx="2"/>
              <a:endCxn id="853" idx="0"/>
            </p:cNvCxnSpPr>
            <p:nvPr/>
          </p:nvCxnSpPr>
          <p:spPr>
            <a:xfrm flipH="1">
              <a:off x="4466634" y="916636"/>
              <a:ext cx="304500" cy="486000"/>
            </a:xfrm>
            <a:prstGeom prst="straightConnector1">
              <a:avLst/>
            </a:prstGeom>
            <a:noFill/>
            <a:ln w="9525" cap="flat" cmpd="sng">
              <a:solidFill>
                <a:srgbClr val="FF0000"/>
              </a:solidFill>
              <a:prstDash val="solid"/>
              <a:round/>
              <a:headEnd type="none" w="med" len="med"/>
              <a:tailEnd type="triangle" w="med" len="med"/>
            </a:ln>
          </p:spPr>
        </p:cxnSp>
        <p:sp>
          <p:nvSpPr>
            <p:cNvPr id="849" name="Google Shape;849;p80"/>
            <p:cNvSpPr txBox="1"/>
            <p:nvPr/>
          </p:nvSpPr>
          <p:spPr>
            <a:xfrm>
              <a:off x="458431" y="306436"/>
              <a:ext cx="1122000" cy="61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neutron</a:t>
              </a:r>
              <a:endParaRPr sz="1000"/>
            </a:p>
          </p:txBody>
        </p:sp>
        <p:sp>
          <p:nvSpPr>
            <p:cNvPr id="852" name="Google Shape;852;p80"/>
            <p:cNvSpPr txBox="1"/>
            <p:nvPr/>
          </p:nvSpPr>
          <p:spPr>
            <a:xfrm>
              <a:off x="2594514" y="306436"/>
              <a:ext cx="813900" cy="61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ion</a:t>
              </a:r>
              <a:endParaRPr sz="1000"/>
            </a:p>
          </p:txBody>
        </p:sp>
        <p:sp>
          <p:nvSpPr>
            <p:cNvPr id="855" name="Google Shape;855;p80"/>
            <p:cNvSpPr txBox="1"/>
            <p:nvPr/>
          </p:nvSpPr>
          <p:spPr>
            <a:xfrm>
              <a:off x="4277484" y="306436"/>
              <a:ext cx="987300" cy="61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proton</a:t>
              </a:r>
              <a:endParaRPr sz="1000"/>
            </a:p>
          </p:txBody>
        </p:sp>
      </p:grpSp>
      <p:pic>
        <p:nvPicPr>
          <p:cNvPr id="856" name="Google Shape;856;p80"/>
          <p:cNvPicPr preferRelativeResize="0"/>
          <p:nvPr/>
        </p:nvPicPr>
        <p:blipFill>
          <a:blip r:embed="rId5">
            <a:alphaModFix/>
          </a:blip>
          <a:stretch>
            <a:fillRect/>
          </a:stretch>
        </p:blipFill>
        <p:spPr>
          <a:xfrm>
            <a:off x="369875" y="937713"/>
            <a:ext cx="4766275" cy="2681024"/>
          </a:xfrm>
          <a:prstGeom prst="rect">
            <a:avLst/>
          </a:prstGeom>
          <a:noFill/>
          <a:ln>
            <a:noFill/>
          </a:ln>
        </p:spPr>
      </p:pic>
      <p:sp>
        <p:nvSpPr>
          <p:cNvPr id="857" name="Google Shape;857;p80"/>
          <p:cNvSpPr/>
          <p:nvPr/>
        </p:nvSpPr>
        <p:spPr>
          <a:xfrm>
            <a:off x="3872975" y="880550"/>
            <a:ext cx="942300" cy="984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8" name="Google Shape;858;p80"/>
          <p:cNvCxnSpPr>
            <a:stCxn id="857" idx="6"/>
            <a:endCxn id="840" idx="1"/>
          </p:cNvCxnSpPr>
          <p:nvPr/>
        </p:nvCxnSpPr>
        <p:spPr>
          <a:xfrm>
            <a:off x="4815275" y="1372550"/>
            <a:ext cx="917100" cy="135600"/>
          </a:xfrm>
          <a:prstGeom prst="straightConnector1">
            <a:avLst/>
          </a:prstGeom>
          <a:noFill/>
          <a:ln w="9525" cap="flat" cmpd="sng">
            <a:solidFill>
              <a:schemeClr val="dk2"/>
            </a:solidFill>
            <a:prstDash val="solid"/>
            <a:round/>
            <a:headEnd type="none" w="med" len="med"/>
            <a:tailEnd type="triangle" w="med" len="med"/>
          </a:ln>
        </p:spPr>
      </p:cxnSp>
      <p:sp>
        <p:nvSpPr>
          <p:cNvPr id="859" name="Google Shape;859;p80"/>
          <p:cNvSpPr/>
          <p:nvPr/>
        </p:nvSpPr>
        <p:spPr>
          <a:xfrm>
            <a:off x="645825" y="1095150"/>
            <a:ext cx="2237400" cy="2237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0" name="Google Shape;860;p80"/>
          <p:cNvCxnSpPr>
            <a:stCxn id="859" idx="4"/>
            <a:endCxn id="841" idx="0"/>
          </p:cNvCxnSpPr>
          <p:nvPr/>
        </p:nvCxnSpPr>
        <p:spPr>
          <a:xfrm>
            <a:off x="1764525" y="3332550"/>
            <a:ext cx="761400" cy="885000"/>
          </a:xfrm>
          <a:prstGeom prst="straightConnector1">
            <a:avLst/>
          </a:prstGeom>
          <a:noFill/>
          <a:ln w="9525" cap="flat" cmpd="sng">
            <a:solidFill>
              <a:schemeClr val="dk2"/>
            </a:solidFill>
            <a:prstDash val="solid"/>
            <a:round/>
            <a:headEnd type="none" w="med" len="med"/>
            <a:tailEnd type="triangle" w="med" len="med"/>
          </a:ln>
        </p:spPr>
      </p:cxnSp>
      <p:sp>
        <p:nvSpPr>
          <p:cNvPr id="861" name="Google Shape;861;p80"/>
          <p:cNvSpPr txBox="1"/>
          <p:nvPr/>
        </p:nvSpPr>
        <p:spPr>
          <a:xfrm>
            <a:off x="3963425" y="480350"/>
            <a:ext cx="76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FHCal</a:t>
            </a:r>
            <a:endParaRPr/>
          </a:p>
        </p:txBody>
      </p:sp>
      <p:sp>
        <p:nvSpPr>
          <p:cNvPr id="862" name="Google Shape;862;p80"/>
          <p:cNvSpPr txBox="1"/>
          <p:nvPr/>
        </p:nvSpPr>
        <p:spPr>
          <a:xfrm>
            <a:off x="981625" y="694950"/>
            <a:ext cx="1385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Silicon + GEM</a:t>
            </a:r>
            <a:endParaRPr/>
          </a:p>
        </p:txBody>
      </p:sp>
      <p:sp>
        <p:nvSpPr>
          <p:cNvPr id="863" name="Google Shape;863;p80"/>
          <p:cNvSpPr txBox="1"/>
          <p:nvPr/>
        </p:nvSpPr>
        <p:spPr>
          <a:xfrm>
            <a:off x="2749900" y="2514275"/>
            <a:ext cx="917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TOF-400</a:t>
            </a:r>
            <a:endParaRPr/>
          </a:p>
        </p:txBody>
      </p:sp>
      <p:sp>
        <p:nvSpPr>
          <p:cNvPr id="864" name="Google Shape;864;p80"/>
          <p:cNvSpPr txBox="1"/>
          <p:nvPr/>
        </p:nvSpPr>
        <p:spPr>
          <a:xfrm>
            <a:off x="2472150" y="810950"/>
            <a:ext cx="94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TOF-700</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81"/>
          <p:cNvPicPr preferRelativeResize="0"/>
          <p:nvPr/>
        </p:nvPicPr>
        <p:blipFill rotWithShape="1">
          <a:blip r:embed="rId3">
            <a:alphaModFix/>
          </a:blip>
          <a:srcRect l="143" r="20321"/>
          <a:stretch/>
        </p:blipFill>
        <p:spPr>
          <a:xfrm>
            <a:off x="3296175" y="1873788"/>
            <a:ext cx="3642225" cy="3105600"/>
          </a:xfrm>
          <a:prstGeom prst="rect">
            <a:avLst/>
          </a:prstGeom>
          <a:noFill/>
          <a:ln>
            <a:noFill/>
          </a:ln>
        </p:spPr>
      </p:pic>
      <p:pic>
        <p:nvPicPr>
          <p:cNvPr id="870" name="Google Shape;870;p81"/>
          <p:cNvPicPr preferRelativeResize="0"/>
          <p:nvPr/>
        </p:nvPicPr>
        <p:blipFill rotWithShape="1">
          <a:blip r:embed="rId4">
            <a:alphaModFix/>
          </a:blip>
          <a:srcRect l="4952" r="14128"/>
          <a:stretch/>
        </p:blipFill>
        <p:spPr>
          <a:xfrm>
            <a:off x="24524" y="1884450"/>
            <a:ext cx="3705600" cy="3105600"/>
          </a:xfrm>
          <a:prstGeom prst="rect">
            <a:avLst/>
          </a:prstGeom>
          <a:noFill/>
          <a:ln>
            <a:noFill/>
          </a:ln>
        </p:spPr>
      </p:pic>
      <p:pic>
        <p:nvPicPr>
          <p:cNvPr id="871" name="Google Shape;871;p81"/>
          <p:cNvPicPr preferRelativeResize="0"/>
          <p:nvPr/>
        </p:nvPicPr>
        <p:blipFill rotWithShape="1">
          <a:blip r:embed="rId5">
            <a:alphaModFix/>
          </a:blip>
          <a:srcRect b="5320"/>
          <a:stretch/>
        </p:blipFill>
        <p:spPr>
          <a:xfrm>
            <a:off x="24525" y="691000"/>
            <a:ext cx="3521601" cy="2269176"/>
          </a:xfrm>
          <a:prstGeom prst="rect">
            <a:avLst/>
          </a:prstGeom>
          <a:noFill/>
          <a:ln>
            <a:noFill/>
          </a:ln>
        </p:spPr>
      </p:pic>
      <p:pic>
        <p:nvPicPr>
          <p:cNvPr id="872" name="Google Shape;872;p81"/>
          <p:cNvPicPr preferRelativeResize="0"/>
          <p:nvPr/>
        </p:nvPicPr>
        <p:blipFill rotWithShape="1">
          <a:blip r:embed="rId6">
            <a:alphaModFix/>
          </a:blip>
          <a:srcRect b="5320"/>
          <a:stretch/>
        </p:blipFill>
        <p:spPr>
          <a:xfrm>
            <a:off x="3546125" y="693550"/>
            <a:ext cx="3510499" cy="2269175"/>
          </a:xfrm>
          <a:prstGeom prst="rect">
            <a:avLst/>
          </a:prstGeom>
          <a:noFill/>
          <a:ln>
            <a:noFill/>
          </a:ln>
        </p:spPr>
      </p:pic>
      <p:sp>
        <p:nvSpPr>
          <p:cNvPr id="873" name="Google Shape;873;p8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BM@N vs MPD: p</a:t>
            </a:r>
            <a:r>
              <a:rPr lang="en" baseline="-25000"/>
              <a:t>T</a:t>
            </a:r>
            <a:r>
              <a:rPr lang="en"/>
              <a:t>-y acceptance </a:t>
            </a:r>
            <a:endParaRPr/>
          </a:p>
        </p:txBody>
      </p:sp>
      <p:sp>
        <p:nvSpPr>
          <p:cNvPr id="874" name="Google Shape;874;p81"/>
          <p:cNvSpPr txBox="1"/>
          <p:nvPr/>
        </p:nvSpPr>
        <p:spPr>
          <a:xfrm>
            <a:off x="559579" y="318303"/>
            <a:ext cx="20778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400">
                <a:solidFill>
                  <a:schemeClr val="dk1"/>
                </a:solidFill>
              </a:rPr>
              <a:t>π-</a:t>
            </a:r>
            <a:endParaRPr sz="2000">
              <a:solidFill>
                <a:schemeClr val="dk1"/>
              </a:solidFill>
            </a:endParaRPr>
          </a:p>
        </p:txBody>
      </p:sp>
      <p:sp>
        <p:nvSpPr>
          <p:cNvPr id="875" name="Google Shape;875;p81"/>
          <p:cNvSpPr txBox="1"/>
          <p:nvPr/>
        </p:nvSpPr>
        <p:spPr>
          <a:xfrm>
            <a:off x="3726304" y="318303"/>
            <a:ext cx="20778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2400">
                <a:solidFill>
                  <a:schemeClr val="dk1"/>
                </a:solidFill>
              </a:rPr>
              <a:t>p</a:t>
            </a:r>
            <a:endParaRPr sz="2000">
              <a:solidFill>
                <a:schemeClr val="dk1"/>
              </a:solidFill>
            </a:endParaRPr>
          </a:p>
        </p:txBody>
      </p:sp>
      <p:cxnSp>
        <p:nvCxnSpPr>
          <p:cNvPr id="876" name="Google Shape;876;p81"/>
          <p:cNvCxnSpPr/>
          <p:nvPr/>
        </p:nvCxnSpPr>
        <p:spPr>
          <a:xfrm rot="10800000">
            <a:off x="1709500" y="1167550"/>
            <a:ext cx="0" cy="3841500"/>
          </a:xfrm>
          <a:prstGeom prst="straightConnector1">
            <a:avLst/>
          </a:prstGeom>
          <a:noFill/>
          <a:ln w="19050" cap="flat" cmpd="sng">
            <a:solidFill>
              <a:schemeClr val="dk2"/>
            </a:solidFill>
            <a:prstDash val="solid"/>
            <a:round/>
            <a:headEnd type="none" w="med" len="med"/>
            <a:tailEnd type="none" w="med" len="med"/>
          </a:ln>
        </p:spPr>
      </p:cxnSp>
      <p:sp>
        <p:nvSpPr>
          <p:cNvPr id="877" name="Google Shape;877;p81"/>
          <p:cNvSpPr txBox="1"/>
          <p:nvPr/>
        </p:nvSpPr>
        <p:spPr>
          <a:xfrm>
            <a:off x="1698856" y="4696565"/>
            <a:ext cx="61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y</a:t>
            </a:r>
            <a:r>
              <a:rPr lang="en" baseline="-25000"/>
              <a:t>cm</a:t>
            </a:r>
            <a:r>
              <a:rPr lang="en"/>
              <a:t>=0</a:t>
            </a:r>
            <a:endParaRPr/>
          </a:p>
        </p:txBody>
      </p:sp>
      <p:cxnSp>
        <p:nvCxnSpPr>
          <p:cNvPr id="878" name="Google Shape;878;p81"/>
          <p:cNvCxnSpPr/>
          <p:nvPr/>
        </p:nvCxnSpPr>
        <p:spPr>
          <a:xfrm rot="10800000">
            <a:off x="5214700" y="1211737"/>
            <a:ext cx="0" cy="3841500"/>
          </a:xfrm>
          <a:prstGeom prst="straightConnector1">
            <a:avLst/>
          </a:prstGeom>
          <a:noFill/>
          <a:ln w="19050" cap="flat" cmpd="sng">
            <a:solidFill>
              <a:schemeClr val="dk2"/>
            </a:solidFill>
            <a:prstDash val="solid"/>
            <a:round/>
            <a:headEnd type="none" w="med" len="med"/>
            <a:tailEnd type="none" w="med" len="med"/>
          </a:ln>
        </p:spPr>
      </p:cxnSp>
      <p:sp>
        <p:nvSpPr>
          <p:cNvPr id="879" name="Google Shape;879;p81"/>
          <p:cNvSpPr txBox="1"/>
          <p:nvPr/>
        </p:nvSpPr>
        <p:spPr>
          <a:xfrm>
            <a:off x="5204056" y="4740752"/>
            <a:ext cx="61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y</a:t>
            </a:r>
            <a:r>
              <a:rPr lang="en" baseline="-25000"/>
              <a:t>cm</a:t>
            </a:r>
            <a:r>
              <a:rPr lang="en"/>
              <a:t>=0</a:t>
            </a:r>
            <a:endParaRPr/>
          </a:p>
        </p:txBody>
      </p:sp>
      <p:sp>
        <p:nvSpPr>
          <p:cNvPr id="880" name="Google Shape;880;p81"/>
          <p:cNvSpPr txBox="1"/>
          <p:nvPr/>
        </p:nvSpPr>
        <p:spPr>
          <a:xfrm>
            <a:off x="7126225" y="3511875"/>
            <a:ext cx="1933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BM@N has greater coverage of forward area</a:t>
            </a:r>
            <a:endParaRPr/>
          </a:p>
        </p:txBody>
      </p:sp>
      <p:sp>
        <p:nvSpPr>
          <p:cNvPr id="881" name="Google Shape;881;p81"/>
          <p:cNvSpPr txBox="1"/>
          <p:nvPr/>
        </p:nvSpPr>
        <p:spPr>
          <a:xfrm>
            <a:off x="7162475" y="1220138"/>
            <a:ext cx="1933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MPD has greater coverage of backward area (even covers projectile spectators)</a:t>
            </a:r>
            <a:endParaRPr>
              <a:solidFill>
                <a:schemeClr val="dk1"/>
              </a:solidFill>
            </a:endParaRPr>
          </a:p>
          <a:p>
            <a:pPr marL="0" lvl="0" indent="0" algn="l" rtl="0">
              <a:spcBef>
                <a:spcPts val="0"/>
              </a:spcBef>
              <a:spcAft>
                <a:spcPts val="0"/>
              </a:spcAft>
              <a:buNone/>
            </a:pPr>
            <a:r>
              <a:rPr lang="en">
                <a:solidFill>
                  <a:schemeClr val="dk1"/>
                </a:solidFill>
              </a:rPr>
              <a:t>and MPD covers midrapidity region</a:t>
            </a:r>
            <a:endParaRPr>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82"/>
          <p:cNvSpPr txBox="1">
            <a:spLocks noGrp="1"/>
          </p:cNvSpPr>
          <p:nvPr>
            <p:ph type="body" idx="1"/>
          </p:nvPr>
        </p:nvSpPr>
        <p:spPr>
          <a:xfrm>
            <a:off x="311700" y="4166025"/>
            <a:ext cx="8520600" cy="755100"/>
          </a:xfrm>
          <a:prstGeom prst="rect">
            <a:avLst/>
          </a:prstGeom>
        </p:spPr>
        <p:txBody>
          <a:bodyPr spcFirstLastPara="1" wrap="square" lIns="91425" tIns="91425" rIns="91425" bIns="91425" anchor="t" anchorCtr="0">
            <a:normAutofit fontScale="92500" lnSpcReduction="20000"/>
          </a:bodyPr>
          <a:lstStyle/>
          <a:p>
            <a:pPr marL="457200" lvl="0" indent="-325755" algn="ctr" rtl="0">
              <a:spcBef>
                <a:spcPts val="0"/>
              </a:spcBef>
              <a:spcAft>
                <a:spcPts val="0"/>
              </a:spcAft>
              <a:buSzPct val="100000"/>
              <a:buChar char="●"/>
            </a:pPr>
            <a:r>
              <a:rPr lang="en"/>
              <a:t>MPD has more uniform acceptance along φ-axis</a:t>
            </a:r>
            <a:endParaRPr/>
          </a:p>
          <a:p>
            <a:pPr marL="457200" lvl="0" indent="-325755" algn="ctr" rtl="0">
              <a:spcBef>
                <a:spcPts val="0"/>
              </a:spcBef>
              <a:spcAft>
                <a:spcPts val="0"/>
              </a:spcAft>
              <a:buSzPct val="100000"/>
              <a:buChar char="●"/>
            </a:pPr>
            <a:r>
              <a:rPr lang="en"/>
              <a:t>BM@N has non-uniform acceptance due to square-like shape of the tracking system</a:t>
            </a:r>
            <a:endParaRPr/>
          </a:p>
        </p:txBody>
      </p:sp>
      <p:sp>
        <p:nvSpPr>
          <p:cNvPr id="887" name="Google Shape;887;p8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BM@N vs MPD: η-φ acceptance </a:t>
            </a:r>
            <a:endParaRPr/>
          </a:p>
        </p:txBody>
      </p:sp>
      <p:pic>
        <p:nvPicPr>
          <p:cNvPr id="888" name="Google Shape;888;p82"/>
          <p:cNvPicPr preferRelativeResize="0"/>
          <p:nvPr/>
        </p:nvPicPr>
        <p:blipFill>
          <a:blip r:embed="rId3">
            <a:alphaModFix/>
          </a:blip>
          <a:stretch>
            <a:fillRect/>
          </a:stretch>
        </p:blipFill>
        <p:spPr>
          <a:xfrm>
            <a:off x="94896" y="1076127"/>
            <a:ext cx="4585230" cy="2896150"/>
          </a:xfrm>
          <a:prstGeom prst="rect">
            <a:avLst/>
          </a:prstGeom>
          <a:noFill/>
          <a:ln>
            <a:noFill/>
          </a:ln>
        </p:spPr>
      </p:pic>
      <p:pic>
        <p:nvPicPr>
          <p:cNvPr id="889" name="Google Shape;889;p82"/>
          <p:cNvPicPr preferRelativeResize="0"/>
          <p:nvPr/>
        </p:nvPicPr>
        <p:blipFill>
          <a:blip r:embed="rId4">
            <a:alphaModFix/>
          </a:blip>
          <a:stretch>
            <a:fillRect/>
          </a:stretch>
        </p:blipFill>
        <p:spPr>
          <a:xfrm>
            <a:off x="4421604" y="1076127"/>
            <a:ext cx="4772401" cy="2896150"/>
          </a:xfrm>
          <a:prstGeom prst="rect">
            <a:avLst/>
          </a:prstGeom>
          <a:noFill/>
          <a:ln>
            <a:noFill/>
          </a:ln>
        </p:spPr>
      </p:pic>
      <p:sp>
        <p:nvSpPr>
          <p:cNvPr id="890" name="Google Shape;890;p82"/>
          <p:cNvSpPr txBox="1"/>
          <p:nvPr/>
        </p:nvSpPr>
        <p:spPr>
          <a:xfrm>
            <a:off x="6306200" y="631738"/>
            <a:ext cx="1003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BM@N</a:t>
            </a:r>
            <a:endParaRPr sz="1800"/>
          </a:p>
        </p:txBody>
      </p:sp>
      <p:sp>
        <p:nvSpPr>
          <p:cNvPr id="891" name="Google Shape;891;p82"/>
          <p:cNvSpPr txBox="1"/>
          <p:nvPr/>
        </p:nvSpPr>
        <p:spPr>
          <a:xfrm>
            <a:off x="1885913" y="631725"/>
            <a:ext cx="1003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MPD</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pic>
        <p:nvPicPr>
          <p:cNvPr id="896" name="Google Shape;896;p83"/>
          <p:cNvPicPr preferRelativeResize="0"/>
          <p:nvPr/>
        </p:nvPicPr>
        <p:blipFill rotWithShape="1">
          <a:blip r:embed="rId3">
            <a:alphaModFix/>
          </a:blip>
          <a:srcRect/>
          <a:stretch/>
        </p:blipFill>
        <p:spPr>
          <a:xfrm>
            <a:off x="5924013" y="372950"/>
            <a:ext cx="2675724" cy="2879901"/>
          </a:xfrm>
          <a:prstGeom prst="rect">
            <a:avLst/>
          </a:prstGeom>
          <a:noFill/>
          <a:ln>
            <a:noFill/>
          </a:ln>
        </p:spPr>
      </p:pic>
      <p:sp>
        <p:nvSpPr>
          <p:cNvPr id="897" name="Google Shape;897;p83"/>
          <p:cNvSpPr txBox="1"/>
          <p:nvPr/>
        </p:nvSpPr>
        <p:spPr>
          <a:xfrm>
            <a:off x="848425" y="1104613"/>
            <a:ext cx="3389700" cy="53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dk1"/>
                </a:solidFill>
              </a:rPr>
              <a:t>Scalar product (SP) method:</a:t>
            </a:r>
            <a:endParaRPr>
              <a:solidFill>
                <a:schemeClr val="dk1"/>
              </a:solidFill>
            </a:endParaRPr>
          </a:p>
        </p:txBody>
      </p:sp>
      <p:sp>
        <p:nvSpPr>
          <p:cNvPr id="898" name="Google Shape;898;p8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Flow methods for v</a:t>
            </a:r>
            <a:r>
              <a:rPr lang="en" baseline="-25000"/>
              <a:t>n</a:t>
            </a:r>
            <a:r>
              <a:rPr lang="en"/>
              <a:t> calculation</a:t>
            </a:r>
            <a:endParaRPr/>
          </a:p>
        </p:txBody>
      </p:sp>
      <p:pic>
        <p:nvPicPr>
          <p:cNvPr id="899" name="Google Shape;899;p83" descr="v_1 = \frac{&#10;\langle &#10;u_1 Q_1^{F1} &#10;\rangle }{ &#10;R_1^{F1} &#10;}" title="MathEquation,#000000"/>
          <p:cNvPicPr preferRelativeResize="0"/>
          <p:nvPr/>
        </p:nvPicPr>
        <p:blipFill>
          <a:blip r:embed="rId4">
            <a:alphaModFix/>
          </a:blip>
          <a:stretch>
            <a:fillRect/>
          </a:stretch>
        </p:blipFill>
        <p:spPr>
          <a:xfrm>
            <a:off x="992742" y="1503092"/>
            <a:ext cx="1149048" cy="482600"/>
          </a:xfrm>
          <a:prstGeom prst="rect">
            <a:avLst/>
          </a:prstGeom>
          <a:noFill/>
          <a:ln>
            <a:noFill/>
          </a:ln>
        </p:spPr>
      </p:pic>
      <p:pic>
        <p:nvPicPr>
          <p:cNvPr id="900" name="Google Shape;900;p83" descr="R_1^{F2(F1,F3)} = \frac{ \sqrt{\langle Q_1^{F2}Q_1^{F1}\rangle\langle Q_1^{F2}Q_1^{F3}\rangle} }{ \sqrt{\langle Q_1^{F1}Q_1^{F3}\rangle} } " title="MathEquation,#000000"/>
          <p:cNvPicPr preferRelativeResize="0"/>
          <p:nvPr/>
        </p:nvPicPr>
        <p:blipFill>
          <a:blip r:embed="rId5">
            <a:alphaModFix/>
          </a:blip>
          <a:stretch>
            <a:fillRect/>
          </a:stretch>
        </p:blipFill>
        <p:spPr>
          <a:xfrm>
            <a:off x="659413" y="3925863"/>
            <a:ext cx="3386666" cy="838200"/>
          </a:xfrm>
          <a:prstGeom prst="rect">
            <a:avLst/>
          </a:prstGeom>
          <a:noFill/>
          <a:ln>
            <a:noFill/>
          </a:ln>
        </p:spPr>
      </p:pic>
      <p:sp>
        <p:nvSpPr>
          <p:cNvPr id="901" name="Google Shape;901;p83"/>
          <p:cNvSpPr txBox="1"/>
          <p:nvPr/>
        </p:nvSpPr>
        <p:spPr>
          <a:xfrm>
            <a:off x="659425" y="2108025"/>
            <a:ext cx="37677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None/>
            </a:pPr>
            <a:r>
              <a:rPr lang="en">
                <a:solidFill>
                  <a:schemeClr val="dk1"/>
                </a:solidFill>
              </a:rPr>
              <a:t>Where R</a:t>
            </a:r>
            <a:r>
              <a:rPr lang="en" baseline="-25000">
                <a:solidFill>
                  <a:schemeClr val="dk1"/>
                </a:solidFill>
              </a:rPr>
              <a:t>1</a:t>
            </a:r>
            <a:r>
              <a:rPr lang="en">
                <a:solidFill>
                  <a:schemeClr val="dk1"/>
                </a:solidFill>
              </a:rPr>
              <a:t> is the resolution correction factor</a:t>
            </a:r>
            <a:endParaRPr/>
          </a:p>
        </p:txBody>
      </p:sp>
      <p:pic>
        <p:nvPicPr>
          <p:cNvPr id="902" name="Google Shape;902;p83" descr="R_1^{F1} = \langle&#10;\cos ( \Psi_1^{F1} - \Psi_1^{RP} )&#10;\rangle" title="MathEquation,#000000"/>
          <p:cNvPicPr preferRelativeResize="0"/>
          <p:nvPr/>
        </p:nvPicPr>
        <p:blipFill>
          <a:blip r:embed="rId6">
            <a:alphaModFix/>
          </a:blip>
          <a:stretch>
            <a:fillRect/>
          </a:stretch>
        </p:blipFill>
        <p:spPr>
          <a:xfrm>
            <a:off x="1260454" y="2630554"/>
            <a:ext cx="2565656" cy="317500"/>
          </a:xfrm>
          <a:prstGeom prst="rect">
            <a:avLst/>
          </a:prstGeom>
          <a:noFill/>
          <a:ln>
            <a:noFill/>
          </a:ln>
        </p:spPr>
      </p:pic>
      <p:pic>
        <p:nvPicPr>
          <p:cNvPr id="903" name="Google Shape;903;p83" descr="R_1^{F2\{Tp\}(F1,F3)} = &#10;\langle Q_1^{F2} Q_1^{Tp} \rangle&#10;\frac {&#10;\sqrt{ &#10;\langle Q_1^{F1} Q_1^{F3} \rangle&#10;}&#10;}{&#10;\sqrt{&#10;\langle Q_1^{Tp} Q_1^{F1} \rangle&#10;\langle Q_1^{Tp} Q_1^{F3} \rangle&#10;}&#10;}" title="MathEquation,#000000"/>
          <p:cNvPicPr preferRelativeResize="0"/>
          <p:nvPr/>
        </p:nvPicPr>
        <p:blipFill>
          <a:blip r:embed="rId7">
            <a:alphaModFix/>
          </a:blip>
          <a:stretch>
            <a:fillRect/>
          </a:stretch>
        </p:blipFill>
        <p:spPr>
          <a:xfrm>
            <a:off x="4586375" y="3894550"/>
            <a:ext cx="4355926" cy="740525"/>
          </a:xfrm>
          <a:prstGeom prst="rect">
            <a:avLst/>
          </a:prstGeom>
          <a:noFill/>
          <a:ln>
            <a:noFill/>
          </a:ln>
        </p:spPr>
      </p:pic>
      <p:sp>
        <p:nvSpPr>
          <p:cNvPr id="904" name="Google Shape;904;p83"/>
          <p:cNvSpPr txBox="1"/>
          <p:nvPr/>
        </p:nvSpPr>
        <p:spPr>
          <a:xfrm>
            <a:off x="659425" y="3196575"/>
            <a:ext cx="3767700" cy="82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000000"/>
                </a:solidFill>
              </a:rPr>
              <a:t>Symbol “</a:t>
            </a:r>
            <a:r>
              <a:rPr lang="en"/>
              <a:t>F2(F1,F3)</a:t>
            </a:r>
            <a:r>
              <a:rPr lang="en">
                <a:solidFill>
                  <a:srgbClr val="000000"/>
                </a:solidFill>
              </a:rPr>
              <a:t>” means R</a:t>
            </a:r>
            <a:r>
              <a:rPr lang="en" baseline="-25000">
                <a:solidFill>
                  <a:srgbClr val="000000"/>
                </a:solidFill>
              </a:rPr>
              <a:t>1</a:t>
            </a:r>
            <a:r>
              <a:rPr lang="en">
                <a:solidFill>
                  <a:srgbClr val="000000"/>
                </a:solidFill>
              </a:rPr>
              <a:t> calculated</a:t>
            </a:r>
            <a:r>
              <a:rPr lang="en"/>
              <a:t> </a:t>
            </a:r>
            <a:r>
              <a:rPr lang="en">
                <a:solidFill>
                  <a:srgbClr val="000000"/>
                </a:solidFill>
              </a:rPr>
              <a:t>via (3S resolution):</a:t>
            </a:r>
            <a:endParaRPr>
              <a:solidFill>
                <a:srgbClr val="000000"/>
              </a:solidFill>
            </a:endParaRPr>
          </a:p>
        </p:txBody>
      </p:sp>
      <p:sp>
        <p:nvSpPr>
          <p:cNvPr id="905" name="Google Shape;905;p83"/>
          <p:cNvSpPr txBox="1"/>
          <p:nvPr/>
        </p:nvSpPr>
        <p:spPr>
          <a:xfrm>
            <a:off x="5267750" y="3239025"/>
            <a:ext cx="3665700" cy="82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rgbClr val="000000"/>
                </a:solidFill>
              </a:rPr>
              <a:t>Symbol “</a:t>
            </a:r>
            <a:r>
              <a:rPr lang="en"/>
              <a:t>F2{Tp}(F1,F3)</a:t>
            </a:r>
            <a:r>
              <a:rPr lang="en">
                <a:solidFill>
                  <a:srgbClr val="000000"/>
                </a:solidFill>
              </a:rPr>
              <a:t>” means R</a:t>
            </a:r>
            <a:r>
              <a:rPr lang="en" baseline="-25000">
                <a:solidFill>
                  <a:srgbClr val="000000"/>
                </a:solidFill>
              </a:rPr>
              <a:t>1</a:t>
            </a:r>
            <a:r>
              <a:rPr lang="en">
                <a:solidFill>
                  <a:srgbClr val="000000"/>
                </a:solidFill>
              </a:rPr>
              <a:t> calculated via (</a:t>
            </a:r>
            <a:r>
              <a:rPr lang="en"/>
              <a:t>4</a:t>
            </a:r>
            <a:r>
              <a:rPr lang="en">
                <a:solidFill>
                  <a:srgbClr val="000000"/>
                </a:solidFill>
              </a:rPr>
              <a:t>S resolution):</a:t>
            </a:r>
            <a:endParaRPr>
              <a:solidFill>
                <a:srgbClr val="000000"/>
              </a:solidFill>
            </a:endParaRPr>
          </a:p>
        </p:txBody>
      </p:sp>
      <p:sp>
        <p:nvSpPr>
          <p:cNvPr id="906" name="Google Shape;906;p83"/>
          <p:cNvSpPr/>
          <p:nvPr/>
        </p:nvSpPr>
        <p:spPr>
          <a:xfrm>
            <a:off x="7539950" y="1154675"/>
            <a:ext cx="874800" cy="2739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3"/>
          <p:cNvSpPr txBox="1"/>
          <p:nvPr/>
        </p:nvSpPr>
        <p:spPr>
          <a:xfrm>
            <a:off x="7118450" y="1083870"/>
            <a:ext cx="421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t>👎</a:t>
            </a:r>
            <a:endParaRPr/>
          </a:p>
        </p:txBody>
      </p:sp>
      <p:pic>
        <p:nvPicPr>
          <p:cNvPr id="908" name="Google Shape;908;p83" descr="v_2 = \frac{&#10;\langle &#10;u_2 Q_1^{F1} Q_1^{F3} &#10;\rangle }{ &#10;R_1^{F1} R_1^{F3} &#10;}" title="MathEquation,#000000"/>
          <p:cNvPicPr preferRelativeResize="0"/>
          <p:nvPr/>
        </p:nvPicPr>
        <p:blipFill>
          <a:blip r:embed="rId8">
            <a:alphaModFix/>
          </a:blip>
          <a:stretch>
            <a:fillRect/>
          </a:stretch>
        </p:blipFill>
        <p:spPr>
          <a:xfrm>
            <a:off x="2669142" y="1473572"/>
            <a:ext cx="1424650" cy="482600"/>
          </a:xfrm>
          <a:prstGeom prst="rect">
            <a:avLst/>
          </a:prstGeom>
          <a:noFill/>
          <a:ln>
            <a:noFill/>
          </a:ln>
        </p:spPr>
      </p:pic>
      <p:sp>
        <p:nvSpPr>
          <p:cNvPr id="909" name="Google Shape;909;p83"/>
          <p:cNvSpPr txBox="1"/>
          <p:nvPr/>
        </p:nvSpPr>
        <p:spPr>
          <a:xfrm>
            <a:off x="2010125" y="599025"/>
            <a:ext cx="3767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M Mamaev et al 2020 PPNuclei 53, 277–281</a:t>
            </a:r>
            <a:endParaRPr sz="1000"/>
          </a:p>
          <a:p>
            <a:pPr marL="0" lvl="0" indent="0" algn="l" rtl="0">
              <a:spcBef>
                <a:spcPts val="0"/>
              </a:spcBef>
              <a:spcAft>
                <a:spcPts val="0"/>
              </a:spcAft>
              <a:buNone/>
            </a:pPr>
            <a:r>
              <a:rPr lang="en" sz="1000"/>
              <a:t>M Mamaev et al 2020 J. Phys.: Conf. Ser. 1690 012122</a:t>
            </a:r>
            <a:br>
              <a:rPr lang="en" sz="1000"/>
            </a:br>
            <a:endParaRPr sz="1000"/>
          </a:p>
        </p:txBody>
      </p:sp>
      <p:sp>
        <p:nvSpPr>
          <p:cNvPr id="910" name="Google Shape;910;p83"/>
          <p:cNvSpPr txBox="1"/>
          <p:nvPr/>
        </p:nvSpPr>
        <p:spPr>
          <a:xfrm>
            <a:off x="354725" y="670575"/>
            <a:ext cx="188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Tested in HADES:</a:t>
            </a:r>
            <a:endParaRPr/>
          </a:p>
        </p:txBody>
      </p:sp>
      <p:sp>
        <p:nvSpPr>
          <p:cNvPr id="911" name="Google Shape;911;p83"/>
          <p:cNvSpPr txBox="1"/>
          <p:nvPr/>
        </p:nvSpPr>
        <p:spPr>
          <a:xfrm>
            <a:off x="5824246" y="-46979"/>
            <a:ext cx="3245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Method helps to eliminate non-flow</a:t>
            </a:r>
            <a:endParaRPr/>
          </a:p>
          <a:p>
            <a:pPr marL="0" lvl="0" indent="0" algn="ctr" rtl="0">
              <a:spcBef>
                <a:spcPts val="0"/>
              </a:spcBef>
              <a:spcAft>
                <a:spcPts val="0"/>
              </a:spcAft>
              <a:buNone/>
            </a:pPr>
            <a:r>
              <a:rPr lang="en"/>
              <a:t>Using 2-subevents doesn’t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p:nvPr/>
        </p:nvSpPr>
        <p:spPr>
          <a:xfrm>
            <a:off x="249888" y="19860"/>
            <a:ext cx="8496900" cy="484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a:solidFill>
                  <a:schemeClr val="dk1"/>
                </a:solidFill>
              </a:rPr>
              <a:t>Centrality determination based on Monte-Carlo sampling</a:t>
            </a:r>
            <a:endParaRPr sz="2400">
              <a:solidFill>
                <a:schemeClr val="dk1"/>
              </a:solidFill>
            </a:endParaRPr>
          </a:p>
        </p:txBody>
      </p:sp>
      <p:cxnSp>
        <p:nvCxnSpPr>
          <p:cNvPr id="129" name="Google Shape;129;p26"/>
          <p:cNvCxnSpPr>
            <a:stCxn id="130" idx="3"/>
            <a:endCxn id="131" idx="1"/>
          </p:cNvCxnSpPr>
          <p:nvPr/>
        </p:nvCxnSpPr>
        <p:spPr>
          <a:xfrm rot="10800000" flipH="1">
            <a:off x="4874000" y="4279125"/>
            <a:ext cx="916500" cy="3600"/>
          </a:xfrm>
          <a:prstGeom prst="straightConnector1">
            <a:avLst/>
          </a:prstGeom>
          <a:noFill/>
          <a:ln w="28575" cap="flat" cmpd="sng">
            <a:solidFill>
              <a:schemeClr val="dk2"/>
            </a:solidFill>
            <a:prstDash val="solid"/>
            <a:round/>
            <a:headEnd type="none" w="med" len="med"/>
            <a:tailEnd type="triangle" w="med" len="med"/>
          </a:ln>
        </p:spPr>
      </p:cxnSp>
      <p:sp>
        <p:nvSpPr>
          <p:cNvPr id="132" name="Google Shape;132;p26"/>
          <p:cNvSpPr/>
          <p:nvPr/>
        </p:nvSpPr>
        <p:spPr>
          <a:xfrm>
            <a:off x="5432875" y="2038350"/>
            <a:ext cx="3329775" cy="1256175"/>
          </a:xfrm>
          <a:prstGeom prst="flowChartProcess">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a:solidFill>
                <a:schemeClr val="dk1"/>
              </a:solidFill>
              <a:latin typeface="Calibri"/>
              <a:ea typeface="Calibri"/>
              <a:cs typeface="Calibri"/>
              <a:sym typeface="Calibri"/>
            </a:endParaRPr>
          </a:p>
        </p:txBody>
      </p:sp>
      <p:sp>
        <p:nvSpPr>
          <p:cNvPr id="133" name="Google Shape;133;p26"/>
          <p:cNvSpPr/>
          <p:nvPr/>
        </p:nvSpPr>
        <p:spPr>
          <a:xfrm>
            <a:off x="7401975" y="819175"/>
            <a:ext cx="1668350" cy="517800"/>
          </a:xfrm>
          <a:prstGeom prst="flowChartProcess">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200">
                <a:solidFill>
                  <a:schemeClr val="dk1"/>
                </a:solidFill>
              </a:rPr>
              <a:t>Full Monte-Carlo (real data) distribution</a:t>
            </a:r>
            <a:endParaRPr sz="1200" baseline="-25000">
              <a:solidFill>
                <a:schemeClr val="dk1"/>
              </a:solidFill>
            </a:endParaRPr>
          </a:p>
        </p:txBody>
      </p:sp>
      <p:sp>
        <p:nvSpPr>
          <p:cNvPr id="134" name="Google Shape;134;p26"/>
          <p:cNvSpPr/>
          <p:nvPr/>
        </p:nvSpPr>
        <p:spPr>
          <a:xfrm>
            <a:off x="5527725" y="2777475"/>
            <a:ext cx="3142800" cy="441600"/>
          </a:xfrm>
          <a:prstGeom prst="flowChartProcess">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a:t>Scan phase space of </a:t>
            </a:r>
            <a:r>
              <a:rPr lang="en" sz="1200">
                <a:solidFill>
                  <a:schemeClr val="dk1"/>
                </a:solidFill>
              </a:rPr>
              <a:t>parameters </a:t>
            </a:r>
            <a:br>
              <a:rPr lang="en" sz="1200">
                <a:solidFill>
                  <a:schemeClr val="dk1"/>
                </a:solidFill>
              </a:rPr>
            </a:br>
            <a:r>
              <a:rPr lang="en" sz="1200"/>
              <a:t>to find their values for minimum of χ</a:t>
            </a:r>
            <a:r>
              <a:rPr lang="en" sz="1200" baseline="30000"/>
              <a:t>2</a:t>
            </a:r>
            <a:r>
              <a:rPr lang="en" sz="1200"/>
              <a:t> </a:t>
            </a:r>
            <a:endParaRPr sz="1200"/>
          </a:p>
        </p:txBody>
      </p:sp>
      <p:sp>
        <p:nvSpPr>
          <p:cNvPr id="135" name="Google Shape;135;p26"/>
          <p:cNvSpPr/>
          <p:nvPr/>
        </p:nvSpPr>
        <p:spPr>
          <a:xfrm>
            <a:off x="5688838" y="2145225"/>
            <a:ext cx="2820575" cy="508350"/>
          </a:xfrm>
          <a:prstGeom prst="flowChartProcess">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a:solidFill>
                  <a:schemeClr val="dk1"/>
                </a:solidFill>
              </a:rPr>
              <a:t>Evaluate χ</a:t>
            </a:r>
            <a:r>
              <a:rPr lang="en" sz="1200" baseline="30000">
                <a:solidFill>
                  <a:schemeClr val="dk1"/>
                </a:solidFill>
              </a:rPr>
              <a:t>2</a:t>
            </a:r>
            <a:endParaRPr sz="1200" baseline="30000">
              <a:solidFill>
                <a:schemeClr val="dk1"/>
              </a:solidFill>
            </a:endParaRPr>
          </a:p>
          <a:p>
            <a:pPr marL="0" marR="0" lvl="0" indent="0" algn="ctr" rtl="0">
              <a:spcBef>
                <a:spcPts val="0"/>
              </a:spcBef>
              <a:spcAft>
                <a:spcPts val="0"/>
              </a:spcAft>
              <a:buNone/>
            </a:pPr>
            <a:r>
              <a:rPr lang="en" sz="1200">
                <a:solidFill>
                  <a:schemeClr val="dk1"/>
                </a:solidFill>
              </a:rPr>
              <a:t>between dN/dE</a:t>
            </a:r>
            <a:r>
              <a:rPr lang="en" sz="1200" baseline="-25000">
                <a:solidFill>
                  <a:schemeClr val="dk1"/>
                </a:solidFill>
              </a:rPr>
              <a:t>MC/data</a:t>
            </a:r>
            <a:r>
              <a:rPr lang="en" sz="1200">
                <a:solidFill>
                  <a:schemeClr val="dk1"/>
                </a:solidFill>
              </a:rPr>
              <a:t> and dN/dE</a:t>
            </a:r>
            <a:r>
              <a:rPr lang="en" sz="1200" baseline="-25000">
                <a:solidFill>
                  <a:schemeClr val="dk1"/>
                </a:solidFill>
              </a:rPr>
              <a:t>Gl</a:t>
            </a:r>
            <a:endParaRPr sz="1200" baseline="-25000">
              <a:solidFill>
                <a:schemeClr val="dk1"/>
              </a:solidFill>
            </a:endParaRPr>
          </a:p>
        </p:txBody>
      </p:sp>
      <p:sp>
        <p:nvSpPr>
          <p:cNvPr id="131" name="Google Shape;131;p26"/>
          <p:cNvSpPr/>
          <p:nvPr/>
        </p:nvSpPr>
        <p:spPr>
          <a:xfrm>
            <a:off x="5790600" y="3993725"/>
            <a:ext cx="2838350" cy="570650"/>
          </a:xfrm>
          <a:prstGeom prst="flowChartProcess">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a:solidFill>
                  <a:schemeClr val="dk1"/>
                </a:solidFill>
              </a:rPr>
              <a:t>Extract relation between geometry</a:t>
            </a:r>
            <a:br>
              <a:rPr lang="en" sz="1200">
                <a:solidFill>
                  <a:schemeClr val="dk1"/>
                </a:solidFill>
              </a:rPr>
            </a:br>
            <a:r>
              <a:rPr lang="en" sz="1200">
                <a:solidFill>
                  <a:schemeClr val="dk1"/>
                </a:solidFill>
              </a:rPr>
              <a:t>parameters and centrality estimator</a:t>
            </a:r>
            <a:endParaRPr sz="1200">
              <a:solidFill>
                <a:srgbClr val="0070C0"/>
              </a:solidFill>
            </a:endParaRPr>
          </a:p>
        </p:txBody>
      </p:sp>
      <p:sp>
        <p:nvSpPr>
          <p:cNvPr id="136" name="Google Shape;136;p26"/>
          <p:cNvSpPr/>
          <p:nvPr/>
        </p:nvSpPr>
        <p:spPr>
          <a:xfrm>
            <a:off x="5411275" y="813200"/>
            <a:ext cx="1814775" cy="517800"/>
          </a:xfrm>
          <a:prstGeom prst="flowChartProcess">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200">
                <a:solidFill>
                  <a:schemeClr val="dk1"/>
                </a:solidFill>
              </a:rPr>
              <a:t>MC-Glauber</a:t>
            </a:r>
            <a:endParaRPr sz="1200">
              <a:solidFill>
                <a:schemeClr val="dk1"/>
              </a:solidFill>
            </a:endParaRPr>
          </a:p>
          <a:p>
            <a:pPr marL="0" marR="0" lvl="0" indent="0" algn="ctr" rtl="0">
              <a:spcBef>
                <a:spcPts val="0"/>
              </a:spcBef>
              <a:spcAft>
                <a:spcPts val="0"/>
              </a:spcAft>
              <a:buNone/>
            </a:pPr>
            <a:r>
              <a:rPr lang="en" sz="1200">
                <a:solidFill>
                  <a:schemeClr val="dk1"/>
                </a:solidFill>
              </a:rPr>
              <a:t>distribution</a:t>
            </a:r>
            <a:endParaRPr sz="1200" baseline="-25000">
              <a:solidFill>
                <a:schemeClr val="dk1"/>
              </a:solidFill>
            </a:endParaRPr>
          </a:p>
        </p:txBody>
      </p:sp>
      <p:cxnSp>
        <p:nvCxnSpPr>
          <p:cNvPr id="137" name="Google Shape;137;p26"/>
          <p:cNvCxnSpPr>
            <a:stCxn id="136" idx="2"/>
          </p:cNvCxnSpPr>
          <p:nvPr/>
        </p:nvCxnSpPr>
        <p:spPr>
          <a:xfrm>
            <a:off x="6318663" y="1331000"/>
            <a:ext cx="726900" cy="695400"/>
          </a:xfrm>
          <a:prstGeom prst="straightConnector1">
            <a:avLst/>
          </a:prstGeom>
          <a:noFill/>
          <a:ln w="28575" cap="flat" cmpd="sng">
            <a:solidFill>
              <a:schemeClr val="dk2"/>
            </a:solidFill>
            <a:prstDash val="solid"/>
            <a:round/>
            <a:headEnd type="none" w="med" len="med"/>
            <a:tailEnd type="triangle" w="med" len="med"/>
          </a:ln>
        </p:spPr>
      </p:cxnSp>
      <p:cxnSp>
        <p:nvCxnSpPr>
          <p:cNvPr id="138" name="Google Shape;138;p26"/>
          <p:cNvCxnSpPr/>
          <p:nvPr/>
        </p:nvCxnSpPr>
        <p:spPr>
          <a:xfrm flipH="1">
            <a:off x="7288275" y="1347150"/>
            <a:ext cx="504000" cy="689100"/>
          </a:xfrm>
          <a:prstGeom prst="straightConnector1">
            <a:avLst/>
          </a:prstGeom>
          <a:noFill/>
          <a:ln w="28575" cap="flat" cmpd="sng">
            <a:solidFill>
              <a:schemeClr val="dk2"/>
            </a:solidFill>
            <a:prstDash val="solid"/>
            <a:round/>
            <a:headEnd type="none" w="med" len="med"/>
            <a:tailEnd type="triangle" w="med" len="med"/>
          </a:ln>
        </p:spPr>
      </p:cxnSp>
      <p:sp>
        <p:nvSpPr>
          <p:cNvPr id="139" name="Google Shape;139;p26"/>
          <p:cNvSpPr/>
          <p:nvPr/>
        </p:nvSpPr>
        <p:spPr>
          <a:xfrm>
            <a:off x="1795800" y="1520475"/>
            <a:ext cx="3078200" cy="420225"/>
          </a:xfrm>
          <a:prstGeom prst="flowChartProcess">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100"/>
              <a:buFont typeface="Arial"/>
              <a:buNone/>
            </a:pPr>
            <a:r>
              <a:rPr lang="en" sz="1000">
                <a:solidFill>
                  <a:schemeClr val="dk1"/>
                </a:solidFill>
              </a:rPr>
              <a:t>Get (N</a:t>
            </a:r>
            <a:r>
              <a:rPr lang="en" sz="1000" baseline="-25000">
                <a:solidFill>
                  <a:schemeClr val="dk1"/>
                </a:solidFill>
              </a:rPr>
              <a:t>spec</a:t>
            </a:r>
            <a:r>
              <a:rPr lang="en" sz="1000">
                <a:solidFill>
                  <a:schemeClr val="dk1"/>
                </a:solidFill>
              </a:rPr>
              <a:t>, b) from MC-Glauber</a:t>
            </a:r>
            <a:endParaRPr sz="1000">
              <a:solidFill>
                <a:schemeClr val="dk1"/>
              </a:solidFill>
            </a:endParaRPr>
          </a:p>
        </p:txBody>
      </p:sp>
      <p:sp>
        <p:nvSpPr>
          <p:cNvPr id="140" name="Google Shape;140;p26"/>
          <p:cNvSpPr/>
          <p:nvPr/>
        </p:nvSpPr>
        <p:spPr>
          <a:xfrm>
            <a:off x="1795799" y="2505271"/>
            <a:ext cx="1360890" cy="511485"/>
          </a:xfrm>
          <a:prstGeom prst="flowChartProcess">
            <a:avLst/>
          </a:prstGeom>
          <a:solidFill>
            <a:srgbClr val="FFFFFF"/>
          </a:solidFill>
          <a:ln w="1905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000">
                <a:solidFill>
                  <a:schemeClr val="dk1"/>
                </a:solidFill>
              </a:rPr>
              <a:t>Sample </a:t>
            </a:r>
            <a:r>
              <a:rPr lang="en" sz="1100">
                <a:solidFill>
                  <a:schemeClr val="dk1"/>
                </a:solidFill>
              </a:rPr>
              <a:t>(A</a:t>
            </a:r>
            <a:r>
              <a:rPr lang="en" sz="1100" baseline="-25000">
                <a:solidFill>
                  <a:schemeClr val="dk1"/>
                </a:solidFill>
              </a:rPr>
              <a:t>frag</a:t>
            </a:r>
            <a:r>
              <a:rPr lang="en" sz="1100">
                <a:solidFill>
                  <a:schemeClr val="dk1"/>
                </a:solidFill>
              </a:rPr>
              <a:t>,N</a:t>
            </a:r>
            <a:r>
              <a:rPr lang="en" sz="1100" baseline="-25000">
                <a:solidFill>
                  <a:schemeClr val="dk1"/>
                </a:solidFill>
              </a:rPr>
              <a:t>Afrag</a:t>
            </a:r>
            <a:r>
              <a:rPr lang="en" sz="1100">
                <a:solidFill>
                  <a:schemeClr val="dk1"/>
                </a:solidFill>
              </a:rPr>
              <a:t>)</a:t>
            </a:r>
            <a:r>
              <a:rPr lang="en" sz="1000">
                <a:solidFill>
                  <a:schemeClr val="dk1"/>
                </a:solidFill>
              </a:rPr>
              <a:t> </a:t>
            </a:r>
            <a:endParaRPr sz="1000">
              <a:solidFill>
                <a:schemeClr val="dk1"/>
              </a:solidFill>
            </a:endParaRPr>
          </a:p>
          <a:p>
            <a:pPr marL="0" marR="0" lvl="0" indent="0" algn="ctr" rtl="0">
              <a:spcBef>
                <a:spcPts val="0"/>
              </a:spcBef>
              <a:spcAft>
                <a:spcPts val="0"/>
              </a:spcAft>
              <a:buSzPts val="1100"/>
              <a:buNone/>
            </a:pPr>
            <a:r>
              <a:rPr lang="en" sz="1000">
                <a:solidFill>
                  <a:schemeClr val="dk1"/>
                </a:solidFill>
              </a:rPr>
              <a:t>for (A</a:t>
            </a:r>
            <a:r>
              <a:rPr lang="en" sz="1000" baseline="-25000">
                <a:solidFill>
                  <a:schemeClr val="dk1"/>
                </a:solidFill>
              </a:rPr>
              <a:t>tot</a:t>
            </a:r>
            <a:r>
              <a:rPr lang="en" sz="1000">
                <a:solidFill>
                  <a:schemeClr val="dk1"/>
                </a:solidFill>
              </a:rPr>
              <a:t>, N</a:t>
            </a:r>
            <a:r>
              <a:rPr lang="en" sz="1000" baseline="-25000">
                <a:solidFill>
                  <a:schemeClr val="dk1"/>
                </a:solidFill>
              </a:rPr>
              <a:t>spec</a:t>
            </a:r>
            <a:r>
              <a:rPr lang="en" sz="1000">
                <a:solidFill>
                  <a:schemeClr val="dk1"/>
                </a:solidFill>
              </a:rPr>
              <a:t>, b)</a:t>
            </a:r>
            <a:endParaRPr sz="1000">
              <a:solidFill>
                <a:schemeClr val="dk1"/>
              </a:solidFill>
            </a:endParaRPr>
          </a:p>
        </p:txBody>
      </p:sp>
      <p:sp>
        <p:nvSpPr>
          <p:cNvPr id="141" name="Google Shape;141;p26"/>
          <p:cNvSpPr/>
          <p:nvPr/>
        </p:nvSpPr>
        <p:spPr>
          <a:xfrm>
            <a:off x="1804250" y="2024925"/>
            <a:ext cx="1360900" cy="441600"/>
          </a:xfrm>
          <a:prstGeom prst="flowChartProcess">
            <a:avLst/>
          </a:prstGeom>
          <a:solidFill>
            <a:srgbClr val="FFFFFF"/>
          </a:solidFill>
          <a:ln w="1905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1000">
                <a:solidFill>
                  <a:schemeClr val="dk1"/>
                </a:solidFill>
              </a:rPr>
              <a:t>Calculate </a:t>
            </a:r>
            <a:endParaRPr sz="1000">
              <a:solidFill>
                <a:schemeClr val="dk1"/>
              </a:solidFill>
            </a:endParaRPr>
          </a:p>
          <a:p>
            <a:pPr marL="0" lvl="0" indent="0" algn="ctr" rtl="0">
              <a:spcBef>
                <a:spcPts val="0"/>
              </a:spcBef>
              <a:spcAft>
                <a:spcPts val="0"/>
              </a:spcAft>
              <a:buClr>
                <a:srgbClr val="000000"/>
              </a:buClr>
              <a:buSzPts val="1100"/>
              <a:buFont typeface="Arial"/>
              <a:buNone/>
            </a:pPr>
            <a:r>
              <a:rPr lang="en" sz="1000">
                <a:solidFill>
                  <a:schemeClr val="dk1"/>
                </a:solidFill>
              </a:rPr>
              <a:t>(A</a:t>
            </a:r>
            <a:r>
              <a:rPr lang="en" sz="1000" baseline="-25000">
                <a:solidFill>
                  <a:schemeClr val="dk1"/>
                </a:solidFill>
              </a:rPr>
              <a:t>tot </a:t>
            </a:r>
            <a:r>
              <a:rPr lang="en" sz="1000">
                <a:solidFill>
                  <a:schemeClr val="dk1"/>
                </a:solidFill>
              </a:rPr>
              <a:t>) - at t=</a:t>
            </a:r>
            <a:r>
              <a:rPr lang="en" sz="1100">
                <a:solidFill>
                  <a:schemeClr val="dk1"/>
                </a:solidFill>
              </a:rPr>
              <a:t>∞</a:t>
            </a:r>
            <a:endParaRPr sz="1000">
              <a:solidFill>
                <a:schemeClr val="dk1"/>
              </a:solidFill>
            </a:endParaRPr>
          </a:p>
        </p:txBody>
      </p:sp>
      <p:sp>
        <p:nvSpPr>
          <p:cNvPr id="142" name="Google Shape;142;p26"/>
          <p:cNvSpPr/>
          <p:nvPr/>
        </p:nvSpPr>
        <p:spPr>
          <a:xfrm>
            <a:off x="3199750" y="2024675"/>
            <a:ext cx="1668350" cy="1986150"/>
          </a:xfrm>
          <a:prstGeom prst="flowChartProcess">
            <a:avLst/>
          </a:prstGeom>
          <a:solidFill>
            <a:srgbClr val="FFFFFF"/>
          </a:solidFill>
          <a:ln w="19050" cap="flat" cmpd="sng">
            <a:solidFill>
              <a:srgbClr val="38761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100"/>
              <a:buFont typeface="Arial"/>
              <a:buNone/>
            </a:pPr>
            <a:r>
              <a:rPr lang="en" sz="1000">
                <a:solidFill>
                  <a:schemeClr val="dk1"/>
                </a:solidFill>
              </a:rPr>
              <a:t>Sample hadron calorimeter  response (S</a:t>
            </a:r>
            <a:r>
              <a:rPr lang="en" sz="1000" baseline="-25000">
                <a:solidFill>
                  <a:schemeClr val="dk1"/>
                </a:solidFill>
              </a:rPr>
              <a:t>i</a:t>
            </a:r>
            <a:r>
              <a:rPr lang="en" sz="1000">
                <a:solidFill>
                  <a:schemeClr val="dk1"/>
                </a:solidFill>
              </a:rPr>
              <a:t>)</a:t>
            </a:r>
            <a:br>
              <a:rPr lang="en" sz="1000">
                <a:solidFill>
                  <a:schemeClr val="dk1"/>
                </a:solidFill>
              </a:rPr>
            </a:br>
            <a:r>
              <a:rPr lang="en" sz="1000">
                <a:solidFill>
                  <a:schemeClr val="dk1"/>
                </a:solidFill>
              </a:rPr>
              <a:t>N</a:t>
            </a:r>
            <a:r>
              <a:rPr lang="en" sz="1000" baseline="-25000">
                <a:solidFill>
                  <a:schemeClr val="dk1"/>
                </a:solidFill>
              </a:rPr>
              <a:t>spec</a:t>
            </a:r>
            <a:r>
              <a:rPr lang="en" sz="1000">
                <a:solidFill>
                  <a:schemeClr val="dk1"/>
                </a:solidFill>
              </a:rPr>
              <a:t> times from</a:t>
            </a:r>
            <a:endParaRPr sz="1000">
              <a:solidFill>
                <a:schemeClr val="dk1"/>
              </a:solidFill>
            </a:endParaRPr>
          </a:p>
          <a:p>
            <a:pPr marL="0" marR="0" lvl="0" indent="0" algn="ctr" rtl="0">
              <a:spcBef>
                <a:spcPts val="0"/>
              </a:spcBef>
              <a:spcAft>
                <a:spcPts val="0"/>
              </a:spcAft>
              <a:buSzPts val="1100"/>
              <a:buNone/>
            </a:pPr>
            <a:r>
              <a:rPr lang="en" sz="1000">
                <a:solidFill>
                  <a:schemeClr val="dk1"/>
                </a:solidFill>
              </a:rPr>
              <a:t>Gauss(μ, k)</a:t>
            </a:r>
            <a:endParaRPr sz="1000">
              <a:solidFill>
                <a:schemeClr val="dk1"/>
              </a:solidFill>
            </a:endParaRPr>
          </a:p>
        </p:txBody>
      </p:sp>
      <p:sp>
        <p:nvSpPr>
          <p:cNvPr id="130" name="Google Shape;130;p26"/>
          <p:cNvSpPr/>
          <p:nvPr/>
        </p:nvSpPr>
        <p:spPr>
          <a:xfrm>
            <a:off x="115000" y="4094800"/>
            <a:ext cx="4759000" cy="375850"/>
          </a:xfrm>
          <a:prstGeom prst="flowChartProcess">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000">
                <a:solidFill>
                  <a:srgbClr val="000000"/>
                </a:solidFill>
              </a:rPr>
              <a:t>Result: total S</a:t>
            </a:r>
            <a:r>
              <a:rPr lang="en" sz="1000" baseline="-25000">
                <a:solidFill>
                  <a:srgbClr val="000000"/>
                </a:solidFill>
              </a:rPr>
              <a:t>tot</a:t>
            </a:r>
            <a:endParaRPr sz="1000" baseline="-25000">
              <a:solidFill>
                <a:srgbClr val="000000"/>
              </a:solidFill>
            </a:endParaRPr>
          </a:p>
        </p:txBody>
      </p:sp>
      <p:sp>
        <p:nvSpPr>
          <p:cNvPr id="143" name="Google Shape;143;p26"/>
          <p:cNvSpPr/>
          <p:nvPr/>
        </p:nvSpPr>
        <p:spPr>
          <a:xfrm>
            <a:off x="115001" y="1520475"/>
            <a:ext cx="1611150" cy="420225"/>
          </a:xfrm>
          <a:prstGeom prst="flowChartProcess">
            <a:avLst/>
          </a:prstGeom>
          <a:solidFill>
            <a:srgbClr val="FFFFFF"/>
          </a:solid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100"/>
              <a:buFont typeface="Arial"/>
              <a:buNone/>
            </a:pPr>
            <a:r>
              <a:rPr lang="en" sz="1000">
                <a:solidFill>
                  <a:srgbClr val="000000"/>
                </a:solidFill>
              </a:rPr>
              <a:t>Get (N</a:t>
            </a:r>
            <a:r>
              <a:rPr lang="en" sz="1000" baseline="-25000">
                <a:solidFill>
                  <a:srgbClr val="000000"/>
                </a:solidFill>
              </a:rPr>
              <a:t>part</a:t>
            </a:r>
            <a:r>
              <a:rPr lang="en" sz="1000">
                <a:solidFill>
                  <a:srgbClr val="000000"/>
                </a:solidFill>
              </a:rPr>
              <a:t>, N</a:t>
            </a:r>
            <a:r>
              <a:rPr lang="en" sz="1000" baseline="-25000">
                <a:solidFill>
                  <a:srgbClr val="000000"/>
                </a:solidFill>
              </a:rPr>
              <a:t>coll</a:t>
            </a:r>
            <a:r>
              <a:rPr lang="en" sz="1000">
                <a:solidFill>
                  <a:srgbClr val="000000"/>
                </a:solidFill>
              </a:rPr>
              <a:t>) from MC-Glauber</a:t>
            </a:r>
            <a:endParaRPr sz="1000">
              <a:solidFill>
                <a:srgbClr val="000000"/>
              </a:solidFill>
            </a:endParaRPr>
          </a:p>
        </p:txBody>
      </p:sp>
      <p:sp>
        <p:nvSpPr>
          <p:cNvPr id="144" name="Google Shape;144;p26"/>
          <p:cNvSpPr/>
          <p:nvPr/>
        </p:nvSpPr>
        <p:spPr>
          <a:xfrm>
            <a:off x="115001" y="2033600"/>
            <a:ext cx="1611150" cy="991825"/>
          </a:xfrm>
          <a:prstGeom prst="flowChartProcess">
            <a:avLst/>
          </a:prstGeom>
          <a:solidFill>
            <a:srgbClr val="FFFFFF"/>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1000"/>
              <a:t>Calculate </a:t>
            </a:r>
            <a:r>
              <a:rPr lang="en" sz="1000">
                <a:solidFill>
                  <a:srgbClr val="000000"/>
                </a:solidFill>
              </a:rPr>
              <a:t>N</a:t>
            </a:r>
            <a:r>
              <a:rPr lang="en" sz="1000" baseline="-25000">
                <a:solidFill>
                  <a:srgbClr val="000000"/>
                </a:solidFill>
              </a:rPr>
              <a:t>a</a:t>
            </a:r>
            <a:r>
              <a:rPr lang="en" sz="1000">
                <a:solidFill>
                  <a:srgbClr val="000000"/>
                </a:solidFill>
              </a:rPr>
              <a:t>=fN</a:t>
            </a:r>
            <a:r>
              <a:rPr lang="en" sz="1000" baseline="-25000">
                <a:solidFill>
                  <a:srgbClr val="000000"/>
                </a:solidFill>
              </a:rPr>
              <a:t>part</a:t>
            </a:r>
            <a:r>
              <a:rPr lang="en" sz="1000">
                <a:solidFill>
                  <a:srgbClr val="000000"/>
                </a:solidFill>
              </a:rPr>
              <a:t>+(1-f)N</a:t>
            </a:r>
            <a:r>
              <a:rPr lang="en" sz="1000" baseline="-25000">
                <a:solidFill>
                  <a:srgbClr val="000000"/>
                </a:solidFill>
              </a:rPr>
              <a:t>coll</a:t>
            </a:r>
            <a:endParaRPr sz="1000" baseline="-25000">
              <a:solidFill>
                <a:srgbClr val="000000"/>
              </a:solidFill>
            </a:endParaRPr>
          </a:p>
        </p:txBody>
      </p:sp>
      <p:sp>
        <p:nvSpPr>
          <p:cNvPr id="145" name="Google Shape;145;p26"/>
          <p:cNvSpPr txBox="1"/>
          <p:nvPr/>
        </p:nvSpPr>
        <p:spPr>
          <a:xfrm>
            <a:off x="1795789" y="782575"/>
            <a:ext cx="155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For </a:t>
            </a:r>
            <a:r>
              <a:rPr lang="en" sz="1000" b="1">
                <a:solidFill>
                  <a:schemeClr val="dk1"/>
                </a:solidFill>
              </a:rPr>
              <a:t>any spectators based observable</a:t>
            </a:r>
            <a:endParaRPr sz="1000" b="1">
              <a:solidFill>
                <a:schemeClr val="dk1"/>
              </a:solidFill>
            </a:endParaRPr>
          </a:p>
          <a:p>
            <a:pPr marL="0" lvl="0" indent="0" algn="ctr" rtl="0">
              <a:spcBef>
                <a:spcPts val="0"/>
              </a:spcBef>
              <a:spcAft>
                <a:spcPts val="0"/>
              </a:spcAft>
              <a:buClr>
                <a:schemeClr val="dk1"/>
              </a:buClr>
              <a:buSzPts val="1100"/>
              <a:buFont typeface="Arial"/>
              <a:buNone/>
            </a:pPr>
            <a:r>
              <a:rPr lang="en" sz="1000">
                <a:solidFill>
                  <a:schemeClr val="dk1"/>
                </a:solidFill>
              </a:rPr>
              <a:t>used in CBM, BM@N</a:t>
            </a:r>
            <a:endParaRPr sz="1000">
              <a:solidFill>
                <a:schemeClr val="dk1"/>
              </a:solidFill>
            </a:endParaRPr>
          </a:p>
        </p:txBody>
      </p:sp>
      <p:sp>
        <p:nvSpPr>
          <p:cNvPr id="146" name="Google Shape;146;p26"/>
          <p:cNvSpPr txBox="1"/>
          <p:nvPr/>
        </p:nvSpPr>
        <p:spPr>
          <a:xfrm>
            <a:off x="3201016" y="790000"/>
            <a:ext cx="1736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rPr>
              <a:t>For </a:t>
            </a:r>
            <a:r>
              <a:rPr lang="en" sz="1000" b="1">
                <a:solidFill>
                  <a:schemeClr val="dk1"/>
                </a:solidFill>
              </a:rPr>
              <a:t>spectators energy </a:t>
            </a:r>
            <a:r>
              <a:rPr lang="en" sz="1000">
                <a:solidFill>
                  <a:schemeClr val="dk1"/>
                </a:solidFill>
              </a:rPr>
              <a:t>from hadron calorimeters</a:t>
            </a:r>
            <a:endParaRPr sz="1000">
              <a:solidFill>
                <a:schemeClr val="dk1"/>
              </a:solidFill>
            </a:endParaRPr>
          </a:p>
          <a:p>
            <a:pPr marL="0" lvl="0" indent="0" algn="ctr" rtl="0">
              <a:spcBef>
                <a:spcPts val="0"/>
              </a:spcBef>
              <a:spcAft>
                <a:spcPts val="0"/>
              </a:spcAft>
              <a:buNone/>
            </a:pPr>
            <a:r>
              <a:rPr lang="en" sz="1000">
                <a:solidFill>
                  <a:schemeClr val="dk1"/>
                </a:solidFill>
              </a:rPr>
              <a:t>used in NA61/SHINE </a:t>
            </a:r>
            <a:endParaRPr sz="1000">
              <a:solidFill>
                <a:schemeClr val="dk1"/>
              </a:solidFill>
            </a:endParaRPr>
          </a:p>
        </p:txBody>
      </p:sp>
      <p:sp>
        <p:nvSpPr>
          <p:cNvPr id="147" name="Google Shape;147;p26"/>
          <p:cNvSpPr txBox="1"/>
          <p:nvPr/>
        </p:nvSpPr>
        <p:spPr>
          <a:xfrm>
            <a:off x="-16475" y="782575"/>
            <a:ext cx="1968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t>For </a:t>
            </a:r>
            <a:r>
              <a:rPr lang="en" sz="1000" b="1"/>
              <a:t>multiplicity </a:t>
            </a:r>
            <a:endParaRPr sz="1000" b="1"/>
          </a:p>
          <a:p>
            <a:pPr marL="0" lvl="0" indent="0" algn="ctr" rtl="0">
              <a:spcBef>
                <a:spcPts val="0"/>
              </a:spcBef>
              <a:spcAft>
                <a:spcPts val="0"/>
              </a:spcAft>
              <a:buNone/>
            </a:pPr>
            <a:r>
              <a:rPr lang="en" sz="1000" b="1"/>
              <a:t>of produced particles</a:t>
            </a:r>
            <a:endParaRPr sz="1000" b="1"/>
          </a:p>
          <a:p>
            <a:pPr marL="0" lvl="0" indent="0" algn="ctr" rtl="0">
              <a:spcBef>
                <a:spcPts val="0"/>
              </a:spcBef>
              <a:spcAft>
                <a:spcPts val="0"/>
              </a:spcAft>
              <a:buNone/>
            </a:pPr>
            <a:r>
              <a:rPr lang="en" sz="1000"/>
              <a:t>used in HADES, CBM, BM@N, NA61/SHINE </a:t>
            </a:r>
            <a:endParaRPr sz="1000"/>
          </a:p>
        </p:txBody>
      </p:sp>
      <p:cxnSp>
        <p:nvCxnSpPr>
          <p:cNvPr id="148" name="Google Shape;148;p26"/>
          <p:cNvCxnSpPr>
            <a:stCxn id="149" idx="3"/>
            <a:endCxn id="136" idx="1"/>
          </p:cNvCxnSpPr>
          <p:nvPr/>
        </p:nvCxnSpPr>
        <p:spPr>
          <a:xfrm rot="10800000" flipH="1">
            <a:off x="4858375" y="1072100"/>
            <a:ext cx="552900" cy="141300"/>
          </a:xfrm>
          <a:prstGeom prst="straightConnector1">
            <a:avLst/>
          </a:prstGeom>
          <a:noFill/>
          <a:ln w="28575" cap="flat" cmpd="sng">
            <a:solidFill>
              <a:schemeClr val="dk2"/>
            </a:solidFill>
            <a:prstDash val="solid"/>
            <a:round/>
            <a:headEnd type="none" w="med" len="med"/>
            <a:tailEnd type="triangle" w="med" len="med"/>
          </a:ln>
        </p:spPr>
      </p:cxnSp>
      <p:sp>
        <p:nvSpPr>
          <p:cNvPr id="150" name="Google Shape;150;p26"/>
          <p:cNvSpPr/>
          <p:nvPr/>
        </p:nvSpPr>
        <p:spPr>
          <a:xfrm>
            <a:off x="1782500" y="3090012"/>
            <a:ext cx="1360900" cy="420225"/>
          </a:xfrm>
          <a:prstGeom prst="flowChartProcess">
            <a:avLst/>
          </a:prstGeom>
          <a:solidFill>
            <a:srgbClr val="FFFFFF"/>
          </a:solidFill>
          <a:ln w="1905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000">
                <a:solidFill>
                  <a:schemeClr val="dk1"/>
                </a:solidFill>
              </a:rPr>
              <a:t>Sample (E</a:t>
            </a:r>
            <a:r>
              <a:rPr lang="en" sz="1000" baseline="-25000">
                <a:solidFill>
                  <a:schemeClr val="dk1"/>
                </a:solidFill>
              </a:rPr>
              <a:t>frag</a:t>
            </a:r>
            <a:r>
              <a:rPr lang="en" sz="1000">
                <a:solidFill>
                  <a:schemeClr val="dk1"/>
                </a:solidFill>
              </a:rPr>
              <a:t>,y</a:t>
            </a:r>
            <a:r>
              <a:rPr lang="en" sz="1000" baseline="-25000">
                <a:solidFill>
                  <a:schemeClr val="dk1"/>
                </a:solidFill>
              </a:rPr>
              <a:t>frag</a:t>
            </a:r>
            <a:r>
              <a:rPr lang="en" sz="1000">
                <a:solidFill>
                  <a:schemeClr val="dk1"/>
                </a:solidFill>
              </a:rPr>
              <a:t>)</a:t>
            </a:r>
            <a:r>
              <a:rPr lang="en" sz="1000" baseline="-25000">
                <a:solidFill>
                  <a:schemeClr val="dk1"/>
                </a:solidFill>
              </a:rPr>
              <a:t> </a:t>
            </a:r>
            <a:endParaRPr sz="1000" baseline="-25000">
              <a:solidFill>
                <a:schemeClr val="dk1"/>
              </a:solidFill>
            </a:endParaRPr>
          </a:p>
          <a:p>
            <a:pPr marL="0" marR="0" lvl="0" indent="0" algn="ctr" rtl="0">
              <a:spcBef>
                <a:spcPts val="0"/>
              </a:spcBef>
              <a:spcAft>
                <a:spcPts val="0"/>
              </a:spcAft>
              <a:buSzPts val="1100"/>
              <a:buNone/>
            </a:pPr>
            <a:r>
              <a:rPr lang="en" sz="1000">
                <a:solidFill>
                  <a:schemeClr val="dk1"/>
                </a:solidFill>
              </a:rPr>
              <a:t>for (A</a:t>
            </a:r>
            <a:r>
              <a:rPr lang="en" sz="1000" baseline="-25000">
                <a:solidFill>
                  <a:schemeClr val="dk1"/>
                </a:solidFill>
              </a:rPr>
              <a:t>frag</a:t>
            </a:r>
            <a:r>
              <a:rPr lang="en" sz="1000">
                <a:solidFill>
                  <a:schemeClr val="dk1"/>
                </a:solidFill>
              </a:rPr>
              <a:t>)</a:t>
            </a:r>
            <a:endParaRPr sz="1000">
              <a:solidFill>
                <a:schemeClr val="dk1"/>
              </a:solidFill>
            </a:endParaRPr>
          </a:p>
        </p:txBody>
      </p:sp>
      <p:sp>
        <p:nvSpPr>
          <p:cNvPr id="151" name="Google Shape;151;p26"/>
          <p:cNvSpPr/>
          <p:nvPr/>
        </p:nvSpPr>
        <p:spPr>
          <a:xfrm>
            <a:off x="1782500" y="3581713"/>
            <a:ext cx="1360900" cy="441600"/>
          </a:xfrm>
          <a:prstGeom prst="flowChartProcess">
            <a:avLst/>
          </a:prstGeom>
          <a:solidFill>
            <a:srgbClr val="FFFFFF"/>
          </a:solidFill>
          <a:ln w="1905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000">
                <a:solidFill>
                  <a:schemeClr val="dk1"/>
                </a:solidFill>
              </a:rPr>
              <a:t>Sample S</a:t>
            </a:r>
            <a:r>
              <a:rPr lang="en" sz="1000" baseline="-25000">
                <a:solidFill>
                  <a:schemeClr val="dk1"/>
                </a:solidFill>
              </a:rPr>
              <a:t>frag</a:t>
            </a:r>
            <a:r>
              <a:rPr lang="en" sz="1000">
                <a:solidFill>
                  <a:schemeClr val="dk1"/>
                </a:solidFill>
              </a:rPr>
              <a:t> for (E</a:t>
            </a:r>
            <a:r>
              <a:rPr lang="en" sz="1000" baseline="-25000">
                <a:solidFill>
                  <a:schemeClr val="dk1"/>
                </a:solidFill>
              </a:rPr>
              <a:t>frag</a:t>
            </a:r>
            <a:r>
              <a:rPr lang="en" sz="1000">
                <a:solidFill>
                  <a:schemeClr val="dk1"/>
                </a:solidFill>
              </a:rPr>
              <a:t>,y</a:t>
            </a:r>
            <a:r>
              <a:rPr lang="en" sz="1000" baseline="-25000">
                <a:solidFill>
                  <a:schemeClr val="dk1"/>
                </a:solidFill>
              </a:rPr>
              <a:t>frag</a:t>
            </a:r>
            <a:r>
              <a:rPr lang="en" sz="1000">
                <a:solidFill>
                  <a:schemeClr val="dk1"/>
                </a:solidFill>
              </a:rPr>
              <a:t>)</a:t>
            </a:r>
            <a:endParaRPr sz="1000">
              <a:solidFill>
                <a:schemeClr val="dk1"/>
              </a:solidFill>
            </a:endParaRPr>
          </a:p>
        </p:txBody>
      </p:sp>
      <p:sp>
        <p:nvSpPr>
          <p:cNvPr id="152" name="Google Shape;152;p26"/>
          <p:cNvSpPr/>
          <p:nvPr/>
        </p:nvSpPr>
        <p:spPr>
          <a:xfrm>
            <a:off x="115000" y="3089988"/>
            <a:ext cx="1611150" cy="929763"/>
          </a:xfrm>
          <a:prstGeom prst="flowChartProcess">
            <a:avLst/>
          </a:prstGeom>
          <a:solidFill>
            <a:srgbClr val="FFFFFF"/>
          </a:solidFill>
          <a:ln w="190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SzPts val="1100"/>
              <a:buNone/>
            </a:pPr>
            <a:r>
              <a:rPr lang="en" sz="1000">
                <a:solidFill>
                  <a:srgbClr val="000000"/>
                </a:solidFill>
              </a:rPr>
              <a:t>Sample multiplicity of produced particles (S</a:t>
            </a:r>
            <a:r>
              <a:rPr lang="en" sz="1000" baseline="-25000">
                <a:solidFill>
                  <a:srgbClr val="000000"/>
                </a:solidFill>
              </a:rPr>
              <a:t>i</a:t>
            </a:r>
            <a:r>
              <a:rPr lang="en" sz="1000">
                <a:solidFill>
                  <a:srgbClr val="000000"/>
                </a:solidFill>
              </a:rPr>
              <a:t>)  N</a:t>
            </a:r>
            <a:r>
              <a:rPr lang="en" sz="1000" baseline="-25000">
                <a:solidFill>
                  <a:srgbClr val="000000"/>
                </a:solidFill>
              </a:rPr>
              <a:t>a</a:t>
            </a:r>
            <a:r>
              <a:rPr lang="en" sz="1000">
                <a:solidFill>
                  <a:srgbClr val="000000"/>
                </a:solidFill>
              </a:rPr>
              <a:t> times from NBD (μ, k)</a:t>
            </a:r>
            <a:endParaRPr sz="1000">
              <a:solidFill>
                <a:srgbClr val="000000"/>
              </a:solidFill>
            </a:endParaRPr>
          </a:p>
        </p:txBody>
      </p:sp>
      <p:sp>
        <p:nvSpPr>
          <p:cNvPr id="153" name="Google Shape;15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8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 R</a:t>
            </a:r>
            <a:r>
              <a:rPr lang="en" baseline="-25000"/>
              <a:t>1</a:t>
            </a:r>
            <a:r>
              <a:rPr lang="en"/>
              <a:t> for FHCal spectator plane</a:t>
            </a:r>
            <a:endParaRPr/>
          </a:p>
        </p:txBody>
      </p:sp>
      <p:sp>
        <p:nvSpPr>
          <p:cNvPr id="917" name="Google Shape;917;p84"/>
          <p:cNvSpPr txBox="1">
            <a:spLocks noGrp="1"/>
          </p:cNvSpPr>
          <p:nvPr>
            <p:ph type="body" idx="1"/>
          </p:nvPr>
        </p:nvSpPr>
        <p:spPr>
          <a:xfrm>
            <a:off x="4585550" y="1613800"/>
            <a:ext cx="4246800" cy="297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Good agreement between R</a:t>
            </a:r>
            <a:r>
              <a:rPr lang="en" baseline="-25000"/>
              <a:t>1</a:t>
            </a:r>
            <a:r>
              <a:rPr lang="en"/>
              <a:t> calculated using different combinations of Q-vectors with significant rapidity separation</a:t>
            </a:r>
            <a:endParaRPr/>
          </a:p>
        </p:txBody>
      </p:sp>
      <p:pic>
        <p:nvPicPr>
          <p:cNvPr id="918" name="Google Shape;918;p84"/>
          <p:cNvPicPr preferRelativeResize="0"/>
          <p:nvPr/>
        </p:nvPicPr>
        <p:blipFill rotWithShape="1">
          <a:blip r:embed="rId3">
            <a:alphaModFix/>
          </a:blip>
          <a:srcRect/>
          <a:stretch/>
        </p:blipFill>
        <p:spPr>
          <a:xfrm>
            <a:off x="311700" y="572700"/>
            <a:ext cx="4246752" cy="4570799"/>
          </a:xfrm>
          <a:prstGeom prst="rect">
            <a:avLst/>
          </a:prstGeom>
          <a:noFill/>
          <a:ln>
            <a:noFill/>
          </a:ln>
        </p:spPr>
      </p:pic>
      <p:sp>
        <p:nvSpPr>
          <p:cNvPr id="919" name="Google Shape;919;p84"/>
          <p:cNvSpPr txBox="1"/>
          <p:nvPr/>
        </p:nvSpPr>
        <p:spPr>
          <a:xfrm>
            <a:off x="1346700" y="1213600"/>
            <a:ext cx="106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EP R</a:t>
            </a:r>
            <a:r>
              <a:rPr lang="en" baseline="-25000"/>
              <a:t>1</a:t>
            </a:r>
            <a:r>
              <a:rPr lang="en"/>
              <a:t>~0.8</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85"/>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25" name="Google Shape;925;p85"/>
          <p:cNvPicPr preferRelativeResize="0"/>
          <p:nvPr/>
        </p:nvPicPr>
        <p:blipFill rotWithShape="1">
          <a:blip r:embed="rId4">
            <a:alphaModFix/>
          </a:blip>
          <a:srcRect/>
          <a:stretch/>
        </p:blipFill>
        <p:spPr>
          <a:xfrm>
            <a:off x="4449876" y="267900"/>
            <a:ext cx="4246750" cy="4570794"/>
          </a:xfrm>
          <a:prstGeom prst="rect">
            <a:avLst/>
          </a:prstGeom>
          <a:noFill/>
          <a:ln>
            <a:noFill/>
          </a:ln>
        </p:spPr>
      </p:pic>
      <p:sp>
        <p:nvSpPr>
          <p:cNvPr id="926" name="Google Shape;926;p8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BM@N vs MPD: v</a:t>
            </a:r>
            <a:r>
              <a:rPr lang="en" baseline="-25000"/>
              <a:t>1</a:t>
            </a:r>
            <a:r>
              <a:rPr lang="en"/>
              <a:t> vs y for protons</a:t>
            </a:r>
            <a:endParaRPr/>
          </a:p>
        </p:txBody>
      </p:sp>
      <p:sp>
        <p:nvSpPr>
          <p:cNvPr id="927" name="Google Shape;927;p85"/>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BM@N has better coverage in positive rapidities close to y</a:t>
            </a:r>
            <a:r>
              <a:rPr lang="en" baseline="-25000"/>
              <a:t>beam</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86"/>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33" name="Google Shape;933;p86"/>
          <p:cNvPicPr preferRelativeResize="0"/>
          <p:nvPr/>
        </p:nvPicPr>
        <p:blipFill rotWithShape="1">
          <a:blip r:embed="rId4">
            <a:alphaModFix/>
          </a:blip>
          <a:srcRect/>
          <a:stretch/>
        </p:blipFill>
        <p:spPr>
          <a:xfrm>
            <a:off x="4502700" y="267900"/>
            <a:ext cx="4246752" cy="4570799"/>
          </a:xfrm>
          <a:prstGeom prst="rect">
            <a:avLst/>
          </a:prstGeom>
          <a:noFill/>
          <a:ln>
            <a:noFill/>
          </a:ln>
        </p:spPr>
      </p:pic>
      <p:sp>
        <p:nvSpPr>
          <p:cNvPr id="934" name="Google Shape;934;p8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BM@N vs MPD: v</a:t>
            </a:r>
            <a:r>
              <a:rPr lang="en" baseline="-25000"/>
              <a:t>2</a:t>
            </a:r>
            <a:r>
              <a:rPr lang="en"/>
              <a:t> vs y for protons</a:t>
            </a:r>
            <a:endParaRPr/>
          </a:p>
        </p:txBody>
      </p:sp>
      <p:sp>
        <p:nvSpPr>
          <p:cNvPr id="935" name="Google Shape;935;p86"/>
          <p:cNvSpPr txBox="1"/>
          <p:nvPr/>
        </p:nvSpPr>
        <p:spPr>
          <a:xfrm>
            <a:off x="6330127" y="771098"/>
            <a:ext cx="276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chemeClr val="lt1"/>
                </a:highlight>
              </a:rPr>
              <a:t>2A</a:t>
            </a:r>
            <a:endParaRPr b="1">
              <a:highlight>
                <a:schemeClr val="lt1"/>
              </a:highlight>
            </a:endParaRPr>
          </a:p>
        </p:txBody>
      </p:sp>
      <p:sp>
        <p:nvSpPr>
          <p:cNvPr id="936" name="Google Shape;936;p86"/>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BM@N has better coverage in positive rapidities close to y</a:t>
            </a:r>
            <a:r>
              <a:rPr lang="en" baseline="-25000"/>
              <a:t>beam</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87"/>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42" name="Google Shape;942;p87"/>
          <p:cNvPicPr preferRelativeResize="0"/>
          <p:nvPr/>
        </p:nvPicPr>
        <p:blipFill rotWithShape="1">
          <a:blip r:embed="rId4">
            <a:alphaModFix/>
          </a:blip>
          <a:srcRect/>
          <a:stretch/>
        </p:blipFill>
        <p:spPr>
          <a:xfrm>
            <a:off x="4502700" y="267900"/>
            <a:ext cx="4246752" cy="4570799"/>
          </a:xfrm>
          <a:prstGeom prst="rect">
            <a:avLst/>
          </a:prstGeom>
          <a:noFill/>
          <a:ln>
            <a:noFill/>
          </a:ln>
        </p:spPr>
      </p:pic>
      <p:sp>
        <p:nvSpPr>
          <p:cNvPr id="943" name="Google Shape;943;p8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MPD-FXT: v</a:t>
            </a:r>
            <a:r>
              <a:rPr lang="en" baseline="-25000"/>
              <a:t>1</a:t>
            </a:r>
            <a:r>
              <a:rPr lang="en"/>
              <a:t> for π+</a:t>
            </a:r>
            <a:endParaRPr/>
          </a:p>
        </p:txBody>
      </p:sp>
      <p:sp>
        <p:nvSpPr>
          <p:cNvPr id="944" name="Google Shape;944;p87"/>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v</a:t>
            </a:r>
            <a:r>
              <a:rPr lang="en" baseline="-25000"/>
              <a:t>1</a:t>
            </a:r>
            <a:r>
              <a:rPr lang="en"/>
              <a:t> is consistent with model signal for y &lt; 1; We need more statistics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88"/>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50" name="Google Shape;950;p88"/>
          <p:cNvPicPr preferRelativeResize="0"/>
          <p:nvPr/>
        </p:nvPicPr>
        <p:blipFill rotWithShape="1">
          <a:blip r:embed="rId4">
            <a:alphaModFix/>
          </a:blip>
          <a:srcRect/>
          <a:stretch/>
        </p:blipFill>
        <p:spPr>
          <a:xfrm>
            <a:off x="4502700" y="267900"/>
            <a:ext cx="4246752" cy="4570799"/>
          </a:xfrm>
          <a:prstGeom prst="rect">
            <a:avLst/>
          </a:prstGeom>
          <a:noFill/>
          <a:ln>
            <a:noFill/>
          </a:ln>
        </p:spPr>
      </p:pic>
      <p:sp>
        <p:nvSpPr>
          <p:cNvPr id="951" name="Google Shape;951;p8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MPD-FXT: v</a:t>
            </a:r>
            <a:r>
              <a:rPr lang="en" baseline="-25000"/>
              <a:t>2</a:t>
            </a:r>
            <a:r>
              <a:rPr lang="en"/>
              <a:t> for π+</a:t>
            </a:r>
            <a:endParaRPr/>
          </a:p>
        </p:txBody>
      </p:sp>
      <p:sp>
        <p:nvSpPr>
          <p:cNvPr id="952" name="Google Shape;952;p88"/>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v</a:t>
            </a:r>
            <a:r>
              <a:rPr lang="en" baseline="-25000"/>
              <a:t>2</a:t>
            </a:r>
            <a:r>
              <a:rPr lang="en"/>
              <a:t> is consistent with model signal for y &lt; 0</a:t>
            </a:r>
            <a:r>
              <a:rPr lang="en">
                <a:solidFill>
                  <a:schemeClr val="dk1"/>
                </a:solidFill>
              </a:rPr>
              <a:t>; We need more statistics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89"/>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58" name="Google Shape;958;p89"/>
          <p:cNvPicPr preferRelativeResize="0"/>
          <p:nvPr/>
        </p:nvPicPr>
        <p:blipFill rotWithShape="1">
          <a:blip r:embed="rId4">
            <a:alphaModFix/>
          </a:blip>
          <a:srcRect/>
          <a:stretch/>
        </p:blipFill>
        <p:spPr>
          <a:xfrm>
            <a:off x="4502700" y="267900"/>
            <a:ext cx="4246752" cy="4570799"/>
          </a:xfrm>
          <a:prstGeom prst="rect">
            <a:avLst/>
          </a:prstGeom>
          <a:noFill/>
          <a:ln>
            <a:noFill/>
          </a:ln>
        </p:spPr>
      </p:pic>
      <p:sp>
        <p:nvSpPr>
          <p:cNvPr id="959" name="Google Shape;959;p8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MPD-FXT: v</a:t>
            </a:r>
            <a:r>
              <a:rPr lang="en" baseline="-25000"/>
              <a:t>1</a:t>
            </a:r>
            <a:r>
              <a:rPr lang="en"/>
              <a:t> for π-</a:t>
            </a:r>
            <a:endParaRPr/>
          </a:p>
        </p:txBody>
      </p:sp>
      <p:sp>
        <p:nvSpPr>
          <p:cNvPr id="960" name="Google Shape;960;p89"/>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v</a:t>
            </a:r>
            <a:r>
              <a:rPr lang="en" baseline="-25000"/>
              <a:t>1</a:t>
            </a:r>
            <a:r>
              <a:rPr lang="en"/>
              <a:t> is consistent with model signal for y &lt; 1</a:t>
            </a:r>
            <a:r>
              <a:rPr lang="en">
                <a:solidFill>
                  <a:schemeClr val="dk1"/>
                </a:solidFill>
              </a:rPr>
              <a:t>; We need more statistics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90"/>
          <p:cNvPicPr preferRelativeResize="0"/>
          <p:nvPr/>
        </p:nvPicPr>
        <p:blipFill rotWithShape="1">
          <a:blip r:embed="rId3">
            <a:alphaModFix/>
          </a:blip>
          <a:srcRect/>
          <a:stretch/>
        </p:blipFill>
        <p:spPr>
          <a:xfrm>
            <a:off x="311700" y="267900"/>
            <a:ext cx="4246752" cy="4570799"/>
          </a:xfrm>
          <a:prstGeom prst="rect">
            <a:avLst/>
          </a:prstGeom>
          <a:noFill/>
          <a:ln>
            <a:noFill/>
          </a:ln>
        </p:spPr>
      </p:pic>
      <p:pic>
        <p:nvPicPr>
          <p:cNvPr id="966" name="Google Shape;966;p90"/>
          <p:cNvPicPr preferRelativeResize="0"/>
          <p:nvPr/>
        </p:nvPicPr>
        <p:blipFill rotWithShape="1">
          <a:blip r:embed="rId4">
            <a:alphaModFix/>
          </a:blip>
          <a:srcRect/>
          <a:stretch/>
        </p:blipFill>
        <p:spPr>
          <a:xfrm>
            <a:off x="4502700" y="267900"/>
            <a:ext cx="4246752" cy="4570799"/>
          </a:xfrm>
          <a:prstGeom prst="rect">
            <a:avLst/>
          </a:prstGeom>
          <a:noFill/>
          <a:ln>
            <a:noFill/>
          </a:ln>
        </p:spPr>
      </p:pic>
      <p:sp>
        <p:nvSpPr>
          <p:cNvPr id="967" name="Google Shape;967;p9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MPD-FXT: v</a:t>
            </a:r>
            <a:r>
              <a:rPr lang="en" baseline="-25000"/>
              <a:t>2</a:t>
            </a:r>
            <a:r>
              <a:rPr lang="en"/>
              <a:t> for π-</a:t>
            </a:r>
            <a:endParaRPr/>
          </a:p>
        </p:txBody>
      </p:sp>
      <p:sp>
        <p:nvSpPr>
          <p:cNvPr id="968" name="Google Shape;968;p90"/>
          <p:cNvSpPr txBox="1"/>
          <p:nvPr/>
        </p:nvSpPr>
        <p:spPr>
          <a:xfrm>
            <a:off x="1498650" y="4688900"/>
            <a:ext cx="6146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v</a:t>
            </a:r>
            <a:r>
              <a:rPr lang="en" baseline="-25000"/>
              <a:t>2</a:t>
            </a:r>
            <a:r>
              <a:rPr lang="en"/>
              <a:t> is consistent with model signal for y &lt; 0</a:t>
            </a:r>
            <a:r>
              <a:rPr lang="en">
                <a:solidFill>
                  <a:schemeClr val="dk1"/>
                </a:solidFill>
              </a:rPr>
              <a:t>; We need more statistics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91"/>
          <p:cNvSpPr txBox="1">
            <a:spLocks noGrp="1"/>
          </p:cNvSpPr>
          <p:nvPr>
            <p:ph type="ctrTitle"/>
          </p:nvPr>
        </p:nvSpPr>
        <p:spPr>
          <a:xfrm>
            <a:off x="457200" y="249325"/>
            <a:ext cx="8229600" cy="72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500"/>
              <a:t> Anisotropic transverse flow</a:t>
            </a:r>
            <a:br>
              <a:rPr lang="en" sz="2500">
                <a:solidFill>
                  <a:schemeClr val="dk1"/>
                </a:solidFill>
              </a:rPr>
            </a:br>
            <a:endParaRPr sz="2500">
              <a:solidFill>
                <a:schemeClr val="dk1"/>
              </a:solidFill>
            </a:endParaRPr>
          </a:p>
        </p:txBody>
      </p:sp>
      <p:pic>
        <p:nvPicPr>
          <p:cNvPr id="974" name="Google Shape;974;p91" descr="E\frac{d^3N}{d^3p}=\frac{1}{2\pi}\frac{d^2N}{p_Tdp_Tdy}(1+\sum_{n=1}^{\infty}2v_n\cos(n(\phi-\Psi_{RP})))" title="MathEquation,#000000"/>
          <p:cNvPicPr preferRelativeResize="0"/>
          <p:nvPr/>
        </p:nvPicPr>
        <p:blipFill>
          <a:blip r:embed="rId3">
            <a:alphaModFix/>
          </a:blip>
          <a:stretch>
            <a:fillRect/>
          </a:stretch>
        </p:blipFill>
        <p:spPr>
          <a:xfrm>
            <a:off x="2062287" y="1325883"/>
            <a:ext cx="4789714" cy="419100"/>
          </a:xfrm>
          <a:prstGeom prst="rect">
            <a:avLst/>
          </a:prstGeom>
          <a:noFill/>
          <a:ln>
            <a:noFill/>
          </a:ln>
        </p:spPr>
      </p:pic>
      <p:pic>
        <p:nvPicPr>
          <p:cNvPr id="975" name="Google Shape;975;p91" descr="v_n=\langle \cos(n(\phi-\Psi_{RP}))\rangle" title="MathEquation,#000000"/>
          <p:cNvPicPr preferRelativeResize="0"/>
          <p:nvPr/>
        </p:nvPicPr>
        <p:blipFill>
          <a:blip r:embed="rId4">
            <a:alphaModFix/>
          </a:blip>
          <a:stretch>
            <a:fillRect/>
          </a:stretch>
        </p:blipFill>
        <p:spPr>
          <a:xfrm>
            <a:off x="3327782" y="2033825"/>
            <a:ext cx="2276326" cy="264625"/>
          </a:xfrm>
          <a:prstGeom prst="rect">
            <a:avLst/>
          </a:prstGeom>
          <a:noFill/>
          <a:ln>
            <a:noFill/>
          </a:ln>
        </p:spPr>
      </p:pic>
      <p:sp>
        <p:nvSpPr>
          <p:cNvPr id="976" name="Google Shape;976;p91"/>
          <p:cNvSpPr txBox="1"/>
          <p:nvPr/>
        </p:nvSpPr>
        <p:spPr>
          <a:xfrm>
            <a:off x="990600" y="621550"/>
            <a:ext cx="7177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a:solidFill>
                  <a:schemeClr val="dk1"/>
                </a:solidFill>
              </a:rPr>
              <a:t>Spatial asymmetry of energy distribution at the initial state is transformed, through the strong interaction, into momentum anisotropy of the produced particles.</a:t>
            </a:r>
            <a:endParaRPr/>
          </a:p>
        </p:txBody>
      </p:sp>
      <p:grpSp>
        <p:nvGrpSpPr>
          <p:cNvPr id="977" name="Google Shape;977;p91"/>
          <p:cNvGrpSpPr/>
          <p:nvPr/>
        </p:nvGrpSpPr>
        <p:grpSpPr>
          <a:xfrm>
            <a:off x="1184982" y="3206707"/>
            <a:ext cx="3053018" cy="1707240"/>
            <a:chOff x="1018850" y="2444775"/>
            <a:chExt cx="3256900" cy="1821250"/>
          </a:xfrm>
        </p:grpSpPr>
        <p:pic>
          <p:nvPicPr>
            <p:cNvPr id="978" name="Google Shape;978;p91"/>
            <p:cNvPicPr preferRelativeResize="0"/>
            <p:nvPr/>
          </p:nvPicPr>
          <p:blipFill>
            <a:blip r:embed="rId5">
              <a:alphaModFix/>
            </a:blip>
            <a:stretch>
              <a:fillRect/>
            </a:stretch>
          </p:blipFill>
          <p:spPr>
            <a:xfrm>
              <a:off x="1018850" y="2444775"/>
              <a:ext cx="3256900" cy="1821250"/>
            </a:xfrm>
            <a:prstGeom prst="rect">
              <a:avLst/>
            </a:prstGeom>
            <a:noFill/>
            <a:ln>
              <a:noFill/>
            </a:ln>
          </p:spPr>
        </p:pic>
        <p:sp>
          <p:nvSpPr>
            <p:cNvPr id="979" name="Google Shape;979;p91"/>
            <p:cNvSpPr/>
            <p:nvPr/>
          </p:nvSpPr>
          <p:spPr>
            <a:xfrm>
              <a:off x="1119216" y="2493975"/>
              <a:ext cx="238800" cy="27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91"/>
          <p:cNvGrpSpPr/>
          <p:nvPr/>
        </p:nvGrpSpPr>
        <p:grpSpPr>
          <a:xfrm>
            <a:off x="5109517" y="3282388"/>
            <a:ext cx="2829134" cy="1625539"/>
            <a:chOff x="5109517" y="3282388"/>
            <a:chExt cx="2829134" cy="1625539"/>
          </a:xfrm>
        </p:grpSpPr>
        <p:pic>
          <p:nvPicPr>
            <p:cNvPr id="981" name="Google Shape;981;p91"/>
            <p:cNvPicPr preferRelativeResize="0"/>
            <p:nvPr/>
          </p:nvPicPr>
          <p:blipFill>
            <a:blip r:embed="rId6">
              <a:alphaModFix/>
            </a:blip>
            <a:stretch>
              <a:fillRect/>
            </a:stretch>
          </p:blipFill>
          <p:spPr>
            <a:xfrm>
              <a:off x="5112998" y="3282388"/>
              <a:ext cx="2825652" cy="1625539"/>
            </a:xfrm>
            <a:prstGeom prst="rect">
              <a:avLst/>
            </a:prstGeom>
            <a:noFill/>
            <a:ln>
              <a:noFill/>
            </a:ln>
          </p:spPr>
        </p:pic>
        <p:sp>
          <p:nvSpPr>
            <p:cNvPr id="982" name="Google Shape;982;p91"/>
            <p:cNvSpPr/>
            <p:nvPr/>
          </p:nvSpPr>
          <p:spPr>
            <a:xfrm>
              <a:off x="5109517" y="3324214"/>
              <a:ext cx="223800" cy="26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91"/>
          <p:cNvSpPr txBox="1"/>
          <p:nvPr/>
        </p:nvSpPr>
        <p:spPr>
          <a:xfrm>
            <a:off x="395350" y="2450350"/>
            <a:ext cx="8229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a:solidFill>
                  <a:schemeClr val="dk1"/>
                </a:solidFill>
              </a:rPr>
              <a:t>In the experiment reaction plane angle </a:t>
            </a:r>
            <a:r>
              <a:rPr lang="en" sz="1800">
                <a:solidFill>
                  <a:schemeClr val="dk1"/>
                </a:solidFill>
                <a:latin typeface="Times New Roman"/>
                <a:ea typeface="Times New Roman"/>
                <a:cs typeface="Times New Roman"/>
                <a:sym typeface="Times New Roman"/>
              </a:rPr>
              <a:t>Ψ</a:t>
            </a:r>
            <a:r>
              <a:rPr lang="en" baseline="-25000">
                <a:solidFill>
                  <a:schemeClr val="dk1"/>
                </a:solidFill>
              </a:rPr>
              <a:t>RP</a:t>
            </a:r>
            <a:r>
              <a:rPr lang="en">
                <a:solidFill>
                  <a:schemeClr val="dk1"/>
                </a:solidFill>
              </a:rPr>
              <a:t> can be approximated by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participant </a:t>
            </a:r>
            <a:r>
              <a:rPr lang="en" sz="1800">
                <a:solidFill>
                  <a:schemeClr val="dk1"/>
                </a:solidFill>
                <a:latin typeface="Times New Roman"/>
                <a:ea typeface="Times New Roman"/>
                <a:cs typeface="Times New Roman"/>
                <a:sym typeface="Times New Roman"/>
              </a:rPr>
              <a:t>Ψ</a:t>
            </a:r>
            <a:r>
              <a:rPr lang="en" baseline="-25000">
                <a:solidFill>
                  <a:schemeClr val="dk1"/>
                </a:solidFill>
              </a:rPr>
              <a:t>PP </a:t>
            </a:r>
            <a:r>
              <a:rPr lang="en">
                <a:solidFill>
                  <a:schemeClr val="dk1"/>
                </a:solidFill>
              </a:rPr>
              <a:t>or spectator </a:t>
            </a:r>
            <a:r>
              <a:rPr lang="en" sz="1800">
                <a:solidFill>
                  <a:schemeClr val="dk1"/>
                </a:solidFill>
                <a:latin typeface="Times New Roman"/>
                <a:ea typeface="Times New Roman"/>
                <a:cs typeface="Times New Roman"/>
                <a:sym typeface="Times New Roman"/>
              </a:rPr>
              <a:t>Ψ</a:t>
            </a:r>
            <a:r>
              <a:rPr lang="en" baseline="-25000">
                <a:solidFill>
                  <a:schemeClr val="dk1"/>
                </a:solidFill>
              </a:rPr>
              <a:t>SP</a:t>
            </a:r>
            <a:r>
              <a:rPr lang="en">
                <a:solidFill>
                  <a:schemeClr val="dk1"/>
                </a:solidFill>
              </a:rPr>
              <a:t> symmetry planes. </a:t>
            </a:r>
            <a:endParaRPr/>
          </a:p>
        </p:txBody>
      </p:sp>
      <p:sp>
        <p:nvSpPr>
          <p:cNvPr id="984" name="Google Shape;984;p91"/>
          <p:cNvSpPr/>
          <p:nvPr/>
        </p:nvSpPr>
        <p:spPr>
          <a:xfrm>
            <a:off x="4378150" y="1713575"/>
            <a:ext cx="255000" cy="320100"/>
          </a:xfrm>
          <a:prstGeom prst="down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5" name="Google Shape;985;p91"/>
          <p:cNvPicPr preferRelativeResize="0"/>
          <p:nvPr/>
        </p:nvPicPr>
        <p:blipFill>
          <a:blip r:embed="rId7">
            <a:alphaModFix/>
          </a:blip>
          <a:stretch>
            <a:fillRect/>
          </a:stretch>
        </p:blipFill>
        <p:spPr>
          <a:xfrm>
            <a:off x="7786275" y="0"/>
            <a:ext cx="1357725" cy="7795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92"/>
          <p:cNvSpPr txBox="1">
            <a:spLocks noGrp="1"/>
          </p:cNvSpPr>
          <p:nvPr>
            <p:ph type="title"/>
          </p:nvPr>
        </p:nvSpPr>
        <p:spPr>
          <a:xfrm>
            <a:off x="208344" y="25241"/>
            <a:ext cx="8690100" cy="617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 sz="2500"/>
              <a:t>Anisotropic transverse flow in heavy-ion collisions at Nuclotron-NICA energies</a:t>
            </a:r>
            <a:endParaRPr sz="2500"/>
          </a:p>
        </p:txBody>
      </p:sp>
      <p:pic>
        <p:nvPicPr>
          <p:cNvPr id="991" name="Google Shape;991;p92"/>
          <p:cNvPicPr preferRelativeResize="0"/>
          <p:nvPr/>
        </p:nvPicPr>
        <p:blipFill rotWithShape="1">
          <a:blip r:embed="rId3">
            <a:alphaModFix/>
          </a:blip>
          <a:srcRect/>
          <a:stretch/>
        </p:blipFill>
        <p:spPr>
          <a:xfrm>
            <a:off x="152400" y="901902"/>
            <a:ext cx="3086100" cy="3881629"/>
          </a:xfrm>
          <a:prstGeom prst="rect">
            <a:avLst/>
          </a:prstGeom>
          <a:noFill/>
          <a:ln>
            <a:noFill/>
          </a:ln>
        </p:spPr>
      </p:pic>
      <p:cxnSp>
        <p:nvCxnSpPr>
          <p:cNvPr id="992" name="Google Shape;992;p92"/>
          <p:cNvCxnSpPr/>
          <p:nvPr/>
        </p:nvCxnSpPr>
        <p:spPr>
          <a:xfrm rot="10800000">
            <a:off x="1267458" y="2571750"/>
            <a:ext cx="946200" cy="0"/>
          </a:xfrm>
          <a:prstGeom prst="straightConnector1">
            <a:avLst/>
          </a:prstGeom>
          <a:noFill/>
          <a:ln w="57150" cap="flat" cmpd="sng">
            <a:solidFill>
              <a:srgbClr val="385623"/>
            </a:solidFill>
            <a:prstDash val="solid"/>
            <a:miter lim="800000"/>
            <a:headEnd type="none" w="sm" len="sm"/>
            <a:tailEnd type="none" w="sm" len="sm"/>
          </a:ln>
        </p:spPr>
      </p:cxnSp>
      <p:cxnSp>
        <p:nvCxnSpPr>
          <p:cNvPr id="993" name="Google Shape;993;p92"/>
          <p:cNvCxnSpPr/>
          <p:nvPr/>
        </p:nvCxnSpPr>
        <p:spPr>
          <a:xfrm rot="10800000">
            <a:off x="721975" y="2571750"/>
            <a:ext cx="432600" cy="0"/>
          </a:xfrm>
          <a:prstGeom prst="straightConnector1">
            <a:avLst/>
          </a:prstGeom>
          <a:noFill/>
          <a:ln w="57150" cap="flat" cmpd="sng">
            <a:solidFill>
              <a:srgbClr val="C00000"/>
            </a:solidFill>
            <a:prstDash val="solid"/>
            <a:miter lim="800000"/>
            <a:headEnd type="none" w="sm" len="sm"/>
            <a:tailEnd type="none" w="sm" len="sm"/>
          </a:ln>
        </p:spPr>
      </p:cxnSp>
      <p:sp>
        <p:nvSpPr>
          <p:cNvPr id="994" name="Google Shape;994;p92"/>
          <p:cNvSpPr txBox="1"/>
          <p:nvPr/>
        </p:nvSpPr>
        <p:spPr>
          <a:xfrm>
            <a:off x="1531774" y="2548334"/>
            <a:ext cx="4524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rgbClr val="385623"/>
                </a:solidFill>
                <a:latin typeface="Calibri"/>
                <a:ea typeface="Calibri"/>
                <a:cs typeface="Calibri"/>
                <a:sym typeface="Calibri"/>
              </a:rPr>
              <a:t>MPD</a:t>
            </a:r>
            <a:endParaRPr sz="1200" b="1">
              <a:solidFill>
                <a:srgbClr val="385623"/>
              </a:solidFill>
              <a:latin typeface="Calibri"/>
              <a:ea typeface="Calibri"/>
              <a:cs typeface="Calibri"/>
              <a:sym typeface="Calibri"/>
            </a:endParaRPr>
          </a:p>
        </p:txBody>
      </p:sp>
      <p:sp>
        <p:nvSpPr>
          <p:cNvPr id="995" name="Google Shape;995;p92"/>
          <p:cNvSpPr txBox="1"/>
          <p:nvPr/>
        </p:nvSpPr>
        <p:spPr>
          <a:xfrm>
            <a:off x="595861" y="2548334"/>
            <a:ext cx="5991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rgbClr val="C00000"/>
                </a:solidFill>
                <a:latin typeface="Calibri"/>
                <a:ea typeface="Calibri"/>
                <a:cs typeface="Calibri"/>
                <a:sym typeface="Calibri"/>
              </a:rPr>
              <a:t>BM@N</a:t>
            </a:r>
            <a:endParaRPr sz="1200" b="1">
              <a:solidFill>
                <a:srgbClr val="C00000"/>
              </a:solidFill>
              <a:latin typeface="Calibri"/>
              <a:ea typeface="Calibri"/>
              <a:cs typeface="Calibri"/>
              <a:sym typeface="Calibri"/>
            </a:endParaRPr>
          </a:p>
        </p:txBody>
      </p:sp>
      <p:sp>
        <p:nvSpPr>
          <p:cNvPr id="996" name="Google Shape;996;p92"/>
          <p:cNvSpPr/>
          <p:nvPr/>
        </p:nvSpPr>
        <p:spPr>
          <a:xfrm>
            <a:off x="105237" y="4860220"/>
            <a:ext cx="3828900" cy="230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a:solidFill>
                  <a:schemeClr val="dk1"/>
                </a:solidFill>
                <a:latin typeface="Calibri"/>
                <a:ea typeface="Calibri"/>
                <a:cs typeface="Calibri"/>
                <a:sym typeface="Calibri"/>
              </a:rPr>
              <a:t>M. Abdallah et al. [STAR Collaboration] 2108.00908 [nucl-ex]</a:t>
            </a:r>
            <a:endParaRPr sz="1100"/>
          </a:p>
        </p:txBody>
      </p:sp>
      <p:sp>
        <p:nvSpPr>
          <p:cNvPr id="997" name="Google Shape;997;p92"/>
          <p:cNvSpPr txBox="1"/>
          <p:nvPr/>
        </p:nvSpPr>
        <p:spPr>
          <a:xfrm>
            <a:off x="1107233" y="2548427"/>
            <a:ext cx="441600" cy="253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accent1"/>
                </a:solidFill>
                <a:latin typeface="Calibri"/>
                <a:ea typeface="Calibri"/>
                <a:cs typeface="Calibri"/>
                <a:sym typeface="Calibri"/>
              </a:rPr>
              <a:t>CBM</a:t>
            </a:r>
            <a:endParaRPr sz="1200" b="1">
              <a:solidFill>
                <a:schemeClr val="accent1"/>
              </a:solidFill>
              <a:latin typeface="Calibri"/>
              <a:ea typeface="Calibri"/>
              <a:cs typeface="Calibri"/>
              <a:sym typeface="Calibri"/>
            </a:endParaRPr>
          </a:p>
        </p:txBody>
      </p:sp>
      <p:cxnSp>
        <p:nvCxnSpPr>
          <p:cNvPr id="998" name="Google Shape;998;p92"/>
          <p:cNvCxnSpPr/>
          <p:nvPr/>
        </p:nvCxnSpPr>
        <p:spPr>
          <a:xfrm rot="10800000">
            <a:off x="985200" y="2472238"/>
            <a:ext cx="462600" cy="0"/>
          </a:xfrm>
          <a:prstGeom prst="straightConnector1">
            <a:avLst/>
          </a:prstGeom>
          <a:noFill/>
          <a:ln w="57150" cap="flat" cmpd="sng">
            <a:solidFill>
              <a:schemeClr val="accent1"/>
            </a:solidFill>
            <a:prstDash val="solid"/>
            <a:miter lim="800000"/>
            <a:headEnd type="none" w="sm" len="sm"/>
            <a:tailEnd type="none" w="sm" len="sm"/>
          </a:ln>
        </p:spPr>
      </p:cxnSp>
      <p:sp>
        <p:nvSpPr>
          <p:cNvPr id="999" name="Google Shape;999;p92"/>
          <p:cNvSpPr txBox="1"/>
          <p:nvPr/>
        </p:nvSpPr>
        <p:spPr>
          <a:xfrm>
            <a:off x="3513575" y="754775"/>
            <a:ext cx="527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00" name="Google Shape;1000;p92"/>
          <p:cNvSpPr txBox="1"/>
          <p:nvPr/>
        </p:nvSpPr>
        <p:spPr>
          <a:xfrm>
            <a:off x="3409475" y="815500"/>
            <a:ext cx="54537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Strong energy dependence of d</a:t>
            </a:r>
            <a:r>
              <a:rPr lang="en" i="1"/>
              <a:t>v</a:t>
            </a:r>
            <a:r>
              <a:rPr lang="en" i="1" baseline="-25000"/>
              <a:t>1</a:t>
            </a:r>
            <a:r>
              <a:rPr lang="en"/>
              <a:t>/d</a:t>
            </a:r>
            <a:r>
              <a:rPr lang="en" i="1"/>
              <a:t>y</a:t>
            </a:r>
            <a:r>
              <a:rPr lang="en"/>
              <a:t> and </a:t>
            </a:r>
            <a:r>
              <a:rPr lang="en" i="1"/>
              <a:t>v</a:t>
            </a:r>
            <a:r>
              <a:rPr lang="en" i="1" baseline="-25000"/>
              <a:t>2</a:t>
            </a:r>
            <a:r>
              <a:rPr lang="en"/>
              <a:t> at SNN  =4-11 GeV.</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Anisotropic flow at FAIR/NICA energies is a delicate balance between:</a:t>
            </a:r>
            <a:endParaRPr/>
          </a:p>
          <a:p>
            <a:pPr marL="457200" lvl="0" indent="-317500" algn="l" rtl="0">
              <a:spcBef>
                <a:spcPts val="0"/>
              </a:spcBef>
              <a:spcAft>
                <a:spcPts val="0"/>
              </a:spcAft>
              <a:buSzPts val="1400"/>
              <a:buChar char="●"/>
            </a:pPr>
            <a:r>
              <a:rPr lang="en"/>
              <a:t>The ability of pressure developed early in the reaction zone and</a:t>
            </a:r>
            <a:endParaRPr/>
          </a:p>
          <a:p>
            <a:pPr marL="457200" lvl="0" indent="-317500" algn="l" rtl="0">
              <a:spcBef>
                <a:spcPts val="0"/>
              </a:spcBef>
              <a:spcAft>
                <a:spcPts val="0"/>
              </a:spcAft>
              <a:buSzPts val="1400"/>
              <a:buChar char="●"/>
            </a:pPr>
            <a:r>
              <a:rPr lang="en"/>
              <a:t>Long passage time (strong shadowing by spectators).</a:t>
            </a:r>
            <a:endParaRPr/>
          </a:p>
          <a:p>
            <a:pPr marL="0" lvl="0" indent="0" algn="l" rtl="0">
              <a:spcBef>
                <a:spcPts val="0"/>
              </a:spcBef>
              <a:spcAft>
                <a:spcPts val="0"/>
              </a:spcAft>
              <a:buNone/>
            </a:pPr>
            <a:endParaRPr/>
          </a:p>
          <a:p>
            <a:pPr marL="0" lvl="0" indent="0" algn="l" rtl="0">
              <a:spcBef>
                <a:spcPts val="0"/>
              </a:spcBef>
              <a:spcAft>
                <a:spcPts val="0"/>
              </a:spcAft>
              <a:buNone/>
            </a:pPr>
            <a:r>
              <a:rPr lang="en"/>
              <a:t>Differential flow measurements </a:t>
            </a:r>
            <a:r>
              <a:rPr lang="en" i="1"/>
              <a:t>v</a:t>
            </a:r>
            <a:r>
              <a:rPr lang="en" i="1" baseline="-25000"/>
              <a:t>n</a:t>
            </a:r>
            <a:r>
              <a:rPr lang="en"/>
              <a:t>( SNN , centrality, pid, </a:t>
            </a:r>
            <a:r>
              <a:rPr lang="en" i="1"/>
              <a:t>p</a:t>
            </a:r>
            <a:r>
              <a:rPr lang="en" i="1" baseline="-25000"/>
              <a:t>T</a:t>
            </a:r>
            <a:r>
              <a:rPr lang="en"/>
              <a:t>, </a:t>
            </a:r>
            <a:r>
              <a:rPr lang="en" i="1"/>
              <a:t>y</a:t>
            </a:r>
            <a:r>
              <a:rPr lang="en"/>
              <a:t>) will help to study:</a:t>
            </a:r>
            <a:endParaRPr/>
          </a:p>
          <a:p>
            <a:pPr marL="457200" lvl="0" indent="-317500" algn="l" rtl="0">
              <a:spcBef>
                <a:spcPts val="0"/>
              </a:spcBef>
              <a:spcAft>
                <a:spcPts val="0"/>
              </a:spcAft>
              <a:buSzPts val="1400"/>
              <a:buChar char="●"/>
            </a:pPr>
            <a:r>
              <a:rPr lang="en"/>
              <a:t>effects of collective (radial) expansion on anisotropic flow</a:t>
            </a:r>
            <a:endParaRPr/>
          </a:p>
          <a:p>
            <a:pPr marL="457200" lvl="0" indent="-317500" algn="l" rtl="0">
              <a:spcBef>
                <a:spcPts val="0"/>
              </a:spcBef>
              <a:spcAft>
                <a:spcPts val="0"/>
              </a:spcAft>
              <a:buSzPts val="1400"/>
              <a:buChar char="●"/>
            </a:pPr>
            <a:r>
              <a:rPr lang="en"/>
              <a:t>interaction between collision spectators and produced matter</a:t>
            </a:r>
            <a:endParaRPr/>
          </a:p>
          <a:p>
            <a:pPr marL="457200" lvl="0" indent="-317500" algn="l" rtl="0">
              <a:spcBef>
                <a:spcPts val="0"/>
              </a:spcBef>
              <a:spcAft>
                <a:spcPts val="0"/>
              </a:spcAft>
              <a:buSzPts val="1400"/>
              <a:buChar char="●"/>
            </a:pPr>
            <a:r>
              <a:rPr lang="en"/>
              <a:t>baryon number transport</a:t>
            </a:r>
            <a:endParaRPr/>
          </a:p>
          <a:p>
            <a:pPr marL="45720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Several experiments (MPD, BM@N, STAR FXT, CBM, HADES, NA61/SHINE) aim to study properties of the strongly-interacted matter in this energy region.</a:t>
            </a:r>
            <a:endParaRPr/>
          </a:p>
          <a:p>
            <a:pPr marL="0" lvl="0" indent="0" algn="l" rtl="0">
              <a:spcBef>
                <a:spcPts val="0"/>
              </a:spcBef>
              <a:spcAft>
                <a:spcPts val="0"/>
              </a:spcAft>
              <a:buNone/>
            </a:pPr>
            <a:endParaRPr/>
          </a:p>
        </p:txBody>
      </p:sp>
      <p:pic>
        <p:nvPicPr>
          <p:cNvPr id="1001" name="Google Shape;1001;p92"/>
          <p:cNvPicPr preferRelativeResize="0"/>
          <p:nvPr/>
        </p:nvPicPr>
        <p:blipFill>
          <a:blip r:embed="rId4">
            <a:alphaModFix/>
          </a:blip>
          <a:stretch>
            <a:fillRect/>
          </a:stretch>
        </p:blipFill>
        <p:spPr>
          <a:xfrm>
            <a:off x="7171225" y="872211"/>
            <a:ext cx="432600" cy="265075"/>
          </a:xfrm>
          <a:prstGeom prst="rect">
            <a:avLst/>
          </a:prstGeom>
          <a:noFill/>
          <a:ln>
            <a:noFill/>
          </a:ln>
        </p:spPr>
      </p:pic>
      <p:pic>
        <p:nvPicPr>
          <p:cNvPr id="1002" name="Google Shape;1002;p92"/>
          <p:cNvPicPr preferRelativeResize="0"/>
          <p:nvPr/>
        </p:nvPicPr>
        <p:blipFill>
          <a:blip r:embed="rId4">
            <a:alphaModFix/>
          </a:blip>
          <a:stretch>
            <a:fillRect/>
          </a:stretch>
        </p:blipFill>
        <p:spPr>
          <a:xfrm>
            <a:off x="6213544" y="2573300"/>
            <a:ext cx="432600" cy="265075"/>
          </a:xfrm>
          <a:prstGeom prst="rect">
            <a:avLst/>
          </a:prstGeom>
          <a:noFill/>
          <a:ln>
            <a:noFill/>
          </a:ln>
        </p:spPr>
      </p:pic>
      <p:pic>
        <p:nvPicPr>
          <p:cNvPr id="1003" name="Google Shape;1003;p92"/>
          <p:cNvPicPr preferRelativeResize="0"/>
          <p:nvPr/>
        </p:nvPicPr>
        <p:blipFill>
          <a:blip r:embed="rId5">
            <a:alphaModFix/>
          </a:blip>
          <a:stretch>
            <a:fillRect/>
          </a:stretch>
        </p:blipFill>
        <p:spPr>
          <a:xfrm>
            <a:off x="8050375" y="286125"/>
            <a:ext cx="1020775" cy="58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p:nvPr/>
        </p:nvSpPr>
        <p:spPr>
          <a:xfrm>
            <a:off x="558825" y="693425"/>
            <a:ext cx="8025300" cy="31524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7"/>
          <p:cNvSpPr txBox="1"/>
          <p:nvPr/>
        </p:nvSpPr>
        <p:spPr>
          <a:xfrm>
            <a:off x="0" y="0"/>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t>Simplified MC sampling for hadron calorimeters</a:t>
            </a:r>
            <a:endParaRPr sz="3000"/>
          </a:p>
        </p:txBody>
      </p:sp>
      <p:grpSp>
        <p:nvGrpSpPr>
          <p:cNvPr id="161" name="Google Shape;161;p27"/>
          <p:cNvGrpSpPr/>
          <p:nvPr/>
        </p:nvGrpSpPr>
        <p:grpSpPr>
          <a:xfrm>
            <a:off x="613270" y="738897"/>
            <a:ext cx="7917467" cy="3044432"/>
            <a:chOff x="613270" y="738897"/>
            <a:chExt cx="7917467" cy="3044432"/>
          </a:xfrm>
        </p:grpSpPr>
        <p:grpSp>
          <p:nvGrpSpPr>
            <p:cNvPr id="162" name="Google Shape;162;p27"/>
            <p:cNvGrpSpPr/>
            <p:nvPr/>
          </p:nvGrpSpPr>
          <p:grpSpPr>
            <a:xfrm>
              <a:off x="613270" y="738897"/>
              <a:ext cx="3993996" cy="3044432"/>
              <a:chOff x="162500" y="786225"/>
              <a:chExt cx="3653825" cy="2563300"/>
            </a:xfrm>
          </p:grpSpPr>
          <p:pic>
            <p:nvPicPr>
              <p:cNvPr id="163" name="Google Shape;163;p27"/>
              <p:cNvPicPr preferRelativeResize="0"/>
              <p:nvPr/>
            </p:nvPicPr>
            <p:blipFill rotWithShape="1">
              <a:blip r:embed="rId3">
                <a:alphaModFix/>
              </a:blip>
              <a:srcRect b="34674"/>
              <a:stretch/>
            </p:blipFill>
            <p:spPr>
              <a:xfrm>
                <a:off x="162500" y="786225"/>
                <a:ext cx="3653825" cy="2192875"/>
              </a:xfrm>
              <a:prstGeom prst="rect">
                <a:avLst/>
              </a:prstGeom>
              <a:noFill/>
              <a:ln>
                <a:noFill/>
              </a:ln>
            </p:spPr>
          </p:pic>
          <p:sp>
            <p:nvSpPr>
              <p:cNvPr id="164" name="Google Shape;164;p27"/>
              <p:cNvSpPr/>
              <p:nvPr/>
            </p:nvSpPr>
            <p:spPr>
              <a:xfrm>
                <a:off x="722781" y="988871"/>
                <a:ext cx="1797300" cy="43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7"/>
              <p:cNvSpPr txBox="1"/>
              <p:nvPr/>
            </p:nvSpPr>
            <p:spPr>
              <a:xfrm>
                <a:off x="774927" y="1012521"/>
                <a:ext cx="1860600" cy="77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     Gauss(</a:t>
                </a:r>
                <a:r>
                  <a:rPr lang="en" sz="800">
                    <a:solidFill>
                      <a:srgbClr val="000000"/>
                    </a:solidFill>
                  </a:rPr>
                  <a:t>𝜇, k</a:t>
                </a:r>
                <a:r>
                  <a:rPr lang="en" sz="800"/>
                  <a:t>) + f/</a:t>
                </a:r>
                <a:r>
                  <a:rPr lang="en" sz="800">
                    <a:solidFill>
                      <a:srgbClr val="000000"/>
                    </a:solidFill>
                  </a:rPr>
                  <a:t>N</a:t>
                </a:r>
                <a:r>
                  <a:rPr lang="en" sz="800" baseline="-25000">
                    <a:solidFill>
                      <a:srgbClr val="000000"/>
                    </a:solidFill>
                  </a:rPr>
                  <a:t>spec</a:t>
                </a:r>
                <a:endParaRPr sz="800"/>
              </a:p>
              <a:p>
                <a:pPr marL="0" lvl="0" indent="0" algn="l" rtl="0">
                  <a:spcBef>
                    <a:spcPts val="0"/>
                  </a:spcBef>
                  <a:spcAft>
                    <a:spcPts val="0"/>
                  </a:spcAft>
                  <a:buNone/>
                </a:pPr>
                <a:r>
                  <a:rPr lang="en" sz="800"/>
                  <a:t>N</a:t>
                </a:r>
                <a:r>
                  <a:rPr lang="en" sz="800" baseline="-25000"/>
                  <a:t>spec</a:t>
                </a:r>
                <a:r>
                  <a:rPr lang="en" sz="800"/>
                  <a:t>                               E</a:t>
                </a:r>
                <a:r>
                  <a:rPr lang="en" sz="800" baseline="-25000"/>
                  <a:t>PSD</a:t>
                </a:r>
                <a:endParaRPr sz="800" baseline="-25000"/>
              </a:p>
              <a:p>
                <a:pPr marL="0" lvl="0" indent="0" algn="l" rtl="0">
                  <a:spcBef>
                    <a:spcPts val="0"/>
                  </a:spcBef>
                  <a:spcAft>
                    <a:spcPts val="0"/>
                  </a:spcAft>
                  <a:buNone/>
                </a:pPr>
                <a:endParaRPr sz="800"/>
              </a:p>
              <a:p>
                <a:pPr marL="0" lvl="0" indent="0" algn="l" rtl="0">
                  <a:spcBef>
                    <a:spcPts val="0"/>
                  </a:spcBef>
                  <a:spcAft>
                    <a:spcPts val="0"/>
                  </a:spcAft>
                  <a:buNone/>
                </a:pPr>
                <a:r>
                  <a:rPr lang="en" sz="800"/>
                  <a:t>𝜒</a:t>
                </a:r>
                <a:r>
                  <a:rPr lang="en" sz="800" baseline="30000"/>
                  <a:t>2</a:t>
                </a:r>
                <a:r>
                  <a:rPr lang="en" sz="800"/>
                  <a:t>/NDF=18.62</a:t>
                </a:r>
                <a:r>
                  <a:rPr lang="en" sz="800">
                    <a:solidFill>
                      <a:srgbClr val="000000"/>
                    </a:solidFill>
                  </a:rPr>
                  <a:t>, </a:t>
                </a:r>
                <a:r>
                  <a:rPr lang="en" sz="800"/>
                  <a:t>𝜇=9.46, k=9, f=130</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 sz="800"/>
                  <a:t>E</a:t>
                </a:r>
                <a:r>
                  <a:rPr lang="en" sz="800" baseline="-25000"/>
                  <a:t>min</a:t>
                </a:r>
                <a:r>
                  <a:rPr lang="en" sz="800"/>
                  <a:t>= 200 GeV, </a:t>
                </a:r>
                <a:r>
                  <a:rPr lang="en" sz="800">
                    <a:solidFill>
                      <a:srgbClr val="000000"/>
                    </a:solidFill>
                  </a:rPr>
                  <a:t>E</a:t>
                </a:r>
                <a:r>
                  <a:rPr lang="en" sz="800" baseline="-25000">
                    <a:solidFill>
                      <a:srgbClr val="000000"/>
                    </a:solidFill>
                  </a:rPr>
                  <a:t>max</a:t>
                </a:r>
                <a:r>
                  <a:rPr lang="en" sz="800"/>
                  <a:t>= 3000 GeV </a:t>
                </a:r>
                <a:endParaRPr sz="800"/>
              </a:p>
            </p:txBody>
          </p:sp>
          <p:sp>
            <p:nvSpPr>
              <p:cNvPr id="166" name="Google Shape;166;p27"/>
              <p:cNvSpPr txBox="1"/>
              <p:nvPr/>
            </p:nvSpPr>
            <p:spPr>
              <a:xfrm>
                <a:off x="779243" y="858536"/>
                <a:ext cx="1851900" cy="27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Pb+Pb @ 13</a:t>
                </a:r>
                <a:r>
                  <a:rPr lang="en" sz="900" b="1" i="1"/>
                  <a:t>A</a:t>
                </a:r>
                <a:r>
                  <a:rPr lang="en" sz="900" b="1"/>
                  <a:t> GeV/</a:t>
                </a:r>
                <a:r>
                  <a:rPr lang="en" sz="900" b="1" i="1"/>
                  <a:t>c</a:t>
                </a:r>
                <a:endParaRPr sz="900" b="1" i="1"/>
              </a:p>
            </p:txBody>
          </p:sp>
          <p:cxnSp>
            <p:nvCxnSpPr>
              <p:cNvPr id="167" name="Google Shape;167;p27"/>
              <p:cNvCxnSpPr/>
              <p:nvPr/>
            </p:nvCxnSpPr>
            <p:spPr>
              <a:xfrm>
                <a:off x="991481" y="1255743"/>
                <a:ext cx="807900" cy="4200"/>
              </a:xfrm>
              <a:prstGeom prst="straightConnector1">
                <a:avLst/>
              </a:prstGeom>
              <a:noFill/>
              <a:ln w="9525" cap="flat" cmpd="sng">
                <a:solidFill>
                  <a:srgbClr val="000000"/>
                </a:solidFill>
                <a:prstDash val="solid"/>
                <a:round/>
                <a:headEnd type="none" w="med" len="med"/>
                <a:tailEnd type="triangle" w="med" len="med"/>
              </a:ln>
            </p:spPr>
          </p:cxnSp>
          <p:pic>
            <p:nvPicPr>
              <p:cNvPr id="168" name="Google Shape;168;p27"/>
              <p:cNvPicPr preferRelativeResize="0"/>
              <p:nvPr/>
            </p:nvPicPr>
            <p:blipFill rotWithShape="1">
              <a:blip r:embed="rId3">
                <a:alphaModFix/>
              </a:blip>
              <a:srcRect t="90374"/>
              <a:stretch/>
            </p:blipFill>
            <p:spPr>
              <a:xfrm>
                <a:off x="162500" y="3026426"/>
                <a:ext cx="3653825" cy="323099"/>
              </a:xfrm>
              <a:prstGeom prst="rect">
                <a:avLst/>
              </a:prstGeom>
              <a:noFill/>
              <a:ln>
                <a:noFill/>
              </a:ln>
            </p:spPr>
          </p:pic>
        </p:grpSp>
        <p:grpSp>
          <p:nvGrpSpPr>
            <p:cNvPr id="169" name="Google Shape;169;p27"/>
            <p:cNvGrpSpPr/>
            <p:nvPr/>
          </p:nvGrpSpPr>
          <p:grpSpPr>
            <a:xfrm>
              <a:off x="4728188" y="738900"/>
              <a:ext cx="3802550" cy="2887975"/>
              <a:chOff x="4270750" y="628775"/>
              <a:chExt cx="3802550" cy="2887975"/>
            </a:xfrm>
          </p:grpSpPr>
          <p:sp>
            <p:nvSpPr>
              <p:cNvPr id="170" name="Google Shape;170;p27"/>
              <p:cNvSpPr/>
              <p:nvPr/>
            </p:nvSpPr>
            <p:spPr>
              <a:xfrm>
                <a:off x="5862138" y="2310080"/>
                <a:ext cx="1034100" cy="593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7"/>
              <p:cNvSpPr txBox="1"/>
              <p:nvPr/>
            </p:nvSpPr>
            <p:spPr>
              <a:xfrm>
                <a:off x="5117577" y="2325272"/>
                <a:ext cx="185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NA61/SHINE performance</a:t>
                </a:r>
                <a:endParaRPr sz="900" b="1"/>
              </a:p>
              <a:p>
                <a:pPr marL="0" lvl="0" indent="0" algn="l" rtl="0">
                  <a:spcBef>
                    <a:spcPts val="0"/>
                  </a:spcBef>
                  <a:spcAft>
                    <a:spcPts val="0"/>
                  </a:spcAft>
                  <a:buNone/>
                </a:pPr>
                <a:r>
                  <a:rPr lang="en" sz="900" b="1"/>
                  <a:t>Pb+Pb @ 13</a:t>
                </a:r>
                <a:r>
                  <a:rPr lang="en" sz="900" b="1" i="1"/>
                  <a:t>A</a:t>
                </a:r>
                <a:r>
                  <a:rPr lang="en" sz="900" b="1"/>
                  <a:t> GeV/</a:t>
                </a:r>
                <a:r>
                  <a:rPr lang="en" sz="900" b="1" i="1"/>
                  <a:t>c</a:t>
                </a:r>
                <a:endParaRPr sz="900" b="1" i="1"/>
              </a:p>
            </p:txBody>
          </p:sp>
          <p:pic>
            <p:nvPicPr>
              <p:cNvPr id="172" name="Google Shape;172;p27"/>
              <p:cNvPicPr preferRelativeResize="0"/>
              <p:nvPr/>
            </p:nvPicPr>
            <p:blipFill rotWithShape="1">
              <a:blip r:embed="rId4">
                <a:alphaModFix/>
              </a:blip>
              <a:srcRect b="29418"/>
              <a:stretch/>
            </p:blipFill>
            <p:spPr>
              <a:xfrm>
                <a:off x="4289525" y="628775"/>
                <a:ext cx="3783775" cy="2596950"/>
              </a:xfrm>
              <a:prstGeom prst="rect">
                <a:avLst/>
              </a:prstGeom>
              <a:noFill/>
              <a:ln>
                <a:noFill/>
              </a:ln>
            </p:spPr>
          </p:pic>
          <p:pic>
            <p:nvPicPr>
              <p:cNvPr id="173" name="Google Shape;173;p27"/>
              <p:cNvPicPr preferRelativeResize="0"/>
              <p:nvPr/>
            </p:nvPicPr>
            <p:blipFill rotWithShape="1">
              <a:blip r:embed="rId4">
                <a:alphaModFix/>
              </a:blip>
              <a:srcRect t="91776"/>
              <a:stretch/>
            </p:blipFill>
            <p:spPr>
              <a:xfrm>
                <a:off x="4270750" y="3214176"/>
                <a:ext cx="3783775" cy="302574"/>
              </a:xfrm>
              <a:prstGeom prst="rect">
                <a:avLst/>
              </a:prstGeom>
              <a:noFill/>
              <a:ln>
                <a:noFill/>
              </a:ln>
            </p:spPr>
          </p:pic>
        </p:grpSp>
        <p:sp>
          <p:nvSpPr>
            <p:cNvPr id="174" name="Google Shape;174;p27"/>
            <p:cNvSpPr txBox="1"/>
            <p:nvPr/>
          </p:nvSpPr>
          <p:spPr>
            <a:xfrm>
              <a:off x="5392339" y="1296552"/>
              <a:ext cx="1697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NA61/SHINE performance</a:t>
              </a:r>
              <a:endParaRPr sz="900" b="1"/>
            </a:p>
            <a:p>
              <a:pPr marL="0" lvl="0" indent="0" algn="l" rtl="0">
                <a:spcBef>
                  <a:spcPts val="0"/>
                </a:spcBef>
                <a:spcAft>
                  <a:spcPts val="0"/>
                </a:spcAft>
                <a:buNone/>
              </a:pPr>
              <a:r>
                <a:rPr lang="en" sz="900" b="1"/>
                <a:t>Pb+Pb @ 13</a:t>
              </a:r>
              <a:r>
                <a:rPr lang="en" sz="900" b="1" i="1"/>
                <a:t>A</a:t>
              </a:r>
              <a:r>
                <a:rPr lang="en" sz="900" b="1"/>
                <a:t> GeV/</a:t>
              </a:r>
              <a:r>
                <a:rPr lang="en" sz="900" b="1" i="1"/>
                <a:t>c</a:t>
              </a:r>
              <a:endParaRPr sz="900" b="1" i="1"/>
            </a:p>
          </p:txBody>
        </p:sp>
      </p:grpSp>
      <p:sp>
        <p:nvSpPr>
          <p:cNvPr id="175" name="Google Shape;175;p27"/>
          <p:cNvSpPr txBox="1"/>
          <p:nvPr/>
        </p:nvSpPr>
        <p:spPr>
          <a:xfrm>
            <a:off x="571000" y="3845700"/>
            <a:ext cx="82137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Simplified procedure for spectators energy is tested on NA61 data</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Gauss distribution can not reproduce energy distribution in the most central collisions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Possible improvements are now under investigation</a:t>
            </a:r>
            <a:endParaRPr/>
          </a:p>
        </p:txBody>
      </p:sp>
      <p:sp>
        <p:nvSpPr>
          <p:cNvPr id="176" name="Google Shape;176;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idx="4294967295"/>
          </p:nvPr>
        </p:nvSpPr>
        <p:spPr>
          <a:xfrm>
            <a:off x="457315" y="109676"/>
            <a:ext cx="8228400" cy="429300"/>
          </a:xfrm>
          <a:prstGeom prst="rect">
            <a:avLst/>
          </a:prstGeom>
          <a:noFill/>
          <a:ln>
            <a:noFill/>
          </a:ln>
        </p:spPr>
        <p:txBody>
          <a:bodyPr spcFirstLastPara="1" wrap="square" lIns="68575" tIns="34275" rIns="68575" bIns="34275" anchor="ctr" anchorCtr="0">
            <a:spAutoFit/>
          </a:bodyPr>
          <a:lstStyle/>
          <a:p>
            <a:pPr marL="0" lvl="0" indent="0" algn="ctr" rtl="0">
              <a:lnSpc>
                <a:spcPct val="90000"/>
              </a:lnSpc>
              <a:spcBef>
                <a:spcPts val="0"/>
              </a:spcBef>
              <a:spcAft>
                <a:spcPts val="0"/>
              </a:spcAft>
              <a:buClr>
                <a:schemeClr val="dk1"/>
              </a:buClr>
              <a:buSzPts val="2700"/>
              <a:buFont typeface="Calibri"/>
              <a:buNone/>
            </a:pPr>
            <a:r>
              <a:rPr lang="en" sz="2600" b="1">
                <a:latin typeface="Calibri"/>
                <a:ea typeface="Calibri"/>
                <a:cs typeface="Calibri"/>
                <a:sym typeface="Calibri"/>
              </a:rPr>
              <a:t>The Bayesian inversion method (Γ-fit): main assumptions</a:t>
            </a:r>
            <a:endParaRPr sz="2700"/>
          </a:p>
        </p:txBody>
      </p:sp>
      <p:sp>
        <p:nvSpPr>
          <p:cNvPr id="183" name="Google Shape;183;p28"/>
          <p:cNvSpPr txBox="1"/>
          <p:nvPr/>
        </p:nvSpPr>
        <p:spPr>
          <a:xfrm>
            <a:off x="285621" y="570523"/>
            <a:ext cx="4407000" cy="682800"/>
          </a:xfrm>
          <a:prstGeom prst="rect">
            <a:avLst/>
          </a:prstGeom>
          <a:noFill/>
          <a:ln>
            <a:noFill/>
          </a:ln>
        </p:spPr>
        <p:txBody>
          <a:bodyPr spcFirstLastPara="1" wrap="square" lIns="81625" tIns="40800" rIns="81625" bIns="40800" anchor="t" anchorCtr="0">
            <a:spAutoFit/>
          </a:bodyPr>
          <a:lstStyle/>
          <a:p>
            <a:pPr marL="0" marR="0" lvl="0" indent="0" algn="l" rtl="0">
              <a:lnSpc>
                <a:spcPct val="150000"/>
              </a:lnSpc>
              <a:spcBef>
                <a:spcPts val="0"/>
              </a:spcBef>
              <a:spcAft>
                <a:spcPts val="0"/>
              </a:spcAft>
              <a:buNone/>
            </a:pPr>
            <a:r>
              <a:rPr lang="en" sz="1400">
                <a:solidFill>
                  <a:schemeClr val="dk1"/>
                </a:solidFill>
                <a:latin typeface="Calibri"/>
                <a:ea typeface="Calibri"/>
                <a:cs typeface="Calibri"/>
                <a:sym typeface="Calibri"/>
              </a:rPr>
              <a:t>Relation between multiplicity N</a:t>
            </a:r>
            <a:r>
              <a:rPr lang="en" sz="1400" baseline="-25000">
                <a:solidFill>
                  <a:schemeClr val="dk1"/>
                </a:solidFill>
                <a:latin typeface="Calibri"/>
                <a:ea typeface="Calibri"/>
                <a:cs typeface="Calibri"/>
                <a:sym typeface="Calibri"/>
              </a:rPr>
              <a:t>ch</a:t>
            </a:r>
            <a:r>
              <a:rPr lang="en" sz="1400">
                <a:solidFill>
                  <a:schemeClr val="dk1"/>
                </a:solidFill>
                <a:latin typeface="Calibri"/>
                <a:ea typeface="Calibri"/>
                <a:cs typeface="Calibri"/>
                <a:sym typeface="Calibri"/>
              </a:rPr>
              <a:t> and impact parameter b is defined by  the fluctuation kernel</a:t>
            </a:r>
            <a:r>
              <a:rPr lang="en" sz="1800">
                <a:solidFill>
                  <a:schemeClr val="dk1"/>
                </a:solidFill>
                <a:latin typeface="Calibri"/>
                <a:ea typeface="Calibri"/>
                <a:cs typeface="Calibri"/>
                <a:sym typeface="Calibri"/>
              </a:rPr>
              <a:t>:</a:t>
            </a:r>
            <a:endParaRPr sz="1100"/>
          </a:p>
        </p:txBody>
      </p:sp>
      <p:sp>
        <p:nvSpPr>
          <p:cNvPr id="184" name="Google Shape;184;p28"/>
          <p:cNvSpPr txBox="1"/>
          <p:nvPr/>
        </p:nvSpPr>
        <p:spPr>
          <a:xfrm>
            <a:off x="1406425" y="2014200"/>
            <a:ext cx="3077400" cy="297900"/>
          </a:xfrm>
          <a:prstGeom prst="rect">
            <a:avLst/>
          </a:prstGeom>
          <a:noFill/>
          <a:ln>
            <a:noFill/>
          </a:ln>
        </p:spPr>
        <p:txBody>
          <a:bodyPr spcFirstLastPara="1" wrap="square" lIns="81625" tIns="40800" rIns="81625" bIns="40800"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 centrality based on impact parameter</a:t>
            </a:r>
            <a:endParaRPr sz="1500">
              <a:solidFill>
                <a:schemeClr val="dk1"/>
              </a:solidFill>
              <a:latin typeface="Calibri"/>
              <a:ea typeface="Calibri"/>
              <a:cs typeface="Calibri"/>
              <a:sym typeface="Calibri"/>
            </a:endParaRPr>
          </a:p>
        </p:txBody>
      </p:sp>
      <p:grpSp>
        <p:nvGrpSpPr>
          <p:cNvPr id="185" name="Google Shape;185;p28"/>
          <p:cNvGrpSpPr/>
          <p:nvPr/>
        </p:nvGrpSpPr>
        <p:grpSpPr>
          <a:xfrm>
            <a:off x="3418923" y="1315999"/>
            <a:ext cx="1869600" cy="642000"/>
            <a:chOff x="1392473" y="3109499"/>
            <a:chExt cx="1869600" cy="642000"/>
          </a:xfrm>
        </p:grpSpPr>
        <p:pic>
          <p:nvPicPr>
            <p:cNvPr id="186" name="Google Shape;186;p28"/>
            <p:cNvPicPr preferRelativeResize="0"/>
            <p:nvPr/>
          </p:nvPicPr>
          <p:blipFill rotWithShape="1">
            <a:blip r:embed="rId3">
              <a:alphaModFix/>
            </a:blip>
            <a:srcRect/>
            <a:stretch/>
          </p:blipFill>
          <p:spPr>
            <a:xfrm>
              <a:off x="1558247" y="3205022"/>
              <a:ext cx="1458518" cy="494109"/>
            </a:xfrm>
            <a:prstGeom prst="rect">
              <a:avLst/>
            </a:prstGeom>
            <a:noFill/>
            <a:ln>
              <a:noFill/>
            </a:ln>
          </p:spPr>
        </p:pic>
        <p:sp>
          <p:nvSpPr>
            <p:cNvPr id="187" name="Google Shape;187;p28"/>
            <p:cNvSpPr/>
            <p:nvPr/>
          </p:nvSpPr>
          <p:spPr>
            <a:xfrm>
              <a:off x="1392473" y="3109499"/>
              <a:ext cx="1869600" cy="642000"/>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grpSp>
        <p:nvGrpSpPr>
          <p:cNvPr id="188" name="Google Shape;188;p28"/>
          <p:cNvGrpSpPr/>
          <p:nvPr/>
        </p:nvGrpSpPr>
        <p:grpSpPr>
          <a:xfrm>
            <a:off x="177225" y="2808931"/>
            <a:ext cx="2835300" cy="566478"/>
            <a:chOff x="5566388" y="801339"/>
            <a:chExt cx="2835300" cy="681600"/>
          </a:xfrm>
        </p:grpSpPr>
        <p:pic>
          <p:nvPicPr>
            <p:cNvPr id="189" name="Google Shape;189;p28"/>
            <p:cNvPicPr preferRelativeResize="0"/>
            <p:nvPr/>
          </p:nvPicPr>
          <p:blipFill rotWithShape="1">
            <a:blip r:embed="rId4">
              <a:alphaModFix/>
            </a:blip>
            <a:srcRect/>
            <a:stretch/>
          </p:blipFill>
          <p:spPr>
            <a:xfrm>
              <a:off x="5726430" y="1044983"/>
              <a:ext cx="2589611" cy="230981"/>
            </a:xfrm>
            <a:prstGeom prst="rect">
              <a:avLst/>
            </a:prstGeom>
            <a:noFill/>
            <a:ln>
              <a:noFill/>
            </a:ln>
          </p:spPr>
        </p:pic>
        <p:sp>
          <p:nvSpPr>
            <p:cNvPr id="190" name="Google Shape;190;p28"/>
            <p:cNvSpPr/>
            <p:nvPr/>
          </p:nvSpPr>
          <p:spPr>
            <a:xfrm>
              <a:off x="5566388" y="801339"/>
              <a:ext cx="2835300" cy="681600"/>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191" name="Google Shape;191;p28"/>
          <p:cNvSpPr txBox="1"/>
          <p:nvPr/>
        </p:nvSpPr>
        <p:spPr>
          <a:xfrm>
            <a:off x="3062560" y="2950916"/>
            <a:ext cx="17904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Three fit parameters</a:t>
            </a:r>
            <a:endParaRPr sz="1400">
              <a:solidFill>
                <a:schemeClr val="dk1"/>
              </a:solidFill>
              <a:latin typeface="Calibri"/>
              <a:ea typeface="Calibri"/>
              <a:cs typeface="Calibri"/>
              <a:sym typeface="Calibri"/>
            </a:endParaRPr>
          </a:p>
        </p:txBody>
      </p:sp>
      <p:pic>
        <p:nvPicPr>
          <p:cNvPr id="192" name="Google Shape;192;p28"/>
          <p:cNvPicPr preferRelativeResize="0"/>
          <p:nvPr/>
        </p:nvPicPr>
        <p:blipFill rotWithShape="1">
          <a:blip r:embed="rId5">
            <a:alphaModFix/>
          </a:blip>
          <a:srcRect/>
          <a:stretch/>
        </p:blipFill>
        <p:spPr>
          <a:xfrm>
            <a:off x="4890351" y="2972136"/>
            <a:ext cx="610789" cy="209550"/>
          </a:xfrm>
          <a:prstGeom prst="rect">
            <a:avLst/>
          </a:prstGeom>
          <a:noFill/>
          <a:ln>
            <a:noFill/>
          </a:ln>
        </p:spPr>
      </p:pic>
      <p:grpSp>
        <p:nvGrpSpPr>
          <p:cNvPr id="193" name="Google Shape;193;p28"/>
          <p:cNvGrpSpPr/>
          <p:nvPr/>
        </p:nvGrpSpPr>
        <p:grpSpPr>
          <a:xfrm>
            <a:off x="254470" y="1333988"/>
            <a:ext cx="3077400" cy="606000"/>
            <a:chOff x="864070" y="1638788"/>
            <a:chExt cx="3077400" cy="606000"/>
          </a:xfrm>
        </p:grpSpPr>
        <p:sp>
          <p:nvSpPr>
            <p:cNvPr id="194" name="Google Shape;194;p28"/>
            <p:cNvSpPr/>
            <p:nvPr/>
          </p:nvSpPr>
          <p:spPr>
            <a:xfrm>
              <a:off x="864070" y="1638788"/>
              <a:ext cx="3077400" cy="606000"/>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95" name="Google Shape;195;p28"/>
            <p:cNvPicPr preferRelativeResize="0"/>
            <p:nvPr/>
          </p:nvPicPr>
          <p:blipFill rotWithShape="1">
            <a:blip r:embed="rId6">
              <a:alphaModFix/>
            </a:blip>
            <a:srcRect/>
            <a:stretch/>
          </p:blipFill>
          <p:spPr>
            <a:xfrm>
              <a:off x="1008364" y="1642487"/>
              <a:ext cx="2695230" cy="517804"/>
            </a:xfrm>
            <a:prstGeom prst="rect">
              <a:avLst/>
            </a:prstGeom>
            <a:noFill/>
            <a:ln>
              <a:noFill/>
            </a:ln>
          </p:spPr>
        </p:pic>
      </p:grpSp>
      <p:pic>
        <p:nvPicPr>
          <p:cNvPr id="196" name="Google Shape;196;p28"/>
          <p:cNvPicPr preferRelativeResize="0"/>
          <p:nvPr/>
        </p:nvPicPr>
        <p:blipFill rotWithShape="1">
          <a:blip r:embed="rId7">
            <a:alphaModFix/>
          </a:blip>
          <a:srcRect/>
          <a:stretch/>
        </p:blipFill>
        <p:spPr>
          <a:xfrm>
            <a:off x="177216" y="3474306"/>
            <a:ext cx="1707354" cy="276225"/>
          </a:xfrm>
          <a:prstGeom prst="rect">
            <a:avLst/>
          </a:prstGeom>
          <a:noFill/>
          <a:ln>
            <a:noFill/>
          </a:ln>
        </p:spPr>
      </p:pic>
      <p:sp>
        <p:nvSpPr>
          <p:cNvPr id="197" name="Google Shape;197;p28"/>
          <p:cNvSpPr/>
          <p:nvPr/>
        </p:nvSpPr>
        <p:spPr>
          <a:xfrm>
            <a:off x="1938075" y="3447350"/>
            <a:ext cx="4518900" cy="3681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None/>
            </a:pPr>
            <a:r>
              <a:rPr lang="en" sz="1400">
                <a:solidFill>
                  <a:schemeClr val="dk1"/>
                </a:solidFill>
                <a:latin typeface="Calibri"/>
                <a:ea typeface="Calibri"/>
                <a:cs typeface="Calibri"/>
                <a:sym typeface="Calibri"/>
              </a:rPr>
              <a:t>– average value and</a:t>
            </a:r>
            <a:r>
              <a:rPr lang="en">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variance of energy from the model</a:t>
            </a:r>
            <a:endParaRPr sz="1400">
              <a:solidFill>
                <a:schemeClr val="dk1"/>
              </a:solidFill>
              <a:latin typeface="Calibri"/>
              <a:ea typeface="Calibri"/>
              <a:cs typeface="Calibri"/>
              <a:sym typeface="Calibri"/>
            </a:endParaRPr>
          </a:p>
        </p:txBody>
      </p:sp>
      <p:pic>
        <p:nvPicPr>
          <p:cNvPr id="198" name="Google Shape;198;p28"/>
          <p:cNvPicPr preferRelativeResize="0"/>
          <p:nvPr/>
        </p:nvPicPr>
        <p:blipFill rotWithShape="1">
          <a:blip r:embed="rId8">
            <a:alphaModFix/>
          </a:blip>
          <a:srcRect/>
          <a:stretch/>
        </p:blipFill>
        <p:spPr>
          <a:xfrm>
            <a:off x="177213" y="2472281"/>
            <a:ext cx="923837" cy="254209"/>
          </a:xfrm>
          <a:prstGeom prst="rect">
            <a:avLst/>
          </a:prstGeom>
          <a:noFill/>
          <a:ln>
            <a:noFill/>
          </a:ln>
        </p:spPr>
      </p:pic>
      <p:sp>
        <p:nvSpPr>
          <p:cNvPr id="199" name="Google Shape;199;p28"/>
          <p:cNvSpPr/>
          <p:nvPr/>
        </p:nvSpPr>
        <p:spPr>
          <a:xfrm>
            <a:off x="1122949" y="2462300"/>
            <a:ext cx="31749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 average value and variance of energy </a:t>
            </a:r>
            <a:endParaRPr sz="1400">
              <a:solidFill>
                <a:schemeClr val="dk1"/>
              </a:solidFill>
              <a:latin typeface="Calibri"/>
              <a:ea typeface="Calibri"/>
              <a:cs typeface="Calibri"/>
              <a:sym typeface="Calibri"/>
            </a:endParaRPr>
          </a:p>
        </p:txBody>
      </p:sp>
      <p:sp>
        <p:nvSpPr>
          <p:cNvPr id="200" name="Google Shape;200;p28"/>
          <p:cNvSpPr/>
          <p:nvPr/>
        </p:nvSpPr>
        <p:spPr>
          <a:xfrm>
            <a:off x="170699" y="3795775"/>
            <a:ext cx="43161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These quantities can be approximated by polynomials</a:t>
            </a:r>
            <a:endParaRPr sz="1400">
              <a:solidFill>
                <a:schemeClr val="dk1"/>
              </a:solidFill>
              <a:latin typeface="Calibri"/>
              <a:ea typeface="Calibri"/>
              <a:cs typeface="Calibri"/>
              <a:sym typeface="Calibri"/>
            </a:endParaRPr>
          </a:p>
        </p:txBody>
      </p:sp>
      <p:grpSp>
        <p:nvGrpSpPr>
          <p:cNvPr id="201" name="Google Shape;201;p28"/>
          <p:cNvGrpSpPr/>
          <p:nvPr/>
        </p:nvGrpSpPr>
        <p:grpSpPr>
          <a:xfrm>
            <a:off x="246912" y="4163288"/>
            <a:ext cx="3798900" cy="862200"/>
            <a:chOff x="5084512" y="3732288"/>
            <a:chExt cx="3798900" cy="862200"/>
          </a:xfrm>
        </p:grpSpPr>
        <p:pic>
          <p:nvPicPr>
            <p:cNvPr id="202" name="Google Shape;202;p28"/>
            <p:cNvPicPr preferRelativeResize="0"/>
            <p:nvPr/>
          </p:nvPicPr>
          <p:blipFill rotWithShape="1">
            <a:blip r:embed="rId9">
              <a:alphaModFix/>
            </a:blip>
            <a:srcRect/>
            <a:stretch/>
          </p:blipFill>
          <p:spPr>
            <a:xfrm>
              <a:off x="5336872" y="3886031"/>
              <a:ext cx="3294148" cy="554732"/>
            </a:xfrm>
            <a:prstGeom prst="rect">
              <a:avLst/>
            </a:prstGeom>
            <a:noFill/>
            <a:ln>
              <a:noFill/>
            </a:ln>
          </p:spPr>
        </p:pic>
        <p:sp>
          <p:nvSpPr>
            <p:cNvPr id="203" name="Google Shape;203;p28"/>
            <p:cNvSpPr/>
            <p:nvPr/>
          </p:nvSpPr>
          <p:spPr>
            <a:xfrm>
              <a:off x="5084512" y="3732288"/>
              <a:ext cx="3798900" cy="862200"/>
            </a:xfrm>
            <a:prstGeom prst="rect">
              <a:avLst/>
            </a:prstGeom>
            <a:noFill/>
            <a:ln w="28575"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latin typeface="Calibri"/>
                <a:ea typeface="Calibri"/>
                <a:cs typeface="Calibri"/>
                <a:sym typeface="Calibri"/>
              </a:endParaRPr>
            </a:p>
          </p:txBody>
        </p:sp>
      </p:grpSp>
      <p:pic>
        <p:nvPicPr>
          <p:cNvPr id="204" name="Google Shape;204;p28"/>
          <p:cNvPicPr preferRelativeResize="0"/>
          <p:nvPr/>
        </p:nvPicPr>
        <p:blipFill rotWithShape="1">
          <a:blip r:embed="rId10">
            <a:alphaModFix/>
          </a:blip>
          <a:srcRect/>
          <a:stretch/>
        </p:blipFill>
        <p:spPr>
          <a:xfrm>
            <a:off x="246888" y="1911625"/>
            <a:ext cx="1159548" cy="566445"/>
          </a:xfrm>
          <a:prstGeom prst="rect">
            <a:avLst/>
          </a:prstGeom>
          <a:noFill/>
          <a:ln>
            <a:noFill/>
          </a:ln>
        </p:spPr>
      </p:pic>
      <p:sp>
        <p:nvSpPr>
          <p:cNvPr id="205" name="Google Shape;205;p28"/>
          <p:cNvSpPr/>
          <p:nvPr/>
        </p:nvSpPr>
        <p:spPr>
          <a:xfrm>
            <a:off x="6695225" y="1840000"/>
            <a:ext cx="2111400" cy="727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Fit experimental (model) distribution with P(E)</a:t>
            </a:r>
            <a:endParaRPr/>
          </a:p>
        </p:txBody>
      </p:sp>
      <p:sp>
        <p:nvSpPr>
          <p:cNvPr id="206" name="Google Shape;206;p28"/>
          <p:cNvSpPr/>
          <p:nvPr/>
        </p:nvSpPr>
        <p:spPr>
          <a:xfrm>
            <a:off x="6636575" y="3063200"/>
            <a:ext cx="2228700" cy="1252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Construct P(b|E) using Bayes’ theorem:</a:t>
            </a:r>
            <a:endParaRPr/>
          </a:p>
          <a:p>
            <a:pPr marL="0" lvl="0" indent="0" algn="ctr" rtl="0">
              <a:spcBef>
                <a:spcPts val="0"/>
              </a:spcBef>
              <a:spcAft>
                <a:spcPts val="0"/>
              </a:spcAft>
              <a:buNone/>
            </a:pPr>
            <a:r>
              <a:rPr lang="en"/>
              <a:t>P(b|E) = P(b)P(E|b)/P(E)</a:t>
            </a:r>
            <a:endParaRPr/>
          </a:p>
        </p:txBody>
      </p:sp>
      <p:cxnSp>
        <p:nvCxnSpPr>
          <p:cNvPr id="207" name="Google Shape;207;p28"/>
          <p:cNvCxnSpPr/>
          <p:nvPr/>
        </p:nvCxnSpPr>
        <p:spPr>
          <a:xfrm rot="10800000" flipH="1">
            <a:off x="6064213" y="771450"/>
            <a:ext cx="9300" cy="3600600"/>
          </a:xfrm>
          <a:prstGeom prst="straightConnector1">
            <a:avLst/>
          </a:prstGeom>
          <a:noFill/>
          <a:ln w="9525" cap="flat" cmpd="sng">
            <a:solidFill>
              <a:schemeClr val="dk2"/>
            </a:solidFill>
            <a:prstDash val="solid"/>
            <a:round/>
            <a:headEnd type="none" w="med" len="med"/>
            <a:tailEnd type="none" w="med" len="med"/>
          </a:ln>
        </p:spPr>
      </p:cxnSp>
      <p:sp>
        <p:nvSpPr>
          <p:cNvPr id="208" name="Google Shape;208;p28"/>
          <p:cNvSpPr txBox="1"/>
          <p:nvPr/>
        </p:nvSpPr>
        <p:spPr>
          <a:xfrm>
            <a:off x="6354875" y="981738"/>
            <a:ext cx="2792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t>2 main steps of the method:</a:t>
            </a:r>
            <a:endParaRPr sz="1500" b="1"/>
          </a:p>
        </p:txBody>
      </p:sp>
      <p:cxnSp>
        <p:nvCxnSpPr>
          <p:cNvPr id="209" name="Google Shape;209;p28"/>
          <p:cNvCxnSpPr>
            <a:stCxn id="205" idx="2"/>
            <a:endCxn id="206" idx="0"/>
          </p:cNvCxnSpPr>
          <p:nvPr/>
        </p:nvCxnSpPr>
        <p:spPr>
          <a:xfrm>
            <a:off x="7750925" y="2567200"/>
            <a:ext cx="0" cy="495900"/>
          </a:xfrm>
          <a:prstGeom prst="straightConnector1">
            <a:avLst/>
          </a:prstGeom>
          <a:noFill/>
          <a:ln w="9525" cap="flat" cmpd="sng">
            <a:solidFill>
              <a:schemeClr val="dk2"/>
            </a:solidFill>
            <a:prstDash val="solid"/>
            <a:round/>
            <a:headEnd type="none" w="med" len="med"/>
            <a:tailEnd type="triangle" w="med" len="med"/>
          </a:ln>
        </p:spPr>
      </p:cxnSp>
      <p:sp>
        <p:nvSpPr>
          <p:cNvPr id="210" name="Google Shape;21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4641</Words>
  <Application>Microsoft Office PowerPoint</Application>
  <PresentationFormat>Экран (16:9)</PresentationFormat>
  <Paragraphs>572</Paragraphs>
  <Slides>78</Slides>
  <Notes>70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3</vt:i4>
      </vt:variant>
      <vt:variant>
        <vt:lpstr>Заголовки слайдов</vt:lpstr>
      </vt:variant>
      <vt:variant>
        <vt:i4>78</vt:i4>
      </vt:variant>
    </vt:vector>
  </HeadingPairs>
  <TitlesOfParts>
    <vt:vector size="89" baseType="lpstr">
      <vt:lpstr>Calibri Light</vt:lpstr>
      <vt:lpstr>Roboto</vt:lpstr>
      <vt:lpstr>Lato</vt:lpstr>
      <vt:lpstr>Times New Roman</vt:lpstr>
      <vt:lpstr>Arial</vt:lpstr>
      <vt:lpstr>Cambria Math</vt:lpstr>
      <vt:lpstr>Calibri</vt:lpstr>
      <vt:lpstr>Merriweather</vt:lpstr>
      <vt:lpstr>Simple Light</vt:lpstr>
      <vt:lpstr>Custom</vt:lpstr>
      <vt:lpstr>Office Theme</vt:lpstr>
      <vt:lpstr>JINR grant  (#6, Flow and Global characteristics of collisions) intermediate report</vt:lpstr>
      <vt:lpstr>Презентация PowerPoint</vt:lpstr>
      <vt:lpstr>Презентация PowerPoint</vt:lpstr>
      <vt:lpstr>Презентация PowerPoint</vt:lpstr>
      <vt:lpstr>Main topic 1: Centrality determination in the MPD experiment using spectator energy for MC-Glauber and inverse Bayes methods</vt:lpstr>
      <vt:lpstr>Презентация PowerPoint</vt:lpstr>
      <vt:lpstr>Презентация PowerPoint</vt:lpstr>
      <vt:lpstr>Презентация PowerPoint</vt:lpstr>
      <vt:lpstr>The Bayesian inversion method (Γ-fit): main assumptions</vt:lpstr>
      <vt:lpstr>Comparison with MC-Glauber fit</vt:lpstr>
      <vt:lpstr>Презентация PowerPoint</vt:lpstr>
      <vt:lpstr>Main topic 2: Performance for anisotropic flow measurements using UrQMD model (req. 25) for the second collaboration paper</vt:lpstr>
      <vt:lpstr>Methods for vn measurements</vt:lpstr>
      <vt:lpstr>Презентация PowerPoint</vt:lpstr>
      <vt:lpstr>Презентация PowerPoint</vt:lpstr>
      <vt:lpstr>Main topic 2: Anisotropic flow measurements using vHLLE+UrQMD hybrid model (req. 32)</vt:lpstr>
      <vt:lpstr>Event plane Resolution </vt:lpstr>
      <vt:lpstr>Comparison of Reco and MC: v2 eta-sub EP</vt:lpstr>
      <vt:lpstr>Comparison of Reco and MC: v2 eta-sub EP</vt:lpstr>
      <vt:lpstr>Comparison of Reco and MC: v3 eta-sub EP</vt:lpstr>
      <vt:lpstr>Summary for main topic 2</vt:lpstr>
      <vt:lpstr>evPlane wagon for EP measurements in MPD</vt:lpstr>
      <vt:lpstr>Main topic 3: Performance of the FFD detector in anisotropic flow measurements</vt:lpstr>
      <vt:lpstr>Презентация PowerPoint</vt:lpstr>
      <vt:lpstr>Презентация PowerPoint</vt:lpstr>
      <vt:lpstr>Презентация PowerPoint</vt:lpstr>
      <vt:lpstr>Main topic 3: Performance study for the anisotropic flow measurements in the MPD experiment with the fixed-target mode (MPD FXT)</vt:lpstr>
      <vt:lpstr>Flow performance study for MPD in fixed-target mode</vt:lpstr>
      <vt:lpstr>MPD in Fixed-Target Mode (FXT)</vt:lpstr>
      <vt:lpstr>Flow vectors</vt:lpstr>
      <vt:lpstr>MPD-FXT: v1 for protons</vt:lpstr>
      <vt:lpstr>BM@N vs MPD: v1 vs y for protons</vt:lpstr>
      <vt:lpstr>MPD-FXT: v2 for protons</vt:lpstr>
      <vt:lpstr>BM@N vs MPD: v2 vs y for protons</vt:lpstr>
      <vt:lpstr>Презентация PowerPoint</vt:lpstr>
      <vt:lpstr>Thank you for your attention!</vt:lpstr>
      <vt:lpstr>Backup</vt:lpstr>
      <vt:lpstr>Main topic 2: Elliptic flow fluctuations at NICA energies</vt:lpstr>
      <vt:lpstr>Methods for vn measurements</vt:lpstr>
      <vt:lpstr>Motivation of elliptic flow fluctuation study</vt:lpstr>
      <vt:lpstr>v2 fluctuations at             = 5 - 11.5 GeV </vt:lpstr>
      <vt:lpstr>Relative v2 fluctuations of identified hadrons </vt:lpstr>
      <vt:lpstr>Main topic 3: Study of the corrections for the non-uniform acceptance in the flow measurements and their application for the MPD experiment</vt:lpstr>
      <vt:lpstr>Non-uniform acceptance corrections</vt:lpstr>
      <vt:lpstr>Презентация PowerPoint</vt:lpstr>
      <vt:lpstr>Презентация PowerPoint</vt:lpstr>
      <vt:lpstr>Correlation between global polarization and directed flow of 𝝠-hyperon</vt:lpstr>
      <vt:lpstr>Global hyperon polarization</vt:lpstr>
      <vt:lpstr>Global Polarization at Nuclotron-NICA energies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General distributions: Event</vt:lpstr>
      <vt:lpstr>General distributions: Tracks</vt:lpstr>
      <vt:lpstr>Centrality determination</vt:lpstr>
      <vt:lpstr>Comparison of Reco and MC: v2{2,|Δ η|&gt;0.2}</vt:lpstr>
      <vt:lpstr>Comparison of Reco and MC: v2{4}</vt:lpstr>
      <vt:lpstr> </vt:lpstr>
      <vt:lpstr>Презентация PowerPoint</vt:lpstr>
      <vt:lpstr>Презентация PowerPoint</vt:lpstr>
      <vt:lpstr>The BM@N experiment (GEANT4 simulation for RUN8)</vt:lpstr>
      <vt:lpstr>BM@N vs MPD: pT-y acceptance </vt:lpstr>
      <vt:lpstr>BM@N vs MPD: η-φ acceptance </vt:lpstr>
      <vt:lpstr>Flow methods for vn calculation</vt:lpstr>
      <vt:lpstr>SP: R1 for FHCal spectator plane</vt:lpstr>
      <vt:lpstr>BM@N vs MPD: v1 vs y for protons</vt:lpstr>
      <vt:lpstr>BM@N vs MPD: v2 vs y for protons</vt:lpstr>
      <vt:lpstr>MPD-FXT: v1 for π+</vt:lpstr>
      <vt:lpstr>MPD-FXT: v2 for π+</vt:lpstr>
      <vt:lpstr>MPD-FXT: v1 for π-</vt:lpstr>
      <vt:lpstr>MPD-FXT: v2 for π-</vt:lpstr>
      <vt:lpstr> Anisotropic transverse flow </vt:lpstr>
      <vt:lpstr>Anisotropic transverse flow in heavy-ion collisions at Nuclotron-NICA energies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JINR grant  (#6, flow and global characteristics of collisions) intermediate report</dc:title>
  <dc:creator>arkadiy</dc:creator>
  <cp:lastModifiedBy>Arkadiy Taranenko</cp:lastModifiedBy>
  <cp:revision>8</cp:revision>
  <dcterms:modified xsi:type="dcterms:W3CDTF">2023-10-10T10:30:24Z</dcterms:modified>
</cp:coreProperties>
</file>