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257" r:id="rId2"/>
    <p:sldId id="268" r:id="rId3"/>
    <p:sldId id="278" r:id="rId4"/>
    <p:sldId id="333" r:id="rId5"/>
    <p:sldId id="258" r:id="rId6"/>
    <p:sldId id="279" r:id="rId7"/>
    <p:sldId id="280" r:id="rId8"/>
    <p:sldId id="281" r:id="rId9"/>
    <p:sldId id="342" r:id="rId10"/>
    <p:sldId id="290" r:id="rId11"/>
    <p:sldId id="286" r:id="rId12"/>
    <p:sldId id="291" r:id="rId13"/>
    <p:sldId id="292" r:id="rId14"/>
    <p:sldId id="293" r:id="rId15"/>
    <p:sldId id="294" r:id="rId16"/>
    <p:sldId id="295" r:id="rId17"/>
    <p:sldId id="287" r:id="rId18"/>
    <p:sldId id="266" r:id="rId19"/>
    <p:sldId id="338" r:id="rId20"/>
    <p:sldId id="269" r:id="rId21"/>
    <p:sldId id="267" r:id="rId22"/>
    <p:sldId id="296" r:id="rId23"/>
    <p:sldId id="309" r:id="rId24"/>
    <p:sldId id="270" r:id="rId25"/>
    <p:sldId id="297" r:id="rId26"/>
    <p:sldId id="271" r:id="rId27"/>
    <p:sldId id="272" r:id="rId28"/>
    <p:sldId id="298" r:id="rId29"/>
    <p:sldId id="308" r:id="rId30"/>
    <p:sldId id="310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73" r:id="rId41"/>
    <p:sldId id="328" r:id="rId42"/>
    <p:sldId id="311" r:id="rId43"/>
    <p:sldId id="312" r:id="rId44"/>
    <p:sldId id="313" r:id="rId45"/>
    <p:sldId id="314" r:id="rId46"/>
    <p:sldId id="315" r:id="rId47"/>
    <p:sldId id="274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5" r:id="rId57"/>
    <p:sldId id="326" r:id="rId58"/>
    <p:sldId id="324" r:id="rId59"/>
    <p:sldId id="329" r:id="rId60"/>
    <p:sldId id="330" r:id="rId61"/>
    <p:sldId id="331" r:id="rId62"/>
    <p:sldId id="332" r:id="rId63"/>
    <p:sldId id="327" r:id="rId64"/>
    <p:sldId id="335" r:id="rId65"/>
    <p:sldId id="339" r:id="rId66"/>
    <p:sldId id="340" r:id="rId67"/>
    <p:sldId id="341" r:id="rId68"/>
    <p:sldId id="343" r:id="rId69"/>
    <p:sldId id="334" r:id="rId70"/>
    <p:sldId id="275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4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548"/>
    <a:srgbClr val="DB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52" y="324"/>
      </p:cViewPr>
      <p:guideLst>
        <p:guide orient="horz" pos="2115"/>
        <p:guide pos="3840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8853393328691E-4"/>
          <c:y val="3.0210794357912494E-2"/>
          <c:w val="0.37715057490012371"/>
          <c:h val="0.939578411284174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795-4CCA-95EA-3652EB27F4A8}"/>
              </c:ext>
            </c:extLst>
          </c:dPt>
          <c:dPt>
            <c:idx val="1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3-E795-4CCA-95EA-3652EB27F4A8}"/>
              </c:ext>
            </c:extLst>
          </c:dPt>
          <c:dPt>
            <c:idx val="2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5-E795-4CCA-95EA-3652EB27F4A8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E795-4CCA-95EA-3652EB27F4A8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</c:spPr>
            <c:extLst>
              <c:ext xmlns:c16="http://schemas.microsoft.com/office/drawing/2014/chart" uri="{C3380CC4-5D6E-409C-BE32-E72D297353CC}">
                <c16:uniqueId val="{00000009-E795-4CCA-95EA-3652EB27F4A8}"/>
              </c:ext>
            </c:extLst>
          </c:dPt>
          <c:dPt>
            <c:idx val="5"/>
            <c:bubble3D val="0"/>
            <c:spPr>
              <a:solidFill>
                <a:srgbClr val="9D38FF"/>
              </a:solidFill>
            </c:spPr>
            <c:extLst>
              <c:ext xmlns:c16="http://schemas.microsoft.com/office/drawing/2014/chart" uri="{C3380CC4-5D6E-409C-BE32-E72D297353CC}">
                <c16:uniqueId val="{0000000B-E795-4CCA-95EA-3652EB27F4A8}"/>
              </c:ext>
            </c:extLst>
          </c:dPt>
          <c:dPt>
            <c:idx val="6"/>
            <c:bubble3D val="0"/>
            <c:spPr>
              <a:solidFill>
                <a:srgbClr val="FA3BFF"/>
              </a:solidFill>
            </c:spPr>
            <c:extLst>
              <c:ext xmlns:c16="http://schemas.microsoft.com/office/drawing/2014/chart" uri="{C3380CC4-5D6E-409C-BE32-E72D297353CC}">
                <c16:uniqueId val="{0000000D-E795-4CCA-95EA-3652EB27F4A8}"/>
              </c:ext>
            </c:extLst>
          </c:dPt>
          <c:cat>
            <c:strRef>
              <c:f>Sheet1!$A$2:$A$8</c:f>
              <c:strCache>
                <c:ptCount val="7"/>
                <c:pt idx="0">
                  <c:v>Радиотерапия: 43,1 %</c:v>
                </c:pt>
                <c:pt idx="1">
                  <c:v>Материаловедение: 40,2 %</c:v>
                </c:pt>
                <c:pt idx="2">
                  <c:v>Промышленность (вкл. исследования): 8,62 %</c:v>
                </c:pt>
                <c:pt idx="3">
                  <c:v>Исследовательские ускорители низких энергий: 5,73 %</c:v>
                </c:pt>
                <c:pt idx="4">
                  <c:v>Пр-во медицинских радиоизотопов: 1,15 %</c:v>
                </c:pt>
                <c:pt idx="5">
                  <c:v>Источники СИ: 0,57 %</c:v>
                </c:pt>
                <c:pt idx="6">
                  <c:v>Исследовательские ускорители высоких энергий (&gt; 1ГэВ): 0,69 %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0.43103448275862066</c:v>
                </c:pt>
                <c:pt idx="1">
                  <c:v>0.40229885057471265</c:v>
                </c:pt>
                <c:pt idx="2">
                  <c:v>8.6206896551724144E-2</c:v>
                </c:pt>
                <c:pt idx="3">
                  <c:v>5.7339449541284407E-2</c:v>
                </c:pt>
                <c:pt idx="4">
                  <c:v>1.1494252873563218E-2</c:v>
                </c:pt>
                <c:pt idx="5">
                  <c:v>5.747126E-3</c:v>
                </c:pt>
                <c:pt idx="6">
                  <c:v>6.8965517241379309E-3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795-4CCA-95EA-3652EB27F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39728798634652895"/>
          <c:y val="6.0538366303178369E-3"/>
          <c:w val="0.60271201365347105"/>
          <c:h val="0.990638762590083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200">
          <a:latin typeface="Georgia" panose="02040502050405020303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5AABE-A980-4447-BA87-F4B0DA639B2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41D471-1B2E-4582-92E3-FB826F54B04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gm:t>
    </dgm:pt>
    <dgm:pt modelId="{A91B2DB7-0EFD-4910-8CF9-E80A22AA0312}" type="parTrans" cxnId="{0C51B899-F5B2-41B8-B5C9-F7A0F2D1B261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F7C77990-FF8A-4C79-B53B-72B402025F17}" type="sibTrans" cxnId="{0C51B899-F5B2-41B8-B5C9-F7A0F2D1B261}">
      <dgm:prSet/>
      <dgm:spPr/>
      <dgm:t>
        <a:bodyPr/>
        <a:lstStyle/>
        <a:p>
          <a:endParaRPr lang="ru-RU"/>
        </a:p>
      </dgm:t>
    </dgm:pt>
    <dgm:pt modelId="{26923A41-0F9F-4733-9215-E8E2D6AA7AB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gm:t>
    </dgm:pt>
    <dgm:pt modelId="{13CA6FFC-3A53-4A87-8A80-F8865556AB6D}" type="parTrans" cxnId="{4F7B81F6-20EA-4202-AAEF-12D33B0E0D13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1A9A48D-F8CF-4FAB-AC69-CE9B7DC28F08}" type="sibTrans" cxnId="{4F7B81F6-20EA-4202-AAEF-12D33B0E0D13}">
      <dgm:prSet/>
      <dgm:spPr/>
      <dgm:t>
        <a:bodyPr/>
        <a:lstStyle/>
        <a:p>
          <a:endParaRPr lang="ru-RU"/>
        </a:p>
      </dgm:t>
    </dgm:pt>
    <dgm:pt modelId="{7D04AEA1-BBBD-422B-8138-35A02894CA2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gm:t>
    </dgm:pt>
    <dgm:pt modelId="{17D727C1-5754-451E-BE73-507FE377898C}" type="parTrans" cxnId="{A808FED0-4E51-452B-A287-36F957B0F979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BF6B5FF-177D-414E-B390-982164ADA9A2}" type="sibTrans" cxnId="{A808FED0-4E51-452B-A287-36F957B0F979}">
      <dgm:prSet/>
      <dgm:spPr/>
      <dgm:t>
        <a:bodyPr/>
        <a:lstStyle/>
        <a:p>
          <a:endParaRPr lang="ru-RU"/>
        </a:p>
      </dgm:t>
    </dgm:pt>
    <dgm:pt modelId="{C173CEDE-731C-4EF1-A24D-FB9D3E82379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gm:t>
    </dgm:pt>
    <dgm:pt modelId="{75750FB7-CF42-42F0-B913-28245B44911B}" type="parTrans" cxnId="{9A297745-EF7F-47CC-B67F-88E0D978D04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A7A69B8A-C8A6-429F-A648-6CEC37EEE444}" type="sibTrans" cxnId="{9A297745-EF7F-47CC-B67F-88E0D978D045}">
      <dgm:prSet/>
      <dgm:spPr/>
      <dgm:t>
        <a:bodyPr/>
        <a:lstStyle/>
        <a:p>
          <a:endParaRPr lang="ru-RU"/>
        </a:p>
      </dgm:t>
    </dgm:pt>
    <dgm:pt modelId="{5543D9B0-E44C-4036-AAD6-60B112AD5C5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700" b="1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gm:t>
    </dgm:pt>
    <dgm:pt modelId="{32EAAC1B-E0AB-46DD-98D9-471454532B2D}" type="parTrans" cxnId="{B917A200-73ED-4BC6-B85F-B4C543BF35C8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A2BAC26-1960-493F-8156-F0B1ED8EB24E}" type="sibTrans" cxnId="{B917A200-73ED-4BC6-B85F-B4C543BF35C8}">
      <dgm:prSet/>
      <dgm:spPr/>
      <dgm:t>
        <a:bodyPr/>
        <a:lstStyle/>
        <a:p>
          <a:endParaRPr lang="ru-RU"/>
        </a:p>
      </dgm:t>
    </dgm:pt>
    <dgm:pt modelId="{B77A0E06-E10A-426B-87F0-FF69D282FDD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000" b="1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gm:t>
    </dgm:pt>
    <dgm:pt modelId="{BB691477-7B6D-4AB8-B2CE-339967F9EF99}" type="parTrans" cxnId="{4C5F499A-71D5-48B7-813E-2BACA74E357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215E458-409D-4D88-ABC9-D9432A165719}" type="sibTrans" cxnId="{4C5F499A-71D5-48B7-813E-2BACA74E3575}">
      <dgm:prSet/>
      <dgm:spPr/>
      <dgm:t>
        <a:bodyPr/>
        <a:lstStyle/>
        <a:p>
          <a:endParaRPr lang="ru-RU"/>
        </a:p>
      </dgm:t>
    </dgm:pt>
    <dgm:pt modelId="{079FC6C9-9D27-47A5-BF63-74101DB0F004}">
      <dgm:prSet phldrT="[Текст]" custT="1"/>
      <dgm:spPr>
        <a:solidFill>
          <a:srgbClr val="F69E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gm:t>
    </dgm:pt>
    <dgm:pt modelId="{5406CA22-931E-4B5F-91AC-FE614F71D49A}" type="sibTrans" cxnId="{8A2698F0-EAA4-4D49-A62D-277F9341F38A}">
      <dgm:prSet/>
      <dgm:spPr/>
      <dgm:t>
        <a:bodyPr/>
        <a:lstStyle/>
        <a:p>
          <a:endParaRPr lang="ru-RU"/>
        </a:p>
      </dgm:t>
    </dgm:pt>
    <dgm:pt modelId="{F8ED9A4D-2A81-4098-9F54-7A5F93895C97}" type="parTrans" cxnId="{8A2698F0-EAA4-4D49-A62D-277F9341F38A}">
      <dgm:prSet/>
      <dgm:spPr/>
      <dgm:t>
        <a:bodyPr/>
        <a:lstStyle/>
        <a:p>
          <a:endParaRPr lang="ru-RU"/>
        </a:p>
      </dgm:t>
    </dgm:pt>
    <dgm:pt modelId="{7FA67C3C-8727-4173-89BD-89E30A86A04D}" type="pres">
      <dgm:prSet presAssocID="{6995AABE-A980-4447-BA87-F4B0DA639B2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751F2B-374D-4A93-B7EF-7BBF8DDAF520}" type="pres">
      <dgm:prSet presAssocID="{079FC6C9-9D27-47A5-BF63-74101DB0F004}" presName="centerShape" presStyleLbl="node0" presStyleIdx="0" presStyleCnt="1" custScaleX="124179" custScaleY="124179"/>
      <dgm:spPr/>
    </dgm:pt>
    <dgm:pt modelId="{A74820E1-8914-47A3-B539-B1E5C3039556}" type="pres">
      <dgm:prSet presAssocID="{9E41D471-1B2E-4582-92E3-FB826F54B04C}" presName="node" presStyleLbl="node1" presStyleIdx="0" presStyleCnt="6" custScaleX="117356" custScaleY="117356" custRadScaleRad="96280">
        <dgm:presLayoutVars>
          <dgm:bulletEnabled val="1"/>
        </dgm:presLayoutVars>
      </dgm:prSet>
      <dgm:spPr/>
    </dgm:pt>
    <dgm:pt modelId="{B5DBBC09-470C-4954-810A-C2465899A2AF}" type="pres">
      <dgm:prSet presAssocID="{9E41D471-1B2E-4582-92E3-FB826F54B04C}" presName="dummy" presStyleCnt="0"/>
      <dgm:spPr/>
    </dgm:pt>
    <dgm:pt modelId="{C196B3F2-99B0-4545-9782-07654D2F07C6}" type="pres">
      <dgm:prSet presAssocID="{F7C77990-FF8A-4C79-B53B-72B402025F17}" presName="sibTrans" presStyleLbl="sibTrans2D1" presStyleIdx="0" presStyleCnt="6"/>
      <dgm:spPr/>
    </dgm:pt>
    <dgm:pt modelId="{1DCE07E2-A0F3-4AEC-9DF1-CDDF737CB6C3}" type="pres">
      <dgm:prSet presAssocID="{26923A41-0F9F-4733-9215-E8E2D6AA7AB1}" presName="node" presStyleLbl="node1" presStyleIdx="1" presStyleCnt="6" custScaleX="117356" custScaleY="117356" custRadScaleRad="97463" custRadScaleInc="2000">
        <dgm:presLayoutVars>
          <dgm:bulletEnabled val="1"/>
        </dgm:presLayoutVars>
      </dgm:prSet>
      <dgm:spPr/>
    </dgm:pt>
    <dgm:pt modelId="{A35ED08E-F113-4B20-94DB-5066DA817851}" type="pres">
      <dgm:prSet presAssocID="{26923A41-0F9F-4733-9215-E8E2D6AA7AB1}" presName="dummy" presStyleCnt="0"/>
      <dgm:spPr/>
    </dgm:pt>
    <dgm:pt modelId="{E41DD3BB-7A23-465F-A1BE-D697CC227449}" type="pres">
      <dgm:prSet presAssocID="{41A9A48D-F8CF-4FAB-AC69-CE9B7DC28F08}" presName="sibTrans" presStyleLbl="sibTrans2D1" presStyleIdx="1" presStyleCnt="6"/>
      <dgm:spPr/>
    </dgm:pt>
    <dgm:pt modelId="{B4F4E5C7-5ED7-4E0E-A9C0-FD1BB6E51114}" type="pres">
      <dgm:prSet presAssocID="{7D04AEA1-BBBD-422B-8138-35A02894CA21}" presName="node" presStyleLbl="node1" presStyleIdx="2" presStyleCnt="6" custScaleX="117356" custScaleY="117356" custRadScaleRad="97463" custRadScaleInc="-2000">
        <dgm:presLayoutVars>
          <dgm:bulletEnabled val="1"/>
        </dgm:presLayoutVars>
      </dgm:prSet>
      <dgm:spPr/>
    </dgm:pt>
    <dgm:pt modelId="{294D91E5-1353-4416-9DB4-D50375D5D5C6}" type="pres">
      <dgm:prSet presAssocID="{7D04AEA1-BBBD-422B-8138-35A02894CA21}" presName="dummy" presStyleCnt="0"/>
      <dgm:spPr/>
    </dgm:pt>
    <dgm:pt modelId="{967FF983-5EFD-474A-AD18-F33E6D115A52}" type="pres">
      <dgm:prSet presAssocID="{4BF6B5FF-177D-414E-B390-982164ADA9A2}" presName="sibTrans" presStyleLbl="sibTrans2D1" presStyleIdx="2" presStyleCnt="6"/>
      <dgm:spPr/>
    </dgm:pt>
    <dgm:pt modelId="{99354C75-D4E3-40CE-8B0C-8BA17DF9EF38}" type="pres">
      <dgm:prSet presAssocID="{C173CEDE-731C-4EF1-A24D-FB9D3E823796}" presName="node" presStyleLbl="node1" presStyleIdx="3" presStyleCnt="6" custScaleX="117356" custScaleY="117356" custRadScaleRad="96280">
        <dgm:presLayoutVars>
          <dgm:bulletEnabled val="1"/>
        </dgm:presLayoutVars>
      </dgm:prSet>
      <dgm:spPr/>
    </dgm:pt>
    <dgm:pt modelId="{5ADCF65A-C934-454A-A871-B8D3C570BCA1}" type="pres">
      <dgm:prSet presAssocID="{C173CEDE-731C-4EF1-A24D-FB9D3E823796}" presName="dummy" presStyleCnt="0"/>
      <dgm:spPr/>
    </dgm:pt>
    <dgm:pt modelId="{67C681C2-E874-493C-BC5A-20D0A5506FF4}" type="pres">
      <dgm:prSet presAssocID="{A7A69B8A-C8A6-429F-A648-6CEC37EEE444}" presName="sibTrans" presStyleLbl="sibTrans2D1" presStyleIdx="3" presStyleCnt="6"/>
      <dgm:spPr/>
    </dgm:pt>
    <dgm:pt modelId="{D938F8C0-7541-45EC-9745-95BBBE473341}" type="pres">
      <dgm:prSet presAssocID="{5543D9B0-E44C-4036-AAD6-60B112AD5C55}" presName="node" presStyleLbl="node1" presStyleIdx="4" presStyleCnt="6" custScaleX="117356" custScaleY="117356" custRadScaleRad="97463" custRadScaleInc="2000">
        <dgm:presLayoutVars>
          <dgm:bulletEnabled val="1"/>
        </dgm:presLayoutVars>
      </dgm:prSet>
      <dgm:spPr/>
    </dgm:pt>
    <dgm:pt modelId="{7EB9987E-26B6-43C5-8962-335DCF58844C}" type="pres">
      <dgm:prSet presAssocID="{5543D9B0-E44C-4036-AAD6-60B112AD5C55}" presName="dummy" presStyleCnt="0"/>
      <dgm:spPr/>
    </dgm:pt>
    <dgm:pt modelId="{2097C4B5-96C3-4911-B436-85C9AAD54582}" type="pres">
      <dgm:prSet presAssocID="{DA2BAC26-1960-493F-8156-F0B1ED8EB24E}" presName="sibTrans" presStyleLbl="sibTrans2D1" presStyleIdx="4" presStyleCnt="6"/>
      <dgm:spPr/>
    </dgm:pt>
    <dgm:pt modelId="{D7CE8011-0429-41AE-8F96-76DB6100B637}" type="pres">
      <dgm:prSet presAssocID="{B77A0E06-E10A-426B-87F0-FF69D282FDD6}" presName="node" presStyleLbl="node1" presStyleIdx="5" presStyleCnt="6" custScaleX="117356" custScaleY="117356" custRadScaleRad="97463" custRadScaleInc="-2000">
        <dgm:presLayoutVars>
          <dgm:bulletEnabled val="1"/>
        </dgm:presLayoutVars>
      </dgm:prSet>
      <dgm:spPr/>
    </dgm:pt>
    <dgm:pt modelId="{D54E35DD-22C4-4530-AC89-B638C2A26EE7}" type="pres">
      <dgm:prSet presAssocID="{B77A0E06-E10A-426B-87F0-FF69D282FDD6}" presName="dummy" presStyleCnt="0"/>
      <dgm:spPr/>
    </dgm:pt>
    <dgm:pt modelId="{AA07C4BA-835A-4D4D-ACA7-06760C17C671}" type="pres">
      <dgm:prSet presAssocID="{D215E458-409D-4D88-ABC9-D9432A165719}" presName="sibTrans" presStyleLbl="sibTrans2D1" presStyleIdx="5" presStyleCnt="6"/>
      <dgm:spPr/>
    </dgm:pt>
  </dgm:ptLst>
  <dgm:cxnLst>
    <dgm:cxn modelId="{B917A200-73ED-4BC6-B85F-B4C543BF35C8}" srcId="{079FC6C9-9D27-47A5-BF63-74101DB0F004}" destId="{5543D9B0-E44C-4036-AAD6-60B112AD5C55}" srcOrd="4" destOrd="0" parTransId="{32EAAC1B-E0AB-46DD-98D9-471454532B2D}" sibTransId="{DA2BAC26-1960-493F-8156-F0B1ED8EB24E}"/>
    <dgm:cxn modelId="{BE8E1E0B-7A33-4F1C-A1F9-B59327CFE66D}" type="presOf" srcId="{41A9A48D-F8CF-4FAB-AC69-CE9B7DC28F08}" destId="{E41DD3BB-7A23-465F-A1BE-D697CC227449}" srcOrd="0" destOrd="0" presId="urn:microsoft.com/office/officeart/2005/8/layout/radial6"/>
    <dgm:cxn modelId="{B0888D20-A985-4ECC-BB3A-0DCB77D34249}" type="presOf" srcId="{F7C77990-FF8A-4C79-B53B-72B402025F17}" destId="{C196B3F2-99B0-4545-9782-07654D2F07C6}" srcOrd="0" destOrd="0" presId="urn:microsoft.com/office/officeart/2005/8/layout/radial6"/>
    <dgm:cxn modelId="{D099FF5F-DD9D-4ADC-8403-497900F59D0A}" type="presOf" srcId="{DA2BAC26-1960-493F-8156-F0B1ED8EB24E}" destId="{2097C4B5-96C3-4911-B436-85C9AAD54582}" srcOrd="0" destOrd="0" presId="urn:microsoft.com/office/officeart/2005/8/layout/radial6"/>
    <dgm:cxn modelId="{9A297745-EF7F-47CC-B67F-88E0D978D045}" srcId="{079FC6C9-9D27-47A5-BF63-74101DB0F004}" destId="{C173CEDE-731C-4EF1-A24D-FB9D3E823796}" srcOrd="3" destOrd="0" parTransId="{75750FB7-CF42-42F0-B913-28245B44911B}" sibTransId="{A7A69B8A-C8A6-429F-A648-6CEC37EEE444}"/>
    <dgm:cxn modelId="{86BD5C50-0C82-43F2-856C-9C69A9A858B9}" type="presOf" srcId="{A7A69B8A-C8A6-429F-A648-6CEC37EEE444}" destId="{67C681C2-E874-493C-BC5A-20D0A5506FF4}" srcOrd="0" destOrd="0" presId="urn:microsoft.com/office/officeart/2005/8/layout/radial6"/>
    <dgm:cxn modelId="{B7B95273-B1EB-4EA7-A9EB-C1ADED14A9B5}" type="presOf" srcId="{7D04AEA1-BBBD-422B-8138-35A02894CA21}" destId="{B4F4E5C7-5ED7-4E0E-A9C0-FD1BB6E51114}" srcOrd="0" destOrd="0" presId="urn:microsoft.com/office/officeart/2005/8/layout/radial6"/>
    <dgm:cxn modelId="{E403DD5A-26D7-4296-8934-EECBB8A987A2}" type="presOf" srcId="{26923A41-0F9F-4733-9215-E8E2D6AA7AB1}" destId="{1DCE07E2-A0F3-4AEC-9DF1-CDDF737CB6C3}" srcOrd="0" destOrd="0" presId="urn:microsoft.com/office/officeart/2005/8/layout/radial6"/>
    <dgm:cxn modelId="{9D5B667D-703D-4319-A2B1-8160EFBD114F}" type="presOf" srcId="{D215E458-409D-4D88-ABC9-D9432A165719}" destId="{AA07C4BA-835A-4D4D-ACA7-06760C17C671}" srcOrd="0" destOrd="0" presId="urn:microsoft.com/office/officeart/2005/8/layout/radial6"/>
    <dgm:cxn modelId="{88DF0583-3E3D-43C3-ACF7-CA4CB23B1293}" type="presOf" srcId="{5543D9B0-E44C-4036-AAD6-60B112AD5C55}" destId="{D938F8C0-7541-45EC-9745-95BBBE473341}" srcOrd="0" destOrd="0" presId="urn:microsoft.com/office/officeart/2005/8/layout/radial6"/>
    <dgm:cxn modelId="{0C51B899-F5B2-41B8-B5C9-F7A0F2D1B261}" srcId="{079FC6C9-9D27-47A5-BF63-74101DB0F004}" destId="{9E41D471-1B2E-4582-92E3-FB826F54B04C}" srcOrd="0" destOrd="0" parTransId="{A91B2DB7-0EFD-4910-8CF9-E80A22AA0312}" sibTransId="{F7C77990-FF8A-4C79-B53B-72B402025F17}"/>
    <dgm:cxn modelId="{4C5F499A-71D5-48B7-813E-2BACA74E3575}" srcId="{079FC6C9-9D27-47A5-BF63-74101DB0F004}" destId="{B77A0E06-E10A-426B-87F0-FF69D282FDD6}" srcOrd="5" destOrd="0" parTransId="{BB691477-7B6D-4AB8-B2CE-339967F9EF99}" sibTransId="{D215E458-409D-4D88-ABC9-D9432A165719}"/>
    <dgm:cxn modelId="{E3A8C5A2-FF42-4AD2-B2F0-0F5E2C38A7DA}" type="presOf" srcId="{4BF6B5FF-177D-414E-B390-982164ADA9A2}" destId="{967FF983-5EFD-474A-AD18-F33E6D115A52}" srcOrd="0" destOrd="0" presId="urn:microsoft.com/office/officeart/2005/8/layout/radial6"/>
    <dgm:cxn modelId="{FA08BFAA-DD7F-41A1-AC53-D487360A7D81}" type="presOf" srcId="{B77A0E06-E10A-426B-87F0-FF69D282FDD6}" destId="{D7CE8011-0429-41AE-8F96-76DB6100B637}" srcOrd="0" destOrd="0" presId="urn:microsoft.com/office/officeart/2005/8/layout/radial6"/>
    <dgm:cxn modelId="{227A40AD-CFB9-485A-AB99-5B38C630094D}" type="presOf" srcId="{9E41D471-1B2E-4582-92E3-FB826F54B04C}" destId="{A74820E1-8914-47A3-B539-B1E5C3039556}" srcOrd="0" destOrd="0" presId="urn:microsoft.com/office/officeart/2005/8/layout/radial6"/>
    <dgm:cxn modelId="{121FABC3-0D3B-4B18-A518-65C516334006}" type="presOf" srcId="{079FC6C9-9D27-47A5-BF63-74101DB0F004}" destId="{5C751F2B-374D-4A93-B7EF-7BBF8DDAF520}" srcOrd="0" destOrd="0" presId="urn:microsoft.com/office/officeart/2005/8/layout/radial6"/>
    <dgm:cxn modelId="{A808FED0-4E51-452B-A287-36F957B0F979}" srcId="{079FC6C9-9D27-47A5-BF63-74101DB0F004}" destId="{7D04AEA1-BBBD-422B-8138-35A02894CA21}" srcOrd="2" destOrd="0" parTransId="{17D727C1-5754-451E-BE73-507FE377898C}" sibTransId="{4BF6B5FF-177D-414E-B390-982164ADA9A2}"/>
    <dgm:cxn modelId="{C408AAD4-0020-43C7-9457-A847935E27AF}" type="presOf" srcId="{C173CEDE-731C-4EF1-A24D-FB9D3E823796}" destId="{99354C75-D4E3-40CE-8B0C-8BA17DF9EF38}" srcOrd="0" destOrd="0" presId="urn:microsoft.com/office/officeart/2005/8/layout/radial6"/>
    <dgm:cxn modelId="{1D8A70EA-5F12-429B-931F-6CA90BD04617}" type="presOf" srcId="{6995AABE-A980-4447-BA87-F4B0DA639B26}" destId="{7FA67C3C-8727-4173-89BD-89E30A86A04D}" srcOrd="0" destOrd="0" presId="urn:microsoft.com/office/officeart/2005/8/layout/radial6"/>
    <dgm:cxn modelId="{8A2698F0-EAA4-4D49-A62D-277F9341F38A}" srcId="{6995AABE-A980-4447-BA87-F4B0DA639B26}" destId="{079FC6C9-9D27-47A5-BF63-74101DB0F004}" srcOrd="0" destOrd="0" parTransId="{F8ED9A4D-2A81-4098-9F54-7A5F93895C97}" sibTransId="{5406CA22-931E-4B5F-91AC-FE614F71D49A}"/>
    <dgm:cxn modelId="{4F7B81F6-20EA-4202-AAEF-12D33B0E0D13}" srcId="{079FC6C9-9D27-47A5-BF63-74101DB0F004}" destId="{26923A41-0F9F-4733-9215-E8E2D6AA7AB1}" srcOrd="1" destOrd="0" parTransId="{13CA6FFC-3A53-4A87-8A80-F8865556AB6D}" sibTransId="{41A9A48D-F8CF-4FAB-AC69-CE9B7DC28F08}"/>
    <dgm:cxn modelId="{C46D1206-62A1-4BEE-B53B-58B033C46003}" type="presParOf" srcId="{7FA67C3C-8727-4173-89BD-89E30A86A04D}" destId="{5C751F2B-374D-4A93-B7EF-7BBF8DDAF520}" srcOrd="0" destOrd="0" presId="urn:microsoft.com/office/officeart/2005/8/layout/radial6"/>
    <dgm:cxn modelId="{377DBB7D-F664-4C17-B7BA-E581DDB262AE}" type="presParOf" srcId="{7FA67C3C-8727-4173-89BD-89E30A86A04D}" destId="{A74820E1-8914-47A3-B539-B1E5C3039556}" srcOrd="1" destOrd="0" presId="urn:microsoft.com/office/officeart/2005/8/layout/radial6"/>
    <dgm:cxn modelId="{897F6A81-F43A-427C-9A9D-5E3818B6558A}" type="presParOf" srcId="{7FA67C3C-8727-4173-89BD-89E30A86A04D}" destId="{B5DBBC09-470C-4954-810A-C2465899A2AF}" srcOrd="2" destOrd="0" presId="urn:microsoft.com/office/officeart/2005/8/layout/radial6"/>
    <dgm:cxn modelId="{8AFABC19-227A-402D-90CE-173625A5889A}" type="presParOf" srcId="{7FA67C3C-8727-4173-89BD-89E30A86A04D}" destId="{C196B3F2-99B0-4545-9782-07654D2F07C6}" srcOrd="3" destOrd="0" presId="urn:microsoft.com/office/officeart/2005/8/layout/radial6"/>
    <dgm:cxn modelId="{7534A76C-D45C-450F-B622-E2656347E75C}" type="presParOf" srcId="{7FA67C3C-8727-4173-89BD-89E30A86A04D}" destId="{1DCE07E2-A0F3-4AEC-9DF1-CDDF737CB6C3}" srcOrd="4" destOrd="0" presId="urn:microsoft.com/office/officeart/2005/8/layout/radial6"/>
    <dgm:cxn modelId="{E8D83AD0-B3DA-4AC7-BC20-BB8552495FE6}" type="presParOf" srcId="{7FA67C3C-8727-4173-89BD-89E30A86A04D}" destId="{A35ED08E-F113-4B20-94DB-5066DA817851}" srcOrd="5" destOrd="0" presId="urn:microsoft.com/office/officeart/2005/8/layout/radial6"/>
    <dgm:cxn modelId="{7623AD74-64CA-4B57-A665-1B4D7DD5E42B}" type="presParOf" srcId="{7FA67C3C-8727-4173-89BD-89E30A86A04D}" destId="{E41DD3BB-7A23-465F-A1BE-D697CC227449}" srcOrd="6" destOrd="0" presId="urn:microsoft.com/office/officeart/2005/8/layout/radial6"/>
    <dgm:cxn modelId="{6AFE7A84-90CB-4715-A1E6-1F682E06A910}" type="presParOf" srcId="{7FA67C3C-8727-4173-89BD-89E30A86A04D}" destId="{B4F4E5C7-5ED7-4E0E-A9C0-FD1BB6E51114}" srcOrd="7" destOrd="0" presId="urn:microsoft.com/office/officeart/2005/8/layout/radial6"/>
    <dgm:cxn modelId="{4A507468-E059-418F-8265-749D4F50AC53}" type="presParOf" srcId="{7FA67C3C-8727-4173-89BD-89E30A86A04D}" destId="{294D91E5-1353-4416-9DB4-D50375D5D5C6}" srcOrd="8" destOrd="0" presId="urn:microsoft.com/office/officeart/2005/8/layout/radial6"/>
    <dgm:cxn modelId="{6DB661A7-D953-4181-BFDD-F1B94A0E748C}" type="presParOf" srcId="{7FA67C3C-8727-4173-89BD-89E30A86A04D}" destId="{967FF983-5EFD-474A-AD18-F33E6D115A52}" srcOrd="9" destOrd="0" presId="urn:microsoft.com/office/officeart/2005/8/layout/radial6"/>
    <dgm:cxn modelId="{8D118FD9-AC19-4A4D-AB9C-81405D6DF363}" type="presParOf" srcId="{7FA67C3C-8727-4173-89BD-89E30A86A04D}" destId="{99354C75-D4E3-40CE-8B0C-8BA17DF9EF38}" srcOrd="10" destOrd="0" presId="urn:microsoft.com/office/officeart/2005/8/layout/radial6"/>
    <dgm:cxn modelId="{A7CE7EDE-AC5B-4CF0-94F0-DAAAE1D37AD5}" type="presParOf" srcId="{7FA67C3C-8727-4173-89BD-89E30A86A04D}" destId="{5ADCF65A-C934-454A-A871-B8D3C570BCA1}" srcOrd="11" destOrd="0" presId="urn:microsoft.com/office/officeart/2005/8/layout/radial6"/>
    <dgm:cxn modelId="{AD69FCDB-C041-4F88-B76D-FE35777DA179}" type="presParOf" srcId="{7FA67C3C-8727-4173-89BD-89E30A86A04D}" destId="{67C681C2-E874-493C-BC5A-20D0A5506FF4}" srcOrd="12" destOrd="0" presId="urn:microsoft.com/office/officeart/2005/8/layout/radial6"/>
    <dgm:cxn modelId="{3D58A453-3F3B-41D6-9D8C-7318A91AEB52}" type="presParOf" srcId="{7FA67C3C-8727-4173-89BD-89E30A86A04D}" destId="{D938F8C0-7541-45EC-9745-95BBBE473341}" srcOrd="13" destOrd="0" presId="urn:microsoft.com/office/officeart/2005/8/layout/radial6"/>
    <dgm:cxn modelId="{330F25C8-A9AE-4ABF-A7AD-4222582E248F}" type="presParOf" srcId="{7FA67C3C-8727-4173-89BD-89E30A86A04D}" destId="{7EB9987E-26B6-43C5-8962-335DCF58844C}" srcOrd="14" destOrd="0" presId="urn:microsoft.com/office/officeart/2005/8/layout/radial6"/>
    <dgm:cxn modelId="{5B0B58EB-8C93-439B-BF3C-E15160F4A1D4}" type="presParOf" srcId="{7FA67C3C-8727-4173-89BD-89E30A86A04D}" destId="{2097C4B5-96C3-4911-B436-85C9AAD54582}" srcOrd="15" destOrd="0" presId="urn:microsoft.com/office/officeart/2005/8/layout/radial6"/>
    <dgm:cxn modelId="{6795CC33-13B4-4072-ADDA-177811349832}" type="presParOf" srcId="{7FA67C3C-8727-4173-89BD-89E30A86A04D}" destId="{D7CE8011-0429-41AE-8F96-76DB6100B637}" srcOrd="16" destOrd="0" presId="urn:microsoft.com/office/officeart/2005/8/layout/radial6"/>
    <dgm:cxn modelId="{DA9A31A2-9714-4946-B20D-E8D87253D3B5}" type="presParOf" srcId="{7FA67C3C-8727-4173-89BD-89E30A86A04D}" destId="{D54E35DD-22C4-4530-AC89-B638C2A26EE7}" srcOrd="17" destOrd="0" presId="urn:microsoft.com/office/officeart/2005/8/layout/radial6"/>
    <dgm:cxn modelId="{2E96ABB1-A3CF-4DB7-AD71-A36E223478F6}" type="presParOf" srcId="{7FA67C3C-8727-4173-89BD-89E30A86A04D}" destId="{AA07C4BA-835A-4D4D-ACA7-06760C17C6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7C4BA-835A-4D4D-ACA7-06760C17C671}">
      <dsp:nvSpPr>
        <dsp:cNvPr id="0" name=""/>
        <dsp:cNvSpPr/>
      </dsp:nvSpPr>
      <dsp:spPr>
        <a:xfrm>
          <a:off x="3679241" y="689177"/>
          <a:ext cx="4192626" cy="4192626"/>
        </a:xfrm>
        <a:prstGeom prst="blockArc">
          <a:avLst>
            <a:gd name="adj1" fmla="val 12674230"/>
            <a:gd name="adj2" fmla="val 1617390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7C4B5-96C3-4911-B436-85C9AAD54582}">
      <dsp:nvSpPr>
        <dsp:cNvPr id="0" name=""/>
        <dsp:cNvSpPr/>
      </dsp:nvSpPr>
      <dsp:spPr>
        <a:xfrm>
          <a:off x="3723224" y="613020"/>
          <a:ext cx="4192626" cy="4192626"/>
        </a:xfrm>
        <a:prstGeom prst="blockArc">
          <a:avLst>
            <a:gd name="adj1" fmla="val 9073346"/>
            <a:gd name="adj2" fmla="val 12526654"/>
            <a:gd name="adj3" fmla="val 453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81C2-E874-493C-BC5A-20D0A5506FF4}">
      <dsp:nvSpPr>
        <dsp:cNvPr id="0" name=""/>
        <dsp:cNvSpPr/>
      </dsp:nvSpPr>
      <dsp:spPr>
        <a:xfrm>
          <a:off x="3679241" y="536863"/>
          <a:ext cx="4192626" cy="4192626"/>
        </a:xfrm>
        <a:prstGeom prst="blockArc">
          <a:avLst>
            <a:gd name="adj1" fmla="val 5426100"/>
            <a:gd name="adj2" fmla="val 8925770"/>
            <a:gd name="adj3" fmla="val 453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FF983-5EFD-474A-AD18-F33E6D115A52}">
      <dsp:nvSpPr>
        <dsp:cNvPr id="0" name=""/>
        <dsp:cNvSpPr/>
      </dsp:nvSpPr>
      <dsp:spPr>
        <a:xfrm>
          <a:off x="3648131" y="536863"/>
          <a:ext cx="4192626" cy="4192626"/>
        </a:xfrm>
        <a:prstGeom prst="blockArc">
          <a:avLst>
            <a:gd name="adj1" fmla="val 1874230"/>
            <a:gd name="adj2" fmla="val 5373900"/>
            <a:gd name="adj3" fmla="val 453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DD3BB-7A23-465F-A1BE-D697CC227449}">
      <dsp:nvSpPr>
        <dsp:cNvPr id="0" name=""/>
        <dsp:cNvSpPr/>
      </dsp:nvSpPr>
      <dsp:spPr>
        <a:xfrm>
          <a:off x="3604149" y="613020"/>
          <a:ext cx="4192626" cy="4192626"/>
        </a:xfrm>
        <a:prstGeom prst="blockArc">
          <a:avLst>
            <a:gd name="adj1" fmla="val 19873346"/>
            <a:gd name="adj2" fmla="val 1726654"/>
            <a:gd name="adj3" fmla="val 453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6B3F2-99B0-4545-9782-07654D2F07C6}">
      <dsp:nvSpPr>
        <dsp:cNvPr id="0" name=""/>
        <dsp:cNvSpPr/>
      </dsp:nvSpPr>
      <dsp:spPr>
        <a:xfrm>
          <a:off x="3648131" y="689177"/>
          <a:ext cx="4192626" cy="4192626"/>
        </a:xfrm>
        <a:prstGeom prst="blockArc">
          <a:avLst>
            <a:gd name="adj1" fmla="val 16226100"/>
            <a:gd name="adj2" fmla="val 1972577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51F2B-374D-4A93-B7EF-7BBF8DDAF520}">
      <dsp:nvSpPr>
        <dsp:cNvPr id="0" name=""/>
        <dsp:cNvSpPr/>
      </dsp:nvSpPr>
      <dsp:spPr>
        <a:xfrm>
          <a:off x="4590000" y="1539334"/>
          <a:ext cx="2339998" cy="2339998"/>
        </a:xfrm>
        <a:prstGeom prst="ellipse">
          <a:avLst/>
        </a:prstGeom>
        <a:solidFill>
          <a:srgbClr val="F69E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sp:txBody>
      <dsp:txXfrm>
        <a:off x="4932685" y="1882019"/>
        <a:ext cx="1654628" cy="1654628"/>
      </dsp:txXfrm>
    </dsp:sp>
    <dsp:sp modelId="{A74820E1-8914-47A3-B539-B1E5C3039556}">
      <dsp:nvSpPr>
        <dsp:cNvPr id="0" name=""/>
        <dsp:cNvSpPr/>
      </dsp:nvSpPr>
      <dsp:spPr>
        <a:xfrm>
          <a:off x="4986000" y="-37276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sp:txBody>
      <dsp:txXfrm>
        <a:off x="5212699" y="189423"/>
        <a:ext cx="1094600" cy="1094600"/>
      </dsp:txXfrm>
    </dsp:sp>
    <dsp:sp modelId="{1DCE07E2-A0F3-4AEC-9DF1-CDDF737CB6C3}">
      <dsp:nvSpPr>
        <dsp:cNvPr id="0" name=""/>
        <dsp:cNvSpPr/>
      </dsp:nvSpPr>
      <dsp:spPr>
        <a:xfrm>
          <a:off x="6722249" y="949007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sp:txBody>
      <dsp:txXfrm>
        <a:off x="6948948" y="1175706"/>
        <a:ext cx="1094600" cy="1094600"/>
      </dsp:txXfrm>
    </dsp:sp>
    <dsp:sp modelId="{B4F4E5C7-5ED7-4E0E-A9C0-FD1BB6E51114}">
      <dsp:nvSpPr>
        <dsp:cNvPr id="0" name=""/>
        <dsp:cNvSpPr/>
      </dsp:nvSpPr>
      <dsp:spPr>
        <a:xfrm>
          <a:off x="6722249" y="2921660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sp:txBody>
      <dsp:txXfrm>
        <a:off x="6948948" y="3148359"/>
        <a:ext cx="1094600" cy="1094600"/>
      </dsp:txXfrm>
    </dsp:sp>
    <dsp:sp modelId="{99354C75-D4E3-40CE-8B0C-8BA17DF9EF38}">
      <dsp:nvSpPr>
        <dsp:cNvPr id="0" name=""/>
        <dsp:cNvSpPr/>
      </dsp:nvSpPr>
      <dsp:spPr>
        <a:xfrm>
          <a:off x="4986000" y="3907944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sp:txBody>
      <dsp:txXfrm>
        <a:off x="5212699" y="4134643"/>
        <a:ext cx="1094600" cy="1094600"/>
      </dsp:txXfrm>
    </dsp:sp>
    <dsp:sp modelId="{D938F8C0-7541-45EC-9745-95BBBE473341}">
      <dsp:nvSpPr>
        <dsp:cNvPr id="0" name=""/>
        <dsp:cNvSpPr/>
      </dsp:nvSpPr>
      <dsp:spPr>
        <a:xfrm>
          <a:off x="3249751" y="2921660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sp:txBody>
      <dsp:txXfrm>
        <a:off x="3476450" y="3148359"/>
        <a:ext cx="1094600" cy="1094600"/>
      </dsp:txXfrm>
    </dsp:sp>
    <dsp:sp modelId="{D7CE8011-0429-41AE-8F96-76DB6100B637}">
      <dsp:nvSpPr>
        <dsp:cNvPr id="0" name=""/>
        <dsp:cNvSpPr/>
      </dsp:nvSpPr>
      <dsp:spPr>
        <a:xfrm>
          <a:off x="3249751" y="949007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sp:txBody>
      <dsp:txXfrm>
        <a:off x="3476450" y="1175706"/>
        <a:ext cx="1094600" cy="109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37DD5-C88D-456A-B586-6B795CB4C38C}" type="datetimeFigureOut">
              <a:rPr lang="ru-RU" smtClean="0"/>
              <a:t>26.09.2023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F3A60-AE8A-4A8B-B6AD-6022B0A17E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21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7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07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12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23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54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91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31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64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3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26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Шандов М. М,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Шандов М. М,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E88A-4982-4474-BA67-6A4F053E4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6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ebp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utKuFxeXmQ?feature=oembed" TargetMode="Externa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f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2521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Ускорители заряженных частиц – микроскоп физиков ХХ века</a:t>
            </a:r>
            <a:endParaRPr lang="en-US" sz="5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3704763"/>
            <a:ext cx="12191999" cy="3153236"/>
          </a:xfrm>
          <a:prstGeom prst="rect">
            <a:avLst/>
          </a:prstGeom>
          <a:noFill/>
          <a:ln w="38100">
            <a:noFill/>
          </a:ln>
        </p:spPr>
        <p:txBody>
          <a:bodyPr wrap="square" numCol="1" spcCol="3600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>
                <a:latin typeface="Georgia" panose="02040502050405020303" pitchFamily="18" charset="0"/>
              </a:rPr>
              <a:t>Объединенный Институт Ядерных Исследований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atin typeface="Georgia" panose="02040502050405020303" pitchFamily="18" charset="0"/>
              </a:rPr>
              <a:t>г. Дубна, Московская область</a:t>
            </a:r>
          </a:p>
          <a:p>
            <a:pPr algn="ctr">
              <a:lnSpc>
                <a:spcPct val="150000"/>
              </a:lnSpc>
            </a:pPr>
            <a:r>
              <a:rPr lang="ru-RU" sz="3600" u="sng" dirty="0">
                <a:solidFill>
                  <a:srgbClr val="FF0000"/>
                </a:solidFill>
                <a:latin typeface="Georgia" panose="02040502050405020303" pitchFamily="18" charset="0"/>
              </a:rPr>
              <a:t>Шандов М. М.</a:t>
            </a:r>
          </a:p>
          <a:p>
            <a:pPr algn="ctr">
              <a:lnSpc>
                <a:spcPct val="150000"/>
              </a:lnSpc>
            </a:pPr>
            <a:r>
              <a:rPr lang="ru-RU" sz="2400" u="sng" dirty="0">
                <a:solidFill>
                  <a:srgbClr val="0070C0"/>
                </a:solidFill>
                <a:latin typeface="Georgia" panose="02040502050405020303" pitchFamily="18" charset="0"/>
              </a:rPr>
              <a:t>27 сентября 2023г.</a:t>
            </a:r>
            <a:endParaRPr lang="ru-RU" sz="2000" u="sng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0E71C9-EA4A-1BA1-BBB5-0585AF884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F6100F-97C6-A11C-C061-2469EA759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0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Джозеф Джон Томсон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9B4C0B-0C22-6F2F-3484-83F6C729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7" y="895815"/>
            <a:ext cx="4427999" cy="32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E5DF36-3C18-D912-8D51-53B920025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49" y="896037"/>
            <a:ext cx="5276548" cy="32395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045752-0B44-E478-3390-05BCA4B9BF04}"/>
              </a:ext>
            </a:extLst>
          </p:cNvPr>
          <p:cNvSpPr txBox="1"/>
          <p:nvPr/>
        </p:nvSpPr>
        <p:spPr>
          <a:xfrm>
            <a:off x="332684" y="4669784"/>
            <a:ext cx="11519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Катодные лучи</a:t>
            </a:r>
            <a:r>
              <a:rPr lang="ru-RU" sz="2400" dirty="0">
                <a:latin typeface="Georgia" panose="02040502050405020303" pitchFamily="18" charset="0"/>
              </a:rPr>
              <a:t> распространяются и отклоняются электрическим и магнитным полями.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Отклонение не зависит от материала катода и состава газа в трубке.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Открытие электрона</a:t>
            </a:r>
            <a:r>
              <a:rPr lang="ru-RU" sz="2400" dirty="0">
                <a:latin typeface="Georgia" panose="02040502050405020303" pitchFamily="18" charset="0"/>
              </a:rPr>
              <a:t> 1897г.</a:t>
            </a:r>
          </a:p>
        </p:txBody>
      </p:sp>
    </p:spTree>
    <p:extLst>
      <p:ext uri="{BB962C8B-B14F-4D97-AF65-F5344CB8AC3E}">
        <p14:creationId xmlns:p14="http://schemas.microsoft.com/office/powerpoint/2010/main" val="249726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Первая Модель Атома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74032BFA-C1AE-F059-F2B4-9838BCEC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30" y="899999"/>
            <a:ext cx="2708133" cy="25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F3C9543-6DF4-84B2-841A-47D6DE1E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255" y="3717530"/>
            <a:ext cx="3011081" cy="2690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0C15345-51EB-1C02-E3A9-7B341B5826A6}"/>
                  </a:ext>
                </a:extLst>
              </p:cNvPr>
              <p:cNvSpPr txBox="1"/>
              <p:nvPr/>
            </p:nvSpPr>
            <p:spPr>
              <a:xfrm>
                <a:off x="334138" y="1144661"/>
                <a:ext cx="8568000" cy="4852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При помощи электрического и магнитного полей возможно измерить отношения заряда к массе частицы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ru-RU" sz="24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Электрическое поле: 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𝐸𝑙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B154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B1548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B1548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0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 dirty="0">
                  <a:solidFill>
                    <a:srgbClr val="0B1548"/>
                  </a:solidFill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Магнитное поле: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𝐵𝑙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ru-RU" sz="2400" b="0" i="1" dirty="0">
                  <a:latin typeface="Cambria Math" panose="02040503050406030204" pitchFamily="18" charset="0"/>
                </a:endParaRPr>
              </a:p>
              <a:p>
                <a:pPr marL="1257300" lvl="2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sz="2400" b="0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sz="2400" b="0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длина на которой действует поле,</a:t>
                </a:r>
                <a:endParaRPr lang="en-US" sz="2400" b="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endParaRPr>
              </a:p>
              <a:p>
                <a:pPr marL="1257300" lvl="2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b="0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sz="2400" b="0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скорость частицы</a:t>
                </a:r>
                <a:endParaRPr lang="en-US" sz="2400" b="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Выбрав поля</a:t>
                </a:r>
                <a:r>
                  <a:rPr lang="en-US" sz="2400" dirty="0">
                    <a:latin typeface="Georgia" panose="02040502050405020303" pitchFamily="18" charset="0"/>
                  </a:rPr>
                  <a:t>:</a:t>
                </a:r>
                <a:r>
                  <a:rPr lang="ru-RU" sz="2400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400" dirty="0">
                  <a:latin typeface="Georgia" panose="02040502050405020303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Измеренное отношение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B1548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𝑐𝑜𝑛𝑠𝑡</m:t>
                    </m:r>
                    <m:r>
                      <a:rPr lang="en-US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sz="2400" dirty="0">
                    <a:latin typeface="Georgia" panose="02040502050405020303" pitchFamily="18" charset="0"/>
                  </a:rPr>
                  <a:t> электрон – элементарная частица, имеющая отрицательный заряд.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Материя электрически нейтральна</a:t>
                </a:r>
                <a:r>
                  <a:rPr lang="en-US" sz="2400" b="0" dirty="0">
                    <a:solidFill>
                      <a:srgbClr val="0B15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B1548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sz="2400" dirty="0">
                    <a:latin typeface="Georgia" panose="02040502050405020303" pitchFamily="18" charset="0"/>
                  </a:rPr>
                  <a:t> описывается</a:t>
                </a:r>
                <a:r>
                  <a:rPr lang="en-US" sz="2400" dirty="0">
                    <a:latin typeface="Georgia" panose="02040502050405020303" pitchFamily="18" charset="0"/>
                  </a:rPr>
                  <a:t> </a:t>
                </a:r>
                <a:r>
                  <a:rPr lang="ru-RU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«</a:t>
                </a:r>
                <a:r>
                  <a:rPr lang="ru-RU" sz="2400" i="1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пудинговой</a:t>
                </a:r>
                <a:r>
                  <a:rPr lang="ru-RU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моделью атома»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0C15345-51EB-1C02-E3A9-7B341B582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38" y="1144661"/>
                <a:ext cx="8568000" cy="4852932"/>
              </a:xfrm>
              <a:prstGeom prst="rect">
                <a:avLst/>
              </a:prstGeom>
              <a:blipFill>
                <a:blip r:embed="rId5"/>
                <a:stretch>
                  <a:fillRect l="-1139" t="-1005" r="-854" b="-20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21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Кавендишская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лаборатория,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Кэмбридж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к. </a:t>
            </a: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XIX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92DE1-B6E2-250D-A133-E13AEE41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941" y="899998"/>
            <a:ext cx="8537760" cy="5544000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3055A21F-09A3-6407-CBE1-7F55056F394A}"/>
              </a:ext>
            </a:extLst>
          </p:cNvPr>
          <p:cNvSpPr/>
          <p:nvPr/>
        </p:nvSpPr>
        <p:spPr>
          <a:xfrm>
            <a:off x="5756898" y="2816016"/>
            <a:ext cx="695456" cy="690625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87BF3A77-8CA6-6A61-C49E-7B730DB4AB28}"/>
              </a:ext>
            </a:extLst>
          </p:cNvPr>
          <p:cNvSpPr/>
          <p:nvPr/>
        </p:nvSpPr>
        <p:spPr>
          <a:xfrm>
            <a:off x="5585799" y="1732396"/>
            <a:ext cx="695456" cy="690625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F013C-48C5-8E62-8F6F-EC60F19EB2EC}"/>
              </a:ext>
            </a:extLst>
          </p:cNvPr>
          <p:cNvSpPr txBox="1"/>
          <p:nvPr/>
        </p:nvSpPr>
        <p:spPr>
          <a:xfrm>
            <a:off x="5024843" y="354660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Дж. Дж. Томсон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50AFE-4869-4489-4AF0-0D37127E814F}"/>
              </a:ext>
            </a:extLst>
          </p:cNvPr>
          <p:cNvSpPr txBox="1"/>
          <p:nvPr/>
        </p:nvSpPr>
        <p:spPr>
          <a:xfrm>
            <a:off x="5016449" y="132310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Э. Резерфорд</a:t>
            </a:r>
          </a:p>
        </p:txBody>
      </p:sp>
    </p:spTree>
    <p:extLst>
      <p:ext uri="{BB962C8B-B14F-4D97-AF65-F5344CB8AC3E}">
        <p14:creationId xmlns:p14="http://schemas.microsoft.com/office/powerpoint/2010/main" val="142849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Манчестерский Университет, Физ. Фак., 1910г.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B2AC3D-6A95-6D74-7891-301D9ED7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304" y="899998"/>
            <a:ext cx="7986332" cy="5544000"/>
          </a:xfrm>
          <a:prstGeom prst="rect">
            <a:avLst/>
          </a:prstGeom>
        </p:spPr>
      </p:pic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3055A21F-09A3-6407-CBE1-7F55056F394A}"/>
              </a:ext>
            </a:extLst>
          </p:cNvPr>
          <p:cNvSpPr/>
          <p:nvPr/>
        </p:nvSpPr>
        <p:spPr>
          <a:xfrm>
            <a:off x="7673708" y="2259098"/>
            <a:ext cx="695456" cy="690625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87BF3A77-8CA6-6A61-C49E-7B730DB4AB28}"/>
              </a:ext>
            </a:extLst>
          </p:cNvPr>
          <p:cNvSpPr/>
          <p:nvPr/>
        </p:nvSpPr>
        <p:spPr>
          <a:xfrm>
            <a:off x="6417803" y="2983339"/>
            <a:ext cx="695456" cy="690625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F013C-48C5-8E62-8F6F-EC60F19EB2EC}"/>
              </a:ext>
            </a:extLst>
          </p:cNvPr>
          <p:cNvSpPr txBox="1"/>
          <p:nvPr/>
        </p:nvSpPr>
        <p:spPr>
          <a:xfrm>
            <a:off x="7344808" y="2983339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Х. Гейгер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50AFE-4869-4489-4AF0-0D37127E814F}"/>
              </a:ext>
            </a:extLst>
          </p:cNvPr>
          <p:cNvSpPr txBox="1"/>
          <p:nvPr/>
        </p:nvSpPr>
        <p:spPr>
          <a:xfrm>
            <a:off x="5839552" y="3672799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Э. Резерфорд</a:t>
            </a:r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A520B4BA-B02A-92A5-158C-CE938C2BCD1B}"/>
              </a:ext>
            </a:extLst>
          </p:cNvPr>
          <p:cNvSpPr/>
          <p:nvPr/>
        </p:nvSpPr>
        <p:spPr>
          <a:xfrm>
            <a:off x="7398312" y="1740976"/>
            <a:ext cx="695456" cy="690625"/>
          </a:xfrm>
          <a:prstGeom prst="flowChartConnector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2658F0-43C3-69B1-E7A0-60C334485B5B}"/>
              </a:ext>
            </a:extLst>
          </p:cNvPr>
          <p:cNvSpPr txBox="1"/>
          <p:nvPr/>
        </p:nvSpPr>
        <p:spPr>
          <a:xfrm>
            <a:off x="6958806" y="1357720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Georgia" panose="02040502050405020303" pitchFamily="18" charset="0"/>
              </a:rPr>
              <a:t>Э. </a:t>
            </a:r>
            <a:r>
              <a:rPr lang="ru-RU" b="1" dirty="0" err="1">
                <a:solidFill>
                  <a:srgbClr val="FFFF00"/>
                </a:solidFill>
                <a:latin typeface="Georgia" panose="02040502050405020303" pitchFamily="18" charset="0"/>
              </a:rPr>
              <a:t>Марсден</a:t>
            </a:r>
            <a:endParaRPr lang="ru-RU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3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Рассеивание на Атомном Ядре, 1911г.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4506F0-9379-82A0-3187-593CC810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44" y="1562431"/>
            <a:ext cx="5623009" cy="485423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CD88004-F2B9-CD5C-D2F7-276BE6C75305}"/>
              </a:ext>
            </a:extLst>
          </p:cNvPr>
          <p:cNvGrpSpPr/>
          <p:nvPr/>
        </p:nvGrpSpPr>
        <p:grpSpPr>
          <a:xfrm>
            <a:off x="0" y="899999"/>
            <a:ext cx="6549469" cy="3386119"/>
            <a:chOff x="-2878" y="899997"/>
            <a:chExt cx="6549469" cy="338611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ACFE1B-6B1F-919C-92C5-C924BAAD6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78" y="899997"/>
              <a:ext cx="2216989" cy="297353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B12EBD1-8D2A-0DCA-C87D-4D87C721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385" y="899997"/>
              <a:ext cx="2378829" cy="297353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B0A28B-FDD0-6AE3-B77A-C35F9F65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487" y="899997"/>
              <a:ext cx="1903104" cy="2973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27807D-F52B-64A2-4CC8-60622F7B58DC}"/>
                </a:ext>
              </a:extLst>
            </p:cNvPr>
            <p:cNvSpPr txBox="1"/>
            <p:nvPr/>
          </p:nvSpPr>
          <p:spPr>
            <a:xfrm>
              <a:off x="-2878" y="3855229"/>
              <a:ext cx="2216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Э. Резерфорд</a:t>
              </a:r>
              <a:endParaRPr lang="en-US" sz="22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B3B67D-ACDE-B441-62A9-F1B939C743AA}"/>
                </a:ext>
              </a:extLst>
            </p:cNvPr>
            <p:cNvSpPr txBox="1"/>
            <p:nvPr/>
          </p:nvSpPr>
          <p:spPr>
            <a:xfrm>
              <a:off x="2239384" y="3855229"/>
              <a:ext cx="23788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Х. Гейгер</a:t>
              </a:r>
              <a:endParaRPr lang="en-US" sz="22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B037C-297B-D892-C981-CB713E19FFFD}"/>
                </a:ext>
              </a:extLst>
            </p:cNvPr>
            <p:cNvSpPr txBox="1"/>
            <p:nvPr/>
          </p:nvSpPr>
          <p:spPr>
            <a:xfrm>
              <a:off x="4647377" y="3855229"/>
              <a:ext cx="18992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Э. </a:t>
              </a:r>
              <a:r>
                <a:rPr lang="ru-RU" sz="22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Марсден</a:t>
              </a:r>
              <a:endParaRPr lang="en-US" sz="22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9DBE1F1-F10B-96EC-4C19-C18F71168222}"/>
              </a:ext>
            </a:extLst>
          </p:cNvPr>
          <p:cNvSpPr txBox="1"/>
          <p:nvPr/>
        </p:nvSpPr>
        <p:spPr>
          <a:xfrm>
            <a:off x="168676" y="4582831"/>
            <a:ext cx="6232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latin typeface="Georgia" panose="02040502050405020303" pitchFamily="18" charset="0"/>
              </a:rPr>
              <a:t>Это было почти столь же невероятно, как если бы вы стреляли 15-дюймовым снарядом в кусок тонкой бумаги, а снаряд возвратился бы к вам и нанёс удар.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EDC5D-646D-1D32-38A2-95DA9E709C7A}"/>
              </a:ext>
            </a:extLst>
          </p:cNvPr>
          <p:cNvSpPr txBox="1"/>
          <p:nvPr/>
        </p:nvSpPr>
        <p:spPr>
          <a:xfrm>
            <a:off x="6574743" y="1033489"/>
            <a:ext cx="5623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Планетарная модель атома,</a:t>
            </a:r>
            <a:r>
              <a:rPr lang="ru-RU" sz="2000" dirty="0">
                <a:latin typeface="Georgia" panose="02040502050405020303" pitchFamily="18" charset="0"/>
              </a:rPr>
              <a:t> 1911г.</a:t>
            </a:r>
          </a:p>
        </p:txBody>
      </p:sp>
    </p:spTree>
    <p:extLst>
      <p:ext uri="{BB962C8B-B14F-4D97-AF65-F5344CB8AC3E}">
        <p14:creationId xmlns:p14="http://schemas.microsoft.com/office/powerpoint/2010/main" val="200236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Начало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ХХв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– Нам Нужны Ускорители!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18DB1C1-8B90-2AF0-A8C3-F9A6FBA2C0D5}"/>
              </a:ext>
            </a:extLst>
          </p:cNvPr>
          <p:cNvGrpSpPr/>
          <p:nvPr/>
        </p:nvGrpSpPr>
        <p:grpSpPr>
          <a:xfrm>
            <a:off x="2143078" y="896638"/>
            <a:ext cx="7905845" cy="5541363"/>
            <a:chOff x="326381" y="896638"/>
            <a:chExt cx="7905845" cy="554136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923F47C-6A57-8952-472A-881ED746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381" y="2749320"/>
              <a:ext cx="1368874" cy="1836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83B7C60-1388-8FB7-ECA9-D0B4E117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61" y="896638"/>
              <a:ext cx="1306715" cy="18360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51E195-21F6-91DC-3386-B1A9CE3E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10" y="4602001"/>
              <a:ext cx="1219217" cy="1836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AA58EA-F17C-E2C8-91DF-3CA1661DF8FB}"/>
                </a:ext>
              </a:extLst>
            </p:cNvPr>
            <p:cNvSpPr txBox="1"/>
            <p:nvPr/>
          </p:nvSpPr>
          <p:spPr>
            <a:xfrm>
              <a:off x="2021636" y="1399139"/>
              <a:ext cx="62105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>
                  <a:solidFill>
                    <a:srgbClr val="FF0000"/>
                  </a:solidFill>
                  <a:latin typeface="Georgia" panose="02040502050405020303" pitchFamily="18" charset="0"/>
                </a:rPr>
                <a:t>Вильгельм Конрад </a:t>
              </a:r>
              <a:r>
                <a:rPr lang="ru-RU" sz="24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Рёнтген</a:t>
              </a:r>
              <a:r>
                <a:rPr lang="ru-RU" sz="2400" dirty="0">
                  <a:solidFill>
                    <a:srgbClr val="FF0000"/>
                  </a:solidFill>
                  <a:latin typeface="Georgia" panose="02040502050405020303" pitchFamily="18" charset="0"/>
                </a:rPr>
                <a:t>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Дефектоскопия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Материаловедение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24668CA-A176-D80E-3CFE-C68D6C0BFE61}"/>
                </a:ext>
              </a:extLst>
            </p:cNvPr>
            <p:cNvSpPr txBox="1"/>
            <p:nvPr/>
          </p:nvSpPr>
          <p:spPr>
            <a:xfrm>
              <a:off x="2021636" y="3251821"/>
              <a:ext cx="62105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Эрнест Резерфорд: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Исследование физики ядра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3C1810C-F638-5C1A-2BA3-A46B3D3F247F}"/>
                </a:ext>
              </a:extLst>
            </p:cNvPr>
            <p:cNvSpPr txBox="1"/>
            <p:nvPr/>
          </p:nvSpPr>
          <p:spPr>
            <a:xfrm>
              <a:off x="2021636" y="4730618"/>
              <a:ext cx="62105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>
                  <a:solidFill>
                    <a:srgbClr val="FF0000"/>
                  </a:solidFill>
                  <a:latin typeface="Georgia" panose="02040502050405020303" pitchFamily="18" charset="0"/>
                </a:rPr>
                <a:t>Мария Скадовская-Кюри: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Диагностика заболеваний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Радиационная медицина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0B1548"/>
                  </a:solidFill>
                  <a:latin typeface="Georgia" panose="02040502050405020303" pitchFamily="18" charset="0"/>
                </a:rPr>
                <a:t>Стерилизация материалов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94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Атом</a:t>
            </a:r>
          </a:p>
        </p:txBody>
      </p:sp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95AE5B03-A131-589E-4260-3179E0C67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60" y="899999"/>
            <a:ext cx="8319279" cy="55461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0750C2-477E-601D-EBCF-6A1300805E37}"/>
              </a:ext>
            </a:extLst>
          </p:cNvPr>
          <p:cNvSpPr txBox="1"/>
          <p:nvPr/>
        </p:nvSpPr>
        <p:spPr>
          <a:xfrm>
            <a:off x="1936360" y="4624203"/>
            <a:ext cx="242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атом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∼10</a:t>
            </a:r>
            <a:r>
              <a:rPr lang="ru-RU" sz="2400" b="1" baseline="30000" dirty="0">
                <a:latin typeface="Georgia" panose="02040502050405020303" pitchFamily="18" charset="0"/>
                <a:ea typeface="Cambria Math" panose="02040503050406030204" pitchFamily="18" charset="0"/>
              </a:rPr>
              <a:t>-10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Georgia" panose="02040502050405020303" pitchFamily="18" charset="0"/>
              </a:rPr>
              <a:t>м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C67787-F37A-0272-932F-66329B504FCA}"/>
              </a:ext>
            </a:extLst>
          </p:cNvPr>
          <p:cNvSpPr txBox="1"/>
          <p:nvPr/>
        </p:nvSpPr>
        <p:spPr>
          <a:xfrm>
            <a:off x="4560973" y="2436736"/>
            <a:ext cx="2425959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ядра∼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10</a:t>
            </a:r>
            <a:r>
              <a:rPr lang="ru-RU" sz="2400" b="1" baseline="30000" dirty="0">
                <a:latin typeface="Georgia" panose="02040502050405020303" pitchFamily="18" charset="0"/>
                <a:ea typeface="Cambria Math" panose="02040503050406030204" pitchFamily="18" charset="0"/>
              </a:rPr>
              <a:t>-14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</a:t>
            </a:r>
            <a:endParaRPr lang="en-US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CE29AC-38A9-CBBB-4C97-BE8A745DA377}"/>
              </a:ext>
            </a:extLst>
          </p:cNvPr>
          <p:cNvSpPr txBox="1"/>
          <p:nvPr/>
        </p:nvSpPr>
        <p:spPr>
          <a:xfrm>
            <a:off x="6550812" y="4788025"/>
            <a:ext cx="195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  протон</a:t>
            </a:r>
          </a:p>
          <a:p>
            <a:pPr algn="ctr"/>
            <a:r>
              <a:rPr lang="ru-RU" sz="2400" b="1" dirty="0">
                <a:latin typeface="Georgia" panose="02040502050405020303" pitchFamily="18" charset="0"/>
              </a:rPr>
              <a:t>(нейтрон) </a:t>
            </a:r>
          </a:p>
          <a:p>
            <a:pPr algn="ctr"/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∼ 10</a:t>
            </a:r>
            <a:r>
              <a:rPr lang="ru-RU" sz="2400" b="1" baseline="30000" dirty="0">
                <a:latin typeface="Georgia" panose="02040502050405020303" pitchFamily="18" charset="0"/>
                <a:ea typeface="Cambria Math" panose="02040503050406030204" pitchFamily="18" charset="0"/>
              </a:rPr>
              <a:t>-15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Georgia" panose="02040502050405020303" pitchFamily="18" charset="0"/>
              </a:rPr>
              <a:t>м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138A28-0340-4594-E6B3-836B53F45539}"/>
              </a:ext>
            </a:extLst>
          </p:cNvPr>
          <p:cNvSpPr txBox="1"/>
          <p:nvPr/>
        </p:nvSpPr>
        <p:spPr>
          <a:xfrm>
            <a:off x="8669910" y="3196932"/>
            <a:ext cx="158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Кварк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&lt;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10</a:t>
            </a:r>
            <a:r>
              <a:rPr lang="ru-RU" sz="2400" b="1" baseline="30000" dirty="0">
                <a:latin typeface="Georgia" panose="02040502050405020303" pitchFamily="18" charset="0"/>
                <a:ea typeface="Cambria Math" panose="02040503050406030204" pitchFamily="18" charset="0"/>
              </a:rPr>
              <a:t>-18</a:t>
            </a:r>
            <a:r>
              <a:rPr lang="en-US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Georgia" panose="02040502050405020303" pitchFamily="18" charset="0"/>
              </a:rPr>
              <a:t>м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380464A4-57E8-1CEC-1CD1-1DAC89217145}"/>
              </a:ext>
            </a:extLst>
          </p:cNvPr>
          <p:cNvSpPr/>
          <p:nvPr/>
        </p:nvSpPr>
        <p:spPr>
          <a:xfrm>
            <a:off x="6176948" y="978991"/>
            <a:ext cx="30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электрон </a:t>
            </a:r>
            <a:r>
              <a:rPr lang="en-US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&lt;</a:t>
            </a:r>
            <a:r>
              <a:rPr lang="ru-RU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10</a:t>
            </a:r>
            <a:r>
              <a:rPr lang="ru-RU" sz="2400" b="1" baseline="30000" dirty="0">
                <a:latin typeface="Georgia" panose="02040502050405020303" pitchFamily="18" charset="0"/>
                <a:ea typeface="Cambria Math" panose="02040503050406030204" pitchFamily="18" charset="0"/>
              </a:rPr>
              <a:t>-18</a:t>
            </a:r>
            <a:r>
              <a:rPr lang="en-US" sz="2400" b="1" dirty="0">
                <a:latin typeface="Georgia" panose="02040502050405020303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latin typeface="Georgia" panose="02040502050405020303" pitchFamily="18" charset="0"/>
              </a:rPr>
              <a:t>м</a:t>
            </a:r>
            <a:endParaRPr lang="en-US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61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Большой взрыв</a:t>
            </a: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6CF5E0E3-405F-3020-53F8-85AC68633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6" y="899996"/>
            <a:ext cx="9864000" cy="5548500"/>
          </a:xfrm>
          <a:prstGeom prst="rect">
            <a:avLst/>
          </a:prstGeom>
        </p:spPr>
      </p:pic>
      <p:pic>
        <p:nvPicPr>
          <p:cNvPr id="18" name="Content Placeholder 2">
            <a:extLst>
              <a:ext uri="{FF2B5EF4-FFF2-40B4-BE49-F238E27FC236}">
                <a16:creationId xmlns:a16="http://schemas.microsoft.com/office/drawing/2014/main" id="{3B10DF68-C6FA-C120-DBBD-DBB4F2A2A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6" y="899996"/>
            <a:ext cx="9864000" cy="5548500"/>
          </a:xfrm>
          <a:prstGeom prst="rect">
            <a:avLst/>
          </a:prstGeom>
        </p:spPr>
      </p:pic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2F770709-3BA2-046F-4A03-04E5DCEF3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6" y="899996"/>
            <a:ext cx="9864000" cy="5548500"/>
          </a:xfrm>
          <a:prstGeom prst="rect">
            <a:avLst/>
          </a:prstGeom>
        </p:spPr>
      </p:pic>
      <p:pic>
        <p:nvPicPr>
          <p:cNvPr id="24" name="Content Placeholder 2">
            <a:extLst>
              <a:ext uri="{FF2B5EF4-FFF2-40B4-BE49-F238E27FC236}">
                <a16:creationId xmlns:a16="http://schemas.microsoft.com/office/drawing/2014/main" id="{99207A17-0E37-1B2B-56A0-9A2DAD599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87" y="899996"/>
            <a:ext cx="9871419" cy="5552673"/>
          </a:xfrm>
          <a:prstGeom prst="rect">
            <a:avLst/>
          </a:prstGeom>
        </p:spPr>
      </p:pic>
      <p:pic>
        <p:nvPicPr>
          <p:cNvPr id="26" name="Content Placeholder 2">
            <a:extLst>
              <a:ext uri="{FF2B5EF4-FFF2-40B4-BE49-F238E27FC236}">
                <a16:creationId xmlns:a16="http://schemas.microsoft.com/office/drawing/2014/main" id="{90D2BC57-430F-7285-D588-A5062D70F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6" y="899996"/>
            <a:ext cx="9864000" cy="5548500"/>
          </a:xfrm>
          <a:prstGeom prst="rect">
            <a:avLst/>
          </a:prstGeom>
        </p:spPr>
      </p:pic>
      <p:pic>
        <p:nvPicPr>
          <p:cNvPr id="28" name="Content Placeholder 2">
            <a:extLst>
              <a:ext uri="{FF2B5EF4-FFF2-40B4-BE49-F238E27FC236}">
                <a16:creationId xmlns:a16="http://schemas.microsoft.com/office/drawing/2014/main" id="{F83F864C-9233-7F11-269D-D603F20BA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6" y="899996"/>
            <a:ext cx="9864000" cy="55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Эволюция Вселенной</a:t>
            </a:r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9FF6AB2D-041D-87AC-A526-B9CCBEE2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68" y="899997"/>
            <a:ext cx="9886856" cy="55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94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19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Время-Температура-Энергия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10" y="899999"/>
            <a:ext cx="3060253" cy="5557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17"/>
              <p:cNvSpPr/>
              <p:nvPr/>
            </p:nvSpPr>
            <p:spPr>
              <a:xfrm>
                <a:off x="335999" y="1376674"/>
                <a:ext cx="8461771" cy="4604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Области физики: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Молекулярная физика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 см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1 эВ</m:t>
                    </m:r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−1 кэВ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Атомная физика, антиматерия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 см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10 МэВ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Ядерная физика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 см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100 МэВ −1 ГэВ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Физика высоких энергий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см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10−100 ГэВ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Физика «сверхвысоких» энергий 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см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&gt;</m:t>
                    </m:r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100 ГэВ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ru-RU" sz="22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sz="2200" dirty="0">
                    <a:latin typeface="Georgia" panose="02040502050405020303" pitchFamily="18" charset="0"/>
                  </a:rPr>
                  <a:t>Большая часть того, что известно о субатомном мире получено в экспериментах на </a:t>
                </a: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ускорителях</a:t>
                </a:r>
                <a:r>
                  <a:rPr lang="ru-RU" sz="2200" dirty="0">
                    <a:latin typeface="Georgia" panose="02040502050405020303" pitchFamily="18" charset="0"/>
                  </a:rPr>
                  <a:t>.</a:t>
                </a:r>
              </a:p>
              <a:p>
                <a:pPr algn="just"/>
                <a:r>
                  <a:rPr lang="ru-RU" sz="2200" dirty="0">
                    <a:latin typeface="Georgia" panose="02040502050405020303" pitchFamily="18" charset="0"/>
                  </a:rPr>
                  <a:t>Первый ускоритель «высоких энергий» был построен для исследования ядер атомов Кокрофтом и Уолтоном. Первая искусственная ядерная реакция: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</m:sPre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𝐵𝑒</m:t>
                          </m:r>
                        </m:e>
                      </m:sPre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sPre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+17,2 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МэВ</m:t>
                      </m:r>
                    </m:oMath>
                  </m:oMathPara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1376674"/>
                <a:ext cx="8461771" cy="4604466"/>
              </a:xfrm>
              <a:prstGeom prst="rect">
                <a:avLst/>
              </a:prstGeom>
              <a:blipFill>
                <a:blip r:embed="rId4"/>
                <a:stretch>
                  <a:fillRect l="-937" t="-1457" r="-937" b="-1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71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Чего Нужен Ускоритель?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999" y="900000"/>
            <a:ext cx="1152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>
                <a:solidFill>
                  <a:srgbClr val="FF0000"/>
                </a:solidFill>
                <a:latin typeface="Georgia" panose="02040502050405020303" pitchFamily="18" charset="0"/>
              </a:rPr>
              <a:t>Ускоритель заряженных частиц </a:t>
            </a:r>
            <a:r>
              <a:rPr lang="ru-RU" sz="2600" dirty="0">
                <a:latin typeface="Georgia" panose="02040502050405020303" pitchFamily="18" charset="0"/>
              </a:rPr>
              <a:t>– устройства для получения заряженных частиц (электронов, протонов, атомных ядер, ионов) с энергией,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ru-RU" sz="2600" dirty="0">
                <a:latin typeface="Georgia" panose="02040502050405020303" pitchFamily="18" charset="0"/>
              </a:rPr>
              <a:t>значительно превышающей энергию их теплового движения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ru-RU" sz="2600" dirty="0">
                <a:latin typeface="Georgia" panose="02040502050405020303" pitchFamily="18" charset="0"/>
              </a:rPr>
              <a:t>для использования в физических исследованиях и народном хозяйстве.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996" y="2645457"/>
            <a:ext cx="1152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Понимание фундаментальных строительных блоков природы и сил, которые на них действуют (физика частиц и ядерная физика)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Понимание структуры и динамики материалов, а также их свойств (физика, химия, биология, медицина)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>
                <a:latin typeface="Georgia" panose="02040502050405020303" pitchFamily="18" charset="0"/>
              </a:rPr>
              <a:t>Лечение опухолевых </a:t>
            </a:r>
            <a:r>
              <a:rPr lang="ru-RU" sz="2200" dirty="0">
                <a:latin typeface="Georgia" panose="02040502050405020303" pitchFamily="18" charset="0"/>
              </a:rPr>
              <a:t>и онкологических заболеваний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Производство медицинских изотопов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Стерилизация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Ионная имплантация и изменения поверхностных слоев материалов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Системы безопасности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Трансмутация ядерных отходов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Выработка энергии более безопасными под-критическими ядерными реакторами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F637096-A9BE-BE1E-C673-F0A13471CF63}"/>
              </a:ext>
            </a:extLst>
          </p:cNvPr>
          <p:cNvSpPr/>
          <p:nvPr/>
        </p:nvSpPr>
        <p:spPr>
          <a:xfrm>
            <a:off x="335996" y="2676879"/>
            <a:ext cx="11606799" cy="746855"/>
          </a:xfrm>
          <a:prstGeom prst="rect">
            <a:avLst/>
          </a:prstGeom>
          <a:noFill/>
          <a:ln w="1016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7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Единицы Измерения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6000" y="2285746"/>
            <a:ext cx="64445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  <a:r>
              <a:rPr lang="en-US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ТэВ</a:t>
            </a:r>
            <a:r>
              <a:rPr lang="ru-RU" sz="2200" dirty="0">
                <a:latin typeface="Georgia" panose="02040502050405020303" pitchFamily="18" charset="0"/>
              </a:rPr>
              <a:t> это сколько?</a:t>
            </a:r>
            <a:endParaRPr lang="en-US" sz="22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Поднять 1 г на высоту 16 мкм в гравитационном поле Земли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Включить лампочку 100 Вт на 1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,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6 нс</a:t>
            </a:r>
          </a:p>
          <a:p>
            <a:pPr algn="just"/>
            <a:r>
              <a:rPr lang="ru-RU" sz="2200" dirty="0">
                <a:latin typeface="Georgia" panose="02040502050405020303" pitchFamily="18" charset="0"/>
              </a:rPr>
              <a:t>Пучок в ускорителе содержит </a:t>
            </a:r>
            <a:r>
              <a:rPr lang="en-US" sz="2200" dirty="0">
                <a:solidFill>
                  <a:srgbClr val="FF0000"/>
                </a:solidFill>
                <a:latin typeface="Georgia" panose="02040502050405020303" pitchFamily="18" charset="0"/>
              </a:rPr>
              <a:t>10</a:t>
            </a:r>
            <a:r>
              <a:rPr lang="en-US" sz="2200" baseline="30000" dirty="0">
                <a:solidFill>
                  <a:srgbClr val="FF0000"/>
                </a:solidFill>
                <a:latin typeface="Georgia" panose="02040502050405020303" pitchFamily="18" charset="0"/>
              </a:rPr>
              <a:t>10-12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частиц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«Мгновенная мощность» пучка – тысячи или миллионы Джоулей</a:t>
            </a:r>
            <a:endParaRPr lang="en-US" sz="2200" b="0" i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36000" y="901808"/>
                <a:ext cx="644451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sz="2200" b="0" i="1" smtClean="0">
                              <a:latin typeface="Cambria Math" panose="02040503050406030204" pitchFamily="18" charset="0"/>
                            </a:rPr>
                            <m:t>Кл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2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2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МэВ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2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ГэВ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200" b="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1808"/>
                <a:ext cx="6444514" cy="1446550"/>
              </a:xfrm>
              <a:prstGeom prst="rect">
                <a:avLst/>
              </a:prstGeom>
              <a:blipFill>
                <a:blip r:embed="rId3"/>
                <a:stretch>
                  <a:fillRect b="-29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4" y="897301"/>
            <a:ext cx="2671472" cy="2484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8" y="898651"/>
            <a:ext cx="2671472" cy="2484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5" y="3409329"/>
            <a:ext cx="5411485" cy="3043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6000" y="4747354"/>
                <a:ext cx="64445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602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Дж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602⋅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4747354"/>
                <a:ext cx="6444514" cy="430887"/>
              </a:xfrm>
              <a:prstGeom prst="rect">
                <a:avLst/>
              </a:prstGeom>
              <a:blipFill>
                <a:blip r:embed="rId6"/>
                <a:stretch>
                  <a:fillRect b="-1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36000" y="5514796"/>
                <a:ext cx="6444514" cy="835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(1,602⋅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Дж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)⋅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ru-RU" sz="2200" dirty="0">
                              <a:latin typeface="Georgia" panose="02040502050405020303" pitchFamily="18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331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2200" b="0" i="1" smtClean="0">
                                          <a:latin typeface="Cambria Math" panose="02040503050406030204" pitchFamily="18" charset="0"/>
                                        </a:rPr>
                                        <m:t>м</m:t>
                                      </m:r>
                                    </m:num>
                                    <m:den>
                                      <m:r>
                                        <a:rPr lang="ru-RU" sz="2200" b="0" i="1" smtClean="0">
                                          <a:latin typeface="Cambria Math" panose="02040503050406030204" pitchFamily="18" charset="0"/>
                                        </a:rPr>
                                        <m:t>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292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5514796"/>
                <a:ext cx="6444514" cy="8352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8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Базовый Принцип Работы Ускорителя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86" y="899999"/>
            <a:ext cx="1767114" cy="2911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29" y="4599325"/>
            <a:ext cx="3578971" cy="182226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5405" y="963662"/>
            <a:ext cx="10073110" cy="1981744"/>
            <a:chOff x="95405" y="1279384"/>
            <a:chExt cx="10073110" cy="1981744"/>
          </a:xfrm>
        </p:grpSpPr>
        <p:sp>
          <p:nvSpPr>
            <p:cNvPr id="28" name="Прямоугольник 27"/>
            <p:cNvSpPr>
              <a:spLocks noChangeAspect="1"/>
            </p:cNvSpPr>
            <p:nvPr/>
          </p:nvSpPr>
          <p:spPr>
            <a:xfrm>
              <a:off x="1761079" y="1530000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/>
            <p:cNvSpPr>
              <a:spLocks noChangeAspect="1"/>
            </p:cNvSpPr>
            <p:nvPr/>
          </p:nvSpPr>
          <p:spPr>
            <a:xfrm>
              <a:off x="3522158" y="2072174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/>
            <p:cNvSpPr>
              <a:spLocks noChangeAspect="1"/>
            </p:cNvSpPr>
            <p:nvPr/>
          </p:nvSpPr>
          <p:spPr>
            <a:xfrm>
              <a:off x="5283237" y="1537303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>
              <a:spLocks/>
            </p:cNvSpPr>
            <p:nvPr/>
          </p:nvSpPr>
          <p:spPr>
            <a:xfrm>
              <a:off x="8805395" y="2079477"/>
              <a:ext cx="684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7607570" y="1537303"/>
              <a:ext cx="241492" cy="10821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/>
            <p:cNvSpPr>
              <a:spLocks/>
            </p:cNvSpPr>
            <p:nvPr/>
          </p:nvSpPr>
          <p:spPr>
            <a:xfrm>
              <a:off x="9484515" y="1537303"/>
              <a:ext cx="684000" cy="10821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Прямоугольник 33"/>
            <p:cNvSpPr>
              <a:spLocks noChangeAspect="1"/>
            </p:cNvSpPr>
            <p:nvPr/>
          </p:nvSpPr>
          <p:spPr>
            <a:xfrm>
              <a:off x="3522158" y="2721128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Магниты</a:t>
              </a:r>
            </a:p>
          </p:txBody>
        </p:sp>
        <p:sp>
          <p:nvSpPr>
            <p:cNvPr id="35" name="Прямоугольник 34"/>
            <p:cNvSpPr>
              <a:spLocks noChangeAspect="1"/>
            </p:cNvSpPr>
            <p:nvPr/>
          </p:nvSpPr>
          <p:spPr>
            <a:xfrm>
              <a:off x="7044316" y="2721128"/>
              <a:ext cx="1368000" cy="5400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Резонатор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1048071" y="1279384"/>
              <a:ext cx="8953500" cy="1250068"/>
            </a:xfrm>
            <a:custGeom>
              <a:avLst/>
              <a:gdLst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352925 w 9086850"/>
                <a:gd name="connsiteY7" fmla="*/ 63817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457700 w 9086850"/>
                <a:gd name="connsiteY7" fmla="*/ 65722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90525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42900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5153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381375 w 9086850"/>
                <a:gd name="connsiteY5" fmla="*/ 1219200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8643"/>
                <a:gd name="connsiteX1" fmla="*/ 809625 w 9086850"/>
                <a:gd name="connsiteY1" fmla="*/ 609600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52500 w 9086850"/>
                <a:gd name="connsiteY1" fmla="*/ 56197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54292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600200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43387 w 8898731"/>
                <a:gd name="connsiteY7" fmla="*/ 697706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3500" h="1250068">
                  <a:moveTo>
                    <a:pt x="0" y="1007268"/>
                  </a:moveTo>
                  <a:cubicBezTo>
                    <a:pt x="299244" y="823910"/>
                    <a:pt x="490934" y="778271"/>
                    <a:pt x="726281" y="678656"/>
                  </a:cubicBezTo>
                  <a:cubicBezTo>
                    <a:pt x="961628" y="579041"/>
                    <a:pt x="1184275" y="404416"/>
                    <a:pt x="1412081" y="409575"/>
                  </a:cubicBezTo>
                  <a:cubicBezTo>
                    <a:pt x="1639887" y="414734"/>
                    <a:pt x="1914128" y="623490"/>
                    <a:pt x="2093119" y="709612"/>
                  </a:cubicBezTo>
                  <a:cubicBezTo>
                    <a:pt x="2272110" y="795734"/>
                    <a:pt x="2314179" y="842565"/>
                    <a:pt x="2486026" y="926306"/>
                  </a:cubicBezTo>
                  <a:cubicBezTo>
                    <a:pt x="2657873" y="1010047"/>
                    <a:pt x="2897981" y="1201340"/>
                    <a:pt x="3124200" y="1212056"/>
                  </a:cubicBezTo>
                  <a:cubicBezTo>
                    <a:pt x="3350419" y="1222772"/>
                    <a:pt x="3656807" y="1081087"/>
                    <a:pt x="3843338" y="990600"/>
                  </a:cubicBezTo>
                  <a:cubicBezTo>
                    <a:pt x="4029869" y="900113"/>
                    <a:pt x="4069159" y="781843"/>
                    <a:pt x="4243387" y="669131"/>
                  </a:cubicBezTo>
                  <a:cubicBezTo>
                    <a:pt x="4417615" y="556419"/>
                    <a:pt x="4663678" y="322659"/>
                    <a:pt x="4888706" y="314325"/>
                  </a:cubicBezTo>
                  <a:cubicBezTo>
                    <a:pt x="5113734" y="305991"/>
                    <a:pt x="5114131" y="466725"/>
                    <a:pt x="5593556" y="619125"/>
                  </a:cubicBezTo>
                  <a:cubicBezTo>
                    <a:pt x="6072981" y="771525"/>
                    <a:pt x="7284244" y="1160463"/>
                    <a:pt x="7765256" y="1228725"/>
                  </a:cubicBezTo>
                  <a:cubicBezTo>
                    <a:pt x="8246269" y="1296988"/>
                    <a:pt x="8300244" y="1193800"/>
                    <a:pt x="8479631" y="1028700"/>
                  </a:cubicBezTo>
                  <a:cubicBezTo>
                    <a:pt x="8659018" y="863600"/>
                    <a:pt x="8762603" y="409575"/>
                    <a:pt x="8841581" y="238125"/>
                  </a:cubicBezTo>
                  <a:cubicBezTo>
                    <a:pt x="8920559" y="66675"/>
                    <a:pt x="8937626" y="46831"/>
                    <a:pt x="8953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405" y="2395152"/>
              <a:ext cx="2108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Georgia" panose="02040502050405020303" pitchFamily="18" charset="0"/>
                </a:rPr>
                <a:t>Равновесная орбита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298800" y="3446755"/>
                <a:ext cx="8314229" cy="1951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Сила Лоренца: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Магнитное поле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поперечном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bar>
                  </m:oMath>
                </a14:m>
                <a:endParaRPr lang="ru-RU" sz="22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Электрическое поле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продольном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0" y="3446755"/>
                <a:ext cx="8314229" cy="1951816"/>
              </a:xfrm>
              <a:prstGeom prst="rect">
                <a:avLst/>
              </a:prstGeom>
              <a:blipFill>
                <a:blip r:embed="rId5"/>
                <a:stretch>
                  <a:fillRect l="-1466" t="-3115" b="-52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819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Рождение Ускорителей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26809F7-DB76-F7D8-24E3-C08918D84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152"/>
            <a:ext cx="2990253" cy="2640240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F25DC66B-221F-53E5-1FC7-F5A69149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47" y="1718272"/>
            <a:ext cx="3099149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" name="Picture 4" descr="VandeGraaf">
            <a:extLst>
              <a:ext uri="{FF2B5EF4-FFF2-40B4-BE49-F238E27FC236}">
                <a16:creationId xmlns:a16="http://schemas.microsoft.com/office/drawing/2014/main" id="{E8B0EF48-BB18-73C6-B5AF-963882DF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60" y="1718272"/>
            <a:ext cx="3449840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8C37C7A-F076-217A-4CD7-74CA723D50EB}"/>
              </a:ext>
            </a:extLst>
          </p:cNvPr>
          <p:cNvSpPr txBox="1"/>
          <p:nvPr/>
        </p:nvSpPr>
        <p:spPr>
          <a:xfrm>
            <a:off x="6109181" y="890272"/>
            <a:ext cx="608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Р. ван де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Грааф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. </a:t>
            </a:r>
            <a:r>
              <a:rPr lang="ru-RU" dirty="0">
                <a:latin typeface="Georgia" panose="02040502050405020303" pitchFamily="18" charset="0"/>
              </a:rPr>
              <a:t>Электростатический генератор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1 МэВ, Принстон, 1931г. 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1E2545-432F-6EBA-EB0C-52D4D83BDBEF}"/>
              </a:ext>
            </a:extLst>
          </p:cNvPr>
          <p:cNvSpPr txBox="1"/>
          <p:nvPr/>
        </p:nvSpPr>
        <p:spPr>
          <a:xfrm>
            <a:off x="337834" y="891692"/>
            <a:ext cx="577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Дж.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Кокфорт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 и А.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Уолтон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. </a:t>
            </a:r>
            <a:r>
              <a:rPr lang="ru-RU" dirty="0">
                <a:latin typeface="Georgia" panose="02040502050405020303" pitchFamily="18" charset="0"/>
              </a:rPr>
              <a:t>Каскадный генератор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 700 кэВ, Англия, 1931г.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D2604B4-7B4E-2BDD-15F1-9BFD5D06A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81" y="1718272"/>
            <a:ext cx="2632692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43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Тандемный Генератор ван де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Граафа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D09285-8111-0967-C684-9D625E9F1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74" y="2348976"/>
            <a:ext cx="5684722" cy="29462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60BA27-B2B1-0CEF-F179-C8DA2F2B8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1" y="2352058"/>
            <a:ext cx="5684722" cy="29431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3305FA-6B39-947F-B229-2DC9540D8835}"/>
              </a:ext>
            </a:extLst>
          </p:cNvPr>
          <p:cNvSpPr txBox="1"/>
          <p:nvPr/>
        </p:nvSpPr>
        <p:spPr>
          <a:xfrm>
            <a:off x="336000" y="905508"/>
            <a:ext cx="115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Постоянное электрическое поле возникает при разнице потенциалов, поэтому может использоваться  для ускорения частицы только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один раз</a:t>
            </a:r>
            <a:r>
              <a:rPr lang="ru-RU" sz="2200" dirty="0">
                <a:latin typeface="Georgia" panose="02040502050405020303" pitchFamily="18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Тандемный генератор Ван де </a:t>
            </a:r>
            <a:r>
              <a:rPr lang="ru-RU" sz="2200" dirty="0" err="1">
                <a:latin typeface="Georgia" panose="02040502050405020303" pitchFamily="18" charset="0"/>
              </a:rPr>
              <a:t>Граафа</a:t>
            </a:r>
            <a:r>
              <a:rPr lang="ru-RU" sz="2200" dirty="0">
                <a:latin typeface="Georgia" panose="02040502050405020303" pitchFamily="18" charset="0"/>
              </a:rPr>
              <a:t> позволяет использовать напряжение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дважды</a:t>
            </a:r>
            <a:r>
              <a:rPr lang="ru-RU" sz="2200" dirty="0">
                <a:latin typeface="Georgia" panose="02040502050405020303" pitchFamily="18" charset="0"/>
              </a:rPr>
              <a:t>, за счет смены заряда ускоряемой частицы в центре (обдирки).</a:t>
            </a:r>
            <a:endParaRPr lang="en-US" sz="22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2E5687-1635-DD34-4FD6-DA9898DE7DCD}"/>
                  </a:ext>
                </a:extLst>
              </p:cNvPr>
              <p:cNvSpPr txBox="1"/>
              <p:nvPr/>
            </p:nvSpPr>
            <p:spPr>
              <a:xfrm>
                <a:off x="335996" y="5292129"/>
                <a:ext cx="11520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>
                    <a:latin typeface="Georgia" panose="02040502050405020303" pitchFamily="18" charset="0"/>
                  </a:rPr>
                  <a:t>Тандемный генератор Ван де </a:t>
                </a:r>
                <a:r>
                  <a:rPr lang="ru-RU" sz="2000" dirty="0" err="1">
                    <a:latin typeface="Georgia" panose="02040502050405020303" pitchFamily="18" charset="0"/>
                  </a:rPr>
                  <a:t>Граафа</a:t>
                </a:r>
                <a:r>
                  <a:rPr lang="ru-RU" sz="2000" dirty="0">
                    <a:latin typeface="Georgia" panose="02040502050405020303" pitchFamily="18" charset="0"/>
                  </a:rPr>
                  <a:t>, </a:t>
                </a:r>
                <a:r>
                  <a:rPr lang="ru-RU" sz="2000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Брукхейвенской</a:t>
                </a:r>
                <a:r>
                  <a:rPr lang="ru-RU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национальной лаборатории, 1970г. </a:t>
                </a:r>
              </a:p>
              <a:p>
                <a:pPr algn="just"/>
                <a:r>
                  <a:rPr lang="ru-RU" sz="2000" dirty="0">
                    <a:latin typeface="Georgia" panose="02040502050405020303" pitchFamily="18" charset="0"/>
                  </a:rPr>
                  <a:t>2х15 МВ, для увеличения предела электрического пробоя, объем заполнен под давлением специальным газом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.</a:t>
                </a:r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2E5687-1635-DD34-4FD6-DA9898DE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6" y="5292129"/>
                <a:ext cx="11520000" cy="1015663"/>
              </a:xfrm>
              <a:prstGeom prst="rect">
                <a:avLst/>
              </a:prstGeom>
              <a:blipFill>
                <a:blip r:embed="rId5"/>
                <a:stretch>
                  <a:fillRect l="-529" t="-3593" r="-582" b="-89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42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Типы Ускорителей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352058"/>
            <a:ext cx="4284042" cy="378258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0026" y="6134646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Электростатические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11" y="3706276"/>
            <a:ext cx="4575322" cy="242837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53573" y="613464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Линейные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04" y="3698762"/>
            <a:ext cx="3246095" cy="243588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40943" y="6134646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Циклические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000" y="905508"/>
            <a:ext cx="115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Технически сложно работать с напряжением более</a:t>
            </a:r>
            <a:r>
              <a:rPr lang="en-US" sz="2200" dirty="0">
                <a:latin typeface="Georgia" panose="02040502050405020303" pitchFamily="18" charset="0"/>
              </a:rPr>
              <a:t> 20</a:t>
            </a:r>
            <a:r>
              <a:rPr lang="ru-RU" sz="2200" dirty="0">
                <a:latin typeface="Georgia" panose="02040502050405020303" pitchFamily="18" charset="0"/>
              </a:rPr>
              <a:t> МВ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При правильном выборе частоты переменного напряжения, частицы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ускоряются в каждом зазоре</a:t>
            </a:r>
            <a:r>
              <a:rPr lang="ru-RU" sz="2200" dirty="0">
                <a:latin typeface="Georgia" panose="02040502050405020303" pitchFamily="18" charset="0"/>
              </a:rPr>
              <a:t>. Во время смены полярности, частицы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экранируются в трубках дрейфа</a:t>
            </a:r>
            <a:r>
              <a:rPr lang="ru-RU" sz="2200" dirty="0">
                <a:latin typeface="Georgia" panose="02040502050405020303" pitchFamily="18" charset="0"/>
              </a:rPr>
              <a:t>. Чтобы оставаться в фазе с ускоряющем полем, длина трубок или частота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040" y="2235289"/>
            <a:ext cx="7571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напряжения должны увеличиваться с ростом энергии</a:t>
            </a:r>
            <a:endParaRPr lang="en-US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40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Типы Ускорителей</a:t>
            </a:r>
          </a:p>
        </p:txBody>
      </p:sp>
      <p:pic>
        <p:nvPicPr>
          <p:cNvPr id="26" name="Picture 3" descr="P1010020">
            <a:extLst>
              <a:ext uri="{FF2B5EF4-FFF2-40B4-BE49-F238E27FC236}">
                <a16:creationId xmlns:a16="http://schemas.microsoft.com/office/drawing/2014/main" id="{3425FD41-EB27-3371-D921-079F59F9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700" y="1924021"/>
            <a:ext cx="3783418" cy="2830009"/>
          </a:xfrm>
          <a:prstGeom prst="rect">
            <a:avLst/>
          </a:prstGeom>
          <a:noFill/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658B5F49-7428-7FD7-AFA8-B6F24429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14" y="1924021"/>
            <a:ext cx="2055569" cy="28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BC99545-44BF-831B-0DBA-52AB77514B48}"/>
              </a:ext>
            </a:extLst>
          </p:cNvPr>
          <p:cNvSpPr txBox="1"/>
          <p:nvPr/>
        </p:nvSpPr>
        <p:spPr>
          <a:xfrm>
            <a:off x="312652" y="895794"/>
            <a:ext cx="57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Р.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Видероэ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. </a:t>
            </a:r>
          </a:p>
          <a:p>
            <a:pPr algn="ctr"/>
            <a:r>
              <a:rPr lang="ru-RU" sz="2000" dirty="0">
                <a:latin typeface="Georgia" panose="02040502050405020303" pitchFamily="18" charset="0"/>
              </a:rPr>
              <a:t>Первый высокочастотный</a:t>
            </a:r>
          </a:p>
          <a:p>
            <a:pPr algn="ctr"/>
            <a:r>
              <a:rPr lang="ru-RU" sz="2000" dirty="0">
                <a:latin typeface="Georgia" panose="02040502050405020303" pitchFamily="18" charset="0"/>
              </a:rPr>
              <a:t>линейный ускоритель, 35 кэВ, 1928г.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62E7D1-C1E5-49D1-67BF-BE5965DDB289}"/>
              </a:ext>
            </a:extLst>
          </p:cNvPr>
          <p:cNvSpPr txBox="1"/>
          <p:nvPr/>
        </p:nvSpPr>
        <p:spPr>
          <a:xfrm>
            <a:off x="6427048" y="895794"/>
            <a:ext cx="545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Е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Лоуренс.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2000" dirty="0">
                <a:latin typeface="Georgia" panose="02040502050405020303" pitchFamily="18" charset="0"/>
              </a:rPr>
              <a:t>Первый циклический ускоритель - циклотрон, 1,22 </a:t>
            </a:r>
            <a:r>
              <a:rPr lang="en-US" sz="2000" dirty="0">
                <a:latin typeface="Georgia" panose="02040502050405020303" pitchFamily="18" charset="0"/>
              </a:rPr>
              <a:t>M</a:t>
            </a:r>
            <a:r>
              <a:rPr lang="ru-RU" sz="2000" dirty="0">
                <a:latin typeface="Georgia" panose="02040502050405020303" pitchFamily="18" charset="0"/>
              </a:rPr>
              <a:t>эВ, Беркли,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1932г.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BC9B4-DE2D-3AE5-6845-A48782A0D021}"/>
              </a:ext>
            </a:extLst>
          </p:cNvPr>
          <p:cNvSpPr txBox="1"/>
          <p:nvPr/>
        </p:nvSpPr>
        <p:spPr>
          <a:xfrm>
            <a:off x="312652" y="4875135"/>
            <a:ext cx="1152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dirty="0">
                <a:latin typeface="Georgia" panose="02040502050405020303" pitchFamily="18" charset="0"/>
              </a:rPr>
              <a:t>Лоуренс сразу же начал использовать возможности этой новой техники. В н.1931г. он подал заявку и получил грант Национального исследовательского совета в размере </a:t>
            </a:r>
            <a:r>
              <a:rPr lang="ru-RU" sz="22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1000</a:t>
            </a:r>
            <a:r>
              <a:rPr lang="en-US" sz="2200" b="1" i="1" dirty="0">
                <a:solidFill>
                  <a:srgbClr val="FF0000"/>
                </a:solidFill>
                <a:latin typeface="Georgia" panose="02040502050405020303" pitchFamily="18" charset="0"/>
              </a:rPr>
              <a:t>$</a:t>
            </a:r>
            <a:r>
              <a:rPr lang="ru-RU" sz="2200" i="1" dirty="0">
                <a:latin typeface="Georgia" panose="02040502050405020303" pitchFamily="18" charset="0"/>
              </a:rPr>
              <a:t> на создание машины, которая могла бы давать энергию, полезную для ядерных исследований. </a:t>
            </a: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THE HISTORY OF THE CYCLOTRON, M. Stanley Livingston</a:t>
            </a:r>
            <a:r>
              <a:rPr lang="en-US" dirty="0">
                <a:latin typeface="Georgia" panose="02040502050405020303" pitchFamily="18" charset="0"/>
              </a:rPr>
              <a:t> </a:t>
            </a:r>
            <a:endParaRPr lang="en-US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7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Линейные Ускорителей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21840" y="5804054"/>
            <a:ext cx="447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Ускоритель Альвареса, </a:t>
            </a:r>
            <a:r>
              <a:rPr lang="ru-RU" dirty="0">
                <a:solidFill>
                  <a:srgbClr val="0B1548"/>
                </a:solidFill>
                <a:latin typeface="Georgia" panose="02040502050405020303" pitchFamily="18" charset="0"/>
              </a:rPr>
              <a:t>Лу-20, Дубна</a:t>
            </a:r>
            <a:endParaRPr lang="ru-RU" dirty="0">
              <a:solidFill>
                <a:srgbClr val="0B1548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899999"/>
            <a:ext cx="7620000" cy="242887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39" y="899999"/>
            <a:ext cx="4464000" cy="490033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12390" y="3328874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Ускоритель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Видероэ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5280"/>
            <a:ext cx="4505326" cy="27402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505325" y="488074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RFQ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0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3781488"/>
            <a:ext cx="3770586" cy="26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6000" y="905508"/>
                <a:ext cx="11520000" cy="287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Лоуренс придал идеи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Видероэ</a:t>
                </a:r>
                <a:r>
                  <a:rPr lang="ru-RU" sz="2200" dirty="0">
                    <a:latin typeface="Georgia" panose="02040502050405020303" pitchFamily="18" charset="0"/>
                  </a:rPr>
                  <a:t> новую форму. Нобелевская премия 1939 г.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Равномерное круговое движение обеспечивается центростремительным ускорением:</a:t>
                </a:r>
                <a:endParaRPr lang="en-US" sz="2200" dirty="0">
                  <a:latin typeface="Georgia" panose="02040502050405020303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Период (или частота) вращения не зависит от скорости частицы: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5508"/>
                <a:ext cx="11520000" cy="2875980"/>
              </a:xfrm>
              <a:prstGeom prst="rect">
                <a:avLst/>
              </a:prstGeom>
              <a:blipFill>
                <a:blip r:embed="rId4"/>
                <a:stretch>
                  <a:fillRect l="-582" t="-1486" r="-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42" y="3781488"/>
            <a:ext cx="3511923" cy="266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0" y="3781488"/>
            <a:ext cx="3370121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06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Мультимедиа в Интернете 2" title="Berkeley Lab Founder Ernest O. Lawrence Demonstrates the Cyclotron Concept">
            <a:hlinkClick r:id="" action="ppaction://media"/>
            <a:extLst>
              <a:ext uri="{FF2B5EF4-FFF2-40B4-BE49-F238E27FC236}">
                <a16:creationId xmlns:a16="http://schemas.microsoft.com/office/drawing/2014/main" id="{31F032BC-5C15-5359-5A39-1B172E0AD7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92219" y="891690"/>
            <a:ext cx="7407562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29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Бетатрон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2BC2C-A697-EB5D-EAEA-06665843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54" y="3600244"/>
            <a:ext cx="3881885" cy="28276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7C150E-035A-8B58-2659-926E73E2C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98" y="899998"/>
            <a:ext cx="3960000" cy="30461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7E41E8-9561-69C3-943F-EBFAD7D9E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99" y="4041401"/>
            <a:ext cx="3960000" cy="22339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9799E0-EE7F-BCB3-1F56-3DFD29ABD075}"/>
                  </a:ext>
                </a:extLst>
              </p:cNvPr>
              <p:cNvSpPr txBox="1"/>
              <p:nvPr/>
            </p:nvSpPr>
            <p:spPr>
              <a:xfrm>
                <a:off x="336000" y="905508"/>
                <a:ext cx="7895994" cy="2681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Электроны (бета-частицы) ускоряются вращательным электрическим полем, создаваемым индукцией от изменяющегося во времени магнитного поля (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з-н Фарадея</a:t>
                </a:r>
                <a:r>
                  <a:rPr lang="ru-RU" sz="2000" dirty="0">
                    <a:latin typeface="Georgia" panose="02040502050405020303" pitchFamily="18" charset="0"/>
                  </a:rPr>
                  <a:t>) 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Пучок ускоряется половину цикла!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Бетатронное исследование </a:t>
                </a:r>
                <a:r>
                  <a:rPr lang="ru-RU" sz="2000" dirty="0" err="1">
                    <a:latin typeface="Georgia" panose="02040502050405020303" pitchFamily="18" charset="0"/>
                  </a:rPr>
                  <a:t>Видероэ</a:t>
                </a:r>
                <a:r>
                  <a:rPr lang="ru-RU" sz="2000" dirty="0">
                    <a:latin typeface="Georgia" panose="02040502050405020303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ru-RU" sz="2000" dirty="0"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Первые доказательства устойчивости при </a:t>
                </a:r>
                <a:r>
                  <a:rPr lang="ru-RU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слабой фокусировки</a:t>
                </a:r>
                <a:r>
                  <a:rPr lang="ru-RU" sz="2000" dirty="0">
                    <a:latin typeface="Georgia" panose="02040502050405020303" pitchFamily="18" charset="0"/>
                  </a:rPr>
                  <a:t> и </a:t>
                </a:r>
                <a:r>
                  <a:rPr lang="ru-RU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бетатронного движения</a:t>
                </a:r>
                <a:endParaRPr lang="en-US" sz="20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Бетатроны работают с пучками до</a:t>
                </a:r>
                <a:r>
                  <a:rPr lang="en-US" sz="2000" dirty="0">
                    <a:latin typeface="Georgia" panose="02040502050405020303" pitchFamily="18" charset="0"/>
                  </a:rPr>
                  <a:t> 300+ </a:t>
                </a:r>
                <a:r>
                  <a:rPr lang="ru-RU" sz="2000" dirty="0">
                    <a:latin typeface="Georgia" panose="02040502050405020303" pitchFamily="18" charset="0"/>
                  </a:rPr>
                  <a:t>МэВ</a:t>
                </a:r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9799E0-EE7F-BCB3-1F56-3DFD29ABD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5508"/>
                <a:ext cx="7895994" cy="2681375"/>
              </a:xfrm>
              <a:prstGeom prst="rect">
                <a:avLst/>
              </a:prstGeom>
              <a:blipFill>
                <a:blip r:embed="rId6"/>
                <a:stretch>
                  <a:fillRect l="-695" t="-1595" r="-849" b="-31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50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Чего Нужен Ускоритель?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A267D-1343-0E0E-DF62-4A971EF320E2}"/>
              </a:ext>
            </a:extLst>
          </p:cNvPr>
          <p:cNvSpPr txBox="1"/>
          <p:nvPr/>
        </p:nvSpPr>
        <p:spPr>
          <a:xfrm>
            <a:off x="335999" y="912513"/>
            <a:ext cx="1152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-Accelerators for Americas Future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Report, pp. 4, DoE, USA, 2011</a:t>
            </a:r>
          </a:p>
        </p:txBody>
      </p:sp>
      <p:graphicFrame>
        <p:nvGraphicFramePr>
          <p:cNvPr id="32" name="Chart 13">
            <a:extLst>
              <a:ext uri="{FF2B5EF4-FFF2-40B4-BE49-F238E27FC236}">
                <a16:creationId xmlns:a16="http://schemas.microsoft.com/office/drawing/2014/main" id="{09785969-2F37-30E0-03F8-E98D1A736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438205"/>
              </p:ext>
            </p:extLst>
          </p:nvPr>
        </p:nvGraphicFramePr>
        <p:xfrm>
          <a:off x="336000" y="1374177"/>
          <a:ext cx="11520001" cy="46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28E0503-4CAC-33E1-D7B6-B46E233B90EF}"/>
              </a:ext>
            </a:extLst>
          </p:cNvPr>
          <p:cNvSpPr txBox="1"/>
          <p:nvPr/>
        </p:nvSpPr>
        <p:spPr>
          <a:xfrm>
            <a:off x="335999" y="6002559"/>
            <a:ext cx="1152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В мире только порядка 35,000 ускорителей с энергией выше 1 МэВ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02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Микротрон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B39E65F-C1F8-691C-A4E0-348E065F2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3944483"/>
            <a:ext cx="2484000" cy="2484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4B05BE-6961-3391-67CD-D495D8751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90" y="3936654"/>
            <a:ext cx="3612010" cy="2491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9BCF7-5660-6525-36C8-0030A654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892505"/>
            <a:ext cx="6095995" cy="41306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4E8FA5-D819-98EC-EAE4-1A4EB40C6800}"/>
              </a:ext>
            </a:extLst>
          </p:cNvPr>
          <p:cNvSpPr txBox="1"/>
          <p:nvPr/>
        </p:nvSpPr>
        <p:spPr>
          <a:xfrm>
            <a:off x="6095996" y="5030619"/>
            <a:ext cx="609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Микротрон, </a:t>
            </a:r>
            <a:r>
              <a:rPr lang="ru-RU" dirty="0">
                <a:solidFill>
                  <a:srgbClr val="0B1548"/>
                </a:solidFill>
                <a:latin typeface="Georgia" panose="02040502050405020303" pitchFamily="18" charset="0"/>
              </a:rPr>
              <a:t>МТ-25, Дубна</a:t>
            </a:r>
            <a:endParaRPr lang="ru-RU" dirty="0">
              <a:solidFill>
                <a:srgbClr val="0B1548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C3F072-1DC6-8A8A-0753-3F78E19C44FE}"/>
              </a:ext>
            </a:extLst>
          </p:cNvPr>
          <p:cNvSpPr txBox="1"/>
          <p:nvPr/>
        </p:nvSpPr>
        <p:spPr>
          <a:xfrm>
            <a:off x="335998" y="899998"/>
            <a:ext cx="5427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Похожи на циклотрон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Крупнейший в мире микротрон имеет энергию 1,5 ГэВ на выпуске является последней ступенью в ускорительном комплексе MAMI в </a:t>
            </a:r>
            <a:r>
              <a:rPr lang="ru-RU" sz="2200" dirty="0" err="1">
                <a:latin typeface="Georgia" panose="02040502050405020303" pitchFamily="18" charset="0"/>
              </a:rPr>
              <a:t>Майнцком</a:t>
            </a:r>
            <a:r>
              <a:rPr lang="ru-RU" sz="2200" dirty="0">
                <a:latin typeface="Georgia" panose="02040502050405020303" pitchFamily="18" charset="0"/>
              </a:rPr>
              <a:t> университете, Германия.</a:t>
            </a:r>
            <a:endParaRPr lang="en-US" sz="22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00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Деление Ядра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E9DF89-12C2-C3D8-72F0-3015380EA2E6}"/>
              </a:ext>
            </a:extLst>
          </p:cNvPr>
          <p:cNvGrpSpPr/>
          <p:nvPr/>
        </p:nvGrpSpPr>
        <p:grpSpPr>
          <a:xfrm>
            <a:off x="1146996" y="899999"/>
            <a:ext cx="3418839" cy="4784727"/>
            <a:chOff x="1236289" y="912513"/>
            <a:chExt cx="3418839" cy="4784727"/>
          </a:xfrm>
        </p:grpSpPr>
        <p:pic>
          <p:nvPicPr>
            <p:cNvPr id="19" name="Рисунок 9" descr="Отто.jpg">
              <a:extLst>
                <a:ext uri="{FF2B5EF4-FFF2-40B4-BE49-F238E27FC236}">
                  <a16:creationId xmlns:a16="http://schemas.microsoft.com/office/drawing/2014/main" id="{41285F6C-6F78-F3BA-E0C6-BAB94C576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290" y="912513"/>
              <a:ext cx="3418838" cy="410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BBD267-075B-D671-A3C9-C23248EA9129}"/>
                </a:ext>
              </a:extLst>
            </p:cNvPr>
            <p:cNvSpPr txBox="1"/>
            <p:nvPr/>
          </p:nvSpPr>
          <p:spPr>
            <a:xfrm>
              <a:off x="1236289" y="4989354"/>
              <a:ext cx="34188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Отто </a:t>
              </a:r>
              <a:r>
                <a:rPr lang="ru-RU" sz="20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Ган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. </a:t>
              </a:r>
              <a:r>
                <a:rPr lang="ru-RU" sz="2000" dirty="0">
                  <a:latin typeface="Georgia" panose="02040502050405020303" pitchFamily="18" charset="0"/>
                </a:rPr>
                <a:t>Возможность деления ядер урана, 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1939г</a:t>
              </a:r>
              <a:r>
                <a:rPr lang="ru-RU" sz="2000" dirty="0">
                  <a:latin typeface="Georgia" panose="02040502050405020303" pitchFamily="18" charset="0"/>
                </a:rPr>
                <a:t>.</a:t>
              </a:r>
              <a:endParaRPr lang="ru-RU" sz="20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EF6483D-5B99-D0B7-53FB-30D7AF85F0D8}"/>
              </a:ext>
            </a:extLst>
          </p:cNvPr>
          <p:cNvGrpSpPr/>
          <p:nvPr/>
        </p:nvGrpSpPr>
        <p:grpSpPr>
          <a:xfrm>
            <a:off x="6096000" y="899999"/>
            <a:ext cx="5718693" cy="5647037"/>
            <a:chOff x="6160655" y="894041"/>
            <a:chExt cx="5718693" cy="5647037"/>
          </a:xfrm>
        </p:grpSpPr>
        <p:pic>
          <p:nvPicPr>
            <p:cNvPr id="33" name="Picture 4" descr="http://photo.jinr.ru/image/1958104410/1958-44.tif">
              <a:extLst>
                <a:ext uri="{FF2B5EF4-FFF2-40B4-BE49-F238E27FC236}">
                  <a16:creationId xmlns:a16="http://schemas.microsoft.com/office/drawing/2014/main" id="{76140643-CB81-8B5B-F486-B24F3CC4A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655" y="894041"/>
              <a:ext cx="5671997" cy="403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16994E-28D5-13A2-85F9-220A6F34BFEE}"/>
                </a:ext>
              </a:extLst>
            </p:cNvPr>
            <p:cNvSpPr txBox="1"/>
            <p:nvPr/>
          </p:nvSpPr>
          <p:spPr>
            <a:xfrm>
              <a:off x="6160655" y="4909862"/>
              <a:ext cx="5718693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Федерик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</a:t>
              </a:r>
              <a:r>
                <a:rPr lang="ru-RU" sz="20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Жолио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-Кюри, </a:t>
              </a:r>
              <a:r>
                <a:rPr lang="ru-RU" sz="2000" dirty="0">
                  <a:latin typeface="Georgia" panose="02040502050405020303" pitchFamily="18" charset="0"/>
                </a:rPr>
                <a:t>В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1939г. </a:t>
              </a:r>
              <a:r>
                <a:rPr lang="ru-RU" sz="2000" dirty="0">
                  <a:latin typeface="Georgia" panose="02040502050405020303" pitchFamily="18" charset="0"/>
                </a:rPr>
                <a:t>показал принципиальную возможность цепной ядерной реакции и разработал некоторые научно-технические аспекты создания ядерного реактора. </a:t>
              </a:r>
            </a:p>
          </p:txBody>
        </p:sp>
      </p:grpSp>
      <p:sp>
        <p:nvSpPr>
          <p:cNvPr id="35" name="TextBox 11">
            <a:extLst>
              <a:ext uri="{FF2B5EF4-FFF2-40B4-BE49-F238E27FC236}">
                <a16:creationId xmlns:a16="http://schemas.microsoft.com/office/drawing/2014/main" id="{B7FE41DB-B370-7E99-6630-895C2622B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27" y="1237714"/>
            <a:ext cx="1829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ОИЯИ, 1958г.</a:t>
            </a:r>
          </a:p>
        </p:txBody>
      </p:sp>
    </p:spTree>
    <p:extLst>
      <p:ext uri="{BB962C8B-B14F-4D97-AF65-F5344CB8AC3E}">
        <p14:creationId xmlns:p14="http://schemas.microsoft.com/office/powerpoint/2010/main" val="859176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Ядерного Оружия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D361FA-FC54-3D26-F4C2-FA3E28ED97CB}"/>
              </a:ext>
            </a:extLst>
          </p:cNvPr>
          <p:cNvSpPr txBox="1"/>
          <p:nvPr/>
        </p:nvSpPr>
        <p:spPr>
          <a:xfrm>
            <a:off x="336000" y="1262898"/>
            <a:ext cx="11520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Manhattan Project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Начат в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1939г.</a:t>
            </a:r>
            <a:r>
              <a:rPr lang="ru-RU" sz="2400" dirty="0">
                <a:latin typeface="Georgia" panose="02040502050405020303" pitchFamily="18" charset="0"/>
              </a:rPr>
              <a:t>, приняли участие более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130</a:t>
            </a:r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’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000</a:t>
            </a:r>
            <a:r>
              <a:rPr lang="ru-RU" sz="2400" dirty="0">
                <a:latin typeface="Georgia" panose="02040502050405020303" pitchFamily="18" charset="0"/>
              </a:rPr>
              <a:t> человек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Исследования и производство осуществлялись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в более чем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30</a:t>
            </a:r>
            <a:r>
              <a:rPr lang="ru-RU" sz="2400" dirty="0">
                <a:latin typeface="Georgia" panose="02040502050405020303" pitchFamily="18" charset="0"/>
              </a:rPr>
              <a:t> городах в США, Великобритании и Канаде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Стоимость составила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ru-RU" sz="2400" dirty="0">
                <a:latin typeface="Georgia" panose="02040502050405020303" pitchFamily="18" charset="0"/>
              </a:rPr>
              <a:t> миллиарда долларов (примерно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27</a:t>
            </a:r>
            <a:r>
              <a:rPr lang="ru-RU" sz="2400" dirty="0">
                <a:latin typeface="Georgia" panose="02040502050405020303" pitchFamily="18" charset="0"/>
              </a:rPr>
              <a:t> миллиардов в текущих ценах)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</a:rPr>
              <a:t>Свыше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90%</a:t>
            </a:r>
            <a:r>
              <a:rPr lang="ru-RU" sz="2400" b="1" dirty="0">
                <a:latin typeface="Georgia" panose="02040502050405020303" pitchFamily="18" charset="0"/>
              </a:rPr>
              <a:t> цены - разработка технологии и создание фабрик для производства делящихся материалов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2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С начала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40-х</a:t>
            </a:r>
            <a:r>
              <a:rPr lang="ru-RU" sz="2200" dirty="0">
                <a:latin typeface="Georgia" panose="02040502050405020303" pitchFamily="18" charset="0"/>
              </a:rPr>
              <a:t> годов работы по физике и технике ускорителей были </a:t>
            </a:r>
            <a:r>
              <a:rPr lang="ru-RU" sz="22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засекречены</a:t>
            </a:r>
            <a:r>
              <a:rPr lang="ru-RU" sz="2200" dirty="0">
                <a:latin typeface="Georgia" panose="02040502050405020303" pitchFamily="18" charset="0"/>
              </a:rPr>
              <a:t> в большинстве стран</a:t>
            </a:r>
          </a:p>
        </p:txBody>
      </p:sp>
    </p:spTree>
    <p:extLst>
      <p:ext uri="{BB962C8B-B14F-4D97-AF65-F5344CB8AC3E}">
        <p14:creationId xmlns:p14="http://schemas.microsoft.com/office/powerpoint/2010/main" val="1492738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Ядерного Оружия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D361FA-FC54-3D26-F4C2-FA3E28ED97CB}"/>
              </a:ext>
            </a:extLst>
          </p:cNvPr>
          <p:cNvSpPr txBox="1"/>
          <p:nvPr/>
        </p:nvSpPr>
        <p:spPr>
          <a:xfrm>
            <a:off x="336000" y="1079068"/>
            <a:ext cx="115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Советский Атомный Проект</a:t>
            </a:r>
            <a:endParaRPr lang="ru-RU" sz="2200" dirty="0">
              <a:latin typeface="Georgia" panose="02040502050405020303" pitchFamily="18" charset="0"/>
            </a:endParaRP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C10123C4-0E7B-7CFC-61B1-362DDA7EA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864253"/>
              </p:ext>
            </p:extLst>
          </p:nvPr>
        </p:nvGraphicFramePr>
        <p:xfrm>
          <a:off x="335995" y="1781358"/>
          <a:ext cx="11520000" cy="4348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34550">
                  <a:extLst>
                    <a:ext uri="{9D8B030D-6E8A-4147-A177-3AD203B41FA5}">
                      <a16:colId xmlns:a16="http://schemas.microsoft.com/office/drawing/2014/main" val="2185358891"/>
                    </a:ext>
                  </a:extLst>
                </a:gridCol>
                <a:gridCol w="1588655">
                  <a:extLst>
                    <a:ext uri="{9D8B030D-6E8A-4147-A177-3AD203B41FA5}">
                      <a16:colId xmlns:a16="http://schemas.microsoft.com/office/drawing/2014/main" val="2713262186"/>
                    </a:ext>
                  </a:extLst>
                </a:gridCol>
                <a:gridCol w="2013527">
                  <a:extLst>
                    <a:ext uri="{9D8B030D-6E8A-4147-A177-3AD203B41FA5}">
                      <a16:colId xmlns:a16="http://schemas.microsoft.com/office/drawing/2014/main" val="3333579623"/>
                    </a:ext>
                  </a:extLst>
                </a:gridCol>
                <a:gridCol w="6083268">
                  <a:extLst>
                    <a:ext uri="{9D8B030D-6E8A-4147-A177-3AD203B41FA5}">
                      <a16:colId xmlns:a16="http://schemas.microsoft.com/office/drawing/2014/main" val="41773534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Название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Год основания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Задача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792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Арзамас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-16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Саров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1946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Разработка оружия, сборка изделий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632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Свердловск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-44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Новоуральск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1946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Обогащение урана</a:t>
                      </a:r>
                      <a:endParaRPr lang="ru-RU" u="sng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18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Челябинск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-40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позднее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 65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Озерск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1947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Производство плутония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изготовление компонентов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895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Свердловск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-45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Лесной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1947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Обогащение урана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сборка изделий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37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Томск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-7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Северск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Обогащение урана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изготовление компонентов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367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Красноярск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-26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Железногорск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1950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Производство плутония</a:t>
                      </a:r>
                      <a:endParaRPr lang="ru-RU" u="sng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4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Златоуст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-36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Трехгорный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1952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Сборка изделий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74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Пенза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-19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Заречный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1955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Сборка изделий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825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Красноярск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-45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Железногорск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1956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Обогащение урана</a:t>
                      </a:r>
                      <a:endParaRPr lang="ru-RU" u="sng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605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Челябинск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-70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Снежинск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1957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Разработка оружия</a:t>
                      </a:r>
                      <a:endParaRPr lang="ru-RU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911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331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Ускорители в Атомных Проектах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6">
                <a:extLst>
                  <a:ext uri="{FF2B5EF4-FFF2-40B4-BE49-F238E27FC236}">
                    <a16:creationId xmlns:a16="http://schemas.microsoft.com/office/drawing/2014/main" id="{C10123C4-0E7B-7CFC-61B1-362DDA7EA1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4629731"/>
                  </p:ext>
                </p:extLst>
              </p:nvPr>
            </p:nvGraphicFramePr>
            <p:xfrm>
              <a:off x="806748" y="1749879"/>
              <a:ext cx="10578503" cy="292608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3254620">
                      <a:extLst>
                        <a:ext uri="{9D8B030D-6E8A-4147-A177-3AD203B41FA5}">
                          <a16:colId xmlns:a16="http://schemas.microsoft.com/office/drawing/2014/main" val="2713262186"/>
                        </a:ext>
                      </a:extLst>
                    </a:gridCol>
                    <a:gridCol w="3914148">
                      <a:extLst>
                        <a:ext uri="{9D8B030D-6E8A-4147-A177-3AD203B41FA5}">
                          <a16:colId xmlns:a16="http://schemas.microsoft.com/office/drawing/2014/main" val="3333579623"/>
                        </a:ext>
                      </a:extLst>
                    </a:gridCol>
                    <a:gridCol w="3409735">
                      <a:extLst>
                        <a:ext uri="{9D8B030D-6E8A-4147-A177-3AD203B41FA5}">
                          <a16:colId xmlns:a16="http://schemas.microsoft.com/office/drawing/2014/main" val="41773534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Разделение изотопов:</a:t>
                          </a:r>
                        </a:p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Обогащение Урана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Реакторы-</a:t>
                          </a:r>
                          <a:r>
                            <a:rPr lang="ru-RU" sz="2000" dirty="0" err="1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бридер</a:t>
                          </a: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Ускоритель-</a:t>
                          </a:r>
                          <a:r>
                            <a:rPr lang="ru-RU" sz="2000" dirty="0" err="1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бридер</a:t>
                          </a: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4792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marR="0" lvl="0" indent="-34290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Методы для повышения концентрации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20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charset="-122"/>
                                      <a:cs typeface="Times New Roman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20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charset="-122"/>
                                      <a:cs typeface="Times New Roman" pitchFamily="18" charset="0"/>
                                    </a:rPr>
                                    <m:t>235</m:t>
                                  </m:r>
                                </m:sub>
                                <m:sup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с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0,7%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до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95%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342900" marR="0" lvl="0" indent="-34290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+mj-lt"/>
                            <a:buAutoNum type="arabicPeriod"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Центробежный</a:t>
                          </a:r>
                          <a:endPara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342900" marR="0" lvl="0" indent="-34290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+mj-lt"/>
                            <a:buAutoNum type="arabicPeriod"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Газодифузионный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342900" marR="0" lvl="0" indent="-34290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+mj-lt"/>
                            <a:buAutoNum type="arabicPeriod"/>
                            <a:tabLst/>
                            <a:defRPr/>
                          </a:pPr>
                          <a:r>
                            <a:rPr kumimoji="0" lang="ru-RU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Электромагнитный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Облучение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U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нейтронами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приводит к формированию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Pu.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Химическое разделение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.</a:t>
                          </a: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Первые реакторы в США</a:t>
                          </a: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(Э. Ферми)</a:t>
                          </a:r>
                          <a:endPara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 СССР (И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.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Курчатов)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То же, что и реактор,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но вместо нейтронов - протоны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50 -100 M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эВ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с током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≈1 A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 непрерывном режиме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(</a:t>
                          </a:r>
                          <a:r>
                            <a:rPr kumimoji="0" 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50-100 M</a:t>
                          </a:r>
                          <a:r>
                            <a:rPr kumimoji="0" lang="ru-RU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Вт</a:t>
                          </a:r>
                          <a:r>
                            <a:rPr kumimoji="0" 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!!!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).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1911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6">
                <a:extLst>
                  <a:ext uri="{FF2B5EF4-FFF2-40B4-BE49-F238E27FC236}">
                    <a16:creationId xmlns:a16="http://schemas.microsoft.com/office/drawing/2014/main" id="{C10123C4-0E7B-7CFC-61B1-362DDA7EA1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4629731"/>
                  </p:ext>
                </p:extLst>
              </p:nvPr>
            </p:nvGraphicFramePr>
            <p:xfrm>
              <a:off x="806748" y="1749879"/>
              <a:ext cx="10578503" cy="292608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3254620">
                      <a:extLst>
                        <a:ext uri="{9D8B030D-6E8A-4147-A177-3AD203B41FA5}">
                          <a16:colId xmlns:a16="http://schemas.microsoft.com/office/drawing/2014/main" val="2713262186"/>
                        </a:ext>
                      </a:extLst>
                    </a:gridCol>
                    <a:gridCol w="3914148">
                      <a:extLst>
                        <a:ext uri="{9D8B030D-6E8A-4147-A177-3AD203B41FA5}">
                          <a16:colId xmlns:a16="http://schemas.microsoft.com/office/drawing/2014/main" val="3333579623"/>
                        </a:ext>
                      </a:extLst>
                    </a:gridCol>
                    <a:gridCol w="3409735">
                      <a:extLst>
                        <a:ext uri="{9D8B030D-6E8A-4147-A177-3AD203B41FA5}">
                          <a16:colId xmlns:a16="http://schemas.microsoft.com/office/drawing/2014/main" val="4177353403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Разделение изотопов:</a:t>
                          </a:r>
                        </a:p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Обогащение Урана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Реакторы-</a:t>
                          </a:r>
                          <a:r>
                            <a:rPr lang="ru-RU" sz="2000" dirty="0" err="1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бридер</a:t>
                          </a: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Ускоритель-</a:t>
                          </a:r>
                          <a:r>
                            <a:rPr lang="ru-RU" sz="2000" dirty="0" err="1">
                              <a:solidFill>
                                <a:srgbClr val="0070C0"/>
                              </a:solidFill>
                              <a:latin typeface="Georgia" panose="02040502050405020303" pitchFamily="18" charset="0"/>
                            </a:rPr>
                            <a:t>бридер</a:t>
                          </a: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54792964"/>
                      </a:ext>
                    </a:extLst>
                  </a:tr>
                  <a:tr h="2225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87" t="-33060" r="-225468" b="-43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Облучение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U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нейтронами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приводит к формированию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Pu.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Химическое разделение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.</a:t>
                          </a: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Первые реакторы в США</a:t>
                          </a: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(Э. Ферми)</a:t>
                          </a:r>
                          <a:endPara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 СССР (И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.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Курчатов)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То же, что и реактор,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но вместо нейтронов - протоны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50 -100 M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эВ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с током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≈1 A </a:t>
                          </a:r>
                          <a:r>
                            <a:rPr kumimoji="0" lang="ru-RU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 непрерывном режиме 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(</a:t>
                          </a:r>
                          <a:r>
                            <a:rPr kumimoji="0" 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50-100 M</a:t>
                          </a:r>
                          <a:r>
                            <a:rPr kumimoji="0" lang="ru-RU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Вт</a:t>
                          </a:r>
                          <a:r>
                            <a:rPr kumimoji="0" 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 !!!</a:t>
                          </a: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Georgia" panose="02040502050405020303" pitchFamily="18" charset="0"/>
                              <a:ea typeface="SimSun" charset="-122"/>
                              <a:cs typeface="Times New Roman" pitchFamily="18" charset="0"/>
                            </a:rPr>
                            <a:t>).</a:t>
                          </a:r>
                          <a:endParaRPr kumimoji="0" lang="ru-RU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latin typeface="Georgia" panose="02040502050405020303" pitchFamily="18" charset="0"/>
                            <a:ea typeface="SimSun" charset="-122"/>
                            <a:cs typeface="Times New Roman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dirty="0">
                            <a:solidFill>
                              <a:srgbClr val="0070C0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19119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71076-97FA-D379-2638-D179D6E1BFCB}"/>
              </a:ext>
            </a:extLst>
          </p:cNvPr>
          <p:cNvSpPr txBox="1"/>
          <p:nvPr/>
        </p:nvSpPr>
        <p:spPr>
          <a:xfrm>
            <a:off x="335999" y="4886549"/>
            <a:ext cx="115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+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Ускорители для исследования свойств ядер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Разделение Изотопов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5" descr="Alpha_1_racetrack,_Uranium_235_electromagnetic_separation_plant,_Manhattan_Project,_Y-12_Oak_Ridge.jpg">
            <a:extLst>
              <a:ext uri="{FF2B5EF4-FFF2-40B4-BE49-F238E27FC236}">
                <a16:creationId xmlns:a16="http://schemas.microsoft.com/office/drawing/2014/main" id="{F517AAC2-416B-E831-E256-8E76B6D40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89" y="900000"/>
            <a:ext cx="6578814" cy="51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2484A4-7A4B-E0D6-8902-EA69856B191B}"/>
              </a:ext>
            </a:extLst>
          </p:cNvPr>
          <p:cNvSpPr txBox="1"/>
          <p:nvPr/>
        </p:nvSpPr>
        <p:spPr>
          <a:xfrm>
            <a:off x="4142507" y="6075385"/>
            <a:ext cx="3906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Окридж, США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27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Ускоритель-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Бридер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lcw-49">
            <a:extLst>
              <a:ext uri="{FF2B5EF4-FFF2-40B4-BE49-F238E27FC236}">
                <a16:creationId xmlns:a16="http://schemas.microsoft.com/office/drawing/2014/main" id="{5DFC5777-A50C-2E5D-82BD-1D97BEE1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50" y="891587"/>
            <a:ext cx="62166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6FE3FA-9BF4-B776-9160-2A784D56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0" y="895793"/>
            <a:ext cx="3064573" cy="44899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D03615F-A63A-B7C6-723A-812C852CE5E6}"/>
              </a:ext>
            </a:extLst>
          </p:cNvPr>
          <p:cNvSpPr txBox="1"/>
          <p:nvPr/>
        </p:nvSpPr>
        <p:spPr>
          <a:xfrm>
            <a:off x="336000" y="5388418"/>
            <a:ext cx="1152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Л. У. Альварес</a:t>
            </a:r>
            <a:r>
              <a:rPr lang="ru-RU" sz="2200" dirty="0">
                <a:latin typeface="Georgia" panose="02040502050405020303" pitchFamily="18" charset="0"/>
              </a:rPr>
              <a:t> - ВЧ линейный ускоритель протонов 1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A, 50 </a:t>
            </a:r>
            <a:r>
              <a:rPr lang="ru-RU" sz="2200" dirty="0" err="1">
                <a:latin typeface="Georgia" panose="02040502050405020303" pitchFamily="18" charset="0"/>
              </a:rPr>
              <a:t>MэВ</a:t>
            </a:r>
            <a:endParaRPr lang="ru-RU" sz="2200" dirty="0">
              <a:latin typeface="Georgia" panose="02040502050405020303" pitchFamily="18" charset="0"/>
            </a:endParaRP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Лаборатория военно-морских исследований, Ливермор, 1945г. 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Первая секция (диаметр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17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м, длина 19 м) 500 метрового ускорителя.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Никогда не работал с пучком </a:t>
            </a:r>
          </a:p>
        </p:txBody>
      </p:sp>
    </p:spTree>
    <p:extLst>
      <p:ext uri="{BB962C8B-B14F-4D97-AF65-F5344CB8AC3E}">
        <p14:creationId xmlns:p14="http://schemas.microsoft.com/office/powerpoint/2010/main" val="1978906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Исследовательские Ускорители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&amp;Kcy;&amp;rcy;&amp;acy;&amp;tcy;&amp;kcy;&amp;acy;&amp;yacy; &amp;icy;&amp;scy;&amp;tcy;&amp;ocy;&amp;rcy;&amp;icy;&amp;yacy; &amp;rcy;&amp;acy;&amp;zcy;&amp;vcy;&amp;icy;&amp;tcy;&amp;icy;&amp;yacy; &amp;ucy;&amp;scy;&amp;kcy;&amp;ocy;&amp;rcy;&amp;icy;&amp;tcy;&amp;iecy;&amp;lcy;&amp;iecy;&amp;jcy;">
            <a:extLst>
              <a:ext uri="{FF2B5EF4-FFF2-40B4-BE49-F238E27FC236}">
                <a16:creationId xmlns:a16="http://schemas.microsoft.com/office/drawing/2014/main" id="{D1636E04-F5B9-99F3-BF0A-E364B442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9" y="908465"/>
            <a:ext cx="6545092" cy="48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museum.jinr.ru/jinr/1754.jpg">
            <a:extLst>
              <a:ext uri="{FF2B5EF4-FFF2-40B4-BE49-F238E27FC236}">
                <a16:creationId xmlns:a16="http://schemas.microsoft.com/office/drawing/2014/main" id="{4B3671F8-B025-3322-1FFE-52C8B45C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18" y="908465"/>
            <a:ext cx="3906978" cy="489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3EB8AE-0926-644D-27AF-EF0131505EDE}"/>
              </a:ext>
            </a:extLst>
          </p:cNvPr>
          <p:cNvSpPr txBox="1"/>
          <p:nvPr/>
        </p:nvSpPr>
        <p:spPr>
          <a:xfrm>
            <a:off x="7949018" y="5805641"/>
            <a:ext cx="3906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Фазотрон (синхроциклотрон),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680 МэВ, Дубна, 1949г.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FCD43-A3F8-932A-4EF0-DADA9D813229}"/>
              </a:ext>
            </a:extLst>
          </p:cNvPr>
          <p:cNvSpPr txBox="1"/>
          <p:nvPr/>
        </p:nvSpPr>
        <p:spPr>
          <a:xfrm>
            <a:off x="335999" y="5805641"/>
            <a:ext cx="654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Циклотрон,</a:t>
            </a:r>
          </a:p>
          <a:p>
            <a:pPr algn="ctr"/>
            <a:r>
              <a:rPr lang="ru-RU" sz="2000" dirty="0">
                <a:latin typeface="Georgia" panose="02040502050405020303" pitchFamily="18" charset="0"/>
              </a:rPr>
              <a:t>200 МэВ, Беркли, 1946г.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12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15BD17-41D7-6106-0E72-2A07E051D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0" y="895793"/>
            <a:ext cx="9929759" cy="55803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A6B273-0A87-C303-5779-20D72A34B56D}"/>
              </a:ext>
            </a:extLst>
          </p:cNvPr>
          <p:cNvSpPr/>
          <p:nvPr/>
        </p:nvSpPr>
        <p:spPr>
          <a:xfrm>
            <a:off x="1131116" y="895793"/>
            <a:ext cx="9929759" cy="55803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CB7D891-AA40-B771-5AE1-401488683367}"/>
              </a:ext>
            </a:extLst>
          </p:cNvPr>
          <p:cNvSpPr txBox="1"/>
          <p:nvPr/>
        </p:nvSpPr>
        <p:spPr>
          <a:xfrm>
            <a:off x="1131120" y="905508"/>
            <a:ext cx="99297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</a:rPr>
              <a:t>Атомная бомба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</a:rPr>
              <a:t>Атомные электростанции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</a:rPr>
              <a:t>Водородная бомба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</a:rPr>
              <a:t>Термоядерный ректора – ближайшее время (?!)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</a:rPr>
              <a:t>Физика частиц почти (?!) завершена</a:t>
            </a:r>
            <a:endParaRPr lang="ru-R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50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39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Эра Синхротронов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AA58EA-F17C-E2C8-91DF-3CA1661DF8FB}"/>
              </a:ext>
            </a:extLst>
          </p:cNvPr>
          <p:cNvSpPr txBox="1"/>
          <p:nvPr/>
        </p:nvSpPr>
        <p:spPr>
          <a:xfrm>
            <a:off x="4423321" y="1257314"/>
            <a:ext cx="6848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Рольф </a:t>
            </a:r>
            <a:r>
              <a:rPr lang="ru-RU" sz="2200" dirty="0" err="1">
                <a:solidFill>
                  <a:srgbClr val="FF0000"/>
                </a:solidFill>
                <a:latin typeface="Georgia" panose="02040502050405020303" pitchFamily="18" charset="0"/>
              </a:rPr>
              <a:t>Видероэ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, Германия, 1943г.: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B1548"/>
                </a:solidFill>
                <a:latin typeface="Georgia" panose="02040502050405020303" pitchFamily="18" charset="0"/>
              </a:rPr>
              <a:t>Метод встречных пучков: «ядерные мельницы»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4668CA-A176-D80E-3CFE-C68D6C0BFE61}"/>
              </a:ext>
            </a:extLst>
          </p:cNvPr>
          <p:cNvSpPr txBox="1"/>
          <p:nvPr/>
        </p:nvSpPr>
        <p:spPr>
          <a:xfrm>
            <a:off x="4423321" y="3103120"/>
            <a:ext cx="68483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Сэр Маркус Лоренс Элвин «Марк» </a:t>
            </a:r>
            <a:r>
              <a:rPr lang="ru-RU" sz="2200" dirty="0" err="1">
                <a:solidFill>
                  <a:srgbClr val="FF0000"/>
                </a:solidFill>
                <a:latin typeface="Georgia" panose="02040502050405020303" pitchFamily="18" charset="0"/>
              </a:rPr>
              <a:t>Олифант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, Великобритания, 1943г.: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B1548"/>
                </a:solidFill>
                <a:latin typeface="Georgia" panose="02040502050405020303" pitchFamily="18" charset="0"/>
              </a:rPr>
              <a:t>Принцип действия синхротрона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C1810C-F638-5C1A-2BA3-A46B3D3F247F}"/>
              </a:ext>
            </a:extLst>
          </p:cNvPr>
          <p:cNvSpPr txBox="1"/>
          <p:nvPr/>
        </p:nvSpPr>
        <p:spPr>
          <a:xfrm>
            <a:off x="4423321" y="4941663"/>
            <a:ext cx="68483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Владимир Иосифович Векслер, СССР, 1944г.: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B1548"/>
                </a:solidFill>
                <a:latin typeface="Georgia" panose="02040502050405020303" pitchFamily="18" charset="0"/>
              </a:rPr>
              <a:t>Принцип автофазировки: основа всех современных ускорителей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8DF8EB-BFF3-D446-2A59-0E7244E04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618" y="895794"/>
            <a:ext cx="1227062" cy="18310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7F8E6B-CF7C-546C-2B4B-B105C65DF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56" y="2744103"/>
            <a:ext cx="1405187" cy="1826030"/>
          </a:xfrm>
          <a:prstGeom prst="rect">
            <a:avLst/>
          </a:prstGeom>
        </p:spPr>
      </p:pic>
      <p:pic>
        <p:nvPicPr>
          <p:cNvPr id="28" name="Picture 12" descr="http://museum.jinr.ru/jinr/2737.jpg">
            <a:extLst>
              <a:ext uri="{FF2B5EF4-FFF2-40B4-BE49-F238E27FC236}">
                <a16:creationId xmlns:a16="http://schemas.microsoft.com/office/drawing/2014/main" id="{E4A6E436-B720-9FD0-2ED4-79A99F2E9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06" y="4582647"/>
            <a:ext cx="1808487" cy="182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76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Ускорители в Хозяйстве России</a:t>
            </a:r>
          </a:p>
        </p:txBody>
      </p:sp>
      <p:pic>
        <p:nvPicPr>
          <p:cNvPr id="19" name="Изображение 14">
            <a:extLst>
              <a:ext uri="{FF2B5EF4-FFF2-40B4-BE49-F238E27FC236}">
                <a16:creationId xmlns:a16="http://schemas.microsoft.com/office/drawing/2014/main" id="{A9AC076E-34AB-BF0B-3DD2-F5ADA62F4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9" y="895015"/>
            <a:ext cx="3600000" cy="360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Изображение 16">
            <a:extLst>
              <a:ext uri="{FF2B5EF4-FFF2-40B4-BE49-F238E27FC236}">
                <a16:creationId xmlns:a16="http://schemas.microsoft.com/office/drawing/2014/main" id="{602DE726-18EB-912F-5A11-1F034F92D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1" y="895016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Изображение 18">
            <a:extLst>
              <a:ext uri="{FF2B5EF4-FFF2-40B4-BE49-F238E27FC236}">
                <a16:creationId xmlns:a16="http://schemas.microsoft.com/office/drawing/2014/main" id="{41B8C6D9-3EFB-1FA3-F4F1-DF917C222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03" y="895015"/>
            <a:ext cx="3600000" cy="360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D1E835F5-9054-BED1-3905-F0666532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99" y="4617608"/>
            <a:ext cx="3600000" cy="6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Народное хозяйство </a:t>
            </a: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endParaRPr lang="ru-RU" altLang="ru-RU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≈</a:t>
            </a:r>
            <a:r>
              <a:rPr lang="en-US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236</a:t>
            </a:r>
            <a:endParaRPr lang="ru-RU" altLang="ru-RU" sz="2400" b="1" dirty="0">
              <a:solidFill>
                <a:srgbClr val="0081C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5" name="object 25">
            <a:extLst>
              <a:ext uri="{FF2B5EF4-FFF2-40B4-BE49-F238E27FC236}">
                <a16:creationId xmlns:a16="http://schemas.microsoft.com/office/drawing/2014/main" id="{87BFBC24-BDE2-C339-CDA5-BADA39A16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618563"/>
            <a:ext cx="3600225" cy="6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Медицина</a:t>
            </a: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endParaRPr lang="ru-RU" altLang="ru-RU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≈</a:t>
            </a:r>
            <a:r>
              <a:rPr lang="en-US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r>
              <a:rPr lang="ru-RU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4ADB03A5-D365-93C4-AE69-78FD9C1E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996" y="4617608"/>
            <a:ext cx="3599999" cy="6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Наука</a:t>
            </a: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endParaRPr lang="ru-RU" altLang="ru-RU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513"/>
              </a:lnSpc>
              <a:spcBef>
                <a:spcPts val="100"/>
              </a:spcBef>
              <a:buFontTx/>
              <a:buNone/>
            </a:pPr>
            <a:r>
              <a:rPr lang="ru-RU" altLang="ru-RU" sz="2400" b="1" dirty="0">
                <a:solidFill>
                  <a:srgbClr val="0081C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≈60</a:t>
            </a:r>
          </a:p>
        </p:txBody>
      </p:sp>
      <p:pic>
        <p:nvPicPr>
          <p:cNvPr id="37" name="Изображение 20">
            <a:extLst>
              <a:ext uri="{FF2B5EF4-FFF2-40B4-BE49-F238E27FC236}">
                <a16:creationId xmlns:a16="http://schemas.microsoft.com/office/drawing/2014/main" id="{F3D73920-A245-234B-B9F4-7E1DDDC84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77682"/>
            <a:ext cx="7924799" cy="5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76D4BB0-E72A-A926-0ABA-F6C47905C080}"/>
              </a:ext>
            </a:extLst>
          </p:cNvPr>
          <p:cNvSpPr txBox="1"/>
          <p:nvPr/>
        </p:nvSpPr>
        <p:spPr>
          <a:xfrm>
            <a:off x="335999" y="6002559"/>
            <a:ext cx="1152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ВСЕГО: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≈500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4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5999" y="905508"/>
                <a:ext cx="7824589" cy="349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синхротронах частицы движутся по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замкнутой</a:t>
                </a:r>
                <a:r>
                  <a:rPr lang="ru-RU" sz="2200" dirty="0">
                    <a:latin typeface="Georgia" panose="02040502050405020303" pitchFamily="18" charset="0"/>
                  </a:rPr>
                  <a:t> круговой орбите. Магнитное поле растет вместе с энергией частиц, обеспечивая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постоянный радиус орбиты</a:t>
                </a:r>
                <a:r>
                  <a:rPr lang="ru-RU" sz="2200" dirty="0">
                    <a:latin typeface="Georgia" panose="02040502050405020303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Концепция синхротрона предложена </a:t>
                </a:r>
                <a:r>
                  <a:rPr lang="ru-RU" sz="2200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Олифантом</a:t>
                </a:r>
                <a:r>
                  <a:rPr lang="ru-RU" sz="2200" dirty="0">
                    <a:latin typeface="Georgia" panose="02040502050405020303" pitchFamily="18" charset="0"/>
                  </a:rPr>
                  <a:t> в 1943 г.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Радиус поворота частицы связан с </a:t>
                </a:r>
                <a:r>
                  <a:rPr lang="ru-RU" sz="22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импульсом </a:t>
                </a:r>
                <a:r>
                  <a:rPr lang="ru-RU" sz="22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следующем соотношением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5508"/>
                <a:ext cx="7824589" cy="3493842"/>
              </a:xfrm>
              <a:prstGeom prst="rect">
                <a:avLst/>
              </a:prstGeom>
              <a:blipFill>
                <a:blip r:embed="rId3"/>
                <a:stretch>
                  <a:fillRect l="-857" t="-1222" r="-9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38465-E56C-F093-9240-C45C01809257}"/>
                  </a:ext>
                </a:extLst>
              </p:cNvPr>
              <p:cNvSpPr txBox="1"/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электронном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является релятивистским, с увеличением энергии изменяется только магнитное поле.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протонном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</a:t>
                </a:r>
                <a:r>
                  <a:rPr lang="ru-RU" sz="2200" u="sng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не</a:t>
                </a:r>
                <a:r>
                  <a:rPr lang="ru-RU" sz="2200" dirty="0">
                    <a:latin typeface="Georgia" panose="02040502050405020303" pitchFamily="18" charset="0"/>
                  </a:rPr>
                  <a:t> релятивистский, частота ускоряющей станции растёт пропорционально скорости </a:t>
                </a:r>
                <a:r>
                  <a:rPr lang="en-US" sz="2200" dirty="0">
                    <a:latin typeface="Georgia" panose="02040502050405020303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 и импульсу</a:t>
                </a:r>
                <a:r>
                  <a:rPr lang="en-US" sz="2200" dirty="0">
                    <a:latin typeface="Georgia" panose="02040502050405020303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  <a:endParaRPr lang="ru-RU" sz="22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≡номер гармоники</m:t>
                      </m:r>
                    </m:oMath>
                  </m:oMathPara>
                </a14:m>
                <a:endParaRPr lang="en-US" sz="2200" i="1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238465-E56C-F093-9240-C45C01809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blipFill>
                <a:blip r:embed="rId5"/>
                <a:stretch>
                  <a:fillRect l="-582" t="-1818" r="-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3">
            <a:extLst>
              <a:ext uri="{FF2B5EF4-FFF2-40B4-BE49-F238E27FC236}">
                <a16:creationId xmlns:a16="http://schemas.microsoft.com/office/drawing/2014/main" id="{13ADFC70-339D-50B7-D157-30AD65AC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89" y="898380"/>
            <a:ext cx="4031410" cy="352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50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Автофазировка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C1F245E-4ED0-7001-0F07-AB3F02AB2AC4}"/>
              </a:ext>
            </a:extLst>
          </p:cNvPr>
          <p:cNvSpPr txBox="1"/>
          <p:nvPr/>
        </p:nvSpPr>
        <p:spPr>
          <a:xfrm>
            <a:off x="336000" y="1083683"/>
            <a:ext cx="72657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Векслер и </a:t>
            </a:r>
            <a:r>
              <a:rPr lang="ru-RU" sz="2200" dirty="0" err="1">
                <a:latin typeface="Georgia" panose="02040502050405020303" pitchFamily="18" charset="0"/>
              </a:rPr>
              <a:t>МакМиллан</a:t>
            </a:r>
            <a:r>
              <a:rPr lang="ru-RU" sz="2200" dirty="0">
                <a:latin typeface="Georgia" panose="02040502050405020303" pitchFamily="18" charset="0"/>
              </a:rPr>
              <a:t> независимо показали, что подстройкой частоты ускоряющего напряжения можно ускорять протоны до нескольких сотен МэВ (но только сгустками).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Введем понятия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равновесной фазы </a:t>
            </a:r>
            <a:r>
              <a:rPr lang="en-US" sz="2200" dirty="0" err="1">
                <a:solidFill>
                  <a:srgbClr val="0070C0"/>
                </a:solidFill>
                <a:latin typeface="Georgia" panose="02040502050405020303" pitchFamily="18" charset="0"/>
              </a:rPr>
              <a:t>Φ</a:t>
            </a:r>
            <a:r>
              <a:rPr lang="en-US" sz="2200" baseline="-25000" dirty="0" err="1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при которой  частицы пучка должны проходить через резонатор в одной и той же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Точки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P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1,2 </a:t>
            </a:r>
            <a:r>
              <a:rPr lang="ru-RU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точно соответствуют равновесной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Если при увеличении энергии увеличивается скорость частиц (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ниже </a:t>
            </a:r>
            <a:r>
              <a:rPr lang="el-GR" sz="2200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</a:t>
            </a:r>
            <a:r>
              <a:rPr lang="ru-RU" sz="2200" dirty="0">
                <a:latin typeface="Georgia" panose="02040502050405020303" pitchFamily="18" charset="0"/>
              </a:rPr>
              <a:t>):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 будут двигаться к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P1 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устойчивость)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=&gt; 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фазовая устойчивость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sz="2200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будут двигаться от </a:t>
            </a:r>
            <a:r>
              <a:rPr lang="en-US" sz="2200" dirty="0">
                <a:solidFill>
                  <a:srgbClr val="0070C0"/>
                </a:solidFill>
                <a:latin typeface="Georgia" panose="02040502050405020303" pitchFamily="18" charset="0"/>
              </a:rPr>
              <a:t>P2 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неустойчивость)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Выше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el-GR" sz="2200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 </a:t>
            </a:r>
            <a:r>
              <a:rPr lang="ru-RU" sz="2200" dirty="0">
                <a:latin typeface="Georgia" panose="02040502050405020303" pitchFamily="18" charset="0"/>
              </a:rPr>
              <a:t>обратная ситуация</a:t>
            </a:r>
            <a:endParaRPr lang="en-US" sz="2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5192344-03E2-D5F8-D2DE-A6C1817EA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94" y="897966"/>
            <a:ext cx="4590204" cy="344265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6342BC-C66E-1D2A-8693-6BB3EC33E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96" y="4340619"/>
            <a:ext cx="4590204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8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Крупнейшие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Мягкофокусирующие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Синхротроны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ED83D1-714D-788E-5246-C559E3D23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12616"/>
          <a:stretch/>
        </p:blipFill>
        <p:spPr>
          <a:xfrm>
            <a:off x="6144000" y="899998"/>
            <a:ext cx="6048000" cy="39586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D04B59-B0D7-C1BE-7077-0E5B6CDAE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8"/>
            <a:ext cx="6048000" cy="39607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BCCD3FB-9034-C915-E03F-2C77538C5479}"/>
              </a:ext>
            </a:extLst>
          </p:cNvPr>
          <p:cNvSpPr txBox="1"/>
          <p:nvPr/>
        </p:nvSpPr>
        <p:spPr>
          <a:xfrm>
            <a:off x="0" y="4864348"/>
            <a:ext cx="6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Синхрофазотрон</a:t>
            </a:r>
            <a:endParaRPr lang="en-US" sz="22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200" dirty="0">
                <a:latin typeface="Georgia" panose="02040502050405020303" pitchFamily="18" charset="0"/>
              </a:rPr>
              <a:t>10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ЛФВЭ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ОИЯИ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СССР</a:t>
            </a:r>
            <a:r>
              <a:rPr lang="en-US" sz="2200" dirty="0">
                <a:latin typeface="Georgia" panose="02040502050405020303" pitchFamily="18" charset="0"/>
              </a:rPr>
              <a:t>, 1957-200</a:t>
            </a:r>
            <a:r>
              <a:rPr lang="ru-RU" sz="2200" dirty="0">
                <a:latin typeface="Georgia" panose="02040502050405020303" pitchFamily="18" charset="0"/>
              </a:rPr>
              <a:t>2</a:t>
            </a:r>
            <a:r>
              <a:rPr lang="en-US" sz="2200" dirty="0">
                <a:latin typeface="Georgia" panose="02040502050405020303" pitchFamily="18" charset="0"/>
              </a:rPr>
              <a:t>, 36000 </a:t>
            </a:r>
            <a:r>
              <a:rPr lang="ru-RU" sz="2200" dirty="0">
                <a:latin typeface="Georgia" panose="02040502050405020303" pitchFamily="18" charset="0"/>
              </a:rPr>
              <a:t>тонн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869EE-959E-0007-E9BA-EF2D9ECE3819}"/>
              </a:ext>
            </a:extLst>
          </p:cNvPr>
          <p:cNvSpPr txBox="1"/>
          <p:nvPr/>
        </p:nvSpPr>
        <p:spPr>
          <a:xfrm>
            <a:off x="6198000" y="4857176"/>
            <a:ext cx="594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>
                <a:solidFill>
                  <a:srgbClr val="FF0000"/>
                </a:solidFill>
                <a:latin typeface="Georgia" panose="02040502050405020303" pitchFamily="18" charset="0"/>
              </a:rPr>
              <a:t>Беватрон</a:t>
            </a:r>
            <a:endParaRPr lang="en-US" sz="22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200" dirty="0">
                <a:latin typeface="Georgia" panose="02040502050405020303" pitchFamily="18" charset="0"/>
              </a:rPr>
              <a:t>6</a:t>
            </a:r>
            <a:r>
              <a:rPr lang="ru-RU" sz="2200" dirty="0">
                <a:latin typeface="Georgia" panose="02040502050405020303" pitchFamily="18" charset="0"/>
              </a:rPr>
              <a:t>,</a:t>
            </a:r>
            <a:r>
              <a:rPr lang="en-US" sz="2200" dirty="0">
                <a:latin typeface="Georgia" panose="02040502050405020303" pitchFamily="18" charset="0"/>
              </a:rPr>
              <a:t>3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 dirty="0">
                <a:latin typeface="Georgia" panose="02040502050405020303" pitchFamily="18" charset="0"/>
              </a:rPr>
              <a:t>,</a:t>
            </a:r>
            <a:r>
              <a:rPr lang="ru-RU" sz="2200" dirty="0">
                <a:latin typeface="Georgia" panose="02040502050405020303" pitchFamily="18" charset="0"/>
              </a:rPr>
              <a:t> Национальная лаборатория Лоуренса-Беркли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США</a:t>
            </a:r>
            <a:r>
              <a:rPr lang="en-US" sz="2200" dirty="0">
                <a:latin typeface="Georgia" panose="02040502050405020303" pitchFamily="18" charset="0"/>
              </a:rPr>
              <a:t>,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en-US" sz="2200" dirty="0">
                <a:latin typeface="Georgia" panose="02040502050405020303" pitchFamily="18" charset="0"/>
              </a:rPr>
              <a:t>1954-2009,</a:t>
            </a:r>
            <a:endParaRPr lang="ru-RU" sz="2200" dirty="0">
              <a:latin typeface="Georgia" panose="02040502050405020303" pitchFamily="18" charset="0"/>
            </a:endParaRPr>
          </a:p>
          <a:p>
            <a:pPr algn="ctr"/>
            <a:r>
              <a:rPr lang="en-US" sz="2200" dirty="0">
                <a:latin typeface="Georgia" panose="02040502050405020303" pitchFamily="18" charset="0"/>
              </a:rPr>
              <a:t> 10000 </a:t>
            </a:r>
            <a:r>
              <a:rPr lang="ru-RU" sz="2200" dirty="0">
                <a:latin typeface="Georgia" panose="02040502050405020303" pitchFamily="18" charset="0"/>
              </a:rPr>
              <a:t>тонн</a:t>
            </a:r>
            <a:endParaRPr lang="en-US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2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0948" y="840513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Проблемы Мягкой Фокусировки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AC27A-2826-3BC2-A184-6165DD594C7C}"/>
                  </a:ext>
                </a:extLst>
              </p:cNvPr>
              <p:cNvSpPr txBox="1"/>
              <p:nvPr/>
            </p:nvSpPr>
            <p:spPr>
              <a:xfrm>
                <a:off x="335999" y="900000"/>
                <a:ext cx="11520000" cy="3401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Georgia" panose="02040502050405020303" pitchFamily="18" charset="0"/>
                  </a:rPr>
                  <a:t>Машины становились слишком большими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Магниты стали превышать 10</a:t>
                </a:r>
                <a:r>
                  <a:rPr lang="en-US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’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000 тонн</a:t>
                </a:r>
                <a:b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</a:b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(Синхрофазотрон – самый большой электромагнит построенный человечеством)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Апертура магнита росла пропорционально размеру машин и энергии</a:t>
                </a:r>
              </a:p>
              <a:p>
                <a:pPr algn="just"/>
                <a:endParaRPr lang="ru-RU" sz="3000" dirty="0">
                  <a:latin typeface="Georgia" panose="02040502050405020303" pitchFamily="18" charset="0"/>
                </a:endParaRPr>
              </a:p>
              <a:p>
                <a:pPr algn="ctr"/>
                <a:r>
                  <a:rPr lang="ru-RU" sz="2400" dirty="0">
                    <a:latin typeface="Georgia" panose="02040502050405020303" pitchFamily="18" charset="0"/>
                  </a:rPr>
                  <a:t>Энергия эксперимента с мишенью растет пропорционально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e>
                    </m:rad>
                  </m:oMath>
                </a14:m>
                <a:endParaRPr lang="ru-RU" sz="2400" dirty="0">
                  <a:latin typeface="Georgia" panose="02040502050405020303" pitchFamily="18" charset="0"/>
                </a:endParaRPr>
              </a:p>
              <a:p>
                <a:pPr algn="ctr"/>
                <a:endParaRPr lang="ru-RU" sz="2400" dirty="0">
                  <a:latin typeface="Georgia" panose="02040502050405020303" pitchFamily="18" charset="0"/>
                </a:endParaRPr>
              </a:p>
              <a:p>
                <a:pPr algn="ctr"/>
                <a:r>
                  <a:rPr lang="ru-RU" sz="2400" dirty="0">
                    <a:latin typeface="Georgia" panose="02040502050405020303" pitchFamily="18" charset="0"/>
                  </a:rPr>
                  <a:t>Размер ускорителя увеличивается пропорционально квадрату энергии эксперимента</a:t>
                </a:r>
                <a:endParaRPr lang="ru-RU" sz="3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AC27A-2826-3BC2-A184-6165DD59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0000"/>
                <a:ext cx="11520000" cy="3401893"/>
              </a:xfrm>
              <a:prstGeom prst="rect">
                <a:avLst/>
              </a:prstGeom>
              <a:blipFill>
                <a:blip r:embed="rId3"/>
                <a:stretch>
                  <a:fillRect l="-476" t="-1434" b="-3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87C51804-6D0F-C072-4174-9FF88E92807D}"/>
              </a:ext>
            </a:extLst>
          </p:cNvPr>
          <p:cNvSpPr txBox="1"/>
          <p:nvPr/>
        </p:nvSpPr>
        <p:spPr>
          <a:xfrm>
            <a:off x="335995" y="4898546"/>
            <a:ext cx="11519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</a:rPr>
              <a:t>Что-то нужно делать!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442285-8EFB-ADD7-C420-833820BD4AD0}"/>
              </a:ext>
            </a:extLst>
          </p:cNvPr>
          <p:cNvSpPr txBox="1"/>
          <p:nvPr/>
        </p:nvSpPr>
        <p:spPr>
          <a:xfrm>
            <a:off x="335996" y="5956864"/>
            <a:ext cx="11519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Жесткая фокусировка (1952г.) и Коллайдеры (1958-62гг.)</a:t>
            </a:r>
            <a:endParaRPr lang="en-US" sz="3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B26EFE01-994F-BF51-031A-4DEF8BA9575A}"/>
              </a:ext>
            </a:extLst>
          </p:cNvPr>
          <p:cNvSpPr/>
          <p:nvPr/>
        </p:nvSpPr>
        <p:spPr>
          <a:xfrm>
            <a:off x="5719313" y="4314407"/>
            <a:ext cx="741872" cy="57993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31C45AFB-DA06-0B5C-DA9F-5B6DE31F4DD6}"/>
              </a:ext>
            </a:extLst>
          </p:cNvPr>
          <p:cNvSpPr/>
          <p:nvPr/>
        </p:nvSpPr>
        <p:spPr>
          <a:xfrm>
            <a:off x="5719313" y="5360211"/>
            <a:ext cx="741872" cy="592447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16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0948" y="840513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Жесткая Фокусировка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AC2B09-C6D2-2C6C-989A-7146E8BC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6" y="898138"/>
            <a:ext cx="6381750" cy="4876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2F5099-C22C-EC6F-51BF-CFFFFFC08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691" y="1487665"/>
            <a:ext cx="5117304" cy="36996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84616C-3207-E7B1-0117-87A0D434B9D1}"/>
              </a:ext>
            </a:extLst>
          </p:cNvPr>
          <p:cNvSpPr txBox="1"/>
          <p:nvPr/>
        </p:nvSpPr>
        <p:spPr>
          <a:xfrm>
            <a:off x="335996" y="5769601"/>
            <a:ext cx="638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Э. Курант, М. Ливингстон и Х.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Снайдер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ru-RU" sz="2000" dirty="0">
                <a:latin typeface="Georgia" panose="02040502050405020303" pitchFamily="18" charset="0"/>
              </a:rPr>
              <a:t> 1952г.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2675A2-DB94-773A-9D0E-4B5D89D19A67}"/>
              </a:ext>
            </a:extLst>
          </p:cNvPr>
          <p:cNvSpPr txBox="1"/>
          <p:nvPr/>
        </p:nvSpPr>
        <p:spPr>
          <a:xfrm>
            <a:off x="6738691" y="5187272"/>
            <a:ext cx="511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 Н.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Христофилос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ru-RU" sz="2000" dirty="0">
                <a:latin typeface="Georgia" panose="02040502050405020303" pitchFamily="18" charset="0"/>
              </a:rPr>
              <a:t> 1950г.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7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0948" y="840513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Жесткая Фокусировка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2468DB3-F3DA-ECB3-A404-1E265C73D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899999"/>
            <a:ext cx="5745736" cy="253663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65D1C5A-90C4-0B94-676C-38993E4CC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3436635"/>
            <a:ext cx="2857500" cy="28575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0E6676-CD73-6639-A52C-C95497C75B1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98" y="899998"/>
            <a:ext cx="6372000" cy="25366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F0DD9E-1D72-4A1F-FA05-95E058178EFC}"/>
              </a:ext>
            </a:extLst>
          </p:cNvPr>
          <p:cNvSpPr txBox="1"/>
          <p:nvPr/>
        </p:nvSpPr>
        <p:spPr>
          <a:xfrm>
            <a:off x="335998" y="4254765"/>
            <a:ext cx="8998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Рассмотрим 2 частицы, движущиеся в синхротроне. Одна имеет расчётную энергию, положение и угол (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равновесная частица</a:t>
            </a:r>
            <a:r>
              <a:rPr lang="ru-RU" sz="2200" dirty="0">
                <a:latin typeface="Georgia" panose="02040502050405020303" pitchFamily="18" charset="0"/>
              </a:rPr>
              <a:t>), соответствующие режиму. Другая частица имеет небольшое отклонения параметров. Необходим режим позволяющий работать с </a:t>
            </a:r>
            <a:r>
              <a:rPr lang="ru-RU" sz="2200" dirty="0">
                <a:solidFill>
                  <a:srgbClr val="0070C0"/>
                </a:solidFill>
                <a:latin typeface="Georgia" panose="02040502050405020303" pitchFamily="18" charset="0"/>
              </a:rPr>
              <a:t>неравновесными</a:t>
            </a:r>
            <a:r>
              <a:rPr lang="ru-RU" sz="2200" dirty="0">
                <a:latin typeface="Georgia" panose="02040502050405020303" pitchFamily="18" charset="0"/>
              </a:rPr>
              <a:t> частицами.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C37061-2BCB-9350-573E-BEE02739AED5}"/>
              </a:ext>
            </a:extLst>
          </p:cNvPr>
          <p:cNvSpPr txBox="1"/>
          <p:nvPr/>
        </p:nvSpPr>
        <p:spPr>
          <a:xfrm>
            <a:off x="0" y="3436635"/>
            <a:ext cx="5745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Мягкая</a:t>
            </a:r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фокусировка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EF13F0-2D6E-2ED6-1734-BA292380F2E3}"/>
              </a:ext>
            </a:extLst>
          </p:cNvPr>
          <p:cNvSpPr txBox="1"/>
          <p:nvPr/>
        </p:nvSpPr>
        <p:spPr>
          <a:xfrm>
            <a:off x="5819997" y="3436635"/>
            <a:ext cx="351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Жесткая фокусировка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0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0948" y="840513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Жесткая Фокусировка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10" descr="ags-chasmangreen-560px.jpg">
            <a:extLst>
              <a:ext uri="{FF2B5EF4-FFF2-40B4-BE49-F238E27FC236}">
                <a16:creationId xmlns:a16="http://schemas.microsoft.com/office/drawing/2014/main" id="{10FA641B-6C44-D10A-759B-71FF5B946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99999"/>
            <a:ext cx="82677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0385709E-BD43-F587-8B46-ECC42DD3C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918543"/>
            <a:ext cx="4177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PS, </a:t>
            </a:r>
            <a:r>
              <a:rPr lang="ru-RU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29 ГэВ, ЦЕРН</a:t>
            </a:r>
            <a:r>
              <a:rPr lang="en-US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, 1959</a:t>
            </a:r>
            <a:r>
              <a:rPr lang="ru-RU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г. </a:t>
            </a:r>
            <a:endParaRPr lang="en-US" altLang="ru-RU" sz="24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A3657E8E-4510-3360-2C32-6E749711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b="19434"/>
          <a:stretch>
            <a:fillRect/>
          </a:stretch>
        </p:blipFill>
        <p:spPr bwMode="auto">
          <a:xfrm>
            <a:off x="8256208" y="899998"/>
            <a:ext cx="3935792" cy="394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D378EE-A88A-2C05-C07D-B3F20857D61D}"/>
              </a:ext>
            </a:extLst>
          </p:cNvPr>
          <p:cNvSpPr txBox="1"/>
          <p:nvPr/>
        </p:nvSpPr>
        <p:spPr>
          <a:xfrm>
            <a:off x="8267698" y="4855012"/>
            <a:ext cx="390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У-70, </a:t>
            </a:r>
            <a:r>
              <a:rPr lang="ru-RU" sz="2200" dirty="0">
                <a:latin typeface="Georgia" panose="02040502050405020303" pitchFamily="18" charset="0"/>
              </a:rPr>
              <a:t>76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ИФВЭ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СССР</a:t>
            </a:r>
            <a:r>
              <a:rPr lang="en-US" sz="2200" dirty="0">
                <a:latin typeface="Georgia" panose="02040502050405020303" pitchFamily="18" charset="0"/>
              </a:rPr>
              <a:t>, 19</a:t>
            </a:r>
            <a:r>
              <a:rPr lang="ru-RU" sz="2200" dirty="0">
                <a:latin typeface="Georgia" panose="02040502050405020303" pitchFamily="18" charset="0"/>
              </a:rPr>
              <a:t>6</a:t>
            </a:r>
            <a:r>
              <a:rPr lang="en-US" sz="2200" dirty="0">
                <a:latin typeface="Georgia" panose="02040502050405020303" pitchFamily="18" charset="0"/>
              </a:rPr>
              <a:t>7</a:t>
            </a:r>
            <a:r>
              <a:rPr lang="ru-RU" sz="2200" dirty="0">
                <a:latin typeface="Georgia" panose="02040502050405020303" pitchFamily="18" charset="0"/>
              </a:rPr>
              <a:t>г., 1,5 км, 20</a:t>
            </a:r>
            <a:r>
              <a:rPr lang="en-US" sz="2200" dirty="0">
                <a:latin typeface="Georgia" panose="02040502050405020303" pitchFamily="18" charset="0"/>
              </a:rPr>
              <a:t>000 </a:t>
            </a:r>
            <a:r>
              <a:rPr lang="ru-RU" sz="2200" dirty="0">
                <a:latin typeface="Georgia" panose="02040502050405020303" pitchFamily="18" charset="0"/>
              </a:rPr>
              <a:t>тонн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63FAB-FE9F-AD9E-3574-6F6EFDB5B7A7}"/>
              </a:ext>
            </a:extLst>
          </p:cNvPr>
          <p:cNvSpPr txBox="1"/>
          <p:nvPr/>
        </p:nvSpPr>
        <p:spPr>
          <a:xfrm>
            <a:off x="-2" y="5328250"/>
            <a:ext cx="8267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Georgia" panose="02040502050405020303" pitchFamily="18" charset="0"/>
              </a:rPr>
              <a:t>AGS,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33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БНЛ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США</a:t>
            </a:r>
            <a:r>
              <a:rPr lang="en-US" sz="2200" dirty="0">
                <a:latin typeface="Georgia" panose="02040502050405020303" pitchFamily="18" charset="0"/>
              </a:rPr>
              <a:t>, 1960</a:t>
            </a:r>
            <a:r>
              <a:rPr lang="ru-RU" sz="2200" dirty="0">
                <a:latin typeface="Georgia" panose="02040502050405020303" pitchFamily="18" charset="0"/>
              </a:rPr>
              <a:t>г., 807 м</a:t>
            </a:r>
            <a:endParaRPr lang="en-US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23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Эксперимент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800" y="4741407"/>
                <a:ext cx="5677200" cy="1179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02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sz="2200" dirty="0">
                    <a:latin typeface="Georgia" panose="02040502050405020303" pitchFamily="18" charset="0"/>
                  </a:rPr>
                  <a:t>Много энергии теряется в мишени</a:t>
                </a:r>
              </a:p>
              <a:p>
                <a:pPr algn="just"/>
                <a:r>
                  <a:rPr lang="ru-RU" sz="2200" dirty="0">
                    <a:latin typeface="Georgia" panose="02040502050405020303" pitchFamily="18" charset="0"/>
                  </a:rPr>
                  <a:t>и только часть идет на эксперимент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" y="4741407"/>
                <a:ext cx="5677200" cy="1179425"/>
              </a:xfrm>
              <a:prstGeom prst="rect">
                <a:avLst/>
              </a:prstGeom>
              <a:blipFill>
                <a:blip r:embed="rId3"/>
                <a:stretch>
                  <a:fillRect l="-1396" b="-98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74459" y="4278439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Мишень (выведенный пучок)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99554" y="4278439"/>
            <a:ext cx="457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Коллайдер (Встречные пучки)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9"/>
            <a:ext cx="6012000" cy="33817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00" y="898040"/>
            <a:ext cx="6009600" cy="338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179996" y="4740104"/>
                <a:ext cx="5677200" cy="840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US" sz="22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𝑖𝑓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  <a:p>
                <a:pPr algn="ctr"/>
                <a:r>
                  <a:rPr lang="ru-RU" sz="2200" dirty="0">
                    <a:latin typeface="Georgia" panose="02040502050405020303" pitchFamily="18" charset="0"/>
                  </a:rPr>
                  <a:t>Вся энергия идет на эксперимент</a:t>
                </a:r>
                <a:endParaRPr 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996" y="4740104"/>
                <a:ext cx="5677200" cy="840871"/>
              </a:xfrm>
              <a:prstGeom prst="rect">
                <a:avLst/>
              </a:prstGeom>
              <a:blipFill>
                <a:blip r:embed="rId6"/>
                <a:stretch>
                  <a:fillRect b="-137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096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Стендфордский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Линейный Ускоритель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5" descr="banner-image-1024_0009_history 3.jpg">
            <a:extLst>
              <a:ext uri="{FF2B5EF4-FFF2-40B4-BE49-F238E27FC236}">
                <a16:creationId xmlns:a16="http://schemas.microsoft.com/office/drawing/2014/main" id="{34C4E35A-F3A1-0D70-BEE8-576EE18C6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7" y="1945705"/>
            <a:ext cx="6924457" cy="235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9" descr="1963.jpg">
            <a:extLst>
              <a:ext uri="{FF2B5EF4-FFF2-40B4-BE49-F238E27FC236}">
                <a16:creationId xmlns:a16="http://schemas.microsoft.com/office/drawing/2014/main" id="{4E40A8A1-5031-772A-7697-831C3D712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05" y="908157"/>
            <a:ext cx="4678570" cy="443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188D09E-209C-1935-B5E8-9E689A134AC0}"/>
              </a:ext>
            </a:extLst>
          </p:cNvPr>
          <p:cNvSpPr txBox="1"/>
          <p:nvPr/>
        </p:nvSpPr>
        <p:spPr>
          <a:xfrm>
            <a:off x="7275304" y="5349896"/>
            <a:ext cx="4678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Georgia" panose="02040502050405020303" pitchFamily="18" charset="0"/>
              </a:rPr>
              <a:t>Аэрофотоснимок строительства, 1963г.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D2B16D-F4A6-C553-ADF1-0327DC48B57F}"/>
              </a:ext>
            </a:extLst>
          </p:cNvPr>
          <p:cNvSpPr txBox="1"/>
          <p:nvPr/>
        </p:nvSpPr>
        <p:spPr>
          <a:xfrm>
            <a:off x="350850" y="4302526"/>
            <a:ext cx="6924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 1962г. начата реализация проекта названного Project M известного как "</a:t>
            </a:r>
            <a:r>
              <a:rPr lang="ru-RU" sz="2200" dirty="0" err="1">
                <a:latin typeface="Georgia" panose="02040502050405020303" pitchFamily="18" charset="0"/>
              </a:rPr>
              <a:t>the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Monster</a:t>
            </a:r>
            <a:r>
              <a:rPr lang="ru-RU" sz="2200" dirty="0">
                <a:latin typeface="Georgia" panose="02040502050405020303" pitchFamily="18" charset="0"/>
              </a:rPr>
              <a:t>".</a:t>
            </a:r>
          </a:p>
          <a:p>
            <a:pPr algn="ctr"/>
            <a:r>
              <a:rPr lang="ru-RU" sz="2200" dirty="0">
                <a:latin typeface="Georgia" panose="02040502050405020303" pitchFamily="18" charset="0"/>
              </a:rPr>
              <a:t> 50 ГэВ, 3,2 км</a:t>
            </a:r>
          </a:p>
          <a:p>
            <a:pPr algn="ctr"/>
            <a:endParaRPr lang="ru-RU" sz="2200" dirty="0">
              <a:latin typeface="Georgia" panose="02040502050405020303" pitchFamily="18" charset="0"/>
            </a:endParaRP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  <a:t>114 миллионов долларов</a:t>
            </a:r>
            <a:endParaRPr lang="ru-RU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85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49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Стендфордский</a:t>
            </a: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Линейный Ускоритель, 1969г.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7D5417-28C5-1405-B518-0571D1C63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893742"/>
            <a:ext cx="4290742" cy="55166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EF74D-573D-B11B-D87F-57E0DAAF7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12" y="1036157"/>
            <a:ext cx="7867427" cy="52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</a:t>
            </a:fld>
            <a:endParaRPr lang="ru-RU" sz="18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Прямоугольник 25"/>
              <p:cNvSpPr/>
              <p:nvPr/>
            </p:nvSpPr>
            <p:spPr>
              <a:xfrm>
                <a:off x="335998" y="971999"/>
                <a:ext cx="8182520" cy="5363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Для изучения структуры объекта</a:t>
                </a:r>
                <a:r>
                  <a:rPr lang="en-US" sz="2200" dirty="0">
                    <a:latin typeface="Georgia" panose="02040502050405020303" pitchFamily="18" charset="0"/>
                  </a:rPr>
                  <a:t> </a:t>
                </a:r>
                <a:r>
                  <a:rPr lang="ru-RU" sz="2200" dirty="0">
                    <a:latin typeface="Georgia" panose="02040502050405020303" pitchFamily="18" charset="0"/>
                  </a:rPr>
                  <a:t>размером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, его надо облучить светом, длина волны которого </a:t>
                </a:r>
                <a14:m>
                  <m:oMath xmlns:m="http://schemas.openxmlformats.org/officeDocument/2006/math">
                    <m:r>
                      <a:rPr lang="ru-RU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 существенно меньше этого размера, т.е. </a:t>
                </a:r>
                <a14:m>
                  <m:oMath xmlns:m="http://schemas.openxmlformats.org/officeDocument/2006/math"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≪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.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200" dirty="0">
                  <a:latin typeface="Georgia" panose="02040502050405020303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latin typeface="Georgia" panose="02040502050405020303" pitchFamily="18" charset="0"/>
                  </a:rPr>
                  <a:t>В основе квантовой (волновой) физики, лежит полученное Де Бройлем соотношение между длиной волны </a:t>
                </a:r>
                <a14:m>
                  <m:oMath xmlns:m="http://schemas.openxmlformats.org/officeDocument/2006/math"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 и импульсом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, который имеет частица: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200" dirty="0">
                  <a:latin typeface="Georgia" panose="02040502050405020303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ℏ≡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054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−34</m:t>
                        </m:r>
                      </m:sup>
                    </m:sSup>
                    <m:r>
                      <a:rPr lang="ru-RU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Дж∙с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,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ru-RU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200" dirty="0">
                    <a:latin typeface="Georgia" panose="02040502050405020303" pitchFamily="18" charset="0"/>
                  </a:rPr>
                  <a:t>− постоянная Планка.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200" dirty="0">
                  <a:latin typeface="Georgia" panose="02040502050405020303" pitchFamily="18" charset="0"/>
                </a:endParaRP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latin typeface="Georgia" panose="02040502050405020303" pitchFamily="18" charset="0"/>
                  </a:rPr>
                  <a:t>Отсюда следует, что чем больше импульс частицы, тем меньше длина её волны. Поэтому ученые стремятся построить ускорители, способные ускорять частицы до все более высоких энергий.</a:t>
                </a:r>
              </a:p>
            </p:txBody>
          </p:sp>
        </mc:Choice>
        <mc:Fallback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8" y="971999"/>
                <a:ext cx="8182520" cy="5363520"/>
              </a:xfrm>
              <a:prstGeom prst="rect">
                <a:avLst/>
              </a:prstGeom>
              <a:blipFill>
                <a:blip r:embed="rId3"/>
                <a:stretch>
                  <a:fillRect l="-969" t="-682" r="-969" b="-14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5" y="912514"/>
            <a:ext cx="3673468" cy="55450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Шкала Размеров</a:t>
            </a:r>
          </a:p>
        </p:txBody>
      </p:sp>
    </p:spTree>
    <p:extLst>
      <p:ext uri="{BB962C8B-B14F-4D97-AF65-F5344CB8AC3E}">
        <p14:creationId xmlns:p14="http://schemas.microsoft.com/office/powerpoint/2010/main" val="3154086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Неупругое Рассеяние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E61CEF-71C4-ACCF-E20E-184E79C8541D}"/>
              </a:ext>
            </a:extLst>
          </p:cNvPr>
          <p:cNvSpPr txBox="1"/>
          <p:nvPr/>
        </p:nvSpPr>
        <p:spPr>
          <a:xfrm>
            <a:off x="335994" y="1616841"/>
            <a:ext cx="115200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Аналогично опыту Резерфорда по рассеянию </a:t>
            </a:r>
            <a:r>
              <a:rPr lang="el-GR" sz="2400" dirty="0">
                <a:latin typeface="Georgia" panose="02040502050405020303" pitchFamily="18" charset="0"/>
              </a:rPr>
              <a:t>α</a:t>
            </a:r>
            <a:r>
              <a:rPr lang="ru-RU" sz="2400" dirty="0">
                <a:latin typeface="Georgia" panose="02040502050405020303" pitchFamily="18" charset="0"/>
              </a:rPr>
              <a:t>-частиц на золоте в 1968г. проведен группой из </a:t>
            </a:r>
            <a:r>
              <a:rPr lang="en-US" sz="2400" dirty="0">
                <a:latin typeface="Georgia" panose="02040502050405020303" pitchFamily="18" charset="0"/>
              </a:rPr>
              <a:t>SLAC </a:t>
            </a:r>
            <a:r>
              <a:rPr lang="ru-RU" sz="2400" dirty="0">
                <a:latin typeface="Georgia" panose="02040502050405020303" pitchFamily="18" charset="0"/>
              </a:rPr>
              <a:t>и </a:t>
            </a:r>
            <a:r>
              <a:rPr lang="en-US" sz="2400" dirty="0">
                <a:latin typeface="Georgia" panose="02040502050405020303" pitchFamily="18" charset="0"/>
              </a:rPr>
              <a:t>MIT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Показано, что протон содержит точечно подобные объекты и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не является элементарной частицей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Нобелевская премия 1990г. по физике: </a:t>
            </a:r>
          </a:p>
          <a:p>
            <a:pPr lvl="2" algn="just"/>
            <a:r>
              <a:rPr lang="en-US" sz="2400" dirty="0">
                <a:latin typeface="Georgia" panose="02040502050405020303" pitchFamily="18" charset="0"/>
              </a:rPr>
              <a:t>Richard Taylor </a:t>
            </a:r>
            <a:r>
              <a:rPr lang="ru-RU" sz="2400" dirty="0">
                <a:latin typeface="Georgia" panose="02040502050405020303" pitchFamily="18" charset="0"/>
              </a:rPr>
              <a:t>из </a:t>
            </a:r>
            <a:r>
              <a:rPr lang="en-US" sz="2400" dirty="0">
                <a:latin typeface="Georgia" panose="02040502050405020303" pitchFamily="18" charset="0"/>
              </a:rPr>
              <a:t>SLAC</a:t>
            </a:r>
            <a:endParaRPr lang="ru-RU" sz="2400" dirty="0">
              <a:latin typeface="Georgia" panose="02040502050405020303" pitchFamily="18" charset="0"/>
            </a:endParaRPr>
          </a:p>
          <a:p>
            <a:pPr lvl="2" algn="just"/>
            <a:r>
              <a:rPr lang="en-US" sz="2400" dirty="0">
                <a:latin typeface="Georgia" panose="02040502050405020303" pitchFamily="18" charset="0"/>
              </a:rPr>
              <a:t>Jerome I. Friedman </a:t>
            </a:r>
            <a:r>
              <a:rPr lang="ru-RU" sz="2400" dirty="0">
                <a:latin typeface="Georgia" panose="02040502050405020303" pitchFamily="18" charset="0"/>
              </a:rPr>
              <a:t>и </a:t>
            </a:r>
            <a:r>
              <a:rPr lang="en-US" sz="2400" dirty="0">
                <a:latin typeface="Georgia" panose="02040502050405020303" pitchFamily="18" charset="0"/>
              </a:rPr>
              <a:t>Henry Kendall </a:t>
            </a:r>
            <a:r>
              <a:rPr lang="ru-RU" sz="2400" dirty="0">
                <a:latin typeface="Georgia" panose="02040502050405020303" pitchFamily="18" charset="0"/>
              </a:rPr>
              <a:t>из </a:t>
            </a:r>
            <a:r>
              <a:rPr lang="en-US" sz="2400" dirty="0">
                <a:latin typeface="Georgia" panose="02040502050405020303" pitchFamily="18" charset="0"/>
              </a:rPr>
              <a:t>MIT.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049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Существование Кварков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E61CEF-71C4-ACCF-E20E-184E79C8541D}"/>
              </a:ext>
            </a:extLst>
          </p:cNvPr>
          <p:cNvSpPr txBox="1"/>
          <p:nvPr/>
        </p:nvSpPr>
        <p:spPr>
          <a:xfrm>
            <a:off x="335994" y="1339842"/>
            <a:ext cx="60959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Через 15 лет после основания </a:t>
            </a:r>
            <a:r>
              <a:rPr lang="en-US" sz="2000" dirty="0">
                <a:latin typeface="Georgia" panose="02040502050405020303" pitchFamily="18" charset="0"/>
              </a:rPr>
              <a:t>SLAC</a:t>
            </a:r>
            <a:r>
              <a:rPr lang="ru-RU" sz="2000" dirty="0">
                <a:latin typeface="Georgia" panose="02040502050405020303" pitchFamily="18" charset="0"/>
              </a:rPr>
              <a:t> дополнен электрон-позитронным коллайдером 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Stanford Positron Electron Asymmetric Ring</a:t>
            </a:r>
            <a:r>
              <a:rPr lang="en-US" sz="2000" dirty="0">
                <a:latin typeface="Georgia" panose="02040502050405020303" pitchFamily="18" charset="0"/>
              </a:rPr>
              <a:t> (SPEAR).</a:t>
            </a:r>
            <a:endParaRPr lang="ru-RU" sz="2000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Новое открытие «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Ноябрьская революция</a:t>
            </a:r>
            <a:r>
              <a:rPr lang="ru-RU" sz="2000" dirty="0">
                <a:latin typeface="Georgia" panose="02040502050405020303" pitchFamily="18" charset="0"/>
              </a:rPr>
              <a:t>» в физика частиц.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0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Эксперименты Бертона Рихтера</a:t>
            </a:r>
            <a:r>
              <a:rPr lang="en-US" sz="2000" dirty="0">
                <a:latin typeface="Georgia" panose="02040502050405020303" pitchFamily="18" charset="0"/>
              </a:rPr>
              <a:t> (SLAC) </a:t>
            </a:r>
            <a:r>
              <a:rPr lang="ru-RU" sz="2000" dirty="0">
                <a:latin typeface="Georgia" panose="02040502050405020303" pitchFamily="18" charset="0"/>
              </a:rPr>
              <a:t>и Сэмюэл </a:t>
            </a:r>
            <a:r>
              <a:rPr lang="ru-RU" sz="2000" dirty="0" err="1">
                <a:latin typeface="Georgia" panose="02040502050405020303" pitchFamily="18" charset="0"/>
              </a:rPr>
              <a:t>Чжаочжун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Тинг</a:t>
            </a:r>
            <a:r>
              <a:rPr lang="ru-RU" sz="2000" dirty="0">
                <a:latin typeface="Georgia" panose="02040502050405020303" pitchFamily="18" charset="0"/>
              </a:rPr>
              <a:t> (Дин)</a:t>
            </a:r>
            <a:r>
              <a:rPr lang="en-US" sz="2000" dirty="0">
                <a:latin typeface="Georgia" panose="02040502050405020303" pitchFamily="18" charset="0"/>
              </a:rPr>
              <a:t> (BNL)</a:t>
            </a:r>
            <a:r>
              <a:rPr lang="ru-RU" sz="2000" dirty="0">
                <a:latin typeface="Georgia" panose="02040502050405020303" pitchFamily="18" charset="0"/>
              </a:rPr>
              <a:t> привели 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11 ноября 1974г.</a:t>
            </a:r>
            <a:r>
              <a:rPr lang="ru-RU" sz="2000" dirty="0">
                <a:latin typeface="Georgia" panose="02040502050405020303" pitchFamily="18" charset="0"/>
              </a:rPr>
              <a:t> к независимому открытию </a:t>
            </a:r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</a:rPr>
              <a:t>J/psi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частицы, которая состоит из пары кварк-антикварк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0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Нобелевская премия 1976 по физике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D3A5D99-E769-4828-E763-5054B9F14A83}"/>
              </a:ext>
            </a:extLst>
          </p:cNvPr>
          <p:cNvGrpSpPr/>
          <p:nvPr/>
        </p:nvGrpSpPr>
        <p:grpSpPr>
          <a:xfrm>
            <a:off x="6431971" y="1532291"/>
            <a:ext cx="5760029" cy="4324081"/>
            <a:chOff x="6431971" y="1333888"/>
            <a:chExt cx="5760029" cy="4324081"/>
          </a:xfrm>
        </p:grpSpPr>
        <p:pic>
          <p:nvPicPr>
            <p:cNvPr id="17" name="Рисунок 1" descr="Worldwide_nuclear_testing.png">
              <a:extLst>
                <a:ext uri="{FF2B5EF4-FFF2-40B4-BE49-F238E27FC236}">
                  <a16:creationId xmlns:a16="http://schemas.microsoft.com/office/drawing/2014/main" id="{EFA26146-D49B-7BF3-A014-2D612392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001" y="1730697"/>
              <a:ext cx="5759999" cy="3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1C0E65-4D42-2CEF-8E01-AB43CF0ACE60}"/>
                </a:ext>
              </a:extLst>
            </p:cNvPr>
            <p:cNvSpPr txBox="1"/>
            <p:nvPr/>
          </p:nvSpPr>
          <p:spPr>
            <a:xfrm>
              <a:off x="6431971" y="1333888"/>
              <a:ext cx="57600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Кварковая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энергия и </a:t>
              </a:r>
              <a:r>
                <a:rPr lang="ru-RU" sz="20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Кварковая</a:t>
              </a:r>
              <a:r>
                <a:rPr lang="ru-RU" sz="2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бомба!!!</a:t>
              </a:r>
              <a:endParaRPr lang="en-US" sz="28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8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Ядерные Испытания с 1945г.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1" descr="wmf.jpg">
            <a:extLst>
              <a:ext uri="{FF2B5EF4-FFF2-40B4-BE49-F238E27FC236}">
                <a16:creationId xmlns:a16="http://schemas.microsoft.com/office/drawing/2014/main" id="{5373F94A-1F7E-929E-462A-7354707601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6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37" y="895793"/>
            <a:ext cx="8839325" cy="552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151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Следующее Поколение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7" descr="Тэватрон.jpg">
            <a:extLst>
              <a:ext uri="{FF2B5EF4-FFF2-40B4-BE49-F238E27FC236}">
                <a16:creationId xmlns:a16="http://schemas.microsoft.com/office/drawing/2014/main" id="{DCC74DF5-BFB9-83DD-399E-69A1A1884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99" y="899999"/>
            <a:ext cx="9807401" cy="55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215E11EC-148C-F872-7EE7-19EE4D02B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95" y="904205"/>
            <a:ext cx="98074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Main Ring (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буд. </a:t>
            </a:r>
            <a:r>
              <a:rPr lang="ru-RU" altLang="ru-RU" sz="28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Теватрон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),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500 ГэВ,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Лаборатория Ферми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,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США,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19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74г., Периметр 6,3 км</a:t>
            </a:r>
            <a:endParaRPr lang="en-US" altLang="ru-RU" sz="28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098CCEE9-F8D4-C2EF-6CCB-849415293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99" y="5417608"/>
            <a:ext cx="98074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Super Proton Synchrotron, 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400 ГэВ, ЦЕРН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, 19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7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6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г., Периметр 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6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,</a:t>
            </a:r>
            <a:r>
              <a:rPr lang="en-US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9</a:t>
            </a: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км</a:t>
            </a:r>
            <a:endParaRPr lang="en-US" altLang="ru-RU" sz="28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Линейный Коллайдер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C9F6A2-14D6-BBD3-08AB-B0A0A981A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076" r="2284" b="5387"/>
          <a:stretch/>
        </p:blipFill>
        <p:spPr>
          <a:xfrm>
            <a:off x="2409284" y="899628"/>
            <a:ext cx="7373431" cy="5540763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id="{5CF715F6-801E-217E-C31D-F0FA62646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284" y="895422"/>
            <a:ext cx="73734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Электрон-позитронные встречные пучки, 100 ГэВ в СЦМ </a:t>
            </a:r>
          </a:p>
        </p:txBody>
      </p:sp>
    </p:spTree>
    <p:extLst>
      <p:ext uri="{BB962C8B-B14F-4D97-AF65-F5344CB8AC3E}">
        <p14:creationId xmlns:p14="http://schemas.microsoft.com/office/powerpoint/2010/main" val="375392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LEP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987833-CD26-7E98-EC6B-E20C74896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37" y="898519"/>
            <a:ext cx="7355557" cy="55166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4BF91E-ED8B-CF79-BE2B-268A72804BCF}"/>
              </a:ext>
            </a:extLst>
          </p:cNvPr>
          <p:cNvSpPr txBox="1"/>
          <p:nvPr/>
        </p:nvSpPr>
        <p:spPr>
          <a:xfrm>
            <a:off x="335994" y="1917916"/>
            <a:ext cx="45004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</a:rPr>
              <a:t>Большой Электрон-Позитронный Коллайдер, 209 ГэВ в СЦМ, периметр 27 км</a:t>
            </a:r>
            <a:endParaRPr lang="en-US" sz="20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0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До прокладки туннеля через Ла-Манш создание туннеля LEP оставалось крупнейшей стройкой Европы.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0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В 2000 году уступил туннель LHC</a:t>
            </a:r>
          </a:p>
        </p:txBody>
      </p:sp>
    </p:spTree>
    <p:extLst>
      <p:ext uri="{BB962C8B-B14F-4D97-AF65-F5344CB8AC3E}">
        <p14:creationId xmlns:p14="http://schemas.microsoft.com/office/powerpoint/2010/main" val="1623059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Системы Ускорителя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0643928C-7BF1-03C9-4D78-45657BA79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117541"/>
              </p:ext>
            </p:extLst>
          </p:nvPr>
        </p:nvGraphicFramePr>
        <p:xfrm>
          <a:off x="335996" y="970598"/>
          <a:ext cx="1152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0430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Сверхпроводимость в Ускорителях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218CC6-3BA6-7F85-5396-16BCC9B9A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9"/>
            <a:ext cx="6012000" cy="37834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DC3976-FEC5-B665-D4A5-39537E0FAD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b="1076"/>
          <a:stretch/>
        </p:blipFill>
        <p:spPr>
          <a:xfrm>
            <a:off x="6179995" y="899999"/>
            <a:ext cx="6012000" cy="37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225F416-D5B2-2207-516A-BB201E95C07A}"/>
                  </a:ext>
                </a:extLst>
              </p:cNvPr>
              <p:cNvSpPr/>
              <p:nvPr/>
            </p:nvSpPr>
            <p:spPr>
              <a:xfrm>
                <a:off x="335997" y="4689867"/>
                <a:ext cx="11520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→0</m:t>
                    </m:r>
                    <m:r>
                      <a:rPr lang="ru-RU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Отсутствует потребление электроэнергии</a:t>
                </a:r>
                <a:r>
                  <a:rPr lang="en-US" sz="2000" dirty="0">
                    <a:latin typeface="Georgia" panose="02040502050405020303" pitchFamily="18" charset="0"/>
                  </a:rPr>
                  <a:t> (</a:t>
                </a:r>
                <a:r>
                  <a:rPr lang="ru-RU" sz="2000" dirty="0">
                    <a:latin typeface="Georgia" panose="02040502050405020303" pitchFamily="18" charset="0"/>
                  </a:rPr>
                  <a:t>необходима только для охлаждения</a:t>
                </a:r>
                <a:r>
                  <a:rPr lang="en-US" sz="2000" dirty="0">
                    <a:latin typeface="Georgia" panose="02040502050405020303" pitchFamily="18" charset="0"/>
                  </a:rPr>
                  <a:t>); </a:t>
                </a:r>
                <a:r>
                  <a:rPr lang="ru-RU" sz="2000" dirty="0">
                    <a:latin typeface="Georgia" panose="02040502050405020303" pitchFamily="18" charset="0"/>
                  </a:rPr>
                  <a:t>высокие плотности тока</a:t>
                </a:r>
                <a:r>
                  <a:rPr lang="en-US" sz="2000" dirty="0">
                    <a:latin typeface="Georgia" panose="02040502050405020303" pitchFamily="18" charset="0"/>
                  </a:rPr>
                  <a:t>; </a:t>
                </a:r>
                <a:r>
                  <a:rPr lang="ru-RU" sz="2000" dirty="0">
                    <a:latin typeface="Georgia" panose="02040502050405020303" pitchFamily="18" charset="0"/>
                  </a:rPr>
                  <a:t>удешевление Ампер-витка</a:t>
                </a:r>
                <a:endParaRPr lang="en-US" sz="20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снижение стоимости работы</a:t>
                </a:r>
                <a:r>
                  <a:rPr lang="en-US" sz="2000" dirty="0">
                    <a:latin typeface="Georgia" panose="02040502050405020303" pitchFamily="18" charset="0"/>
                  </a:rPr>
                  <a:t>; </a:t>
                </a:r>
                <a:r>
                  <a:rPr lang="ru-RU" sz="2000" dirty="0">
                    <a:latin typeface="Georgia" panose="02040502050405020303" pitchFamily="18" charset="0"/>
                  </a:rPr>
                  <a:t>сохранение энергии</a:t>
                </a:r>
                <a:r>
                  <a:rPr lang="en-US" sz="2000" dirty="0">
                    <a:latin typeface="Georgia" panose="02040502050405020303" pitchFamily="18" charset="0"/>
                  </a:rPr>
                  <a:t>; </a:t>
                </a:r>
                <a:r>
                  <a:rPr lang="ru-RU" sz="2000" dirty="0">
                    <a:latin typeface="Georgia" panose="02040502050405020303" pitchFamily="18" charset="0"/>
                  </a:rPr>
                  <a:t>магниты меньше, легче, дешевле</a:t>
                </a:r>
                <a:r>
                  <a:rPr lang="en-US" sz="2000" dirty="0">
                    <a:latin typeface="Georgia" panose="02040502050405020303" pitchFamily="18" charset="0"/>
                  </a:rPr>
                  <a:t>; </a:t>
                </a:r>
                <a:r>
                  <a:rPr lang="ru-RU" sz="2000" dirty="0">
                    <a:latin typeface="Georgia" panose="02040502050405020303" pitchFamily="18" charset="0"/>
                  </a:rPr>
                  <a:t>снижение капитальных затрат</a:t>
                </a:r>
                <a:r>
                  <a:rPr lang="en-US" sz="2000" dirty="0">
                    <a:latin typeface="Georgia" panose="02040502050405020303" pitchFamily="18" charset="0"/>
                  </a:rPr>
                  <a:t>; </a:t>
                </a:r>
                <a:r>
                  <a:rPr lang="ru-RU" sz="2000" dirty="0">
                    <a:latin typeface="Georgia" panose="02040502050405020303" pitchFamily="18" charset="0"/>
                  </a:rPr>
                  <a:t>сильные магнитные поля экономически реализуемы</a:t>
                </a:r>
                <a:r>
                  <a:rPr lang="en-US" sz="2000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Georgia" panose="02040502050405020303" pitchFamily="18" charset="0"/>
                  </a:rPr>
                  <a:t> </a:t>
                </a:r>
                <a:r>
                  <a:rPr lang="ru-RU" sz="2000" dirty="0">
                    <a:latin typeface="Georgia" panose="02040502050405020303" pitchFamily="18" charset="0"/>
                  </a:rPr>
                  <a:t>возможно реализовать новые исследования</a:t>
                </a:r>
                <a:r>
                  <a:rPr lang="en-US" sz="2000" dirty="0">
                    <a:latin typeface="Georgia" panose="02040502050405020303" pitchFamily="18" charset="0"/>
                  </a:rPr>
                  <a:t> </a:t>
                </a:r>
                <a:r>
                  <a:rPr lang="ru-RU" sz="2000" dirty="0">
                    <a:latin typeface="Georgia" panose="02040502050405020303" pitchFamily="18" charset="0"/>
                  </a:rPr>
                  <a:t>и т.д.</a:t>
                </a:r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D225F416-D5B2-2207-516A-BB201E95C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7" y="4689867"/>
                <a:ext cx="11520000" cy="1631216"/>
              </a:xfrm>
              <a:prstGeom prst="rect">
                <a:avLst/>
              </a:prstGeom>
              <a:blipFill>
                <a:blip r:embed="rId5"/>
                <a:stretch>
                  <a:fillRect l="-529" t="-2239" r="-582" b="-52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916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 Супер-Коллайдеры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303148-C9C3-4D52-2B75-59222A26FD3B}"/>
              </a:ext>
            </a:extLst>
          </p:cNvPr>
          <p:cNvSpPr txBox="1"/>
          <p:nvPr/>
        </p:nvSpPr>
        <p:spPr>
          <a:xfrm>
            <a:off x="335994" y="1706190"/>
            <a:ext cx="11520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Tevatron</a:t>
            </a:r>
            <a:r>
              <a:rPr lang="en-US" sz="2800" dirty="0">
                <a:latin typeface="Georgia" panose="02040502050405020303" pitchFamily="18" charset="0"/>
              </a:rPr>
              <a:t> – </a:t>
            </a:r>
            <a:r>
              <a:rPr lang="ru-RU" sz="2800" dirty="0">
                <a:latin typeface="Georgia" panose="02040502050405020303" pitchFamily="18" charset="0"/>
              </a:rPr>
              <a:t>первый СП коллайдер, США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Georgia" panose="02040502050405020303" pitchFamily="18" charset="0"/>
              </a:rPr>
              <a:t>УНК – Ускорительно-накопительный комплекс, СССР</a:t>
            </a:r>
            <a:r>
              <a:rPr lang="en-US" sz="2800" dirty="0">
                <a:latin typeface="Georgia" panose="02040502050405020303" pitchFamily="18" charset="0"/>
              </a:rPr>
              <a:t>/</a:t>
            </a:r>
            <a:r>
              <a:rPr lang="ru-RU" sz="2800" dirty="0">
                <a:latin typeface="Georgia" panose="02040502050405020303" pitchFamily="18" charset="0"/>
              </a:rPr>
              <a:t>РФ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SSC – Superconducting Super Collider, </a:t>
            </a:r>
            <a:r>
              <a:rPr lang="ru-RU" sz="2800" dirty="0">
                <a:latin typeface="Georgia" panose="02040502050405020303" pitchFamily="18" charset="0"/>
              </a:rPr>
              <a:t>США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HERA</a:t>
            </a:r>
            <a:r>
              <a:rPr lang="en-US" sz="2800" dirty="0">
                <a:latin typeface="Georgia" panose="02040502050405020303" pitchFamily="18" charset="0"/>
              </a:rPr>
              <a:t> – Hadron Electron Ring Accumulator, </a:t>
            </a:r>
            <a:r>
              <a:rPr lang="ru-RU" sz="2800" dirty="0">
                <a:latin typeface="Georgia" panose="02040502050405020303" pitchFamily="18" charset="0"/>
              </a:rPr>
              <a:t>ФРГ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LHC</a:t>
            </a:r>
            <a:r>
              <a:rPr lang="en-US" sz="2800" dirty="0">
                <a:latin typeface="Georgia" panose="02040502050405020303" pitchFamily="18" charset="0"/>
              </a:rPr>
              <a:t> – Large Hadron Collider, CERN</a:t>
            </a:r>
            <a:endParaRPr lang="ru-R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09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59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 Супер-Коллайдеры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E5E11056-B32B-FCB9-6D7C-48F8ABD4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11" y="898337"/>
            <a:ext cx="6276177" cy="553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CD6464-08A5-356F-4E63-CA1BFC5231B0}"/>
              </a:ext>
            </a:extLst>
          </p:cNvPr>
          <p:cNvSpPr txBox="1"/>
          <p:nvPr/>
        </p:nvSpPr>
        <p:spPr>
          <a:xfrm>
            <a:off x="819545" y="1929098"/>
            <a:ext cx="2138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Tevatron</a:t>
            </a:r>
            <a:endParaRPr lang="ru-RU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C4CAD3-3998-D01F-912C-1AC2E06F4D70}"/>
              </a:ext>
            </a:extLst>
          </p:cNvPr>
          <p:cNvSpPr txBox="1"/>
          <p:nvPr/>
        </p:nvSpPr>
        <p:spPr>
          <a:xfrm>
            <a:off x="9234093" y="1890625"/>
            <a:ext cx="2138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eorgia" panose="02040502050405020303" pitchFamily="18" charset="0"/>
              </a:rPr>
              <a:t>SSC</a:t>
            </a:r>
            <a:endParaRPr lang="ru-RU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17F13C-43D2-81D0-EDBE-E3045F734AE6}"/>
              </a:ext>
            </a:extLst>
          </p:cNvPr>
          <p:cNvSpPr txBox="1"/>
          <p:nvPr/>
        </p:nvSpPr>
        <p:spPr>
          <a:xfrm>
            <a:off x="9234085" y="4504296"/>
            <a:ext cx="2138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LHC</a:t>
            </a:r>
            <a:endParaRPr lang="ru-RU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467887-B822-9E97-2B4D-EA1A0F721774}"/>
              </a:ext>
            </a:extLst>
          </p:cNvPr>
          <p:cNvSpPr txBox="1"/>
          <p:nvPr/>
        </p:nvSpPr>
        <p:spPr>
          <a:xfrm>
            <a:off x="819545" y="4504296"/>
            <a:ext cx="2138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RHIC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5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Исаак Ньютон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08D979-357A-9B66-26CB-7359C76EC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359"/>
            <a:ext cx="3889945" cy="4099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8D06B2-3BE2-3EF8-D3F9-F42C29CD3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14" y="1714261"/>
            <a:ext cx="2376086" cy="3960143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947A531-3A89-EAB9-46EF-4D0CAD68AFFA}"/>
              </a:ext>
            </a:extLst>
          </p:cNvPr>
          <p:cNvSpPr/>
          <p:nvPr/>
        </p:nvSpPr>
        <p:spPr>
          <a:xfrm>
            <a:off x="3889945" y="2289622"/>
            <a:ext cx="59259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>
                <a:latin typeface="Georgia" panose="02040502050405020303" pitchFamily="18" charset="0"/>
              </a:rPr>
              <a:t>В природе существуют</a:t>
            </a:r>
            <a:r>
              <a:rPr lang="ru-RU" sz="2200" b="1" i="1" dirty="0">
                <a:latin typeface="Georgia" panose="02040502050405020303" pitchFamily="18" charset="0"/>
              </a:rPr>
              <a:t> </a:t>
            </a:r>
            <a:r>
              <a:rPr lang="ru-RU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посредники (агенты) </a:t>
            </a:r>
            <a:r>
              <a:rPr lang="ru-RU" sz="2200" i="1" dirty="0">
                <a:latin typeface="Georgia" panose="02040502050405020303" pitchFamily="18" charset="0"/>
              </a:rPr>
              <a:t>способные склеивать частицы тел по средствам очень сильного притяжения и задача </a:t>
            </a:r>
            <a:r>
              <a:rPr lang="ru-RU" sz="2200" i="1" dirty="0">
                <a:solidFill>
                  <a:srgbClr val="FF0000"/>
                </a:solidFill>
                <a:latin typeface="Georgia" panose="02040502050405020303" pitchFamily="18" charset="0"/>
              </a:rPr>
              <a:t>экспериментальной философии</a:t>
            </a:r>
            <a:r>
              <a:rPr lang="ru-RU" sz="2200" i="1" dirty="0">
                <a:latin typeface="Georgia" panose="02040502050405020303" pitchFamily="18" charset="0"/>
              </a:rPr>
              <a:t> заключается в поиске таковых.</a:t>
            </a:r>
            <a:r>
              <a:rPr lang="en-US" sz="2200" i="1" dirty="0">
                <a:latin typeface="Georgia" panose="02040502050405020303" pitchFamily="18" charset="0"/>
              </a:rPr>
              <a:t> </a:t>
            </a:r>
            <a:r>
              <a:rPr lang="ru-RU" sz="2200" i="1" dirty="0">
                <a:latin typeface="Georgia" panose="02040502050405020303" pitchFamily="18" charset="0"/>
              </a:rPr>
              <a:t>Мельчайшие частицы материи могут слипаться благодаря сильнейшему притяжению.</a:t>
            </a:r>
            <a:endParaRPr lang="ru-RU" sz="2200" dirty="0">
              <a:latin typeface="Georgia" panose="0204050205040502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D42788-D692-D02E-1368-1D0C892C302F}"/>
              </a:ext>
            </a:extLst>
          </p:cNvPr>
          <p:cNvSpPr txBox="1"/>
          <p:nvPr/>
        </p:nvSpPr>
        <p:spPr>
          <a:xfrm>
            <a:off x="9815913" y="1285503"/>
            <a:ext cx="2376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Оптика (1704г.)</a:t>
            </a:r>
            <a:endParaRPr lang="en-US" sz="2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22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 Супер-Коллайдеры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Таблица 6">
            <a:extLst>
              <a:ext uri="{FF2B5EF4-FFF2-40B4-BE49-F238E27FC236}">
                <a16:creationId xmlns:a16="http://schemas.microsoft.com/office/drawing/2014/main" id="{721D71AC-99D1-CE7C-1533-8565A2156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297209"/>
              </p:ext>
            </p:extLst>
          </p:nvPr>
        </p:nvGraphicFramePr>
        <p:xfrm>
          <a:off x="335995" y="1667413"/>
          <a:ext cx="11520000" cy="4053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54755">
                  <a:extLst>
                    <a:ext uri="{9D8B030D-6E8A-4147-A177-3AD203B41FA5}">
                      <a16:colId xmlns:a16="http://schemas.microsoft.com/office/drawing/2014/main" val="2185358891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713262186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3333579623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4177353403"/>
                    </a:ext>
                  </a:extLst>
                </a:gridCol>
                <a:gridCol w="3302545">
                  <a:extLst>
                    <a:ext uri="{9D8B030D-6E8A-4147-A177-3AD203B41FA5}">
                      <a16:colId xmlns:a16="http://schemas.microsoft.com/office/drawing/2014/main" val="1720531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Энергия СЦМ, ТэВ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Периметр, км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Цена,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B$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Срок работы, гг.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517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Tevatron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1,96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6,3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0,45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1985-2011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632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УНК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6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20,8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≈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2</a:t>
                      </a:r>
                      <a:endParaRPr lang="ru-RU" sz="2800" b="0" u="none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Закрыт 1998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18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SSC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40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87,1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11,8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Закрыт 1993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895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LHC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14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26,7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7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С 2008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37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RHIC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1,4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3,83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eorgia" panose="02040502050405020303" pitchFamily="18" charset="0"/>
                        <a:ea typeface="ＭＳ Ｐゴシック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0,62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С 2000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367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FCC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ＭＳ Ｐゴシック"/>
                          <a:cs typeface="Times New Roman" pitchFamily="18" charset="0"/>
                        </a:rPr>
                        <a:t>100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100</a:t>
                      </a:r>
                      <a:endParaRPr lang="ru-RU" sz="2800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≈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eorgia" panose="02040502050405020303" pitchFamily="18" charset="0"/>
                          <a:ea typeface="ＭＳ Ｐゴシック"/>
                          <a:cs typeface="Times New Roman" pitchFamily="18" charset="0"/>
                        </a:rPr>
                        <a:t>0</a:t>
                      </a:r>
                      <a:endParaRPr lang="ru-RU" sz="2800" u="none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 dirty="0">
                          <a:solidFill>
                            <a:srgbClr val="0070C0"/>
                          </a:solidFill>
                          <a:latin typeface="Georgia" panose="02040502050405020303" pitchFamily="18" charset="0"/>
                        </a:rPr>
                        <a:t>2035?</a:t>
                      </a:r>
                      <a:endParaRPr lang="ru-RU" sz="2800" u="none" dirty="0">
                        <a:solidFill>
                          <a:srgbClr val="0070C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47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8142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61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Ускорительно-Накопительный Комплекс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10E3B51-DA16-6158-4A26-0CA8C202B46D}"/>
              </a:ext>
            </a:extLst>
          </p:cNvPr>
          <p:cNvSpPr txBox="1"/>
          <p:nvPr/>
        </p:nvSpPr>
        <p:spPr>
          <a:xfrm>
            <a:off x="335994" y="1062844"/>
            <a:ext cx="11520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Georgia" panose="02040502050405020303" pitchFamily="18" charset="0"/>
              </a:rPr>
              <a:t>ИФВЭ – национальный центр для фундаментальных исследований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структуры материи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природы </a:t>
            </a:r>
            <a:r>
              <a:rPr lang="ru-RU" sz="2400" b="1" dirty="0">
                <a:latin typeface="Georgia" panose="02040502050405020303" pitchFamily="18" charset="0"/>
              </a:rPr>
              <a:t>новых источников энергии</a:t>
            </a:r>
            <a:r>
              <a:rPr lang="ru-RU" sz="2400" dirty="0">
                <a:latin typeface="Georgia" panose="02040502050405020303" pitchFamily="18" charset="0"/>
              </a:rPr>
              <a:t> (1967г.).</a:t>
            </a: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УНК – официальное начало сооружения: 1987г.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Синхротрон У-600 (нормальной проводимости)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Два кольца коллайдера 3 х 3 ТэВ (сверхпроводящие)</a:t>
            </a: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1998г.: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2/3</a:t>
            </a:r>
            <a:r>
              <a:rPr lang="ru-RU" sz="2400" dirty="0">
                <a:latin typeface="Georgia" panose="02040502050405020303" pitchFamily="18" charset="0"/>
              </a:rPr>
              <a:t> кольца (периметр 20,7718 км) готовы к монтажу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инженерных систем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На участке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5,3 км</a:t>
            </a:r>
            <a:r>
              <a:rPr lang="ru-RU" sz="2400" dirty="0">
                <a:latin typeface="Georgia" panose="02040502050405020303" pitchFamily="18" charset="0"/>
              </a:rPr>
              <a:t> произведен монтаж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систем</a:t>
            </a:r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коллайдера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Изготовлено и поставлено в ИФВЭ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70%</a:t>
            </a:r>
            <a:r>
              <a:rPr lang="ru-RU" sz="2400" dirty="0">
                <a:latin typeface="Georgia" panose="02040502050405020303" pitchFamily="18" charset="0"/>
              </a:rPr>
              <a:t> оборудования У-600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Осуществлена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проводка пучка</a:t>
            </a:r>
            <a:r>
              <a:rPr lang="ru-RU" sz="2400" dirty="0">
                <a:latin typeface="Georgia" panose="02040502050405020303" pitchFamily="18" charset="0"/>
              </a:rPr>
              <a:t> по каналу инжекции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Освоено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≈760 млн. </a:t>
            </a:r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$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68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62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Superconducting Super Collider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CF7914-DF50-2B5D-C029-56BCCD68DCFD}"/>
              </a:ext>
            </a:extLst>
          </p:cNvPr>
          <p:cNvSpPr txBox="1"/>
          <p:nvPr/>
        </p:nvSpPr>
        <p:spPr>
          <a:xfrm>
            <a:off x="335994" y="1432176"/>
            <a:ext cx="11520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23,5км тоннеля готовы к началу 1993г. </a:t>
            </a: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21 октября 1993г. конгресс США официально закрыл проект, когда было истрачено 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2 </a:t>
            </a:r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B$</a:t>
            </a:r>
            <a:r>
              <a:rPr lang="ru-RU" sz="2400" dirty="0">
                <a:latin typeface="Georgia" panose="02040502050405020303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пропала необходимость доказывать превосходство американской науки с распадом СССР;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eorgia" panose="02040502050405020303" pitchFamily="18" charset="0"/>
              </a:rPr>
              <a:t>за те же деньги могут быть профинансированы многие более мелкие научные эксперименты равной ценности.</a:t>
            </a: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i="1" dirty="0">
                <a:latin typeface="Georgia" panose="02040502050405020303" pitchFamily="18" charset="0"/>
              </a:rPr>
              <a:t>Развитие теории показало, что надежды на новый источник энергии тщетны</a:t>
            </a:r>
            <a:endParaRPr lang="ru-RU" sz="2400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9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63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Ради Чего?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16665BA7-4667-B4A0-6BF0-B0DE9C81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49" y="899999"/>
            <a:ext cx="59404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260083-65C5-37D2-F52E-65C4AD080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20" y="900000"/>
            <a:ext cx="3870379" cy="4395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ACC546-1A02-E0A5-A5B5-5E8D50944D48}"/>
                  </a:ext>
                </a:extLst>
              </p:cNvPr>
              <p:cNvSpPr txBox="1"/>
              <p:nvPr/>
            </p:nvSpPr>
            <p:spPr>
              <a:xfrm>
                <a:off x="335997" y="4046424"/>
                <a:ext cx="7979328" cy="231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i="1" dirty="0">
                    <a:latin typeface="Georgia" panose="02040502050405020303" pitchFamily="18" charset="0"/>
                  </a:rPr>
                  <a:t>Напомню, что ускорение частиц до энергии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ru-RU" i="1" dirty="0">
                    <a:latin typeface="Georgia" panose="02040502050405020303" pitchFamily="18" charset="0"/>
                  </a:rPr>
                  <a:t>ГэВ,  отвечающей «великому объединению» сильного и </a:t>
                </a:r>
                <a:r>
                  <a:rPr lang="ru-RU" i="1" dirty="0" err="1">
                    <a:latin typeface="Georgia" panose="02040502050405020303" pitchFamily="18" charset="0"/>
                  </a:rPr>
                  <a:t>электрослабого</a:t>
                </a:r>
                <a:r>
                  <a:rPr lang="ru-RU" i="1" dirty="0">
                    <a:latin typeface="Georgia" panose="02040502050405020303" pitchFamily="18" charset="0"/>
                  </a:rPr>
                  <a:t> взаимодействий, потребовало бы сооружения ускорителя </a:t>
                </a:r>
                <a:r>
                  <a:rPr lang="ru-RU" b="1" i="1" dirty="0">
                    <a:latin typeface="Georgia" panose="02040502050405020303" pitchFamily="18" charset="0"/>
                  </a:rPr>
                  <a:t>размером с Солнечную систему</a:t>
                </a:r>
                <a:r>
                  <a:rPr lang="ru-RU" i="1" dirty="0">
                    <a:latin typeface="Georgia" panose="02040502050405020303" pitchFamily="18" charset="0"/>
                  </a:rPr>
                  <a:t>. А если бы мы хотели продвинуться  до «</a:t>
                </a:r>
                <a:r>
                  <a:rPr lang="ru-RU" i="1" dirty="0" err="1">
                    <a:latin typeface="Georgia" panose="02040502050405020303" pitchFamily="18" charset="0"/>
                  </a:rPr>
                  <a:t>планковской</a:t>
                </a:r>
                <a:r>
                  <a:rPr lang="ru-RU" i="1" dirty="0">
                    <a:latin typeface="Georgia" panose="02040502050405020303" pitchFamily="18" charset="0"/>
                  </a:rPr>
                  <a:t>» энергии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ru-R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i="1" dirty="0">
                    <a:latin typeface="Georgia" panose="02040502050405020303" pitchFamily="18" charset="0"/>
                  </a:rPr>
                  <a:t>ГэВ (на этом рубеже становятся существенными </a:t>
                </a:r>
                <a:r>
                  <a:rPr lang="ru-RU" i="1" dirty="0" err="1">
                    <a:latin typeface="Georgia" panose="02040502050405020303" pitchFamily="18" charset="0"/>
                  </a:rPr>
                  <a:t>квантовогравитационные</a:t>
                </a:r>
                <a:r>
                  <a:rPr lang="ru-RU" i="1" dirty="0">
                    <a:latin typeface="Georgia" panose="02040502050405020303" pitchFamily="18" charset="0"/>
                  </a:rPr>
                  <a:t> эффекты), то пришлось бы строить ускоритель, кольцо которого имело бы </a:t>
                </a:r>
                <a:r>
                  <a:rPr lang="ru-RU" b="1" i="1" dirty="0">
                    <a:latin typeface="Georgia" panose="02040502050405020303" pitchFamily="18" charset="0"/>
                  </a:rPr>
                  <a:t>протяженность порядка 10 св. </a:t>
                </a:r>
                <a:r>
                  <a:rPr lang="ru-RU" b="1" i="1">
                    <a:latin typeface="Georgia" panose="02040502050405020303" pitchFamily="18" charset="0"/>
                  </a:rPr>
                  <a:t>лет.</a:t>
                </a:r>
                <a:r>
                  <a:rPr lang="ru-RU">
                    <a:latin typeface="Georgia" panose="02040502050405020303" pitchFamily="18" charset="0"/>
                  </a:rPr>
                  <a:t> 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А.Н. </a:t>
                </a:r>
                <a:r>
                  <a:rPr lang="ru-RU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Сисакян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, Лекция по физике частиц</a:t>
                </a:r>
                <a:endParaRPr lang="ru-RU" i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ACC546-1A02-E0A5-A5B5-5E8D50944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7" y="4046424"/>
                <a:ext cx="7979328" cy="2311402"/>
              </a:xfrm>
              <a:prstGeom prst="rect">
                <a:avLst/>
              </a:prstGeom>
              <a:blipFill>
                <a:blip r:embed="rId5"/>
                <a:stretch>
                  <a:fillRect l="-611" t="-1319" r="-688" b="-34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396F91F-C0A6-4678-E74D-89962354F248}"/>
              </a:ext>
            </a:extLst>
          </p:cNvPr>
          <p:cNvSpPr txBox="1"/>
          <p:nvPr/>
        </p:nvSpPr>
        <p:spPr>
          <a:xfrm>
            <a:off x="8922149" y="5293796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График </a:t>
            </a: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“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Ливингстона</a:t>
            </a: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”</a:t>
            </a:r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6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64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Фазовая Диаграмма Адронной Материи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2">
            <a:extLst>
              <a:ext uri="{FF2B5EF4-FFF2-40B4-BE49-F238E27FC236}">
                <a16:creationId xmlns:a16="http://schemas.microsoft.com/office/drawing/2014/main" id="{2CBA843B-43C9-3245-2A47-F11EC43B1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6297" r="20625" b="17222"/>
          <a:stretch/>
        </p:blipFill>
        <p:spPr>
          <a:xfrm>
            <a:off x="1830323" y="899997"/>
            <a:ext cx="8531348" cy="55484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03EDE89-D6EB-BD5B-BF29-4B8B10551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373">
            <a:off x="5074120" y="3678389"/>
            <a:ext cx="17199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65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98077"/>
            <a:ext cx="987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Проблема Изучения Горячей и Плотной Барионной Материи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C405192A-2FC2-B8D1-DA48-F5CABC84EA9A}"/>
              </a:ext>
            </a:extLst>
          </p:cNvPr>
          <p:cNvGrpSpPr>
            <a:grpSpLocks noChangeAspect="1"/>
          </p:cNvGrpSpPr>
          <p:nvPr/>
        </p:nvGrpSpPr>
        <p:grpSpPr>
          <a:xfrm>
            <a:off x="2647277" y="904202"/>
            <a:ext cx="7133014" cy="5605804"/>
            <a:chOff x="1130944" y="863364"/>
            <a:chExt cx="6897439" cy="5420667"/>
          </a:xfrm>
        </p:grpSpPr>
        <p:pic>
          <p:nvPicPr>
            <p:cNvPr id="98" name="Picture 1">
              <a:extLst>
                <a:ext uri="{FF2B5EF4-FFF2-40B4-BE49-F238E27FC236}">
                  <a16:creationId xmlns:a16="http://schemas.microsoft.com/office/drawing/2014/main" id="{7BC3C595-0891-FB1B-BD11-EFBC6195A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548" b="3185"/>
            <a:stretch/>
          </p:blipFill>
          <p:spPr bwMode="auto">
            <a:xfrm>
              <a:off x="1130944" y="863364"/>
              <a:ext cx="6897439" cy="53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Flowchart: Connector 2">
              <a:extLst>
                <a:ext uri="{FF2B5EF4-FFF2-40B4-BE49-F238E27FC236}">
                  <a16:creationId xmlns:a16="http://schemas.microsoft.com/office/drawing/2014/main" id="{6F57AC0A-BB40-B454-B28C-FD2C0F2BE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907" y="4400339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0" name="Flowchart: Connector 6">
              <a:extLst>
                <a:ext uri="{FF2B5EF4-FFF2-40B4-BE49-F238E27FC236}">
                  <a16:creationId xmlns:a16="http://schemas.microsoft.com/office/drawing/2014/main" id="{E7DBBDC6-BD49-3E31-75F9-D44A9D436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132" y="4039976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1" name="Flowchart: Connector 7">
              <a:extLst>
                <a:ext uri="{FF2B5EF4-FFF2-40B4-BE49-F238E27FC236}">
                  <a16:creationId xmlns:a16="http://schemas.microsoft.com/office/drawing/2014/main" id="{D6307FBD-3F3B-8AA6-A719-BE5D23140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995" y="3790739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2" name="Flowchart: Connector 8">
              <a:extLst>
                <a:ext uri="{FF2B5EF4-FFF2-40B4-BE49-F238E27FC236}">
                  <a16:creationId xmlns:a16="http://schemas.microsoft.com/office/drawing/2014/main" id="{62180A61-E115-7DBE-95E9-1B458243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770" y="3343064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3" name="Flowchart: Connector 9">
              <a:extLst>
                <a:ext uri="{FF2B5EF4-FFF2-40B4-BE49-F238E27FC236}">
                  <a16:creationId xmlns:a16="http://schemas.microsoft.com/office/drawing/2014/main" id="{8F5E72B7-DF71-8E9C-7176-136A0F1B1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570" y="3162089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4" name="Flowchart: Connector 10">
              <a:extLst>
                <a:ext uri="{FF2B5EF4-FFF2-40B4-BE49-F238E27FC236}">
                  <a16:creationId xmlns:a16="http://schemas.microsoft.com/office/drawing/2014/main" id="{6625EE8A-515C-24BD-B115-2AE939DAB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0182" y="3150976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5" name="Flowchart: Connector 11">
              <a:extLst>
                <a:ext uri="{FF2B5EF4-FFF2-40B4-BE49-F238E27FC236}">
                  <a16:creationId xmlns:a16="http://schemas.microsoft.com/office/drawing/2014/main" id="{69F0AC00-3C26-A3D4-C2F1-EA3307721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982" y="3150976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6" name="Flowchart: Connector 13">
              <a:extLst>
                <a:ext uri="{FF2B5EF4-FFF2-40B4-BE49-F238E27FC236}">
                  <a16:creationId xmlns:a16="http://schemas.microsoft.com/office/drawing/2014/main" id="{C518A95D-5909-E9DD-1550-3F88FF73E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532" y="3150976"/>
              <a:ext cx="114300" cy="114300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7" name="TextBox 3">
              <a:extLst>
                <a:ext uri="{FF2B5EF4-FFF2-40B4-BE49-F238E27FC236}">
                  <a16:creationId xmlns:a16="http://schemas.microsoft.com/office/drawing/2014/main" id="{A6269B39-8478-F3EE-ED0B-DACD52716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8070" y="2881101"/>
              <a:ext cx="13724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FF000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NICA/MPD</a:t>
              </a:r>
              <a:endParaRPr kumimoji="0" lang="ru-RU" sz="1600" b="1">
                <a:solidFill>
                  <a:srgbClr val="FF00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5-Point Star 4">
              <a:extLst>
                <a:ext uri="{FF2B5EF4-FFF2-40B4-BE49-F238E27FC236}">
                  <a16:creationId xmlns:a16="http://schemas.microsoft.com/office/drawing/2014/main" id="{C84AA24F-9069-B35D-1AF7-F85A19B9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820" y="3654214"/>
              <a:ext cx="123825" cy="163512"/>
            </a:xfrm>
            <a:custGeom>
              <a:avLst/>
              <a:gdLst>
                <a:gd name="T0" fmla="*/ 0 w 123825"/>
                <a:gd name="T1" fmla="*/ 62456 h 163512"/>
                <a:gd name="T2" fmla="*/ 47297 w 123825"/>
                <a:gd name="T3" fmla="*/ 62456 h 163512"/>
                <a:gd name="T4" fmla="*/ 61913 w 123825"/>
                <a:gd name="T5" fmla="*/ 0 h 163512"/>
                <a:gd name="T6" fmla="*/ 76528 w 123825"/>
                <a:gd name="T7" fmla="*/ 62456 h 163512"/>
                <a:gd name="T8" fmla="*/ 123825 w 123825"/>
                <a:gd name="T9" fmla="*/ 62456 h 163512"/>
                <a:gd name="T10" fmla="*/ 85561 w 123825"/>
                <a:gd name="T11" fmla="*/ 101056 h 163512"/>
                <a:gd name="T12" fmla="*/ 100176 w 123825"/>
                <a:gd name="T13" fmla="*/ 163512 h 163512"/>
                <a:gd name="T14" fmla="*/ 61913 w 123825"/>
                <a:gd name="T15" fmla="*/ 124911 h 163512"/>
                <a:gd name="T16" fmla="*/ 23649 w 123825"/>
                <a:gd name="T17" fmla="*/ 163512 h 163512"/>
                <a:gd name="T18" fmla="*/ 38264 w 123825"/>
                <a:gd name="T19" fmla="*/ 101056 h 163512"/>
                <a:gd name="T20" fmla="*/ 0 w 123825"/>
                <a:gd name="T21" fmla="*/ 62456 h 1635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825" h="163512">
                  <a:moveTo>
                    <a:pt x="0" y="62456"/>
                  </a:moveTo>
                  <a:lnTo>
                    <a:pt x="47297" y="62456"/>
                  </a:lnTo>
                  <a:lnTo>
                    <a:pt x="61913" y="0"/>
                  </a:lnTo>
                  <a:lnTo>
                    <a:pt x="76528" y="62456"/>
                  </a:lnTo>
                  <a:lnTo>
                    <a:pt x="123825" y="62456"/>
                  </a:lnTo>
                  <a:lnTo>
                    <a:pt x="85561" y="101056"/>
                  </a:lnTo>
                  <a:lnTo>
                    <a:pt x="100176" y="163512"/>
                  </a:lnTo>
                  <a:lnTo>
                    <a:pt x="61913" y="124911"/>
                  </a:lnTo>
                  <a:lnTo>
                    <a:pt x="23649" y="163512"/>
                  </a:lnTo>
                  <a:lnTo>
                    <a:pt x="3826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4F6228"/>
            </a:solidFill>
            <a:ln w="9525" cap="flat" cmpd="sng">
              <a:solidFill>
                <a:srgbClr val="4F6228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09" name="5-Point Star 18">
              <a:extLst>
                <a:ext uri="{FF2B5EF4-FFF2-40B4-BE49-F238E27FC236}">
                  <a16:creationId xmlns:a16="http://schemas.microsoft.com/office/drawing/2014/main" id="{B0075A2A-A3B8-4FD3-6036-9FE923BF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507" y="3654214"/>
              <a:ext cx="122238" cy="165100"/>
            </a:xfrm>
            <a:custGeom>
              <a:avLst/>
              <a:gdLst>
                <a:gd name="T0" fmla="*/ 0 w 122238"/>
                <a:gd name="T1" fmla="*/ 63062 h 165100"/>
                <a:gd name="T2" fmla="*/ 46691 w 122238"/>
                <a:gd name="T3" fmla="*/ 63063 h 165100"/>
                <a:gd name="T4" fmla="*/ 61119 w 122238"/>
                <a:gd name="T5" fmla="*/ 0 h 165100"/>
                <a:gd name="T6" fmla="*/ 75547 w 122238"/>
                <a:gd name="T7" fmla="*/ 63063 h 165100"/>
                <a:gd name="T8" fmla="*/ 122238 w 122238"/>
                <a:gd name="T9" fmla="*/ 63062 h 165100"/>
                <a:gd name="T10" fmla="*/ 84464 w 122238"/>
                <a:gd name="T11" fmla="*/ 102037 h 165100"/>
                <a:gd name="T12" fmla="*/ 98893 w 122238"/>
                <a:gd name="T13" fmla="*/ 165100 h 165100"/>
                <a:gd name="T14" fmla="*/ 61119 w 122238"/>
                <a:gd name="T15" fmla="*/ 126124 h 165100"/>
                <a:gd name="T16" fmla="*/ 23345 w 122238"/>
                <a:gd name="T17" fmla="*/ 165100 h 165100"/>
                <a:gd name="T18" fmla="*/ 37774 w 122238"/>
                <a:gd name="T19" fmla="*/ 102037 h 165100"/>
                <a:gd name="T20" fmla="*/ 0 w 122238"/>
                <a:gd name="T21" fmla="*/ 63062 h 165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8" h="165100">
                  <a:moveTo>
                    <a:pt x="0" y="63062"/>
                  </a:moveTo>
                  <a:lnTo>
                    <a:pt x="46691" y="63063"/>
                  </a:lnTo>
                  <a:lnTo>
                    <a:pt x="61119" y="0"/>
                  </a:lnTo>
                  <a:lnTo>
                    <a:pt x="75547" y="63063"/>
                  </a:lnTo>
                  <a:lnTo>
                    <a:pt x="122238" y="63062"/>
                  </a:lnTo>
                  <a:lnTo>
                    <a:pt x="84464" y="102037"/>
                  </a:lnTo>
                  <a:lnTo>
                    <a:pt x="98893" y="165100"/>
                  </a:lnTo>
                  <a:lnTo>
                    <a:pt x="61119" y="126124"/>
                  </a:lnTo>
                  <a:lnTo>
                    <a:pt x="23345" y="165100"/>
                  </a:lnTo>
                  <a:lnTo>
                    <a:pt x="37774" y="102037"/>
                  </a:lnTo>
                  <a:lnTo>
                    <a:pt x="0" y="63062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rgbClr val="7F7F7F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10" name="5-Point Star 19">
              <a:extLst>
                <a:ext uri="{FF2B5EF4-FFF2-40B4-BE49-F238E27FC236}">
                  <a16:creationId xmlns:a16="http://schemas.microsoft.com/office/drawing/2014/main" id="{C9C425D7-27AF-7F2B-3732-41E63D70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895" y="3652626"/>
              <a:ext cx="122237" cy="163513"/>
            </a:xfrm>
            <a:custGeom>
              <a:avLst/>
              <a:gdLst>
                <a:gd name="T0" fmla="*/ 0 w 122237"/>
                <a:gd name="T1" fmla="*/ 62456 h 163513"/>
                <a:gd name="T2" fmla="*/ 46691 w 122237"/>
                <a:gd name="T3" fmla="*/ 62457 h 163513"/>
                <a:gd name="T4" fmla="*/ 61119 w 122237"/>
                <a:gd name="T5" fmla="*/ 0 h 163513"/>
                <a:gd name="T6" fmla="*/ 75546 w 122237"/>
                <a:gd name="T7" fmla="*/ 62457 h 163513"/>
                <a:gd name="T8" fmla="*/ 122237 w 122237"/>
                <a:gd name="T9" fmla="*/ 62456 h 163513"/>
                <a:gd name="T10" fmla="*/ 84463 w 122237"/>
                <a:gd name="T11" fmla="*/ 101056 h 163513"/>
                <a:gd name="T12" fmla="*/ 98892 w 122237"/>
                <a:gd name="T13" fmla="*/ 163513 h 163513"/>
                <a:gd name="T14" fmla="*/ 61119 w 122237"/>
                <a:gd name="T15" fmla="*/ 124912 h 163513"/>
                <a:gd name="T16" fmla="*/ 23345 w 122237"/>
                <a:gd name="T17" fmla="*/ 163513 h 163513"/>
                <a:gd name="T18" fmla="*/ 37774 w 122237"/>
                <a:gd name="T19" fmla="*/ 101056 h 163513"/>
                <a:gd name="T20" fmla="*/ 0 w 122237"/>
                <a:gd name="T21" fmla="*/ 62456 h 1635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7" h="163513">
                  <a:moveTo>
                    <a:pt x="0" y="62456"/>
                  </a:moveTo>
                  <a:lnTo>
                    <a:pt x="46691" y="62457"/>
                  </a:lnTo>
                  <a:lnTo>
                    <a:pt x="61119" y="0"/>
                  </a:lnTo>
                  <a:lnTo>
                    <a:pt x="75546" y="62457"/>
                  </a:lnTo>
                  <a:lnTo>
                    <a:pt x="122237" y="62456"/>
                  </a:lnTo>
                  <a:lnTo>
                    <a:pt x="84463" y="101056"/>
                  </a:lnTo>
                  <a:lnTo>
                    <a:pt x="98892" y="163513"/>
                  </a:lnTo>
                  <a:lnTo>
                    <a:pt x="61119" y="124912"/>
                  </a:lnTo>
                  <a:lnTo>
                    <a:pt x="23345" y="163513"/>
                  </a:lnTo>
                  <a:lnTo>
                    <a:pt x="3777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4F6228"/>
            </a:solidFill>
            <a:ln w="9525" cap="flat" cmpd="sng">
              <a:solidFill>
                <a:srgbClr val="4F6228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50A2F60-A366-8DA8-EFA8-F93B0C776209}"/>
                </a:ext>
              </a:extLst>
            </p:cNvPr>
            <p:cNvSpPr txBox="1"/>
            <p:nvPr/>
          </p:nvSpPr>
          <p:spPr>
            <a:xfrm>
              <a:off x="3691582" y="3395451"/>
              <a:ext cx="137569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  <a:latin typeface="Georgia" panose="02040502050405020303" pitchFamily="18" charset="0"/>
                  <a:cs typeface="SimSun" charset="0"/>
                </a:rPr>
                <a:t>STAR F.T.</a:t>
              </a:r>
              <a:endParaRPr lang="ru-RU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SimSun" charset="0"/>
              </a:endParaRPr>
            </a:p>
          </p:txBody>
        </p:sp>
        <p:sp>
          <p:nvSpPr>
            <p:cNvPr id="112" name="Plus 5">
              <a:extLst>
                <a:ext uri="{FF2B5EF4-FFF2-40B4-BE49-F238E27FC236}">
                  <a16:creationId xmlns:a16="http://schemas.microsoft.com/office/drawing/2014/main" id="{5C2DEFF9-B1D2-706B-0E57-532D41CB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145" y="4333664"/>
              <a:ext cx="122237" cy="114300"/>
            </a:xfrm>
            <a:custGeom>
              <a:avLst/>
              <a:gdLst>
                <a:gd name="T0" fmla="*/ 16203 w 122237"/>
                <a:gd name="T1" fmla="*/ 43708 h 114300"/>
                <a:gd name="T2" fmla="*/ 47677 w 122237"/>
                <a:gd name="T3" fmla="*/ 43708 h 114300"/>
                <a:gd name="T4" fmla="*/ 47677 w 122237"/>
                <a:gd name="T5" fmla="*/ 15150 h 114300"/>
                <a:gd name="T6" fmla="*/ 74560 w 122237"/>
                <a:gd name="T7" fmla="*/ 15150 h 114300"/>
                <a:gd name="T8" fmla="*/ 74560 w 122237"/>
                <a:gd name="T9" fmla="*/ 43708 h 114300"/>
                <a:gd name="T10" fmla="*/ 106034 w 122237"/>
                <a:gd name="T11" fmla="*/ 43708 h 114300"/>
                <a:gd name="T12" fmla="*/ 106034 w 122237"/>
                <a:gd name="T13" fmla="*/ 70592 h 114300"/>
                <a:gd name="T14" fmla="*/ 74560 w 122237"/>
                <a:gd name="T15" fmla="*/ 70592 h 114300"/>
                <a:gd name="T16" fmla="*/ 74560 w 122237"/>
                <a:gd name="T17" fmla="*/ 99150 h 114300"/>
                <a:gd name="T18" fmla="*/ 47677 w 122237"/>
                <a:gd name="T19" fmla="*/ 99150 h 114300"/>
                <a:gd name="T20" fmla="*/ 47677 w 122237"/>
                <a:gd name="T21" fmla="*/ 70592 h 114300"/>
                <a:gd name="T22" fmla="*/ 16203 w 122237"/>
                <a:gd name="T23" fmla="*/ 70592 h 114300"/>
                <a:gd name="T24" fmla="*/ 16203 w 122237"/>
                <a:gd name="T25" fmla="*/ 43708 h 1143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37" h="114300">
                  <a:moveTo>
                    <a:pt x="16203" y="43708"/>
                  </a:moveTo>
                  <a:lnTo>
                    <a:pt x="47677" y="43708"/>
                  </a:lnTo>
                  <a:lnTo>
                    <a:pt x="47677" y="15150"/>
                  </a:lnTo>
                  <a:lnTo>
                    <a:pt x="74560" y="15150"/>
                  </a:lnTo>
                  <a:lnTo>
                    <a:pt x="74560" y="43708"/>
                  </a:lnTo>
                  <a:lnTo>
                    <a:pt x="106034" y="43708"/>
                  </a:lnTo>
                  <a:lnTo>
                    <a:pt x="106034" y="70592"/>
                  </a:lnTo>
                  <a:lnTo>
                    <a:pt x="74560" y="70592"/>
                  </a:lnTo>
                  <a:lnTo>
                    <a:pt x="74560" y="99150"/>
                  </a:lnTo>
                  <a:lnTo>
                    <a:pt x="47677" y="99150"/>
                  </a:lnTo>
                  <a:lnTo>
                    <a:pt x="47677" y="70592"/>
                  </a:lnTo>
                  <a:lnTo>
                    <a:pt x="16203" y="70592"/>
                  </a:lnTo>
                  <a:lnTo>
                    <a:pt x="16203" y="4370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13" name="Plus 22">
              <a:extLst>
                <a:ext uri="{FF2B5EF4-FFF2-40B4-BE49-F238E27FC236}">
                  <a16:creationId xmlns:a16="http://schemas.microsoft.com/office/drawing/2014/main" id="{DF921286-B9BA-4860-80D6-F26960B88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907" y="4325726"/>
              <a:ext cx="123825" cy="114300"/>
            </a:xfrm>
            <a:custGeom>
              <a:avLst/>
              <a:gdLst>
                <a:gd name="T0" fmla="*/ 16413 w 123825"/>
                <a:gd name="T1" fmla="*/ 43708 h 114300"/>
                <a:gd name="T2" fmla="*/ 48471 w 123825"/>
                <a:gd name="T3" fmla="*/ 43708 h 114300"/>
                <a:gd name="T4" fmla="*/ 48471 w 123825"/>
                <a:gd name="T5" fmla="*/ 15150 h 114300"/>
                <a:gd name="T6" fmla="*/ 75354 w 123825"/>
                <a:gd name="T7" fmla="*/ 15150 h 114300"/>
                <a:gd name="T8" fmla="*/ 75354 w 123825"/>
                <a:gd name="T9" fmla="*/ 43708 h 114300"/>
                <a:gd name="T10" fmla="*/ 107412 w 123825"/>
                <a:gd name="T11" fmla="*/ 43708 h 114300"/>
                <a:gd name="T12" fmla="*/ 107412 w 123825"/>
                <a:gd name="T13" fmla="*/ 70592 h 114300"/>
                <a:gd name="T14" fmla="*/ 75354 w 123825"/>
                <a:gd name="T15" fmla="*/ 70592 h 114300"/>
                <a:gd name="T16" fmla="*/ 75354 w 123825"/>
                <a:gd name="T17" fmla="*/ 99150 h 114300"/>
                <a:gd name="T18" fmla="*/ 48471 w 123825"/>
                <a:gd name="T19" fmla="*/ 99150 h 114300"/>
                <a:gd name="T20" fmla="*/ 48471 w 123825"/>
                <a:gd name="T21" fmla="*/ 70592 h 114300"/>
                <a:gd name="T22" fmla="*/ 16413 w 123825"/>
                <a:gd name="T23" fmla="*/ 70592 h 114300"/>
                <a:gd name="T24" fmla="*/ 16413 w 123825"/>
                <a:gd name="T25" fmla="*/ 43708 h 1143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825" h="114300">
                  <a:moveTo>
                    <a:pt x="16413" y="43708"/>
                  </a:moveTo>
                  <a:lnTo>
                    <a:pt x="48471" y="43708"/>
                  </a:lnTo>
                  <a:lnTo>
                    <a:pt x="48471" y="15150"/>
                  </a:lnTo>
                  <a:lnTo>
                    <a:pt x="75354" y="15150"/>
                  </a:lnTo>
                  <a:lnTo>
                    <a:pt x="75354" y="43708"/>
                  </a:lnTo>
                  <a:lnTo>
                    <a:pt x="107412" y="43708"/>
                  </a:lnTo>
                  <a:lnTo>
                    <a:pt x="107412" y="70592"/>
                  </a:lnTo>
                  <a:lnTo>
                    <a:pt x="75354" y="70592"/>
                  </a:lnTo>
                  <a:lnTo>
                    <a:pt x="75354" y="99150"/>
                  </a:lnTo>
                  <a:lnTo>
                    <a:pt x="48471" y="99150"/>
                  </a:lnTo>
                  <a:lnTo>
                    <a:pt x="48471" y="70592"/>
                  </a:lnTo>
                  <a:lnTo>
                    <a:pt x="16413" y="70592"/>
                  </a:lnTo>
                  <a:lnTo>
                    <a:pt x="16413" y="4370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14" name="Plus 23">
              <a:extLst>
                <a:ext uri="{FF2B5EF4-FFF2-40B4-BE49-F238E27FC236}">
                  <a16:creationId xmlns:a16="http://schemas.microsoft.com/office/drawing/2014/main" id="{D62C19AB-9006-5EA8-3F79-532E71934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5220" y="4333664"/>
              <a:ext cx="122237" cy="114300"/>
            </a:xfrm>
            <a:custGeom>
              <a:avLst/>
              <a:gdLst>
                <a:gd name="T0" fmla="*/ 16203 w 122237"/>
                <a:gd name="T1" fmla="*/ 43708 h 114300"/>
                <a:gd name="T2" fmla="*/ 47677 w 122237"/>
                <a:gd name="T3" fmla="*/ 43708 h 114300"/>
                <a:gd name="T4" fmla="*/ 47677 w 122237"/>
                <a:gd name="T5" fmla="*/ 15150 h 114300"/>
                <a:gd name="T6" fmla="*/ 74560 w 122237"/>
                <a:gd name="T7" fmla="*/ 15150 h 114300"/>
                <a:gd name="T8" fmla="*/ 74560 w 122237"/>
                <a:gd name="T9" fmla="*/ 43708 h 114300"/>
                <a:gd name="T10" fmla="*/ 106034 w 122237"/>
                <a:gd name="T11" fmla="*/ 43708 h 114300"/>
                <a:gd name="T12" fmla="*/ 106034 w 122237"/>
                <a:gd name="T13" fmla="*/ 70592 h 114300"/>
                <a:gd name="T14" fmla="*/ 74560 w 122237"/>
                <a:gd name="T15" fmla="*/ 70592 h 114300"/>
                <a:gd name="T16" fmla="*/ 74560 w 122237"/>
                <a:gd name="T17" fmla="*/ 99150 h 114300"/>
                <a:gd name="T18" fmla="*/ 47677 w 122237"/>
                <a:gd name="T19" fmla="*/ 99150 h 114300"/>
                <a:gd name="T20" fmla="*/ 47677 w 122237"/>
                <a:gd name="T21" fmla="*/ 70592 h 114300"/>
                <a:gd name="T22" fmla="*/ 16203 w 122237"/>
                <a:gd name="T23" fmla="*/ 70592 h 114300"/>
                <a:gd name="T24" fmla="*/ 16203 w 122237"/>
                <a:gd name="T25" fmla="*/ 43708 h 1143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37" h="114300">
                  <a:moveTo>
                    <a:pt x="16203" y="43708"/>
                  </a:moveTo>
                  <a:lnTo>
                    <a:pt x="47677" y="43708"/>
                  </a:lnTo>
                  <a:lnTo>
                    <a:pt x="47677" y="15150"/>
                  </a:lnTo>
                  <a:lnTo>
                    <a:pt x="74560" y="15150"/>
                  </a:lnTo>
                  <a:lnTo>
                    <a:pt x="74560" y="43708"/>
                  </a:lnTo>
                  <a:lnTo>
                    <a:pt x="106034" y="43708"/>
                  </a:lnTo>
                  <a:lnTo>
                    <a:pt x="106034" y="70592"/>
                  </a:lnTo>
                  <a:lnTo>
                    <a:pt x="74560" y="70592"/>
                  </a:lnTo>
                  <a:lnTo>
                    <a:pt x="74560" y="99150"/>
                  </a:lnTo>
                  <a:lnTo>
                    <a:pt x="47677" y="99150"/>
                  </a:lnTo>
                  <a:lnTo>
                    <a:pt x="47677" y="70592"/>
                  </a:lnTo>
                  <a:lnTo>
                    <a:pt x="16203" y="70592"/>
                  </a:lnTo>
                  <a:lnTo>
                    <a:pt x="16203" y="4370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15" name="TextBox 24">
              <a:extLst>
                <a:ext uri="{FF2B5EF4-FFF2-40B4-BE49-F238E27FC236}">
                  <a16:creationId xmlns:a16="http://schemas.microsoft.com/office/drawing/2014/main" id="{A08E56B6-32C4-F4D1-177C-854A362D8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5032" y="4044739"/>
              <a:ext cx="16514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7030A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NA-61/SHINE</a:t>
              </a:r>
              <a:endParaRPr kumimoji="0" lang="ru-RU" sz="1600" b="1">
                <a:solidFill>
                  <a:srgbClr val="7030A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Isosceles Triangle 14">
              <a:extLst>
                <a:ext uri="{FF2B5EF4-FFF2-40B4-BE49-F238E27FC236}">
                  <a16:creationId xmlns:a16="http://schemas.microsoft.com/office/drawing/2014/main" id="{B3A88E92-03A5-BC3C-7DFA-00BB7EAA8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370" y="2806489"/>
              <a:ext cx="147637" cy="136525"/>
            </a:xfrm>
            <a:prstGeom prst="triangle">
              <a:avLst>
                <a:gd name="adj" fmla="val 50000"/>
              </a:avLst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7" name="Isosceles Triangle 26">
              <a:extLst>
                <a:ext uri="{FF2B5EF4-FFF2-40B4-BE49-F238E27FC236}">
                  <a16:creationId xmlns:a16="http://schemas.microsoft.com/office/drawing/2014/main" id="{13D2FE0B-F72C-71B5-260D-2EC35EA83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8557" y="2814426"/>
              <a:ext cx="146050" cy="136525"/>
            </a:xfrm>
            <a:prstGeom prst="triangle">
              <a:avLst>
                <a:gd name="adj" fmla="val 50000"/>
              </a:avLst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8" name="TextBox 27">
              <a:extLst>
                <a:ext uri="{FF2B5EF4-FFF2-40B4-BE49-F238E27FC236}">
                  <a16:creationId xmlns:a16="http://schemas.microsoft.com/office/drawing/2014/main" id="{614AD8F5-DAC1-53DD-9D85-C9FD11017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4032" y="3003339"/>
              <a:ext cx="9797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00009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HADES</a:t>
              </a:r>
              <a:endParaRPr kumimoji="0" lang="ru-RU" sz="1600" b="1">
                <a:solidFill>
                  <a:srgbClr val="00009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Diamond 15">
              <a:extLst>
                <a:ext uri="{FF2B5EF4-FFF2-40B4-BE49-F238E27FC236}">
                  <a16:creationId xmlns:a16="http://schemas.microsoft.com/office/drawing/2014/main" id="{19294980-C42B-BDB7-6677-2CE33E372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657" y="1260264"/>
              <a:ext cx="149225" cy="176212"/>
            </a:xfrm>
            <a:prstGeom prst="diamond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0" name="Diamond 29">
              <a:extLst>
                <a:ext uri="{FF2B5EF4-FFF2-40B4-BE49-F238E27FC236}">
                  <a16:creationId xmlns:a16="http://schemas.microsoft.com/office/drawing/2014/main" id="{82655859-8BE5-0223-1D42-BE9A17D46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382" y="1257089"/>
              <a:ext cx="149225" cy="177800"/>
            </a:xfrm>
            <a:prstGeom prst="diamond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1" name="Diamond 30">
              <a:extLst>
                <a:ext uri="{FF2B5EF4-FFF2-40B4-BE49-F238E27FC236}">
                  <a16:creationId xmlns:a16="http://schemas.microsoft.com/office/drawing/2014/main" id="{E8D108E4-FC91-58BC-8F10-B7F850559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907" y="1257089"/>
              <a:ext cx="149225" cy="177800"/>
            </a:xfrm>
            <a:prstGeom prst="diamond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2" name="Diamond 31">
              <a:extLst>
                <a:ext uri="{FF2B5EF4-FFF2-40B4-BE49-F238E27FC236}">
                  <a16:creationId xmlns:a16="http://schemas.microsoft.com/office/drawing/2014/main" id="{A6A01956-FA53-2C23-6F4B-FD61C5ACB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932" y="1257089"/>
              <a:ext cx="150813" cy="177800"/>
            </a:xfrm>
            <a:prstGeom prst="diamond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3" name="Diamond 32">
              <a:extLst>
                <a:ext uri="{FF2B5EF4-FFF2-40B4-BE49-F238E27FC236}">
                  <a16:creationId xmlns:a16="http://schemas.microsoft.com/office/drawing/2014/main" id="{A2DC3453-1EE3-9AF6-6438-25564BD66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220" y="1257089"/>
              <a:ext cx="150812" cy="177800"/>
            </a:xfrm>
            <a:prstGeom prst="diamond">
              <a:avLst/>
            </a:prstGeom>
            <a:solidFill>
              <a:srgbClr val="A6A6A6"/>
            </a:solidFill>
            <a:ln w="9525">
              <a:solidFill>
                <a:srgbClr val="A6A6A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4" name="Diamond 33">
              <a:extLst>
                <a:ext uri="{FF2B5EF4-FFF2-40B4-BE49-F238E27FC236}">
                  <a16:creationId xmlns:a16="http://schemas.microsoft.com/office/drawing/2014/main" id="{54E75411-6BA9-9738-0B2D-551348361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770" y="1265026"/>
              <a:ext cx="149225" cy="176213"/>
            </a:xfrm>
            <a:prstGeom prst="diamond">
              <a:avLst/>
            </a:prstGeom>
            <a:solidFill>
              <a:srgbClr val="A6A6A6"/>
            </a:solidFill>
            <a:ln w="9525">
              <a:solidFill>
                <a:srgbClr val="A6A6A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5" name="Diamond 34">
              <a:extLst>
                <a:ext uri="{FF2B5EF4-FFF2-40B4-BE49-F238E27FC236}">
                  <a16:creationId xmlns:a16="http://schemas.microsoft.com/office/drawing/2014/main" id="{853B0606-EDA5-706E-4B80-D20518206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5557" y="1265026"/>
              <a:ext cx="150813" cy="176213"/>
            </a:xfrm>
            <a:prstGeom prst="diamond">
              <a:avLst/>
            </a:prstGeom>
            <a:solidFill>
              <a:srgbClr val="A6A6A6"/>
            </a:solidFill>
            <a:ln w="9525">
              <a:solidFill>
                <a:srgbClr val="A6A6A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6" name="TextBox 35">
              <a:extLst>
                <a:ext uri="{FF2B5EF4-FFF2-40B4-BE49-F238E27FC236}">
                  <a16:creationId xmlns:a16="http://schemas.microsoft.com/office/drawing/2014/main" id="{281680BC-9078-0A55-5ED8-C93A2DC7E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245" y="955464"/>
              <a:ext cx="6976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00009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CBM</a:t>
              </a:r>
              <a:endParaRPr kumimoji="0" lang="ru-RU" sz="1600" b="1">
                <a:solidFill>
                  <a:srgbClr val="00009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38DE2C5-8A28-B669-1D59-30331C703506}"/>
                </a:ext>
              </a:extLst>
            </p:cNvPr>
            <p:cNvSpPr txBox="1"/>
            <p:nvPr/>
          </p:nvSpPr>
          <p:spPr>
            <a:xfrm>
              <a:off x="3224857" y="1423776"/>
              <a:ext cx="283923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90"/>
                  </a:solidFill>
                  <a:latin typeface="Georgia" panose="02040502050405020303" pitchFamily="18" charset="0"/>
                  <a:cs typeface="SimSun" charset="0"/>
                </a:rPr>
                <a:t>SIS-100             </a:t>
              </a:r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Georgia" panose="02040502050405020303" pitchFamily="18" charset="0"/>
                  <a:cs typeface="SimSun" charset="0"/>
                </a:rPr>
                <a:t>SIS-300</a:t>
              </a:r>
              <a:endParaRPr lang="ru-RU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cs typeface="SimSun" charset="0"/>
              </a:endParaRPr>
            </a:p>
          </p:txBody>
        </p:sp>
        <p:sp>
          <p:nvSpPr>
            <p:cNvPr id="128" name="5-Point Star 37">
              <a:extLst>
                <a:ext uri="{FF2B5EF4-FFF2-40B4-BE49-F238E27FC236}">
                  <a16:creationId xmlns:a16="http://schemas.microsoft.com/office/drawing/2014/main" id="{D8562F50-41A2-5D67-031E-873B8C00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270" y="4078076"/>
              <a:ext cx="122237" cy="163513"/>
            </a:xfrm>
            <a:custGeom>
              <a:avLst/>
              <a:gdLst>
                <a:gd name="T0" fmla="*/ 0 w 122237"/>
                <a:gd name="T1" fmla="*/ 62456 h 163513"/>
                <a:gd name="T2" fmla="*/ 46691 w 122237"/>
                <a:gd name="T3" fmla="*/ 62457 h 163513"/>
                <a:gd name="T4" fmla="*/ 61119 w 122237"/>
                <a:gd name="T5" fmla="*/ 0 h 163513"/>
                <a:gd name="T6" fmla="*/ 75546 w 122237"/>
                <a:gd name="T7" fmla="*/ 62457 h 163513"/>
                <a:gd name="T8" fmla="*/ 122237 w 122237"/>
                <a:gd name="T9" fmla="*/ 62456 h 163513"/>
                <a:gd name="T10" fmla="*/ 84463 w 122237"/>
                <a:gd name="T11" fmla="*/ 101056 h 163513"/>
                <a:gd name="T12" fmla="*/ 98892 w 122237"/>
                <a:gd name="T13" fmla="*/ 163513 h 163513"/>
                <a:gd name="T14" fmla="*/ 61119 w 122237"/>
                <a:gd name="T15" fmla="*/ 124912 h 163513"/>
                <a:gd name="T16" fmla="*/ 23345 w 122237"/>
                <a:gd name="T17" fmla="*/ 163513 h 163513"/>
                <a:gd name="T18" fmla="*/ 37774 w 122237"/>
                <a:gd name="T19" fmla="*/ 101056 h 163513"/>
                <a:gd name="T20" fmla="*/ 0 w 122237"/>
                <a:gd name="T21" fmla="*/ 62456 h 1635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7" h="163513">
                  <a:moveTo>
                    <a:pt x="0" y="62456"/>
                  </a:moveTo>
                  <a:lnTo>
                    <a:pt x="46691" y="62457"/>
                  </a:lnTo>
                  <a:lnTo>
                    <a:pt x="61119" y="0"/>
                  </a:lnTo>
                  <a:lnTo>
                    <a:pt x="75546" y="62457"/>
                  </a:lnTo>
                  <a:lnTo>
                    <a:pt x="122237" y="62456"/>
                  </a:lnTo>
                  <a:lnTo>
                    <a:pt x="84463" y="101056"/>
                  </a:lnTo>
                  <a:lnTo>
                    <a:pt x="98892" y="163513"/>
                  </a:lnTo>
                  <a:lnTo>
                    <a:pt x="61119" y="124912"/>
                  </a:lnTo>
                  <a:lnTo>
                    <a:pt x="23345" y="163513"/>
                  </a:lnTo>
                  <a:lnTo>
                    <a:pt x="3777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29" name="5-Point Star 38">
              <a:extLst>
                <a:ext uri="{FF2B5EF4-FFF2-40B4-BE49-F238E27FC236}">
                  <a16:creationId xmlns:a16="http://schemas.microsoft.com/office/drawing/2014/main" id="{C72DD744-F096-230A-65AA-3AD2621EC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332" y="4467014"/>
              <a:ext cx="123825" cy="165100"/>
            </a:xfrm>
            <a:custGeom>
              <a:avLst/>
              <a:gdLst>
                <a:gd name="T0" fmla="*/ 0 w 123825"/>
                <a:gd name="T1" fmla="*/ 63062 h 165100"/>
                <a:gd name="T2" fmla="*/ 47297 w 123825"/>
                <a:gd name="T3" fmla="*/ 63063 h 165100"/>
                <a:gd name="T4" fmla="*/ 61913 w 123825"/>
                <a:gd name="T5" fmla="*/ 0 h 165100"/>
                <a:gd name="T6" fmla="*/ 76528 w 123825"/>
                <a:gd name="T7" fmla="*/ 63063 h 165100"/>
                <a:gd name="T8" fmla="*/ 123825 w 123825"/>
                <a:gd name="T9" fmla="*/ 63062 h 165100"/>
                <a:gd name="T10" fmla="*/ 85561 w 123825"/>
                <a:gd name="T11" fmla="*/ 102037 h 165100"/>
                <a:gd name="T12" fmla="*/ 100176 w 123825"/>
                <a:gd name="T13" fmla="*/ 165100 h 165100"/>
                <a:gd name="T14" fmla="*/ 61913 w 123825"/>
                <a:gd name="T15" fmla="*/ 126124 h 165100"/>
                <a:gd name="T16" fmla="*/ 23649 w 123825"/>
                <a:gd name="T17" fmla="*/ 165100 h 165100"/>
                <a:gd name="T18" fmla="*/ 38264 w 123825"/>
                <a:gd name="T19" fmla="*/ 102037 h 165100"/>
                <a:gd name="T20" fmla="*/ 0 w 123825"/>
                <a:gd name="T21" fmla="*/ 63062 h 165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825" h="165100">
                  <a:moveTo>
                    <a:pt x="0" y="63062"/>
                  </a:moveTo>
                  <a:lnTo>
                    <a:pt x="47297" y="63063"/>
                  </a:lnTo>
                  <a:lnTo>
                    <a:pt x="61913" y="0"/>
                  </a:lnTo>
                  <a:lnTo>
                    <a:pt x="76528" y="63063"/>
                  </a:lnTo>
                  <a:lnTo>
                    <a:pt x="123825" y="63062"/>
                  </a:lnTo>
                  <a:lnTo>
                    <a:pt x="85561" y="102037"/>
                  </a:lnTo>
                  <a:lnTo>
                    <a:pt x="100176" y="165100"/>
                  </a:lnTo>
                  <a:lnTo>
                    <a:pt x="61913" y="126124"/>
                  </a:lnTo>
                  <a:lnTo>
                    <a:pt x="23649" y="165100"/>
                  </a:lnTo>
                  <a:lnTo>
                    <a:pt x="38264" y="102037"/>
                  </a:lnTo>
                  <a:lnTo>
                    <a:pt x="0" y="6306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0" name="5-Point Star 39">
              <a:extLst>
                <a:ext uri="{FF2B5EF4-FFF2-40B4-BE49-F238E27FC236}">
                  <a16:creationId xmlns:a16="http://schemas.microsoft.com/office/drawing/2014/main" id="{53B1EEE6-5BF6-587B-EE4D-DAC9F1DA0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82" y="4862301"/>
              <a:ext cx="122238" cy="163513"/>
            </a:xfrm>
            <a:custGeom>
              <a:avLst/>
              <a:gdLst>
                <a:gd name="T0" fmla="*/ 0 w 122238"/>
                <a:gd name="T1" fmla="*/ 62456 h 163513"/>
                <a:gd name="T2" fmla="*/ 46691 w 122238"/>
                <a:gd name="T3" fmla="*/ 62457 h 163513"/>
                <a:gd name="T4" fmla="*/ 61119 w 122238"/>
                <a:gd name="T5" fmla="*/ 0 h 163513"/>
                <a:gd name="T6" fmla="*/ 75547 w 122238"/>
                <a:gd name="T7" fmla="*/ 62457 h 163513"/>
                <a:gd name="T8" fmla="*/ 122238 w 122238"/>
                <a:gd name="T9" fmla="*/ 62456 h 163513"/>
                <a:gd name="T10" fmla="*/ 84464 w 122238"/>
                <a:gd name="T11" fmla="*/ 101056 h 163513"/>
                <a:gd name="T12" fmla="*/ 98893 w 122238"/>
                <a:gd name="T13" fmla="*/ 163513 h 163513"/>
                <a:gd name="T14" fmla="*/ 61119 w 122238"/>
                <a:gd name="T15" fmla="*/ 124912 h 163513"/>
                <a:gd name="T16" fmla="*/ 23345 w 122238"/>
                <a:gd name="T17" fmla="*/ 163513 h 163513"/>
                <a:gd name="T18" fmla="*/ 37774 w 122238"/>
                <a:gd name="T19" fmla="*/ 101056 h 163513"/>
                <a:gd name="T20" fmla="*/ 0 w 122238"/>
                <a:gd name="T21" fmla="*/ 62456 h 1635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8" h="163513">
                  <a:moveTo>
                    <a:pt x="0" y="62456"/>
                  </a:moveTo>
                  <a:lnTo>
                    <a:pt x="46691" y="62457"/>
                  </a:lnTo>
                  <a:lnTo>
                    <a:pt x="61119" y="0"/>
                  </a:lnTo>
                  <a:lnTo>
                    <a:pt x="75547" y="62457"/>
                  </a:lnTo>
                  <a:lnTo>
                    <a:pt x="122238" y="62456"/>
                  </a:lnTo>
                  <a:lnTo>
                    <a:pt x="84464" y="101056"/>
                  </a:lnTo>
                  <a:lnTo>
                    <a:pt x="98893" y="163513"/>
                  </a:lnTo>
                  <a:lnTo>
                    <a:pt x="61119" y="124912"/>
                  </a:lnTo>
                  <a:lnTo>
                    <a:pt x="23345" y="163513"/>
                  </a:lnTo>
                  <a:lnTo>
                    <a:pt x="3777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1" name="5-Point Star 40">
              <a:extLst>
                <a:ext uri="{FF2B5EF4-FFF2-40B4-BE49-F238E27FC236}">
                  <a16:creationId xmlns:a16="http://schemas.microsoft.com/office/drawing/2014/main" id="{64217A8C-22E1-04DD-199A-FAB09739C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607" y="3835189"/>
              <a:ext cx="122238" cy="163512"/>
            </a:xfrm>
            <a:custGeom>
              <a:avLst/>
              <a:gdLst>
                <a:gd name="T0" fmla="*/ 0 w 122238"/>
                <a:gd name="T1" fmla="*/ 62456 h 163512"/>
                <a:gd name="T2" fmla="*/ 46691 w 122238"/>
                <a:gd name="T3" fmla="*/ 62456 h 163512"/>
                <a:gd name="T4" fmla="*/ 61119 w 122238"/>
                <a:gd name="T5" fmla="*/ 0 h 163512"/>
                <a:gd name="T6" fmla="*/ 75547 w 122238"/>
                <a:gd name="T7" fmla="*/ 62456 h 163512"/>
                <a:gd name="T8" fmla="*/ 122238 w 122238"/>
                <a:gd name="T9" fmla="*/ 62456 h 163512"/>
                <a:gd name="T10" fmla="*/ 84464 w 122238"/>
                <a:gd name="T11" fmla="*/ 101056 h 163512"/>
                <a:gd name="T12" fmla="*/ 98893 w 122238"/>
                <a:gd name="T13" fmla="*/ 163512 h 163512"/>
                <a:gd name="T14" fmla="*/ 61119 w 122238"/>
                <a:gd name="T15" fmla="*/ 124911 h 163512"/>
                <a:gd name="T16" fmla="*/ 23345 w 122238"/>
                <a:gd name="T17" fmla="*/ 163512 h 163512"/>
                <a:gd name="T18" fmla="*/ 37774 w 122238"/>
                <a:gd name="T19" fmla="*/ 101056 h 163512"/>
                <a:gd name="T20" fmla="*/ 0 w 122238"/>
                <a:gd name="T21" fmla="*/ 62456 h 1635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8" h="163512">
                  <a:moveTo>
                    <a:pt x="0" y="62456"/>
                  </a:moveTo>
                  <a:lnTo>
                    <a:pt x="46691" y="62456"/>
                  </a:lnTo>
                  <a:lnTo>
                    <a:pt x="61119" y="0"/>
                  </a:lnTo>
                  <a:lnTo>
                    <a:pt x="75547" y="62456"/>
                  </a:lnTo>
                  <a:lnTo>
                    <a:pt x="122238" y="62456"/>
                  </a:lnTo>
                  <a:lnTo>
                    <a:pt x="84464" y="101056"/>
                  </a:lnTo>
                  <a:lnTo>
                    <a:pt x="98893" y="163512"/>
                  </a:lnTo>
                  <a:lnTo>
                    <a:pt x="61119" y="124911"/>
                  </a:lnTo>
                  <a:lnTo>
                    <a:pt x="23345" y="163512"/>
                  </a:lnTo>
                  <a:lnTo>
                    <a:pt x="3777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2" name="5-Point Star 41">
              <a:extLst>
                <a:ext uri="{FF2B5EF4-FFF2-40B4-BE49-F238E27FC236}">
                  <a16:creationId xmlns:a16="http://schemas.microsoft.com/office/drawing/2014/main" id="{94678C36-DF57-A49E-AAAD-6F4A73F2A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920" y="3682789"/>
              <a:ext cx="123825" cy="163512"/>
            </a:xfrm>
            <a:custGeom>
              <a:avLst/>
              <a:gdLst>
                <a:gd name="T0" fmla="*/ 0 w 123825"/>
                <a:gd name="T1" fmla="*/ 62456 h 163512"/>
                <a:gd name="T2" fmla="*/ 47297 w 123825"/>
                <a:gd name="T3" fmla="*/ 62456 h 163512"/>
                <a:gd name="T4" fmla="*/ 61913 w 123825"/>
                <a:gd name="T5" fmla="*/ 0 h 163512"/>
                <a:gd name="T6" fmla="*/ 76528 w 123825"/>
                <a:gd name="T7" fmla="*/ 62456 h 163512"/>
                <a:gd name="T8" fmla="*/ 123825 w 123825"/>
                <a:gd name="T9" fmla="*/ 62456 h 163512"/>
                <a:gd name="T10" fmla="*/ 85561 w 123825"/>
                <a:gd name="T11" fmla="*/ 101056 h 163512"/>
                <a:gd name="T12" fmla="*/ 100176 w 123825"/>
                <a:gd name="T13" fmla="*/ 163512 h 163512"/>
                <a:gd name="T14" fmla="*/ 61913 w 123825"/>
                <a:gd name="T15" fmla="*/ 124911 h 163512"/>
                <a:gd name="T16" fmla="*/ 23649 w 123825"/>
                <a:gd name="T17" fmla="*/ 163512 h 163512"/>
                <a:gd name="T18" fmla="*/ 38264 w 123825"/>
                <a:gd name="T19" fmla="*/ 101056 h 163512"/>
                <a:gd name="T20" fmla="*/ 0 w 123825"/>
                <a:gd name="T21" fmla="*/ 62456 h 1635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825" h="163512">
                  <a:moveTo>
                    <a:pt x="0" y="62456"/>
                  </a:moveTo>
                  <a:lnTo>
                    <a:pt x="47297" y="62456"/>
                  </a:lnTo>
                  <a:lnTo>
                    <a:pt x="61913" y="0"/>
                  </a:lnTo>
                  <a:lnTo>
                    <a:pt x="76528" y="62456"/>
                  </a:lnTo>
                  <a:lnTo>
                    <a:pt x="123825" y="62456"/>
                  </a:lnTo>
                  <a:lnTo>
                    <a:pt x="85561" y="101056"/>
                  </a:lnTo>
                  <a:lnTo>
                    <a:pt x="100176" y="163512"/>
                  </a:lnTo>
                  <a:lnTo>
                    <a:pt x="61913" y="124911"/>
                  </a:lnTo>
                  <a:lnTo>
                    <a:pt x="23649" y="163512"/>
                  </a:lnTo>
                  <a:lnTo>
                    <a:pt x="3826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3" name="5-Point Star 42">
              <a:extLst>
                <a:ext uri="{FF2B5EF4-FFF2-40B4-BE49-F238E27FC236}">
                  <a16:creationId xmlns:a16="http://schemas.microsoft.com/office/drawing/2014/main" id="{1C0567EB-71E3-4AD1-5EAD-B98D2A3B3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370" y="3692314"/>
              <a:ext cx="122237" cy="165100"/>
            </a:xfrm>
            <a:custGeom>
              <a:avLst/>
              <a:gdLst>
                <a:gd name="T0" fmla="*/ 0 w 122237"/>
                <a:gd name="T1" fmla="*/ 63062 h 165100"/>
                <a:gd name="T2" fmla="*/ 46691 w 122237"/>
                <a:gd name="T3" fmla="*/ 63063 h 165100"/>
                <a:gd name="T4" fmla="*/ 61119 w 122237"/>
                <a:gd name="T5" fmla="*/ 0 h 165100"/>
                <a:gd name="T6" fmla="*/ 75546 w 122237"/>
                <a:gd name="T7" fmla="*/ 63063 h 165100"/>
                <a:gd name="T8" fmla="*/ 122237 w 122237"/>
                <a:gd name="T9" fmla="*/ 63062 h 165100"/>
                <a:gd name="T10" fmla="*/ 84463 w 122237"/>
                <a:gd name="T11" fmla="*/ 102037 h 165100"/>
                <a:gd name="T12" fmla="*/ 98892 w 122237"/>
                <a:gd name="T13" fmla="*/ 165100 h 165100"/>
                <a:gd name="T14" fmla="*/ 61119 w 122237"/>
                <a:gd name="T15" fmla="*/ 126124 h 165100"/>
                <a:gd name="T16" fmla="*/ 23345 w 122237"/>
                <a:gd name="T17" fmla="*/ 165100 h 165100"/>
                <a:gd name="T18" fmla="*/ 37774 w 122237"/>
                <a:gd name="T19" fmla="*/ 102037 h 165100"/>
                <a:gd name="T20" fmla="*/ 0 w 122237"/>
                <a:gd name="T21" fmla="*/ 63062 h 165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7" h="165100">
                  <a:moveTo>
                    <a:pt x="0" y="63062"/>
                  </a:moveTo>
                  <a:lnTo>
                    <a:pt x="46691" y="63063"/>
                  </a:lnTo>
                  <a:lnTo>
                    <a:pt x="61119" y="0"/>
                  </a:lnTo>
                  <a:lnTo>
                    <a:pt x="75546" y="63063"/>
                  </a:lnTo>
                  <a:lnTo>
                    <a:pt x="122237" y="63062"/>
                  </a:lnTo>
                  <a:lnTo>
                    <a:pt x="84463" y="102037"/>
                  </a:lnTo>
                  <a:lnTo>
                    <a:pt x="98892" y="165100"/>
                  </a:lnTo>
                  <a:lnTo>
                    <a:pt x="61119" y="126124"/>
                  </a:lnTo>
                  <a:lnTo>
                    <a:pt x="23345" y="165100"/>
                  </a:lnTo>
                  <a:lnTo>
                    <a:pt x="37774" y="102037"/>
                  </a:lnTo>
                  <a:lnTo>
                    <a:pt x="0" y="6306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4" name="5-Point Star 43">
              <a:extLst>
                <a:ext uri="{FF2B5EF4-FFF2-40B4-BE49-F238E27FC236}">
                  <a16:creationId xmlns:a16="http://schemas.microsoft.com/office/drawing/2014/main" id="{8ADBE870-C90A-3E55-F12A-09132840F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782" y="3681201"/>
              <a:ext cx="122238" cy="163513"/>
            </a:xfrm>
            <a:custGeom>
              <a:avLst/>
              <a:gdLst>
                <a:gd name="T0" fmla="*/ 0 w 122238"/>
                <a:gd name="T1" fmla="*/ 62456 h 163513"/>
                <a:gd name="T2" fmla="*/ 46691 w 122238"/>
                <a:gd name="T3" fmla="*/ 62457 h 163513"/>
                <a:gd name="T4" fmla="*/ 61119 w 122238"/>
                <a:gd name="T5" fmla="*/ 0 h 163513"/>
                <a:gd name="T6" fmla="*/ 75547 w 122238"/>
                <a:gd name="T7" fmla="*/ 62457 h 163513"/>
                <a:gd name="T8" fmla="*/ 122238 w 122238"/>
                <a:gd name="T9" fmla="*/ 62456 h 163513"/>
                <a:gd name="T10" fmla="*/ 84464 w 122238"/>
                <a:gd name="T11" fmla="*/ 101056 h 163513"/>
                <a:gd name="T12" fmla="*/ 98893 w 122238"/>
                <a:gd name="T13" fmla="*/ 163513 h 163513"/>
                <a:gd name="T14" fmla="*/ 61119 w 122238"/>
                <a:gd name="T15" fmla="*/ 124912 h 163513"/>
                <a:gd name="T16" fmla="*/ 23345 w 122238"/>
                <a:gd name="T17" fmla="*/ 163513 h 163513"/>
                <a:gd name="T18" fmla="*/ 37774 w 122238"/>
                <a:gd name="T19" fmla="*/ 101056 h 163513"/>
                <a:gd name="T20" fmla="*/ 0 w 122238"/>
                <a:gd name="T21" fmla="*/ 62456 h 1635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238" h="163513">
                  <a:moveTo>
                    <a:pt x="0" y="62456"/>
                  </a:moveTo>
                  <a:lnTo>
                    <a:pt x="46691" y="62457"/>
                  </a:lnTo>
                  <a:lnTo>
                    <a:pt x="61119" y="0"/>
                  </a:lnTo>
                  <a:lnTo>
                    <a:pt x="75547" y="62457"/>
                  </a:lnTo>
                  <a:lnTo>
                    <a:pt x="122238" y="62456"/>
                  </a:lnTo>
                  <a:lnTo>
                    <a:pt x="84464" y="101056"/>
                  </a:lnTo>
                  <a:lnTo>
                    <a:pt x="98893" y="163513"/>
                  </a:lnTo>
                  <a:lnTo>
                    <a:pt x="61119" y="124912"/>
                  </a:lnTo>
                  <a:lnTo>
                    <a:pt x="23345" y="163513"/>
                  </a:lnTo>
                  <a:lnTo>
                    <a:pt x="37774" y="101056"/>
                  </a:lnTo>
                  <a:lnTo>
                    <a:pt x="0" y="6245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ru-RU">
                <a:latin typeface="Georgia" panose="02040502050405020303" pitchFamily="18" charset="0"/>
              </a:endParaRPr>
            </a:p>
          </p:txBody>
        </p:sp>
        <p:sp>
          <p:nvSpPr>
            <p:cNvPr id="135" name="TextBox 44">
              <a:extLst>
                <a:ext uri="{FF2B5EF4-FFF2-40B4-BE49-F238E27FC236}">
                  <a16:creationId xmlns:a16="http://schemas.microsoft.com/office/drawing/2014/main" id="{A8E29D57-A47D-88C8-A7F8-89613A3E4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3495" y="3368464"/>
              <a:ext cx="15023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00206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STAR BES II</a:t>
              </a:r>
              <a:endParaRPr kumimoji="0" lang="ru-RU" sz="1600" b="1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6" name="TextBox 21">
              <a:extLst>
                <a:ext uri="{FF2B5EF4-FFF2-40B4-BE49-F238E27FC236}">
                  <a16:creationId xmlns:a16="http://schemas.microsoft.com/office/drawing/2014/main" id="{B5756F48-3A9C-266E-8181-5BF134E2D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55396" y="2597725"/>
              <a:ext cx="35910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ru-RU" sz="1800" b="1" dirty="0">
                  <a:solidFill>
                    <a:schemeClr val="tx1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Частота столкновений</a:t>
              </a:r>
              <a:r>
                <a:rPr kumimoji="0" lang="en-US" sz="1800" b="1" dirty="0">
                  <a:solidFill>
                    <a:schemeClr val="tx1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[</a:t>
              </a:r>
              <a:r>
                <a:rPr kumimoji="0" lang="ru-RU" sz="1800" b="1" dirty="0">
                  <a:solidFill>
                    <a:schemeClr val="tx1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Гц</a:t>
              </a:r>
              <a:r>
                <a:rPr kumimoji="0" lang="en-US" sz="1800" b="1" dirty="0">
                  <a:solidFill>
                    <a:schemeClr val="tx1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]</a:t>
              </a:r>
              <a:endParaRPr kumimoji="0" lang="ru-RU" sz="1800" b="1" dirty="0">
                <a:solidFill>
                  <a:schemeClr val="tx1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37" name="Группа 136">
              <a:extLst>
                <a:ext uri="{FF2B5EF4-FFF2-40B4-BE49-F238E27FC236}">
                  <a16:creationId xmlns:a16="http://schemas.microsoft.com/office/drawing/2014/main" id="{E93454EF-0A4D-2794-9354-A1A37C1096BA}"/>
                </a:ext>
              </a:extLst>
            </p:cNvPr>
            <p:cNvGrpSpPr/>
            <p:nvPr/>
          </p:nvGrpSpPr>
          <p:grpSpPr>
            <a:xfrm>
              <a:off x="2603938" y="5945477"/>
              <a:ext cx="4596226" cy="338554"/>
              <a:chOff x="2611231" y="5702801"/>
              <a:chExt cx="4596226" cy="338554"/>
            </a:xfrm>
          </p:grpSpPr>
          <p:sp>
            <p:nvSpPr>
              <p:cNvPr id="163" name="TextBox 46">
                <a:extLst>
                  <a:ext uri="{FF2B5EF4-FFF2-40B4-BE49-F238E27FC236}">
                    <a16:creationId xmlns:a16="http://schemas.microsoft.com/office/drawing/2014/main" id="{376027F2-7B19-3917-1E94-87F11ACE0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1231" y="5702801"/>
                <a:ext cx="45962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3000"/>
                  </a:lnSpc>
                  <a:spcAft>
                    <a:spcPts val="142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kumimoji="1" sz="32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SimSun" panose="02010600030101010101" pitchFamily="2" charset="-122"/>
                  </a:defRPr>
                </a:lvl1pPr>
                <a:lvl2pPr marL="742950" indent="-285750">
                  <a:lnSpc>
                    <a:spcPct val="93000"/>
                  </a:lnSpc>
                  <a:spcAft>
                    <a:spcPts val="113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kumimoji="1" sz="28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2pPr>
                <a:lvl3pPr marL="1143000" indent="-228600">
                  <a:lnSpc>
                    <a:spcPct val="93000"/>
                  </a:lnSpc>
                  <a:spcAft>
                    <a:spcPts val="85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•"/>
                  <a:defRPr kumimoji="1" sz="24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3pPr>
                <a:lvl4pPr marL="1600200" indent="-228600"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–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4pPr>
                <a:lvl5pPr marL="2057400" indent="-228600">
                  <a:lnSpc>
                    <a:spcPct val="93000"/>
                  </a:lnSpc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288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Char char="»"/>
                  <a:defRPr kumimoji="1" sz="2000">
                    <a:solidFill>
                      <a:srgbClr val="00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SimSun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ru-RU" sz="16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Энергия столкновений в СЦМ</a:t>
                </a:r>
                <a:r>
                  <a:rPr kumimoji="0" lang="en-US" sz="16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√S   [</a:t>
                </a:r>
                <a:r>
                  <a:rPr kumimoji="0" lang="ru-RU" sz="16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ГэВ</a:t>
                </a:r>
                <a:r>
                  <a:rPr kumimoji="0" lang="en-US" sz="1600" b="1" dirty="0">
                    <a:solidFill>
                      <a:schemeClr val="tx1"/>
                    </a:solidFill>
                    <a:latin typeface="Georgia" panose="02040502050405020303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]</a:t>
                </a:r>
                <a:endParaRPr kumimoji="0" lang="ru-RU" sz="1600" b="1" dirty="0">
                  <a:solidFill>
                    <a:schemeClr val="tx1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64" name="Straight Connector 28">
                <a:extLst>
                  <a:ext uri="{FF2B5EF4-FFF2-40B4-BE49-F238E27FC236}">
                    <a16:creationId xmlns:a16="http://schemas.microsoft.com/office/drawing/2014/main" id="{1482EDA8-EE94-6448-FD6D-FEAF9734248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444208" y="5762625"/>
                <a:ext cx="1356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8" name="Straight Connector 49">
              <a:extLst>
                <a:ext uri="{FF2B5EF4-FFF2-40B4-BE49-F238E27FC236}">
                  <a16:creationId xmlns:a16="http://schemas.microsoft.com/office/drawing/2014/main" id="{405F1958-EB56-5547-73AA-6C7374B8277A}"/>
                </a:ext>
              </a:extLst>
            </p:cNvPr>
            <p:cNvCxnSpPr>
              <a:cxnSpLocks noChangeShapeType="1"/>
              <a:endCxn id="114" idx="2"/>
            </p:cNvCxnSpPr>
            <p:nvPr/>
          </p:nvCxnSpPr>
          <p:spPr bwMode="auto">
            <a:xfrm flipV="1">
              <a:off x="4705995" y="4390814"/>
              <a:ext cx="1435100" cy="6350"/>
            </a:xfrm>
            <a:prstGeom prst="line">
              <a:avLst/>
            </a:prstGeom>
            <a:noFill/>
            <a:ln w="19050">
              <a:solidFill>
                <a:srgbClr val="703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9" name="Straight Connector 56">
              <a:extLst>
                <a:ext uri="{FF2B5EF4-FFF2-40B4-BE49-F238E27FC236}">
                  <a16:creationId xmlns:a16="http://schemas.microsoft.com/office/drawing/2014/main" id="{144A2831-4026-4CAD-1961-43B349AB1ABA}"/>
                </a:ext>
              </a:extLst>
            </p:cNvPr>
            <p:cNvCxnSpPr/>
            <p:nvPr/>
          </p:nvCxnSpPr>
          <p:spPr>
            <a:xfrm>
              <a:off x="3842655" y="3728694"/>
              <a:ext cx="595892" cy="9584"/>
            </a:xfrm>
            <a:prstGeom prst="line">
              <a:avLst/>
            </a:prstGeom>
            <a:ln w="19050">
              <a:solidFill>
                <a:srgbClr val="4F6228"/>
              </a:solidFill>
            </a:ln>
            <a:scene3d>
              <a:camera prst="orthographicFront">
                <a:rot lat="0" lon="0" rev="6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60">
              <a:extLst>
                <a:ext uri="{FF2B5EF4-FFF2-40B4-BE49-F238E27FC236}">
                  <a16:creationId xmlns:a16="http://schemas.microsoft.com/office/drawing/2014/main" id="{58710BD6-AC31-C71C-3BBC-9AF6B88BCE87}"/>
                </a:ext>
              </a:extLst>
            </p:cNvPr>
            <p:cNvCxnSpPr>
              <a:cxnSpLocks noChangeShapeType="1"/>
              <a:stCxn id="119" idx="3"/>
              <a:endCxn id="122" idx="3"/>
            </p:cNvCxnSpPr>
            <p:nvPr/>
          </p:nvCxnSpPr>
          <p:spPr bwMode="auto">
            <a:xfrm flipV="1">
              <a:off x="3170882" y="1345989"/>
              <a:ext cx="1312863" cy="3175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1" name="Straight Connector 62">
              <a:extLst>
                <a:ext uri="{FF2B5EF4-FFF2-40B4-BE49-F238E27FC236}">
                  <a16:creationId xmlns:a16="http://schemas.microsoft.com/office/drawing/2014/main" id="{A6370A2E-6E97-5584-FFA7-93148C9F6802}"/>
                </a:ext>
              </a:extLst>
            </p:cNvPr>
            <p:cNvCxnSpPr/>
            <p:nvPr/>
          </p:nvCxnSpPr>
          <p:spPr>
            <a:xfrm>
              <a:off x="3090741" y="2880339"/>
              <a:ext cx="599352" cy="9989"/>
            </a:xfrm>
            <a:prstGeom prst="line">
              <a:avLst/>
            </a:prstGeom>
            <a:ln w="19050">
              <a:solidFill>
                <a:srgbClr val="000090"/>
              </a:solidFill>
            </a:ln>
            <a:scene3d>
              <a:camera prst="orthographicFront">
                <a:rot lat="0" lon="0" rev="3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64">
              <a:extLst>
                <a:ext uri="{FF2B5EF4-FFF2-40B4-BE49-F238E27FC236}">
                  <a16:creationId xmlns:a16="http://schemas.microsoft.com/office/drawing/2014/main" id="{0EED0CF6-3DDC-1B4B-7993-43F1FB1F52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45882" y="3763751"/>
              <a:ext cx="1289050" cy="635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66">
              <a:extLst>
                <a:ext uri="{FF2B5EF4-FFF2-40B4-BE49-F238E27FC236}">
                  <a16:creationId xmlns:a16="http://schemas.microsoft.com/office/drawing/2014/main" id="{AEAD892A-050B-95B7-50E2-29140817A80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83882" y="3938376"/>
              <a:ext cx="352425" cy="220663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Straight Connector 67">
              <a:extLst>
                <a:ext uri="{FF2B5EF4-FFF2-40B4-BE49-F238E27FC236}">
                  <a16:creationId xmlns:a16="http://schemas.microsoft.com/office/drawing/2014/main" id="{FD489F11-B70B-C4F3-9D43-533E3C73D315}"/>
                </a:ext>
              </a:extLst>
            </p:cNvPr>
            <p:cNvCxnSpPr>
              <a:cxnSpLocks noChangeShapeType="1"/>
              <a:stCxn id="130" idx="2"/>
            </p:cNvCxnSpPr>
            <p:nvPr/>
          </p:nvCxnSpPr>
          <p:spPr bwMode="auto">
            <a:xfrm flipV="1">
              <a:off x="4998095" y="4552739"/>
              <a:ext cx="174625" cy="47307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5" name="Straight Connector 68">
              <a:extLst>
                <a:ext uri="{FF2B5EF4-FFF2-40B4-BE49-F238E27FC236}">
                  <a16:creationId xmlns:a16="http://schemas.microsoft.com/office/drawing/2014/main" id="{4826708D-5FE0-5598-4D73-EC13DFCD9E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93357" y="4165389"/>
              <a:ext cx="382588" cy="36512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Straight Connector 69">
              <a:extLst>
                <a:ext uri="{FF2B5EF4-FFF2-40B4-BE49-F238E27FC236}">
                  <a16:creationId xmlns:a16="http://schemas.microsoft.com/office/drawing/2014/main" id="{22757AB6-DB6C-39F8-E897-14C048FB3B28}"/>
                </a:ext>
              </a:extLst>
            </p:cNvPr>
            <p:cNvCxnSpPr>
              <a:cxnSpLocks noChangeShapeType="1"/>
              <a:stCxn id="131" idx="4"/>
            </p:cNvCxnSpPr>
            <p:nvPr/>
          </p:nvCxnSpPr>
          <p:spPr bwMode="auto">
            <a:xfrm flipV="1">
              <a:off x="6045845" y="3774864"/>
              <a:ext cx="296862" cy="122237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Straight Connector 80">
              <a:extLst>
                <a:ext uri="{FF2B5EF4-FFF2-40B4-BE49-F238E27FC236}">
                  <a16:creationId xmlns:a16="http://schemas.microsoft.com/office/drawing/2014/main" id="{F5256EAD-1985-79D5-96B3-7E7E61E607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80670" y="3208126"/>
              <a:ext cx="257175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Straight Connector 86">
              <a:extLst>
                <a:ext uri="{FF2B5EF4-FFF2-40B4-BE49-F238E27FC236}">
                  <a16:creationId xmlns:a16="http://schemas.microsoft.com/office/drawing/2014/main" id="{1237E01D-0245-FDBC-B5FA-1EE279B02E2A}"/>
                </a:ext>
              </a:extLst>
            </p:cNvPr>
            <p:cNvCxnSpPr>
              <a:cxnSpLocks noChangeShapeType="1"/>
              <a:stCxn id="103" idx="6"/>
            </p:cNvCxnSpPr>
            <p:nvPr/>
          </p:nvCxnSpPr>
          <p:spPr bwMode="auto">
            <a:xfrm>
              <a:off x="5102870" y="3219239"/>
              <a:ext cx="104775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" name="Straight Connector 92">
              <a:extLst>
                <a:ext uri="{FF2B5EF4-FFF2-40B4-BE49-F238E27FC236}">
                  <a16:creationId xmlns:a16="http://schemas.microsoft.com/office/drawing/2014/main" id="{EEB0DB9B-F74B-7415-416E-5429D6ED08DF}"/>
                </a:ext>
              </a:extLst>
            </p:cNvPr>
            <p:cNvCxnSpPr>
              <a:cxnSpLocks noChangeShapeType="1"/>
              <a:stCxn id="102" idx="7"/>
            </p:cNvCxnSpPr>
            <p:nvPr/>
          </p:nvCxnSpPr>
          <p:spPr bwMode="auto">
            <a:xfrm flipV="1">
              <a:off x="4782195" y="3208126"/>
              <a:ext cx="239712" cy="150813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Straight Connector 94">
              <a:extLst>
                <a:ext uri="{FF2B5EF4-FFF2-40B4-BE49-F238E27FC236}">
                  <a16:creationId xmlns:a16="http://schemas.microsoft.com/office/drawing/2014/main" id="{03B92DAA-77AA-B9E2-C8FE-3191ABE4F5D2}"/>
                </a:ext>
              </a:extLst>
            </p:cNvPr>
            <p:cNvCxnSpPr>
              <a:cxnSpLocks noChangeShapeType="1"/>
              <a:stCxn id="101" idx="7"/>
              <a:endCxn id="102" idx="3"/>
            </p:cNvCxnSpPr>
            <p:nvPr/>
          </p:nvCxnSpPr>
          <p:spPr bwMode="auto">
            <a:xfrm flipV="1">
              <a:off x="4421832" y="3439901"/>
              <a:ext cx="279400" cy="366713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Straight Connector 96">
              <a:extLst>
                <a:ext uri="{FF2B5EF4-FFF2-40B4-BE49-F238E27FC236}">
                  <a16:creationId xmlns:a16="http://schemas.microsoft.com/office/drawing/2014/main" id="{5CD9ACBC-3932-A2FC-1A62-BD9751FACDF5}"/>
                </a:ext>
              </a:extLst>
            </p:cNvPr>
            <p:cNvCxnSpPr>
              <a:cxnSpLocks noChangeShapeType="1"/>
              <a:stCxn id="100" idx="7"/>
              <a:endCxn id="101" idx="7"/>
            </p:cNvCxnSpPr>
            <p:nvPr/>
          </p:nvCxnSpPr>
          <p:spPr bwMode="auto">
            <a:xfrm flipV="1">
              <a:off x="4253557" y="3806614"/>
              <a:ext cx="168275" cy="25082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Straight Connector 99">
              <a:extLst>
                <a:ext uri="{FF2B5EF4-FFF2-40B4-BE49-F238E27FC236}">
                  <a16:creationId xmlns:a16="http://schemas.microsoft.com/office/drawing/2014/main" id="{071C3867-7E5D-323D-A3E3-9A09292B244D}"/>
                </a:ext>
              </a:extLst>
            </p:cNvPr>
            <p:cNvCxnSpPr>
              <a:cxnSpLocks noChangeShapeType="1"/>
              <a:endCxn id="100" idx="7"/>
            </p:cNvCxnSpPr>
            <p:nvPr/>
          </p:nvCxnSpPr>
          <p:spPr bwMode="auto">
            <a:xfrm flipV="1">
              <a:off x="4037657" y="4057439"/>
              <a:ext cx="215900" cy="42386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" name="Flowchart: Connector 18458">
              <a:extLst>
                <a:ext uri="{FF2B5EF4-FFF2-40B4-BE49-F238E27FC236}">
                  <a16:creationId xmlns:a16="http://schemas.microsoft.com/office/drawing/2014/main" id="{036521B3-D0CC-A822-759D-1E9E6646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657" y="2776326"/>
              <a:ext cx="114300" cy="114300"/>
            </a:xfrm>
            <a:prstGeom prst="flowChartConnector">
              <a:avLst/>
            </a:prstGeom>
            <a:noFill/>
            <a:ln w="25400">
              <a:solidFill>
                <a:srgbClr val="FF35E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54" name="Flowchart: Connector 104">
              <a:extLst>
                <a:ext uri="{FF2B5EF4-FFF2-40B4-BE49-F238E27FC236}">
                  <a16:creationId xmlns:a16="http://schemas.microsoft.com/office/drawing/2014/main" id="{CB6FCC2E-BE75-BF23-F29F-51B689849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432" y="2787439"/>
              <a:ext cx="114300" cy="114300"/>
            </a:xfrm>
            <a:prstGeom prst="flowChartConnector">
              <a:avLst/>
            </a:prstGeom>
            <a:noFill/>
            <a:ln w="25400">
              <a:solidFill>
                <a:srgbClr val="FF35E2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55" name="Flowchart: Connector 105">
              <a:extLst>
                <a:ext uri="{FF2B5EF4-FFF2-40B4-BE49-F238E27FC236}">
                  <a16:creationId xmlns:a16="http://schemas.microsoft.com/office/drawing/2014/main" id="{20BCC4A2-C0B7-F87C-BCA2-A8D9B5ED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070" y="2541376"/>
              <a:ext cx="114300" cy="114300"/>
            </a:xfrm>
            <a:prstGeom prst="flowChartConnector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56" name="Flowchart: Connector 106">
              <a:extLst>
                <a:ext uri="{FF2B5EF4-FFF2-40B4-BE49-F238E27FC236}">
                  <a16:creationId xmlns:a16="http://schemas.microsoft.com/office/drawing/2014/main" id="{8BE5D210-E69D-70FF-3839-6D0742527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1432" y="2549314"/>
              <a:ext cx="114300" cy="114300"/>
            </a:xfrm>
            <a:prstGeom prst="flowChartConnector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57" name="Straight Connector 108">
              <a:extLst>
                <a:ext uri="{FF2B5EF4-FFF2-40B4-BE49-F238E27FC236}">
                  <a16:creationId xmlns:a16="http://schemas.microsoft.com/office/drawing/2014/main" id="{FD18614D-D500-C505-7986-3AECD508833A}"/>
                </a:ext>
              </a:extLst>
            </p:cNvPr>
            <p:cNvCxnSpPr>
              <a:stCxn id="153" idx="6"/>
              <a:endCxn id="154" idx="2"/>
            </p:cNvCxnSpPr>
            <p:nvPr/>
          </p:nvCxnSpPr>
          <p:spPr>
            <a:xfrm>
              <a:off x="3135359" y="2833716"/>
              <a:ext cx="625836" cy="10307"/>
            </a:xfrm>
            <a:prstGeom prst="line">
              <a:avLst/>
            </a:prstGeom>
            <a:ln w="22225">
              <a:solidFill>
                <a:srgbClr val="FF35E2"/>
              </a:solidFill>
            </a:ln>
            <a:scene3d>
              <a:camera prst="orthographicFront">
                <a:rot lat="0" lon="0" rev="3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10">
              <a:extLst>
                <a:ext uri="{FF2B5EF4-FFF2-40B4-BE49-F238E27FC236}">
                  <a16:creationId xmlns:a16="http://schemas.microsoft.com/office/drawing/2014/main" id="{39486E3B-62AB-F9B9-7A5C-ED94425223F8}"/>
                </a:ext>
              </a:extLst>
            </p:cNvPr>
            <p:cNvCxnSpPr/>
            <p:nvPr/>
          </p:nvCxnSpPr>
          <p:spPr>
            <a:xfrm>
              <a:off x="3147787" y="2593458"/>
              <a:ext cx="600758" cy="21792"/>
            </a:xfrm>
            <a:prstGeom prst="line">
              <a:avLst/>
            </a:prstGeom>
            <a:ln w="22225">
              <a:solidFill>
                <a:srgbClr val="FF0000"/>
              </a:solidFill>
            </a:ln>
            <a:scene3d>
              <a:camera prst="orthographicFront">
                <a:rot lat="0" lon="0" rev="9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13">
              <a:extLst>
                <a:ext uri="{FF2B5EF4-FFF2-40B4-BE49-F238E27FC236}">
                  <a16:creationId xmlns:a16="http://schemas.microsoft.com/office/drawing/2014/main" id="{C9657976-8029-38A6-AA48-44677F80D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920" y="2603289"/>
              <a:ext cx="17267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FF35E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NICA/BM@N I</a:t>
              </a:r>
              <a:endParaRPr kumimoji="0" lang="ru-RU" sz="1600" b="1">
                <a:solidFill>
                  <a:srgbClr val="FF35E2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TextBox 114">
              <a:extLst>
                <a:ext uri="{FF2B5EF4-FFF2-40B4-BE49-F238E27FC236}">
                  <a16:creationId xmlns:a16="http://schemas.microsoft.com/office/drawing/2014/main" id="{DF9D54F6-4F21-675A-F422-434CD382E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670" y="2146089"/>
              <a:ext cx="18181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32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SimSun" panose="02010600030101010101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kumimoji="1"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kumimoji="1"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SimSun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1">
                  <a:solidFill>
                    <a:srgbClr val="FF0000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NICA/BM@N II</a:t>
              </a:r>
              <a:endParaRPr kumimoji="0" lang="ru-RU" sz="1600" b="1">
                <a:solidFill>
                  <a:srgbClr val="FF00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61" name="Straight Connector 71">
              <a:extLst>
                <a:ext uri="{FF2B5EF4-FFF2-40B4-BE49-F238E27FC236}">
                  <a16:creationId xmlns:a16="http://schemas.microsoft.com/office/drawing/2014/main" id="{A8319121-3997-1BFA-49BD-27D5E3A7BF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86920" y="1349164"/>
              <a:ext cx="676275" cy="3175"/>
            </a:xfrm>
            <a:prstGeom prst="line">
              <a:avLst/>
            </a:prstGeom>
            <a:noFill/>
            <a:ln w="19050">
              <a:solidFill>
                <a:srgbClr val="A6A6A6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2" name="Rectangle 70">
              <a:extLst>
                <a:ext uri="{FF2B5EF4-FFF2-40B4-BE49-F238E27FC236}">
                  <a16:creationId xmlns:a16="http://schemas.microsoft.com/office/drawing/2014/main" id="{208BB63E-7FF5-08C8-5E7F-5E668A9B2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445" y="955464"/>
              <a:ext cx="2071687" cy="4633912"/>
            </a:xfrm>
            <a:prstGeom prst="rect">
              <a:avLst/>
            </a:prstGeom>
            <a:solidFill>
              <a:srgbClr val="9C9CDF">
                <a:alpha val="23137"/>
              </a:srgbClr>
            </a:soli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>
                <a:defRPr/>
              </a:pPr>
              <a:endParaRPr lang="en-US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  <a:p>
              <a:pPr algn="ctr">
                <a:defRPr/>
              </a:pPr>
              <a:r>
                <a:rPr lang="en-US" dirty="0">
                  <a:solidFill>
                    <a:srgbClr val="000090"/>
                  </a:solidFill>
                  <a:latin typeface="Georgia" panose="02040502050405020303" pitchFamily="18" charset="0"/>
                </a:rPr>
                <a:t> </a:t>
              </a:r>
              <a:r>
                <a:rPr lang="ru-RU" i="1" dirty="0">
                  <a:solidFill>
                    <a:srgbClr val="000090"/>
                  </a:solidFill>
                  <a:latin typeface="Georgia" panose="02040502050405020303" pitchFamily="18" charset="0"/>
                </a:rPr>
                <a:t>Область максимальной барионной плотности</a:t>
              </a:r>
              <a:endParaRPr lang="en-US" i="1" dirty="0">
                <a:solidFill>
                  <a:srgbClr val="00009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C9930B1C-D1C4-5B86-803E-635386E36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689" y="997710"/>
            <a:ext cx="2875295" cy="206210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32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SimSun" panose="02010600030101010101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kumimoji="1"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kumimoji="1"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i="1" dirty="0">
                <a:solidFill>
                  <a:schemeClr val="bg1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NICA/MPD </a:t>
            </a:r>
            <a:r>
              <a:rPr kumimoji="0" lang="ru-RU" sz="1600" i="1" dirty="0">
                <a:solidFill>
                  <a:schemeClr val="bg1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обеспечит наиболее точные результаты, благодаря исследованиям всей области фазового пространства в наиболее интересном диапазоне энергий</a:t>
            </a:r>
            <a:endParaRPr kumimoji="0" lang="en-US" sz="1600" i="1" dirty="0">
              <a:solidFill>
                <a:schemeClr val="bg1"/>
              </a:solidFill>
              <a:latin typeface="Georgia" panose="02040502050405020303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66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Прикладные Исследования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FDDAE10-CDF9-4816-1DDA-C244C5E88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7"/>
          <a:stretch/>
        </p:blipFill>
        <p:spPr>
          <a:xfrm>
            <a:off x="1079528" y="899999"/>
            <a:ext cx="10032936" cy="4778326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9A323426-149E-9408-72BC-2FB930316E54}"/>
              </a:ext>
            </a:extLst>
          </p:cNvPr>
          <p:cNvSpPr/>
          <p:nvPr/>
        </p:nvSpPr>
        <p:spPr>
          <a:xfrm>
            <a:off x="1079528" y="5678325"/>
            <a:ext cx="10032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исследования электроники (без корпуса) 3,2 МэВ/н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исследования электроники (в корпусе), радиобиология 150-350 МэВ/н</a:t>
            </a:r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06475CCD-E10B-3D48-8CB7-638C568099DD}"/>
              </a:ext>
            </a:extLst>
          </p:cNvPr>
          <p:cNvSpPr/>
          <p:nvPr/>
        </p:nvSpPr>
        <p:spPr>
          <a:xfrm>
            <a:off x="3486302" y="3353301"/>
            <a:ext cx="1430755" cy="3215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BADC07DD-83BC-72A5-B8E8-A29A122C0A80}"/>
              </a:ext>
            </a:extLst>
          </p:cNvPr>
          <p:cNvSpPr/>
          <p:nvPr/>
        </p:nvSpPr>
        <p:spPr>
          <a:xfrm>
            <a:off x="3060312" y="4290786"/>
            <a:ext cx="207612" cy="55556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Краткая История Ускорителей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AAEF72-A061-AFBA-EF26-D059CE3F7F13}"/>
                  </a:ext>
                </a:extLst>
              </p:cNvPr>
              <p:cNvSpPr txBox="1"/>
              <p:nvPr/>
            </p:nvSpPr>
            <p:spPr>
              <a:xfrm>
                <a:off x="335994" y="897039"/>
                <a:ext cx="11520004" cy="5516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1895: Рентген открывает Х-лучи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1897: Дж. Дж. Томсон открывает электрон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1905: Теория относительности Эйнштейна. Теория кванта света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1907: Теория синхротронного излучения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1911: Резерфорд открывает атомное ядро с помощью альфа-частиц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1920: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Грейнахер</a:t>
                </a:r>
                <a:r>
                  <a:rPr lang="ru-RU" sz="2200" dirty="0">
                    <a:latin typeface="Georgia" panose="02040502050405020303" pitchFamily="18" charset="0"/>
                  </a:rPr>
                  <a:t> создает первый каскадный генератор на ≈100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кВ</a:t>
                </a:r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1924: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Исинг</a:t>
                </a:r>
                <a:r>
                  <a:rPr lang="ru-RU" sz="2200" dirty="0">
                    <a:latin typeface="Georgia" panose="02040502050405020303" pitchFamily="18" charset="0"/>
                  </a:rPr>
                  <a:t> выдвигает первую концепцию ускорения с помощью повторяющегося прохода разности потенциалов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1927: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Видероэ</a:t>
                </a:r>
                <a:r>
                  <a:rPr lang="ru-RU" sz="2200" dirty="0">
                    <a:latin typeface="Georgia" panose="02040502050405020303" pitchFamily="18" charset="0"/>
                  </a:rPr>
                  <a:t> создает первые линейный ускоритель. Ускорение </a:t>
                </a:r>
                <a:r>
                  <a:rPr lang="en-US" sz="2200" dirty="0">
                    <a:latin typeface="Georgia" panose="02040502050405020303" pitchFamily="18" charset="0"/>
                  </a:rPr>
                  <a:t>N</a:t>
                </a:r>
                <a:r>
                  <a:rPr lang="ru-RU" sz="2200" dirty="0">
                    <a:latin typeface="Georgia" panose="02040502050405020303" pitchFamily="18" charset="0"/>
                  </a:rPr>
                  <a:t>а и</a:t>
                </a:r>
                <a:r>
                  <a:rPr lang="en-US" sz="2200" dirty="0">
                    <a:latin typeface="Georgia" panose="02040502050405020303" pitchFamily="18" charset="0"/>
                  </a:rPr>
                  <a:t> K</a:t>
                </a:r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1928: Дирак предсказывает существование антиматерии (позитрона)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1931: Ван де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Грааф</a:t>
                </a:r>
                <a:r>
                  <a:rPr lang="ru-RU" sz="2200" dirty="0">
                    <a:latin typeface="Georgia" panose="02040502050405020303" pitchFamily="18" charset="0"/>
                  </a:rPr>
                  <a:t> создает первый высоковольтный генератор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1932: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Кокфорт</a:t>
                </a:r>
                <a:r>
                  <a:rPr lang="ru-RU" sz="2200" dirty="0">
                    <a:latin typeface="Georgia" panose="02040502050405020303" pitchFamily="18" charset="0"/>
                  </a:rPr>
                  <a:t> и </a:t>
                </a:r>
                <a:r>
                  <a:rPr lang="ru-RU" sz="2200" dirty="0" err="1">
                    <a:latin typeface="Georgia" panose="02040502050405020303" pitchFamily="18" charset="0"/>
                  </a:rPr>
                  <a:t>Уолтон</a:t>
                </a:r>
                <a:r>
                  <a:rPr lang="ru-RU" sz="2200" dirty="0">
                    <a:latin typeface="Georgia" panose="02040502050405020303" pitchFamily="18" charset="0"/>
                  </a:rPr>
                  <a:t> создают первый ускоритель «высоких энергий». </a:t>
                </a:r>
                <a:r>
                  <a:rPr lang="ru-RU" sz="2200" dirty="0" err="1">
                    <a:latin typeface="Georgia" panose="02040502050405020303" pitchFamily="18" charset="0"/>
                  </a:rPr>
                  <a:t>Превая</a:t>
                </a:r>
                <a:r>
                  <a:rPr lang="ru-RU" sz="2200" dirty="0">
                    <a:latin typeface="Georgia" panose="02040502050405020303" pitchFamily="18" charset="0"/>
                  </a:rPr>
                  <a:t> ядерная реакция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  <m:r>
                      <a:rPr lang="en-US" sz="2200" i="1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+17,2 </m:t>
                    </m:r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МэВ</m:t>
                    </m: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1932: Лоуренс и Ливингстон создают первый циклотрон. Ускорение протонов до 1,2МэВ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1932: Открытие позитрона и нейтрона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AAEF72-A061-AFBA-EF26-D059CE3F7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4" y="897039"/>
                <a:ext cx="11520004" cy="5516254"/>
              </a:xfrm>
              <a:prstGeom prst="rect">
                <a:avLst/>
              </a:prstGeom>
              <a:blipFill>
                <a:blip r:embed="rId3"/>
                <a:stretch>
                  <a:fillRect l="-582" t="-773" r="-688" b="-14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374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Краткая История Ускорителей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AAEF72-A061-AFBA-EF26-D059CE3F7F13}"/>
              </a:ext>
            </a:extLst>
          </p:cNvPr>
          <p:cNvSpPr txBox="1"/>
          <p:nvPr/>
        </p:nvSpPr>
        <p:spPr>
          <a:xfrm>
            <a:off x="335994" y="899998"/>
            <a:ext cx="1152000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1939: Рассел и </a:t>
            </a:r>
            <a:r>
              <a:rPr lang="ru-RU" sz="2200" dirty="0" err="1">
                <a:latin typeface="Georgia" panose="02040502050405020303" pitchFamily="18" charset="0"/>
              </a:rPr>
              <a:t>Сигурт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Варианы</a:t>
            </a:r>
            <a:r>
              <a:rPr lang="ru-RU" sz="2200" dirty="0">
                <a:latin typeface="Georgia" panose="02040502050405020303" pitchFamily="18" charset="0"/>
              </a:rPr>
              <a:t> изобретают клистрон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1941: </a:t>
            </a:r>
            <a:r>
              <a:rPr lang="ru-RU" sz="2200" dirty="0" err="1">
                <a:latin typeface="Georgia" panose="02040502050405020303" pitchFamily="18" charset="0"/>
              </a:rPr>
              <a:t>Кернст</a:t>
            </a:r>
            <a:r>
              <a:rPr lang="ru-RU" sz="2200" dirty="0">
                <a:latin typeface="Georgia" panose="02040502050405020303" pitchFamily="18" charset="0"/>
              </a:rPr>
              <a:t> и </a:t>
            </a:r>
            <a:r>
              <a:rPr lang="ru-RU" sz="2200" dirty="0" err="1">
                <a:latin typeface="Georgia" panose="02040502050405020303" pitchFamily="18" charset="0"/>
              </a:rPr>
              <a:t>Сербер</a:t>
            </a:r>
            <a:r>
              <a:rPr lang="ru-RU" sz="2200" dirty="0">
                <a:latin typeface="Georgia" panose="02040502050405020303" pitchFamily="18" charset="0"/>
              </a:rPr>
              <a:t> запускают первый работающий бетатрон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1941: Тушек и </a:t>
            </a:r>
            <a:r>
              <a:rPr lang="ru-RU" sz="2200" dirty="0" err="1">
                <a:latin typeface="Georgia" panose="02040502050405020303" pitchFamily="18" charset="0"/>
              </a:rPr>
              <a:t>Видероэ</a:t>
            </a:r>
            <a:r>
              <a:rPr lang="ru-RU" sz="2200" dirty="0">
                <a:latin typeface="Georgia" panose="02040502050405020303" pitchFamily="18" charset="0"/>
              </a:rPr>
              <a:t> изобретают концепцию накопительного кольца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1943: </a:t>
            </a:r>
            <a:r>
              <a:rPr lang="ru-RU" sz="2200" dirty="0" err="1">
                <a:latin typeface="Georgia" panose="02040502050405020303" pitchFamily="18" charset="0"/>
              </a:rPr>
              <a:t>Олифант</a:t>
            </a:r>
            <a:r>
              <a:rPr lang="ru-RU" sz="2200" dirty="0">
                <a:latin typeface="Georgia" panose="02040502050405020303" pitchFamily="18" charset="0"/>
              </a:rPr>
              <a:t> выдвигает концепцию синхротрона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1947: Первое прямое наблюдение синхротронного излучения в </a:t>
            </a:r>
            <a:r>
              <a:rPr lang="en-US" sz="2200" dirty="0">
                <a:latin typeface="Georgia" panose="02040502050405020303" pitchFamily="18" charset="0"/>
              </a:rPr>
              <a:t>General Electric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</a:rPr>
              <a:t>1947</a:t>
            </a:r>
            <a:r>
              <a:rPr lang="ru-RU" sz="2200" dirty="0">
                <a:latin typeface="Georgia" panose="02040502050405020303" pitchFamily="18" charset="0"/>
              </a:rPr>
              <a:t>: Альварес создает линейный ускоритель протонов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1947: </a:t>
            </a:r>
            <a:r>
              <a:rPr lang="ru-RU" sz="2200" dirty="0" err="1">
                <a:latin typeface="Georgia" panose="02040502050405020303" pitchFamily="18" charset="0"/>
              </a:rPr>
              <a:t>Гинзтон</a:t>
            </a:r>
            <a:r>
              <a:rPr lang="ru-RU" sz="2200" dirty="0">
                <a:latin typeface="Georgia" panose="02040502050405020303" pitchFamily="18" charset="0"/>
              </a:rPr>
              <a:t> создает линейный ускоритель электронов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1950-1952: Концепция жёсткой фокусировки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1954: Р.Р. Уилсон и др. строят первый синхротрон с жесткой фокусировкой в Корнельском университете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1956: Хартман впервые использовал синхротронное излучение для спектроскопии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1960: Первый электрон-позитронный коллайдер: </a:t>
            </a:r>
            <a:r>
              <a:rPr lang="en-US" sz="2200" dirty="0">
                <a:latin typeface="Georgia" panose="02040502050405020303" pitchFamily="18" charset="0"/>
              </a:rPr>
              <a:t>ADA</a:t>
            </a:r>
            <a:r>
              <a:rPr lang="ru-RU" sz="2200" dirty="0">
                <a:latin typeface="Georgia" panose="02040502050405020303" pitchFamily="18" charset="0"/>
              </a:rPr>
              <a:t>, </a:t>
            </a:r>
            <a:r>
              <a:rPr lang="ru-RU" sz="2200" dirty="0" err="1">
                <a:latin typeface="Georgia" panose="02040502050405020303" pitchFamily="18" charset="0"/>
              </a:rPr>
              <a:t>Фраскати</a:t>
            </a:r>
            <a:endParaRPr lang="ru-RU" sz="2200" dirty="0">
              <a:latin typeface="Georgia" panose="020405020504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1963: Электрон-позитронный коллайдер ВЭПП-1, Новосибирск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1972: Первый протон-протонный коллайдер: </a:t>
            </a:r>
            <a:r>
              <a:rPr lang="en-US" sz="2200" dirty="0">
                <a:latin typeface="Georgia" panose="02040502050405020303" pitchFamily="18" charset="0"/>
              </a:rPr>
              <a:t>ISR, </a:t>
            </a:r>
            <a:r>
              <a:rPr lang="ru-RU" sz="2200" dirty="0">
                <a:latin typeface="Georgia" panose="02040502050405020303" pitchFamily="18" charset="0"/>
              </a:rPr>
              <a:t>ЦЕРН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Georgia" panose="02040502050405020303" pitchFamily="18" charset="0"/>
              </a:rPr>
              <a:t>1981: Первый протон-антипротонный коллайдер: </a:t>
            </a:r>
            <a:r>
              <a:rPr lang="en-US" sz="2200" dirty="0">
                <a:latin typeface="Georgia" panose="02040502050405020303" pitchFamily="18" charset="0"/>
              </a:rPr>
              <a:t>SPS, </a:t>
            </a:r>
            <a:r>
              <a:rPr lang="ru-RU" sz="2200" dirty="0">
                <a:latin typeface="Georgia" panose="02040502050405020303" pitchFamily="18" charset="0"/>
              </a:rPr>
              <a:t>ЦЕРН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800" dirty="0">
              <a:latin typeface="Georgia" panose="02040502050405020303" pitchFamily="18" charset="0"/>
            </a:endParaRPr>
          </a:p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26 Нобелевских премий</a:t>
            </a:r>
            <a:r>
              <a:rPr lang="ru-RU" sz="2200" dirty="0">
                <a:latin typeface="Georgia" panose="02040502050405020303" pitchFamily="18" charset="0"/>
              </a:rPr>
              <a:t> с 1939 –  2015гг.</a:t>
            </a:r>
          </a:p>
        </p:txBody>
      </p:sp>
    </p:spTree>
    <p:extLst>
      <p:ext uri="{BB962C8B-B14F-4D97-AF65-F5344CB8AC3E}">
        <p14:creationId xmlns:p14="http://schemas.microsoft.com/office/powerpoint/2010/main" val="10538929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69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Такое Ускоритель?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0C1D0B-378F-A57B-C0AB-4A298B7B0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41" y="899999"/>
            <a:ext cx="9247718" cy="55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7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Джон Дальтон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947A531-3A89-EAB9-46EF-4D0CAD68AFFA}"/>
              </a:ext>
            </a:extLst>
          </p:cNvPr>
          <p:cNvSpPr/>
          <p:nvPr/>
        </p:nvSpPr>
        <p:spPr>
          <a:xfrm>
            <a:off x="3600001" y="1999826"/>
            <a:ext cx="49919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>
                <a:latin typeface="Georgia" panose="02040502050405020303" pitchFamily="18" charset="0"/>
              </a:rPr>
              <a:t>Химический анализ и синтез не заходят дальше разделения частиц друг от друга и их воссоединения.</a:t>
            </a:r>
            <a:r>
              <a:rPr lang="en-US" sz="2200" i="1" dirty="0">
                <a:latin typeface="Georgia" panose="02040502050405020303" pitchFamily="18" charset="0"/>
              </a:rPr>
              <a:t> </a:t>
            </a:r>
            <a:r>
              <a:rPr lang="ru-RU" sz="2200" i="1" dirty="0">
                <a:latin typeface="Georgia" panose="02040502050405020303" pitchFamily="18" charset="0"/>
              </a:rPr>
              <a:t>Никакое новое создание или разрушение материи не находится в пределах досягаемости химической науки...</a:t>
            </a:r>
            <a:endParaRPr lang="en-US" sz="2200" i="1" dirty="0">
              <a:latin typeface="Georgia" panose="02040502050405020303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>
                <a:latin typeface="Georgia" panose="02040502050405020303" pitchFamily="18" charset="0"/>
              </a:rPr>
              <a:t>Все изменения, которые мы можем произвести, состоят в разделении частиц, находящихся в состоянии сцепления или соединения, и присоединении к тем, которые прежде находились на расстоянии. </a:t>
            </a:r>
            <a:endParaRPr lang="en-US" sz="2200" i="1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95792D-994D-C8A4-DCE5-EAC28EC13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436"/>
            <a:ext cx="3427952" cy="47665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894E2C-C950-5551-FFB1-03BF293E9A65}"/>
              </a:ext>
            </a:extLst>
          </p:cNvPr>
          <p:cNvSpPr txBox="1"/>
          <p:nvPr/>
        </p:nvSpPr>
        <p:spPr>
          <a:xfrm>
            <a:off x="3600001" y="896526"/>
            <a:ext cx="8255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Вводит атомы для объяснения, почему элементы всегда реагируют в соотношении небольших целых чисел.</a:t>
            </a:r>
          </a:p>
          <a:p>
            <a:pPr algn="ctr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Новая система химической философии (1808г.)</a:t>
            </a:r>
            <a:endParaRPr lang="en-US" sz="2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24D58C-8350-7E63-55EB-AAF9A6825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29" y="2004522"/>
            <a:ext cx="3610961" cy="44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6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70</a:t>
            </a:fld>
            <a:endParaRPr lang="ru-RU" sz="1800" dirty="0">
              <a:latin typeface="Georgia" panose="02040502050405020303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92891-7A52-7533-6919-7E21097F91E5}"/>
              </a:ext>
            </a:extLst>
          </p:cNvPr>
          <p:cNvGrpSpPr/>
          <p:nvPr/>
        </p:nvGrpSpPr>
        <p:grpSpPr>
          <a:xfrm>
            <a:off x="3975864" y="4857644"/>
            <a:ext cx="4240261" cy="584775"/>
            <a:chOff x="1143775" y="3476294"/>
            <a:chExt cx="4240261" cy="584775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7226A64-61F2-D015-E66E-074AE379B5E7}"/>
                </a:ext>
              </a:extLst>
            </p:cNvPr>
            <p:cNvSpPr/>
            <p:nvPr/>
          </p:nvSpPr>
          <p:spPr>
            <a:xfrm>
              <a:off x="1664315" y="3476294"/>
              <a:ext cx="371972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spc="198" dirty="0" err="1">
                  <a:latin typeface="Georgia" panose="02040502050405020303" pitchFamily="18" charset="0"/>
                  <a:cs typeface="Calibri Light" panose="020F0302020204030204" pitchFamily="34" charset="0"/>
                </a:rPr>
                <a:t>shandov@jinr</a:t>
              </a:r>
              <a:r>
                <a:rPr lang="ru-RU" sz="3200" spc="198" dirty="0">
                  <a:latin typeface="Georgia" panose="02040502050405020303" pitchFamily="18" charset="0"/>
                  <a:cs typeface="Calibri Light" panose="020F0302020204030204" pitchFamily="34" charset="0"/>
                </a:rPr>
                <a:t>.</a:t>
              </a:r>
              <a:r>
                <a:rPr lang="en-US" sz="3200" spc="198" dirty="0" err="1">
                  <a:latin typeface="Georgia" panose="02040502050405020303" pitchFamily="18" charset="0"/>
                  <a:cs typeface="Calibri Light" panose="020F0302020204030204" pitchFamily="34" charset="0"/>
                </a:rPr>
                <a:t>ru</a:t>
              </a:r>
              <a:endParaRPr lang="ru-RU" sz="3200" dirty="0">
                <a:latin typeface="Georgia" panose="02040502050405020303" pitchFamily="18" charset="0"/>
              </a:endParaRPr>
            </a:p>
          </p:txBody>
        </p:sp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8F9378BC-2AB1-47A7-03B2-A52278E5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43775" y="3500200"/>
              <a:ext cx="506986" cy="506986"/>
            </a:xfrm>
            <a:prstGeom prst="rect">
              <a:avLst/>
            </a:prstGeom>
          </p:spPr>
        </p:pic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1F223E5-1708-ED63-F799-E11F510B208C}"/>
              </a:ext>
            </a:extLst>
          </p:cNvPr>
          <p:cNvSpPr/>
          <p:nvPr/>
        </p:nvSpPr>
        <p:spPr>
          <a:xfrm>
            <a:off x="335995" y="1408449"/>
            <a:ext cx="115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ADBDE07-24DF-C940-104B-E7EA7F2EBEB4}"/>
              </a:ext>
            </a:extLst>
          </p:cNvPr>
          <p:cNvSpPr/>
          <p:nvPr/>
        </p:nvSpPr>
        <p:spPr>
          <a:xfrm>
            <a:off x="335995" y="3240768"/>
            <a:ext cx="115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М. </a:t>
            </a:r>
            <a:r>
              <a:rPr lang="ru-RU" sz="40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Шандов</a:t>
            </a:r>
            <a:endParaRPr lang="en-US" sz="40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91504" y="6488668"/>
            <a:ext cx="400495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8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Трубка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Крукса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894E2C-C950-5551-FFB1-03BF293E9A65}"/>
              </a:ext>
            </a:extLst>
          </p:cNvPr>
          <p:cNvSpPr txBox="1"/>
          <p:nvPr/>
        </p:nvSpPr>
        <p:spPr>
          <a:xfrm>
            <a:off x="2852645" y="1229896"/>
            <a:ext cx="53810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1854г.</a:t>
            </a:r>
            <a:r>
              <a:rPr lang="ru-RU" sz="2200" dirty="0">
                <a:latin typeface="Georgia" panose="02040502050405020303" pitchFamily="18" charset="0"/>
              </a:rPr>
              <a:t> в экспериментах с высоким напряжением в «разряженных» газах замечено, что искры пробегают </a:t>
            </a:r>
            <a:r>
              <a:rPr lang="ru-RU" sz="2200" i="1" u="sng" dirty="0">
                <a:latin typeface="Georgia" panose="02040502050405020303" pitchFamily="18" charset="0"/>
              </a:rPr>
              <a:t>заметно большее расстояние под вакуумом</a:t>
            </a:r>
            <a:r>
              <a:rPr lang="ru-RU" sz="2200" dirty="0">
                <a:latin typeface="Georgia" panose="02040502050405020303" pitchFamily="18" charset="0"/>
              </a:rPr>
              <a:t>, в сравнении с обычными условиями. </a:t>
            </a:r>
          </a:p>
          <a:p>
            <a:pPr algn="just"/>
            <a:endParaRPr lang="ru-RU" sz="2200" dirty="0">
              <a:latin typeface="Georgia" panose="0204050205040502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Катодные лучи 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1859г. Юлиус Плюккер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Катодные лучи</a:t>
            </a:r>
            <a:r>
              <a:rPr lang="ru-RU" sz="2000" dirty="0">
                <a:latin typeface="Georgia" panose="02040502050405020303" pitchFamily="18" charset="0"/>
              </a:rPr>
              <a:t> распространяются прямолинейно и могут отклоняться магнитным полем (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1879г.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У.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Крукс</a:t>
            </a:r>
            <a:r>
              <a:rPr lang="ru-RU" sz="2000" dirty="0">
                <a:latin typeface="Georgia" panose="02040502050405020303" pitchFamily="18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С помощью специальной газоразрядной трубки обнаружено: падая на некоторые вещества, вызывают их свечение (</a:t>
            </a:r>
            <a:r>
              <a:rPr lang="ru-RU" sz="2000" dirty="0" err="1">
                <a:latin typeface="Georgia" panose="02040502050405020303" pitchFamily="18" charset="0"/>
              </a:rPr>
              <a:t>катодолюминофоры</a:t>
            </a:r>
            <a:r>
              <a:rPr lang="ru-RU" sz="2000" dirty="0">
                <a:latin typeface="Georgia" panose="02040502050405020303" pitchFamily="18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200" dirty="0"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8228E3-F08B-9B45-6B33-91840CE9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42" y="1229896"/>
            <a:ext cx="2734329" cy="45670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0B06DB-E98E-CFBC-9341-B3AE23FAD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146" y="1229896"/>
            <a:ext cx="3722850" cy="38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5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4" y="900000"/>
            <a:ext cx="12192004" cy="5958000"/>
            <a:chOff x="-4" y="900000"/>
            <a:chExt cx="12192004" cy="5958000"/>
          </a:xfrm>
        </p:grpSpPr>
        <p:sp>
          <p:nvSpPr>
            <p:cNvPr id="21" name="TextBox 20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0B1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0B1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99"/>
            <a:ext cx="1160484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16" y="71999"/>
            <a:ext cx="1160484" cy="75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771048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Шандов М. 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8722" y="6501183"/>
            <a:ext cx="6954549" cy="365125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Ускорители заряженных частиц – микроскоп физиков ХХ века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15750" y="6488668"/>
            <a:ext cx="476249" cy="365125"/>
          </a:xfrm>
        </p:spPr>
        <p:txBody>
          <a:bodyPr/>
          <a:lstStyle/>
          <a:p>
            <a:fld id="{7FA6E88A-4982-4474-BA67-6A4F053E4832}" type="slidenum">
              <a:rPr lang="ru-RU" sz="1800" smtClean="0">
                <a:latin typeface="Georgia" panose="02040502050405020303" pitchFamily="18" charset="0"/>
              </a:rPr>
              <a:t>9</a:t>
            </a:fld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0484" y="188389"/>
            <a:ext cx="987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Вильгельм Конрад </a:t>
            </a:r>
            <a:r>
              <a:rPr lang="ru-RU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Рёнтген</a:t>
            </a:r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1782D0-F228-7BDD-0F38-CDB101984CD0}"/>
              </a:ext>
            </a:extLst>
          </p:cNvPr>
          <p:cNvSpPr txBox="1"/>
          <p:nvPr/>
        </p:nvSpPr>
        <p:spPr>
          <a:xfrm>
            <a:off x="335999" y="4900626"/>
            <a:ext cx="1151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</a:rPr>
              <a:t>Катодно-лучевая трубка в экспериментах </a:t>
            </a:r>
            <a:r>
              <a:rPr lang="ru-RU" sz="2000" dirty="0" err="1">
                <a:latin typeface="Georgia" panose="02040502050405020303" pitchFamily="18" charset="0"/>
              </a:rPr>
              <a:t>Рёнтген</a:t>
            </a:r>
            <a:r>
              <a:rPr lang="ru-RU" sz="2000" dirty="0">
                <a:latin typeface="Georgia" panose="02040502050405020303" pitchFamily="18" charset="0"/>
              </a:rPr>
              <a:t> разработана Й. </a:t>
            </a:r>
            <a:r>
              <a:rPr lang="ru-RU" sz="2000" dirty="0" err="1">
                <a:latin typeface="Georgia" panose="02040502050405020303" pitchFamily="18" charset="0"/>
              </a:rPr>
              <a:t>Хитторфом</a:t>
            </a:r>
            <a:r>
              <a:rPr lang="ru-RU" sz="2000" dirty="0">
                <a:latin typeface="Georgia" panose="02040502050405020303" pitchFamily="18" charset="0"/>
              </a:rPr>
              <a:t> и В. </a:t>
            </a:r>
            <a:r>
              <a:rPr lang="ru-RU" sz="2000" dirty="0" err="1">
                <a:latin typeface="Georgia" panose="02040502050405020303" pitchFamily="18" charset="0"/>
              </a:rPr>
              <a:t>Круксом</a:t>
            </a:r>
            <a:r>
              <a:rPr lang="ru-RU" sz="2000" dirty="0">
                <a:latin typeface="Georgia" panose="02040502050405020303" pitchFamily="18" charset="0"/>
              </a:rPr>
              <a:t>. При работе этой трубки возникают рентгеновские лучи. Это было показано в экспериментах Генриха Герца и его ученика Филиппа </a:t>
            </a:r>
            <a:r>
              <a:rPr lang="ru-RU" sz="2000" dirty="0" err="1">
                <a:latin typeface="Georgia" panose="02040502050405020303" pitchFamily="18" charset="0"/>
              </a:rPr>
              <a:t>Ленарда</a:t>
            </a:r>
            <a:r>
              <a:rPr lang="ru-RU" sz="2000" dirty="0">
                <a:latin typeface="Georgia" panose="02040502050405020303" pitchFamily="18" charset="0"/>
              </a:rPr>
              <a:t> через почернение фотопластинок, но никто из них </a:t>
            </a:r>
            <a:r>
              <a:rPr lang="ru-RU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не осознал значения сделанного ими открытия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и не опубликовал своих результатов.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2A9EF9-A2FD-5924-8324-BCA8A519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890" y="895794"/>
            <a:ext cx="2916000" cy="38502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BDAFA8-3BE5-2F1D-6732-F1DB6332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79" y="895794"/>
            <a:ext cx="4559887" cy="3852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C4827E-ACB9-4300-3F1E-D7BC31553329}"/>
              </a:ext>
            </a:extLst>
          </p:cNvPr>
          <p:cNvSpPr txBox="1"/>
          <p:nvPr/>
        </p:nvSpPr>
        <p:spPr>
          <a:xfrm>
            <a:off x="335999" y="2267796"/>
            <a:ext cx="4229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 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к. 1895г.</a:t>
            </a:r>
            <a:r>
              <a:rPr lang="ru-RU" sz="2200" dirty="0">
                <a:latin typeface="Georgia" panose="02040502050405020303" pitchFamily="18" charset="0"/>
              </a:rPr>
              <a:t> открытие нового вида излучения (</a:t>
            </a:r>
            <a:r>
              <a:rPr lang="ru-RU" sz="22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Х-лучей</a:t>
            </a:r>
            <a:r>
              <a:rPr lang="ru-RU" sz="2200" dirty="0">
                <a:latin typeface="Georgia" panose="02040502050405020303" pitchFamily="18" charset="0"/>
              </a:rPr>
              <a:t>) при изучении катодных лучей.</a:t>
            </a:r>
          </a:p>
        </p:txBody>
      </p:sp>
    </p:spTree>
    <p:extLst>
      <p:ext uri="{BB962C8B-B14F-4D97-AF65-F5344CB8AC3E}">
        <p14:creationId xmlns:p14="http://schemas.microsoft.com/office/powerpoint/2010/main" val="41532285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13211</TotalTime>
  <Words>4350</Words>
  <Application>Microsoft Office PowerPoint</Application>
  <PresentationFormat>Широкоэкранный</PresentationFormat>
  <Paragraphs>736</Paragraphs>
  <Slides>70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Comic Sans MS</vt:lpstr>
      <vt:lpstr>Georgia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Shandov</dc:creator>
  <cp:lastModifiedBy>М Ш</cp:lastModifiedBy>
  <cp:revision>152</cp:revision>
  <dcterms:created xsi:type="dcterms:W3CDTF">2018-12-08T19:28:31Z</dcterms:created>
  <dcterms:modified xsi:type="dcterms:W3CDTF">2023-09-27T11:43:47Z</dcterms:modified>
</cp:coreProperties>
</file>