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diagrams/quickStyle2.xml" ContentType="application/vnd.openxmlformats-officedocument.drawingml.diagramStyl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59"/>
  </p:notesMasterIdLst>
  <p:sldIdLst>
    <p:sldId id="318" r:id="rId3"/>
    <p:sldId id="312" r:id="rId4"/>
    <p:sldId id="395" r:id="rId5"/>
    <p:sldId id="310" r:id="rId6"/>
    <p:sldId id="398" r:id="rId7"/>
    <p:sldId id="400" r:id="rId8"/>
    <p:sldId id="322" r:id="rId9"/>
    <p:sldId id="397" r:id="rId10"/>
    <p:sldId id="403" r:id="rId11"/>
    <p:sldId id="404" r:id="rId12"/>
    <p:sldId id="290" r:id="rId13"/>
    <p:sldId id="381" r:id="rId14"/>
    <p:sldId id="264" r:id="rId15"/>
    <p:sldId id="265" r:id="rId16"/>
    <p:sldId id="268" r:id="rId17"/>
    <p:sldId id="271" r:id="rId18"/>
    <p:sldId id="285" r:id="rId19"/>
    <p:sldId id="384" r:id="rId20"/>
    <p:sldId id="326" r:id="rId21"/>
    <p:sldId id="382" r:id="rId22"/>
    <p:sldId id="383" r:id="rId23"/>
    <p:sldId id="297" r:id="rId24"/>
    <p:sldId id="386" r:id="rId25"/>
    <p:sldId id="388" r:id="rId26"/>
    <p:sldId id="305" r:id="rId27"/>
    <p:sldId id="302" r:id="rId28"/>
    <p:sldId id="336" r:id="rId29"/>
    <p:sldId id="343" r:id="rId30"/>
    <p:sldId id="340" r:id="rId31"/>
    <p:sldId id="347" r:id="rId32"/>
    <p:sldId id="339" r:id="rId33"/>
    <p:sldId id="346" r:id="rId34"/>
    <p:sldId id="333" r:id="rId35"/>
    <p:sldId id="358" r:id="rId36"/>
    <p:sldId id="359" r:id="rId37"/>
    <p:sldId id="362" r:id="rId38"/>
    <p:sldId id="364" r:id="rId39"/>
    <p:sldId id="389" r:id="rId40"/>
    <p:sldId id="390" r:id="rId41"/>
    <p:sldId id="361" r:id="rId42"/>
    <p:sldId id="391" r:id="rId43"/>
    <p:sldId id="392" r:id="rId44"/>
    <p:sldId id="363" r:id="rId45"/>
    <p:sldId id="366" r:id="rId46"/>
    <p:sldId id="368" r:id="rId47"/>
    <p:sldId id="369" r:id="rId48"/>
    <p:sldId id="393" r:id="rId49"/>
    <p:sldId id="370" r:id="rId50"/>
    <p:sldId id="373" r:id="rId51"/>
    <p:sldId id="374" r:id="rId52"/>
    <p:sldId id="375" r:id="rId53"/>
    <p:sldId id="376" r:id="rId54"/>
    <p:sldId id="379" r:id="rId55"/>
    <p:sldId id="378" r:id="rId56"/>
    <p:sldId id="377" r:id="rId57"/>
    <p:sldId id="372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B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1014" autoAdjust="0"/>
  </p:normalViewPr>
  <p:slideViewPr>
    <p:cSldViewPr>
      <p:cViewPr varScale="1">
        <p:scale>
          <a:sx n="91" d="100"/>
          <a:sy n="91" d="100"/>
        </p:scale>
        <p:origin x="-13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2CE4B5-8E0A-40FA-AD3F-3B94CFF436D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910558C-9D24-4DAD-8871-6327372D7D0D}">
      <dgm:prSet phldrT="[Текст]" custT="1"/>
      <dgm:spPr>
        <a:solidFill>
          <a:srgbClr val="7B9EE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Подготовка</a:t>
          </a:r>
        </a:p>
        <a:p>
          <a:r>
            <a:rPr lang="ru-RU" sz="2000" b="1" dirty="0" smtClean="0">
              <a:solidFill>
                <a:schemeClr val="tx1"/>
              </a:solidFill>
            </a:rPr>
            <a:t>библиотек</a:t>
          </a:r>
          <a:endParaRPr lang="ru-RU" sz="2000" b="1" dirty="0">
            <a:solidFill>
              <a:schemeClr val="tx1"/>
            </a:solidFill>
          </a:endParaRPr>
        </a:p>
      </dgm:t>
    </dgm:pt>
    <dgm:pt modelId="{9E6D872D-F1AA-422C-B475-E01DF6CF89D8}" type="parTrans" cxnId="{D450F181-098F-4EDE-AF49-924AFF7B8081}">
      <dgm:prSet/>
      <dgm:spPr/>
      <dgm:t>
        <a:bodyPr/>
        <a:lstStyle/>
        <a:p>
          <a:endParaRPr lang="ru-RU"/>
        </a:p>
      </dgm:t>
    </dgm:pt>
    <dgm:pt modelId="{95D94DBA-D4B7-4E42-8894-01D6B1C57873}" type="sibTrans" cxnId="{D450F181-098F-4EDE-AF49-924AFF7B8081}">
      <dgm:prSet/>
      <dgm:spPr/>
      <dgm:t>
        <a:bodyPr/>
        <a:lstStyle/>
        <a:p>
          <a:endParaRPr lang="ru-RU"/>
        </a:p>
      </dgm:t>
    </dgm:pt>
    <dgm:pt modelId="{40214AA8-ADD4-47B1-BCE3-036F81BE3ECF}">
      <dgm:prSet phldrT="[Текст]" custT="1"/>
      <dgm:spPr>
        <a:solidFill>
          <a:srgbClr val="7B9EE3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 err="1" smtClean="0">
              <a:solidFill>
                <a:schemeClr val="tx1"/>
              </a:solidFill>
            </a:rPr>
            <a:t>Секвенирование</a:t>
          </a:r>
          <a:endParaRPr lang="ru-RU" sz="2000" b="1" dirty="0">
            <a:solidFill>
              <a:schemeClr val="tx1"/>
            </a:solidFill>
          </a:endParaRPr>
        </a:p>
      </dgm:t>
    </dgm:pt>
    <dgm:pt modelId="{CA6D79F0-4AF5-4333-9196-A3B2C0FE7091}" type="parTrans" cxnId="{E6098037-05C8-4101-8E19-B863BB8460CC}">
      <dgm:prSet/>
      <dgm:spPr/>
      <dgm:t>
        <a:bodyPr/>
        <a:lstStyle/>
        <a:p>
          <a:endParaRPr lang="ru-RU"/>
        </a:p>
      </dgm:t>
    </dgm:pt>
    <dgm:pt modelId="{6E22E433-7E3C-456D-BD9C-22848FF5B362}" type="sibTrans" cxnId="{E6098037-05C8-4101-8E19-B863BB8460CC}">
      <dgm:prSet/>
      <dgm:spPr/>
      <dgm:t>
        <a:bodyPr/>
        <a:lstStyle/>
        <a:p>
          <a:endParaRPr lang="ru-RU"/>
        </a:p>
      </dgm:t>
    </dgm:pt>
    <dgm:pt modelId="{BCF1E21D-7A51-412F-9515-801618A40FFD}">
      <dgm:prSet phldrT="[Текст]" custT="1"/>
      <dgm:spPr>
        <a:solidFill>
          <a:srgbClr val="7B9EE3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Сборка </a:t>
          </a:r>
        </a:p>
        <a:p>
          <a:r>
            <a:rPr lang="ru-RU" sz="2000" b="1" dirty="0" smtClean="0">
              <a:solidFill>
                <a:schemeClr val="tx1"/>
              </a:solidFill>
            </a:rPr>
            <a:t>генома</a:t>
          </a:r>
          <a:endParaRPr lang="ru-RU" sz="2000" b="1" dirty="0">
            <a:solidFill>
              <a:schemeClr val="tx1"/>
            </a:solidFill>
          </a:endParaRPr>
        </a:p>
      </dgm:t>
    </dgm:pt>
    <dgm:pt modelId="{A8A8668F-B840-4E98-8D3B-647215D05E7A}" type="parTrans" cxnId="{F4E95334-3E28-40E8-B16C-69B89073E7A2}">
      <dgm:prSet/>
      <dgm:spPr/>
      <dgm:t>
        <a:bodyPr/>
        <a:lstStyle/>
        <a:p>
          <a:endParaRPr lang="ru-RU"/>
        </a:p>
      </dgm:t>
    </dgm:pt>
    <dgm:pt modelId="{987DBCF1-0801-423E-B3FC-B12B14004DA5}" type="sibTrans" cxnId="{F4E95334-3E28-40E8-B16C-69B89073E7A2}">
      <dgm:prSet/>
      <dgm:spPr/>
      <dgm:t>
        <a:bodyPr/>
        <a:lstStyle/>
        <a:p>
          <a:endParaRPr lang="ru-RU"/>
        </a:p>
      </dgm:t>
    </dgm:pt>
    <dgm:pt modelId="{42945F8B-087E-4E4F-A46C-013CF0B65EA0}" type="pres">
      <dgm:prSet presAssocID="{D92CE4B5-8E0A-40FA-AD3F-3B94CFF436D7}" presName="Name0" presStyleCnt="0">
        <dgm:presLayoutVars>
          <dgm:dir/>
          <dgm:animLvl val="lvl"/>
          <dgm:resizeHandles val="exact"/>
        </dgm:presLayoutVars>
      </dgm:prSet>
      <dgm:spPr/>
    </dgm:pt>
    <dgm:pt modelId="{4CCC94AF-2839-4103-B78B-1747D2D4F3D5}" type="pres">
      <dgm:prSet presAssocID="{D910558C-9D24-4DAD-8871-6327372D7D0D}" presName="parTxOnly" presStyleLbl="node1" presStyleIdx="0" presStyleCnt="3" custScaleX="102056" custLinFactNeighborX="516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BA1B2-AFCA-47CA-B780-1F3C53952DBA}" type="pres">
      <dgm:prSet presAssocID="{95D94DBA-D4B7-4E42-8894-01D6B1C57873}" presName="parTxOnlySpace" presStyleCnt="0"/>
      <dgm:spPr/>
    </dgm:pt>
    <dgm:pt modelId="{8F87D8C8-C57D-44A9-8C31-D580AE44C57C}" type="pres">
      <dgm:prSet presAssocID="{40214AA8-ADD4-47B1-BCE3-036F81BE3ECF}" presName="parTxOnly" presStyleLbl="node1" presStyleIdx="1" presStyleCnt="3" custScaleX="1249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CFD1C-66DF-4C78-A448-3E420179DBDF}" type="pres">
      <dgm:prSet presAssocID="{6E22E433-7E3C-456D-BD9C-22848FF5B362}" presName="parTxOnlySpace" presStyleCnt="0"/>
      <dgm:spPr/>
    </dgm:pt>
    <dgm:pt modelId="{BBD1EF03-2838-4E4B-AD7D-F625CFEBF93F}" type="pres">
      <dgm:prSet presAssocID="{BCF1E21D-7A51-412F-9515-801618A40FFD}" presName="parTxOnly" presStyleLbl="node1" presStyleIdx="2" presStyleCnt="3" custLinFactNeighborX="-430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50F181-098F-4EDE-AF49-924AFF7B8081}" srcId="{D92CE4B5-8E0A-40FA-AD3F-3B94CFF436D7}" destId="{D910558C-9D24-4DAD-8871-6327372D7D0D}" srcOrd="0" destOrd="0" parTransId="{9E6D872D-F1AA-422C-B475-E01DF6CF89D8}" sibTransId="{95D94DBA-D4B7-4E42-8894-01D6B1C57873}"/>
    <dgm:cxn modelId="{F0C6A81C-9A66-47CC-B3FB-D9B8CB4D016F}" type="presOf" srcId="{BCF1E21D-7A51-412F-9515-801618A40FFD}" destId="{BBD1EF03-2838-4E4B-AD7D-F625CFEBF93F}" srcOrd="0" destOrd="0" presId="urn:microsoft.com/office/officeart/2005/8/layout/chevron1"/>
    <dgm:cxn modelId="{E6098037-05C8-4101-8E19-B863BB8460CC}" srcId="{D92CE4B5-8E0A-40FA-AD3F-3B94CFF436D7}" destId="{40214AA8-ADD4-47B1-BCE3-036F81BE3ECF}" srcOrd="1" destOrd="0" parTransId="{CA6D79F0-4AF5-4333-9196-A3B2C0FE7091}" sibTransId="{6E22E433-7E3C-456D-BD9C-22848FF5B362}"/>
    <dgm:cxn modelId="{F4E95334-3E28-40E8-B16C-69B89073E7A2}" srcId="{D92CE4B5-8E0A-40FA-AD3F-3B94CFF436D7}" destId="{BCF1E21D-7A51-412F-9515-801618A40FFD}" srcOrd="2" destOrd="0" parTransId="{A8A8668F-B840-4E98-8D3B-647215D05E7A}" sibTransId="{987DBCF1-0801-423E-B3FC-B12B14004DA5}"/>
    <dgm:cxn modelId="{776D4778-F6D2-41FA-81AC-92AA61445D3B}" type="presOf" srcId="{D910558C-9D24-4DAD-8871-6327372D7D0D}" destId="{4CCC94AF-2839-4103-B78B-1747D2D4F3D5}" srcOrd="0" destOrd="0" presId="urn:microsoft.com/office/officeart/2005/8/layout/chevron1"/>
    <dgm:cxn modelId="{1F71D1FE-AD53-4598-95B9-FB4AB9802EF5}" type="presOf" srcId="{40214AA8-ADD4-47B1-BCE3-036F81BE3ECF}" destId="{8F87D8C8-C57D-44A9-8C31-D580AE44C57C}" srcOrd="0" destOrd="0" presId="urn:microsoft.com/office/officeart/2005/8/layout/chevron1"/>
    <dgm:cxn modelId="{8B1BD002-D89A-4511-8D88-DD7A921A163D}" type="presOf" srcId="{D92CE4B5-8E0A-40FA-AD3F-3B94CFF436D7}" destId="{42945F8B-087E-4E4F-A46C-013CF0B65EA0}" srcOrd="0" destOrd="0" presId="urn:microsoft.com/office/officeart/2005/8/layout/chevron1"/>
    <dgm:cxn modelId="{E5459BB8-74CC-4524-99E6-8A91B4771576}" type="presParOf" srcId="{42945F8B-087E-4E4F-A46C-013CF0B65EA0}" destId="{4CCC94AF-2839-4103-B78B-1747D2D4F3D5}" srcOrd="0" destOrd="0" presId="urn:microsoft.com/office/officeart/2005/8/layout/chevron1"/>
    <dgm:cxn modelId="{B553B71A-B2D3-4D25-80B1-5ADA9E881FDB}" type="presParOf" srcId="{42945F8B-087E-4E4F-A46C-013CF0B65EA0}" destId="{EDDBA1B2-AFCA-47CA-B780-1F3C53952DBA}" srcOrd="1" destOrd="0" presId="urn:microsoft.com/office/officeart/2005/8/layout/chevron1"/>
    <dgm:cxn modelId="{56CD9DFB-7168-497E-A4F7-4448CDACF885}" type="presParOf" srcId="{42945F8B-087E-4E4F-A46C-013CF0B65EA0}" destId="{8F87D8C8-C57D-44A9-8C31-D580AE44C57C}" srcOrd="2" destOrd="0" presId="urn:microsoft.com/office/officeart/2005/8/layout/chevron1"/>
    <dgm:cxn modelId="{1DE699D2-8C54-405E-B738-A42932D91726}" type="presParOf" srcId="{42945F8B-087E-4E4F-A46C-013CF0B65EA0}" destId="{358CFD1C-66DF-4C78-A448-3E420179DBDF}" srcOrd="3" destOrd="0" presId="urn:microsoft.com/office/officeart/2005/8/layout/chevron1"/>
    <dgm:cxn modelId="{E0ED5E74-A776-4CD8-837E-200DC3669D4C}" type="presParOf" srcId="{42945F8B-087E-4E4F-A46C-013CF0B65EA0}" destId="{BBD1EF03-2838-4E4B-AD7D-F625CFEBF93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EF7CDE-B792-4681-8214-9CE02427F5F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1E8417-7032-4B89-94EA-C8476CA722AF}">
      <dgm:prSet phldrT="[Текст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dirty="0" smtClean="0"/>
            <a:t>Аннотирование</a:t>
          </a:r>
          <a:endParaRPr lang="ru-RU" sz="2400" dirty="0"/>
        </a:p>
      </dgm:t>
    </dgm:pt>
    <dgm:pt modelId="{3E8402C4-0F58-487C-A767-8E8FC508A7D3}" type="parTrans" cxnId="{93FF44AF-F529-4D12-83D0-A9DF0DCC5686}">
      <dgm:prSet/>
      <dgm:spPr/>
      <dgm:t>
        <a:bodyPr/>
        <a:lstStyle/>
        <a:p>
          <a:endParaRPr lang="ru-RU"/>
        </a:p>
      </dgm:t>
    </dgm:pt>
    <dgm:pt modelId="{8E616A1C-18BE-47AC-A2F6-9FB56F2D22E6}" type="sibTrans" cxnId="{93FF44AF-F529-4D12-83D0-A9DF0DCC5686}">
      <dgm:prSet/>
      <dgm:spPr/>
      <dgm:t>
        <a:bodyPr/>
        <a:lstStyle/>
        <a:p>
          <a:endParaRPr lang="ru-RU"/>
        </a:p>
      </dgm:t>
    </dgm:pt>
    <dgm:pt modelId="{95C2F4C3-395B-4F1F-9BDF-793EAB23DAA7}">
      <dgm:prSet phldrT="[Текст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dirty="0" smtClean="0"/>
            <a:t>Отбор маркеров</a:t>
          </a:r>
          <a:endParaRPr lang="ru-RU" sz="2400" dirty="0"/>
        </a:p>
      </dgm:t>
    </dgm:pt>
    <dgm:pt modelId="{371E32CF-3B08-41AD-B955-B32A6442C22E}" type="parTrans" cxnId="{43DC6676-C9AC-4D14-B53F-06E3620AF1B8}">
      <dgm:prSet/>
      <dgm:spPr/>
      <dgm:t>
        <a:bodyPr/>
        <a:lstStyle/>
        <a:p>
          <a:endParaRPr lang="ru-RU"/>
        </a:p>
      </dgm:t>
    </dgm:pt>
    <dgm:pt modelId="{8EBBF5FA-0753-4722-9B5C-1F4F98BAB493}" type="sibTrans" cxnId="{43DC6676-C9AC-4D14-B53F-06E3620AF1B8}">
      <dgm:prSet/>
      <dgm:spPr/>
      <dgm:t>
        <a:bodyPr/>
        <a:lstStyle/>
        <a:p>
          <a:endParaRPr lang="ru-RU"/>
        </a:p>
      </dgm:t>
    </dgm:pt>
    <dgm:pt modelId="{27036B77-1097-407D-8AF2-DC221E9268B3}">
      <dgm:prSet phldrT="[Текст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300" dirty="0" smtClean="0">
              <a:latin typeface="+mj-lt"/>
              <a:cs typeface="Times New Roman" panose="02020603050405020304" pitchFamily="18" charset="0"/>
            </a:rPr>
            <a:t>Выявление генных онтологий</a:t>
          </a:r>
          <a:endParaRPr lang="ru-RU" sz="2300" dirty="0">
            <a:latin typeface="+mj-lt"/>
          </a:endParaRPr>
        </a:p>
      </dgm:t>
    </dgm:pt>
    <dgm:pt modelId="{DAA1DC66-CDEB-4591-B031-B161C66E8DE5}" type="parTrans" cxnId="{98055B94-F7DD-403D-ADD7-B619C078F775}">
      <dgm:prSet/>
      <dgm:spPr/>
      <dgm:t>
        <a:bodyPr/>
        <a:lstStyle/>
        <a:p>
          <a:endParaRPr lang="ru-RU"/>
        </a:p>
      </dgm:t>
    </dgm:pt>
    <dgm:pt modelId="{F2C93AC0-162C-44ED-85B9-3F514CCDD670}" type="sibTrans" cxnId="{98055B94-F7DD-403D-ADD7-B619C078F775}">
      <dgm:prSet/>
      <dgm:spPr/>
      <dgm:t>
        <a:bodyPr/>
        <a:lstStyle/>
        <a:p>
          <a:endParaRPr lang="ru-RU"/>
        </a:p>
      </dgm:t>
    </dgm:pt>
    <dgm:pt modelId="{B0EEDB69-FA51-4849-B354-87F053672560}" type="pres">
      <dgm:prSet presAssocID="{01EF7CDE-B792-4681-8214-9CE02427F5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991796-752E-49EA-90CB-344BD7C1EB32}" type="pres">
      <dgm:prSet presAssocID="{131E8417-7032-4B89-94EA-C8476CA722AF}" presName="parTxOnly" presStyleLbl="node1" presStyleIdx="0" presStyleCnt="3" custScaleX="131485" custLinFactNeighborX="13548" custLinFactNeighborY="1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183FC-2DC8-4E03-AEB3-0413510AD1DC}" type="pres">
      <dgm:prSet presAssocID="{8E616A1C-18BE-47AC-A2F6-9FB56F2D22E6}" presName="parTxOnlySpace" presStyleCnt="0"/>
      <dgm:spPr/>
    </dgm:pt>
    <dgm:pt modelId="{7BA3AD2D-011A-4901-A8BE-065DFDA7E5B7}" type="pres">
      <dgm:prSet presAssocID="{95C2F4C3-395B-4F1F-9BDF-793EAB23DAA7}" presName="parTxOnly" presStyleLbl="node1" presStyleIdx="1" presStyleCnt="3" custLinFactNeighborX="-107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B5AC9-4215-4272-9FD2-41A3FAA65EA3}" type="pres">
      <dgm:prSet presAssocID="{8EBBF5FA-0753-4722-9B5C-1F4F98BAB493}" presName="parTxOnlySpace" presStyleCnt="0"/>
      <dgm:spPr/>
    </dgm:pt>
    <dgm:pt modelId="{5FE35798-9951-4A43-9C4F-634ABDCF3C1F}" type="pres">
      <dgm:prSet presAssocID="{27036B77-1097-407D-8AF2-DC221E9268B3}" presName="parTxOnly" presStyleLbl="node1" presStyleIdx="2" presStyleCnt="3" custScaleX="168899" custLinFactNeighborX="-26751" custLinFactNeighborY="-11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38D52D-31AB-4386-85DA-DCAB878FF9FA}" type="presOf" srcId="{27036B77-1097-407D-8AF2-DC221E9268B3}" destId="{5FE35798-9951-4A43-9C4F-634ABDCF3C1F}" srcOrd="0" destOrd="0" presId="urn:microsoft.com/office/officeart/2005/8/layout/chevron1"/>
    <dgm:cxn modelId="{63E54F5A-7967-47BD-8BE6-A1B681F58DDD}" type="presOf" srcId="{95C2F4C3-395B-4F1F-9BDF-793EAB23DAA7}" destId="{7BA3AD2D-011A-4901-A8BE-065DFDA7E5B7}" srcOrd="0" destOrd="0" presId="urn:microsoft.com/office/officeart/2005/8/layout/chevron1"/>
    <dgm:cxn modelId="{E0E1323C-B289-4D95-B02A-709A92880E28}" type="presOf" srcId="{131E8417-7032-4B89-94EA-C8476CA722AF}" destId="{D3991796-752E-49EA-90CB-344BD7C1EB32}" srcOrd="0" destOrd="0" presId="urn:microsoft.com/office/officeart/2005/8/layout/chevron1"/>
    <dgm:cxn modelId="{A88B4049-3CB5-494F-A3E2-C8530DE7CA42}" type="presOf" srcId="{01EF7CDE-B792-4681-8214-9CE02427F5F5}" destId="{B0EEDB69-FA51-4849-B354-87F053672560}" srcOrd="0" destOrd="0" presId="urn:microsoft.com/office/officeart/2005/8/layout/chevron1"/>
    <dgm:cxn modelId="{43DC6676-C9AC-4D14-B53F-06E3620AF1B8}" srcId="{01EF7CDE-B792-4681-8214-9CE02427F5F5}" destId="{95C2F4C3-395B-4F1F-9BDF-793EAB23DAA7}" srcOrd="1" destOrd="0" parTransId="{371E32CF-3B08-41AD-B955-B32A6442C22E}" sibTransId="{8EBBF5FA-0753-4722-9B5C-1F4F98BAB493}"/>
    <dgm:cxn modelId="{98055B94-F7DD-403D-ADD7-B619C078F775}" srcId="{01EF7CDE-B792-4681-8214-9CE02427F5F5}" destId="{27036B77-1097-407D-8AF2-DC221E9268B3}" srcOrd="2" destOrd="0" parTransId="{DAA1DC66-CDEB-4591-B031-B161C66E8DE5}" sibTransId="{F2C93AC0-162C-44ED-85B9-3F514CCDD670}"/>
    <dgm:cxn modelId="{93FF44AF-F529-4D12-83D0-A9DF0DCC5686}" srcId="{01EF7CDE-B792-4681-8214-9CE02427F5F5}" destId="{131E8417-7032-4B89-94EA-C8476CA722AF}" srcOrd="0" destOrd="0" parTransId="{3E8402C4-0F58-487C-A767-8E8FC508A7D3}" sibTransId="{8E616A1C-18BE-47AC-A2F6-9FB56F2D22E6}"/>
    <dgm:cxn modelId="{21B27C27-E27A-416F-BEC8-FEDC9C34D125}" type="presParOf" srcId="{B0EEDB69-FA51-4849-B354-87F053672560}" destId="{D3991796-752E-49EA-90CB-344BD7C1EB32}" srcOrd="0" destOrd="0" presId="urn:microsoft.com/office/officeart/2005/8/layout/chevron1"/>
    <dgm:cxn modelId="{55914C2E-6824-409C-B9A8-F3FAA6D7C2AA}" type="presParOf" srcId="{B0EEDB69-FA51-4849-B354-87F053672560}" destId="{0FA183FC-2DC8-4E03-AEB3-0413510AD1DC}" srcOrd="1" destOrd="0" presId="urn:microsoft.com/office/officeart/2005/8/layout/chevron1"/>
    <dgm:cxn modelId="{1666E6E1-8A0A-4E92-BE4F-CD9D127C67A1}" type="presParOf" srcId="{B0EEDB69-FA51-4849-B354-87F053672560}" destId="{7BA3AD2D-011A-4901-A8BE-065DFDA7E5B7}" srcOrd="2" destOrd="0" presId="urn:microsoft.com/office/officeart/2005/8/layout/chevron1"/>
    <dgm:cxn modelId="{62A2752E-8E96-4B7F-9F44-3D00D475A5F1}" type="presParOf" srcId="{B0EEDB69-FA51-4849-B354-87F053672560}" destId="{5D5B5AC9-4215-4272-9FD2-41A3FAA65EA3}" srcOrd="3" destOrd="0" presId="urn:microsoft.com/office/officeart/2005/8/layout/chevron1"/>
    <dgm:cxn modelId="{67879B1E-91A8-4E95-BAB1-6BFC4214CA73}" type="presParOf" srcId="{B0EEDB69-FA51-4849-B354-87F053672560}" destId="{5FE35798-9951-4A43-9C4F-634ABDCF3C1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CC94AF-2839-4103-B78B-1747D2D4F3D5}">
      <dsp:nvSpPr>
        <dsp:cNvPr id="0" name=""/>
        <dsp:cNvSpPr/>
      </dsp:nvSpPr>
      <dsp:spPr>
        <a:xfrm>
          <a:off x="147742" y="1802822"/>
          <a:ext cx="2916864" cy="1143240"/>
        </a:xfrm>
        <a:prstGeom prst="chevron">
          <a:avLst/>
        </a:prstGeom>
        <a:solidFill>
          <a:srgbClr val="7B9E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Подготовка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библиотек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47742" y="1802822"/>
        <a:ext cx="2916864" cy="1143240"/>
      </dsp:txXfrm>
    </dsp:sp>
    <dsp:sp modelId="{8F87D8C8-C57D-44A9-8C31-D580AE44C57C}">
      <dsp:nvSpPr>
        <dsp:cNvPr id="0" name=""/>
        <dsp:cNvSpPr/>
      </dsp:nvSpPr>
      <dsp:spPr>
        <a:xfrm>
          <a:off x="2631146" y="1802822"/>
          <a:ext cx="3572169" cy="1143240"/>
        </a:xfrm>
        <a:prstGeom prst="chevron">
          <a:avLst/>
        </a:prstGeom>
        <a:solidFill>
          <a:srgbClr val="7B9E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Секвенирование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631146" y="1802822"/>
        <a:ext cx="3572169" cy="1143240"/>
      </dsp:txXfrm>
    </dsp:sp>
    <dsp:sp modelId="{BBD1EF03-2838-4E4B-AD7D-F625CFEBF93F}">
      <dsp:nvSpPr>
        <dsp:cNvPr id="0" name=""/>
        <dsp:cNvSpPr/>
      </dsp:nvSpPr>
      <dsp:spPr>
        <a:xfrm>
          <a:off x="5794464" y="1802822"/>
          <a:ext cx="2858101" cy="1143240"/>
        </a:xfrm>
        <a:prstGeom prst="chevron">
          <a:avLst/>
        </a:prstGeom>
        <a:solidFill>
          <a:srgbClr val="7B9E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Сборка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генома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794464" y="1802822"/>
        <a:ext cx="2858101" cy="11432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991796-752E-49EA-90CB-344BD7C1EB32}">
      <dsp:nvSpPr>
        <dsp:cNvPr id="0" name=""/>
        <dsp:cNvSpPr/>
      </dsp:nvSpPr>
      <dsp:spPr>
        <a:xfrm>
          <a:off x="36713" y="1034331"/>
          <a:ext cx="3223813" cy="9807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Аннотирование</a:t>
          </a:r>
          <a:endParaRPr lang="ru-RU" sz="2400" kern="1200" dirty="0"/>
        </a:p>
      </dsp:txBody>
      <dsp:txXfrm>
        <a:off x="36713" y="1034331"/>
        <a:ext cx="3223813" cy="980739"/>
      </dsp:txXfrm>
    </dsp:sp>
    <dsp:sp modelId="{7BA3AD2D-011A-4901-A8BE-065DFDA7E5B7}">
      <dsp:nvSpPr>
        <dsp:cNvPr id="0" name=""/>
        <dsp:cNvSpPr/>
      </dsp:nvSpPr>
      <dsp:spPr>
        <a:xfrm>
          <a:off x="2955666" y="1032909"/>
          <a:ext cx="2451848" cy="9807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Отбор маркеров</a:t>
          </a:r>
          <a:endParaRPr lang="ru-RU" sz="2400" kern="1200" dirty="0"/>
        </a:p>
      </dsp:txBody>
      <dsp:txXfrm>
        <a:off x="2955666" y="1032909"/>
        <a:ext cx="2451848" cy="980739"/>
      </dsp:txXfrm>
    </dsp:sp>
    <dsp:sp modelId="{5FE35798-9951-4A43-9C4F-634ABDCF3C1F}">
      <dsp:nvSpPr>
        <dsp:cNvPr id="0" name=""/>
        <dsp:cNvSpPr/>
      </dsp:nvSpPr>
      <dsp:spPr>
        <a:xfrm>
          <a:off x="5123198" y="1022072"/>
          <a:ext cx="4141148" cy="9807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+mj-lt"/>
              <a:cs typeface="Times New Roman" panose="02020603050405020304" pitchFamily="18" charset="0"/>
            </a:rPr>
            <a:t>Выявление генных онтологий</a:t>
          </a:r>
          <a:endParaRPr lang="ru-RU" sz="2300" kern="1200" dirty="0">
            <a:latin typeface="+mj-lt"/>
          </a:endParaRPr>
        </a:p>
      </dsp:txBody>
      <dsp:txXfrm>
        <a:off x="5123198" y="1022072"/>
        <a:ext cx="4141148" cy="980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DF1DD-874A-400C-8011-830BC46B4BFB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8D157-CAB7-4F11-93F8-205CDD1C5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BC%D0%BF%D0%BB%D0%B8%D1%84%D0%B8%D0%BA%D0%B0%D1%86%D0%B8%D1%8F_(%D0%BC%D0%BE%D0%BB%D0%B5%D0%BA%D1%83%D0%BB%D1%8F%D1%80%D0%BD%D0%B0%D1%8F_%D0%B1%D0%B8%D0%BE%D0%BB%D0%BE%D0%B3%D0%B8%D1%8F)" TargetMode="External"/><Relationship Id="rId3" Type="http://schemas.openxmlformats.org/officeDocument/2006/relationships/hyperlink" Target="https://ru.wikipedia.org/w/index.php?title=%D0%9C%D0%B5%D1%82%D0%BE%D0%B4_Illumina/Solexa&amp;veaction=edit&amp;section=2" TargetMode="External"/><Relationship Id="rId7" Type="http://schemas.openxmlformats.org/officeDocument/2006/relationships/hyperlink" Target="https://ru.wikipedia.org/wiki/%D0%9A%D0%BE%D0%BC%D0%BF%D0%BB%D0%B5%D0%BC%D0%B5%D0%BD%D1%82%D0%B0%D1%80%D0%BD%D0%BE%D1%81%D1%82%D1%8C_(%D0%B1%D0%B8%D0%BE%D0%BB%D0%BE%D0%B3%D0%B8%D1%8F)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E%D0%BB%D0%B8%D0%B3%D0%BE%D0%BD%D1%83%D0%BA%D0%BB%D0%B5%D0%BE%D1%82%D0%B8%D0%B4" TargetMode="External"/><Relationship Id="rId5" Type="http://schemas.openxmlformats.org/officeDocument/2006/relationships/hyperlink" Target="https://ru.wikipedia.org/wiki/%D0%9B%D0%B8%D0%B3%D0%B0%D0%B7%D0%B0" TargetMode="External"/><Relationship Id="rId4" Type="http://schemas.openxmlformats.org/officeDocument/2006/relationships/hyperlink" Target="https://ru.wikipedia.org/w/index.php?title=%D0%9C%D0%B5%D1%82%D0%BE%D0%B4_Illumina/Solexa&amp;action=edit&amp;section=2" TargetMode="External"/><Relationship Id="rId9" Type="http://schemas.openxmlformats.org/officeDocument/2006/relationships/hyperlink" Target="https://ru.wikipedia.org/wiki/%D0%9F%D0%BE%D0%BB%D0%B8%D0%BC%D0%B5%D1%80%D0%B0%D0%B7%D0%BD%D0%B0%D1%8F_%D1%86%D0%B5%D0%BF%D0%BD%D0%B0%D1%8F_%D1%80%D0%B5%D0%B0%D0%BA%D1%86%D0%B8%D1%8F" TargetMode="Externa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5716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1290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509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2765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4825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6401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0986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4040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8053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5299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Сейчас</a:t>
            </a:r>
            <a:r>
              <a:rPr lang="ru-RU" baseline="0" dirty="0" smtClean="0"/>
              <a:t> один геном можно </a:t>
            </a:r>
            <a:r>
              <a:rPr lang="ru-RU" baseline="0" dirty="0" err="1" smtClean="0"/>
              <a:t>секвенировать</a:t>
            </a:r>
            <a:r>
              <a:rPr lang="ru-RU" baseline="0" dirty="0" smtClean="0"/>
              <a:t> за 5 часов.</a:t>
            </a:r>
          </a:p>
          <a:p>
            <a:r>
              <a:rPr lang="ru-RU" sz="1200" dirty="0" err="1" smtClean="0"/>
              <a:t>Nanopore</a:t>
            </a:r>
            <a:r>
              <a:rPr lang="ru-RU" sz="1200" dirty="0" smtClean="0"/>
              <a:t> использует электрофорез для транспортировки неизвестного образца через </a:t>
            </a:r>
            <a:r>
              <a:rPr lang="ru-RU" sz="1200" dirty="0" err="1" smtClean="0"/>
              <a:t>нанопору</a:t>
            </a:r>
            <a:r>
              <a:rPr lang="ru-RU" sz="1200" dirty="0" smtClean="0"/>
              <a:t> размером 10-9 метров.</a:t>
            </a:r>
          </a:p>
          <a:p>
            <a:r>
              <a:rPr lang="ru-RU" sz="1200" dirty="0" err="1" smtClean="0"/>
              <a:t>Нанопоры</a:t>
            </a:r>
            <a:r>
              <a:rPr lang="ru-RU" sz="1200" dirty="0" smtClean="0"/>
              <a:t> могут быть биологическими (белковый гемолизин, липидная мембрана) или твердотельными (кремний, </a:t>
            </a:r>
            <a:r>
              <a:rPr lang="ru-RU" sz="1200" dirty="0" err="1" smtClean="0"/>
              <a:t>графен</a:t>
            </a:r>
            <a:r>
              <a:rPr lang="ru-RU" sz="1200" dirty="0" smtClean="0"/>
              <a:t>).</a:t>
            </a:r>
          </a:p>
          <a:p>
            <a:r>
              <a:rPr lang="ru-RU" sz="1200" dirty="0" smtClean="0"/>
              <a:t>Система </a:t>
            </a:r>
            <a:r>
              <a:rPr lang="ru-RU" sz="1200" dirty="0" err="1" smtClean="0"/>
              <a:t>нанопор</a:t>
            </a:r>
            <a:r>
              <a:rPr lang="ru-RU" sz="1200" dirty="0" smtClean="0"/>
              <a:t> всегда содержит раствор электролита, и при приложении постоянного электрического поля можно наблюдать электрический ток.</a:t>
            </a:r>
          </a:p>
          <a:p>
            <a:r>
              <a:rPr lang="ru-RU" sz="1200" dirty="0" smtClean="0"/>
              <a:t>Когда молекула проходит через пору, она блокирует электрический заряд. Различные базы создают разные уровни блокировки, обнаруженные системой.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0259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для генетического анализа используют не всю последовательность, а определенные участки, называемые генетический маркер. Один экземпляр мы получаем от мамы, второй экземпляр мы получаем от папы.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сравнивать последовательности 2- разных индивидов, И с первого взгляда эти тексты абсолютно идентичны. +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Однако если присмотреться – можно найти отличия. И таких отличий много и они разные.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самые простые из них- это замена одной буквы на вторую. Как вы видите В данной последовательности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днк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моих родителей разные буквы. И если такие отличия встречаются и у других людей, то эту позицию мы можем использовать в качестве генетического маркера.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2024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Зная специфику генома конкретного человека можно скорректировать</a:t>
            </a:r>
            <a:r>
              <a:rPr lang="ru-RU" baseline="0" dirty="0" smtClean="0"/>
              <a:t> лечение под индивидуальные особенности пациента.</a:t>
            </a:r>
          </a:p>
          <a:p>
            <a:r>
              <a:rPr lang="ru-RU" baseline="0" dirty="0" err="1" smtClean="0"/>
              <a:t>Френсин</a:t>
            </a:r>
            <a:r>
              <a:rPr lang="ru-RU" baseline="0" dirty="0" smtClean="0"/>
              <a:t> Коллинз – один из руководителей программы геном человека, прогнозировал, что геномные исследования позволят: произвести </a:t>
            </a:r>
            <a:r>
              <a:rPr lang="ru-RU" baseline="0" dirty="0" err="1" smtClean="0"/>
              <a:t>множестао</a:t>
            </a:r>
            <a:r>
              <a:rPr lang="ru-RU" baseline="0" dirty="0" smtClean="0"/>
              <a:t> диагностических терапевтических и подходов</a:t>
            </a:r>
          </a:p>
          <a:p>
            <a:r>
              <a:rPr lang="ru-RU" baseline="0" dirty="0" smtClean="0"/>
              <a:t>Проводить </a:t>
            </a:r>
            <a:r>
              <a:rPr lang="ru-RU" baseline="0" dirty="0" err="1" smtClean="0"/>
              <a:t>преимплантационную</a:t>
            </a:r>
            <a:r>
              <a:rPr lang="ru-RU" baseline="0" dirty="0" smtClean="0"/>
              <a:t> диагностик</a:t>
            </a:r>
          </a:p>
          <a:p>
            <a:r>
              <a:rPr lang="ru-RU" baseline="0" dirty="0" smtClean="0"/>
              <a:t>Генную </a:t>
            </a:r>
            <a:r>
              <a:rPr lang="ru-RU" baseline="0" dirty="0" err="1" smtClean="0"/>
              <a:t>тепапию</a:t>
            </a:r>
            <a:r>
              <a:rPr lang="ru-RU" baseline="0" dirty="0" smtClean="0"/>
              <a:t> раз заболеваний</a:t>
            </a:r>
          </a:p>
          <a:p>
            <a:r>
              <a:rPr lang="ru-RU" baseline="0" dirty="0" smtClean="0"/>
              <a:t>Разрабатывать лекарства, на основе геномной информации- это </a:t>
            </a:r>
            <a:r>
              <a:rPr lang="ru-RU" baseline="0" dirty="0" err="1" smtClean="0"/>
              <a:t>фармакогеномика</a:t>
            </a:r>
            <a:endParaRPr lang="ru-RU" baseline="0" dirty="0" smtClean="0"/>
          </a:p>
          <a:p>
            <a:r>
              <a:rPr lang="ru-RU" baseline="0" dirty="0" smtClean="0"/>
              <a:t>Определить предрасположенность к заболеванием.</a:t>
            </a:r>
          </a:p>
          <a:p>
            <a:endParaRPr lang="ru-RU" baseline="0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C69E1D-1C5E-4016-8D44-6E5A2AF05FBF}" type="slidenum">
              <a:rPr lang="ru-RU" altLang="ru-RU"/>
              <a:pPr>
                <a:spcBef>
                  <a:spcPct val="0"/>
                </a:spcBef>
              </a:pPr>
              <a:t>27</a:t>
            </a:fld>
            <a:endParaRPr lang="ru-RU" altLang="ru-RU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ru-RU" altLang="ru-RU" dirty="0" smtClean="0">
                <a:latin typeface="Arial" panose="020B0604020202020204" pitchFamily="34" charset="0"/>
              </a:rPr>
              <a:t>Если соотносить</a:t>
            </a:r>
            <a:r>
              <a:rPr lang="ru-RU" altLang="ru-RU" baseline="0" dirty="0" smtClean="0">
                <a:latin typeface="Arial" panose="020B0604020202020204" pitchFamily="34" charset="0"/>
              </a:rPr>
              <a:t> вариабельность генома с болезнями, которые возникают в клинической практике</a:t>
            </a:r>
          </a:p>
          <a:p>
            <a:pPr eaLnBrk="1" hangingPunct="1"/>
            <a:r>
              <a:rPr lang="ru-RU" altLang="ru-RU" baseline="0" dirty="0" smtClean="0">
                <a:latin typeface="Arial" panose="020B0604020202020204" pitchFamily="34" charset="0"/>
              </a:rPr>
              <a:t>Можно выделить </a:t>
            </a:r>
            <a:r>
              <a:rPr lang="ru-RU" altLang="ru-RU" baseline="0" dirty="0" err="1" smtClean="0">
                <a:latin typeface="Arial" panose="020B0604020202020204" pitchFamily="34" charset="0"/>
              </a:rPr>
              <a:t>моногенные</a:t>
            </a:r>
            <a:r>
              <a:rPr lang="ru-RU" altLang="ru-RU" baseline="0" dirty="0" smtClean="0">
                <a:latin typeface="Arial" panose="020B0604020202020204" pitchFamily="34" charset="0"/>
              </a:rPr>
              <a:t> заболевания и </a:t>
            </a:r>
            <a:r>
              <a:rPr lang="ru-RU" altLang="ru-RU" baseline="0" dirty="0" err="1" smtClean="0">
                <a:latin typeface="Arial" panose="020B0604020202020204" pitchFamily="34" charset="0"/>
              </a:rPr>
              <a:t>мультифакториальные</a:t>
            </a:r>
            <a:r>
              <a:rPr lang="ru-RU" altLang="ru-RU" baseline="0" dirty="0" smtClean="0">
                <a:latin typeface="Arial" panose="020B0604020202020204" pitchFamily="34" charset="0"/>
              </a:rPr>
              <a:t>.</a:t>
            </a:r>
          </a:p>
          <a:p>
            <a:pPr eaLnBrk="1" hangingPunct="1"/>
            <a:r>
              <a:rPr lang="ru-RU" altLang="ru-RU" baseline="0" dirty="0" smtClean="0">
                <a:latin typeface="Arial" panose="020B0604020202020204" pitchFamily="34" charset="0"/>
              </a:rPr>
              <a:t>При </a:t>
            </a:r>
            <a:r>
              <a:rPr lang="ru-RU" altLang="ru-RU" baseline="0" dirty="0" err="1" smtClean="0">
                <a:latin typeface="Arial" panose="020B0604020202020204" pitchFamily="34" charset="0"/>
              </a:rPr>
              <a:t>моногенных</a:t>
            </a:r>
            <a:r>
              <a:rPr lang="ru-RU" altLang="ru-RU" baseline="0" dirty="0" smtClean="0">
                <a:latin typeface="Arial" panose="020B0604020202020204" pitchFamily="34" charset="0"/>
              </a:rPr>
              <a:t> заболеваниях мутация возникает в одном гене, нарушает его функцию что способствует развитию заболевания.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 err="1" smtClean="0">
                <a:latin typeface="Arial" charset="0"/>
              </a:rPr>
              <a:t>Мультифакторные</a:t>
            </a:r>
            <a:r>
              <a:rPr lang="ru-RU" altLang="ru-RU" sz="1200" dirty="0" smtClean="0">
                <a:latin typeface="Arial" charset="0"/>
              </a:rPr>
              <a:t> заболевания (МФЗ)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 smtClean="0">
                <a:latin typeface="Arial" charset="0"/>
              </a:rPr>
              <a:t>Сами по себе отдельные полиморфизмы не несут никаких </a:t>
            </a:r>
            <a:r>
              <a:rPr lang="ru-RU" altLang="ru-RU" sz="1200" dirty="0" err="1" smtClean="0">
                <a:latin typeface="Arial" charset="0"/>
              </a:rPr>
              <a:t>наркшений</a:t>
            </a:r>
            <a:r>
              <a:rPr lang="ru-RU" altLang="ru-RU" sz="1200" dirty="0" smtClean="0">
                <a:latin typeface="Arial" charset="0"/>
              </a:rPr>
              <a:t>, но опр.сочетание</a:t>
            </a:r>
            <a:r>
              <a:rPr lang="ru-RU" altLang="ru-RU" sz="1200" baseline="0" dirty="0" smtClean="0">
                <a:latin typeface="Arial" charset="0"/>
              </a:rPr>
              <a:t> </a:t>
            </a:r>
            <a:r>
              <a:rPr lang="ru-RU" altLang="ru-RU" sz="1200" baseline="0" dirty="0" err="1" smtClean="0">
                <a:latin typeface="Arial" charset="0"/>
              </a:rPr>
              <a:t>множетва</a:t>
            </a:r>
            <a:r>
              <a:rPr lang="ru-RU" altLang="ru-RU" sz="1200" baseline="0" dirty="0" smtClean="0">
                <a:latin typeface="Arial" charset="0"/>
              </a:rPr>
              <a:t> генов может </a:t>
            </a:r>
            <a:r>
              <a:rPr lang="ru-RU" altLang="ru-RU" sz="1200" baseline="0" dirty="0" err="1" smtClean="0">
                <a:latin typeface="Arial" charset="0"/>
              </a:rPr>
              <a:t>привети</a:t>
            </a:r>
            <a:r>
              <a:rPr lang="ru-RU" altLang="ru-RU" sz="1200" baseline="0" dirty="0" smtClean="0">
                <a:latin typeface="Arial" charset="0"/>
              </a:rPr>
              <a:t> тому, что человек будет предрасположен к </a:t>
            </a:r>
            <a:r>
              <a:rPr lang="ru-RU" altLang="ru-RU" sz="1200" baseline="0" dirty="0" err="1" smtClean="0">
                <a:latin typeface="Arial" charset="0"/>
              </a:rPr>
              <a:t>кл</a:t>
            </a:r>
            <a:r>
              <a:rPr lang="ru-RU" altLang="ru-RU" sz="1200" baseline="0" dirty="0" smtClean="0">
                <a:latin typeface="Arial" charset="0"/>
              </a:rPr>
              <a:t> заболеванию. к </a:t>
            </a:r>
            <a:r>
              <a:rPr lang="ru-RU" altLang="ru-RU" sz="1200" baseline="0" dirty="0" err="1" smtClean="0">
                <a:latin typeface="Arial" charset="0"/>
              </a:rPr>
              <a:t>какому-либу</a:t>
            </a:r>
            <a:r>
              <a:rPr lang="ru-RU" altLang="ru-RU" sz="1200" baseline="0" dirty="0" smtClean="0">
                <a:latin typeface="Arial" charset="0"/>
              </a:rPr>
              <a:t> нарушению в организме.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aseline="0" dirty="0" smtClean="0">
                <a:latin typeface="Arial" charset="0"/>
              </a:rPr>
              <a:t>Опять же, если этому будут благоприятствовать факторы </a:t>
            </a:r>
            <a:r>
              <a:rPr lang="ru-RU" altLang="ru-RU" sz="1200" baseline="0" dirty="0" err="1" smtClean="0">
                <a:latin typeface="Arial" charset="0"/>
              </a:rPr>
              <a:t>внейшней</a:t>
            </a:r>
            <a:r>
              <a:rPr lang="ru-RU" altLang="ru-RU" sz="1200" baseline="0" dirty="0" smtClean="0">
                <a:latin typeface="Arial" charset="0"/>
              </a:rPr>
              <a:t> среды.</a:t>
            </a:r>
            <a:endParaRPr lang="ru-RU" altLang="ru-RU" sz="1200" dirty="0" smtClean="0">
              <a:latin typeface="Arial" charset="0"/>
            </a:endParaRPr>
          </a:p>
          <a:p>
            <a:r>
              <a:rPr lang="ru-RU" altLang="ru-RU" sz="1200" dirty="0" smtClean="0">
                <a:latin typeface="Arial" charset="0"/>
              </a:rPr>
              <a:t>Комплексные болезни, широко распространенные болезни. </a:t>
            </a:r>
            <a:r>
              <a:rPr lang="ru-RU" altLang="ru-RU" sz="1200" dirty="0" err="1" smtClean="0">
                <a:latin typeface="Arial" charset="0"/>
              </a:rPr>
              <a:t>Сложнонаследуемые</a:t>
            </a:r>
            <a:r>
              <a:rPr lang="ru-RU" altLang="ru-RU" sz="1200" dirty="0" smtClean="0">
                <a:latin typeface="Arial" charset="0"/>
              </a:rPr>
              <a:t> признаки.</a:t>
            </a:r>
          </a:p>
          <a:p>
            <a:r>
              <a:rPr lang="ru-RU" altLang="ru-RU" sz="1200" dirty="0" smtClean="0">
                <a:latin typeface="Arial" charset="0"/>
              </a:rPr>
              <a:t>Генетическая детерминация (</a:t>
            </a:r>
            <a:r>
              <a:rPr lang="ru-RU" altLang="ru-RU" sz="1200" dirty="0" err="1" smtClean="0">
                <a:latin typeface="Arial" charset="0"/>
              </a:rPr>
              <a:t>моногенные</a:t>
            </a:r>
            <a:r>
              <a:rPr lang="ru-RU" altLang="ru-RU" sz="1200" dirty="0" smtClean="0">
                <a:latin typeface="Arial" charset="0"/>
              </a:rPr>
              <a:t> болезни) - генетическая подверженность (МФЗ)</a:t>
            </a:r>
          </a:p>
          <a:p>
            <a:pPr eaLnBrk="1" hangingPunct="1"/>
            <a:endParaRPr lang="ru-RU" altLang="ru-RU" baseline="0" dirty="0" smtClean="0">
              <a:latin typeface="Arial" panose="020B0604020202020204" pitchFamily="34" charset="0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Быстрый ответ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Мультифакториальные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заболевания - это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болезни с наследственной предрасположенностью, для проявления которых необходимо совместное действие наследственных и 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внешнесредовых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факторов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Выделяют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моногенные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формы (патологическая мутация одного гена и воздействие нескольких строго специфических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внешнесредовых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факторов) 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полигенные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формы (сочетание патологических аллелей нескольких генов и воздействие комплекса неблагоприятных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внешнесредовых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факторов).</a:t>
            </a:r>
          </a:p>
          <a:p>
            <a:pPr eaLnBrk="1" hangingPunct="1"/>
            <a:endParaRPr lang="ru-RU" altLang="ru-RU" baseline="0" dirty="0" smtClean="0">
              <a:latin typeface="Arial" panose="020B0604020202020204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проявления которых МФЗ необходимо сочетание определенных наследственных и 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внешнесредовых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факторов.</a:t>
            </a:r>
            <a:endParaRPr lang="ru-RU" altLang="ru-RU" dirty="0" smtClean="0">
              <a:latin typeface="Arial" panose="020B0604020202020204" pitchFamily="34" charset="0"/>
            </a:endParaRPr>
          </a:p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касается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моногенны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Болезни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связнанные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генетическими </a:t>
            </a:r>
          </a:p>
          <a:p>
            <a:pPr eaLnBrk="1" hangingPunct="1"/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Механизмы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наследственных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болезней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endParaRPr lang="ru-RU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рецессивных наследственных заболеваний,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мультифакториальных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полигенных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заболеваний и различных генетически обусловленных предрасположенностей.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0965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ru-RU" altLang="ru-RU" sz="1200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20246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B19D09-4A6B-470B-BA23-6C580F45877A}" type="slidenum">
              <a:rPr lang="en-US" altLang="ru-RU" sz="1200"/>
              <a:pPr/>
              <a:t>31</a:t>
            </a:fld>
            <a:endParaRPr lang="en-US" altLang="ru-RU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8707511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Деменция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включает в себя группу тяжелых расстройств высшей нервной деятельности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эффективного лечения от нее на данный момент не существует.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Вклад генетических факторов в вариативность когнитивных способностей достаточно высок (55-70 %), но проблема идентификации генов,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связанных с отдельными когнитивными признаками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далека от разрешения.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основе понимания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dirty="0" smtClean="0"/>
              <a:t>конкретные молекулярно-генетические механизмов</a:t>
            </a:r>
            <a:r>
              <a:rPr lang="ru-RU" baseline="0" dirty="0" smtClean="0"/>
              <a:t> КН </a:t>
            </a:r>
            <a:r>
              <a:rPr lang="ru-RU" dirty="0" smtClean="0"/>
              <a:t>может быть существенно оптимизирован поиск фармакологических препаратов, эффективных в отношении коррекции</a:t>
            </a:r>
            <a:endParaRPr lang="en-US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Несмотря на многочисленные исследования по данной теме, проблема идентификации генов, связанных с отдельными когнитивными признаками, далека от разрешения. Очевидно, что в проявлении фенотипов такого рода участвует большое число генов. Пока совершенно неясно, сколько генов вносят вклад в когнитивное функционирование и как именно осуществляется генетический контроль (специфичен ли генетический контроль) того или иного когнитивного признака.</a:t>
            </a:r>
          </a:p>
          <a:p>
            <a:pPr algn="ctr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Изучение генетических основ познавательных функций дает теоретическую основу для исследования когнитивных нарушений при различных патологических состояниях. Причем, в связи с запросами практической медицины важно не только выделить генетически детерминированные нарушения когнитивных процессов, но и найти их конкретные молекулярно-генетические предпосылки. На этой основе может быть существенно оптимизирован поиск фармакологических препаратов.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 генетических факторов в вариабельность когнитивных способностей достаточно высок: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55 до 70 %.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этот момент мы может порадоваться, что несмотря</a:t>
            </a:r>
            <a:r>
              <a:rPr lang="ru-RU" sz="1200" b="1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то, что Исследования показали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высокий уровень наследуемости КС, </a:t>
            </a:r>
          </a:p>
          <a:p>
            <a:pPr algn="ctr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30-45% развития наших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КС зависит от нас самих.</a:t>
            </a:r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/>
              <a:t>Наследственно предрасположенные, многофакторные заболевания (</a:t>
            </a:r>
            <a:r>
              <a:rPr lang="ru-RU" dirty="0" err="1" smtClean="0"/>
              <a:t>Сomplex</a:t>
            </a:r>
            <a:r>
              <a:rPr lang="ru-RU" dirty="0" smtClean="0"/>
              <a:t> </a:t>
            </a:r>
            <a:r>
              <a:rPr lang="ru-RU" dirty="0" err="1" smtClean="0"/>
              <a:t>genetic</a:t>
            </a:r>
            <a:r>
              <a:rPr lang="ru-RU" dirty="0" smtClean="0"/>
              <a:t> </a:t>
            </a:r>
            <a:r>
              <a:rPr lang="ru-RU" dirty="0" err="1" smtClean="0"/>
              <a:t>disorders</a:t>
            </a:r>
            <a:r>
              <a:rPr lang="ru-RU" dirty="0" smtClean="0"/>
              <a:t>) с </a:t>
            </a:r>
            <a:r>
              <a:rPr lang="ru-RU" dirty="0" err="1" smtClean="0"/>
              <a:t>полигенным</a:t>
            </a:r>
            <a:r>
              <a:rPr lang="ru-RU" dirty="0" smtClean="0"/>
              <a:t> типом наследования, возникающие в результате сочетания действия: генетической предрасположенности и разнообразных патогенетических факторов (инфекционных, экологических, алиментарных и др.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Предрасположенность зависит от большого числа генов.</a:t>
            </a: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200" dirty="0" smtClean="0">
                <a:solidFill>
                  <a:srgbClr val="00206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Средовые факторы риска развития деменции: </a:t>
            </a:r>
          </a:p>
          <a:p>
            <a:r>
              <a:rPr lang="ru-RU" alt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Сахарный диабет</a:t>
            </a:r>
          </a:p>
          <a:p>
            <a:r>
              <a:rPr lang="ru-RU" alt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Гипертония</a:t>
            </a:r>
          </a:p>
          <a:p>
            <a:r>
              <a:rPr lang="ru-RU" alt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Ожирение</a:t>
            </a:r>
          </a:p>
          <a:p>
            <a:r>
              <a:rPr lang="ru-RU" alt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Депрессия</a:t>
            </a:r>
          </a:p>
          <a:p>
            <a:r>
              <a:rPr lang="ru-RU" alt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Отсутствие физической активности</a:t>
            </a:r>
          </a:p>
          <a:p>
            <a:r>
              <a:rPr lang="ru-RU" alt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Курение</a:t>
            </a:r>
          </a:p>
          <a:p>
            <a:r>
              <a:rPr lang="ru-RU" alt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Сосудистые заболевания</a:t>
            </a:r>
          </a:p>
          <a:p>
            <a:r>
              <a:rPr lang="ru-RU" altLang="ru-RU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Низкий уровень образования</a:t>
            </a:r>
            <a:endParaRPr lang="ru-RU" altLang="ru-RU" sz="11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Данная работа направлена на поиск новых полиморфных вариантов, определяющих вариабельность когнитивных функций у людей пожилого возраста г. Томска.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Материалом исследования являются 656 образцов ДНК, выделенных из лейкоцитов крови </a:t>
            </a:r>
            <a:r>
              <a:rPr lang="ru-RU" sz="1200" dirty="0" err="1" smtClean="0"/>
              <a:t>психоневрологически</a:t>
            </a:r>
            <a:r>
              <a:rPr lang="ru-RU" sz="1200" dirty="0" smtClean="0"/>
              <a:t> здоровых людей принадлежащих к популяции русских, проживающих на территории г. Томск. В результате нейропсихологическое тестирования выборка была разделена на две группы: группу с умеренными когнитивными нарушениями и группу здоровых. Далее проводилось </a:t>
            </a:r>
            <a:r>
              <a:rPr lang="ru-RU" sz="1200" dirty="0" err="1" smtClean="0"/>
              <a:t>генотипирование</a:t>
            </a:r>
            <a:r>
              <a:rPr lang="ru-RU" sz="1200" dirty="0" smtClean="0"/>
              <a:t> образцов ДНК с использованием 54 SNP-маркеров, статистический анализ и анализ молекулярных механизмов выявленных ассоциаций.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Оценка когнитивного статуса участников исследования включала четыре основных нейропсихологических инструмента: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Монреальскую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шкалу оценки когнитивных функций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Отсроченное воспроизведение списка слов Консорциума по созданию регистра болезни Альцгеймера (CERAD WLM);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Тест следования по маршруту часть B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Trails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B);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Скрининговый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опросник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оценки когнитивных функций (ADCS-MCFSI).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основе результатов тестов были сформированы выборки с высоким и низким уровнем когнитивных способностей. Выборки включали 46 и 40 образцов соответственно.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742950" indent="-742950" algn="l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Подготовка образцов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(выделение ДНК, оценка качества,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аликвотирование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порог больше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нг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/мкл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vi-VN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Полимеразная цепная реакция</a:t>
            </a:r>
            <a:r>
              <a:rPr lang="vi-V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ПЦР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увеличения малых концентраций определённых фрагментов ДНК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l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Полноэкзомное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секвенирование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Секвенирование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проведено на платформе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HiSeq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2000 (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Illumina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парноконцевыми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чтениями длиной 100 п. о. с минимальным покрытием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50.</a:t>
            </a:r>
          </a:p>
          <a:p>
            <a:pPr algn="l"/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Экзомы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включали все последовательности генома, кодирующие белок, а также 5’- и 3’-нетранслируемые регуляторные регионы</a:t>
            </a:r>
          </a:p>
          <a:p>
            <a:pPr algn="l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Биоинформационный анализ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Аннотирование экзомов;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перечня маркеров, ассоциированных с уровнем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когнитинвых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способностей согласно точному тесту Фишера;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 генных онтологий (выявление биологических процессов и молекулярных функций).</a:t>
            </a:r>
          </a:p>
          <a:p>
            <a:pPr lvl="0" algn="l">
              <a:buFont typeface="Arial" pitchFamily="34" charset="0"/>
              <a:buChar char="•"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Поиск новых генетических вариантов, определяющих вариабельность когнитивных функций у людей пожилого возраста, проводили с помощью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полноэкзомного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секвенирования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(NGS).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Экзомы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включали все последовательности генома, кодирующие белок, а также 5’- и 3’-нетранслируемые регуляторные регионы.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Секвенирование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было проведено на платформе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HiSeq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Illumina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парноконцевыми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чтениями длиной 100 п. о. с минимальным покрытием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50. Формирование библиотек,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секвенирование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сборка проводились ЗАО «ГЕНОАНАЛИТИКА» (г. Москва). На базе НИИ медицинской генетики проводили подготовку образцов (формирование выборок, оценку качества,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аликвотирование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 последующий биоинформационный анализ. Стоит отметить, что локусы, глубина прочтения которых составила менее 10 нуклеотидов, были исключены из анализа.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аликвотирование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Часть Образца ДНК, с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точно измененной </a:t>
            </a:r>
            <a:r>
              <a:rPr lang="ru-RU" sz="12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</a:t>
            </a:r>
            <a:r>
              <a:rPr lang="ru-RU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 smtClean="0"/>
          </a:p>
          <a:p>
            <a:r>
              <a:rPr lang="ru-RU" b="1" dirty="0" smtClean="0"/>
              <a:t>Аннотирование генома</a:t>
            </a:r>
          </a:p>
          <a:p>
            <a:r>
              <a:rPr lang="ru-RU" dirty="0" smtClean="0"/>
              <a:t>Анализ первичной последовательности ДНК для определения ее биологической значимости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Аннотирование файла, полученного после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секвенирования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сборки геномов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vcf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файла, содержащего генотипы 86 образцов по 119 644 локусам (15 695 ген).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	Анализ данных точным критерием Фишера, показавший статистически значимые отличия по 15 386 маркерам.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Далее планируется: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	Формирование перечня маркеров, различающихся по частоте аллелей между двумя сравниваемыми выборками (с высокими и низкими когнитивными способностями);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	Выявление генных онтологий биологических процессов, ассоциированных с когнитивными функциями.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	Построение генных сетей для поиска паттернов взаимосвязей генов и их продуктов.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sz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Подготовка ДНК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Редактировать раздел «Подготовка ДНК»"/>
              </a:rPr>
              <a:t>править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|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Редактировать раздел «Подготовка ДНК»"/>
              </a:rPr>
              <a:t>править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Редактировать раздел «Подготовка ДНК»"/>
              </a:rPr>
              <a:t> код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  <a:endParaRPr lang="ru-RU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(про подготовку РНК смотри ниже — Варианты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секвенирования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Исследуемая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двуцепочечная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ДНК фрагментируется.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двуцепочечным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фрагментам с помощью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Лигаза"/>
              </a:rPr>
              <a:t>ДНК-лигазы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пришивается небольшой ДНК-фрагмент — адаптер. Адаптер состоит из двух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Олигонуклеотид"/>
              </a:rPr>
              <a:t>олигонуклеотидов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частично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Комплементарность (биология)"/>
              </a:rPr>
              <a:t>комплементарных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друг другу. При смешении таких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олигонуклеотидов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образуется «вилка», «ножка» которой состоит из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двуцепочечной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ДНК (там где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олигонуклеотиды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комплементарны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две «ручки» состоят из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одноцепочечной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ДНК.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Лигаза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пришивает два адаптера за «ножку» к каждому концу исследуемого фрагмента ДНК.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Далее происходит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Амплификация (молекулярная биология)"/>
              </a:rPr>
              <a:t>амплификация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полученных фрагментов ДНК с помощью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Полимеразная цепная реакция"/>
              </a:rPr>
              <a:t>ПЦР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результате образуется множество фрагментов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двуцепочечной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ДНК, на одном конце — первый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олигонуклеотид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составляющий адаптер, на другом конце — второй.</a:t>
            </a:r>
          </a:p>
          <a:p>
            <a:endParaRPr lang="en-US" dirty="0" smtClean="0"/>
          </a:p>
          <a:p>
            <a:pPr lvl="0" algn="l">
              <a:buFont typeface="Arial" pitchFamily="34" charset="0"/>
              <a:buChar char="•"/>
            </a:pP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Праймеры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это короткие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одноцепочечные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последовательности  ДНК, к которым может присоединиться ДНК-полимераза.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Праймеры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присоединяют у участку ДНК, последовательность которой мы знаем. А когда знаем, какие концевые фрагменты нужно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отсеквенировать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мы пришиваем к ним определенные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праймеры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Праймеры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это короткие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одноцепочечные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последовательности  ДНК, к которым может присоединиться ДНК-полимераза.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 проведением ПЦР, мы можем не знать последовательность фрагмента, который хотим изучить. Для этого пришиваются неселективные адаптеры, с помощью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ферманта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лигаза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47985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, различающихся по частоте аллелей между двумя сравниваемыми выборками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помощью языка программирования для статистической обработки данных R в графическом интерфейсе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RStudio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понять, какие частоты аллелей ассоциированы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с высокими КС, а какие с низкими</a:t>
            </a:r>
            <a:r>
              <a:rPr lang="ru-RU" baseline="0" dirty="0">
                <a:latin typeface="+mn-lt"/>
                <a:cs typeface="+mn-cs"/>
              </a:rPr>
              <a:t> </a:t>
            </a:r>
            <a:r>
              <a:rPr lang="ru-RU" baseline="0" dirty="0" smtClean="0">
                <a:latin typeface="+mn-lt"/>
                <a:cs typeface="+mn-cs"/>
              </a:rPr>
              <a:t>применяются статистические методы.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Точный критерий Фишера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–используется для сравнения аллелей, характеризующих частоту определенного признака,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Генотип-это обозначение аллелей или варианты, которые несет индивид в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гене или локусе</a:t>
            </a:r>
            <a:endParaRPr lang="ru-RU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Выявление генных онтологий биологических процессов, ассоциированных с когнитивными функциями.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работе мы, на основе сопоставления полученных нами данных с результатами исследований других авторов,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подтвердили ассоциацию 185 генов с когнитивными способностями.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Нами было также подтверждено 5 ассоциаций, показавших связь с когнитивными способностями в других исследованиях: rs17115100, rs7640, rs429358, rs9611519, rs2273085.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Частота, с которой второй по распространенности аллель встречается в данной популяции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— мажорный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аллель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A —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минорный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(встречается в популяции реже)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3BE7C-2CBE-4C41-9FD2-A704D3C2771E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81297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3BE7C-2CBE-4C41-9FD2-A704D3C2771E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78755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Согласно </a:t>
            </a:r>
            <a:r>
              <a:rPr lang="ru-RU" dirty="0" err="1" smtClean="0"/>
              <a:t>дазе</a:t>
            </a:r>
            <a:r>
              <a:rPr lang="ru-RU" dirty="0" smtClean="0"/>
              <a:t> </a:t>
            </a:r>
            <a:r>
              <a:rPr lang="ru-RU" dirty="0" err="1" smtClean="0"/>
              <a:t>двнных</a:t>
            </a:r>
            <a:r>
              <a:rPr lang="ru-RU" dirty="0" smtClean="0"/>
              <a:t> генной онтологии и результатом других исследований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7436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D157-CAB7-4F11-93F8-205CDD1C54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221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877033"/>
            <a:ext cx="1299300" cy="577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" name="Google Shape;11;p2"/>
          <p:cNvGrpSpPr/>
          <p:nvPr/>
        </p:nvGrpSpPr>
        <p:grpSpPr>
          <a:xfrm>
            <a:off x="0" y="-9451"/>
            <a:ext cx="8661398" cy="6867451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" name="Google Shape;14;p2"/>
          <p:cNvGrpSpPr/>
          <p:nvPr/>
        </p:nvGrpSpPr>
        <p:grpSpPr>
          <a:xfrm rot="10800000" flipH="1">
            <a:off x="1" y="1454351"/>
            <a:ext cx="8847502" cy="3949300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" name="Google Shape;17;p2"/>
          <p:cNvGrpSpPr/>
          <p:nvPr/>
        </p:nvGrpSpPr>
        <p:grpSpPr>
          <a:xfrm>
            <a:off x="3677236" y="5704465"/>
            <a:ext cx="5480829" cy="577328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454333"/>
            <a:ext cx="5367900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2;p6"/>
          <p:cNvGrpSpPr/>
          <p:nvPr/>
        </p:nvGrpSpPr>
        <p:grpSpPr>
          <a:xfrm>
            <a:off x="-4" y="57"/>
            <a:ext cx="7072430" cy="1769753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3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4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5" name="Google Shape;90;p6"/>
          <p:cNvGrpSpPr/>
          <p:nvPr/>
        </p:nvGrpSpPr>
        <p:grpSpPr>
          <a:xfrm>
            <a:off x="6946842" y="5963634"/>
            <a:ext cx="2202830" cy="894393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523433"/>
            <a:ext cx="52584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2050651"/>
            <a:ext cx="33783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2050651"/>
            <a:ext cx="33783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8114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oogle Shape;164;p10"/>
          <p:cNvGrpSpPr/>
          <p:nvPr/>
        </p:nvGrpSpPr>
        <p:grpSpPr>
          <a:xfrm>
            <a:off x="6946842" y="5963634"/>
            <a:ext cx="2202830" cy="894393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oogle Shape;172;p10"/>
          <p:cNvGrpSpPr/>
          <p:nvPr/>
        </p:nvGrpSpPr>
        <p:grpSpPr>
          <a:xfrm rot="10800000">
            <a:off x="-8" y="-1"/>
            <a:ext cx="2202830" cy="894393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18793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523433"/>
            <a:ext cx="5258400" cy="1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769800"/>
            <a:ext cx="61326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4.png"/><Relationship Id="rId9" Type="http://schemas.microsoft.com/office/2007/relationships/diagramDrawing" Target="../diagrams/drawing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annovar.openbioinformatics.org/en/latest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42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4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ebi.ac.uk/gwas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82701" y="2288951"/>
            <a:ext cx="7561300" cy="1158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рямоугольник 7"/>
          <p:cNvSpPr/>
          <p:nvPr/>
        </p:nvSpPr>
        <p:spPr>
          <a:xfrm>
            <a:off x="5922819" y="3447381"/>
            <a:ext cx="3389258" cy="1666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6858000" cy="1182555"/>
          </a:xfrm>
          <a:solidFill>
            <a:schemeClr val="bg2">
              <a:alpha val="46000"/>
            </a:schemeClr>
          </a:solidFill>
        </p:spPr>
        <p:txBody>
          <a:bodyPr>
            <a:noAutofit/>
          </a:bodyPr>
          <a:lstStyle/>
          <a:p>
            <a:r>
              <a:rPr lang="ru-RU" sz="27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en-US" sz="27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SNP</a:t>
            </a:r>
            <a:r>
              <a:rPr lang="ru-RU" sz="27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-маркеров, связанных с когнитивными способностями ЧЕЛОВЕКА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221088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Выполнила: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м. н. с.</a:t>
            </a:r>
            <a:endParaRPr lang="ru-RU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Шипилова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Екатерина Александровна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Руководитель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НИР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канд. биол. наук,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с. НИИ медицинской генетики Томского НИМЦ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Вагайцева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Ксения Валерьевна</a:t>
            </a:r>
          </a:p>
        </p:txBody>
      </p:sp>
      <p:pic>
        <p:nvPicPr>
          <p:cNvPr id="37889" name="Picture 1" descr="C:\Users\User\Desktop\ДОКЛАД ПО МАГИСТЕРСКОЙ\NIIMG_log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8640"/>
            <a:ext cx="3600399" cy="1447987"/>
          </a:xfrm>
          <a:prstGeom prst="rect">
            <a:avLst/>
          </a:prstGeom>
          <a:noFill/>
        </p:spPr>
      </p:pic>
      <p:pic>
        <p:nvPicPr>
          <p:cNvPr id="37890" name="Picture 2" descr="C:\Users\User\Desktop\ДОКЛАД ПО МАГИСТЕРСКОЙ\42451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60648"/>
            <a:ext cx="2736304" cy="13441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94392" y="6488668"/>
            <a:ext cx="9238391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95000"/>
                  <a:lumOff val="5000"/>
                  <a:alpha val="5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79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60593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altLang="ru-RU" sz="2800" dirty="0" smtClean="0"/>
              <a:t>Структура генома человека</a:t>
            </a:r>
            <a:endParaRPr lang="ru-RU" alt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1556792"/>
            <a:ext cx="5112568" cy="3672408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chemeClr val="tx1"/>
                </a:solidFill>
              </a:rPr>
              <a:t>Некодирующая</a:t>
            </a:r>
            <a:r>
              <a:rPr lang="ru-RU" sz="2000" b="1" dirty="0" smtClean="0">
                <a:solidFill>
                  <a:schemeClr val="tx1"/>
                </a:solidFill>
              </a:rPr>
              <a:t> ДНК (</a:t>
            </a:r>
            <a:r>
              <a:rPr lang="ru-RU" sz="2000" b="1" dirty="0" err="1" smtClean="0">
                <a:solidFill>
                  <a:schemeClr val="tx1"/>
                </a:solidFill>
              </a:rPr>
              <a:t>нкДНК</a:t>
            </a:r>
            <a:r>
              <a:rPr lang="ru-RU" sz="2000" b="1" dirty="0" smtClean="0">
                <a:solidFill>
                  <a:schemeClr val="tx1"/>
                </a:solidFill>
              </a:rPr>
              <a:t>) -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72%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Часть генома, состоящая из повторов - 47%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Гены </a:t>
            </a:r>
            <a:r>
              <a:rPr lang="ru-RU" sz="2000" dirty="0" err="1" smtClean="0">
                <a:solidFill>
                  <a:schemeClr val="tx1"/>
                </a:solidFill>
              </a:rPr>
              <a:t>некодирующей</a:t>
            </a:r>
            <a:r>
              <a:rPr lang="ru-RU" sz="2000" dirty="0" smtClean="0">
                <a:solidFill>
                  <a:schemeClr val="tx1"/>
                </a:solidFill>
              </a:rPr>
              <a:t> РНК (</a:t>
            </a:r>
            <a:r>
              <a:rPr lang="ru-RU" sz="2000" dirty="0" err="1" smtClean="0">
                <a:solidFill>
                  <a:schemeClr val="tx1"/>
                </a:solidFill>
              </a:rPr>
              <a:t>нкРНК</a:t>
            </a:r>
            <a:r>
              <a:rPr lang="ru-RU" sz="2000" dirty="0" smtClean="0">
                <a:solidFill>
                  <a:schemeClr val="tx1"/>
                </a:solidFill>
              </a:rPr>
              <a:t>)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>
                <a:solidFill>
                  <a:schemeClr val="tx1"/>
                </a:solidFill>
              </a:rPr>
              <a:t>Интроны</a:t>
            </a:r>
            <a:r>
              <a:rPr lang="ru-RU" sz="2000" dirty="0" smtClean="0">
                <a:solidFill>
                  <a:schemeClr val="tx1"/>
                </a:solidFill>
              </a:rPr>
              <a:t> и </a:t>
            </a:r>
            <a:r>
              <a:rPr lang="ru-RU" sz="2000" dirty="0" err="1" smtClean="0">
                <a:solidFill>
                  <a:schemeClr val="tx1"/>
                </a:solidFill>
              </a:rPr>
              <a:t>нетранслируемые</a:t>
            </a:r>
            <a:r>
              <a:rPr lang="ru-RU" sz="2000" dirty="0" smtClean="0">
                <a:solidFill>
                  <a:schemeClr val="tx1"/>
                </a:solidFill>
              </a:rPr>
              <a:t> области </a:t>
            </a:r>
            <a:r>
              <a:rPr lang="ru-RU" sz="2000" dirty="0" err="1" smtClean="0">
                <a:solidFill>
                  <a:schemeClr val="tx1"/>
                </a:solidFill>
              </a:rPr>
              <a:t>мРНК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Регуляторные последовательности ДНК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>
                <a:solidFill>
                  <a:schemeClr val="tx1"/>
                </a:solidFill>
              </a:rPr>
              <a:t>Псевдогены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Повторяющиеся последовательности ДНК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9851" y="1484784"/>
            <a:ext cx="318854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</a:rPr>
              <a:t>Кодирующие последовательности - 28%</a:t>
            </a:r>
            <a:endParaRPr lang="en-US" sz="2000" b="1" dirty="0" smtClean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endParaRPr lang="ru-RU" sz="2000" b="1" dirty="0" smtClean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гены, кодирующие белок</a:t>
            </a:r>
          </a:p>
          <a:p>
            <a:pPr lvl="0" algn="ctr">
              <a:spcBef>
                <a:spcPct val="20000"/>
              </a:spcBef>
            </a:pPr>
            <a:endParaRPr lang="ru-RU" sz="2000" dirty="0">
              <a:solidFill>
                <a:prstClr val="black"/>
              </a:solidFill>
            </a:endParaRPr>
          </a:p>
          <a:p>
            <a:pPr marL="342900" lvl="0" indent="-342900" algn="ctr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prstClr val="black"/>
                </a:solidFill>
              </a:rPr>
              <a:t>Экзоны</a:t>
            </a:r>
            <a:r>
              <a:rPr lang="ru-RU" sz="2000" dirty="0" smtClean="0">
                <a:solidFill>
                  <a:prstClr val="black"/>
                </a:solidFill>
              </a:rPr>
              <a:t> – 2%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347864" y="2852937"/>
            <a:ext cx="504056" cy="5760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934122" y="2852937"/>
            <a:ext cx="13208" cy="468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4887" y="3826094"/>
            <a:ext cx="2304488" cy="228010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85822" y="6030202"/>
            <a:ext cx="2782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3-мерная структура </a:t>
            </a:r>
            <a:r>
              <a:rPr lang="ru-RU" dirty="0" smtClean="0"/>
              <a:t>белка</a:t>
            </a:r>
          </a:p>
          <a:p>
            <a:r>
              <a:rPr lang="ru-RU" dirty="0" smtClean="0"/>
              <a:t> </a:t>
            </a:r>
            <a:r>
              <a:rPr lang="ru-RU" altLang="ru-RU" dirty="0"/>
              <a:t>рецептора дофамина </a:t>
            </a:r>
            <a:r>
              <a:rPr lang="en-US" dirty="0" smtClean="0"/>
              <a:t>D2R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90872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/>
              <a:t>Основная часть генома человека занята НЕ генами (72%).</a:t>
            </a:r>
          </a:p>
          <a:p>
            <a:pPr algn="ctr"/>
            <a:r>
              <a:rPr lang="ru-RU" altLang="ru-RU" b="1" dirty="0" smtClean="0"/>
              <a:t>Сам ген внутри «пустой»: 98%  - </a:t>
            </a:r>
            <a:r>
              <a:rPr lang="ru-RU" altLang="ru-RU" b="1" dirty="0" err="1" smtClean="0"/>
              <a:t>некодирующая</a:t>
            </a:r>
            <a:r>
              <a:rPr lang="ru-RU" altLang="ru-RU" b="1" dirty="0" smtClean="0"/>
              <a:t> часть</a:t>
            </a: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11960" y="5085184"/>
            <a:ext cx="4572000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lvl="0">
              <a:buFont typeface="Arial" pitchFamily="34" charset="0"/>
              <a:buChar char="•"/>
              <a:defRPr/>
            </a:pPr>
            <a:r>
              <a:rPr lang="ru-RU" dirty="0" smtClean="0"/>
              <a:t> регуляция экспрессии генов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ru-RU" dirty="0" smtClean="0"/>
              <a:t> организация упаковки хромосом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ru-RU" dirty="0" smtClean="0"/>
              <a:t> регуляция транскрипции, трансляции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ru-RU" dirty="0"/>
              <a:t> </a:t>
            </a:r>
            <a:r>
              <a:rPr lang="ru-RU" dirty="0" err="1" smtClean="0"/>
              <a:t>центромеры</a:t>
            </a:r>
            <a:r>
              <a:rPr lang="ru-RU" dirty="0" smtClean="0"/>
              <a:t>, </a:t>
            </a:r>
            <a:r>
              <a:rPr lang="ru-RU" dirty="0" err="1" smtClean="0"/>
              <a:t>теломеры</a:t>
            </a:r>
            <a:r>
              <a:rPr lang="ru-RU" dirty="0" smtClean="0"/>
              <a:t>, точки начала репликации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707508" y="5552199"/>
            <a:ext cx="5724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en-US" sz="6600" dirty="0" smtClean="0">
                <a:solidFill>
                  <a:prstClr val="black"/>
                </a:solidFill>
              </a:rPr>
              <a:t>ƒ</a:t>
            </a:r>
            <a:endParaRPr lang="ru-RU" sz="2000" dirty="0" smtClean="0">
              <a:solidFill>
                <a:prstClr val="black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6228184" y="4509120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10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64" y="116633"/>
            <a:ext cx="8856984" cy="15121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Ген </a:t>
            </a:r>
            <a:r>
              <a:rPr lang="en-US" dirty="0" smtClean="0"/>
              <a:t>- </a:t>
            </a:r>
            <a:r>
              <a:rPr lang="ru-RU" dirty="0" smtClean="0"/>
              <a:t>молекулярная </a:t>
            </a:r>
            <a:r>
              <a:rPr lang="ru-RU" dirty="0"/>
              <a:t>единица наследственности </a:t>
            </a:r>
            <a:r>
              <a:rPr lang="ru-RU" dirty="0" smtClean="0"/>
              <a:t>- локус </a:t>
            </a:r>
            <a:r>
              <a:rPr lang="ru-RU" dirty="0"/>
              <a:t>(или участок) ДНК, кодирующий функциональную РНК или белковый продукт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5523" r="16858"/>
          <a:stretch/>
        </p:blipFill>
        <p:spPr>
          <a:xfrm>
            <a:off x="971600" y="1630049"/>
            <a:ext cx="7291412" cy="52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enome-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2555875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Genome-Scie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85800"/>
            <a:ext cx="2463800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354138" y="192088"/>
            <a:ext cx="557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/>
              <a:t>Геном человека: сиквенс завершен</a:t>
            </a:r>
            <a:endParaRPr lang="ru-RU" altLang="ru-RU" sz="240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133600" y="3962400"/>
            <a:ext cx="51974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dirty="0"/>
              <a:t>1990 - начало программы «Геном человека»</a:t>
            </a:r>
          </a:p>
          <a:p>
            <a:endParaRPr lang="ru-RU" altLang="ru-RU" sz="2000" dirty="0"/>
          </a:p>
          <a:p>
            <a:r>
              <a:rPr lang="ru-RU" altLang="ru-RU" sz="2000" dirty="0"/>
              <a:t>Февраль 2001 - черновой </a:t>
            </a:r>
            <a:r>
              <a:rPr lang="ru-RU" altLang="ru-RU" sz="2000" dirty="0" err="1"/>
              <a:t>сиквенс</a:t>
            </a:r>
            <a:endParaRPr lang="ru-RU" altLang="ru-RU" sz="2000" dirty="0"/>
          </a:p>
          <a:p>
            <a:endParaRPr lang="ru-RU" altLang="ru-RU" sz="2000" dirty="0"/>
          </a:p>
          <a:p>
            <a:r>
              <a:rPr lang="ru-RU" altLang="ru-RU" sz="2000" dirty="0"/>
              <a:t>Апрель 2003 - полный </a:t>
            </a:r>
            <a:r>
              <a:rPr lang="ru-RU" altLang="ru-RU" sz="2000" dirty="0" err="1"/>
              <a:t>сиквенс</a:t>
            </a:r>
            <a:endParaRPr lang="ru-RU" altLang="ru-RU" sz="2000" dirty="0"/>
          </a:p>
          <a:p>
            <a:endParaRPr lang="ru-RU" altLang="ru-RU" sz="2000" dirty="0"/>
          </a:p>
          <a:p>
            <a:r>
              <a:rPr lang="ru-RU" altLang="ru-RU" sz="2000" dirty="0"/>
              <a:t>Бюджет 1990-2003 - 3,5 млрд </a:t>
            </a:r>
            <a:r>
              <a:rPr lang="en-US" altLang="ru-RU" sz="2000" dirty="0"/>
              <a:t>USD</a:t>
            </a:r>
            <a:endParaRPr lang="ru-RU" altLang="ru-RU" sz="2000" dirty="0"/>
          </a:p>
        </p:txBody>
      </p:sp>
      <p:pic>
        <p:nvPicPr>
          <p:cNvPr id="14342" name="Picture 6" descr="клинто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600200"/>
            <a:ext cx="2438400" cy="17176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327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135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+mn-lt"/>
              </a:rPr>
              <a:t>1990 - </a:t>
            </a:r>
            <a:r>
              <a:rPr lang="ru-RU" altLang="ru-RU" sz="3200" dirty="0"/>
              <a:t>начало </a:t>
            </a:r>
            <a:r>
              <a:rPr lang="ru-RU" altLang="ru-RU" sz="3200" dirty="0" smtClean="0"/>
              <a:t>проекта </a:t>
            </a:r>
            <a:r>
              <a:rPr lang="ru-RU" altLang="ru-RU" sz="3200" dirty="0"/>
              <a:t>«Геном человека</a:t>
            </a:r>
            <a:r>
              <a:rPr lang="ru-RU" altLang="ru-RU" sz="3200" dirty="0" smtClean="0"/>
              <a:t>»</a:t>
            </a: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2001 - </a:t>
            </a:r>
            <a:r>
              <a:rPr lang="ru-RU" sz="3200" dirty="0"/>
              <a:t>объявлено о завершении генома человека</a:t>
            </a:r>
            <a:endParaRPr lang="en-US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437112"/>
            <a:ext cx="7704856" cy="2088232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опубликовали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первый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референс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(стандарт) </a:t>
            </a:r>
            <a:r>
              <a:rPr lang="ru-RU" dirty="0" smtClean="0"/>
              <a:t>генома человека </a:t>
            </a:r>
          </a:p>
          <a:p>
            <a:r>
              <a:rPr lang="ru-RU" dirty="0" err="1" smtClean="0"/>
              <a:t>секвенировали</a:t>
            </a:r>
            <a:r>
              <a:rPr lang="ru-RU" dirty="0" smtClean="0"/>
              <a:t> ~ 85% от всего генома</a:t>
            </a:r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060848"/>
            <a:ext cx="3384376" cy="2215991"/>
          </a:xfrm>
          <a:prstGeom prst="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Национальный институт исследований человеческого генома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(Джеймс Уотсон, Френсис Коллинз)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2132856"/>
            <a:ext cx="3384376" cy="2016224"/>
          </a:xfrm>
          <a:prstGeom prst="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Частная компания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Celera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Genomics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Крейг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Вентер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843808" y="1556792"/>
            <a:ext cx="288032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20072" y="1556792"/>
            <a:ext cx="36004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5688632" cy="1143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Референс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GRC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38 – 2019 года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около 8% последовательности генома оставались нерасшифрованными - </a:t>
            </a:r>
            <a:r>
              <a:rPr lang="en-US" dirty="0" smtClean="0"/>
              <a:t>N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это в основном гетерохроматиновые, </a:t>
            </a:r>
            <a:r>
              <a:rPr lang="ru-RU" dirty="0" err="1" smtClean="0"/>
              <a:t>некодирующие</a:t>
            </a:r>
            <a:r>
              <a:rPr lang="ru-RU" dirty="0" smtClean="0"/>
              <a:t> области.</a:t>
            </a:r>
            <a:endParaRPr lang="en-US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283968" y="3140968"/>
            <a:ext cx="0" cy="1368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1">
                    <a:lumMod val="50000"/>
                  </a:schemeClr>
                </a:solidFill>
              </a:rPr>
              <a:t>Консорциум «От </a:t>
            </a:r>
            <a:r>
              <a:rPr lang="ru-RU" sz="3100" b="1" dirty="0" err="1" smtClean="0">
                <a:solidFill>
                  <a:schemeClr val="accent1">
                    <a:lumMod val="50000"/>
                  </a:schemeClr>
                </a:solidFill>
              </a:rPr>
              <a:t>теломеры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до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3100" b="1" dirty="0" err="1">
                <a:solidFill>
                  <a:schemeClr val="accent1">
                    <a:lumMod val="50000"/>
                  </a:schemeClr>
                </a:solidFill>
              </a:rPr>
              <a:t>теломеры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T2T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Consortium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100" dirty="0" smtClean="0"/>
              <a:t>весна 2022 года </a:t>
            </a:r>
            <a:endParaRPr lang="en-US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568952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опубликовал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ru-RU" dirty="0" smtClean="0"/>
              <a:t>овую полную</a:t>
            </a:r>
            <a:r>
              <a:rPr lang="en-US" dirty="0" smtClean="0"/>
              <a:t> </a:t>
            </a:r>
            <a:r>
              <a:rPr lang="ru-RU" dirty="0" smtClean="0"/>
              <a:t>версию генома, женскую, </a:t>
            </a:r>
            <a:r>
              <a:rPr lang="ru-RU" b="1" dirty="0" smtClean="0"/>
              <a:t>CHM13</a:t>
            </a:r>
            <a:r>
              <a:rPr lang="ru-RU" dirty="0" smtClean="0"/>
              <a:t>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2753544"/>
            <a:ext cx="8640960" cy="10354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3 054 815 472 п.о. ядерной ДНК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16 569 п.о. 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митохондриальной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ДНК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301208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некодирующая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ДНК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центромерная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5373216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1 956 новых генов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5877272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~100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белки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6021288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РНК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52320" y="5733256"/>
            <a:ext cx="1691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работают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652120" y="5805264"/>
            <a:ext cx="43204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88224" y="5877272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164288" y="5805264"/>
            <a:ext cx="57606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491880" y="5013176"/>
            <a:ext cx="43204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004048" y="5013176"/>
            <a:ext cx="1008112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одержимое 2"/>
          <p:cNvSpPr txBox="1">
            <a:spLocks/>
          </p:cNvSpPr>
          <p:nvPr/>
        </p:nvSpPr>
        <p:spPr>
          <a:xfrm>
            <a:off x="323528" y="3933056"/>
            <a:ext cx="8640960" cy="10801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182 миллиона п.о. —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novo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их не было в предыдущей сборке генома 2019 года.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644008" y="2132856"/>
            <a:ext cx="0" cy="692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33670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Консорциум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T2T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Consortium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«От 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теломеры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до 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теломеры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/>
              <a:t>декабрь </a:t>
            </a:r>
            <a:r>
              <a:rPr lang="ru-RU" sz="2800" dirty="0" smtClean="0"/>
              <a:t>2022</a:t>
            </a:r>
            <a:r>
              <a:rPr lang="en-US" sz="2800" dirty="0" smtClean="0"/>
              <a:t> </a:t>
            </a:r>
            <a:r>
              <a:rPr lang="ru-RU" sz="2800" dirty="0" smtClean="0"/>
              <a:t>года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К новой версии генома человека добавилась расшифрованная Y-хромосома.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059832" y="3212976"/>
            <a:ext cx="5544616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3200" dirty="0" smtClean="0"/>
              <a:t>текст длиной в 62 460 029 п.о.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059832" y="4149080"/>
            <a:ext cx="5544616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/>
              <a:t>3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миллиона п.о. —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novo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Прямая со стрелкой 6"/>
          <p:cNvCxnSpPr>
            <a:stCxn id="4" idx="2"/>
            <a:endCxn id="5" idx="0"/>
          </p:cNvCxnSpPr>
          <p:nvPr/>
        </p:nvCxnSpPr>
        <p:spPr>
          <a:xfrm>
            <a:off x="5832140" y="386104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915816" y="5157192"/>
            <a:ext cx="194421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3600" dirty="0" smtClean="0"/>
              <a:t>693 гена</a:t>
            </a:r>
            <a:endParaRPr lang="en-US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5229200"/>
            <a:ext cx="328263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107 кодируют белки</a:t>
            </a:r>
            <a:endParaRPr lang="en-US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492896"/>
            <a:ext cx="1368152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900" dirty="0" smtClean="0"/>
              <a:t>Y</a:t>
            </a:r>
            <a:endParaRPr lang="en-US" sz="19900" dirty="0"/>
          </a:p>
        </p:txBody>
      </p:sp>
      <p:cxnSp>
        <p:nvCxnSpPr>
          <p:cNvPr id="16" name="Прямая со стрелкой 15"/>
          <p:cNvCxnSpPr>
            <a:stCxn id="10" idx="3"/>
            <a:endCxn id="11" idx="1"/>
          </p:cNvCxnSpPr>
          <p:nvPr/>
        </p:nvCxnSpPr>
        <p:spPr>
          <a:xfrm>
            <a:off x="4860032" y="5480358"/>
            <a:ext cx="504056" cy="104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15592" t="10080" r="31961" b="13481"/>
          <a:stretch>
            <a:fillRect/>
          </a:stretch>
        </p:blipFill>
        <p:spPr bwMode="auto">
          <a:xfrm>
            <a:off x="395536" y="3212976"/>
            <a:ext cx="2232248" cy="183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 стрелкой 14"/>
          <p:cNvCxnSpPr/>
          <p:nvPr/>
        </p:nvCxnSpPr>
        <p:spPr>
          <a:xfrm>
            <a:off x="2051720" y="4149080"/>
            <a:ext cx="864096" cy="1403286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979712" y="188640"/>
            <a:ext cx="51779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</a:rPr>
              <a:t>Метод </a:t>
            </a: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коротких прочтений</a:t>
            </a:r>
          </a:p>
          <a:p>
            <a:pPr algn="ctr"/>
            <a:r>
              <a:rPr lang="ru-RU" altLang="ru-RU" sz="3200" dirty="0" smtClean="0"/>
              <a:t>(</a:t>
            </a:r>
            <a:r>
              <a:rPr lang="en-US" altLang="ru-RU" sz="3200" dirty="0" smtClean="0"/>
              <a:t>Shotgun</a:t>
            </a:r>
            <a:r>
              <a:rPr lang="ru-RU" altLang="ru-RU" sz="3200" dirty="0" smtClean="0"/>
              <a:t>-</a:t>
            </a:r>
            <a:r>
              <a:rPr lang="ru-RU" sz="3200" dirty="0" smtClean="0"/>
              <a:t> </a:t>
            </a:r>
            <a:r>
              <a:rPr lang="ru-RU" sz="3200" dirty="0" err="1" smtClean="0"/>
              <a:t>sequencing</a:t>
            </a:r>
            <a:r>
              <a:rPr lang="ru-RU" altLang="ru-RU" sz="3200" dirty="0" smtClean="0"/>
              <a:t>)</a:t>
            </a:r>
            <a:endParaRPr lang="ru-RU" alt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508" name="Picture 4" descr="Shotgun-se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4681" y="1408113"/>
            <a:ext cx="3902075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" y="1697042"/>
            <a:ext cx="42322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endParaRPr lang="ru-RU" altLang="ru-RU" sz="1600" dirty="0" smtClean="0"/>
          </a:p>
          <a:p>
            <a:pPr algn="r" eaLnBrk="0" hangingPunct="0"/>
            <a:endParaRPr lang="ru-RU" altLang="ru-RU" sz="1600" dirty="0" smtClean="0"/>
          </a:p>
          <a:p>
            <a:pPr algn="r" eaLnBrk="0" hangingPunct="0"/>
            <a:endParaRPr lang="ru-RU" altLang="ru-RU" sz="1600" dirty="0"/>
          </a:p>
          <a:p>
            <a:pPr algn="r" eaLnBrk="0" hangingPunct="0"/>
            <a:endParaRPr lang="ru-RU" altLang="ru-RU" sz="1600" dirty="0"/>
          </a:p>
          <a:p>
            <a:pPr algn="r" eaLnBrk="0" hangingPunct="0"/>
            <a:endParaRPr lang="ru-RU" altLang="ru-RU" sz="1600" dirty="0"/>
          </a:p>
          <a:p>
            <a:pPr algn="r" eaLnBrk="0" hangingPunct="0"/>
            <a:r>
              <a:rPr lang="ru-RU" altLang="ru-RU" sz="1600" dirty="0"/>
              <a:t>Библиотека </a:t>
            </a:r>
            <a:r>
              <a:rPr lang="en-US" altLang="ru-RU" sz="1600" dirty="0"/>
              <a:t>BAC</a:t>
            </a:r>
            <a:r>
              <a:rPr lang="ru-RU" altLang="ru-RU" sz="1600" dirty="0"/>
              <a:t>-клонов*</a:t>
            </a:r>
          </a:p>
          <a:p>
            <a:pPr algn="r" eaLnBrk="0" hangingPunct="0"/>
            <a:endParaRPr lang="ru-RU" altLang="ru-RU" sz="1600" dirty="0"/>
          </a:p>
          <a:p>
            <a:pPr algn="r" eaLnBrk="0" hangingPunct="0"/>
            <a:r>
              <a:rPr lang="ru-RU" altLang="ru-RU" sz="1600" dirty="0"/>
              <a:t>Физ. карта </a:t>
            </a:r>
            <a:r>
              <a:rPr lang="ru-RU" altLang="ru-RU" sz="1600" dirty="0" err="1"/>
              <a:t>упоряд</a:t>
            </a:r>
            <a:r>
              <a:rPr lang="ru-RU" altLang="ru-RU" sz="1600" dirty="0"/>
              <a:t>. клонов (</a:t>
            </a:r>
            <a:r>
              <a:rPr lang="ru-RU" altLang="ru-RU" sz="1600" dirty="0" err="1"/>
              <a:t>контига</a:t>
            </a:r>
            <a:r>
              <a:rPr lang="ru-RU" altLang="ru-RU" sz="1600" dirty="0"/>
              <a:t>)</a:t>
            </a:r>
          </a:p>
          <a:p>
            <a:pPr algn="r" eaLnBrk="0" hangingPunct="0"/>
            <a:endParaRPr lang="ru-RU" altLang="ru-RU" sz="1600" dirty="0"/>
          </a:p>
          <a:p>
            <a:pPr algn="r" eaLnBrk="0" hangingPunct="0"/>
            <a:endParaRPr lang="ru-RU" altLang="ru-RU" sz="1600" dirty="0"/>
          </a:p>
          <a:p>
            <a:pPr algn="r" eaLnBrk="0" hangingPunct="0"/>
            <a:endParaRPr lang="ru-RU" altLang="ru-RU" sz="1600" dirty="0"/>
          </a:p>
          <a:p>
            <a:pPr algn="r" eaLnBrk="0" hangingPunct="0"/>
            <a:r>
              <a:rPr lang="en-US" altLang="ru-RU" sz="1600" dirty="0"/>
              <a:t>BAC-</a:t>
            </a:r>
            <a:r>
              <a:rPr lang="ru-RU" altLang="ru-RU" sz="1600" dirty="0"/>
              <a:t>клон для </a:t>
            </a:r>
            <a:r>
              <a:rPr lang="ru-RU" altLang="ru-RU" sz="1600" dirty="0" err="1"/>
              <a:t>секвенировния</a:t>
            </a:r>
            <a:endParaRPr lang="ru-RU" altLang="ru-RU" sz="1600" dirty="0"/>
          </a:p>
          <a:p>
            <a:pPr algn="r" eaLnBrk="0" hangingPunct="0"/>
            <a:endParaRPr lang="ru-RU" altLang="ru-RU" sz="1600" dirty="0"/>
          </a:p>
          <a:p>
            <a:pPr algn="r" eaLnBrk="0" hangingPunct="0"/>
            <a:r>
              <a:rPr lang="ru-RU" altLang="ru-RU" sz="1600" dirty="0" err="1"/>
              <a:t>Шотган</a:t>
            </a:r>
            <a:r>
              <a:rPr lang="ru-RU" altLang="ru-RU" sz="1600" dirty="0"/>
              <a:t>-клоны</a:t>
            </a:r>
          </a:p>
          <a:p>
            <a:pPr algn="r" eaLnBrk="0" hangingPunct="0"/>
            <a:endParaRPr lang="ru-RU" altLang="ru-RU" sz="1600" dirty="0"/>
          </a:p>
          <a:p>
            <a:pPr algn="r" eaLnBrk="0" hangingPunct="0"/>
            <a:r>
              <a:rPr lang="ru-RU" altLang="ru-RU" sz="1600" dirty="0" err="1"/>
              <a:t>Шотган</a:t>
            </a:r>
            <a:r>
              <a:rPr lang="ru-RU" altLang="ru-RU" sz="1600" dirty="0"/>
              <a:t>-последовательность</a:t>
            </a:r>
          </a:p>
          <a:p>
            <a:pPr algn="r" eaLnBrk="0" hangingPunct="0"/>
            <a:endParaRPr lang="ru-RU" altLang="ru-RU" sz="1600" dirty="0"/>
          </a:p>
          <a:p>
            <a:pPr algn="r" eaLnBrk="0" hangingPunct="0"/>
            <a:r>
              <a:rPr lang="ru-RU" altLang="ru-RU" sz="1600" dirty="0"/>
              <a:t>Сборка последовательности </a:t>
            </a:r>
            <a:r>
              <a:rPr lang="en-US" altLang="ru-RU" sz="1600" dirty="0"/>
              <a:t>BAC-</a:t>
            </a:r>
            <a:r>
              <a:rPr lang="ru-RU" altLang="ru-RU" sz="1600" dirty="0"/>
              <a:t>клона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36525" y="6384926"/>
            <a:ext cx="43711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ru-RU" sz="1600" i="1"/>
              <a:t>*BAC </a:t>
            </a:r>
            <a:r>
              <a:rPr lang="ru-RU" altLang="ru-RU" sz="1600" i="1"/>
              <a:t>- </a:t>
            </a:r>
            <a:r>
              <a:rPr lang="en-US" altLang="ru-RU" sz="1600" i="1"/>
              <a:t>bactrial artificial chromosome (100-500 kb)</a:t>
            </a:r>
            <a:endParaRPr lang="ru-RU" altLang="ru-RU" sz="1600" i="1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556792"/>
            <a:ext cx="273630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altLang="ru-RU" sz="1600" dirty="0" smtClean="0">
                <a:solidFill>
                  <a:prstClr val="black"/>
                </a:solidFill>
              </a:rPr>
              <a:t> Геномная  ДНК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92280" y="6237312"/>
            <a:ext cx="176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гетерохроматин</a:t>
            </a:r>
            <a:endParaRPr lang="en-US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7308304" y="6237312"/>
            <a:ext cx="1584176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7236296" y="6237312"/>
            <a:ext cx="1584176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740352" y="6093296"/>
            <a:ext cx="21602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20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Метод длинных чтений</a:t>
            </a:r>
            <a:b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(long-read sequencing)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3490" name="Picture 2" descr="D:\КС\ReyHYiCWmXk.jpg"/>
          <p:cNvPicPr>
            <a:picLocks noChangeAspect="1" noChangeArrowheads="1"/>
          </p:cNvPicPr>
          <p:nvPr/>
        </p:nvPicPr>
        <p:blipFill>
          <a:blip r:embed="rId3" cstate="print"/>
          <a:srcRect t="42527" r="10334" b="40501"/>
          <a:stretch>
            <a:fillRect/>
          </a:stretch>
        </p:blipFill>
        <p:spPr bwMode="auto">
          <a:xfrm>
            <a:off x="0" y="1556792"/>
            <a:ext cx="8964488" cy="36724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32040" y="5373216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ультрадлинное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миллиона нуклеотидов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5445224"/>
            <a:ext cx="1921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позволяет читать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десятки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килобаз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09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Метод длинных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чтений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 smtClean="0"/>
              <a:t>(</a:t>
            </a:r>
            <a:r>
              <a:rPr lang="ru-RU" sz="3200" dirty="0" err="1" smtClean="0"/>
              <a:t>long-read</a:t>
            </a:r>
            <a:r>
              <a:rPr lang="ru-RU" sz="3200" dirty="0" smtClean="0"/>
              <a:t> </a:t>
            </a:r>
            <a:r>
              <a:rPr lang="ru-RU" sz="3200" dirty="0" err="1"/>
              <a:t>sequencing</a:t>
            </a:r>
            <a:r>
              <a:rPr lang="ru-RU" sz="3200" dirty="0"/>
              <a:t>)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876800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Нанопоры</a:t>
            </a:r>
            <a:r>
              <a:rPr lang="ru-RU" sz="1800" dirty="0" smtClean="0"/>
              <a:t> </a:t>
            </a:r>
            <a:r>
              <a:rPr lang="ru-RU" sz="1800" dirty="0"/>
              <a:t>могут быть биологическими (белковый гемолизин, липидная мембрана) или твердотельными (кремний, </a:t>
            </a:r>
            <a:r>
              <a:rPr lang="ru-RU" sz="1800" dirty="0" err="1"/>
              <a:t>графен</a:t>
            </a:r>
            <a:r>
              <a:rPr lang="ru-RU" sz="1800" dirty="0" smtClean="0"/>
              <a:t>).</a:t>
            </a:r>
          </a:p>
          <a:p>
            <a:endParaRPr lang="ru-RU" sz="1800" dirty="0" smtClean="0"/>
          </a:p>
          <a:p>
            <a:r>
              <a:rPr lang="ru-RU" sz="1800" dirty="0" smtClean="0"/>
              <a:t>Через </a:t>
            </a:r>
            <a:r>
              <a:rPr lang="ru-RU" sz="1800" dirty="0" err="1" smtClean="0"/>
              <a:t>нанопору</a:t>
            </a:r>
            <a:r>
              <a:rPr lang="ru-RU" sz="1800" dirty="0" smtClean="0"/>
              <a:t> в растворе электролита под действием электрического поля проходит электрический </a:t>
            </a:r>
            <a:r>
              <a:rPr lang="ru-RU" sz="1800" dirty="0"/>
              <a:t>ток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Когда цепочка ДНК  </a:t>
            </a:r>
            <a:r>
              <a:rPr lang="ru-RU" sz="1800" dirty="0"/>
              <a:t>проходит через </a:t>
            </a:r>
            <a:r>
              <a:rPr lang="ru-RU" sz="1800" dirty="0" smtClean="0"/>
              <a:t>пору, ток в поре меняется в зависимости от того, какой размер имеет азотистое основание.</a:t>
            </a:r>
            <a:endParaRPr lang="en-US" sz="1800" dirty="0"/>
          </a:p>
        </p:txBody>
      </p:sp>
      <p:pic>
        <p:nvPicPr>
          <p:cNvPr id="9218" name="Picture 2" descr="https://sun9-42.userapi.com/impg/ict2BYaAQqgoFKqynUUbRsYQLWyigySVllVaSQ/aJ0YAlkS-0c.jpg?size=499x1080&amp;quality=95&amp;sign=1f130b4803d0b6a4d175b79407071a4b&amp;type=album"/>
          <p:cNvPicPr>
            <a:picLocks noChangeAspect="1" noChangeArrowheads="1"/>
          </p:cNvPicPr>
          <p:nvPr/>
        </p:nvPicPr>
        <p:blipFill>
          <a:blip r:embed="rId3" cstate="print"/>
          <a:srcRect l="38653" t="40160" r="12059" b="38933"/>
          <a:stretch>
            <a:fillRect/>
          </a:stretch>
        </p:blipFill>
        <p:spPr bwMode="auto">
          <a:xfrm>
            <a:off x="4788024" y="1988840"/>
            <a:ext cx="3744416" cy="343749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92080" y="5445224"/>
            <a:ext cx="356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Комплекс, образованный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альфа-гемолизином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молекулой ДНК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48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28907" t="2737" r="34375" b="2819"/>
          <a:stretch/>
        </p:blipFill>
        <p:spPr>
          <a:xfrm>
            <a:off x="2627784" y="499775"/>
            <a:ext cx="3888432" cy="562581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238" y="2622612"/>
            <a:ext cx="895242" cy="1943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bg1"/>
                </a:solidFill>
              </a:rPr>
              <a:t>caput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526995" y="2816932"/>
            <a:ext cx="90010" cy="72008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168635" y="5156900"/>
            <a:ext cx="360039" cy="360040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88024" y="3140968"/>
            <a:ext cx="360040" cy="360040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56971" y="3933056"/>
            <a:ext cx="144015" cy="102133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круглая скобка 9"/>
          <p:cNvSpPr/>
          <p:nvPr/>
        </p:nvSpPr>
        <p:spPr>
          <a:xfrm>
            <a:off x="4968044" y="4149080"/>
            <a:ext cx="468052" cy="432048"/>
          </a:xfrm>
          <a:prstGeom prst="rightBracket">
            <a:avLst/>
          </a:prstGeom>
          <a:noFill/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круглая скобка 10"/>
          <p:cNvSpPr/>
          <p:nvPr/>
        </p:nvSpPr>
        <p:spPr>
          <a:xfrm flipH="1" flipV="1">
            <a:off x="3923933" y="2395625"/>
            <a:ext cx="333037" cy="648072"/>
          </a:xfrm>
          <a:prstGeom prst="rightBracket">
            <a:avLst/>
          </a:prstGeom>
          <a:noFill/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17011" y="2852936"/>
            <a:ext cx="947505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491881" y="2708920"/>
            <a:ext cx="43204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148064" y="3312683"/>
            <a:ext cx="41644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525489" y="3981543"/>
            <a:ext cx="73148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0" idx="2"/>
          </p:cNvCxnSpPr>
          <p:nvPr/>
        </p:nvCxnSpPr>
        <p:spPr>
          <a:xfrm>
            <a:off x="5436096" y="4365104"/>
            <a:ext cx="14401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840570" y="5360348"/>
            <a:ext cx="33303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бъект 2"/>
          <p:cNvSpPr txBox="1">
            <a:spLocks/>
          </p:cNvSpPr>
          <p:nvPr/>
        </p:nvSpPr>
        <p:spPr>
          <a:xfrm>
            <a:off x="5508104" y="3223828"/>
            <a:ext cx="895242" cy="194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bg1"/>
                </a:solidFill>
              </a:rPr>
              <a:t>umerus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5552113" y="4267944"/>
            <a:ext cx="964109" cy="313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>
                <a:solidFill>
                  <a:schemeClr val="bg1"/>
                </a:solidFill>
              </a:rPr>
              <a:t>pelvis ossa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5499695" y="2755776"/>
            <a:ext cx="895242" cy="194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bg1"/>
                </a:solidFill>
              </a:rPr>
              <a:t>nasus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3019143" y="3863131"/>
            <a:ext cx="964109" cy="313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>
                <a:solidFill>
                  <a:schemeClr val="bg1"/>
                </a:solidFill>
              </a:rPr>
              <a:t>abdomen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37" name="Объект 2"/>
          <p:cNvSpPr txBox="1">
            <a:spLocks/>
          </p:cNvSpPr>
          <p:nvPr/>
        </p:nvSpPr>
        <p:spPr>
          <a:xfrm>
            <a:off x="3568208" y="5222515"/>
            <a:ext cx="964109" cy="313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>
                <a:solidFill>
                  <a:schemeClr val="bg1"/>
                </a:solidFill>
              </a:rPr>
              <a:t>pes</a:t>
            </a:r>
            <a:endParaRPr lang="ru-RU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54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04800" y="376238"/>
            <a:ext cx="7696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/>
              <a:t>Сиквенирование - заводской процесс на </a:t>
            </a:r>
            <a:r>
              <a:rPr lang="en-US" altLang="ru-RU" sz="2000" b="1"/>
              <a:t>ABI Prizm 3700</a:t>
            </a:r>
            <a:br>
              <a:rPr lang="en-US" altLang="ru-RU" sz="2000" b="1"/>
            </a:br>
            <a:r>
              <a:rPr lang="en-US" altLang="ru-RU" sz="2000" b="1"/>
              <a:t> </a:t>
            </a:r>
            <a:r>
              <a:rPr lang="ru-RU" altLang="ru-RU" sz="2000" b="1">
                <a:latin typeface="Helvetica" panose="020B0604020202020204" pitchFamily="34" charset="0"/>
              </a:rPr>
              <a:t>at the Whitehead Institute, Center for Genome Research.</a:t>
            </a:r>
            <a:r>
              <a:rPr lang="en-US" altLang="ru-RU" sz="2000" b="1"/>
              <a:t> </a:t>
            </a:r>
            <a:br>
              <a:rPr lang="en-US" altLang="ru-RU" sz="2000" b="1"/>
            </a:br>
            <a:r>
              <a:rPr lang="en-US" altLang="ru-RU" sz="2000" b="1"/>
              <a:t> Цикл непрерывный при </a:t>
            </a:r>
            <a:r>
              <a:rPr lang="ru-RU" altLang="ru-RU" sz="2000" b="1"/>
              <a:t>15 мин труда оператора в сутки</a:t>
            </a:r>
            <a:br>
              <a:rPr lang="ru-RU" altLang="ru-RU" sz="2000" b="1"/>
            </a:br>
            <a:r>
              <a:rPr lang="en-US" altLang="ru-RU" sz="2000" b="1"/>
              <a:t>Celera</a:t>
            </a:r>
            <a:r>
              <a:rPr lang="ru-RU" altLang="ru-RU" sz="2000" b="1"/>
              <a:t> - сиквенирует более 1,5 млрд п.н. в месяц</a:t>
            </a:r>
            <a:r>
              <a:rPr lang="ru-RU" altLang="ru-RU" sz="2000"/>
              <a:t/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4648200" y="6516688"/>
            <a:ext cx="403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 b="1"/>
              <a:t>Lander e.a., Nature (2001), v.409, p.860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295400" y="1443038"/>
          <a:ext cx="5715000" cy="4276725"/>
        </p:xfrm>
        <a:graphic>
          <a:graphicData uri="http://schemas.openxmlformats.org/presentationml/2006/ole">
            <p:oleObj spid="_x0000_s7248" name="Точечный рисунок" r:id="rId4" imgW="5714286" imgH="4277322" progId="">
              <p:embed/>
            </p:oleObj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5786438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000" dirty="0" err="1"/>
              <a:t>Сиквенс</a:t>
            </a:r>
            <a:r>
              <a:rPr lang="ru-RU" altLang="ru-RU" sz="2000" dirty="0"/>
              <a:t> генома человека занял 9 месяцев 10 дней и 200 млн долларов...После 10 лет</a:t>
            </a:r>
            <a:r>
              <a:rPr lang="ru-RU" altLang="ru-RU" sz="2400" dirty="0"/>
              <a:t> </a:t>
            </a:r>
            <a:r>
              <a:rPr lang="ru-RU" altLang="ru-RU" sz="2000" dirty="0"/>
              <a:t>разработки методов и инструментов </a:t>
            </a:r>
            <a:endParaRPr lang="ru-RU" alt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2125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2132856"/>
            <a:ext cx="4968552" cy="5433467"/>
          </a:xfrm>
        </p:spPr>
        <p:txBody>
          <a:bodyPr>
            <a:normAutofit/>
          </a:bodyPr>
          <a:lstStyle/>
          <a:p>
            <a:r>
              <a:rPr lang="ru-RU" cap="all" dirty="0" smtClean="0"/>
              <a:t>16 марта 2021 </a:t>
            </a:r>
          </a:p>
          <a:p>
            <a:r>
              <a:rPr lang="ru-RU" dirty="0" smtClean="0"/>
              <a:t>Биологи из Стэнфорда </a:t>
            </a:r>
            <a:r>
              <a:rPr lang="ru-RU" dirty="0" err="1" smtClean="0"/>
              <a:t>секвенировали</a:t>
            </a:r>
            <a:r>
              <a:rPr lang="ru-RU" dirty="0" smtClean="0"/>
              <a:t> геном пациента за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5 ч. и 2 мин. </a:t>
            </a:r>
            <a:r>
              <a:rPr lang="ru-RU" dirty="0" smtClean="0"/>
              <a:t>и попали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Книгу рекордов Гиннесса</a:t>
            </a:r>
          </a:p>
          <a:p>
            <a:endParaRPr lang="ru-RU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04995"/>
            <a:ext cx="4402583" cy="40378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77731" y="260648"/>
            <a:ext cx="7994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Oxford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</a:rPr>
              <a:t>Nanopore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PromethIon-48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283968" y="5373216"/>
            <a:ext cx="4860032" cy="14847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Падение в цене на от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млн</a:t>
            </a:r>
            <a:r>
              <a:rPr lang="ru-RU" sz="3200" b="1" dirty="0" smtClean="0"/>
              <a:t> $ </a:t>
            </a:r>
            <a:r>
              <a:rPr lang="ru-RU" sz="3200" dirty="0" smtClean="0"/>
              <a:t>(3 </a:t>
            </a:r>
            <a:r>
              <a:rPr lang="ru-RU" sz="3200" dirty="0" err="1" smtClean="0"/>
              <a:t>млрд</a:t>
            </a:r>
            <a:r>
              <a:rPr lang="ru-RU" sz="3200" dirty="0" smtClean="0"/>
              <a:t> $ проект) до 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1 000 $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62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55613" y="115888"/>
            <a:ext cx="8382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 dirty="0"/>
              <a:t>Распределение функций генов человека</a:t>
            </a:r>
          </a:p>
          <a:p>
            <a:pPr algn="ctr"/>
            <a:r>
              <a:rPr lang="ru-RU" altLang="ru-RU" sz="2400" b="1" dirty="0"/>
              <a:t>Итоги ПГЧ: 26 383</a:t>
            </a:r>
            <a:r>
              <a:rPr lang="en-US" altLang="ru-RU" sz="2400" b="1" dirty="0"/>
              <a:t> </a:t>
            </a:r>
            <a:r>
              <a:rPr lang="ru-RU" altLang="ru-RU" sz="2400" b="1" dirty="0"/>
              <a:t>генов</a:t>
            </a:r>
          </a:p>
        </p:txBody>
      </p:sp>
      <p:pic>
        <p:nvPicPr>
          <p:cNvPr id="32771" name="Picture 3" descr="fig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295400"/>
            <a:ext cx="5181600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04876"/>
            <a:ext cx="3811588" cy="53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b="1" u="sng" dirty="0"/>
              <a:t>41.8%</a:t>
            </a:r>
            <a:r>
              <a:rPr lang="ru-RU" altLang="ru-RU" sz="1400" b="1" u="sng" dirty="0"/>
              <a:t> </a:t>
            </a:r>
            <a:r>
              <a:rPr lang="en-US" altLang="ru-RU" sz="1400" b="1" u="sng" dirty="0"/>
              <a:t>- </a:t>
            </a:r>
            <a:r>
              <a:rPr lang="ru-RU" altLang="ru-RU" sz="1400" b="1" u="sng" dirty="0"/>
              <a:t>функция неизвестна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ru-RU" b="1" u="sng" dirty="0"/>
              <a:t>13.5%</a:t>
            </a:r>
            <a:r>
              <a:rPr lang="ru-RU" altLang="ru-RU" sz="1400" b="1" u="sng" dirty="0"/>
              <a:t> - белки, связывающиеся с</a:t>
            </a:r>
            <a:r>
              <a:rPr lang="en-US" altLang="ru-RU" sz="1400" b="1" u="sng" dirty="0"/>
              <a:t> </a:t>
            </a:r>
            <a:r>
              <a:rPr lang="ru-RU" altLang="ru-RU" sz="1400" b="1" u="sng" dirty="0"/>
              <a:t>ДНК             </a:t>
            </a:r>
            <a:r>
              <a:rPr lang="en-US" altLang="ru-RU" sz="1400" b="1" dirty="0"/>
              <a:t>TF - 6% </a:t>
            </a:r>
            <a:r>
              <a:rPr lang="ru-RU" altLang="ru-RU" sz="1400" b="1" dirty="0"/>
              <a:t>  </a:t>
            </a:r>
            <a:r>
              <a:rPr lang="en-US" altLang="ru-RU" sz="1400" b="1" dirty="0"/>
              <a:t> NAE – 7.5%</a:t>
            </a:r>
            <a:endParaRPr lang="ru-RU" altLang="ru-RU" sz="1400" b="1" dirty="0"/>
          </a:p>
          <a:p>
            <a:pPr eaLnBrk="0" hangingPunct="0">
              <a:spcBef>
                <a:spcPct val="50000"/>
              </a:spcBef>
            </a:pPr>
            <a:r>
              <a:rPr lang="ru-RU" altLang="ru-RU" b="1" u="sng" dirty="0"/>
              <a:t>12.2%</a:t>
            </a:r>
            <a:r>
              <a:rPr lang="ru-RU" altLang="ru-RU" sz="1400" b="1" u="sng" dirty="0"/>
              <a:t> - передача сигнала</a:t>
            </a:r>
            <a:r>
              <a:rPr lang="en-US" altLang="ru-RU" sz="1400" b="1" u="sng" dirty="0"/>
              <a:t>-</a:t>
            </a:r>
            <a:endParaRPr lang="ru-RU" altLang="ru-RU" sz="1400" b="1" u="sng" dirty="0"/>
          </a:p>
          <a:p>
            <a:pPr eaLnBrk="0" hangingPunct="0">
              <a:spcBef>
                <a:spcPct val="50000"/>
              </a:spcBef>
            </a:pPr>
            <a:r>
              <a:rPr lang="ru-RU" altLang="ru-RU" sz="1400" b="1" dirty="0"/>
              <a:t>рецепторы -5%, </a:t>
            </a:r>
            <a:r>
              <a:rPr lang="ru-RU" altLang="ru-RU" sz="1400" b="1" dirty="0" err="1"/>
              <a:t>регул.молекулы</a:t>
            </a:r>
            <a:r>
              <a:rPr lang="ru-RU" altLang="ru-RU" sz="1400" b="1" dirty="0"/>
              <a:t> -3.2%                     </a:t>
            </a:r>
            <a:r>
              <a:rPr lang="ru-RU" altLang="ru-RU" sz="1400" b="1" dirty="0" err="1"/>
              <a:t>киназы</a:t>
            </a:r>
            <a:r>
              <a:rPr lang="ru-RU" altLang="ru-RU" sz="1400" b="1" dirty="0"/>
              <a:t> -2.8%, сигнальные молекулы- 1.2%</a:t>
            </a:r>
          </a:p>
          <a:p>
            <a:pPr eaLnBrk="0" hangingPunct="0">
              <a:spcBef>
                <a:spcPct val="50000"/>
              </a:spcBef>
            </a:pPr>
            <a:r>
              <a:rPr lang="ru-RU" altLang="ru-RU" b="1" u="sng" dirty="0"/>
              <a:t>10.4%</a:t>
            </a:r>
            <a:r>
              <a:rPr lang="ru-RU" altLang="ru-RU" sz="1400" b="1" u="sng" dirty="0"/>
              <a:t> - ферменты</a:t>
            </a:r>
            <a:endParaRPr lang="ru-RU" altLang="ru-RU" sz="1400" b="1" dirty="0"/>
          </a:p>
          <a:p>
            <a:pPr eaLnBrk="0" hangingPunct="0">
              <a:spcBef>
                <a:spcPct val="50000"/>
              </a:spcBef>
            </a:pPr>
            <a:r>
              <a:rPr lang="ru-RU" altLang="ru-RU" sz="1400" b="1" dirty="0"/>
              <a:t>Гидролазы -4%</a:t>
            </a:r>
            <a:r>
              <a:rPr lang="en-US" altLang="ru-RU" sz="1400" b="1" dirty="0"/>
              <a:t>,</a:t>
            </a:r>
            <a:r>
              <a:rPr lang="ru-RU" altLang="ru-RU" sz="1400" b="1" dirty="0"/>
              <a:t> </a:t>
            </a:r>
            <a:r>
              <a:rPr lang="ru-RU" altLang="ru-RU" sz="1400" b="1" dirty="0" err="1"/>
              <a:t>оксидоредуктазы</a:t>
            </a:r>
            <a:r>
              <a:rPr lang="ru-RU" altLang="ru-RU" sz="1400" b="1" dirty="0"/>
              <a:t>- 2.1%</a:t>
            </a:r>
            <a:r>
              <a:rPr lang="en-US" altLang="ru-RU" sz="1400" b="1" dirty="0"/>
              <a:t>,</a:t>
            </a:r>
            <a:r>
              <a:rPr lang="ru-RU" altLang="ru-RU" sz="1400" b="1" dirty="0"/>
              <a:t>                 </a:t>
            </a:r>
            <a:r>
              <a:rPr lang="ru-RU" altLang="ru-RU" sz="1400" b="1" dirty="0" err="1"/>
              <a:t>трансферазы</a:t>
            </a:r>
            <a:r>
              <a:rPr lang="ru-RU" altLang="ru-RU" sz="1400" b="1" dirty="0"/>
              <a:t>- 2%</a:t>
            </a:r>
            <a:r>
              <a:rPr lang="en-US" altLang="ru-RU" sz="1400" b="1" dirty="0"/>
              <a:t>,</a:t>
            </a:r>
            <a:r>
              <a:rPr lang="ru-RU" altLang="ru-RU" sz="1400" b="1" dirty="0"/>
              <a:t> </a:t>
            </a:r>
            <a:r>
              <a:rPr lang="ru-RU" altLang="ru-RU" sz="1400" b="1" dirty="0" err="1"/>
              <a:t>синтазы</a:t>
            </a:r>
            <a:r>
              <a:rPr lang="en-US" altLang="ru-RU" sz="1400" b="1" dirty="0"/>
              <a:t>/</a:t>
            </a:r>
            <a:r>
              <a:rPr lang="ru-RU" altLang="ru-RU" sz="1400" b="1" dirty="0" err="1"/>
              <a:t>синтетазы</a:t>
            </a:r>
            <a:r>
              <a:rPr lang="ru-RU" altLang="ru-RU" sz="1400" b="1" dirty="0"/>
              <a:t> -1%</a:t>
            </a:r>
            <a:r>
              <a:rPr lang="en-US" altLang="ru-RU" sz="1400" b="1" dirty="0"/>
              <a:t>,</a:t>
            </a:r>
            <a:r>
              <a:rPr lang="ru-RU" altLang="ru-RU" sz="1400" b="1" dirty="0"/>
              <a:t>   </a:t>
            </a:r>
            <a:r>
              <a:rPr lang="ru-RU" altLang="ru-RU" sz="1400" b="1" dirty="0" err="1"/>
              <a:t>изомеразы</a:t>
            </a:r>
            <a:r>
              <a:rPr lang="ru-RU" altLang="ru-RU" sz="1400" b="1" dirty="0"/>
              <a:t> -0.5%</a:t>
            </a:r>
            <a:r>
              <a:rPr lang="en-US" altLang="ru-RU" sz="1400" b="1" dirty="0"/>
              <a:t>,</a:t>
            </a:r>
            <a:r>
              <a:rPr lang="ru-RU" altLang="ru-RU" sz="1400" b="1" dirty="0"/>
              <a:t> </a:t>
            </a:r>
            <a:r>
              <a:rPr lang="ru-RU" altLang="ru-RU" sz="1400" b="1" dirty="0" err="1"/>
              <a:t>лиазы</a:t>
            </a:r>
            <a:r>
              <a:rPr lang="ru-RU" altLang="ru-RU" sz="1400" b="1" dirty="0"/>
              <a:t> -0.4%</a:t>
            </a:r>
            <a:r>
              <a:rPr lang="en-US" altLang="ru-RU" sz="1400" b="1" dirty="0"/>
              <a:t>,</a:t>
            </a:r>
            <a:r>
              <a:rPr lang="ru-RU" altLang="ru-RU" sz="1400" b="1" dirty="0"/>
              <a:t>                                            </a:t>
            </a:r>
            <a:r>
              <a:rPr lang="ru-RU" altLang="ru-RU" sz="1400" b="1" dirty="0" err="1"/>
              <a:t>лигазы</a:t>
            </a:r>
            <a:r>
              <a:rPr lang="ru-RU" altLang="ru-RU" sz="1400" b="1" dirty="0"/>
              <a:t> -0.2%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ru-RU" b="1" u="sng" dirty="0"/>
              <a:t>17.4%</a:t>
            </a:r>
            <a:r>
              <a:rPr lang="ru-RU" altLang="ru-RU" sz="1400" b="1" u="sng" dirty="0"/>
              <a:t> - разные (с частотами </a:t>
            </a:r>
            <a:r>
              <a:rPr lang="en-US" altLang="ru-RU" sz="1400" b="1" u="sng" dirty="0"/>
              <a:t>&gt;0.5%</a:t>
            </a:r>
            <a:r>
              <a:rPr lang="ru-RU" altLang="ru-RU" sz="1400" b="1" u="sng" dirty="0"/>
              <a:t>)</a:t>
            </a:r>
            <a:endParaRPr lang="ru-RU" altLang="ru-RU" sz="1400" b="1" dirty="0"/>
          </a:p>
          <a:p>
            <a:pPr eaLnBrk="0" hangingPunct="0">
              <a:spcBef>
                <a:spcPct val="50000"/>
              </a:spcBef>
            </a:pPr>
            <a:r>
              <a:rPr lang="ru-RU" altLang="ru-RU" sz="1400" b="1" dirty="0" err="1"/>
              <a:t>Протоонкогены</a:t>
            </a:r>
            <a:r>
              <a:rPr lang="ru-RU" altLang="ru-RU" sz="1400" b="1" dirty="0"/>
              <a:t> -2.9%</a:t>
            </a:r>
            <a:r>
              <a:rPr lang="en-US" altLang="ru-RU" sz="1400" b="1" dirty="0"/>
              <a:t>,</a:t>
            </a:r>
            <a:r>
              <a:rPr lang="ru-RU" altLang="ru-RU" sz="1400" b="1" dirty="0"/>
              <a:t>  </a:t>
            </a:r>
            <a:r>
              <a:rPr lang="ru-RU" altLang="ru-RU" sz="1400" b="1" dirty="0" err="1"/>
              <a:t>цитоскелет</a:t>
            </a:r>
            <a:r>
              <a:rPr lang="ru-RU" altLang="ru-RU" sz="1400" b="1" dirty="0"/>
              <a:t> -2.8%</a:t>
            </a:r>
            <a:r>
              <a:rPr lang="en-US" altLang="ru-RU" sz="1400" b="1" dirty="0"/>
              <a:t>,</a:t>
            </a:r>
            <a:r>
              <a:rPr lang="ru-RU" altLang="ru-RU" sz="1400" b="1" dirty="0"/>
              <a:t>        </a:t>
            </a:r>
            <a:r>
              <a:rPr lang="ru-RU" altLang="ru-RU" sz="1400" b="1" dirty="0" err="1"/>
              <a:t>клет</a:t>
            </a:r>
            <a:r>
              <a:rPr lang="ru-RU" altLang="ru-RU" sz="1400" b="1" dirty="0"/>
              <a:t>. адгезия  - 1.9%</a:t>
            </a:r>
            <a:r>
              <a:rPr lang="en-US" altLang="ru-RU" sz="1400" b="1" dirty="0"/>
              <a:t>,</a:t>
            </a:r>
            <a:r>
              <a:rPr lang="ru-RU" altLang="ru-RU" sz="1400" b="1" dirty="0"/>
              <a:t> транспортеры -1.7%</a:t>
            </a:r>
            <a:r>
              <a:rPr lang="en-US" altLang="ru-RU" sz="1400" b="1" dirty="0"/>
              <a:t>,</a:t>
            </a:r>
            <a:r>
              <a:rPr lang="ru-RU" altLang="ru-RU" sz="1400" b="1" dirty="0"/>
              <a:t> </a:t>
            </a:r>
            <a:r>
              <a:rPr lang="ru-RU" altLang="ru-RU" sz="1400" b="1" dirty="0" err="1"/>
              <a:t>внеклет</a:t>
            </a:r>
            <a:r>
              <a:rPr lang="ru-RU" altLang="ru-RU" sz="1400" b="1" dirty="0"/>
              <a:t>. матрикс- 1.4%</a:t>
            </a:r>
            <a:r>
              <a:rPr lang="en-US" altLang="ru-RU" sz="1400" b="1" dirty="0"/>
              <a:t>,</a:t>
            </a:r>
            <a:r>
              <a:rPr lang="ru-RU" altLang="ru-RU" sz="1400" b="1" dirty="0"/>
              <a:t>  ионные каналы -1.3%</a:t>
            </a:r>
            <a:r>
              <a:rPr lang="en-US" altLang="ru-RU" sz="1400" b="1" dirty="0"/>
              <a:t>,</a:t>
            </a:r>
            <a:r>
              <a:rPr lang="ru-RU" altLang="ru-RU" sz="1400" b="1" dirty="0"/>
              <a:t> моторика -1.2%</a:t>
            </a:r>
            <a:r>
              <a:rPr lang="en-US" altLang="ru-RU" sz="1400" b="1" dirty="0"/>
              <a:t>,  </a:t>
            </a:r>
            <a:r>
              <a:rPr lang="ru-RU" altLang="ru-RU" sz="1400" b="1" dirty="0"/>
              <a:t>внутриклеточный </a:t>
            </a:r>
            <a:r>
              <a:rPr lang="en-US" altLang="ru-RU" sz="1400" b="1" dirty="0"/>
              <a:t>          </a:t>
            </a:r>
            <a:r>
              <a:rPr lang="ru-RU" altLang="ru-RU" sz="1400" b="1" dirty="0"/>
              <a:t>транспорт - 1.1%</a:t>
            </a:r>
            <a:r>
              <a:rPr lang="en-US" altLang="ru-RU" sz="1400" b="1" dirty="0"/>
              <a:t>,</a:t>
            </a:r>
            <a:r>
              <a:rPr lang="ru-RU" altLang="ru-RU" sz="1400" b="1" dirty="0"/>
              <a:t> </a:t>
            </a:r>
            <a:r>
              <a:rPr lang="ru-RU" altLang="ru-RU" sz="1400" b="1" dirty="0" err="1"/>
              <a:t>структ</a:t>
            </a:r>
            <a:r>
              <a:rPr lang="ru-RU" altLang="ru-RU" sz="1400" b="1" dirty="0"/>
              <a:t>. белки мышц -1%</a:t>
            </a:r>
            <a:r>
              <a:rPr lang="en-US" altLang="ru-RU" sz="1400" b="1" dirty="0"/>
              <a:t>,</a:t>
            </a:r>
            <a:r>
              <a:rPr lang="ru-RU" altLang="ru-RU" sz="1400" b="1" dirty="0"/>
              <a:t>                иммуноглобулины - 0.9 %</a:t>
            </a:r>
            <a:r>
              <a:rPr lang="en-US" altLang="ru-RU" sz="1400" b="1" dirty="0"/>
              <a:t>,</a:t>
            </a:r>
            <a:r>
              <a:rPr lang="ru-RU" altLang="ru-RU" sz="1400" b="1" dirty="0"/>
              <a:t> переносчики - 0.7%</a:t>
            </a:r>
            <a:r>
              <a:rPr lang="en-US" altLang="ru-RU" sz="1400" b="1" dirty="0"/>
              <a:t>,</a:t>
            </a:r>
            <a:r>
              <a:rPr lang="ru-RU" altLang="ru-RU" sz="1400" b="1" dirty="0"/>
              <a:t>   </a:t>
            </a:r>
            <a:r>
              <a:rPr lang="ru-RU" altLang="ru-RU" sz="1400" b="1" dirty="0" err="1"/>
              <a:t>шапероны</a:t>
            </a:r>
            <a:r>
              <a:rPr lang="ru-RU" altLang="ru-RU" sz="1400" b="1" dirty="0"/>
              <a:t> -0.5%</a:t>
            </a:r>
            <a:r>
              <a:rPr lang="ru-RU" altLang="ru-RU" sz="1400" dirty="0">
                <a:latin typeface="Times New Roman" pitchFamily="18" charset="0"/>
              </a:rPr>
              <a:t>                                     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267200" y="5105400"/>
            <a:ext cx="487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ru-RU" sz="1600" b="1" dirty="0"/>
              <a:t>Venter </a:t>
            </a:r>
            <a:r>
              <a:rPr lang="en-US" altLang="ru-RU" sz="1600" b="1" dirty="0" err="1"/>
              <a:t>e.a</a:t>
            </a:r>
            <a:r>
              <a:rPr lang="en-US" altLang="ru-RU" sz="1600" b="1" dirty="0"/>
              <a:t>.,</a:t>
            </a:r>
            <a:r>
              <a:rPr lang="en-US" altLang="ru-RU" sz="1600" b="1" i="1" dirty="0"/>
              <a:t> </a:t>
            </a:r>
            <a:r>
              <a:rPr lang="en-US" altLang="ru-RU" sz="1600" b="1" i="1" dirty="0" smtClean="0"/>
              <a:t>Science</a:t>
            </a:r>
            <a:r>
              <a:rPr lang="en-US" altLang="ru-RU" sz="1600" b="1" dirty="0" smtClean="0"/>
              <a:t>, </a:t>
            </a:r>
            <a:r>
              <a:rPr lang="en-US" altLang="ru-RU" sz="1600" b="1" dirty="0"/>
              <a:t>v.291, p. 1304</a:t>
            </a:r>
            <a:endParaRPr lang="ru-RU" alt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3754760" cy="922115"/>
          </a:xfrm>
        </p:spPr>
        <p:txBody>
          <a:bodyPr/>
          <a:lstStyle/>
          <a:p>
            <a:r>
              <a:rPr lang="en-US" dirty="0" smtClean="0"/>
              <a:t>Human</a:t>
            </a:r>
            <a:r>
              <a:rPr lang="ru-RU" dirty="0" smtClean="0"/>
              <a:t> 1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1"/>
            <a:ext cx="3754760" cy="30963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altLang="ru-RU" sz="1100" b="1" dirty="0" smtClean="0">
                <a:cs typeface="Courier New" pitchFamily="49" charset="0"/>
              </a:rPr>
              <a:t> </a:t>
            </a:r>
            <a:r>
              <a:rPr lang="en-US" altLang="ru-RU" sz="1100" b="1" dirty="0" smtClean="0">
                <a:cs typeface="Courier New" pitchFamily="49" charset="0"/>
              </a:rPr>
              <a:t>GAAATAATTAATGTTTTCCTTCCTTCTCCTATTTTGTCCTTTACTTCAATTTATTTATTTATTATTAATATTATTATTTTTTGAGACGGAGTTTCACTCTTGTTGCCAACCTGGAGTGCAGTGGCGTGATCTCAGCTCACTGCACACTCCGCTTTC</a:t>
            </a:r>
            <a:r>
              <a:rPr lang="en-US" altLang="ru-RU" sz="1100" b="1" dirty="0" smtClean="0">
                <a:solidFill>
                  <a:srgbClr val="FF0000"/>
                </a:solidFill>
                <a:cs typeface="Courier New" pitchFamily="49" charset="0"/>
              </a:rPr>
              <a:t>T</a:t>
            </a:r>
            <a:r>
              <a:rPr lang="en-US" altLang="ru-RU" sz="1100" b="1" dirty="0" smtClean="0">
                <a:cs typeface="Courier New" pitchFamily="49" charset="0"/>
              </a:rPr>
              <a:t>GGTTTCAAGCGATTCTCCTGCCTCAGCCTCCTGAGTAGCTGGGACTACAGTCACACACCACCACGCCCGGCTAATTTTTGTATTTTTAGTAGAGTTGGGGTTTCACCATGTTGGCCAGACTGGTCTCGAACTCCTGACCTTGTGATCCGCCAGCCTCTGCCTCCCAAAGAGCTGGGATTACAGGCGTGAGCCACCGCGCTCGGCCCTTTGCATCAATTTCTACAGCTTGTTTTCTTTGCCTGGACTTTACAAGTCTTACCTTGTTCTGCCTTCAGATATTTGTGTGGTCTCATTCTGGTGTGCCAGTAGCTAAAAATCCATGATTTGCTCTCATCCCACTCCTGTTGTTCATCTCCTCTTATCTGGGGTCAC</a:t>
            </a:r>
            <a:r>
              <a:rPr lang="en-US" altLang="ru-RU" sz="1100" b="1" dirty="0" smtClean="0">
                <a:solidFill>
                  <a:srgbClr val="FF0000"/>
                </a:solidFill>
                <a:cs typeface="Courier New" pitchFamily="49" charset="0"/>
              </a:rPr>
              <a:t>C</a:t>
            </a:r>
            <a:r>
              <a:rPr lang="en-US" altLang="ru-RU" sz="1100" b="1" dirty="0" smtClean="0">
                <a:cs typeface="Courier New" pitchFamily="49" charset="0"/>
              </a:rPr>
              <a:t>TATCTCTTCGTGATTGCATTCTGATCCCCAGTACTTAGCATGTGCGTAACAACTCTGCCTCTGCTTTCCCAGGCTGTTGATGGGGTGCTGTTCATGCCTCAGAAAAATGCATTGTAAGTTAAATTATTAAAGATTTTAAATATAGGAAAAAAGTAAGCAAACATAAG</a:t>
            </a:r>
            <a:endParaRPr lang="en-US" sz="11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220072" y="1628800"/>
            <a:ext cx="375476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  </a:t>
            </a:r>
            <a:r>
              <a:rPr kumimoji="0" lang="en-US" alt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GAAATAATTAATGTTTTCCTTCCTTCTCCTATTTTGTCCTTTACTTCAATTTATTTATTTATTATTAATATTATTATTTTTTGAGACGGAGTTTCACTCTTGTTGCCAACCTGGAGTGCAGTGGCGTGATCTCAGCTCACTGCACACTCCGCTTTC</a:t>
            </a:r>
            <a:r>
              <a:rPr kumimoji="0" lang="en-US" alt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C</a:t>
            </a:r>
            <a:r>
              <a:rPr kumimoji="0" lang="en-US" alt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GGTTTCAAGCGATTCTCCTGCCTCAGCCTCCTGAGTAGCTGGGACTACAGTCACACACCACCACGCCCGGCTAATTTTTGTATTTTTAGTAGAGTTGGGGTTTCACCATGTTGGCCAGACTGGTCTCGAACTCCTGACCTTGTGATCCGCCAGCCTCTGCCTCCCAAAGAGCTGGGATTACAGGCGTGAGCCACCGCGCTCGGCCCTTTGCATCAATTTCTACAGCTTGTTTTCTTTGCCTGGACTTTACAAGTCTTACCTTGTTCTGCCTTCAGATATTTGTGTGGTCTCATTCTGGTGTGCCAGTAGCTAAAAATCCATGATTTGCTCTCATCCCACTCCTGTTGTTCATCTCCTCTTATCTGGGGTCAC</a:t>
            </a:r>
            <a:r>
              <a:rPr kumimoji="0" lang="en-US" alt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A</a:t>
            </a:r>
            <a:r>
              <a:rPr kumimoji="0" lang="en-US" alt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TATCTCTTCGTGATTGCATTCTGATCCCCAGTACTTAGCATGTGCGTAACAACTCTGCCTCTGCTTTCCCAGGCTGTTGATGGGGTGCTGTTCATGCCTCAGAAAAATGCATTGTAAGTTAAATTATTAAAGATTTTAAATATAGGAAAAAAGTAAGCAAACATAAG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89240" y="980728"/>
            <a:ext cx="3754760" cy="922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Human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949280"/>
            <a:ext cx="45544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4400" b="1" dirty="0" smtClean="0"/>
              <a:t>~</a:t>
            </a:r>
            <a:r>
              <a:rPr lang="ru-RU" altLang="ru-RU" sz="4400" b="1" dirty="0" smtClean="0"/>
              <a:t> 1000 п.н. - 1</a:t>
            </a:r>
            <a:r>
              <a:rPr lang="en-US" altLang="ru-RU" sz="4400" b="1" dirty="0" smtClean="0"/>
              <a:t> SNP</a:t>
            </a:r>
            <a:endParaRPr lang="en-US" altLang="ru-RU" sz="4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55576" y="332656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Вариабельность генома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869160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Однонуклеотидный</a:t>
            </a:r>
            <a:r>
              <a:rPr lang="ru-RU" sz="2400" b="1" dirty="0"/>
              <a:t> </a:t>
            </a:r>
            <a:r>
              <a:rPr lang="ru-RU" sz="2400" b="1" dirty="0" smtClean="0"/>
              <a:t>полиморфизм</a:t>
            </a:r>
          </a:p>
          <a:p>
            <a:r>
              <a:rPr lang="ru-RU" sz="2400" b="1" dirty="0" err="1" smtClean="0"/>
              <a:t>Single</a:t>
            </a:r>
            <a:r>
              <a:rPr lang="ru-RU" sz="2400" b="1" dirty="0" smtClean="0"/>
              <a:t> </a:t>
            </a:r>
            <a:r>
              <a:rPr lang="ru-RU" sz="2400" b="1" dirty="0" err="1"/>
              <a:t>nucleotide</a:t>
            </a:r>
            <a:r>
              <a:rPr lang="ru-RU" sz="2400" b="1" dirty="0"/>
              <a:t> </a:t>
            </a:r>
            <a:r>
              <a:rPr lang="ru-RU" sz="2400" b="1" dirty="0" err="1"/>
              <a:t>polymorphism</a:t>
            </a:r>
            <a:r>
              <a:rPr lang="ru-RU" sz="2400" b="1" dirty="0"/>
              <a:t>, </a:t>
            </a:r>
            <a:r>
              <a:rPr lang="ru-RU" sz="2400" b="1" dirty="0" smtClean="0"/>
              <a:t>SNP</a:t>
            </a:r>
            <a:r>
              <a:rPr lang="ru-RU" sz="2400" dirty="0"/>
              <a:t> — </a:t>
            </a:r>
            <a:r>
              <a:rPr lang="ru-RU" sz="2400" dirty="0" smtClean="0"/>
              <a:t>отличия последовательности </a:t>
            </a:r>
            <a:r>
              <a:rPr lang="ru-RU" sz="2400" dirty="0"/>
              <a:t>ДНК размером в один нуклеотид (A, T, </a:t>
            </a:r>
            <a:r>
              <a:rPr lang="ru-RU" sz="2400" dirty="0" smtClean="0"/>
              <a:t>G, C</a:t>
            </a:r>
            <a:r>
              <a:rPr lang="ru-RU" sz="2400" dirty="0"/>
              <a:t>)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5949280"/>
            <a:ext cx="35782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&gt; 50 млн. </a:t>
            </a:r>
            <a:r>
              <a:rPr lang="en-US" sz="4400" dirty="0" smtClean="0"/>
              <a:t>SNP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 l="20550" t="13440" r="23621" b="15161"/>
          <a:stretch>
            <a:fillRect/>
          </a:stretch>
        </p:blipFill>
        <p:spPr bwMode="auto">
          <a:xfrm>
            <a:off x="0" y="188640"/>
            <a:ext cx="9144000" cy="657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60648"/>
            <a:ext cx="7772400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Вариабельность генома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539552" y="908723"/>
            <a:ext cx="7650683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0070C0"/>
                </a:solidFill>
              </a:rPr>
              <a:t>Геномная медицина</a:t>
            </a:r>
            <a:r>
              <a:rPr lang="ru-RU" altLang="ru-RU" sz="4000" dirty="0" smtClean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3200" dirty="0"/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ru-RU" sz="3200" b="1" dirty="0" smtClean="0"/>
              <a:t>диагностика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ru-RU" sz="3200" b="1" dirty="0" smtClean="0"/>
              <a:t>терапия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ru-RU" sz="3200" b="1" dirty="0" smtClean="0"/>
              <a:t>профилактика болезней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ru-RU" sz="3200" b="1" dirty="0" smtClean="0"/>
              <a:t>прогноз </a:t>
            </a:r>
            <a:r>
              <a:rPr lang="ru-RU" altLang="ru-RU" sz="3200" b="1" dirty="0"/>
              <a:t>состояния </a:t>
            </a:r>
            <a:r>
              <a:rPr lang="ru-RU" altLang="ru-RU" sz="3200" b="1" dirty="0" smtClean="0"/>
              <a:t>здоровья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32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*«</a:t>
            </a:r>
            <a:r>
              <a:rPr lang="ru-RU" altLang="ru-RU" sz="2400" dirty="0"/>
              <a:t>рутинное использование генотипического анализа, обычно в форме ДНК-тестирования, с целью улучшения качества медицинской помощи» (</a:t>
            </a:r>
            <a:r>
              <a:rPr lang="en-US" altLang="ru-RU" sz="2400" dirty="0" err="1"/>
              <a:t>A.Beaudet</a:t>
            </a:r>
            <a:r>
              <a:rPr lang="en-US" altLang="ru-RU" sz="2400" dirty="0"/>
              <a:t>, 1998). </a:t>
            </a:r>
            <a:endParaRPr lang="ru-RU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95536" y="0"/>
            <a:ext cx="80772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6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0070C0"/>
                </a:solidFill>
              </a:rPr>
              <a:t>ЧТО ДАДУТ ГЕНОМНЫЕ ИССЛЕДОВАНИЯ </a:t>
            </a:r>
            <a:endParaRPr lang="ru-RU" altLang="ru-RU" sz="2800" b="1" dirty="0" smtClean="0">
              <a:solidFill>
                <a:srgbClr val="0070C0"/>
              </a:solidFill>
            </a:endParaRPr>
          </a:p>
          <a:p>
            <a:pPr algn="ctr" eaLnBrk="0" hangingPunct="0"/>
            <a:r>
              <a:rPr lang="ru-RU" altLang="ru-RU" sz="2800" b="1" dirty="0" smtClean="0">
                <a:solidFill>
                  <a:srgbClr val="0070C0"/>
                </a:solidFill>
              </a:rPr>
              <a:t>В  </a:t>
            </a:r>
            <a:r>
              <a:rPr lang="ru-RU" altLang="ru-RU" sz="2800" b="1" dirty="0">
                <a:solidFill>
                  <a:srgbClr val="0070C0"/>
                </a:solidFill>
              </a:rPr>
              <a:t>XXI ВЕКЕ</a:t>
            </a:r>
          </a:p>
          <a:p>
            <a:pPr algn="ctr" eaLnBrk="0" hangingPunct="0"/>
            <a:r>
              <a:rPr lang="ru-RU" altLang="ru-RU" b="1" dirty="0"/>
              <a:t>Прогноз Ф. Коллинза, руководителя геномной программы США</a:t>
            </a:r>
          </a:p>
          <a:p>
            <a:pPr algn="ctr" eaLnBrk="0" hangingPunct="0"/>
            <a:r>
              <a:rPr lang="ru-RU" altLang="ru-RU" b="1" dirty="0"/>
              <a:t>(прогноз 2001 года)</a:t>
            </a:r>
            <a:endParaRPr lang="ru-RU" altLang="ru-RU" dirty="0"/>
          </a:p>
          <a:p>
            <a:pPr algn="ctr" eaLnBrk="0" hangingPunct="0"/>
            <a:endParaRPr lang="ru-RU" altLang="ru-RU" sz="1200" dirty="0"/>
          </a:p>
          <a:p>
            <a:pPr algn="ctr" eaLnBrk="0" hangingPunct="0"/>
            <a:r>
              <a:rPr lang="ru-RU" altLang="ru-RU" sz="1400" b="1" dirty="0"/>
              <a:t>2010</a:t>
            </a:r>
          </a:p>
          <a:p>
            <a:pPr lvl="2" eaLnBrk="0" hangingPunct="0">
              <a:buFont typeface="Symbol" pitchFamily="18" charset="2"/>
              <a:buChar char="·"/>
            </a:pPr>
            <a:r>
              <a:rPr lang="ru-RU" altLang="ru-RU" sz="1400" dirty="0"/>
              <a:t>Генная терапия </a:t>
            </a:r>
          </a:p>
          <a:p>
            <a:pPr lvl="2" eaLnBrk="0" hangingPunct="0">
              <a:buFont typeface="Symbol" pitchFamily="18" charset="2"/>
              <a:buChar char="·"/>
            </a:pPr>
            <a:r>
              <a:rPr lang="ru-RU" altLang="ru-RU" sz="1400" dirty="0" err="1"/>
              <a:t>Преимплантационная</a:t>
            </a:r>
            <a:r>
              <a:rPr lang="ru-RU" altLang="ru-RU" sz="1400" dirty="0"/>
              <a:t> диагностика</a:t>
            </a:r>
          </a:p>
          <a:p>
            <a:pPr eaLnBrk="0" hangingPunct="0"/>
            <a:endParaRPr lang="ru-RU" altLang="ru-RU" sz="1400" dirty="0"/>
          </a:p>
          <a:p>
            <a:pPr algn="ctr" eaLnBrk="0" hangingPunct="0"/>
            <a:r>
              <a:rPr lang="ru-RU" altLang="ru-RU" sz="1400" b="1" dirty="0"/>
              <a:t>2020</a:t>
            </a:r>
          </a:p>
          <a:p>
            <a:pPr eaLnBrk="0" hangingPunct="0"/>
            <a:endParaRPr lang="ru-RU" altLang="ru-RU" sz="1400" dirty="0"/>
          </a:p>
          <a:p>
            <a:pPr lvl="2" eaLnBrk="0" hangingPunct="0">
              <a:buFont typeface="Symbol" pitchFamily="18" charset="2"/>
              <a:buChar char="·"/>
            </a:pPr>
            <a:r>
              <a:rPr lang="ru-RU" altLang="ru-RU" sz="1400" dirty="0"/>
              <a:t>Лекарства, разработанные на основе геномной информации</a:t>
            </a:r>
          </a:p>
          <a:p>
            <a:pPr lvl="2" eaLnBrk="0" hangingPunct="0">
              <a:buFont typeface="Symbol" pitchFamily="18" charset="2"/>
              <a:buChar char="·"/>
            </a:pPr>
            <a:r>
              <a:rPr lang="ru-RU" altLang="ru-RU" sz="1400" dirty="0"/>
              <a:t>Терапия рака</a:t>
            </a:r>
          </a:p>
          <a:p>
            <a:pPr lvl="2" eaLnBrk="0" hangingPunct="0">
              <a:buFont typeface="Symbol" pitchFamily="18" charset="2"/>
              <a:buChar char="·"/>
            </a:pPr>
            <a:r>
              <a:rPr lang="ru-RU" altLang="ru-RU" sz="1400" dirty="0"/>
              <a:t>Изменение способов диагностики и лечения  психических заболеваний</a:t>
            </a:r>
          </a:p>
          <a:p>
            <a:pPr lvl="2" eaLnBrk="0" hangingPunct="0">
              <a:buFont typeface="Symbol" pitchFamily="18" charset="2"/>
              <a:buChar char="·"/>
            </a:pPr>
            <a:r>
              <a:rPr lang="ru-RU" altLang="ru-RU" sz="1400" dirty="0" err="1"/>
              <a:t>Генотерапия</a:t>
            </a:r>
            <a:r>
              <a:rPr lang="ru-RU" altLang="ru-RU" sz="1400" dirty="0"/>
              <a:t> на уровне зародышевых клеток</a:t>
            </a:r>
          </a:p>
          <a:p>
            <a:pPr eaLnBrk="0" hangingPunct="0"/>
            <a:endParaRPr lang="ru-RU" altLang="ru-RU" sz="1400" dirty="0"/>
          </a:p>
          <a:p>
            <a:pPr algn="ctr" eaLnBrk="0" hangingPunct="0"/>
            <a:r>
              <a:rPr lang="ru-RU" altLang="ru-RU" sz="1400" b="1" dirty="0"/>
              <a:t>2030</a:t>
            </a:r>
          </a:p>
          <a:p>
            <a:pPr eaLnBrk="0" hangingPunct="0"/>
            <a:endParaRPr lang="ru-RU" altLang="ru-RU" sz="1400" dirty="0"/>
          </a:p>
          <a:p>
            <a:pPr lvl="2" eaLnBrk="0" hangingPunct="0">
              <a:buFont typeface="Symbol" pitchFamily="18" charset="2"/>
              <a:buChar char="·"/>
            </a:pPr>
            <a:r>
              <a:rPr lang="ru-RU" altLang="ru-RU" sz="1400" dirty="0"/>
              <a:t>Рутинное </a:t>
            </a:r>
            <a:r>
              <a:rPr lang="ru-RU" altLang="ru-RU" sz="1400" dirty="0" err="1"/>
              <a:t>секвенировоание</a:t>
            </a:r>
            <a:r>
              <a:rPr lang="ru-RU" altLang="ru-RU" sz="1400" dirty="0"/>
              <a:t> генома отдельного индивида, менее 1000$</a:t>
            </a:r>
          </a:p>
          <a:p>
            <a:pPr lvl="2" eaLnBrk="0" hangingPunct="0">
              <a:buFont typeface="Symbol" pitchFamily="18" charset="2"/>
              <a:buChar char="·"/>
            </a:pPr>
            <a:r>
              <a:rPr lang="ru-RU" altLang="ru-RU" sz="1400" dirty="0"/>
              <a:t>Клинические испытания по увеличению максимальной продолжительности жизни человека</a:t>
            </a:r>
          </a:p>
          <a:p>
            <a:pPr algn="ctr" eaLnBrk="0" hangingPunct="0"/>
            <a:r>
              <a:rPr lang="ru-RU" altLang="ru-RU" sz="1400" b="1" dirty="0"/>
              <a:t>2040</a:t>
            </a:r>
          </a:p>
          <a:p>
            <a:pPr algn="ctr" eaLnBrk="0" hangingPunct="0"/>
            <a:endParaRPr lang="ru-RU" altLang="ru-RU" sz="1400" b="1" dirty="0"/>
          </a:p>
          <a:p>
            <a:pPr lvl="2" eaLnBrk="0" hangingPunct="0">
              <a:buFont typeface="Symbol" pitchFamily="18" charset="2"/>
              <a:buChar char="·"/>
            </a:pPr>
            <a:r>
              <a:rPr lang="ru-RU" altLang="ru-RU" sz="1400" dirty="0" err="1"/>
              <a:t>Зравоохранение</a:t>
            </a:r>
            <a:r>
              <a:rPr lang="ru-RU" altLang="ru-RU" sz="1400" dirty="0"/>
              <a:t> на основе </a:t>
            </a:r>
            <a:r>
              <a:rPr lang="ru-RU" altLang="ru-RU" sz="1400" dirty="0" err="1"/>
              <a:t>геномики</a:t>
            </a:r>
            <a:endParaRPr lang="ru-RU" altLang="ru-RU" sz="1400" dirty="0"/>
          </a:p>
          <a:p>
            <a:pPr lvl="2" eaLnBrk="0" hangingPunct="0">
              <a:buFont typeface="Symbol" pitchFamily="18" charset="2"/>
              <a:buChar char="·"/>
            </a:pPr>
            <a:r>
              <a:rPr lang="ru-RU" altLang="ru-RU" sz="1400" dirty="0"/>
              <a:t>Определение предрасположенности к большинству заболеваний (при или до рождения)</a:t>
            </a:r>
          </a:p>
          <a:p>
            <a:pPr lvl="2" eaLnBrk="0" hangingPunct="0">
              <a:buFont typeface="Symbol" pitchFamily="18" charset="2"/>
              <a:buChar char="·"/>
            </a:pPr>
            <a:r>
              <a:rPr lang="ru-RU" altLang="ru-RU" sz="1400" dirty="0"/>
              <a:t>Профилактическая медицина с учетом особенностей индивида</a:t>
            </a:r>
          </a:p>
          <a:p>
            <a:pPr lvl="2" eaLnBrk="0" hangingPunct="0">
              <a:buFont typeface="Symbol" pitchFamily="18" charset="2"/>
              <a:buChar char="·"/>
            </a:pPr>
            <a:r>
              <a:rPr lang="ru-RU" altLang="ru-RU" sz="1400" dirty="0"/>
              <a:t>Ранняя </a:t>
            </a:r>
            <a:r>
              <a:rPr lang="ru-RU" altLang="ru-RU" sz="1400" dirty="0" err="1"/>
              <a:t>детекция</a:t>
            </a:r>
            <a:r>
              <a:rPr lang="ru-RU" altLang="ru-RU" sz="1400" dirty="0"/>
              <a:t> болезней путем молекулярного мониторинга</a:t>
            </a:r>
          </a:p>
          <a:p>
            <a:pPr lvl="2" eaLnBrk="0" hangingPunct="0">
              <a:buFont typeface="Symbol" pitchFamily="18" charset="2"/>
              <a:buChar char="·"/>
            </a:pPr>
            <a:r>
              <a:rPr lang="ru-RU" altLang="ru-RU" sz="1400" dirty="0"/>
              <a:t>Замена лекарств продуктами генов</a:t>
            </a:r>
          </a:p>
          <a:p>
            <a:pPr lvl="2" eaLnBrk="0" hangingPunct="0">
              <a:buFont typeface="Symbol" pitchFamily="18" charset="2"/>
              <a:buChar char="·"/>
            </a:pPr>
            <a:endParaRPr lang="ru-RU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A69C20-AECC-400D-BCF0-9B3E4A1B3031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400"/>
          </a:p>
        </p:txBody>
      </p:sp>
      <p:grpSp>
        <p:nvGrpSpPr>
          <p:cNvPr id="75779" name="Group 2"/>
          <p:cNvGrpSpPr>
            <a:grpSpLocks/>
          </p:cNvGrpSpPr>
          <p:nvPr/>
        </p:nvGrpSpPr>
        <p:grpSpPr bwMode="auto">
          <a:xfrm>
            <a:off x="1116018" y="2060579"/>
            <a:ext cx="3025775" cy="1476375"/>
            <a:chOff x="204" y="2251"/>
            <a:chExt cx="1906" cy="930"/>
          </a:xfrm>
        </p:grpSpPr>
        <p:sp>
          <p:nvSpPr>
            <p:cNvPr id="75790" name="Text Box 3"/>
            <p:cNvSpPr txBox="1">
              <a:spLocks noChangeArrowheads="1"/>
            </p:cNvSpPr>
            <p:nvPr/>
          </p:nvSpPr>
          <p:spPr bwMode="auto">
            <a:xfrm>
              <a:off x="204" y="2251"/>
              <a:ext cx="19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b="0">
                  <a:solidFill>
                    <a:srgbClr val="9933FF"/>
                  </a:solidFill>
                  <a:latin typeface="Arial Narrow" pitchFamily="34" charset="0"/>
                </a:rPr>
                <a:t>Моногенные болезни</a:t>
              </a:r>
            </a:p>
          </p:txBody>
        </p:sp>
        <p:sp>
          <p:nvSpPr>
            <p:cNvPr id="75791" name="AutoShape 4"/>
            <p:cNvSpPr>
              <a:spLocks noChangeArrowheads="1"/>
            </p:cNvSpPr>
            <p:nvPr/>
          </p:nvSpPr>
          <p:spPr bwMode="auto">
            <a:xfrm>
              <a:off x="523" y="2818"/>
              <a:ext cx="816" cy="363"/>
            </a:xfrm>
            <a:prstGeom prst="wedgeRoundRectCallout">
              <a:avLst>
                <a:gd name="adj1" fmla="val 18014"/>
                <a:gd name="adj2" fmla="val -128236"/>
                <a:gd name="adj3" fmla="val 16667"/>
              </a:avLst>
            </a:prstGeom>
            <a:gradFill rotWithShape="1">
              <a:gsLst>
                <a:gs pos="0">
                  <a:srgbClr val="9933FF"/>
                </a:gs>
                <a:gs pos="50000">
                  <a:srgbClr val="FFFFFF"/>
                </a:gs>
                <a:gs pos="100000">
                  <a:srgbClr val="9933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i="1">
                  <a:latin typeface="Arial Narrow" pitchFamily="34" charset="0"/>
                </a:rPr>
                <a:t>Мутации</a:t>
              </a:r>
              <a:endParaRPr lang="ru-RU" altLang="ru-RU" sz="180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75780" name="Group 5"/>
          <p:cNvGrpSpPr>
            <a:grpSpLocks/>
          </p:cNvGrpSpPr>
          <p:nvPr/>
        </p:nvGrpSpPr>
        <p:grpSpPr bwMode="auto">
          <a:xfrm>
            <a:off x="4716463" y="2060575"/>
            <a:ext cx="4032250" cy="1549400"/>
            <a:chOff x="2881" y="2251"/>
            <a:chExt cx="2540" cy="976"/>
          </a:xfrm>
        </p:grpSpPr>
        <p:sp>
          <p:nvSpPr>
            <p:cNvPr id="75788" name="Text Box 6"/>
            <p:cNvSpPr txBox="1">
              <a:spLocks noChangeArrowheads="1"/>
            </p:cNvSpPr>
            <p:nvPr/>
          </p:nvSpPr>
          <p:spPr bwMode="auto">
            <a:xfrm>
              <a:off x="2881" y="2251"/>
              <a:ext cx="25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b="0" dirty="0" err="1" smtClean="0">
                  <a:solidFill>
                    <a:srgbClr val="800000"/>
                  </a:solidFill>
                  <a:latin typeface="Arial Narrow" pitchFamily="34" charset="0"/>
                </a:rPr>
                <a:t>Мультфакторные</a:t>
              </a:r>
              <a:r>
                <a:rPr lang="ru-RU" altLang="ru-RU" sz="2000" dirty="0" smtClean="0">
                  <a:solidFill>
                    <a:srgbClr val="800000"/>
                  </a:solidFill>
                  <a:latin typeface="Arial Narrow" pitchFamily="34" charset="0"/>
                </a:rPr>
                <a:t> </a:t>
              </a:r>
              <a:r>
                <a:rPr lang="ru-RU" altLang="ru-RU" sz="2400" b="0" dirty="0">
                  <a:solidFill>
                    <a:srgbClr val="800000"/>
                  </a:solidFill>
                  <a:latin typeface="Arial Narrow" pitchFamily="34" charset="0"/>
                </a:rPr>
                <a:t>болезни</a:t>
              </a:r>
            </a:p>
          </p:txBody>
        </p:sp>
        <p:sp>
          <p:nvSpPr>
            <p:cNvPr id="75789" name="AutoShape 7"/>
            <p:cNvSpPr>
              <a:spLocks noChangeArrowheads="1"/>
            </p:cNvSpPr>
            <p:nvPr/>
          </p:nvSpPr>
          <p:spPr bwMode="auto">
            <a:xfrm>
              <a:off x="3425" y="2864"/>
              <a:ext cx="1225" cy="363"/>
            </a:xfrm>
            <a:prstGeom prst="wedgeRoundRectCallout">
              <a:avLst>
                <a:gd name="adj1" fmla="val -120"/>
                <a:gd name="adj2" fmla="val -145866"/>
                <a:gd name="adj3" fmla="val 16667"/>
              </a:avLst>
            </a:prstGeom>
            <a:gradFill rotWithShape="1">
              <a:gsLst>
                <a:gs pos="0">
                  <a:srgbClr val="FF7D7D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i="1">
                  <a:latin typeface="Arial Narrow" pitchFamily="34" charset="0"/>
                </a:rPr>
                <a:t>Полиморфизмы</a:t>
              </a:r>
            </a:p>
          </p:txBody>
        </p:sp>
      </p:grpSp>
      <p:sp>
        <p:nvSpPr>
          <p:cNvPr id="75781" name="Text Box 8"/>
          <p:cNvSpPr txBox="1">
            <a:spLocks noChangeArrowheads="1"/>
          </p:cNvSpPr>
          <p:nvPr/>
        </p:nvSpPr>
        <p:spPr bwMode="auto">
          <a:xfrm>
            <a:off x="1835150" y="1773238"/>
            <a:ext cx="4248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 b="0"/>
          </a:p>
        </p:txBody>
      </p:sp>
      <p:sp>
        <p:nvSpPr>
          <p:cNvPr id="75782" name="Rectangle 10"/>
          <p:cNvSpPr>
            <a:spLocks noChangeArrowheads="1"/>
          </p:cNvSpPr>
          <p:nvPr/>
        </p:nvSpPr>
        <p:spPr bwMode="auto">
          <a:xfrm>
            <a:off x="539750" y="3716342"/>
            <a:ext cx="3529013" cy="954107"/>
          </a:xfrm>
          <a:prstGeom prst="rect">
            <a:avLst/>
          </a:prstGeom>
          <a:noFill/>
          <a:ln w="38100">
            <a:solidFill>
              <a:srgbClr val="CC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дефект (мутация) одного гена, в силу особенностей его участия в метаболических процессах организма, вызывает заболевание</a:t>
            </a:r>
          </a:p>
        </p:txBody>
      </p:sp>
      <p:sp>
        <p:nvSpPr>
          <p:cNvPr id="75783" name="Text Box 11"/>
          <p:cNvSpPr txBox="1">
            <a:spLocks noChangeArrowheads="1"/>
          </p:cNvSpPr>
          <p:nvPr/>
        </p:nvSpPr>
        <p:spPr bwMode="auto">
          <a:xfrm>
            <a:off x="5219700" y="3716339"/>
            <a:ext cx="2736850" cy="738664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/>
              <a:t>Распространенные генетические варианты (частота </a:t>
            </a:r>
            <a:r>
              <a:rPr lang="en-US" altLang="ru-RU" sz="1400"/>
              <a:t>&gt;1</a:t>
            </a:r>
            <a:r>
              <a:rPr lang="ru-RU" altLang="ru-RU" sz="1400"/>
              <a:t>%)</a:t>
            </a:r>
          </a:p>
        </p:txBody>
      </p:sp>
      <p:sp>
        <p:nvSpPr>
          <p:cNvPr id="75784" name="Line 12"/>
          <p:cNvSpPr>
            <a:spLocks noChangeShapeType="1"/>
          </p:cNvSpPr>
          <p:nvPr/>
        </p:nvSpPr>
        <p:spPr bwMode="auto">
          <a:xfrm>
            <a:off x="611188" y="1844675"/>
            <a:ext cx="7777162" cy="0"/>
          </a:xfrm>
          <a:prstGeom prst="line">
            <a:avLst/>
          </a:prstGeom>
          <a:noFill/>
          <a:ln w="38100">
            <a:solidFill>
              <a:srgbClr val="777777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5785" name="Text Box 13"/>
          <p:cNvSpPr txBox="1">
            <a:spLocks noChangeArrowheads="1"/>
          </p:cNvSpPr>
          <p:nvPr/>
        </p:nvSpPr>
        <p:spPr bwMode="auto">
          <a:xfrm>
            <a:off x="4716463" y="4652964"/>
            <a:ext cx="38163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i="1" dirty="0"/>
              <a:t>Участвует множество генов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i="1" dirty="0"/>
              <a:t>Факторы внешней среды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i="1" dirty="0" err="1"/>
              <a:t>Межгенные</a:t>
            </a:r>
            <a:r>
              <a:rPr lang="ru-RU" altLang="ru-RU" sz="1600" i="1" dirty="0"/>
              <a:t> взаимодействия</a:t>
            </a:r>
          </a:p>
        </p:txBody>
      </p:sp>
      <p:sp>
        <p:nvSpPr>
          <p:cNvPr id="75786" name="Text Box 14"/>
          <p:cNvSpPr txBox="1">
            <a:spLocks noChangeArrowheads="1"/>
          </p:cNvSpPr>
          <p:nvPr/>
        </p:nvSpPr>
        <p:spPr bwMode="auto">
          <a:xfrm>
            <a:off x="899592" y="1124744"/>
            <a:ext cx="6984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Вариабельность генома          болезни    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364088" y="1412776"/>
            <a:ext cx="792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55576" y="5877272"/>
            <a:ext cx="3299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Arial" charset="0"/>
              </a:rPr>
              <a:t>генетическая детерминация </a:t>
            </a: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88024" y="5877272"/>
            <a:ext cx="4065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Arial" charset="0"/>
              </a:rPr>
              <a:t>генетическая предрасположенность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761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Медико-генетические исследования по </a:t>
            </a:r>
            <a:r>
              <a:rPr lang="ru-RU" dirty="0" err="1" smtClean="0"/>
              <a:t>секвенированию</a:t>
            </a:r>
            <a:r>
              <a:rPr lang="ru-RU" dirty="0" smtClean="0"/>
              <a:t> геномной ДНК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64904"/>
            <a:ext cx="4320480" cy="2520280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tx1"/>
                </a:solidFill>
              </a:rPr>
              <a:t>Полногеномное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секвенирование</a:t>
            </a:r>
            <a:endParaRPr lang="ru-RU" sz="2400" b="1" dirty="0" smtClean="0">
              <a:solidFill>
                <a:schemeClr val="tx1"/>
              </a:solidFill>
            </a:endParaRP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детальное описание всех мутаций и геномных перестроек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564907"/>
            <a:ext cx="4290392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dirty="0" err="1" smtClean="0">
                <a:solidFill>
                  <a:prstClr val="black"/>
                </a:solidFill>
              </a:rPr>
              <a:t>Таргетное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</a:rPr>
              <a:t>секвенирование</a:t>
            </a:r>
            <a:endParaRPr lang="ru-RU" sz="2400" b="1" dirty="0" smtClean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endParaRPr lang="ru-RU" sz="2400" b="1" dirty="0" smtClean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</a:rPr>
              <a:t>расшифровка </a:t>
            </a:r>
            <a:r>
              <a:rPr lang="ru-RU" sz="2400" dirty="0" smtClean="0"/>
              <a:t>конкретных областях генома или отдельных генов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endParaRPr lang="ru-RU" sz="3200" b="1" dirty="0" smtClean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endParaRPr lang="en-US" sz="3200" b="1" dirty="0">
              <a:solidFill>
                <a:prstClr val="black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411760" y="2060848"/>
            <a:ext cx="432048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6048164" y="1952836"/>
            <a:ext cx="432048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/>
          <p:cNvSpPr txBox="1">
            <a:spLocks/>
          </p:cNvSpPr>
          <p:nvPr/>
        </p:nvSpPr>
        <p:spPr>
          <a:xfrm>
            <a:off x="251520" y="5085184"/>
            <a:ext cx="432048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95536" y="5229200"/>
            <a:ext cx="4320480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dirty="0" err="1" smtClean="0"/>
              <a:t>Полногеномные</a:t>
            </a:r>
            <a:r>
              <a:rPr lang="ru-RU" sz="2000" dirty="0" smtClean="0"/>
              <a:t> исследования ассоциации </a:t>
            </a:r>
            <a:r>
              <a:rPr lang="en-US" sz="2000" dirty="0" smtClean="0"/>
              <a:t>GWAS</a:t>
            </a:r>
            <a:endParaRPr lang="ru-RU" sz="20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/>
              <a:t>Проекты по сбору геномных данных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517232"/>
            <a:ext cx="2917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/>
              <a:t>секвенирование</a:t>
            </a:r>
            <a:r>
              <a:rPr lang="ru-RU" sz="2000" dirty="0" smtClean="0"/>
              <a:t> </a:t>
            </a:r>
            <a:r>
              <a:rPr lang="ru-RU" sz="2000" dirty="0" err="1" smtClean="0"/>
              <a:t>экзонов</a:t>
            </a:r>
            <a:endParaRPr lang="en-US" sz="20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195736" y="4941168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804248" y="4653136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23528" y="0"/>
            <a:ext cx="896448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tx2"/>
                </a:solidFill>
              </a:rPr>
              <a:t>КОГНИТИВНЫЕ СПОСОБНОСТИ</a:t>
            </a:r>
            <a:endParaRPr lang="ru-RU" altLang="ru-RU" sz="4000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endParaRPr lang="ru-RU" sz="3200" dirty="0" smtClean="0"/>
          </a:p>
          <a:p>
            <a:pPr>
              <a:spcBef>
                <a:spcPct val="0"/>
              </a:spcBef>
            </a:pPr>
            <a:endParaRPr lang="ru-RU" sz="3200" b="1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endParaRPr lang="ru-RU" sz="3200" b="1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endParaRPr lang="ru-RU" sz="3200" b="1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endParaRPr lang="ru-RU" sz="3200" b="1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endParaRPr lang="ru-RU" sz="3200" b="1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endParaRPr lang="ru-RU" sz="3200" b="1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endParaRPr lang="ru-RU" sz="3200" b="1" dirty="0" smtClean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</a:pPr>
            <a:r>
              <a:rPr lang="ru-RU" sz="4000" b="1" dirty="0" smtClean="0">
                <a:solidFill>
                  <a:schemeClr val="tx2"/>
                </a:solidFill>
              </a:rPr>
              <a:t>ДЕМЕНЦИЯ</a:t>
            </a:r>
          </a:p>
          <a:p>
            <a:pPr algn="ctr">
              <a:spcBef>
                <a:spcPct val="0"/>
              </a:spcBef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крайняя степень нарушения когнитивных функций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3462" t="30760" r="28893" b="28080"/>
          <a:stretch>
            <a:fillRect/>
          </a:stretch>
        </p:blipFill>
        <p:spPr bwMode="auto">
          <a:xfrm>
            <a:off x="0" y="548684"/>
            <a:ext cx="9144000" cy="367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D:\Obninsk 73.480.K.JPG"/>
          <p:cNvPicPr>
            <a:picLocks noChangeAspect="1" noChangeArrowheads="1"/>
          </p:cNvPicPr>
          <p:nvPr/>
        </p:nvPicPr>
        <p:blipFill>
          <a:blip r:embed="rId3" cstate="print"/>
          <a:srcRect t="10500"/>
          <a:stretch>
            <a:fillRect/>
          </a:stretch>
        </p:blipFill>
        <p:spPr bwMode="auto">
          <a:xfrm>
            <a:off x="611560" y="0"/>
            <a:ext cx="7912526" cy="6137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cf2.ppt-online.org/files2/slide/m/mMob45HJPUQYLS08fdtl76IDN2X1vpBweaRxTKhEr/slide-9.jpg"/>
          <p:cNvPicPr>
            <a:picLocks noChangeAspect="1" noChangeArrowheads="1"/>
          </p:cNvPicPr>
          <p:nvPr/>
        </p:nvPicPr>
        <p:blipFill>
          <a:blip r:embed="rId3" cstate="print"/>
          <a:srcRect t="22122"/>
          <a:stretch>
            <a:fillRect/>
          </a:stretch>
        </p:blipFill>
        <p:spPr bwMode="auto">
          <a:xfrm>
            <a:off x="0" y="1524077"/>
            <a:ext cx="9144000" cy="5333923"/>
          </a:xfrm>
          <a:prstGeom prst="rect">
            <a:avLst/>
          </a:prstGeom>
          <a:noFill/>
        </p:spPr>
      </p:pic>
      <p:sp>
        <p:nvSpPr>
          <p:cNvPr id="4" name="Подзаголовок 3"/>
          <p:cNvSpPr txBox="1">
            <a:spLocks/>
          </p:cNvSpPr>
          <p:nvPr/>
        </p:nvSpPr>
        <p:spPr>
          <a:xfrm>
            <a:off x="323528" y="404664"/>
            <a:ext cx="8820472" cy="9829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Частота основных видов деменции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 l="27793" t="22280" r="34880" b="28160"/>
          <a:stretch>
            <a:fillRect/>
          </a:stretch>
        </p:blipFill>
        <p:spPr bwMode="auto">
          <a:xfrm>
            <a:off x="683568" y="260649"/>
            <a:ext cx="6768752" cy="505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5315793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распространенность деменции среди лиц старше 65 лет составляет не менее 5%,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распространенность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УКН – 11-17%.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284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692696"/>
            <a:ext cx="7848872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Вклад генетических факторов в вариабельность когнитивных способностей достаточно высок: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от 55 до 70%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852936"/>
            <a:ext cx="4248472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</a:t>
            </a: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генов вносят вклад в когнитивное </a:t>
            </a: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функционирование?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2708920"/>
            <a:ext cx="3816424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именно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генетический контроль отдельного когнитивного </a:t>
            </a: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признака?</a:t>
            </a:r>
            <a:endParaRPr lang="ru-RU" sz="36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3707904" y="1893025"/>
            <a:ext cx="504056" cy="959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220072" y="1890694"/>
            <a:ext cx="648072" cy="8182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60040" y="512677"/>
            <a:ext cx="8460432" cy="1656184"/>
          </a:xfrm>
          <a:solidFill>
            <a:schemeClr val="bg2">
              <a:alpha val="46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SNP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-маркеров, определяющих вариабельность когнитивных функций у людей пожилого возраста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Томска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700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986937"/>
            <a:ext cx="3632448" cy="242582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anose="02020603050405020304" pitchFamily="18" charset="0"/>
              </a:rPr>
              <a:t>Метод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anose="02020603050405020304" pitchFamily="18" charset="0"/>
              </a:rPr>
              <a:t>полноэкзомного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 panose="02020603050405020304" pitchFamily="18" charset="0"/>
              </a:rPr>
              <a:t>секвенирования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На платформе </a:t>
            </a:r>
            <a:r>
              <a:rPr lang="ru-RU" sz="2800" dirty="0" err="1" smtClean="0">
                <a:solidFill>
                  <a:schemeClr val="tx1"/>
                </a:solidFill>
                <a:cs typeface="Times New Roman" pitchFamily="18" charset="0"/>
              </a:rPr>
              <a:t>HiSeq</a:t>
            </a: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 2000 (</a:t>
            </a:r>
            <a:r>
              <a:rPr lang="ru-RU" sz="2800" dirty="0" err="1" smtClean="0">
                <a:solidFill>
                  <a:schemeClr val="tx1"/>
                </a:solidFill>
                <a:cs typeface="Times New Roman" pitchFamily="18" charset="0"/>
              </a:rPr>
              <a:t>Illumina</a:t>
            </a: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)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3068961"/>
            <a:ext cx="36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cs typeface="Times New Roman" pitchFamily="18" charset="0"/>
              </a:rPr>
              <a:t>Генотипирование</a:t>
            </a:r>
            <a:r>
              <a:rPr lang="ru-RU" sz="2800" dirty="0" smtClean="0">
                <a:cs typeface="Times New Roman" pitchFamily="18" charset="0"/>
              </a:rPr>
              <a:t>  отдельных </a:t>
            </a:r>
            <a:r>
              <a:rPr lang="en-US" sz="2800" dirty="0" smtClean="0">
                <a:cs typeface="Times New Roman" pitchFamily="18" charset="0"/>
              </a:rPr>
              <a:t>SNP-</a:t>
            </a:r>
            <a:r>
              <a:rPr lang="ru-RU" sz="2800" dirty="0" smtClean="0">
                <a:cs typeface="Times New Roman" pitchFamily="18" charset="0"/>
              </a:rPr>
              <a:t>маркеров методом </a:t>
            </a:r>
            <a:r>
              <a:rPr lang="en-US" sz="2800" dirty="0" smtClean="0">
                <a:cs typeface="Times New Roman" pitchFamily="18" charset="0"/>
              </a:rPr>
              <a:t>MALDI</a:t>
            </a:r>
            <a:r>
              <a:rPr lang="ru-RU" sz="2800" dirty="0" smtClean="0">
                <a:cs typeface="Times New Roman" pitchFamily="18" charset="0"/>
              </a:rPr>
              <a:t>-</a:t>
            </a:r>
            <a:r>
              <a:rPr lang="en-US" sz="2800" dirty="0" smtClean="0">
                <a:cs typeface="Times New Roman" pitchFamily="18" charset="0"/>
              </a:rPr>
              <a:t>TOF</a:t>
            </a:r>
            <a:r>
              <a:rPr lang="ru-RU" sz="2800" dirty="0" smtClean="0">
                <a:cs typeface="Times New Roman" pitchFamily="18" charset="0"/>
              </a:rPr>
              <a:t> спектрометрии</a:t>
            </a:r>
            <a:endParaRPr lang="en-US" sz="2800" dirty="0"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131840" y="2276872"/>
            <a:ext cx="144016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80112" y="2348880"/>
            <a:ext cx="216024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92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Формирование выборки</a:t>
            </a:r>
            <a:endParaRPr lang="ru-RU" sz="2400" dirty="0">
              <a:latin typeface="+mj-lt"/>
            </a:endParaRPr>
          </a:p>
        </p:txBody>
      </p:sp>
      <p:grpSp>
        <p:nvGrpSpPr>
          <p:cNvPr id="2" name="Google Shape;194;p12"/>
          <p:cNvGrpSpPr/>
          <p:nvPr/>
        </p:nvGrpSpPr>
        <p:grpSpPr>
          <a:xfrm>
            <a:off x="416812" y="765489"/>
            <a:ext cx="309041" cy="537497"/>
            <a:chOff x="590250" y="244200"/>
            <a:chExt cx="407975" cy="532175"/>
          </a:xfrm>
        </p:grpSpPr>
        <p:sp>
          <p:nvSpPr>
            <p:cNvPr id="14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Text Placeholder 9"/>
          <p:cNvSpPr txBox="1">
            <a:spLocks/>
          </p:cNvSpPr>
          <p:nvPr/>
        </p:nvSpPr>
        <p:spPr>
          <a:xfrm>
            <a:off x="0" y="1916832"/>
            <a:ext cx="8820472" cy="396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/>
          <a:p>
            <a:pPr marL="457200" indent="-355600">
              <a:spcBef>
                <a:spcPts val="600"/>
              </a:spcBef>
              <a:buClr>
                <a:srgbClr val="C7D3E6"/>
              </a:buClr>
              <a:buSzPts val="2000"/>
              <a:buFont typeface="Roboto Condensed Light"/>
              <a:buChar char="▰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82 образца ДНК</a:t>
            </a:r>
          </a:p>
          <a:p>
            <a:pPr marL="457200" indent="-355600">
              <a:spcBef>
                <a:spcPts val="600"/>
              </a:spcBef>
              <a:buClr>
                <a:srgbClr val="C7D3E6"/>
              </a:buClr>
              <a:buSzPts val="2000"/>
              <a:buFont typeface="Roboto Condensed Light"/>
              <a:buChar char="▰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ожилых людей,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имеющих деменций и других неврологических заболеваний, не состоящих в родстве и представляющих русское население г. Томска. </a:t>
            </a:r>
          </a:p>
          <a:p>
            <a:pPr marL="457200" indent="-355600">
              <a:spcBef>
                <a:spcPts val="600"/>
              </a:spcBef>
              <a:buClr>
                <a:srgbClr val="C7D3E6"/>
              </a:buClr>
              <a:buSzPts val="2000"/>
              <a:buFont typeface="Roboto Condensed Light"/>
              <a:buChar char="▰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Средний возраст испытуемых составил 70 лет. </a:t>
            </a:r>
          </a:p>
          <a:p>
            <a:pPr marL="457200" indent="-355600">
              <a:spcBef>
                <a:spcPts val="600"/>
              </a:spcBef>
              <a:buClr>
                <a:srgbClr val="C7D3E6"/>
              </a:buClr>
              <a:buSzPts val="2000"/>
              <a:buFont typeface="Roboto Condensed Light"/>
              <a:buChar char="▰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355600">
              <a:spcBef>
                <a:spcPts val="600"/>
              </a:spcBef>
              <a:buClr>
                <a:srgbClr val="C7D3E6"/>
              </a:buClr>
              <a:buSzPts val="2000"/>
              <a:buFont typeface="Roboto Condensed Light"/>
              <a:buChar char="▰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355600">
              <a:spcBef>
                <a:spcPts val="600"/>
              </a:spcBef>
              <a:buClr>
                <a:srgbClr val="C7D3E6"/>
              </a:buClr>
              <a:buSzPts val="2000"/>
              <a:buFont typeface="Roboto Condensed Light"/>
              <a:buChar char="▰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355600">
              <a:spcBef>
                <a:spcPts val="600"/>
              </a:spcBef>
              <a:buClr>
                <a:srgbClr val="C7D3E6"/>
              </a:buClr>
              <a:buSzPts val="2000"/>
              <a:buFont typeface="Roboto Condensed Light"/>
              <a:buChar char="▰"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Times New Roman" pitchFamily="18" charset="0"/>
              <a:ea typeface="Roboto Condensed Light"/>
              <a:cs typeface="Times New Roman" pitchFamily="18" charset="0"/>
              <a:sym typeface="Roboto Condensed Light"/>
            </a:endParaRPr>
          </a:p>
          <a:p>
            <a:pPr algn="ctr"/>
            <a:endParaRPr lang="ru-RU" sz="2800" b="1" kern="0" dirty="0" smtClean="0">
              <a:solidFill>
                <a:srgbClr val="263248"/>
              </a:solidFill>
              <a:latin typeface="Times New Roman" pitchFamily="18" charset="0"/>
              <a:ea typeface="Roboto Condensed Light"/>
              <a:cs typeface="Times New Roman" pitchFamily="18" charset="0"/>
              <a:sym typeface="Roboto Condensed Ligh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1347" y="4310079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Оценка когнитивного статуса участников исследования: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МоСА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CERAD WLM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Trails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ADCS-MCFSI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849765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cs typeface="Times New Roman" panose="02020603050405020304" pitchFamily="18" charset="0"/>
              </a:rPr>
              <a:t>Формирование выборки</a:t>
            </a:r>
            <a:endParaRPr lang="ru-RU" sz="2400" dirty="0">
              <a:latin typeface="+mj-lt"/>
            </a:endParaRPr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395536" y="2636912"/>
            <a:ext cx="3909848" cy="3163325"/>
          </a:xfrm>
          <a:solidFill>
            <a:srgbClr val="7B9EE3">
              <a:alpha val="55000"/>
            </a:srgbClr>
          </a:solidFill>
        </p:spPr>
        <p:txBody>
          <a:bodyPr/>
          <a:lstStyle/>
          <a:p>
            <a:pPr marL="101600" indent="0" algn="ctr">
              <a:buNone/>
            </a:pPr>
            <a:r>
              <a:rPr lang="ru-RU" sz="2800" dirty="0">
                <a:latin typeface="+mj-lt"/>
                <a:cs typeface="Times New Roman" panose="02020603050405020304" pitchFamily="18" charset="0"/>
              </a:rPr>
              <a:t>Выборка индивидов с </a:t>
            </a:r>
            <a:r>
              <a:rPr lang="ru-RU" sz="2800" u="sng" dirty="0">
                <a:latin typeface="+mj-lt"/>
                <a:cs typeface="Times New Roman" panose="02020603050405020304" pitchFamily="18" charset="0"/>
              </a:rPr>
              <a:t>высоким 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уровнем когнитивных способностей – </a:t>
            </a:r>
            <a:endParaRPr lang="ru-RU" sz="2800" dirty="0" smtClean="0">
              <a:latin typeface="+mj-lt"/>
              <a:cs typeface="Times New Roman" panose="02020603050405020304" pitchFamily="18" charset="0"/>
            </a:endParaRPr>
          </a:p>
          <a:p>
            <a:pPr marL="101600" indent="0" algn="ctr">
              <a:buNone/>
            </a:pPr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42 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образцов </a:t>
            </a:r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ДНК</a:t>
            </a:r>
            <a:endParaRPr lang="ru-RU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Текст 2"/>
          <p:cNvSpPr>
            <a:spLocks noGrp="1"/>
          </p:cNvSpPr>
          <p:nvPr>
            <p:ph type="body" idx="4294967295"/>
          </p:nvPr>
        </p:nvSpPr>
        <p:spPr>
          <a:xfrm>
            <a:off x="4860032" y="2636912"/>
            <a:ext cx="3910012" cy="3163888"/>
          </a:xfrm>
          <a:solidFill>
            <a:srgbClr val="7B9EE3">
              <a:alpha val="55000"/>
            </a:srgbClr>
          </a:solidFill>
        </p:spPr>
        <p:txBody>
          <a:bodyPr/>
          <a:lstStyle/>
          <a:p>
            <a:pPr marL="101600" indent="0" algn="ctr">
              <a:buNone/>
            </a:pPr>
            <a:r>
              <a:rPr lang="ru-RU" sz="2800" dirty="0">
                <a:latin typeface="+mn-lt"/>
                <a:cs typeface="Times New Roman" panose="02020603050405020304" pitchFamily="18" charset="0"/>
              </a:rPr>
              <a:t>Выборка индивидов с </a:t>
            </a:r>
            <a:r>
              <a:rPr lang="ru-RU" sz="2800" u="sng" dirty="0">
                <a:latin typeface="+mn-lt"/>
                <a:cs typeface="Times New Roman" panose="02020603050405020304" pitchFamily="18" charset="0"/>
              </a:rPr>
              <a:t>низким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уровнем когнитивных способностей 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–  </a:t>
            </a:r>
            <a:endParaRPr lang="ru-RU" sz="2800" dirty="0" smtClean="0">
              <a:latin typeface="+mn-lt"/>
              <a:cs typeface="Times New Roman" panose="02020603050405020304" pitchFamily="18" charset="0"/>
            </a:endParaRPr>
          </a:p>
          <a:p>
            <a:pPr marL="101600" indent="0" algn="ctr">
              <a:buNone/>
            </a:pPr>
            <a:r>
              <a:rPr lang="ru-RU" sz="2800" dirty="0" smtClean="0">
                <a:latin typeface="+mn-lt"/>
                <a:cs typeface="Times New Roman" panose="02020603050405020304" pitchFamily="18" charset="0"/>
              </a:rPr>
              <a:t>40 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образцов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ДНК</a:t>
            </a:r>
          </a:p>
        </p:txBody>
      </p:sp>
      <p:grpSp>
        <p:nvGrpSpPr>
          <p:cNvPr id="2" name="Google Shape;194;p12"/>
          <p:cNvGrpSpPr/>
          <p:nvPr/>
        </p:nvGrpSpPr>
        <p:grpSpPr>
          <a:xfrm>
            <a:off x="416812" y="765489"/>
            <a:ext cx="309041" cy="537497"/>
            <a:chOff x="590250" y="244200"/>
            <a:chExt cx="407975" cy="532175"/>
          </a:xfrm>
        </p:grpSpPr>
        <p:sp>
          <p:nvSpPr>
            <p:cNvPr id="14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20849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6"/>
            <a:ext cx="9144000" cy="1368151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исследования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604448" cy="5805264"/>
          </a:xfrm>
        </p:spPr>
        <p:txBody>
          <a:bodyPr>
            <a:noAutofit/>
          </a:bodyPr>
          <a:lstStyle/>
          <a:p>
            <a:pPr marL="742950" indent="-742950"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Выделение и подготовка образцов нужной концентрации ДНК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Полимеразная цепная реакция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ПЦР</a:t>
            </a:r>
          </a:p>
          <a:p>
            <a:pPr marL="742950" indent="-742950"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Полноэкзомное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секвенирование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Биоинформационный анализ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секвенированного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генома</a:t>
            </a:r>
          </a:p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Выделение ДНК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2188839"/>
          </a:xfrm>
        </p:spPr>
        <p:txBody>
          <a:bodyPr>
            <a:normAutofit/>
          </a:bodyPr>
          <a:lstStyle/>
          <a:p>
            <a:pPr marL="742950" indent="-742950"/>
            <a:r>
              <a:rPr lang="ru-RU" dirty="0" smtClean="0">
                <a:cs typeface="Times New Roman" pitchFamily="18" charset="0"/>
              </a:rPr>
              <a:t>Выделение ДНК из венозной крови </a:t>
            </a:r>
            <a:r>
              <a:rPr lang="ru-RU" dirty="0" smtClean="0"/>
              <a:t>осуществляли путём осаждения лейкоцитов и последующим </a:t>
            </a:r>
            <a:r>
              <a:rPr lang="ru-RU" dirty="0" err="1" smtClean="0"/>
              <a:t>лизированием</a:t>
            </a:r>
            <a:r>
              <a:rPr lang="ru-RU" dirty="0" smtClean="0"/>
              <a:t>. 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ru-RU" dirty="0" smtClean="0">
                <a:cs typeface="Times New Roman" pitchFamily="18" charset="0"/>
              </a:rPr>
              <a:t>Метод </a:t>
            </a:r>
            <a:r>
              <a:rPr lang="ru-RU" dirty="0" err="1" smtClean="0">
                <a:cs typeface="Times New Roman" pitchFamily="18" charset="0"/>
              </a:rPr>
              <a:t>фенол-хлороформной</a:t>
            </a:r>
            <a:r>
              <a:rPr lang="ru-RU" dirty="0" smtClean="0">
                <a:cs typeface="Times New Roman" pitchFamily="18" charset="0"/>
              </a:rPr>
              <a:t> экстракции</a:t>
            </a:r>
          </a:p>
        </p:txBody>
      </p:sp>
      <p:pic>
        <p:nvPicPr>
          <p:cNvPr id="90114" name="Picture 2" descr="https://thepresentation.ru/img/tmb/1/70176/266e7f7b965599f854c98cabe37d72b6-800x.jpg"/>
          <p:cNvPicPr>
            <a:picLocks noChangeAspect="1" noChangeArrowheads="1"/>
          </p:cNvPicPr>
          <p:nvPr/>
        </p:nvPicPr>
        <p:blipFill>
          <a:blip r:embed="rId3" cstate="print"/>
          <a:srcRect t="33700" b="8341"/>
          <a:stretch>
            <a:fillRect/>
          </a:stretch>
        </p:blipFill>
        <p:spPr bwMode="auto">
          <a:xfrm>
            <a:off x="899592" y="3212976"/>
            <a:ext cx="7620000" cy="3312368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835696" y="5013176"/>
            <a:ext cx="1368152" cy="10801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Разрушен-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ные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клетки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220072" y="5157192"/>
            <a:ext cx="1224136" cy="11521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742950" marR="0" lvl="0" indent="-7429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белки</a:t>
            </a:r>
          </a:p>
          <a:p>
            <a:pPr marL="742950" marR="0" lvl="0" indent="-7429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>
                <a:cs typeface="Times New Roman" pitchFamily="18" charset="0"/>
              </a:rPr>
              <a:t>и липиды</a:t>
            </a:r>
            <a:endParaRPr kumimoji="0" lang="ru-RU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 l="26220" t="24880" r="15896" b="23041"/>
          <a:stretch>
            <a:fillRect/>
          </a:stretch>
        </p:blipFill>
        <p:spPr bwMode="auto">
          <a:xfrm>
            <a:off x="37948" y="1268760"/>
            <a:ext cx="910605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436096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Полимеразная цепная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реакция 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ПЦР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 l="37188" t="37170" r="25266" b="23041"/>
          <a:stretch>
            <a:fillRect/>
          </a:stretch>
        </p:blipFill>
        <p:spPr bwMode="auto">
          <a:xfrm>
            <a:off x="0" y="1556792"/>
            <a:ext cx="5723435" cy="341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 l="52322" t="25200" r="15896" b="22721"/>
          <a:stretch>
            <a:fillRect/>
          </a:stretch>
        </p:blipFill>
        <p:spPr bwMode="auto">
          <a:xfrm>
            <a:off x="4427984" y="908720"/>
            <a:ext cx="4716016" cy="434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31640" y="5301208"/>
            <a:ext cx="1853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Циклы ПЦР </a:t>
            </a:r>
            <a:endParaRPr lang="en-US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63480" y="5301208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Концентрации фрагментов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увеличивается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геометрической прогрессии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1666528" cy="1570187"/>
          </a:xfrm>
        </p:spPr>
        <p:txBody>
          <a:bodyPr>
            <a:normAutofit/>
          </a:bodyPr>
          <a:lstStyle/>
          <a:p>
            <a:r>
              <a:rPr lang="en-US" sz="9600" dirty="0" smtClean="0"/>
              <a:t>A</a:t>
            </a:r>
            <a:endParaRPr lang="ru-RU" sz="9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487" t="6996" b="7090"/>
          <a:stretch/>
        </p:blipFill>
        <p:spPr>
          <a:xfrm>
            <a:off x="2483768" y="404665"/>
            <a:ext cx="4392488" cy="575140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569633"/>
            <a:ext cx="1666528" cy="1570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/>
              <a:t>G</a:t>
            </a:r>
            <a:endParaRPr lang="ru-RU" sz="9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214727" y="274637"/>
            <a:ext cx="1666528" cy="1570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/>
              <a:t>T</a:t>
            </a:r>
            <a:endParaRPr lang="ru-RU" sz="96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258270" y="4569633"/>
            <a:ext cx="1666528" cy="1570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/>
              <a:t>C</a:t>
            </a:r>
            <a:endParaRPr lang="ru-RU" sz="9600" dirty="0"/>
          </a:p>
        </p:txBody>
      </p:sp>
    </p:spTree>
    <p:extLst>
      <p:ext uri="{BB962C8B-B14F-4D97-AF65-F5344CB8AC3E}">
        <p14:creationId xmlns="" xmlns:p14="http://schemas.microsoft.com/office/powerpoint/2010/main" val="30186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8" y="1470109"/>
            <a:ext cx="6480720" cy="33066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26" y="1592192"/>
            <a:ext cx="3620040" cy="3673623"/>
          </a:xfrm>
          <a:prstGeom prst="rect">
            <a:avLst/>
          </a:prstGeom>
        </p:spPr>
      </p:pic>
      <p:graphicFrame>
        <p:nvGraphicFramePr>
          <p:cNvPr id="9" name="Схема 9"/>
          <p:cNvGraphicFramePr/>
          <p:nvPr>
            <p:extLst>
              <p:ext uri="{D42A27DB-BD31-4B8C-83A1-F6EECF244321}">
                <p14:modId xmlns="" xmlns:p14="http://schemas.microsoft.com/office/powerpoint/2010/main" val="2592869067"/>
              </p:ext>
            </p:extLst>
          </p:nvPr>
        </p:nvGraphicFramePr>
        <p:xfrm>
          <a:off x="184150" y="3429000"/>
          <a:ext cx="8775700" cy="4748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 Placeholder 9"/>
          <p:cNvSpPr txBox="1">
            <a:spLocks/>
          </p:cNvSpPr>
          <p:nvPr/>
        </p:nvSpPr>
        <p:spPr>
          <a:xfrm>
            <a:off x="95258" y="60973"/>
            <a:ext cx="8462790" cy="122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/>
            <a:r>
              <a:rPr lang="ru-RU" dirty="0" err="1"/>
              <a:t>Секвенирование</a:t>
            </a:r>
            <a:r>
              <a:rPr lang="ru-RU" dirty="0"/>
              <a:t> проведено на платформе </a:t>
            </a:r>
            <a:r>
              <a:rPr lang="ru-RU" dirty="0" err="1"/>
              <a:t>HiSeq</a:t>
            </a:r>
            <a:r>
              <a:rPr lang="ru-RU" dirty="0"/>
              <a:t> 2000 (</a:t>
            </a:r>
            <a:r>
              <a:rPr lang="ru-RU" dirty="0" err="1"/>
              <a:t>Illumina</a:t>
            </a:r>
            <a:r>
              <a:rPr lang="ru-RU" dirty="0"/>
              <a:t>) </a:t>
            </a:r>
          </a:p>
        </p:txBody>
      </p:sp>
    </p:spTree>
    <p:extLst>
      <p:ext uri="{BB962C8B-B14F-4D97-AF65-F5344CB8AC3E}">
        <p14:creationId xmlns="" xmlns:p14="http://schemas.microsoft.com/office/powerpoint/2010/main" val="305575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307" t="9160" r="13534" b="4321"/>
          <a:stretch>
            <a:fillRect/>
          </a:stretch>
        </p:blipFill>
        <p:spPr bwMode="auto">
          <a:xfrm>
            <a:off x="208667" y="692696"/>
            <a:ext cx="8935333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 l="20078" t="25693" r="21333" b="23881"/>
          <a:stretch>
            <a:fillRect/>
          </a:stretch>
        </p:blipFill>
        <p:spPr bwMode="auto">
          <a:xfrm>
            <a:off x="0" y="1340768"/>
            <a:ext cx="8970226" cy="434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шивка 4"/>
          <p:cNvSpPr/>
          <p:nvPr/>
        </p:nvSpPr>
        <p:spPr>
          <a:xfrm>
            <a:off x="0" y="260648"/>
            <a:ext cx="8244408" cy="980739"/>
          </a:xfrm>
          <a:prstGeom prst="chevron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772400" cy="105273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Аннотирование экзомов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4427984" cy="5301208"/>
          </a:xfrm>
        </p:spPr>
        <p:txBody>
          <a:bodyPr>
            <a:normAutofit fontScale="55000" lnSpcReduction="20000"/>
          </a:bodyPr>
          <a:lstStyle/>
          <a:p>
            <a:pPr marL="514350" indent="-514350" algn="l"/>
            <a:r>
              <a:rPr lang="ru-RU" sz="5400" dirty="0" smtClean="0">
                <a:solidFill>
                  <a:schemeClr val="tx1"/>
                </a:solidFill>
              </a:rPr>
              <a:t>1. После </a:t>
            </a:r>
            <a:r>
              <a:rPr lang="ru-RU" sz="5400" dirty="0" err="1" smtClean="0">
                <a:solidFill>
                  <a:schemeClr val="tx1"/>
                </a:solidFill>
              </a:rPr>
              <a:t>секвенирования</a:t>
            </a:r>
            <a:r>
              <a:rPr lang="ru-RU" sz="5400" dirty="0" smtClean="0">
                <a:solidFill>
                  <a:schemeClr val="tx1"/>
                </a:solidFill>
              </a:rPr>
              <a:t> и сборки геномов получаем-</a:t>
            </a:r>
            <a:r>
              <a:rPr lang="en-US" sz="5400" dirty="0" smtClean="0">
                <a:solidFill>
                  <a:schemeClr val="tx1"/>
                </a:solidFill>
              </a:rPr>
              <a:t>VCF</a:t>
            </a:r>
            <a:r>
              <a:rPr lang="ru-RU" sz="5400" dirty="0" smtClean="0">
                <a:solidFill>
                  <a:schemeClr val="tx1"/>
                </a:solidFill>
              </a:rPr>
              <a:t> файл</a:t>
            </a:r>
          </a:p>
          <a:p>
            <a:pPr algn="l"/>
            <a:r>
              <a:rPr lang="ru-RU" sz="5400" dirty="0" smtClean="0">
                <a:solidFill>
                  <a:schemeClr val="tx1"/>
                </a:solidFill>
              </a:rPr>
              <a:t>2. Файл содержит информацию по генотипам 82 образцов по 119 644 локусам </a:t>
            </a:r>
          </a:p>
          <a:p>
            <a:pPr algn="l"/>
            <a:r>
              <a:rPr lang="ru-RU" sz="5400" dirty="0" smtClean="0">
                <a:solidFill>
                  <a:schemeClr val="tx1"/>
                </a:solidFill>
              </a:rPr>
              <a:t>(15 695 ген).</a:t>
            </a:r>
          </a:p>
          <a:p>
            <a:pPr algn="l"/>
            <a:r>
              <a:rPr lang="ru-RU" sz="5400" dirty="0" smtClean="0">
                <a:solidFill>
                  <a:schemeClr val="tx1"/>
                </a:solidFill>
              </a:rPr>
              <a:t>3. С помощью ресурса ANNOVAR (</a:t>
            </a:r>
            <a:r>
              <a:rPr lang="ru-RU" sz="5400" u="sng" dirty="0" smtClean="0">
                <a:solidFill>
                  <a:schemeClr val="tx1"/>
                </a:solidFill>
                <a:hlinkClick r:id="rId3"/>
              </a:rPr>
              <a:t>http://annovar.openbioinformatics.org/en/latest/</a:t>
            </a:r>
            <a:r>
              <a:rPr lang="ru-RU" sz="5400" dirty="0" smtClean="0">
                <a:solidFill>
                  <a:schemeClr val="tx1"/>
                </a:solidFill>
              </a:rPr>
              <a:t>)</a:t>
            </a:r>
          </a:p>
          <a:p>
            <a:endParaRPr lang="en-US" sz="5100" dirty="0" smtClean="0">
              <a:solidFill>
                <a:schemeClr val="tx1"/>
              </a:solidFill>
            </a:endParaRP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4" cstate="print"/>
          <a:srcRect t="18160" r="63618" b="22201"/>
          <a:stretch>
            <a:fillRect/>
          </a:stretch>
        </p:blipFill>
        <p:spPr bwMode="auto">
          <a:xfrm>
            <a:off x="4458410" y="1340768"/>
            <a:ext cx="468559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2120" y="6021288"/>
            <a:ext cx="263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ANNOVAR</a:t>
            </a:r>
            <a:endParaRPr lang="ru-RU" sz="3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0" y="260648"/>
            <a:ext cx="8964488" cy="980739"/>
          </a:xfrm>
          <a:prstGeom prst="chevron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Формирование перечня маркеров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772816"/>
            <a:ext cx="6912768" cy="3816423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dirty="0" smtClean="0">
                <a:cs typeface="Times New Roman" pitchFamily="18" charset="0"/>
              </a:rPr>
              <a:t>Чтобы понять, какие частоты аллелей ассоциированы КС, </a:t>
            </a:r>
            <a:r>
              <a:rPr lang="ru-RU" dirty="0" smtClean="0"/>
              <a:t>применяется статистический метод</a:t>
            </a:r>
            <a:r>
              <a:rPr lang="ru-RU" dirty="0" smtClean="0">
                <a:solidFill>
                  <a:prstClr val="black"/>
                </a:solidFill>
              </a:rPr>
              <a:t> точный критерий Фишера.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 smtClean="0"/>
              <a:t>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200 тыс. локусов (15 тыс. генов)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статистически значимые отличия частот аллелей и генотипов выявлены по 1 948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SNP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локализованным в 1 261 гене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1404156" cy="1450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-180528" y="3356992"/>
            <a:ext cx="2357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Т</a:t>
            </a:r>
            <a:r>
              <a:rPr lang="ru-RU" sz="20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очный </a:t>
            </a:r>
            <a:r>
              <a:rPr lang="ru-RU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критерий </a:t>
            </a:r>
            <a:r>
              <a:rPr lang="ru-RU" sz="20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Фишера</a:t>
            </a:r>
            <a:endParaRPr lang="ru-RU" sz="20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580465869"/>
              </p:ext>
            </p:extLst>
          </p:nvPr>
        </p:nvGraphicFramePr>
        <p:xfrm>
          <a:off x="-94716" y="338940"/>
          <a:ext cx="9333432" cy="304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0035" y="3449255"/>
            <a:ext cx="263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ANNOVAR</a:t>
            </a:r>
            <a:endParaRPr lang="ru-RU" sz="3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40" y="3341876"/>
            <a:ext cx="1404156" cy="1450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487"/>
          <a:stretch/>
        </p:blipFill>
        <p:spPr>
          <a:xfrm>
            <a:off x="6192285" y="3664337"/>
            <a:ext cx="2100556" cy="6466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314" y="2608175"/>
            <a:ext cx="2700300" cy="927623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730505" y="2692403"/>
            <a:ext cx="21863" cy="4192988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181212" y="2706093"/>
            <a:ext cx="0" cy="41656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45" y="5805028"/>
            <a:ext cx="1621858" cy="6382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03" y="4245653"/>
            <a:ext cx="1714500" cy="14287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23963" y="5081843"/>
            <a:ext cx="2357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ru-RU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(точный критерий Фишера)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260648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cs typeface="Times New Roman" pitchFamily="18" charset="0"/>
              </a:rPr>
              <a:t>Биоинформационный анализ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30090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34" t="18037" r="25271"/>
          <a:stretch/>
        </p:blipFill>
        <p:spPr bwMode="auto">
          <a:xfrm>
            <a:off x="1043608" y="1340768"/>
            <a:ext cx="6714493" cy="470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752" y="6124089"/>
            <a:ext cx="9036495" cy="733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 – Биологические процессы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выявленные с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WebGestalt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исследуемым генам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404664"/>
            <a:ext cx="8892480" cy="792088"/>
            <a:chOff x="5123198" y="1022072"/>
            <a:chExt cx="4141148" cy="980739"/>
          </a:xfrm>
        </p:grpSpPr>
        <p:sp>
          <p:nvSpPr>
            <p:cNvPr id="6" name="Нашивка 5"/>
            <p:cNvSpPr/>
            <p:nvPr/>
          </p:nvSpPr>
          <p:spPr>
            <a:xfrm>
              <a:off x="5123198" y="1022072"/>
              <a:ext cx="4141148" cy="980739"/>
            </a:xfrm>
            <a:prstGeom prst="chevron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Нашивка 4"/>
            <p:cNvSpPr/>
            <p:nvPr/>
          </p:nvSpPr>
          <p:spPr>
            <a:xfrm>
              <a:off x="5609197" y="1289546"/>
              <a:ext cx="3160409" cy="531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012" tIns="30671" rIns="30671" bIns="3067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smtClean="0">
                  <a:latin typeface="+mj-lt"/>
                  <a:cs typeface="Times New Roman" panose="02020603050405020304" pitchFamily="18" charset="0"/>
                </a:rPr>
                <a:t>Выявление генных онтологий</a:t>
              </a:r>
              <a:endParaRPr lang="ru-RU" sz="3600" kern="1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285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Сопоставление полученных данных (1 261 генов) с результатами исследований других авторов показало, что </a:t>
            </a:r>
            <a:r>
              <a:rPr lang="ru-RU" b="1" dirty="0" smtClean="0"/>
              <a:t>185 выявленные нами генов</a:t>
            </a:r>
            <a:r>
              <a:rPr lang="ru-RU" dirty="0" smtClean="0"/>
              <a:t> также имеют подтверждение их ассоциаций с когнитивными способностями в других исследованиях (</a:t>
            </a:r>
            <a:r>
              <a:rPr lang="ru-RU" u="sng" dirty="0" smtClean="0">
                <a:hlinkClick r:id="rId2"/>
              </a:rPr>
              <a:t>https://www.ebi.ac.uk/gwas/</a:t>
            </a:r>
            <a:r>
              <a:rPr lang="ru-RU" dirty="0" smtClean="0"/>
              <a:t>).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u-RU" dirty="0" smtClean="0"/>
              <a:t>Так, нами было подтверждено </a:t>
            </a:r>
            <a:r>
              <a:rPr lang="ru-RU" b="1" dirty="0" smtClean="0"/>
              <a:t>5 локусов</a:t>
            </a:r>
            <a:r>
              <a:rPr lang="ru-RU" dirty="0" smtClean="0"/>
              <a:t>, показавших связь с когнитивными способностями в других исследованиях: rs17115100, rs7640, rs429358, rs9611519, rs2273085.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 l="13935" t="17640" r="12828" b="54640"/>
          <a:stretch>
            <a:fillRect/>
          </a:stretch>
        </p:blipFill>
        <p:spPr bwMode="auto">
          <a:xfrm>
            <a:off x="467544" y="260648"/>
            <a:ext cx="7272808" cy="154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19526919"/>
              </p:ext>
            </p:extLst>
          </p:nvPr>
        </p:nvGraphicFramePr>
        <p:xfrm>
          <a:off x="53751" y="260648"/>
          <a:ext cx="9036498" cy="640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1426">
                  <a:extLst>
                    <a:ext uri="{9D8B030D-6E8A-4147-A177-3AD203B41FA5}">
                      <a16:colId xmlns="" xmlns:a16="http://schemas.microsoft.com/office/drawing/2014/main" val="2094563308"/>
                    </a:ext>
                  </a:extLst>
                </a:gridCol>
                <a:gridCol w="1412918">
                  <a:extLst>
                    <a:ext uri="{9D8B030D-6E8A-4147-A177-3AD203B41FA5}">
                      <a16:colId xmlns="" xmlns:a16="http://schemas.microsoft.com/office/drawing/2014/main" val="2763056390"/>
                    </a:ext>
                  </a:extLst>
                </a:gridCol>
                <a:gridCol w="1270431">
                  <a:extLst>
                    <a:ext uri="{9D8B030D-6E8A-4147-A177-3AD203B41FA5}">
                      <a16:colId xmlns="" xmlns:a16="http://schemas.microsoft.com/office/drawing/2014/main" val="3204700079"/>
                    </a:ext>
                  </a:extLst>
                </a:gridCol>
                <a:gridCol w="2824839">
                  <a:extLst>
                    <a:ext uri="{9D8B030D-6E8A-4147-A177-3AD203B41FA5}">
                      <a16:colId xmlns="" xmlns:a16="http://schemas.microsoft.com/office/drawing/2014/main" val="3865097109"/>
                    </a:ext>
                  </a:extLst>
                </a:gridCol>
                <a:gridCol w="2256884">
                  <a:extLst>
                    <a:ext uri="{9D8B030D-6E8A-4147-A177-3AD203B41FA5}">
                      <a16:colId xmlns="" xmlns:a16="http://schemas.microsoft.com/office/drawing/2014/main" val="2024894245"/>
                    </a:ext>
                  </a:extLst>
                </a:gridCol>
              </a:tblGrid>
              <a:tr h="30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Хромосомы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SNP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Локализация, функциональная значимость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8995079"/>
                  </a:ext>
                </a:extLst>
              </a:tr>
              <a:tr h="7240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395D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rs17115100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CNNM2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интрон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болезнью Паркинсона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21111935"/>
                  </a:ext>
                </a:extLst>
              </a:tr>
              <a:tr h="7240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15583">
                        <a:alpha val="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rs7640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WRAP53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экзон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несинонимичный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SNV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когнитивные функции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09328318"/>
                  </a:ext>
                </a:extLst>
              </a:tr>
              <a:tr h="14874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395D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rs429358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APOE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экзон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несино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нимичный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SNV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болезнь Альцгеймера, деменция с те-</a:t>
                      </a:r>
                      <a:r>
                        <a:rPr lang="ru-RU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лами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Льюи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01146336"/>
                  </a:ext>
                </a:extLst>
              </a:tr>
              <a:tr h="7240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395D7">
                        <a:alpha val="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9611519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MBTL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экзон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синонимичный 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SNV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невротизм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6607536"/>
                  </a:ext>
                </a:extLst>
              </a:tr>
              <a:tr h="3423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395D7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2273085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MBTL</a:t>
                      </a: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интрон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невротизм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136123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-62737"/>
            <a:ext cx="9144000" cy="646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 –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SNP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в нашем исследовании и подтвержденные результатами других авторов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90877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395537" y="1396448"/>
            <a:ext cx="8748464" cy="1168456"/>
          </a:xfrm>
          <a:prstGeom prst="rect">
            <a:avLst/>
          </a:prstGeom>
          <a:solidFill>
            <a:schemeClr val="bg2">
              <a:alpha val="46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Материал исследования – 656 образцов ДНК пожилых людей, проживающих на территории г. Томска</a:t>
            </a:r>
            <a:endParaRPr lang="ru-RU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093803" y="2564904"/>
            <a:ext cx="2798677" cy="1440160"/>
          </a:xfrm>
          <a:prstGeom prst="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99466" y="3106662"/>
            <a:ext cx="4870027" cy="3173406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93888" y="379822"/>
            <a:ext cx="8266544" cy="1032954"/>
          </a:xfrm>
          <a:prstGeom prst="rect">
            <a:avLst/>
          </a:prstGeom>
          <a:solidFill>
            <a:schemeClr val="tx2">
              <a:lumMod val="60000"/>
              <a:lumOff val="40000"/>
              <a:alpha val="46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 rot="5400000">
            <a:off x="-3270276" y="3270276"/>
            <a:ext cx="6949202" cy="40865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12"/>
          <p:cNvSpPr txBox="1">
            <a:spLocks/>
          </p:cNvSpPr>
          <p:nvPr/>
        </p:nvSpPr>
        <p:spPr>
          <a:xfrm>
            <a:off x="1876926" y="1539129"/>
            <a:ext cx="5760000" cy="115914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2"/>
          <p:cNvSpPr txBox="1">
            <a:spLocks/>
          </p:cNvSpPr>
          <p:nvPr/>
        </p:nvSpPr>
        <p:spPr>
          <a:xfrm>
            <a:off x="499466" y="3106663"/>
            <a:ext cx="4870027" cy="757289"/>
          </a:xfrm>
          <a:prstGeom prst="rect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  <a:ln w="63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Нейропсихологическое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MoCA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бъект 12"/>
          <p:cNvSpPr txBox="1">
            <a:spLocks/>
          </p:cNvSpPr>
          <p:nvPr/>
        </p:nvSpPr>
        <p:spPr>
          <a:xfrm>
            <a:off x="5940152" y="2564904"/>
            <a:ext cx="2943205" cy="1548539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Генотипирование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MALDI-TOF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масс-спектрометрии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использованием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54-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SNP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маркеров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67485" y="4693365"/>
            <a:ext cx="2311618" cy="1846659"/>
          </a:xfrm>
          <a:prstGeom prst="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индивидов с </a:t>
            </a: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умеренными когнитивными нарушениями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образцов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ДНК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9465" y="4693365"/>
            <a:ext cx="2413599" cy="1846659"/>
          </a:xfrm>
          <a:prstGeom prst="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16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индивидов с </a:t>
            </a: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уровнем когнитивных способностей – 600 образцов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ДНК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1821415" y="3863952"/>
            <a:ext cx="565526" cy="710285"/>
          </a:xfrm>
          <a:prstGeom prst="straightConnector1">
            <a:avLst/>
          </a:prstGeom>
          <a:ln w="31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1"/>
          <p:cNvSpPr txBox="1">
            <a:spLocks/>
          </p:cNvSpPr>
          <p:nvPr/>
        </p:nvSpPr>
        <p:spPr>
          <a:xfrm>
            <a:off x="5652120" y="4365104"/>
            <a:ext cx="3371788" cy="2160240"/>
          </a:xfrm>
          <a:prstGeom prst="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  <a:ln w="3175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80112" y="4509120"/>
            <a:ext cx="3707904" cy="178510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Статистический анализ</a:t>
            </a:r>
          </a:p>
          <a:p>
            <a:pPr marL="342900" indent="-342900" algn="ctr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молекулярных причин ассоциации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SNP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когнитивными способностями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3687288" y="3863952"/>
            <a:ext cx="522044" cy="717917"/>
          </a:xfrm>
          <a:prstGeom prst="straightConnector1">
            <a:avLst/>
          </a:prstGeom>
          <a:ln w="31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трелка вправо 31"/>
          <p:cNvSpPr/>
          <p:nvPr/>
        </p:nvSpPr>
        <p:spPr>
          <a:xfrm rot="5400000">
            <a:off x="7286684" y="3882668"/>
            <a:ext cx="353841" cy="598634"/>
          </a:xfrm>
          <a:prstGeom prst="rightArrow">
            <a:avLst>
              <a:gd name="adj1" fmla="val 50001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379102" y="3184341"/>
            <a:ext cx="677743" cy="96827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д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41763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7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Генотипирование</a:t>
            </a:r>
            <a:r>
              <a:rPr lang="ru-RU" sz="27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27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SNP-</a:t>
            </a:r>
            <a:r>
              <a:rPr lang="ru-RU" sz="27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маркеров методом </a:t>
            </a:r>
            <a:r>
              <a:rPr lang="en-US" sz="27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MALDI</a:t>
            </a:r>
            <a:r>
              <a:rPr lang="ru-RU" sz="27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-</a:t>
            </a:r>
            <a:r>
              <a:rPr lang="en-US" sz="27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TOF</a:t>
            </a:r>
            <a:r>
              <a:rPr lang="ru-RU" sz="27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спектрометрии, показавших ассоциацию при </a:t>
            </a:r>
            <a:r>
              <a:rPr lang="ru-RU" sz="27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полноэкзомном</a:t>
            </a:r>
            <a:r>
              <a:rPr lang="ru-RU" sz="27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исследовании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6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Nucleotides are building blocks of DNA</a:t>
            </a:r>
            <a:endParaRPr lang="en-US" b="1" dirty="0"/>
          </a:p>
        </p:txBody>
      </p:sp>
      <p:pic>
        <p:nvPicPr>
          <p:cNvPr id="34818" name="Picture 2" descr="C:\Users\Maria\Desktop\A_Maria\Presentations\Lectures\Vector genomics 2016\Nucleoti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8534400" cy="5608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1"/>
          <p:cNvSpPr txBox="1">
            <a:spLocks/>
          </p:cNvSpPr>
          <p:nvPr/>
        </p:nvSpPr>
        <p:spPr>
          <a:xfrm>
            <a:off x="449781" y="816444"/>
            <a:ext cx="8575215" cy="5371643"/>
          </a:xfrm>
          <a:prstGeom prst="rect">
            <a:avLst/>
          </a:prstGeom>
          <a:solidFill>
            <a:schemeClr val="bg1">
              <a:lumMod val="85000"/>
              <a:alpha val="47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8214" y="405269"/>
            <a:ext cx="7671069" cy="8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93888" y="405268"/>
            <a:ext cx="7875395" cy="822354"/>
          </a:xfrm>
          <a:prstGeom prst="rect">
            <a:avLst/>
          </a:prstGeom>
          <a:solidFill>
            <a:schemeClr val="tx2">
              <a:lumMod val="60000"/>
              <a:lumOff val="40000"/>
              <a:alpha val="46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2"/>
          <p:cNvSpPr>
            <a:spLocks noGrp="1"/>
          </p:cNvSpPr>
          <p:nvPr>
            <p:ph type="title"/>
          </p:nvPr>
        </p:nvSpPr>
        <p:spPr>
          <a:xfrm>
            <a:off x="2152793" y="371653"/>
            <a:ext cx="7398288" cy="88033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 rot="5400000">
            <a:off x="-3280713" y="3179074"/>
            <a:ext cx="6949202" cy="40865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12"/>
          <p:cNvSpPr txBox="1">
            <a:spLocks/>
          </p:cNvSpPr>
          <p:nvPr/>
        </p:nvSpPr>
        <p:spPr>
          <a:xfrm>
            <a:off x="628485" y="1720716"/>
            <a:ext cx="8217807" cy="1219756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 помощью точного критерия Фишера и отношения шансов выявлено 9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SNP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статистически значимо ассоциированных с когнитивными способностями</a:t>
            </a:r>
          </a:p>
        </p:txBody>
      </p:sp>
      <p:sp>
        <p:nvSpPr>
          <p:cNvPr id="9" name="Объект 12"/>
          <p:cNvSpPr txBox="1">
            <a:spLocks/>
          </p:cNvSpPr>
          <p:nvPr/>
        </p:nvSpPr>
        <p:spPr>
          <a:xfrm>
            <a:off x="755442" y="3433726"/>
            <a:ext cx="7984505" cy="104135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s113648411 rs2076664 rs2273769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rs3752462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 rs2273769,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rs3752462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rs3802824, rs599255, rs8069561, rs4905757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rs10832802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55443" y="5078777"/>
            <a:ext cx="7984504" cy="1138087"/>
          </a:xfrm>
          <a:prstGeom prst="rect">
            <a:avLst/>
          </a:prstGeom>
          <a:solidFill>
            <a:schemeClr val="bg1">
              <a:lumMod val="85000"/>
              <a:alpha val="8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242631" y="5167943"/>
            <a:ext cx="6989514" cy="93960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KIRREL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 </a:t>
            </a:r>
            <a:r>
              <a:rPr lang="en-US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AFDN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MYH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 </a:t>
            </a:r>
            <a:r>
              <a:rPr lang="en-US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FARP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OSTEF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DHAH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 </a:t>
            </a:r>
            <a:r>
              <a:rPr lang="en-US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orf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177, OTOG</a:t>
            </a:r>
            <a:endParaRPr lang="en-US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4453650" y="2630805"/>
            <a:ext cx="546574" cy="128015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4437952" y="4209033"/>
            <a:ext cx="577971" cy="128015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41954" y="4568221"/>
            <a:ext cx="759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4181" y="306382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SNP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5857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1"/>
          <p:cNvSpPr txBox="1">
            <a:spLocks/>
          </p:cNvSpPr>
          <p:nvPr/>
        </p:nvSpPr>
        <p:spPr>
          <a:xfrm>
            <a:off x="478224" y="570016"/>
            <a:ext cx="8575215" cy="6155240"/>
          </a:xfrm>
          <a:prstGeom prst="rect">
            <a:avLst/>
          </a:prstGeom>
          <a:solidFill>
            <a:schemeClr val="bg1">
              <a:lumMod val="85000"/>
              <a:alpha val="47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8214" y="123440"/>
            <a:ext cx="7671069" cy="846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4595580" y="1182066"/>
            <a:ext cx="4330723" cy="5593170"/>
          </a:xfrm>
          <a:prstGeom prst="rect">
            <a:avLst/>
          </a:prstGeom>
          <a:solidFill>
            <a:schemeClr val="bg1">
              <a:lumMod val="85000"/>
              <a:alpha val="47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93888" y="145677"/>
            <a:ext cx="7875395" cy="822354"/>
          </a:xfrm>
          <a:prstGeom prst="rect">
            <a:avLst/>
          </a:prstGeom>
          <a:solidFill>
            <a:schemeClr val="tx2">
              <a:lumMod val="60000"/>
              <a:lumOff val="40000"/>
              <a:alpha val="46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2"/>
          <p:cNvSpPr>
            <a:spLocks noGrp="1"/>
          </p:cNvSpPr>
          <p:nvPr>
            <p:ph type="title"/>
          </p:nvPr>
        </p:nvSpPr>
        <p:spPr>
          <a:xfrm>
            <a:off x="2232952" y="127788"/>
            <a:ext cx="7398288" cy="88033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 rot="5400000">
            <a:off x="-3280713" y="3179074"/>
            <a:ext cx="6949202" cy="40865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548585" y="6354131"/>
            <a:ext cx="595415" cy="421105"/>
          </a:xfrm>
          <a:prstGeom prst="rect">
            <a:avLst/>
          </a:prstGeom>
          <a:solidFill>
            <a:schemeClr val="bg2">
              <a:lumMod val="90000"/>
              <a:alpha val="46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5976" y="1340768"/>
            <a:ext cx="1944216" cy="16730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s113648411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s2076664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rs2273769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rs3802824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81583" y="1332527"/>
            <a:ext cx="509406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en-US" sz="2400" b="1" baseline="30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4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24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24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55976" y="3288426"/>
            <a:ext cx="1964072" cy="48750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rs3752462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55976" y="4154183"/>
            <a:ext cx="1959875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s599255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rs4905757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rs8069561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rs10832802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67206" y="3258894"/>
            <a:ext cx="53816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44208" y="4149080"/>
            <a:ext cx="1008524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TC</a:t>
            </a:r>
          </a:p>
          <a:p>
            <a:pPr algn="ctr">
              <a:lnSpc>
                <a:spcPct val="107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TC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TC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8764" y="5733811"/>
            <a:ext cx="348437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* - минорный аллель</a:t>
            </a:r>
            <a:endParaRPr lang="ru-RU" sz="2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6315337" y="1589202"/>
            <a:ext cx="272479" cy="5505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315337" y="1968292"/>
            <a:ext cx="272479" cy="5505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15337" y="2347384"/>
            <a:ext cx="272479" cy="5505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315337" y="2784075"/>
            <a:ext cx="272479" cy="5505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6315336" y="3530848"/>
            <a:ext cx="272479" cy="5505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6315336" y="4363584"/>
            <a:ext cx="272479" cy="5505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6315334" y="4727193"/>
            <a:ext cx="272479" cy="5505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315334" y="5085297"/>
            <a:ext cx="272479" cy="5505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6305636" y="5514508"/>
            <a:ext cx="272479" cy="5505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трелка вправо 37"/>
          <p:cNvSpPr/>
          <p:nvPr/>
        </p:nvSpPr>
        <p:spPr>
          <a:xfrm>
            <a:off x="7059918" y="1857796"/>
            <a:ext cx="445554" cy="62248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7059918" y="3207188"/>
            <a:ext cx="445554" cy="62248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05472" y="1330740"/>
            <a:ext cx="1390922" cy="1657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308304" y="1556792"/>
            <a:ext cx="1835696" cy="140961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умеренными когнитивными нарушениями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452320" y="4129822"/>
            <a:ext cx="1691680" cy="24675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380312" y="4077072"/>
            <a:ext cx="1907704" cy="1257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умеренными когнитивными нарушениями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505472" y="3198164"/>
            <a:ext cx="1390922" cy="7210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535381" y="3186106"/>
            <a:ext cx="139284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585262" y="2064433"/>
            <a:ext cx="3859387" cy="3150458"/>
          </a:xfrm>
          <a:prstGeom prst="rect">
            <a:avLst/>
          </a:prstGeom>
          <a:solidFill>
            <a:schemeClr val="bg1">
              <a:lumMod val="85000"/>
              <a:alpha val="47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12"/>
          <p:cNvSpPr txBox="1">
            <a:spLocks/>
          </p:cNvSpPr>
          <p:nvPr/>
        </p:nvSpPr>
        <p:spPr>
          <a:xfrm>
            <a:off x="380871" y="1898180"/>
            <a:ext cx="4100672" cy="3321061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Расчёт отношения шансов позволил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аллели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генотипы статистически чаще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встречающиеся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с умеренными когнитивными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здоровых.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трелка вправо 44"/>
          <p:cNvSpPr/>
          <p:nvPr/>
        </p:nvSpPr>
        <p:spPr>
          <a:xfrm>
            <a:off x="7164288" y="4609029"/>
            <a:ext cx="288032" cy="64807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564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584060"/>
            <a:ext cx="9143991" cy="54484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162800" y="609788"/>
            <a:ext cx="1981200" cy="5046871"/>
          </a:xfrm>
          <a:prstGeom prst="rect">
            <a:avLst/>
          </a:prstGeom>
          <a:solidFill>
            <a:schemeClr val="bg2">
              <a:lumMod val="9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829108" y="6165083"/>
            <a:ext cx="297707" cy="421105"/>
          </a:xfrm>
          <a:prstGeom prst="rect">
            <a:avLst/>
          </a:prstGeom>
          <a:solidFill>
            <a:schemeClr val="bg2">
              <a:lumMod val="90000"/>
              <a:alpha val="46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0" y="0"/>
            <a:ext cx="9144000" cy="472520"/>
          </a:xfrm>
          <a:prstGeom prst="rect">
            <a:avLst/>
          </a:prstGeom>
          <a:solidFill>
            <a:schemeClr val="tx2">
              <a:lumMod val="60000"/>
              <a:lumOff val="40000"/>
              <a:alpha val="46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-538788" y="-155344"/>
            <a:ext cx="975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молекулярных причин ассоциации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SNP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когнитивными способностями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7"/>
          <p:cNvSpPr txBox="1">
            <a:spLocks/>
          </p:cNvSpPr>
          <p:nvPr/>
        </p:nvSpPr>
        <p:spPr>
          <a:xfrm>
            <a:off x="7418150" y="733346"/>
            <a:ext cx="1725849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7162800" y="1124744"/>
            <a:ext cx="1981200" cy="40825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молекулы 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клеточной </a:t>
            </a: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адгезии (МКА), 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соединяющие синапсы в транссинаптическом </a:t>
            </a: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пространстве;</a:t>
            </a:r>
          </a:p>
          <a:p>
            <a:pPr marL="0" indent="0" algn="ctr">
              <a:buNone/>
            </a:pPr>
            <a:endParaRPr lang="ru-RU" sz="17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якорные 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белки, являющиеся адаптерами между МКА и элементами </a:t>
            </a: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цитоскелета;</a:t>
            </a:r>
          </a:p>
          <a:p>
            <a:pPr marL="0" indent="0" algn="ctr">
              <a:buNone/>
            </a:pPr>
            <a:endParaRPr lang="ru-RU" sz="17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F-актин 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цитоскелета </a:t>
            </a: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нейрона;</a:t>
            </a:r>
          </a:p>
          <a:p>
            <a:pPr marL="0" indent="0" algn="ctr">
              <a:buNone/>
            </a:pPr>
            <a:endParaRPr lang="ru-RU" sz="17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молекулы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взаимодействуют друг с другом, но их роль в формировании синапсов и передаче сигналов понятна не до </a:t>
            </a: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конца.</a:t>
            </a:r>
          </a:p>
          <a:p>
            <a:pPr marL="0" indent="0" algn="ctr">
              <a:buNone/>
            </a:pPr>
            <a:endParaRPr lang="ru-RU" sz="17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озможная опосредованная связь</a:t>
            </a:r>
            <a:endParaRPr lang="ru-RU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956376" y="1124744"/>
            <a:ext cx="288032" cy="139770"/>
          </a:xfrm>
          <a:prstGeom prst="rect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 flipV="1">
            <a:off x="7956376" y="2132856"/>
            <a:ext cx="288032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956376" y="2780928"/>
            <a:ext cx="360040" cy="139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884368" y="4437112"/>
            <a:ext cx="864096" cy="0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956376" y="3284984"/>
            <a:ext cx="317253" cy="152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Объект 12"/>
          <p:cNvSpPr txBox="1">
            <a:spLocks/>
          </p:cNvSpPr>
          <p:nvPr/>
        </p:nvSpPr>
        <p:spPr>
          <a:xfrm>
            <a:off x="70812" y="5663530"/>
            <a:ext cx="9144000" cy="374108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предполагаемого взаимодействия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 ассоциированных генов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направлении формирования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синапсов.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t="11883"/>
          <a:stretch/>
        </p:blipFill>
        <p:spPr>
          <a:xfrm>
            <a:off x="52986" y="624326"/>
            <a:ext cx="7109806" cy="46987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34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584060"/>
            <a:ext cx="9143991" cy="54484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162800" y="609788"/>
            <a:ext cx="1981200" cy="5046871"/>
          </a:xfrm>
          <a:prstGeom prst="rect">
            <a:avLst/>
          </a:prstGeom>
          <a:solidFill>
            <a:schemeClr val="bg2">
              <a:lumMod val="9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3"/>
          <p:cNvGrpSpPr/>
          <p:nvPr/>
        </p:nvGrpSpPr>
        <p:grpSpPr>
          <a:xfrm>
            <a:off x="8829102" y="6027816"/>
            <a:ext cx="313593" cy="558373"/>
            <a:chOff x="11398113" y="6216863"/>
            <a:chExt cx="322720" cy="558373"/>
          </a:xfrm>
        </p:grpSpPr>
        <p:sp>
          <p:nvSpPr>
            <p:cNvPr id="15" name="Заголовок 1"/>
            <p:cNvSpPr txBox="1">
              <a:spLocks/>
            </p:cNvSpPr>
            <p:nvPr/>
          </p:nvSpPr>
          <p:spPr>
            <a:xfrm>
              <a:off x="11398113" y="6354131"/>
              <a:ext cx="306372" cy="421105"/>
            </a:xfrm>
            <a:prstGeom prst="rect">
              <a:avLst/>
            </a:prstGeom>
            <a:solidFill>
              <a:schemeClr val="bg2">
                <a:lumMod val="90000"/>
                <a:alpha val="46000"/>
              </a:schemeClr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ru-R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1530725" y="6216863"/>
              <a:ext cx="190108" cy="5539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indent="0" algn="just">
                <a:lnSpc>
                  <a:spcPct val="150000"/>
                </a:lnSpc>
                <a:spcAft>
                  <a:spcPts val="0"/>
                </a:spcAft>
                <a:buNone/>
              </a:pPr>
              <a:endPara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0" y="0"/>
            <a:ext cx="9144000" cy="472520"/>
          </a:xfrm>
          <a:prstGeom prst="rect">
            <a:avLst/>
          </a:prstGeom>
          <a:solidFill>
            <a:schemeClr val="tx2">
              <a:lumMod val="60000"/>
              <a:lumOff val="40000"/>
              <a:alpha val="46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-538788" y="-155344"/>
            <a:ext cx="975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молекулярных причин ассоциации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SNP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когнитивными способностями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7"/>
          <p:cNvSpPr txBox="1">
            <a:spLocks/>
          </p:cNvSpPr>
          <p:nvPr/>
        </p:nvSpPr>
        <p:spPr>
          <a:xfrm>
            <a:off x="7418150" y="733346"/>
            <a:ext cx="1725849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7162800" y="1243053"/>
            <a:ext cx="1981200" cy="393854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молекулы 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клеточной </a:t>
            </a: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адгезии (МКА), 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соединяющие синапсы в транссинаптическом </a:t>
            </a: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пространстве;</a:t>
            </a:r>
          </a:p>
          <a:p>
            <a:pPr marL="0" indent="0" algn="ctr">
              <a:buNone/>
            </a:pPr>
            <a:endParaRPr lang="ru-RU" sz="17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якорные 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белки, являющиеся адаптерами между МКА и элементами </a:t>
            </a: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цитоскелета;</a:t>
            </a:r>
          </a:p>
          <a:p>
            <a:pPr marL="0" indent="0" algn="ctr">
              <a:buNone/>
            </a:pPr>
            <a:endParaRPr lang="ru-RU" sz="17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F-актин 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цитоскелета </a:t>
            </a: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нейрона;</a:t>
            </a:r>
          </a:p>
          <a:p>
            <a:pPr marL="0" indent="0" algn="ctr">
              <a:buNone/>
            </a:pPr>
            <a:endParaRPr lang="ru-RU" sz="17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молекулы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взаимодействуют друг с другом, но их роль в формировании синапсов и передаче сигналов понятна не до </a:t>
            </a: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конца.</a:t>
            </a:r>
          </a:p>
          <a:p>
            <a:pPr marL="0" indent="0" algn="ctr">
              <a:buNone/>
            </a:pPr>
            <a:endParaRPr lang="ru-RU" sz="17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озможная опосредованная связь</a:t>
            </a:r>
            <a:endParaRPr lang="ru-RU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i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956376" y="2204864"/>
            <a:ext cx="389260" cy="2284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956376" y="2852936"/>
            <a:ext cx="432048" cy="1885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956376" y="4581128"/>
            <a:ext cx="407194" cy="1970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ъект 12"/>
          <p:cNvSpPr txBox="1">
            <a:spLocks/>
          </p:cNvSpPr>
          <p:nvPr/>
        </p:nvSpPr>
        <p:spPr>
          <a:xfrm>
            <a:off x="70812" y="5663530"/>
            <a:ext cx="9144000" cy="374108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предполагаемого взаимодействия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 ассоциированных генов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направлении формирования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синапсов.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b="7746"/>
          <a:stretch/>
        </p:blipFill>
        <p:spPr>
          <a:xfrm>
            <a:off x="70812" y="609788"/>
            <a:ext cx="7144877" cy="4943554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0542586" y="4740148"/>
            <a:ext cx="542925" cy="1970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956376" y="1196752"/>
            <a:ext cx="288032" cy="139770"/>
          </a:xfrm>
          <a:prstGeom prst="rect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56376" y="3356992"/>
            <a:ext cx="504056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116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894355" y="573638"/>
            <a:ext cx="2130053" cy="4980676"/>
          </a:xfrm>
          <a:prstGeom prst="rect">
            <a:avLst/>
          </a:prstGeom>
          <a:solidFill>
            <a:schemeClr val="bg2">
              <a:lumMod val="9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3825" y="341416"/>
            <a:ext cx="8951062" cy="6186384"/>
          </a:xfrm>
          <a:prstGeom prst="rect">
            <a:avLst/>
          </a:prstGeom>
          <a:solidFill>
            <a:schemeClr val="bg1">
              <a:lumMod val="85000"/>
              <a:alpha val="47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1262" t="3695" r="4326"/>
          <a:stretch/>
        </p:blipFill>
        <p:spPr>
          <a:xfrm>
            <a:off x="213325" y="570017"/>
            <a:ext cx="6515100" cy="498429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Объект 12"/>
          <p:cNvSpPr txBox="1">
            <a:spLocks/>
          </p:cNvSpPr>
          <p:nvPr/>
        </p:nvSpPr>
        <p:spPr>
          <a:xfrm>
            <a:off x="123824" y="5997386"/>
            <a:ext cx="6419850" cy="374108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 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функциональной значимости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генов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OSTEF1, DHAH17, C14orf177, OTOG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предположительно влияющей на когнитивные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7"/>
          <p:cNvSpPr txBox="1">
            <a:spLocks noGrp="1"/>
          </p:cNvSpPr>
          <p:nvPr>
            <p:ph idx="1"/>
          </p:nvPr>
        </p:nvSpPr>
        <p:spPr>
          <a:xfrm>
            <a:off x="6948264" y="786887"/>
            <a:ext cx="2195736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12"/>
          <p:cNvSpPr txBox="1">
            <a:spLocks/>
          </p:cNvSpPr>
          <p:nvPr/>
        </p:nvSpPr>
        <p:spPr>
          <a:xfrm>
            <a:off x="6928451" y="1843388"/>
            <a:ext cx="2190750" cy="3026134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функциональная значимость белка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OSTEF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1; 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функциональная значимость белка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DHAH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PP1 –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протеинфосфатаза-1;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функциональная значимость белка С14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orf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функциональная значимость белка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MYH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i="1" dirty="0" smtClean="0"/>
              <a:t>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8726706" y="6234227"/>
            <a:ext cx="313593" cy="558373"/>
            <a:chOff x="11398113" y="6216863"/>
            <a:chExt cx="322720" cy="558373"/>
          </a:xfrm>
        </p:grpSpPr>
        <p:sp>
          <p:nvSpPr>
            <p:cNvPr id="11" name="Заголовок 1"/>
            <p:cNvSpPr txBox="1">
              <a:spLocks/>
            </p:cNvSpPr>
            <p:nvPr/>
          </p:nvSpPr>
          <p:spPr>
            <a:xfrm>
              <a:off x="11398113" y="6354131"/>
              <a:ext cx="306372" cy="421105"/>
            </a:xfrm>
            <a:prstGeom prst="rect">
              <a:avLst/>
            </a:prstGeom>
            <a:solidFill>
              <a:schemeClr val="bg2">
                <a:lumMod val="90000"/>
                <a:alpha val="46000"/>
              </a:schemeClr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ru-R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1530725" y="6216863"/>
              <a:ext cx="190108" cy="5539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indent="0" algn="just">
                <a:lnSpc>
                  <a:spcPct val="150000"/>
                </a:lnSpc>
                <a:spcAft>
                  <a:spcPts val="0"/>
                </a:spcAft>
                <a:buNone/>
              </a:pPr>
              <a:endPara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486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1"/>
          <p:cNvSpPr txBox="1">
            <a:spLocks/>
          </p:cNvSpPr>
          <p:nvPr/>
        </p:nvSpPr>
        <p:spPr>
          <a:xfrm>
            <a:off x="624368" y="1390986"/>
            <a:ext cx="8219170" cy="4917796"/>
          </a:xfrm>
          <a:prstGeom prst="rect">
            <a:avLst/>
          </a:prstGeom>
          <a:solidFill>
            <a:schemeClr val="bg1">
              <a:lumMod val="85000"/>
              <a:alpha val="47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4368" y="596900"/>
            <a:ext cx="3482735" cy="996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4368" y="596900"/>
            <a:ext cx="6179880" cy="997410"/>
          </a:xfrm>
          <a:prstGeom prst="rect">
            <a:avLst/>
          </a:prstGeom>
          <a:solidFill>
            <a:schemeClr val="tx2">
              <a:lumMod val="60000"/>
              <a:lumOff val="40000"/>
              <a:alpha val="46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2"/>
          <p:cNvSpPr>
            <a:spLocks noGrp="1"/>
          </p:cNvSpPr>
          <p:nvPr>
            <p:ph type="title"/>
          </p:nvPr>
        </p:nvSpPr>
        <p:spPr>
          <a:xfrm>
            <a:off x="788812" y="303631"/>
            <a:ext cx="5871420" cy="154415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 rot="5400000">
            <a:off x="-3280713" y="3179074"/>
            <a:ext cx="6949202" cy="40865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12"/>
          <p:cNvSpPr txBox="1">
            <a:spLocks/>
          </p:cNvSpPr>
          <p:nvPr/>
        </p:nvSpPr>
        <p:spPr>
          <a:xfrm>
            <a:off x="611560" y="1628800"/>
            <a:ext cx="7963892" cy="4625896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12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SNP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-маркеров статистически значимо ассоциированных с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умеренными когнитивными нарушениями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встречающиеся у людей пожилого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г.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Томска.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9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полиморфным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локусам выявлены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 значимые различия в частотах аллелей и генотипов в группах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психоневрологически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здоровых индивидов и индивидов с умеренными когнитивными нарушениями (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УКН).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нализ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молекулярных причин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SNP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-маркеров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когнитивными способностями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направлении формирования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синаптических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контактов.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38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4"/>
          <p:cNvSpPr txBox="1">
            <a:spLocks noGrp="1"/>
          </p:cNvSpPr>
          <p:nvPr>
            <p:ph type="ctrTitle" idx="4294967295"/>
          </p:nvPr>
        </p:nvSpPr>
        <p:spPr>
          <a:xfrm>
            <a:off x="165100" y="3203333"/>
            <a:ext cx="93599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 smtClean="0">
                <a:solidFill>
                  <a:srgbClr val="FF9800"/>
                </a:solidFill>
              </a:rPr>
              <a:t>СПАСИБО ЗА ВНИМАНИЕ</a:t>
            </a:r>
            <a:r>
              <a:rPr lang="en" sz="6000" dirty="0" smtClean="0">
                <a:solidFill>
                  <a:srgbClr val="FF9800"/>
                </a:solidFill>
              </a:rPr>
              <a:t>!</a:t>
            </a:r>
            <a:endParaRPr sz="6000" dirty="0">
              <a:solidFill>
                <a:srgbClr val="FF9800"/>
              </a:solidFill>
            </a:endParaRPr>
          </a:p>
        </p:txBody>
      </p:sp>
      <p:grpSp>
        <p:nvGrpSpPr>
          <p:cNvPr id="3" name="Google Shape;505;p34"/>
          <p:cNvGrpSpPr/>
          <p:nvPr/>
        </p:nvGrpSpPr>
        <p:grpSpPr>
          <a:xfrm>
            <a:off x="3996210" y="1289093"/>
            <a:ext cx="1197664" cy="1502369"/>
            <a:chOff x="5972700" y="2330200"/>
            <a:chExt cx="411625" cy="387275"/>
          </a:xfrm>
        </p:grpSpPr>
        <p:sp>
          <p:nvSpPr>
            <p:cNvPr id="506" name="Google Shape;506;p3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887903" y="5181601"/>
            <a:ext cx="2501900" cy="1507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1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/>
              <a:t>DNA is double helix molecule</a:t>
            </a:r>
            <a:endParaRPr lang="en-US" b="1" dirty="0"/>
          </a:p>
        </p:txBody>
      </p:sp>
      <p:pic>
        <p:nvPicPr>
          <p:cNvPr id="33794" name="Picture 2" descr="C:\Users\Maria\Desktop\A_Maria\Presentations\Lectures\Vector genomics 2016\DN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1219200"/>
            <a:ext cx="8576602" cy="4977492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70420" t="8871" r="8679" b="50496"/>
          <a:stretch/>
        </p:blipFill>
        <p:spPr>
          <a:xfrm>
            <a:off x="7889052" y="764704"/>
            <a:ext cx="1254948" cy="13723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6555" t="79381" r="62189" b="5083"/>
          <a:stretch/>
        </p:blipFill>
        <p:spPr>
          <a:xfrm>
            <a:off x="2843808" y="6113030"/>
            <a:ext cx="2664296" cy="74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уга 4"/>
          <p:cNvSpPr/>
          <p:nvPr/>
        </p:nvSpPr>
        <p:spPr>
          <a:xfrm>
            <a:off x="7668344" y="7101408"/>
            <a:ext cx="144016" cy="288032"/>
          </a:xfrm>
          <a:prstGeom prst="arc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https://i1.wp.com/techonomy.com/wp-content/uploads/2017/06/color-genomics.png?w=1400&amp;ss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  <p:sp>
        <p:nvSpPr>
          <p:cNvPr id="8" name="Левая фигурная скобка 7"/>
          <p:cNvSpPr/>
          <p:nvPr/>
        </p:nvSpPr>
        <p:spPr>
          <a:xfrm rot="16200000">
            <a:off x="-108520" y="3933056"/>
            <a:ext cx="2160240" cy="864096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5445224"/>
            <a:ext cx="15476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10 мкм</a:t>
            </a:r>
            <a:endParaRPr lang="en-US" sz="2800" b="1" baseline="30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6021288"/>
            <a:ext cx="32038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~ 2 м = 2х10</a:t>
            </a:r>
            <a:r>
              <a:rPr lang="ru-RU" sz="2800" b="1" baseline="30000" dirty="0" smtClean="0"/>
              <a:t>6 </a:t>
            </a:r>
            <a:r>
              <a:rPr lang="ru-RU" sz="2800" b="1" dirty="0" smtClean="0"/>
              <a:t>мкм</a:t>
            </a:r>
            <a:endParaRPr lang="en-US" sz="2800" b="1" baseline="30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180528" y="260648"/>
            <a:ext cx="446449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 геноме человека</a:t>
            </a:r>
          </a:p>
          <a:p>
            <a:pPr algn="ctr"/>
            <a:r>
              <a:rPr lang="ru-RU" sz="2800" b="1" dirty="0" smtClean="0"/>
              <a:t>3х10</a:t>
            </a:r>
            <a:r>
              <a:rPr lang="ru-RU" sz="2800" b="1" baseline="30000" dirty="0" smtClean="0"/>
              <a:t>9</a:t>
            </a:r>
            <a:r>
              <a:rPr lang="ru-RU" sz="2800" b="1" dirty="0" smtClean="0"/>
              <a:t> пар оснований </a:t>
            </a:r>
            <a:endParaRPr lang="en-US" sz="2800" b="1" baseline="30000" dirty="0"/>
          </a:p>
        </p:txBody>
      </p:sp>
    </p:spTree>
    <p:extLst>
      <p:ext uri="{BB962C8B-B14F-4D97-AF65-F5344CB8AC3E}">
        <p14:creationId xmlns="" xmlns:p14="http://schemas.microsoft.com/office/powerpoint/2010/main" val="12376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Упаковка ДНК в хромосомы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355976" y="1412776"/>
            <a:ext cx="4788024" cy="5040560"/>
            <a:chOff x="1547664" y="692696"/>
            <a:chExt cx="5832648" cy="5904656"/>
          </a:xfrm>
        </p:grpSpPr>
        <p:pic>
          <p:nvPicPr>
            <p:cNvPr id="131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 l="28582" t="15640" r="33146" b="17161"/>
            <a:stretch>
              <a:fillRect/>
            </a:stretch>
          </p:blipFill>
          <p:spPr bwMode="auto">
            <a:xfrm>
              <a:off x="1547664" y="836712"/>
              <a:ext cx="5832648" cy="5760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https://thepresentation.ru/img/tmb/5/415904/ea515bf72a7dc75da8b71fc04a5c8acb-800x.jpg"/>
            <p:cNvPicPr>
              <a:picLocks noChangeAspect="1" noChangeArrowheads="1"/>
            </p:cNvPicPr>
            <p:nvPr/>
          </p:nvPicPr>
          <p:blipFill>
            <a:blip r:embed="rId4" cstate="print"/>
            <a:srcRect l="70210" t="8568" r="7041" b="12177"/>
            <a:stretch>
              <a:fillRect/>
            </a:stretch>
          </p:blipFill>
          <p:spPr bwMode="auto">
            <a:xfrm>
              <a:off x="3563888" y="692696"/>
              <a:ext cx="2232248" cy="5832648"/>
            </a:xfrm>
            <a:prstGeom prst="rect">
              <a:avLst/>
            </a:prstGeom>
            <a:noFill/>
          </p:spPr>
        </p:pic>
      </p:grpSp>
      <p:pic>
        <p:nvPicPr>
          <p:cNvPr id="10" name="Picture 6" descr="https://mtdata.ru/u1/photo08A6/20119048544-0/original.jpg"/>
          <p:cNvPicPr>
            <a:picLocks noChangeAspect="1" noChangeArrowheads="1"/>
          </p:cNvPicPr>
          <p:nvPr/>
        </p:nvPicPr>
        <p:blipFill>
          <a:blip r:embed="rId5" cstate="print"/>
          <a:srcRect l="5634" t="5514"/>
          <a:stretch>
            <a:fillRect/>
          </a:stretch>
        </p:blipFill>
        <p:spPr bwMode="auto">
          <a:xfrm>
            <a:off x="0" y="1556792"/>
            <a:ext cx="4540802" cy="3989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496944" cy="6192688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Весь набор наследственного материала, заключенного в клетке в виде ДНК, называется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генОм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Расшифровка генома называется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секвенирование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err="1" smtClean="0">
                <a:solidFill>
                  <a:schemeClr val="tx1"/>
                </a:solidFill>
              </a:rPr>
              <a:t>Геномика</a:t>
            </a:r>
            <a:r>
              <a:rPr lang="ru-RU" dirty="0" smtClean="0">
                <a:solidFill>
                  <a:schemeClr val="tx1"/>
                </a:solidFill>
              </a:rPr>
              <a:t>: общие принципы построения и структурно-функциональной организации генома. </a:t>
            </a:r>
            <a:r>
              <a:rPr lang="ru-RU" dirty="0" err="1" smtClean="0">
                <a:solidFill>
                  <a:schemeClr val="tx1"/>
                </a:solidFill>
              </a:rPr>
              <a:t>Секвенирование</a:t>
            </a:r>
            <a:r>
              <a:rPr lang="ru-RU" dirty="0" smtClean="0">
                <a:solidFill>
                  <a:schemeClr val="tx1"/>
                </a:solidFill>
              </a:rPr>
              <a:t>, картирование, идентификация генов и </a:t>
            </a:r>
            <a:r>
              <a:rPr lang="ru-RU" dirty="0" err="1" smtClean="0">
                <a:solidFill>
                  <a:schemeClr val="tx1"/>
                </a:solidFill>
              </a:rPr>
              <a:t>внегенных</a:t>
            </a:r>
            <a:r>
              <a:rPr lang="ru-RU" dirty="0" smtClean="0">
                <a:solidFill>
                  <a:schemeClr val="tx1"/>
                </a:solidFill>
              </a:rPr>
              <a:t> элементов.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*Геном</a:t>
            </a:r>
            <a:r>
              <a:rPr lang="ru-RU" sz="2400" dirty="0" smtClean="0">
                <a:solidFill>
                  <a:schemeClr val="tx1"/>
                </a:solidFill>
              </a:rPr>
              <a:t> - полная последовательность ДНК одного набора ядерных хромосом и хромосом цитоплазматических органелл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*Геном</a:t>
            </a:r>
            <a:r>
              <a:rPr lang="ru-RU" sz="2400" dirty="0" smtClean="0">
                <a:solidFill>
                  <a:schemeClr val="tx1"/>
                </a:solidFill>
              </a:rPr>
              <a:t> - полный состав ДНК клетки.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0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6265</TotalTime>
  <Words>3059</Words>
  <Application>Microsoft Office PowerPoint</Application>
  <PresentationFormat>Экран (4:3)</PresentationFormat>
  <Paragraphs>574</Paragraphs>
  <Slides>56</Slides>
  <Notes>49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9" baseType="lpstr">
      <vt:lpstr>Тема Office</vt:lpstr>
      <vt:lpstr>1_Salerio template</vt:lpstr>
      <vt:lpstr>Точечный рисунок</vt:lpstr>
      <vt:lpstr>Поиск SNP-маркеров, связанных с когнитивными способностями ЧЕЛОВЕКА</vt:lpstr>
      <vt:lpstr>Слайд 2</vt:lpstr>
      <vt:lpstr>Слайд 3</vt:lpstr>
      <vt:lpstr>A</vt:lpstr>
      <vt:lpstr>Nucleotides are building blocks of DNA</vt:lpstr>
      <vt:lpstr>DNA is double helix molecule</vt:lpstr>
      <vt:lpstr>Слайд 7</vt:lpstr>
      <vt:lpstr>Упаковка ДНК в хромосомы</vt:lpstr>
      <vt:lpstr>Слайд 9</vt:lpstr>
      <vt:lpstr>Структура генома человека</vt:lpstr>
      <vt:lpstr>Слайд 11</vt:lpstr>
      <vt:lpstr>Слайд 12</vt:lpstr>
      <vt:lpstr>1990 - начало проекта «Геном человека» 2001 - объявлено о завершении генома человека</vt:lpstr>
      <vt:lpstr>Референс GRCH38 – 2019 года</vt:lpstr>
      <vt:lpstr>Консорциум «От теломеры до теломеры»  (T2T-Consortium) весна 2022 года </vt:lpstr>
      <vt:lpstr>Консорциум T2T-Consortium «От теломеры до теломеры» декабрь 2022 года</vt:lpstr>
      <vt:lpstr>Слайд 17</vt:lpstr>
      <vt:lpstr>Слайд 18</vt:lpstr>
      <vt:lpstr>Метод длинных чтений (long-read sequencing)</vt:lpstr>
      <vt:lpstr>Слайд 20</vt:lpstr>
      <vt:lpstr>Слайд 21</vt:lpstr>
      <vt:lpstr>Слайд 22</vt:lpstr>
      <vt:lpstr>Human 1</vt:lpstr>
      <vt:lpstr>Слайд 24</vt:lpstr>
      <vt:lpstr>Слайд 25</vt:lpstr>
      <vt:lpstr>Слайд 26</vt:lpstr>
      <vt:lpstr>Слайд 27</vt:lpstr>
      <vt:lpstr>Медико-генетические исследования по секвенированию геномной ДНК</vt:lpstr>
      <vt:lpstr>Слайд 29</vt:lpstr>
      <vt:lpstr>Слайд 30</vt:lpstr>
      <vt:lpstr>Слайд 31</vt:lpstr>
      <vt:lpstr>Слайд 32</vt:lpstr>
      <vt:lpstr>Цель исследования:  Поиск SNP-маркеров, определяющих вариабельность когнитивных функций у людей пожилого возраста  г. Томска.</vt:lpstr>
      <vt:lpstr>Формирование выборки</vt:lpstr>
      <vt:lpstr>Формирование выборки</vt:lpstr>
      <vt:lpstr>Этапы исследования</vt:lpstr>
      <vt:lpstr>Выделение ДНК</vt:lpstr>
      <vt:lpstr>Слайд 38</vt:lpstr>
      <vt:lpstr>Слайд 39</vt:lpstr>
      <vt:lpstr>Слайд 40</vt:lpstr>
      <vt:lpstr>Слайд 41</vt:lpstr>
      <vt:lpstr>Слайд 42</vt:lpstr>
      <vt:lpstr>Аннотирование экзомов</vt:lpstr>
      <vt:lpstr>Формирование перечня маркеров</vt:lpstr>
      <vt:lpstr>Слайд 45</vt:lpstr>
      <vt:lpstr>Слайд 46</vt:lpstr>
      <vt:lpstr>Слайд 47</vt:lpstr>
      <vt:lpstr>Слайд 48</vt:lpstr>
      <vt:lpstr>Генотипирование  SNP-маркеров методом MALDI-TOF спектрометрии, показавших ассоциацию при полноэкзомном исследовании</vt:lpstr>
      <vt:lpstr>РЕЗУЛЬТАТЫ ИССЛЕДОВАНИЯ</vt:lpstr>
      <vt:lpstr>РЕЗУЛЬТАТЫ ИССЛЕДОВАНИЯ</vt:lpstr>
      <vt:lpstr>Анализ молекулярных причин ассоциации SNP с когнитивными способностями</vt:lpstr>
      <vt:lpstr>Анализ молекулярных причин ассоциации SNP с когнитивными способностями</vt:lpstr>
      <vt:lpstr>Слайд 54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486</cp:revision>
  <dcterms:created xsi:type="dcterms:W3CDTF">2023-06-02T08:01:30Z</dcterms:created>
  <dcterms:modified xsi:type="dcterms:W3CDTF">2023-10-04T12:30:26Z</dcterms:modified>
</cp:coreProperties>
</file>