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62" r:id="rId3"/>
    <p:sldId id="263" r:id="rId4"/>
    <p:sldId id="257" r:id="rId5"/>
    <p:sldId id="259" r:id="rId6"/>
    <p:sldId id="260" r:id="rId7"/>
    <p:sldId id="258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C4D370-E96B-4249-A339-2F142092E507}" type="doc">
      <dgm:prSet loTypeId="urn:microsoft.com/office/officeart/2008/layout/LinedList" loCatId="list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93AD84A0-7ABD-4027-B7FF-A2C4BDE5C821}">
      <dgm:prSet/>
      <dgm:spPr/>
      <dgm:t>
        <a:bodyPr/>
        <a:lstStyle/>
        <a:p>
          <a:r>
            <a:rPr lang="en-US" b="1" i="0" dirty="0"/>
            <a:t>Parameters</a:t>
          </a:r>
        </a:p>
      </dgm:t>
    </dgm:pt>
    <dgm:pt modelId="{EEB34266-6F4B-48A2-A6F3-1214DE355F13}" type="parTrans" cxnId="{9B27803B-2AA2-47C1-8625-2680BF201D7F}">
      <dgm:prSet/>
      <dgm:spPr/>
      <dgm:t>
        <a:bodyPr/>
        <a:lstStyle/>
        <a:p>
          <a:endParaRPr lang="en-US"/>
        </a:p>
      </dgm:t>
    </dgm:pt>
    <dgm:pt modelId="{41D9CF69-1E9F-42E6-AF5D-F7BBD8F1F989}" type="sibTrans" cxnId="{9B27803B-2AA2-47C1-8625-2680BF201D7F}">
      <dgm:prSet/>
      <dgm:spPr/>
      <dgm:t>
        <a:bodyPr/>
        <a:lstStyle/>
        <a:p>
          <a:endParaRPr lang="en-US"/>
        </a:p>
      </dgm:t>
    </dgm:pt>
    <dgm:pt modelId="{05BA8B3E-AAA1-4560-AC0E-6B323CBA78FC}">
      <dgm:prSet/>
      <dgm:spPr/>
      <dgm:t>
        <a:bodyPr/>
        <a:lstStyle/>
        <a:p>
          <a:r>
            <a:rPr lang="en-US" dirty="0"/>
            <a:t>Location</a:t>
          </a:r>
        </a:p>
      </dgm:t>
    </dgm:pt>
    <dgm:pt modelId="{53D7D766-B349-4874-B96E-8B602F43CB5B}" type="parTrans" cxnId="{DBBD913B-BC8F-440E-BDCD-47D8EC515F33}">
      <dgm:prSet/>
      <dgm:spPr/>
      <dgm:t>
        <a:bodyPr/>
        <a:lstStyle/>
        <a:p>
          <a:endParaRPr lang="en-US"/>
        </a:p>
      </dgm:t>
    </dgm:pt>
    <dgm:pt modelId="{C7CAE9C6-8CD1-428B-B8D7-78E503A7E29D}" type="sibTrans" cxnId="{DBBD913B-BC8F-440E-BDCD-47D8EC515F33}">
      <dgm:prSet/>
      <dgm:spPr/>
      <dgm:t>
        <a:bodyPr/>
        <a:lstStyle/>
        <a:p>
          <a:endParaRPr lang="en-US"/>
        </a:p>
      </dgm:t>
    </dgm:pt>
    <dgm:pt modelId="{455AC756-EA3C-4ACF-BC2D-2D6B05204AFA}">
      <dgm:prSet/>
      <dgm:spPr/>
      <dgm:t>
        <a:bodyPr/>
        <a:lstStyle/>
        <a:p>
          <a:r>
            <a:rPr lang="en-US" dirty="0"/>
            <a:t>Accelerator Type</a:t>
          </a:r>
        </a:p>
      </dgm:t>
    </dgm:pt>
    <dgm:pt modelId="{2E7F8E7D-9567-4BC0-801C-5582874D8818}" type="parTrans" cxnId="{22C23383-E23D-4365-BA1B-47B704A345DB}">
      <dgm:prSet/>
      <dgm:spPr/>
      <dgm:t>
        <a:bodyPr/>
        <a:lstStyle/>
        <a:p>
          <a:endParaRPr lang="en-US"/>
        </a:p>
      </dgm:t>
    </dgm:pt>
    <dgm:pt modelId="{C029748E-C621-460B-8469-EFFC434826B4}" type="sibTrans" cxnId="{22C23383-E23D-4365-BA1B-47B704A345DB}">
      <dgm:prSet/>
      <dgm:spPr/>
      <dgm:t>
        <a:bodyPr/>
        <a:lstStyle/>
        <a:p>
          <a:endParaRPr lang="en-US"/>
        </a:p>
      </dgm:t>
    </dgm:pt>
    <dgm:pt modelId="{52F8EA59-38A9-4597-9CB1-9085617958A7}">
      <dgm:prSet/>
      <dgm:spPr/>
      <dgm:t>
        <a:bodyPr/>
        <a:lstStyle/>
        <a:p>
          <a:r>
            <a:rPr lang="en-US" dirty="0"/>
            <a:t>Environmental Impact</a:t>
          </a:r>
        </a:p>
      </dgm:t>
    </dgm:pt>
    <dgm:pt modelId="{B88DEE7B-63F8-4064-A71D-5FDA11F77DB4}" type="parTrans" cxnId="{73043788-FF6A-4597-B2A6-FFF17D0D2C91}">
      <dgm:prSet/>
      <dgm:spPr/>
      <dgm:t>
        <a:bodyPr/>
        <a:lstStyle/>
        <a:p>
          <a:endParaRPr lang="en-US"/>
        </a:p>
      </dgm:t>
    </dgm:pt>
    <dgm:pt modelId="{402C7776-FA0C-411D-AB01-ACB0E4E6DFA5}" type="sibTrans" cxnId="{73043788-FF6A-4597-B2A6-FFF17D0D2C91}">
      <dgm:prSet/>
      <dgm:spPr/>
      <dgm:t>
        <a:bodyPr/>
        <a:lstStyle/>
        <a:p>
          <a:endParaRPr lang="en-US"/>
        </a:p>
      </dgm:t>
    </dgm:pt>
    <dgm:pt modelId="{2E12928D-2305-4C17-B741-68F8208E2756}">
      <dgm:prSet/>
      <dgm:spPr/>
      <dgm:t>
        <a:bodyPr/>
        <a:lstStyle/>
        <a:p>
          <a:r>
            <a:rPr lang="en-US" dirty="0"/>
            <a:t>International collaboration</a:t>
          </a:r>
        </a:p>
      </dgm:t>
    </dgm:pt>
    <dgm:pt modelId="{B1DCB26D-A8C0-498E-B6E6-3CD86C105FD9}" type="parTrans" cxnId="{EC7DB983-F1E5-4BAD-A124-E9F6E014F76D}">
      <dgm:prSet/>
      <dgm:spPr/>
      <dgm:t>
        <a:bodyPr/>
        <a:lstStyle/>
        <a:p>
          <a:endParaRPr lang="en-US"/>
        </a:p>
      </dgm:t>
    </dgm:pt>
    <dgm:pt modelId="{5B799751-1D41-49ED-8FD5-A9572A510EA6}" type="sibTrans" cxnId="{EC7DB983-F1E5-4BAD-A124-E9F6E014F76D}">
      <dgm:prSet/>
      <dgm:spPr/>
      <dgm:t>
        <a:bodyPr/>
        <a:lstStyle/>
        <a:p>
          <a:endParaRPr lang="en-US"/>
        </a:p>
      </dgm:t>
    </dgm:pt>
    <dgm:pt modelId="{9B4FDCA8-CD3B-43F3-B32C-A1D4CEBAEE0E}">
      <dgm:prSet/>
      <dgm:spPr/>
      <dgm:t>
        <a:bodyPr/>
        <a:lstStyle/>
        <a:p>
          <a:r>
            <a:rPr lang="en-US" dirty="0"/>
            <a:t>Research goals </a:t>
          </a:r>
        </a:p>
      </dgm:t>
    </dgm:pt>
    <dgm:pt modelId="{F827A532-83E6-4E58-B8B7-7B4ECD5D6FE2}" type="parTrans" cxnId="{8533A3E3-DA4E-4324-89E3-45D9D6546A48}">
      <dgm:prSet/>
      <dgm:spPr/>
      <dgm:t>
        <a:bodyPr/>
        <a:lstStyle/>
        <a:p>
          <a:endParaRPr lang="en-US"/>
        </a:p>
      </dgm:t>
    </dgm:pt>
    <dgm:pt modelId="{AB530609-2498-49D8-836B-6BA646BF9C99}" type="sibTrans" cxnId="{8533A3E3-DA4E-4324-89E3-45D9D6546A48}">
      <dgm:prSet/>
      <dgm:spPr/>
      <dgm:t>
        <a:bodyPr/>
        <a:lstStyle/>
        <a:p>
          <a:endParaRPr lang="en-US"/>
        </a:p>
      </dgm:t>
    </dgm:pt>
    <dgm:pt modelId="{D4768F6A-2BE1-4FB0-BDDF-02926D4976CE}" type="pres">
      <dgm:prSet presAssocID="{4FC4D370-E96B-4249-A339-2F142092E507}" presName="vert0" presStyleCnt="0">
        <dgm:presLayoutVars>
          <dgm:dir/>
          <dgm:animOne val="branch"/>
          <dgm:animLvl val="lvl"/>
        </dgm:presLayoutVars>
      </dgm:prSet>
      <dgm:spPr/>
    </dgm:pt>
    <dgm:pt modelId="{4D7943BA-9408-45F6-BE60-89806F67F3F3}" type="pres">
      <dgm:prSet presAssocID="{93AD84A0-7ABD-4027-B7FF-A2C4BDE5C821}" presName="thickLine" presStyleLbl="alignNode1" presStyleIdx="0" presStyleCnt="1"/>
      <dgm:spPr/>
    </dgm:pt>
    <dgm:pt modelId="{C43A5921-EBCC-4FEE-BFB6-0F9EE19C93E1}" type="pres">
      <dgm:prSet presAssocID="{93AD84A0-7ABD-4027-B7FF-A2C4BDE5C821}" presName="horz1" presStyleCnt="0"/>
      <dgm:spPr/>
    </dgm:pt>
    <dgm:pt modelId="{78EE382E-4A00-4981-B173-D1B27A0E75BF}" type="pres">
      <dgm:prSet presAssocID="{93AD84A0-7ABD-4027-B7FF-A2C4BDE5C821}" presName="tx1" presStyleLbl="revTx" presStyleIdx="0" presStyleCnt="6"/>
      <dgm:spPr/>
    </dgm:pt>
    <dgm:pt modelId="{686B2F3A-E92D-4D2F-922C-A8E52C845DD6}" type="pres">
      <dgm:prSet presAssocID="{93AD84A0-7ABD-4027-B7FF-A2C4BDE5C821}" presName="vert1" presStyleCnt="0"/>
      <dgm:spPr/>
    </dgm:pt>
    <dgm:pt modelId="{0310629B-6795-4867-8A94-6BCA81E8A8BA}" type="pres">
      <dgm:prSet presAssocID="{05BA8B3E-AAA1-4560-AC0E-6B323CBA78FC}" presName="vertSpace2a" presStyleCnt="0"/>
      <dgm:spPr/>
    </dgm:pt>
    <dgm:pt modelId="{33DABDE9-7372-45A2-A9AE-DEEC7D4DD886}" type="pres">
      <dgm:prSet presAssocID="{05BA8B3E-AAA1-4560-AC0E-6B323CBA78FC}" presName="horz2" presStyleCnt="0"/>
      <dgm:spPr/>
    </dgm:pt>
    <dgm:pt modelId="{6926DBD4-B76F-4B1C-8910-369D176C42EA}" type="pres">
      <dgm:prSet presAssocID="{05BA8B3E-AAA1-4560-AC0E-6B323CBA78FC}" presName="horzSpace2" presStyleCnt="0"/>
      <dgm:spPr/>
    </dgm:pt>
    <dgm:pt modelId="{E9633881-FA36-4AA0-BE4A-17ECE33B0C0F}" type="pres">
      <dgm:prSet presAssocID="{05BA8B3E-AAA1-4560-AC0E-6B323CBA78FC}" presName="tx2" presStyleLbl="revTx" presStyleIdx="1" presStyleCnt="6"/>
      <dgm:spPr/>
    </dgm:pt>
    <dgm:pt modelId="{0A4764A2-0135-4B51-A117-DFCD514FA2C1}" type="pres">
      <dgm:prSet presAssocID="{05BA8B3E-AAA1-4560-AC0E-6B323CBA78FC}" presName="vert2" presStyleCnt="0"/>
      <dgm:spPr/>
    </dgm:pt>
    <dgm:pt modelId="{21FC5C4B-3BC4-40BE-B575-77CCBBA30C08}" type="pres">
      <dgm:prSet presAssocID="{05BA8B3E-AAA1-4560-AC0E-6B323CBA78FC}" presName="thinLine2b" presStyleLbl="callout" presStyleIdx="0" presStyleCnt="5"/>
      <dgm:spPr/>
    </dgm:pt>
    <dgm:pt modelId="{CE1BE821-C038-4352-AFBD-85B5856497CD}" type="pres">
      <dgm:prSet presAssocID="{05BA8B3E-AAA1-4560-AC0E-6B323CBA78FC}" presName="vertSpace2b" presStyleCnt="0"/>
      <dgm:spPr/>
    </dgm:pt>
    <dgm:pt modelId="{72B147E9-F691-4197-9A8C-F9007E93CB1D}" type="pres">
      <dgm:prSet presAssocID="{455AC756-EA3C-4ACF-BC2D-2D6B05204AFA}" presName="horz2" presStyleCnt="0"/>
      <dgm:spPr/>
    </dgm:pt>
    <dgm:pt modelId="{7CC9C03D-4B19-45EA-A651-741B16C44F89}" type="pres">
      <dgm:prSet presAssocID="{455AC756-EA3C-4ACF-BC2D-2D6B05204AFA}" presName="horzSpace2" presStyleCnt="0"/>
      <dgm:spPr/>
    </dgm:pt>
    <dgm:pt modelId="{5B99CD14-5BB5-407E-AED6-29BE0D40F6DC}" type="pres">
      <dgm:prSet presAssocID="{455AC756-EA3C-4ACF-BC2D-2D6B05204AFA}" presName="tx2" presStyleLbl="revTx" presStyleIdx="2" presStyleCnt="6"/>
      <dgm:spPr/>
    </dgm:pt>
    <dgm:pt modelId="{E9220228-9E8E-4CB7-B65F-968087A5075A}" type="pres">
      <dgm:prSet presAssocID="{455AC756-EA3C-4ACF-BC2D-2D6B05204AFA}" presName="vert2" presStyleCnt="0"/>
      <dgm:spPr/>
    </dgm:pt>
    <dgm:pt modelId="{849FFF44-9720-479E-ADCA-61A53DE1EB63}" type="pres">
      <dgm:prSet presAssocID="{455AC756-EA3C-4ACF-BC2D-2D6B05204AFA}" presName="thinLine2b" presStyleLbl="callout" presStyleIdx="1" presStyleCnt="5"/>
      <dgm:spPr/>
    </dgm:pt>
    <dgm:pt modelId="{3858741C-EFCA-413A-A698-24EB68016652}" type="pres">
      <dgm:prSet presAssocID="{455AC756-EA3C-4ACF-BC2D-2D6B05204AFA}" presName="vertSpace2b" presStyleCnt="0"/>
      <dgm:spPr/>
    </dgm:pt>
    <dgm:pt modelId="{56E0051E-9CFD-415E-9BC1-E6DCED7B578F}" type="pres">
      <dgm:prSet presAssocID="{52F8EA59-38A9-4597-9CB1-9085617958A7}" presName="horz2" presStyleCnt="0"/>
      <dgm:spPr/>
    </dgm:pt>
    <dgm:pt modelId="{FAA4EC97-A597-4188-9228-099435D6956A}" type="pres">
      <dgm:prSet presAssocID="{52F8EA59-38A9-4597-9CB1-9085617958A7}" presName="horzSpace2" presStyleCnt="0"/>
      <dgm:spPr/>
    </dgm:pt>
    <dgm:pt modelId="{DE143B0F-47E2-4F70-8712-00AF7193EA67}" type="pres">
      <dgm:prSet presAssocID="{52F8EA59-38A9-4597-9CB1-9085617958A7}" presName="tx2" presStyleLbl="revTx" presStyleIdx="3" presStyleCnt="6"/>
      <dgm:spPr/>
    </dgm:pt>
    <dgm:pt modelId="{13901CCF-F6F4-4BE0-AAD6-0EA8897DBF8A}" type="pres">
      <dgm:prSet presAssocID="{52F8EA59-38A9-4597-9CB1-9085617958A7}" presName="vert2" presStyleCnt="0"/>
      <dgm:spPr/>
    </dgm:pt>
    <dgm:pt modelId="{17BAD369-3CA2-4062-820B-FB92187D2361}" type="pres">
      <dgm:prSet presAssocID="{52F8EA59-38A9-4597-9CB1-9085617958A7}" presName="thinLine2b" presStyleLbl="callout" presStyleIdx="2" presStyleCnt="5"/>
      <dgm:spPr/>
    </dgm:pt>
    <dgm:pt modelId="{D903F665-6C38-4F7B-AB23-65D85BA94B87}" type="pres">
      <dgm:prSet presAssocID="{52F8EA59-38A9-4597-9CB1-9085617958A7}" presName="vertSpace2b" presStyleCnt="0"/>
      <dgm:spPr/>
    </dgm:pt>
    <dgm:pt modelId="{23B98741-7C69-4357-A904-D2B77D87E610}" type="pres">
      <dgm:prSet presAssocID="{2E12928D-2305-4C17-B741-68F8208E2756}" presName="horz2" presStyleCnt="0"/>
      <dgm:spPr/>
    </dgm:pt>
    <dgm:pt modelId="{0248266B-6221-4165-B1C7-578BE9DAE568}" type="pres">
      <dgm:prSet presAssocID="{2E12928D-2305-4C17-B741-68F8208E2756}" presName="horzSpace2" presStyleCnt="0"/>
      <dgm:spPr/>
    </dgm:pt>
    <dgm:pt modelId="{03E102CB-8D7A-4381-9D34-6C74500A445B}" type="pres">
      <dgm:prSet presAssocID="{2E12928D-2305-4C17-B741-68F8208E2756}" presName="tx2" presStyleLbl="revTx" presStyleIdx="4" presStyleCnt="6"/>
      <dgm:spPr/>
    </dgm:pt>
    <dgm:pt modelId="{F0212D16-4C34-424A-A0AB-72CF2C6FFDBF}" type="pres">
      <dgm:prSet presAssocID="{2E12928D-2305-4C17-B741-68F8208E2756}" presName="vert2" presStyleCnt="0"/>
      <dgm:spPr/>
    </dgm:pt>
    <dgm:pt modelId="{351C5A89-0714-444E-B281-A42F95F88110}" type="pres">
      <dgm:prSet presAssocID="{2E12928D-2305-4C17-B741-68F8208E2756}" presName="thinLine2b" presStyleLbl="callout" presStyleIdx="3" presStyleCnt="5"/>
      <dgm:spPr/>
    </dgm:pt>
    <dgm:pt modelId="{77511535-B86D-4086-B502-4BCE608D0DEA}" type="pres">
      <dgm:prSet presAssocID="{2E12928D-2305-4C17-B741-68F8208E2756}" presName="vertSpace2b" presStyleCnt="0"/>
      <dgm:spPr/>
    </dgm:pt>
    <dgm:pt modelId="{C3CEA83F-EEE2-4969-8D3A-F573BD607752}" type="pres">
      <dgm:prSet presAssocID="{9B4FDCA8-CD3B-43F3-B32C-A1D4CEBAEE0E}" presName="horz2" presStyleCnt="0"/>
      <dgm:spPr/>
    </dgm:pt>
    <dgm:pt modelId="{8E4DD2B7-AE7B-4782-9F43-D0EDB3B5823E}" type="pres">
      <dgm:prSet presAssocID="{9B4FDCA8-CD3B-43F3-B32C-A1D4CEBAEE0E}" presName="horzSpace2" presStyleCnt="0"/>
      <dgm:spPr/>
    </dgm:pt>
    <dgm:pt modelId="{885F1BF4-BF19-42EA-BD30-79E936677A15}" type="pres">
      <dgm:prSet presAssocID="{9B4FDCA8-CD3B-43F3-B32C-A1D4CEBAEE0E}" presName="tx2" presStyleLbl="revTx" presStyleIdx="5" presStyleCnt="6"/>
      <dgm:spPr/>
    </dgm:pt>
    <dgm:pt modelId="{C6A3AE81-7B70-4EDC-9C4F-6305EF3D20C2}" type="pres">
      <dgm:prSet presAssocID="{9B4FDCA8-CD3B-43F3-B32C-A1D4CEBAEE0E}" presName="vert2" presStyleCnt="0"/>
      <dgm:spPr/>
    </dgm:pt>
    <dgm:pt modelId="{121CFC1D-BDAD-45F5-A2F8-56432FA39137}" type="pres">
      <dgm:prSet presAssocID="{9B4FDCA8-CD3B-43F3-B32C-A1D4CEBAEE0E}" presName="thinLine2b" presStyleLbl="callout" presStyleIdx="4" presStyleCnt="5"/>
      <dgm:spPr/>
    </dgm:pt>
    <dgm:pt modelId="{40318DFC-D30D-437D-8F45-1322DD59A333}" type="pres">
      <dgm:prSet presAssocID="{9B4FDCA8-CD3B-43F3-B32C-A1D4CEBAEE0E}" presName="vertSpace2b" presStyleCnt="0"/>
      <dgm:spPr/>
    </dgm:pt>
  </dgm:ptLst>
  <dgm:cxnLst>
    <dgm:cxn modelId="{2AEA7D09-0B86-4452-950D-63FC6AC35169}" type="presOf" srcId="{9B4FDCA8-CD3B-43F3-B32C-A1D4CEBAEE0E}" destId="{885F1BF4-BF19-42EA-BD30-79E936677A15}" srcOrd="0" destOrd="0" presId="urn:microsoft.com/office/officeart/2008/layout/LinedList"/>
    <dgm:cxn modelId="{58112923-965E-4E0F-B70D-9E2689A601EA}" type="presOf" srcId="{93AD84A0-7ABD-4027-B7FF-A2C4BDE5C821}" destId="{78EE382E-4A00-4981-B173-D1B27A0E75BF}" srcOrd="0" destOrd="0" presId="urn:microsoft.com/office/officeart/2008/layout/LinedList"/>
    <dgm:cxn modelId="{9B27803B-2AA2-47C1-8625-2680BF201D7F}" srcId="{4FC4D370-E96B-4249-A339-2F142092E507}" destId="{93AD84A0-7ABD-4027-B7FF-A2C4BDE5C821}" srcOrd="0" destOrd="0" parTransId="{EEB34266-6F4B-48A2-A6F3-1214DE355F13}" sibTransId="{41D9CF69-1E9F-42E6-AF5D-F7BBD8F1F989}"/>
    <dgm:cxn modelId="{DBBD913B-BC8F-440E-BDCD-47D8EC515F33}" srcId="{93AD84A0-7ABD-4027-B7FF-A2C4BDE5C821}" destId="{05BA8B3E-AAA1-4560-AC0E-6B323CBA78FC}" srcOrd="0" destOrd="0" parTransId="{53D7D766-B349-4874-B96E-8B602F43CB5B}" sibTransId="{C7CAE9C6-8CD1-428B-B8D7-78E503A7E29D}"/>
    <dgm:cxn modelId="{32BC7A7A-9060-48DD-BDE8-BF686ACDBEFD}" type="presOf" srcId="{2E12928D-2305-4C17-B741-68F8208E2756}" destId="{03E102CB-8D7A-4381-9D34-6C74500A445B}" srcOrd="0" destOrd="0" presId="urn:microsoft.com/office/officeart/2008/layout/LinedList"/>
    <dgm:cxn modelId="{22C23383-E23D-4365-BA1B-47B704A345DB}" srcId="{93AD84A0-7ABD-4027-B7FF-A2C4BDE5C821}" destId="{455AC756-EA3C-4ACF-BC2D-2D6B05204AFA}" srcOrd="1" destOrd="0" parTransId="{2E7F8E7D-9567-4BC0-801C-5582874D8818}" sibTransId="{C029748E-C621-460B-8469-EFFC434826B4}"/>
    <dgm:cxn modelId="{EC7DB983-F1E5-4BAD-A124-E9F6E014F76D}" srcId="{93AD84A0-7ABD-4027-B7FF-A2C4BDE5C821}" destId="{2E12928D-2305-4C17-B741-68F8208E2756}" srcOrd="3" destOrd="0" parTransId="{B1DCB26D-A8C0-498E-B6E6-3CD86C105FD9}" sibTransId="{5B799751-1D41-49ED-8FD5-A9572A510EA6}"/>
    <dgm:cxn modelId="{73043788-FF6A-4597-B2A6-FFF17D0D2C91}" srcId="{93AD84A0-7ABD-4027-B7FF-A2C4BDE5C821}" destId="{52F8EA59-38A9-4597-9CB1-9085617958A7}" srcOrd="2" destOrd="0" parTransId="{B88DEE7B-63F8-4064-A71D-5FDA11F77DB4}" sibTransId="{402C7776-FA0C-411D-AB01-ACB0E4E6DFA5}"/>
    <dgm:cxn modelId="{23EBC590-D5D3-4782-B9A2-0A736AC859D7}" type="presOf" srcId="{455AC756-EA3C-4ACF-BC2D-2D6B05204AFA}" destId="{5B99CD14-5BB5-407E-AED6-29BE0D40F6DC}" srcOrd="0" destOrd="0" presId="urn:microsoft.com/office/officeart/2008/layout/LinedList"/>
    <dgm:cxn modelId="{2A58F7A9-37AE-43CF-8B60-6DFE5AD1218C}" type="presOf" srcId="{52F8EA59-38A9-4597-9CB1-9085617958A7}" destId="{DE143B0F-47E2-4F70-8712-00AF7193EA67}" srcOrd="0" destOrd="0" presId="urn:microsoft.com/office/officeart/2008/layout/LinedList"/>
    <dgm:cxn modelId="{8533A3E3-DA4E-4324-89E3-45D9D6546A48}" srcId="{93AD84A0-7ABD-4027-B7FF-A2C4BDE5C821}" destId="{9B4FDCA8-CD3B-43F3-B32C-A1D4CEBAEE0E}" srcOrd="4" destOrd="0" parTransId="{F827A532-83E6-4E58-B8B7-7B4ECD5D6FE2}" sibTransId="{AB530609-2498-49D8-836B-6BA646BF9C99}"/>
    <dgm:cxn modelId="{AA28D6F8-7248-4113-9B55-28825E27555E}" type="presOf" srcId="{05BA8B3E-AAA1-4560-AC0E-6B323CBA78FC}" destId="{E9633881-FA36-4AA0-BE4A-17ECE33B0C0F}" srcOrd="0" destOrd="0" presId="urn:microsoft.com/office/officeart/2008/layout/LinedList"/>
    <dgm:cxn modelId="{735138FC-6C5F-4286-9C0C-E19D080AA769}" type="presOf" srcId="{4FC4D370-E96B-4249-A339-2F142092E507}" destId="{D4768F6A-2BE1-4FB0-BDDF-02926D4976CE}" srcOrd="0" destOrd="0" presId="urn:microsoft.com/office/officeart/2008/layout/LinedList"/>
    <dgm:cxn modelId="{8CC2AD5F-AB2A-49E6-BBB4-AE2AD4172A92}" type="presParOf" srcId="{D4768F6A-2BE1-4FB0-BDDF-02926D4976CE}" destId="{4D7943BA-9408-45F6-BE60-89806F67F3F3}" srcOrd="0" destOrd="0" presId="urn:microsoft.com/office/officeart/2008/layout/LinedList"/>
    <dgm:cxn modelId="{CED018D8-F3B4-47DA-AA9C-A3AE18D8F752}" type="presParOf" srcId="{D4768F6A-2BE1-4FB0-BDDF-02926D4976CE}" destId="{C43A5921-EBCC-4FEE-BFB6-0F9EE19C93E1}" srcOrd="1" destOrd="0" presId="urn:microsoft.com/office/officeart/2008/layout/LinedList"/>
    <dgm:cxn modelId="{BBB4BEE4-10DB-4C19-BE9F-87F014427FBE}" type="presParOf" srcId="{C43A5921-EBCC-4FEE-BFB6-0F9EE19C93E1}" destId="{78EE382E-4A00-4981-B173-D1B27A0E75BF}" srcOrd="0" destOrd="0" presId="urn:microsoft.com/office/officeart/2008/layout/LinedList"/>
    <dgm:cxn modelId="{1A53EDEF-6213-4061-B1C3-520EB9A15930}" type="presParOf" srcId="{C43A5921-EBCC-4FEE-BFB6-0F9EE19C93E1}" destId="{686B2F3A-E92D-4D2F-922C-A8E52C845DD6}" srcOrd="1" destOrd="0" presId="urn:microsoft.com/office/officeart/2008/layout/LinedList"/>
    <dgm:cxn modelId="{D763FC6A-A2B6-4CB4-9A40-357A2433EF42}" type="presParOf" srcId="{686B2F3A-E92D-4D2F-922C-A8E52C845DD6}" destId="{0310629B-6795-4867-8A94-6BCA81E8A8BA}" srcOrd="0" destOrd="0" presId="urn:microsoft.com/office/officeart/2008/layout/LinedList"/>
    <dgm:cxn modelId="{26CE9F44-65E7-4BEF-86A3-446B487886FA}" type="presParOf" srcId="{686B2F3A-E92D-4D2F-922C-A8E52C845DD6}" destId="{33DABDE9-7372-45A2-A9AE-DEEC7D4DD886}" srcOrd="1" destOrd="0" presId="urn:microsoft.com/office/officeart/2008/layout/LinedList"/>
    <dgm:cxn modelId="{20810CE5-6047-47D3-8C97-9ECD70F83D73}" type="presParOf" srcId="{33DABDE9-7372-45A2-A9AE-DEEC7D4DD886}" destId="{6926DBD4-B76F-4B1C-8910-369D176C42EA}" srcOrd="0" destOrd="0" presId="urn:microsoft.com/office/officeart/2008/layout/LinedList"/>
    <dgm:cxn modelId="{4A0FA6E3-F621-4032-A53E-0CA8B945A49A}" type="presParOf" srcId="{33DABDE9-7372-45A2-A9AE-DEEC7D4DD886}" destId="{E9633881-FA36-4AA0-BE4A-17ECE33B0C0F}" srcOrd="1" destOrd="0" presId="urn:microsoft.com/office/officeart/2008/layout/LinedList"/>
    <dgm:cxn modelId="{850E2982-F59D-4AF4-8F48-300274E67FB0}" type="presParOf" srcId="{33DABDE9-7372-45A2-A9AE-DEEC7D4DD886}" destId="{0A4764A2-0135-4B51-A117-DFCD514FA2C1}" srcOrd="2" destOrd="0" presId="urn:microsoft.com/office/officeart/2008/layout/LinedList"/>
    <dgm:cxn modelId="{5A0C8D27-5B99-4DBE-9073-BD19B978CBB2}" type="presParOf" srcId="{686B2F3A-E92D-4D2F-922C-A8E52C845DD6}" destId="{21FC5C4B-3BC4-40BE-B575-77CCBBA30C08}" srcOrd="2" destOrd="0" presId="urn:microsoft.com/office/officeart/2008/layout/LinedList"/>
    <dgm:cxn modelId="{D09A2E8D-5423-4E68-844E-ECBE137317D0}" type="presParOf" srcId="{686B2F3A-E92D-4D2F-922C-A8E52C845DD6}" destId="{CE1BE821-C038-4352-AFBD-85B5856497CD}" srcOrd="3" destOrd="0" presId="urn:microsoft.com/office/officeart/2008/layout/LinedList"/>
    <dgm:cxn modelId="{89232C03-09C0-4217-B16A-8EB79835AFE7}" type="presParOf" srcId="{686B2F3A-E92D-4D2F-922C-A8E52C845DD6}" destId="{72B147E9-F691-4197-9A8C-F9007E93CB1D}" srcOrd="4" destOrd="0" presId="urn:microsoft.com/office/officeart/2008/layout/LinedList"/>
    <dgm:cxn modelId="{D768D144-0181-4F5B-AEC2-099D53597FED}" type="presParOf" srcId="{72B147E9-F691-4197-9A8C-F9007E93CB1D}" destId="{7CC9C03D-4B19-45EA-A651-741B16C44F89}" srcOrd="0" destOrd="0" presId="urn:microsoft.com/office/officeart/2008/layout/LinedList"/>
    <dgm:cxn modelId="{4BC9375B-3EA5-4DA1-81E2-B966A214E59B}" type="presParOf" srcId="{72B147E9-F691-4197-9A8C-F9007E93CB1D}" destId="{5B99CD14-5BB5-407E-AED6-29BE0D40F6DC}" srcOrd="1" destOrd="0" presId="urn:microsoft.com/office/officeart/2008/layout/LinedList"/>
    <dgm:cxn modelId="{DD80CD3F-7F10-4330-B77D-1EDB82495072}" type="presParOf" srcId="{72B147E9-F691-4197-9A8C-F9007E93CB1D}" destId="{E9220228-9E8E-4CB7-B65F-968087A5075A}" srcOrd="2" destOrd="0" presId="urn:microsoft.com/office/officeart/2008/layout/LinedList"/>
    <dgm:cxn modelId="{67CA003B-C652-43F8-9BEB-5691F6D453D0}" type="presParOf" srcId="{686B2F3A-E92D-4D2F-922C-A8E52C845DD6}" destId="{849FFF44-9720-479E-ADCA-61A53DE1EB63}" srcOrd="5" destOrd="0" presId="urn:microsoft.com/office/officeart/2008/layout/LinedList"/>
    <dgm:cxn modelId="{6182AA94-B975-4913-88DA-821752FA018C}" type="presParOf" srcId="{686B2F3A-E92D-4D2F-922C-A8E52C845DD6}" destId="{3858741C-EFCA-413A-A698-24EB68016652}" srcOrd="6" destOrd="0" presId="urn:microsoft.com/office/officeart/2008/layout/LinedList"/>
    <dgm:cxn modelId="{93CF02AE-F04F-4981-9244-DD4160746820}" type="presParOf" srcId="{686B2F3A-E92D-4D2F-922C-A8E52C845DD6}" destId="{56E0051E-9CFD-415E-9BC1-E6DCED7B578F}" srcOrd="7" destOrd="0" presId="urn:microsoft.com/office/officeart/2008/layout/LinedList"/>
    <dgm:cxn modelId="{5DAE9FB9-548A-4DFE-9617-C00C20E0098B}" type="presParOf" srcId="{56E0051E-9CFD-415E-9BC1-E6DCED7B578F}" destId="{FAA4EC97-A597-4188-9228-099435D6956A}" srcOrd="0" destOrd="0" presId="urn:microsoft.com/office/officeart/2008/layout/LinedList"/>
    <dgm:cxn modelId="{E1CCF07D-4FF2-4482-9163-1D255C7DE58D}" type="presParOf" srcId="{56E0051E-9CFD-415E-9BC1-E6DCED7B578F}" destId="{DE143B0F-47E2-4F70-8712-00AF7193EA67}" srcOrd="1" destOrd="0" presId="urn:microsoft.com/office/officeart/2008/layout/LinedList"/>
    <dgm:cxn modelId="{BCFBC91F-B81B-4D0C-87BF-780479A53159}" type="presParOf" srcId="{56E0051E-9CFD-415E-9BC1-E6DCED7B578F}" destId="{13901CCF-F6F4-4BE0-AAD6-0EA8897DBF8A}" srcOrd="2" destOrd="0" presId="urn:microsoft.com/office/officeart/2008/layout/LinedList"/>
    <dgm:cxn modelId="{22071106-25BC-4B8B-84C6-7C32A78C5B31}" type="presParOf" srcId="{686B2F3A-E92D-4D2F-922C-A8E52C845DD6}" destId="{17BAD369-3CA2-4062-820B-FB92187D2361}" srcOrd="8" destOrd="0" presId="urn:microsoft.com/office/officeart/2008/layout/LinedList"/>
    <dgm:cxn modelId="{77142FA9-5AF9-457A-994D-8E55F9B4CD95}" type="presParOf" srcId="{686B2F3A-E92D-4D2F-922C-A8E52C845DD6}" destId="{D903F665-6C38-4F7B-AB23-65D85BA94B87}" srcOrd="9" destOrd="0" presId="urn:microsoft.com/office/officeart/2008/layout/LinedList"/>
    <dgm:cxn modelId="{396709C9-776C-4B83-80F8-493E472B0236}" type="presParOf" srcId="{686B2F3A-E92D-4D2F-922C-A8E52C845DD6}" destId="{23B98741-7C69-4357-A904-D2B77D87E610}" srcOrd="10" destOrd="0" presId="urn:microsoft.com/office/officeart/2008/layout/LinedList"/>
    <dgm:cxn modelId="{09336444-708D-4AA9-8DB6-71F055EC7330}" type="presParOf" srcId="{23B98741-7C69-4357-A904-D2B77D87E610}" destId="{0248266B-6221-4165-B1C7-578BE9DAE568}" srcOrd="0" destOrd="0" presId="urn:microsoft.com/office/officeart/2008/layout/LinedList"/>
    <dgm:cxn modelId="{593F2A9D-FA06-4BB8-8B39-91ADEBB91E37}" type="presParOf" srcId="{23B98741-7C69-4357-A904-D2B77D87E610}" destId="{03E102CB-8D7A-4381-9D34-6C74500A445B}" srcOrd="1" destOrd="0" presId="urn:microsoft.com/office/officeart/2008/layout/LinedList"/>
    <dgm:cxn modelId="{3133C3A4-FBD9-4061-B916-C4FF75B914E3}" type="presParOf" srcId="{23B98741-7C69-4357-A904-D2B77D87E610}" destId="{F0212D16-4C34-424A-A0AB-72CF2C6FFDBF}" srcOrd="2" destOrd="0" presId="urn:microsoft.com/office/officeart/2008/layout/LinedList"/>
    <dgm:cxn modelId="{28C14DB1-5D9C-4497-BF51-7E5A810660B7}" type="presParOf" srcId="{686B2F3A-E92D-4D2F-922C-A8E52C845DD6}" destId="{351C5A89-0714-444E-B281-A42F95F88110}" srcOrd="11" destOrd="0" presId="urn:microsoft.com/office/officeart/2008/layout/LinedList"/>
    <dgm:cxn modelId="{F87CDF1C-1267-4ACD-B91E-FD9E6CBD5533}" type="presParOf" srcId="{686B2F3A-E92D-4D2F-922C-A8E52C845DD6}" destId="{77511535-B86D-4086-B502-4BCE608D0DEA}" srcOrd="12" destOrd="0" presId="urn:microsoft.com/office/officeart/2008/layout/LinedList"/>
    <dgm:cxn modelId="{D4FE3ED1-FA09-4E58-86F0-292AA377AACD}" type="presParOf" srcId="{686B2F3A-E92D-4D2F-922C-A8E52C845DD6}" destId="{C3CEA83F-EEE2-4969-8D3A-F573BD607752}" srcOrd="13" destOrd="0" presId="urn:microsoft.com/office/officeart/2008/layout/LinedList"/>
    <dgm:cxn modelId="{1263BB08-C426-4DC6-9E56-DA23F13C11DC}" type="presParOf" srcId="{C3CEA83F-EEE2-4969-8D3A-F573BD607752}" destId="{8E4DD2B7-AE7B-4782-9F43-D0EDB3B5823E}" srcOrd="0" destOrd="0" presId="urn:microsoft.com/office/officeart/2008/layout/LinedList"/>
    <dgm:cxn modelId="{5BB99268-0429-417C-8253-41684ACE83B9}" type="presParOf" srcId="{C3CEA83F-EEE2-4969-8D3A-F573BD607752}" destId="{885F1BF4-BF19-42EA-BD30-79E936677A15}" srcOrd="1" destOrd="0" presId="urn:microsoft.com/office/officeart/2008/layout/LinedList"/>
    <dgm:cxn modelId="{75A7586F-7118-4092-9C36-950E86AE23B6}" type="presParOf" srcId="{C3CEA83F-EEE2-4969-8D3A-F573BD607752}" destId="{C6A3AE81-7B70-4EDC-9C4F-6305EF3D20C2}" srcOrd="2" destOrd="0" presId="urn:microsoft.com/office/officeart/2008/layout/LinedList"/>
    <dgm:cxn modelId="{FC2F2E95-455D-483A-A770-903292CA14EC}" type="presParOf" srcId="{686B2F3A-E92D-4D2F-922C-A8E52C845DD6}" destId="{121CFC1D-BDAD-45F5-A2F8-56432FA39137}" srcOrd="14" destOrd="0" presId="urn:microsoft.com/office/officeart/2008/layout/LinedList"/>
    <dgm:cxn modelId="{2F81B8A1-2DBD-465E-AEA7-8A2240B60743}" type="presParOf" srcId="{686B2F3A-E92D-4D2F-922C-A8E52C845DD6}" destId="{40318DFC-D30D-437D-8F45-1322DD59A333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7943BA-9408-45F6-BE60-89806F67F3F3}">
      <dsp:nvSpPr>
        <dsp:cNvPr id="0" name=""/>
        <dsp:cNvSpPr/>
      </dsp:nvSpPr>
      <dsp:spPr>
        <a:xfrm>
          <a:off x="0" y="0"/>
          <a:ext cx="8275383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8EE382E-4A00-4981-B173-D1B27A0E75BF}">
      <dsp:nvSpPr>
        <dsp:cNvPr id="0" name=""/>
        <dsp:cNvSpPr/>
      </dsp:nvSpPr>
      <dsp:spPr>
        <a:xfrm>
          <a:off x="0" y="0"/>
          <a:ext cx="1655076" cy="3326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i="0" kern="1200" dirty="0"/>
            <a:t>Parameters</a:t>
          </a:r>
        </a:p>
      </dsp:txBody>
      <dsp:txXfrm>
        <a:off x="0" y="0"/>
        <a:ext cx="1655076" cy="3326309"/>
      </dsp:txXfrm>
    </dsp:sp>
    <dsp:sp modelId="{E9633881-FA36-4AA0-BE4A-17ECE33B0C0F}">
      <dsp:nvSpPr>
        <dsp:cNvPr id="0" name=""/>
        <dsp:cNvSpPr/>
      </dsp:nvSpPr>
      <dsp:spPr>
        <a:xfrm>
          <a:off x="1779207" y="31346"/>
          <a:ext cx="6496175" cy="6269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Location</a:t>
          </a:r>
        </a:p>
      </dsp:txBody>
      <dsp:txXfrm>
        <a:off x="1779207" y="31346"/>
        <a:ext cx="6496175" cy="626931"/>
      </dsp:txXfrm>
    </dsp:sp>
    <dsp:sp modelId="{21FC5C4B-3BC4-40BE-B575-77CCBBA30C08}">
      <dsp:nvSpPr>
        <dsp:cNvPr id="0" name=""/>
        <dsp:cNvSpPr/>
      </dsp:nvSpPr>
      <dsp:spPr>
        <a:xfrm>
          <a:off x="1655076" y="658277"/>
          <a:ext cx="6620306" cy="0"/>
        </a:xfrm>
        <a:prstGeom prst="line">
          <a:avLst/>
        </a:prstGeom>
        <a:noFill/>
        <a:ln w="635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5B99CD14-5BB5-407E-AED6-29BE0D40F6DC}">
      <dsp:nvSpPr>
        <dsp:cNvPr id="0" name=""/>
        <dsp:cNvSpPr/>
      </dsp:nvSpPr>
      <dsp:spPr>
        <a:xfrm>
          <a:off x="1779207" y="689624"/>
          <a:ext cx="6496175" cy="6269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Accelerator Type</a:t>
          </a:r>
        </a:p>
      </dsp:txBody>
      <dsp:txXfrm>
        <a:off x="1779207" y="689624"/>
        <a:ext cx="6496175" cy="626931"/>
      </dsp:txXfrm>
    </dsp:sp>
    <dsp:sp modelId="{849FFF44-9720-479E-ADCA-61A53DE1EB63}">
      <dsp:nvSpPr>
        <dsp:cNvPr id="0" name=""/>
        <dsp:cNvSpPr/>
      </dsp:nvSpPr>
      <dsp:spPr>
        <a:xfrm>
          <a:off x="1655076" y="1316555"/>
          <a:ext cx="6620306" cy="0"/>
        </a:xfrm>
        <a:prstGeom prst="line">
          <a:avLst/>
        </a:prstGeom>
        <a:noFill/>
        <a:ln w="635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DE143B0F-47E2-4F70-8712-00AF7193EA67}">
      <dsp:nvSpPr>
        <dsp:cNvPr id="0" name=""/>
        <dsp:cNvSpPr/>
      </dsp:nvSpPr>
      <dsp:spPr>
        <a:xfrm>
          <a:off x="1779207" y="1347902"/>
          <a:ext cx="6496175" cy="6269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Environmental Impact</a:t>
          </a:r>
        </a:p>
      </dsp:txBody>
      <dsp:txXfrm>
        <a:off x="1779207" y="1347902"/>
        <a:ext cx="6496175" cy="626931"/>
      </dsp:txXfrm>
    </dsp:sp>
    <dsp:sp modelId="{17BAD369-3CA2-4062-820B-FB92187D2361}">
      <dsp:nvSpPr>
        <dsp:cNvPr id="0" name=""/>
        <dsp:cNvSpPr/>
      </dsp:nvSpPr>
      <dsp:spPr>
        <a:xfrm>
          <a:off x="1655076" y="1974833"/>
          <a:ext cx="6620306" cy="0"/>
        </a:xfrm>
        <a:prstGeom prst="line">
          <a:avLst/>
        </a:prstGeom>
        <a:noFill/>
        <a:ln w="635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03E102CB-8D7A-4381-9D34-6C74500A445B}">
      <dsp:nvSpPr>
        <dsp:cNvPr id="0" name=""/>
        <dsp:cNvSpPr/>
      </dsp:nvSpPr>
      <dsp:spPr>
        <a:xfrm>
          <a:off x="1779207" y="2006180"/>
          <a:ext cx="6496175" cy="6269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International collaboration</a:t>
          </a:r>
        </a:p>
      </dsp:txBody>
      <dsp:txXfrm>
        <a:off x="1779207" y="2006180"/>
        <a:ext cx="6496175" cy="626931"/>
      </dsp:txXfrm>
    </dsp:sp>
    <dsp:sp modelId="{351C5A89-0714-444E-B281-A42F95F88110}">
      <dsp:nvSpPr>
        <dsp:cNvPr id="0" name=""/>
        <dsp:cNvSpPr/>
      </dsp:nvSpPr>
      <dsp:spPr>
        <a:xfrm>
          <a:off x="1655076" y="2633111"/>
          <a:ext cx="6620306" cy="0"/>
        </a:xfrm>
        <a:prstGeom prst="line">
          <a:avLst/>
        </a:prstGeom>
        <a:noFill/>
        <a:ln w="635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885F1BF4-BF19-42EA-BD30-79E936677A15}">
      <dsp:nvSpPr>
        <dsp:cNvPr id="0" name=""/>
        <dsp:cNvSpPr/>
      </dsp:nvSpPr>
      <dsp:spPr>
        <a:xfrm>
          <a:off x="1779207" y="2664457"/>
          <a:ext cx="6496175" cy="6269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Research goals </a:t>
          </a:r>
        </a:p>
      </dsp:txBody>
      <dsp:txXfrm>
        <a:off x="1779207" y="2664457"/>
        <a:ext cx="6496175" cy="626931"/>
      </dsp:txXfrm>
    </dsp:sp>
    <dsp:sp modelId="{121CFC1D-BDAD-45F5-A2F8-56432FA39137}">
      <dsp:nvSpPr>
        <dsp:cNvPr id="0" name=""/>
        <dsp:cNvSpPr/>
      </dsp:nvSpPr>
      <dsp:spPr>
        <a:xfrm>
          <a:off x="1655076" y="3291389"/>
          <a:ext cx="6620306" cy="0"/>
        </a:xfrm>
        <a:prstGeom prst="line">
          <a:avLst/>
        </a:prstGeom>
        <a:noFill/>
        <a:ln w="635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1122363"/>
            <a:ext cx="10072922" cy="197834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3509963"/>
            <a:ext cx="10072922" cy="1747837"/>
          </a:xfrm>
        </p:spPr>
        <p:txBody>
          <a:bodyPr>
            <a:normAutofit/>
          </a:bodyPr>
          <a:lstStyle>
            <a:lvl1pPr marL="0" indent="0" algn="l">
              <a:buNone/>
              <a:defRPr sz="2000" i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24C6359-9BB8-4148-8114-537E698DA205}" type="datetime1">
              <a:rPr lang="en-US" smtClean="0"/>
              <a:t>11/3/2023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352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1B01909-73B8-4486-A749-C643B1D7E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5E279D86-4533-45F1-B0AA-D237399A5ED5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764FD722-CB31-4326-ADD8-CBA52FD1FF5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24E4BCEC-8B0A-444E-8509-1B3BB0449E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9DB36622-1DC7-4B17-8984-588BA8999FF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51B97AF0-1974-42B9-B5FC-A332C52E827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5A298AD-BE5D-4BE1-8CDF-DBFB42D63FE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3332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9BD0-10DB-43E7-8F22-40B3D51B8FC3}" type="datetime1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12EF7969-DB38-4989-A65C-9D190A245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33456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2145BE25-C437-45FE-A3D3-BBAAF108CC9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4A9D0FA0-682C-4076-B779-D865AEEFC66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B60163C-1A2D-4F00-BC61-8A3C11E2D2BE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3FF8D873-9CF9-4A0A-A7B8-875C0B8233D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2B645470-F624-4417-A8A4-FC242E43C9DB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ECC7EFEF-6B2A-4210-9275-0077ACF2827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8673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74374" y="787067"/>
            <a:ext cx="2628900" cy="53898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5719" y="787067"/>
            <a:ext cx="7039402" cy="53898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C79C-F566-427A-93F6-434A4E613134}" type="datetime1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88F505F-2957-41FC-9AAA-962853A67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5400000">
            <a:off x="7283627" y="125032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091A36EB-8545-4EFE-B619-165D36D644D1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8D075D29-6706-486B-A55A-13866882BA88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FAE751A-10F0-48F2-BBC3-D2FE499B34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52289CAF-683C-4BCC-8AA5-95A3BF799B0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BC8403A-C46F-4DA1-A015-00A80215F289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A797D957-3A2C-42DF-B73E-CBB47BE036B7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43871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/>
          <a:p>
            <a:fld id="{9376191F-481E-48E9-BB9A-369A67A7362D}" type="datetime1">
              <a:rPr lang="en-US" smtClean="0"/>
              <a:t>11/3/2023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AC552FEA-472E-4E74-B31D-531852C19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059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41DF3078-C636-4776-A616-D5BF3BC280C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0D1A27FA-1310-4BC3-A071-1566746B2FB1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99ACB9EB-84FE-4B33-9EF9-4EC7DAC25DD5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826E5EFB-0EF9-4DB8-99CB-5DD72009DB2C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86238E12-0689-4123-8B2E-E1CCFCC4C88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8538CF67-A00E-4955-A447-001BE02E771A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9169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10072922" cy="2313641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3509963"/>
            <a:ext cx="10072922" cy="25796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77DE-DD04-48CC-9C18-7BE9FF2DEB6B}" type="datetime1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37B4CDD2-E09A-418A-9131-FBDEE440A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8852E5FB-B268-4CCA-8E55-803038F7A00D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A1C9CBB3-97C0-4A35-9088-C69233F5CEE7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1610871-AEE9-46EB-9D27-BA1D9D688124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27478059-2A11-484D-A2D7-199F74778E50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0EC0886-DDB9-47F1-9414-C121C1D3F954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66A10427-DF20-4284-B215-EABA4D366E20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6310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717" y="2521885"/>
            <a:ext cx="4645152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2136" y="2521885"/>
            <a:ext cx="4611138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55ED-7101-4D18-A8AE-3B5E4CB87EA5}" type="datetime1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0CB61A83-9419-49FC-8074-2AB3D34FA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963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BCD12E57-97FB-48D8-81CC-7C37E8947CB4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E487641C-E83B-4134-88C9-1D23D5FA1836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B99AB7A6-A88C-44E1-A9DE-4126B957F88A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FF0D518-1D17-44C7-BF73-7C980481DB5B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A7A3E12-61E8-41A0-A459-15BF375FA945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9E5E4A56-9100-4D60-8A34-0FE116F41FF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5245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7"/>
            <a:ext cx="100729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521884"/>
            <a:ext cx="4845387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352" y="3366390"/>
            <a:ext cx="4845387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34025" y="2521884"/>
            <a:ext cx="4869249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34025" y="3366390"/>
            <a:ext cx="4869249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F23D-51F6-4C94-8CD5-B9ABBF67EE23}" type="datetime1">
              <a:rPr lang="en-US" smtClean="0"/>
              <a:t>11/3/2023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47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8" y="787068"/>
            <a:ext cx="1007755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702F-6367-4FD1-89A8-3744BE6BA9A2}" type="datetime1">
              <a:rPr lang="en-US" smtClean="0"/>
              <a:t>11/3/2023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aphic 78">
            <a:extLst>
              <a:ext uri="{FF2B5EF4-FFF2-40B4-BE49-F238E27FC236}">
                <a16:creationId xmlns:a16="http://schemas.microsoft.com/office/drawing/2014/main" id="{AC45ECC6-E29C-40EF-A7C9-5A17DAFD4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5233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7" name="Graphic 78">
              <a:extLst>
                <a:ext uri="{FF2B5EF4-FFF2-40B4-BE49-F238E27FC236}">
                  <a16:creationId xmlns:a16="http://schemas.microsoft.com/office/drawing/2014/main" id="{8DA0D497-8E8F-426A-8172-894BE03F70F6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aphic 78">
              <a:extLst>
                <a:ext uri="{FF2B5EF4-FFF2-40B4-BE49-F238E27FC236}">
                  <a16:creationId xmlns:a16="http://schemas.microsoft.com/office/drawing/2014/main" id="{8C0459EF-3B70-4083-8845-3A9AF847E805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9" name="Graphic 78">
                <a:extLst>
                  <a:ext uri="{FF2B5EF4-FFF2-40B4-BE49-F238E27FC236}">
                    <a16:creationId xmlns:a16="http://schemas.microsoft.com/office/drawing/2014/main" id="{53BF2B58-70F8-4288-85AB-CBDA723CDFCC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569E551-A5A0-4A8F-B999-3A6D104814A2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0FB69EB5-D9AC-46E7-934E-32999C39B2E6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6EABC49A-B4ED-44E4-ADB7-E432734A7C9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6698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99BD-4B4F-4460-B452-0E8146ACCF8F}" type="datetime1">
              <a:rPr lang="en-US" smtClean="0"/>
              <a:t>11/3/2023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4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4315386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420086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4315386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D34C-1867-42A9-AC54-D15ADD8A65E7}" type="datetime1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839DB371-B90D-44CB-A4AF-C7BDBFD0A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0C845011-2FC2-40F7-B0C6-49CBBA72B9C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2BC78B8-5139-436F-AD47-3CC03903FDD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F9DC17BA-1278-45C9-B1BF-B9F1518E1F29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9637B9F-CC26-4669-81F0-A942B4F72D61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2BB8F115-0030-47B4-BAF4-C15D1EA27B11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662F9949-4F1A-4708-824B-E876E9BEDA1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2453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3932237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4200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33E9-A654-4C17-8C3C-DDCAC83D6EBF}" type="datetime1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7627CBC2-9DC2-4EE8-A2D5-849E30F22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9FB4AEFC-63AB-4831-8EC1-E8145604D8D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11E1337-D5DA-408D-91F3-A6A35FCDD0B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1E473FA4-FD80-4D04-AAC5-63B9A4D80778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FCB457B9-48DE-4921-8C3F-996598075B1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53C9DB95-9A61-4553-8D82-D2BE26FCBC6E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0EAE371F-24C9-4738-834F-FAF5A5C9ACE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3706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5959F4-53DA-47FF-BC24-1E5B75C69876}"/>
              </a:ext>
            </a:extLst>
          </p:cNvPr>
          <p:cNvSpPr/>
          <p:nvPr/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7CF83E8-F6F0-41E3-B580-7412A04DDFB5}"/>
              </a:ext>
            </a:extLst>
          </p:cNvPr>
          <p:cNvGrpSpPr/>
          <p:nvPr/>
        </p:nvGrpSpPr>
        <p:grpSpPr>
          <a:xfrm>
            <a:off x="10776050" y="5204030"/>
            <a:ext cx="886141" cy="802497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</a:extLst>
            </p:cNvPr>
            <p:cNvSpPr/>
            <p:nvPr/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</a:extLst>
            </p:cNvPr>
            <p:cNvSpPr/>
            <p:nvPr/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</a:extLst>
            </p:cNvPr>
            <p:cNvSpPr/>
            <p:nvPr/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4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</a:extLst>
            </p:cNvPr>
            <p:cNvSpPr/>
            <p:nvPr/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</a:extLst>
            </p:cNvPr>
            <p:cNvSpPr/>
            <p:nvPr/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</a:extLst>
            </p:cNvPr>
            <p:cNvSpPr/>
            <p:nvPr/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</a:extLst>
            </p:cNvPr>
            <p:cNvSpPr/>
            <p:nvPr/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9226104-0061-4319-8237-9C001BF85D49}"/>
              </a:ext>
            </a:extLst>
          </p:cNvPr>
          <p:cNvSpPr/>
          <p:nvPr/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1007755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717" y="2521885"/>
            <a:ext cx="10077557" cy="3549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5718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69D389-4C4C-4FD7-9E6B-9F44477F0EB8}" type="datetime1">
              <a:rPr lang="en-US" smtClean="0"/>
              <a:t>11/3/2023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18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55367" y="6356350"/>
            <a:ext cx="529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A5D0B0D3-D735-4619-AA45-B57B791E1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32" name="Picture 31" descr="A blue and white background with white dots&#10;&#10;Description automatically generated">
            <a:extLst>
              <a:ext uri="{FF2B5EF4-FFF2-40B4-BE49-F238E27FC236}">
                <a16:creationId xmlns:a16="http://schemas.microsoft.com/office/drawing/2014/main" id="{3DA5CD3A-700A-9EE7-3F2B-98571AFD35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r="-1" b="24980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883304B-8C85-307F-ACBB-6D409C6076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9238" y="1145080"/>
            <a:ext cx="9090476" cy="2179601"/>
          </a:xfrm>
        </p:spPr>
        <p:txBody>
          <a:bodyPr anchor="b"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ACCELERATION COMPLEX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F0612C-7F40-DBC3-D901-C463A6E25D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99029" y="3774105"/>
            <a:ext cx="6190895" cy="1633040"/>
          </a:xfrm>
        </p:spPr>
        <p:txBody>
          <a:bodyPr anchor="t">
            <a:normAutofit/>
          </a:bodyPr>
          <a:lstStyle/>
          <a:p>
            <a:pPr algn="ctr"/>
            <a:r>
              <a:rPr lang="en-US" sz="2400" b="1" dirty="0">
                <a:solidFill>
                  <a:srgbClr val="FFFFFF"/>
                </a:solidFill>
              </a:rPr>
              <a:t>NICA</a:t>
            </a:r>
            <a:r>
              <a:rPr lang="en-US" b="1" dirty="0">
                <a:solidFill>
                  <a:srgbClr val="FFFFFF"/>
                </a:solidFill>
              </a:rPr>
              <a:t> </a:t>
            </a: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VS</a:t>
            </a:r>
            <a:r>
              <a:rPr lang="en-US" b="1" dirty="0">
                <a:solidFill>
                  <a:srgbClr val="FFFFFF"/>
                </a:solidFill>
              </a:rPr>
              <a:t> </a:t>
            </a:r>
            <a:r>
              <a:rPr lang="en-US" sz="2400" b="1" dirty="0">
                <a:solidFill>
                  <a:srgbClr val="FFFFFF"/>
                </a:solidFill>
              </a:rPr>
              <a:t>LHC</a:t>
            </a:r>
            <a:r>
              <a:rPr lang="en-US" b="1" dirty="0">
                <a:solidFill>
                  <a:srgbClr val="FFFFFF"/>
                </a:solidFill>
              </a:rPr>
              <a:t> </a:t>
            </a:r>
          </a:p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CF7F2079-504C-499A-A644-58F4DDC764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0491506" y="-615180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aphic 78">
            <a:extLst>
              <a:ext uri="{FF2B5EF4-FFF2-40B4-BE49-F238E27FC236}">
                <a16:creationId xmlns:a16="http://schemas.microsoft.com/office/drawing/2014/main" id="{DBBA0A0D-8F6A-400A-9E49-8C008E2C7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08356" y="3533292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35" name="Graphic 78">
              <a:extLst>
                <a:ext uri="{FF2B5EF4-FFF2-40B4-BE49-F238E27FC236}">
                  <a16:creationId xmlns:a16="http://schemas.microsoft.com/office/drawing/2014/main" id="{A5DD701E-4BC9-48E3-AF4F-013B52D63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aphic 78">
              <a:extLst>
                <a:ext uri="{FF2B5EF4-FFF2-40B4-BE49-F238E27FC236}">
                  <a16:creationId xmlns:a16="http://schemas.microsoft.com/office/drawing/2014/main" id="{FB658B62-664D-4B3B-BBDA-235666290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37" name="Graphic 78">
                <a:extLst>
                  <a:ext uri="{FF2B5EF4-FFF2-40B4-BE49-F238E27FC236}">
                    <a16:creationId xmlns:a16="http://schemas.microsoft.com/office/drawing/2014/main" id="{B11F9D25-67B1-4BDB-A290-97B93A19DF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Graphic 78">
                <a:extLst>
                  <a:ext uri="{FF2B5EF4-FFF2-40B4-BE49-F238E27FC236}">
                    <a16:creationId xmlns:a16="http://schemas.microsoft.com/office/drawing/2014/main" id="{B9D5C40A-1B1B-4C25-9707-E8F1CF6EEC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Graphic 78">
                <a:extLst>
                  <a:ext uri="{FF2B5EF4-FFF2-40B4-BE49-F238E27FC236}">
                    <a16:creationId xmlns:a16="http://schemas.microsoft.com/office/drawing/2014/main" id="{2DD0C1D6-FF64-45AB-8775-83AB3C470B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Graphic 78">
                <a:extLst>
                  <a:ext uri="{FF2B5EF4-FFF2-40B4-BE49-F238E27FC236}">
                    <a16:creationId xmlns:a16="http://schemas.microsoft.com/office/drawing/2014/main" id="{15AFBB84-8485-4329-89FC-04663D985B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3D505D40-32E9-4C48-81F8-AD80433BE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516668"/>
            <a:ext cx="4187283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507BF36-B92B-4CAC-BCA7-8364B51E1F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969850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2276237E-3A6D-452F-879C-FB8C77A18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8BC9243-F4BF-48A7-89AE-DFA5B37DE6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5DE414EC-F3DF-412E-9B22-5328DAA99C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7" name="Graphic 12">
              <a:extLst>
                <a:ext uri="{FF2B5EF4-FFF2-40B4-BE49-F238E27FC236}">
                  <a16:creationId xmlns:a16="http://schemas.microsoft.com/office/drawing/2014/main" id="{039C06B1-FDEA-47B1-8222-7D622CD72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15">
              <a:extLst>
                <a:ext uri="{FF2B5EF4-FFF2-40B4-BE49-F238E27FC236}">
                  <a16:creationId xmlns:a16="http://schemas.microsoft.com/office/drawing/2014/main" id="{B834C8C1-9BD1-4635-8E5B-65815F901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15">
              <a:extLst>
                <a:ext uri="{FF2B5EF4-FFF2-40B4-BE49-F238E27FC236}">
                  <a16:creationId xmlns:a16="http://schemas.microsoft.com/office/drawing/2014/main" id="{2963D456-B3F4-4EDC-827E-645741F64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3A58845-EFFB-4806-BC6D-47418C15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68452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B9BF9-A077-F64F-1994-C42FE286E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460" y="2473377"/>
            <a:ext cx="10077557" cy="373246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Environment</a:t>
            </a:r>
            <a:endParaRPr lang="ar-EG" sz="2400" b="1" i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Rooms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Organizational Structure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Exploitation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Associated Standards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F2146F5-87BE-8B2A-D02E-8387AF5C49A5}"/>
              </a:ext>
            </a:extLst>
          </p:cNvPr>
          <p:cNvSpPr txBox="1">
            <a:spLocks/>
          </p:cNvSpPr>
          <p:nvPr/>
        </p:nvSpPr>
        <p:spPr>
          <a:xfrm>
            <a:off x="517460" y="1678897"/>
            <a:ext cx="4054540" cy="6145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Comparisons</a:t>
            </a:r>
          </a:p>
        </p:txBody>
      </p:sp>
    </p:spTree>
    <p:extLst>
      <p:ext uri="{BB962C8B-B14F-4D97-AF65-F5344CB8AC3E}">
        <p14:creationId xmlns:p14="http://schemas.microsoft.com/office/powerpoint/2010/main" val="2041158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1FA4D7-91DF-5C55-45B6-96FD59963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11" y="1714721"/>
            <a:ext cx="4541212" cy="1389895"/>
          </a:xfrm>
        </p:spPr>
        <p:txBody>
          <a:bodyPr>
            <a:normAutofit/>
          </a:bodyPr>
          <a:lstStyle/>
          <a:p>
            <a:r>
              <a:rPr lang="en-US" sz="32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Environment</a:t>
            </a:r>
            <a:endParaRPr lang="ar-EG" sz="32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5ADB3F7-39F7-A166-6C77-793DFEBB1DC3}"/>
              </a:ext>
            </a:extLst>
          </p:cNvPr>
          <p:cNvSpPr txBox="1">
            <a:spLocks/>
          </p:cNvSpPr>
          <p:nvPr/>
        </p:nvSpPr>
        <p:spPr>
          <a:xfrm>
            <a:off x="450510" y="2409668"/>
            <a:ext cx="7569227" cy="2597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Comparable Parameters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ar-EG" sz="2400" b="1" i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0154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140EB-CE38-FCF8-F9A6-E34884BB3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LHC  VS NICA</a:t>
            </a:r>
            <a:br>
              <a:rPr lang="en-US" dirty="0"/>
            </a:br>
            <a:r>
              <a:rPr lang="en-US" dirty="0"/>
              <a:t>Standards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615FB99-C5B3-B9ED-8AC6-1F4844ACCE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088" y="2229957"/>
            <a:ext cx="4845387" cy="780439"/>
          </a:xfrm>
        </p:spPr>
        <p:txBody>
          <a:bodyPr/>
          <a:lstStyle/>
          <a:p>
            <a:pPr algn="ctr"/>
            <a:r>
              <a:rPr lang="en-US" b="1" dirty="0"/>
              <a:t>LHC</a:t>
            </a:r>
            <a:r>
              <a:rPr lang="en-US" dirty="0"/>
              <a:t> Access system divided into: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17E17-1FB9-DF66-517A-9B6915E4D88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numCol="2">
            <a:normAutofit fontScale="92500"/>
          </a:bodyPr>
          <a:lstStyle/>
          <a:p>
            <a:endParaRPr lang="en-US" dirty="0"/>
          </a:p>
          <a:p>
            <a:r>
              <a:rPr lang="en-US" sz="1800" dirty="0"/>
              <a:t>LHC Access Control System (LACS)</a:t>
            </a:r>
          </a:p>
          <a:p>
            <a:pPr lvl="2"/>
            <a:r>
              <a:rPr lang="en-US" sz="1800" dirty="0"/>
              <a:t>(based on the Siemens 400FH series failsafe</a:t>
            </a:r>
          </a:p>
          <a:p>
            <a:pPr lvl="2"/>
            <a:r>
              <a:rPr lang="en-US" sz="1800" dirty="0"/>
              <a:t>Programmable Logic Controllers.)</a:t>
            </a:r>
          </a:p>
          <a:p>
            <a:pPr>
              <a:lnSpc>
                <a:spcPct val="100000"/>
              </a:lnSpc>
            </a:pPr>
            <a:endParaRPr lang="en-US" sz="1800" dirty="0"/>
          </a:p>
          <a:p>
            <a:pPr>
              <a:lnSpc>
                <a:spcPct val="100000"/>
              </a:lnSpc>
            </a:pPr>
            <a:r>
              <a:rPr lang="en-US" sz="1800" dirty="0"/>
              <a:t>LHC Access Safety System (LASS)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    (Evolynx software was modified to suit the specific requirements of the LHC access control.)                                                                                                       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38298918-98CD-1CC5-F3C7-301D04F954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34025" y="2179467"/>
            <a:ext cx="4869249" cy="780439"/>
          </a:xfrm>
        </p:spPr>
        <p:txBody>
          <a:bodyPr/>
          <a:lstStyle/>
          <a:p>
            <a:pPr algn="ctr"/>
            <a:r>
              <a:rPr lang="en-US" b="1" dirty="0"/>
              <a:t>NICA </a:t>
            </a:r>
            <a:r>
              <a:rPr lang="en-US" dirty="0"/>
              <a:t>Access system divided into:</a:t>
            </a:r>
          </a:p>
          <a:p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329D98E-11FE-52F1-368A-10296374A87E}"/>
              </a:ext>
            </a:extLst>
          </p:cNvPr>
          <p:cNvCxnSpPr>
            <a:cxnSpLocks/>
          </p:cNvCxnSpPr>
          <p:nvPr/>
        </p:nvCxnSpPr>
        <p:spPr>
          <a:xfrm flipH="1">
            <a:off x="1092323" y="2648381"/>
            <a:ext cx="1437831" cy="896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DF62741-510F-BA6D-1826-5A1ECBB38356}"/>
              </a:ext>
            </a:extLst>
          </p:cNvPr>
          <p:cNvCxnSpPr>
            <a:cxnSpLocks/>
          </p:cNvCxnSpPr>
          <p:nvPr/>
        </p:nvCxnSpPr>
        <p:spPr>
          <a:xfrm>
            <a:off x="3235297" y="2646714"/>
            <a:ext cx="1319720" cy="896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F7BAFD4-3E6B-D936-526C-54239BD4A5A1}"/>
              </a:ext>
            </a:extLst>
          </p:cNvPr>
          <p:cNvCxnSpPr>
            <a:cxnSpLocks/>
          </p:cNvCxnSpPr>
          <p:nvPr/>
        </p:nvCxnSpPr>
        <p:spPr>
          <a:xfrm flipH="1">
            <a:off x="6635663" y="2564431"/>
            <a:ext cx="1298675" cy="8919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5DB2981-0B64-E3AA-72A8-69FCAD2962CC}"/>
              </a:ext>
            </a:extLst>
          </p:cNvPr>
          <p:cNvCxnSpPr>
            <a:cxnSpLocks/>
          </p:cNvCxnSpPr>
          <p:nvPr/>
        </p:nvCxnSpPr>
        <p:spPr>
          <a:xfrm>
            <a:off x="8751876" y="2537825"/>
            <a:ext cx="1327306" cy="10884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AC97ECE0-6655-0C76-C669-FFF2E9D1C728}"/>
              </a:ext>
            </a:extLst>
          </p:cNvPr>
          <p:cNvSpPr txBox="1">
            <a:spLocks/>
          </p:cNvSpPr>
          <p:nvPr/>
        </p:nvSpPr>
        <p:spPr>
          <a:xfrm>
            <a:off x="6239046" y="3578482"/>
            <a:ext cx="5648153" cy="2644796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NICA Access Control System</a:t>
            </a:r>
          </a:p>
          <a:p>
            <a:pPr lvl="2"/>
            <a:r>
              <a:rPr lang="en-US" sz="1800" dirty="0"/>
              <a:t>(TANGO)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NICA Access Safety System </a:t>
            </a:r>
          </a:p>
          <a:p>
            <a:pPr>
              <a:lnSpc>
                <a:spcPct val="100000"/>
              </a:lnSpc>
            </a:pPr>
            <a:r>
              <a:rPr lang="en-US" dirty="0"/>
              <a:t>   (</a:t>
            </a:r>
            <a:r>
              <a:rPr lang="en-US" dirty="0">
                <a:solidFill>
                  <a:srgbClr val="FF0000"/>
                </a:solidFill>
              </a:rPr>
              <a:t>limited information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4592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35959F4-53DA-47FF-BC24-1E5B75C69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7CF83E8-F6F0-41E3-B580-7412A04DD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7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59226104-0061-4319-8237-9C001BF85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24" name="Graphic 78">
            <a:extLst>
              <a:ext uri="{FF2B5EF4-FFF2-40B4-BE49-F238E27FC236}">
                <a16:creationId xmlns:a16="http://schemas.microsoft.com/office/drawing/2014/main" id="{AC552FEA-472E-4E74-B31D-531852C19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225" y="2310569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25" name="Graphic 78">
              <a:extLst>
                <a:ext uri="{FF2B5EF4-FFF2-40B4-BE49-F238E27FC236}">
                  <a16:creationId xmlns:a16="http://schemas.microsoft.com/office/drawing/2014/main" id="{41DF3078-C636-4776-A616-D5BF3BC280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aphic 78">
              <a:extLst>
                <a:ext uri="{FF2B5EF4-FFF2-40B4-BE49-F238E27FC236}">
                  <a16:creationId xmlns:a16="http://schemas.microsoft.com/office/drawing/2014/main" id="{0D1A27FA-1310-4BC3-A071-1566746B2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27" name="Graphic 78">
                <a:extLst>
                  <a:ext uri="{FF2B5EF4-FFF2-40B4-BE49-F238E27FC236}">
                    <a16:creationId xmlns:a16="http://schemas.microsoft.com/office/drawing/2014/main" id="{99ACB9EB-84FE-4B33-9EF9-4EC7DAC25D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Graphic 78">
                <a:extLst>
                  <a:ext uri="{FF2B5EF4-FFF2-40B4-BE49-F238E27FC236}">
                    <a16:creationId xmlns:a16="http://schemas.microsoft.com/office/drawing/2014/main" id="{826E5EFB-0EF9-4DB8-99CB-5DD72009DB2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Graphic 78">
                <a:extLst>
                  <a:ext uri="{FF2B5EF4-FFF2-40B4-BE49-F238E27FC236}">
                    <a16:creationId xmlns:a16="http://schemas.microsoft.com/office/drawing/2014/main" id="{86238E12-0689-4123-8B2E-E1CCFCC4C8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Graphic 78">
                <a:extLst>
                  <a:ext uri="{FF2B5EF4-FFF2-40B4-BE49-F238E27FC236}">
                    <a16:creationId xmlns:a16="http://schemas.microsoft.com/office/drawing/2014/main" id="{8538CF67-A00E-4955-A447-001BE02E771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F420BC5C-C418-4843-B04B-6918968D0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9F2D71-F14A-E48C-1338-A1E3BBCCE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1" y="976160"/>
            <a:ext cx="4767930" cy="18487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LHC  VS NICA</a:t>
            </a:r>
            <a:br>
              <a:rPr lang="en-US" dirty="0"/>
            </a:br>
            <a:r>
              <a:rPr lang="en-US" dirty="0"/>
              <a:t>Structure 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13E5F285-BD95-4989-B20B-7789901594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-21648"/>
            <a:ext cx="1839951" cy="1423657"/>
          </a:xfrm>
          <a:custGeom>
            <a:avLst/>
            <a:gdLst>
              <a:gd name="connsiteX0" fmla="*/ 0 w 2331138"/>
              <a:gd name="connsiteY0" fmla="*/ 0 h 3352676"/>
              <a:gd name="connsiteX1" fmla="*/ 2331138 w 2331138"/>
              <a:gd name="connsiteY1" fmla="*/ 0 h 3352676"/>
              <a:gd name="connsiteX2" fmla="*/ 2331138 w 2331138"/>
              <a:gd name="connsiteY2" fmla="*/ 3352676 h 3352676"/>
              <a:gd name="connsiteX3" fmla="*/ 2097210 w 2331138"/>
              <a:gd name="connsiteY3" fmla="*/ 3226228 h 3352676"/>
              <a:gd name="connsiteX4" fmla="*/ 214881 w 2331138"/>
              <a:gd name="connsiteY4" fmla="*/ 1176738 h 3352676"/>
              <a:gd name="connsiteX5" fmla="*/ 1129 w 2331138"/>
              <a:gd name="connsiteY5" fmla="*/ 67475 h 3352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31138" h="3352676">
                <a:moveTo>
                  <a:pt x="0" y="0"/>
                </a:moveTo>
                <a:lnTo>
                  <a:pt x="2331138" y="0"/>
                </a:lnTo>
                <a:lnTo>
                  <a:pt x="2331138" y="3352676"/>
                </a:lnTo>
                <a:lnTo>
                  <a:pt x="2097210" y="3226228"/>
                </a:lnTo>
                <a:cubicBezTo>
                  <a:pt x="1273150" y="2744079"/>
                  <a:pt x="560886" y="2027200"/>
                  <a:pt x="214881" y="1176738"/>
                </a:cubicBezTo>
                <a:cubicBezTo>
                  <a:pt x="72781" y="827511"/>
                  <a:pt x="14297" y="430630"/>
                  <a:pt x="1129" y="67475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36" name="Graphic 78">
            <a:extLst>
              <a:ext uri="{FF2B5EF4-FFF2-40B4-BE49-F238E27FC236}">
                <a16:creationId xmlns:a16="http://schemas.microsoft.com/office/drawing/2014/main" id="{6C02F4BE-6538-4CAD-B506-5FEB41D37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4415" y="3039261"/>
            <a:ext cx="1020166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37" name="Graphic 78">
              <a:extLst>
                <a:ext uri="{FF2B5EF4-FFF2-40B4-BE49-F238E27FC236}">
                  <a16:creationId xmlns:a16="http://schemas.microsoft.com/office/drawing/2014/main" id="{3937246C-D7B5-4CC9-B979-0999DFD5B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aphic 78">
              <a:extLst>
                <a:ext uri="{FF2B5EF4-FFF2-40B4-BE49-F238E27FC236}">
                  <a16:creationId xmlns:a16="http://schemas.microsoft.com/office/drawing/2014/main" id="{559392DF-C926-44F7-920D-C232D60C0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39" name="Graphic 78">
                <a:extLst>
                  <a:ext uri="{FF2B5EF4-FFF2-40B4-BE49-F238E27FC236}">
                    <a16:creationId xmlns:a16="http://schemas.microsoft.com/office/drawing/2014/main" id="{437FE2E3-579D-4AA7-8775-C78D1D5631D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Graphic 78">
                <a:extLst>
                  <a:ext uri="{FF2B5EF4-FFF2-40B4-BE49-F238E27FC236}">
                    <a16:creationId xmlns:a16="http://schemas.microsoft.com/office/drawing/2014/main" id="{A6A05323-CAFA-4D34-83D6-3B23B020853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Graphic 78">
                <a:extLst>
                  <a:ext uri="{FF2B5EF4-FFF2-40B4-BE49-F238E27FC236}">
                    <a16:creationId xmlns:a16="http://schemas.microsoft.com/office/drawing/2014/main" id="{D49C45E0-CA07-4FD4-9097-BF313F498AE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Graphic 78">
                <a:extLst>
                  <a:ext uri="{FF2B5EF4-FFF2-40B4-BE49-F238E27FC236}">
                    <a16:creationId xmlns:a16="http://schemas.microsoft.com/office/drawing/2014/main" id="{1EC741B7-EEE8-43D3-9F8E-C2B4DD1965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A2EAC4-B26D-CF7D-609F-14687AD080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1217" y="3299907"/>
            <a:ext cx="5084491" cy="3365871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dirty="0"/>
              <a:t>LHC: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High-energy proton-proton collider for particle physics.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 has a circumference of approximately 27 kilometers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It contains 4 experimental facilities (ALICE, </a:t>
            </a:r>
            <a:r>
              <a:rPr lang="en-US" dirty="0" err="1"/>
              <a:t>ATLAS,CMS,LHCb</a:t>
            </a:r>
            <a:r>
              <a:rPr lang="en-US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LHC is a superconducting accelerator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Content Placeholder 5" descr="A diagram of a complex&#10;&#10;Description automatically generated">
            <a:extLst>
              <a:ext uri="{FF2B5EF4-FFF2-40B4-BE49-F238E27FC236}">
                <a16:creationId xmlns:a16="http://schemas.microsoft.com/office/drawing/2014/main" id="{DD3E5FA9-2D1E-D167-C0A1-9308CD5B66B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216" y="541208"/>
            <a:ext cx="5998291" cy="4888609"/>
          </a:xfrm>
          <a:prstGeom prst="rect">
            <a:avLst/>
          </a:prstGeom>
        </p:spPr>
      </p:pic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6B6061A8-D267-4967-AF47-C3CC451385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899042" y="5602884"/>
            <a:ext cx="4292956" cy="1255116"/>
          </a:xfrm>
          <a:custGeom>
            <a:avLst/>
            <a:gdLst>
              <a:gd name="connsiteX0" fmla="*/ 0 w 4238069"/>
              <a:gd name="connsiteY0" fmla="*/ 0 h 1903025"/>
              <a:gd name="connsiteX1" fmla="*/ 113310 w 4238069"/>
              <a:gd name="connsiteY1" fmla="*/ 8960 h 1903025"/>
              <a:gd name="connsiteX2" fmla="*/ 291503 w 4238069"/>
              <a:gd name="connsiteY2" fmla="*/ 37000 h 1903025"/>
              <a:gd name="connsiteX3" fmla="*/ 3082930 w 4238069"/>
              <a:gd name="connsiteY3" fmla="*/ 1104916 h 1903025"/>
              <a:gd name="connsiteX4" fmla="*/ 3881548 w 4238069"/>
              <a:gd name="connsiteY4" fmla="*/ 1668276 h 1903025"/>
              <a:gd name="connsiteX5" fmla="*/ 4238069 w 4238069"/>
              <a:gd name="connsiteY5" fmla="*/ 1903025 h 1903025"/>
              <a:gd name="connsiteX6" fmla="*/ 0 w 4238069"/>
              <a:gd name="connsiteY6" fmla="*/ 1903025 h 1903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8069" h="1903025">
                <a:moveTo>
                  <a:pt x="0" y="0"/>
                </a:moveTo>
                <a:lnTo>
                  <a:pt x="113310" y="8960"/>
                </a:lnTo>
                <a:cubicBezTo>
                  <a:pt x="173365" y="16155"/>
                  <a:pt x="232870" y="25632"/>
                  <a:pt x="291503" y="37000"/>
                </a:cubicBezTo>
                <a:cubicBezTo>
                  <a:pt x="1250780" y="222537"/>
                  <a:pt x="2264787" y="499636"/>
                  <a:pt x="3082930" y="1104916"/>
                </a:cubicBezTo>
                <a:cubicBezTo>
                  <a:pt x="3348371" y="1301283"/>
                  <a:pt x="3614239" y="1488349"/>
                  <a:pt x="3881548" y="1668276"/>
                </a:cubicBezTo>
                <a:lnTo>
                  <a:pt x="4238069" y="1903025"/>
                </a:lnTo>
                <a:lnTo>
                  <a:pt x="0" y="1903025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2DB770A-658D-4212-9BF2-236070D5D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891063" y="5736410"/>
            <a:ext cx="886141" cy="802496"/>
            <a:chOff x="10948005" y="3272152"/>
            <a:chExt cx="868640" cy="786648"/>
          </a:xfrm>
          <a:solidFill>
            <a:schemeClr val="accent6"/>
          </a:solidFill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9B99195-76A3-4B90-8F45-BAEF05699C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1029419-581A-4B40-B3E3-BD5931F996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38F181C6-C3A7-463D-B837-E6FB1B0801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50" name="Graphic 12">
              <a:extLst>
                <a:ext uri="{FF2B5EF4-FFF2-40B4-BE49-F238E27FC236}">
                  <a16:creationId xmlns:a16="http://schemas.microsoft.com/office/drawing/2014/main" id="{FB6F6AFA-67F5-4D3A-839B-6B3980B6FC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Graphic 15">
              <a:extLst>
                <a:ext uri="{FF2B5EF4-FFF2-40B4-BE49-F238E27FC236}">
                  <a16:creationId xmlns:a16="http://schemas.microsoft.com/office/drawing/2014/main" id="{E9F49015-3756-46EC-AF1A-2F33219CB1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Graphic 15">
              <a:extLst>
                <a:ext uri="{FF2B5EF4-FFF2-40B4-BE49-F238E27FC236}">
                  <a16:creationId xmlns:a16="http://schemas.microsoft.com/office/drawing/2014/main" id="{44C1E606-364B-4793-83A8-61AC96EDBE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4D62BB33-881E-4E43-A746-75C1E7C322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85574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420BC5C-C418-4843-B04B-6918968D0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1AA3FDE-C85B-DC46-B452-2833A4B2E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596" y="-170339"/>
            <a:ext cx="7056851" cy="1087148"/>
          </a:xfrm>
        </p:spPr>
        <p:txBody>
          <a:bodyPr>
            <a:normAutofit/>
          </a:bodyPr>
          <a:lstStyle/>
          <a:p>
            <a:pPr algn="ctr"/>
            <a:r>
              <a:rPr lang="en-US" sz="4800" b="1" u="sng" dirty="0"/>
              <a:t>NICA Structure 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3E5F285-BD95-4989-B20B-7789901594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-21648"/>
            <a:ext cx="1839951" cy="1423657"/>
          </a:xfrm>
          <a:custGeom>
            <a:avLst/>
            <a:gdLst>
              <a:gd name="connsiteX0" fmla="*/ 0 w 2331138"/>
              <a:gd name="connsiteY0" fmla="*/ 0 h 3352676"/>
              <a:gd name="connsiteX1" fmla="*/ 2331138 w 2331138"/>
              <a:gd name="connsiteY1" fmla="*/ 0 h 3352676"/>
              <a:gd name="connsiteX2" fmla="*/ 2331138 w 2331138"/>
              <a:gd name="connsiteY2" fmla="*/ 3352676 h 3352676"/>
              <a:gd name="connsiteX3" fmla="*/ 2097210 w 2331138"/>
              <a:gd name="connsiteY3" fmla="*/ 3226228 h 3352676"/>
              <a:gd name="connsiteX4" fmla="*/ 214881 w 2331138"/>
              <a:gd name="connsiteY4" fmla="*/ 1176738 h 3352676"/>
              <a:gd name="connsiteX5" fmla="*/ 1129 w 2331138"/>
              <a:gd name="connsiteY5" fmla="*/ 67475 h 3352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31138" h="3352676">
                <a:moveTo>
                  <a:pt x="0" y="0"/>
                </a:moveTo>
                <a:lnTo>
                  <a:pt x="2331138" y="0"/>
                </a:lnTo>
                <a:lnTo>
                  <a:pt x="2331138" y="3352676"/>
                </a:lnTo>
                <a:lnTo>
                  <a:pt x="2097210" y="3226228"/>
                </a:lnTo>
                <a:cubicBezTo>
                  <a:pt x="1273150" y="2744079"/>
                  <a:pt x="560886" y="2027200"/>
                  <a:pt x="214881" y="1176738"/>
                </a:cubicBezTo>
                <a:cubicBezTo>
                  <a:pt x="72781" y="827511"/>
                  <a:pt x="14297" y="430630"/>
                  <a:pt x="1129" y="67475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9" name="Graphic 78">
            <a:extLst>
              <a:ext uri="{FF2B5EF4-FFF2-40B4-BE49-F238E27FC236}">
                <a16:creationId xmlns:a16="http://schemas.microsoft.com/office/drawing/2014/main" id="{6C02F4BE-6538-4CAD-B506-5FEB41D37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4415" y="3039261"/>
            <a:ext cx="1020166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20" name="Graphic 78">
              <a:extLst>
                <a:ext uri="{FF2B5EF4-FFF2-40B4-BE49-F238E27FC236}">
                  <a16:creationId xmlns:a16="http://schemas.microsoft.com/office/drawing/2014/main" id="{3937246C-D7B5-4CC9-B979-0999DFD5B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aphic 78">
              <a:extLst>
                <a:ext uri="{FF2B5EF4-FFF2-40B4-BE49-F238E27FC236}">
                  <a16:creationId xmlns:a16="http://schemas.microsoft.com/office/drawing/2014/main" id="{559392DF-C926-44F7-920D-C232D60C0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22" name="Graphic 78">
                <a:extLst>
                  <a:ext uri="{FF2B5EF4-FFF2-40B4-BE49-F238E27FC236}">
                    <a16:creationId xmlns:a16="http://schemas.microsoft.com/office/drawing/2014/main" id="{437FE2E3-579D-4AA7-8775-C78D1D5631D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Graphic 78">
                <a:extLst>
                  <a:ext uri="{FF2B5EF4-FFF2-40B4-BE49-F238E27FC236}">
                    <a16:creationId xmlns:a16="http://schemas.microsoft.com/office/drawing/2014/main" id="{A6A05323-CAFA-4D34-83D6-3B23B020853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Graphic 78">
                <a:extLst>
                  <a:ext uri="{FF2B5EF4-FFF2-40B4-BE49-F238E27FC236}">
                    <a16:creationId xmlns:a16="http://schemas.microsoft.com/office/drawing/2014/main" id="{D49C45E0-CA07-4FD4-9097-BF313F498AE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Graphic 78">
                <a:extLst>
                  <a:ext uri="{FF2B5EF4-FFF2-40B4-BE49-F238E27FC236}">
                    <a16:creationId xmlns:a16="http://schemas.microsoft.com/office/drawing/2014/main" id="{1EC741B7-EEE8-43D3-9F8E-C2B4DD1965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B6061A8-D267-4967-AF47-C3CC451385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899042" y="5602884"/>
            <a:ext cx="4292956" cy="1255116"/>
          </a:xfrm>
          <a:custGeom>
            <a:avLst/>
            <a:gdLst>
              <a:gd name="connsiteX0" fmla="*/ 0 w 4238069"/>
              <a:gd name="connsiteY0" fmla="*/ 0 h 1903025"/>
              <a:gd name="connsiteX1" fmla="*/ 113310 w 4238069"/>
              <a:gd name="connsiteY1" fmla="*/ 8960 h 1903025"/>
              <a:gd name="connsiteX2" fmla="*/ 291503 w 4238069"/>
              <a:gd name="connsiteY2" fmla="*/ 37000 h 1903025"/>
              <a:gd name="connsiteX3" fmla="*/ 3082930 w 4238069"/>
              <a:gd name="connsiteY3" fmla="*/ 1104916 h 1903025"/>
              <a:gd name="connsiteX4" fmla="*/ 3881548 w 4238069"/>
              <a:gd name="connsiteY4" fmla="*/ 1668276 h 1903025"/>
              <a:gd name="connsiteX5" fmla="*/ 4238069 w 4238069"/>
              <a:gd name="connsiteY5" fmla="*/ 1903025 h 1903025"/>
              <a:gd name="connsiteX6" fmla="*/ 0 w 4238069"/>
              <a:gd name="connsiteY6" fmla="*/ 1903025 h 1903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8069" h="1903025">
                <a:moveTo>
                  <a:pt x="0" y="0"/>
                </a:moveTo>
                <a:lnTo>
                  <a:pt x="113310" y="8960"/>
                </a:lnTo>
                <a:cubicBezTo>
                  <a:pt x="173365" y="16155"/>
                  <a:pt x="232870" y="25632"/>
                  <a:pt x="291503" y="37000"/>
                </a:cubicBezTo>
                <a:cubicBezTo>
                  <a:pt x="1250780" y="222537"/>
                  <a:pt x="2264787" y="499636"/>
                  <a:pt x="3082930" y="1104916"/>
                </a:cubicBezTo>
                <a:cubicBezTo>
                  <a:pt x="3348371" y="1301283"/>
                  <a:pt x="3614239" y="1488349"/>
                  <a:pt x="3881548" y="1668276"/>
                </a:cubicBezTo>
                <a:lnTo>
                  <a:pt x="4238069" y="1903025"/>
                </a:lnTo>
                <a:lnTo>
                  <a:pt x="0" y="1903025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2DB770A-658D-4212-9BF2-236070D5D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891063" y="5736410"/>
            <a:ext cx="886141" cy="802496"/>
            <a:chOff x="10948005" y="3272152"/>
            <a:chExt cx="868640" cy="786648"/>
          </a:xfrm>
          <a:solidFill>
            <a:schemeClr val="accent6"/>
          </a:solidFill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A9B99195-76A3-4B90-8F45-BAEF05699C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1029419-581A-4B40-B3E3-BD5931F996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F181C6-C3A7-463D-B837-E6FB1B0801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33" name="Graphic 12">
              <a:extLst>
                <a:ext uri="{FF2B5EF4-FFF2-40B4-BE49-F238E27FC236}">
                  <a16:creationId xmlns:a16="http://schemas.microsoft.com/office/drawing/2014/main" id="{FB6F6AFA-67F5-4D3A-839B-6B3980B6FC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Graphic 15">
              <a:extLst>
                <a:ext uri="{FF2B5EF4-FFF2-40B4-BE49-F238E27FC236}">
                  <a16:creationId xmlns:a16="http://schemas.microsoft.com/office/drawing/2014/main" id="{E9F49015-3756-46EC-AF1A-2F33219CB1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Graphic 15">
              <a:extLst>
                <a:ext uri="{FF2B5EF4-FFF2-40B4-BE49-F238E27FC236}">
                  <a16:creationId xmlns:a16="http://schemas.microsoft.com/office/drawing/2014/main" id="{44C1E606-364B-4793-83A8-61AC96EDBE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4D62BB33-881E-4E43-A746-75C1E7C322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8" name="Content Placeholder 7" descr="A diagram of a circuit board&#10;&#10;Description automatically generated">
            <a:extLst>
              <a:ext uri="{FF2B5EF4-FFF2-40B4-BE49-F238E27FC236}">
                <a16:creationId xmlns:a16="http://schemas.microsoft.com/office/drawing/2014/main" id="{13169D31-DDCA-9487-1254-B72CA582C5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44" y="1087148"/>
            <a:ext cx="11337295" cy="561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106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2F9C493A-9F03-49B4-B3FB-19CE5AC11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44892A-FDA9-3CC7-F3AB-FA24B8D7F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4950173" cy="1455091"/>
          </a:xfrm>
        </p:spPr>
        <p:txBody>
          <a:bodyPr>
            <a:normAutofit/>
          </a:bodyPr>
          <a:lstStyle/>
          <a:p>
            <a:r>
              <a:rPr lang="en-US" dirty="0"/>
              <a:t>LHC  VS NICA</a:t>
            </a:r>
            <a:br>
              <a:rPr lang="en-US" dirty="0"/>
            </a:br>
            <a:r>
              <a:rPr lang="en-US" sz="2400" dirty="0"/>
              <a:t>Comparable Parameters</a:t>
            </a:r>
            <a:endParaRPr lang="en-US" dirty="0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90A46C7D-C1BB-49B8-8D37-39742820E9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2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62" name="Graphic 78">
            <a:extLst>
              <a:ext uri="{FF2B5EF4-FFF2-40B4-BE49-F238E27FC236}">
                <a16:creationId xmlns:a16="http://schemas.microsoft.com/office/drawing/2014/main" id="{61BBAB6F-65E6-4E2B-B363-6AB27C84E0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717" y="2585111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63" name="Graphic 78">
              <a:extLst>
                <a:ext uri="{FF2B5EF4-FFF2-40B4-BE49-F238E27FC236}">
                  <a16:creationId xmlns:a16="http://schemas.microsoft.com/office/drawing/2014/main" id="{6DA3BBB2-E620-4C13-98C9-FE1EF7D2ED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4" name="Graphic 78">
              <a:extLst>
                <a:ext uri="{FF2B5EF4-FFF2-40B4-BE49-F238E27FC236}">
                  <a16:creationId xmlns:a16="http://schemas.microsoft.com/office/drawing/2014/main" id="{ADC9AB5D-88A1-4FA9-B467-E8EF8FFE5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65" name="Graphic 78">
                <a:extLst>
                  <a:ext uri="{FF2B5EF4-FFF2-40B4-BE49-F238E27FC236}">
                    <a16:creationId xmlns:a16="http://schemas.microsoft.com/office/drawing/2014/main" id="{0867B8E5-4535-4743-8235-6612FEA410C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Graphic 78">
                <a:extLst>
                  <a:ext uri="{FF2B5EF4-FFF2-40B4-BE49-F238E27FC236}">
                    <a16:creationId xmlns:a16="http://schemas.microsoft.com/office/drawing/2014/main" id="{BE48FEA7-5915-4751-8090-63F3094324A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Graphic 78">
                <a:extLst>
                  <a:ext uri="{FF2B5EF4-FFF2-40B4-BE49-F238E27FC236}">
                    <a16:creationId xmlns:a16="http://schemas.microsoft.com/office/drawing/2014/main" id="{32B378CE-44FD-4120-B9ED-7828D4EE9AE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Graphic 78">
                <a:extLst>
                  <a:ext uri="{FF2B5EF4-FFF2-40B4-BE49-F238E27FC236}">
                    <a16:creationId xmlns:a16="http://schemas.microsoft.com/office/drawing/2014/main" id="{40FA43D3-D34B-4BC7-80D0-F3E75A222AC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D5B4F0F5-BE58-4EC0-B650-A71A07437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E700C1F5-B637-45FE-96CC-270D263A5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83DA22C9-3830-4323-9087-6D7C1E6AA3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A5AC4DA9-FD16-4055-8D2D-95D615C03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8BA7D58E-9AB5-4B54-A635-2E86BEC78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76" name="Graphic 12">
              <a:extLst>
                <a:ext uri="{FF2B5EF4-FFF2-40B4-BE49-F238E27FC236}">
                  <a16:creationId xmlns:a16="http://schemas.microsoft.com/office/drawing/2014/main" id="{B7D72779-BBD2-4D64-B6B1-E052E227EB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Graphic 15">
              <a:extLst>
                <a:ext uri="{FF2B5EF4-FFF2-40B4-BE49-F238E27FC236}">
                  <a16:creationId xmlns:a16="http://schemas.microsoft.com/office/drawing/2014/main" id="{569BD34C-BFEF-4FB1-A094-2D9E687CD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Graphic 15">
              <a:extLst>
                <a:ext uri="{FF2B5EF4-FFF2-40B4-BE49-F238E27FC236}">
                  <a16:creationId xmlns:a16="http://schemas.microsoft.com/office/drawing/2014/main" id="{DC258A66-ED52-4FA3-96CE-7932E91F5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BEC6A48C-21EF-4485-9836-0445500033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3" name="Content Placeholder 4">
            <a:extLst>
              <a:ext uri="{FF2B5EF4-FFF2-40B4-BE49-F238E27FC236}">
                <a16:creationId xmlns:a16="http://schemas.microsoft.com/office/drawing/2014/main" id="{CE0E4D8F-087C-A6CC-1843-949E055E0B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1404565"/>
              </p:ext>
            </p:extLst>
          </p:nvPr>
        </p:nvGraphicFramePr>
        <p:xfrm>
          <a:off x="525717" y="2744621"/>
          <a:ext cx="8275383" cy="3326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7487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DE65998-5B49-8C01-9B97-00404703A7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0691147"/>
              </p:ext>
            </p:extLst>
          </p:nvPr>
        </p:nvGraphicFramePr>
        <p:xfrm>
          <a:off x="0" y="0"/>
          <a:ext cx="12191998" cy="6730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5286">
                  <a:extLst>
                    <a:ext uri="{9D8B030D-6E8A-4147-A177-3AD203B41FA5}">
                      <a16:colId xmlns:a16="http://schemas.microsoft.com/office/drawing/2014/main" val="2620487080"/>
                    </a:ext>
                  </a:extLst>
                </a:gridCol>
                <a:gridCol w="4461343">
                  <a:extLst>
                    <a:ext uri="{9D8B030D-6E8A-4147-A177-3AD203B41FA5}">
                      <a16:colId xmlns:a16="http://schemas.microsoft.com/office/drawing/2014/main" val="163251737"/>
                    </a:ext>
                  </a:extLst>
                </a:gridCol>
                <a:gridCol w="4485369">
                  <a:extLst>
                    <a:ext uri="{9D8B030D-6E8A-4147-A177-3AD203B41FA5}">
                      <a16:colId xmlns:a16="http://schemas.microsoft.com/office/drawing/2014/main" val="491968733"/>
                    </a:ext>
                  </a:extLst>
                </a:gridCol>
              </a:tblGrid>
              <a:tr h="899410">
                <a:tc>
                  <a:txBody>
                    <a:bodyPr/>
                    <a:lstStyle/>
                    <a:p>
                      <a:pPr algn="ctr"/>
                      <a:endParaRPr lang="en-US" sz="2400" b="1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>
                          <a:solidFill>
                            <a:schemeClr val="bg1"/>
                          </a:solidFill>
                        </a:rPr>
                        <a:t>LHC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>
                          <a:solidFill>
                            <a:schemeClr val="bg1"/>
                          </a:solidFill>
                        </a:rPr>
                        <a:t>NICA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3580511"/>
                  </a:ext>
                </a:extLst>
              </a:tr>
              <a:tr h="839449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Location</a:t>
                      </a:r>
                    </a:p>
                    <a:p>
                      <a:pPr algn="ctr"/>
                      <a:endParaRPr lang="en-US" sz="2400" b="1" i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Geneva, Switzerland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Dubna, Russia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1770046"/>
                  </a:ext>
                </a:extLst>
              </a:tr>
              <a:tr h="12199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Accelerator Type and purpose </a:t>
                      </a:r>
                    </a:p>
                    <a:p>
                      <a:pPr algn="ctr"/>
                      <a:endParaRPr lang="en-US" sz="2400" b="1" i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Circular proton-proton and heavy-ion collider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Heavy-ion accelerator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2611893"/>
                  </a:ext>
                </a:extLst>
              </a:tr>
              <a:tr h="12199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Environmental impact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solidFill>
                            <a:schemeClr val="tx1"/>
                          </a:solidFill>
                        </a:rPr>
                        <a:t>Energy consumption and radiation impact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solidFill>
                            <a:schemeClr val="tx1"/>
                          </a:solidFill>
                        </a:rPr>
                        <a:t>Handling of nuclear materials and radiation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8983891"/>
                  </a:ext>
                </a:extLst>
              </a:tr>
              <a:tr h="12199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International collaboration</a:t>
                      </a:r>
                    </a:p>
                    <a:p>
                      <a:pPr algn="ctr"/>
                      <a:endParaRPr lang="en-US" sz="2400" b="1" i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solidFill>
                            <a:schemeClr val="tx1"/>
                          </a:solidFill>
                        </a:rPr>
                        <a:t>International collaboration with CERN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solidFill>
                            <a:schemeClr val="tx1"/>
                          </a:solidFill>
                        </a:rPr>
                        <a:t>International collaboration with JINR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3947852"/>
                  </a:ext>
                </a:extLst>
              </a:tr>
              <a:tr h="13316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Research goals </a:t>
                      </a:r>
                    </a:p>
                    <a:p>
                      <a:pPr algn="ctr"/>
                      <a:endParaRPr lang="en-US" sz="2400" b="1" i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>
                          <a:solidFill>
                            <a:schemeClr val="tx1"/>
                          </a:solidFill>
                        </a:rPr>
                        <a:t>High-energy physics and particle collisions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i="1" dirty="0">
                          <a:solidFill>
                            <a:schemeClr val="tx1"/>
                          </a:solidFill>
                          <a:latin typeface="Avenir Next LT Pro (Body)"/>
                          <a:cs typeface="Times New Roman" panose="02020603050405020304" pitchFamily="18" charset="0"/>
                        </a:rPr>
                        <a:t>Properties of nuclear matter and the behavior of strongly interacting particles at high densities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6700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451620"/>
      </p:ext>
    </p:extLst>
  </p:cSld>
  <p:clrMapOvr>
    <a:masterClrMapping/>
  </p:clrMapOvr>
</p:sld>
</file>

<file path=ppt/theme/theme1.xml><?xml version="1.0" encoding="utf-8"?>
<a:theme xmlns:a="http://schemas.openxmlformats.org/drawingml/2006/main" name="RocaVTI">
  <a:themeElements>
    <a:clrScheme name="AnalogousFromDarkSeedLeftStep">
      <a:dk1>
        <a:srgbClr val="000000"/>
      </a:dk1>
      <a:lt1>
        <a:srgbClr val="FFFFFF"/>
      </a:lt1>
      <a:dk2>
        <a:srgbClr val="241B2F"/>
      </a:dk2>
      <a:lt2>
        <a:srgbClr val="F0F3F1"/>
      </a:lt2>
      <a:accent1>
        <a:srgbClr val="E729AF"/>
      </a:accent1>
      <a:accent2>
        <a:srgbClr val="BD17D5"/>
      </a:accent2>
      <a:accent3>
        <a:srgbClr val="8029E7"/>
      </a:accent3>
      <a:accent4>
        <a:srgbClr val="362FD9"/>
      </a:accent4>
      <a:accent5>
        <a:srgbClr val="2970E7"/>
      </a:accent5>
      <a:accent6>
        <a:srgbClr val="17ADD5"/>
      </a:accent6>
      <a:hlink>
        <a:srgbClr val="3F5ABF"/>
      </a:hlink>
      <a:folHlink>
        <a:srgbClr val="7F7F7F"/>
      </a:folHlink>
    </a:clrScheme>
    <a:fontScheme name="Custom 36">
      <a:majorFont>
        <a:latin typeface="Georgia Pro Semibol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caVTI" id="{D79FE1D1-0489-4A69-8531-D0B8CDC31CBE}" vid="{CEBA7FE6-C04B-474E-964F-B022887AD1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226</Words>
  <Application>Microsoft Office PowerPoint</Application>
  <PresentationFormat>Widescreen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Aharoni</vt:lpstr>
      <vt:lpstr>Arial</vt:lpstr>
      <vt:lpstr>Avenir Next LT Pro</vt:lpstr>
      <vt:lpstr>Avenir Next LT Pro (Body)</vt:lpstr>
      <vt:lpstr>Avenir Next LT Pro Light</vt:lpstr>
      <vt:lpstr>Georgia Pro Semibold</vt:lpstr>
      <vt:lpstr>RocaVTI</vt:lpstr>
      <vt:lpstr>ACCELERATION COMPLEX</vt:lpstr>
      <vt:lpstr>PowerPoint Presentation</vt:lpstr>
      <vt:lpstr>PowerPoint Presentation</vt:lpstr>
      <vt:lpstr>    LHC  VS NICA Standards</vt:lpstr>
      <vt:lpstr>LHC  VS NICA Structure </vt:lpstr>
      <vt:lpstr>NICA Structure </vt:lpstr>
      <vt:lpstr>LHC  VS NICA Comparable Parameters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ACCELERATION COMPLEX</dc:title>
  <dc:creator>es-NoorAhmed2025</dc:creator>
  <cp:lastModifiedBy>Abdelrhman Hussam</cp:lastModifiedBy>
  <cp:revision>6</cp:revision>
  <dcterms:created xsi:type="dcterms:W3CDTF">2023-11-01T21:41:55Z</dcterms:created>
  <dcterms:modified xsi:type="dcterms:W3CDTF">2023-11-03T09:12:12Z</dcterms:modified>
</cp:coreProperties>
</file>