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2"/>
  </p:notesMasterIdLst>
  <p:sldIdLst>
    <p:sldId id="256" r:id="rId2"/>
    <p:sldId id="263" r:id="rId3"/>
    <p:sldId id="258" r:id="rId4"/>
    <p:sldId id="259" r:id="rId5"/>
    <p:sldId id="267" r:id="rId6"/>
    <p:sldId id="260" r:id="rId7"/>
    <p:sldId id="266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0"/>
  </p:normalViewPr>
  <p:slideViewPr>
    <p:cSldViewPr snapToGrid="0">
      <p:cViewPr varScale="1">
        <p:scale>
          <a:sx n="115" d="100"/>
          <a:sy n="115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6558-5C74-7049-AFB9-441C967EE1C9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E809C-2B20-624E-8A79-0A96745B0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58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1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3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FF00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science/physics/heavy-ions-and-quark-gluon-plasma" TargetMode="External"/><Relationship Id="rId2" Type="http://schemas.openxmlformats.org/officeDocument/2006/relationships/hyperlink" Target="https://home.cern/science/accelerators/large-hadron-collide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me.cern/science/experiments/how-detector-work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1/10/Functional_levels_of_a_Distributed_Control_System.svg/2880px-Functional_levels_of_a_Distributed_Control_System.svg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green dots&#10;&#10;Description automatically generated">
            <a:extLst>
              <a:ext uri="{FF2B5EF4-FFF2-40B4-BE49-F238E27FC236}">
                <a16:creationId xmlns:a16="http://schemas.microsoft.com/office/drawing/2014/main" id="{EC23691A-025C-ECDD-9C5F-400EAC7B3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FFA80-DD05-96E7-AC79-8595C3EAF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A comparison of Detector Control Systems at the BM@N experiment</a:t>
            </a:r>
            <a:br>
              <a:rPr lang="en-US" sz="4100" dirty="0">
                <a:solidFill>
                  <a:schemeClr val="bg1"/>
                </a:solidFill>
              </a:rPr>
            </a:br>
            <a:r>
              <a:rPr lang="en-US" sz="4100" dirty="0">
                <a:solidFill>
                  <a:schemeClr val="bg1"/>
                </a:solidFill>
              </a:rPr>
              <a:t>in JINR and the ALICE experiment at CERN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5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5BC58D16-BDB9-0747-CCA2-98E05040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977737"/>
          </a:xfrm>
          <a:prstGeom prst="rect">
            <a:avLst/>
          </a:prstGeom>
        </p:spPr>
      </p:pic>
      <p:pic>
        <p:nvPicPr>
          <p:cNvPr id="7" name="Picture 6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7D5B27F3-EEC2-AC43-F264-BFE571C2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4" y="2571750"/>
            <a:ext cx="5919786" cy="4275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042825-082A-9027-EC26-E2813135782E}"/>
              </a:ext>
            </a:extLst>
          </p:cNvPr>
          <p:cNvSpPr txBox="1"/>
          <p:nvPr/>
        </p:nvSpPr>
        <p:spPr>
          <a:xfrm>
            <a:off x="1824206" y="3977737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BM@N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813E4-EE19-1931-0981-14DFD5BF4881}"/>
              </a:ext>
            </a:extLst>
          </p:cNvPr>
          <p:cNvSpPr txBox="1"/>
          <p:nvPr/>
        </p:nvSpPr>
        <p:spPr>
          <a:xfrm>
            <a:off x="8505825" y="2048530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87080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3B52-EC3E-F5EA-FE67-D55D1BA37670}"/>
              </a:ext>
            </a:extLst>
          </p:cNvPr>
          <p:cNvSpPr txBox="1">
            <a:spLocks/>
          </p:cNvSpPr>
          <p:nvPr/>
        </p:nvSpPr>
        <p:spPr>
          <a:xfrm>
            <a:off x="1761892" y="-814232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/>
              <a:t>BM@N and ALICE – General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69493-34FC-4010-1245-F5EBD0D59F97}"/>
              </a:ext>
            </a:extLst>
          </p:cNvPr>
          <p:cNvSpPr txBox="1"/>
          <p:nvPr/>
        </p:nvSpPr>
        <p:spPr>
          <a:xfrm>
            <a:off x="0" y="1404994"/>
            <a:ext cx="57388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irst experiment at the accelerator complex of NICA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Nuclotron</a:t>
            </a:r>
            <a:r>
              <a:rPr lang="en-IN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- To study interactions of relativistic heavy ion beams with fixed targets 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Nuclotron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kinetic energy of ions - 1 to 6 GeV per nucleon</a:t>
            </a:r>
            <a:r>
              <a:rPr lang="en-IN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aximum kinetic energy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ions with (Z/A) of 1/2 is 6 GeV per nucleon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IN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heavy ions with Z/A ~ 1/3 is 4.5 GeV per nucleon</a:t>
            </a:r>
            <a:r>
              <a:rPr lang="en-IN" dirty="0">
                <a:effectLst/>
              </a:rPr>
              <a:t> </a:t>
            </a:r>
            <a:endParaRPr lang="en-IN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protons is 13 GeV</a:t>
            </a:r>
            <a:r>
              <a:rPr lang="en-IN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 line between the 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Nuclotron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BM@N experiment is around 160 meter in length</a:t>
            </a:r>
            <a:r>
              <a:rPr lang="en-IN" dirty="0">
                <a:effectLst/>
              </a:rPr>
              <a:t> </a:t>
            </a:r>
            <a:endParaRPr lang="en-IN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comprises 26 elements of magnetic optics: 8 dipole magnets and 18 quadruple lenses</a:t>
            </a:r>
            <a:r>
              <a:rPr lang="en-IN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planned intensity of the gold ion beam at BM@N is few 106 ions/s.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acquisition rate of non-peripheral collisions is expected to range from 20 to 50 kHz</a:t>
            </a:r>
            <a:r>
              <a:rPr lang="en-I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9BF5C-4013-3793-5169-3FD4C76836BA}"/>
              </a:ext>
            </a:extLst>
          </p:cNvPr>
          <p:cNvSpPr txBox="1"/>
          <p:nvPr/>
        </p:nvSpPr>
        <p:spPr>
          <a:xfrm>
            <a:off x="5738814" y="1828979"/>
            <a:ext cx="57388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etector dedicated to heavy-ion physics at the </a:t>
            </a:r>
            <a:r>
              <a:rPr lang="en-IN" sz="1800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Large Hadron Collider</a:t>
            </a:r>
            <a:r>
              <a:rPr lang="en-IN" sz="1800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 (LHC)</a:t>
            </a:r>
            <a:r>
              <a:rPr lang="en-IN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sourcesans-regular"/>
                <a:ea typeface="Times New Roman" panose="02020603050405020304" pitchFamily="18" charset="0"/>
              </a:rPr>
              <a:t>Aim - To study the physics of strongly interacting matter at extreme energy densities, where a phase of matter called </a:t>
            </a:r>
            <a:r>
              <a:rPr lang="en-IN" sz="1800" u="sng" dirty="0">
                <a:effectLst/>
                <a:latin typeface="sourcesans-regular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quark-gluon plasma</a:t>
            </a:r>
            <a:r>
              <a:rPr lang="en-IN" sz="1800" dirty="0">
                <a:effectLst/>
                <a:latin typeface="sourcesans-regular"/>
                <a:ea typeface="Times New Roman" panose="02020603050405020304" pitchFamily="18" charset="0"/>
              </a:rPr>
              <a:t> forms.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1800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enerate temperatures more than 100 000 times hotter than the centre of the Sun.</a:t>
            </a:r>
            <a:r>
              <a:rPr lang="en-IN" dirty="0">
                <a:effectLst/>
              </a:rPr>
              <a:t> 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rotons and neutrons "melt", freeing the quarks from their bonds with the gluons.</a:t>
            </a:r>
            <a:r>
              <a:rPr lang="en-IN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ALICE collaboration studies the quark-gluon plasma as it expands and cools</a:t>
            </a:r>
            <a:r>
              <a:rPr lang="en-IN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The ALICE collaboration uses the 10 000-tonne ALICE </a:t>
            </a:r>
            <a:r>
              <a:rPr lang="en-IN" sz="1800" u="sng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 </a:t>
            </a:r>
            <a:r>
              <a:rPr lang="en-IN" sz="1800" dirty="0">
                <a:effectLst/>
                <a:latin typeface="sourcesans-regular"/>
                <a:ea typeface="Calibri" panose="020F0502020204030204" pitchFamily="34" charset="0"/>
                <a:cs typeface="Times New Roman" panose="02020603050405020304" pitchFamily="18" charset="0"/>
              </a:rPr>
              <a:t>– 26 m long, 16 m high, and 16 m wide – to study quark-gluon plasma. The detector sits in a vast cavern 56 m below ground</a:t>
            </a:r>
            <a:r>
              <a:rPr lang="en-IN" dirty="0">
                <a:effectLst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7F09F-0C4C-524B-E742-4EF24F54F297}"/>
              </a:ext>
            </a:extLst>
          </p:cNvPr>
          <p:cNvSpPr txBox="1"/>
          <p:nvPr/>
        </p:nvSpPr>
        <p:spPr>
          <a:xfrm>
            <a:off x="7688301" y="881774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F494B-AC6F-FC2D-446D-E26114CAD409}"/>
              </a:ext>
            </a:extLst>
          </p:cNvPr>
          <p:cNvSpPr txBox="1"/>
          <p:nvPr/>
        </p:nvSpPr>
        <p:spPr>
          <a:xfrm>
            <a:off x="2052639" y="881774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BM@N</a:t>
            </a:r>
          </a:p>
        </p:txBody>
      </p:sp>
    </p:spTree>
    <p:extLst>
      <p:ext uri="{BB962C8B-B14F-4D97-AF65-F5344CB8AC3E}">
        <p14:creationId xmlns:p14="http://schemas.microsoft.com/office/powerpoint/2010/main" val="122835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EE78-7712-F820-0ECD-99CB5FC4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0C4C-4917-1E90-B79C-EC41CB3EF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green dots&#10;&#10;Description automatically generated">
            <a:extLst>
              <a:ext uri="{FF2B5EF4-FFF2-40B4-BE49-F238E27FC236}">
                <a16:creationId xmlns:a16="http://schemas.microsoft.com/office/drawing/2014/main" id="{A4926E87-208D-E546-CC67-13BF50C3B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F761AD-5D98-57A4-EA4B-309797B976B2}"/>
              </a:ext>
            </a:extLst>
          </p:cNvPr>
          <p:cNvSpPr txBox="1">
            <a:spLocks/>
          </p:cNvSpPr>
          <p:nvPr/>
        </p:nvSpPr>
        <p:spPr>
          <a:xfrm>
            <a:off x="0" y="305865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/>
              <a:t>Distributed Control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4D956-4CA2-65CD-4083-B22A2E8980C9}"/>
              </a:ext>
            </a:extLst>
          </p:cNvPr>
          <p:cNvSpPr txBox="1"/>
          <p:nvPr/>
        </p:nvSpPr>
        <p:spPr>
          <a:xfrm>
            <a:off x="357187" y="2586039"/>
            <a:ext cx="6757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kern="100" dirty="0">
                <a:solidFill>
                  <a:srgbClr val="040C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kern="1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 for automated control </a:t>
            </a:r>
          </a:p>
          <a:p>
            <a:r>
              <a:rPr lang="en-IN" sz="1800" kern="1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with the operation of a plant or industrial process</a:t>
            </a:r>
          </a:p>
          <a:p>
            <a:endParaRPr lang="en-IN" kern="100" dirty="0">
              <a:solidFill>
                <a:srgbClr val="20212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ombines the following into a single automated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uman machine interface (HMI)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ogic solvers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ommon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larm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kern="1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ommon engineering suite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189A0D7-EEF9-9EFD-0C3C-D4F83909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60881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undefined">
            <a:extLst>
              <a:ext uri="{FF2B5EF4-FFF2-40B4-BE49-F238E27FC236}">
                <a16:creationId xmlns:a16="http://schemas.microsoft.com/office/drawing/2014/main" id="{2AB4483B-19C7-C384-BB50-CE53B10B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09"/>
            <a:ext cx="12192000" cy="63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7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E2589-2643-733B-B348-CAA13978CE02}"/>
              </a:ext>
            </a:extLst>
          </p:cNvPr>
          <p:cNvSpPr txBox="1"/>
          <p:nvPr/>
        </p:nvSpPr>
        <p:spPr>
          <a:xfrm>
            <a:off x="0" y="1779687"/>
            <a:ext cx="59068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Control mechanisms are facilitated through various graphical user applications (GUI apps), enabling shifters to efficiently manage and regulate subsystems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the DCS operates under different modes, with sub-detector states being localized for tailored status information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specialized automation includes the implementation of a control loop to regulate the temperature of front-end chips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The DCS employs a graphical representation for alarms, with different </a:t>
            </a:r>
            <a:r>
              <a:rPr lang="en-IN" dirty="0" err="1"/>
              <a:t>colors</a:t>
            </a:r>
            <a:r>
              <a:rPr lang="en-IN" dirty="0"/>
              <a:t> denoting distinct conditions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number of alarms lies in the hundreds, spanning scenarios from hardware disconnection to voltage operations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shift leaders play a central role in providing guidance and directives for effective resolution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485B5D-3AB2-FC0C-2A64-D9779BC223A1}"/>
              </a:ext>
            </a:extLst>
          </p:cNvPr>
          <p:cNvSpPr txBox="1">
            <a:spLocks/>
          </p:cNvSpPr>
          <p:nvPr/>
        </p:nvSpPr>
        <p:spPr>
          <a:xfrm>
            <a:off x="2689050" y="-894285"/>
            <a:ext cx="108359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BM@N and Alice Comparison – DCS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DB9C-8A79-015B-CE95-3730A38D187F}"/>
              </a:ext>
            </a:extLst>
          </p:cNvPr>
          <p:cNvSpPr txBox="1"/>
          <p:nvPr/>
        </p:nvSpPr>
        <p:spPr>
          <a:xfrm>
            <a:off x="6096000" y="1918151"/>
            <a:ext cx="60946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the front-end electronics comprise 3276 front-end cards (FEC), each designed for specific tasks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Monitoring relies on a 12-bit SCA (Successive Approximation) ADC, encompassing various measurements.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Includes RTD temperature sensors, a low tolerance reference resistor for precise internal current source measurement, internal temperature sensing, shunt resistors for voltage line inputs, voltage measurements for regulators, and </a:t>
            </a:r>
            <a:r>
              <a:rPr lang="en-IN" dirty="0" err="1"/>
              <a:t>VTRx</a:t>
            </a:r>
            <a:r>
              <a:rPr lang="en-IN" dirty="0"/>
              <a:t> photocurrent measurements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SCA manages power on/off for SAMPAs (Signal </a:t>
            </a:r>
            <a:r>
              <a:rPr lang="en-IN" dirty="0" err="1"/>
              <a:t>APd</a:t>
            </a:r>
            <a:r>
              <a:rPr lang="en-IN" dirty="0"/>
              <a:t> Readout ASICs) through GPIO signals, </a:t>
            </a:r>
            <a:r>
              <a:rPr lang="en-IN" dirty="0" err="1"/>
              <a:t>GBTx</a:t>
            </a:r>
            <a:r>
              <a:rPr lang="en-IN" dirty="0"/>
              <a:t> (Gigabit Transceiver) configuration (GBTx1 post-power-up), and potentially required </a:t>
            </a:r>
            <a:r>
              <a:rPr lang="en-IN" dirty="0" err="1"/>
              <a:t>GBTx</a:t>
            </a:r>
            <a:r>
              <a:rPr lang="en-IN" dirty="0"/>
              <a:t> tuning (GBTx0)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Common Readout Unit (CRU) monitoring through </a:t>
            </a:r>
            <a:r>
              <a:rPr lang="en-IN" dirty="0" err="1"/>
              <a:t>aliECS</a:t>
            </a:r>
            <a:r>
              <a:rPr lang="en-IN" dirty="0"/>
              <a:t> includes aspects like MPO optical power, link status, temperatures, and potential voltages.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D71CC-5064-183A-F258-9C063A1DF081}"/>
              </a:ext>
            </a:extLst>
          </p:cNvPr>
          <p:cNvSpPr txBox="1"/>
          <p:nvPr/>
        </p:nvSpPr>
        <p:spPr>
          <a:xfrm>
            <a:off x="8107013" y="970095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279D-010D-000C-C43B-3512E276EC81}"/>
              </a:ext>
            </a:extLst>
          </p:cNvPr>
          <p:cNvSpPr txBox="1"/>
          <p:nvPr/>
        </p:nvSpPr>
        <p:spPr>
          <a:xfrm>
            <a:off x="1819274" y="989318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BM@N</a:t>
            </a:r>
          </a:p>
        </p:txBody>
      </p:sp>
    </p:spTree>
    <p:extLst>
      <p:ext uri="{BB962C8B-B14F-4D97-AF65-F5344CB8AC3E}">
        <p14:creationId xmlns:p14="http://schemas.microsoft.com/office/powerpoint/2010/main" val="203325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EE78-7712-F820-0ECD-99CB5FC4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0C4C-4917-1E90-B79C-EC41CB3EF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green dots&#10;&#10;Description automatically generated">
            <a:extLst>
              <a:ext uri="{FF2B5EF4-FFF2-40B4-BE49-F238E27FC236}">
                <a16:creationId xmlns:a16="http://schemas.microsoft.com/office/drawing/2014/main" id="{A4926E87-208D-E546-CC67-13BF50C3B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F761AD-5D98-57A4-EA4B-309797B976B2}"/>
              </a:ext>
            </a:extLst>
          </p:cNvPr>
          <p:cNvSpPr txBox="1">
            <a:spLocks/>
          </p:cNvSpPr>
          <p:nvPr/>
        </p:nvSpPr>
        <p:spPr>
          <a:xfrm>
            <a:off x="0" y="305865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/>
              <a:t>Why use Distributed Control System?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4D956-4CA2-65CD-4083-B22A2E8980C9}"/>
              </a:ext>
            </a:extLst>
          </p:cNvPr>
          <p:cNvSpPr txBox="1"/>
          <p:nvPr/>
        </p:nvSpPr>
        <p:spPr>
          <a:xfrm>
            <a:off x="357187" y="2586039"/>
            <a:ext cx="6757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Real-time Monitoring and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Data Acquisition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Safety Measures and System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Experiment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Environmental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Remote Access and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Adaptability and Scalability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Data Analysis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6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E2589-2643-733B-B348-CAA13978CE02}"/>
              </a:ext>
            </a:extLst>
          </p:cNvPr>
          <p:cNvSpPr txBox="1"/>
          <p:nvPr/>
        </p:nvSpPr>
        <p:spPr>
          <a:xfrm>
            <a:off x="0" y="1890231"/>
            <a:ext cx="59068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Autonomous entity within the experimental setup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Data Acquisition (DAQ) system and the Trigger System function as distinct and independent bodies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Decomposition style ensures that the DCS, DAQ system, and Trigger System operate cohesively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Maintain separate management structures.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The front-end layer consists of industrial computers, intellectual controllers, and crates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Directly manage equipment and gather data from sensors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The service layer comprises high-level TANGO devices that represent complete subsystems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The client layer presents the accelerator complex state to the operator, visualizes acquired data, and empowers the operator to execute control actions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485B5D-3AB2-FC0C-2A64-D9779BC223A1}"/>
              </a:ext>
            </a:extLst>
          </p:cNvPr>
          <p:cNvSpPr txBox="1">
            <a:spLocks/>
          </p:cNvSpPr>
          <p:nvPr/>
        </p:nvSpPr>
        <p:spPr>
          <a:xfrm>
            <a:off x="2114550" y="-894285"/>
            <a:ext cx="108359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BM@N and Alice Comparison –Architecture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DB9C-8A79-015B-CE95-3730A38D187F}"/>
              </a:ext>
            </a:extLst>
          </p:cNvPr>
          <p:cNvSpPr txBox="1"/>
          <p:nvPr/>
        </p:nvSpPr>
        <p:spPr>
          <a:xfrm>
            <a:off x="6096000" y="1918151"/>
            <a:ext cx="60946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The Experiment Control System (ECS) supervises the Detector Control System (DCS)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Logical part of the ALICE control framework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Includes DCS, DAQ, TRG, and HLT, are interconnected through the ECS, forming a cohesive control layer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ECS synchronizes and coordinates these systems, along with the LHC machine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Multiple subsystems, each focused on specific devices like Low Voltage (LV), High Voltage (HV), Front End and Readout Electronics (FEE), etc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150 sub-systems, comprising around 1200 network-attached devices and 270 VME and power supply crates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FEE sub-system, distinctive and specific to detectors, employs the Front End Device (FED) as a standardized access mechanism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D71CC-5064-183A-F258-9C063A1DF081}"/>
              </a:ext>
            </a:extLst>
          </p:cNvPr>
          <p:cNvSpPr txBox="1"/>
          <p:nvPr/>
        </p:nvSpPr>
        <p:spPr>
          <a:xfrm>
            <a:off x="8107013" y="970095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279D-010D-000C-C43B-3512E276EC81}"/>
              </a:ext>
            </a:extLst>
          </p:cNvPr>
          <p:cNvSpPr txBox="1"/>
          <p:nvPr/>
        </p:nvSpPr>
        <p:spPr>
          <a:xfrm>
            <a:off x="1819274" y="989318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BM@N</a:t>
            </a:r>
          </a:p>
        </p:txBody>
      </p:sp>
    </p:spTree>
    <p:extLst>
      <p:ext uri="{BB962C8B-B14F-4D97-AF65-F5344CB8AC3E}">
        <p14:creationId xmlns:p14="http://schemas.microsoft.com/office/powerpoint/2010/main" val="27667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uter server&#10;&#10;Description automatically generated">
            <a:extLst>
              <a:ext uri="{FF2B5EF4-FFF2-40B4-BE49-F238E27FC236}">
                <a16:creationId xmlns:a16="http://schemas.microsoft.com/office/drawing/2014/main" id="{11052074-BAAD-2040-E9CF-21F822DB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89"/>
            <a:ext cx="6044455" cy="4554539"/>
          </a:xfrm>
          <a:prstGeom prst="rect">
            <a:avLst/>
          </a:prstGeom>
        </p:spPr>
      </p:pic>
      <p:pic>
        <p:nvPicPr>
          <p:cNvPr id="7" name="Picture 6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B3176250-5CD3-D1D6-46F9-B7985D24D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545" y="2463801"/>
            <a:ext cx="5993078" cy="4394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2F8D4-9D23-60B2-354D-3F670FE00377}"/>
              </a:ext>
            </a:extLst>
          </p:cNvPr>
          <p:cNvSpPr txBox="1"/>
          <p:nvPr/>
        </p:nvSpPr>
        <p:spPr>
          <a:xfrm>
            <a:off x="2109956" y="4656928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BM@N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E34D7-4DA6-9C9F-23B8-D2012543A91A}"/>
              </a:ext>
            </a:extLst>
          </p:cNvPr>
          <p:cNvSpPr txBox="1"/>
          <p:nvPr/>
        </p:nvSpPr>
        <p:spPr>
          <a:xfrm>
            <a:off x="8805862" y="1940581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229909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E2589-2643-733B-B348-CAA13978CE02}"/>
              </a:ext>
            </a:extLst>
          </p:cNvPr>
          <p:cNvSpPr txBox="1"/>
          <p:nvPr/>
        </p:nvSpPr>
        <p:spPr>
          <a:xfrm>
            <a:off x="0" y="1890231"/>
            <a:ext cx="59068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Organized and navigable hierarchy of panels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Swift access to various sub-detector systems from the main panel, enhances user interaction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No labelling of objects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Denomination of symbols employs </a:t>
            </a:r>
            <a:r>
              <a:rPr lang="en-IN" dirty="0" err="1"/>
              <a:t>color</a:t>
            </a:r>
            <a:r>
              <a:rPr lang="en-IN" dirty="0"/>
              <a:t> coding, transitioning from green to red in case of errors, ensuring easy recognition of critical states.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Including critical system parameters, real-time status updates, and visual representations of the experiment's components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Optimizing efficiency by catering to specific roles rather than individual preferences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Linux Debian-based operating system suited for TANGO Control system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Facilitate efficient navigation, provide vital information at a glance, and enable swift decision-making in the operation and management of the experiment's complex systems.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485B5D-3AB2-FC0C-2A64-D9779BC223A1}"/>
              </a:ext>
            </a:extLst>
          </p:cNvPr>
          <p:cNvSpPr txBox="1">
            <a:spLocks/>
          </p:cNvSpPr>
          <p:nvPr/>
        </p:nvSpPr>
        <p:spPr>
          <a:xfrm>
            <a:off x="2114550" y="-894285"/>
            <a:ext cx="108359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BM@N and Alice Comparison – GUI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DB9C-8A79-015B-CE95-3730A38D187F}"/>
              </a:ext>
            </a:extLst>
          </p:cNvPr>
          <p:cNvSpPr txBox="1"/>
          <p:nvPr/>
        </p:nvSpPr>
        <p:spPr>
          <a:xfrm>
            <a:off x="6096000" y="1918151"/>
            <a:ext cx="6094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Standardized Graphics User Interface (GUI)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Serves as a central control hub, ensuring consistent aesthetics and functionality across all DCS components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Upheld through the provision of tools and guidelines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Includes a hierarchy browser for seamless navigation</a:t>
            </a:r>
            <a:r>
              <a:rPr lang="en-US" dirty="0"/>
              <a:t>, </a:t>
            </a:r>
            <a:r>
              <a:rPr lang="en-IN" dirty="0"/>
              <a:t>alert overview for quick identification of critical situations, and direct access to the Finite State Machine (FSM) and status monitoring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For standard actions, the FSM mechanism is employed, while for more specialized tasks, direct interactions occur through the WINCC framework.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Role-based access control mechanism</a:t>
            </a:r>
            <a:r>
              <a:rPr lang="en-US" dirty="0"/>
              <a:t>(</a:t>
            </a:r>
            <a:r>
              <a:rPr lang="en-IN" dirty="0"/>
              <a:t>overall reliability and safety of the system</a:t>
            </a:r>
            <a:r>
              <a:rPr lang="en-US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D71CC-5064-183A-F258-9C063A1DF081}"/>
              </a:ext>
            </a:extLst>
          </p:cNvPr>
          <p:cNvSpPr txBox="1"/>
          <p:nvPr/>
        </p:nvSpPr>
        <p:spPr>
          <a:xfrm>
            <a:off x="8107013" y="970095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279D-010D-000C-C43B-3512E276EC81}"/>
              </a:ext>
            </a:extLst>
          </p:cNvPr>
          <p:cNvSpPr txBox="1"/>
          <p:nvPr/>
        </p:nvSpPr>
        <p:spPr>
          <a:xfrm>
            <a:off x="1819274" y="989318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BM@N</a:t>
            </a:r>
          </a:p>
        </p:txBody>
      </p:sp>
    </p:spTree>
    <p:extLst>
      <p:ext uri="{BB962C8B-B14F-4D97-AF65-F5344CB8AC3E}">
        <p14:creationId xmlns:p14="http://schemas.microsoft.com/office/powerpoint/2010/main" val="330845482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8E6E2"/>
      </a:lt2>
      <a:accent1>
        <a:srgbClr val="769CE6"/>
      </a:accent1>
      <a:accent2>
        <a:srgbClr val="36AFD7"/>
      </a:accent2>
      <a:accent3>
        <a:srgbClr val="4CB2A1"/>
      </a:accent3>
      <a:accent4>
        <a:srgbClr val="47B876"/>
      </a:accent4>
      <a:accent5>
        <a:srgbClr val="42BB42"/>
      </a:accent5>
      <a:accent6>
        <a:srgbClr val="74B346"/>
      </a:accent6>
      <a:hlink>
        <a:srgbClr val="948059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1060</Words>
  <Application>Microsoft Macintosh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Neue Haas Grotesk Text Pro</vt:lpstr>
      <vt:lpstr>sourcesans-regular</vt:lpstr>
      <vt:lpstr>Times New Roman</vt:lpstr>
      <vt:lpstr>AccentBoxVTI</vt:lpstr>
      <vt:lpstr>A comparison of Detector Control Systems at the BM@N experiment in JINR and the ALICE experiment at 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Detector Control Systems at the BM@N experiment in JINR and the ALICE experiment at CERN</dc:title>
  <dc:creator>Sancia Morris</dc:creator>
  <cp:lastModifiedBy>Sancia Morris</cp:lastModifiedBy>
  <cp:revision>3</cp:revision>
  <dcterms:created xsi:type="dcterms:W3CDTF">2023-11-02T16:50:39Z</dcterms:created>
  <dcterms:modified xsi:type="dcterms:W3CDTF">2023-11-03T12:19:26Z</dcterms:modified>
</cp:coreProperties>
</file>