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1" r:id="rId8"/>
    <p:sldId id="263" r:id="rId9"/>
    <p:sldId id="264" r:id="rId10"/>
    <p:sldId id="265" r:id="rId11"/>
    <p:sldId id="276" r:id="rId12"/>
    <p:sldId id="266" r:id="rId13"/>
    <p:sldId id="267" r:id="rId14"/>
    <p:sldId id="268" r:id="rId15"/>
    <p:sldId id="269" r:id="rId16"/>
    <p:sldId id="270" r:id="rId17"/>
    <p:sldId id="273" r:id="rId18"/>
    <p:sldId id="274" r:id="rId19"/>
    <p:sldId id="272" r:id="rId20"/>
    <p:sldId id="275" r:id="rId21"/>
    <p:sldId id="277" r:id="rId22"/>
    <p:sldId id="279" r:id="rId23"/>
    <p:sldId id="278" r:id="rId24"/>
    <p:sldId id="280" r:id="rId25"/>
    <p:sldId id="281"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B5FAA-6FA3-487B-A40B-8F7164B58946}"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6182AA7C-2EFB-4083-B97B-EA678604DB6E}">
      <dgm:prSet phldrT="[Text]" custT="1"/>
      <dgm:spPr/>
      <dgm:t>
        <a:bodyPr/>
        <a:lstStyle/>
        <a:p>
          <a:pPr algn="ctr"/>
          <a:r>
            <a:rPr lang="en-US" sz="3600" b="1" dirty="0" smtClean="0">
              <a:effectLst>
                <a:outerShdw blurRad="38100" dist="38100" dir="2700000" algn="tl">
                  <a:srgbClr val="000000">
                    <a:alpha val="43137"/>
                  </a:srgbClr>
                </a:outerShdw>
              </a:effectLst>
            </a:rPr>
            <a:t>The control system will allow </a:t>
          </a:r>
          <a:endParaRPr lang="en-US" sz="3600" b="1" dirty="0">
            <a:effectLst>
              <a:outerShdw blurRad="38100" dist="38100" dir="2700000" algn="tl">
                <a:srgbClr val="000000">
                  <a:alpha val="43137"/>
                </a:srgbClr>
              </a:outerShdw>
            </a:effectLst>
          </a:endParaRPr>
        </a:p>
      </dgm:t>
    </dgm:pt>
    <dgm:pt modelId="{E0407D1E-FE6B-4432-A813-873F578397BF}" type="parTrans" cxnId="{47814754-8AF2-42C1-8DA8-BE861B639680}">
      <dgm:prSet/>
      <dgm:spPr/>
      <dgm:t>
        <a:bodyPr/>
        <a:lstStyle/>
        <a:p>
          <a:endParaRPr lang="en-US"/>
        </a:p>
      </dgm:t>
    </dgm:pt>
    <dgm:pt modelId="{0ECF4210-C910-4566-8660-CAF66E7A52DD}" type="sibTrans" cxnId="{47814754-8AF2-42C1-8DA8-BE861B639680}">
      <dgm:prSet/>
      <dgm:spPr/>
      <dgm:t>
        <a:bodyPr/>
        <a:lstStyle/>
        <a:p>
          <a:endParaRPr lang="en-US"/>
        </a:p>
      </dgm:t>
    </dgm:pt>
    <dgm:pt modelId="{8B5D493C-20B9-4FE5-83EF-B4AAF1529807}">
      <dgm:prSet phldrT="[Text]"/>
      <dgm:spPr/>
      <dgm:t>
        <a:bodyPr/>
        <a:lstStyle/>
        <a:p>
          <a:r>
            <a:rPr lang="en-US" dirty="0" smtClean="0"/>
            <a:t>hardwired</a:t>
          </a:r>
          <a:endParaRPr lang="en-US" dirty="0"/>
        </a:p>
      </dgm:t>
    </dgm:pt>
    <dgm:pt modelId="{B3168FB2-272C-43FA-B0CB-0366F9E92C79}" type="parTrans" cxnId="{4074220C-49C0-4B15-9D67-C589C0A6AA9B}">
      <dgm:prSet/>
      <dgm:spPr/>
      <dgm:t>
        <a:bodyPr/>
        <a:lstStyle/>
        <a:p>
          <a:endParaRPr lang="en-US"/>
        </a:p>
      </dgm:t>
    </dgm:pt>
    <dgm:pt modelId="{D5C65A73-A2B3-46A4-B2FE-C76F1B819A8D}" type="sibTrans" cxnId="{4074220C-49C0-4B15-9D67-C589C0A6AA9B}">
      <dgm:prSet/>
      <dgm:spPr/>
      <dgm:t>
        <a:bodyPr/>
        <a:lstStyle/>
        <a:p>
          <a:endParaRPr lang="en-US"/>
        </a:p>
      </dgm:t>
    </dgm:pt>
    <dgm:pt modelId="{04183212-D468-49F9-AFAD-0E805F8F64AF}">
      <dgm:prSet phldrT="[Text]"/>
      <dgm:spPr/>
      <dgm:t>
        <a:bodyPr/>
        <a:lstStyle/>
        <a:p>
          <a:r>
            <a:rPr lang="en-US" dirty="0" smtClean="0"/>
            <a:t>software</a:t>
          </a:r>
          <a:endParaRPr lang="en-US" dirty="0"/>
        </a:p>
      </dgm:t>
    </dgm:pt>
    <dgm:pt modelId="{2EE23EBB-9011-41D0-96C2-261A7179B1D8}" type="parTrans" cxnId="{1A8D6F87-D7D2-477D-B78F-85276349FB0D}">
      <dgm:prSet/>
      <dgm:spPr/>
      <dgm:t>
        <a:bodyPr/>
        <a:lstStyle/>
        <a:p>
          <a:endParaRPr lang="en-US"/>
        </a:p>
      </dgm:t>
    </dgm:pt>
    <dgm:pt modelId="{15EE035C-03B8-4612-AFBB-8A72A6C15BE5}" type="sibTrans" cxnId="{1A8D6F87-D7D2-477D-B78F-85276349FB0D}">
      <dgm:prSet/>
      <dgm:spPr/>
      <dgm:t>
        <a:bodyPr/>
        <a:lstStyle/>
        <a:p>
          <a:endParaRPr lang="en-US"/>
        </a:p>
      </dgm:t>
    </dgm:pt>
    <dgm:pt modelId="{5E3012D0-53D4-4932-B137-65E40B6FAD6B}" type="pres">
      <dgm:prSet presAssocID="{E7EB5FAA-6FA3-487B-A40B-8F7164B58946}" presName="vert0" presStyleCnt="0">
        <dgm:presLayoutVars>
          <dgm:dir/>
          <dgm:animOne val="branch"/>
          <dgm:animLvl val="lvl"/>
        </dgm:presLayoutVars>
      </dgm:prSet>
      <dgm:spPr/>
      <dgm:t>
        <a:bodyPr/>
        <a:lstStyle/>
        <a:p>
          <a:endParaRPr lang="en-US"/>
        </a:p>
      </dgm:t>
    </dgm:pt>
    <dgm:pt modelId="{97CE8581-A83E-4427-B711-E4AE576805FA}" type="pres">
      <dgm:prSet presAssocID="{6182AA7C-2EFB-4083-B97B-EA678604DB6E}" presName="thickLine" presStyleLbl="alignNode1" presStyleIdx="0" presStyleCnt="1"/>
      <dgm:spPr/>
    </dgm:pt>
    <dgm:pt modelId="{79C72A02-1E36-475D-B9F8-0200B3311179}" type="pres">
      <dgm:prSet presAssocID="{6182AA7C-2EFB-4083-B97B-EA678604DB6E}" presName="horz1" presStyleCnt="0"/>
      <dgm:spPr/>
    </dgm:pt>
    <dgm:pt modelId="{15B8D745-5A61-4BA8-804B-D687AD5DAD7C}" type="pres">
      <dgm:prSet presAssocID="{6182AA7C-2EFB-4083-B97B-EA678604DB6E}" presName="tx1" presStyleLbl="revTx" presStyleIdx="0" presStyleCnt="3" custScaleX="384308"/>
      <dgm:spPr/>
      <dgm:t>
        <a:bodyPr/>
        <a:lstStyle/>
        <a:p>
          <a:endParaRPr lang="en-US"/>
        </a:p>
      </dgm:t>
    </dgm:pt>
    <dgm:pt modelId="{91E70483-025F-4CC5-9AB8-E408B63844C9}" type="pres">
      <dgm:prSet presAssocID="{6182AA7C-2EFB-4083-B97B-EA678604DB6E}" presName="vert1" presStyleCnt="0"/>
      <dgm:spPr/>
    </dgm:pt>
    <dgm:pt modelId="{345CC0E1-11CD-4871-82BF-BB07F7737F5C}" type="pres">
      <dgm:prSet presAssocID="{8B5D493C-20B9-4FE5-83EF-B4AAF1529807}" presName="vertSpace2a" presStyleCnt="0"/>
      <dgm:spPr/>
    </dgm:pt>
    <dgm:pt modelId="{091416EA-56A4-4624-B039-A80A4BEF005F}" type="pres">
      <dgm:prSet presAssocID="{8B5D493C-20B9-4FE5-83EF-B4AAF1529807}" presName="horz2" presStyleCnt="0"/>
      <dgm:spPr/>
    </dgm:pt>
    <dgm:pt modelId="{DFCB7C06-DCA0-44D7-AACA-F5B3F9C5EE7E}" type="pres">
      <dgm:prSet presAssocID="{8B5D493C-20B9-4FE5-83EF-B4AAF1529807}" presName="horzSpace2" presStyleCnt="0"/>
      <dgm:spPr/>
    </dgm:pt>
    <dgm:pt modelId="{1B20EF42-A263-494D-9411-AE8E40ED91F2}" type="pres">
      <dgm:prSet presAssocID="{8B5D493C-20B9-4FE5-83EF-B4AAF1529807}" presName="tx2" presStyleLbl="revTx" presStyleIdx="1" presStyleCnt="3"/>
      <dgm:spPr/>
      <dgm:t>
        <a:bodyPr/>
        <a:lstStyle/>
        <a:p>
          <a:endParaRPr lang="en-US"/>
        </a:p>
      </dgm:t>
    </dgm:pt>
    <dgm:pt modelId="{226C758E-3651-46A6-A917-F9D989443A85}" type="pres">
      <dgm:prSet presAssocID="{8B5D493C-20B9-4FE5-83EF-B4AAF1529807}" presName="vert2" presStyleCnt="0"/>
      <dgm:spPr/>
    </dgm:pt>
    <dgm:pt modelId="{8848FA53-2CF2-4DD2-956E-2EF74BFE3009}" type="pres">
      <dgm:prSet presAssocID="{8B5D493C-20B9-4FE5-83EF-B4AAF1529807}" presName="thinLine2b" presStyleLbl="callout" presStyleIdx="0" presStyleCnt="2"/>
      <dgm:spPr/>
    </dgm:pt>
    <dgm:pt modelId="{83075C4A-2D75-4725-AAD6-8D6CAB558F4F}" type="pres">
      <dgm:prSet presAssocID="{8B5D493C-20B9-4FE5-83EF-B4AAF1529807}" presName="vertSpace2b" presStyleCnt="0"/>
      <dgm:spPr/>
    </dgm:pt>
    <dgm:pt modelId="{FA190513-4E12-428A-9BC2-09F798B06C03}" type="pres">
      <dgm:prSet presAssocID="{04183212-D468-49F9-AFAD-0E805F8F64AF}" presName="horz2" presStyleCnt="0"/>
      <dgm:spPr/>
    </dgm:pt>
    <dgm:pt modelId="{4CAED56F-1D9C-44F2-8BED-3323CD07D406}" type="pres">
      <dgm:prSet presAssocID="{04183212-D468-49F9-AFAD-0E805F8F64AF}" presName="horzSpace2" presStyleCnt="0"/>
      <dgm:spPr/>
    </dgm:pt>
    <dgm:pt modelId="{61AF81D2-B4B6-49B5-A3ED-66E5DABD008F}" type="pres">
      <dgm:prSet presAssocID="{04183212-D468-49F9-AFAD-0E805F8F64AF}" presName="tx2" presStyleLbl="revTx" presStyleIdx="2" presStyleCnt="3"/>
      <dgm:spPr/>
      <dgm:t>
        <a:bodyPr/>
        <a:lstStyle/>
        <a:p>
          <a:endParaRPr lang="en-US"/>
        </a:p>
      </dgm:t>
    </dgm:pt>
    <dgm:pt modelId="{6DF813A0-CD64-4039-A346-2F51F4AB8E6C}" type="pres">
      <dgm:prSet presAssocID="{04183212-D468-49F9-AFAD-0E805F8F64AF}" presName="vert2" presStyleCnt="0"/>
      <dgm:spPr/>
    </dgm:pt>
    <dgm:pt modelId="{37ABC510-B764-4718-8189-5ECCBFA356DC}" type="pres">
      <dgm:prSet presAssocID="{04183212-D468-49F9-AFAD-0E805F8F64AF}" presName="thinLine2b" presStyleLbl="callout" presStyleIdx="1" presStyleCnt="2"/>
      <dgm:spPr/>
    </dgm:pt>
    <dgm:pt modelId="{61D8AF62-868F-46DF-BC5F-336CE8049725}" type="pres">
      <dgm:prSet presAssocID="{04183212-D468-49F9-AFAD-0E805F8F64AF}" presName="vertSpace2b" presStyleCnt="0"/>
      <dgm:spPr/>
    </dgm:pt>
  </dgm:ptLst>
  <dgm:cxnLst>
    <dgm:cxn modelId="{1A8D6F87-D7D2-477D-B78F-85276349FB0D}" srcId="{6182AA7C-2EFB-4083-B97B-EA678604DB6E}" destId="{04183212-D468-49F9-AFAD-0E805F8F64AF}" srcOrd="1" destOrd="0" parTransId="{2EE23EBB-9011-41D0-96C2-261A7179B1D8}" sibTransId="{15EE035C-03B8-4612-AFBB-8A72A6C15BE5}"/>
    <dgm:cxn modelId="{674E21A0-240B-4390-9BC4-979939FEFEF5}" type="presOf" srcId="{04183212-D468-49F9-AFAD-0E805F8F64AF}" destId="{61AF81D2-B4B6-49B5-A3ED-66E5DABD008F}" srcOrd="0" destOrd="0" presId="urn:microsoft.com/office/officeart/2008/layout/LinedList"/>
    <dgm:cxn modelId="{47814754-8AF2-42C1-8DA8-BE861B639680}" srcId="{E7EB5FAA-6FA3-487B-A40B-8F7164B58946}" destId="{6182AA7C-2EFB-4083-B97B-EA678604DB6E}" srcOrd="0" destOrd="0" parTransId="{E0407D1E-FE6B-4432-A813-873F578397BF}" sibTransId="{0ECF4210-C910-4566-8660-CAF66E7A52DD}"/>
    <dgm:cxn modelId="{4074220C-49C0-4B15-9D67-C589C0A6AA9B}" srcId="{6182AA7C-2EFB-4083-B97B-EA678604DB6E}" destId="{8B5D493C-20B9-4FE5-83EF-B4AAF1529807}" srcOrd="0" destOrd="0" parTransId="{B3168FB2-272C-43FA-B0CB-0366F9E92C79}" sibTransId="{D5C65A73-A2B3-46A4-B2FE-C76F1B819A8D}"/>
    <dgm:cxn modelId="{4D23569E-D95E-46E1-A4A8-6ACFF087DB6D}" type="presOf" srcId="{6182AA7C-2EFB-4083-B97B-EA678604DB6E}" destId="{15B8D745-5A61-4BA8-804B-D687AD5DAD7C}" srcOrd="0" destOrd="0" presId="urn:microsoft.com/office/officeart/2008/layout/LinedList"/>
    <dgm:cxn modelId="{C9DA7A3E-06C2-430D-A948-30A113E7478D}" type="presOf" srcId="{E7EB5FAA-6FA3-487B-A40B-8F7164B58946}" destId="{5E3012D0-53D4-4932-B137-65E40B6FAD6B}" srcOrd="0" destOrd="0" presId="urn:microsoft.com/office/officeart/2008/layout/LinedList"/>
    <dgm:cxn modelId="{5528AE56-A3AD-4989-AA27-C5FF7F0DE0FF}" type="presOf" srcId="{8B5D493C-20B9-4FE5-83EF-B4AAF1529807}" destId="{1B20EF42-A263-494D-9411-AE8E40ED91F2}" srcOrd="0" destOrd="0" presId="urn:microsoft.com/office/officeart/2008/layout/LinedList"/>
    <dgm:cxn modelId="{0BDB30EF-42C3-4649-B523-1E90620BCE29}" type="presParOf" srcId="{5E3012D0-53D4-4932-B137-65E40B6FAD6B}" destId="{97CE8581-A83E-4427-B711-E4AE576805FA}" srcOrd="0" destOrd="0" presId="urn:microsoft.com/office/officeart/2008/layout/LinedList"/>
    <dgm:cxn modelId="{BCCFD87E-3512-4C00-9D73-1595847B8BEF}" type="presParOf" srcId="{5E3012D0-53D4-4932-B137-65E40B6FAD6B}" destId="{79C72A02-1E36-475D-B9F8-0200B3311179}" srcOrd="1" destOrd="0" presId="urn:microsoft.com/office/officeart/2008/layout/LinedList"/>
    <dgm:cxn modelId="{9DDD53DB-721D-40BE-B35A-96E99416D969}" type="presParOf" srcId="{79C72A02-1E36-475D-B9F8-0200B3311179}" destId="{15B8D745-5A61-4BA8-804B-D687AD5DAD7C}" srcOrd="0" destOrd="0" presId="urn:microsoft.com/office/officeart/2008/layout/LinedList"/>
    <dgm:cxn modelId="{70F2E425-CE8C-49AD-A63B-4D2145A3130B}" type="presParOf" srcId="{79C72A02-1E36-475D-B9F8-0200B3311179}" destId="{91E70483-025F-4CC5-9AB8-E408B63844C9}" srcOrd="1" destOrd="0" presId="urn:microsoft.com/office/officeart/2008/layout/LinedList"/>
    <dgm:cxn modelId="{30B84B7B-D696-4939-8B20-1CE253AD3E3B}" type="presParOf" srcId="{91E70483-025F-4CC5-9AB8-E408B63844C9}" destId="{345CC0E1-11CD-4871-82BF-BB07F7737F5C}" srcOrd="0" destOrd="0" presId="urn:microsoft.com/office/officeart/2008/layout/LinedList"/>
    <dgm:cxn modelId="{FD412440-2936-400C-851D-0643100AABC1}" type="presParOf" srcId="{91E70483-025F-4CC5-9AB8-E408B63844C9}" destId="{091416EA-56A4-4624-B039-A80A4BEF005F}" srcOrd="1" destOrd="0" presId="urn:microsoft.com/office/officeart/2008/layout/LinedList"/>
    <dgm:cxn modelId="{D5C69F38-74A5-49C4-909B-77AA05AA78F6}" type="presParOf" srcId="{091416EA-56A4-4624-B039-A80A4BEF005F}" destId="{DFCB7C06-DCA0-44D7-AACA-F5B3F9C5EE7E}" srcOrd="0" destOrd="0" presId="urn:microsoft.com/office/officeart/2008/layout/LinedList"/>
    <dgm:cxn modelId="{E324EF7F-3CF2-43DA-BC0F-222BCDDFB812}" type="presParOf" srcId="{091416EA-56A4-4624-B039-A80A4BEF005F}" destId="{1B20EF42-A263-494D-9411-AE8E40ED91F2}" srcOrd="1" destOrd="0" presId="urn:microsoft.com/office/officeart/2008/layout/LinedList"/>
    <dgm:cxn modelId="{8BD41727-C738-458B-9F0D-0A4F72A86FBC}" type="presParOf" srcId="{091416EA-56A4-4624-B039-A80A4BEF005F}" destId="{226C758E-3651-46A6-A917-F9D989443A85}" srcOrd="2" destOrd="0" presId="urn:microsoft.com/office/officeart/2008/layout/LinedList"/>
    <dgm:cxn modelId="{557AE7C4-0F54-4DAD-B888-F7188AAFDFC2}" type="presParOf" srcId="{91E70483-025F-4CC5-9AB8-E408B63844C9}" destId="{8848FA53-2CF2-4DD2-956E-2EF74BFE3009}" srcOrd="2" destOrd="0" presId="urn:microsoft.com/office/officeart/2008/layout/LinedList"/>
    <dgm:cxn modelId="{B2B5303A-086D-447A-8436-1F1DAD4217A3}" type="presParOf" srcId="{91E70483-025F-4CC5-9AB8-E408B63844C9}" destId="{83075C4A-2D75-4725-AAD6-8D6CAB558F4F}" srcOrd="3" destOrd="0" presId="urn:microsoft.com/office/officeart/2008/layout/LinedList"/>
    <dgm:cxn modelId="{64B38A07-54E6-4596-BF1C-0D35FB839DE2}" type="presParOf" srcId="{91E70483-025F-4CC5-9AB8-E408B63844C9}" destId="{FA190513-4E12-428A-9BC2-09F798B06C03}" srcOrd="4" destOrd="0" presId="urn:microsoft.com/office/officeart/2008/layout/LinedList"/>
    <dgm:cxn modelId="{BDE36ACA-B284-401B-AFA9-4DF248B1894C}" type="presParOf" srcId="{FA190513-4E12-428A-9BC2-09F798B06C03}" destId="{4CAED56F-1D9C-44F2-8BED-3323CD07D406}" srcOrd="0" destOrd="0" presId="urn:microsoft.com/office/officeart/2008/layout/LinedList"/>
    <dgm:cxn modelId="{8293E62C-983B-4F2D-93BC-D065B1EE256C}" type="presParOf" srcId="{FA190513-4E12-428A-9BC2-09F798B06C03}" destId="{61AF81D2-B4B6-49B5-A3ED-66E5DABD008F}" srcOrd="1" destOrd="0" presId="urn:microsoft.com/office/officeart/2008/layout/LinedList"/>
    <dgm:cxn modelId="{3D0C9601-CEC3-44DF-978D-641E1765B46A}" type="presParOf" srcId="{FA190513-4E12-428A-9BC2-09F798B06C03}" destId="{6DF813A0-CD64-4039-A346-2F51F4AB8E6C}" srcOrd="2" destOrd="0" presId="urn:microsoft.com/office/officeart/2008/layout/LinedList"/>
    <dgm:cxn modelId="{EEF02640-0631-4E11-863C-ED9CF63D4FF4}" type="presParOf" srcId="{91E70483-025F-4CC5-9AB8-E408B63844C9}" destId="{37ABC510-B764-4718-8189-5ECCBFA356DC}" srcOrd="5" destOrd="0" presId="urn:microsoft.com/office/officeart/2008/layout/LinedList"/>
    <dgm:cxn modelId="{177BAFC9-884D-4F5F-B74B-B24A1D302DA0}" type="presParOf" srcId="{91E70483-025F-4CC5-9AB8-E408B63844C9}" destId="{61D8AF62-868F-46DF-BC5F-336CE8049725}"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E8581-A83E-4427-B711-E4AE576805FA}">
      <dsp:nvSpPr>
        <dsp:cNvPr id="0" name=""/>
        <dsp:cNvSpPr/>
      </dsp:nvSpPr>
      <dsp:spPr>
        <a:xfrm>
          <a:off x="0" y="0"/>
          <a:ext cx="6096000" cy="0"/>
        </a:xfrm>
        <a:prstGeom prst="lin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1">
          <a:scrgbClr r="0" g="0" b="0"/>
        </a:lnRef>
        <a:fillRef idx="3">
          <a:scrgbClr r="0" g="0" b="0"/>
        </a:fillRef>
        <a:effectRef idx="2">
          <a:scrgbClr r="0" g="0" b="0"/>
        </a:effectRef>
        <a:fontRef idx="minor">
          <a:schemeClr val="lt1"/>
        </a:fontRef>
      </dsp:style>
    </dsp:sp>
    <dsp:sp modelId="{15B8D745-5A61-4BA8-804B-D687AD5DAD7C}">
      <dsp:nvSpPr>
        <dsp:cNvPr id="0" name=""/>
        <dsp:cNvSpPr/>
      </dsp:nvSpPr>
      <dsp:spPr>
        <a:xfrm>
          <a:off x="0" y="0"/>
          <a:ext cx="2983334"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The control system will allow </a:t>
          </a:r>
          <a:endParaRPr lang="en-US" sz="3600" b="1" kern="1200" dirty="0">
            <a:effectLst>
              <a:outerShdw blurRad="38100" dist="38100" dir="2700000" algn="tl">
                <a:srgbClr val="000000">
                  <a:alpha val="43137"/>
                </a:srgbClr>
              </a:outerShdw>
            </a:effectLst>
          </a:endParaRPr>
        </a:p>
      </dsp:txBody>
      <dsp:txXfrm>
        <a:off x="0" y="0"/>
        <a:ext cx="2983334" cy="2032000"/>
      </dsp:txXfrm>
    </dsp:sp>
    <dsp:sp modelId="{1B20EF42-A263-494D-9411-AE8E40ED91F2}">
      <dsp:nvSpPr>
        <dsp:cNvPr id="0" name=""/>
        <dsp:cNvSpPr/>
      </dsp:nvSpPr>
      <dsp:spPr>
        <a:xfrm>
          <a:off x="3041556" y="47228"/>
          <a:ext cx="3046928" cy="94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kern="1200" dirty="0" smtClean="0"/>
            <a:t>hardwired</a:t>
          </a:r>
          <a:endParaRPr lang="en-US" sz="4300" kern="1200" dirty="0"/>
        </a:p>
      </dsp:txBody>
      <dsp:txXfrm>
        <a:off x="3041556" y="47228"/>
        <a:ext cx="3046928" cy="944562"/>
      </dsp:txXfrm>
    </dsp:sp>
    <dsp:sp modelId="{8848FA53-2CF2-4DD2-956E-2EF74BFE3009}">
      <dsp:nvSpPr>
        <dsp:cNvPr id="0" name=""/>
        <dsp:cNvSpPr/>
      </dsp:nvSpPr>
      <dsp:spPr>
        <a:xfrm>
          <a:off x="2983334" y="991790"/>
          <a:ext cx="31051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dsp:style>
    </dsp:sp>
    <dsp:sp modelId="{61AF81D2-B4B6-49B5-A3ED-66E5DABD008F}">
      <dsp:nvSpPr>
        <dsp:cNvPr id="0" name=""/>
        <dsp:cNvSpPr/>
      </dsp:nvSpPr>
      <dsp:spPr>
        <a:xfrm>
          <a:off x="3041556" y="1039018"/>
          <a:ext cx="3046928" cy="94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kern="1200" dirty="0" smtClean="0"/>
            <a:t>software</a:t>
          </a:r>
          <a:endParaRPr lang="en-US" sz="4300" kern="1200" dirty="0"/>
        </a:p>
      </dsp:txBody>
      <dsp:txXfrm>
        <a:off x="3041556" y="1039018"/>
        <a:ext cx="3046928" cy="944562"/>
      </dsp:txXfrm>
    </dsp:sp>
    <dsp:sp modelId="{37ABC510-B764-4718-8189-5ECCBFA356DC}">
      <dsp:nvSpPr>
        <dsp:cNvPr id="0" name=""/>
        <dsp:cNvSpPr/>
      </dsp:nvSpPr>
      <dsp:spPr>
        <a:xfrm>
          <a:off x="2983334" y="1983581"/>
          <a:ext cx="31051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11/9/2023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11/9/2023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851648" cy="3276600"/>
          </a:xfrm>
        </p:spPr>
        <p:txBody>
          <a:bodyPr>
            <a:noAutofit/>
          </a:bodyPr>
          <a:lstStyle/>
          <a:p>
            <a:pPr algn="ctr"/>
            <a:r>
              <a:rPr lang="en-US" sz="7200" dirty="0" smtClean="0"/>
              <a:t>ALICE</a:t>
            </a:r>
            <a:r>
              <a:rPr lang="en-US" sz="7200" dirty="0"/>
              <a:t/>
            </a:r>
            <a:br>
              <a:rPr lang="en-US" sz="7200" dirty="0"/>
            </a:br>
            <a:r>
              <a:rPr lang="en-US" sz="4000" dirty="0"/>
              <a:t>(A Large Ion Collider Experiment)</a:t>
            </a:r>
            <a:endParaRPr lang="en-US" sz="7200" dirty="0"/>
          </a:p>
        </p:txBody>
      </p:sp>
      <p:sp>
        <p:nvSpPr>
          <p:cNvPr id="3" name="Subtitle 2"/>
          <p:cNvSpPr>
            <a:spLocks noGrp="1"/>
          </p:cNvSpPr>
          <p:nvPr>
            <p:ph type="subTitle" idx="1"/>
          </p:nvPr>
        </p:nvSpPr>
        <p:spPr>
          <a:xfrm>
            <a:off x="609600" y="3886200"/>
            <a:ext cx="7854696" cy="1752600"/>
          </a:xfrm>
        </p:spPr>
        <p:txBody>
          <a:bodyPr/>
          <a:lstStyle/>
          <a:p>
            <a:pPr algn="l"/>
            <a:r>
              <a:rPr lang="en-US" dirty="0" smtClean="0"/>
              <a:t>By </a:t>
            </a:r>
            <a:br>
              <a:rPr lang="en-US" dirty="0" smtClean="0"/>
            </a:br>
            <a:endParaRPr lang="en-US" b="1" u="sng" dirty="0" smtClean="0">
              <a:effectLst>
                <a:outerShdw blurRad="38100" dist="38100" dir="2700000" algn="tl">
                  <a:srgbClr val="000000">
                    <a:alpha val="43137"/>
                  </a:srgbClr>
                </a:outerShdw>
              </a:effectLst>
            </a:endParaRPr>
          </a:p>
          <a:p>
            <a:pPr algn="ctr"/>
            <a:r>
              <a:rPr lang="en-US" b="1" u="sng" dirty="0" err="1" smtClean="0">
                <a:effectLst>
                  <a:outerShdw blurRad="38100" dist="38100" dir="2700000" algn="tl">
                    <a:srgbClr val="000000">
                      <a:alpha val="43137"/>
                    </a:srgbClr>
                  </a:outerShdw>
                </a:effectLst>
              </a:rPr>
              <a:t>Alaa</a:t>
            </a:r>
            <a:r>
              <a:rPr lang="en-US" b="1" u="sng" dirty="0" smtClean="0">
                <a:effectLst>
                  <a:outerShdw blurRad="38100" dist="38100" dir="2700000" algn="tl">
                    <a:srgbClr val="000000">
                      <a:alpha val="43137"/>
                    </a:srgbClr>
                  </a:outerShdw>
                </a:effectLst>
              </a:rPr>
              <a:t> </a:t>
            </a:r>
            <a:r>
              <a:rPr lang="en-US" b="1" u="sng" dirty="0" err="1" smtClean="0">
                <a:effectLst>
                  <a:outerShdw blurRad="38100" dist="38100" dir="2700000" algn="tl">
                    <a:srgbClr val="000000">
                      <a:alpha val="43137"/>
                    </a:srgbClr>
                  </a:outerShdw>
                </a:effectLst>
              </a:rPr>
              <a:t>ElSadieque</a:t>
            </a:r>
            <a:endParaRPr lang="en-US" dirty="0"/>
          </a:p>
        </p:txBody>
      </p:sp>
    </p:spTree>
    <p:extLst>
      <p:ext uri="{BB962C8B-B14F-4D97-AF65-F5344CB8AC3E}">
        <p14:creationId xmlns:p14="http://schemas.microsoft.com/office/powerpoint/2010/main" val="317305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ALICE DCS ARCHITECTURE</a:t>
            </a:r>
          </a:p>
        </p:txBody>
      </p:sp>
      <p:sp>
        <p:nvSpPr>
          <p:cNvPr id="3" name="Content Placeholder 2"/>
          <p:cNvSpPr>
            <a:spLocks noGrp="1"/>
          </p:cNvSpPr>
          <p:nvPr>
            <p:ph idx="1"/>
          </p:nvPr>
        </p:nvSpPr>
        <p:spPr/>
        <p:txBody>
          <a:bodyPr/>
          <a:lstStyle/>
          <a:p>
            <a:r>
              <a:rPr lang="en-US" dirty="0"/>
              <a:t>Software Components and </a:t>
            </a:r>
            <a:r>
              <a:rPr lang="en-US" dirty="0" smtClean="0"/>
              <a:t>Tools</a:t>
            </a:r>
          </a:p>
          <a:p>
            <a:r>
              <a:rPr lang="en-US" dirty="0"/>
              <a:t>System </a:t>
            </a:r>
            <a:r>
              <a:rPr lang="en-US" dirty="0" smtClean="0"/>
              <a:t>Layout</a:t>
            </a:r>
          </a:p>
          <a:p>
            <a:r>
              <a:rPr lang="en-US" dirty="0"/>
              <a:t>The Field </a:t>
            </a:r>
            <a:r>
              <a:rPr lang="en-US" dirty="0" smtClean="0"/>
              <a:t>Layer</a:t>
            </a:r>
          </a:p>
          <a:p>
            <a:r>
              <a:rPr lang="en-US" dirty="0"/>
              <a:t>The Supervisory </a:t>
            </a:r>
            <a:r>
              <a:rPr lang="en-US" dirty="0" smtClean="0"/>
              <a:t>Layer</a:t>
            </a:r>
          </a:p>
          <a:p>
            <a:r>
              <a:rPr lang="en-US" dirty="0"/>
              <a:t>The Finite State </a:t>
            </a:r>
            <a:r>
              <a:rPr lang="en-US" dirty="0" smtClean="0"/>
              <a:t>Machines</a:t>
            </a:r>
          </a:p>
          <a:p>
            <a:r>
              <a:rPr lang="en-US" dirty="0" smtClean="0"/>
              <a:t>Partitioning</a:t>
            </a:r>
          </a:p>
          <a:p>
            <a:r>
              <a:rPr lang="en-US" dirty="0"/>
              <a:t>The User </a:t>
            </a:r>
            <a:r>
              <a:rPr lang="en-US" dirty="0" smtClean="0"/>
              <a:t>Interface</a:t>
            </a:r>
          </a:p>
          <a:p>
            <a:pPr marL="0" indent="0">
              <a:buNone/>
            </a:pPr>
            <a:endParaRPr lang="en-US" dirty="0"/>
          </a:p>
        </p:txBody>
      </p:sp>
    </p:spTree>
    <p:extLst>
      <p:ext uri="{BB962C8B-B14F-4D97-AF65-F5344CB8AC3E}">
        <p14:creationId xmlns:p14="http://schemas.microsoft.com/office/powerpoint/2010/main" val="2272175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2" y="304800"/>
            <a:ext cx="9052560" cy="5804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558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600" b="1" dirty="0"/>
              <a:t>Software Components and </a:t>
            </a:r>
            <a:r>
              <a:rPr lang="en-US" sz="3600" b="1" dirty="0" smtClean="0"/>
              <a:t>Tools</a:t>
            </a:r>
            <a:endParaRPr lang="en-US" sz="3600" b="1" dirty="0"/>
          </a:p>
        </p:txBody>
      </p:sp>
      <p:sp>
        <p:nvSpPr>
          <p:cNvPr id="3" name="Content Placeholder 2"/>
          <p:cNvSpPr>
            <a:spLocks noGrp="1"/>
          </p:cNvSpPr>
          <p:nvPr>
            <p:ph idx="1"/>
          </p:nvPr>
        </p:nvSpPr>
        <p:spPr/>
        <p:txBody>
          <a:bodyPr>
            <a:normAutofit fontScale="92500" lnSpcReduction="20000"/>
          </a:bodyPr>
          <a:lstStyle/>
          <a:p>
            <a:r>
              <a:rPr lang="en-US" dirty="0"/>
              <a:t>The core of the controls system is a commercial </a:t>
            </a:r>
            <a:r>
              <a:rPr lang="en-US" dirty="0" smtClean="0"/>
              <a:t>Supervisory Control </a:t>
            </a:r>
            <a:r>
              <a:rPr lang="en-US" dirty="0"/>
              <a:t>and Data Acquisition (SCADA) system named </a:t>
            </a:r>
            <a:r>
              <a:rPr lang="en-US" dirty="0" smtClean="0"/>
              <a:t>PVSS</a:t>
            </a:r>
          </a:p>
          <a:p>
            <a:r>
              <a:rPr lang="en-US" dirty="0"/>
              <a:t>Software framework built on top of PVSS allows for data </a:t>
            </a:r>
            <a:r>
              <a:rPr lang="en-US" dirty="0" smtClean="0"/>
              <a:t>exchange </a:t>
            </a:r>
            <a:r>
              <a:rPr lang="en-US" dirty="0"/>
              <a:t>with external services and systems through a </a:t>
            </a:r>
            <a:r>
              <a:rPr lang="en-US" dirty="0" smtClean="0"/>
              <a:t>standardized </a:t>
            </a:r>
            <a:r>
              <a:rPr lang="en-US" dirty="0"/>
              <a:t>set of interfaces, mostly based on the CERN LHC </a:t>
            </a:r>
            <a:r>
              <a:rPr lang="en-US" dirty="0" smtClean="0"/>
              <a:t>Data Interchange </a:t>
            </a:r>
            <a:r>
              <a:rPr lang="en-US" dirty="0"/>
              <a:t>Protocol (DIP</a:t>
            </a:r>
            <a:r>
              <a:rPr lang="en-US" dirty="0" smtClean="0"/>
              <a:t>).</a:t>
            </a:r>
          </a:p>
          <a:p>
            <a:r>
              <a:rPr lang="en-US" dirty="0"/>
              <a:t>The core of the framework </a:t>
            </a:r>
            <a:r>
              <a:rPr lang="en-US" dirty="0" smtClean="0"/>
              <a:t>is </a:t>
            </a:r>
            <a:r>
              <a:rPr lang="en-US" dirty="0"/>
              <a:t>built as a </a:t>
            </a:r>
            <a:r>
              <a:rPr lang="en-US" dirty="0" smtClean="0"/>
              <a:t>common effort </a:t>
            </a:r>
            <a:r>
              <a:rPr lang="en-US" dirty="0"/>
              <a:t>between the LHC experiments and CERN </a:t>
            </a:r>
            <a:r>
              <a:rPr lang="en-US" dirty="0" smtClean="0"/>
              <a:t>EN/ICE-SCD section</a:t>
            </a:r>
            <a:r>
              <a:rPr lang="en-US" dirty="0"/>
              <a:t>, in the context of a Joint </a:t>
            </a:r>
            <a:r>
              <a:rPr lang="en-US" dirty="0" err="1"/>
              <a:t>COntrols</a:t>
            </a:r>
            <a:r>
              <a:rPr lang="en-US" dirty="0"/>
              <a:t> Project (JCOP</a:t>
            </a:r>
            <a:r>
              <a:rPr lang="en-US" dirty="0" smtClean="0"/>
              <a:t>).</a:t>
            </a:r>
          </a:p>
          <a:p>
            <a:r>
              <a:rPr lang="en-US" dirty="0" smtClean="0"/>
              <a:t>The </a:t>
            </a:r>
            <a:r>
              <a:rPr lang="en-US" dirty="0"/>
              <a:t>main tools cover Finite State Machine (FSM), alarm </a:t>
            </a:r>
            <a:r>
              <a:rPr lang="en-US" dirty="0" smtClean="0"/>
              <a:t>handling</a:t>
            </a:r>
            <a:r>
              <a:rPr lang="en-US" dirty="0"/>
              <a:t>, configuration, archiving, access control, user </a:t>
            </a:r>
            <a:r>
              <a:rPr lang="en-US" dirty="0" err="1" smtClean="0"/>
              <a:t>interfaces,data</a:t>
            </a:r>
            <a:r>
              <a:rPr lang="en-US" dirty="0" smtClean="0"/>
              <a:t> </a:t>
            </a:r>
            <a:r>
              <a:rPr lang="en-US" dirty="0"/>
              <a:t>exchange and communication.</a:t>
            </a:r>
            <a:endParaRPr lang="en-US" dirty="0" smtClean="0"/>
          </a:p>
        </p:txBody>
      </p:sp>
    </p:spTree>
    <p:extLst>
      <p:ext uri="{BB962C8B-B14F-4D97-AF65-F5344CB8AC3E}">
        <p14:creationId xmlns:p14="http://schemas.microsoft.com/office/powerpoint/2010/main" val="2816065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229600" cy="3962400"/>
          </a:xfrm>
        </p:spPr>
        <p:txBody>
          <a:bodyPr/>
          <a:lstStyle/>
          <a:p>
            <a:pPr marL="0" indent="0">
              <a:buNone/>
            </a:pPr>
            <a:r>
              <a:rPr lang="en-US" dirty="0"/>
              <a:t>ALICE framework is used by the sub-detector experts to </a:t>
            </a:r>
            <a:r>
              <a:rPr lang="en-US" dirty="0" smtClean="0"/>
              <a:t>build their </a:t>
            </a:r>
            <a:r>
              <a:rPr lang="en-US" dirty="0"/>
              <a:t>own control applications, </a:t>
            </a:r>
            <a:r>
              <a:rPr lang="en-US" dirty="0" smtClean="0"/>
              <a:t>such as high voltage control, front-end electronics control, etc. About 140 </a:t>
            </a:r>
            <a:r>
              <a:rPr lang="en-US" dirty="0"/>
              <a:t>such applications are finally integrated into a large and global ALICE </a:t>
            </a:r>
            <a:r>
              <a:rPr lang="en-US" dirty="0" smtClean="0"/>
              <a:t>control system</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1838559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19" y="685800"/>
            <a:ext cx="8229600" cy="627888"/>
          </a:xfrm>
        </p:spPr>
        <p:txBody>
          <a:bodyPr>
            <a:normAutofit/>
          </a:bodyPr>
          <a:lstStyle/>
          <a:p>
            <a:r>
              <a:rPr lang="en-US" sz="3600" b="1" dirty="0"/>
              <a:t>System </a:t>
            </a:r>
            <a:r>
              <a:rPr lang="en-US" sz="3600" b="1" dirty="0" smtClean="0"/>
              <a:t>Layout</a:t>
            </a:r>
            <a:endParaRPr lang="en-US" sz="36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6" r="1136"/>
          <a:stretch/>
        </p:blipFill>
        <p:spPr bwMode="auto">
          <a:xfrm>
            <a:off x="381000" y="1295400"/>
            <a:ext cx="8488908"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6400800"/>
            <a:ext cx="5715000" cy="369332"/>
          </a:xfrm>
          <a:prstGeom prst="rect">
            <a:avLst/>
          </a:prstGeom>
          <a:solidFill>
            <a:schemeClr val="bg1">
              <a:lumMod val="65000"/>
            </a:schemeClr>
          </a:solidFill>
        </p:spPr>
        <p:txBody>
          <a:bodyPr wrap="square" rtlCol="0">
            <a:spAutoFit/>
          </a:bodyPr>
          <a:lstStyle/>
          <a:p>
            <a:pPr algn="ctr"/>
            <a:r>
              <a:rPr lang="en-US" dirty="0"/>
              <a:t>The ALICE DCS system plane.</a:t>
            </a:r>
          </a:p>
        </p:txBody>
      </p:sp>
    </p:spTree>
    <p:extLst>
      <p:ext uri="{BB962C8B-B14F-4D97-AF65-F5344CB8AC3E}">
        <p14:creationId xmlns:p14="http://schemas.microsoft.com/office/powerpoint/2010/main" val="396054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534400" cy="4572000"/>
          </a:xfrm>
        </p:spPr>
        <p:txBody>
          <a:bodyPr>
            <a:normAutofit/>
          </a:bodyPr>
          <a:lstStyle/>
          <a:p>
            <a:r>
              <a:rPr lang="en-US" dirty="0"/>
              <a:t>The whole DCS can be seen as a combination of two </a:t>
            </a:r>
            <a:r>
              <a:rPr lang="en-US" dirty="0" smtClean="0"/>
              <a:t>planes, a systems </a:t>
            </a:r>
            <a:r>
              <a:rPr lang="en-US" dirty="0"/>
              <a:t>plane and an operations plane</a:t>
            </a:r>
            <a:r>
              <a:rPr lang="en-US" dirty="0" smtClean="0"/>
              <a:t>.</a:t>
            </a:r>
            <a:endParaRPr lang="en-US" dirty="0"/>
          </a:p>
          <a:p>
            <a:r>
              <a:rPr lang="en-US" dirty="0"/>
              <a:t>The systems </a:t>
            </a:r>
            <a:r>
              <a:rPr lang="en-US" dirty="0" smtClean="0"/>
              <a:t>plane </a:t>
            </a:r>
            <a:r>
              <a:rPr lang="en-US" dirty="0"/>
              <a:t>is responsible for the execution of the </a:t>
            </a:r>
            <a:r>
              <a:rPr lang="en-US" dirty="0" smtClean="0"/>
              <a:t>commands</a:t>
            </a:r>
            <a:r>
              <a:rPr lang="en-US" dirty="0"/>
              <a:t>, it assures the communication between the </a:t>
            </a:r>
            <a:r>
              <a:rPr lang="en-US" dirty="0" smtClean="0"/>
              <a:t>components and </a:t>
            </a:r>
            <a:r>
              <a:rPr lang="en-US" dirty="0"/>
              <a:t>it provides the data archival</a:t>
            </a:r>
            <a:r>
              <a:rPr lang="en-US" dirty="0" smtClean="0"/>
              <a:t>.</a:t>
            </a:r>
          </a:p>
          <a:p>
            <a:r>
              <a:rPr lang="en-US" dirty="0"/>
              <a:t>The operations plane is a logical layer built on top of the </a:t>
            </a:r>
            <a:r>
              <a:rPr lang="en-US" dirty="0" smtClean="0"/>
              <a:t>systems </a:t>
            </a:r>
            <a:r>
              <a:rPr lang="en-US" dirty="0"/>
              <a:t>plane. It provides a hierarchical representation of the </a:t>
            </a:r>
            <a:r>
              <a:rPr lang="en-US" dirty="0" smtClean="0"/>
              <a:t>DCS subsystems </a:t>
            </a:r>
            <a:r>
              <a:rPr lang="en-US" dirty="0"/>
              <a:t>and it assures the coherent execution of control </a:t>
            </a:r>
            <a:r>
              <a:rPr lang="en-US" dirty="0" smtClean="0"/>
              <a:t>commands</a:t>
            </a:r>
            <a:r>
              <a:rPr lang="en-US" dirty="0"/>
              <a:t>.</a:t>
            </a:r>
          </a:p>
        </p:txBody>
      </p:sp>
    </p:spTree>
    <p:extLst>
      <p:ext uri="{BB962C8B-B14F-4D97-AF65-F5344CB8AC3E}">
        <p14:creationId xmlns:p14="http://schemas.microsoft.com/office/powerpoint/2010/main" val="2212865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627888"/>
          </a:xfrm>
        </p:spPr>
        <p:txBody>
          <a:bodyPr>
            <a:normAutofit/>
          </a:bodyPr>
          <a:lstStyle/>
          <a:p>
            <a:r>
              <a:rPr lang="en-US" sz="3600" b="1" dirty="0"/>
              <a:t>The Field Layer</a:t>
            </a:r>
          </a:p>
        </p:txBody>
      </p:sp>
      <p:sp>
        <p:nvSpPr>
          <p:cNvPr id="3" name="Content Placeholder 2"/>
          <p:cNvSpPr>
            <a:spLocks noGrp="1"/>
          </p:cNvSpPr>
          <p:nvPr>
            <p:ph idx="1"/>
          </p:nvPr>
        </p:nvSpPr>
        <p:spPr>
          <a:xfrm>
            <a:off x="457200" y="1524000"/>
            <a:ext cx="8229600" cy="4800600"/>
          </a:xfrm>
        </p:spPr>
        <p:txBody>
          <a:bodyPr>
            <a:normAutofit/>
          </a:bodyPr>
          <a:lstStyle/>
          <a:p>
            <a:r>
              <a:rPr lang="en-US" sz="2000" dirty="0"/>
              <a:t>The ALICE DCS field layer gathers data from sub-detectors and provides services. With 150 sub-systems and around 1200 devices, efforts are made for hardware standardization to facilitate long-term support. The OPC protocol is the chosen standard for device </a:t>
            </a:r>
            <a:r>
              <a:rPr lang="en-US" sz="2000" dirty="0" smtClean="0"/>
              <a:t>communication.</a:t>
            </a:r>
          </a:p>
          <a:p>
            <a:r>
              <a:rPr lang="en-US" sz="2000" dirty="0"/>
              <a:t>The FEE sub-system within the field layer has detector-specific hardware. To standardize individual detector FEE operation, the Front End Device (FED) was created, utilizing a standardized interface. Communication between FED and PVSS uses the DIM protocol from CERN. The FED also serves devices without OPC access</a:t>
            </a:r>
            <a:r>
              <a:rPr lang="en-US" sz="2400" dirty="0" smtClean="0"/>
              <a:t>.</a:t>
            </a:r>
          </a:p>
          <a:p>
            <a:r>
              <a:rPr lang="en-US" sz="2000" dirty="0"/>
              <a:t>The FEE's scale and complexity pose a challenge, with over 1,000,000 channels to control and monitor. Around 800 single board computers are mounted on detectors, and sampled values are grouped to minimize network traffic during processing</a:t>
            </a:r>
            <a:r>
              <a:rPr lang="en-US" sz="2000" dirty="0" smtClean="0"/>
              <a:t>.</a:t>
            </a:r>
            <a:endParaRPr lang="en-US" sz="2000" dirty="0"/>
          </a:p>
        </p:txBody>
      </p:sp>
    </p:spTree>
    <p:extLst>
      <p:ext uri="{BB962C8B-B14F-4D97-AF65-F5344CB8AC3E}">
        <p14:creationId xmlns:p14="http://schemas.microsoft.com/office/powerpoint/2010/main" val="303957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a:bodyPr>
          <a:lstStyle/>
          <a:p>
            <a:r>
              <a:rPr lang="en-US" sz="3600" b="1" dirty="0"/>
              <a:t>The Field Layer</a:t>
            </a:r>
          </a:p>
        </p:txBody>
      </p:sp>
      <p:sp>
        <p:nvSpPr>
          <p:cNvPr id="3" name="Content Placeholder 2"/>
          <p:cNvSpPr>
            <a:spLocks noGrp="1"/>
          </p:cNvSpPr>
          <p:nvPr>
            <p:ph idx="1"/>
          </p:nvPr>
        </p:nvSpPr>
        <p:spPr>
          <a:xfrm>
            <a:off x="457200" y="1524000"/>
            <a:ext cx="8229600" cy="4800600"/>
          </a:xfrm>
        </p:spPr>
        <p:txBody>
          <a:bodyPr>
            <a:normAutofit lnSpcReduction="10000"/>
          </a:bodyPr>
          <a:lstStyle/>
          <a:p>
            <a:r>
              <a:rPr lang="en-US" sz="2400" dirty="0"/>
              <a:t>The ALICE DCS field layer manages devices collecting data from sub-detectors, with 150 subsystems and about 1200 devices standardized using the OPC protocol. The FEE sub-system, unique to each detector, is standardized through the Front End Device (FED) for operation and communication with PVSS via the DIM protocol</a:t>
            </a:r>
            <a:r>
              <a:rPr lang="en-US" sz="2400" dirty="0" smtClean="0"/>
              <a:t>.</a:t>
            </a:r>
          </a:p>
          <a:p>
            <a:r>
              <a:rPr lang="en-US" sz="2400" dirty="0"/>
              <a:t>T</a:t>
            </a:r>
            <a:r>
              <a:rPr lang="en-US" sz="2400" dirty="0" smtClean="0"/>
              <a:t>he </a:t>
            </a:r>
            <a:r>
              <a:rPr lang="en-US" sz="2400" dirty="0"/>
              <a:t>Controls Layer comprises computers and PLCs, running PVSS with OPC or FED servers. About 100 PVSS systems with over 1000 managers operate ALICE. PVSS's decentralized architecture allows load balancing and building distributed systems for data sharing and synchronization. Each detector has PVSS systems integrated into a large distributed system for ALICE.</a:t>
            </a:r>
            <a:endParaRPr lang="en-US" sz="2400" dirty="0"/>
          </a:p>
        </p:txBody>
      </p:sp>
    </p:spTree>
    <p:extLst>
      <p:ext uri="{BB962C8B-B14F-4D97-AF65-F5344CB8AC3E}">
        <p14:creationId xmlns:p14="http://schemas.microsoft.com/office/powerpoint/2010/main" val="398996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a:bodyPr>
          <a:lstStyle/>
          <a:p>
            <a:r>
              <a:rPr lang="en-US" sz="3600" b="1" dirty="0"/>
              <a:t>The Supervisory Layer</a:t>
            </a:r>
          </a:p>
        </p:txBody>
      </p:sp>
      <p:sp>
        <p:nvSpPr>
          <p:cNvPr id="3" name="Content Placeholder 2"/>
          <p:cNvSpPr>
            <a:spLocks noGrp="1"/>
          </p:cNvSpPr>
          <p:nvPr>
            <p:ph idx="1"/>
          </p:nvPr>
        </p:nvSpPr>
        <p:spPr>
          <a:xfrm>
            <a:off x="457200" y="1447800"/>
            <a:ext cx="8229600" cy="4876800"/>
          </a:xfrm>
        </p:spPr>
        <p:txBody>
          <a:bodyPr>
            <a:normAutofit/>
          </a:bodyPr>
          <a:lstStyle/>
          <a:p>
            <a:r>
              <a:rPr lang="en-US" sz="2400" dirty="0"/>
              <a:t>The DCS tasks in ALICE are executed by Worker Nodes (WN), specialized computers that don't support interactive work. Operators use dedicated servers, known as Operator Nodes (ON), which offer standardized user interfaces, forming the supervisory layer</a:t>
            </a:r>
            <a:r>
              <a:rPr lang="en-US" sz="2400" dirty="0" smtClean="0"/>
              <a:t>.</a:t>
            </a:r>
          </a:p>
          <a:p>
            <a:r>
              <a:rPr lang="en-US" sz="2400" dirty="0"/>
              <a:t>User interfaces on ONs are remotely connected to individual detector systems on WNs. This design separates interactive tasks (e.g., plotting values) from control tasks, offering protection against critical system overload. Excessive load from any user interface is automatically blocked, ensuring the stability of critical systems.</a:t>
            </a:r>
            <a:endParaRPr lang="en-US" sz="2400" dirty="0"/>
          </a:p>
        </p:txBody>
      </p:sp>
    </p:spTree>
    <p:extLst>
      <p:ext uri="{BB962C8B-B14F-4D97-AF65-F5344CB8AC3E}">
        <p14:creationId xmlns:p14="http://schemas.microsoft.com/office/powerpoint/2010/main" val="276527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04088"/>
          </a:xfrm>
        </p:spPr>
        <p:txBody>
          <a:bodyPr>
            <a:normAutofit/>
          </a:bodyPr>
          <a:lstStyle/>
          <a:p>
            <a:r>
              <a:rPr lang="en-US" sz="3600" b="1" dirty="0"/>
              <a:t>The Finite State Machines</a:t>
            </a:r>
          </a:p>
        </p:txBody>
      </p:sp>
      <p:sp>
        <p:nvSpPr>
          <p:cNvPr id="3" name="Content Placeholder 2"/>
          <p:cNvSpPr>
            <a:spLocks noGrp="1"/>
          </p:cNvSpPr>
          <p:nvPr>
            <p:ph idx="1"/>
          </p:nvPr>
        </p:nvSpPr>
        <p:spPr>
          <a:xfrm>
            <a:off x="457200" y="1447800"/>
            <a:ext cx="8229600" cy="4876800"/>
          </a:xfrm>
        </p:spPr>
        <p:txBody>
          <a:bodyPr>
            <a:normAutofit lnSpcReduction="10000"/>
          </a:bodyPr>
          <a:lstStyle/>
          <a:p>
            <a:r>
              <a:rPr lang="en-US" dirty="0" smtClean="0"/>
              <a:t>The </a:t>
            </a:r>
            <a:r>
              <a:rPr lang="en-US" dirty="0"/>
              <a:t>behavior and functionality of each DCS component in ALICE are described using Finite State Machines (FSM) through the CERN SMI++ toolkit. Standardized state diagrams, deployed across all sub-systems, simplify the representation of system operations.</a:t>
            </a:r>
          </a:p>
          <a:p>
            <a:r>
              <a:rPr lang="en-US" dirty="0"/>
              <a:t>The FSM operates on the operations plane, built on the systems plane. Each detector defines a hierarchical structure, starting from channels and device modules up to complete sub-systems, extending to the ALICE top-level. Objects in this structure have defined stable states, and transitions can be triggered by operators or automatically in response to anomalies</a:t>
            </a:r>
            <a:r>
              <a:rPr lang="en-US" dirty="0" smtClean="0"/>
              <a:t>.</a:t>
            </a:r>
            <a:endParaRPr lang="en-US" dirty="0"/>
          </a:p>
        </p:txBody>
      </p:sp>
    </p:spTree>
    <p:extLst>
      <p:ext uri="{BB962C8B-B14F-4D97-AF65-F5344CB8AC3E}">
        <p14:creationId xmlns:p14="http://schemas.microsoft.com/office/powerpoint/2010/main" val="235435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marL="0" indent="0">
              <a:buNone/>
            </a:pPr>
            <a:r>
              <a:rPr lang="en-US" sz="2000" dirty="0"/>
              <a:t>The ALICE sub-detectors can be grouped into several</a:t>
            </a:r>
          </a:p>
          <a:p>
            <a:pPr marL="0" indent="0">
              <a:buNone/>
            </a:pPr>
            <a:r>
              <a:rPr lang="en-US" sz="2000" dirty="0"/>
              <a:t>categories, according to their primary role in the experiment</a:t>
            </a:r>
            <a:r>
              <a:rPr lang="en-US" sz="2000" dirty="0" smtClean="0"/>
              <a:t>.</a:t>
            </a:r>
          </a:p>
          <a:p>
            <a:pPr>
              <a:buFont typeface="Constantia" pitchFamily="18" charset="0"/>
              <a:buChar char="&gt;"/>
            </a:pPr>
            <a:r>
              <a:rPr lang="en-US" sz="2000" dirty="0"/>
              <a:t>Tracking is performed by six silicon layers of the Inner </a:t>
            </a:r>
            <a:r>
              <a:rPr lang="en-US" sz="2000" dirty="0" smtClean="0"/>
              <a:t>Tracking  System </a:t>
            </a:r>
            <a:r>
              <a:rPr lang="en-US" sz="2000" dirty="0"/>
              <a:t>(ITS</a:t>
            </a:r>
            <a:r>
              <a:rPr lang="en-US" sz="2000" dirty="0" smtClean="0"/>
              <a:t>)</a:t>
            </a:r>
          </a:p>
          <a:p>
            <a:pPr>
              <a:buFont typeface="Constantia" pitchFamily="18" charset="0"/>
              <a:buChar char="&gt;"/>
            </a:pPr>
            <a:r>
              <a:rPr lang="en-US" sz="2000" dirty="0"/>
              <a:t>High Momentum Particle </a:t>
            </a:r>
            <a:r>
              <a:rPr lang="en-US" sz="2000" dirty="0" smtClean="0"/>
              <a:t>Identification </a:t>
            </a:r>
            <a:r>
              <a:rPr lang="en-US" sz="2000" dirty="0"/>
              <a:t>Detector (HMPID</a:t>
            </a:r>
            <a:r>
              <a:rPr lang="en-US" sz="2000" dirty="0" smtClean="0"/>
              <a:t>)</a:t>
            </a:r>
          </a:p>
          <a:p>
            <a:pPr>
              <a:buFont typeface="Constantia" pitchFamily="18" charset="0"/>
              <a:buChar char="&gt;"/>
            </a:pPr>
            <a:r>
              <a:rPr lang="en-US" sz="2000" dirty="0"/>
              <a:t>Global </a:t>
            </a:r>
            <a:r>
              <a:rPr lang="en-US" sz="2000" dirty="0" smtClean="0"/>
              <a:t>features of </a:t>
            </a:r>
            <a:r>
              <a:rPr lang="en-US" sz="2000" dirty="0"/>
              <a:t>the reactions are measured by a number of smaller detectors</a:t>
            </a:r>
            <a:r>
              <a:rPr lang="en-US" sz="2000" dirty="0" smtClean="0"/>
              <a:t>:</a:t>
            </a:r>
          </a:p>
          <a:p>
            <a:pPr marL="0" indent="0">
              <a:buNone/>
            </a:pPr>
            <a:r>
              <a:rPr lang="en-US" sz="2000" dirty="0"/>
              <a:t>The experiment forward region is covered </a:t>
            </a:r>
            <a:r>
              <a:rPr lang="en-US" sz="2000" dirty="0" smtClean="0"/>
              <a:t>by</a:t>
            </a:r>
          </a:p>
          <a:p>
            <a:pPr>
              <a:buFont typeface="Wingdings" pitchFamily="2" charset="2"/>
              <a:buChar char="v"/>
            </a:pPr>
            <a:r>
              <a:rPr lang="en-US" sz="2000" dirty="0"/>
              <a:t>the </a:t>
            </a:r>
            <a:r>
              <a:rPr lang="en-US" sz="2000" dirty="0" smtClean="0"/>
              <a:t>Forward Multiplicity </a:t>
            </a:r>
            <a:r>
              <a:rPr lang="en-US" sz="2000" dirty="0"/>
              <a:t>detector </a:t>
            </a:r>
            <a:r>
              <a:rPr lang="en-US" sz="2000" dirty="0" smtClean="0"/>
              <a:t>FMD</a:t>
            </a:r>
          </a:p>
          <a:p>
            <a:pPr>
              <a:buFont typeface="Wingdings" pitchFamily="2" charset="2"/>
              <a:buChar char="v"/>
            </a:pPr>
            <a:r>
              <a:rPr lang="en-US" sz="2000" dirty="0"/>
              <a:t>the Photon Multiplicity </a:t>
            </a:r>
            <a:r>
              <a:rPr lang="en-US" sz="2000" dirty="0" smtClean="0"/>
              <a:t>Detector (PMD)</a:t>
            </a:r>
          </a:p>
          <a:p>
            <a:pPr>
              <a:buFont typeface="Wingdings" pitchFamily="2" charset="2"/>
              <a:buChar char="v"/>
            </a:pPr>
            <a:r>
              <a:rPr lang="en-US" sz="2000" dirty="0"/>
              <a:t>the compact Zero Degree Calorimeters (</a:t>
            </a:r>
            <a:r>
              <a:rPr lang="en-US" sz="2000" dirty="0" smtClean="0"/>
              <a:t>ZDC) which </a:t>
            </a:r>
            <a:r>
              <a:rPr lang="en-US" sz="2000" dirty="0"/>
              <a:t>are located in the LHC machine tunnel</a:t>
            </a:r>
            <a:r>
              <a:rPr lang="en-US" sz="2000" dirty="0" smtClean="0"/>
              <a:t>.</a:t>
            </a:r>
          </a:p>
          <a:p>
            <a:pPr marL="0" indent="0">
              <a:buNone/>
            </a:pPr>
            <a:r>
              <a:rPr lang="en-US" sz="2000" dirty="0" smtClean="0"/>
              <a:t>The </a:t>
            </a:r>
            <a:r>
              <a:rPr lang="en-US" sz="2000" dirty="0" err="1" smtClean="0"/>
              <a:t>Muon</a:t>
            </a:r>
            <a:r>
              <a:rPr lang="en-US" sz="2000" dirty="0" smtClean="0"/>
              <a:t> </a:t>
            </a:r>
            <a:r>
              <a:rPr lang="en-US" sz="2000" dirty="0"/>
              <a:t>spectrometer consists of </a:t>
            </a:r>
            <a:endParaRPr lang="en-US" sz="2000" dirty="0" smtClean="0"/>
          </a:p>
          <a:p>
            <a:r>
              <a:rPr lang="en-US" sz="2000" dirty="0" smtClean="0"/>
              <a:t>the </a:t>
            </a:r>
            <a:r>
              <a:rPr lang="en-US" sz="2000" dirty="0"/>
              <a:t>tracking </a:t>
            </a:r>
            <a:r>
              <a:rPr lang="en-US" sz="2000" dirty="0" err="1"/>
              <a:t>Muon</a:t>
            </a:r>
            <a:r>
              <a:rPr lang="en-US" sz="2000" dirty="0"/>
              <a:t> </a:t>
            </a:r>
            <a:r>
              <a:rPr lang="en-US" sz="2000" dirty="0" smtClean="0"/>
              <a:t>Chambers(MCH</a:t>
            </a:r>
            <a:r>
              <a:rPr lang="en-US" sz="2000" dirty="0"/>
              <a:t>) </a:t>
            </a:r>
            <a:endParaRPr lang="en-US" sz="2000" dirty="0" smtClean="0"/>
          </a:p>
          <a:p>
            <a:r>
              <a:rPr lang="en-US" sz="2000" dirty="0" err="1" smtClean="0"/>
              <a:t>Muon</a:t>
            </a:r>
            <a:r>
              <a:rPr lang="en-US" sz="2000" dirty="0" smtClean="0"/>
              <a:t> </a:t>
            </a:r>
            <a:r>
              <a:rPr lang="en-US" sz="2000" dirty="0"/>
              <a:t>Trigger Chambers (MTR).</a:t>
            </a:r>
          </a:p>
        </p:txBody>
      </p:sp>
    </p:spTree>
    <p:extLst>
      <p:ext uri="{BB962C8B-B14F-4D97-AF65-F5344CB8AC3E}">
        <p14:creationId xmlns:p14="http://schemas.microsoft.com/office/powerpoint/2010/main" val="132802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This architecture enables automatic and centralized operation. A single operator can send commands that propagate through the hierarchy, executing pre-programmed actions. The operator's command set is minimized, reflecting essential ALICE operational needs. The FSM mechanism ensures synchronized execution of commands and actions across targeted components. PVSS on the systems plane physically executes actions, and FSM on the operations plane reports status changes back to the operator. The global status is computed as a combination of states from all sub-systems.</a:t>
            </a:r>
            <a:endParaRPr lang="en-US" dirty="0"/>
          </a:p>
        </p:txBody>
      </p:sp>
    </p:spTree>
    <p:extLst>
      <p:ext uri="{BB962C8B-B14F-4D97-AF65-F5344CB8AC3E}">
        <p14:creationId xmlns:p14="http://schemas.microsoft.com/office/powerpoint/2010/main" val="212183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27888"/>
          </a:xfrm>
        </p:spPr>
        <p:txBody>
          <a:bodyPr>
            <a:normAutofit/>
          </a:bodyPr>
          <a:lstStyle/>
          <a:p>
            <a:r>
              <a:rPr lang="en-US" sz="3600" b="1" dirty="0"/>
              <a:t>Partitioning</a:t>
            </a:r>
          </a:p>
        </p:txBody>
      </p:sp>
      <p:sp>
        <p:nvSpPr>
          <p:cNvPr id="3" name="Content Placeholder 2"/>
          <p:cNvSpPr>
            <a:spLocks noGrp="1"/>
          </p:cNvSpPr>
          <p:nvPr>
            <p:ph idx="1"/>
          </p:nvPr>
        </p:nvSpPr>
        <p:spPr>
          <a:xfrm>
            <a:off x="457200" y="1066800"/>
            <a:ext cx="8229600" cy="5410200"/>
          </a:xfrm>
        </p:spPr>
        <p:txBody>
          <a:bodyPr>
            <a:normAutofit fontScale="92500" lnSpcReduction="20000"/>
          </a:bodyPr>
          <a:lstStyle/>
          <a:p>
            <a:r>
              <a:rPr lang="en-US" dirty="0"/>
              <a:t>The SMI++ toolkit implements a partitioning mechanism that enhances system capabilities and provides flexibility. Each part of the hierarchical tree can be detached from the main system and operated independently. This allows multiple operators to work in parallel, each managing a different sub-system. Additionally, the logical view of the system can be created independently of the systems plane.</a:t>
            </a:r>
          </a:p>
          <a:p>
            <a:r>
              <a:rPr lang="en-US" dirty="0"/>
              <a:t>Partitioning, such as masking hierarchy sub-trees or creating separate trees from the main ALICE structure, doesn't impact the execution of PVSS systems. When a part of the hierarchy is disconnected or masked, its FSM reporting no longer propagates to the top node. However, to ensure the safe operation of the experiment, the central operator is alerted about anomalies across the entire system through the alert mechanism on the systems plane. If necessary, the central operator can assume full control of any sub-tree and perform required tasks.</a:t>
            </a:r>
          </a:p>
          <a:p>
            <a:endParaRPr lang="en-US" dirty="0"/>
          </a:p>
        </p:txBody>
      </p:sp>
    </p:spTree>
    <p:extLst>
      <p:ext uri="{BB962C8B-B14F-4D97-AF65-F5344CB8AC3E}">
        <p14:creationId xmlns:p14="http://schemas.microsoft.com/office/powerpoint/2010/main" val="2489526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36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27888"/>
          </a:xfrm>
        </p:spPr>
        <p:txBody>
          <a:bodyPr>
            <a:normAutofit/>
          </a:bodyPr>
          <a:lstStyle/>
          <a:p>
            <a:r>
              <a:rPr lang="en-US" sz="3600" b="1" dirty="0"/>
              <a:t>The User Interface</a:t>
            </a:r>
          </a:p>
        </p:txBody>
      </p:sp>
      <p:sp>
        <p:nvSpPr>
          <p:cNvPr id="3" name="Content Placeholder 2"/>
          <p:cNvSpPr>
            <a:spLocks noGrp="1"/>
          </p:cNvSpPr>
          <p:nvPr>
            <p:ph idx="1"/>
          </p:nvPr>
        </p:nvSpPr>
        <p:spPr>
          <a:xfrm>
            <a:off x="457200" y="1143000"/>
            <a:ext cx="8229600" cy="5181600"/>
          </a:xfrm>
        </p:spPr>
        <p:txBody>
          <a:bodyPr/>
          <a:lstStyle/>
          <a:p>
            <a:r>
              <a:rPr lang="en-US" dirty="0"/>
              <a:t>The Graphics User Interface (GUI) in ALICE is a standardized component distributed and utilized across all detectors. Positioned as the top layer in the ALICE DCS architecture, it ensures a consistent look and feel for all components, facilitated by supplied tools and guidelines. The GUI plays a crucial role in providing a unified interface for users interacting with the </a:t>
            </a:r>
            <a:r>
              <a:rPr lang="en-US" dirty="0" smtClean="0"/>
              <a:t>DCS.</a:t>
            </a:r>
          </a:p>
          <a:p>
            <a:r>
              <a:rPr lang="en-US" dirty="0"/>
              <a:t>The GUI in ALICE serves as a comprehensive tool, offering features such as a hierarchy browser, alert overview, access to Finite State Machines (FSM), and status monitoring. </a:t>
            </a:r>
            <a:endParaRPr lang="en-US" dirty="0"/>
          </a:p>
        </p:txBody>
      </p:sp>
    </p:spTree>
    <p:extLst>
      <p:ext uri="{BB962C8B-B14F-4D97-AF65-F5344CB8AC3E}">
        <p14:creationId xmlns:p14="http://schemas.microsoft.com/office/powerpoint/2010/main" val="2837281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Commands initiated through the GUI are transmitted to various components using either the FSM mechanism for standard actions or directly via PVSS for expert actions. An integrated role-based access control mechanism is in place to ensure protection against inadvertent errors [8]. This access control system helps manage user permissions based on roles, enhancing the security and reliability of DCS operations.</a:t>
            </a:r>
            <a:endParaRPr lang="en-US" dirty="0"/>
          </a:p>
        </p:txBody>
      </p:sp>
    </p:spTree>
    <p:extLst>
      <p:ext uri="{BB962C8B-B14F-4D97-AF65-F5344CB8AC3E}">
        <p14:creationId xmlns:p14="http://schemas.microsoft.com/office/powerpoint/2010/main" val="701580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321040" cy="707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479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lnSpcReduction="10000"/>
          </a:bodyPr>
          <a:lstStyle/>
          <a:p>
            <a:r>
              <a:rPr lang="en-US" sz="2400" dirty="0"/>
              <a:t>The data handling capacity of ALICE DCS significantly exceeds that of previous control systems. It involves approximately 1200 network-attached devices and 270 VME and power supply crates, forming the field layer infrastructure. At the commencement of a physics run, up to 6GB of data is loaded from the DCS database to detector devices. This data encompasses PVSS recipes, including nominal values of device parameters, alert limits, and FEE settings, amounting to configuring one million parameters for ALICE's </a:t>
            </a:r>
            <a:r>
              <a:rPr lang="en-US" sz="2400" dirty="0" smtClean="0"/>
              <a:t>readiness </a:t>
            </a:r>
            <a:r>
              <a:rPr lang="en-US" sz="2400" dirty="0"/>
              <a:t>for a physics run</a:t>
            </a:r>
            <a:r>
              <a:rPr lang="en-US" sz="2400" dirty="0" smtClean="0"/>
              <a:t>.</a:t>
            </a:r>
          </a:p>
          <a:p>
            <a:r>
              <a:rPr lang="en-US" sz="2400" dirty="0"/>
              <a:t>PVSS continually monitors all controlled parameters, reading about 300,000 values per second through OPC and FED servers. To minimize data traffic, first-level filtering is implemented, allowing only values exceeding pre-programmed thresholds to be injected into PVSS systems, achieving a 10-fold reduction factor.</a:t>
            </a:r>
            <a:endParaRPr lang="en-US" sz="2400" dirty="0"/>
          </a:p>
        </p:txBody>
      </p:sp>
    </p:spTree>
    <p:extLst>
      <p:ext uri="{BB962C8B-B14F-4D97-AF65-F5344CB8AC3E}">
        <p14:creationId xmlns:p14="http://schemas.microsoft.com/office/powerpoint/2010/main" val="4162966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lnSpcReduction="10000"/>
          </a:bodyPr>
          <a:lstStyle/>
          <a:p>
            <a:endParaRPr lang="en-US" dirty="0" smtClean="0"/>
          </a:p>
          <a:p>
            <a:endParaRPr lang="en-US" dirty="0"/>
          </a:p>
          <a:p>
            <a:r>
              <a:rPr lang="en-US" dirty="0" smtClean="0"/>
              <a:t>Each </a:t>
            </a:r>
            <a:r>
              <a:rPr lang="en-US" dirty="0"/>
              <a:t>processed value in the PVSS system is initially compared with the nominal one. If the difference exceeds the limit, an alert is generated and displayed on operator screens. Depending on severity, automatic actions might be triggered.</a:t>
            </a:r>
          </a:p>
          <a:p>
            <a:r>
              <a:rPr lang="en-US" dirty="0"/>
              <a:t>Values designated for archival by system experts are transferred to the DCS archival database, with an additional level of filtering. Only values falling outside a band defined around the previously archived value are recorded, contributing to the reduction of storage requirements. Subsequently, a new band is defined around this recorded value.</a:t>
            </a:r>
          </a:p>
          <a:p>
            <a:pPr marL="0" indent="0">
              <a:buNone/>
            </a:pPr>
            <a:endParaRPr lang="en-US" dirty="0"/>
          </a:p>
        </p:txBody>
      </p:sp>
    </p:spTree>
    <p:extLst>
      <p:ext uri="{BB962C8B-B14F-4D97-AF65-F5344CB8AC3E}">
        <p14:creationId xmlns:p14="http://schemas.microsoft.com/office/powerpoint/2010/main" val="186970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3111"/>
            <a:ext cx="8046720" cy="596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6273000"/>
            <a:ext cx="6096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t>THE ALICE DETECTOR CONTROL SYSTEM</a:t>
            </a:r>
          </a:p>
        </p:txBody>
      </p:sp>
    </p:spTree>
    <p:extLst>
      <p:ext uri="{BB962C8B-B14F-4D97-AF65-F5344CB8AC3E}">
        <p14:creationId xmlns:p14="http://schemas.microsoft.com/office/powerpoint/2010/main" val="32786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229600" cy="2209800"/>
          </a:xfrm>
        </p:spPr>
        <p:txBody>
          <a:bodyPr>
            <a:noAutofit/>
          </a:bodyPr>
          <a:lstStyle/>
          <a:p>
            <a:pPr algn="ctr"/>
            <a:r>
              <a:rPr lang="en-US" sz="3200" dirty="0"/>
              <a:t>The Detector Control System (</a:t>
            </a:r>
            <a:r>
              <a:rPr lang="en-US" sz="3200" dirty="0" smtClean="0"/>
              <a:t>DCS )is </a:t>
            </a:r>
            <a:r>
              <a:rPr lang="en-US" sz="3200" dirty="0"/>
              <a:t>responsible for safe and correct operation of the ALICE </a:t>
            </a:r>
            <a:r>
              <a:rPr lang="en-US" sz="3200" dirty="0" smtClean="0"/>
              <a:t>experiment</a:t>
            </a:r>
            <a:r>
              <a:rPr lang="en-US" sz="3200" dirty="0"/>
              <a:t>.</a:t>
            </a:r>
          </a:p>
        </p:txBody>
      </p:sp>
    </p:spTree>
    <p:extLst>
      <p:ext uri="{BB962C8B-B14F-4D97-AF65-F5344CB8AC3E}">
        <p14:creationId xmlns:p14="http://schemas.microsoft.com/office/powerpoint/2010/main" val="141870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ALICE DCS</a:t>
            </a:r>
          </a:p>
        </p:txBody>
      </p:sp>
      <p:sp>
        <p:nvSpPr>
          <p:cNvPr id="3" name="Content Placeholder 2"/>
          <p:cNvSpPr>
            <a:spLocks noGrp="1"/>
          </p:cNvSpPr>
          <p:nvPr>
            <p:ph idx="1"/>
          </p:nvPr>
        </p:nvSpPr>
        <p:spPr/>
        <p:txBody>
          <a:bodyPr/>
          <a:lstStyle/>
          <a:p>
            <a:pPr marL="0" indent="0">
              <a:buNone/>
            </a:pPr>
            <a:r>
              <a:rPr lang="en-US" dirty="0"/>
              <a:t>It DCS has been designed </a:t>
            </a:r>
            <a:r>
              <a:rPr lang="en-US" dirty="0" smtClean="0"/>
              <a:t>to:</a:t>
            </a:r>
          </a:p>
          <a:p>
            <a:r>
              <a:rPr lang="en-US" dirty="0" smtClean="0"/>
              <a:t> Assure </a:t>
            </a:r>
            <a:r>
              <a:rPr lang="en-US" dirty="0"/>
              <a:t>a high running </a:t>
            </a:r>
            <a:r>
              <a:rPr lang="en-US" dirty="0" smtClean="0"/>
              <a:t>efficiency </a:t>
            </a:r>
            <a:r>
              <a:rPr lang="en-US" dirty="0"/>
              <a:t>by reducing downtime to a minimum</a:t>
            </a:r>
            <a:r>
              <a:rPr lang="en-US" dirty="0" smtClean="0"/>
              <a:t>.</a:t>
            </a:r>
          </a:p>
          <a:p>
            <a:r>
              <a:rPr lang="en-US" dirty="0" smtClean="0"/>
              <a:t>Maximizes the </a:t>
            </a:r>
            <a:r>
              <a:rPr lang="en-US" dirty="0"/>
              <a:t>number of readout channels operational at any </a:t>
            </a:r>
            <a:r>
              <a:rPr lang="en-US" dirty="0" smtClean="0"/>
              <a:t>time.</a:t>
            </a:r>
          </a:p>
          <a:p>
            <a:r>
              <a:rPr lang="en-US" dirty="0"/>
              <a:t>measures and stores all parameters necessary for efficient </a:t>
            </a:r>
            <a:r>
              <a:rPr lang="en-US" dirty="0" smtClean="0"/>
              <a:t>analysis </a:t>
            </a:r>
            <a:r>
              <a:rPr lang="en-US" dirty="0"/>
              <a:t>of the physics data</a:t>
            </a:r>
            <a:r>
              <a:rPr lang="en-US" dirty="0" smtClean="0"/>
              <a:t>.</a:t>
            </a:r>
          </a:p>
          <a:p>
            <a:endParaRPr lang="en-US" dirty="0"/>
          </a:p>
        </p:txBody>
      </p:sp>
    </p:spTree>
    <p:extLst>
      <p:ext uri="{BB962C8B-B14F-4D97-AF65-F5344CB8AC3E}">
        <p14:creationId xmlns:p14="http://schemas.microsoft.com/office/powerpoint/2010/main" val="10927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66800" y="1600200"/>
            <a:ext cx="2743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control</a:t>
            </a:r>
            <a:endParaRPr lang="en-US" sz="4000" dirty="0"/>
          </a:p>
        </p:txBody>
      </p:sp>
      <p:sp>
        <p:nvSpPr>
          <p:cNvPr id="5" name="Oval 4"/>
          <p:cNvSpPr/>
          <p:nvPr/>
        </p:nvSpPr>
        <p:spPr>
          <a:xfrm>
            <a:off x="4648200" y="1600200"/>
            <a:ext cx="3276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Monitoring</a:t>
            </a:r>
            <a:endParaRPr lang="en-US" sz="2800" dirty="0"/>
          </a:p>
        </p:txBody>
      </p:sp>
      <p:sp>
        <p:nvSpPr>
          <p:cNvPr id="6" name="TextBox 5"/>
          <p:cNvSpPr txBox="1"/>
          <p:nvPr/>
        </p:nvSpPr>
        <p:spPr>
          <a:xfrm>
            <a:off x="1828800" y="4038600"/>
            <a:ext cx="5410200" cy="923330"/>
          </a:xfrm>
          <a:prstGeom prst="rect">
            <a:avLst/>
          </a:prstGeom>
          <a:noFill/>
        </p:spPr>
        <p:txBody>
          <a:bodyPr wrap="square" rtlCol="0">
            <a:spAutoFit/>
          </a:bodyPr>
          <a:lstStyle/>
          <a:p>
            <a:r>
              <a:rPr lang="en-US" dirty="0" smtClean="0"/>
              <a:t>They are provided in </a:t>
            </a:r>
            <a:r>
              <a:rPr lang="en-US" dirty="0"/>
              <a:t>such a way, that the whole experiment can be operated </a:t>
            </a:r>
            <a:r>
              <a:rPr lang="en-US" dirty="0" smtClean="0"/>
              <a:t>from a </a:t>
            </a:r>
            <a:r>
              <a:rPr lang="en-US" dirty="0"/>
              <a:t>single workspace in the ALICE control room.</a:t>
            </a:r>
          </a:p>
        </p:txBody>
      </p:sp>
    </p:spTree>
    <p:extLst>
      <p:ext uri="{BB962C8B-B14F-4D97-AF65-F5344CB8AC3E}">
        <p14:creationId xmlns:p14="http://schemas.microsoft.com/office/powerpoint/2010/main" val="418038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SCADA</a:t>
            </a:r>
            <a:endParaRPr lang="en-US" dirty="0"/>
          </a:p>
        </p:txBody>
      </p:sp>
      <p:sp>
        <p:nvSpPr>
          <p:cNvPr id="3" name="Content Placeholder 2"/>
          <p:cNvSpPr>
            <a:spLocks noGrp="1"/>
          </p:cNvSpPr>
          <p:nvPr>
            <p:ph idx="1"/>
          </p:nvPr>
        </p:nvSpPr>
        <p:spPr/>
        <p:txBody>
          <a:bodyPr/>
          <a:lstStyle/>
          <a:p>
            <a:pPr marL="0" indent="0">
              <a:buNone/>
            </a:pPr>
            <a:r>
              <a:rPr lang="en-US" dirty="0"/>
              <a:t>The core of the controls system is a commercial </a:t>
            </a:r>
            <a:r>
              <a:rPr lang="en-US" dirty="0" smtClean="0"/>
              <a:t>Supervisory Control </a:t>
            </a:r>
            <a:r>
              <a:rPr lang="en-US" dirty="0"/>
              <a:t>and Data Acquisition (SCADA</a:t>
            </a:r>
            <a:r>
              <a:rPr lang="en-US" dirty="0" smtClean="0"/>
              <a:t>) system.</a:t>
            </a:r>
          </a:p>
          <a:p>
            <a:pPr marL="0" indent="0">
              <a:buNone/>
            </a:pPr>
            <a:endParaRPr lang="en-US" dirty="0"/>
          </a:p>
        </p:txBody>
      </p:sp>
    </p:spTree>
    <p:extLst>
      <p:ext uri="{BB962C8B-B14F-4D97-AF65-F5344CB8AC3E}">
        <p14:creationId xmlns:p14="http://schemas.microsoft.com/office/powerpoint/2010/main" val="109412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69155"/>
            <a:ext cx="86868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57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94213347"/>
              </p:ext>
            </p:extLst>
          </p:nvPr>
        </p:nvGraphicFramePr>
        <p:xfrm>
          <a:off x="1524000" y="1397000"/>
          <a:ext cx="60960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856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319</TotalTime>
  <Words>1626</Words>
  <Application>Microsoft Office PowerPoint</Application>
  <PresentationFormat>On-screen Show (4:3)</PresentationFormat>
  <Paragraphs>76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ALICE (A Large Ion Collider Experiment)</vt:lpstr>
      <vt:lpstr>PowerPoint Presentation</vt:lpstr>
      <vt:lpstr>PowerPoint Presentation</vt:lpstr>
      <vt:lpstr>The Detector Control System (DCS )is responsible for safe and correct operation of the ALICE experiment.</vt:lpstr>
      <vt:lpstr>The ALICE DCS</vt:lpstr>
      <vt:lpstr>PowerPoint Presentation</vt:lpstr>
      <vt:lpstr>SCADA</vt:lpstr>
      <vt:lpstr>PowerPoint Presentation</vt:lpstr>
      <vt:lpstr>PowerPoint Presentation</vt:lpstr>
      <vt:lpstr>ALICE DCS ARCHITECTURE</vt:lpstr>
      <vt:lpstr>PowerPoint Presentation</vt:lpstr>
      <vt:lpstr>Software Components and Tools</vt:lpstr>
      <vt:lpstr>PowerPoint Presentation</vt:lpstr>
      <vt:lpstr>System Layout</vt:lpstr>
      <vt:lpstr>PowerPoint Presentation</vt:lpstr>
      <vt:lpstr>The Field Layer</vt:lpstr>
      <vt:lpstr>The Field Layer</vt:lpstr>
      <vt:lpstr>The Supervisory Layer</vt:lpstr>
      <vt:lpstr>The Finite State Machines</vt:lpstr>
      <vt:lpstr>PowerPoint Presentation</vt:lpstr>
      <vt:lpstr>Partitioning</vt:lpstr>
      <vt:lpstr>PowerPoint Presentation</vt:lpstr>
      <vt:lpstr>The User Interface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ALICE (A Large Ion Collider Experiment)</dc:title>
  <dc:creator>ALSAAD</dc:creator>
  <cp:lastModifiedBy>LoYo</cp:lastModifiedBy>
  <cp:revision>19</cp:revision>
  <dcterms:created xsi:type="dcterms:W3CDTF">2006-08-16T00:00:00Z</dcterms:created>
  <dcterms:modified xsi:type="dcterms:W3CDTF">2023-11-09T19:15:21Z</dcterms:modified>
</cp:coreProperties>
</file>