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8224-EA1B-4C70-BE1A-22EA499DE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024736-E30C-4FDC-B628-69C536649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AC08A-AD48-482D-A7CF-FA22FE77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E232C-A64C-41AA-862F-603B7532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18457-309F-4865-970D-2B896FF4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79264-B0BD-4E5E-A89D-0A5CE6C1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6A8D8-11F2-4EF1-9A32-93CAA513B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833C-9705-4EA6-A4EE-30904AE4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E1D8F-CC3A-4287-B573-96E7A1D2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30D90-2CB7-4C8B-BF74-D5C492AB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2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98EF08-FAD5-4A19-A20C-C306FE16FF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15EFD-8015-46D2-8C47-6C1ADA953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1586D-3E4C-48F1-8913-3A4B7F093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5830D-CC5D-4E8B-B72D-0EAEF2B0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713AC-547B-452E-8881-98B3239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3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6E45-7541-4175-A5ED-D9A6CD83C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505CD-9395-4101-8EEC-8AC7F6F63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FA4AC-B526-4FEB-AE5C-5A096EAE7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4B748-492B-4182-9236-0B1512D40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77586-AE40-4260-9F4C-43170CA62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7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93423-5D80-4547-B9AD-24255384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8648B-74B9-42E0-947E-033E1559F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24195-8A33-445F-9B87-9103DDBE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987ED-60DF-45E9-A433-7179F744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75C9F-E516-45B3-AA0B-EF65E6E6B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3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B901-8FE6-444E-9279-47A842AF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F3730-8A1C-43E4-A91A-982F0BBC9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C21EE-C9F4-46AD-A244-8F5B3584E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B259F-5DC6-421C-9C01-6EA6220CB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71280-8097-42C9-B870-4578A1C5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741E7-A006-431C-A809-BC633F9E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0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4A55-D070-4DFB-8380-12ECAD09C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07E23-C35B-444E-ADFA-13C7A8E26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9F8AF-BD49-4F3E-BE46-53814A558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24BC68-43B1-48DF-9B4C-B2077221C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25E48-B312-4456-B3F4-642FA8D4D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6643A7-1001-4CE5-9682-8896BFA68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8C23F4-AD86-4439-89C0-DF051A8F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978EB-39BD-439B-B89D-39A1FCB52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8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3A10-0B83-4499-AADC-A39B86EA9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7965D0-774F-4FEC-BB25-F30C57F74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EC194-AF07-4C55-A081-B87B9D78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75C9-19E5-46A4-9C5C-CA911094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00F73-7326-42ED-B70A-0E19AF5A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49CF31-0499-4C9B-81D5-B71166EC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DAC93-2520-47BD-AFF7-E141ABAF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8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D0AE8-4D05-4011-8229-D4B3AE0C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94351-2579-4F6B-A6AC-71245EDC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E9AD9-0694-4DEE-880E-74685602F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4CE64-AD8A-43C2-8DB5-606AF8172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CF50A-AC46-4E62-BBE9-1F6F6E5D4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D75D8-4DD1-479D-BDE5-675010D4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FCB5-9D06-43E3-B9D8-5E8A5CFE0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66A7CF-E51E-40E5-874D-377F9557B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35BFA-2548-47F2-AE71-DC1805A43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141F8-A34D-4793-B046-5C3DF623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183C0-88BF-4648-A834-94C545B7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51664-C2C4-4101-9308-4038D1DA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3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1AC909-5148-4C9B-B679-5FC3BA38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3E640-D1A5-4215-9AC8-2E9A119D4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888B3-C6DE-43F1-84AA-27876F395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E5379-1225-4304-B3A9-69742E198FC8}" type="datetimeFigureOut">
              <a:rPr lang="en-US" smtClean="0"/>
              <a:t>15-Nov-23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29EAF-D248-4722-A858-ACBD520A7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D8857-A514-44FE-A6A5-73CAAEECA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D676F-B9F4-4AFD-A8BB-F3D05B82A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1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32733-45BD-4D1F-AAA8-F7C31956C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272" y="275056"/>
            <a:ext cx="9144000" cy="112454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ru-RU" sz="2800" b="1" dirty="0"/>
              <a:t>Учет сил магнитного поля при расчете</a:t>
            </a:r>
            <a:br>
              <a:rPr lang="ru-RU" sz="2800" b="1" dirty="0"/>
            </a:br>
            <a:r>
              <a:rPr lang="ru-RU" sz="2800" b="1" dirty="0"/>
              <a:t>установки </a:t>
            </a:r>
            <a:r>
              <a:rPr lang="en-US" sz="2800" b="1" dirty="0"/>
              <a:t>SPD </a:t>
            </a:r>
            <a:r>
              <a:rPr lang="ru-RU" sz="2800" b="1" dirty="0"/>
              <a:t>совместно с гравитационной нагрузкой.</a:t>
            </a:r>
            <a:br>
              <a:rPr lang="ru-RU" sz="2800" b="1" dirty="0"/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Самарцев А.Г.        16 .11.2023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20EA6-DA5D-41CF-9D65-71BCCE7EA389}"/>
              </a:ext>
            </a:extLst>
          </p:cNvPr>
          <p:cNvSpPr txBox="1"/>
          <p:nvPr/>
        </p:nvSpPr>
        <p:spPr>
          <a:xfrm>
            <a:off x="1448272" y="2033262"/>
            <a:ext cx="9316279" cy="538609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endParaRPr lang="ru-RU" sz="2000" b="1" dirty="0"/>
          </a:p>
          <a:p>
            <a:pPr marL="342900" indent="-342900">
              <a:buAutoNum type="arabicParenR"/>
            </a:pPr>
            <a:r>
              <a:rPr lang="ru-RU" b="1" dirty="0"/>
              <a:t>Силовое воздействие </a:t>
            </a:r>
            <a:r>
              <a:rPr lang="ru-RU" dirty="0"/>
              <a:t>– вес всех компонентов системы (</a:t>
            </a:r>
            <a:r>
              <a:rPr lang="en-US" dirty="0"/>
              <a:t>Barrel</a:t>
            </a:r>
            <a:r>
              <a:rPr lang="ru-RU" dirty="0"/>
              <a:t> +</a:t>
            </a:r>
            <a:r>
              <a:rPr lang="en-US" dirty="0"/>
              <a:t> EC</a:t>
            </a:r>
            <a:r>
              <a:rPr lang="ru-RU" dirty="0"/>
              <a:t> с детекторами мюонной системы</a:t>
            </a:r>
            <a:r>
              <a:rPr lang="en-US" dirty="0"/>
              <a:t>,</a:t>
            </a:r>
            <a:r>
              <a:rPr lang="ru-RU" dirty="0"/>
              <a:t> </a:t>
            </a:r>
            <a:r>
              <a:rPr lang="en-US" dirty="0"/>
              <a:t>STS),</a:t>
            </a:r>
            <a:r>
              <a:rPr lang="ru-RU" dirty="0"/>
              <a:t> включая вес внутренних детекторов-100 т, вес верхней платформы с оборудованием – 40 т. </a:t>
            </a:r>
          </a:p>
          <a:p>
            <a:r>
              <a:rPr lang="ru-RU" dirty="0"/>
              <a:t>       Усилия  от магнитного поля (на основании данных от 04.2023 из ИЯФ</a:t>
            </a:r>
            <a:r>
              <a:rPr lang="en-US" dirty="0"/>
              <a:t>/</a:t>
            </a:r>
            <a:r>
              <a:rPr lang="ru-RU" dirty="0"/>
              <a:t>Будкер,</a:t>
            </a:r>
          </a:p>
          <a:p>
            <a:r>
              <a:rPr lang="ru-RU" dirty="0"/>
              <a:t>       Е. Антохин ) :</a:t>
            </a:r>
          </a:p>
          <a:p>
            <a:r>
              <a:rPr lang="ru-RU" dirty="0"/>
              <a:t>            14 т  - радиальная нагрузка на половинку каждого модуля бареля;</a:t>
            </a:r>
          </a:p>
          <a:p>
            <a:r>
              <a:rPr lang="ru-RU" dirty="0"/>
              <a:t>            85 т – нагрузка по</a:t>
            </a:r>
            <a:r>
              <a:rPr lang="en-US" dirty="0"/>
              <a:t> Z </a:t>
            </a:r>
            <a:r>
              <a:rPr lang="ru-RU" dirty="0"/>
              <a:t>на каждую створку ЕС;  </a:t>
            </a:r>
          </a:p>
          <a:p>
            <a:pPr marL="342900" indent="-342900">
              <a:buAutoNum type="arabicParenR" startAt="2"/>
            </a:pPr>
            <a:r>
              <a:rPr lang="ru-RU" b="1" dirty="0"/>
              <a:t>Кинематические условия (закрепление)</a:t>
            </a:r>
            <a:r>
              <a:rPr lang="ru-RU" dirty="0"/>
              <a:t> – опора на 3 пары тележек.</a:t>
            </a:r>
          </a:p>
          <a:p>
            <a:pPr marL="342900" indent="-342900">
              <a:buAutoNum type="arabicParenR" startAt="2"/>
            </a:pPr>
            <a:endParaRPr lang="ru-RU" dirty="0"/>
          </a:p>
          <a:p>
            <a:r>
              <a:rPr lang="ru-RU" b="1" dirty="0"/>
              <a:t>3) Распределение нагрузок на элементы системы :</a:t>
            </a:r>
          </a:p>
          <a:p>
            <a:r>
              <a:rPr lang="ru-RU" dirty="0"/>
              <a:t>     100 т (внутренние детекторы бареля)  - «размазаны» равномерно по внутренним поверхностям модулей ;</a:t>
            </a:r>
          </a:p>
          <a:p>
            <a:r>
              <a:rPr lang="ru-RU" dirty="0"/>
              <a:t>       40 т (верхняя платформа) – распределены равномерно по верхней поверхности силовой обвязки.</a:t>
            </a:r>
          </a:p>
          <a:p>
            <a:r>
              <a:rPr lang="ru-RU" dirty="0"/>
              <a:t>      Магнитные силы распределялись согласно Рис. 1 </a:t>
            </a:r>
            <a:r>
              <a:rPr lang="en-US" dirty="0" err="1"/>
              <a:t>a,b,c,d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141EDC-E668-4EDE-B1D1-A306E135ACA4}"/>
              </a:ext>
            </a:extLst>
          </p:cNvPr>
          <p:cNvSpPr txBox="1"/>
          <p:nvPr/>
        </p:nvSpPr>
        <p:spPr>
          <a:xfrm>
            <a:off x="1743247" y="1663930"/>
            <a:ext cx="609694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/>
              <a:t>Исходные данные для расчетов :</a:t>
            </a:r>
          </a:p>
        </p:txBody>
      </p:sp>
    </p:spTree>
    <p:extLst>
      <p:ext uri="{BB962C8B-B14F-4D97-AF65-F5344CB8AC3E}">
        <p14:creationId xmlns:p14="http://schemas.microsoft.com/office/powerpoint/2010/main" val="4086583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8D6871-2C02-447B-AD21-C29789839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31" y="319473"/>
            <a:ext cx="4737117" cy="5710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D5D695-3F9B-4FBA-90F7-51BBEFD78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58" y="1050709"/>
            <a:ext cx="2960441" cy="4248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95D91D-8C19-49CD-AA0A-5C235062C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9066" y="1284927"/>
            <a:ext cx="2960441" cy="27385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E8646A-1CB5-4A03-970E-B67905469622}"/>
              </a:ext>
            </a:extLst>
          </p:cNvPr>
          <p:cNvSpPr txBox="1"/>
          <p:nvPr/>
        </p:nvSpPr>
        <p:spPr>
          <a:xfrm>
            <a:off x="5423925" y="5620815"/>
            <a:ext cx="56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BB3F4-B575-4036-9AD9-CD5C653B1A4F}"/>
              </a:ext>
            </a:extLst>
          </p:cNvPr>
          <p:cNvSpPr txBox="1"/>
          <p:nvPr/>
        </p:nvSpPr>
        <p:spPr>
          <a:xfrm>
            <a:off x="9404309" y="5607563"/>
            <a:ext cx="56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AD321E-FAD2-4AF8-AA14-812F5011CB6F}"/>
              </a:ext>
            </a:extLst>
          </p:cNvPr>
          <p:cNvSpPr txBox="1"/>
          <p:nvPr/>
        </p:nvSpPr>
        <p:spPr>
          <a:xfrm>
            <a:off x="4224603" y="6284371"/>
            <a:ext cx="46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Рис. 1 Распределение магнитных нагрузок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AECF1D-151B-4FF5-BDFE-8C15E8F4FC66}"/>
              </a:ext>
            </a:extLst>
          </p:cNvPr>
          <p:cNvCxnSpPr>
            <a:cxnSpLocks/>
          </p:cNvCxnSpPr>
          <p:nvPr/>
        </p:nvCxnSpPr>
        <p:spPr>
          <a:xfrm>
            <a:off x="1725478" y="2337054"/>
            <a:ext cx="1215960" cy="13205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5B7D02-A2E6-4422-9EE5-41E62478EA76}"/>
              </a:ext>
            </a:extLst>
          </p:cNvPr>
          <p:cNvCxnSpPr>
            <a:cxnSpLocks/>
          </p:cNvCxnSpPr>
          <p:nvPr/>
        </p:nvCxnSpPr>
        <p:spPr>
          <a:xfrm>
            <a:off x="1730644" y="2323802"/>
            <a:ext cx="1518834" cy="13845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F9DBFA-A29E-45B9-87F8-B5DBADE850CD}"/>
              </a:ext>
            </a:extLst>
          </p:cNvPr>
          <p:cNvCxnSpPr>
            <a:cxnSpLocks/>
          </p:cNvCxnSpPr>
          <p:nvPr/>
        </p:nvCxnSpPr>
        <p:spPr>
          <a:xfrm>
            <a:off x="1725478" y="2323802"/>
            <a:ext cx="1653153" cy="13337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82A5A35-45BF-48A7-89BA-C27BFF7D3E26}"/>
              </a:ext>
            </a:extLst>
          </p:cNvPr>
          <p:cNvCxnSpPr>
            <a:cxnSpLocks/>
          </p:cNvCxnSpPr>
          <p:nvPr/>
        </p:nvCxnSpPr>
        <p:spPr>
          <a:xfrm>
            <a:off x="1720312" y="2337054"/>
            <a:ext cx="764583" cy="12769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FB73DF4-46AA-4FDB-BF25-C931E2EEB040}"/>
              </a:ext>
            </a:extLst>
          </p:cNvPr>
          <p:cNvCxnSpPr>
            <a:cxnSpLocks/>
          </p:cNvCxnSpPr>
          <p:nvPr/>
        </p:nvCxnSpPr>
        <p:spPr>
          <a:xfrm>
            <a:off x="1730644" y="2337054"/>
            <a:ext cx="1734848" cy="12769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5DB73F1-E136-4CA8-B7D4-4CD4EC465240}"/>
              </a:ext>
            </a:extLst>
          </p:cNvPr>
          <p:cNvSpPr txBox="1"/>
          <p:nvPr/>
        </p:nvSpPr>
        <p:spPr>
          <a:xfrm>
            <a:off x="867905" y="1690723"/>
            <a:ext cx="12708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5 зон по</a:t>
            </a:r>
            <a:r>
              <a:rPr lang="en-US" dirty="0"/>
              <a:t> R</a:t>
            </a:r>
          </a:p>
          <a:p>
            <a:r>
              <a:rPr lang="ru-RU" dirty="0"/>
              <a:t>   для ЕС 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16309F-04FC-4634-99DE-7089B031901C}"/>
              </a:ext>
            </a:extLst>
          </p:cNvPr>
          <p:cNvSpPr txBox="1"/>
          <p:nvPr/>
        </p:nvSpPr>
        <p:spPr>
          <a:xfrm>
            <a:off x="6653939" y="580432"/>
            <a:ext cx="181204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4 участка по</a:t>
            </a:r>
            <a:r>
              <a:rPr lang="en-US" dirty="0"/>
              <a:t> Z</a:t>
            </a:r>
          </a:p>
          <a:p>
            <a:r>
              <a:rPr lang="ru-RU" dirty="0"/>
              <a:t>   для ЕС 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A065DBF-960D-4801-9660-441A4CEAC629}"/>
              </a:ext>
            </a:extLst>
          </p:cNvPr>
          <p:cNvSpPr txBox="1"/>
          <p:nvPr/>
        </p:nvSpPr>
        <p:spPr>
          <a:xfrm rot="16200000">
            <a:off x="10839840" y="2428411"/>
            <a:ext cx="181204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4 участка по</a:t>
            </a:r>
            <a:r>
              <a:rPr lang="en-US" dirty="0"/>
              <a:t> R</a:t>
            </a:r>
          </a:p>
          <a:p>
            <a:r>
              <a:rPr lang="ru-RU" dirty="0"/>
              <a:t>   для </a:t>
            </a:r>
            <a:r>
              <a:rPr lang="en-US" dirty="0"/>
              <a:t>Barrel</a:t>
            </a: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7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91C785-7680-4F2A-A201-E9F223643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2" y="1152940"/>
            <a:ext cx="5604387" cy="398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7CEC2B-346A-4388-8989-99EAD007C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92" y="558036"/>
            <a:ext cx="4731858" cy="5056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E62667-A8C9-41D4-BFD5-65A24FEEB76E}"/>
              </a:ext>
            </a:extLst>
          </p:cNvPr>
          <p:cNvSpPr txBox="1"/>
          <p:nvPr/>
        </p:nvSpPr>
        <p:spPr>
          <a:xfrm>
            <a:off x="3057245" y="5882072"/>
            <a:ext cx="56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32EC9-F996-46D1-8016-DC1C3B64FAB5}"/>
              </a:ext>
            </a:extLst>
          </p:cNvPr>
          <p:cNvSpPr txBox="1"/>
          <p:nvPr/>
        </p:nvSpPr>
        <p:spPr>
          <a:xfrm>
            <a:off x="8853398" y="5930632"/>
            <a:ext cx="56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ru-R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3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3560A8-0B0C-4BD3-B7C3-FE54547E60D7}"/>
              </a:ext>
            </a:extLst>
          </p:cNvPr>
          <p:cNvSpPr txBox="1"/>
          <p:nvPr/>
        </p:nvSpPr>
        <p:spPr>
          <a:xfrm>
            <a:off x="2154361" y="492609"/>
            <a:ext cx="6013246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ru-RU" sz="2000" b="1" dirty="0"/>
              <a:t>Результаты</a:t>
            </a:r>
            <a:r>
              <a:rPr lang="ru-RU" sz="2400" dirty="0"/>
              <a:t> </a:t>
            </a:r>
            <a:r>
              <a:rPr lang="ru-RU" sz="2000" b="1" dirty="0"/>
              <a:t>расчетов </a:t>
            </a:r>
          </a:p>
          <a:p>
            <a:r>
              <a:rPr lang="ru-RU" sz="2000" b="1" dirty="0"/>
              <a:t>       (рассматриваются только перемещения).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9EB808-7B54-4FAD-AF62-ADCD5923D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30" y="1652775"/>
            <a:ext cx="5166552" cy="4497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2AAFD-EE94-499F-A10A-56FBD18F8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28" y="1591160"/>
            <a:ext cx="5053545" cy="4497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303B9C-4D8F-45E3-9F99-2FB45A15F3A4}"/>
              </a:ext>
            </a:extLst>
          </p:cNvPr>
          <p:cNvSpPr txBox="1"/>
          <p:nvPr/>
        </p:nvSpPr>
        <p:spPr>
          <a:xfrm>
            <a:off x="3333598" y="6217733"/>
            <a:ext cx="4635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Рис. 2. Максимальные перемещения в ЕС (внутренние плиты 60 мм не показаны)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B3F69-3B9B-4E50-A7C6-6DA99664D1C4}"/>
              </a:ext>
            </a:extLst>
          </p:cNvPr>
          <p:cNvSpPr txBox="1"/>
          <p:nvPr/>
        </p:nvSpPr>
        <p:spPr>
          <a:xfrm>
            <a:off x="578603" y="6008272"/>
            <a:ext cx="145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а)</a:t>
            </a:r>
            <a:r>
              <a:rPr lang="en-US" dirty="0"/>
              <a:t> </a:t>
            </a:r>
            <a:r>
              <a:rPr lang="ru-RU" dirty="0"/>
              <a:t>Вариант 1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084040-40C2-4CB0-AA1C-7D0FECF6D35F}"/>
              </a:ext>
            </a:extLst>
          </p:cNvPr>
          <p:cNvSpPr txBox="1"/>
          <p:nvPr/>
        </p:nvSpPr>
        <p:spPr>
          <a:xfrm>
            <a:off x="8783812" y="6032889"/>
            <a:ext cx="145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ru-RU" dirty="0"/>
              <a:t>) Вариант </a:t>
            </a:r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06481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BBAC51-4A12-4C2F-9241-FC037D8D4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0" y="1023490"/>
            <a:ext cx="5480443" cy="5015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32D54-F83A-4D32-8D46-449373742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91" y="1023490"/>
            <a:ext cx="5104331" cy="5057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000199-EE2A-44B0-830E-1EC04220D121}"/>
              </a:ext>
            </a:extLst>
          </p:cNvPr>
          <p:cNvSpPr txBox="1"/>
          <p:nvPr/>
        </p:nvSpPr>
        <p:spPr>
          <a:xfrm>
            <a:off x="552773" y="5860474"/>
            <a:ext cx="145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а)</a:t>
            </a:r>
            <a:r>
              <a:rPr lang="en-US" dirty="0"/>
              <a:t> </a:t>
            </a:r>
            <a:r>
              <a:rPr lang="ru-RU" dirty="0"/>
              <a:t>Вариант 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E0DE3-9056-47E4-9B04-80AB78932F9C}"/>
              </a:ext>
            </a:extLst>
          </p:cNvPr>
          <p:cNvSpPr txBox="1"/>
          <p:nvPr/>
        </p:nvSpPr>
        <p:spPr>
          <a:xfrm>
            <a:off x="8830307" y="5854506"/>
            <a:ext cx="145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ru-RU" dirty="0"/>
              <a:t>) Вариант </a:t>
            </a:r>
            <a:r>
              <a:rPr lang="en-US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0CB647-112E-4413-BC61-DCB4FF0BABD6}"/>
              </a:ext>
            </a:extLst>
          </p:cNvPr>
          <p:cNvSpPr txBox="1"/>
          <p:nvPr/>
        </p:nvSpPr>
        <p:spPr>
          <a:xfrm>
            <a:off x="3078997" y="6265264"/>
            <a:ext cx="548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Рис. 2. Перемещения на 6-ой внутренней плите.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943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B39984-FA53-4519-8874-002587E17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21" y="-16215"/>
            <a:ext cx="9064773" cy="68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8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1DA852-55C4-4457-A7A7-03C36FEAD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98" y="-10996"/>
            <a:ext cx="7183727" cy="68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99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6DC09D-80A6-4C26-921B-22E8C38299C6}"/>
              </a:ext>
            </a:extLst>
          </p:cNvPr>
          <p:cNvSpPr txBox="1"/>
          <p:nvPr/>
        </p:nvSpPr>
        <p:spPr>
          <a:xfrm>
            <a:off x="1691586" y="661706"/>
            <a:ext cx="609694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3.   Заключение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A5992-FA25-4E70-8E3E-32619AB6683D}"/>
              </a:ext>
            </a:extLst>
          </p:cNvPr>
          <p:cNvSpPr txBox="1"/>
          <p:nvPr/>
        </p:nvSpPr>
        <p:spPr>
          <a:xfrm>
            <a:off x="1622155" y="1374183"/>
            <a:ext cx="8239933" cy="397031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/>
              <a:t>Основное влияние магнитных сил сказывается на ЕС. </a:t>
            </a:r>
          </a:p>
          <a:p>
            <a:r>
              <a:rPr lang="ru-RU" dirty="0"/>
              <a:t>      В варианте 1 конструктива ЕС перемещения внутрених  плит 30 мм (уменьшение зазора)  достигает </a:t>
            </a:r>
            <a:r>
              <a:rPr lang="en-US" dirty="0"/>
              <a:t>~ 2</a:t>
            </a:r>
            <a:r>
              <a:rPr lang="ru-RU" dirty="0"/>
              <a:t>мм .</a:t>
            </a:r>
          </a:p>
          <a:p>
            <a:r>
              <a:rPr lang="ru-RU" dirty="0"/>
              <a:t>      В варианте 2 перемещения плит ЕС не превышают 1 мм.</a:t>
            </a:r>
          </a:p>
          <a:p>
            <a:pPr marL="342900" indent="-342900">
              <a:buAutoNum type="arabicParenR" startAt="2"/>
            </a:pPr>
            <a:r>
              <a:rPr lang="ru-RU" dirty="0"/>
              <a:t>На барель это влияние не столь существенно. Основное влияние здесь </a:t>
            </a:r>
          </a:p>
          <a:p>
            <a:r>
              <a:rPr lang="ru-RU" dirty="0"/>
              <a:t>       по-прежнему обусловлено гравитационной нагрузкой. </a:t>
            </a:r>
          </a:p>
          <a:p>
            <a:r>
              <a:rPr lang="ru-RU" dirty="0"/>
              <a:t>     - уменьшение диаметра внутренней области бареля </a:t>
            </a:r>
            <a:r>
              <a:rPr lang="en-US" dirty="0"/>
              <a:t>~ 1 mm;</a:t>
            </a:r>
          </a:p>
          <a:p>
            <a:r>
              <a:rPr lang="en-US" dirty="0"/>
              <a:t>     - </a:t>
            </a:r>
            <a:r>
              <a:rPr lang="ru-RU" dirty="0"/>
              <a:t>уменьшение зазора между плитами в нижнем модуле </a:t>
            </a:r>
            <a:r>
              <a:rPr lang="en-US" dirty="0"/>
              <a:t>~ 0.8-1 mm;</a:t>
            </a:r>
          </a:p>
          <a:p>
            <a:pPr marL="342900" indent="-342900">
              <a:buAutoNum type="arabicParenR" startAt="3"/>
            </a:pPr>
            <a:r>
              <a:rPr lang="ru-RU" dirty="0"/>
              <a:t>Для оптимизации конструктива ЕС (количество и расположение спейсоров между плитами) необходимо уточнение магнитных нагрузок, особенно для ЕС </a:t>
            </a:r>
            <a:endParaRPr lang="en-US" dirty="0"/>
          </a:p>
          <a:p>
            <a:r>
              <a:rPr lang="ru-RU" dirty="0"/>
              <a:t>       по </a:t>
            </a:r>
            <a:r>
              <a:rPr lang="en-US" dirty="0"/>
              <a:t>Z </a:t>
            </a:r>
            <a:r>
              <a:rPr lang="ru-RU" dirty="0"/>
              <a:t>(для бареля по</a:t>
            </a:r>
            <a:r>
              <a:rPr lang="en-US" dirty="0"/>
              <a:t> R)</a:t>
            </a:r>
            <a:r>
              <a:rPr lang="ru-RU" dirty="0"/>
              <a:t>, например в градации от меньшего радиуса : плита 60мм – 2 х 30мм-</a:t>
            </a:r>
          </a:p>
          <a:p>
            <a:r>
              <a:rPr lang="ru-RU" dirty="0"/>
              <a:t>       2 х 30мм – 3 х 30 мм – 4 х 30 мм – 4 х 30 мм – остальные плиты;</a:t>
            </a:r>
          </a:p>
          <a:p>
            <a:r>
              <a:rPr lang="ru-RU" dirty="0"/>
              <a:t>      По радиусу иформация ( Рис.1</a:t>
            </a:r>
            <a:r>
              <a:rPr lang="en-US" dirty="0"/>
              <a:t>,d</a:t>
            </a:r>
            <a:r>
              <a:rPr lang="ru-RU" dirty="0"/>
              <a:t> )</a:t>
            </a:r>
            <a:r>
              <a:rPr lang="en-US" dirty="0"/>
              <a:t> </a:t>
            </a:r>
            <a:r>
              <a:rPr lang="ru-RU" dirty="0"/>
              <a:t>даже избыточна;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36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427</Words>
  <Application>Microsoft Office PowerPoint</Application>
  <PresentationFormat>Widescreen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Учет сил магнитного поля при расчете установки SPD совместно с гравитационной нагрузкой. Самарцев А.Г.        16 .11.2023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Учет сил магнитного поля при расчете сетапа установки SPD от гравитационной нагрузки. Самарцев А.Г.        16 .11.2023</dc:title>
  <dc:creator>User</dc:creator>
  <cp:lastModifiedBy>User</cp:lastModifiedBy>
  <cp:revision>24</cp:revision>
  <cp:lastPrinted>2023-11-15T15:59:44Z</cp:lastPrinted>
  <dcterms:created xsi:type="dcterms:W3CDTF">2023-11-15T12:09:49Z</dcterms:created>
  <dcterms:modified xsi:type="dcterms:W3CDTF">2023-11-15T16:00:11Z</dcterms:modified>
</cp:coreProperties>
</file>