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58" r:id="rId4"/>
    <p:sldId id="257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E755EA44-8988-430A-9A3F-109FB1F99F97}">
          <p14:sldIdLst>
            <p14:sldId id="256"/>
            <p14:sldId id="259"/>
            <p14:sldId id="258"/>
            <p14:sldId id="257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6559" autoAdjust="0"/>
  </p:normalViewPr>
  <p:slideViewPr>
    <p:cSldViewPr snapToGrid="0">
      <p:cViewPr varScale="1">
        <p:scale>
          <a:sx n="115" d="100"/>
          <a:sy n="11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Budker INP SB RAS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B9413-B5F1-4A52-B3DB-247B0EF83E10}" type="datetime1">
              <a:rPr lang="ru-RU" smtClean="0"/>
              <a:t>15.11.2023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SPD Collaboration Meeting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DD0E9-FC7C-45E3-987F-05916068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4160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Budker INP SB RAS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90FF6-26AA-4223-AF6E-DF9290496D2B}" type="datetime1">
              <a:rPr lang="ru-RU" smtClean="0"/>
              <a:t>15.11.2023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SPD Collaboration Meeting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22172-5BCC-40A7-93A9-6440430A9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1949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4AFB-C992-4A1A-A42C-96C8B74FDF93}" type="datetime1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14B9-D422-4A26-A148-CF590E5B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616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1496-EC80-4F6D-9EFD-43186F49A503}" type="datetime1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14B9-D422-4A26-A148-CF590E5B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780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5AA22-51AB-46C7-9EBF-DF298DBC1D1F}" type="datetime1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14B9-D422-4A26-A148-CF590E5B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285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B321-7919-465C-AB92-EF308AFC712C}" type="datetime1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14B9-D422-4A26-A148-CF590E5B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070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5AE81-7100-4319-B5C9-A03A7CE0EF34}" type="datetime1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14B9-D422-4A26-A148-CF590E5B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592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88974-1D67-4437-95D7-D79361001E80}" type="datetime1">
              <a:rPr lang="ru-RU" smtClean="0"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14B9-D422-4A26-A148-CF590E5B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070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35A31-1732-4200-812B-EC76DE780863}" type="datetime1">
              <a:rPr lang="ru-RU" smtClean="0"/>
              <a:t>15.11.2023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14B9-D422-4A26-A148-CF590E5B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893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49F5F-2046-4339-86B5-833BABADAE1F}" type="datetime1">
              <a:rPr lang="ru-RU" smtClean="0"/>
              <a:t>15.11.2023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14B9-D422-4A26-A148-CF590E5B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516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BA8D-5784-4AF0-B44A-1101DCA869F2}" type="datetime1">
              <a:rPr lang="ru-RU" smtClean="0"/>
              <a:t>15.11.2023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14B9-D422-4A26-A148-CF590E5B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784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91B1-3C58-4D77-9058-2F974D2C4389}" type="datetime1">
              <a:rPr lang="ru-RU" smtClean="0"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14B9-D422-4A26-A148-CF590E5B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84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E34C-6AA6-4868-B5FB-691D91CAA17F}" type="datetime1">
              <a:rPr lang="ru-RU" smtClean="0"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14B9-D422-4A26-A148-CF590E5B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7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05CE6-7380-4A8F-BBEC-57565C360ED3}" type="datetime1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E14B9-D422-4A26-A148-CF590E5B0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047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0000">
              <a:schemeClr val="bg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4326" y="2502131"/>
            <a:ext cx="11003348" cy="27681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835084" y="1140138"/>
            <a:ext cx="10285345" cy="135705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Расстановка оборудования</a:t>
            </a:r>
            <a:endParaRPr lang="ru-RU" sz="4000" b="1" i="1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2296-A92A-4BB9-B84C-4E2E675DF5A0}" type="slidenum">
              <a:rPr lang="ru-RU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ru-RU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62000" y="4559"/>
            <a:ext cx="12068000" cy="945572"/>
            <a:chOff x="0" y="0"/>
            <a:chExt cx="12068000" cy="94557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773084" cy="918038"/>
            </a:xfrm>
            <a:prstGeom prst="rect">
              <a:avLst/>
            </a:prstGeom>
          </p:spPr>
        </p:pic>
        <p:sp>
          <p:nvSpPr>
            <p:cNvPr id="10" name="Прямоугольник 9"/>
            <p:cNvSpPr/>
            <p:nvPr/>
          </p:nvSpPr>
          <p:spPr>
            <a:xfrm>
              <a:off x="583200" y="93003"/>
              <a:ext cx="238575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ru-RU" sz="1600" b="1" dirty="0">
                  <a:latin typeface="Times New Roman" panose="02020603050405020304" pitchFamily="18" charset="0"/>
                </a:rPr>
                <a:t>The </a:t>
              </a:r>
              <a:r>
                <a:rPr lang="en-US" altLang="ru-RU" sz="1600" b="1" dirty="0" err="1">
                  <a:latin typeface="Times New Roman" panose="02020603050405020304" pitchFamily="18" charset="0"/>
                </a:rPr>
                <a:t>Budker</a:t>
              </a:r>
              <a:r>
                <a:rPr lang="en-US" altLang="ru-RU" sz="1600" b="1" dirty="0">
                  <a:latin typeface="Times New Roman" panose="02020603050405020304" pitchFamily="18" charset="0"/>
                </a:rPr>
                <a:t> Institute</a:t>
              </a:r>
              <a:endParaRPr lang="en-US" altLang="ru-RU" sz="1100" dirty="0">
                <a:latin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</a:pPr>
              <a:r>
                <a:rPr lang="en-US" altLang="ru-RU" sz="1600" b="1" dirty="0">
                  <a:latin typeface="Times New Roman" panose="02020603050405020304" pitchFamily="18" charset="0"/>
                </a:rPr>
                <a:t>of Nuclear Physics</a:t>
              </a:r>
              <a:endParaRPr lang="en-US" altLang="ru-RU" sz="1100" dirty="0">
                <a:latin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</a:pPr>
              <a:r>
                <a:rPr lang="en-US" altLang="ru-RU" sz="1200" dirty="0" smtClean="0">
                  <a:latin typeface="Times New Roman" panose="02020603050405020304" pitchFamily="18" charset="0"/>
                </a:rPr>
                <a:t>Novosibirsk</a:t>
              </a:r>
              <a:endParaRPr lang="ru-RU" altLang="ru-RU" dirty="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9335192" y="88065"/>
              <a:ext cx="1787236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ru-RU" sz="1600" b="1" dirty="0" smtClean="0">
                  <a:latin typeface="Times New Roman" panose="02020603050405020304" pitchFamily="18" charset="0"/>
                </a:rPr>
                <a:t>Joint Institute for</a:t>
              </a:r>
              <a:endParaRPr lang="en-US" altLang="ru-RU" sz="1100" dirty="0">
                <a:latin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</a:pPr>
              <a:r>
                <a:rPr lang="en-US" altLang="ru-RU" sz="1600" b="1" dirty="0" smtClean="0">
                  <a:latin typeface="Times New Roman" panose="02020603050405020304" pitchFamily="18" charset="0"/>
                </a:rPr>
                <a:t>Nuclear</a:t>
              </a:r>
              <a:r>
                <a:rPr lang="en-US" altLang="ru-RU" sz="1600" b="1" dirty="0">
                  <a:latin typeface="Times New Roman" panose="02020603050405020304" pitchFamily="18" charset="0"/>
                </a:rPr>
                <a:t> </a:t>
              </a:r>
              <a:r>
                <a:rPr lang="en-US" altLang="ru-RU" sz="1600" b="1" dirty="0" smtClean="0">
                  <a:latin typeface="Times New Roman" panose="02020603050405020304" pitchFamily="18" charset="0"/>
                </a:rPr>
                <a:t>Research</a:t>
              </a:r>
              <a:endParaRPr lang="en-US" altLang="ru-RU" sz="1100" dirty="0">
                <a:latin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</a:pPr>
              <a:r>
                <a:rPr lang="en-US" altLang="ru-RU" sz="1200" dirty="0" err="1" smtClean="0">
                  <a:latin typeface="Times New Roman" panose="02020603050405020304" pitchFamily="18" charset="0"/>
                </a:rPr>
                <a:t>Dubna</a:t>
              </a:r>
              <a:endParaRPr lang="ru-RU" altLang="ru-RU" dirty="0"/>
            </a:p>
          </p:txBody>
        </p:sp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22428" y="0"/>
              <a:ext cx="945572" cy="945572"/>
            </a:xfrm>
            <a:prstGeom prst="rect">
              <a:avLst/>
            </a:prstGeom>
          </p:spPr>
        </p:pic>
      </p:grpSp>
      <p:sp>
        <p:nvSpPr>
          <p:cNvPr id="27" name="Прямоугольник 26"/>
          <p:cNvSpPr/>
          <p:nvPr/>
        </p:nvSpPr>
        <p:spPr>
          <a:xfrm>
            <a:off x="4605154" y="5628643"/>
            <a:ext cx="2485524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Бедарева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Е.Пята</a:t>
            </a:r>
            <a:endParaRPr lang="ru-RU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Дата 28"/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4590012" cy="365125"/>
          </a:xfrm>
        </p:spPr>
        <p:txBody>
          <a:bodyPr/>
          <a:lstStyle/>
          <a:p>
            <a:fld id="{51B16CE5-116B-4808-83BF-DBFB93370524}" type="datetime1">
              <a:rPr lang="ru-RU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15.11.2023</a:t>
            </a:fld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SPD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(November 16–17)</a:t>
            </a:r>
            <a:endParaRPr lang="ru-RU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717" y="58280"/>
            <a:ext cx="1388399" cy="78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95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983" y="1482725"/>
            <a:ext cx="5180761" cy="4873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9438955" y="6379880"/>
            <a:ext cx="852399" cy="31806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Yoke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2296-A92A-4BB9-B84C-4E2E675DF5A0}" type="slidenum">
              <a:rPr lang="ru-RU" smtClean="0">
                <a:solidFill>
                  <a:schemeClr val="bg2">
                    <a:lumMod val="25000"/>
                  </a:schemeClr>
                </a:solidFill>
              </a:rPr>
              <a:t>2</a:t>
            </a:fld>
            <a:endParaRPr lang="ru-RU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62000" y="41853"/>
            <a:ext cx="12068000" cy="945572"/>
            <a:chOff x="0" y="0"/>
            <a:chExt cx="12068000" cy="94557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773084" cy="918038"/>
            </a:xfrm>
            <a:prstGeom prst="rect">
              <a:avLst/>
            </a:prstGeom>
          </p:spPr>
        </p:pic>
        <p:sp>
          <p:nvSpPr>
            <p:cNvPr id="13" name="Прямоугольник 12"/>
            <p:cNvSpPr/>
            <p:nvPr/>
          </p:nvSpPr>
          <p:spPr>
            <a:xfrm>
              <a:off x="583200" y="93003"/>
              <a:ext cx="238575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ru-RU" sz="1600" b="1" dirty="0">
                  <a:latin typeface="Times New Roman" panose="02020603050405020304" pitchFamily="18" charset="0"/>
                </a:rPr>
                <a:t>The </a:t>
              </a:r>
              <a:r>
                <a:rPr lang="en-US" altLang="ru-RU" sz="1600" b="1" dirty="0" err="1">
                  <a:latin typeface="Times New Roman" panose="02020603050405020304" pitchFamily="18" charset="0"/>
                </a:rPr>
                <a:t>Budker</a:t>
              </a:r>
              <a:r>
                <a:rPr lang="en-US" altLang="ru-RU" sz="1600" b="1" dirty="0">
                  <a:latin typeface="Times New Roman" panose="02020603050405020304" pitchFamily="18" charset="0"/>
                </a:rPr>
                <a:t> Institute</a:t>
              </a:r>
              <a:endParaRPr lang="en-US" altLang="ru-RU" sz="1100" dirty="0">
                <a:latin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</a:pPr>
              <a:r>
                <a:rPr lang="en-US" altLang="ru-RU" sz="1600" b="1" dirty="0">
                  <a:latin typeface="Times New Roman" panose="02020603050405020304" pitchFamily="18" charset="0"/>
                </a:rPr>
                <a:t>of Nuclear Physics</a:t>
              </a:r>
              <a:endParaRPr lang="en-US" altLang="ru-RU" sz="1100" dirty="0">
                <a:latin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</a:pPr>
              <a:r>
                <a:rPr lang="en-US" altLang="ru-RU" sz="1200" dirty="0" smtClean="0">
                  <a:latin typeface="Times New Roman" panose="02020603050405020304" pitchFamily="18" charset="0"/>
                </a:rPr>
                <a:t>Novosibirsk</a:t>
              </a:r>
              <a:endParaRPr lang="ru-RU" altLang="ru-RU" dirty="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9335192" y="88065"/>
              <a:ext cx="1787236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ru-RU" sz="1600" b="1" dirty="0" smtClean="0">
                  <a:latin typeface="Times New Roman" panose="02020603050405020304" pitchFamily="18" charset="0"/>
                </a:rPr>
                <a:t>Joint Institute for</a:t>
              </a:r>
              <a:endParaRPr lang="en-US" altLang="ru-RU" sz="1100" dirty="0">
                <a:latin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</a:pPr>
              <a:r>
                <a:rPr lang="en-US" altLang="ru-RU" sz="1600" b="1" dirty="0" smtClean="0">
                  <a:latin typeface="Times New Roman" panose="02020603050405020304" pitchFamily="18" charset="0"/>
                </a:rPr>
                <a:t>Nuclear</a:t>
              </a:r>
              <a:r>
                <a:rPr lang="en-US" altLang="ru-RU" sz="1600" b="1" dirty="0">
                  <a:latin typeface="Times New Roman" panose="02020603050405020304" pitchFamily="18" charset="0"/>
                </a:rPr>
                <a:t> </a:t>
              </a:r>
              <a:r>
                <a:rPr lang="en-US" altLang="ru-RU" sz="1600" b="1" dirty="0" smtClean="0">
                  <a:latin typeface="Times New Roman" panose="02020603050405020304" pitchFamily="18" charset="0"/>
                </a:rPr>
                <a:t>Research</a:t>
              </a:r>
              <a:endParaRPr lang="en-US" altLang="ru-RU" sz="1100" dirty="0">
                <a:latin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</a:pPr>
              <a:r>
                <a:rPr lang="en-US" altLang="ru-RU" sz="1200" dirty="0" err="1" smtClean="0">
                  <a:latin typeface="Times New Roman" panose="02020603050405020304" pitchFamily="18" charset="0"/>
                </a:rPr>
                <a:t>Dubna</a:t>
              </a:r>
              <a:endParaRPr lang="ru-RU" altLang="ru-RU" dirty="0"/>
            </a:p>
          </p:txBody>
        </p:sp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22428" y="0"/>
              <a:ext cx="945572" cy="945572"/>
            </a:xfrm>
            <a:prstGeom prst="rect">
              <a:avLst/>
            </a:prstGeom>
          </p:spPr>
        </p:pic>
      </p:grpSp>
      <p:sp>
        <p:nvSpPr>
          <p:cNvPr id="16" name="Текст 8"/>
          <p:cNvSpPr txBox="1">
            <a:spLocks/>
          </p:cNvSpPr>
          <p:nvPr/>
        </p:nvSpPr>
        <p:spPr>
          <a:xfrm>
            <a:off x="4455622" y="1032062"/>
            <a:ext cx="2065648" cy="7741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Source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Extraction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Текст 8"/>
          <p:cNvSpPr txBox="1">
            <a:spLocks/>
          </p:cNvSpPr>
          <p:nvPr/>
        </p:nvSpPr>
        <p:spPr>
          <a:xfrm>
            <a:off x="4693324" y="4876568"/>
            <a:ext cx="1237920" cy="4937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 Line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Текст 8"/>
          <p:cNvSpPr txBox="1">
            <a:spLocks/>
          </p:cNvSpPr>
          <p:nvPr/>
        </p:nvSpPr>
        <p:spPr>
          <a:xfrm>
            <a:off x="5747295" y="6078411"/>
            <a:ext cx="1375871" cy="3485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yost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Текст 8"/>
          <p:cNvSpPr txBox="1">
            <a:spLocks/>
          </p:cNvSpPr>
          <p:nvPr/>
        </p:nvSpPr>
        <p:spPr>
          <a:xfrm>
            <a:off x="10203626" y="1099181"/>
            <a:ext cx="1695595" cy="5943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Dewar</a:t>
            </a:r>
          </a:p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Vessel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Стрелка вправо 28"/>
          <p:cNvSpPr/>
          <p:nvPr/>
        </p:nvSpPr>
        <p:spPr>
          <a:xfrm rot="1000991">
            <a:off x="5502781" y="1949390"/>
            <a:ext cx="1335308" cy="120888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 rot="20566695">
            <a:off x="5533932" y="4406216"/>
            <a:ext cx="2393915" cy="118627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 rot="18933824">
            <a:off x="6814768" y="5722252"/>
            <a:ext cx="1249391" cy="108606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 rot="13576444">
            <a:off x="8715912" y="6064402"/>
            <a:ext cx="918419" cy="119259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 rot="8291343">
            <a:off x="8257499" y="2134053"/>
            <a:ext cx="2521514" cy="129269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 rot="20066093">
            <a:off x="5444918" y="3134228"/>
            <a:ext cx="912836" cy="9190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Текст 8"/>
          <p:cNvSpPr txBox="1">
            <a:spLocks/>
          </p:cNvSpPr>
          <p:nvPr/>
        </p:nvSpPr>
        <p:spPr>
          <a:xfrm>
            <a:off x="4620559" y="3361983"/>
            <a:ext cx="1293946" cy="3928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Platform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17387" y="1903600"/>
            <a:ext cx="4094864" cy="30469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 шкафах системы контроля работы предполагается размещение следующих типов датчиков и оборудования: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мановакуумметр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термодатчик;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уровнемер;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датчик давления;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нагреватель;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система определения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квенча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системы продувки.</a:t>
            </a:r>
          </a:p>
          <a:p>
            <a:pPr algn="just"/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Дата 36"/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4631575" cy="365125"/>
          </a:xfrm>
        </p:spPr>
        <p:txBody>
          <a:bodyPr/>
          <a:lstStyle/>
          <a:p>
            <a:fld id="{51B16CE5-116B-4808-83BF-DBFB93370524}" type="datetime1">
              <a:rPr lang="ru-RU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15.11.2023</a:t>
            </a:fld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SPD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(November 16–17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717" y="58280"/>
            <a:ext cx="1388399" cy="787537"/>
          </a:xfrm>
          <a:prstGeom prst="rect">
            <a:avLst/>
          </a:prstGeom>
        </p:spPr>
      </p:pic>
      <p:sp>
        <p:nvSpPr>
          <p:cNvPr id="25" name="Стрелка вправо 24"/>
          <p:cNvSpPr/>
          <p:nvPr/>
        </p:nvSpPr>
        <p:spPr>
          <a:xfrm rot="7332493">
            <a:off x="7476756" y="1628261"/>
            <a:ext cx="962415" cy="110517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Текст 8"/>
          <p:cNvSpPr txBox="1">
            <a:spLocks/>
          </p:cNvSpPr>
          <p:nvPr/>
        </p:nvSpPr>
        <p:spPr>
          <a:xfrm>
            <a:off x="7691009" y="924830"/>
            <a:ext cx="2065648" cy="5238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Sensor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22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2296-A92A-4BB9-B84C-4E2E675DF5A0}" type="slidenum">
              <a:rPr lang="ru-RU" smtClean="0">
                <a:solidFill>
                  <a:schemeClr val="bg2">
                    <a:lumMod val="25000"/>
                  </a:schemeClr>
                </a:solidFill>
              </a:rPr>
              <a:t>3</a:t>
            </a:fld>
            <a:endParaRPr lang="ru-RU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2530" y="1245933"/>
            <a:ext cx="5651270" cy="43344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9" name="Группа 8"/>
          <p:cNvGrpSpPr/>
          <p:nvPr/>
        </p:nvGrpSpPr>
        <p:grpSpPr>
          <a:xfrm>
            <a:off x="62000" y="4559"/>
            <a:ext cx="12068000" cy="945572"/>
            <a:chOff x="0" y="0"/>
            <a:chExt cx="12068000" cy="94557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773084" cy="918038"/>
            </a:xfrm>
            <a:prstGeom prst="rect">
              <a:avLst/>
            </a:prstGeom>
          </p:spPr>
        </p:pic>
        <p:sp>
          <p:nvSpPr>
            <p:cNvPr id="11" name="Прямоугольник 10"/>
            <p:cNvSpPr/>
            <p:nvPr/>
          </p:nvSpPr>
          <p:spPr>
            <a:xfrm>
              <a:off x="583200" y="93003"/>
              <a:ext cx="238575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ru-RU" sz="1600" b="1" dirty="0">
                  <a:latin typeface="Times New Roman" panose="02020603050405020304" pitchFamily="18" charset="0"/>
                </a:rPr>
                <a:t>The </a:t>
              </a:r>
              <a:r>
                <a:rPr lang="en-US" altLang="ru-RU" sz="1600" b="1" dirty="0" err="1">
                  <a:latin typeface="Times New Roman" panose="02020603050405020304" pitchFamily="18" charset="0"/>
                </a:rPr>
                <a:t>Budker</a:t>
              </a:r>
              <a:r>
                <a:rPr lang="en-US" altLang="ru-RU" sz="1600" b="1" dirty="0">
                  <a:latin typeface="Times New Roman" panose="02020603050405020304" pitchFamily="18" charset="0"/>
                </a:rPr>
                <a:t> Institute</a:t>
              </a:r>
              <a:endParaRPr lang="en-US" altLang="ru-RU" sz="1100" dirty="0">
                <a:latin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</a:pPr>
              <a:r>
                <a:rPr lang="en-US" altLang="ru-RU" sz="1600" b="1" dirty="0">
                  <a:latin typeface="Times New Roman" panose="02020603050405020304" pitchFamily="18" charset="0"/>
                </a:rPr>
                <a:t>of Nuclear Physics</a:t>
              </a:r>
              <a:endParaRPr lang="en-US" altLang="ru-RU" sz="1100" dirty="0">
                <a:latin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</a:pPr>
              <a:r>
                <a:rPr lang="en-US" altLang="ru-RU" sz="1200" dirty="0" smtClean="0">
                  <a:latin typeface="Times New Roman" panose="02020603050405020304" pitchFamily="18" charset="0"/>
                </a:rPr>
                <a:t>Novosibirsk</a:t>
              </a:r>
              <a:endParaRPr lang="ru-RU" altLang="ru-RU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9335192" y="88065"/>
              <a:ext cx="1787236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ru-RU" sz="1600" b="1" dirty="0" smtClean="0">
                  <a:latin typeface="Times New Roman" panose="02020603050405020304" pitchFamily="18" charset="0"/>
                </a:rPr>
                <a:t>Joint Institute for</a:t>
              </a:r>
              <a:endParaRPr lang="en-US" altLang="ru-RU" sz="1100" dirty="0">
                <a:latin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</a:pPr>
              <a:r>
                <a:rPr lang="en-US" altLang="ru-RU" sz="1600" b="1" dirty="0" smtClean="0">
                  <a:latin typeface="Times New Roman" panose="02020603050405020304" pitchFamily="18" charset="0"/>
                </a:rPr>
                <a:t>Nuclear</a:t>
              </a:r>
              <a:r>
                <a:rPr lang="en-US" altLang="ru-RU" sz="1600" b="1" dirty="0">
                  <a:latin typeface="Times New Roman" panose="02020603050405020304" pitchFamily="18" charset="0"/>
                </a:rPr>
                <a:t> </a:t>
              </a:r>
              <a:r>
                <a:rPr lang="en-US" altLang="ru-RU" sz="1600" b="1" dirty="0" smtClean="0">
                  <a:latin typeface="Times New Roman" panose="02020603050405020304" pitchFamily="18" charset="0"/>
                </a:rPr>
                <a:t>Research</a:t>
              </a:r>
              <a:endParaRPr lang="en-US" altLang="ru-RU" sz="1100" dirty="0">
                <a:latin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</a:pPr>
              <a:r>
                <a:rPr lang="en-US" altLang="ru-RU" sz="1200" dirty="0" err="1" smtClean="0">
                  <a:latin typeface="Times New Roman" panose="02020603050405020304" pitchFamily="18" charset="0"/>
                </a:rPr>
                <a:t>Dubna</a:t>
              </a:r>
              <a:endParaRPr lang="ru-RU" altLang="ru-RU" dirty="0"/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22428" y="0"/>
              <a:ext cx="945572" cy="945572"/>
            </a:xfrm>
            <a:prstGeom prst="rect">
              <a:avLst/>
            </a:prstGeom>
          </p:spPr>
        </p:pic>
      </p:grpSp>
      <p:sp>
        <p:nvSpPr>
          <p:cNvPr id="14" name="Текст 8"/>
          <p:cNvSpPr txBox="1">
            <a:spLocks/>
          </p:cNvSpPr>
          <p:nvPr/>
        </p:nvSpPr>
        <p:spPr>
          <a:xfrm>
            <a:off x="341388" y="5257619"/>
            <a:ext cx="2152995" cy="64590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Sensor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Дата 22"/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4864331" cy="365125"/>
          </a:xfrm>
        </p:spPr>
        <p:txBody>
          <a:bodyPr/>
          <a:lstStyle/>
          <a:p>
            <a:fld id="{51B16CE5-116B-4808-83BF-DBFB93370524}" type="datetime1">
              <a:rPr lang="ru-RU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15.11.2023</a:t>
            </a:fld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SPD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(November 16–17)</a:t>
            </a:r>
            <a:endParaRPr lang="ru-RU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717" y="58280"/>
            <a:ext cx="1388399" cy="78753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41" y="1160481"/>
            <a:ext cx="5064919" cy="39228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" name="Стрелка вправо 17"/>
          <p:cNvSpPr/>
          <p:nvPr/>
        </p:nvSpPr>
        <p:spPr>
          <a:xfrm rot="17966404">
            <a:off x="1908192" y="4812033"/>
            <a:ext cx="939881" cy="104299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141912" y="5665812"/>
            <a:ext cx="5888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Подключение датчиков будет производиться с использованием капиллярных трубок и сигнального кабеля.</a:t>
            </a:r>
          </a:p>
        </p:txBody>
      </p:sp>
      <p:sp>
        <p:nvSpPr>
          <p:cNvPr id="3" name="Стрелка углом 2"/>
          <p:cNvSpPr/>
          <p:nvPr/>
        </p:nvSpPr>
        <p:spPr>
          <a:xfrm>
            <a:off x="7673265" y="862065"/>
            <a:ext cx="564647" cy="866982"/>
          </a:xfrm>
          <a:prstGeom prst="bentArrow">
            <a:avLst>
              <a:gd name="adj1" fmla="val 6579"/>
              <a:gd name="adj2" fmla="val 9236"/>
              <a:gd name="adj3" fmla="val 37000"/>
              <a:gd name="adj4" fmla="val 1085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Стрелка углом 4"/>
          <p:cNvSpPr/>
          <p:nvPr/>
        </p:nvSpPr>
        <p:spPr>
          <a:xfrm>
            <a:off x="8542539" y="1097280"/>
            <a:ext cx="361777" cy="631767"/>
          </a:xfrm>
          <a:prstGeom prst="bentArrow">
            <a:avLst>
              <a:gd name="adj1" fmla="val 11213"/>
              <a:gd name="adj2" fmla="val 12362"/>
              <a:gd name="adj3" fmla="val 47977"/>
              <a:gd name="adj4" fmla="val 18475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687699" y="548964"/>
            <a:ext cx="13692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refrigerator</a:t>
            </a:r>
            <a:endParaRPr lang="ru-RU" sz="14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936760" y="950130"/>
            <a:ext cx="14285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compressor</a:t>
            </a:r>
            <a:endParaRPr lang="ru-RU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Соединительная линия уступом 46"/>
          <p:cNvCxnSpPr/>
          <p:nvPr/>
        </p:nvCxnSpPr>
        <p:spPr>
          <a:xfrm>
            <a:off x="7771988" y="2063031"/>
            <a:ext cx="2191130" cy="1791383"/>
          </a:xfrm>
          <a:prstGeom prst="bentConnector3">
            <a:avLst>
              <a:gd name="adj1" fmla="val 43551"/>
            </a:avLst>
          </a:prstGeom>
          <a:ln w="25400" cmpd="sng">
            <a:solidFill>
              <a:srgbClr val="002060"/>
            </a:solidFill>
            <a:headEnd w="lg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7" name="Соединительная линия уступом 56"/>
          <p:cNvCxnSpPr/>
          <p:nvPr/>
        </p:nvCxnSpPr>
        <p:spPr>
          <a:xfrm rot="16200000" flipH="1">
            <a:off x="8287672" y="2518137"/>
            <a:ext cx="2409716" cy="1312615"/>
          </a:xfrm>
          <a:prstGeom prst="bentConnector3">
            <a:avLst>
              <a:gd name="adj1" fmla="val 57506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Соединительная линия уступом 58"/>
          <p:cNvCxnSpPr/>
          <p:nvPr/>
        </p:nvCxnSpPr>
        <p:spPr>
          <a:xfrm rot="16200000" flipH="1">
            <a:off x="8456314" y="2510929"/>
            <a:ext cx="2450386" cy="1367702"/>
          </a:xfrm>
          <a:prstGeom prst="bentConnector3">
            <a:avLst>
              <a:gd name="adj1" fmla="val 43849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Соединительная линия уступом 71"/>
          <p:cNvCxnSpPr/>
          <p:nvPr/>
        </p:nvCxnSpPr>
        <p:spPr>
          <a:xfrm>
            <a:off x="8781138" y="1796287"/>
            <a:ext cx="1126896" cy="110975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Прямоугольник 76"/>
          <p:cNvSpPr/>
          <p:nvPr/>
        </p:nvSpPr>
        <p:spPr>
          <a:xfrm>
            <a:off x="6567868" y="2515325"/>
            <a:ext cx="20072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Purge/High pressure line</a:t>
            </a:r>
          </a:p>
          <a:p>
            <a:pPr algn="ctr"/>
            <a:r>
              <a:rPr lang="en-US" sz="1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KF25 OD 12x1 mm</a:t>
            </a:r>
            <a:endParaRPr lang="ru-RU" sz="12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9" name="Прямая со стрелкой 78"/>
          <p:cNvCxnSpPr/>
          <p:nvPr/>
        </p:nvCxnSpPr>
        <p:spPr>
          <a:xfrm flipV="1">
            <a:off x="7955588" y="2076033"/>
            <a:ext cx="394287" cy="481036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 flipH="1" flipV="1">
            <a:off x="10365356" y="4139922"/>
            <a:ext cx="819072" cy="149290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Прямоугольник 91"/>
          <p:cNvSpPr/>
          <p:nvPr/>
        </p:nvSpPr>
        <p:spPr>
          <a:xfrm>
            <a:off x="10458624" y="5580360"/>
            <a:ext cx="1671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Lines low 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pressure line</a:t>
            </a:r>
          </a:p>
          <a:p>
            <a:pPr algn="ctr"/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KF25 OD </a:t>
            </a:r>
            <a:r>
              <a:rPr lang="en-US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21,3x2 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</a:t>
            </a:r>
            <a:endParaRPr lang="ru-RU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11137243" y="2397483"/>
            <a:ext cx="10254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 capillary tubes to pressure sensors OD 6x1 mm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9" name="Прямая со стрелкой 98"/>
          <p:cNvCxnSpPr/>
          <p:nvPr/>
        </p:nvCxnSpPr>
        <p:spPr>
          <a:xfrm flipH="1" flipV="1">
            <a:off x="9347033" y="2397483"/>
            <a:ext cx="1947279" cy="34867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35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2296-A92A-4BB9-B84C-4E2E675DF5A0}" type="slidenum">
              <a:rPr lang="ru-RU" smtClean="0">
                <a:solidFill>
                  <a:schemeClr val="bg2">
                    <a:lumMod val="25000"/>
                  </a:schemeClr>
                </a:solidFill>
              </a:rPr>
              <a:t>4</a:t>
            </a:fld>
            <a:endParaRPr lang="ru-RU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62000" y="4559"/>
            <a:ext cx="12068000" cy="945572"/>
            <a:chOff x="0" y="0"/>
            <a:chExt cx="12068000" cy="94557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773084" cy="918038"/>
            </a:xfrm>
            <a:prstGeom prst="rect">
              <a:avLst/>
            </a:prstGeom>
          </p:spPr>
        </p:pic>
        <p:sp>
          <p:nvSpPr>
            <p:cNvPr id="9" name="Прямоугольник 8"/>
            <p:cNvSpPr/>
            <p:nvPr/>
          </p:nvSpPr>
          <p:spPr>
            <a:xfrm>
              <a:off x="583200" y="93003"/>
              <a:ext cx="238575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ru-RU" sz="1600" b="1" dirty="0">
                  <a:latin typeface="Times New Roman" panose="02020603050405020304" pitchFamily="18" charset="0"/>
                </a:rPr>
                <a:t>The </a:t>
              </a:r>
              <a:r>
                <a:rPr lang="en-US" altLang="ru-RU" sz="1600" b="1" dirty="0" err="1">
                  <a:latin typeface="Times New Roman" panose="02020603050405020304" pitchFamily="18" charset="0"/>
                </a:rPr>
                <a:t>Budker</a:t>
              </a:r>
              <a:r>
                <a:rPr lang="en-US" altLang="ru-RU" sz="1600" b="1" dirty="0">
                  <a:latin typeface="Times New Roman" panose="02020603050405020304" pitchFamily="18" charset="0"/>
                </a:rPr>
                <a:t> Institute</a:t>
              </a:r>
              <a:endParaRPr lang="en-US" altLang="ru-RU" sz="1100" dirty="0">
                <a:latin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</a:pPr>
              <a:r>
                <a:rPr lang="en-US" altLang="ru-RU" sz="1600" b="1" dirty="0">
                  <a:latin typeface="Times New Roman" panose="02020603050405020304" pitchFamily="18" charset="0"/>
                </a:rPr>
                <a:t>of Nuclear Physics</a:t>
              </a:r>
              <a:endParaRPr lang="en-US" altLang="ru-RU" sz="1100" dirty="0">
                <a:latin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</a:pPr>
              <a:r>
                <a:rPr lang="en-US" altLang="ru-RU" sz="1200" dirty="0" smtClean="0">
                  <a:latin typeface="Times New Roman" panose="02020603050405020304" pitchFamily="18" charset="0"/>
                </a:rPr>
                <a:t>Novosibirsk</a:t>
              </a:r>
              <a:endParaRPr lang="ru-RU" alt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9335192" y="88065"/>
              <a:ext cx="1787236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ru-RU" sz="1600" b="1" dirty="0" smtClean="0">
                  <a:latin typeface="Times New Roman" panose="02020603050405020304" pitchFamily="18" charset="0"/>
                </a:rPr>
                <a:t>Joint Institute for</a:t>
              </a:r>
              <a:endParaRPr lang="en-US" altLang="ru-RU" sz="1100" dirty="0">
                <a:latin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</a:pPr>
              <a:r>
                <a:rPr lang="en-US" altLang="ru-RU" sz="1600" b="1" dirty="0" smtClean="0">
                  <a:latin typeface="Times New Roman" panose="02020603050405020304" pitchFamily="18" charset="0"/>
                </a:rPr>
                <a:t>Nuclear</a:t>
              </a:r>
              <a:r>
                <a:rPr lang="en-US" altLang="ru-RU" sz="1600" b="1" dirty="0">
                  <a:latin typeface="Times New Roman" panose="02020603050405020304" pitchFamily="18" charset="0"/>
                </a:rPr>
                <a:t> </a:t>
              </a:r>
              <a:r>
                <a:rPr lang="en-US" altLang="ru-RU" sz="1600" b="1" dirty="0" smtClean="0">
                  <a:latin typeface="Times New Roman" panose="02020603050405020304" pitchFamily="18" charset="0"/>
                </a:rPr>
                <a:t>Research</a:t>
              </a:r>
              <a:endParaRPr lang="en-US" altLang="ru-RU" sz="1100" dirty="0">
                <a:latin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</a:pPr>
              <a:r>
                <a:rPr lang="en-US" altLang="ru-RU" sz="1200" dirty="0" err="1" smtClean="0">
                  <a:latin typeface="Times New Roman" panose="02020603050405020304" pitchFamily="18" charset="0"/>
                </a:rPr>
                <a:t>Dubna</a:t>
              </a:r>
              <a:endParaRPr lang="ru-RU" altLang="ru-RU" dirty="0"/>
            </a:p>
          </p:txBody>
        </p:sp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22428" y="0"/>
              <a:ext cx="945572" cy="945572"/>
            </a:xfrm>
            <a:prstGeom prst="rect">
              <a:avLst/>
            </a:prstGeom>
          </p:spPr>
        </p:pic>
      </p:grp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5155276" cy="365125"/>
          </a:xfrm>
        </p:spPr>
        <p:txBody>
          <a:bodyPr/>
          <a:lstStyle/>
          <a:p>
            <a:fld id="{51B16CE5-116B-4808-83BF-DBFB93370524}" type="datetime1">
              <a:rPr lang="ru-RU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15.11.2023</a:t>
            </a:fld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SPD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(November 16–17)</a:t>
            </a:r>
            <a:endParaRPr lang="ru-RU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69693" y="1332407"/>
            <a:ext cx="1741054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Заключение</a:t>
            </a:r>
            <a:endParaRPr lang="en-US" sz="2000" b="1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834318" y="1978738"/>
            <a:ext cx="9938977" cy="113877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дальнейшего проектирования соленоида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SPD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необходимо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Габариты и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3D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модель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рабочей платформы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717" y="58280"/>
            <a:ext cx="1388399" cy="78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5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838199" y="6356350"/>
            <a:ext cx="4581699" cy="365125"/>
          </a:xfrm>
        </p:spPr>
        <p:txBody>
          <a:bodyPr/>
          <a:lstStyle/>
          <a:p>
            <a:fld id="{51B16CE5-116B-4808-83BF-DBFB93370524}" type="datetime1">
              <a:rPr lang="ru-RU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15.11.2023</a:t>
            </a:fld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SPD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(November 16–17)</a:t>
            </a:r>
            <a:endParaRPr lang="ru-RU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14B9-D422-4A26-A148-CF590E5B0CB2}" type="slidenum">
              <a:rPr lang="ru-RU" smtClean="0">
                <a:solidFill>
                  <a:schemeClr val="bg2">
                    <a:lumMod val="25000"/>
                  </a:schemeClr>
                </a:solidFill>
              </a:rPr>
              <a:t>5</a:t>
            </a:fld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41134" y="2016867"/>
            <a:ext cx="461356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Спасибо за внимание</a:t>
            </a:r>
            <a:r>
              <a:rPr lang="en-US" sz="5400" b="1" i="1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!</a:t>
            </a:r>
            <a:endParaRPr lang="ru-RU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2000" y="4559"/>
            <a:ext cx="12068000" cy="945572"/>
            <a:chOff x="0" y="0"/>
            <a:chExt cx="12068000" cy="94557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773084" cy="918038"/>
            </a:xfrm>
            <a:prstGeom prst="rect">
              <a:avLst/>
            </a:prstGeom>
          </p:spPr>
        </p:pic>
        <p:sp>
          <p:nvSpPr>
            <p:cNvPr id="7" name="Прямоугольник 6"/>
            <p:cNvSpPr/>
            <p:nvPr/>
          </p:nvSpPr>
          <p:spPr>
            <a:xfrm>
              <a:off x="583200" y="93003"/>
              <a:ext cx="238575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ru-RU" sz="1600" b="1" dirty="0">
                  <a:latin typeface="Times New Roman" panose="02020603050405020304" pitchFamily="18" charset="0"/>
                </a:rPr>
                <a:t>The </a:t>
              </a:r>
              <a:r>
                <a:rPr lang="en-US" altLang="ru-RU" sz="1600" b="1" dirty="0" err="1">
                  <a:latin typeface="Times New Roman" panose="02020603050405020304" pitchFamily="18" charset="0"/>
                </a:rPr>
                <a:t>Budker</a:t>
              </a:r>
              <a:r>
                <a:rPr lang="en-US" altLang="ru-RU" sz="1600" b="1" dirty="0">
                  <a:latin typeface="Times New Roman" panose="02020603050405020304" pitchFamily="18" charset="0"/>
                </a:rPr>
                <a:t> Institute</a:t>
              </a:r>
              <a:endParaRPr lang="en-US" altLang="ru-RU" sz="1100" dirty="0">
                <a:latin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</a:pPr>
              <a:r>
                <a:rPr lang="en-US" altLang="ru-RU" sz="1600" b="1" dirty="0">
                  <a:latin typeface="Times New Roman" panose="02020603050405020304" pitchFamily="18" charset="0"/>
                </a:rPr>
                <a:t>of Nuclear Physics</a:t>
              </a:r>
              <a:endParaRPr lang="en-US" altLang="ru-RU" sz="1100" dirty="0">
                <a:latin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</a:pPr>
              <a:r>
                <a:rPr lang="en-US" altLang="ru-RU" sz="1200" dirty="0" smtClean="0">
                  <a:latin typeface="Times New Roman" panose="02020603050405020304" pitchFamily="18" charset="0"/>
                </a:rPr>
                <a:t>Novosibirsk</a:t>
              </a:r>
              <a:endParaRPr lang="ru-RU" alt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9335192" y="88065"/>
              <a:ext cx="1787236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ru-RU" sz="1600" b="1" dirty="0" smtClean="0">
                  <a:latin typeface="Times New Roman" panose="02020603050405020304" pitchFamily="18" charset="0"/>
                </a:rPr>
                <a:t>Joint Institute for</a:t>
              </a:r>
              <a:endParaRPr lang="en-US" altLang="ru-RU" sz="1100" dirty="0">
                <a:latin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</a:pPr>
              <a:r>
                <a:rPr lang="en-US" altLang="ru-RU" sz="1600" b="1" dirty="0" smtClean="0">
                  <a:latin typeface="Times New Roman" panose="02020603050405020304" pitchFamily="18" charset="0"/>
                </a:rPr>
                <a:t>Nuclear</a:t>
              </a:r>
              <a:r>
                <a:rPr lang="en-US" altLang="ru-RU" sz="1600" b="1" dirty="0">
                  <a:latin typeface="Times New Roman" panose="02020603050405020304" pitchFamily="18" charset="0"/>
                </a:rPr>
                <a:t> </a:t>
              </a:r>
              <a:r>
                <a:rPr lang="en-US" altLang="ru-RU" sz="1600" b="1" dirty="0" smtClean="0">
                  <a:latin typeface="Times New Roman" panose="02020603050405020304" pitchFamily="18" charset="0"/>
                </a:rPr>
                <a:t>Research</a:t>
              </a:r>
              <a:endParaRPr lang="en-US" altLang="ru-RU" sz="1100" dirty="0">
                <a:latin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</a:pPr>
              <a:r>
                <a:rPr lang="en-US" altLang="ru-RU" sz="1200" dirty="0" err="1" smtClean="0">
                  <a:latin typeface="Times New Roman" panose="02020603050405020304" pitchFamily="18" charset="0"/>
                </a:rPr>
                <a:t>Dubna</a:t>
              </a:r>
              <a:endParaRPr lang="ru-RU" altLang="ru-RU" dirty="0"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22428" y="0"/>
              <a:ext cx="945572" cy="945572"/>
            </a:xfrm>
            <a:prstGeom prst="rect">
              <a:avLst/>
            </a:prstGeom>
          </p:spPr>
        </p:pic>
      </p:grpSp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717" y="58280"/>
            <a:ext cx="1388399" cy="78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10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2052</TotalTime>
  <Words>215</Words>
  <Application>Microsoft Office PowerPoint</Application>
  <PresentationFormat>Широкоэкранный</PresentationFormat>
  <Paragraphs>71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Times New Roman</vt:lpstr>
      <vt:lpstr>Специальное оформление</vt:lpstr>
      <vt:lpstr>Расстановка оборудования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BINP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Windows User</cp:lastModifiedBy>
  <cp:revision>53</cp:revision>
  <dcterms:created xsi:type="dcterms:W3CDTF">2023-04-25T10:32:42Z</dcterms:created>
  <dcterms:modified xsi:type="dcterms:W3CDTF">2023-11-16T07:18:59Z</dcterms:modified>
</cp:coreProperties>
</file>