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sldIdLst>
    <p:sldId id="395" r:id="rId2"/>
    <p:sldId id="439" r:id="rId3"/>
    <p:sldId id="257" r:id="rId4"/>
    <p:sldId id="415" r:id="rId5"/>
    <p:sldId id="444" r:id="rId6"/>
    <p:sldId id="462" r:id="rId7"/>
    <p:sldId id="416" r:id="rId8"/>
    <p:sldId id="445" r:id="rId9"/>
    <p:sldId id="417" r:id="rId10"/>
    <p:sldId id="441" r:id="rId11"/>
    <p:sldId id="440" r:id="rId12"/>
    <p:sldId id="442" r:id="rId13"/>
    <p:sldId id="446" r:id="rId14"/>
    <p:sldId id="447" r:id="rId15"/>
    <p:sldId id="448" r:id="rId16"/>
    <p:sldId id="449" r:id="rId17"/>
    <p:sldId id="450" r:id="rId18"/>
    <p:sldId id="451" r:id="rId19"/>
    <p:sldId id="452" r:id="rId20"/>
    <p:sldId id="453" r:id="rId21"/>
    <p:sldId id="426" r:id="rId22"/>
    <p:sldId id="427" r:id="rId23"/>
    <p:sldId id="428" r:id="rId24"/>
    <p:sldId id="429" r:id="rId25"/>
    <p:sldId id="438" r:id="rId26"/>
    <p:sldId id="430" r:id="rId27"/>
    <p:sldId id="431" r:id="rId28"/>
    <p:sldId id="432" r:id="rId29"/>
    <p:sldId id="433" r:id="rId30"/>
    <p:sldId id="434" r:id="rId31"/>
    <p:sldId id="435" r:id="rId32"/>
    <p:sldId id="436" r:id="rId33"/>
    <p:sldId id="454" r:id="rId34"/>
    <p:sldId id="457" r:id="rId35"/>
    <p:sldId id="458" r:id="rId36"/>
    <p:sldId id="459" r:id="rId37"/>
    <p:sldId id="460" r:id="rId38"/>
    <p:sldId id="461" r:id="rId39"/>
    <p:sldId id="455" r:id="rId40"/>
    <p:sldId id="456" r:id="rId41"/>
    <p:sldId id="437"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179" autoAdjust="0"/>
  </p:normalViewPr>
  <p:slideViewPr>
    <p:cSldViewPr>
      <p:cViewPr varScale="1">
        <p:scale>
          <a:sx n="85" d="100"/>
          <a:sy n="85" d="100"/>
        </p:scale>
        <p:origin x="763"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7" d="100"/>
          <a:sy n="97" d="100"/>
        </p:scale>
        <p:origin x="2227" y="8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B4F22B-61D5-4F65-9869-1DC4D31E00D8}" type="datetimeFigureOut">
              <a:rPr lang="ru-RU" smtClean="0"/>
              <a:t>16.11.2023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A8EE91-2CD5-4FBB-B0F5-26245504EEF7}" type="slidenum">
              <a:rPr lang="ru-RU" smtClean="0"/>
              <a:t>‹#›</a:t>
            </a:fld>
            <a:endParaRPr lang="ru-RU"/>
          </a:p>
        </p:txBody>
      </p:sp>
    </p:spTree>
    <p:extLst>
      <p:ext uri="{BB962C8B-B14F-4D97-AF65-F5344CB8AC3E}">
        <p14:creationId xmlns:p14="http://schemas.microsoft.com/office/powerpoint/2010/main" val="3864187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90600" eaLnBrk="0" hangingPunct="0">
              <a:defRPr>
                <a:solidFill>
                  <a:schemeClr val="tx1"/>
                </a:solidFill>
                <a:latin typeface="Arial" panose="020B0604020202020204" pitchFamily="34" charset="0"/>
              </a:defRPr>
            </a:lvl1pPr>
            <a:lvl2pPr marL="742950" indent="-285750" defTabSz="990600" eaLnBrk="0" hangingPunct="0">
              <a:defRPr>
                <a:solidFill>
                  <a:schemeClr val="tx1"/>
                </a:solidFill>
                <a:latin typeface="Arial" panose="020B0604020202020204" pitchFamily="34" charset="0"/>
              </a:defRPr>
            </a:lvl2pPr>
            <a:lvl3pPr marL="1143000" indent="-228600" defTabSz="990600" eaLnBrk="0" hangingPunct="0">
              <a:defRPr>
                <a:solidFill>
                  <a:schemeClr val="tx1"/>
                </a:solidFill>
                <a:latin typeface="Arial" panose="020B0604020202020204" pitchFamily="34" charset="0"/>
              </a:defRPr>
            </a:lvl3pPr>
            <a:lvl4pPr marL="1600200" indent="-228600" defTabSz="990600" eaLnBrk="0" hangingPunct="0">
              <a:defRPr>
                <a:solidFill>
                  <a:schemeClr val="tx1"/>
                </a:solidFill>
                <a:latin typeface="Arial" panose="020B0604020202020204" pitchFamily="34" charset="0"/>
              </a:defRPr>
            </a:lvl4pPr>
            <a:lvl5pPr marL="2057400" indent="-228600" defTabSz="990600" eaLnBrk="0" hangingPunct="0">
              <a:defRPr>
                <a:solidFill>
                  <a:schemeClr val="tx1"/>
                </a:solidFill>
                <a:latin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FD7928F-38F0-429F-820C-FB59F6F0B3D7}" type="slidenum">
              <a:rPr lang="ru-RU" altLang="ru-RU"/>
              <a:pPr eaLnBrk="1" hangingPunct="1"/>
              <a:t>1</a:t>
            </a:fld>
            <a:endParaRPr lang="ru-RU" altLang="ru-RU"/>
          </a:p>
        </p:txBody>
      </p:sp>
      <p:sp>
        <p:nvSpPr>
          <p:cNvPr id="43011" name="Rectangle 2"/>
          <p:cNvSpPr>
            <a:spLocks noGrp="1" noRot="1" noChangeAspect="1" noChangeArrowheads="1" noTextEdit="1"/>
          </p:cNvSpPr>
          <p:nvPr>
            <p:ph type="sldImg"/>
          </p:nvPr>
        </p:nvSpPr>
        <p:spPr>
          <a:xfrm>
            <a:off x="993775" y="768350"/>
            <a:ext cx="5114925" cy="3836988"/>
          </a:xfrm>
          <a:ln/>
        </p:spPr>
      </p:sp>
      <p:sp>
        <p:nvSpPr>
          <p:cNvPr id="43012" name="Rectangle 3"/>
          <p:cNvSpPr>
            <a:spLocks noGrp="1" noChangeArrowheads="1"/>
          </p:cNvSpPr>
          <p:nvPr>
            <p:ph type="body" idx="1"/>
          </p:nvPr>
        </p:nvSpPr>
        <p:spPr>
          <a:noFill/>
        </p:spPr>
        <p:txBody>
          <a:bodyPr/>
          <a:lstStyle/>
          <a:p>
            <a:endParaRPr lang="de-DE" altLang="ru-RU" smtClean="0">
              <a:latin typeface="Arial" panose="020B0604020202020204" pitchFamily="34" charset="0"/>
              <a:cs typeface="Arial" panose="020B0604020202020204" pitchFamily="34" charset="0"/>
            </a:endParaRPr>
          </a:p>
        </p:txBody>
      </p:sp>
      <p:sp>
        <p:nvSpPr>
          <p:cNvPr id="2" name="Нижний колонтитул 1"/>
          <p:cNvSpPr>
            <a:spLocks noGrp="1"/>
          </p:cNvSpPr>
          <p:nvPr>
            <p:ph type="ftr" sz="quarter" idx="10"/>
          </p:nvPr>
        </p:nvSpPr>
        <p:spPr/>
        <p:txBody>
          <a:bodyPr/>
          <a:lstStyle/>
          <a:p>
            <a:pPr>
              <a:defRPr/>
            </a:pPr>
            <a:endParaRPr lang="ru-RU"/>
          </a:p>
        </p:txBody>
      </p:sp>
      <p:sp>
        <p:nvSpPr>
          <p:cNvPr id="3" name="Верхний колонтитул 2"/>
          <p:cNvSpPr>
            <a:spLocks noGrp="1"/>
          </p:cNvSpPr>
          <p:nvPr>
            <p:ph type="hdr" sz="quarter" idx="11"/>
          </p:nvPr>
        </p:nvSpPr>
        <p:spPr/>
        <p:txBody>
          <a:bodyPr/>
          <a:lstStyle/>
          <a:p>
            <a:pPr>
              <a:defRPr/>
            </a:pPr>
            <a:endParaRPr lang="ru-RU"/>
          </a:p>
        </p:txBody>
      </p:sp>
    </p:spTree>
    <p:extLst>
      <p:ext uri="{BB962C8B-B14F-4D97-AF65-F5344CB8AC3E}">
        <p14:creationId xmlns:p14="http://schemas.microsoft.com/office/powerpoint/2010/main" val="1460755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3A8EE91-2CD5-4FBB-B0F5-26245504EEF7}" type="slidenum">
              <a:rPr lang="ru-RU" smtClean="0"/>
              <a:t>3</a:t>
            </a:fld>
            <a:endParaRPr lang="ru-RU"/>
          </a:p>
        </p:txBody>
      </p:sp>
    </p:spTree>
    <p:extLst>
      <p:ext uri="{BB962C8B-B14F-4D97-AF65-F5344CB8AC3E}">
        <p14:creationId xmlns:p14="http://schemas.microsoft.com/office/powerpoint/2010/main" val="2639038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3A8EE91-2CD5-4FBB-B0F5-26245504EEF7}" type="slidenum">
              <a:rPr lang="ru-RU" smtClean="0"/>
              <a:t>24</a:t>
            </a:fld>
            <a:endParaRPr lang="ru-RU"/>
          </a:p>
        </p:txBody>
      </p:sp>
    </p:spTree>
    <p:extLst>
      <p:ext uri="{BB962C8B-B14F-4D97-AF65-F5344CB8AC3E}">
        <p14:creationId xmlns:p14="http://schemas.microsoft.com/office/powerpoint/2010/main" val="2425337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93A8EE91-2CD5-4FBB-B0F5-26245504EEF7}" type="slidenum">
              <a:rPr lang="ru-RU" smtClean="0"/>
              <a:t>33</a:t>
            </a:fld>
            <a:endParaRPr lang="ru-RU"/>
          </a:p>
        </p:txBody>
      </p:sp>
    </p:spTree>
    <p:extLst>
      <p:ext uri="{BB962C8B-B14F-4D97-AF65-F5344CB8AC3E}">
        <p14:creationId xmlns:p14="http://schemas.microsoft.com/office/powerpoint/2010/main" val="3654105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B86E0AD-15AE-46EA-A8ED-19B10DCA05E4}" type="datetime1">
              <a:rPr lang="en-US" smtClean="0"/>
              <a:t>11/16/2023</a:t>
            </a:fld>
            <a:endParaRPr lang="ru-RU"/>
          </a:p>
        </p:txBody>
      </p:sp>
      <p:sp>
        <p:nvSpPr>
          <p:cNvPr id="5" name="Нижний колонтитул 4"/>
          <p:cNvSpPr>
            <a:spLocks noGrp="1"/>
          </p:cNvSpPr>
          <p:nvPr>
            <p:ph type="ftr" sz="quarter" idx="11"/>
          </p:nvPr>
        </p:nvSpPr>
        <p:spPr/>
        <p:txBody>
          <a:bodyPr/>
          <a:lstStyle/>
          <a:p>
            <a:r>
              <a:rPr lang="sv-SE" smtClean="0"/>
              <a:t>E.Pyata, et al., BINP, PANDA Magnet</a:t>
            </a:r>
            <a:endParaRPr lang="ru-RU"/>
          </a:p>
        </p:txBody>
      </p:sp>
      <p:sp>
        <p:nvSpPr>
          <p:cNvPr id="6" name="Номер слайда 5"/>
          <p:cNvSpPr>
            <a:spLocks noGrp="1"/>
          </p:cNvSpPr>
          <p:nvPr>
            <p:ph type="sldNum" sz="quarter" idx="12"/>
          </p:nvPr>
        </p:nvSpPr>
        <p:spPr/>
        <p:txBody>
          <a:bodyPr/>
          <a:lstStyle/>
          <a:p>
            <a:fld id="{7C2DA4A3-3530-474B-A2FE-A6EB66FDF702}" type="slidenum">
              <a:rPr lang="ru-RU" smtClean="0"/>
              <a:t>‹#›</a:t>
            </a:fld>
            <a:endParaRPr lang="ru-RU"/>
          </a:p>
        </p:txBody>
      </p:sp>
    </p:spTree>
    <p:extLst>
      <p:ext uri="{BB962C8B-B14F-4D97-AF65-F5344CB8AC3E}">
        <p14:creationId xmlns:p14="http://schemas.microsoft.com/office/powerpoint/2010/main" val="1738322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E8A1952-23D0-41F1-9085-A3E733C034A9}" type="datetime1">
              <a:rPr lang="en-US" smtClean="0"/>
              <a:t>11/16/2023</a:t>
            </a:fld>
            <a:endParaRPr lang="ru-RU"/>
          </a:p>
        </p:txBody>
      </p:sp>
      <p:sp>
        <p:nvSpPr>
          <p:cNvPr id="5" name="Нижний колонтитул 4"/>
          <p:cNvSpPr>
            <a:spLocks noGrp="1"/>
          </p:cNvSpPr>
          <p:nvPr>
            <p:ph type="ftr" sz="quarter" idx="11"/>
          </p:nvPr>
        </p:nvSpPr>
        <p:spPr/>
        <p:txBody>
          <a:bodyPr/>
          <a:lstStyle/>
          <a:p>
            <a:r>
              <a:rPr lang="sv-SE" smtClean="0"/>
              <a:t>E.Pyata, et al., BINP, PANDA Magnet</a:t>
            </a:r>
            <a:endParaRPr lang="ru-RU"/>
          </a:p>
        </p:txBody>
      </p:sp>
      <p:sp>
        <p:nvSpPr>
          <p:cNvPr id="6" name="Номер слайда 5"/>
          <p:cNvSpPr>
            <a:spLocks noGrp="1"/>
          </p:cNvSpPr>
          <p:nvPr>
            <p:ph type="sldNum" sz="quarter" idx="12"/>
          </p:nvPr>
        </p:nvSpPr>
        <p:spPr/>
        <p:txBody>
          <a:bodyPr/>
          <a:lstStyle/>
          <a:p>
            <a:fld id="{7C2DA4A3-3530-474B-A2FE-A6EB66FDF702}" type="slidenum">
              <a:rPr lang="ru-RU" smtClean="0"/>
              <a:t>‹#›</a:t>
            </a:fld>
            <a:endParaRPr lang="ru-RU"/>
          </a:p>
        </p:txBody>
      </p:sp>
    </p:spTree>
    <p:extLst>
      <p:ext uri="{BB962C8B-B14F-4D97-AF65-F5344CB8AC3E}">
        <p14:creationId xmlns:p14="http://schemas.microsoft.com/office/powerpoint/2010/main" val="2082212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FC035F0-70D1-4B20-89DF-B6AF08676B14}" type="datetime1">
              <a:rPr lang="en-US" smtClean="0"/>
              <a:t>11/16/2023</a:t>
            </a:fld>
            <a:endParaRPr lang="ru-RU"/>
          </a:p>
        </p:txBody>
      </p:sp>
      <p:sp>
        <p:nvSpPr>
          <p:cNvPr id="5" name="Нижний колонтитул 4"/>
          <p:cNvSpPr>
            <a:spLocks noGrp="1"/>
          </p:cNvSpPr>
          <p:nvPr>
            <p:ph type="ftr" sz="quarter" idx="11"/>
          </p:nvPr>
        </p:nvSpPr>
        <p:spPr/>
        <p:txBody>
          <a:bodyPr/>
          <a:lstStyle/>
          <a:p>
            <a:r>
              <a:rPr lang="sv-SE" smtClean="0"/>
              <a:t>E.Pyata, et al., BINP, PANDA Magnet</a:t>
            </a:r>
            <a:endParaRPr lang="ru-RU"/>
          </a:p>
        </p:txBody>
      </p:sp>
      <p:sp>
        <p:nvSpPr>
          <p:cNvPr id="6" name="Номер слайда 5"/>
          <p:cNvSpPr>
            <a:spLocks noGrp="1"/>
          </p:cNvSpPr>
          <p:nvPr>
            <p:ph type="sldNum" sz="quarter" idx="12"/>
          </p:nvPr>
        </p:nvSpPr>
        <p:spPr/>
        <p:txBody>
          <a:bodyPr/>
          <a:lstStyle/>
          <a:p>
            <a:fld id="{7C2DA4A3-3530-474B-A2FE-A6EB66FDF702}" type="slidenum">
              <a:rPr lang="ru-RU" smtClean="0"/>
              <a:t>‹#›</a:t>
            </a:fld>
            <a:endParaRPr lang="ru-RU"/>
          </a:p>
        </p:txBody>
      </p:sp>
    </p:spTree>
    <p:extLst>
      <p:ext uri="{BB962C8B-B14F-4D97-AF65-F5344CB8AC3E}">
        <p14:creationId xmlns:p14="http://schemas.microsoft.com/office/powerpoint/2010/main" val="179897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a:lstStyle/>
          <a:p>
            <a:r>
              <a:rPr lang="en-US" smtClean="0"/>
              <a:t>Click to edit Master title style</a:t>
            </a:r>
            <a:endParaRPr lang="en-US"/>
          </a:p>
        </p:txBody>
      </p:sp>
      <p:sp>
        <p:nvSpPr>
          <p:cNvPr id="3" name="Date Placeholder 3"/>
          <p:cNvSpPr>
            <a:spLocks noGrp="1" noChangeArrowheads="1"/>
          </p:cNvSpPr>
          <p:nvPr>
            <p:ph type="dt" sz="half" idx="10"/>
          </p:nvPr>
        </p:nvSpPr>
        <p:spPr>
          <a:ln/>
        </p:spPr>
        <p:txBody>
          <a:bodyPr/>
          <a:lstStyle>
            <a:lvl1pPr>
              <a:defRPr/>
            </a:lvl1pPr>
          </a:lstStyle>
          <a:p>
            <a:pPr>
              <a:defRPr/>
            </a:pPr>
            <a:fld id="{F3CC3C82-E88D-4BF0-A059-2D3522DBC267}" type="datetime1">
              <a:rPr lang="en-US" altLang="en-US" smtClean="0"/>
              <a:t>11/16/2023</a:t>
            </a:fld>
            <a:endParaRPr lang="en-US" altLang="en-US" sz="1800">
              <a:solidFill>
                <a:schemeClr val="tx1"/>
              </a:solidFill>
            </a:endParaRPr>
          </a:p>
        </p:txBody>
      </p:sp>
      <p:sp>
        <p:nvSpPr>
          <p:cNvPr id="4" name="Footer Placeholder 4"/>
          <p:cNvSpPr>
            <a:spLocks noGrp="1" noChangeArrowheads="1"/>
          </p:cNvSpPr>
          <p:nvPr>
            <p:ph type="ftr" sz="quarter" idx="11"/>
          </p:nvPr>
        </p:nvSpPr>
        <p:spPr>
          <a:ln/>
        </p:spPr>
        <p:txBody>
          <a:bodyPr/>
          <a:lstStyle>
            <a:lvl1pPr>
              <a:defRPr/>
            </a:lvl1pPr>
          </a:lstStyle>
          <a:p>
            <a:pPr>
              <a:defRPr/>
            </a:pPr>
            <a:r>
              <a:rPr lang="sv-SE" altLang="en-US" smtClean="0"/>
              <a:t>E.Pyata, et al., BINP, PANDA Magnet</a:t>
            </a:r>
            <a:endParaRPr lang="en-US" altLang="en-US"/>
          </a:p>
        </p:txBody>
      </p:sp>
      <p:sp>
        <p:nvSpPr>
          <p:cNvPr id="5" name="Slide Number Placeholder 5"/>
          <p:cNvSpPr>
            <a:spLocks noGrp="1" noChangeArrowheads="1"/>
          </p:cNvSpPr>
          <p:nvPr>
            <p:ph type="sldNum" sz="quarter" idx="12"/>
          </p:nvPr>
        </p:nvSpPr>
        <p:spPr>
          <a:ln/>
        </p:spPr>
        <p:txBody>
          <a:bodyPr/>
          <a:lstStyle>
            <a:lvl1pPr>
              <a:defRPr/>
            </a:lvl1pPr>
          </a:lstStyle>
          <a:p>
            <a:pPr>
              <a:defRPr/>
            </a:pPr>
            <a:fld id="{1A8126DC-8849-4187-B706-7E0203B700CC}" type="slidenum">
              <a:rPr lang="en-US" altLang="en-US"/>
              <a:pPr>
                <a:defRPr/>
              </a:pPr>
              <a:t>‹#›</a:t>
            </a:fld>
            <a:endParaRPr lang="en-US" altLang="en-US" sz="1800">
              <a:solidFill>
                <a:schemeClr val="tx1"/>
              </a:solidFill>
            </a:endParaRPr>
          </a:p>
        </p:txBody>
      </p:sp>
    </p:spTree>
    <p:extLst>
      <p:ext uri="{BB962C8B-B14F-4D97-AF65-F5344CB8AC3E}">
        <p14:creationId xmlns:p14="http://schemas.microsoft.com/office/powerpoint/2010/main" val="1781531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E17E36D-C413-43C5-92D8-002C0E46BF56}" type="datetime1">
              <a:rPr lang="en-US" smtClean="0"/>
              <a:t>11/16/2023</a:t>
            </a:fld>
            <a:endParaRPr lang="ru-RU"/>
          </a:p>
        </p:txBody>
      </p:sp>
      <p:sp>
        <p:nvSpPr>
          <p:cNvPr id="5" name="Нижний колонтитул 4"/>
          <p:cNvSpPr>
            <a:spLocks noGrp="1"/>
          </p:cNvSpPr>
          <p:nvPr>
            <p:ph type="ftr" sz="quarter" idx="11"/>
          </p:nvPr>
        </p:nvSpPr>
        <p:spPr/>
        <p:txBody>
          <a:bodyPr/>
          <a:lstStyle/>
          <a:p>
            <a:r>
              <a:rPr lang="sv-SE" smtClean="0"/>
              <a:t>E.Pyata, et al., BINP, PANDA Magnet</a:t>
            </a:r>
            <a:endParaRPr lang="ru-RU"/>
          </a:p>
        </p:txBody>
      </p:sp>
      <p:sp>
        <p:nvSpPr>
          <p:cNvPr id="6" name="Номер слайда 5"/>
          <p:cNvSpPr>
            <a:spLocks noGrp="1"/>
          </p:cNvSpPr>
          <p:nvPr>
            <p:ph type="sldNum" sz="quarter" idx="12"/>
          </p:nvPr>
        </p:nvSpPr>
        <p:spPr/>
        <p:txBody>
          <a:bodyPr/>
          <a:lstStyle/>
          <a:p>
            <a:fld id="{7C2DA4A3-3530-474B-A2FE-A6EB66FDF702}" type="slidenum">
              <a:rPr lang="ru-RU" smtClean="0"/>
              <a:t>‹#›</a:t>
            </a:fld>
            <a:endParaRPr lang="ru-RU"/>
          </a:p>
        </p:txBody>
      </p:sp>
    </p:spTree>
    <p:extLst>
      <p:ext uri="{BB962C8B-B14F-4D97-AF65-F5344CB8AC3E}">
        <p14:creationId xmlns:p14="http://schemas.microsoft.com/office/powerpoint/2010/main" val="1549952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39E8C2C-DC31-47EB-A000-4BBD2F664FAC}" type="datetime1">
              <a:rPr lang="en-US" smtClean="0"/>
              <a:t>11/16/2023</a:t>
            </a:fld>
            <a:endParaRPr lang="ru-RU"/>
          </a:p>
        </p:txBody>
      </p:sp>
      <p:sp>
        <p:nvSpPr>
          <p:cNvPr id="5" name="Нижний колонтитул 4"/>
          <p:cNvSpPr>
            <a:spLocks noGrp="1"/>
          </p:cNvSpPr>
          <p:nvPr>
            <p:ph type="ftr" sz="quarter" idx="11"/>
          </p:nvPr>
        </p:nvSpPr>
        <p:spPr/>
        <p:txBody>
          <a:bodyPr/>
          <a:lstStyle/>
          <a:p>
            <a:r>
              <a:rPr lang="sv-SE" smtClean="0"/>
              <a:t>E.Pyata, et al., BINP, PANDA Magnet</a:t>
            </a:r>
            <a:endParaRPr lang="ru-RU"/>
          </a:p>
        </p:txBody>
      </p:sp>
      <p:sp>
        <p:nvSpPr>
          <p:cNvPr id="6" name="Номер слайда 5"/>
          <p:cNvSpPr>
            <a:spLocks noGrp="1"/>
          </p:cNvSpPr>
          <p:nvPr>
            <p:ph type="sldNum" sz="quarter" idx="12"/>
          </p:nvPr>
        </p:nvSpPr>
        <p:spPr/>
        <p:txBody>
          <a:bodyPr/>
          <a:lstStyle/>
          <a:p>
            <a:fld id="{7C2DA4A3-3530-474B-A2FE-A6EB66FDF702}" type="slidenum">
              <a:rPr lang="ru-RU" smtClean="0"/>
              <a:t>‹#›</a:t>
            </a:fld>
            <a:endParaRPr lang="ru-RU"/>
          </a:p>
        </p:txBody>
      </p:sp>
    </p:spTree>
    <p:extLst>
      <p:ext uri="{BB962C8B-B14F-4D97-AF65-F5344CB8AC3E}">
        <p14:creationId xmlns:p14="http://schemas.microsoft.com/office/powerpoint/2010/main" val="108243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DD23E04-4C67-47E8-A9DA-F90D32222DBB}" type="datetime1">
              <a:rPr lang="en-US" smtClean="0"/>
              <a:t>11/16/2023</a:t>
            </a:fld>
            <a:endParaRPr lang="ru-RU"/>
          </a:p>
        </p:txBody>
      </p:sp>
      <p:sp>
        <p:nvSpPr>
          <p:cNvPr id="6" name="Нижний колонтитул 5"/>
          <p:cNvSpPr>
            <a:spLocks noGrp="1"/>
          </p:cNvSpPr>
          <p:nvPr>
            <p:ph type="ftr" sz="quarter" idx="11"/>
          </p:nvPr>
        </p:nvSpPr>
        <p:spPr/>
        <p:txBody>
          <a:bodyPr/>
          <a:lstStyle/>
          <a:p>
            <a:r>
              <a:rPr lang="sv-SE" smtClean="0"/>
              <a:t>E.Pyata, et al., BINP, PANDA Magnet</a:t>
            </a:r>
            <a:endParaRPr lang="ru-RU"/>
          </a:p>
        </p:txBody>
      </p:sp>
      <p:sp>
        <p:nvSpPr>
          <p:cNvPr id="7" name="Номер слайда 6"/>
          <p:cNvSpPr>
            <a:spLocks noGrp="1"/>
          </p:cNvSpPr>
          <p:nvPr>
            <p:ph type="sldNum" sz="quarter" idx="12"/>
          </p:nvPr>
        </p:nvSpPr>
        <p:spPr/>
        <p:txBody>
          <a:bodyPr/>
          <a:lstStyle/>
          <a:p>
            <a:fld id="{7C2DA4A3-3530-474B-A2FE-A6EB66FDF702}" type="slidenum">
              <a:rPr lang="ru-RU" smtClean="0"/>
              <a:t>‹#›</a:t>
            </a:fld>
            <a:endParaRPr lang="ru-RU"/>
          </a:p>
        </p:txBody>
      </p:sp>
    </p:spTree>
    <p:extLst>
      <p:ext uri="{BB962C8B-B14F-4D97-AF65-F5344CB8AC3E}">
        <p14:creationId xmlns:p14="http://schemas.microsoft.com/office/powerpoint/2010/main" val="195091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B765C5E-D526-4FDA-B9C3-2DF872EC059B}" type="datetime1">
              <a:rPr lang="en-US" smtClean="0"/>
              <a:t>11/16/2023</a:t>
            </a:fld>
            <a:endParaRPr lang="ru-RU"/>
          </a:p>
        </p:txBody>
      </p:sp>
      <p:sp>
        <p:nvSpPr>
          <p:cNvPr id="8" name="Нижний колонтитул 7"/>
          <p:cNvSpPr>
            <a:spLocks noGrp="1"/>
          </p:cNvSpPr>
          <p:nvPr>
            <p:ph type="ftr" sz="quarter" idx="11"/>
          </p:nvPr>
        </p:nvSpPr>
        <p:spPr/>
        <p:txBody>
          <a:bodyPr/>
          <a:lstStyle/>
          <a:p>
            <a:r>
              <a:rPr lang="sv-SE" smtClean="0"/>
              <a:t>E.Pyata, et al., BINP, PANDA Magnet</a:t>
            </a:r>
            <a:endParaRPr lang="ru-RU"/>
          </a:p>
        </p:txBody>
      </p:sp>
      <p:sp>
        <p:nvSpPr>
          <p:cNvPr id="9" name="Номер слайда 8"/>
          <p:cNvSpPr>
            <a:spLocks noGrp="1"/>
          </p:cNvSpPr>
          <p:nvPr>
            <p:ph type="sldNum" sz="quarter" idx="12"/>
          </p:nvPr>
        </p:nvSpPr>
        <p:spPr/>
        <p:txBody>
          <a:bodyPr/>
          <a:lstStyle/>
          <a:p>
            <a:fld id="{7C2DA4A3-3530-474B-A2FE-A6EB66FDF702}" type="slidenum">
              <a:rPr lang="ru-RU" smtClean="0"/>
              <a:t>‹#›</a:t>
            </a:fld>
            <a:endParaRPr lang="ru-RU"/>
          </a:p>
        </p:txBody>
      </p:sp>
    </p:spTree>
    <p:extLst>
      <p:ext uri="{BB962C8B-B14F-4D97-AF65-F5344CB8AC3E}">
        <p14:creationId xmlns:p14="http://schemas.microsoft.com/office/powerpoint/2010/main" val="1539908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506DA67-8B58-444B-91C4-A7A02C3124F6}" type="datetime1">
              <a:rPr lang="en-US" smtClean="0"/>
              <a:t>11/16/2023</a:t>
            </a:fld>
            <a:endParaRPr lang="ru-RU"/>
          </a:p>
        </p:txBody>
      </p:sp>
      <p:sp>
        <p:nvSpPr>
          <p:cNvPr id="4" name="Нижний колонтитул 3"/>
          <p:cNvSpPr>
            <a:spLocks noGrp="1"/>
          </p:cNvSpPr>
          <p:nvPr>
            <p:ph type="ftr" sz="quarter" idx="11"/>
          </p:nvPr>
        </p:nvSpPr>
        <p:spPr/>
        <p:txBody>
          <a:bodyPr/>
          <a:lstStyle/>
          <a:p>
            <a:r>
              <a:rPr lang="sv-SE" smtClean="0"/>
              <a:t>E.Pyata, et al., BINP, PANDA Magnet</a:t>
            </a:r>
            <a:endParaRPr lang="ru-RU"/>
          </a:p>
        </p:txBody>
      </p:sp>
      <p:sp>
        <p:nvSpPr>
          <p:cNvPr id="5" name="Номер слайда 4"/>
          <p:cNvSpPr>
            <a:spLocks noGrp="1"/>
          </p:cNvSpPr>
          <p:nvPr>
            <p:ph type="sldNum" sz="quarter" idx="12"/>
          </p:nvPr>
        </p:nvSpPr>
        <p:spPr/>
        <p:txBody>
          <a:bodyPr/>
          <a:lstStyle/>
          <a:p>
            <a:fld id="{7C2DA4A3-3530-474B-A2FE-A6EB66FDF702}" type="slidenum">
              <a:rPr lang="ru-RU" smtClean="0"/>
              <a:t>‹#›</a:t>
            </a:fld>
            <a:endParaRPr lang="ru-RU"/>
          </a:p>
        </p:txBody>
      </p:sp>
    </p:spTree>
    <p:extLst>
      <p:ext uri="{BB962C8B-B14F-4D97-AF65-F5344CB8AC3E}">
        <p14:creationId xmlns:p14="http://schemas.microsoft.com/office/powerpoint/2010/main" val="3700318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8315CC0-A857-4A5C-A435-CB8D9D1F137D}" type="datetime1">
              <a:rPr lang="en-US" smtClean="0"/>
              <a:t>11/16/2023</a:t>
            </a:fld>
            <a:endParaRPr lang="ru-RU"/>
          </a:p>
        </p:txBody>
      </p:sp>
      <p:sp>
        <p:nvSpPr>
          <p:cNvPr id="3" name="Нижний колонтитул 2"/>
          <p:cNvSpPr>
            <a:spLocks noGrp="1"/>
          </p:cNvSpPr>
          <p:nvPr>
            <p:ph type="ftr" sz="quarter" idx="11"/>
          </p:nvPr>
        </p:nvSpPr>
        <p:spPr/>
        <p:txBody>
          <a:bodyPr/>
          <a:lstStyle/>
          <a:p>
            <a:r>
              <a:rPr lang="sv-SE" smtClean="0"/>
              <a:t>E.Pyata, et al., BINP, PANDA Magnet</a:t>
            </a:r>
            <a:endParaRPr lang="ru-RU"/>
          </a:p>
        </p:txBody>
      </p:sp>
      <p:sp>
        <p:nvSpPr>
          <p:cNvPr id="4" name="Номер слайда 3"/>
          <p:cNvSpPr>
            <a:spLocks noGrp="1"/>
          </p:cNvSpPr>
          <p:nvPr>
            <p:ph type="sldNum" sz="quarter" idx="12"/>
          </p:nvPr>
        </p:nvSpPr>
        <p:spPr/>
        <p:txBody>
          <a:bodyPr/>
          <a:lstStyle/>
          <a:p>
            <a:fld id="{7C2DA4A3-3530-474B-A2FE-A6EB66FDF702}" type="slidenum">
              <a:rPr lang="ru-RU" smtClean="0"/>
              <a:t>‹#›</a:t>
            </a:fld>
            <a:endParaRPr lang="ru-RU"/>
          </a:p>
        </p:txBody>
      </p:sp>
    </p:spTree>
    <p:extLst>
      <p:ext uri="{BB962C8B-B14F-4D97-AF65-F5344CB8AC3E}">
        <p14:creationId xmlns:p14="http://schemas.microsoft.com/office/powerpoint/2010/main" val="1354023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A7BAFC1-D7D1-48A8-B08F-10684F9D92EB}" type="datetime1">
              <a:rPr lang="en-US" smtClean="0"/>
              <a:t>11/16/2023</a:t>
            </a:fld>
            <a:endParaRPr lang="ru-RU"/>
          </a:p>
        </p:txBody>
      </p:sp>
      <p:sp>
        <p:nvSpPr>
          <p:cNvPr id="6" name="Нижний колонтитул 5"/>
          <p:cNvSpPr>
            <a:spLocks noGrp="1"/>
          </p:cNvSpPr>
          <p:nvPr>
            <p:ph type="ftr" sz="quarter" idx="11"/>
          </p:nvPr>
        </p:nvSpPr>
        <p:spPr/>
        <p:txBody>
          <a:bodyPr/>
          <a:lstStyle/>
          <a:p>
            <a:r>
              <a:rPr lang="sv-SE" smtClean="0"/>
              <a:t>E.Pyata, et al., BINP, PANDA Magnet</a:t>
            </a:r>
            <a:endParaRPr lang="ru-RU"/>
          </a:p>
        </p:txBody>
      </p:sp>
      <p:sp>
        <p:nvSpPr>
          <p:cNvPr id="7" name="Номер слайда 6"/>
          <p:cNvSpPr>
            <a:spLocks noGrp="1"/>
          </p:cNvSpPr>
          <p:nvPr>
            <p:ph type="sldNum" sz="quarter" idx="12"/>
          </p:nvPr>
        </p:nvSpPr>
        <p:spPr/>
        <p:txBody>
          <a:bodyPr/>
          <a:lstStyle/>
          <a:p>
            <a:fld id="{7C2DA4A3-3530-474B-A2FE-A6EB66FDF702}" type="slidenum">
              <a:rPr lang="ru-RU" smtClean="0"/>
              <a:t>‹#›</a:t>
            </a:fld>
            <a:endParaRPr lang="ru-RU"/>
          </a:p>
        </p:txBody>
      </p:sp>
    </p:spTree>
    <p:extLst>
      <p:ext uri="{BB962C8B-B14F-4D97-AF65-F5344CB8AC3E}">
        <p14:creationId xmlns:p14="http://schemas.microsoft.com/office/powerpoint/2010/main" val="4044786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08BC237-959B-454C-98EA-35A5D9B61D55}" type="datetime1">
              <a:rPr lang="en-US" smtClean="0"/>
              <a:t>11/16/2023</a:t>
            </a:fld>
            <a:endParaRPr lang="ru-RU"/>
          </a:p>
        </p:txBody>
      </p:sp>
      <p:sp>
        <p:nvSpPr>
          <p:cNvPr id="6" name="Нижний колонтитул 5"/>
          <p:cNvSpPr>
            <a:spLocks noGrp="1"/>
          </p:cNvSpPr>
          <p:nvPr>
            <p:ph type="ftr" sz="quarter" idx="11"/>
          </p:nvPr>
        </p:nvSpPr>
        <p:spPr/>
        <p:txBody>
          <a:bodyPr/>
          <a:lstStyle/>
          <a:p>
            <a:r>
              <a:rPr lang="sv-SE" smtClean="0"/>
              <a:t>E.Pyata, et al., BINP, PANDA Magnet</a:t>
            </a:r>
            <a:endParaRPr lang="ru-RU"/>
          </a:p>
        </p:txBody>
      </p:sp>
      <p:sp>
        <p:nvSpPr>
          <p:cNvPr id="7" name="Номер слайда 6"/>
          <p:cNvSpPr>
            <a:spLocks noGrp="1"/>
          </p:cNvSpPr>
          <p:nvPr>
            <p:ph type="sldNum" sz="quarter" idx="12"/>
          </p:nvPr>
        </p:nvSpPr>
        <p:spPr/>
        <p:txBody>
          <a:bodyPr/>
          <a:lstStyle/>
          <a:p>
            <a:fld id="{7C2DA4A3-3530-474B-A2FE-A6EB66FDF702}" type="slidenum">
              <a:rPr lang="ru-RU" smtClean="0"/>
              <a:t>‹#›</a:t>
            </a:fld>
            <a:endParaRPr lang="ru-RU"/>
          </a:p>
        </p:txBody>
      </p:sp>
    </p:spTree>
    <p:extLst>
      <p:ext uri="{BB962C8B-B14F-4D97-AF65-F5344CB8AC3E}">
        <p14:creationId xmlns:p14="http://schemas.microsoft.com/office/powerpoint/2010/main" val="1351436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21C3E-FCEB-4608-802E-DAA48849E129}" type="datetime1">
              <a:rPr lang="en-US" smtClean="0"/>
              <a:t>11/16/2023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smtClean="0"/>
              <a:t>E.Pyata, et al., BINP, PANDA Magnet</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2DA4A3-3530-474B-A2FE-A6EB66FDF702}" type="slidenum">
              <a:rPr lang="ru-RU" smtClean="0"/>
              <a:t>‹#›</a:t>
            </a:fld>
            <a:endParaRPr lang="ru-RU"/>
          </a:p>
        </p:txBody>
      </p:sp>
    </p:spTree>
    <p:extLst>
      <p:ext uri="{BB962C8B-B14F-4D97-AF65-F5344CB8AC3E}">
        <p14:creationId xmlns:p14="http://schemas.microsoft.com/office/powerpoint/2010/main" val="1525458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idx="4294967295"/>
          </p:nvPr>
        </p:nvSpPr>
        <p:spPr>
          <a:xfrm>
            <a:off x="457200" y="274638"/>
            <a:ext cx="8229600" cy="774700"/>
          </a:xfrm>
        </p:spPr>
        <p:txBody>
          <a:bodyPr/>
          <a:lstStyle/>
          <a:p>
            <a:r>
              <a:rPr lang="en-US" altLang="ru-RU" sz="2800" b="1">
                <a:solidFill>
                  <a:srgbClr val="FF0000"/>
                </a:solidFill>
              </a:rPr>
              <a:t>The Budker Institute of Nuclear Physics</a:t>
            </a:r>
            <a:endParaRPr lang="ru-RU" altLang="ru-RU" sz="2800" b="1">
              <a:solidFill>
                <a:srgbClr val="FF0000"/>
              </a:solidFill>
            </a:endParaRPr>
          </a:p>
        </p:txBody>
      </p:sp>
      <p:pic>
        <p:nvPicPr>
          <p:cNvPr id="2" name="Рисунок 1"/>
          <p:cNvPicPr>
            <a:picLocks noChangeAspect="1"/>
          </p:cNvPicPr>
          <p:nvPr/>
        </p:nvPicPr>
        <p:blipFill>
          <a:blip r:embed="rId3"/>
          <a:stretch>
            <a:fillRect/>
          </a:stretch>
        </p:blipFill>
        <p:spPr>
          <a:xfrm>
            <a:off x="237958" y="1049338"/>
            <a:ext cx="8720477" cy="4899942"/>
          </a:xfrm>
          <a:prstGeom prst="rect">
            <a:avLst/>
          </a:prstGeom>
        </p:spPr>
      </p:pic>
      <p:sp>
        <p:nvSpPr>
          <p:cNvPr id="3" name="Дата 2"/>
          <p:cNvSpPr>
            <a:spLocks noGrp="1"/>
          </p:cNvSpPr>
          <p:nvPr>
            <p:ph type="dt" sz="half" idx="10"/>
          </p:nvPr>
        </p:nvSpPr>
        <p:spPr/>
        <p:txBody>
          <a:bodyPr/>
          <a:lstStyle/>
          <a:p>
            <a:fld id="{9B9BAAC8-A1FE-4EB7-8AE1-020A67B19C80}" type="datetime1">
              <a:rPr lang="en-US" smtClean="0"/>
              <a:t>11/16/2023</a:t>
            </a:fld>
            <a:endParaRPr lang="ru-RU"/>
          </a:p>
        </p:txBody>
      </p:sp>
      <p:sp>
        <p:nvSpPr>
          <p:cNvPr id="4" name="Нижний колонтитул 3"/>
          <p:cNvSpPr>
            <a:spLocks noGrp="1"/>
          </p:cNvSpPr>
          <p:nvPr>
            <p:ph type="ftr" sz="quarter" idx="11"/>
          </p:nvPr>
        </p:nvSpPr>
        <p:spPr/>
        <p:txBody>
          <a:bodyPr/>
          <a:lstStyle/>
          <a:p>
            <a:r>
              <a:rPr lang="sv-SE" smtClean="0"/>
              <a:t>E.Pyata, et al., BINP, PANDA Magnet</a:t>
            </a:r>
            <a:endParaRPr lang="ru-RU"/>
          </a:p>
        </p:txBody>
      </p:sp>
      <p:sp>
        <p:nvSpPr>
          <p:cNvPr id="5" name="Номер слайда 4"/>
          <p:cNvSpPr>
            <a:spLocks noGrp="1"/>
          </p:cNvSpPr>
          <p:nvPr>
            <p:ph type="sldNum" sz="quarter" idx="12"/>
          </p:nvPr>
        </p:nvSpPr>
        <p:spPr/>
        <p:txBody>
          <a:bodyPr/>
          <a:lstStyle/>
          <a:p>
            <a:fld id="{7C2DA4A3-3530-474B-A2FE-A6EB66FDF702}" type="slidenum">
              <a:rPr lang="ru-RU" smtClean="0"/>
              <a:t>1</a:t>
            </a:fld>
            <a:endParaRPr lang="ru-RU"/>
          </a:p>
        </p:txBody>
      </p:sp>
    </p:spTree>
    <p:extLst>
      <p:ext uri="{BB962C8B-B14F-4D97-AF65-F5344CB8AC3E}">
        <p14:creationId xmlns:p14="http://schemas.microsoft.com/office/powerpoint/2010/main" val="6771689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116668" y="921600"/>
            <a:ext cx="1756408" cy="2485257"/>
          </a:xfrm>
          <a:prstGeom prst="rect">
            <a:avLst/>
          </a:prstGeom>
        </p:spPr>
      </p:pic>
      <p:pic>
        <p:nvPicPr>
          <p:cNvPr id="3" name="Рисунок 2"/>
          <p:cNvPicPr>
            <a:picLocks noChangeAspect="1"/>
          </p:cNvPicPr>
          <p:nvPr/>
        </p:nvPicPr>
        <p:blipFill rotWithShape="1">
          <a:blip r:embed="rId3" cstate="screen">
            <a:extLst>
              <a:ext uri="{28A0092B-C50C-407E-A947-70E740481C1C}">
                <a14:useLocalDpi xmlns:a14="http://schemas.microsoft.com/office/drawing/2010/main"/>
              </a:ext>
            </a:extLst>
          </a:blip>
          <a:srcRect l="26376" t="5429" r="27162" b="5429"/>
          <a:stretch/>
        </p:blipFill>
        <p:spPr>
          <a:xfrm>
            <a:off x="1774489" y="620688"/>
            <a:ext cx="5567778" cy="5662147"/>
          </a:xfrm>
          <a:prstGeom prst="rect">
            <a:avLst/>
          </a:prstGeom>
        </p:spPr>
      </p:pic>
      <p:sp>
        <p:nvSpPr>
          <p:cNvPr id="4" name="Дата 3"/>
          <p:cNvSpPr>
            <a:spLocks noGrp="1"/>
          </p:cNvSpPr>
          <p:nvPr>
            <p:ph type="dt" sz="half" idx="10"/>
          </p:nvPr>
        </p:nvSpPr>
        <p:spPr/>
        <p:txBody>
          <a:bodyPr/>
          <a:lstStyle/>
          <a:p>
            <a:pPr>
              <a:defRPr/>
            </a:pPr>
            <a:fld id="{D2FFD80F-5360-4623-8640-A9328C8E109F}" type="datetime1">
              <a:rPr lang="en-US" altLang="en-US" smtClean="0"/>
              <a:t>11/16/2023</a:t>
            </a:fld>
            <a:endParaRPr lang="en-US" altLang="en-US" sz="1800" dirty="0">
              <a:solidFill>
                <a:schemeClr val="tx1"/>
              </a:solidFill>
            </a:endParaRPr>
          </a:p>
        </p:txBody>
      </p:sp>
      <p:sp>
        <p:nvSpPr>
          <p:cNvPr id="9"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800" b="1" dirty="0">
                <a:solidFill>
                  <a:srgbClr val="FF0000"/>
                </a:solidFill>
                <a:latin typeface="Comic Sans MS" panose="030F0702030302020204" pitchFamily="66" charset="0"/>
                <a:cs typeface="Arial" panose="020B0604020202020204" pitchFamily="34" charset="0"/>
              </a:rPr>
              <a:t>Yoke assembling procedure</a:t>
            </a:r>
            <a:endParaRPr lang="en-US" altLang="zh-CN" sz="2800" b="1"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10" name="Прямоугольник 9"/>
          <p:cNvSpPr/>
          <p:nvPr/>
        </p:nvSpPr>
        <p:spPr>
          <a:xfrm>
            <a:off x="2590800" y="6217266"/>
            <a:ext cx="4527826" cy="338554"/>
          </a:xfrm>
          <a:prstGeom prst="rect">
            <a:avLst/>
          </a:prstGeom>
        </p:spPr>
        <p:txBody>
          <a:bodyPr wrap="square">
            <a:spAutoFit/>
          </a:bodyPr>
          <a:lstStyle/>
          <a:p>
            <a:r>
              <a:rPr lang="en-US" sz="1600" b="1" dirty="0" smtClean="0"/>
              <a:t>Installation of the W8 angle octant.</a:t>
            </a:r>
            <a:endParaRPr lang="ru-RU" sz="1600" b="1" dirty="0">
              <a:latin typeface="Arial" panose="020B0604020202020204" pitchFamily="34" charset="0"/>
              <a:cs typeface="Arial" panose="020B0604020202020204" pitchFamily="34" charset="0"/>
            </a:endParaRPr>
          </a:p>
        </p:txBody>
      </p:sp>
      <p:cxnSp>
        <p:nvCxnSpPr>
          <p:cNvPr id="11" name="Прямая со стрелкой 10"/>
          <p:cNvCxnSpPr/>
          <p:nvPr/>
        </p:nvCxnSpPr>
        <p:spPr>
          <a:xfrm flipV="1">
            <a:off x="7669156" y="3544172"/>
            <a:ext cx="0" cy="2105212"/>
          </a:xfrm>
          <a:prstGeom prst="straightConnector1">
            <a:avLst/>
          </a:prstGeom>
          <a:ln w="25400">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12" name="Прямая соединительная линия 11"/>
          <p:cNvCxnSpPr/>
          <p:nvPr/>
        </p:nvCxnSpPr>
        <p:spPr>
          <a:xfrm>
            <a:off x="5992510" y="2590876"/>
            <a:ext cx="1800200" cy="9532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6043778" y="4869525"/>
            <a:ext cx="1697664" cy="8700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Прямоугольник 14"/>
          <p:cNvSpPr/>
          <p:nvPr/>
        </p:nvSpPr>
        <p:spPr>
          <a:xfrm>
            <a:off x="7809488" y="4049558"/>
            <a:ext cx="492443" cy="792088"/>
          </a:xfrm>
          <a:prstGeom prst="rect">
            <a:avLst/>
          </a:prstGeom>
        </p:spPr>
        <p:txBody>
          <a:bodyPr vert="vert270" wrap="square">
            <a:spAutoFit/>
          </a:bodyPr>
          <a:lstStyle/>
          <a:p>
            <a:r>
              <a:rPr lang="en-US" sz="2000" b="1" dirty="0" smtClean="0">
                <a:latin typeface="Arial" panose="020B0604020202020204" pitchFamily="34" charset="0"/>
                <a:cs typeface="Arial" panose="020B0604020202020204" pitchFamily="34" charset="0"/>
              </a:rPr>
              <a:t>6290</a:t>
            </a:r>
            <a:endParaRPr lang="ru-RU" sz="2000" b="1" dirty="0">
              <a:latin typeface="Arial" panose="020B0604020202020204" pitchFamily="34" charset="0"/>
              <a:cs typeface="Arial" panose="020B0604020202020204" pitchFamily="34" charset="0"/>
            </a:endParaRPr>
          </a:p>
        </p:txBody>
      </p:sp>
      <p:sp>
        <p:nvSpPr>
          <p:cNvPr id="16" name="Прямоугольник 15"/>
          <p:cNvSpPr/>
          <p:nvPr/>
        </p:nvSpPr>
        <p:spPr>
          <a:xfrm>
            <a:off x="6337008" y="868651"/>
            <a:ext cx="2664296" cy="400110"/>
          </a:xfrm>
          <a:prstGeom prst="rect">
            <a:avLst/>
          </a:prstGeom>
        </p:spPr>
        <p:txBody>
          <a:bodyPr wrap="square">
            <a:spAutoFit/>
          </a:bodyPr>
          <a:lstStyle/>
          <a:p>
            <a:r>
              <a:rPr lang="en-US" sz="2000" b="1" dirty="0" smtClean="0"/>
              <a:t>Weight octant – 20,8 t</a:t>
            </a:r>
            <a:endParaRPr lang="ru-RU" sz="2000" b="1" dirty="0">
              <a:latin typeface="Arial" panose="020B0604020202020204" pitchFamily="34" charset="0"/>
              <a:cs typeface="Arial" panose="020B0604020202020204" pitchFamily="34" charset="0"/>
            </a:endParaRPr>
          </a:p>
        </p:txBody>
      </p:sp>
      <p:sp>
        <p:nvSpPr>
          <p:cNvPr id="17"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2" name="Номер слайда 1"/>
          <p:cNvSpPr>
            <a:spLocks noGrp="1"/>
          </p:cNvSpPr>
          <p:nvPr>
            <p:ph type="sldNum" sz="quarter" idx="12"/>
          </p:nvPr>
        </p:nvSpPr>
        <p:spPr/>
        <p:txBody>
          <a:bodyPr/>
          <a:lstStyle/>
          <a:p>
            <a:pPr>
              <a:defRPr/>
            </a:pPr>
            <a:fld id="{1A8126DC-8849-4187-B706-7E0203B700CC}" type="slidenum">
              <a:rPr lang="en-US" altLang="en-US" smtClean="0"/>
              <a:pPr>
                <a:defRPr/>
              </a:pPr>
              <a:t>10</a:t>
            </a:fld>
            <a:endParaRPr lang="en-US" altLang="en-US" sz="1800">
              <a:solidFill>
                <a:schemeClr val="tx1"/>
              </a:solidFill>
            </a:endParaRPr>
          </a:p>
        </p:txBody>
      </p:sp>
    </p:spTree>
    <p:extLst>
      <p:ext uri="{BB962C8B-B14F-4D97-AF65-F5344CB8AC3E}">
        <p14:creationId xmlns:p14="http://schemas.microsoft.com/office/powerpoint/2010/main" val="1443064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screen">
            <a:extLst>
              <a:ext uri="{28A0092B-C50C-407E-A947-70E740481C1C}">
                <a14:useLocalDpi xmlns:a14="http://schemas.microsoft.com/office/drawing/2010/main"/>
              </a:ext>
            </a:extLst>
          </a:blip>
          <a:srcRect l="23226" t="5824" r="23226" b="5824"/>
          <a:stretch/>
        </p:blipFill>
        <p:spPr>
          <a:xfrm>
            <a:off x="2560912" y="525851"/>
            <a:ext cx="5107432" cy="4957213"/>
          </a:xfrm>
          <a:prstGeom prst="rect">
            <a:avLst/>
          </a:prstGeom>
        </p:spPr>
      </p:pic>
      <p:sp>
        <p:nvSpPr>
          <p:cNvPr id="4" name="Дата 3"/>
          <p:cNvSpPr>
            <a:spLocks noGrp="1"/>
          </p:cNvSpPr>
          <p:nvPr>
            <p:ph type="dt" sz="half" idx="10"/>
          </p:nvPr>
        </p:nvSpPr>
        <p:spPr/>
        <p:txBody>
          <a:bodyPr/>
          <a:lstStyle/>
          <a:p>
            <a:pPr>
              <a:defRPr/>
            </a:pPr>
            <a:fld id="{0D1D8EF6-A04B-4275-AFAA-3F3650DFBCF9}" type="datetime1">
              <a:rPr lang="en-US" altLang="en-US" smtClean="0"/>
              <a:t>11/16/2023</a:t>
            </a:fld>
            <a:endParaRPr lang="en-US" altLang="en-US" sz="1800" dirty="0">
              <a:solidFill>
                <a:schemeClr val="tx1"/>
              </a:solidFill>
            </a:endParaRPr>
          </a:p>
        </p:txBody>
      </p:sp>
      <p:sp>
        <p:nvSpPr>
          <p:cNvPr id="9"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800" b="1" dirty="0">
                <a:solidFill>
                  <a:srgbClr val="FF0000"/>
                </a:solidFill>
                <a:latin typeface="Comic Sans MS" panose="030F0702030302020204" pitchFamily="66" charset="0"/>
                <a:cs typeface="Arial" panose="020B0604020202020204" pitchFamily="34" charset="0"/>
              </a:rPr>
              <a:t>Yoke assembling procedure</a:t>
            </a:r>
            <a:endParaRPr lang="en-US" altLang="zh-CN" sz="2800" b="1"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10" name="Прямоугольник 9"/>
          <p:cNvSpPr/>
          <p:nvPr/>
        </p:nvSpPr>
        <p:spPr>
          <a:xfrm>
            <a:off x="3970651" y="6053307"/>
            <a:ext cx="4527826" cy="338554"/>
          </a:xfrm>
          <a:prstGeom prst="rect">
            <a:avLst/>
          </a:prstGeom>
        </p:spPr>
        <p:txBody>
          <a:bodyPr wrap="square">
            <a:spAutoFit/>
          </a:bodyPr>
          <a:lstStyle/>
          <a:p>
            <a:r>
              <a:rPr lang="en-US" sz="1600" b="1" dirty="0" smtClean="0"/>
              <a:t>Installation of the W3 vertical octant.</a:t>
            </a:r>
            <a:endParaRPr lang="ru-RU" sz="1600" b="1" dirty="0">
              <a:latin typeface="Arial" panose="020B0604020202020204" pitchFamily="34" charset="0"/>
              <a:cs typeface="Arial" panose="020B0604020202020204" pitchFamily="34" charset="0"/>
            </a:endParaRPr>
          </a:p>
        </p:txBody>
      </p:sp>
      <p:cxnSp>
        <p:nvCxnSpPr>
          <p:cNvPr id="11" name="Прямая со стрелкой 10"/>
          <p:cNvCxnSpPr/>
          <p:nvPr/>
        </p:nvCxnSpPr>
        <p:spPr>
          <a:xfrm flipV="1">
            <a:off x="7871538" y="3200179"/>
            <a:ext cx="72008" cy="1877403"/>
          </a:xfrm>
          <a:prstGeom prst="straightConnector1">
            <a:avLst/>
          </a:prstGeom>
          <a:ln w="25400">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12" name="Прямая соединительная линия 11"/>
          <p:cNvCxnSpPr/>
          <p:nvPr/>
        </p:nvCxnSpPr>
        <p:spPr>
          <a:xfrm>
            <a:off x="6228184" y="2204864"/>
            <a:ext cx="1800200" cy="9532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6521084" y="4463177"/>
            <a:ext cx="1697664" cy="8700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7848364" y="3924568"/>
            <a:ext cx="492443" cy="792088"/>
          </a:xfrm>
          <a:prstGeom prst="rect">
            <a:avLst/>
          </a:prstGeom>
        </p:spPr>
        <p:txBody>
          <a:bodyPr vert="vert270" wrap="square">
            <a:spAutoFit/>
          </a:bodyPr>
          <a:lstStyle/>
          <a:p>
            <a:r>
              <a:rPr lang="en-US" sz="2000" b="1" dirty="0" smtClean="0">
                <a:latin typeface="Arial" panose="020B0604020202020204" pitchFamily="34" charset="0"/>
                <a:cs typeface="Arial" panose="020B0604020202020204" pitchFamily="34" charset="0"/>
              </a:rPr>
              <a:t>6290</a:t>
            </a:r>
            <a:endParaRPr lang="ru-RU" sz="2000" b="1" dirty="0">
              <a:latin typeface="Arial" panose="020B0604020202020204" pitchFamily="34" charset="0"/>
              <a:cs typeface="Arial" panose="020B0604020202020204" pitchFamily="34" charset="0"/>
            </a:endParaRPr>
          </a:p>
        </p:txBody>
      </p:sp>
      <p:sp>
        <p:nvSpPr>
          <p:cNvPr id="15" name="Прямоугольник 14"/>
          <p:cNvSpPr/>
          <p:nvPr/>
        </p:nvSpPr>
        <p:spPr>
          <a:xfrm>
            <a:off x="6051304" y="793255"/>
            <a:ext cx="2540840" cy="400110"/>
          </a:xfrm>
          <a:prstGeom prst="rect">
            <a:avLst/>
          </a:prstGeom>
        </p:spPr>
        <p:txBody>
          <a:bodyPr wrap="square">
            <a:spAutoFit/>
          </a:bodyPr>
          <a:lstStyle/>
          <a:p>
            <a:r>
              <a:rPr lang="en-US" sz="2000" b="1" dirty="0" smtClean="0"/>
              <a:t>Weight octant – 20,8 t</a:t>
            </a:r>
            <a:endParaRPr lang="ru-RU" sz="2000" b="1" dirty="0">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3"/>
          <a:stretch>
            <a:fillRect/>
          </a:stretch>
        </p:blipFill>
        <p:spPr>
          <a:xfrm>
            <a:off x="105508" y="1772816"/>
            <a:ext cx="1905000" cy="3943350"/>
          </a:xfrm>
          <a:prstGeom prst="rect">
            <a:avLst/>
          </a:prstGeom>
        </p:spPr>
      </p:pic>
      <p:sp>
        <p:nvSpPr>
          <p:cNvPr id="16"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2" name="Номер слайда 1"/>
          <p:cNvSpPr>
            <a:spLocks noGrp="1"/>
          </p:cNvSpPr>
          <p:nvPr>
            <p:ph type="sldNum" sz="quarter" idx="12"/>
          </p:nvPr>
        </p:nvSpPr>
        <p:spPr/>
        <p:txBody>
          <a:bodyPr/>
          <a:lstStyle/>
          <a:p>
            <a:pPr>
              <a:defRPr/>
            </a:pPr>
            <a:fld id="{1A8126DC-8849-4187-B706-7E0203B700CC}" type="slidenum">
              <a:rPr lang="en-US" altLang="en-US" smtClean="0"/>
              <a:pPr>
                <a:defRPr/>
              </a:pPr>
              <a:t>11</a:t>
            </a:fld>
            <a:endParaRPr lang="en-US" altLang="en-US" sz="1800">
              <a:solidFill>
                <a:schemeClr val="tx1"/>
              </a:solidFill>
            </a:endParaRPr>
          </a:p>
        </p:txBody>
      </p:sp>
    </p:spTree>
    <p:extLst>
      <p:ext uri="{BB962C8B-B14F-4D97-AF65-F5344CB8AC3E}">
        <p14:creationId xmlns:p14="http://schemas.microsoft.com/office/powerpoint/2010/main" val="18598782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3768" y="440070"/>
            <a:ext cx="5116932" cy="5040560"/>
          </a:xfrm>
          <a:prstGeom prst="rect">
            <a:avLst/>
          </a:prstGeom>
        </p:spPr>
      </p:pic>
      <p:sp>
        <p:nvSpPr>
          <p:cNvPr id="4" name="Дата 3"/>
          <p:cNvSpPr>
            <a:spLocks noGrp="1"/>
          </p:cNvSpPr>
          <p:nvPr>
            <p:ph type="dt" sz="half" idx="10"/>
          </p:nvPr>
        </p:nvSpPr>
        <p:spPr/>
        <p:txBody>
          <a:bodyPr/>
          <a:lstStyle/>
          <a:p>
            <a:pPr>
              <a:defRPr/>
            </a:pPr>
            <a:fld id="{228BE00F-2BAF-4997-881C-B940474BC9F6}" type="datetime1">
              <a:rPr lang="en-US" altLang="en-US" smtClean="0"/>
              <a:t>11/16/2023</a:t>
            </a:fld>
            <a:endParaRPr lang="en-US" altLang="en-US" sz="1800" dirty="0">
              <a:solidFill>
                <a:schemeClr val="tx1"/>
              </a:solidFill>
            </a:endParaRPr>
          </a:p>
        </p:txBody>
      </p:sp>
      <p:sp>
        <p:nvSpPr>
          <p:cNvPr id="9"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800" b="1" dirty="0">
                <a:solidFill>
                  <a:srgbClr val="FF0000"/>
                </a:solidFill>
                <a:latin typeface="Comic Sans MS" panose="030F0702030302020204" pitchFamily="66" charset="0"/>
                <a:cs typeface="Arial" panose="020B0604020202020204" pitchFamily="34" charset="0"/>
              </a:rPr>
              <a:t>Yoke assembling procedure</a:t>
            </a:r>
            <a:endParaRPr lang="en-US" altLang="zh-CN" sz="2800" b="1"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10" name="Прямоугольник 9"/>
          <p:cNvSpPr/>
          <p:nvPr/>
        </p:nvSpPr>
        <p:spPr>
          <a:xfrm>
            <a:off x="3970651" y="6053307"/>
            <a:ext cx="4527826" cy="338554"/>
          </a:xfrm>
          <a:prstGeom prst="rect">
            <a:avLst/>
          </a:prstGeom>
        </p:spPr>
        <p:txBody>
          <a:bodyPr wrap="square">
            <a:spAutoFit/>
          </a:bodyPr>
          <a:lstStyle/>
          <a:p>
            <a:r>
              <a:rPr lang="en-US" sz="1600" b="1" dirty="0" smtClean="0"/>
              <a:t>Installation of the W</a:t>
            </a:r>
            <a:r>
              <a:rPr lang="ru-RU" sz="1600" b="1" dirty="0" smtClean="0"/>
              <a:t>7</a:t>
            </a:r>
            <a:r>
              <a:rPr lang="en-US" sz="1600" b="1" dirty="0" smtClean="0"/>
              <a:t> vertical octant.</a:t>
            </a:r>
            <a:endParaRPr lang="ru-RU" sz="1600" b="1" dirty="0">
              <a:latin typeface="Arial" panose="020B0604020202020204" pitchFamily="34" charset="0"/>
              <a:cs typeface="Arial" panose="020B0604020202020204" pitchFamily="34" charset="0"/>
            </a:endParaRPr>
          </a:p>
        </p:txBody>
      </p:sp>
      <p:cxnSp>
        <p:nvCxnSpPr>
          <p:cNvPr id="11" name="Прямая со стрелкой 10"/>
          <p:cNvCxnSpPr/>
          <p:nvPr/>
        </p:nvCxnSpPr>
        <p:spPr>
          <a:xfrm flipV="1">
            <a:off x="7871538" y="3200179"/>
            <a:ext cx="72008" cy="1877403"/>
          </a:xfrm>
          <a:prstGeom prst="straightConnector1">
            <a:avLst/>
          </a:prstGeom>
          <a:ln w="25400">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12" name="Прямая соединительная линия 11"/>
          <p:cNvCxnSpPr/>
          <p:nvPr/>
        </p:nvCxnSpPr>
        <p:spPr>
          <a:xfrm>
            <a:off x="6228184" y="2204864"/>
            <a:ext cx="1800200" cy="9532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6521084" y="4463177"/>
            <a:ext cx="1422462" cy="7660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7848364" y="3924568"/>
            <a:ext cx="492443" cy="792088"/>
          </a:xfrm>
          <a:prstGeom prst="rect">
            <a:avLst/>
          </a:prstGeom>
        </p:spPr>
        <p:txBody>
          <a:bodyPr vert="vert270" wrap="square">
            <a:spAutoFit/>
          </a:bodyPr>
          <a:lstStyle/>
          <a:p>
            <a:r>
              <a:rPr lang="en-US" sz="2000" b="1" dirty="0" smtClean="0">
                <a:latin typeface="Arial" panose="020B0604020202020204" pitchFamily="34" charset="0"/>
                <a:cs typeface="Arial" panose="020B0604020202020204" pitchFamily="34" charset="0"/>
              </a:rPr>
              <a:t>6290</a:t>
            </a:r>
            <a:endParaRPr lang="ru-RU" sz="2000" b="1" dirty="0">
              <a:latin typeface="Arial" panose="020B0604020202020204" pitchFamily="34" charset="0"/>
              <a:cs typeface="Arial" panose="020B0604020202020204" pitchFamily="34" charset="0"/>
            </a:endParaRPr>
          </a:p>
        </p:txBody>
      </p:sp>
      <p:sp>
        <p:nvSpPr>
          <p:cNvPr id="15" name="Прямоугольник 14"/>
          <p:cNvSpPr/>
          <p:nvPr/>
        </p:nvSpPr>
        <p:spPr>
          <a:xfrm>
            <a:off x="6051304" y="793255"/>
            <a:ext cx="2540840" cy="400110"/>
          </a:xfrm>
          <a:prstGeom prst="rect">
            <a:avLst/>
          </a:prstGeom>
        </p:spPr>
        <p:txBody>
          <a:bodyPr wrap="square">
            <a:spAutoFit/>
          </a:bodyPr>
          <a:lstStyle/>
          <a:p>
            <a:r>
              <a:rPr lang="en-US" sz="2000" b="1" dirty="0" smtClean="0"/>
              <a:t>Weight octant – 20,8 t</a:t>
            </a:r>
            <a:endParaRPr lang="ru-RU" sz="2000" b="1" dirty="0">
              <a:latin typeface="Arial" panose="020B0604020202020204" pitchFamily="34" charset="0"/>
              <a:cs typeface="Arial" panose="020B0604020202020204" pitchFamily="34" charset="0"/>
            </a:endParaRPr>
          </a:p>
        </p:txBody>
      </p:sp>
      <p:pic>
        <p:nvPicPr>
          <p:cNvPr id="16" name="Рисунок 15"/>
          <p:cNvPicPr>
            <a:picLocks noChangeAspect="1"/>
          </p:cNvPicPr>
          <p:nvPr/>
        </p:nvPicPr>
        <p:blipFill>
          <a:blip r:embed="rId3"/>
          <a:stretch>
            <a:fillRect/>
          </a:stretch>
        </p:blipFill>
        <p:spPr>
          <a:xfrm>
            <a:off x="323528" y="2706097"/>
            <a:ext cx="2088232" cy="3260045"/>
          </a:xfrm>
          <a:prstGeom prst="rect">
            <a:avLst/>
          </a:prstGeom>
        </p:spPr>
      </p:pic>
      <p:sp>
        <p:nvSpPr>
          <p:cNvPr id="17"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2" name="Номер слайда 1"/>
          <p:cNvSpPr>
            <a:spLocks noGrp="1"/>
          </p:cNvSpPr>
          <p:nvPr>
            <p:ph type="sldNum" sz="quarter" idx="12"/>
          </p:nvPr>
        </p:nvSpPr>
        <p:spPr/>
        <p:txBody>
          <a:bodyPr/>
          <a:lstStyle/>
          <a:p>
            <a:pPr>
              <a:defRPr/>
            </a:pPr>
            <a:fld id="{1A8126DC-8849-4187-B706-7E0203B700CC}" type="slidenum">
              <a:rPr lang="en-US" altLang="en-US" smtClean="0"/>
              <a:pPr>
                <a:defRPr/>
              </a:pPr>
              <a:t>12</a:t>
            </a:fld>
            <a:endParaRPr lang="en-US" altLang="en-US" sz="1800">
              <a:solidFill>
                <a:schemeClr val="tx1"/>
              </a:solidFill>
            </a:endParaRPr>
          </a:p>
        </p:txBody>
      </p:sp>
    </p:spTree>
    <p:extLst>
      <p:ext uri="{BB962C8B-B14F-4D97-AF65-F5344CB8AC3E}">
        <p14:creationId xmlns:p14="http://schemas.microsoft.com/office/powerpoint/2010/main" val="14515201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screen">
            <a:extLst>
              <a:ext uri="{28A0092B-C50C-407E-A947-70E740481C1C}">
                <a14:useLocalDpi xmlns:a14="http://schemas.microsoft.com/office/drawing/2010/main"/>
              </a:ext>
            </a:extLst>
          </a:blip>
          <a:srcRect l="25588" t="8401" r="25588" b="5428"/>
          <a:stretch/>
        </p:blipFill>
        <p:spPr>
          <a:xfrm>
            <a:off x="2123728" y="805831"/>
            <a:ext cx="5508612" cy="5153218"/>
          </a:xfrm>
          <a:prstGeom prst="rect">
            <a:avLst/>
          </a:prstGeom>
        </p:spPr>
      </p:pic>
      <p:sp>
        <p:nvSpPr>
          <p:cNvPr id="4" name="Дата 3"/>
          <p:cNvSpPr>
            <a:spLocks noGrp="1"/>
          </p:cNvSpPr>
          <p:nvPr>
            <p:ph type="dt" sz="half" idx="10"/>
          </p:nvPr>
        </p:nvSpPr>
        <p:spPr/>
        <p:txBody>
          <a:bodyPr/>
          <a:lstStyle/>
          <a:p>
            <a:pPr>
              <a:defRPr/>
            </a:pPr>
            <a:fld id="{0A0E316D-1DAF-430A-86A9-72445EAB921E}" type="datetime1">
              <a:rPr lang="en-US" altLang="en-US" smtClean="0"/>
              <a:t>11/16/2023</a:t>
            </a:fld>
            <a:endParaRPr lang="en-US" altLang="en-US" sz="1800" dirty="0">
              <a:solidFill>
                <a:schemeClr val="tx1"/>
              </a:solidFill>
            </a:endParaRPr>
          </a:p>
        </p:txBody>
      </p:sp>
      <p:sp>
        <p:nvSpPr>
          <p:cNvPr id="9"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800" b="1" dirty="0">
                <a:solidFill>
                  <a:srgbClr val="FF0000"/>
                </a:solidFill>
                <a:latin typeface="Comic Sans MS" panose="030F0702030302020204" pitchFamily="66" charset="0"/>
                <a:cs typeface="Arial" panose="020B0604020202020204" pitchFamily="34" charset="0"/>
              </a:rPr>
              <a:t>Yoke assembling procedure</a:t>
            </a:r>
            <a:endParaRPr lang="en-US" altLang="zh-CN" sz="2800" b="1"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10" name="Прямоугольник 9"/>
          <p:cNvSpPr/>
          <p:nvPr/>
        </p:nvSpPr>
        <p:spPr>
          <a:xfrm>
            <a:off x="3970651" y="6053307"/>
            <a:ext cx="4527826" cy="338554"/>
          </a:xfrm>
          <a:prstGeom prst="rect">
            <a:avLst/>
          </a:prstGeom>
        </p:spPr>
        <p:txBody>
          <a:bodyPr wrap="square">
            <a:spAutoFit/>
          </a:bodyPr>
          <a:lstStyle/>
          <a:p>
            <a:r>
              <a:rPr lang="en-US" sz="1600" b="1" dirty="0" smtClean="0"/>
              <a:t>Installation of inner supports.</a:t>
            </a:r>
            <a:endParaRPr lang="ru-RU" sz="1600" b="1" dirty="0">
              <a:latin typeface="Arial" panose="020B0604020202020204" pitchFamily="34" charset="0"/>
              <a:cs typeface="Arial" panose="020B0604020202020204" pitchFamily="34" charset="0"/>
            </a:endParaRPr>
          </a:p>
        </p:txBody>
      </p:sp>
      <p:cxnSp>
        <p:nvCxnSpPr>
          <p:cNvPr id="11" name="Прямая со стрелкой 10"/>
          <p:cNvCxnSpPr/>
          <p:nvPr/>
        </p:nvCxnSpPr>
        <p:spPr>
          <a:xfrm flipV="1">
            <a:off x="7740978" y="3571615"/>
            <a:ext cx="72008" cy="1877403"/>
          </a:xfrm>
          <a:prstGeom prst="straightConnector1">
            <a:avLst/>
          </a:prstGeom>
          <a:ln w="25400">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12" name="Прямая соединительная линия 11"/>
          <p:cNvCxnSpPr/>
          <p:nvPr/>
        </p:nvCxnSpPr>
        <p:spPr>
          <a:xfrm>
            <a:off x="6134472" y="2609078"/>
            <a:ext cx="1800200" cy="953296"/>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6403353" y="4816404"/>
            <a:ext cx="1422462" cy="7660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7848364" y="3924568"/>
            <a:ext cx="492443" cy="792088"/>
          </a:xfrm>
          <a:prstGeom prst="rect">
            <a:avLst/>
          </a:prstGeom>
        </p:spPr>
        <p:txBody>
          <a:bodyPr vert="vert270" wrap="square">
            <a:spAutoFit/>
          </a:bodyPr>
          <a:lstStyle/>
          <a:p>
            <a:r>
              <a:rPr lang="en-US" sz="2000" b="1" dirty="0" smtClean="0">
                <a:latin typeface="Arial" panose="020B0604020202020204" pitchFamily="34" charset="0"/>
                <a:cs typeface="Arial" panose="020B0604020202020204" pitchFamily="34" charset="0"/>
              </a:rPr>
              <a:t>6290</a:t>
            </a:r>
            <a:endParaRPr lang="ru-RU" sz="2000" b="1" dirty="0">
              <a:latin typeface="Arial" panose="020B0604020202020204" pitchFamily="34" charset="0"/>
              <a:cs typeface="Arial" panose="020B0604020202020204" pitchFamily="34" charset="0"/>
            </a:endParaRPr>
          </a:p>
        </p:txBody>
      </p:sp>
      <p:sp>
        <p:nvSpPr>
          <p:cNvPr id="15" name="Прямоугольник 14"/>
          <p:cNvSpPr/>
          <p:nvPr/>
        </p:nvSpPr>
        <p:spPr>
          <a:xfrm>
            <a:off x="6051304" y="793255"/>
            <a:ext cx="2540840" cy="400110"/>
          </a:xfrm>
          <a:prstGeom prst="rect">
            <a:avLst/>
          </a:prstGeom>
        </p:spPr>
        <p:txBody>
          <a:bodyPr wrap="square">
            <a:spAutoFit/>
          </a:bodyPr>
          <a:lstStyle/>
          <a:p>
            <a:r>
              <a:rPr lang="en-US" sz="2000" b="1" dirty="0" smtClean="0"/>
              <a:t>Weight octant – 20,8 t</a:t>
            </a:r>
            <a:endParaRPr lang="ru-RU" sz="2000" b="1" dirty="0">
              <a:latin typeface="Arial" panose="020B0604020202020204" pitchFamily="34" charset="0"/>
              <a:cs typeface="Arial" panose="020B0604020202020204" pitchFamily="34" charset="0"/>
            </a:endParaRPr>
          </a:p>
        </p:txBody>
      </p:sp>
      <p:sp>
        <p:nvSpPr>
          <p:cNvPr id="17"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3" name="Номер слайда 2"/>
          <p:cNvSpPr>
            <a:spLocks noGrp="1"/>
          </p:cNvSpPr>
          <p:nvPr>
            <p:ph type="sldNum" sz="quarter" idx="12"/>
          </p:nvPr>
        </p:nvSpPr>
        <p:spPr/>
        <p:txBody>
          <a:bodyPr/>
          <a:lstStyle/>
          <a:p>
            <a:pPr>
              <a:defRPr/>
            </a:pPr>
            <a:fld id="{1A8126DC-8849-4187-B706-7E0203B700CC}" type="slidenum">
              <a:rPr lang="en-US" altLang="en-US" smtClean="0"/>
              <a:pPr>
                <a:defRPr/>
              </a:pPr>
              <a:t>13</a:t>
            </a:fld>
            <a:endParaRPr lang="en-US" altLang="en-US" sz="1800">
              <a:solidFill>
                <a:schemeClr val="tx1"/>
              </a:solidFill>
            </a:endParaRPr>
          </a:p>
        </p:txBody>
      </p:sp>
    </p:spTree>
    <p:extLst>
      <p:ext uri="{BB962C8B-B14F-4D97-AF65-F5344CB8AC3E}">
        <p14:creationId xmlns:p14="http://schemas.microsoft.com/office/powerpoint/2010/main" val="33316169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107504" y="2848897"/>
            <a:ext cx="1980000" cy="3322837"/>
          </a:xfrm>
          <a:prstGeom prst="rect">
            <a:avLst/>
          </a:prstGeom>
        </p:spPr>
      </p:pic>
      <p:pic>
        <p:nvPicPr>
          <p:cNvPr id="3" name="Рисунок 2"/>
          <p:cNvPicPr>
            <a:picLocks noChangeAspect="1"/>
          </p:cNvPicPr>
          <p:nvPr/>
        </p:nvPicPr>
        <p:blipFill rotWithShape="1">
          <a:blip r:embed="rId3" cstate="screen">
            <a:extLst>
              <a:ext uri="{28A0092B-C50C-407E-A947-70E740481C1C}">
                <a14:useLocalDpi xmlns:a14="http://schemas.microsoft.com/office/drawing/2010/main"/>
              </a:ext>
            </a:extLst>
          </a:blip>
          <a:srcRect l="25587" t="9886" r="26375" b="5430"/>
          <a:stretch/>
        </p:blipFill>
        <p:spPr>
          <a:xfrm>
            <a:off x="2031557" y="793255"/>
            <a:ext cx="5290167" cy="4943271"/>
          </a:xfrm>
          <a:prstGeom prst="rect">
            <a:avLst/>
          </a:prstGeom>
        </p:spPr>
      </p:pic>
      <p:sp>
        <p:nvSpPr>
          <p:cNvPr id="4" name="Дата 3"/>
          <p:cNvSpPr>
            <a:spLocks noGrp="1"/>
          </p:cNvSpPr>
          <p:nvPr>
            <p:ph type="dt" sz="half" idx="10"/>
          </p:nvPr>
        </p:nvSpPr>
        <p:spPr/>
        <p:txBody>
          <a:bodyPr/>
          <a:lstStyle/>
          <a:p>
            <a:pPr>
              <a:defRPr/>
            </a:pPr>
            <a:fld id="{FDC87CBB-D2C2-414B-9816-8D798178EE9B}" type="datetime1">
              <a:rPr lang="en-US" altLang="en-US" smtClean="0"/>
              <a:t>11/16/2023</a:t>
            </a:fld>
            <a:endParaRPr lang="en-US" altLang="en-US" sz="1800" dirty="0">
              <a:solidFill>
                <a:schemeClr val="tx1"/>
              </a:solidFill>
            </a:endParaRPr>
          </a:p>
        </p:txBody>
      </p:sp>
      <p:sp>
        <p:nvSpPr>
          <p:cNvPr id="9"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800" b="1" dirty="0">
                <a:solidFill>
                  <a:srgbClr val="FF0000"/>
                </a:solidFill>
                <a:latin typeface="Comic Sans MS" panose="030F0702030302020204" pitchFamily="66" charset="0"/>
                <a:cs typeface="Arial" panose="020B0604020202020204" pitchFamily="34" charset="0"/>
              </a:rPr>
              <a:t>Yoke assembling procedure</a:t>
            </a:r>
            <a:endParaRPr lang="en-US" altLang="zh-CN" sz="2800" b="1"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10" name="Прямоугольник 9"/>
          <p:cNvSpPr/>
          <p:nvPr/>
        </p:nvSpPr>
        <p:spPr>
          <a:xfrm>
            <a:off x="3970651" y="6053307"/>
            <a:ext cx="4527826" cy="338554"/>
          </a:xfrm>
          <a:prstGeom prst="rect">
            <a:avLst/>
          </a:prstGeom>
        </p:spPr>
        <p:txBody>
          <a:bodyPr wrap="square">
            <a:spAutoFit/>
          </a:bodyPr>
          <a:lstStyle/>
          <a:p>
            <a:r>
              <a:rPr lang="en-US" sz="1600" b="1" dirty="0" smtClean="0"/>
              <a:t>Installation of the W4 angle octant.</a:t>
            </a:r>
            <a:endParaRPr lang="ru-RU" sz="1600" b="1" dirty="0">
              <a:latin typeface="Arial" panose="020B0604020202020204" pitchFamily="34" charset="0"/>
              <a:cs typeface="Arial" panose="020B0604020202020204" pitchFamily="34" charset="0"/>
            </a:endParaRPr>
          </a:p>
        </p:txBody>
      </p:sp>
      <p:cxnSp>
        <p:nvCxnSpPr>
          <p:cNvPr id="11" name="Прямая со стрелкой 10"/>
          <p:cNvCxnSpPr/>
          <p:nvPr/>
        </p:nvCxnSpPr>
        <p:spPr>
          <a:xfrm flipV="1">
            <a:off x="7740978" y="3571615"/>
            <a:ext cx="72008" cy="1877403"/>
          </a:xfrm>
          <a:prstGeom prst="straightConnector1">
            <a:avLst/>
          </a:prstGeom>
          <a:ln w="25400">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12" name="Прямая соединительная линия 11"/>
          <p:cNvCxnSpPr/>
          <p:nvPr/>
        </p:nvCxnSpPr>
        <p:spPr>
          <a:xfrm>
            <a:off x="5940152" y="2438154"/>
            <a:ext cx="1994520" cy="112422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6300192" y="4716656"/>
            <a:ext cx="1525623" cy="8657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7848364" y="3924568"/>
            <a:ext cx="492443" cy="792088"/>
          </a:xfrm>
          <a:prstGeom prst="rect">
            <a:avLst/>
          </a:prstGeom>
        </p:spPr>
        <p:txBody>
          <a:bodyPr vert="vert270" wrap="square">
            <a:spAutoFit/>
          </a:bodyPr>
          <a:lstStyle/>
          <a:p>
            <a:r>
              <a:rPr lang="en-US" sz="2000" b="1" dirty="0" smtClean="0">
                <a:latin typeface="Arial" panose="020B0604020202020204" pitchFamily="34" charset="0"/>
                <a:cs typeface="Arial" panose="020B0604020202020204" pitchFamily="34" charset="0"/>
              </a:rPr>
              <a:t>6290</a:t>
            </a:r>
            <a:endParaRPr lang="ru-RU" sz="2000" b="1" dirty="0">
              <a:latin typeface="Arial" panose="020B0604020202020204" pitchFamily="34" charset="0"/>
              <a:cs typeface="Arial" panose="020B0604020202020204" pitchFamily="34" charset="0"/>
            </a:endParaRPr>
          </a:p>
        </p:txBody>
      </p:sp>
      <p:sp>
        <p:nvSpPr>
          <p:cNvPr id="15" name="Прямоугольник 14"/>
          <p:cNvSpPr/>
          <p:nvPr/>
        </p:nvSpPr>
        <p:spPr>
          <a:xfrm>
            <a:off x="6051304" y="793255"/>
            <a:ext cx="2540840" cy="400110"/>
          </a:xfrm>
          <a:prstGeom prst="rect">
            <a:avLst/>
          </a:prstGeom>
        </p:spPr>
        <p:txBody>
          <a:bodyPr wrap="square">
            <a:spAutoFit/>
          </a:bodyPr>
          <a:lstStyle/>
          <a:p>
            <a:r>
              <a:rPr lang="en-US" sz="2000" b="1" dirty="0" smtClean="0"/>
              <a:t>Weight octant – 20,8 t</a:t>
            </a:r>
            <a:endParaRPr lang="ru-RU" sz="2000" b="1" dirty="0">
              <a:latin typeface="Arial" panose="020B0604020202020204" pitchFamily="34" charset="0"/>
              <a:cs typeface="Arial" panose="020B0604020202020204" pitchFamily="34" charset="0"/>
            </a:endParaRPr>
          </a:p>
        </p:txBody>
      </p:sp>
      <p:sp>
        <p:nvSpPr>
          <p:cNvPr id="17"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2" name="Номер слайда 1"/>
          <p:cNvSpPr>
            <a:spLocks noGrp="1"/>
          </p:cNvSpPr>
          <p:nvPr>
            <p:ph type="sldNum" sz="quarter" idx="12"/>
          </p:nvPr>
        </p:nvSpPr>
        <p:spPr/>
        <p:txBody>
          <a:bodyPr/>
          <a:lstStyle/>
          <a:p>
            <a:pPr>
              <a:defRPr/>
            </a:pPr>
            <a:fld id="{1A8126DC-8849-4187-B706-7E0203B700CC}" type="slidenum">
              <a:rPr lang="en-US" altLang="en-US" smtClean="0"/>
              <a:pPr>
                <a:defRPr/>
              </a:pPr>
              <a:t>14</a:t>
            </a:fld>
            <a:endParaRPr lang="en-US" altLang="en-US" sz="1800">
              <a:solidFill>
                <a:schemeClr val="tx1"/>
              </a:solidFill>
            </a:endParaRPr>
          </a:p>
        </p:txBody>
      </p:sp>
    </p:spTree>
    <p:extLst>
      <p:ext uri="{BB962C8B-B14F-4D97-AF65-F5344CB8AC3E}">
        <p14:creationId xmlns:p14="http://schemas.microsoft.com/office/powerpoint/2010/main" val="41038713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screen">
            <a:extLst>
              <a:ext uri="{28A0092B-C50C-407E-A947-70E740481C1C}">
                <a14:useLocalDpi xmlns:a14="http://schemas.microsoft.com/office/drawing/2010/main"/>
              </a:ext>
            </a:extLst>
          </a:blip>
          <a:srcRect l="25588" t="8401" r="27163" b="3943"/>
          <a:stretch/>
        </p:blipFill>
        <p:spPr>
          <a:xfrm>
            <a:off x="2411760" y="957432"/>
            <a:ext cx="5113999" cy="5028766"/>
          </a:xfrm>
          <a:prstGeom prst="rect">
            <a:avLst/>
          </a:prstGeom>
        </p:spPr>
      </p:pic>
      <p:sp>
        <p:nvSpPr>
          <p:cNvPr id="4" name="Дата 3"/>
          <p:cNvSpPr>
            <a:spLocks noGrp="1"/>
          </p:cNvSpPr>
          <p:nvPr>
            <p:ph type="dt" sz="half" idx="10"/>
          </p:nvPr>
        </p:nvSpPr>
        <p:spPr/>
        <p:txBody>
          <a:bodyPr/>
          <a:lstStyle/>
          <a:p>
            <a:pPr>
              <a:defRPr/>
            </a:pPr>
            <a:fld id="{2A421C2E-0E96-4360-8EDC-6BCABD4BEF4C}" type="datetime1">
              <a:rPr lang="en-US" altLang="en-US" smtClean="0"/>
              <a:t>11/16/2023</a:t>
            </a:fld>
            <a:endParaRPr lang="en-US" altLang="en-US" sz="1800" dirty="0">
              <a:solidFill>
                <a:schemeClr val="tx1"/>
              </a:solidFill>
            </a:endParaRPr>
          </a:p>
        </p:txBody>
      </p:sp>
      <p:sp>
        <p:nvSpPr>
          <p:cNvPr id="9"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800" b="1" dirty="0">
                <a:solidFill>
                  <a:srgbClr val="FF0000"/>
                </a:solidFill>
                <a:latin typeface="Comic Sans MS" panose="030F0702030302020204" pitchFamily="66" charset="0"/>
                <a:cs typeface="Arial" panose="020B0604020202020204" pitchFamily="34" charset="0"/>
              </a:rPr>
              <a:t>Yoke assembling procedure</a:t>
            </a:r>
            <a:endParaRPr lang="en-US" altLang="zh-CN" sz="2800" b="1"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10" name="Прямоугольник 9"/>
          <p:cNvSpPr/>
          <p:nvPr/>
        </p:nvSpPr>
        <p:spPr>
          <a:xfrm>
            <a:off x="3970651" y="6053307"/>
            <a:ext cx="4527826" cy="338554"/>
          </a:xfrm>
          <a:prstGeom prst="rect">
            <a:avLst/>
          </a:prstGeom>
        </p:spPr>
        <p:txBody>
          <a:bodyPr wrap="square">
            <a:spAutoFit/>
          </a:bodyPr>
          <a:lstStyle/>
          <a:p>
            <a:r>
              <a:rPr lang="en-US" sz="1600" b="1" dirty="0" smtClean="0"/>
              <a:t>Installation of the W6 angle octant.</a:t>
            </a:r>
            <a:endParaRPr lang="ru-RU" sz="1600" b="1" dirty="0">
              <a:latin typeface="Arial" panose="020B0604020202020204" pitchFamily="34" charset="0"/>
              <a:cs typeface="Arial" panose="020B0604020202020204" pitchFamily="34" charset="0"/>
            </a:endParaRPr>
          </a:p>
        </p:txBody>
      </p:sp>
      <p:cxnSp>
        <p:nvCxnSpPr>
          <p:cNvPr id="11" name="Прямая со стрелкой 10"/>
          <p:cNvCxnSpPr/>
          <p:nvPr/>
        </p:nvCxnSpPr>
        <p:spPr>
          <a:xfrm flipV="1">
            <a:off x="7740978" y="3571615"/>
            <a:ext cx="72008" cy="1877403"/>
          </a:xfrm>
          <a:prstGeom prst="straightConnector1">
            <a:avLst/>
          </a:prstGeom>
          <a:ln w="25400">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12" name="Прямая соединительная линия 11"/>
          <p:cNvCxnSpPr/>
          <p:nvPr/>
        </p:nvCxnSpPr>
        <p:spPr>
          <a:xfrm>
            <a:off x="5940152" y="2438154"/>
            <a:ext cx="1994520" cy="112422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6300192" y="4716656"/>
            <a:ext cx="1525623" cy="8657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7848364" y="3924568"/>
            <a:ext cx="492443" cy="792088"/>
          </a:xfrm>
          <a:prstGeom prst="rect">
            <a:avLst/>
          </a:prstGeom>
        </p:spPr>
        <p:txBody>
          <a:bodyPr vert="vert270" wrap="square">
            <a:spAutoFit/>
          </a:bodyPr>
          <a:lstStyle/>
          <a:p>
            <a:r>
              <a:rPr lang="en-US" sz="2000" b="1" dirty="0" smtClean="0">
                <a:latin typeface="Arial" panose="020B0604020202020204" pitchFamily="34" charset="0"/>
                <a:cs typeface="Arial" panose="020B0604020202020204" pitchFamily="34" charset="0"/>
              </a:rPr>
              <a:t>6290</a:t>
            </a:r>
            <a:endParaRPr lang="ru-RU" sz="2000" b="1" dirty="0">
              <a:latin typeface="Arial" panose="020B0604020202020204" pitchFamily="34" charset="0"/>
              <a:cs typeface="Arial" panose="020B0604020202020204" pitchFamily="34" charset="0"/>
            </a:endParaRPr>
          </a:p>
        </p:txBody>
      </p:sp>
      <p:sp>
        <p:nvSpPr>
          <p:cNvPr id="15" name="Прямоугольник 14"/>
          <p:cNvSpPr/>
          <p:nvPr/>
        </p:nvSpPr>
        <p:spPr>
          <a:xfrm>
            <a:off x="6051304" y="793255"/>
            <a:ext cx="2540840" cy="400110"/>
          </a:xfrm>
          <a:prstGeom prst="rect">
            <a:avLst/>
          </a:prstGeom>
        </p:spPr>
        <p:txBody>
          <a:bodyPr wrap="square">
            <a:spAutoFit/>
          </a:bodyPr>
          <a:lstStyle/>
          <a:p>
            <a:r>
              <a:rPr lang="en-US" sz="2000" b="1" dirty="0" smtClean="0"/>
              <a:t>Weight octant – 20,8 t</a:t>
            </a:r>
            <a:endParaRPr lang="ru-RU" sz="2000" b="1" dirty="0">
              <a:latin typeface="Arial" panose="020B0604020202020204" pitchFamily="34" charset="0"/>
              <a:cs typeface="Arial" panose="020B0604020202020204" pitchFamily="34" charset="0"/>
            </a:endParaRPr>
          </a:p>
        </p:txBody>
      </p:sp>
      <p:sp>
        <p:nvSpPr>
          <p:cNvPr id="17"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pic>
        <p:nvPicPr>
          <p:cNvPr id="5" name="Рисунок 4"/>
          <p:cNvPicPr>
            <a:picLocks noChangeAspect="1"/>
          </p:cNvPicPr>
          <p:nvPr/>
        </p:nvPicPr>
        <p:blipFill>
          <a:blip r:embed="rId3"/>
          <a:stretch>
            <a:fillRect/>
          </a:stretch>
        </p:blipFill>
        <p:spPr>
          <a:xfrm>
            <a:off x="114300" y="2120167"/>
            <a:ext cx="2476500" cy="3810000"/>
          </a:xfrm>
          <a:prstGeom prst="rect">
            <a:avLst/>
          </a:prstGeom>
        </p:spPr>
      </p:pic>
      <p:sp>
        <p:nvSpPr>
          <p:cNvPr id="3" name="Номер слайда 2"/>
          <p:cNvSpPr>
            <a:spLocks noGrp="1"/>
          </p:cNvSpPr>
          <p:nvPr>
            <p:ph type="sldNum" sz="quarter" idx="12"/>
          </p:nvPr>
        </p:nvSpPr>
        <p:spPr/>
        <p:txBody>
          <a:bodyPr/>
          <a:lstStyle/>
          <a:p>
            <a:pPr>
              <a:defRPr/>
            </a:pPr>
            <a:fld id="{1A8126DC-8849-4187-B706-7E0203B700CC}" type="slidenum">
              <a:rPr lang="en-US" altLang="en-US" smtClean="0"/>
              <a:pPr>
                <a:defRPr/>
              </a:pPr>
              <a:t>15</a:t>
            </a:fld>
            <a:endParaRPr lang="en-US" altLang="en-US" sz="1800">
              <a:solidFill>
                <a:schemeClr val="tx1"/>
              </a:solidFill>
            </a:endParaRPr>
          </a:p>
        </p:txBody>
      </p:sp>
    </p:spTree>
    <p:extLst>
      <p:ext uri="{BB962C8B-B14F-4D97-AF65-F5344CB8AC3E}">
        <p14:creationId xmlns:p14="http://schemas.microsoft.com/office/powerpoint/2010/main" val="3934919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339752" y="917443"/>
            <a:ext cx="5120442" cy="4946868"/>
          </a:xfrm>
          <a:prstGeom prst="rect">
            <a:avLst/>
          </a:prstGeom>
        </p:spPr>
      </p:pic>
      <p:sp>
        <p:nvSpPr>
          <p:cNvPr id="4" name="Дата 3"/>
          <p:cNvSpPr>
            <a:spLocks noGrp="1"/>
          </p:cNvSpPr>
          <p:nvPr>
            <p:ph type="dt" sz="half" idx="10"/>
          </p:nvPr>
        </p:nvSpPr>
        <p:spPr/>
        <p:txBody>
          <a:bodyPr/>
          <a:lstStyle/>
          <a:p>
            <a:pPr>
              <a:defRPr/>
            </a:pPr>
            <a:fld id="{2D18FA26-D089-4636-A183-AE62F07CFA40}" type="datetime1">
              <a:rPr lang="en-US" altLang="en-US" smtClean="0"/>
              <a:t>11/16/2023</a:t>
            </a:fld>
            <a:endParaRPr lang="en-US" altLang="en-US" sz="1800" dirty="0">
              <a:solidFill>
                <a:schemeClr val="tx1"/>
              </a:solidFill>
            </a:endParaRPr>
          </a:p>
        </p:txBody>
      </p:sp>
      <p:sp>
        <p:nvSpPr>
          <p:cNvPr id="9"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800" b="1" dirty="0">
                <a:solidFill>
                  <a:srgbClr val="FF0000"/>
                </a:solidFill>
                <a:latin typeface="Comic Sans MS" panose="030F0702030302020204" pitchFamily="66" charset="0"/>
                <a:cs typeface="Arial" panose="020B0604020202020204" pitchFamily="34" charset="0"/>
              </a:rPr>
              <a:t>Yoke assembling procedure</a:t>
            </a:r>
            <a:endParaRPr lang="en-US" altLang="zh-CN" sz="2800" b="1"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10" name="Прямоугольник 9"/>
          <p:cNvSpPr/>
          <p:nvPr/>
        </p:nvSpPr>
        <p:spPr>
          <a:xfrm>
            <a:off x="3970651" y="6053307"/>
            <a:ext cx="3489543" cy="338554"/>
          </a:xfrm>
          <a:prstGeom prst="rect">
            <a:avLst/>
          </a:prstGeom>
        </p:spPr>
        <p:txBody>
          <a:bodyPr wrap="square">
            <a:spAutoFit/>
          </a:bodyPr>
          <a:lstStyle/>
          <a:p>
            <a:r>
              <a:rPr lang="en-US" sz="1600" b="1" dirty="0" smtClean="0"/>
              <a:t>Installation of the W5 upper octant.</a:t>
            </a:r>
            <a:endParaRPr lang="ru-RU" sz="1600" b="1" dirty="0">
              <a:latin typeface="Arial" panose="020B0604020202020204" pitchFamily="34" charset="0"/>
              <a:cs typeface="Arial" panose="020B0604020202020204" pitchFamily="34" charset="0"/>
            </a:endParaRPr>
          </a:p>
        </p:txBody>
      </p:sp>
      <p:cxnSp>
        <p:nvCxnSpPr>
          <p:cNvPr id="11" name="Прямая со стрелкой 10"/>
          <p:cNvCxnSpPr/>
          <p:nvPr/>
        </p:nvCxnSpPr>
        <p:spPr>
          <a:xfrm flipV="1">
            <a:off x="7740978" y="3571615"/>
            <a:ext cx="72008" cy="1877403"/>
          </a:xfrm>
          <a:prstGeom prst="straightConnector1">
            <a:avLst/>
          </a:prstGeom>
          <a:ln w="25400">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12" name="Прямая соединительная линия 11"/>
          <p:cNvCxnSpPr/>
          <p:nvPr/>
        </p:nvCxnSpPr>
        <p:spPr>
          <a:xfrm>
            <a:off x="5940152" y="2438154"/>
            <a:ext cx="1994520" cy="112422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6300192" y="4716656"/>
            <a:ext cx="1525623" cy="8657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7848364" y="3924568"/>
            <a:ext cx="492443" cy="792088"/>
          </a:xfrm>
          <a:prstGeom prst="rect">
            <a:avLst/>
          </a:prstGeom>
        </p:spPr>
        <p:txBody>
          <a:bodyPr vert="vert270" wrap="square">
            <a:spAutoFit/>
          </a:bodyPr>
          <a:lstStyle/>
          <a:p>
            <a:r>
              <a:rPr lang="en-US" sz="2000" b="1" dirty="0" smtClean="0">
                <a:latin typeface="Arial" panose="020B0604020202020204" pitchFamily="34" charset="0"/>
                <a:cs typeface="Arial" panose="020B0604020202020204" pitchFamily="34" charset="0"/>
              </a:rPr>
              <a:t>6290</a:t>
            </a:r>
            <a:endParaRPr lang="ru-RU" sz="2000" b="1" dirty="0">
              <a:latin typeface="Arial" panose="020B0604020202020204" pitchFamily="34" charset="0"/>
              <a:cs typeface="Arial" panose="020B0604020202020204" pitchFamily="34" charset="0"/>
            </a:endParaRPr>
          </a:p>
        </p:txBody>
      </p:sp>
      <p:sp>
        <p:nvSpPr>
          <p:cNvPr id="15" name="Прямоугольник 14"/>
          <p:cNvSpPr/>
          <p:nvPr/>
        </p:nvSpPr>
        <p:spPr>
          <a:xfrm>
            <a:off x="6051304" y="793255"/>
            <a:ext cx="2540840" cy="400110"/>
          </a:xfrm>
          <a:prstGeom prst="rect">
            <a:avLst/>
          </a:prstGeom>
        </p:spPr>
        <p:txBody>
          <a:bodyPr wrap="square">
            <a:spAutoFit/>
          </a:bodyPr>
          <a:lstStyle/>
          <a:p>
            <a:r>
              <a:rPr lang="en-US" sz="2000" b="1" dirty="0" smtClean="0"/>
              <a:t>Weight octant – 18,9 t</a:t>
            </a:r>
            <a:endParaRPr lang="ru-RU" sz="2000" b="1" dirty="0">
              <a:latin typeface="Arial" panose="020B0604020202020204" pitchFamily="34" charset="0"/>
              <a:cs typeface="Arial" panose="020B0604020202020204" pitchFamily="34" charset="0"/>
            </a:endParaRPr>
          </a:p>
        </p:txBody>
      </p:sp>
      <p:sp>
        <p:nvSpPr>
          <p:cNvPr id="17"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pic>
        <p:nvPicPr>
          <p:cNvPr id="6" name="Рисунок 5"/>
          <p:cNvPicPr>
            <a:picLocks noChangeAspect="1"/>
          </p:cNvPicPr>
          <p:nvPr/>
        </p:nvPicPr>
        <p:blipFill>
          <a:blip r:embed="rId3"/>
          <a:stretch>
            <a:fillRect/>
          </a:stretch>
        </p:blipFill>
        <p:spPr>
          <a:xfrm>
            <a:off x="150076" y="993384"/>
            <a:ext cx="2228839" cy="5229200"/>
          </a:xfrm>
          <a:prstGeom prst="rect">
            <a:avLst/>
          </a:prstGeom>
        </p:spPr>
      </p:pic>
      <p:sp>
        <p:nvSpPr>
          <p:cNvPr id="2" name="Номер слайда 1"/>
          <p:cNvSpPr>
            <a:spLocks noGrp="1"/>
          </p:cNvSpPr>
          <p:nvPr>
            <p:ph type="sldNum" sz="quarter" idx="12"/>
          </p:nvPr>
        </p:nvSpPr>
        <p:spPr/>
        <p:txBody>
          <a:bodyPr/>
          <a:lstStyle/>
          <a:p>
            <a:pPr>
              <a:defRPr/>
            </a:pPr>
            <a:fld id="{1A8126DC-8849-4187-B706-7E0203B700CC}" type="slidenum">
              <a:rPr lang="en-US" altLang="en-US" smtClean="0"/>
              <a:pPr>
                <a:defRPr/>
              </a:pPr>
              <a:t>16</a:t>
            </a:fld>
            <a:endParaRPr lang="en-US" altLang="en-US" sz="1800">
              <a:solidFill>
                <a:schemeClr val="tx1"/>
              </a:solidFill>
            </a:endParaRPr>
          </a:p>
        </p:txBody>
      </p:sp>
    </p:spTree>
    <p:extLst>
      <p:ext uri="{BB962C8B-B14F-4D97-AF65-F5344CB8AC3E}">
        <p14:creationId xmlns:p14="http://schemas.microsoft.com/office/powerpoint/2010/main" val="24749550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716016" y="1831107"/>
            <a:ext cx="4248472" cy="4046164"/>
          </a:xfrm>
          <a:prstGeom prst="rect">
            <a:avLst/>
          </a:prstGeom>
        </p:spPr>
      </p:pic>
      <p:pic>
        <p:nvPicPr>
          <p:cNvPr id="2" name="Рисунок 1"/>
          <p:cNvPicPr>
            <a:picLocks noChangeAspect="1"/>
          </p:cNvPicPr>
          <p:nvPr/>
        </p:nvPicPr>
        <p:blipFill rotWithShape="1">
          <a:blip r:embed="rId3" cstate="print">
            <a:extLst>
              <a:ext uri="{28A0092B-C50C-407E-A947-70E740481C1C}">
                <a14:useLocalDpi xmlns:a14="http://schemas.microsoft.com/office/drawing/2010/main"/>
              </a:ext>
            </a:extLst>
          </a:blip>
          <a:srcRect l="24681" t="8088" r="24844" b="4965"/>
          <a:stretch/>
        </p:blipFill>
        <p:spPr>
          <a:xfrm>
            <a:off x="251520" y="1556791"/>
            <a:ext cx="4536504" cy="4240645"/>
          </a:xfrm>
          <a:prstGeom prst="rect">
            <a:avLst/>
          </a:prstGeom>
        </p:spPr>
      </p:pic>
      <p:sp>
        <p:nvSpPr>
          <p:cNvPr id="4" name="Дата 3"/>
          <p:cNvSpPr>
            <a:spLocks noGrp="1"/>
          </p:cNvSpPr>
          <p:nvPr>
            <p:ph type="dt" sz="half" idx="10"/>
          </p:nvPr>
        </p:nvSpPr>
        <p:spPr/>
        <p:txBody>
          <a:bodyPr/>
          <a:lstStyle/>
          <a:p>
            <a:pPr>
              <a:defRPr/>
            </a:pPr>
            <a:fld id="{9BCD4769-70BF-460E-B102-716E5924DC79}" type="datetime1">
              <a:rPr lang="en-US" altLang="en-US" smtClean="0"/>
              <a:t>11/16/2023</a:t>
            </a:fld>
            <a:endParaRPr lang="en-US" altLang="en-US" sz="1800" dirty="0">
              <a:solidFill>
                <a:schemeClr val="tx1"/>
              </a:solidFill>
            </a:endParaRPr>
          </a:p>
        </p:txBody>
      </p:sp>
      <p:sp>
        <p:nvSpPr>
          <p:cNvPr id="9"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800" b="1" dirty="0">
                <a:solidFill>
                  <a:srgbClr val="FF0000"/>
                </a:solidFill>
                <a:latin typeface="Comic Sans MS" panose="030F0702030302020204" pitchFamily="66" charset="0"/>
                <a:cs typeface="Arial" panose="020B0604020202020204" pitchFamily="34" charset="0"/>
              </a:rPr>
              <a:t>Yoke assembling procedure</a:t>
            </a:r>
            <a:endParaRPr lang="en-US" altLang="zh-CN" sz="2800" b="1"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10" name="Прямоугольник 9"/>
          <p:cNvSpPr/>
          <p:nvPr/>
        </p:nvSpPr>
        <p:spPr>
          <a:xfrm>
            <a:off x="3970651" y="6053307"/>
            <a:ext cx="4527826" cy="338554"/>
          </a:xfrm>
          <a:prstGeom prst="rect">
            <a:avLst/>
          </a:prstGeom>
        </p:spPr>
        <p:txBody>
          <a:bodyPr wrap="square">
            <a:spAutoFit/>
          </a:bodyPr>
          <a:lstStyle/>
          <a:p>
            <a:r>
              <a:rPr lang="en-US" sz="1600" b="1" dirty="0" smtClean="0"/>
              <a:t>Installation of the Upstream door.</a:t>
            </a:r>
            <a:endParaRPr lang="ru-RU" sz="1600" b="1" dirty="0">
              <a:latin typeface="Arial" panose="020B0604020202020204" pitchFamily="34" charset="0"/>
              <a:cs typeface="Arial" panose="020B0604020202020204" pitchFamily="34" charset="0"/>
            </a:endParaRPr>
          </a:p>
        </p:txBody>
      </p:sp>
      <p:sp>
        <p:nvSpPr>
          <p:cNvPr id="15" name="Прямоугольник 14"/>
          <p:cNvSpPr/>
          <p:nvPr/>
        </p:nvSpPr>
        <p:spPr>
          <a:xfrm>
            <a:off x="6051304" y="793255"/>
            <a:ext cx="2540840" cy="400110"/>
          </a:xfrm>
          <a:prstGeom prst="rect">
            <a:avLst/>
          </a:prstGeom>
        </p:spPr>
        <p:txBody>
          <a:bodyPr wrap="square">
            <a:spAutoFit/>
          </a:bodyPr>
          <a:lstStyle/>
          <a:p>
            <a:r>
              <a:rPr lang="en-US" sz="2000" b="1" dirty="0" smtClean="0"/>
              <a:t>Weight octant – 22,8 t</a:t>
            </a:r>
            <a:endParaRPr lang="ru-RU" sz="2000" b="1" dirty="0">
              <a:latin typeface="Arial" panose="020B0604020202020204" pitchFamily="34" charset="0"/>
              <a:cs typeface="Arial" panose="020B0604020202020204" pitchFamily="34" charset="0"/>
            </a:endParaRPr>
          </a:p>
        </p:txBody>
      </p:sp>
      <p:sp>
        <p:nvSpPr>
          <p:cNvPr id="17"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3" name="Номер слайда 2"/>
          <p:cNvSpPr>
            <a:spLocks noGrp="1"/>
          </p:cNvSpPr>
          <p:nvPr>
            <p:ph type="sldNum" sz="quarter" idx="12"/>
          </p:nvPr>
        </p:nvSpPr>
        <p:spPr/>
        <p:txBody>
          <a:bodyPr/>
          <a:lstStyle/>
          <a:p>
            <a:pPr>
              <a:defRPr/>
            </a:pPr>
            <a:fld id="{1A8126DC-8849-4187-B706-7E0203B700CC}" type="slidenum">
              <a:rPr lang="en-US" altLang="en-US" smtClean="0"/>
              <a:pPr>
                <a:defRPr/>
              </a:pPr>
              <a:t>17</a:t>
            </a:fld>
            <a:endParaRPr lang="en-US" altLang="en-US" sz="1800">
              <a:solidFill>
                <a:schemeClr val="tx1"/>
              </a:solidFill>
            </a:endParaRPr>
          </a:p>
        </p:txBody>
      </p:sp>
    </p:spTree>
    <p:extLst>
      <p:ext uri="{BB962C8B-B14F-4D97-AF65-F5344CB8AC3E}">
        <p14:creationId xmlns:p14="http://schemas.microsoft.com/office/powerpoint/2010/main" val="12238307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7347" y="993310"/>
            <a:ext cx="6944759" cy="5244002"/>
          </a:xfrm>
          <a:prstGeom prst="rect">
            <a:avLst/>
          </a:prstGeom>
        </p:spPr>
      </p:pic>
      <p:sp>
        <p:nvSpPr>
          <p:cNvPr id="4" name="Дата 3"/>
          <p:cNvSpPr>
            <a:spLocks noGrp="1"/>
          </p:cNvSpPr>
          <p:nvPr>
            <p:ph type="dt" sz="half" idx="10"/>
          </p:nvPr>
        </p:nvSpPr>
        <p:spPr/>
        <p:txBody>
          <a:bodyPr/>
          <a:lstStyle/>
          <a:p>
            <a:pPr>
              <a:defRPr/>
            </a:pPr>
            <a:fld id="{192C82EB-A984-4DC9-B0D6-E0EEDE804781}" type="datetime1">
              <a:rPr lang="en-US" altLang="en-US" smtClean="0"/>
              <a:t>11/16/2023</a:t>
            </a:fld>
            <a:endParaRPr lang="en-US" altLang="en-US" sz="1800" dirty="0">
              <a:solidFill>
                <a:schemeClr val="tx1"/>
              </a:solidFill>
            </a:endParaRPr>
          </a:p>
        </p:txBody>
      </p:sp>
      <p:sp>
        <p:nvSpPr>
          <p:cNvPr id="9"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800" b="1" dirty="0">
                <a:solidFill>
                  <a:srgbClr val="FF0000"/>
                </a:solidFill>
                <a:latin typeface="Comic Sans MS" panose="030F0702030302020204" pitchFamily="66" charset="0"/>
                <a:cs typeface="Arial" panose="020B0604020202020204" pitchFamily="34" charset="0"/>
              </a:rPr>
              <a:t>Yoke assembling procedure</a:t>
            </a:r>
            <a:endParaRPr lang="en-US" altLang="zh-CN" sz="2800" b="1"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10" name="Прямоугольник 9"/>
          <p:cNvSpPr/>
          <p:nvPr/>
        </p:nvSpPr>
        <p:spPr>
          <a:xfrm>
            <a:off x="3970651" y="6053307"/>
            <a:ext cx="4527826" cy="338554"/>
          </a:xfrm>
          <a:prstGeom prst="rect">
            <a:avLst/>
          </a:prstGeom>
        </p:spPr>
        <p:txBody>
          <a:bodyPr wrap="square">
            <a:spAutoFit/>
          </a:bodyPr>
          <a:lstStyle/>
          <a:p>
            <a:r>
              <a:rPr lang="en-US" sz="1600" b="1" dirty="0" smtClean="0"/>
              <a:t>Installation of the Upstream door.</a:t>
            </a:r>
            <a:endParaRPr lang="ru-RU" sz="1600" b="1" dirty="0">
              <a:latin typeface="Arial" panose="020B0604020202020204" pitchFamily="34" charset="0"/>
              <a:cs typeface="Arial" panose="020B0604020202020204" pitchFamily="34" charset="0"/>
            </a:endParaRPr>
          </a:p>
        </p:txBody>
      </p:sp>
      <p:sp>
        <p:nvSpPr>
          <p:cNvPr id="15" name="Прямоугольник 14"/>
          <p:cNvSpPr/>
          <p:nvPr/>
        </p:nvSpPr>
        <p:spPr>
          <a:xfrm>
            <a:off x="6051304" y="793255"/>
            <a:ext cx="2540840" cy="400110"/>
          </a:xfrm>
          <a:prstGeom prst="rect">
            <a:avLst/>
          </a:prstGeom>
        </p:spPr>
        <p:txBody>
          <a:bodyPr wrap="square">
            <a:spAutoFit/>
          </a:bodyPr>
          <a:lstStyle/>
          <a:p>
            <a:r>
              <a:rPr lang="en-US" sz="2000" b="1" dirty="0" smtClean="0"/>
              <a:t>Weight octant – 22,8 t</a:t>
            </a:r>
            <a:endParaRPr lang="ru-RU" sz="2000" b="1" dirty="0">
              <a:latin typeface="Arial" panose="020B0604020202020204" pitchFamily="34" charset="0"/>
              <a:cs typeface="Arial" panose="020B0604020202020204" pitchFamily="34" charset="0"/>
            </a:endParaRPr>
          </a:p>
        </p:txBody>
      </p:sp>
      <p:sp>
        <p:nvSpPr>
          <p:cNvPr id="17"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2" name="Номер слайда 1"/>
          <p:cNvSpPr>
            <a:spLocks noGrp="1"/>
          </p:cNvSpPr>
          <p:nvPr>
            <p:ph type="sldNum" sz="quarter" idx="12"/>
          </p:nvPr>
        </p:nvSpPr>
        <p:spPr/>
        <p:txBody>
          <a:bodyPr/>
          <a:lstStyle/>
          <a:p>
            <a:pPr>
              <a:defRPr/>
            </a:pPr>
            <a:fld id="{1A8126DC-8849-4187-B706-7E0203B700CC}" type="slidenum">
              <a:rPr lang="en-US" altLang="en-US" smtClean="0"/>
              <a:pPr>
                <a:defRPr/>
              </a:pPr>
              <a:t>18</a:t>
            </a:fld>
            <a:endParaRPr lang="en-US" altLang="en-US" sz="1800">
              <a:solidFill>
                <a:schemeClr val="tx1"/>
              </a:solidFill>
            </a:endParaRPr>
          </a:p>
        </p:txBody>
      </p:sp>
    </p:spTree>
    <p:extLst>
      <p:ext uri="{BB962C8B-B14F-4D97-AF65-F5344CB8AC3E}">
        <p14:creationId xmlns:p14="http://schemas.microsoft.com/office/powerpoint/2010/main" val="29040124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screen">
            <a:extLst>
              <a:ext uri="{28A0092B-C50C-407E-A947-70E740481C1C}">
                <a14:useLocalDpi xmlns:a14="http://schemas.microsoft.com/office/drawing/2010/main"/>
              </a:ext>
            </a:extLst>
          </a:blip>
          <a:srcRect l="24800" t="9368" r="27163" b="6466"/>
          <a:stretch/>
        </p:blipFill>
        <p:spPr>
          <a:xfrm>
            <a:off x="4464428" y="1790085"/>
            <a:ext cx="4392488" cy="4176465"/>
          </a:xfrm>
          <a:prstGeom prst="rect">
            <a:avLst/>
          </a:prstGeom>
        </p:spPr>
      </p:pic>
      <p:pic>
        <p:nvPicPr>
          <p:cNvPr id="2" name="Рисунок 1"/>
          <p:cNvPicPr>
            <a:picLocks noChangeAspect="1"/>
          </p:cNvPicPr>
          <p:nvPr/>
        </p:nvPicPr>
        <p:blipFill rotWithShape="1">
          <a:blip r:embed="rId3" cstate="screen">
            <a:extLst>
              <a:ext uri="{28A0092B-C50C-407E-A947-70E740481C1C}">
                <a14:useLocalDpi xmlns:a14="http://schemas.microsoft.com/office/drawing/2010/main"/>
              </a:ext>
            </a:extLst>
          </a:blip>
          <a:srcRect l="25587" t="9368" r="26375" b="6466"/>
          <a:stretch/>
        </p:blipFill>
        <p:spPr>
          <a:xfrm>
            <a:off x="107504" y="1400286"/>
            <a:ext cx="4392488" cy="4176465"/>
          </a:xfrm>
          <a:prstGeom prst="rect">
            <a:avLst/>
          </a:prstGeom>
        </p:spPr>
      </p:pic>
      <p:sp>
        <p:nvSpPr>
          <p:cNvPr id="4" name="Дата 3"/>
          <p:cNvSpPr>
            <a:spLocks noGrp="1"/>
          </p:cNvSpPr>
          <p:nvPr>
            <p:ph type="dt" sz="half" idx="10"/>
          </p:nvPr>
        </p:nvSpPr>
        <p:spPr/>
        <p:txBody>
          <a:bodyPr/>
          <a:lstStyle/>
          <a:p>
            <a:pPr>
              <a:defRPr/>
            </a:pPr>
            <a:fld id="{AA78DE01-B2F2-4F17-B14E-53CA175B4AA6}" type="datetime1">
              <a:rPr lang="en-US" altLang="en-US" smtClean="0"/>
              <a:t>11/16/2023</a:t>
            </a:fld>
            <a:endParaRPr lang="en-US" altLang="en-US" sz="1800" dirty="0">
              <a:solidFill>
                <a:schemeClr val="tx1"/>
              </a:solidFill>
            </a:endParaRPr>
          </a:p>
        </p:txBody>
      </p:sp>
      <p:sp>
        <p:nvSpPr>
          <p:cNvPr id="9"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800" b="1" dirty="0">
                <a:solidFill>
                  <a:srgbClr val="FF0000"/>
                </a:solidFill>
                <a:latin typeface="Comic Sans MS" panose="030F0702030302020204" pitchFamily="66" charset="0"/>
                <a:cs typeface="Arial" panose="020B0604020202020204" pitchFamily="34" charset="0"/>
              </a:rPr>
              <a:t>Yoke assembling procedure</a:t>
            </a:r>
            <a:endParaRPr lang="en-US" altLang="zh-CN" sz="2800" b="1"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10" name="Прямоугольник 9"/>
          <p:cNvSpPr/>
          <p:nvPr/>
        </p:nvSpPr>
        <p:spPr>
          <a:xfrm>
            <a:off x="3970651" y="6053307"/>
            <a:ext cx="4527826" cy="338554"/>
          </a:xfrm>
          <a:prstGeom prst="rect">
            <a:avLst/>
          </a:prstGeom>
        </p:spPr>
        <p:txBody>
          <a:bodyPr wrap="square">
            <a:spAutoFit/>
          </a:bodyPr>
          <a:lstStyle/>
          <a:p>
            <a:r>
              <a:rPr lang="en-US" sz="1600" b="1" dirty="0" smtClean="0"/>
              <a:t>Installation of the Downstream door.</a:t>
            </a:r>
            <a:endParaRPr lang="ru-RU" sz="1600" b="1" dirty="0">
              <a:latin typeface="Arial" panose="020B0604020202020204" pitchFamily="34" charset="0"/>
              <a:cs typeface="Arial" panose="020B0604020202020204" pitchFamily="34" charset="0"/>
            </a:endParaRPr>
          </a:p>
        </p:txBody>
      </p:sp>
      <p:sp>
        <p:nvSpPr>
          <p:cNvPr id="15" name="Прямоугольник 14"/>
          <p:cNvSpPr/>
          <p:nvPr/>
        </p:nvSpPr>
        <p:spPr>
          <a:xfrm>
            <a:off x="6051304" y="793255"/>
            <a:ext cx="2540840" cy="400110"/>
          </a:xfrm>
          <a:prstGeom prst="rect">
            <a:avLst/>
          </a:prstGeom>
        </p:spPr>
        <p:txBody>
          <a:bodyPr wrap="square">
            <a:spAutoFit/>
          </a:bodyPr>
          <a:lstStyle/>
          <a:p>
            <a:r>
              <a:rPr lang="en-US" sz="2000" b="1" dirty="0" smtClean="0"/>
              <a:t>Weight octant – 20,9 t</a:t>
            </a:r>
            <a:endParaRPr lang="ru-RU" sz="2000" b="1" dirty="0">
              <a:latin typeface="Arial" panose="020B0604020202020204" pitchFamily="34" charset="0"/>
              <a:cs typeface="Arial" panose="020B0604020202020204" pitchFamily="34" charset="0"/>
            </a:endParaRPr>
          </a:p>
        </p:txBody>
      </p:sp>
      <p:sp>
        <p:nvSpPr>
          <p:cNvPr id="17"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3" name="Номер слайда 2"/>
          <p:cNvSpPr>
            <a:spLocks noGrp="1"/>
          </p:cNvSpPr>
          <p:nvPr>
            <p:ph type="sldNum" sz="quarter" idx="12"/>
          </p:nvPr>
        </p:nvSpPr>
        <p:spPr/>
        <p:txBody>
          <a:bodyPr/>
          <a:lstStyle/>
          <a:p>
            <a:pPr>
              <a:defRPr/>
            </a:pPr>
            <a:fld id="{1A8126DC-8849-4187-B706-7E0203B700CC}" type="slidenum">
              <a:rPr lang="en-US" altLang="en-US" smtClean="0"/>
              <a:pPr>
                <a:defRPr/>
              </a:pPr>
              <a:t>19</a:t>
            </a:fld>
            <a:endParaRPr lang="en-US" altLang="en-US" sz="1800">
              <a:solidFill>
                <a:schemeClr val="tx1"/>
              </a:solidFill>
            </a:endParaRPr>
          </a:p>
        </p:txBody>
      </p:sp>
    </p:spTree>
    <p:extLst>
      <p:ext uri="{BB962C8B-B14F-4D97-AF65-F5344CB8AC3E}">
        <p14:creationId xmlns:p14="http://schemas.microsoft.com/office/powerpoint/2010/main" val="19850956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85787" y="857251"/>
            <a:ext cx="8101013" cy="421277"/>
          </a:xfrm>
        </p:spPr>
        <p:txBody>
          <a:bodyPr>
            <a:normAutofit fontScale="90000"/>
          </a:bodyPr>
          <a:lstStyle/>
          <a:p>
            <a:r>
              <a:rPr lang="en-US" sz="2400" b="1" dirty="0">
                <a:solidFill>
                  <a:srgbClr val="FF0000"/>
                </a:solidFill>
                <a:latin typeface="Comic Sans MS" panose="030F0702030302020204" pitchFamily="66" charset="0"/>
              </a:rPr>
              <a:t>Schedule of assembling of the PANDA solenoid </a:t>
            </a:r>
            <a:endParaRPr lang="ru-RU" sz="2400" b="1" dirty="0">
              <a:solidFill>
                <a:srgbClr val="FF0000"/>
              </a:solidFill>
              <a:latin typeface="Comic Sans MS" panose="030F0702030302020204" pitchFamily="66"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753196223"/>
              </p:ext>
            </p:extLst>
          </p:nvPr>
        </p:nvGraphicFramePr>
        <p:xfrm>
          <a:off x="176349" y="1278527"/>
          <a:ext cx="8788040" cy="4457700"/>
        </p:xfrm>
        <a:graphic>
          <a:graphicData uri="http://schemas.openxmlformats.org/drawingml/2006/table">
            <a:tbl>
              <a:tblPr firstRow="1" bandRow="1">
                <a:tableStyleId>{5C22544A-7EE6-4342-B048-85BDC9FD1C3A}</a:tableStyleId>
              </a:tblPr>
              <a:tblGrid>
                <a:gridCol w="401684">
                  <a:extLst>
                    <a:ext uri="{9D8B030D-6E8A-4147-A177-3AD203B41FA5}">
                      <a16:colId xmlns:a16="http://schemas.microsoft.com/office/drawing/2014/main" xmlns="" val="20000"/>
                    </a:ext>
                  </a:extLst>
                </a:gridCol>
                <a:gridCol w="2891270">
                  <a:extLst>
                    <a:ext uri="{9D8B030D-6E8A-4147-A177-3AD203B41FA5}">
                      <a16:colId xmlns:a16="http://schemas.microsoft.com/office/drawing/2014/main" xmlns="" val="20001"/>
                    </a:ext>
                  </a:extLst>
                </a:gridCol>
                <a:gridCol w="1342898">
                  <a:extLst>
                    <a:ext uri="{9D8B030D-6E8A-4147-A177-3AD203B41FA5}">
                      <a16:colId xmlns:a16="http://schemas.microsoft.com/office/drawing/2014/main" xmlns="" val="20002"/>
                    </a:ext>
                  </a:extLst>
                </a:gridCol>
                <a:gridCol w="1026899">
                  <a:extLst>
                    <a:ext uri="{9D8B030D-6E8A-4147-A177-3AD203B41FA5}">
                      <a16:colId xmlns:a16="http://schemas.microsoft.com/office/drawing/2014/main" xmlns="" val="20003"/>
                    </a:ext>
                  </a:extLst>
                </a:gridCol>
                <a:gridCol w="2333030">
                  <a:extLst>
                    <a:ext uri="{9D8B030D-6E8A-4147-A177-3AD203B41FA5}">
                      <a16:colId xmlns:a16="http://schemas.microsoft.com/office/drawing/2014/main" xmlns="" val="20004"/>
                    </a:ext>
                  </a:extLst>
                </a:gridCol>
                <a:gridCol w="792259">
                  <a:extLst>
                    <a:ext uri="{9D8B030D-6E8A-4147-A177-3AD203B41FA5}">
                      <a16:colId xmlns:a16="http://schemas.microsoft.com/office/drawing/2014/main" xmlns="" val="20005"/>
                    </a:ext>
                  </a:extLst>
                </a:gridCol>
              </a:tblGrid>
              <a:tr h="278130">
                <a:tc>
                  <a:txBody>
                    <a:bodyPr/>
                    <a:lstStyle/>
                    <a:p>
                      <a:pPr algn="ctr"/>
                      <a:r>
                        <a:rPr lang="en-US" sz="1400" dirty="0" smtClean="0"/>
                        <a:t>No.</a:t>
                      </a:r>
                      <a:endParaRPr lang="ru-RU" sz="1400" dirty="0"/>
                    </a:p>
                  </a:txBody>
                  <a:tcPr marL="68580" marR="68580" marT="34290" marB="34290"/>
                </a:tc>
                <a:tc>
                  <a:txBody>
                    <a:bodyPr/>
                    <a:lstStyle/>
                    <a:p>
                      <a:pPr algn="ctr"/>
                      <a:r>
                        <a:rPr lang="en-US" sz="1400" dirty="0" smtClean="0"/>
                        <a:t>Name of work</a:t>
                      </a:r>
                      <a:endParaRPr lang="ru-RU" sz="1400" dirty="0"/>
                    </a:p>
                  </a:txBody>
                  <a:tcPr marL="68580" marR="68580" marT="34290" marB="34290"/>
                </a:tc>
                <a:tc>
                  <a:txBody>
                    <a:bodyPr/>
                    <a:lstStyle/>
                    <a:p>
                      <a:pPr algn="ctr"/>
                      <a:r>
                        <a:rPr lang="en-US" sz="1400" dirty="0" smtClean="0"/>
                        <a:t>Place</a:t>
                      </a:r>
                      <a:endParaRPr lang="ru-RU" sz="1400" dirty="0"/>
                    </a:p>
                  </a:txBody>
                  <a:tcPr marL="68580" marR="68580" marT="34290" marB="34290"/>
                </a:tc>
                <a:tc>
                  <a:txBody>
                    <a:bodyPr/>
                    <a:lstStyle/>
                    <a:p>
                      <a:pPr algn="ctr"/>
                      <a:r>
                        <a:rPr lang="en-US" sz="1400" dirty="0" smtClean="0"/>
                        <a:t>Term</a:t>
                      </a:r>
                      <a:endParaRPr lang="ru-RU" sz="1400" dirty="0"/>
                    </a:p>
                  </a:txBody>
                  <a:tcPr marL="68580" marR="68580" marT="34290" marB="34290"/>
                </a:tc>
                <a:tc>
                  <a:txBody>
                    <a:bodyPr/>
                    <a:lstStyle/>
                    <a:p>
                      <a:pPr algn="ctr"/>
                      <a:r>
                        <a:rPr lang="en-US" sz="1400" dirty="0" smtClean="0"/>
                        <a:t>Participants</a:t>
                      </a:r>
                      <a:endParaRPr lang="ru-RU" sz="1400" dirty="0"/>
                    </a:p>
                  </a:txBody>
                  <a:tcPr marL="68580" marR="68580" marT="34290" marB="34290"/>
                </a:tc>
                <a:tc>
                  <a:txBody>
                    <a:bodyPr/>
                    <a:lstStyle/>
                    <a:p>
                      <a:pPr algn="ctr"/>
                      <a:r>
                        <a:rPr lang="en-US" sz="1400" dirty="0" smtClean="0"/>
                        <a:t>Date</a:t>
                      </a:r>
                      <a:endParaRPr lang="ru-RU" sz="1400" dirty="0"/>
                    </a:p>
                  </a:txBody>
                  <a:tcPr marL="68580" marR="68580" marT="34290" marB="34290"/>
                </a:tc>
                <a:extLst>
                  <a:ext uri="{0D108BD9-81ED-4DB2-BD59-A6C34878D82A}">
                    <a16:rowId xmlns:a16="http://schemas.microsoft.com/office/drawing/2014/main" xmlns="" val="10000"/>
                  </a:ext>
                </a:extLst>
              </a:tr>
              <a:tr h="480060">
                <a:tc>
                  <a:txBody>
                    <a:bodyPr/>
                    <a:lstStyle/>
                    <a:p>
                      <a:pPr algn="ctr"/>
                      <a:r>
                        <a:rPr lang="en-US" sz="1400" dirty="0" smtClean="0"/>
                        <a:t>1</a:t>
                      </a:r>
                      <a:endParaRPr lang="ru-RU" sz="1400" dirty="0"/>
                    </a:p>
                  </a:txBody>
                  <a:tcPr marL="68580" marR="68580" marT="34290" marB="34290"/>
                </a:tc>
                <a:tc>
                  <a:txBody>
                    <a:bodyPr/>
                    <a:lstStyle/>
                    <a:p>
                      <a:r>
                        <a:rPr lang="en-US" sz="1400" dirty="0" smtClean="0"/>
                        <a:t>Yoke and frame assembling</a:t>
                      </a:r>
                      <a:endParaRPr lang="ru-RU" sz="1400" dirty="0"/>
                    </a:p>
                  </a:txBody>
                  <a:tcPr marL="68580" marR="68580" marT="34290" marB="34290"/>
                </a:tc>
                <a:tc>
                  <a:txBody>
                    <a:bodyPr/>
                    <a:lstStyle/>
                    <a:p>
                      <a:r>
                        <a:rPr lang="en-US" sz="1400" dirty="0" smtClean="0"/>
                        <a:t>Assembling area</a:t>
                      </a:r>
                      <a:endParaRPr lang="ru-RU" sz="1400" dirty="0"/>
                    </a:p>
                  </a:txBody>
                  <a:tcPr marL="68580" marR="68580" marT="34290" marB="34290"/>
                </a:tc>
                <a:tc>
                  <a:txBody>
                    <a:bodyPr/>
                    <a:lstStyle/>
                    <a:p>
                      <a:pPr algn="ctr"/>
                      <a:r>
                        <a:rPr lang="en-US" sz="1400" dirty="0" smtClean="0"/>
                        <a:t>6 weeks</a:t>
                      </a:r>
                      <a:endParaRPr lang="ru-RU" sz="1400" dirty="0"/>
                    </a:p>
                  </a:txBody>
                  <a:tcPr marL="68580" marR="68580" marT="34290" marB="34290"/>
                </a:tc>
                <a:tc>
                  <a:txBody>
                    <a:bodyPr/>
                    <a:lstStyle/>
                    <a:p>
                      <a:r>
                        <a:rPr lang="en-US" sz="1400" dirty="0" smtClean="0"/>
                        <a:t>Assembling team, 4+1</a:t>
                      </a:r>
                    </a:p>
                    <a:p>
                      <a:r>
                        <a:rPr lang="en-US" sz="1400" dirty="0" smtClean="0"/>
                        <a:t>Survey team, 2</a:t>
                      </a:r>
                      <a:endParaRPr lang="ru-RU" sz="1400" dirty="0"/>
                    </a:p>
                  </a:txBody>
                  <a:tcPr marL="68580" marR="68580" marT="34290" marB="34290"/>
                </a:tc>
                <a:tc>
                  <a:txBody>
                    <a:bodyPr/>
                    <a:lstStyle/>
                    <a:p>
                      <a:pPr algn="ctr"/>
                      <a:r>
                        <a:rPr lang="en-US" sz="1400" dirty="0" smtClean="0"/>
                        <a:t>02</a:t>
                      </a:r>
                    </a:p>
                    <a:p>
                      <a:pPr algn="ctr"/>
                      <a:r>
                        <a:rPr lang="en-US" sz="1400" dirty="0" smtClean="0"/>
                        <a:t>2022</a:t>
                      </a:r>
                      <a:endParaRPr lang="ru-RU" sz="1400" dirty="0"/>
                    </a:p>
                  </a:txBody>
                  <a:tcPr marL="68580" marR="68580" marT="34290" marB="34290"/>
                </a:tc>
                <a:extLst>
                  <a:ext uri="{0D108BD9-81ED-4DB2-BD59-A6C34878D82A}">
                    <a16:rowId xmlns:a16="http://schemas.microsoft.com/office/drawing/2014/main" xmlns="" val="10001"/>
                  </a:ext>
                </a:extLst>
              </a:tr>
              <a:tr h="685800">
                <a:tc>
                  <a:txBody>
                    <a:bodyPr/>
                    <a:lstStyle/>
                    <a:p>
                      <a:pPr algn="ctr"/>
                      <a:r>
                        <a:rPr lang="en-US" sz="1400" dirty="0" smtClean="0"/>
                        <a:t>2</a:t>
                      </a:r>
                      <a:endParaRPr lang="ru-RU" sz="1400" dirty="0"/>
                    </a:p>
                  </a:txBody>
                  <a:tcPr marL="68580" marR="68580" marT="34290" marB="34290"/>
                </a:tc>
                <a:tc>
                  <a:txBody>
                    <a:bodyPr/>
                    <a:lstStyle/>
                    <a:p>
                      <a:r>
                        <a:rPr lang="en-US" sz="1400" dirty="0" smtClean="0"/>
                        <a:t>Installation of the cryostat with cold mass</a:t>
                      </a:r>
                      <a:r>
                        <a:rPr lang="en-US" sz="1400" baseline="0" dirty="0" smtClean="0"/>
                        <a:t> into yoke and control Dewar</a:t>
                      </a:r>
                      <a:endParaRPr lang="ru-RU" sz="1400" dirty="0"/>
                    </a:p>
                  </a:txBody>
                  <a:tcPr marL="68580" marR="68580" marT="34290" marB="34290"/>
                </a:tc>
                <a:tc>
                  <a:txBody>
                    <a:bodyPr/>
                    <a:lstStyle/>
                    <a:p>
                      <a:r>
                        <a:rPr lang="en-US" sz="1400" dirty="0" smtClean="0"/>
                        <a:t>Assembling area</a:t>
                      </a:r>
                      <a:endParaRPr lang="ru-RU" sz="1400" dirty="0"/>
                    </a:p>
                  </a:txBody>
                  <a:tcPr marL="68580" marR="68580" marT="34290" marB="34290"/>
                </a:tc>
                <a:tc>
                  <a:txBody>
                    <a:bodyPr/>
                    <a:lstStyle/>
                    <a:p>
                      <a:pPr algn="ctr"/>
                      <a:r>
                        <a:rPr lang="en-US" sz="1400" dirty="0" smtClean="0"/>
                        <a:t>8 weeks</a:t>
                      </a:r>
                      <a:endParaRPr lang="ru-RU" sz="1400" dirty="0"/>
                    </a:p>
                  </a:txBody>
                  <a:tcPr marL="68580" marR="68580" marT="34290" marB="34290"/>
                </a:tc>
                <a:tc>
                  <a:txBody>
                    <a:bodyPr/>
                    <a:lstStyle/>
                    <a:p>
                      <a:r>
                        <a:rPr lang="en-US" sz="1400" dirty="0" smtClean="0"/>
                        <a:t>Assembling team, 4+1</a:t>
                      </a:r>
                    </a:p>
                    <a:p>
                      <a:r>
                        <a:rPr lang="en-US" sz="1400" dirty="0" smtClean="0"/>
                        <a:t>Survey team, 2</a:t>
                      </a:r>
                      <a:endParaRPr lang="ru-RU" sz="1400" dirty="0" smtClean="0"/>
                    </a:p>
                    <a:p>
                      <a:r>
                        <a:rPr lang="en-US" sz="1400" dirty="0" smtClean="0"/>
                        <a:t>X-ray control,</a:t>
                      </a:r>
                      <a:r>
                        <a:rPr lang="en-US" sz="1400" baseline="0" dirty="0" smtClean="0"/>
                        <a:t> 2</a:t>
                      </a:r>
                      <a:r>
                        <a:rPr lang="en-US" sz="1400" dirty="0" smtClean="0"/>
                        <a:t>/TUEV expert</a:t>
                      </a:r>
                      <a:endParaRPr lang="ru-RU" sz="1400" dirty="0"/>
                    </a:p>
                  </a:txBody>
                  <a:tcPr marL="68580" marR="68580" marT="34290" marB="34290"/>
                </a:tc>
                <a:tc>
                  <a:txBody>
                    <a:bodyPr/>
                    <a:lstStyle/>
                    <a:p>
                      <a:pPr algn="ctr"/>
                      <a:r>
                        <a:rPr lang="en-US" sz="1400" dirty="0" smtClean="0"/>
                        <a:t>03 - 04</a:t>
                      </a:r>
                    </a:p>
                    <a:p>
                      <a:pPr algn="ctr"/>
                      <a:r>
                        <a:rPr lang="en-US" sz="1400" dirty="0" smtClean="0"/>
                        <a:t>2022</a:t>
                      </a:r>
                      <a:endParaRPr lang="ru-RU" sz="1400" dirty="0"/>
                    </a:p>
                  </a:txBody>
                  <a:tcPr marL="68580" marR="68580" marT="34290" marB="34290"/>
                </a:tc>
                <a:extLst>
                  <a:ext uri="{0D108BD9-81ED-4DB2-BD59-A6C34878D82A}">
                    <a16:rowId xmlns:a16="http://schemas.microsoft.com/office/drawing/2014/main" xmlns="" val="10002"/>
                  </a:ext>
                </a:extLst>
              </a:tr>
              <a:tr h="480060">
                <a:tc>
                  <a:txBody>
                    <a:bodyPr/>
                    <a:lstStyle/>
                    <a:p>
                      <a:pPr algn="ctr"/>
                      <a:r>
                        <a:rPr lang="en-US" sz="1400" dirty="0" smtClean="0"/>
                        <a:t>3</a:t>
                      </a:r>
                      <a:endParaRPr lang="ru-RU" sz="1400" dirty="0"/>
                    </a:p>
                  </a:txBody>
                  <a:tcPr marL="68580" marR="68580" marT="34290" marB="34290"/>
                </a:tc>
                <a:tc>
                  <a:txBody>
                    <a:bodyPr/>
                    <a:lstStyle/>
                    <a:p>
                      <a:r>
                        <a:rPr lang="en-US" sz="1400" dirty="0" smtClean="0"/>
                        <a:t>Power supply and extraction energy system</a:t>
                      </a:r>
                      <a:endParaRPr lang="ru-RU"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Assembling area</a:t>
                      </a:r>
                      <a:endParaRPr lang="ru-RU" sz="1400" dirty="0"/>
                    </a:p>
                  </a:txBody>
                  <a:tcPr marL="68580" marR="68580" marT="34290" marB="34290"/>
                </a:tc>
                <a:tc>
                  <a:txBody>
                    <a:bodyPr/>
                    <a:lstStyle/>
                    <a:p>
                      <a:pPr algn="ctr"/>
                      <a:r>
                        <a:rPr lang="en-US" sz="1400" dirty="0" smtClean="0"/>
                        <a:t>4 weeks</a:t>
                      </a:r>
                      <a:endParaRPr lang="ru-RU" sz="1400" dirty="0"/>
                    </a:p>
                  </a:txBody>
                  <a:tcPr marL="68580" marR="68580" marT="34290" marB="34290"/>
                </a:tc>
                <a:tc>
                  <a:txBody>
                    <a:bodyPr/>
                    <a:lstStyle/>
                    <a:p>
                      <a:r>
                        <a:rPr lang="en-US" sz="1400" dirty="0" smtClean="0"/>
                        <a:t>Assembling team, 2+1</a:t>
                      </a:r>
                      <a:endParaRPr lang="ru-RU" sz="1400" dirty="0"/>
                    </a:p>
                  </a:txBody>
                  <a:tcPr marL="68580" marR="68580" marT="34290" marB="34290"/>
                </a:tc>
                <a:tc>
                  <a:txBody>
                    <a:bodyPr/>
                    <a:lstStyle/>
                    <a:p>
                      <a:pPr algn="ctr"/>
                      <a:r>
                        <a:rPr lang="en-US" sz="1400" dirty="0" smtClean="0"/>
                        <a:t>10</a:t>
                      </a:r>
                    </a:p>
                    <a:p>
                      <a:pPr algn="ctr"/>
                      <a:r>
                        <a:rPr lang="en-US" sz="1400" dirty="0" smtClean="0"/>
                        <a:t>2022</a:t>
                      </a:r>
                      <a:endParaRPr lang="ru-RU" sz="1400" dirty="0"/>
                    </a:p>
                  </a:txBody>
                  <a:tcPr marL="68580" marR="68580" marT="34290" marB="34290"/>
                </a:tc>
                <a:extLst>
                  <a:ext uri="{0D108BD9-81ED-4DB2-BD59-A6C34878D82A}">
                    <a16:rowId xmlns:a16="http://schemas.microsoft.com/office/drawing/2014/main" xmlns="" val="10003"/>
                  </a:ext>
                </a:extLst>
              </a:tr>
              <a:tr h="480060">
                <a:tc>
                  <a:txBody>
                    <a:bodyPr/>
                    <a:lstStyle/>
                    <a:p>
                      <a:pPr algn="ctr"/>
                      <a:r>
                        <a:rPr lang="en-US" sz="1400" dirty="0" smtClean="0"/>
                        <a:t>4</a:t>
                      </a:r>
                      <a:endParaRPr lang="ru-RU" sz="1400" dirty="0"/>
                    </a:p>
                  </a:txBody>
                  <a:tcPr marL="68580" marR="68580" marT="34290" marB="34290"/>
                </a:tc>
                <a:tc>
                  <a:txBody>
                    <a:bodyPr/>
                    <a:lstStyle/>
                    <a:p>
                      <a:r>
                        <a:rPr lang="en-US" sz="1400" dirty="0" smtClean="0"/>
                        <a:t>Moving the solenoid to beam position</a:t>
                      </a:r>
                      <a:endParaRPr lang="ru-RU"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Assembling and beam area</a:t>
                      </a:r>
                      <a:endParaRPr lang="ru-RU" sz="1400" dirty="0"/>
                    </a:p>
                  </a:txBody>
                  <a:tcPr marL="68580" marR="68580" marT="34290" marB="34290"/>
                </a:tc>
                <a:tc>
                  <a:txBody>
                    <a:bodyPr/>
                    <a:lstStyle/>
                    <a:p>
                      <a:pPr algn="ctr"/>
                      <a:r>
                        <a:rPr lang="en-US" sz="1400" dirty="0" smtClean="0"/>
                        <a:t>2 weeks</a:t>
                      </a:r>
                      <a:endParaRPr lang="ru-RU" sz="1400" dirty="0"/>
                    </a:p>
                  </a:txBody>
                  <a:tcPr marL="68580" marR="68580" marT="34290" marB="34290"/>
                </a:tc>
                <a:tc>
                  <a:txBody>
                    <a:bodyPr/>
                    <a:lstStyle/>
                    <a:p>
                      <a:r>
                        <a:rPr lang="en-US" sz="1400" dirty="0" smtClean="0"/>
                        <a:t>Assembling team, 2+1</a:t>
                      </a:r>
                    </a:p>
                    <a:p>
                      <a:r>
                        <a:rPr lang="en-US" sz="1400" dirty="0" smtClean="0"/>
                        <a:t>Survey team, 2</a:t>
                      </a:r>
                      <a:endParaRPr lang="ru-RU" sz="1400" dirty="0" smtClean="0"/>
                    </a:p>
                  </a:txBody>
                  <a:tcPr marL="68580" marR="68580" marT="34290" marB="34290"/>
                </a:tc>
                <a:tc>
                  <a:txBody>
                    <a:bodyPr/>
                    <a:lstStyle/>
                    <a:p>
                      <a:pPr algn="ctr"/>
                      <a:r>
                        <a:rPr lang="en-US" sz="1400" dirty="0" smtClean="0"/>
                        <a:t>1</a:t>
                      </a:r>
                    </a:p>
                    <a:p>
                      <a:pPr algn="ctr"/>
                      <a:r>
                        <a:rPr lang="en-US" sz="1400" dirty="0" smtClean="0"/>
                        <a:t>2023</a:t>
                      </a:r>
                      <a:endParaRPr lang="ru-RU" sz="1400" dirty="0"/>
                    </a:p>
                  </a:txBody>
                  <a:tcPr marL="68580" marR="68580" marT="34290" marB="34290"/>
                </a:tc>
                <a:extLst>
                  <a:ext uri="{0D108BD9-81ED-4DB2-BD59-A6C34878D82A}">
                    <a16:rowId xmlns:a16="http://schemas.microsoft.com/office/drawing/2014/main" xmlns="" val="10004"/>
                  </a:ext>
                </a:extLst>
              </a:tr>
              <a:tr h="480060">
                <a:tc>
                  <a:txBody>
                    <a:bodyPr/>
                    <a:lstStyle/>
                    <a:p>
                      <a:pPr algn="ctr"/>
                      <a:r>
                        <a:rPr lang="en-US" sz="1400" dirty="0" smtClean="0"/>
                        <a:t>5</a:t>
                      </a:r>
                      <a:endParaRPr lang="ru-RU" sz="1400" dirty="0"/>
                    </a:p>
                  </a:txBody>
                  <a:tcPr marL="68580" marR="68580" marT="34290" marB="34290"/>
                </a:tc>
                <a:tc>
                  <a:txBody>
                    <a:bodyPr/>
                    <a:lstStyle/>
                    <a:p>
                      <a:r>
                        <a:rPr lang="en-US" sz="1400" dirty="0" smtClean="0"/>
                        <a:t>Installation of  a cable channel</a:t>
                      </a:r>
                      <a:endParaRPr lang="ru-RU"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Beam area</a:t>
                      </a:r>
                      <a:endParaRPr lang="ru-RU" sz="1400" dirty="0"/>
                    </a:p>
                  </a:txBody>
                  <a:tcPr marL="68580" marR="68580" marT="34290" marB="34290"/>
                </a:tc>
                <a:tc>
                  <a:txBody>
                    <a:bodyPr/>
                    <a:lstStyle/>
                    <a:p>
                      <a:pPr algn="ctr"/>
                      <a:r>
                        <a:rPr lang="en-US" sz="1400" dirty="0" smtClean="0"/>
                        <a:t>3 weeks</a:t>
                      </a:r>
                      <a:endParaRPr lang="ru-RU"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Assembling team, 2+1</a:t>
                      </a:r>
                      <a:endParaRPr lang="ru-RU" sz="1400" dirty="0" smtClean="0"/>
                    </a:p>
                  </a:txBody>
                  <a:tcPr marL="68580" marR="68580" marT="34290" marB="34290"/>
                </a:tc>
                <a:tc>
                  <a:txBody>
                    <a:bodyPr/>
                    <a:lstStyle/>
                    <a:p>
                      <a:pPr algn="ctr"/>
                      <a:r>
                        <a:rPr lang="en-US" sz="1400" dirty="0" smtClean="0"/>
                        <a:t>2-3</a:t>
                      </a:r>
                    </a:p>
                    <a:p>
                      <a:pPr algn="ctr"/>
                      <a:r>
                        <a:rPr lang="en-US" sz="1400" dirty="0" smtClean="0"/>
                        <a:t>2023</a:t>
                      </a:r>
                      <a:endParaRPr lang="ru-RU" sz="1400" dirty="0"/>
                    </a:p>
                  </a:txBody>
                  <a:tcPr marL="68580" marR="68580" marT="34290" marB="34290"/>
                </a:tc>
                <a:extLst>
                  <a:ext uri="{0D108BD9-81ED-4DB2-BD59-A6C34878D82A}">
                    <a16:rowId xmlns:a16="http://schemas.microsoft.com/office/drawing/2014/main" xmlns="" val="10005"/>
                  </a:ext>
                </a:extLst>
              </a:tr>
              <a:tr h="480060">
                <a:tc>
                  <a:txBody>
                    <a:bodyPr/>
                    <a:lstStyle/>
                    <a:p>
                      <a:pPr algn="ctr"/>
                      <a:r>
                        <a:rPr lang="en-US" sz="1400" dirty="0" smtClean="0"/>
                        <a:t>6</a:t>
                      </a:r>
                      <a:endParaRPr lang="ru-RU" sz="1400" dirty="0"/>
                    </a:p>
                  </a:txBody>
                  <a:tcPr marL="68580" marR="68580" marT="34290" marB="34290"/>
                </a:tc>
                <a:tc>
                  <a:txBody>
                    <a:bodyPr/>
                    <a:lstStyle/>
                    <a:p>
                      <a:r>
                        <a:rPr lang="en-US" sz="1400" dirty="0" smtClean="0"/>
                        <a:t>Connection of the cryogenic system helium plant with solenoid</a:t>
                      </a:r>
                      <a:endParaRPr lang="ru-RU"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Beam area</a:t>
                      </a:r>
                      <a:endParaRPr lang="ru-RU" sz="1400" dirty="0"/>
                    </a:p>
                  </a:txBody>
                  <a:tcPr marL="68580" marR="68580" marT="34290" marB="34290"/>
                </a:tc>
                <a:tc>
                  <a:txBody>
                    <a:bodyPr/>
                    <a:lstStyle/>
                    <a:p>
                      <a:pPr algn="ctr"/>
                      <a:r>
                        <a:rPr lang="en-US" sz="1400" dirty="0" smtClean="0"/>
                        <a:t>4 weeks</a:t>
                      </a:r>
                      <a:endParaRPr lang="ru-RU" sz="1400" dirty="0"/>
                    </a:p>
                  </a:txBody>
                  <a:tcPr marL="68580" marR="68580" marT="34290" marB="34290"/>
                </a:tc>
                <a:tc>
                  <a:txBody>
                    <a:bodyPr/>
                    <a:lstStyle/>
                    <a:p>
                      <a:r>
                        <a:rPr lang="en-US" sz="1400" dirty="0" smtClean="0"/>
                        <a:t>Assembling team, 4+1</a:t>
                      </a:r>
                    </a:p>
                    <a:p>
                      <a:r>
                        <a:rPr lang="en-US" sz="1400" dirty="0" smtClean="0"/>
                        <a:t>X-ray control,</a:t>
                      </a:r>
                      <a:r>
                        <a:rPr lang="en-US" sz="1400" baseline="0" dirty="0" smtClean="0"/>
                        <a:t> 2</a:t>
                      </a:r>
                      <a:r>
                        <a:rPr lang="en-US" sz="1400" dirty="0" smtClean="0"/>
                        <a:t>/TUEV expert</a:t>
                      </a:r>
                      <a:endParaRPr lang="ru-RU" sz="1400" dirty="0" smtClean="0"/>
                    </a:p>
                  </a:txBody>
                  <a:tcPr marL="68580" marR="68580" marT="34290" marB="34290"/>
                </a:tc>
                <a:tc>
                  <a:txBody>
                    <a:bodyPr/>
                    <a:lstStyle/>
                    <a:p>
                      <a:pPr algn="ctr"/>
                      <a:r>
                        <a:rPr lang="en-US" sz="1400" dirty="0" smtClean="0"/>
                        <a:t>2-3</a:t>
                      </a:r>
                    </a:p>
                    <a:p>
                      <a:pPr algn="ctr"/>
                      <a:r>
                        <a:rPr lang="en-US" sz="1400" dirty="0" smtClean="0"/>
                        <a:t>2023</a:t>
                      </a:r>
                      <a:endParaRPr lang="ru-RU" sz="1400" dirty="0"/>
                    </a:p>
                  </a:txBody>
                  <a:tcPr marL="68580" marR="68580" marT="34290" marB="34290"/>
                </a:tc>
                <a:extLst>
                  <a:ext uri="{0D108BD9-81ED-4DB2-BD59-A6C34878D82A}">
                    <a16:rowId xmlns:a16="http://schemas.microsoft.com/office/drawing/2014/main" xmlns="" val="10006"/>
                  </a:ext>
                </a:extLst>
              </a:tr>
              <a:tr h="480060">
                <a:tc>
                  <a:txBody>
                    <a:bodyPr/>
                    <a:lstStyle/>
                    <a:p>
                      <a:pPr algn="ctr"/>
                      <a:r>
                        <a:rPr lang="en-US" sz="1400" dirty="0" smtClean="0"/>
                        <a:t>7</a:t>
                      </a:r>
                      <a:endParaRPr lang="ru-RU" sz="1400" dirty="0"/>
                    </a:p>
                  </a:txBody>
                  <a:tcPr marL="68580" marR="68580" marT="34290" marB="34290"/>
                </a:tc>
                <a:tc>
                  <a:txBody>
                    <a:bodyPr/>
                    <a:lstStyle/>
                    <a:p>
                      <a:r>
                        <a:rPr lang="en-US" sz="1400" dirty="0" smtClean="0"/>
                        <a:t>SAT PANDA solenoid including magnetic field measurements</a:t>
                      </a:r>
                      <a:endParaRPr lang="ru-RU" sz="1400" dirty="0"/>
                    </a:p>
                  </a:txBody>
                  <a:tcPr marL="68580" marR="68580" marT="34290" marB="34290"/>
                </a:tc>
                <a:tc>
                  <a:txBody>
                    <a:bodyPr/>
                    <a:lstStyle/>
                    <a:p>
                      <a:pPr rtl="0" eaLnBrk="1" fontAlgn="auto" latinLnBrk="0" hangingPunct="1"/>
                      <a:r>
                        <a:rPr lang="en-US" sz="1400" kern="1200" dirty="0" smtClean="0">
                          <a:solidFill>
                            <a:schemeClr val="dk1"/>
                          </a:solidFill>
                          <a:effectLst/>
                          <a:latin typeface="+mn-lt"/>
                          <a:ea typeface="+mn-ea"/>
                          <a:cs typeface="+mn-cs"/>
                        </a:rPr>
                        <a:t>Beam area</a:t>
                      </a:r>
                      <a:endParaRPr lang="ru-RU" sz="1400" dirty="0">
                        <a:effectLst/>
                      </a:endParaRPr>
                    </a:p>
                  </a:txBody>
                  <a:tcPr marL="68580" marR="68580" marT="34290" marB="34290"/>
                </a:tc>
                <a:tc>
                  <a:txBody>
                    <a:bodyPr/>
                    <a:lstStyle/>
                    <a:p>
                      <a:pPr algn="ctr"/>
                      <a:r>
                        <a:rPr lang="en-US" sz="1400" dirty="0" smtClean="0"/>
                        <a:t>8 weeks</a:t>
                      </a:r>
                      <a:endParaRPr lang="ru-RU" sz="1400" dirty="0"/>
                    </a:p>
                  </a:txBody>
                  <a:tcPr marL="68580" marR="68580" marT="34290" marB="34290"/>
                </a:tc>
                <a:tc>
                  <a:txBody>
                    <a:bodyPr/>
                    <a:lstStyle/>
                    <a:p>
                      <a:r>
                        <a:rPr lang="en-US" sz="1400" dirty="0" smtClean="0"/>
                        <a:t>Commissioning team, 2+2</a:t>
                      </a:r>
                      <a:endParaRPr lang="ru-RU" sz="1400" dirty="0"/>
                    </a:p>
                  </a:txBody>
                  <a:tcPr marL="68580" marR="68580" marT="34290" marB="34290"/>
                </a:tc>
                <a:tc>
                  <a:txBody>
                    <a:bodyPr/>
                    <a:lstStyle/>
                    <a:p>
                      <a:pPr algn="ctr"/>
                      <a:r>
                        <a:rPr lang="en-US" sz="1400" dirty="0" smtClean="0"/>
                        <a:t>3-5</a:t>
                      </a:r>
                    </a:p>
                    <a:p>
                      <a:pPr algn="ctr"/>
                      <a:r>
                        <a:rPr lang="en-US" sz="1400" dirty="0" smtClean="0"/>
                        <a:t>2023</a:t>
                      </a:r>
                      <a:endParaRPr lang="ru-RU" sz="1400" dirty="0"/>
                    </a:p>
                  </a:txBody>
                  <a:tcPr marL="68580" marR="68580" marT="34290" marB="34290"/>
                </a:tc>
                <a:extLst>
                  <a:ext uri="{0D108BD9-81ED-4DB2-BD59-A6C34878D82A}">
                    <a16:rowId xmlns:a16="http://schemas.microsoft.com/office/drawing/2014/main" xmlns="" val="10007"/>
                  </a:ext>
                </a:extLst>
              </a:tr>
              <a:tr h="480060">
                <a:tc>
                  <a:txBody>
                    <a:bodyPr/>
                    <a:lstStyle/>
                    <a:p>
                      <a:pPr algn="ctr"/>
                      <a:r>
                        <a:rPr lang="en-US" sz="1400" dirty="0" smtClean="0"/>
                        <a:t>8</a:t>
                      </a:r>
                      <a:endParaRPr lang="ru-RU" sz="1400" dirty="0"/>
                    </a:p>
                  </a:txBody>
                  <a:tcPr marL="68580" marR="68580" marT="34290" marB="34290"/>
                </a:tc>
                <a:tc>
                  <a:txBody>
                    <a:bodyPr/>
                    <a:lstStyle/>
                    <a:p>
                      <a:r>
                        <a:rPr lang="en-US" sz="1400" dirty="0" smtClean="0"/>
                        <a:t>Moving the solenoid to assembling area</a:t>
                      </a:r>
                      <a:endParaRPr lang="ru-RU" sz="14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Assembling and beam area</a:t>
                      </a:r>
                      <a:endParaRPr lang="ru-RU" sz="1400" dirty="0" smtClean="0"/>
                    </a:p>
                  </a:txBody>
                  <a:tcPr marL="68580" marR="68580" marT="34290" marB="34290"/>
                </a:tc>
                <a:tc>
                  <a:txBody>
                    <a:bodyPr/>
                    <a:lstStyle/>
                    <a:p>
                      <a:pPr algn="ctr"/>
                      <a:r>
                        <a:rPr lang="en-US" sz="1400" dirty="0" smtClean="0"/>
                        <a:t>2 weeks</a:t>
                      </a:r>
                      <a:endParaRPr lang="ru-RU" sz="1400" dirty="0"/>
                    </a:p>
                  </a:txBody>
                  <a:tcPr marL="68580" marR="68580" marT="34290" marB="34290"/>
                </a:tc>
                <a:tc>
                  <a:txBody>
                    <a:bodyPr/>
                    <a:lstStyle/>
                    <a:p>
                      <a:r>
                        <a:rPr lang="en-US" sz="1400" dirty="0" smtClean="0"/>
                        <a:t>2+1</a:t>
                      </a:r>
                      <a:endParaRPr lang="ru-RU" sz="1400" dirty="0"/>
                    </a:p>
                  </a:txBody>
                  <a:tcPr marL="68580" marR="68580" marT="34290" marB="34290"/>
                </a:tc>
                <a:tc>
                  <a:txBody>
                    <a:bodyPr/>
                    <a:lstStyle/>
                    <a:p>
                      <a:pPr algn="ctr"/>
                      <a:r>
                        <a:rPr lang="en-US" sz="1400" dirty="0" smtClean="0"/>
                        <a:t>5</a:t>
                      </a:r>
                    </a:p>
                    <a:p>
                      <a:pPr algn="ctr"/>
                      <a:r>
                        <a:rPr lang="en-US" sz="1400" dirty="0" smtClean="0"/>
                        <a:t>2023</a:t>
                      </a:r>
                      <a:endParaRPr lang="ru-RU" sz="1400" dirty="0"/>
                    </a:p>
                  </a:txBody>
                  <a:tcPr marL="68580" marR="68580" marT="34290" marB="34290"/>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749052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pPr>
              <a:defRPr/>
            </a:pPr>
            <a:fld id="{2979878E-DBD1-45D9-9EF6-511A51E7A1BF}" type="datetime1">
              <a:rPr lang="en-US" altLang="en-US" smtClean="0"/>
              <a:t>11/16/2023</a:t>
            </a:fld>
            <a:endParaRPr lang="en-US" altLang="en-US" sz="1800" dirty="0">
              <a:solidFill>
                <a:schemeClr val="tx1"/>
              </a:solidFill>
            </a:endParaRPr>
          </a:p>
        </p:txBody>
      </p:sp>
      <p:sp>
        <p:nvSpPr>
          <p:cNvPr id="9"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800" b="1" dirty="0">
                <a:solidFill>
                  <a:srgbClr val="FF0000"/>
                </a:solidFill>
                <a:latin typeface="Comic Sans MS" panose="030F0702030302020204" pitchFamily="66" charset="0"/>
                <a:cs typeface="Arial" panose="020B0604020202020204" pitchFamily="34" charset="0"/>
              </a:rPr>
              <a:t>Yoke assembling procedure</a:t>
            </a:r>
            <a:endParaRPr lang="en-US" altLang="zh-CN" sz="2800" b="1"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10" name="Прямоугольник 9"/>
          <p:cNvSpPr/>
          <p:nvPr/>
        </p:nvSpPr>
        <p:spPr>
          <a:xfrm>
            <a:off x="3970651" y="6053307"/>
            <a:ext cx="4527826" cy="338554"/>
          </a:xfrm>
          <a:prstGeom prst="rect">
            <a:avLst/>
          </a:prstGeom>
        </p:spPr>
        <p:txBody>
          <a:bodyPr wrap="square">
            <a:spAutoFit/>
          </a:bodyPr>
          <a:lstStyle/>
          <a:p>
            <a:r>
              <a:rPr lang="en-US" sz="1600" b="1" dirty="0" smtClean="0"/>
              <a:t>Top view.</a:t>
            </a:r>
            <a:endParaRPr lang="ru-RU" sz="1600" b="1" dirty="0">
              <a:latin typeface="Arial" panose="020B0604020202020204" pitchFamily="34" charset="0"/>
              <a:cs typeface="Arial" panose="020B0604020202020204" pitchFamily="34" charset="0"/>
            </a:endParaRPr>
          </a:p>
        </p:txBody>
      </p:sp>
      <p:sp>
        <p:nvSpPr>
          <p:cNvPr id="17"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27584" y="931118"/>
            <a:ext cx="4968552" cy="5065975"/>
          </a:xfrm>
          <a:prstGeom prst="rect">
            <a:avLst/>
          </a:prstGeom>
        </p:spPr>
      </p:pic>
      <p:sp>
        <p:nvSpPr>
          <p:cNvPr id="2" name="Номер слайда 1"/>
          <p:cNvSpPr>
            <a:spLocks noGrp="1"/>
          </p:cNvSpPr>
          <p:nvPr>
            <p:ph type="sldNum" sz="quarter" idx="12"/>
          </p:nvPr>
        </p:nvSpPr>
        <p:spPr/>
        <p:txBody>
          <a:bodyPr/>
          <a:lstStyle/>
          <a:p>
            <a:pPr>
              <a:defRPr/>
            </a:pPr>
            <a:fld id="{1A8126DC-8849-4187-B706-7E0203B700CC}" type="slidenum">
              <a:rPr lang="en-US" altLang="en-US" smtClean="0"/>
              <a:pPr>
                <a:defRPr/>
              </a:pPr>
              <a:t>20</a:t>
            </a:fld>
            <a:endParaRPr lang="en-US" altLang="en-US" sz="1800">
              <a:solidFill>
                <a:schemeClr val="tx1"/>
              </a:solidFill>
            </a:endParaRPr>
          </a:p>
        </p:txBody>
      </p:sp>
    </p:spTree>
    <p:extLst>
      <p:ext uri="{BB962C8B-B14F-4D97-AF65-F5344CB8AC3E}">
        <p14:creationId xmlns:p14="http://schemas.microsoft.com/office/powerpoint/2010/main" val="377153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29526" t="8625" r="29525" b="11478"/>
          <a:stretch/>
        </p:blipFill>
        <p:spPr>
          <a:xfrm>
            <a:off x="1979711" y="836712"/>
            <a:ext cx="4814249" cy="5184576"/>
          </a:xfrm>
          <a:prstGeom prst="rect">
            <a:avLst/>
          </a:prstGeom>
        </p:spPr>
      </p:pic>
      <p:sp>
        <p:nvSpPr>
          <p:cNvPr id="4" name="Дата 3"/>
          <p:cNvSpPr>
            <a:spLocks noGrp="1"/>
          </p:cNvSpPr>
          <p:nvPr>
            <p:ph type="dt" sz="half" idx="10"/>
          </p:nvPr>
        </p:nvSpPr>
        <p:spPr/>
        <p:txBody>
          <a:bodyPr/>
          <a:lstStyle/>
          <a:p>
            <a:pPr>
              <a:defRPr/>
            </a:pPr>
            <a:fld id="{1B1091E5-E768-47A7-B6E1-A8D6D650537D}" type="datetime1">
              <a:rPr lang="en-US" altLang="en-US" smtClean="0"/>
              <a:t>11/16/2023</a:t>
            </a:fld>
            <a:endParaRPr lang="en-US" altLang="en-US" sz="1800">
              <a:solidFill>
                <a:schemeClr val="tx1"/>
              </a:solidFill>
            </a:endParaRPr>
          </a:p>
        </p:txBody>
      </p:sp>
      <p:sp>
        <p:nvSpPr>
          <p:cNvPr id="7"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9" name="Прямоугольник 8"/>
          <p:cNvSpPr/>
          <p:nvPr/>
        </p:nvSpPr>
        <p:spPr>
          <a:xfrm>
            <a:off x="3970651" y="6053307"/>
            <a:ext cx="4527826" cy="338554"/>
          </a:xfrm>
          <a:prstGeom prst="rect">
            <a:avLst/>
          </a:prstGeom>
        </p:spPr>
        <p:txBody>
          <a:bodyPr wrap="square">
            <a:spAutoFit/>
          </a:bodyPr>
          <a:lstStyle/>
          <a:p>
            <a:r>
              <a:rPr lang="en-US" sz="1600" b="1" dirty="0" smtClean="0"/>
              <a:t>Dismount of the scaffold.</a:t>
            </a:r>
            <a:endParaRPr lang="ru-RU" sz="1600" b="1" dirty="0">
              <a:latin typeface="Arial" panose="020B0604020202020204" pitchFamily="34" charset="0"/>
              <a:cs typeface="Arial" panose="020B0604020202020204" pitchFamily="34" charset="0"/>
            </a:endParaRPr>
          </a:p>
        </p:txBody>
      </p:sp>
      <p:sp>
        <p:nvSpPr>
          <p:cNvPr id="10"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800" b="1" dirty="0">
                <a:solidFill>
                  <a:srgbClr val="FF0000"/>
                </a:solidFill>
                <a:latin typeface="Comic Sans MS" panose="030F0702030302020204" pitchFamily="66" charset="0"/>
                <a:cs typeface="Arial" panose="020B0604020202020204" pitchFamily="34" charset="0"/>
              </a:rPr>
              <a:t>Yoke assembling procedure</a:t>
            </a:r>
            <a:endParaRPr lang="en-US" altLang="zh-CN" sz="2800" b="1"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3" name="Номер слайда 2"/>
          <p:cNvSpPr>
            <a:spLocks noGrp="1"/>
          </p:cNvSpPr>
          <p:nvPr>
            <p:ph type="sldNum" sz="quarter" idx="12"/>
          </p:nvPr>
        </p:nvSpPr>
        <p:spPr/>
        <p:txBody>
          <a:bodyPr/>
          <a:lstStyle/>
          <a:p>
            <a:pPr>
              <a:defRPr/>
            </a:pPr>
            <a:fld id="{1A8126DC-8849-4187-B706-7E0203B700CC}" type="slidenum">
              <a:rPr lang="en-US" altLang="en-US" smtClean="0"/>
              <a:pPr>
                <a:defRPr/>
              </a:pPr>
              <a:t>21</a:t>
            </a:fld>
            <a:endParaRPr lang="en-US" altLang="en-US" sz="1800">
              <a:solidFill>
                <a:schemeClr val="tx1"/>
              </a:solidFill>
            </a:endParaRPr>
          </a:p>
        </p:txBody>
      </p:sp>
    </p:spTree>
    <p:extLst>
      <p:ext uri="{BB962C8B-B14F-4D97-AF65-F5344CB8AC3E}">
        <p14:creationId xmlns:p14="http://schemas.microsoft.com/office/powerpoint/2010/main" val="9831489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25587" t="8624" r="26375" b="8626"/>
          <a:stretch/>
        </p:blipFill>
        <p:spPr>
          <a:xfrm>
            <a:off x="251520" y="1337523"/>
            <a:ext cx="4104456" cy="3902598"/>
          </a:xfrm>
          <a:prstGeom prst="rect">
            <a:avLst/>
          </a:prstGeom>
        </p:spPr>
      </p:pic>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l="26375" t="8625" r="26375" b="10051"/>
          <a:stretch/>
        </p:blipFill>
        <p:spPr>
          <a:xfrm>
            <a:off x="4654352" y="1236594"/>
            <a:ext cx="4320480" cy="4104456"/>
          </a:xfrm>
          <a:prstGeom prst="rect">
            <a:avLst/>
          </a:prstGeom>
        </p:spPr>
      </p:pic>
      <p:sp>
        <p:nvSpPr>
          <p:cNvPr id="5" name="Дата 4"/>
          <p:cNvSpPr>
            <a:spLocks noGrp="1"/>
          </p:cNvSpPr>
          <p:nvPr>
            <p:ph type="dt" sz="half" idx="10"/>
          </p:nvPr>
        </p:nvSpPr>
        <p:spPr/>
        <p:txBody>
          <a:bodyPr/>
          <a:lstStyle/>
          <a:p>
            <a:pPr>
              <a:defRPr/>
            </a:pPr>
            <a:fld id="{FF3C1DEB-92D0-4DFB-84C2-D163FA444B74}" type="datetime1">
              <a:rPr lang="en-US" altLang="en-US" smtClean="0"/>
              <a:t>11/16/2023</a:t>
            </a:fld>
            <a:endParaRPr lang="en-US" altLang="en-US" sz="1800">
              <a:solidFill>
                <a:schemeClr val="tx1"/>
              </a:solidFill>
            </a:endParaRPr>
          </a:p>
        </p:txBody>
      </p:sp>
      <p:sp>
        <p:nvSpPr>
          <p:cNvPr id="9"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800" b="1" dirty="0">
                <a:solidFill>
                  <a:srgbClr val="FF0000"/>
                </a:solidFill>
                <a:latin typeface="Comic Sans MS" panose="030F0702030302020204" pitchFamily="66" charset="0"/>
                <a:cs typeface="Arial" panose="020B0604020202020204" pitchFamily="34" charset="0"/>
              </a:rPr>
              <a:t>Yoke assembling procedure</a:t>
            </a:r>
            <a:endParaRPr lang="en-US" altLang="zh-CN" sz="2800" b="1"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10" name="Прямоугольник 9"/>
          <p:cNvSpPr/>
          <p:nvPr/>
        </p:nvSpPr>
        <p:spPr>
          <a:xfrm>
            <a:off x="2390439" y="5684237"/>
            <a:ext cx="4527826" cy="584775"/>
          </a:xfrm>
          <a:prstGeom prst="rect">
            <a:avLst/>
          </a:prstGeom>
        </p:spPr>
        <p:txBody>
          <a:bodyPr wrap="square">
            <a:spAutoFit/>
          </a:bodyPr>
          <a:lstStyle/>
          <a:p>
            <a:r>
              <a:rPr lang="en-US" sz="1600" b="1" dirty="0" smtClean="0"/>
              <a:t>Open the wings of the doors and dismount </a:t>
            </a:r>
            <a:r>
              <a:rPr lang="en-US" sz="1600" b="1" dirty="0"/>
              <a:t>of the inner supports.</a:t>
            </a:r>
          </a:p>
        </p:txBody>
      </p:sp>
      <p:sp>
        <p:nvSpPr>
          <p:cNvPr id="11"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4" name="Номер слайда 3"/>
          <p:cNvSpPr>
            <a:spLocks noGrp="1"/>
          </p:cNvSpPr>
          <p:nvPr>
            <p:ph type="sldNum" sz="quarter" idx="12"/>
          </p:nvPr>
        </p:nvSpPr>
        <p:spPr/>
        <p:txBody>
          <a:bodyPr/>
          <a:lstStyle/>
          <a:p>
            <a:pPr>
              <a:defRPr/>
            </a:pPr>
            <a:fld id="{1A8126DC-8849-4187-B706-7E0203B700CC}" type="slidenum">
              <a:rPr lang="en-US" altLang="en-US" smtClean="0"/>
              <a:pPr>
                <a:defRPr/>
              </a:pPr>
              <a:t>22</a:t>
            </a:fld>
            <a:endParaRPr lang="en-US" altLang="en-US" sz="1800">
              <a:solidFill>
                <a:schemeClr val="tx1"/>
              </a:solidFill>
            </a:endParaRPr>
          </a:p>
        </p:txBody>
      </p:sp>
    </p:spTree>
    <p:extLst>
      <p:ext uri="{BB962C8B-B14F-4D97-AF65-F5344CB8AC3E}">
        <p14:creationId xmlns:p14="http://schemas.microsoft.com/office/powerpoint/2010/main" val="4941261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25193" t="5891" r="27557" b="7079"/>
          <a:stretch/>
        </p:blipFill>
        <p:spPr>
          <a:xfrm>
            <a:off x="1835696" y="764704"/>
            <a:ext cx="5184576" cy="5270986"/>
          </a:xfrm>
          <a:prstGeom prst="rect">
            <a:avLst/>
          </a:prstGeom>
        </p:spPr>
      </p:pic>
      <p:sp>
        <p:nvSpPr>
          <p:cNvPr id="4" name="Дата 3"/>
          <p:cNvSpPr>
            <a:spLocks noGrp="1"/>
          </p:cNvSpPr>
          <p:nvPr>
            <p:ph type="dt" sz="half" idx="10"/>
          </p:nvPr>
        </p:nvSpPr>
        <p:spPr/>
        <p:txBody>
          <a:bodyPr/>
          <a:lstStyle/>
          <a:p>
            <a:pPr>
              <a:defRPr/>
            </a:pPr>
            <a:fld id="{AE463A45-E82A-4BE9-93EA-595EE84B75B0}" type="datetime1">
              <a:rPr lang="en-US" altLang="en-US" smtClean="0"/>
              <a:t>11/16/2023</a:t>
            </a:fld>
            <a:endParaRPr lang="en-US" altLang="en-US" sz="1800">
              <a:solidFill>
                <a:schemeClr val="tx1"/>
              </a:solidFill>
            </a:endParaRPr>
          </a:p>
        </p:txBody>
      </p:sp>
      <p:sp>
        <p:nvSpPr>
          <p:cNvPr id="7"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800" b="1" dirty="0">
                <a:solidFill>
                  <a:srgbClr val="FF0000"/>
                </a:solidFill>
                <a:latin typeface="Comic Sans MS" panose="030F0702030302020204" pitchFamily="66" charset="0"/>
                <a:cs typeface="Arial" panose="020B0604020202020204" pitchFamily="34" charset="0"/>
              </a:rPr>
              <a:t>Yoke assembling procedure</a:t>
            </a:r>
            <a:endParaRPr lang="en-US" altLang="zh-CN" sz="2800" b="1"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9" name="Прямоугольник 8"/>
          <p:cNvSpPr/>
          <p:nvPr/>
        </p:nvSpPr>
        <p:spPr>
          <a:xfrm>
            <a:off x="3970651" y="6053307"/>
            <a:ext cx="4527826" cy="338554"/>
          </a:xfrm>
          <a:prstGeom prst="rect">
            <a:avLst/>
          </a:prstGeom>
        </p:spPr>
        <p:txBody>
          <a:bodyPr wrap="square">
            <a:spAutoFit/>
          </a:bodyPr>
          <a:lstStyle/>
          <a:p>
            <a:r>
              <a:rPr lang="en-US" sz="1600" b="1" dirty="0" smtClean="0"/>
              <a:t>The Yoke in assembly.</a:t>
            </a:r>
            <a:endParaRPr lang="ru-RU" sz="1600" b="1" dirty="0">
              <a:latin typeface="Arial" panose="020B0604020202020204" pitchFamily="34" charset="0"/>
              <a:cs typeface="Arial" panose="020B0604020202020204" pitchFamily="34" charset="0"/>
            </a:endParaRPr>
          </a:p>
        </p:txBody>
      </p:sp>
      <p:sp>
        <p:nvSpPr>
          <p:cNvPr id="10"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3" name="Номер слайда 2"/>
          <p:cNvSpPr>
            <a:spLocks noGrp="1"/>
          </p:cNvSpPr>
          <p:nvPr>
            <p:ph type="sldNum" sz="quarter" idx="12"/>
          </p:nvPr>
        </p:nvSpPr>
        <p:spPr/>
        <p:txBody>
          <a:bodyPr/>
          <a:lstStyle/>
          <a:p>
            <a:pPr>
              <a:defRPr/>
            </a:pPr>
            <a:fld id="{1A8126DC-8849-4187-B706-7E0203B700CC}" type="slidenum">
              <a:rPr lang="en-US" altLang="en-US" smtClean="0"/>
              <a:pPr>
                <a:defRPr/>
              </a:pPr>
              <a:t>23</a:t>
            </a:fld>
            <a:endParaRPr lang="en-US" altLang="en-US" sz="1800">
              <a:solidFill>
                <a:schemeClr val="tx1"/>
              </a:solidFill>
            </a:endParaRPr>
          </a:p>
        </p:txBody>
      </p:sp>
    </p:spTree>
    <p:extLst>
      <p:ext uri="{BB962C8B-B14F-4D97-AF65-F5344CB8AC3E}">
        <p14:creationId xmlns:p14="http://schemas.microsoft.com/office/powerpoint/2010/main" val="24240514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2276872"/>
            <a:ext cx="7848872" cy="1077218"/>
          </a:xfrm>
          <a:prstGeom prst="rect">
            <a:avLst/>
          </a:prstGeom>
        </p:spPr>
        <p:txBody>
          <a:bodyPr wrap="square">
            <a:spAutoFit/>
          </a:bodyPr>
          <a:lstStyle/>
          <a:p>
            <a:pPr algn="ctr">
              <a:spcBef>
                <a:spcPct val="0"/>
              </a:spcBef>
              <a:buNone/>
            </a:pPr>
            <a:r>
              <a:rPr lang="en-US" sz="3200" dirty="0">
                <a:solidFill>
                  <a:srgbClr val="FF0000"/>
                </a:solidFill>
                <a:latin typeface="Comic Sans MS" panose="030F0702030302020204" pitchFamily="66" charset="0"/>
                <a:cs typeface="Arial" panose="020B0604020202020204" pitchFamily="34" charset="0"/>
              </a:rPr>
              <a:t>Installation procedure of the Magnet into the Iron Yoke</a:t>
            </a:r>
            <a:endParaRPr lang="en-US" altLang="zh-CN" sz="3200"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2" name="Нижний колонтитул 1"/>
          <p:cNvSpPr>
            <a:spLocks noGrp="1"/>
          </p:cNvSpPr>
          <p:nvPr>
            <p:ph type="ftr" sz="quarter" idx="11"/>
          </p:nvPr>
        </p:nvSpPr>
        <p:spPr/>
        <p:txBody>
          <a:bodyPr/>
          <a:lstStyle/>
          <a:p>
            <a:r>
              <a:rPr lang="sv-SE" smtClean="0"/>
              <a:t>E.Pyata, et al., BINP, PANDA Magnet</a:t>
            </a:r>
            <a:endParaRPr lang="ru-RU"/>
          </a:p>
        </p:txBody>
      </p:sp>
      <p:sp>
        <p:nvSpPr>
          <p:cNvPr id="4" name="Дата 3"/>
          <p:cNvSpPr>
            <a:spLocks noGrp="1"/>
          </p:cNvSpPr>
          <p:nvPr>
            <p:ph type="dt" sz="half" idx="10"/>
          </p:nvPr>
        </p:nvSpPr>
        <p:spPr/>
        <p:txBody>
          <a:bodyPr/>
          <a:lstStyle/>
          <a:p>
            <a:fld id="{A8CB405F-9A02-4714-BC98-7A19C13DFD5C}" type="datetime1">
              <a:rPr lang="en-US" smtClean="0"/>
              <a:t>11/16/2023</a:t>
            </a:fld>
            <a:endParaRPr lang="ru-RU"/>
          </a:p>
        </p:txBody>
      </p:sp>
      <p:sp>
        <p:nvSpPr>
          <p:cNvPr id="5" name="Номер слайда 4"/>
          <p:cNvSpPr>
            <a:spLocks noGrp="1"/>
          </p:cNvSpPr>
          <p:nvPr>
            <p:ph type="sldNum" sz="quarter" idx="12"/>
          </p:nvPr>
        </p:nvSpPr>
        <p:spPr/>
        <p:txBody>
          <a:bodyPr/>
          <a:lstStyle/>
          <a:p>
            <a:fld id="{7C2DA4A3-3530-474B-A2FE-A6EB66FDF702}" type="slidenum">
              <a:rPr lang="ru-RU" smtClean="0"/>
              <a:t>24</a:t>
            </a:fld>
            <a:endParaRPr lang="ru-RU"/>
          </a:p>
        </p:txBody>
      </p:sp>
    </p:spTree>
    <p:extLst>
      <p:ext uri="{BB962C8B-B14F-4D97-AF65-F5344CB8AC3E}">
        <p14:creationId xmlns:p14="http://schemas.microsoft.com/office/powerpoint/2010/main" val="10765614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itle 3"/>
          <p:cNvSpPr>
            <a:spLocks noGrp="1" noChangeArrowheads="1"/>
          </p:cNvSpPr>
          <p:nvPr/>
        </p:nvSpPr>
        <p:spPr bwMode="auto">
          <a:xfrm>
            <a:off x="435799" y="116632"/>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eaLnBrk="1" hangingPunct="1">
              <a:spcBef>
                <a:spcPct val="0"/>
              </a:spcBef>
              <a:buFontTx/>
              <a:buNone/>
            </a:pPr>
            <a:r>
              <a:rPr lang="en-US" altLang="zh-CN" sz="2400" dirty="0" smtClean="0">
                <a:solidFill>
                  <a:srgbClr val="FF0000"/>
                </a:solidFill>
                <a:latin typeface="Comic Sans MS" panose="030F0702030302020204" pitchFamily="66" charset="0"/>
                <a:sym typeface="Calibri Light" panose="020F0302020204030204" pitchFamily="34" charset="0"/>
              </a:rPr>
              <a:t>Magnet assembly </a:t>
            </a:r>
            <a:r>
              <a:rPr lang="en-US" altLang="zh-CN" sz="2400" dirty="0">
                <a:solidFill>
                  <a:srgbClr val="FF0000"/>
                </a:solidFill>
                <a:latin typeface="Comic Sans MS" panose="030F0702030302020204" pitchFamily="66" charset="0"/>
                <a:sym typeface="Calibri Light" panose="020F0302020204030204" pitchFamily="34" charset="0"/>
              </a:rPr>
              <a:t>procedure</a:t>
            </a:r>
          </a:p>
        </p:txBody>
      </p:sp>
      <p:sp>
        <p:nvSpPr>
          <p:cNvPr id="13" name="Прямоугольник 12"/>
          <p:cNvSpPr/>
          <p:nvPr/>
        </p:nvSpPr>
        <p:spPr>
          <a:xfrm>
            <a:off x="395536" y="692696"/>
            <a:ext cx="8269863" cy="5800179"/>
          </a:xfrm>
          <a:prstGeom prst="rect">
            <a:avLst/>
          </a:prstGeom>
        </p:spPr>
        <p:txBody>
          <a:bodyPr wrap="square">
            <a:spAutoFit/>
          </a:bodyPr>
          <a:lstStyle/>
          <a:p>
            <a:r>
              <a:rPr lang="en-US" sz="2000" b="1" dirty="0" smtClean="0"/>
              <a:t>  For installation of  </a:t>
            </a:r>
            <a:r>
              <a:rPr lang="en-US" sz="2000" b="1" dirty="0"/>
              <a:t>the </a:t>
            </a:r>
            <a:r>
              <a:rPr lang="en-US" sz="2000" b="1" dirty="0" smtClean="0"/>
              <a:t>magnet into Yoke </a:t>
            </a:r>
            <a:r>
              <a:rPr lang="en-US" sz="2000" b="1" dirty="0"/>
              <a:t>it is possible to use an I-beam steel hot-rolled with parallel faces of shelves 70B2 (697 x </a:t>
            </a:r>
            <a:r>
              <a:rPr lang="en-US" sz="2000" b="1" dirty="0" smtClean="0"/>
              <a:t>260 mm) </a:t>
            </a:r>
            <a:r>
              <a:rPr lang="en-US" sz="2000" b="1" dirty="0"/>
              <a:t>GOST 26020-83</a:t>
            </a:r>
            <a:r>
              <a:rPr lang="en-US" sz="2000" b="1" dirty="0" smtClean="0"/>
              <a:t>.</a:t>
            </a:r>
          </a:p>
          <a:p>
            <a:r>
              <a:rPr lang="en-US" sz="2000" b="1" dirty="0" smtClean="0"/>
              <a:t> </a:t>
            </a:r>
            <a:r>
              <a:rPr lang="en-US" sz="2000" b="1" dirty="0"/>
              <a:t>The length of the beam is L = </a:t>
            </a:r>
            <a:r>
              <a:rPr lang="en-US" sz="2000" b="1" dirty="0" smtClean="0"/>
              <a:t>9 m</a:t>
            </a:r>
            <a:r>
              <a:rPr lang="en-US" sz="2000" b="1" dirty="0"/>
              <a:t>.</a:t>
            </a:r>
            <a:br>
              <a:rPr lang="en-US" sz="2000" b="1" dirty="0"/>
            </a:br>
            <a:r>
              <a:rPr lang="en-US" sz="2000" b="1" dirty="0"/>
              <a:t/>
            </a:r>
            <a:br>
              <a:rPr lang="en-US" sz="2000" b="1" dirty="0"/>
            </a:br>
            <a:endParaRPr lang="en-US" sz="2000" b="1" dirty="0"/>
          </a:p>
          <a:p>
            <a:endParaRPr lang="en-US" sz="2000" b="1" dirty="0" smtClean="0"/>
          </a:p>
          <a:p>
            <a:endParaRPr lang="en-US" sz="2000" b="1" dirty="0"/>
          </a:p>
          <a:p>
            <a:endParaRPr lang="en-US" sz="2000" b="1" dirty="0" smtClean="0"/>
          </a:p>
          <a:p>
            <a:endParaRPr lang="en-US" sz="2000" b="1" dirty="0"/>
          </a:p>
          <a:p>
            <a:endParaRPr lang="en-US" sz="2000" b="1" dirty="0" smtClean="0"/>
          </a:p>
          <a:p>
            <a:endParaRPr lang="en-US" sz="2000" b="1" dirty="0"/>
          </a:p>
          <a:p>
            <a:endParaRPr lang="en-US" sz="2000" b="1" dirty="0" smtClean="0"/>
          </a:p>
          <a:p>
            <a:endParaRPr lang="en-US" sz="2000" b="1" dirty="0"/>
          </a:p>
          <a:p>
            <a:endParaRPr lang="en-US" sz="2000" b="1" dirty="0" smtClean="0"/>
          </a:p>
          <a:p>
            <a:endParaRPr lang="en-US" sz="2000" b="1" dirty="0" smtClean="0"/>
          </a:p>
          <a:p>
            <a:r>
              <a:rPr lang="en-US" sz="2000" b="1" dirty="0" smtClean="0"/>
              <a:t>  To </a:t>
            </a:r>
            <a:r>
              <a:rPr lang="en-US" sz="2000" b="1" dirty="0"/>
              <a:t>roll </a:t>
            </a:r>
            <a:r>
              <a:rPr lang="en-US" sz="2000" b="1" dirty="0" smtClean="0"/>
              <a:t>the magnet inside of the yoke, Roller </a:t>
            </a:r>
            <a:r>
              <a:rPr lang="en-US" sz="2000" b="1" dirty="0"/>
              <a:t>skate </a:t>
            </a:r>
            <a:r>
              <a:rPr lang="en-US" sz="2000" b="1" dirty="0" err="1"/>
              <a:t>Boerkey</a:t>
            </a:r>
            <a:r>
              <a:rPr lang="en-US" sz="2000" b="1" dirty="0"/>
              <a:t> model </a:t>
            </a:r>
            <a:r>
              <a:rPr lang="en-US" sz="2000" b="1" dirty="0" smtClean="0"/>
              <a:t>AM-H </a:t>
            </a:r>
            <a:r>
              <a:rPr lang="en-US" sz="2000" b="1" dirty="0"/>
              <a:t>are used to open doors </a:t>
            </a:r>
            <a:endParaRPr lang="ru-RU" sz="2000" b="1" dirty="0"/>
          </a:p>
        </p:txBody>
      </p:sp>
      <p:pic>
        <p:nvPicPr>
          <p:cNvPr id="15" name="Рисунок 14"/>
          <p:cNvPicPr/>
          <p:nvPr/>
        </p:nvPicPr>
        <p:blipFill rotWithShape="1">
          <a:blip r:embed="rId2" cstate="print">
            <a:extLst>
              <a:ext uri="{28A0092B-C50C-407E-A947-70E740481C1C}">
                <a14:useLocalDpi xmlns:a14="http://schemas.microsoft.com/office/drawing/2010/main" val="0"/>
              </a:ext>
            </a:extLst>
          </a:blip>
          <a:srcRect l="2252" t="2050" r="3631" b="1368"/>
          <a:stretch/>
        </p:blipFill>
        <p:spPr bwMode="auto">
          <a:xfrm>
            <a:off x="3451617" y="2492896"/>
            <a:ext cx="2709406" cy="1872208"/>
          </a:xfrm>
          <a:prstGeom prst="rect">
            <a:avLst/>
          </a:prstGeom>
          <a:ln>
            <a:noFill/>
          </a:ln>
          <a:extLst>
            <a:ext uri="{53640926-AAD7-44d8-BBD7-CCE9431645EC}">
              <a14:shadowObscure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l="18501" t="5549" r="55512" b="15921"/>
          <a:stretch/>
        </p:blipFill>
        <p:spPr>
          <a:xfrm>
            <a:off x="827584" y="2017338"/>
            <a:ext cx="1872208" cy="3006879"/>
          </a:xfrm>
          <a:prstGeom prst="rect">
            <a:avLst/>
          </a:prstGeom>
        </p:spPr>
      </p:pic>
      <p:pic>
        <p:nvPicPr>
          <p:cNvPr id="7" name="Рисунок 6"/>
          <p:cNvPicPr>
            <a:picLocks noChangeAspect="1"/>
          </p:cNvPicPr>
          <p:nvPr/>
        </p:nvPicPr>
        <p:blipFill rotWithShape="1">
          <a:blip r:embed="rId4">
            <a:extLst>
              <a:ext uri="{28A0092B-C50C-407E-A947-70E740481C1C}">
                <a14:useLocalDpi xmlns:a14="http://schemas.microsoft.com/office/drawing/2010/main" val="0"/>
              </a:ext>
            </a:extLst>
          </a:blip>
          <a:srcRect l="34250" t="14858" r="51575" b="11928"/>
          <a:stretch/>
        </p:blipFill>
        <p:spPr>
          <a:xfrm>
            <a:off x="6732240" y="1887881"/>
            <a:ext cx="1224136" cy="3400379"/>
          </a:xfrm>
          <a:prstGeom prst="rect">
            <a:avLst/>
          </a:prstGeom>
        </p:spPr>
      </p:pic>
      <p:sp>
        <p:nvSpPr>
          <p:cNvPr id="3" name="TextBox 2"/>
          <p:cNvSpPr txBox="1"/>
          <p:nvPr/>
        </p:nvSpPr>
        <p:spPr>
          <a:xfrm>
            <a:off x="7969804" y="2755800"/>
            <a:ext cx="526106" cy="369332"/>
          </a:xfrm>
          <a:prstGeom prst="rect">
            <a:avLst/>
          </a:prstGeom>
          <a:noFill/>
        </p:spPr>
        <p:txBody>
          <a:bodyPr wrap="none" rtlCol="0">
            <a:spAutoFit/>
          </a:bodyPr>
          <a:lstStyle/>
          <a:p>
            <a:r>
              <a:rPr lang="en-US" dirty="0" smtClean="0">
                <a:solidFill>
                  <a:srgbClr val="00B050"/>
                </a:solidFill>
              </a:rPr>
              <a:t>Rail</a:t>
            </a:r>
            <a:endParaRPr lang="ru-RU" dirty="0">
              <a:solidFill>
                <a:srgbClr val="00B050"/>
              </a:solidFill>
            </a:endParaRPr>
          </a:p>
        </p:txBody>
      </p:sp>
      <p:cxnSp>
        <p:nvCxnSpPr>
          <p:cNvPr id="5" name="Прямая со стрелкой 4"/>
          <p:cNvCxnSpPr/>
          <p:nvPr/>
        </p:nvCxnSpPr>
        <p:spPr>
          <a:xfrm flipH="1" flipV="1">
            <a:off x="7524328" y="2492896"/>
            <a:ext cx="477158"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Дата 3"/>
          <p:cNvSpPr>
            <a:spLocks noGrp="1"/>
          </p:cNvSpPr>
          <p:nvPr>
            <p:ph type="dt" sz="half" idx="10"/>
          </p:nvPr>
        </p:nvSpPr>
        <p:spPr/>
        <p:txBody>
          <a:bodyPr/>
          <a:lstStyle/>
          <a:p>
            <a:pPr>
              <a:defRPr/>
            </a:pPr>
            <a:fld id="{507EF82C-4B2E-483C-950A-0B774187CB25}" type="datetime1">
              <a:rPr lang="en-US" altLang="en-US" smtClean="0"/>
              <a:t>11/16/2023</a:t>
            </a:fld>
            <a:endParaRPr lang="en-US" altLang="en-US" sz="1800">
              <a:solidFill>
                <a:schemeClr val="tx1"/>
              </a:solidFill>
            </a:endParaRPr>
          </a:p>
        </p:txBody>
      </p:sp>
      <p:sp>
        <p:nvSpPr>
          <p:cNvPr id="11"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2" name="Номер слайда 1"/>
          <p:cNvSpPr>
            <a:spLocks noGrp="1"/>
          </p:cNvSpPr>
          <p:nvPr>
            <p:ph type="sldNum" sz="quarter" idx="12"/>
          </p:nvPr>
        </p:nvSpPr>
        <p:spPr/>
        <p:txBody>
          <a:bodyPr/>
          <a:lstStyle/>
          <a:p>
            <a:pPr>
              <a:defRPr/>
            </a:pPr>
            <a:fld id="{1A8126DC-8849-4187-B706-7E0203B700CC}" type="slidenum">
              <a:rPr lang="en-US" altLang="en-US" smtClean="0"/>
              <a:pPr>
                <a:defRPr/>
              </a:pPr>
              <a:t>25</a:t>
            </a:fld>
            <a:endParaRPr lang="en-US" altLang="en-US" sz="1800">
              <a:solidFill>
                <a:schemeClr val="tx1"/>
              </a:solidFill>
            </a:endParaRPr>
          </a:p>
        </p:txBody>
      </p:sp>
    </p:spTree>
    <p:extLst>
      <p:ext uri="{BB962C8B-B14F-4D97-AF65-F5344CB8AC3E}">
        <p14:creationId xmlns:p14="http://schemas.microsoft.com/office/powerpoint/2010/main" val="6268241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400" dirty="0" smtClean="0">
                <a:solidFill>
                  <a:srgbClr val="FF0000"/>
                </a:solidFill>
                <a:latin typeface="Comic Sans MS" panose="030F0702030302020204" pitchFamily="66" charset="0"/>
              </a:rPr>
              <a:t>Installation </a:t>
            </a:r>
            <a:r>
              <a:rPr lang="en-US" sz="2400" dirty="0">
                <a:solidFill>
                  <a:srgbClr val="FF0000"/>
                </a:solidFill>
                <a:latin typeface="Comic Sans MS" panose="030F0702030302020204" pitchFamily="66" charset="0"/>
              </a:rPr>
              <a:t>procedure of the </a:t>
            </a:r>
            <a:r>
              <a:rPr lang="en-US" sz="2400" dirty="0" smtClean="0">
                <a:solidFill>
                  <a:srgbClr val="FF0000"/>
                </a:solidFill>
                <a:latin typeface="Comic Sans MS" panose="030F0702030302020204" pitchFamily="66" charset="0"/>
              </a:rPr>
              <a:t>Magnet into </a:t>
            </a:r>
            <a:r>
              <a:rPr lang="en-US" sz="2400" dirty="0">
                <a:solidFill>
                  <a:srgbClr val="FF0000"/>
                </a:solidFill>
                <a:latin typeface="Comic Sans MS" panose="030F0702030302020204" pitchFamily="66" charset="0"/>
              </a:rPr>
              <a:t>the </a:t>
            </a:r>
            <a:r>
              <a:rPr lang="en-US" sz="2400" dirty="0" smtClean="0">
                <a:solidFill>
                  <a:srgbClr val="FF0000"/>
                </a:solidFill>
                <a:latin typeface="Comic Sans MS" panose="030F0702030302020204" pitchFamily="66" charset="0"/>
              </a:rPr>
              <a:t>Iron Yoke</a:t>
            </a:r>
            <a:endParaRPr lang="en-US" altLang="zh-CN" sz="2400" dirty="0">
              <a:solidFill>
                <a:srgbClr val="FF0000"/>
              </a:solidFill>
              <a:latin typeface="Comic Sans MS" panose="030F0702030302020204" pitchFamily="66" charset="0"/>
              <a:sym typeface="Calibri Light" panose="020F0302020204030204" pitchFamily="34" charset="0"/>
            </a:endParaRPr>
          </a:p>
        </p:txBody>
      </p:sp>
      <p:sp>
        <p:nvSpPr>
          <p:cNvPr id="13" name="Прямоугольник 12"/>
          <p:cNvSpPr/>
          <p:nvPr/>
        </p:nvSpPr>
        <p:spPr>
          <a:xfrm>
            <a:off x="1259632" y="6034227"/>
            <a:ext cx="6429400" cy="338554"/>
          </a:xfrm>
          <a:prstGeom prst="rect">
            <a:avLst/>
          </a:prstGeom>
        </p:spPr>
        <p:txBody>
          <a:bodyPr wrap="square">
            <a:spAutoFit/>
          </a:bodyPr>
          <a:lstStyle/>
          <a:p>
            <a:r>
              <a:rPr lang="en-US" sz="1600" b="1" dirty="0" smtClean="0"/>
              <a:t>Tooling for installation of the Magnet into the Iron Yoke.</a:t>
            </a:r>
            <a:endParaRPr lang="ru-RU" sz="1600" b="1"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2988" t="14600" r="20075" b="11650"/>
          <a:stretch/>
        </p:blipFill>
        <p:spPr>
          <a:xfrm>
            <a:off x="547869" y="1124744"/>
            <a:ext cx="7679802" cy="4517530"/>
          </a:xfrm>
          <a:prstGeom prst="rect">
            <a:avLst/>
          </a:prstGeom>
        </p:spPr>
      </p:pic>
      <p:sp>
        <p:nvSpPr>
          <p:cNvPr id="2" name="Дата 1"/>
          <p:cNvSpPr>
            <a:spLocks noGrp="1"/>
          </p:cNvSpPr>
          <p:nvPr>
            <p:ph type="dt" sz="half" idx="10"/>
          </p:nvPr>
        </p:nvSpPr>
        <p:spPr/>
        <p:txBody>
          <a:bodyPr/>
          <a:lstStyle/>
          <a:p>
            <a:pPr>
              <a:defRPr/>
            </a:pPr>
            <a:fld id="{2227D8B5-E542-4F37-9777-C8B3613FF26B}" type="datetime1">
              <a:rPr lang="en-US" altLang="en-US" smtClean="0"/>
              <a:t>11/16/2023</a:t>
            </a:fld>
            <a:endParaRPr lang="en-US" altLang="en-US" sz="1800">
              <a:solidFill>
                <a:schemeClr val="tx1"/>
              </a:solidFill>
            </a:endParaRPr>
          </a:p>
        </p:txBody>
      </p:sp>
      <p:sp>
        <p:nvSpPr>
          <p:cNvPr id="7"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4" name="Номер слайда 3"/>
          <p:cNvSpPr>
            <a:spLocks noGrp="1"/>
          </p:cNvSpPr>
          <p:nvPr>
            <p:ph type="sldNum" sz="quarter" idx="12"/>
          </p:nvPr>
        </p:nvSpPr>
        <p:spPr/>
        <p:txBody>
          <a:bodyPr/>
          <a:lstStyle/>
          <a:p>
            <a:pPr>
              <a:defRPr/>
            </a:pPr>
            <a:fld id="{1A8126DC-8849-4187-B706-7E0203B700CC}" type="slidenum">
              <a:rPr lang="en-US" altLang="en-US" smtClean="0"/>
              <a:pPr>
                <a:defRPr/>
              </a:pPr>
              <a:t>26</a:t>
            </a:fld>
            <a:endParaRPr lang="en-US" altLang="en-US" sz="1800">
              <a:solidFill>
                <a:schemeClr val="tx1"/>
              </a:solidFill>
            </a:endParaRPr>
          </a:p>
        </p:txBody>
      </p:sp>
    </p:spTree>
    <p:extLst>
      <p:ext uri="{BB962C8B-B14F-4D97-AF65-F5344CB8AC3E}">
        <p14:creationId xmlns:p14="http://schemas.microsoft.com/office/powerpoint/2010/main" val="13067722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400" dirty="0" smtClean="0">
                <a:solidFill>
                  <a:srgbClr val="FF0000"/>
                </a:solidFill>
                <a:latin typeface="Comic Sans MS" panose="030F0702030302020204" pitchFamily="66" charset="0"/>
              </a:rPr>
              <a:t>Installation </a:t>
            </a:r>
            <a:r>
              <a:rPr lang="en-US" sz="2400" dirty="0">
                <a:solidFill>
                  <a:srgbClr val="FF0000"/>
                </a:solidFill>
                <a:latin typeface="Comic Sans MS" panose="030F0702030302020204" pitchFamily="66" charset="0"/>
              </a:rPr>
              <a:t>procedure of the </a:t>
            </a:r>
            <a:r>
              <a:rPr lang="en-US" sz="2400" dirty="0" smtClean="0">
                <a:solidFill>
                  <a:srgbClr val="FF0000"/>
                </a:solidFill>
                <a:latin typeface="Comic Sans MS" panose="030F0702030302020204" pitchFamily="66" charset="0"/>
              </a:rPr>
              <a:t>Magnet into </a:t>
            </a:r>
            <a:r>
              <a:rPr lang="en-US" sz="2400" dirty="0">
                <a:solidFill>
                  <a:srgbClr val="FF0000"/>
                </a:solidFill>
                <a:latin typeface="Comic Sans MS" panose="030F0702030302020204" pitchFamily="66" charset="0"/>
              </a:rPr>
              <a:t>the </a:t>
            </a:r>
            <a:r>
              <a:rPr lang="en-US" sz="2400" dirty="0" smtClean="0">
                <a:solidFill>
                  <a:srgbClr val="FF0000"/>
                </a:solidFill>
                <a:latin typeface="Comic Sans MS" panose="030F0702030302020204" pitchFamily="66" charset="0"/>
              </a:rPr>
              <a:t>Iron Yoke</a:t>
            </a:r>
            <a:endParaRPr lang="en-US" altLang="zh-CN" sz="2400" dirty="0">
              <a:solidFill>
                <a:srgbClr val="FF0000"/>
              </a:solidFill>
              <a:latin typeface="Comic Sans MS" panose="030F0702030302020204" pitchFamily="66" charset="0"/>
              <a:sym typeface="Calibri Light" panose="020F0302020204030204" pitchFamily="34" charset="0"/>
            </a:endParaRPr>
          </a:p>
        </p:txBody>
      </p:sp>
      <p:sp>
        <p:nvSpPr>
          <p:cNvPr id="13" name="Прямоугольник 12"/>
          <p:cNvSpPr/>
          <p:nvPr/>
        </p:nvSpPr>
        <p:spPr>
          <a:xfrm>
            <a:off x="1439652" y="6154321"/>
            <a:ext cx="6429400" cy="338554"/>
          </a:xfrm>
          <a:prstGeom prst="rect">
            <a:avLst/>
          </a:prstGeom>
        </p:spPr>
        <p:txBody>
          <a:bodyPr wrap="square">
            <a:spAutoFit/>
          </a:bodyPr>
          <a:lstStyle/>
          <a:p>
            <a:r>
              <a:rPr lang="en-US" sz="1600" b="1" dirty="0" smtClean="0"/>
              <a:t>Preparation of the tooling for moving of the magnet.</a:t>
            </a:r>
            <a:endParaRPr lang="ru-RU" sz="1600" b="1" dirty="0">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12988" t="-424" r="20075" b="-424"/>
          <a:stretch/>
        </p:blipFill>
        <p:spPr>
          <a:xfrm>
            <a:off x="481903" y="797282"/>
            <a:ext cx="5564956" cy="4582906"/>
          </a:xfrm>
          <a:prstGeom prst="rect">
            <a:avLst/>
          </a:prstGeom>
        </p:spPr>
      </p:pic>
      <p:sp>
        <p:nvSpPr>
          <p:cNvPr id="2" name="Дата 1"/>
          <p:cNvSpPr>
            <a:spLocks noGrp="1"/>
          </p:cNvSpPr>
          <p:nvPr>
            <p:ph type="dt" sz="half" idx="10"/>
          </p:nvPr>
        </p:nvSpPr>
        <p:spPr/>
        <p:txBody>
          <a:bodyPr/>
          <a:lstStyle/>
          <a:p>
            <a:pPr>
              <a:defRPr/>
            </a:pPr>
            <a:fld id="{D771FCD1-0EBA-4DD1-8E14-F9BAB4B3C14C}" type="datetime1">
              <a:rPr lang="en-US" altLang="en-US" smtClean="0"/>
              <a:t>11/16/2023</a:t>
            </a:fld>
            <a:endParaRPr lang="en-US" altLang="en-US" sz="1800">
              <a:solidFill>
                <a:schemeClr val="tx1"/>
              </a:solidFill>
            </a:endParaRPr>
          </a:p>
        </p:txBody>
      </p:sp>
      <p:sp>
        <p:nvSpPr>
          <p:cNvPr id="7"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pic>
        <p:nvPicPr>
          <p:cNvPr id="8" name="Объект 4"/>
          <p:cNvPicPr>
            <a:picLocks noChangeAspect="1"/>
          </p:cNvPicPr>
          <p:nvPr/>
        </p:nvPicPr>
        <p:blipFill rotWithShape="1">
          <a:blip r:embed="rId3" cstate="print">
            <a:extLst>
              <a:ext uri="{28A0092B-C50C-407E-A947-70E740481C1C}">
                <a14:useLocalDpi xmlns:a14="http://schemas.microsoft.com/office/drawing/2010/main" val="0"/>
              </a:ext>
            </a:extLst>
          </a:blip>
          <a:srcRect l="20834" t="632" r="28788" b="13454"/>
          <a:stretch/>
        </p:blipFill>
        <p:spPr>
          <a:xfrm>
            <a:off x="6516216" y="3857147"/>
            <a:ext cx="2016224" cy="1910108"/>
          </a:xfrm>
          <a:prstGeom prst="rect">
            <a:avLst/>
          </a:prstGeom>
        </p:spPr>
      </p:pic>
      <p:sp>
        <p:nvSpPr>
          <p:cNvPr id="3" name="Номер слайда 2"/>
          <p:cNvSpPr>
            <a:spLocks noGrp="1"/>
          </p:cNvSpPr>
          <p:nvPr>
            <p:ph type="sldNum" sz="quarter" idx="12"/>
          </p:nvPr>
        </p:nvSpPr>
        <p:spPr/>
        <p:txBody>
          <a:bodyPr/>
          <a:lstStyle/>
          <a:p>
            <a:pPr>
              <a:defRPr/>
            </a:pPr>
            <a:fld id="{1A8126DC-8849-4187-B706-7E0203B700CC}" type="slidenum">
              <a:rPr lang="en-US" altLang="en-US" smtClean="0"/>
              <a:pPr>
                <a:defRPr/>
              </a:pPr>
              <a:t>27</a:t>
            </a:fld>
            <a:endParaRPr lang="en-US" altLang="en-US" sz="1800">
              <a:solidFill>
                <a:schemeClr val="tx1"/>
              </a:solidFill>
            </a:endParaRPr>
          </a:p>
        </p:txBody>
      </p:sp>
    </p:spTree>
    <p:extLst>
      <p:ext uri="{BB962C8B-B14F-4D97-AF65-F5344CB8AC3E}">
        <p14:creationId xmlns:p14="http://schemas.microsoft.com/office/powerpoint/2010/main" val="3436835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14563" t="2458" r="22438" b="-424"/>
          <a:stretch/>
        </p:blipFill>
        <p:spPr>
          <a:xfrm>
            <a:off x="2592086" y="686833"/>
            <a:ext cx="6588732" cy="5600423"/>
          </a:xfrm>
          <a:prstGeom prst="rect">
            <a:avLst/>
          </a:prstGeom>
        </p:spPr>
      </p:pic>
      <p:sp>
        <p:nvSpPr>
          <p:cNvPr id="7174"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400" dirty="0" smtClean="0">
                <a:solidFill>
                  <a:srgbClr val="FF0000"/>
                </a:solidFill>
                <a:latin typeface="Comic Sans MS" panose="030F0702030302020204" pitchFamily="66" charset="0"/>
              </a:rPr>
              <a:t>Installation </a:t>
            </a:r>
            <a:r>
              <a:rPr lang="en-US" sz="2400" dirty="0">
                <a:solidFill>
                  <a:srgbClr val="FF0000"/>
                </a:solidFill>
                <a:latin typeface="Comic Sans MS" panose="030F0702030302020204" pitchFamily="66" charset="0"/>
              </a:rPr>
              <a:t>procedure of the </a:t>
            </a:r>
            <a:r>
              <a:rPr lang="en-US" sz="2400" dirty="0" smtClean="0">
                <a:solidFill>
                  <a:srgbClr val="FF0000"/>
                </a:solidFill>
                <a:latin typeface="Comic Sans MS" panose="030F0702030302020204" pitchFamily="66" charset="0"/>
              </a:rPr>
              <a:t>Magnet into </a:t>
            </a:r>
            <a:r>
              <a:rPr lang="en-US" sz="2400" dirty="0">
                <a:solidFill>
                  <a:srgbClr val="FF0000"/>
                </a:solidFill>
                <a:latin typeface="Comic Sans MS" panose="030F0702030302020204" pitchFamily="66" charset="0"/>
              </a:rPr>
              <a:t>the </a:t>
            </a:r>
            <a:r>
              <a:rPr lang="en-US" sz="2400" dirty="0" smtClean="0">
                <a:solidFill>
                  <a:srgbClr val="FF0000"/>
                </a:solidFill>
                <a:latin typeface="Comic Sans MS" panose="030F0702030302020204" pitchFamily="66" charset="0"/>
              </a:rPr>
              <a:t>Iron Yoke</a:t>
            </a:r>
            <a:endParaRPr lang="en-US" altLang="zh-CN" sz="2400" dirty="0">
              <a:solidFill>
                <a:srgbClr val="FF0000"/>
              </a:solidFill>
              <a:latin typeface="Comic Sans MS" panose="030F0702030302020204" pitchFamily="66" charset="0"/>
              <a:sym typeface="Calibri Light" panose="020F0302020204030204" pitchFamily="34" charset="0"/>
            </a:endParaRPr>
          </a:p>
        </p:txBody>
      </p:sp>
      <p:sp>
        <p:nvSpPr>
          <p:cNvPr id="13" name="Прямоугольник 12"/>
          <p:cNvSpPr/>
          <p:nvPr/>
        </p:nvSpPr>
        <p:spPr>
          <a:xfrm>
            <a:off x="251520" y="3487044"/>
            <a:ext cx="3168352" cy="338554"/>
          </a:xfrm>
          <a:prstGeom prst="rect">
            <a:avLst/>
          </a:prstGeom>
        </p:spPr>
        <p:txBody>
          <a:bodyPr wrap="square">
            <a:spAutoFit/>
          </a:bodyPr>
          <a:lstStyle/>
          <a:p>
            <a:r>
              <a:rPr lang="en-US" sz="1600" b="1" dirty="0" smtClean="0"/>
              <a:t>Install the magnet on the beam.</a:t>
            </a:r>
            <a:endParaRPr lang="ru-RU" sz="1600" b="1" dirty="0">
              <a:latin typeface="Arial" panose="020B0604020202020204" pitchFamily="34" charset="0"/>
              <a:cs typeface="Arial" panose="020B0604020202020204" pitchFamily="34" charset="0"/>
            </a:endParaRPr>
          </a:p>
        </p:txBody>
      </p:sp>
      <p:sp>
        <p:nvSpPr>
          <p:cNvPr id="3" name="Дата 2"/>
          <p:cNvSpPr>
            <a:spLocks noGrp="1"/>
          </p:cNvSpPr>
          <p:nvPr>
            <p:ph type="dt" sz="half" idx="10"/>
          </p:nvPr>
        </p:nvSpPr>
        <p:spPr/>
        <p:txBody>
          <a:bodyPr/>
          <a:lstStyle/>
          <a:p>
            <a:pPr>
              <a:defRPr/>
            </a:pPr>
            <a:fld id="{DCC1E220-0B15-424D-BCAE-B7312D44D234}" type="datetime1">
              <a:rPr lang="en-US" altLang="en-US" smtClean="0"/>
              <a:t>11/16/2023</a:t>
            </a:fld>
            <a:endParaRPr lang="en-US" altLang="en-US" sz="1800" dirty="0">
              <a:solidFill>
                <a:schemeClr val="tx1"/>
              </a:solidFill>
            </a:endParaRPr>
          </a:p>
        </p:txBody>
      </p:sp>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388" t="-428" r="1177" b="8216"/>
          <a:stretch/>
        </p:blipFill>
        <p:spPr>
          <a:xfrm>
            <a:off x="179512" y="1052736"/>
            <a:ext cx="3656656" cy="1872208"/>
          </a:xfrm>
          <a:prstGeom prst="rect">
            <a:avLst/>
          </a:prstGeom>
        </p:spPr>
      </p:pic>
      <p:sp>
        <p:nvSpPr>
          <p:cNvPr id="9"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4" name="Номер слайда 3"/>
          <p:cNvSpPr>
            <a:spLocks noGrp="1"/>
          </p:cNvSpPr>
          <p:nvPr>
            <p:ph type="sldNum" sz="quarter" idx="12"/>
          </p:nvPr>
        </p:nvSpPr>
        <p:spPr/>
        <p:txBody>
          <a:bodyPr/>
          <a:lstStyle/>
          <a:p>
            <a:pPr>
              <a:defRPr/>
            </a:pPr>
            <a:fld id="{1A8126DC-8849-4187-B706-7E0203B700CC}" type="slidenum">
              <a:rPr lang="en-US" altLang="en-US" smtClean="0"/>
              <a:pPr>
                <a:defRPr/>
              </a:pPr>
              <a:t>28</a:t>
            </a:fld>
            <a:endParaRPr lang="en-US" altLang="en-US" sz="1800">
              <a:solidFill>
                <a:schemeClr val="tx1"/>
              </a:solidFill>
            </a:endParaRPr>
          </a:p>
        </p:txBody>
      </p:sp>
    </p:spTree>
    <p:extLst>
      <p:ext uri="{BB962C8B-B14F-4D97-AF65-F5344CB8AC3E}">
        <p14:creationId xmlns:p14="http://schemas.microsoft.com/office/powerpoint/2010/main" val="4085152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400" dirty="0" smtClean="0">
                <a:solidFill>
                  <a:srgbClr val="FF0000"/>
                </a:solidFill>
                <a:latin typeface="Comic Sans MS" panose="030F0702030302020204" pitchFamily="66" charset="0"/>
              </a:rPr>
              <a:t>Installation </a:t>
            </a:r>
            <a:r>
              <a:rPr lang="en-US" sz="2400" dirty="0">
                <a:solidFill>
                  <a:srgbClr val="FF0000"/>
                </a:solidFill>
                <a:latin typeface="Comic Sans MS" panose="030F0702030302020204" pitchFamily="66" charset="0"/>
              </a:rPr>
              <a:t>procedure of the </a:t>
            </a:r>
            <a:r>
              <a:rPr lang="en-US" sz="2400" dirty="0" smtClean="0">
                <a:solidFill>
                  <a:srgbClr val="FF0000"/>
                </a:solidFill>
                <a:latin typeface="Comic Sans MS" panose="030F0702030302020204" pitchFamily="66" charset="0"/>
              </a:rPr>
              <a:t>Magnet into </a:t>
            </a:r>
            <a:r>
              <a:rPr lang="en-US" sz="2400" dirty="0">
                <a:solidFill>
                  <a:srgbClr val="FF0000"/>
                </a:solidFill>
                <a:latin typeface="Comic Sans MS" panose="030F0702030302020204" pitchFamily="66" charset="0"/>
              </a:rPr>
              <a:t>the </a:t>
            </a:r>
            <a:r>
              <a:rPr lang="en-US" sz="2400" dirty="0" smtClean="0">
                <a:solidFill>
                  <a:srgbClr val="FF0000"/>
                </a:solidFill>
                <a:latin typeface="Comic Sans MS" panose="030F0702030302020204" pitchFamily="66" charset="0"/>
              </a:rPr>
              <a:t>Iron Yoke</a:t>
            </a:r>
            <a:endParaRPr lang="en-US" altLang="zh-CN" sz="2400" dirty="0">
              <a:solidFill>
                <a:srgbClr val="FF0000"/>
              </a:solidFill>
              <a:latin typeface="Comic Sans MS" panose="030F0702030302020204" pitchFamily="66" charset="0"/>
              <a:sym typeface="Calibri Light" panose="020F0302020204030204" pitchFamily="34" charset="0"/>
            </a:endParaRPr>
          </a:p>
        </p:txBody>
      </p:sp>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2750" t="6780" r="2750" b="3898"/>
          <a:stretch/>
        </p:blipFill>
        <p:spPr>
          <a:xfrm>
            <a:off x="251520" y="1268759"/>
            <a:ext cx="8640960" cy="4464497"/>
          </a:xfrm>
          <a:prstGeom prst="rect">
            <a:avLst/>
          </a:prstGeom>
        </p:spPr>
      </p:pic>
      <p:sp>
        <p:nvSpPr>
          <p:cNvPr id="3" name="Дата 2"/>
          <p:cNvSpPr>
            <a:spLocks noGrp="1"/>
          </p:cNvSpPr>
          <p:nvPr>
            <p:ph type="dt" sz="half" idx="10"/>
          </p:nvPr>
        </p:nvSpPr>
        <p:spPr/>
        <p:txBody>
          <a:bodyPr/>
          <a:lstStyle/>
          <a:p>
            <a:pPr>
              <a:defRPr/>
            </a:pPr>
            <a:fld id="{39FA3A6F-790F-4573-80DE-3151FB3A0349}" type="datetime1">
              <a:rPr lang="en-US" altLang="en-US" smtClean="0"/>
              <a:t>11/16/2023</a:t>
            </a:fld>
            <a:endParaRPr lang="en-US" altLang="en-US" sz="1800">
              <a:solidFill>
                <a:schemeClr val="tx1"/>
              </a:solidFill>
            </a:endParaRPr>
          </a:p>
        </p:txBody>
      </p:sp>
      <p:sp>
        <p:nvSpPr>
          <p:cNvPr id="7" name="Прямоугольник 6"/>
          <p:cNvSpPr/>
          <p:nvPr/>
        </p:nvSpPr>
        <p:spPr>
          <a:xfrm>
            <a:off x="1547123" y="5875526"/>
            <a:ext cx="3168352" cy="338554"/>
          </a:xfrm>
          <a:prstGeom prst="rect">
            <a:avLst/>
          </a:prstGeom>
        </p:spPr>
        <p:txBody>
          <a:bodyPr wrap="square">
            <a:spAutoFit/>
          </a:bodyPr>
          <a:lstStyle/>
          <a:p>
            <a:r>
              <a:rPr lang="en-US" sz="1600" b="1" dirty="0" smtClean="0"/>
              <a:t>Install the magnet on the beam.</a:t>
            </a:r>
            <a:endParaRPr lang="ru-RU" sz="1600" b="1" dirty="0">
              <a:latin typeface="Arial" panose="020B0604020202020204" pitchFamily="34" charset="0"/>
              <a:cs typeface="Arial" panose="020B0604020202020204" pitchFamily="34" charset="0"/>
            </a:endParaRPr>
          </a:p>
        </p:txBody>
      </p:sp>
      <p:sp>
        <p:nvSpPr>
          <p:cNvPr id="9"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4" name="Номер слайда 3"/>
          <p:cNvSpPr>
            <a:spLocks noGrp="1"/>
          </p:cNvSpPr>
          <p:nvPr>
            <p:ph type="sldNum" sz="quarter" idx="12"/>
          </p:nvPr>
        </p:nvSpPr>
        <p:spPr/>
        <p:txBody>
          <a:bodyPr/>
          <a:lstStyle/>
          <a:p>
            <a:pPr>
              <a:defRPr/>
            </a:pPr>
            <a:fld id="{1A8126DC-8849-4187-B706-7E0203B700CC}" type="slidenum">
              <a:rPr lang="en-US" altLang="en-US" smtClean="0"/>
              <a:pPr>
                <a:defRPr/>
              </a:pPr>
              <a:t>29</a:t>
            </a:fld>
            <a:endParaRPr lang="en-US" altLang="en-US" sz="1800">
              <a:solidFill>
                <a:schemeClr val="tx1"/>
              </a:solidFill>
            </a:endParaRPr>
          </a:p>
        </p:txBody>
      </p:sp>
    </p:spTree>
    <p:extLst>
      <p:ext uri="{BB962C8B-B14F-4D97-AF65-F5344CB8AC3E}">
        <p14:creationId xmlns:p14="http://schemas.microsoft.com/office/powerpoint/2010/main" val="17900997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2276872"/>
            <a:ext cx="7848872" cy="584775"/>
          </a:xfrm>
          <a:prstGeom prst="rect">
            <a:avLst/>
          </a:prstGeom>
        </p:spPr>
        <p:txBody>
          <a:bodyPr wrap="square">
            <a:spAutoFit/>
          </a:bodyPr>
          <a:lstStyle/>
          <a:p>
            <a:pPr algn="ctr">
              <a:spcBef>
                <a:spcPct val="0"/>
              </a:spcBef>
              <a:buNone/>
            </a:pPr>
            <a:r>
              <a:rPr lang="en-US" sz="3200" dirty="0" smtClean="0">
                <a:solidFill>
                  <a:srgbClr val="FF0000"/>
                </a:solidFill>
                <a:latin typeface="Arial" panose="020B0604020202020204" pitchFamily="34" charset="0"/>
                <a:cs typeface="Arial" panose="020B0604020202020204" pitchFamily="34" charset="0"/>
              </a:rPr>
              <a:t>Yoke assembling procedure</a:t>
            </a:r>
            <a:endParaRPr lang="en-US" altLang="zh-CN" sz="3200" dirty="0">
              <a:solidFill>
                <a:srgbClr val="FF0000"/>
              </a:solidFill>
              <a:latin typeface="Arial" panose="020B0604020202020204" pitchFamily="34" charset="0"/>
              <a:cs typeface="Arial" panose="020B0604020202020204" pitchFamily="34" charset="0"/>
              <a:sym typeface="Calibri Light" panose="020F0302020204030204" pitchFamily="34" charset="0"/>
            </a:endParaRPr>
          </a:p>
        </p:txBody>
      </p:sp>
      <p:sp>
        <p:nvSpPr>
          <p:cNvPr id="4" name="Нижний колонтитул 3"/>
          <p:cNvSpPr>
            <a:spLocks noGrp="1"/>
          </p:cNvSpPr>
          <p:nvPr>
            <p:ph type="ftr" sz="quarter" idx="11"/>
          </p:nvPr>
        </p:nvSpPr>
        <p:spPr/>
        <p:txBody>
          <a:bodyPr/>
          <a:lstStyle/>
          <a:p>
            <a:r>
              <a:rPr lang="sv-SE" smtClean="0"/>
              <a:t>E.Pyata, et al., BINP, PANDA Magnet</a:t>
            </a:r>
            <a:endParaRPr lang="ru-RU" dirty="0"/>
          </a:p>
        </p:txBody>
      </p:sp>
      <p:sp>
        <p:nvSpPr>
          <p:cNvPr id="5" name="Дата 4"/>
          <p:cNvSpPr>
            <a:spLocks noGrp="1"/>
          </p:cNvSpPr>
          <p:nvPr>
            <p:ph type="dt" sz="half" idx="10"/>
          </p:nvPr>
        </p:nvSpPr>
        <p:spPr/>
        <p:txBody>
          <a:bodyPr/>
          <a:lstStyle/>
          <a:p>
            <a:fld id="{C40E56D2-4DDA-4544-BF33-0AE18297394C}" type="datetime1">
              <a:rPr lang="en-US" smtClean="0"/>
              <a:t>11/16/2023</a:t>
            </a:fld>
            <a:endParaRPr lang="ru-RU"/>
          </a:p>
        </p:txBody>
      </p:sp>
      <p:sp>
        <p:nvSpPr>
          <p:cNvPr id="2" name="Номер слайда 1"/>
          <p:cNvSpPr>
            <a:spLocks noGrp="1"/>
          </p:cNvSpPr>
          <p:nvPr>
            <p:ph type="sldNum" sz="quarter" idx="12"/>
          </p:nvPr>
        </p:nvSpPr>
        <p:spPr/>
        <p:txBody>
          <a:bodyPr/>
          <a:lstStyle/>
          <a:p>
            <a:fld id="{7C2DA4A3-3530-474B-A2FE-A6EB66FDF702}" type="slidenum">
              <a:rPr lang="ru-RU" smtClean="0"/>
              <a:t>3</a:t>
            </a:fld>
            <a:endParaRPr lang="ru-RU"/>
          </a:p>
        </p:txBody>
      </p:sp>
    </p:spTree>
    <p:extLst>
      <p:ext uri="{BB962C8B-B14F-4D97-AF65-F5344CB8AC3E}">
        <p14:creationId xmlns:p14="http://schemas.microsoft.com/office/powerpoint/2010/main" val="10085565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400" dirty="0" smtClean="0">
                <a:solidFill>
                  <a:srgbClr val="FF0000"/>
                </a:solidFill>
                <a:latin typeface="Comic Sans MS" panose="030F0702030302020204" pitchFamily="66" charset="0"/>
              </a:rPr>
              <a:t>Installation </a:t>
            </a:r>
            <a:r>
              <a:rPr lang="en-US" sz="2400" dirty="0">
                <a:solidFill>
                  <a:srgbClr val="FF0000"/>
                </a:solidFill>
                <a:latin typeface="Comic Sans MS" panose="030F0702030302020204" pitchFamily="66" charset="0"/>
              </a:rPr>
              <a:t>procedure of the </a:t>
            </a:r>
            <a:r>
              <a:rPr lang="en-US" sz="2400" dirty="0" smtClean="0">
                <a:solidFill>
                  <a:srgbClr val="FF0000"/>
                </a:solidFill>
                <a:latin typeface="Comic Sans MS" panose="030F0702030302020204" pitchFamily="66" charset="0"/>
              </a:rPr>
              <a:t>Magnet into </a:t>
            </a:r>
            <a:r>
              <a:rPr lang="en-US" sz="2400" dirty="0">
                <a:solidFill>
                  <a:srgbClr val="FF0000"/>
                </a:solidFill>
                <a:latin typeface="Comic Sans MS" panose="030F0702030302020204" pitchFamily="66" charset="0"/>
              </a:rPr>
              <a:t>the </a:t>
            </a:r>
            <a:r>
              <a:rPr lang="en-US" sz="2400" dirty="0" smtClean="0">
                <a:solidFill>
                  <a:srgbClr val="FF0000"/>
                </a:solidFill>
                <a:latin typeface="Comic Sans MS" panose="030F0702030302020204" pitchFamily="66" charset="0"/>
              </a:rPr>
              <a:t>Iron Yoke</a:t>
            </a:r>
            <a:endParaRPr lang="en-US" altLang="zh-CN" sz="2400" dirty="0">
              <a:solidFill>
                <a:srgbClr val="FF0000"/>
              </a:solidFill>
              <a:latin typeface="Comic Sans MS" panose="030F0702030302020204" pitchFamily="66" charset="0"/>
              <a:sym typeface="Calibri Light" panose="020F0302020204030204" pitchFamily="34" charset="0"/>
            </a:endParaRPr>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19287" t="3898" r="19288" b="5339"/>
          <a:stretch/>
        </p:blipFill>
        <p:spPr>
          <a:xfrm>
            <a:off x="2051720" y="793448"/>
            <a:ext cx="6392214" cy="5162942"/>
          </a:xfrm>
          <a:prstGeom prst="rect">
            <a:avLst/>
          </a:prstGeom>
        </p:spPr>
      </p:pic>
      <p:sp>
        <p:nvSpPr>
          <p:cNvPr id="2" name="Дата 1"/>
          <p:cNvSpPr>
            <a:spLocks noGrp="1"/>
          </p:cNvSpPr>
          <p:nvPr>
            <p:ph type="dt" sz="half" idx="10"/>
          </p:nvPr>
        </p:nvSpPr>
        <p:spPr/>
        <p:txBody>
          <a:bodyPr/>
          <a:lstStyle/>
          <a:p>
            <a:pPr>
              <a:defRPr/>
            </a:pPr>
            <a:fld id="{3496A318-73B7-4C99-B92C-8A40AAB5CDC2}" type="datetime1">
              <a:rPr lang="en-US" altLang="en-US" smtClean="0"/>
              <a:t>11/16/2023</a:t>
            </a:fld>
            <a:endParaRPr lang="en-US" altLang="en-US" sz="1800">
              <a:solidFill>
                <a:schemeClr val="tx1"/>
              </a:solidFill>
            </a:endParaRPr>
          </a:p>
        </p:txBody>
      </p:sp>
      <p:sp>
        <p:nvSpPr>
          <p:cNvPr id="7"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3" name="Номер слайда 2"/>
          <p:cNvSpPr>
            <a:spLocks noGrp="1"/>
          </p:cNvSpPr>
          <p:nvPr>
            <p:ph type="sldNum" sz="quarter" idx="12"/>
          </p:nvPr>
        </p:nvSpPr>
        <p:spPr/>
        <p:txBody>
          <a:bodyPr/>
          <a:lstStyle/>
          <a:p>
            <a:pPr>
              <a:defRPr/>
            </a:pPr>
            <a:fld id="{1A8126DC-8849-4187-B706-7E0203B700CC}" type="slidenum">
              <a:rPr lang="en-US" altLang="en-US" smtClean="0"/>
              <a:pPr>
                <a:defRPr/>
              </a:pPr>
              <a:t>30</a:t>
            </a:fld>
            <a:endParaRPr lang="en-US" altLang="en-US" sz="1800">
              <a:solidFill>
                <a:schemeClr val="tx1"/>
              </a:solidFill>
            </a:endParaRPr>
          </a:p>
        </p:txBody>
      </p:sp>
    </p:spTree>
    <p:extLst>
      <p:ext uri="{BB962C8B-B14F-4D97-AF65-F5344CB8AC3E}">
        <p14:creationId xmlns:p14="http://schemas.microsoft.com/office/powerpoint/2010/main" val="20992767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400" dirty="0" smtClean="0">
                <a:solidFill>
                  <a:srgbClr val="FF0000"/>
                </a:solidFill>
                <a:latin typeface="Comic Sans MS" panose="030F0702030302020204" pitchFamily="66" charset="0"/>
              </a:rPr>
              <a:t>Installation </a:t>
            </a:r>
            <a:r>
              <a:rPr lang="en-US" sz="2400" dirty="0">
                <a:solidFill>
                  <a:srgbClr val="FF0000"/>
                </a:solidFill>
                <a:latin typeface="Comic Sans MS" panose="030F0702030302020204" pitchFamily="66" charset="0"/>
              </a:rPr>
              <a:t>procedure of the </a:t>
            </a:r>
            <a:r>
              <a:rPr lang="en-US" sz="2400" dirty="0" smtClean="0">
                <a:solidFill>
                  <a:srgbClr val="FF0000"/>
                </a:solidFill>
                <a:latin typeface="Comic Sans MS" panose="030F0702030302020204" pitchFamily="66" charset="0"/>
              </a:rPr>
              <a:t>Magnet into </a:t>
            </a:r>
            <a:r>
              <a:rPr lang="en-US" sz="2400" dirty="0">
                <a:solidFill>
                  <a:srgbClr val="FF0000"/>
                </a:solidFill>
                <a:latin typeface="Comic Sans MS" panose="030F0702030302020204" pitchFamily="66" charset="0"/>
              </a:rPr>
              <a:t>the </a:t>
            </a:r>
            <a:r>
              <a:rPr lang="en-US" sz="2400" dirty="0" smtClean="0">
                <a:solidFill>
                  <a:srgbClr val="FF0000"/>
                </a:solidFill>
                <a:latin typeface="Comic Sans MS" panose="030F0702030302020204" pitchFamily="66" charset="0"/>
              </a:rPr>
              <a:t>Iron Yoke</a:t>
            </a:r>
            <a:endParaRPr lang="en-US" altLang="zh-CN" sz="2400" dirty="0">
              <a:solidFill>
                <a:srgbClr val="FF0000"/>
              </a:solidFill>
              <a:latin typeface="Comic Sans MS" panose="030F0702030302020204" pitchFamily="66" charset="0"/>
              <a:sym typeface="Calibri Light" panose="020F0302020204030204" pitchFamily="34" charset="0"/>
            </a:endParaRPr>
          </a:p>
        </p:txBody>
      </p:sp>
      <p:sp>
        <p:nvSpPr>
          <p:cNvPr id="13" name="Прямоугольник 12"/>
          <p:cNvSpPr/>
          <p:nvPr/>
        </p:nvSpPr>
        <p:spPr>
          <a:xfrm>
            <a:off x="2051720" y="6077561"/>
            <a:ext cx="6429400" cy="338554"/>
          </a:xfrm>
          <a:prstGeom prst="rect">
            <a:avLst/>
          </a:prstGeom>
        </p:spPr>
        <p:txBody>
          <a:bodyPr wrap="square">
            <a:spAutoFit/>
          </a:bodyPr>
          <a:lstStyle/>
          <a:p>
            <a:r>
              <a:rPr lang="en-US" sz="1600" b="1" dirty="0" smtClean="0"/>
              <a:t>Remove an average support of the tooling.</a:t>
            </a:r>
            <a:endParaRPr lang="ru-RU" sz="1600" b="1"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25588" t="8221" r="19288" b="5339"/>
          <a:stretch/>
        </p:blipFill>
        <p:spPr>
          <a:xfrm>
            <a:off x="781572" y="537289"/>
            <a:ext cx="6313987" cy="5411991"/>
          </a:xfrm>
          <a:prstGeom prst="rect">
            <a:avLst/>
          </a:prstGeom>
        </p:spPr>
      </p:pic>
      <p:sp>
        <p:nvSpPr>
          <p:cNvPr id="2" name="Дата 1"/>
          <p:cNvSpPr>
            <a:spLocks noGrp="1"/>
          </p:cNvSpPr>
          <p:nvPr>
            <p:ph type="dt" sz="half" idx="10"/>
          </p:nvPr>
        </p:nvSpPr>
        <p:spPr/>
        <p:txBody>
          <a:bodyPr/>
          <a:lstStyle/>
          <a:p>
            <a:pPr>
              <a:defRPr/>
            </a:pPr>
            <a:fld id="{0238E1A7-7C3E-46D6-A6F3-5E812FD5AD07}" type="datetime1">
              <a:rPr lang="en-US" altLang="en-US" smtClean="0"/>
              <a:t>11/16/2023</a:t>
            </a:fld>
            <a:endParaRPr lang="en-US" altLang="en-US" sz="1800">
              <a:solidFill>
                <a:schemeClr val="tx1"/>
              </a:solidFill>
            </a:endParaRPr>
          </a:p>
        </p:txBody>
      </p:sp>
      <p:sp>
        <p:nvSpPr>
          <p:cNvPr id="7"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4" name="Номер слайда 3"/>
          <p:cNvSpPr>
            <a:spLocks noGrp="1"/>
          </p:cNvSpPr>
          <p:nvPr>
            <p:ph type="sldNum" sz="quarter" idx="12"/>
          </p:nvPr>
        </p:nvSpPr>
        <p:spPr/>
        <p:txBody>
          <a:bodyPr/>
          <a:lstStyle/>
          <a:p>
            <a:pPr>
              <a:defRPr/>
            </a:pPr>
            <a:fld id="{1A8126DC-8849-4187-B706-7E0203B700CC}" type="slidenum">
              <a:rPr lang="en-US" altLang="en-US" smtClean="0"/>
              <a:pPr>
                <a:defRPr/>
              </a:pPr>
              <a:t>31</a:t>
            </a:fld>
            <a:endParaRPr lang="en-US" altLang="en-US" sz="1800">
              <a:solidFill>
                <a:schemeClr val="tx1"/>
              </a:solidFill>
            </a:endParaRPr>
          </a:p>
        </p:txBody>
      </p:sp>
    </p:spTree>
    <p:extLst>
      <p:ext uri="{BB962C8B-B14F-4D97-AF65-F5344CB8AC3E}">
        <p14:creationId xmlns:p14="http://schemas.microsoft.com/office/powerpoint/2010/main" val="35668299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400" dirty="0" smtClean="0">
                <a:solidFill>
                  <a:srgbClr val="FF0000"/>
                </a:solidFill>
                <a:latin typeface="Comic Sans MS" panose="030F0702030302020204" pitchFamily="66" charset="0"/>
              </a:rPr>
              <a:t>Installation </a:t>
            </a:r>
            <a:r>
              <a:rPr lang="en-US" sz="2400" dirty="0">
                <a:solidFill>
                  <a:srgbClr val="FF0000"/>
                </a:solidFill>
                <a:latin typeface="Comic Sans MS" panose="030F0702030302020204" pitchFamily="66" charset="0"/>
              </a:rPr>
              <a:t>procedure of the </a:t>
            </a:r>
            <a:r>
              <a:rPr lang="en-US" sz="2400" dirty="0" smtClean="0">
                <a:solidFill>
                  <a:srgbClr val="FF0000"/>
                </a:solidFill>
                <a:latin typeface="Comic Sans MS" panose="030F0702030302020204" pitchFamily="66" charset="0"/>
              </a:rPr>
              <a:t>Magnet into </a:t>
            </a:r>
            <a:r>
              <a:rPr lang="en-US" sz="2400" dirty="0">
                <a:solidFill>
                  <a:srgbClr val="FF0000"/>
                </a:solidFill>
                <a:latin typeface="Comic Sans MS" panose="030F0702030302020204" pitchFamily="66" charset="0"/>
              </a:rPr>
              <a:t>the </a:t>
            </a:r>
            <a:r>
              <a:rPr lang="en-US" sz="2400" dirty="0" smtClean="0">
                <a:solidFill>
                  <a:srgbClr val="FF0000"/>
                </a:solidFill>
                <a:latin typeface="Comic Sans MS" panose="030F0702030302020204" pitchFamily="66" charset="0"/>
              </a:rPr>
              <a:t>Iron Yoke</a:t>
            </a:r>
            <a:endParaRPr lang="en-US" altLang="zh-CN" sz="2400" dirty="0">
              <a:solidFill>
                <a:srgbClr val="FF0000"/>
              </a:solidFill>
              <a:latin typeface="Comic Sans MS" panose="030F0702030302020204" pitchFamily="66" charset="0"/>
              <a:sym typeface="Calibri Light" panose="020F0302020204030204" pitchFamily="34" charset="0"/>
            </a:endParaRPr>
          </a:p>
        </p:txBody>
      </p:sp>
      <p:sp>
        <p:nvSpPr>
          <p:cNvPr id="13" name="Прямоугольник 12"/>
          <p:cNvSpPr/>
          <p:nvPr/>
        </p:nvSpPr>
        <p:spPr>
          <a:xfrm>
            <a:off x="1439652" y="6154321"/>
            <a:ext cx="6429400" cy="338554"/>
          </a:xfrm>
          <a:prstGeom prst="rect">
            <a:avLst/>
          </a:prstGeom>
        </p:spPr>
        <p:txBody>
          <a:bodyPr wrap="square">
            <a:spAutoFit/>
          </a:bodyPr>
          <a:lstStyle/>
          <a:p>
            <a:r>
              <a:rPr lang="en-US" sz="1600" b="1" dirty="0" smtClean="0"/>
              <a:t>Install and align of the cryostat into the yoke.</a:t>
            </a:r>
            <a:endParaRPr lang="ru-RU" sz="1600" b="1" dirty="0">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25588" t="8221" r="19288" b="5339"/>
          <a:stretch/>
        </p:blipFill>
        <p:spPr>
          <a:xfrm>
            <a:off x="1259632" y="980728"/>
            <a:ext cx="5904656" cy="5061135"/>
          </a:xfrm>
          <a:prstGeom prst="rect">
            <a:avLst/>
          </a:prstGeom>
        </p:spPr>
      </p:pic>
      <p:sp>
        <p:nvSpPr>
          <p:cNvPr id="2" name="Дата 1"/>
          <p:cNvSpPr>
            <a:spLocks noGrp="1"/>
          </p:cNvSpPr>
          <p:nvPr>
            <p:ph type="dt" sz="half" idx="10"/>
          </p:nvPr>
        </p:nvSpPr>
        <p:spPr/>
        <p:txBody>
          <a:bodyPr/>
          <a:lstStyle/>
          <a:p>
            <a:pPr>
              <a:defRPr/>
            </a:pPr>
            <a:fld id="{8C1E9407-82F3-432E-8426-75AE7C6EC9F7}" type="datetime1">
              <a:rPr lang="en-US" altLang="en-US" smtClean="0"/>
              <a:t>11/16/2023</a:t>
            </a:fld>
            <a:endParaRPr lang="en-US" altLang="en-US" sz="1800">
              <a:solidFill>
                <a:schemeClr val="tx1"/>
              </a:solidFill>
            </a:endParaRPr>
          </a:p>
        </p:txBody>
      </p:sp>
      <p:sp>
        <p:nvSpPr>
          <p:cNvPr id="7"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3" name="Номер слайда 2"/>
          <p:cNvSpPr>
            <a:spLocks noGrp="1"/>
          </p:cNvSpPr>
          <p:nvPr>
            <p:ph type="sldNum" sz="quarter" idx="12"/>
          </p:nvPr>
        </p:nvSpPr>
        <p:spPr/>
        <p:txBody>
          <a:bodyPr/>
          <a:lstStyle/>
          <a:p>
            <a:pPr>
              <a:defRPr/>
            </a:pPr>
            <a:fld id="{1A8126DC-8849-4187-B706-7E0203B700CC}" type="slidenum">
              <a:rPr lang="en-US" altLang="en-US" smtClean="0"/>
              <a:pPr>
                <a:defRPr/>
              </a:pPr>
              <a:t>32</a:t>
            </a:fld>
            <a:endParaRPr lang="en-US" altLang="en-US" sz="1800">
              <a:solidFill>
                <a:schemeClr val="tx1"/>
              </a:solidFill>
            </a:endParaRPr>
          </a:p>
        </p:txBody>
      </p:sp>
    </p:spTree>
    <p:extLst>
      <p:ext uri="{BB962C8B-B14F-4D97-AF65-F5344CB8AC3E}">
        <p14:creationId xmlns:p14="http://schemas.microsoft.com/office/powerpoint/2010/main" val="38500305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400" dirty="0" smtClean="0">
                <a:solidFill>
                  <a:srgbClr val="FF0000"/>
                </a:solidFill>
                <a:latin typeface="Comic Sans MS" panose="030F0702030302020204" pitchFamily="66" charset="0"/>
              </a:rPr>
              <a:t>Installation </a:t>
            </a:r>
            <a:r>
              <a:rPr lang="en-US" sz="2400" dirty="0">
                <a:solidFill>
                  <a:srgbClr val="FF0000"/>
                </a:solidFill>
                <a:latin typeface="Comic Sans MS" panose="030F0702030302020204" pitchFamily="66" charset="0"/>
              </a:rPr>
              <a:t>procedure of the </a:t>
            </a:r>
            <a:r>
              <a:rPr lang="en-US" sz="2400" dirty="0" smtClean="0">
                <a:solidFill>
                  <a:srgbClr val="FF0000"/>
                </a:solidFill>
                <a:latin typeface="Comic Sans MS" panose="030F0702030302020204" pitchFamily="66" charset="0"/>
              </a:rPr>
              <a:t>Magnet</a:t>
            </a:r>
            <a:endParaRPr lang="en-US" altLang="zh-CN" sz="2400" dirty="0">
              <a:solidFill>
                <a:srgbClr val="FF0000"/>
              </a:solidFill>
              <a:latin typeface="Comic Sans MS" panose="030F0702030302020204" pitchFamily="66" charset="0"/>
              <a:sym typeface="Calibri Light" panose="020F0302020204030204" pitchFamily="34" charset="0"/>
            </a:endParaRPr>
          </a:p>
        </p:txBody>
      </p:sp>
      <p:sp>
        <p:nvSpPr>
          <p:cNvPr id="13" name="Прямоугольник 12"/>
          <p:cNvSpPr/>
          <p:nvPr/>
        </p:nvSpPr>
        <p:spPr>
          <a:xfrm>
            <a:off x="1187624" y="6052888"/>
            <a:ext cx="6840760" cy="338554"/>
          </a:xfrm>
          <a:prstGeom prst="rect">
            <a:avLst/>
          </a:prstGeom>
        </p:spPr>
        <p:txBody>
          <a:bodyPr wrap="square">
            <a:spAutoFit/>
          </a:bodyPr>
          <a:lstStyle/>
          <a:p>
            <a:r>
              <a:rPr lang="en-US" sz="1600" b="1" dirty="0" smtClean="0"/>
              <a:t>Install and connect of the Control Dewar with the magnet by a transfer line.</a:t>
            </a:r>
            <a:endParaRPr lang="ru-RU" sz="1600" b="1" dirty="0">
              <a:latin typeface="Arial" panose="020B0604020202020204" pitchFamily="34" charset="0"/>
              <a:cs typeface="Arial" panose="020B0604020202020204" pitchFamily="34" charset="0"/>
            </a:endParaRPr>
          </a:p>
        </p:txBody>
      </p:sp>
      <p:sp>
        <p:nvSpPr>
          <p:cNvPr id="2" name="Дата 1"/>
          <p:cNvSpPr>
            <a:spLocks noGrp="1"/>
          </p:cNvSpPr>
          <p:nvPr>
            <p:ph type="dt" sz="half" idx="10"/>
          </p:nvPr>
        </p:nvSpPr>
        <p:spPr/>
        <p:txBody>
          <a:bodyPr/>
          <a:lstStyle/>
          <a:p>
            <a:pPr>
              <a:defRPr/>
            </a:pPr>
            <a:fld id="{F90EEA0E-5AC1-446F-852E-55016FFA15FC}" type="datetime1">
              <a:rPr lang="en-US" altLang="en-US" smtClean="0"/>
              <a:t>11/16/2023</a:t>
            </a:fld>
            <a:endParaRPr lang="en-US" altLang="en-US" sz="1800" dirty="0">
              <a:solidFill>
                <a:schemeClr val="tx1"/>
              </a:solidFill>
            </a:endParaRPr>
          </a:p>
        </p:txBody>
      </p:sp>
      <p:sp>
        <p:nvSpPr>
          <p:cNvPr id="7" name="Нижний колонтитул 7"/>
          <p:cNvSpPr>
            <a:spLocks noGrp="1"/>
          </p:cNvSpPr>
          <p:nvPr>
            <p:ph type="ftr" sz="quarter" idx="11"/>
          </p:nvPr>
        </p:nvSpPr>
        <p:spPr>
          <a:xfrm>
            <a:off x="5220072" y="6356350"/>
            <a:ext cx="3644552" cy="365125"/>
          </a:xfrm>
        </p:spPr>
        <p:txBody>
          <a:bodyPr/>
          <a:lstStyle/>
          <a:p>
            <a:pPr>
              <a:defRPr/>
            </a:pPr>
            <a:r>
              <a:rPr lang="sv-SE" altLang="en-US" dirty="0" smtClean="0"/>
              <a:t>E.Pyata, et al., BINP, PANDA Magnet</a:t>
            </a:r>
            <a:endParaRPr lang="en-US" altLang="en-US" dirty="0"/>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a:ext>
            </a:extLst>
          </a:blip>
          <a:srcRect b="-3027"/>
          <a:stretch/>
        </p:blipFill>
        <p:spPr>
          <a:xfrm>
            <a:off x="432655" y="1182826"/>
            <a:ext cx="8221015" cy="4742895"/>
          </a:xfrm>
          <a:prstGeom prst="rect">
            <a:avLst/>
          </a:prstGeom>
        </p:spPr>
      </p:pic>
      <p:sp>
        <p:nvSpPr>
          <p:cNvPr id="4" name="Номер слайда 3"/>
          <p:cNvSpPr>
            <a:spLocks noGrp="1"/>
          </p:cNvSpPr>
          <p:nvPr>
            <p:ph type="sldNum" sz="quarter" idx="12"/>
          </p:nvPr>
        </p:nvSpPr>
        <p:spPr/>
        <p:txBody>
          <a:bodyPr/>
          <a:lstStyle/>
          <a:p>
            <a:pPr>
              <a:defRPr/>
            </a:pPr>
            <a:fld id="{1A8126DC-8849-4187-B706-7E0203B700CC}" type="slidenum">
              <a:rPr lang="en-US" altLang="en-US" smtClean="0"/>
              <a:pPr>
                <a:defRPr/>
              </a:pPr>
              <a:t>33</a:t>
            </a:fld>
            <a:endParaRPr lang="en-US" altLang="en-US" sz="1800">
              <a:solidFill>
                <a:schemeClr val="tx1"/>
              </a:solidFill>
            </a:endParaRPr>
          </a:p>
        </p:txBody>
      </p:sp>
    </p:spTree>
    <p:extLst>
      <p:ext uri="{BB962C8B-B14F-4D97-AF65-F5344CB8AC3E}">
        <p14:creationId xmlns:p14="http://schemas.microsoft.com/office/powerpoint/2010/main" val="1831149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8315CC0-A857-4A5C-A435-CB8D9D1F137D}" type="datetime1">
              <a:rPr lang="en-US" smtClean="0"/>
              <a:t>11/16/2023</a:t>
            </a:fld>
            <a:endParaRPr lang="ru-RU"/>
          </a:p>
        </p:txBody>
      </p:sp>
      <p:sp>
        <p:nvSpPr>
          <p:cNvPr id="3" name="Нижний колонтитул 2"/>
          <p:cNvSpPr>
            <a:spLocks noGrp="1"/>
          </p:cNvSpPr>
          <p:nvPr>
            <p:ph type="ftr" sz="quarter" idx="11"/>
          </p:nvPr>
        </p:nvSpPr>
        <p:spPr/>
        <p:txBody>
          <a:bodyPr/>
          <a:lstStyle/>
          <a:p>
            <a:r>
              <a:rPr lang="sv-SE" smtClean="0"/>
              <a:t>E.Pyata, et al., BINP, PANDA Magnet</a:t>
            </a:r>
            <a:endParaRPr lang="ru-RU"/>
          </a:p>
        </p:txBody>
      </p:sp>
      <p:sp>
        <p:nvSpPr>
          <p:cNvPr id="4" name="Номер слайда 3"/>
          <p:cNvSpPr>
            <a:spLocks noGrp="1"/>
          </p:cNvSpPr>
          <p:nvPr>
            <p:ph type="sldNum" sz="quarter" idx="12"/>
          </p:nvPr>
        </p:nvSpPr>
        <p:spPr/>
        <p:txBody>
          <a:bodyPr/>
          <a:lstStyle/>
          <a:p>
            <a:fld id="{7C2DA4A3-3530-474B-A2FE-A6EB66FDF702}" type="slidenum">
              <a:rPr lang="ru-RU" smtClean="0"/>
              <a:t>34</a:t>
            </a:fld>
            <a:endParaRPr lang="ru-RU"/>
          </a:p>
        </p:txBody>
      </p:sp>
      <p:sp>
        <p:nvSpPr>
          <p:cNvPr id="5" name="Прямоугольник 4"/>
          <p:cNvSpPr/>
          <p:nvPr/>
        </p:nvSpPr>
        <p:spPr>
          <a:xfrm>
            <a:off x="680796" y="513897"/>
            <a:ext cx="8688672" cy="3785652"/>
          </a:xfrm>
          <a:prstGeom prst="rect">
            <a:avLst/>
          </a:prstGeom>
        </p:spPr>
        <p:txBody>
          <a:bodyPr wrap="square">
            <a:spAutoFit/>
          </a:bodyPr>
          <a:lstStyle/>
          <a:p>
            <a:pPr algn="ctr"/>
            <a:r>
              <a:rPr lang="en-US" sz="2400" b="1" dirty="0">
                <a:solidFill>
                  <a:srgbClr val="FF0000"/>
                </a:solidFill>
                <a:latin typeface="Comic Sans MS" panose="030F0702030302020204" pitchFamily="66" charset="0"/>
              </a:rPr>
              <a:t>Procedure for the PANDA Solenoid Power Cable Laying</a:t>
            </a:r>
            <a:r>
              <a:rPr lang="en-US" sz="2400" b="1" dirty="0"/>
              <a:t/>
            </a:r>
            <a:br>
              <a:rPr lang="en-US" sz="2400" b="1" dirty="0"/>
            </a:br>
            <a:endParaRPr lang="en-US" sz="2400" b="1" dirty="0" smtClean="0"/>
          </a:p>
          <a:p>
            <a:pPr algn="ctr"/>
            <a:endParaRPr lang="en-US" sz="2400" b="1" dirty="0"/>
          </a:p>
          <a:p>
            <a:pPr algn="just"/>
            <a:r>
              <a:rPr lang="en-US" sz="2400" b="1" dirty="0" smtClean="0"/>
              <a:t>The </a:t>
            </a:r>
            <a:r>
              <a:rPr lang="en-US" sz="2400" b="1" dirty="0"/>
              <a:t>PANDA Solenoid Power Cabling intended for power supply of a</a:t>
            </a:r>
            <a:br>
              <a:rPr lang="en-US" sz="2400" b="1" dirty="0"/>
            </a:br>
            <a:r>
              <a:rPr lang="en-US" sz="2400" b="1" dirty="0"/>
              <a:t>superconductive solenoid and connection the solenoid with Energy </a:t>
            </a:r>
            <a:r>
              <a:rPr lang="en-US" sz="2400" b="1" dirty="0" smtClean="0"/>
              <a:t>Extraction System (EES</a:t>
            </a:r>
            <a:r>
              <a:rPr lang="en-US" sz="2400" b="1" dirty="0"/>
              <a:t>). The maximal current is 5.1 kA. The value of a summary cross section of the </a:t>
            </a:r>
            <a:r>
              <a:rPr lang="en-US" sz="2400" b="1" dirty="0" smtClean="0"/>
              <a:t>cables is </a:t>
            </a:r>
            <a:r>
              <a:rPr lang="en-US" sz="2400" b="1" dirty="0"/>
              <a:t>3200 mm2. </a:t>
            </a:r>
            <a:endParaRPr lang="en-US" sz="2400" b="1" dirty="0" smtClean="0"/>
          </a:p>
          <a:p>
            <a:pPr algn="just"/>
            <a:endParaRPr lang="en-US" sz="2400" b="1" dirty="0"/>
          </a:p>
          <a:p>
            <a:pPr algn="just"/>
            <a:r>
              <a:rPr lang="en-US" sz="2400" b="1" dirty="0" smtClean="0"/>
              <a:t>The </a:t>
            </a:r>
            <a:r>
              <a:rPr lang="en-US" sz="2400" b="1" dirty="0"/>
              <a:t>views of the PANDA Solenoid Power Cable laying are shown </a:t>
            </a:r>
            <a:r>
              <a:rPr lang="en-US" sz="2400" b="1" dirty="0" smtClean="0"/>
              <a:t>in the Figure </a:t>
            </a:r>
            <a:r>
              <a:rPr lang="en-US" sz="2400" b="1" dirty="0"/>
              <a:t>1</a:t>
            </a:r>
            <a:r>
              <a:rPr lang="en-US" sz="2400" b="1" dirty="0" smtClean="0"/>
              <a:t>.</a:t>
            </a:r>
            <a:endParaRPr lang="en-US" sz="2400" b="1"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9186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8315CC0-A857-4A5C-A435-CB8D9D1F137D}" type="datetime1">
              <a:rPr lang="en-US" smtClean="0"/>
              <a:t>11/16/2023</a:t>
            </a:fld>
            <a:endParaRPr lang="ru-RU"/>
          </a:p>
        </p:txBody>
      </p:sp>
      <p:sp>
        <p:nvSpPr>
          <p:cNvPr id="3" name="Нижний колонтитул 2"/>
          <p:cNvSpPr>
            <a:spLocks noGrp="1"/>
          </p:cNvSpPr>
          <p:nvPr>
            <p:ph type="ftr" sz="quarter" idx="11"/>
          </p:nvPr>
        </p:nvSpPr>
        <p:spPr/>
        <p:txBody>
          <a:bodyPr/>
          <a:lstStyle/>
          <a:p>
            <a:r>
              <a:rPr lang="sv-SE" smtClean="0"/>
              <a:t>E.Pyata, et al., BINP, PANDA Magnet</a:t>
            </a:r>
            <a:endParaRPr lang="ru-RU"/>
          </a:p>
        </p:txBody>
      </p:sp>
      <p:sp>
        <p:nvSpPr>
          <p:cNvPr id="4" name="Номер слайда 3"/>
          <p:cNvSpPr>
            <a:spLocks noGrp="1"/>
          </p:cNvSpPr>
          <p:nvPr>
            <p:ph type="sldNum" sz="quarter" idx="12"/>
          </p:nvPr>
        </p:nvSpPr>
        <p:spPr/>
        <p:txBody>
          <a:bodyPr/>
          <a:lstStyle/>
          <a:p>
            <a:fld id="{7C2DA4A3-3530-474B-A2FE-A6EB66FDF702}" type="slidenum">
              <a:rPr lang="ru-RU" smtClean="0"/>
              <a:t>35</a:t>
            </a:fld>
            <a:endParaRPr lang="ru-RU"/>
          </a:p>
        </p:txBody>
      </p:sp>
      <p:sp>
        <p:nvSpPr>
          <p:cNvPr id="5" name="Прямоугольник 4"/>
          <p:cNvSpPr/>
          <p:nvPr/>
        </p:nvSpPr>
        <p:spPr>
          <a:xfrm>
            <a:off x="680796" y="513897"/>
            <a:ext cx="8688672" cy="830997"/>
          </a:xfrm>
          <a:prstGeom prst="rect">
            <a:avLst/>
          </a:prstGeom>
        </p:spPr>
        <p:txBody>
          <a:bodyPr wrap="square">
            <a:spAutoFit/>
          </a:bodyPr>
          <a:lstStyle/>
          <a:p>
            <a:pPr algn="ctr"/>
            <a:r>
              <a:rPr lang="en-US" sz="2400" b="1" dirty="0">
                <a:solidFill>
                  <a:srgbClr val="FF0000"/>
                </a:solidFill>
                <a:latin typeface="Comic Sans MS" panose="030F0702030302020204" pitchFamily="66" charset="0"/>
              </a:rPr>
              <a:t>Procedure for the PANDA Solenoid Power Cable Laying</a:t>
            </a:r>
            <a:r>
              <a:rPr lang="en-US" sz="2400" b="1" dirty="0"/>
              <a:t/>
            </a:r>
            <a:br>
              <a:rPr lang="en-US" sz="2400" b="1" dirty="0"/>
            </a:br>
            <a:endParaRPr lang="en-US" sz="2400" b="1" dirty="0"/>
          </a:p>
        </p:txBody>
      </p:sp>
      <p:pic>
        <p:nvPicPr>
          <p:cNvPr id="8" name="Рисунок 7"/>
          <p:cNvPicPr>
            <a:picLocks noChangeAspect="1"/>
          </p:cNvPicPr>
          <p:nvPr/>
        </p:nvPicPr>
        <p:blipFill>
          <a:blip r:embed="rId2"/>
          <a:stretch>
            <a:fillRect/>
          </a:stretch>
        </p:blipFill>
        <p:spPr>
          <a:xfrm>
            <a:off x="65011" y="2083557"/>
            <a:ext cx="9013978" cy="3773898"/>
          </a:xfrm>
          <a:prstGeom prst="rect">
            <a:avLst/>
          </a:prstGeom>
        </p:spPr>
      </p:pic>
      <p:cxnSp>
        <p:nvCxnSpPr>
          <p:cNvPr id="9" name="Прямая со стрелкой 8"/>
          <p:cNvCxnSpPr/>
          <p:nvPr/>
        </p:nvCxnSpPr>
        <p:spPr>
          <a:xfrm>
            <a:off x="3098103" y="4250638"/>
            <a:ext cx="2475979" cy="809877"/>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3958225" y="2388357"/>
            <a:ext cx="1490597" cy="32154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flipV="1">
            <a:off x="5574082" y="5654599"/>
            <a:ext cx="2502406" cy="17610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H="1">
            <a:off x="2300613" y="4250638"/>
            <a:ext cx="828806" cy="24620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a:off x="1768027" y="2388357"/>
            <a:ext cx="2190198" cy="68123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H="1" flipV="1">
            <a:off x="2956143" y="5317896"/>
            <a:ext cx="2617939" cy="52654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Прямоугольник 14"/>
          <p:cNvSpPr/>
          <p:nvPr/>
        </p:nvSpPr>
        <p:spPr>
          <a:xfrm>
            <a:off x="2425611" y="2013291"/>
            <a:ext cx="3950137" cy="400110"/>
          </a:xfrm>
          <a:prstGeom prst="rect">
            <a:avLst/>
          </a:prstGeom>
        </p:spPr>
        <p:txBody>
          <a:bodyPr wrap="square">
            <a:spAutoFit/>
          </a:bodyPr>
          <a:lstStyle/>
          <a:p>
            <a:pPr algn="ctr">
              <a:spcBef>
                <a:spcPts val="600"/>
              </a:spcBef>
              <a:spcAft>
                <a:spcPts val="600"/>
              </a:spcAft>
            </a:pPr>
            <a:r>
              <a:rPr lang="en-US" sz="2000" b="1" dirty="0" smtClean="0">
                <a:latin typeface="Comic Sans MS" panose="030F0702030302020204" pitchFamily="66" charset="0"/>
              </a:rPr>
              <a:t>Power supply and EES racks</a:t>
            </a:r>
            <a:endParaRPr lang="en-US" sz="2000" b="1" dirty="0">
              <a:solidFill>
                <a:srgbClr val="FF0000"/>
              </a:solidFill>
              <a:latin typeface="Comic Sans MS" panose="030F0702030302020204" pitchFamily="66" charset="0"/>
            </a:endParaRPr>
          </a:p>
        </p:txBody>
      </p:sp>
      <p:sp>
        <p:nvSpPr>
          <p:cNvPr id="16" name="Прямоугольник 15"/>
          <p:cNvSpPr/>
          <p:nvPr/>
        </p:nvSpPr>
        <p:spPr>
          <a:xfrm>
            <a:off x="1768027" y="3850528"/>
            <a:ext cx="3528689" cy="400110"/>
          </a:xfrm>
          <a:prstGeom prst="rect">
            <a:avLst/>
          </a:prstGeom>
        </p:spPr>
        <p:txBody>
          <a:bodyPr wrap="square">
            <a:spAutoFit/>
          </a:bodyPr>
          <a:lstStyle/>
          <a:p>
            <a:pPr algn="ctr">
              <a:spcBef>
                <a:spcPts val="600"/>
              </a:spcBef>
              <a:spcAft>
                <a:spcPts val="600"/>
              </a:spcAft>
            </a:pPr>
            <a:r>
              <a:rPr lang="en-US" sz="2000" b="1" dirty="0" smtClean="0">
                <a:latin typeface="Comic Sans MS" panose="030F0702030302020204" pitchFamily="66" charset="0"/>
              </a:rPr>
              <a:t>Cable layout</a:t>
            </a:r>
            <a:endParaRPr lang="en-US" sz="2000" b="1" dirty="0">
              <a:solidFill>
                <a:srgbClr val="FF0000"/>
              </a:solidFill>
              <a:latin typeface="Comic Sans MS" panose="030F0702030302020204" pitchFamily="66" charset="0"/>
            </a:endParaRPr>
          </a:p>
        </p:txBody>
      </p:sp>
      <p:sp>
        <p:nvSpPr>
          <p:cNvPr id="17" name="Прямоугольник 16"/>
          <p:cNvSpPr/>
          <p:nvPr/>
        </p:nvSpPr>
        <p:spPr>
          <a:xfrm>
            <a:off x="3532372" y="5749130"/>
            <a:ext cx="4544116" cy="400110"/>
          </a:xfrm>
          <a:prstGeom prst="rect">
            <a:avLst/>
          </a:prstGeom>
        </p:spPr>
        <p:txBody>
          <a:bodyPr wrap="square">
            <a:spAutoFit/>
          </a:bodyPr>
          <a:lstStyle/>
          <a:p>
            <a:pPr algn="ctr">
              <a:spcBef>
                <a:spcPts val="600"/>
              </a:spcBef>
              <a:spcAft>
                <a:spcPts val="600"/>
              </a:spcAft>
            </a:pPr>
            <a:r>
              <a:rPr lang="en-US" sz="2000" b="1" dirty="0" smtClean="0">
                <a:latin typeface="Comic Sans MS" panose="030F0702030302020204" pitchFamily="66" charset="0"/>
              </a:rPr>
              <a:t>Control Dewar with current leads</a:t>
            </a:r>
            <a:endParaRPr lang="en-US" sz="20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892483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8315CC0-A857-4A5C-A435-CB8D9D1F137D}" type="datetime1">
              <a:rPr lang="en-US" smtClean="0"/>
              <a:t>11/16/2023</a:t>
            </a:fld>
            <a:endParaRPr lang="ru-RU"/>
          </a:p>
        </p:txBody>
      </p:sp>
      <p:sp>
        <p:nvSpPr>
          <p:cNvPr id="3" name="Нижний колонтитул 2"/>
          <p:cNvSpPr>
            <a:spLocks noGrp="1"/>
          </p:cNvSpPr>
          <p:nvPr>
            <p:ph type="ftr" sz="quarter" idx="11"/>
          </p:nvPr>
        </p:nvSpPr>
        <p:spPr/>
        <p:txBody>
          <a:bodyPr/>
          <a:lstStyle/>
          <a:p>
            <a:r>
              <a:rPr lang="sv-SE" smtClean="0"/>
              <a:t>E.Pyata, et al., BINP, PANDA Magnet</a:t>
            </a:r>
            <a:endParaRPr lang="ru-RU"/>
          </a:p>
        </p:txBody>
      </p:sp>
      <p:sp>
        <p:nvSpPr>
          <p:cNvPr id="4" name="Номер слайда 3"/>
          <p:cNvSpPr>
            <a:spLocks noGrp="1"/>
          </p:cNvSpPr>
          <p:nvPr>
            <p:ph type="sldNum" sz="quarter" idx="12"/>
          </p:nvPr>
        </p:nvSpPr>
        <p:spPr/>
        <p:txBody>
          <a:bodyPr/>
          <a:lstStyle/>
          <a:p>
            <a:fld id="{7C2DA4A3-3530-474B-A2FE-A6EB66FDF702}" type="slidenum">
              <a:rPr lang="ru-RU" smtClean="0"/>
              <a:t>36</a:t>
            </a:fld>
            <a:endParaRPr lang="ru-RU"/>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66191"/>
            <a:ext cx="7378262" cy="4146010"/>
          </a:xfrm>
          <a:prstGeom prst="rect">
            <a:avLst/>
          </a:prstGeom>
        </p:spPr>
      </p:pic>
      <p:sp>
        <p:nvSpPr>
          <p:cNvPr id="6" name="Прямоугольник 5"/>
          <p:cNvSpPr/>
          <p:nvPr/>
        </p:nvSpPr>
        <p:spPr>
          <a:xfrm>
            <a:off x="227664" y="163988"/>
            <a:ext cx="8688672" cy="830997"/>
          </a:xfrm>
          <a:prstGeom prst="rect">
            <a:avLst/>
          </a:prstGeom>
        </p:spPr>
        <p:txBody>
          <a:bodyPr wrap="square">
            <a:spAutoFit/>
          </a:bodyPr>
          <a:lstStyle/>
          <a:p>
            <a:pPr algn="ctr"/>
            <a:r>
              <a:rPr lang="en-US" sz="2400" b="1" dirty="0">
                <a:solidFill>
                  <a:srgbClr val="FF0000"/>
                </a:solidFill>
                <a:latin typeface="Comic Sans MS" panose="030F0702030302020204" pitchFamily="66" charset="0"/>
              </a:rPr>
              <a:t>Procedure for the PANDA Solenoid Power Cable Laying</a:t>
            </a:r>
            <a:r>
              <a:rPr lang="en-US" sz="2400" b="1" dirty="0"/>
              <a:t/>
            </a:r>
            <a:br>
              <a:rPr lang="en-US" sz="2400" b="1" dirty="0"/>
            </a:br>
            <a:endParaRPr lang="en-US" sz="2400" b="1" dirty="0"/>
          </a:p>
        </p:txBody>
      </p:sp>
      <p:cxnSp>
        <p:nvCxnSpPr>
          <p:cNvPr id="9" name="Прямая со стрелкой 8"/>
          <p:cNvCxnSpPr/>
          <p:nvPr/>
        </p:nvCxnSpPr>
        <p:spPr>
          <a:xfrm flipV="1">
            <a:off x="1924700" y="3690973"/>
            <a:ext cx="1301976" cy="324424"/>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flipH="1">
            <a:off x="4495088" y="2330081"/>
            <a:ext cx="1404671" cy="79866"/>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flipV="1">
            <a:off x="1783559" y="5096115"/>
            <a:ext cx="931457" cy="189202"/>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V="1">
            <a:off x="1691014" y="3091136"/>
            <a:ext cx="609599" cy="88478"/>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H="1" flipV="1">
            <a:off x="4336093" y="4040520"/>
            <a:ext cx="2035479" cy="107419"/>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5899759" y="1901117"/>
            <a:ext cx="2753901" cy="707886"/>
          </a:xfrm>
          <a:prstGeom prst="rect">
            <a:avLst/>
          </a:prstGeom>
        </p:spPr>
        <p:txBody>
          <a:bodyPr wrap="square">
            <a:spAutoFit/>
          </a:bodyPr>
          <a:lstStyle/>
          <a:p>
            <a:pPr algn="ctr">
              <a:spcBef>
                <a:spcPts val="600"/>
              </a:spcBef>
              <a:spcAft>
                <a:spcPts val="600"/>
              </a:spcAft>
            </a:pPr>
            <a:r>
              <a:rPr lang="en-US" sz="2000" b="1" dirty="0" smtClean="0">
                <a:latin typeface="Comic Sans MS" panose="030F0702030302020204" pitchFamily="66" charset="0"/>
              </a:rPr>
              <a:t>Power supply and EES racks</a:t>
            </a:r>
            <a:endParaRPr lang="en-US" sz="2000" b="1" dirty="0">
              <a:solidFill>
                <a:srgbClr val="FF0000"/>
              </a:solidFill>
              <a:latin typeface="Comic Sans MS" panose="030F0702030302020204" pitchFamily="66" charset="0"/>
            </a:endParaRPr>
          </a:p>
        </p:txBody>
      </p:sp>
      <p:sp>
        <p:nvSpPr>
          <p:cNvPr id="15" name="Прямоугольник 14"/>
          <p:cNvSpPr/>
          <p:nvPr/>
        </p:nvSpPr>
        <p:spPr>
          <a:xfrm>
            <a:off x="10439" y="3793996"/>
            <a:ext cx="2031304" cy="400110"/>
          </a:xfrm>
          <a:prstGeom prst="rect">
            <a:avLst/>
          </a:prstGeom>
        </p:spPr>
        <p:txBody>
          <a:bodyPr wrap="square">
            <a:spAutoFit/>
          </a:bodyPr>
          <a:lstStyle/>
          <a:p>
            <a:pPr algn="ctr">
              <a:spcBef>
                <a:spcPts val="600"/>
              </a:spcBef>
              <a:spcAft>
                <a:spcPts val="600"/>
              </a:spcAft>
            </a:pPr>
            <a:r>
              <a:rPr lang="en-US" sz="2000" b="1" dirty="0" smtClean="0">
                <a:latin typeface="Comic Sans MS" panose="030F0702030302020204" pitchFamily="66" charset="0"/>
              </a:rPr>
              <a:t>Cable layout</a:t>
            </a:r>
            <a:endParaRPr lang="en-US" sz="2000" b="1" dirty="0">
              <a:solidFill>
                <a:srgbClr val="FF0000"/>
              </a:solidFill>
              <a:latin typeface="Comic Sans MS" panose="030F0702030302020204" pitchFamily="66" charset="0"/>
            </a:endParaRPr>
          </a:p>
        </p:txBody>
      </p:sp>
      <p:sp>
        <p:nvSpPr>
          <p:cNvPr id="16" name="Прямоугольник 15"/>
          <p:cNvSpPr/>
          <p:nvPr/>
        </p:nvSpPr>
        <p:spPr>
          <a:xfrm>
            <a:off x="6151055" y="3793996"/>
            <a:ext cx="2931561" cy="707886"/>
          </a:xfrm>
          <a:prstGeom prst="rect">
            <a:avLst/>
          </a:prstGeom>
        </p:spPr>
        <p:txBody>
          <a:bodyPr wrap="square">
            <a:spAutoFit/>
          </a:bodyPr>
          <a:lstStyle/>
          <a:p>
            <a:pPr algn="ctr">
              <a:spcBef>
                <a:spcPts val="600"/>
              </a:spcBef>
              <a:spcAft>
                <a:spcPts val="600"/>
              </a:spcAft>
            </a:pPr>
            <a:r>
              <a:rPr lang="en-US" sz="2000" b="1" dirty="0" smtClean="0">
                <a:latin typeface="Comic Sans MS" panose="030F0702030302020204" pitchFamily="66" charset="0"/>
              </a:rPr>
              <a:t>Control Dewar with current leads</a:t>
            </a:r>
            <a:endParaRPr lang="en-US" sz="2000" b="1" dirty="0">
              <a:solidFill>
                <a:srgbClr val="FF0000"/>
              </a:solidFill>
              <a:latin typeface="Comic Sans MS" panose="030F0702030302020204" pitchFamily="66" charset="0"/>
            </a:endParaRPr>
          </a:p>
        </p:txBody>
      </p:sp>
      <p:sp>
        <p:nvSpPr>
          <p:cNvPr id="17" name="Прямоугольник 16"/>
          <p:cNvSpPr/>
          <p:nvPr/>
        </p:nvSpPr>
        <p:spPr>
          <a:xfrm>
            <a:off x="100209" y="4917406"/>
            <a:ext cx="2031304" cy="707886"/>
          </a:xfrm>
          <a:prstGeom prst="rect">
            <a:avLst/>
          </a:prstGeom>
        </p:spPr>
        <p:txBody>
          <a:bodyPr wrap="square">
            <a:spAutoFit/>
          </a:bodyPr>
          <a:lstStyle/>
          <a:p>
            <a:pPr algn="ctr">
              <a:spcBef>
                <a:spcPts val="600"/>
              </a:spcBef>
              <a:spcAft>
                <a:spcPts val="600"/>
              </a:spcAft>
            </a:pPr>
            <a:r>
              <a:rPr lang="en-US" sz="2000" b="1" dirty="0" smtClean="0">
                <a:latin typeface="Comic Sans MS" panose="030F0702030302020204" pitchFamily="66" charset="0"/>
              </a:rPr>
              <a:t>Yoke with </a:t>
            </a:r>
            <a:r>
              <a:rPr lang="en-US" sz="2000" b="1" dirty="0" err="1" smtClean="0">
                <a:latin typeface="Comic Sans MS" panose="030F0702030302020204" pitchFamily="66" charset="0"/>
              </a:rPr>
              <a:t>solenoide</a:t>
            </a:r>
            <a:endParaRPr lang="en-US" sz="2000" b="1" dirty="0">
              <a:solidFill>
                <a:srgbClr val="FF0000"/>
              </a:solidFill>
              <a:latin typeface="Comic Sans MS" panose="030F0702030302020204" pitchFamily="66" charset="0"/>
            </a:endParaRPr>
          </a:p>
        </p:txBody>
      </p:sp>
      <p:sp>
        <p:nvSpPr>
          <p:cNvPr id="18" name="Прямоугольник 17"/>
          <p:cNvSpPr/>
          <p:nvPr/>
        </p:nvSpPr>
        <p:spPr>
          <a:xfrm>
            <a:off x="-164795" y="2805332"/>
            <a:ext cx="2031304" cy="707886"/>
          </a:xfrm>
          <a:prstGeom prst="rect">
            <a:avLst/>
          </a:prstGeom>
        </p:spPr>
        <p:txBody>
          <a:bodyPr wrap="square">
            <a:spAutoFit/>
          </a:bodyPr>
          <a:lstStyle/>
          <a:p>
            <a:pPr algn="ctr">
              <a:spcBef>
                <a:spcPts val="600"/>
              </a:spcBef>
              <a:spcAft>
                <a:spcPts val="600"/>
              </a:spcAft>
            </a:pPr>
            <a:r>
              <a:rPr lang="en-US" sz="2000" b="1" dirty="0" smtClean="0">
                <a:latin typeface="Comic Sans MS" panose="030F0702030302020204" pitchFamily="66" charset="0"/>
              </a:rPr>
              <a:t>Concrete ceiling</a:t>
            </a:r>
            <a:endParaRPr lang="en-US" sz="2000" b="1"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998068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8315CC0-A857-4A5C-A435-CB8D9D1F137D}" type="datetime1">
              <a:rPr lang="en-US" smtClean="0"/>
              <a:t>11/16/2023</a:t>
            </a:fld>
            <a:endParaRPr lang="ru-RU"/>
          </a:p>
        </p:txBody>
      </p:sp>
      <p:sp>
        <p:nvSpPr>
          <p:cNvPr id="3" name="Нижний колонтитул 2"/>
          <p:cNvSpPr>
            <a:spLocks noGrp="1"/>
          </p:cNvSpPr>
          <p:nvPr>
            <p:ph type="ftr" sz="quarter" idx="11"/>
          </p:nvPr>
        </p:nvSpPr>
        <p:spPr/>
        <p:txBody>
          <a:bodyPr/>
          <a:lstStyle/>
          <a:p>
            <a:r>
              <a:rPr lang="sv-SE" smtClean="0"/>
              <a:t>E.Pyata, et al., BINP, PANDA Magnet</a:t>
            </a:r>
            <a:endParaRPr lang="ru-RU"/>
          </a:p>
        </p:txBody>
      </p:sp>
      <p:sp>
        <p:nvSpPr>
          <p:cNvPr id="4" name="Номер слайда 3"/>
          <p:cNvSpPr>
            <a:spLocks noGrp="1"/>
          </p:cNvSpPr>
          <p:nvPr>
            <p:ph type="sldNum" sz="quarter" idx="12"/>
          </p:nvPr>
        </p:nvSpPr>
        <p:spPr/>
        <p:txBody>
          <a:bodyPr/>
          <a:lstStyle/>
          <a:p>
            <a:fld id="{7C2DA4A3-3530-474B-A2FE-A6EB66FDF702}" type="slidenum">
              <a:rPr lang="ru-RU" smtClean="0"/>
              <a:t>37</a:t>
            </a:fld>
            <a:endParaRPr lang="ru-RU"/>
          </a:p>
        </p:txBody>
      </p:sp>
      <p:sp>
        <p:nvSpPr>
          <p:cNvPr id="5" name="Прямоугольник 4"/>
          <p:cNvSpPr/>
          <p:nvPr/>
        </p:nvSpPr>
        <p:spPr>
          <a:xfrm>
            <a:off x="251520" y="191117"/>
            <a:ext cx="8568952" cy="830997"/>
          </a:xfrm>
          <a:prstGeom prst="rect">
            <a:avLst/>
          </a:prstGeom>
        </p:spPr>
        <p:txBody>
          <a:bodyPr wrap="square">
            <a:spAutoFit/>
          </a:bodyPr>
          <a:lstStyle/>
          <a:p>
            <a:pPr algn="ctr"/>
            <a:r>
              <a:rPr lang="en-US" sz="2400" b="1" dirty="0">
                <a:solidFill>
                  <a:srgbClr val="FF0000"/>
                </a:solidFill>
                <a:latin typeface="Comic Sans MS" panose="030F0702030302020204" pitchFamily="66" charset="0"/>
              </a:rPr>
              <a:t>Procedure for the PANDA Solenoid Power Cable Laying</a:t>
            </a:r>
            <a:r>
              <a:rPr lang="en-US" sz="2400" b="1" dirty="0"/>
              <a:t/>
            </a:r>
            <a:br>
              <a:rPr lang="en-US" sz="2400" b="1" dirty="0"/>
            </a:br>
            <a:endParaRPr lang="en-US" sz="2400" b="1" dirty="0"/>
          </a:p>
        </p:txBody>
      </p:sp>
      <p:pic>
        <p:nvPicPr>
          <p:cNvPr id="9" name="Рисунок 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716016" y="1750386"/>
            <a:ext cx="4023981" cy="3780501"/>
          </a:xfrm>
          <a:prstGeom prst="rect">
            <a:avLst/>
          </a:prstGeom>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504" y="1412775"/>
            <a:ext cx="5112568" cy="4099869"/>
          </a:xfrm>
          <a:prstGeom prst="rect">
            <a:avLst/>
          </a:prstGeom>
        </p:spPr>
      </p:pic>
    </p:spTree>
    <p:extLst>
      <p:ext uri="{BB962C8B-B14F-4D97-AF65-F5344CB8AC3E}">
        <p14:creationId xmlns:p14="http://schemas.microsoft.com/office/powerpoint/2010/main" val="4032768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8315CC0-A857-4A5C-A435-CB8D9D1F137D}" type="datetime1">
              <a:rPr lang="en-US" smtClean="0"/>
              <a:t>11/16/2023</a:t>
            </a:fld>
            <a:endParaRPr lang="ru-RU"/>
          </a:p>
        </p:txBody>
      </p:sp>
      <p:sp>
        <p:nvSpPr>
          <p:cNvPr id="3" name="Нижний колонтитул 2"/>
          <p:cNvSpPr>
            <a:spLocks noGrp="1"/>
          </p:cNvSpPr>
          <p:nvPr>
            <p:ph type="ftr" sz="quarter" idx="11"/>
          </p:nvPr>
        </p:nvSpPr>
        <p:spPr/>
        <p:txBody>
          <a:bodyPr/>
          <a:lstStyle/>
          <a:p>
            <a:r>
              <a:rPr lang="sv-SE" smtClean="0"/>
              <a:t>E.Pyata, et al., BINP, PANDA Magnet</a:t>
            </a:r>
            <a:endParaRPr lang="ru-RU"/>
          </a:p>
        </p:txBody>
      </p:sp>
      <p:sp>
        <p:nvSpPr>
          <p:cNvPr id="4" name="Номер слайда 3"/>
          <p:cNvSpPr>
            <a:spLocks noGrp="1"/>
          </p:cNvSpPr>
          <p:nvPr>
            <p:ph type="sldNum" sz="quarter" idx="12"/>
          </p:nvPr>
        </p:nvSpPr>
        <p:spPr/>
        <p:txBody>
          <a:bodyPr/>
          <a:lstStyle/>
          <a:p>
            <a:fld id="{7C2DA4A3-3530-474B-A2FE-A6EB66FDF702}" type="slidenum">
              <a:rPr lang="ru-RU" smtClean="0"/>
              <a:t>38</a:t>
            </a:fld>
            <a:endParaRPr lang="ru-RU"/>
          </a:p>
        </p:txBody>
      </p:sp>
      <p:pic>
        <p:nvPicPr>
          <p:cNvPr id="5" name="Рисунок 4"/>
          <p:cNvPicPr>
            <a:picLocks noChangeAspect="1"/>
          </p:cNvPicPr>
          <p:nvPr/>
        </p:nvPicPr>
        <p:blipFill>
          <a:blip r:embed="rId2"/>
          <a:stretch>
            <a:fillRect/>
          </a:stretch>
        </p:blipFill>
        <p:spPr>
          <a:xfrm>
            <a:off x="323528" y="1169342"/>
            <a:ext cx="8667750" cy="3543300"/>
          </a:xfrm>
          <a:prstGeom prst="rect">
            <a:avLst/>
          </a:prstGeom>
        </p:spPr>
      </p:pic>
      <p:sp>
        <p:nvSpPr>
          <p:cNvPr id="6" name="Прямоугольник 5"/>
          <p:cNvSpPr/>
          <p:nvPr/>
        </p:nvSpPr>
        <p:spPr>
          <a:xfrm>
            <a:off x="138995" y="99878"/>
            <a:ext cx="8753485" cy="738664"/>
          </a:xfrm>
          <a:prstGeom prst="rect">
            <a:avLst/>
          </a:prstGeom>
        </p:spPr>
        <p:txBody>
          <a:bodyPr wrap="square">
            <a:spAutoFit/>
          </a:bodyPr>
          <a:lstStyle/>
          <a:p>
            <a:pPr algn="ctr"/>
            <a:r>
              <a:rPr lang="en-US" sz="2400" b="1" dirty="0">
                <a:solidFill>
                  <a:srgbClr val="FF0000"/>
                </a:solidFill>
                <a:latin typeface="Comic Sans MS" panose="030F0702030302020204" pitchFamily="66" charset="0"/>
              </a:rPr>
              <a:t>Procedure for the PANDA Solenoid Power Cable Laying</a:t>
            </a:r>
            <a:r>
              <a:rPr lang="en-US" sz="2400" b="1" dirty="0"/>
              <a:t/>
            </a:r>
            <a:br>
              <a:rPr lang="en-US" sz="2400" b="1" dirty="0"/>
            </a:br>
            <a:endParaRPr lang="en-US" b="1" dirty="0">
              <a:effectLst/>
              <a:ea typeface="Times New Roman" panose="02020603050405020304" pitchFamily="18" charset="0"/>
              <a:cs typeface="Times New Roman" panose="02020603050405020304" pitchFamily="18" charset="0"/>
            </a:endParaRPr>
          </a:p>
        </p:txBody>
      </p:sp>
      <p:sp>
        <p:nvSpPr>
          <p:cNvPr id="9" name="Прямоугольник 8"/>
          <p:cNvSpPr/>
          <p:nvPr/>
        </p:nvSpPr>
        <p:spPr>
          <a:xfrm>
            <a:off x="453737" y="678204"/>
            <a:ext cx="9202363" cy="369332"/>
          </a:xfrm>
          <a:prstGeom prst="rect">
            <a:avLst/>
          </a:prstGeom>
        </p:spPr>
        <p:txBody>
          <a:bodyPr wrap="square">
            <a:spAutoFit/>
          </a:bodyPr>
          <a:lstStyle/>
          <a:p>
            <a:pPr marL="285750" indent="-285750" algn="just">
              <a:buFont typeface="Arial" panose="020B0604020202020204" pitchFamily="34" charset="0"/>
              <a:buChar char="•"/>
            </a:pPr>
            <a:r>
              <a:rPr lang="en-US" b="1" dirty="0"/>
              <a:t>Connect all cable lugs with the </a:t>
            </a:r>
            <a:r>
              <a:rPr lang="en-US" b="1" dirty="0" smtClean="0"/>
              <a:t>busbars.</a:t>
            </a:r>
          </a:p>
        </p:txBody>
      </p:sp>
    </p:spTree>
    <p:extLst>
      <p:ext uri="{BB962C8B-B14F-4D97-AF65-F5344CB8AC3E}">
        <p14:creationId xmlns:p14="http://schemas.microsoft.com/office/powerpoint/2010/main" val="1850475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400" b="1" dirty="0" smtClean="0">
                <a:solidFill>
                  <a:srgbClr val="FF0000"/>
                </a:solidFill>
                <a:latin typeface="Comic Sans MS" panose="030F0702030302020204" pitchFamily="66" charset="0"/>
              </a:rPr>
              <a:t>Site tests </a:t>
            </a:r>
            <a:r>
              <a:rPr lang="en-US" sz="2400" b="1" dirty="0">
                <a:solidFill>
                  <a:srgbClr val="FF0000"/>
                </a:solidFill>
                <a:latin typeface="Comic Sans MS" panose="030F0702030302020204" pitchFamily="66" charset="0"/>
              </a:rPr>
              <a:t>of the </a:t>
            </a:r>
            <a:r>
              <a:rPr lang="en-US" sz="2400" b="1" dirty="0" smtClean="0">
                <a:solidFill>
                  <a:srgbClr val="FF0000"/>
                </a:solidFill>
                <a:latin typeface="Comic Sans MS" panose="030F0702030302020204" pitchFamily="66" charset="0"/>
              </a:rPr>
              <a:t>Magnet</a:t>
            </a:r>
            <a:endParaRPr lang="en-US" altLang="zh-CN" sz="2400" b="1" dirty="0">
              <a:solidFill>
                <a:srgbClr val="FF0000"/>
              </a:solidFill>
              <a:latin typeface="Comic Sans MS" panose="030F0702030302020204" pitchFamily="66" charset="0"/>
              <a:sym typeface="Calibri Light" panose="020F0302020204030204" pitchFamily="34" charset="0"/>
            </a:endParaRPr>
          </a:p>
        </p:txBody>
      </p:sp>
      <p:sp>
        <p:nvSpPr>
          <p:cNvPr id="13" name="Прямоугольник 12"/>
          <p:cNvSpPr/>
          <p:nvPr/>
        </p:nvSpPr>
        <p:spPr>
          <a:xfrm>
            <a:off x="239688" y="629602"/>
            <a:ext cx="8640960" cy="5632311"/>
          </a:xfrm>
          <a:prstGeom prst="rect">
            <a:avLst/>
          </a:prstGeom>
        </p:spPr>
        <p:txBody>
          <a:bodyPr wrap="square">
            <a:spAutoFit/>
          </a:bodyPr>
          <a:lstStyle/>
          <a:p>
            <a:pPr algn="just"/>
            <a:r>
              <a:rPr lang="en-GB" b="1" dirty="0"/>
              <a:t>After assembly of the </a:t>
            </a:r>
            <a:r>
              <a:rPr lang="ru-RU" b="1" dirty="0"/>
              <a:t>PANDA </a:t>
            </a:r>
            <a:r>
              <a:rPr lang="ru-RU" b="1" dirty="0" err="1"/>
              <a:t>yoke</a:t>
            </a:r>
            <a:r>
              <a:rPr lang="ru-RU" b="1" dirty="0"/>
              <a:t> </a:t>
            </a:r>
            <a:r>
              <a:rPr lang="en-US" b="1" dirty="0" smtClean="0"/>
              <a:t>on</a:t>
            </a:r>
            <a:r>
              <a:rPr lang="ru-RU" b="1" dirty="0" smtClean="0"/>
              <a:t> </a:t>
            </a:r>
            <a:r>
              <a:rPr lang="ru-RU" b="1" dirty="0" err="1"/>
              <a:t>the</a:t>
            </a:r>
            <a:r>
              <a:rPr lang="ru-RU" b="1" dirty="0"/>
              <a:t> </a:t>
            </a:r>
            <a:r>
              <a:rPr lang="ru-RU" b="1" dirty="0" err="1"/>
              <a:t>frame</a:t>
            </a:r>
            <a:r>
              <a:rPr lang="ru-RU" b="1" dirty="0"/>
              <a:t>, t</a:t>
            </a:r>
            <a:r>
              <a:rPr lang="en-GB" b="1" dirty="0"/>
              <a:t>he critical geometrical dimensions of the assembly shall be carefully checked according to the tolerances of the relevant drawings. </a:t>
            </a:r>
            <a:endParaRPr lang="en-GB" b="1" dirty="0" smtClean="0"/>
          </a:p>
          <a:p>
            <a:pPr algn="just"/>
            <a:r>
              <a:rPr lang="en-GB" b="1" dirty="0" smtClean="0"/>
              <a:t>After </a:t>
            </a:r>
            <a:r>
              <a:rPr lang="en-GB" b="1" dirty="0"/>
              <a:t>installation of the cryostat into yoke the position of the cryostat versus the yoke shall be checked as well as the dimensions according to appropriate magnet assembly drawings including the survey reference system. </a:t>
            </a:r>
            <a:endParaRPr lang="ru-RU" b="1" dirty="0"/>
          </a:p>
          <a:p>
            <a:pPr algn="just"/>
            <a:r>
              <a:rPr lang="en-GB" b="1" dirty="0"/>
              <a:t> </a:t>
            </a:r>
            <a:endParaRPr lang="ru-RU" b="1" dirty="0"/>
          </a:p>
          <a:p>
            <a:pPr lvl="2" algn="just"/>
            <a:r>
              <a:rPr lang="en-GB" b="1" dirty="0">
                <a:solidFill>
                  <a:schemeClr val="accent4">
                    <a:lumMod val="75000"/>
                  </a:schemeClr>
                </a:solidFill>
              </a:rPr>
              <a:t> Cryostat and cold mass tests</a:t>
            </a:r>
            <a:endParaRPr lang="ru-RU" b="1" dirty="0">
              <a:solidFill>
                <a:schemeClr val="accent4">
                  <a:lumMod val="75000"/>
                </a:schemeClr>
              </a:solidFill>
            </a:endParaRPr>
          </a:p>
          <a:p>
            <a:pPr lvl="3" algn="just"/>
            <a:r>
              <a:rPr lang="en-US" b="1" i="1" dirty="0"/>
              <a:t>Pressure Tests</a:t>
            </a:r>
            <a:endParaRPr lang="ru-RU" b="1" dirty="0"/>
          </a:p>
          <a:p>
            <a:pPr algn="just"/>
            <a:r>
              <a:rPr lang="en-GB" b="1" dirty="0"/>
              <a:t>Pressure tests must be carried out for all components of cryogenic system of </a:t>
            </a:r>
            <a:r>
              <a:rPr lang="ru-RU" b="1" dirty="0"/>
              <a:t>PANDA </a:t>
            </a:r>
            <a:r>
              <a:rPr lang="ru-RU" b="1" dirty="0" err="1"/>
              <a:t>solenoid</a:t>
            </a:r>
            <a:r>
              <a:rPr lang="ru-RU" b="1" dirty="0"/>
              <a:t> </a:t>
            </a:r>
            <a:r>
              <a:rPr lang="ru-RU" b="1" dirty="0" err="1"/>
              <a:t>magnet</a:t>
            </a:r>
            <a:r>
              <a:rPr lang="ru-RU" b="1" dirty="0"/>
              <a:t> </a:t>
            </a:r>
            <a:r>
              <a:rPr lang="ru-RU" b="1" dirty="0" err="1"/>
              <a:t>at</a:t>
            </a:r>
            <a:r>
              <a:rPr lang="ru-RU" b="1" dirty="0"/>
              <a:t> </a:t>
            </a:r>
            <a:r>
              <a:rPr lang="ru-RU" b="1" dirty="0" err="1"/>
              <a:t>ambient</a:t>
            </a:r>
            <a:r>
              <a:rPr lang="ru-RU" b="1" dirty="0"/>
              <a:t> </a:t>
            </a:r>
            <a:r>
              <a:rPr lang="ru-RU" b="1" dirty="0" err="1"/>
              <a:t>temperature</a:t>
            </a:r>
            <a:r>
              <a:rPr lang="ru-RU" b="1" dirty="0"/>
              <a:t> </a:t>
            </a:r>
            <a:r>
              <a:rPr lang="ru-RU" b="1" dirty="0" err="1"/>
              <a:t>according</a:t>
            </a:r>
            <a:r>
              <a:rPr lang="ru-RU" b="1" dirty="0"/>
              <a:t> </a:t>
            </a:r>
            <a:r>
              <a:rPr lang="ru-RU" b="1" dirty="0" err="1"/>
              <a:t>to</a:t>
            </a:r>
            <a:r>
              <a:rPr lang="ru-RU" b="1" dirty="0"/>
              <a:t> AD2000 </a:t>
            </a:r>
            <a:r>
              <a:rPr lang="ru-RU" b="1" dirty="0" err="1"/>
              <a:t>and</a:t>
            </a:r>
            <a:r>
              <a:rPr lang="ru-RU" b="1" dirty="0"/>
              <a:t> PED</a:t>
            </a:r>
            <a:r>
              <a:rPr lang="en-GB" b="1" dirty="0"/>
              <a:t>. The concerned relief valves shall be blocked for the period of the tests.</a:t>
            </a:r>
            <a:endParaRPr lang="ru-RU" b="1" dirty="0"/>
          </a:p>
          <a:p>
            <a:pPr algn="just"/>
            <a:r>
              <a:rPr lang="en-GB" b="1" dirty="0"/>
              <a:t> </a:t>
            </a:r>
            <a:endParaRPr lang="ru-RU" b="1" dirty="0"/>
          </a:p>
          <a:p>
            <a:pPr lvl="3" algn="just"/>
            <a:r>
              <a:rPr lang="en-US" b="1" i="1" dirty="0"/>
              <a:t>Leakage test of the piping</a:t>
            </a:r>
            <a:endParaRPr lang="ru-RU" b="1" dirty="0"/>
          </a:p>
          <a:p>
            <a:pPr algn="just"/>
            <a:r>
              <a:rPr lang="en-GB" b="1" dirty="0"/>
              <a:t>Leak tests should be carried out with a helium leak detector on all process piping and vacuum shells according to specified requirements </a:t>
            </a:r>
            <a:r>
              <a:rPr lang="ru-RU" b="1" dirty="0" err="1"/>
              <a:t>at</a:t>
            </a:r>
            <a:r>
              <a:rPr lang="ru-RU" b="1" dirty="0"/>
              <a:t> </a:t>
            </a:r>
            <a:r>
              <a:rPr lang="ru-RU" b="1" dirty="0" err="1"/>
              <a:t>ambient</a:t>
            </a:r>
            <a:r>
              <a:rPr lang="ru-RU" b="1" dirty="0"/>
              <a:t> </a:t>
            </a:r>
            <a:r>
              <a:rPr lang="ru-RU" b="1" dirty="0" err="1"/>
              <a:t>temperature</a:t>
            </a:r>
            <a:r>
              <a:rPr lang="en-GB" b="1" dirty="0"/>
              <a:t>. These include:</a:t>
            </a:r>
            <a:endParaRPr lang="ru-RU" b="1" dirty="0"/>
          </a:p>
          <a:p>
            <a:pPr marL="285750" lvl="0" indent="-285750" algn="just">
              <a:buFont typeface="Arial" panose="020B0604020202020204" pitchFamily="34" charset="0"/>
              <a:buChar char="•"/>
            </a:pPr>
            <a:r>
              <a:rPr lang="en-GB" b="1" dirty="0" smtClean="0"/>
              <a:t>Leak </a:t>
            </a:r>
            <a:r>
              <a:rPr lang="en-GB" b="1" dirty="0"/>
              <a:t>test of </a:t>
            </a:r>
            <a:r>
              <a:rPr lang="en-GB" b="1" dirty="0" smtClean="0"/>
              <a:t>cryostat;</a:t>
            </a:r>
          </a:p>
          <a:p>
            <a:pPr marL="285750" lvl="0" indent="-285750" algn="just">
              <a:buFont typeface="Arial" panose="020B0604020202020204" pitchFamily="34" charset="0"/>
              <a:buChar char="•"/>
            </a:pPr>
            <a:r>
              <a:rPr lang="en-GB" b="1" dirty="0" smtClean="0"/>
              <a:t> </a:t>
            </a:r>
            <a:r>
              <a:rPr lang="en-GB" b="1" dirty="0"/>
              <a:t>with vacuum in refrigerant </a:t>
            </a:r>
            <a:r>
              <a:rPr lang="en-GB" b="1" dirty="0" smtClean="0"/>
              <a:t>circuits;</a:t>
            </a:r>
          </a:p>
          <a:p>
            <a:pPr marL="285750" lvl="0" indent="-285750" algn="just">
              <a:buFont typeface="Arial" panose="020B0604020202020204" pitchFamily="34" charset="0"/>
              <a:buChar char="•"/>
            </a:pPr>
            <a:r>
              <a:rPr lang="en-GB" b="1" dirty="0" smtClean="0"/>
              <a:t> </a:t>
            </a:r>
            <a:r>
              <a:rPr lang="en-GB" b="1" dirty="0"/>
              <a:t>with 125 </a:t>
            </a:r>
            <a:r>
              <a:rPr lang="en-GB" b="1" dirty="0" err="1"/>
              <a:t>kPa</a:t>
            </a:r>
            <a:r>
              <a:rPr lang="en-GB" b="1" dirty="0"/>
              <a:t> helium in the </a:t>
            </a:r>
            <a:r>
              <a:rPr lang="en-GB" b="1" dirty="0" smtClean="0"/>
              <a:t>process pipes.</a:t>
            </a:r>
            <a:r>
              <a:rPr lang="en-GB" b="1" dirty="0"/>
              <a:t> </a:t>
            </a:r>
            <a:endParaRPr lang="ru-RU" b="1" dirty="0"/>
          </a:p>
        </p:txBody>
      </p:sp>
      <p:sp>
        <p:nvSpPr>
          <p:cNvPr id="2" name="Дата 1"/>
          <p:cNvSpPr>
            <a:spLocks noGrp="1"/>
          </p:cNvSpPr>
          <p:nvPr>
            <p:ph type="dt" sz="half" idx="10"/>
          </p:nvPr>
        </p:nvSpPr>
        <p:spPr/>
        <p:txBody>
          <a:bodyPr/>
          <a:lstStyle/>
          <a:p>
            <a:pPr>
              <a:defRPr/>
            </a:pPr>
            <a:fld id="{8D13719B-DB3C-453F-AF60-23BEEC77751E}" type="datetime1">
              <a:rPr lang="en-US" altLang="en-US" smtClean="0"/>
              <a:t>11/16/2023</a:t>
            </a:fld>
            <a:endParaRPr lang="en-US" altLang="en-US" sz="1800" dirty="0">
              <a:solidFill>
                <a:schemeClr val="tx1"/>
              </a:solidFill>
            </a:endParaRPr>
          </a:p>
        </p:txBody>
      </p:sp>
      <p:sp>
        <p:nvSpPr>
          <p:cNvPr id="7"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3" name="Номер слайда 2"/>
          <p:cNvSpPr>
            <a:spLocks noGrp="1"/>
          </p:cNvSpPr>
          <p:nvPr>
            <p:ph type="sldNum" sz="quarter" idx="12"/>
          </p:nvPr>
        </p:nvSpPr>
        <p:spPr/>
        <p:txBody>
          <a:bodyPr/>
          <a:lstStyle/>
          <a:p>
            <a:pPr>
              <a:defRPr/>
            </a:pPr>
            <a:fld id="{1A8126DC-8849-4187-B706-7E0203B700CC}" type="slidenum">
              <a:rPr lang="en-US" altLang="en-US" smtClean="0"/>
              <a:pPr>
                <a:defRPr/>
              </a:pPr>
              <a:t>39</a:t>
            </a:fld>
            <a:endParaRPr lang="en-US" altLang="en-US" sz="1800">
              <a:solidFill>
                <a:schemeClr val="tx1"/>
              </a:solidFill>
            </a:endParaRPr>
          </a:p>
        </p:txBody>
      </p:sp>
    </p:spTree>
    <p:extLst>
      <p:ext uri="{BB962C8B-B14F-4D97-AF65-F5344CB8AC3E}">
        <p14:creationId xmlns:p14="http://schemas.microsoft.com/office/powerpoint/2010/main" val="11092793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screen">
            <a:extLst>
              <a:ext uri="{28A0092B-C50C-407E-A947-70E740481C1C}">
                <a14:useLocalDpi xmlns:a14="http://schemas.microsoft.com/office/drawing/2010/main"/>
              </a:ext>
            </a:extLst>
          </a:blip>
          <a:srcRect l="19288" t="9886" r="15350" b="9886"/>
          <a:stretch/>
        </p:blipFill>
        <p:spPr>
          <a:xfrm>
            <a:off x="1065683" y="1383840"/>
            <a:ext cx="6906571" cy="4493432"/>
          </a:xfrm>
          <a:prstGeom prst="rect">
            <a:avLst/>
          </a:prstGeom>
        </p:spPr>
      </p:pic>
      <p:sp>
        <p:nvSpPr>
          <p:cNvPr id="7174"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800" b="1" dirty="0">
                <a:solidFill>
                  <a:srgbClr val="FF0000"/>
                </a:solidFill>
                <a:latin typeface="Comic Sans MS" panose="030F0702030302020204" pitchFamily="66" charset="0"/>
                <a:cs typeface="Arial" panose="020B0604020202020204" pitchFamily="34" charset="0"/>
              </a:rPr>
              <a:t>Yoke assembling procedure</a:t>
            </a:r>
            <a:endParaRPr lang="en-US" altLang="zh-CN" sz="2800" b="1"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13" name="Прямоугольник 12"/>
          <p:cNvSpPr/>
          <p:nvPr/>
        </p:nvSpPr>
        <p:spPr>
          <a:xfrm>
            <a:off x="3970651" y="6053307"/>
            <a:ext cx="4527826" cy="338554"/>
          </a:xfrm>
          <a:prstGeom prst="rect">
            <a:avLst/>
          </a:prstGeom>
        </p:spPr>
        <p:txBody>
          <a:bodyPr wrap="square">
            <a:spAutoFit/>
          </a:bodyPr>
          <a:lstStyle/>
          <a:p>
            <a:r>
              <a:rPr lang="en-US" sz="1600" b="1" dirty="0" smtClean="0"/>
              <a:t>Installation and alignment of </a:t>
            </a:r>
            <a:r>
              <a:rPr lang="en-US" sz="1600" b="1" dirty="0"/>
              <a:t>the first </a:t>
            </a:r>
            <a:r>
              <a:rPr lang="en-US" sz="1600" b="1" dirty="0" smtClean="0"/>
              <a:t>W1 octant.</a:t>
            </a:r>
            <a:endParaRPr lang="ru-RU" sz="1600" b="1" dirty="0">
              <a:latin typeface="Arial" panose="020B0604020202020204" pitchFamily="34" charset="0"/>
              <a:cs typeface="Arial" panose="020B0604020202020204" pitchFamily="34" charset="0"/>
            </a:endParaRPr>
          </a:p>
        </p:txBody>
      </p:sp>
      <p:sp>
        <p:nvSpPr>
          <p:cNvPr id="8"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4" name="Дата 3"/>
          <p:cNvSpPr>
            <a:spLocks noGrp="1"/>
          </p:cNvSpPr>
          <p:nvPr>
            <p:ph type="dt" sz="half" idx="10"/>
          </p:nvPr>
        </p:nvSpPr>
        <p:spPr/>
        <p:txBody>
          <a:bodyPr/>
          <a:lstStyle/>
          <a:p>
            <a:pPr>
              <a:defRPr/>
            </a:pPr>
            <a:fld id="{30D6DB4D-7812-4F0F-8D2F-99ED7BBDD5B1}" type="datetime1">
              <a:rPr lang="en-US" altLang="en-US" smtClean="0"/>
              <a:t>11/16/2023</a:t>
            </a:fld>
            <a:endParaRPr lang="en-US" altLang="en-US" sz="1800">
              <a:solidFill>
                <a:schemeClr val="tx1"/>
              </a:solidFill>
            </a:endParaRPr>
          </a:p>
        </p:txBody>
      </p:sp>
      <p:sp>
        <p:nvSpPr>
          <p:cNvPr id="9" name="Прямоугольник 8"/>
          <p:cNvSpPr/>
          <p:nvPr/>
        </p:nvSpPr>
        <p:spPr>
          <a:xfrm>
            <a:off x="2590800" y="987787"/>
            <a:ext cx="3344033" cy="400110"/>
          </a:xfrm>
          <a:prstGeom prst="rect">
            <a:avLst/>
          </a:prstGeom>
        </p:spPr>
        <p:txBody>
          <a:bodyPr wrap="square">
            <a:spAutoFit/>
          </a:bodyPr>
          <a:lstStyle/>
          <a:p>
            <a:r>
              <a:rPr lang="en-US" sz="2000" b="1" dirty="0" smtClean="0"/>
              <a:t>Weight octant – 20,4 t</a:t>
            </a:r>
            <a:endParaRPr lang="ru-RU" sz="2000" b="1" dirty="0">
              <a:latin typeface="Arial" panose="020B0604020202020204" pitchFamily="34" charset="0"/>
              <a:cs typeface="Arial" panose="020B0604020202020204" pitchFamily="34" charset="0"/>
            </a:endParaRPr>
          </a:p>
        </p:txBody>
      </p:sp>
      <p:sp>
        <p:nvSpPr>
          <p:cNvPr id="2" name="Номер слайда 1"/>
          <p:cNvSpPr>
            <a:spLocks noGrp="1"/>
          </p:cNvSpPr>
          <p:nvPr>
            <p:ph type="sldNum" sz="quarter" idx="12"/>
          </p:nvPr>
        </p:nvSpPr>
        <p:spPr/>
        <p:txBody>
          <a:bodyPr/>
          <a:lstStyle/>
          <a:p>
            <a:pPr>
              <a:defRPr/>
            </a:pPr>
            <a:fld id="{1A8126DC-8849-4187-B706-7E0203B700CC}" type="slidenum">
              <a:rPr lang="en-US" altLang="en-US" smtClean="0"/>
              <a:pPr>
                <a:defRPr/>
              </a:pPr>
              <a:t>4</a:t>
            </a:fld>
            <a:endParaRPr lang="en-US" altLang="en-US" sz="1800">
              <a:solidFill>
                <a:schemeClr val="tx1"/>
              </a:solidFill>
            </a:endParaRPr>
          </a:p>
        </p:txBody>
      </p:sp>
    </p:spTree>
    <p:extLst>
      <p:ext uri="{BB962C8B-B14F-4D97-AF65-F5344CB8AC3E}">
        <p14:creationId xmlns:p14="http://schemas.microsoft.com/office/powerpoint/2010/main" val="24017549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400" b="1" dirty="0" smtClean="0">
                <a:solidFill>
                  <a:srgbClr val="FF0000"/>
                </a:solidFill>
                <a:latin typeface="Comic Sans MS" panose="030F0702030302020204" pitchFamily="66" charset="0"/>
              </a:rPr>
              <a:t>Site tests </a:t>
            </a:r>
            <a:r>
              <a:rPr lang="en-US" sz="2400" b="1" dirty="0">
                <a:solidFill>
                  <a:srgbClr val="FF0000"/>
                </a:solidFill>
                <a:latin typeface="Comic Sans MS" panose="030F0702030302020204" pitchFamily="66" charset="0"/>
              </a:rPr>
              <a:t>of the </a:t>
            </a:r>
            <a:r>
              <a:rPr lang="en-US" sz="2400" b="1" dirty="0" smtClean="0">
                <a:solidFill>
                  <a:srgbClr val="FF0000"/>
                </a:solidFill>
                <a:latin typeface="Comic Sans MS" panose="030F0702030302020204" pitchFamily="66" charset="0"/>
              </a:rPr>
              <a:t>Magnet</a:t>
            </a:r>
            <a:endParaRPr lang="en-US" altLang="zh-CN" sz="2400" b="1" dirty="0">
              <a:solidFill>
                <a:srgbClr val="FF0000"/>
              </a:solidFill>
              <a:latin typeface="Comic Sans MS" panose="030F0702030302020204" pitchFamily="66" charset="0"/>
              <a:sym typeface="Calibri Light" panose="020F0302020204030204" pitchFamily="34" charset="0"/>
            </a:endParaRPr>
          </a:p>
        </p:txBody>
      </p:sp>
      <p:sp>
        <p:nvSpPr>
          <p:cNvPr id="13" name="Прямоугольник 12"/>
          <p:cNvSpPr/>
          <p:nvPr/>
        </p:nvSpPr>
        <p:spPr>
          <a:xfrm>
            <a:off x="323528" y="836712"/>
            <a:ext cx="8136904" cy="5355312"/>
          </a:xfrm>
          <a:prstGeom prst="rect">
            <a:avLst/>
          </a:prstGeom>
        </p:spPr>
        <p:txBody>
          <a:bodyPr wrap="square">
            <a:spAutoFit/>
          </a:bodyPr>
          <a:lstStyle/>
          <a:p>
            <a:pPr algn="just"/>
            <a:r>
              <a:rPr lang="en-GB" b="1" dirty="0"/>
              <a:t> </a:t>
            </a:r>
            <a:endParaRPr lang="ru-RU" b="1" dirty="0"/>
          </a:p>
          <a:p>
            <a:pPr lvl="3" algn="just"/>
            <a:r>
              <a:rPr lang="en-US" b="1" i="1" dirty="0"/>
              <a:t>Testing the instrumentation</a:t>
            </a:r>
            <a:endParaRPr lang="ru-RU" b="1" dirty="0"/>
          </a:p>
          <a:p>
            <a:pPr algn="just"/>
            <a:r>
              <a:rPr lang="en-GB" b="1" dirty="0"/>
              <a:t>All instrumentation must be controlled in the best possible way.</a:t>
            </a:r>
            <a:endParaRPr lang="ru-RU" b="1" dirty="0"/>
          </a:p>
          <a:p>
            <a:pPr algn="just"/>
            <a:r>
              <a:rPr lang="en-GB" b="1" dirty="0"/>
              <a:t> </a:t>
            </a:r>
            <a:endParaRPr lang="ru-RU" b="1" dirty="0"/>
          </a:p>
          <a:p>
            <a:pPr lvl="3" algn="just"/>
            <a:r>
              <a:rPr lang="en-US" b="1" i="1" dirty="0"/>
              <a:t>X-ray Tests of Welds</a:t>
            </a:r>
            <a:endParaRPr lang="ru-RU" b="1" dirty="0"/>
          </a:p>
          <a:p>
            <a:pPr algn="just"/>
            <a:r>
              <a:rPr lang="en-GB" b="1" dirty="0"/>
              <a:t>All welds on the process pipes done by the provider at the FAIR’s site shall be X-rayed 100% before the pressure and leak tests are done.</a:t>
            </a:r>
            <a:endParaRPr lang="ru-RU" b="1" dirty="0"/>
          </a:p>
          <a:p>
            <a:pPr algn="just"/>
            <a:r>
              <a:rPr lang="en-GB" b="1" dirty="0"/>
              <a:t> </a:t>
            </a:r>
            <a:endParaRPr lang="ru-RU" b="1" dirty="0"/>
          </a:p>
          <a:p>
            <a:pPr lvl="3" algn="just"/>
            <a:r>
              <a:rPr lang="en-US" b="1" i="1" dirty="0"/>
              <a:t>Electrical tests</a:t>
            </a:r>
            <a:endParaRPr lang="ru-RU" b="1" dirty="0"/>
          </a:p>
          <a:p>
            <a:pPr algn="just"/>
            <a:r>
              <a:rPr lang="en-US" b="1" dirty="0"/>
              <a:t>Ground insulation of the coil and coil resistivity shall be measured.</a:t>
            </a:r>
            <a:endParaRPr lang="ru-RU" b="1" dirty="0"/>
          </a:p>
          <a:p>
            <a:pPr lvl="0" algn="just"/>
            <a:r>
              <a:rPr lang="en-US" b="1" dirty="0"/>
              <a:t>Ground insulation tests shall be applied using a voltage of 2 kV for one minute.</a:t>
            </a:r>
            <a:endParaRPr lang="ru-RU" b="1" dirty="0"/>
          </a:p>
          <a:p>
            <a:pPr lvl="0" algn="just"/>
            <a:r>
              <a:rPr lang="en-US" b="1" dirty="0"/>
              <a:t>The insulation resistance shall be greater than 10 MΩ. </a:t>
            </a:r>
            <a:endParaRPr lang="en-US" b="1" dirty="0" smtClean="0"/>
          </a:p>
          <a:p>
            <a:pPr lvl="0" algn="just"/>
            <a:r>
              <a:rPr lang="en-US" b="1" dirty="0" smtClean="0"/>
              <a:t>The </a:t>
            </a:r>
            <a:r>
              <a:rPr lang="en-US" b="1" dirty="0"/>
              <a:t>electrical resistance of all coils shall be measured </a:t>
            </a:r>
            <a:r>
              <a:rPr lang="ru-RU" b="1" dirty="0" err="1"/>
              <a:t>at</a:t>
            </a:r>
            <a:r>
              <a:rPr lang="ru-RU" b="1" dirty="0"/>
              <a:t> </a:t>
            </a:r>
            <a:r>
              <a:rPr lang="ru-RU" b="1" dirty="0" err="1"/>
              <a:t>ambient</a:t>
            </a:r>
            <a:r>
              <a:rPr lang="ru-RU" b="1" dirty="0"/>
              <a:t> </a:t>
            </a:r>
            <a:r>
              <a:rPr lang="ru-RU" b="1" dirty="0" err="1"/>
              <a:t>temperature</a:t>
            </a:r>
            <a:r>
              <a:rPr lang="en-US" b="1" dirty="0"/>
              <a:t>.</a:t>
            </a:r>
            <a:endParaRPr lang="ru-RU" b="1" dirty="0"/>
          </a:p>
          <a:p>
            <a:pPr lvl="0" algn="just"/>
            <a:r>
              <a:rPr lang="en-US" b="1" dirty="0"/>
              <a:t>The insulation between the instrumentation lines and the superconductive windings has to be tested with 500 V for one minute, at room temperature </a:t>
            </a:r>
            <a:r>
              <a:rPr lang="en-US" b="1" dirty="0" smtClean="0"/>
              <a:t>.</a:t>
            </a:r>
          </a:p>
          <a:p>
            <a:r>
              <a:rPr lang="en-US" b="1" i="1" dirty="0" smtClean="0"/>
              <a:t>		Cryogenic tests</a:t>
            </a:r>
            <a:endParaRPr lang="ru-RU" b="1" dirty="0"/>
          </a:p>
          <a:p>
            <a:pPr algn="just"/>
            <a:r>
              <a:rPr lang="en-US" b="1" i="1" dirty="0" smtClean="0"/>
              <a:t>		Quench detection </a:t>
            </a:r>
            <a:r>
              <a:rPr lang="en-US" b="1" i="1" dirty="0"/>
              <a:t>tests</a:t>
            </a:r>
            <a:endParaRPr lang="ru-RU" b="1" dirty="0"/>
          </a:p>
          <a:p>
            <a:pPr algn="just"/>
            <a:r>
              <a:rPr lang="en-US" b="1" i="1" dirty="0" smtClean="0"/>
              <a:t>		Magnetic fields measurements</a:t>
            </a:r>
            <a:endParaRPr lang="ru-RU" b="1" dirty="0"/>
          </a:p>
          <a:p>
            <a:pPr lvl="0" algn="just"/>
            <a:endParaRPr lang="ru-RU" b="1" dirty="0"/>
          </a:p>
        </p:txBody>
      </p:sp>
      <p:sp>
        <p:nvSpPr>
          <p:cNvPr id="2" name="Дата 1"/>
          <p:cNvSpPr>
            <a:spLocks noGrp="1"/>
          </p:cNvSpPr>
          <p:nvPr>
            <p:ph type="dt" sz="half" idx="10"/>
          </p:nvPr>
        </p:nvSpPr>
        <p:spPr/>
        <p:txBody>
          <a:bodyPr/>
          <a:lstStyle/>
          <a:p>
            <a:pPr>
              <a:defRPr/>
            </a:pPr>
            <a:fld id="{11A15160-AE28-49CC-9261-8485AA16F1DC}" type="datetime1">
              <a:rPr lang="en-US" altLang="en-US" smtClean="0"/>
              <a:t>11/16/2023</a:t>
            </a:fld>
            <a:endParaRPr lang="en-US" altLang="en-US" sz="1800" dirty="0">
              <a:solidFill>
                <a:schemeClr val="tx1"/>
              </a:solidFill>
            </a:endParaRPr>
          </a:p>
        </p:txBody>
      </p:sp>
      <p:sp>
        <p:nvSpPr>
          <p:cNvPr id="7"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3" name="Номер слайда 2"/>
          <p:cNvSpPr>
            <a:spLocks noGrp="1"/>
          </p:cNvSpPr>
          <p:nvPr>
            <p:ph type="sldNum" sz="quarter" idx="12"/>
          </p:nvPr>
        </p:nvSpPr>
        <p:spPr/>
        <p:txBody>
          <a:bodyPr/>
          <a:lstStyle/>
          <a:p>
            <a:pPr>
              <a:defRPr/>
            </a:pPr>
            <a:fld id="{1A8126DC-8849-4187-B706-7E0203B700CC}" type="slidenum">
              <a:rPr lang="en-US" altLang="en-US" smtClean="0"/>
              <a:pPr>
                <a:defRPr/>
              </a:pPr>
              <a:t>40</a:t>
            </a:fld>
            <a:endParaRPr lang="en-US" altLang="en-US" sz="1800">
              <a:solidFill>
                <a:schemeClr val="tx1"/>
              </a:solidFill>
            </a:endParaRPr>
          </a:p>
        </p:txBody>
      </p:sp>
    </p:spTree>
    <p:extLst>
      <p:ext uri="{BB962C8B-B14F-4D97-AF65-F5344CB8AC3E}">
        <p14:creationId xmlns:p14="http://schemas.microsoft.com/office/powerpoint/2010/main" val="30256733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251520" y="645546"/>
            <a:ext cx="8352928" cy="4697642"/>
          </a:xfrm>
          <a:prstGeom prst="rect">
            <a:avLst/>
          </a:prstGeom>
        </p:spPr>
      </p:pic>
      <p:sp>
        <p:nvSpPr>
          <p:cNvPr id="2" name="Заголовок 1"/>
          <p:cNvSpPr>
            <a:spLocks noGrp="1"/>
          </p:cNvSpPr>
          <p:nvPr>
            <p:ph type="title"/>
          </p:nvPr>
        </p:nvSpPr>
        <p:spPr>
          <a:xfrm>
            <a:off x="224542" y="5343188"/>
            <a:ext cx="8229600" cy="1080120"/>
          </a:xfrm>
        </p:spPr>
        <p:txBody>
          <a:bodyPr>
            <a:noAutofit/>
          </a:bodyPr>
          <a:lstStyle/>
          <a:p>
            <a:r>
              <a:rPr lang="en-US" altLang="ru-RU" sz="2800" b="1" dirty="0">
                <a:solidFill>
                  <a:srgbClr val="FF0000"/>
                </a:solidFill>
                <a:latin typeface="Comic Sans MS" panose="030F0702030302020204" pitchFamily="66" charset="0"/>
              </a:rPr>
              <a:t> </a:t>
            </a:r>
            <a:r>
              <a:rPr lang="ru-RU" altLang="ru-RU" sz="2800" b="1" dirty="0" smtClean="0">
                <a:solidFill>
                  <a:srgbClr val="FF0000"/>
                </a:solidFill>
                <a:latin typeface="Comic Sans MS" panose="030F0702030302020204" pitchFamily="66" charset="0"/>
              </a:rPr>
              <a:t/>
            </a:r>
            <a:br>
              <a:rPr lang="ru-RU" altLang="ru-RU" sz="2800" b="1" dirty="0" smtClean="0">
                <a:solidFill>
                  <a:srgbClr val="FF0000"/>
                </a:solidFill>
                <a:latin typeface="Comic Sans MS" panose="030F0702030302020204" pitchFamily="66" charset="0"/>
              </a:rPr>
            </a:br>
            <a:r>
              <a:rPr lang="ru-RU" altLang="ru-RU" sz="2800" b="1" dirty="0">
                <a:solidFill>
                  <a:srgbClr val="FF0000"/>
                </a:solidFill>
                <a:latin typeface="Comic Sans MS" panose="030F0702030302020204" pitchFamily="66" charset="0"/>
              </a:rPr>
              <a:t/>
            </a:r>
            <a:br>
              <a:rPr lang="ru-RU" altLang="ru-RU" sz="2800" b="1" dirty="0">
                <a:solidFill>
                  <a:srgbClr val="FF0000"/>
                </a:solidFill>
                <a:latin typeface="Comic Sans MS" panose="030F0702030302020204" pitchFamily="66" charset="0"/>
              </a:rPr>
            </a:br>
            <a:r>
              <a:rPr lang="ru-RU" altLang="ru-RU" sz="2800" b="1" dirty="0" smtClean="0">
                <a:solidFill>
                  <a:srgbClr val="FF0000"/>
                </a:solidFill>
                <a:latin typeface="Comic Sans MS" panose="030F0702030302020204" pitchFamily="66" charset="0"/>
              </a:rPr>
              <a:t/>
            </a:r>
            <a:br>
              <a:rPr lang="ru-RU" altLang="ru-RU" sz="2800" b="1" dirty="0" smtClean="0">
                <a:solidFill>
                  <a:srgbClr val="FF0000"/>
                </a:solidFill>
                <a:latin typeface="Comic Sans MS" panose="030F0702030302020204" pitchFamily="66" charset="0"/>
              </a:rPr>
            </a:br>
            <a:r>
              <a:rPr lang="en-US" altLang="ru-RU" sz="2800" b="1" dirty="0" smtClean="0">
                <a:solidFill>
                  <a:srgbClr val="FF0000"/>
                </a:solidFill>
                <a:latin typeface="Comic Sans MS" panose="030F0702030302020204" pitchFamily="66" charset="0"/>
              </a:rPr>
              <a:t>T</a:t>
            </a:r>
            <a:r>
              <a:rPr lang="ru-RU" altLang="ru-RU" sz="2800" b="1" dirty="0" err="1">
                <a:solidFill>
                  <a:srgbClr val="FF0000"/>
                </a:solidFill>
                <a:latin typeface="Comic Sans MS" panose="030F0702030302020204" pitchFamily="66" charset="0"/>
              </a:rPr>
              <a:t>hank</a:t>
            </a:r>
            <a:r>
              <a:rPr lang="ru-RU" altLang="ru-RU" sz="2800" b="1" dirty="0">
                <a:solidFill>
                  <a:srgbClr val="FF0000"/>
                </a:solidFill>
                <a:latin typeface="Comic Sans MS" panose="030F0702030302020204" pitchFamily="66" charset="0"/>
              </a:rPr>
              <a:t> </a:t>
            </a:r>
            <a:r>
              <a:rPr lang="en-GB" altLang="ru-RU" sz="2800" b="1" dirty="0">
                <a:solidFill>
                  <a:srgbClr val="FF0000"/>
                </a:solidFill>
                <a:latin typeface="Comic Sans MS" panose="030F0702030302020204" pitchFamily="66" charset="0"/>
              </a:rPr>
              <a:t>you </a:t>
            </a:r>
            <a:r>
              <a:rPr lang="en-US" altLang="ru-RU" sz="2800" b="1" dirty="0">
                <a:solidFill>
                  <a:srgbClr val="FF0000"/>
                </a:solidFill>
                <a:latin typeface="Comic Sans MS" panose="030F0702030302020204" pitchFamily="66" charset="0"/>
              </a:rPr>
              <a:t>for </a:t>
            </a:r>
            <a:r>
              <a:rPr lang="ru-RU" altLang="ru-RU" sz="2800" b="1" dirty="0" err="1">
                <a:solidFill>
                  <a:srgbClr val="FF0000"/>
                </a:solidFill>
                <a:latin typeface="Comic Sans MS" panose="030F0702030302020204" pitchFamily="66" charset="0"/>
              </a:rPr>
              <a:t>you</a:t>
            </a:r>
            <a:r>
              <a:rPr lang="en-GB" altLang="ru-RU" sz="2800" b="1" dirty="0">
                <a:solidFill>
                  <a:srgbClr val="FF0000"/>
                </a:solidFill>
                <a:latin typeface="Comic Sans MS" panose="030F0702030302020204" pitchFamily="66" charset="0"/>
              </a:rPr>
              <a:t>r</a:t>
            </a:r>
            <a:r>
              <a:rPr lang="en-US" altLang="ru-RU" sz="2800" b="1" dirty="0">
                <a:solidFill>
                  <a:srgbClr val="FF0000"/>
                </a:solidFill>
                <a:latin typeface="Comic Sans MS" panose="030F0702030302020204" pitchFamily="66" charset="0"/>
              </a:rPr>
              <a:t> </a:t>
            </a:r>
            <a:r>
              <a:rPr lang="ru-RU" altLang="ru-RU" sz="2800" b="1" dirty="0" err="1">
                <a:solidFill>
                  <a:srgbClr val="FF0000"/>
                </a:solidFill>
                <a:latin typeface="Comic Sans MS" panose="030F0702030302020204" pitchFamily="66" charset="0"/>
              </a:rPr>
              <a:t>attention</a:t>
            </a:r>
            <a:r>
              <a:rPr lang="en-US" altLang="ru-RU" sz="2800" b="1" dirty="0">
                <a:solidFill>
                  <a:srgbClr val="FF0000"/>
                </a:solidFill>
                <a:latin typeface="Comic Sans MS" panose="030F0702030302020204" pitchFamily="66" charset="0"/>
              </a:rPr>
              <a:t>!</a:t>
            </a:r>
            <a:r>
              <a:rPr lang="ru-RU" altLang="ru-RU" sz="2800" b="1" dirty="0" smtClean="0">
                <a:solidFill>
                  <a:srgbClr val="FF0000"/>
                </a:solidFill>
                <a:latin typeface="Comic Sans MS" panose="030F0702030302020204" pitchFamily="66" charset="0"/>
              </a:rPr>
              <a:t/>
            </a:r>
            <a:br>
              <a:rPr lang="ru-RU" altLang="ru-RU" sz="2800" b="1" dirty="0" smtClean="0">
                <a:solidFill>
                  <a:srgbClr val="FF0000"/>
                </a:solidFill>
                <a:latin typeface="Comic Sans MS" panose="030F0702030302020204" pitchFamily="66" charset="0"/>
              </a:rPr>
            </a:br>
            <a:r>
              <a:rPr lang="ru-RU" altLang="ru-RU" sz="2800" b="1" dirty="0">
                <a:solidFill>
                  <a:srgbClr val="FF0000"/>
                </a:solidFill>
                <a:latin typeface="Comic Sans MS" panose="030F0702030302020204" pitchFamily="66" charset="0"/>
              </a:rPr>
              <a:t/>
            </a:r>
            <a:br>
              <a:rPr lang="ru-RU" altLang="ru-RU" sz="2800" b="1" dirty="0">
                <a:solidFill>
                  <a:srgbClr val="FF0000"/>
                </a:solidFill>
                <a:latin typeface="Comic Sans MS" panose="030F0702030302020204" pitchFamily="66" charset="0"/>
              </a:rPr>
            </a:br>
            <a:r>
              <a:rPr lang="ru-RU" altLang="ru-RU" sz="2800" b="1" dirty="0" smtClean="0">
                <a:solidFill>
                  <a:srgbClr val="FF0000"/>
                </a:solidFill>
                <a:latin typeface="Comic Sans MS" panose="030F0702030302020204" pitchFamily="66" charset="0"/>
              </a:rPr>
              <a:t/>
            </a:r>
            <a:br>
              <a:rPr lang="ru-RU" altLang="ru-RU" sz="2800" b="1" dirty="0" smtClean="0">
                <a:solidFill>
                  <a:srgbClr val="FF0000"/>
                </a:solidFill>
                <a:latin typeface="Comic Sans MS" panose="030F0702030302020204" pitchFamily="66" charset="0"/>
              </a:rPr>
            </a:br>
            <a:endParaRPr lang="ru-RU" sz="2800" b="1" dirty="0">
              <a:latin typeface="Comic Sans MS" panose="030F0702030302020204" pitchFamily="66" charset="0"/>
            </a:endParaRPr>
          </a:p>
        </p:txBody>
      </p:sp>
      <p:sp>
        <p:nvSpPr>
          <p:cNvPr id="3" name="Дата 2"/>
          <p:cNvSpPr>
            <a:spLocks noGrp="1"/>
          </p:cNvSpPr>
          <p:nvPr>
            <p:ph type="dt" sz="half" idx="10"/>
          </p:nvPr>
        </p:nvSpPr>
        <p:spPr/>
        <p:txBody>
          <a:bodyPr/>
          <a:lstStyle/>
          <a:p>
            <a:fld id="{006A9413-2441-42F4-A8EC-BDFBCA7F3799}" type="datetime1">
              <a:rPr lang="en-US" smtClean="0"/>
              <a:t>11/16/2023</a:t>
            </a:fld>
            <a:endParaRPr lang="ru-RU"/>
          </a:p>
        </p:txBody>
      </p:sp>
      <p:sp>
        <p:nvSpPr>
          <p:cNvPr id="4" name="Нижний колонтитул 3"/>
          <p:cNvSpPr>
            <a:spLocks noGrp="1"/>
          </p:cNvSpPr>
          <p:nvPr>
            <p:ph type="ftr" sz="quarter" idx="11"/>
          </p:nvPr>
        </p:nvSpPr>
        <p:spPr/>
        <p:txBody>
          <a:bodyPr/>
          <a:lstStyle/>
          <a:p>
            <a:r>
              <a:rPr lang="sv-SE" smtClean="0"/>
              <a:t>E.Pyata, et al., BINP, PANDA Magnet</a:t>
            </a:r>
            <a:endParaRPr lang="ru-RU"/>
          </a:p>
        </p:txBody>
      </p:sp>
      <p:sp>
        <p:nvSpPr>
          <p:cNvPr id="6" name="Номер слайда 5"/>
          <p:cNvSpPr>
            <a:spLocks noGrp="1"/>
          </p:cNvSpPr>
          <p:nvPr>
            <p:ph type="sldNum" sz="quarter" idx="12"/>
          </p:nvPr>
        </p:nvSpPr>
        <p:spPr/>
        <p:txBody>
          <a:bodyPr/>
          <a:lstStyle/>
          <a:p>
            <a:fld id="{7C2DA4A3-3530-474B-A2FE-A6EB66FDF702}" type="slidenum">
              <a:rPr lang="ru-RU" smtClean="0"/>
              <a:t>41</a:t>
            </a:fld>
            <a:endParaRPr lang="ru-RU"/>
          </a:p>
        </p:txBody>
      </p:sp>
    </p:spTree>
    <p:extLst>
      <p:ext uri="{BB962C8B-B14F-4D97-AF65-F5344CB8AC3E}">
        <p14:creationId xmlns:p14="http://schemas.microsoft.com/office/powerpoint/2010/main" val="9971039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11560" y="790661"/>
            <a:ext cx="7658449" cy="5414168"/>
          </a:xfrm>
          <a:prstGeom prst="rect">
            <a:avLst/>
          </a:prstGeom>
        </p:spPr>
      </p:pic>
      <p:sp>
        <p:nvSpPr>
          <p:cNvPr id="7174"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800" b="1" dirty="0">
                <a:solidFill>
                  <a:srgbClr val="FF0000"/>
                </a:solidFill>
                <a:latin typeface="Comic Sans MS" panose="030F0702030302020204" pitchFamily="66" charset="0"/>
                <a:cs typeface="Arial" panose="020B0604020202020204" pitchFamily="34" charset="0"/>
              </a:rPr>
              <a:t>Yoke assembling procedure</a:t>
            </a:r>
            <a:endParaRPr lang="en-US" altLang="zh-CN" sz="2800" b="1"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13" name="Прямоугольник 12"/>
          <p:cNvSpPr/>
          <p:nvPr/>
        </p:nvSpPr>
        <p:spPr>
          <a:xfrm>
            <a:off x="2379711" y="6212935"/>
            <a:ext cx="2808312" cy="338554"/>
          </a:xfrm>
          <a:prstGeom prst="rect">
            <a:avLst/>
          </a:prstGeom>
        </p:spPr>
        <p:txBody>
          <a:bodyPr wrap="square">
            <a:spAutoFit/>
          </a:bodyPr>
          <a:lstStyle/>
          <a:p>
            <a:r>
              <a:rPr lang="en-US" sz="1600" b="1" dirty="0" smtClean="0"/>
              <a:t>Slinging scheme for turning.</a:t>
            </a:r>
            <a:endParaRPr lang="ru-RU" sz="1600" b="1" dirty="0">
              <a:latin typeface="Arial" panose="020B0604020202020204" pitchFamily="34" charset="0"/>
              <a:cs typeface="Arial" panose="020B0604020202020204" pitchFamily="34" charset="0"/>
            </a:endParaRPr>
          </a:p>
        </p:txBody>
      </p:sp>
      <p:sp>
        <p:nvSpPr>
          <p:cNvPr id="8"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4" name="Дата 3"/>
          <p:cNvSpPr>
            <a:spLocks noGrp="1"/>
          </p:cNvSpPr>
          <p:nvPr>
            <p:ph type="dt" sz="half" idx="10"/>
          </p:nvPr>
        </p:nvSpPr>
        <p:spPr/>
        <p:txBody>
          <a:bodyPr/>
          <a:lstStyle/>
          <a:p>
            <a:pPr>
              <a:defRPr/>
            </a:pPr>
            <a:fld id="{8C7AD9F4-F079-4EB8-9F9B-BBDD9E166549}" type="datetime1">
              <a:rPr lang="en-US" altLang="en-US" smtClean="0"/>
              <a:t>11/16/2023</a:t>
            </a:fld>
            <a:endParaRPr lang="en-US" altLang="en-US" sz="1800" dirty="0">
              <a:solidFill>
                <a:schemeClr val="tx1"/>
              </a:solidFill>
            </a:endParaRPr>
          </a:p>
        </p:txBody>
      </p:sp>
      <p:sp>
        <p:nvSpPr>
          <p:cNvPr id="3" name="Номер слайда 2"/>
          <p:cNvSpPr>
            <a:spLocks noGrp="1"/>
          </p:cNvSpPr>
          <p:nvPr>
            <p:ph type="sldNum" sz="quarter" idx="12"/>
          </p:nvPr>
        </p:nvSpPr>
        <p:spPr/>
        <p:txBody>
          <a:bodyPr/>
          <a:lstStyle/>
          <a:p>
            <a:pPr>
              <a:defRPr/>
            </a:pPr>
            <a:fld id="{1A8126DC-8849-4187-B706-7E0203B700CC}" type="slidenum">
              <a:rPr lang="en-US" altLang="en-US" smtClean="0"/>
              <a:pPr>
                <a:defRPr/>
              </a:pPr>
              <a:t>5</a:t>
            </a:fld>
            <a:endParaRPr lang="en-US" altLang="en-US" sz="1800">
              <a:solidFill>
                <a:schemeClr val="tx1"/>
              </a:solidFill>
            </a:endParaRPr>
          </a:p>
        </p:txBody>
      </p:sp>
    </p:spTree>
    <p:extLst>
      <p:ext uri="{BB962C8B-B14F-4D97-AF65-F5344CB8AC3E}">
        <p14:creationId xmlns:p14="http://schemas.microsoft.com/office/powerpoint/2010/main" val="36069124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11560" y="790661"/>
            <a:ext cx="7658449" cy="5414168"/>
          </a:xfrm>
          <a:prstGeom prst="rect">
            <a:avLst/>
          </a:prstGeom>
        </p:spPr>
      </p:pic>
      <p:sp>
        <p:nvSpPr>
          <p:cNvPr id="7174"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800" b="1" dirty="0">
                <a:solidFill>
                  <a:srgbClr val="FF0000"/>
                </a:solidFill>
                <a:latin typeface="Comic Sans MS" panose="030F0702030302020204" pitchFamily="66" charset="0"/>
                <a:cs typeface="Arial" panose="020B0604020202020204" pitchFamily="34" charset="0"/>
              </a:rPr>
              <a:t>Yoke assembling procedure</a:t>
            </a:r>
            <a:endParaRPr lang="en-US" altLang="zh-CN" sz="2800" b="1"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13" name="Прямоугольник 12"/>
          <p:cNvSpPr/>
          <p:nvPr/>
        </p:nvSpPr>
        <p:spPr>
          <a:xfrm>
            <a:off x="2379711" y="6212935"/>
            <a:ext cx="2808312" cy="338554"/>
          </a:xfrm>
          <a:prstGeom prst="rect">
            <a:avLst/>
          </a:prstGeom>
        </p:spPr>
        <p:txBody>
          <a:bodyPr wrap="square">
            <a:spAutoFit/>
          </a:bodyPr>
          <a:lstStyle/>
          <a:p>
            <a:r>
              <a:rPr lang="en-US" sz="1600" b="1" dirty="0" smtClean="0"/>
              <a:t>Slinging scheme for turning.</a:t>
            </a:r>
            <a:endParaRPr lang="ru-RU" sz="1600" b="1" dirty="0">
              <a:latin typeface="Arial" panose="020B0604020202020204" pitchFamily="34" charset="0"/>
              <a:cs typeface="Arial" panose="020B0604020202020204" pitchFamily="34" charset="0"/>
            </a:endParaRPr>
          </a:p>
        </p:txBody>
      </p:sp>
      <p:sp>
        <p:nvSpPr>
          <p:cNvPr id="8"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4" name="Дата 3"/>
          <p:cNvSpPr>
            <a:spLocks noGrp="1"/>
          </p:cNvSpPr>
          <p:nvPr>
            <p:ph type="dt" sz="half" idx="10"/>
          </p:nvPr>
        </p:nvSpPr>
        <p:spPr/>
        <p:txBody>
          <a:bodyPr/>
          <a:lstStyle/>
          <a:p>
            <a:pPr>
              <a:defRPr/>
            </a:pPr>
            <a:fld id="{8C7AD9F4-F079-4EB8-9F9B-BBDD9E166549}" type="datetime1">
              <a:rPr lang="en-US" altLang="en-US" smtClean="0"/>
              <a:t>11/16/2023</a:t>
            </a:fld>
            <a:endParaRPr lang="en-US" altLang="en-US" sz="1800" dirty="0">
              <a:solidFill>
                <a:schemeClr val="tx1"/>
              </a:solidFill>
            </a:endParaRPr>
          </a:p>
        </p:txBody>
      </p:sp>
      <p:sp>
        <p:nvSpPr>
          <p:cNvPr id="3" name="Номер слайда 2"/>
          <p:cNvSpPr>
            <a:spLocks noGrp="1"/>
          </p:cNvSpPr>
          <p:nvPr>
            <p:ph type="sldNum" sz="quarter" idx="12"/>
          </p:nvPr>
        </p:nvSpPr>
        <p:spPr/>
        <p:txBody>
          <a:bodyPr/>
          <a:lstStyle/>
          <a:p>
            <a:pPr>
              <a:defRPr/>
            </a:pPr>
            <a:fld id="{1A8126DC-8849-4187-B706-7E0203B700CC}" type="slidenum">
              <a:rPr lang="en-US" altLang="en-US" smtClean="0"/>
              <a:pPr>
                <a:defRPr/>
              </a:pPr>
              <a:t>6</a:t>
            </a:fld>
            <a:endParaRPr lang="en-US" altLang="en-US" sz="1800">
              <a:solidFill>
                <a:schemeClr val="tx1"/>
              </a:solidFill>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1520" y="1232919"/>
            <a:ext cx="3160880" cy="3336484"/>
          </a:xfrm>
          <a:prstGeom prst="rect">
            <a:avLst/>
          </a:prstGeom>
        </p:spPr>
      </p:pic>
    </p:spTree>
    <p:extLst>
      <p:ext uri="{BB962C8B-B14F-4D97-AF65-F5344CB8AC3E}">
        <p14:creationId xmlns:p14="http://schemas.microsoft.com/office/powerpoint/2010/main" val="20503681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27050" t="10105" r="27276" b="8096"/>
          <a:stretch/>
        </p:blipFill>
        <p:spPr>
          <a:xfrm>
            <a:off x="1687927" y="768573"/>
            <a:ext cx="5472608" cy="5283899"/>
          </a:xfrm>
          <a:prstGeom prst="rect">
            <a:avLst/>
          </a:prstGeom>
        </p:spPr>
      </p:pic>
      <p:sp>
        <p:nvSpPr>
          <p:cNvPr id="4" name="Дата 3"/>
          <p:cNvSpPr>
            <a:spLocks noGrp="1"/>
          </p:cNvSpPr>
          <p:nvPr>
            <p:ph type="dt" sz="half" idx="10"/>
          </p:nvPr>
        </p:nvSpPr>
        <p:spPr/>
        <p:txBody>
          <a:bodyPr/>
          <a:lstStyle/>
          <a:p>
            <a:pPr>
              <a:defRPr/>
            </a:pPr>
            <a:fld id="{600C3D5B-3E6B-4FF5-83FD-04C290505D41}" type="datetime1">
              <a:rPr lang="en-US" altLang="en-US" smtClean="0"/>
              <a:t>11/16/2023</a:t>
            </a:fld>
            <a:endParaRPr lang="en-US" altLang="en-US" sz="1800">
              <a:solidFill>
                <a:schemeClr val="tx1"/>
              </a:solidFill>
            </a:endParaRPr>
          </a:p>
        </p:txBody>
      </p:sp>
      <p:sp>
        <p:nvSpPr>
          <p:cNvPr id="7" name="Прямоугольник 6"/>
          <p:cNvSpPr/>
          <p:nvPr/>
        </p:nvSpPr>
        <p:spPr>
          <a:xfrm>
            <a:off x="2720371" y="6149876"/>
            <a:ext cx="4527826" cy="338554"/>
          </a:xfrm>
          <a:prstGeom prst="rect">
            <a:avLst/>
          </a:prstGeom>
        </p:spPr>
        <p:txBody>
          <a:bodyPr wrap="square">
            <a:spAutoFit/>
          </a:bodyPr>
          <a:lstStyle/>
          <a:p>
            <a:r>
              <a:rPr lang="en-US" sz="1600" b="1" dirty="0" smtClean="0"/>
              <a:t>Installation of the beams of the frames.</a:t>
            </a:r>
            <a:endParaRPr lang="ru-RU" sz="1600" b="1" dirty="0">
              <a:latin typeface="Arial" panose="020B0604020202020204" pitchFamily="34" charset="0"/>
              <a:cs typeface="Arial" panose="020B0604020202020204" pitchFamily="34" charset="0"/>
            </a:endParaRPr>
          </a:p>
        </p:txBody>
      </p:sp>
      <p:cxnSp>
        <p:nvCxnSpPr>
          <p:cNvPr id="5" name="Прямая со стрелкой 4"/>
          <p:cNvCxnSpPr/>
          <p:nvPr/>
        </p:nvCxnSpPr>
        <p:spPr>
          <a:xfrm flipV="1">
            <a:off x="7812360" y="3235678"/>
            <a:ext cx="72008" cy="2658574"/>
          </a:xfrm>
          <a:prstGeom prst="straightConnector1">
            <a:avLst/>
          </a:prstGeom>
          <a:ln w="25400">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14" name="Прямая соединительная линия 13"/>
          <p:cNvCxnSpPr/>
          <p:nvPr/>
        </p:nvCxnSpPr>
        <p:spPr>
          <a:xfrm>
            <a:off x="6228184" y="2204864"/>
            <a:ext cx="1800200" cy="9532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6330720" y="5279870"/>
            <a:ext cx="1697664" cy="8700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Прямоугольник 21"/>
          <p:cNvSpPr/>
          <p:nvPr/>
        </p:nvSpPr>
        <p:spPr>
          <a:xfrm>
            <a:off x="7319917" y="3887171"/>
            <a:ext cx="492443" cy="792088"/>
          </a:xfrm>
          <a:prstGeom prst="rect">
            <a:avLst/>
          </a:prstGeom>
        </p:spPr>
        <p:txBody>
          <a:bodyPr vert="vert270" wrap="square">
            <a:spAutoFit/>
          </a:bodyPr>
          <a:lstStyle/>
          <a:p>
            <a:r>
              <a:rPr lang="en-US" sz="2000" b="1" dirty="0" smtClean="0">
                <a:latin typeface="Arial" panose="020B0604020202020204" pitchFamily="34" charset="0"/>
                <a:cs typeface="Arial" panose="020B0604020202020204" pitchFamily="34" charset="0"/>
              </a:rPr>
              <a:t>6290</a:t>
            </a:r>
            <a:endParaRPr lang="ru-RU" sz="2000" b="1" dirty="0">
              <a:latin typeface="Arial" panose="020B0604020202020204" pitchFamily="34" charset="0"/>
              <a:cs typeface="Arial" panose="020B0604020202020204" pitchFamily="34" charset="0"/>
            </a:endParaRPr>
          </a:p>
        </p:txBody>
      </p:sp>
      <p:sp>
        <p:nvSpPr>
          <p:cNvPr id="23"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800" b="1" dirty="0">
                <a:solidFill>
                  <a:srgbClr val="FF0000"/>
                </a:solidFill>
                <a:latin typeface="Comic Sans MS" panose="030F0702030302020204" pitchFamily="66" charset="0"/>
                <a:cs typeface="Arial" panose="020B0604020202020204" pitchFamily="34" charset="0"/>
              </a:rPr>
              <a:t>Yoke assembling procedure</a:t>
            </a:r>
            <a:endParaRPr lang="en-US" altLang="zh-CN" sz="2800" b="1"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24"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2" name="Номер слайда 1"/>
          <p:cNvSpPr>
            <a:spLocks noGrp="1"/>
          </p:cNvSpPr>
          <p:nvPr>
            <p:ph type="sldNum" sz="quarter" idx="12"/>
          </p:nvPr>
        </p:nvSpPr>
        <p:spPr/>
        <p:txBody>
          <a:bodyPr/>
          <a:lstStyle/>
          <a:p>
            <a:pPr>
              <a:defRPr/>
            </a:pPr>
            <a:fld id="{1A8126DC-8849-4187-B706-7E0203B700CC}" type="slidenum">
              <a:rPr lang="en-US" altLang="en-US" smtClean="0"/>
              <a:pPr>
                <a:defRPr/>
              </a:pPr>
              <a:t>7</a:t>
            </a:fld>
            <a:endParaRPr lang="en-US" altLang="en-US" sz="1800">
              <a:solidFill>
                <a:schemeClr val="tx1"/>
              </a:solidFill>
            </a:endParaRPr>
          </a:p>
        </p:txBody>
      </p:sp>
    </p:spTree>
    <p:extLst>
      <p:ext uri="{BB962C8B-B14F-4D97-AF65-F5344CB8AC3E}">
        <p14:creationId xmlns:p14="http://schemas.microsoft.com/office/powerpoint/2010/main" val="30318236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50128" y="620688"/>
            <a:ext cx="5941252" cy="5846946"/>
          </a:xfrm>
          <a:prstGeom prst="rect">
            <a:avLst/>
          </a:prstGeom>
        </p:spPr>
      </p:pic>
      <p:sp>
        <p:nvSpPr>
          <p:cNvPr id="4" name="Дата 3"/>
          <p:cNvSpPr>
            <a:spLocks noGrp="1"/>
          </p:cNvSpPr>
          <p:nvPr>
            <p:ph type="dt" sz="half" idx="10"/>
          </p:nvPr>
        </p:nvSpPr>
        <p:spPr/>
        <p:txBody>
          <a:bodyPr/>
          <a:lstStyle/>
          <a:p>
            <a:pPr>
              <a:defRPr/>
            </a:pPr>
            <a:fld id="{072B3818-991D-485C-BE12-CC11EF450723}" type="datetime1">
              <a:rPr lang="en-US" altLang="en-US" smtClean="0"/>
              <a:t>11/16/2023</a:t>
            </a:fld>
            <a:endParaRPr lang="en-US" altLang="en-US" sz="1800">
              <a:solidFill>
                <a:schemeClr val="tx1"/>
              </a:solidFill>
            </a:endParaRPr>
          </a:p>
        </p:txBody>
      </p:sp>
      <p:sp>
        <p:nvSpPr>
          <p:cNvPr id="7" name="Прямоугольник 6"/>
          <p:cNvSpPr/>
          <p:nvPr/>
        </p:nvSpPr>
        <p:spPr>
          <a:xfrm>
            <a:off x="1625243" y="5957247"/>
            <a:ext cx="4527826" cy="338554"/>
          </a:xfrm>
          <a:prstGeom prst="rect">
            <a:avLst/>
          </a:prstGeom>
        </p:spPr>
        <p:txBody>
          <a:bodyPr wrap="square">
            <a:spAutoFit/>
          </a:bodyPr>
          <a:lstStyle/>
          <a:p>
            <a:r>
              <a:rPr lang="en-US" sz="1600" b="1" dirty="0" smtClean="0"/>
              <a:t>Installation of a scaffold.</a:t>
            </a:r>
            <a:endParaRPr lang="ru-RU" sz="1600" b="1" dirty="0">
              <a:latin typeface="Arial" panose="020B0604020202020204" pitchFamily="34" charset="0"/>
              <a:cs typeface="Arial" panose="020B0604020202020204" pitchFamily="34" charset="0"/>
            </a:endParaRPr>
          </a:p>
        </p:txBody>
      </p:sp>
      <p:cxnSp>
        <p:nvCxnSpPr>
          <p:cNvPr id="5" name="Прямая со стрелкой 4"/>
          <p:cNvCxnSpPr/>
          <p:nvPr/>
        </p:nvCxnSpPr>
        <p:spPr>
          <a:xfrm flipV="1">
            <a:off x="7723772" y="3683304"/>
            <a:ext cx="15191" cy="2119498"/>
          </a:xfrm>
          <a:prstGeom prst="straightConnector1">
            <a:avLst/>
          </a:prstGeom>
          <a:ln w="25400">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14" name="Прямая соединительная линия 13"/>
          <p:cNvCxnSpPr/>
          <p:nvPr/>
        </p:nvCxnSpPr>
        <p:spPr>
          <a:xfrm>
            <a:off x="6008104" y="2614787"/>
            <a:ext cx="1800200" cy="9532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6228184" y="5123681"/>
            <a:ext cx="1697664" cy="8700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Прямоугольник 21"/>
          <p:cNvSpPr/>
          <p:nvPr/>
        </p:nvSpPr>
        <p:spPr>
          <a:xfrm>
            <a:off x="7808304" y="4228258"/>
            <a:ext cx="492443" cy="792088"/>
          </a:xfrm>
          <a:prstGeom prst="rect">
            <a:avLst/>
          </a:prstGeom>
        </p:spPr>
        <p:txBody>
          <a:bodyPr vert="vert270" wrap="square">
            <a:spAutoFit/>
          </a:bodyPr>
          <a:lstStyle/>
          <a:p>
            <a:r>
              <a:rPr lang="en-US" sz="2000" b="1" dirty="0" smtClean="0">
                <a:latin typeface="Arial" panose="020B0604020202020204" pitchFamily="34" charset="0"/>
                <a:cs typeface="Arial" panose="020B0604020202020204" pitchFamily="34" charset="0"/>
              </a:rPr>
              <a:t>6290</a:t>
            </a:r>
            <a:endParaRPr lang="ru-RU" sz="2000" b="1" dirty="0">
              <a:latin typeface="Arial" panose="020B0604020202020204" pitchFamily="34" charset="0"/>
              <a:cs typeface="Arial" panose="020B0604020202020204" pitchFamily="34" charset="0"/>
            </a:endParaRPr>
          </a:p>
        </p:txBody>
      </p:sp>
      <p:sp>
        <p:nvSpPr>
          <p:cNvPr id="23"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800" b="1" dirty="0">
                <a:solidFill>
                  <a:srgbClr val="FF0000"/>
                </a:solidFill>
                <a:latin typeface="Comic Sans MS" panose="030F0702030302020204" pitchFamily="66" charset="0"/>
                <a:cs typeface="Arial" panose="020B0604020202020204" pitchFamily="34" charset="0"/>
              </a:rPr>
              <a:t>Yoke assembling procedure</a:t>
            </a:r>
            <a:endParaRPr lang="en-US" altLang="zh-CN" sz="2800" b="1"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13"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3" name="Номер слайда 2"/>
          <p:cNvSpPr>
            <a:spLocks noGrp="1"/>
          </p:cNvSpPr>
          <p:nvPr>
            <p:ph type="sldNum" sz="quarter" idx="12"/>
          </p:nvPr>
        </p:nvSpPr>
        <p:spPr/>
        <p:txBody>
          <a:bodyPr/>
          <a:lstStyle/>
          <a:p>
            <a:pPr>
              <a:defRPr/>
            </a:pPr>
            <a:fld id="{1A8126DC-8849-4187-B706-7E0203B700CC}" type="slidenum">
              <a:rPr lang="en-US" altLang="en-US" smtClean="0"/>
              <a:pPr>
                <a:defRPr/>
              </a:pPr>
              <a:t>8</a:t>
            </a:fld>
            <a:endParaRPr lang="en-US" altLang="en-US" sz="1800">
              <a:solidFill>
                <a:schemeClr val="tx1"/>
              </a:solidFill>
            </a:endParaRPr>
          </a:p>
        </p:txBody>
      </p:sp>
    </p:spTree>
    <p:extLst>
      <p:ext uri="{BB962C8B-B14F-4D97-AF65-F5344CB8AC3E}">
        <p14:creationId xmlns:p14="http://schemas.microsoft.com/office/powerpoint/2010/main" val="11974235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cstate="screen">
            <a:extLst>
              <a:ext uri="{28A0092B-C50C-407E-A947-70E740481C1C}">
                <a14:useLocalDpi xmlns:a14="http://schemas.microsoft.com/office/drawing/2010/main"/>
              </a:ext>
            </a:extLst>
          </a:blip>
          <a:srcRect l="24800" t="3945" r="27163" b="5429"/>
          <a:stretch/>
        </p:blipFill>
        <p:spPr>
          <a:xfrm>
            <a:off x="1882221" y="354752"/>
            <a:ext cx="5760641" cy="5760641"/>
          </a:xfrm>
          <a:prstGeom prst="rect">
            <a:avLst/>
          </a:prstGeom>
        </p:spPr>
      </p:pic>
      <p:sp>
        <p:nvSpPr>
          <p:cNvPr id="4" name="Дата 3"/>
          <p:cNvSpPr>
            <a:spLocks noGrp="1"/>
          </p:cNvSpPr>
          <p:nvPr>
            <p:ph type="dt" sz="half" idx="10"/>
          </p:nvPr>
        </p:nvSpPr>
        <p:spPr/>
        <p:txBody>
          <a:bodyPr/>
          <a:lstStyle/>
          <a:p>
            <a:pPr>
              <a:defRPr/>
            </a:pPr>
            <a:fld id="{9D15076A-83D5-4103-84C8-72609023338F}" type="datetime1">
              <a:rPr lang="en-US" altLang="en-US" smtClean="0"/>
              <a:t>11/16/2023</a:t>
            </a:fld>
            <a:endParaRPr lang="en-US" altLang="en-US" sz="1800" dirty="0">
              <a:solidFill>
                <a:schemeClr val="tx1"/>
              </a:solidFill>
            </a:endParaRPr>
          </a:p>
        </p:txBody>
      </p:sp>
      <p:sp>
        <p:nvSpPr>
          <p:cNvPr id="9" name="Title 3"/>
          <p:cNvSpPr>
            <a:spLocks noGrp="1" noChangeArrowheads="1"/>
          </p:cNvSpPr>
          <p:nvPr/>
        </p:nvSpPr>
        <p:spPr bwMode="auto">
          <a:xfrm>
            <a:off x="539552" y="188640"/>
            <a:ext cx="8229600" cy="432048"/>
          </a:xfrm>
          <a:prstGeom prst="rect">
            <a:avLst/>
          </a:prstGeom>
          <a:solidFill>
            <a:srgbClr val="F2F2F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685800" indent="-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685800" indent="-68580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685800" indent="-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685800" indent="-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11430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16002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20574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2514600" indent="-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spcBef>
                <a:spcPct val="0"/>
              </a:spcBef>
              <a:buNone/>
            </a:pPr>
            <a:r>
              <a:rPr lang="en-US" sz="2800" b="1" dirty="0">
                <a:solidFill>
                  <a:srgbClr val="FF0000"/>
                </a:solidFill>
                <a:latin typeface="Comic Sans MS" panose="030F0702030302020204" pitchFamily="66" charset="0"/>
                <a:cs typeface="Arial" panose="020B0604020202020204" pitchFamily="34" charset="0"/>
              </a:rPr>
              <a:t>Yoke assembling procedure</a:t>
            </a:r>
            <a:endParaRPr lang="en-US" altLang="zh-CN" sz="2800" b="1" dirty="0">
              <a:solidFill>
                <a:srgbClr val="FF0000"/>
              </a:solidFill>
              <a:latin typeface="Comic Sans MS" panose="030F0702030302020204" pitchFamily="66" charset="0"/>
              <a:cs typeface="Arial" panose="020B0604020202020204" pitchFamily="34" charset="0"/>
              <a:sym typeface="Calibri Light" panose="020F0302020204030204" pitchFamily="34" charset="0"/>
            </a:endParaRPr>
          </a:p>
        </p:txBody>
      </p:sp>
      <p:sp>
        <p:nvSpPr>
          <p:cNvPr id="10" name="Прямоугольник 9"/>
          <p:cNvSpPr/>
          <p:nvPr/>
        </p:nvSpPr>
        <p:spPr>
          <a:xfrm>
            <a:off x="3970651" y="6053307"/>
            <a:ext cx="4527826" cy="338554"/>
          </a:xfrm>
          <a:prstGeom prst="rect">
            <a:avLst/>
          </a:prstGeom>
        </p:spPr>
        <p:txBody>
          <a:bodyPr wrap="square">
            <a:spAutoFit/>
          </a:bodyPr>
          <a:lstStyle/>
          <a:p>
            <a:r>
              <a:rPr lang="en-US" sz="1600" b="1" dirty="0" smtClean="0"/>
              <a:t>Installation of the W2 angle octant.</a:t>
            </a:r>
            <a:endParaRPr lang="ru-RU" sz="1600" b="1" dirty="0">
              <a:latin typeface="Arial" panose="020B0604020202020204" pitchFamily="34" charset="0"/>
              <a:cs typeface="Arial" panose="020B0604020202020204" pitchFamily="34" charset="0"/>
            </a:endParaRPr>
          </a:p>
        </p:txBody>
      </p:sp>
      <p:cxnSp>
        <p:nvCxnSpPr>
          <p:cNvPr id="11" name="Прямая со стрелкой 10"/>
          <p:cNvCxnSpPr/>
          <p:nvPr/>
        </p:nvCxnSpPr>
        <p:spPr>
          <a:xfrm flipV="1">
            <a:off x="7691607" y="3348387"/>
            <a:ext cx="68926" cy="2024829"/>
          </a:xfrm>
          <a:prstGeom prst="straightConnector1">
            <a:avLst/>
          </a:prstGeom>
          <a:ln w="25400">
            <a:headEnd type="stealth" w="lg" len="lg"/>
            <a:tailEnd type="stealth" w="lg" len="lg"/>
          </a:ln>
        </p:spPr>
        <p:style>
          <a:lnRef idx="1">
            <a:schemeClr val="dk1"/>
          </a:lnRef>
          <a:fillRef idx="0">
            <a:schemeClr val="dk1"/>
          </a:fillRef>
          <a:effectRef idx="0">
            <a:schemeClr val="dk1"/>
          </a:effectRef>
          <a:fontRef idx="minor">
            <a:schemeClr val="tx1"/>
          </a:fontRef>
        </p:style>
      </p:cxnSp>
      <p:cxnSp>
        <p:nvCxnSpPr>
          <p:cNvPr id="12" name="Прямая соединительная линия 11"/>
          <p:cNvCxnSpPr/>
          <p:nvPr/>
        </p:nvCxnSpPr>
        <p:spPr>
          <a:xfrm>
            <a:off x="6103652" y="2372312"/>
            <a:ext cx="1800200" cy="9532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6471085" y="4855480"/>
            <a:ext cx="1289448" cy="6797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Прямоугольник 14"/>
          <p:cNvSpPr/>
          <p:nvPr/>
        </p:nvSpPr>
        <p:spPr>
          <a:xfrm>
            <a:off x="7760533" y="4015180"/>
            <a:ext cx="492443" cy="792088"/>
          </a:xfrm>
          <a:prstGeom prst="rect">
            <a:avLst/>
          </a:prstGeom>
        </p:spPr>
        <p:txBody>
          <a:bodyPr vert="vert270" wrap="square">
            <a:spAutoFit/>
          </a:bodyPr>
          <a:lstStyle/>
          <a:p>
            <a:r>
              <a:rPr lang="en-US" sz="2000" b="1" dirty="0" smtClean="0">
                <a:latin typeface="Arial" panose="020B0604020202020204" pitchFamily="34" charset="0"/>
                <a:cs typeface="Arial" panose="020B0604020202020204" pitchFamily="34" charset="0"/>
              </a:rPr>
              <a:t>6290</a:t>
            </a:r>
            <a:endParaRPr lang="ru-RU" sz="2000" b="1" dirty="0">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3"/>
          <a:stretch>
            <a:fillRect/>
          </a:stretch>
        </p:blipFill>
        <p:spPr>
          <a:xfrm>
            <a:off x="-3855" y="974671"/>
            <a:ext cx="1886076" cy="2313496"/>
          </a:xfrm>
          <a:prstGeom prst="rect">
            <a:avLst/>
          </a:prstGeom>
        </p:spPr>
      </p:pic>
      <p:sp>
        <p:nvSpPr>
          <p:cNvPr id="16" name="Прямоугольник 15"/>
          <p:cNvSpPr/>
          <p:nvPr/>
        </p:nvSpPr>
        <p:spPr>
          <a:xfrm>
            <a:off x="6231836" y="1064513"/>
            <a:ext cx="3344033" cy="400110"/>
          </a:xfrm>
          <a:prstGeom prst="rect">
            <a:avLst/>
          </a:prstGeom>
        </p:spPr>
        <p:txBody>
          <a:bodyPr wrap="square">
            <a:spAutoFit/>
          </a:bodyPr>
          <a:lstStyle/>
          <a:p>
            <a:r>
              <a:rPr lang="en-US" sz="2000" b="1" dirty="0" smtClean="0"/>
              <a:t>Weight octant – 20,8 t</a:t>
            </a:r>
            <a:endParaRPr lang="ru-RU" sz="2000" b="1" dirty="0">
              <a:latin typeface="Arial" panose="020B0604020202020204" pitchFamily="34" charset="0"/>
              <a:cs typeface="Arial" panose="020B0604020202020204" pitchFamily="34" charset="0"/>
            </a:endParaRPr>
          </a:p>
        </p:txBody>
      </p:sp>
      <p:sp>
        <p:nvSpPr>
          <p:cNvPr id="21" name="Нижний колонтитул 7"/>
          <p:cNvSpPr>
            <a:spLocks noGrp="1"/>
          </p:cNvSpPr>
          <p:nvPr>
            <p:ph type="ftr" sz="quarter" idx="11"/>
          </p:nvPr>
        </p:nvSpPr>
        <p:spPr>
          <a:xfrm>
            <a:off x="5220072" y="6356350"/>
            <a:ext cx="3644552" cy="365125"/>
          </a:xfrm>
        </p:spPr>
        <p:txBody>
          <a:bodyPr/>
          <a:lstStyle/>
          <a:p>
            <a:pPr>
              <a:defRPr/>
            </a:pPr>
            <a:r>
              <a:rPr lang="sv-SE" altLang="en-US" smtClean="0"/>
              <a:t>E.Pyata, et al., BINP, PANDA Magnet</a:t>
            </a:r>
            <a:endParaRPr lang="en-US" altLang="en-US" dirty="0"/>
          </a:p>
        </p:txBody>
      </p:sp>
      <p:sp>
        <p:nvSpPr>
          <p:cNvPr id="2" name="Номер слайда 1"/>
          <p:cNvSpPr>
            <a:spLocks noGrp="1"/>
          </p:cNvSpPr>
          <p:nvPr>
            <p:ph type="sldNum" sz="quarter" idx="12"/>
          </p:nvPr>
        </p:nvSpPr>
        <p:spPr/>
        <p:txBody>
          <a:bodyPr/>
          <a:lstStyle/>
          <a:p>
            <a:pPr>
              <a:defRPr/>
            </a:pPr>
            <a:fld id="{1A8126DC-8849-4187-B706-7E0203B700CC}" type="slidenum">
              <a:rPr lang="en-US" altLang="en-US" smtClean="0"/>
              <a:pPr>
                <a:defRPr/>
              </a:pPr>
              <a:t>9</a:t>
            </a:fld>
            <a:endParaRPr lang="en-US" altLang="en-US" sz="1800">
              <a:solidFill>
                <a:schemeClr val="tx1"/>
              </a:solidFill>
            </a:endParaRPr>
          </a:p>
        </p:txBody>
      </p:sp>
    </p:spTree>
    <p:extLst>
      <p:ext uri="{BB962C8B-B14F-4D97-AF65-F5344CB8AC3E}">
        <p14:creationId xmlns:p14="http://schemas.microsoft.com/office/powerpoint/2010/main" val="194584796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6700</TotalTime>
  <Words>1245</Words>
  <Application>Microsoft Office PowerPoint</Application>
  <PresentationFormat>Экран (4:3)</PresentationFormat>
  <Paragraphs>336</Paragraphs>
  <Slides>41</Slides>
  <Notes>4</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41</vt:i4>
      </vt:variant>
    </vt:vector>
  </HeadingPairs>
  <TitlesOfParts>
    <vt:vector size="49" baseType="lpstr">
      <vt:lpstr>SimSun</vt:lpstr>
      <vt:lpstr>SimSun</vt:lpstr>
      <vt:lpstr>Arial</vt:lpstr>
      <vt:lpstr>Calibri</vt:lpstr>
      <vt:lpstr>Calibri Light</vt:lpstr>
      <vt:lpstr>Comic Sans MS</vt:lpstr>
      <vt:lpstr>Times New Roman</vt:lpstr>
      <vt:lpstr>Тема Office</vt:lpstr>
      <vt:lpstr>The Budker Institute of Nuclear Physics</vt:lpstr>
      <vt:lpstr>Schedule of assembling of the PANDA solenoid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Thank you for your attention!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CBM Dipole Magnet</dc:title>
  <dc:creator>pivovarov</dc:creator>
  <cp:lastModifiedBy>evgeny pyata</cp:lastModifiedBy>
  <cp:revision>414</cp:revision>
  <dcterms:created xsi:type="dcterms:W3CDTF">2016-09-06T03:22:11Z</dcterms:created>
  <dcterms:modified xsi:type="dcterms:W3CDTF">2023-11-16T05:15:35Z</dcterms:modified>
</cp:coreProperties>
</file>