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5" r:id="rId3"/>
    <p:sldId id="267" r:id="rId4"/>
    <p:sldId id="257" r:id="rId5"/>
    <p:sldId id="259" r:id="rId6"/>
    <p:sldId id="260" r:id="rId7"/>
    <p:sldId id="262" r:id="rId8"/>
    <p:sldId id="277" r:id="rId9"/>
    <p:sldId id="263" r:id="rId10"/>
    <p:sldId id="264" r:id="rId11"/>
    <p:sldId id="265" r:id="rId12"/>
    <p:sldId id="266" r:id="rId13"/>
    <p:sldId id="276"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5C20FA1-C51D-4371-A116-7F01B2162C23}"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21500-13B6-4637-84EB-1F8EC3C904BF}" type="slidenum">
              <a:rPr lang="en-US" smtClean="0"/>
              <a:t>‹#›</a:t>
            </a:fld>
            <a:endParaRPr lang="en-US"/>
          </a:p>
        </p:txBody>
      </p:sp>
    </p:spTree>
    <p:extLst>
      <p:ext uri="{BB962C8B-B14F-4D97-AF65-F5344CB8AC3E}">
        <p14:creationId xmlns:p14="http://schemas.microsoft.com/office/powerpoint/2010/main" val="2438831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C20FA1-C51D-4371-A116-7F01B2162C23}" type="datetimeFigureOut">
              <a:rPr lang="en-US" smtClean="0"/>
              <a:t>11/17/2023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621500-13B6-4637-84EB-1F8EC3C904BF}" type="slidenum">
              <a:rPr lang="en-US" smtClean="0"/>
              <a:t>‹#›</a:t>
            </a:fld>
            <a:endParaRPr lang="en-US"/>
          </a:p>
        </p:txBody>
      </p:sp>
    </p:spTree>
    <p:extLst>
      <p:ext uri="{BB962C8B-B14F-4D97-AF65-F5344CB8AC3E}">
        <p14:creationId xmlns:p14="http://schemas.microsoft.com/office/powerpoint/2010/main" val="1587769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C20FA1-C51D-4371-A116-7F01B2162C23}" type="datetimeFigureOut">
              <a:rPr lang="en-US" smtClean="0"/>
              <a:t>11/17/2023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621500-13B6-4637-84EB-1F8EC3C904BF}" type="slidenum">
              <a:rPr lang="en-US" smtClean="0"/>
              <a:t>‹#›</a:t>
            </a:fld>
            <a:endParaRPr lang="en-US"/>
          </a:p>
        </p:txBody>
      </p:sp>
    </p:spTree>
    <p:extLst>
      <p:ext uri="{BB962C8B-B14F-4D97-AF65-F5344CB8AC3E}">
        <p14:creationId xmlns:p14="http://schemas.microsoft.com/office/powerpoint/2010/main" val="1254138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C20FA1-C51D-4371-A116-7F01B2162C23}" type="datetimeFigureOut">
              <a:rPr lang="en-US" smtClean="0"/>
              <a:t>11/17/2023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621500-13B6-4637-84EB-1F8EC3C904BF}"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68728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C20FA1-C51D-4371-A116-7F01B2162C23}" type="datetimeFigureOut">
              <a:rPr lang="en-US" smtClean="0"/>
              <a:t>11/17/2023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621500-13B6-4637-84EB-1F8EC3C904BF}" type="slidenum">
              <a:rPr lang="en-US" smtClean="0"/>
              <a:t>‹#›</a:t>
            </a:fld>
            <a:endParaRPr lang="en-US"/>
          </a:p>
        </p:txBody>
      </p:sp>
    </p:spTree>
    <p:extLst>
      <p:ext uri="{BB962C8B-B14F-4D97-AF65-F5344CB8AC3E}">
        <p14:creationId xmlns:p14="http://schemas.microsoft.com/office/powerpoint/2010/main" val="4009481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5C20FA1-C51D-4371-A116-7F01B2162C23}" type="datetimeFigureOut">
              <a:rPr lang="en-US" smtClean="0"/>
              <a:t>11/17/2023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621500-13B6-4637-84EB-1F8EC3C904BF}" type="slidenum">
              <a:rPr lang="en-US" smtClean="0"/>
              <a:t>‹#›</a:t>
            </a:fld>
            <a:endParaRPr lang="en-US"/>
          </a:p>
        </p:txBody>
      </p:sp>
    </p:spTree>
    <p:extLst>
      <p:ext uri="{BB962C8B-B14F-4D97-AF65-F5344CB8AC3E}">
        <p14:creationId xmlns:p14="http://schemas.microsoft.com/office/powerpoint/2010/main" val="269870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5C20FA1-C51D-4371-A116-7F01B2162C23}" type="datetimeFigureOut">
              <a:rPr lang="en-US" smtClean="0"/>
              <a:t>11/17/2023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621500-13B6-4637-84EB-1F8EC3C904BF}" type="slidenum">
              <a:rPr lang="en-US" smtClean="0"/>
              <a:t>‹#›</a:t>
            </a:fld>
            <a:endParaRPr lang="en-US"/>
          </a:p>
        </p:txBody>
      </p:sp>
    </p:spTree>
    <p:extLst>
      <p:ext uri="{BB962C8B-B14F-4D97-AF65-F5344CB8AC3E}">
        <p14:creationId xmlns:p14="http://schemas.microsoft.com/office/powerpoint/2010/main" val="3166546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C20FA1-C51D-4371-A116-7F01B2162C23}"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21500-13B6-4637-84EB-1F8EC3C904BF}" type="slidenum">
              <a:rPr lang="en-US" smtClean="0"/>
              <a:t>‹#›</a:t>
            </a:fld>
            <a:endParaRPr lang="en-US"/>
          </a:p>
        </p:txBody>
      </p:sp>
    </p:spTree>
    <p:extLst>
      <p:ext uri="{BB962C8B-B14F-4D97-AF65-F5344CB8AC3E}">
        <p14:creationId xmlns:p14="http://schemas.microsoft.com/office/powerpoint/2010/main" val="2175767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C20FA1-C51D-4371-A116-7F01B2162C23}"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21500-13B6-4637-84EB-1F8EC3C904BF}" type="slidenum">
              <a:rPr lang="en-US" smtClean="0"/>
              <a:t>‹#›</a:t>
            </a:fld>
            <a:endParaRPr lang="en-US"/>
          </a:p>
        </p:txBody>
      </p:sp>
    </p:spTree>
    <p:extLst>
      <p:ext uri="{BB962C8B-B14F-4D97-AF65-F5344CB8AC3E}">
        <p14:creationId xmlns:p14="http://schemas.microsoft.com/office/powerpoint/2010/main" val="4105032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C20FA1-C51D-4371-A116-7F01B2162C23}"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21500-13B6-4637-84EB-1F8EC3C904BF}" type="slidenum">
              <a:rPr lang="en-US" smtClean="0"/>
              <a:t>‹#›</a:t>
            </a:fld>
            <a:endParaRPr lang="en-US"/>
          </a:p>
        </p:txBody>
      </p:sp>
    </p:spTree>
    <p:extLst>
      <p:ext uri="{BB962C8B-B14F-4D97-AF65-F5344CB8AC3E}">
        <p14:creationId xmlns:p14="http://schemas.microsoft.com/office/powerpoint/2010/main" val="3665030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C20FA1-C51D-4371-A116-7F01B2162C23}"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21500-13B6-4637-84EB-1F8EC3C904BF}" type="slidenum">
              <a:rPr lang="en-US" smtClean="0"/>
              <a:t>‹#›</a:t>
            </a:fld>
            <a:endParaRPr lang="en-US"/>
          </a:p>
        </p:txBody>
      </p:sp>
    </p:spTree>
    <p:extLst>
      <p:ext uri="{BB962C8B-B14F-4D97-AF65-F5344CB8AC3E}">
        <p14:creationId xmlns:p14="http://schemas.microsoft.com/office/powerpoint/2010/main" val="1082222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C20FA1-C51D-4371-A116-7F01B2162C23}" type="datetimeFigureOut">
              <a:rPr lang="en-US" smtClean="0"/>
              <a:t>11/17/2023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621500-13B6-4637-84EB-1F8EC3C904BF}" type="slidenum">
              <a:rPr lang="en-US" smtClean="0"/>
              <a:t>‹#›</a:t>
            </a:fld>
            <a:endParaRPr lang="en-US"/>
          </a:p>
        </p:txBody>
      </p:sp>
    </p:spTree>
    <p:extLst>
      <p:ext uri="{BB962C8B-B14F-4D97-AF65-F5344CB8AC3E}">
        <p14:creationId xmlns:p14="http://schemas.microsoft.com/office/powerpoint/2010/main" val="4098233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5C20FA1-C51D-4371-A116-7F01B2162C23}" type="datetimeFigureOut">
              <a:rPr lang="en-US" smtClean="0"/>
              <a:t>11/17/2023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621500-13B6-4637-84EB-1F8EC3C904BF}" type="slidenum">
              <a:rPr lang="en-US" smtClean="0"/>
              <a:t>‹#›</a:t>
            </a:fld>
            <a:endParaRPr lang="en-US"/>
          </a:p>
        </p:txBody>
      </p:sp>
    </p:spTree>
    <p:extLst>
      <p:ext uri="{BB962C8B-B14F-4D97-AF65-F5344CB8AC3E}">
        <p14:creationId xmlns:p14="http://schemas.microsoft.com/office/powerpoint/2010/main" val="4036119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5C20FA1-C51D-4371-A116-7F01B2162C23}" type="datetimeFigureOut">
              <a:rPr lang="en-US" smtClean="0"/>
              <a:t>11/17/2023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621500-13B6-4637-84EB-1F8EC3C904BF}" type="slidenum">
              <a:rPr lang="en-US" smtClean="0"/>
              <a:t>‹#›</a:t>
            </a:fld>
            <a:endParaRPr lang="en-US"/>
          </a:p>
        </p:txBody>
      </p:sp>
    </p:spTree>
    <p:extLst>
      <p:ext uri="{BB962C8B-B14F-4D97-AF65-F5344CB8AC3E}">
        <p14:creationId xmlns:p14="http://schemas.microsoft.com/office/powerpoint/2010/main" val="3626338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C20FA1-C51D-4371-A116-7F01B2162C23}" type="datetimeFigureOut">
              <a:rPr lang="en-US" smtClean="0"/>
              <a:t>11/17/2023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621500-13B6-4637-84EB-1F8EC3C904BF}" type="slidenum">
              <a:rPr lang="en-US" smtClean="0"/>
              <a:t>‹#›</a:t>
            </a:fld>
            <a:endParaRPr lang="en-US"/>
          </a:p>
        </p:txBody>
      </p:sp>
    </p:spTree>
    <p:extLst>
      <p:ext uri="{BB962C8B-B14F-4D97-AF65-F5344CB8AC3E}">
        <p14:creationId xmlns:p14="http://schemas.microsoft.com/office/powerpoint/2010/main" val="2587460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C20FA1-C51D-4371-A116-7F01B2162C23}" type="datetimeFigureOut">
              <a:rPr lang="en-US" smtClean="0"/>
              <a:t>11/17/2023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621500-13B6-4637-84EB-1F8EC3C904BF}" type="slidenum">
              <a:rPr lang="en-US" smtClean="0"/>
              <a:t>‹#›</a:t>
            </a:fld>
            <a:endParaRPr lang="en-US"/>
          </a:p>
        </p:txBody>
      </p:sp>
    </p:spTree>
    <p:extLst>
      <p:ext uri="{BB962C8B-B14F-4D97-AF65-F5344CB8AC3E}">
        <p14:creationId xmlns:p14="http://schemas.microsoft.com/office/powerpoint/2010/main" val="2767382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C20FA1-C51D-4371-A116-7F01B2162C23}" type="datetimeFigureOut">
              <a:rPr lang="en-US" smtClean="0"/>
              <a:t>11/17/2023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621500-13B6-4637-84EB-1F8EC3C904BF}" type="slidenum">
              <a:rPr lang="en-US" smtClean="0"/>
              <a:t>‹#›</a:t>
            </a:fld>
            <a:endParaRPr lang="en-US"/>
          </a:p>
        </p:txBody>
      </p:sp>
    </p:spTree>
    <p:extLst>
      <p:ext uri="{BB962C8B-B14F-4D97-AF65-F5344CB8AC3E}">
        <p14:creationId xmlns:p14="http://schemas.microsoft.com/office/powerpoint/2010/main" val="302604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5C20FA1-C51D-4371-A116-7F01B2162C23}" type="datetimeFigureOut">
              <a:rPr lang="en-US" smtClean="0"/>
              <a:t>11/17/2023</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7621500-13B6-4637-84EB-1F8EC3C904BF}" type="slidenum">
              <a:rPr lang="en-US" smtClean="0"/>
              <a:t>‹#›</a:t>
            </a:fld>
            <a:endParaRPr lang="en-US"/>
          </a:p>
        </p:txBody>
      </p:sp>
    </p:spTree>
    <p:extLst>
      <p:ext uri="{BB962C8B-B14F-4D97-AF65-F5344CB8AC3E}">
        <p14:creationId xmlns:p14="http://schemas.microsoft.com/office/powerpoint/2010/main" val="239678887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943CC-6ADC-4A76-BB0B-2730F30023D6}"/>
              </a:ext>
            </a:extLst>
          </p:cNvPr>
          <p:cNvSpPr>
            <a:spLocks noGrp="1"/>
          </p:cNvSpPr>
          <p:nvPr>
            <p:ph type="ctrTitle"/>
          </p:nvPr>
        </p:nvSpPr>
        <p:spPr/>
        <p:txBody>
          <a:bodyPr/>
          <a:lstStyle/>
          <a:p>
            <a:r>
              <a:rPr lang="en-US" dirty="0"/>
              <a:t>ISO 11064</a:t>
            </a:r>
          </a:p>
        </p:txBody>
      </p:sp>
    </p:spTree>
    <p:extLst>
      <p:ext uri="{BB962C8B-B14F-4D97-AF65-F5344CB8AC3E}">
        <p14:creationId xmlns:p14="http://schemas.microsoft.com/office/powerpoint/2010/main" val="1285896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09101-D05E-411E-A1E1-BA784B24BCB4}"/>
              </a:ext>
            </a:extLst>
          </p:cNvPr>
          <p:cNvSpPr>
            <a:spLocks noGrp="1"/>
          </p:cNvSpPr>
          <p:nvPr>
            <p:ph type="title"/>
          </p:nvPr>
        </p:nvSpPr>
        <p:spPr>
          <a:xfrm>
            <a:off x="913795" y="609600"/>
            <a:ext cx="10353761" cy="1326321"/>
          </a:xfrm>
        </p:spPr>
        <p:txBody>
          <a:bodyPr>
            <a:noAutofit/>
          </a:bodyPr>
          <a:lstStyle/>
          <a:p>
            <a:pPr algn="l"/>
            <a:r>
              <a:rPr lang="en-US" sz="2800" cap="none" dirty="0">
                <a:effectLst/>
              </a:rPr>
              <a:t>General Considerations For Control Room Layout</a:t>
            </a:r>
            <a:br>
              <a:rPr lang="en-US" sz="2800" cap="none" dirty="0">
                <a:effectLst/>
              </a:rPr>
            </a:br>
            <a:endParaRPr lang="en-US" sz="2800" cap="none" dirty="0"/>
          </a:p>
        </p:txBody>
      </p:sp>
      <p:sp>
        <p:nvSpPr>
          <p:cNvPr id="4" name="TextBox 3">
            <a:extLst>
              <a:ext uri="{FF2B5EF4-FFF2-40B4-BE49-F238E27FC236}">
                <a16:creationId xmlns:a16="http://schemas.microsoft.com/office/drawing/2014/main" id="{CD02916B-3547-4700-9AC7-EA721B8FA004}"/>
              </a:ext>
            </a:extLst>
          </p:cNvPr>
          <p:cNvSpPr txBox="1"/>
          <p:nvPr/>
        </p:nvSpPr>
        <p:spPr>
          <a:xfrm>
            <a:off x="892497" y="1602546"/>
            <a:ext cx="10623228" cy="4524315"/>
          </a:xfrm>
          <a:prstGeom prst="rect">
            <a:avLst/>
          </a:prstGeom>
          <a:noFill/>
        </p:spPr>
        <p:txBody>
          <a:bodyPr wrap="square" rtlCol="0">
            <a:spAutoFit/>
          </a:bodyPr>
          <a:lstStyle/>
          <a:p>
            <a:pPr marL="285750" indent="-285750">
              <a:buFont typeface="Wingdings" panose="05000000000000000000" pitchFamily="2" charset="2"/>
              <a:buChar char="Ø"/>
            </a:pPr>
            <a:r>
              <a:rPr lang="en-US" dirty="0"/>
              <a:t>Verification and validation of control room layout</a:t>
            </a:r>
          </a:p>
          <a:p>
            <a:r>
              <a:rPr lang="en-US" dirty="0"/>
              <a:t> </a:t>
            </a:r>
          </a:p>
          <a:p>
            <a:r>
              <a:rPr lang="en-US" dirty="0"/>
              <a:t>	Verification is the process of determining that something has been designed and constructed 	according to a defined specification.</a:t>
            </a:r>
          </a:p>
          <a:p>
            <a:r>
              <a:rPr lang="en-US" dirty="0"/>
              <a:t> </a:t>
            </a:r>
          </a:p>
          <a:p>
            <a:r>
              <a:rPr lang="en-US" dirty="0"/>
              <a:t>	Verification and validation should be integrated with the design process and should be 	performed in parallel with top level design, detailed design and during the development of 	prototypes.</a:t>
            </a:r>
          </a:p>
          <a:p>
            <a:r>
              <a:rPr lang="en-US" dirty="0"/>
              <a:t> </a:t>
            </a:r>
          </a:p>
          <a:p>
            <a:r>
              <a:rPr lang="en-US" dirty="0"/>
              <a:t>	Verification and validation should be an iterative process during the development of the 	design.</a:t>
            </a:r>
          </a:p>
          <a:p>
            <a:r>
              <a:rPr lang="en-US" dirty="0"/>
              <a:t> </a:t>
            </a:r>
          </a:p>
          <a:p>
            <a:pPr marL="285750" indent="-285750">
              <a:buFont typeface="Wingdings" panose="05000000000000000000" pitchFamily="2" charset="2"/>
              <a:buChar char="Ø"/>
            </a:pPr>
            <a:r>
              <a:rPr lang="en-US" dirty="0"/>
              <a:t>Documentation</a:t>
            </a:r>
          </a:p>
          <a:p>
            <a:r>
              <a:rPr lang="en-US" dirty="0"/>
              <a:t> </a:t>
            </a:r>
          </a:p>
          <a:p>
            <a:r>
              <a:rPr lang="en-US" dirty="0"/>
              <a:t>	Evaluation criteria and decisions based on ergonomic principles should be documented and 	securely stored so that future modifications can take proper account of these factors.</a:t>
            </a:r>
          </a:p>
        </p:txBody>
      </p:sp>
    </p:spTree>
    <p:extLst>
      <p:ext uri="{BB962C8B-B14F-4D97-AF65-F5344CB8AC3E}">
        <p14:creationId xmlns:p14="http://schemas.microsoft.com/office/powerpoint/2010/main" val="1158848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09101-D05E-411E-A1E1-BA784B24BCB4}"/>
              </a:ext>
            </a:extLst>
          </p:cNvPr>
          <p:cNvSpPr>
            <a:spLocks noGrp="1"/>
          </p:cNvSpPr>
          <p:nvPr>
            <p:ph type="title"/>
          </p:nvPr>
        </p:nvSpPr>
        <p:spPr>
          <a:xfrm>
            <a:off x="892497" y="152400"/>
            <a:ext cx="10353761" cy="1326321"/>
          </a:xfrm>
        </p:spPr>
        <p:txBody>
          <a:bodyPr>
            <a:noAutofit/>
          </a:bodyPr>
          <a:lstStyle/>
          <a:p>
            <a:pPr algn="l"/>
            <a:r>
              <a:rPr lang="en-US" sz="2800" cap="none" dirty="0">
                <a:effectLst/>
              </a:rPr>
              <a:t>Architectural/building recommendations</a:t>
            </a:r>
            <a:endParaRPr lang="en-US" sz="2800" cap="none" dirty="0"/>
          </a:p>
        </p:txBody>
      </p:sp>
      <p:sp>
        <p:nvSpPr>
          <p:cNvPr id="4" name="TextBox 3">
            <a:extLst>
              <a:ext uri="{FF2B5EF4-FFF2-40B4-BE49-F238E27FC236}">
                <a16:creationId xmlns:a16="http://schemas.microsoft.com/office/drawing/2014/main" id="{CD02916B-3547-4700-9AC7-EA721B8FA004}"/>
              </a:ext>
            </a:extLst>
          </p:cNvPr>
          <p:cNvSpPr txBox="1"/>
          <p:nvPr/>
        </p:nvSpPr>
        <p:spPr>
          <a:xfrm>
            <a:off x="892497" y="1602546"/>
            <a:ext cx="11061378" cy="4801314"/>
          </a:xfrm>
          <a:prstGeom prst="rect">
            <a:avLst/>
          </a:prstGeom>
          <a:noFill/>
        </p:spPr>
        <p:txBody>
          <a:bodyPr wrap="square" rtlCol="0">
            <a:spAutoFit/>
          </a:bodyPr>
          <a:lstStyle/>
          <a:p>
            <a:pPr marL="285750" indent="-285750">
              <a:buFont typeface="Wingdings" panose="05000000000000000000" pitchFamily="2" charset="2"/>
              <a:buChar char="Ø"/>
            </a:pPr>
            <a:r>
              <a:rPr lang="en-US" dirty="0"/>
              <a:t>Plan space provision </a:t>
            </a:r>
          </a:p>
          <a:p>
            <a:endParaRPr lang="en-US" dirty="0"/>
          </a:p>
          <a:p>
            <a:pPr lvl="1"/>
            <a:r>
              <a:rPr lang="en-US" dirty="0"/>
              <a:t>The selection of a space for a control room should be based on the usable area, not the gross area.</a:t>
            </a:r>
          </a:p>
          <a:p>
            <a:pPr lvl="1"/>
            <a:r>
              <a:rPr lang="en-US" dirty="0"/>
              <a:t> </a:t>
            </a:r>
          </a:p>
          <a:p>
            <a:pPr lvl="1"/>
            <a:r>
              <a:rPr lang="en-US" dirty="0"/>
              <a:t>Obstructions and structural features, such as pillars and awkward corners, within a proposed/planned control area, will severely reduce the available space and could result in sub-optimal work layouts.</a:t>
            </a:r>
          </a:p>
          <a:p>
            <a:pPr lvl="1"/>
            <a:r>
              <a:rPr lang="en-US" dirty="0"/>
              <a:t> </a:t>
            </a:r>
          </a:p>
          <a:p>
            <a:pPr lvl="1"/>
            <a:r>
              <a:rPr lang="en-US" dirty="0"/>
              <a:t>A heuristic value for planning floor-space allocation is to allow for 9 m 2 to 15 m2 per working position(for single workstations or clusters of workstations)</a:t>
            </a:r>
          </a:p>
          <a:p>
            <a:pPr lvl="1"/>
            <a:r>
              <a:rPr lang="en-US" dirty="0"/>
              <a:t> </a:t>
            </a:r>
          </a:p>
          <a:p>
            <a:pPr lvl="1"/>
            <a:r>
              <a:rPr lang="en-US" dirty="0"/>
              <a:t>In some control rooms, where large, shared overview displays are a dominant operational feature, space allocations of up to 50 m2 have been measured.</a:t>
            </a:r>
          </a:p>
          <a:p>
            <a:pPr lvl="1"/>
            <a:r>
              <a:rPr lang="en-US" dirty="0"/>
              <a:t> </a:t>
            </a:r>
          </a:p>
          <a:p>
            <a:pPr lvl="1"/>
            <a:r>
              <a:rPr lang="en-US" dirty="0"/>
              <a:t>Square, circular and hexagonal spaces are preferred for the arrangement of functional groups, because they offer the potential of maximizing the number of links.</a:t>
            </a:r>
          </a:p>
          <a:p>
            <a:endParaRPr lang="en-US" dirty="0"/>
          </a:p>
        </p:txBody>
      </p:sp>
    </p:spTree>
    <p:extLst>
      <p:ext uri="{BB962C8B-B14F-4D97-AF65-F5344CB8AC3E}">
        <p14:creationId xmlns:p14="http://schemas.microsoft.com/office/powerpoint/2010/main" val="3937630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09101-D05E-411E-A1E1-BA784B24BCB4}"/>
              </a:ext>
            </a:extLst>
          </p:cNvPr>
          <p:cNvSpPr>
            <a:spLocks noGrp="1"/>
          </p:cNvSpPr>
          <p:nvPr>
            <p:ph type="title"/>
          </p:nvPr>
        </p:nvSpPr>
        <p:spPr>
          <a:xfrm>
            <a:off x="892497" y="152400"/>
            <a:ext cx="10353761" cy="1326321"/>
          </a:xfrm>
        </p:spPr>
        <p:txBody>
          <a:bodyPr>
            <a:noAutofit/>
          </a:bodyPr>
          <a:lstStyle/>
          <a:p>
            <a:pPr algn="l"/>
            <a:r>
              <a:rPr lang="en-US" sz="2800" cap="none" dirty="0">
                <a:effectLst/>
              </a:rPr>
              <a:t>Architectural/building recommendations</a:t>
            </a:r>
            <a:endParaRPr lang="en-US" sz="2800" cap="none" dirty="0"/>
          </a:p>
        </p:txBody>
      </p:sp>
      <p:sp>
        <p:nvSpPr>
          <p:cNvPr id="4" name="TextBox 3">
            <a:extLst>
              <a:ext uri="{FF2B5EF4-FFF2-40B4-BE49-F238E27FC236}">
                <a16:creationId xmlns:a16="http://schemas.microsoft.com/office/drawing/2014/main" id="{CD02916B-3547-4700-9AC7-EA721B8FA004}"/>
              </a:ext>
            </a:extLst>
          </p:cNvPr>
          <p:cNvSpPr txBox="1"/>
          <p:nvPr/>
        </p:nvSpPr>
        <p:spPr>
          <a:xfrm>
            <a:off x="101922" y="2030015"/>
            <a:ext cx="4536753" cy="3693319"/>
          </a:xfrm>
          <a:prstGeom prst="rect">
            <a:avLst/>
          </a:prstGeom>
          <a:noFill/>
        </p:spPr>
        <p:txBody>
          <a:bodyPr wrap="square" rtlCol="0">
            <a:spAutoFit/>
          </a:bodyPr>
          <a:lstStyle/>
          <a:p>
            <a:pPr marL="285750" indent="-285750">
              <a:buFont typeface="Wingdings" panose="05000000000000000000" pitchFamily="2" charset="2"/>
              <a:buChar char="Ø"/>
            </a:pPr>
            <a:r>
              <a:rPr lang="en-US" dirty="0"/>
              <a:t>Vertical space provision</a:t>
            </a:r>
          </a:p>
          <a:p>
            <a:r>
              <a:rPr lang="en-US" dirty="0"/>
              <a:t> </a:t>
            </a:r>
          </a:p>
          <a:p>
            <a:pPr marL="742950" lvl="1" indent="-285750">
              <a:buFont typeface="Wingdings" panose="05000000000000000000" pitchFamily="2" charset="2"/>
              <a:buChar char="§"/>
            </a:pPr>
            <a:r>
              <a:rPr lang="en-US" dirty="0"/>
              <a:t>Control rooms with a single finished floor height offer greater flexibility for future change and for the movement of equipment and personnel.</a:t>
            </a:r>
          </a:p>
          <a:p>
            <a:pPr lvl="1"/>
            <a:r>
              <a:rPr lang="en-US" dirty="0"/>
              <a:t> </a:t>
            </a:r>
          </a:p>
          <a:p>
            <a:pPr marL="742950" lvl="1" indent="-285750">
              <a:buFont typeface="Arial" panose="020B0604020202020204" pitchFamily="34" charset="0"/>
              <a:buChar char="•"/>
            </a:pPr>
            <a:r>
              <a:rPr lang="en-US" dirty="0"/>
              <a:t>For a given control area, single height ceilings are preferred.</a:t>
            </a:r>
          </a:p>
          <a:p>
            <a:pPr lvl="1"/>
            <a:endParaRPr lang="en-US" dirty="0"/>
          </a:p>
          <a:p>
            <a:pPr lvl="1"/>
            <a:endParaRPr lang="en-US" dirty="0"/>
          </a:p>
          <a:p>
            <a:pPr lvl="1"/>
            <a:endParaRPr lang="en-US" dirty="0"/>
          </a:p>
        </p:txBody>
      </p:sp>
      <p:pic>
        <p:nvPicPr>
          <p:cNvPr id="5" name="Picture 4">
            <a:extLst>
              <a:ext uri="{FF2B5EF4-FFF2-40B4-BE49-F238E27FC236}">
                <a16:creationId xmlns:a16="http://schemas.microsoft.com/office/drawing/2014/main" id="{FFEAC463-96BD-4076-8113-19CA574815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8675" y="1609271"/>
            <a:ext cx="7319962" cy="4534806"/>
          </a:xfrm>
          <a:prstGeom prst="rect">
            <a:avLst/>
          </a:prstGeom>
        </p:spPr>
      </p:pic>
    </p:spTree>
    <p:extLst>
      <p:ext uri="{BB962C8B-B14F-4D97-AF65-F5344CB8AC3E}">
        <p14:creationId xmlns:p14="http://schemas.microsoft.com/office/powerpoint/2010/main" val="3896818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09101-D05E-411E-A1E1-BA784B24BCB4}"/>
              </a:ext>
            </a:extLst>
          </p:cNvPr>
          <p:cNvSpPr>
            <a:spLocks noGrp="1"/>
          </p:cNvSpPr>
          <p:nvPr>
            <p:ph type="title"/>
          </p:nvPr>
        </p:nvSpPr>
        <p:spPr>
          <a:xfrm>
            <a:off x="892497" y="152400"/>
            <a:ext cx="10353761" cy="1326321"/>
          </a:xfrm>
        </p:spPr>
        <p:txBody>
          <a:bodyPr>
            <a:noAutofit/>
          </a:bodyPr>
          <a:lstStyle/>
          <a:p>
            <a:pPr algn="l"/>
            <a:r>
              <a:rPr lang="en-US" sz="2800" cap="none" dirty="0">
                <a:effectLst/>
              </a:rPr>
              <a:t>Architectural/building recommendations</a:t>
            </a:r>
            <a:endParaRPr lang="en-US" sz="2800" cap="none" dirty="0"/>
          </a:p>
        </p:txBody>
      </p:sp>
      <p:pic>
        <p:nvPicPr>
          <p:cNvPr id="6" name="Picture 5">
            <a:extLst>
              <a:ext uri="{FF2B5EF4-FFF2-40B4-BE49-F238E27FC236}">
                <a16:creationId xmlns:a16="http://schemas.microsoft.com/office/drawing/2014/main" id="{1DC43F7E-DD44-475F-A660-441B66C9EA8E}"/>
              </a:ext>
            </a:extLst>
          </p:cNvPr>
          <p:cNvPicPr>
            <a:picLocks noChangeAspect="1"/>
          </p:cNvPicPr>
          <p:nvPr/>
        </p:nvPicPr>
        <p:blipFill>
          <a:blip r:embed="rId2"/>
          <a:stretch>
            <a:fillRect/>
          </a:stretch>
        </p:blipFill>
        <p:spPr>
          <a:xfrm>
            <a:off x="5723565" y="1591002"/>
            <a:ext cx="5751293" cy="3848101"/>
          </a:xfrm>
          <a:prstGeom prst="rect">
            <a:avLst/>
          </a:prstGeom>
        </p:spPr>
      </p:pic>
      <p:pic>
        <p:nvPicPr>
          <p:cNvPr id="7" name="Picture 6">
            <a:extLst>
              <a:ext uri="{FF2B5EF4-FFF2-40B4-BE49-F238E27FC236}">
                <a16:creationId xmlns:a16="http://schemas.microsoft.com/office/drawing/2014/main" id="{A74FBEFB-C20E-4ACF-9228-FFE5CE9BB236}"/>
              </a:ext>
            </a:extLst>
          </p:cNvPr>
          <p:cNvPicPr>
            <a:picLocks noChangeAspect="1"/>
          </p:cNvPicPr>
          <p:nvPr/>
        </p:nvPicPr>
        <p:blipFill>
          <a:blip r:embed="rId3"/>
          <a:stretch>
            <a:fillRect/>
          </a:stretch>
        </p:blipFill>
        <p:spPr>
          <a:xfrm>
            <a:off x="416884" y="1495752"/>
            <a:ext cx="5028631" cy="4019223"/>
          </a:xfrm>
          <a:prstGeom prst="rect">
            <a:avLst/>
          </a:prstGeom>
        </p:spPr>
      </p:pic>
    </p:spTree>
    <p:extLst>
      <p:ext uri="{BB962C8B-B14F-4D97-AF65-F5344CB8AC3E}">
        <p14:creationId xmlns:p14="http://schemas.microsoft.com/office/powerpoint/2010/main" val="690606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4119B-9A92-4B6C-B359-A5898DDD1212}"/>
              </a:ext>
            </a:extLst>
          </p:cNvPr>
          <p:cNvSpPr>
            <a:spLocks noGrp="1"/>
          </p:cNvSpPr>
          <p:nvPr>
            <p:ph type="title"/>
          </p:nvPr>
        </p:nvSpPr>
        <p:spPr>
          <a:xfrm>
            <a:off x="913795" y="-247650"/>
            <a:ext cx="10353761" cy="1326321"/>
          </a:xfrm>
        </p:spPr>
        <p:txBody>
          <a:bodyPr/>
          <a:lstStyle/>
          <a:p>
            <a:r>
              <a:rPr lang="en-US" cap="none" dirty="0"/>
              <a:t>Examples Of Control Room Layout</a:t>
            </a:r>
          </a:p>
        </p:txBody>
      </p:sp>
      <p:sp>
        <p:nvSpPr>
          <p:cNvPr id="3" name="Content Placeholder 2">
            <a:extLst>
              <a:ext uri="{FF2B5EF4-FFF2-40B4-BE49-F238E27FC236}">
                <a16:creationId xmlns:a16="http://schemas.microsoft.com/office/drawing/2014/main" id="{47AF7917-FDB5-49EE-AF83-C247CEE912CC}"/>
              </a:ext>
            </a:extLst>
          </p:cNvPr>
          <p:cNvSpPr>
            <a:spLocks noGrp="1"/>
          </p:cNvSpPr>
          <p:nvPr>
            <p:ph idx="1"/>
          </p:nvPr>
        </p:nvSpPr>
        <p:spPr>
          <a:xfrm>
            <a:off x="361345" y="753039"/>
            <a:ext cx="10353762" cy="3695136"/>
          </a:xfrm>
        </p:spPr>
        <p:txBody>
          <a:bodyPr/>
          <a:lstStyle/>
          <a:p>
            <a:r>
              <a:rPr lang="en-US" dirty="0"/>
              <a:t>General workstation groupings </a:t>
            </a:r>
          </a:p>
        </p:txBody>
      </p:sp>
      <p:pic>
        <p:nvPicPr>
          <p:cNvPr id="4" name="Picture 3">
            <a:extLst>
              <a:ext uri="{FF2B5EF4-FFF2-40B4-BE49-F238E27FC236}">
                <a16:creationId xmlns:a16="http://schemas.microsoft.com/office/drawing/2014/main" id="{3D3F6EA9-FB36-49D2-94B4-F8BF1D9ADCEE}"/>
              </a:ext>
            </a:extLst>
          </p:cNvPr>
          <p:cNvPicPr>
            <a:picLocks noChangeAspect="1"/>
          </p:cNvPicPr>
          <p:nvPr/>
        </p:nvPicPr>
        <p:blipFill>
          <a:blip r:embed="rId2"/>
          <a:stretch>
            <a:fillRect/>
          </a:stretch>
        </p:blipFill>
        <p:spPr>
          <a:xfrm>
            <a:off x="956700" y="1236222"/>
            <a:ext cx="10267950" cy="5467164"/>
          </a:xfrm>
          <a:prstGeom prst="rect">
            <a:avLst/>
          </a:prstGeom>
        </p:spPr>
      </p:pic>
    </p:spTree>
    <p:extLst>
      <p:ext uri="{BB962C8B-B14F-4D97-AF65-F5344CB8AC3E}">
        <p14:creationId xmlns:p14="http://schemas.microsoft.com/office/powerpoint/2010/main" val="4147974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4119B-9A92-4B6C-B359-A5898DDD1212}"/>
              </a:ext>
            </a:extLst>
          </p:cNvPr>
          <p:cNvSpPr>
            <a:spLocks noGrp="1"/>
          </p:cNvSpPr>
          <p:nvPr>
            <p:ph type="title"/>
          </p:nvPr>
        </p:nvSpPr>
        <p:spPr>
          <a:xfrm>
            <a:off x="913795" y="-247650"/>
            <a:ext cx="10353761" cy="1326321"/>
          </a:xfrm>
        </p:spPr>
        <p:txBody>
          <a:bodyPr/>
          <a:lstStyle/>
          <a:p>
            <a:r>
              <a:rPr lang="en-US" cap="none" dirty="0"/>
              <a:t>Examples Of Control Room Layout</a:t>
            </a:r>
          </a:p>
        </p:txBody>
      </p:sp>
      <p:sp>
        <p:nvSpPr>
          <p:cNvPr id="3" name="Content Placeholder 2">
            <a:extLst>
              <a:ext uri="{FF2B5EF4-FFF2-40B4-BE49-F238E27FC236}">
                <a16:creationId xmlns:a16="http://schemas.microsoft.com/office/drawing/2014/main" id="{47AF7917-FDB5-49EE-AF83-C247CEE912CC}"/>
              </a:ext>
            </a:extLst>
          </p:cNvPr>
          <p:cNvSpPr>
            <a:spLocks noGrp="1"/>
          </p:cNvSpPr>
          <p:nvPr>
            <p:ph idx="1"/>
          </p:nvPr>
        </p:nvSpPr>
        <p:spPr>
          <a:xfrm>
            <a:off x="361345" y="753039"/>
            <a:ext cx="10353762" cy="3695136"/>
          </a:xfrm>
        </p:spPr>
        <p:txBody>
          <a:bodyPr/>
          <a:lstStyle/>
          <a:p>
            <a:r>
              <a:rPr lang="en-US" dirty="0"/>
              <a:t>General workstation groupings </a:t>
            </a:r>
          </a:p>
        </p:txBody>
      </p:sp>
      <p:pic>
        <p:nvPicPr>
          <p:cNvPr id="5" name="Picture 4">
            <a:extLst>
              <a:ext uri="{FF2B5EF4-FFF2-40B4-BE49-F238E27FC236}">
                <a16:creationId xmlns:a16="http://schemas.microsoft.com/office/drawing/2014/main" id="{6D55A54F-AA6F-4A8E-AF1A-F72F33F49AD5}"/>
              </a:ext>
            </a:extLst>
          </p:cNvPr>
          <p:cNvPicPr>
            <a:picLocks noChangeAspect="1"/>
          </p:cNvPicPr>
          <p:nvPr/>
        </p:nvPicPr>
        <p:blipFill>
          <a:blip r:embed="rId2"/>
          <a:stretch>
            <a:fillRect/>
          </a:stretch>
        </p:blipFill>
        <p:spPr>
          <a:xfrm>
            <a:off x="1137675" y="1312173"/>
            <a:ext cx="9906000" cy="5379923"/>
          </a:xfrm>
          <a:prstGeom prst="rect">
            <a:avLst/>
          </a:prstGeom>
        </p:spPr>
      </p:pic>
    </p:spTree>
    <p:extLst>
      <p:ext uri="{BB962C8B-B14F-4D97-AF65-F5344CB8AC3E}">
        <p14:creationId xmlns:p14="http://schemas.microsoft.com/office/powerpoint/2010/main" val="876415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4119B-9A92-4B6C-B359-A5898DDD1212}"/>
              </a:ext>
            </a:extLst>
          </p:cNvPr>
          <p:cNvSpPr>
            <a:spLocks noGrp="1"/>
          </p:cNvSpPr>
          <p:nvPr>
            <p:ph type="title"/>
          </p:nvPr>
        </p:nvSpPr>
        <p:spPr>
          <a:xfrm>
            <a:off x="913795" y="-247650"/>
            <a:ext cx="10353761" cy="1326321"/>
          </a:xfrm>
        </p:spPr>
        <p:txBody>
          <a:bodyPr/>
          <a:lstStyle/>
          <a:p>
            <a:r>
              <a:rPr lang="en-US" cap="none" dirty="0"/>
              <a:t>Examples Of Control Room Layout</a:t>
            </a:r>
          </a:p>
        </p:txBody>
      </p:sp>
      <p:sp>
        <p:nvSpPr>
          <p:cNvPr id="3" name="Content Placeholder 2">
            <a:extLst>
              <a:ext uri="{FF2B5EF4-FFF2-40B4-BE49-F238E27FC236}">
                <a16:creationId xmlns:a16="http://schemas.microsoft.com/office/drawing/2014/main" id="{47AF7917-FDB5-49EE-AF83-C247CEE912CC}"/>
              </a:ext>
            </a:extLst>
          </p:cNvPr>
          <p:cNvSpPr>
            <a:spLocks noGrp="1"/>
          </p:cNvSpPr>
          <p:nvPr>
            <p:ph idx="1"/>
          </p:nvPr>
        </p:nvSpPr>
        <p:spPr>
          <a:xfrm>
            <a:off x="361345" y="753039"/>
            <a:ext cx="10353762" cy="3695136"/>
          </a:xfrm>
        </p:spPr>
        <p:txBody>
          <a:bodyPr/>
          <a:lstStyle/>
          <a:p>
            <a:r>
              <a:rPr lang="en-US" dirty="0"/>
              <a:t>Workstation groupings and supervisor positions</a:t>
            </a:r>
          </a:p>
        </p:txBody>
      </p:sp>
      <p:pic>
        <p:nvPicPr>
          <p:cNvPr id="4" name="Picture 3">
            <a:extLst>
              <a:ext uri="{FF2B5EF4-FFF2-40B4-BE49-F238E27FC236}">
                <a16:creationId xmlns:a16="http://schemas.microsoft.com/office/drawing/2014/main" id="{62809F65-B39B-417D-9EA8-323412B03562}"/>
              </a:ext>
            </a:extLst>
          </p:cNvPr>
          <p:cNvPicPr>
            <a:picLocks noChangeAspect="1"/>
          </p:cNvPicPr>
          <p:nvPr/>
        </p:nvPicPr>
        <p:blipFill>
          <a:blip r:embed="rId2"/>
          <a:stretch>
            <a:fillRect/>
          </a:stretch>
        </p:blipFill>
        <p:spPr>
          <a:xfrm>
            <a:off x="1277673" y="1257300"/>
            <a:ext cx="9626004" cy="5402553"/>
          </a:xfrm>
          <a:prstGeom prst="rect">
            <a:avLst/>
          </a:prstGeom>
        </p:spPr>
      </p:pic>
    </p:spTree>
    <p:extLst>
      <p:ext uri="{BB962C8B-B14F-4D97-AF65-F5344CB8AC3E}">
        <p14:creationId xmlns:p14="http://schemas.microsoft.com/office/powerpoint/2010/main" val="4245714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4119B-9A92-4B6C-B359-A5898DDD1212}"/>
              </a:ext>
            </a:extLst>
          </p:cNvPr>
          <p:cNvSpPr>
            <a:spLocks noGrp="1"/>
          </p:cNvSpPr>
          <p:nvPr>
            <p:ph type="title"/>
          </p:nvPr>
        </p:nvSpPr>
        <p:spPr>
          <a:xfrm>
            <a:off x="913795" y="-247650"/>
            <a:ext cx="10353761" cy="1326321"/>
          </a:xfrm>
        </p:spPr>
        <p:txBody>
          <a:bodyPr/>
          <a:lstStyle/>
          <a:p>
            <a:r>
              <a:rPr lang="en-US" cap="none" dirty="0"/>
              <a:t>Examples Of Control Room Layout</a:t>
            </a:r>
          </a:p>
        </p:txBody>
      </p:sp>
      <p:sp>
        <p:nvSpPr>
          <p:cNvPr id="3" name="Content Placeholder 2">
            <a:extLst>
              <a:ext uri="{FF2B5EF4-FFF2-40B4-BE49-F238E27FC236}">
                <a16:creationId xmlns:a16="http://schemas.microsoft.com/office/drawing/2014/main" id="{47AF7917-FDB5-49EE-AF83-C247CEE912CC}"/>
              </a:ext>
            </a:extLst>
          </p:cNvPr>
          <p:cNvSpPr>
            <a:spLocks noGrp="1"/>
          </p:cNvSpPr>
          <p:nvPr>
            <p:ph idx="1"/>
          </p:nvPr>
        </p:nvSpPr>
        <p:spPr>
          <a:xfrm>
            <a:off x="361345" y="753039"/>
            <a:ext cx="10353762" cy="3695136"/>
          </a:xfrm>
        </p:spPr>
        <p:txBody>
          <a:bodyPr/>
          <a:lstStyle/>
          <a:p>
            <a:r>
              <a:rPr lang="en-US" dirty="0"/>
              <a:t>Workstation groupings and supervisor positions</a:t>
            </a:r>
          </a:p>
        </p:txBody>
      </p:sp>
      <p:pic>
        <p:nvPicPr>
          <p:cNvPr id="5" name="Picture 4">
            <a:extLst>
              <a:ext uri="{FF2B5EF4-FFF2-40B4-BE49-F238E27FC236}">
                <a16:creationId xmlns:a16="http://schemas.microsoft.com/office/drawing/2014/main" id="{D8A7504C-F60B-4D18-B876-103545C4F01B}"/>
              </a:ext>
            </a:extLst>
          </p:cNvPr>
          <p:cNvPicPr>
            <a:picLocks noChangeAspect="1"/>
          </p:cNvPicPr>
          <p:nvPr/>
        </p:nvPicPr>
        <p:blipFill>
          <a:blip r:embed="rId2"/>
          <a:stretch>
            <a:fillRect/>
          </a:stretch>
        </p:blipFill>
        <p:spPr>
          <a:xfrm>
            <a:off x="1896875" y="1389005"/>
            <a:ext cx="8398249" cy="5135620"/>
          </a:xfrm>
          <a:prstGeom prst="rect">
            <a:avLst/>
          </a:prstGeom>
        </p:spPr>
      </p:pic>
    </p:spTree>
    <p:extLst>
      <p:ext uri="{BB962C8B-B14F-4D97-AF65-F5344CB8AC3E}">
        <p14:creationId xmlns:p14="http://schemas.microsoft.com/office/powerpoint/2010/main" val="3903398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4119B-9A92-4B6C-B359-A5898DDD1212}"/>
              </a:ext>
            </a:extLst>
          </p:cNvPr>
          <p:cNvSpPr>
            <a:spLocks noGrp="1"/>
          </p:cNvSpPr>
          <p:nvPr>
            <p:ph type="title"/>
          </p:nvPr>
        </p:nvSpPr>
        <p:spPr>
          <a:xfrm>
            <a:off x="913795" y="-247650"/>
            <a:ext cx="10353761" cy="1326321"/>
          </a:xfrm>
        </p:spPr>
        <p:txBody>
          <a:bodyPr/>
          <a:lstStyle/>
          <a:p>
            <a:r>
              <a:rPr lang="en-US" cap="none" dirty="0"/>
              <a:t>Examples Of Control Room Layout</a:t>
            </a:r>
          </a:p>
        </p:txBody>
      </p:sp>
      <p:sp>
        <p:nvSpPr>
          <p:cNvPr id="3" name="Content Placeholder 2">
            <a:extLst>
              <a:ext uri="{FF2B5EF4-FFF2-40B4-BE49-F238E27FC236}">
                <a16:creationId xmlns:a16="http://schemas.microsoft.com/office/drawing/2014/main" id="{47AF7917-FDB5-49EE-AF83-C247CEE912CC}"/>
              </a:ext>
            </a:extLst>
          </p:cNvPr>
          <p:cNvSpPr>
            <a:spLocks noGrp="1"/>
          </p:cNvSpPr>
          <p:nvPr>
            <p:ph idx="1"/>
          </p:nvPr>
        </p:nvSpPr>
        <p:spPr>
          <a:xfrm>
            <a:off x="361345" y="753039"/>
            <a:ext cx="10353762" cy="3695136"/>
          </a:xfrm>
        </p:spPr>
        <p:txBody>
          <a:bodyPr/>
          <a:lstStyle/>
          <a:p>
            <a:r>
              <a:rPr lang="en-US" dirty="0"/>
              <a:t>Workstation groupings and supervisor positions</a:t>
            </a:r>
          </a:p>
        </p:txBody>
      </p:sp>
      <p:pic>
        <p:nvPicPr>
          <p:cNvPr id="4" name="Picture 3">
            <a:extLst>
              <a:ext uri="{FF2B5EF4-FFF2-40B4-BE49-F238E27FC236}">
                <a16:creationId xmlns:a16="http://schemas.microsoft.com/office/drawing/2014/main" id="{C6FFC4F0-D460-483B-9912-17FD66F9317F}"/>
              </a:ext>
            </a:extLst>
          </p:cNvPr>
          <p:cNvPicPr>
            <a:picLocks noChangeAspect="1"/>
          </p:cNvPicPr>
          <p:nvPr/>
        </p:nvPicPr>
        <p:blipFill>
          <a:blip r:embed="rId2"/>
          <a:stretch>
            <a:fillRect/>
          </a:stretch>
        </p:blipFill>
        <p:spPr>
          <a:xfrm>
            <a:off x="1163869" y="1299181"/>
            <a:ext cx="9853612" cy="5354031"/>
          </a:xfrm>
          <a:prstGeom prst="rect">
            <a:avLst/>
          </a:prstGeom>
        </p:spPr>
      </p:pic>
    </p:spTree>
    <p:extLst>
      <p:ext uri="{BB962C8B-B14F-4D97-AF65-F5344CB8AC3E}">
        <p14:creationId xmlns:p14="http://schemas.microsoft.com/office/powerpoint/2010/main" val="2944222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4119B-9A92-4B6C-B359-A5898DDD1212}"/>
              </a:ext>
            </a:extLst>
          </p:cNvPr>
          <p:cNvSpPr>
            <a:spLocks noGrp="1"/>
          </p:cNvSpPr>
          <p:nvPr>
            <p:ph type="title"/>
          </p:nvPr>
        </p:nvSpPr>
        <p:spPr>
          <a:xfrm>
            <a:off x="913795" y="-247650"/>
            <a:ext cx="10353761" cy="1326321"/>
          </a:xfrm>
        </p:spPr>
        <p:txBody>
          <a:bodyPr/>
          <a:lstStyle/>
          <a:p>
            <a:r>
              <a:rPr lang="en-US" cap="none" dirty="0"/>
              <a:t>Examples Of Control Room Layout</a:t>
            </a:r>
          </a:p>
        </p:txBody>
      </p:sp>
      <p:sp>
        <p:nvSpPr>
          <p:cNvPr id="3" name="Content Placeholder 2">
            <a:extLst>
              <a:ext uri="{FF2B5EF4-FFF2-40B4-BE49-F238E27FC236}">
                <a16:creationId xmlns:a16="http://schemas.microsoft.com/office/drawing/2014/main" id="{47AF7917-FDB5-49EE-AF83-C247CEE912CC}"/>
              </a:ext>
            </a:extLst>
          </p:cNvPr>
          <p:cNvSpPr>
            <a:spLocks noGrp="1"/>
          </p:cNvSpPr>
          <p:nvPr>
            <p:ph idx="1"/>
          </p:nvPr>
        </p:nvSpPr>
        <p:spPr>
          <a:xfrm>
            <a:off x="361345" y="753039"/>
            <a:ext cx="10353762" cy="3695136"/>
          </a:xfrm>
        </p:spPr>
        <p:txBody>
          <a:bodyPr/>
          <a:lstStyle/>
          <a:p>
            <a:r>
              <a:rPr lang="en-US" dirty="0"/>
              <a:t>Workstation groupings and supervisor positions</a:t>
            </a:r>
          </a:p>
        </p:txBody>
      </p:sp>
      <p:pic>
        <p:nvPicPr>
          <p:cNvPr id="5" name="Picture 4">
            <a:extLst>
              <a:ext uri="{FF2B5EF4-FFF2-40B4-BE49-F238E27FC236}">
                <a16:creationId xmlns:a16="http://schemas.microsoft.com/office/drawing/2014/main" id="{4533259C-54D0-4521-A861-0161A17F3733}"/>
              </a:ext>
            </a:extLst>
          </p:cNvPr>
          <p:cNvPicPr>
            <a:picLocks noChangeAspect="1"/>
          </p:cNvPicPr>
          <p:nvPr/>
        </p:nvPicPr>
        <p:blipFill>
          <a:blip r:embed="rId2"/>
          <a:stretch>
            <a:fillRect/>
          </a:stretch>
        </p:blipFill>
        <p:spPr>
          <a:xfrm>
            <a:off x="785293" y="1285394"/>
            <a:ext cx="10482263" cy="5396393"/>
          </a:xfrm>
          <a:prstGeom prst="rect">
            <a:avLst/>
          </a:prstGeom>
        </p:spPr>
      </p:pic>
    </p:spTree>
    <p:extLst>
      <p:ext uri="{BB962C8B-B14F-4D97-AF65-F5344CB8AC3E}">
        <p14:creationId xmlns:p14="http://schemas.microsoft.com/office/powerpoint/2010/main" val="1336286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AEB4D-C5E3-4E86-A681-D09213FF5B85}"/>
              </a:ext>
            </a:extLst>
          </p:cNvPr>
          <p:cNvSpPr>
            <a:spLocks noGrp="1"/>
          </p:cNvSpPr>
          <p:nvPr>
            <p:ph type="title"/>
          </p:nvPr>
        </p:nvSpPr>
        <p:spPr/>
        <p:txBody>
          <a:bodyPr/>
          <a:lstStyle/>
          <a:p>
            <a:r>
              <a:rPr lang="en-US" dirty="0">
                <a:effectLst/>
              </a:rPr>
              <a:t>ISO 11064-3</a:t>
            </a:r>
            <a:endParaRPr lang="en-US" dirty="0"/>
          </a:p>
        </p:txBody>
      </p:sp>
      <p:sp>
        <p:nvSpPr>
          <p:cNvPr id="3" name="Content Placeholder 2">
            <a:extLst>
              <a:ext uri="{FF2B5EF4-FFF2-40B4-BE49-F238E27FC236}">
                <a16:creationId xmlns:a16="http://schemas.microsoft.com/office/drawing/2014/main" id="{30C37AC5-D655-4FF2-8ED8-AF74A872DC62}"/>
              </a:ext>
            </a:extLst>
          </p:cNvPr>
          <p:cNvSpPr>
            <a:spLocks noGrp="1"/>
          </p:cNvSpPr>
          <p:nvPr>
            <p:ph idx="1"/>
          </p:nvPr>
        </p:nvSpPr>
        <p:spPr/>
        <p:txBody>
          <a:bodyPr>
            <a:normAutofit fontScale="85000" lnSpcReduction="20000"/>
          </a:bodyPr>
          <a:lstStyle/>
          <a:p>
            <a:pPr marL="0" indent="0">
              <a:buNone/>
            </a:pPr>
            <a:r>
              <a:rPr lang="en-US" dirty="0">
                <a:effectLst/>
              </a:rPr>
              <a:t>ISO 11064 is divided into 8 parts.</a:t>
            </a:r>
          </a:p>
          <a:p>
            <a:r>
              <a:rPr lang="en-US" dirty="0">
                <a:effectLst/>
              </a:rPr>
              <a:t>Part 1 – Principles for the design of control centers</a:t>
            </a:r>
          </a:p>
          <a:p>
            <a:r>
              <a:rPr lang="en-US" dirty="0">
                <a:effectLst/>
              </a:rPr>
              <a:t>Part 2 – Principles for the arrangement of control suites</a:t>
            </a:r>
          </a:p>
          <a:p>
            <a:r>
              <a:rPr lang="en-US" sz="2400" b="1" dirty="0">
                <a:solidFill>
                  <a:srgbClr val="FFFF00"/>
                </a:solidFill>
                <a:effectLst>
                  <a:outerShdw blurRad="38100" dist="38100" dir="2700000" algn="tl">
                    <a:srgbClr val="000000">
                      <a:alpha val="43137"/>
                    </a:srgbClr>
                  </a:outerShdw>
                </a:effectLst>
              </a:rPr>
              <a:t>Part 3 – Control room layout</a:t>
            </a:r>
          </a:p>
          <a:p>
            <a:r>
              <a:rPr lang="en-US" sz="2100" dirty="0">
                <a:effectLst/>
              </a:rPr>
              <a:t>Part 4 – Layout and dimensions of workstations</a:t>
            </a:r>
          </a:p>
          <a:p>
            <a:r>
              <a:rPr lang="en-US" dirty="0">
                <a:effectLst/>
              </a:rPr>
              <a:t>Part 5 – Displays and controls</a:t>
            </a:r>
          </a:p>
          <a:p>
            <a:r>
              <a:rPr lang="en-US" dirty="0">
                <a:effectLst/>
              </a:rPr>
              <a:t>Part 6 – Environmental requirements for control centers</a:t>
            </a:r>
          </a:p>
          <a:p>
            <a:r>
              <a:rPr lang="en-US" dirty="0">
                <a:effectLst/>
              </a:rPr>
              <a:t>Part 7 – Principles for the evaluation of control centers</a:t>
            </a:r>
          </a:p>
          <a:p>
            <a:r>
              <a:rPr lang="en-US" dirty="0">
                <a:effectLst/>
              </a:rPr>
              <a:t>Part 8 – Ergonomic requirements for specific applications</a:t>
            </a:r>
          </a:p>
          <a:p>
            <a:endParaRPr lang="en-US" dirty="0"/>
          </a:p>
        </p:txBody>
      </p:sp>
    </p:spTree>
    <p:extLst>
      <p:ext uri="{BB962C8B-B14F-4D97-AF65-F5344CB8AC3E}">
        <p14:creationId xmlns:p14="http://schemas.microsoft.com/office/powerpoint/2010/main" val="2974160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AC78C-DEAE-4148-8CAD-471AFD8B2C71}"/>
              </a:ext>
            </a:extLst>
          </p:cNvPr>
          <p:cNvSpPr>
            <a:spLocks noGrp="1"/>
          </p:cNvSpPr>
          <p:nvPr>
            <p:ph type="title"/>
          </p:nvPr>
        </p:nvSpPr>
        <p:spPr>
          <a:xfrm>
            <a:off x="913795" y="210545"/>
            <a:ext cx="10353761" cy="1326321"/>
          </a:xfrm>
        </p:spPr>
        <p:txBody>
          <a:bodyPr>
            <a:normAutofit/>
          </a:bodyPr>
          <a:lstStyle/>
          <a:p>
            <a:r>
              <a:rPr lang="en-US" cap="none" dirty="0"/>
              <a:t>Schematic Illustrations Of Control Room, Control Suite And Control Centre</a:t>
            </a:r>
          </a:p>
        </p:txBody>
      </p:sp>
      <p:sp>
        <p:nvSpPr>
          <p:cNvPr id="9" name="Content Placeholder 8">
            <a:extLst>
              <a:ext uri="{FF2B5EF4-FFF2-40B4-BE49-F238E27FC236}">
                <a16:creationId xmlns:a16="http://schemas.microsoft.com/office/drawing/2014/main" id="{0687F518-E859-42DA-8A16-AA18CD3DDE0C}"/>
              </a:ext>
            </a:extLst>
          </p:cNvPr>
          <p:cNvSpPr>
            <a:spLocks noGrp="1"/>
          </p:cNvSpPr>
          <p:nvPr>
            <p:ph idx="1"/>
          </p:nvPr>
        </p:nvSpPr>
        <p:spPr>
          <a:xfrm>
            <a:off x="913794" y="2096064"/>
            <a:ext cx="7582505" cy="4304736"/>
          </a:xfrm>
        </p:spPr>
        <p:txBody>
          <a:bodyPr>
            <a:normAutofit fontScale="32500" lnSpcReduction="20000"/>
          </a:bodyPr>
          <a:lstStyle/>
          <a:p>
            <a:pPr>
              <a:buFont typeface="Wingdings" panose="05000000000000000000" pitchFamily="2" charset="2"/>
              <a:buChar char="Ø"/>
            </a:pPr>
            <a:r>
              <a:rPr lang="en-US" sz="5500" dirty="0"/>
              <a:t>Control Centre </a:t>
            </a:r>
          </a:p>
          <a:p>
            <a:pPr marL="0" indent="0">
              <a:buNone/>
            </a:pPr>
            <a:r>
              <a:rPr lang="en-US" sz="4900" dirty="0"/>
              <a:t>Combination of control rooms, control suites and local control stations which are functionally related and all on the same site</a:t>
            </a:r>
          </a:p>
          <a:p>
            <a:endParaRPr lang="en-US" dirty="0"/>
          </a:p>
          <a:p>
            <a:pPr>
              <a:buFont typeface="Wingdings" panose="05000000000000000000" pitchFamily="2" charset="2"/>
              <a:buChar char="Ø"/>
            </a:pPr>
            <a:r>
              <a:rPr lang="en-US" sz="5500" dirty="0"/>
              <a:t>Control Suite</a:t>
            </a:r>
          </a:p>
          <a:p>
            <a:pPr marL="0" indent="0">
              <a:buNone/>
            </a:pPr>
            <a:r>
              <a:rPr lang="en-US" sz="4900" dirty="0"/>
              <a:t>Group of functionally related rooms, co-located with the control room, and including it, which house the supporting functions to the control room, such as related offices, equipment rooms, rest areas and training rooms</a:t>
            </a:r>
          </a:p>
          <a:p>
            <a:endParaRPr lang="en-US" dirty="0"/>
          </a:p>
          <a:p>
            <a:pPr>
              <a:buFont typeface="Wingdings" panose="05000000000000000000" pitchFamily="2" charset="2"/>
              <a:buChar char="Ø"/>
            </a:pPr>
            <a:r>
              <a:rPr lang="en-US" sz="5500" dirty="0"/>
              <a:t>Control Room </a:t>
            </a:r>
          </a:p>
          <a:p>
            <a:pPr marL="0" indent="0">
              <a:buNone/>
            </a:pPr>
            <a:r>
              <a:rPr lang="en-US" sz="4900" dirty="0"/>
              <a:t>Core functional entity, and its associated physical structure, where control room operators are stationed to carry out centralized control, monitoring and administrative responsibilities</a:t>
            </a:r>
          </a:p>
        </p:txBody>
      </p:sp>
      <p:pic>
        <p:nvPicPr>
          <p:cNvPr id="13" name="Picture 12">
            <a:extLst>
              <a:ext uri="{FF2B5EF4-FFF2-40B4-BE49-F238E27FC236}">
                <a16:creationId xmlns:a16="http://schemas.microsoft.com/office/drawing/2014/main" id="{C17B255F-6C43-4E07-968F-CBB14B306B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7969" y="1575825"/>
            <a:ext cx="2945381" cy="5191969"/>
          </a:xfrm>
          <a:prstGeom prst="rect">
            <a:avLst/>
          </a:prstGeom>
        </p:spPr>
      </p:pic>
    </p:spTree>
    <p:extLst>
      <p:ext uri="{BB962C8B-B14F-4D97-AF65-F5344CB8AC3E}">
        <p14:creationId xmlns:p14="http://schemas.microsoft.com/office/powerpoint/2010/main" val="759509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09101-D05E-411E-A1E1-BA784B24BCB4}"/>
              </a:ext>
            </a:extLst>
          </p:cNvPr>
          <p:cNvSpPr>
            <a:spLocks noGrp="1"/>
          </p:cNvSpPr>
          <p:nvPr>
            <p:ph type="title"/>
          </p:nvPr>
        </p:nvSpPr>
        <p:spPr>
          <a:xfrm>
            <a:off x="924444" y="228600"/>
            <a:ext cx="10353761" cy="1326321"/>
          </a:xfrm>
        </p:spPr>
        <p:txBody>
          <a:bodyPr>
            <a:noAutofit/>
          </a:bodyPr>
          <a:lstStyle/>
          <a:p>
            <a:pPr algn="l"/>
            <a:r>
              <a:rPr lang="en-US" sz="2800" cap="none" dirty="0">
                <a:effectLst/>
              </a:rPr>
              <a:t>General Considerations For Control Room Layout</a:t>
            </a:r>
            <a:br>
              <a:rPr lang="en-US" sz="2800" cap="none" dirty="0">
                <a:effectLst/>
              </a:rPr>
            </a:br>
            <a:endParaRPr lang="en-US" sz="2800" cap="none" dirty="0"/>
          </a:p>
        </p:txBody>
      </p:sp>
      <p:sp>
        <p:nvSpPr>
          <p:cNvPr id="4" name="TextBox 3">
            <a:extLst>
              <a:ext uri="{FF2B5EF4-FFF2-40B4-BE49-F238E27FC236}">
                <a16:creationId xmlns:a16="http://schemas.microsoft.com/office/drawing/2014/main" id="{CD02916B-3547-4700-9AC7-EA721B8FA004}"/>
              </a:ext>
            </a:extLst>
          </p:cNvPr>
          <p:cNvSpPr txBox="1"/>
          <p:nvPr/>
        </p:nvSpPr>
        <p:spPr>
          <a:xfrm>
            <a:off x="892497" y="1059621"/>
            <a:ext cx="10375059" cy="6463308"/>
          </a:xfrm>
          <a:prstGeom prst="rect">
            <a:avLst/>
          </a:prstGeom>
          <a:noFill/>
        </p:spPr>
        <p:txBody>
          <a:bodyPr wrap="square" rtlCol="0">
            <a:spAutoFit/>
          </a:bodyPr>
          <a:lstStyle/>
          <a:p>
            <a:pPr marL="285750" indent="-285750">
              <a:buFont typeface="Wingdings" panose="05000000000000000000" pitchFamily="2" charset="2"/>
              <a:buChar char="Ø"/>
            </a:pPr>
            <a:r>
              <a:rPr lang="en-US" dirty="0"/>
              <a:t>Architectural considerations</a:t>
            </a:r>
          </a:p>
          <a:p>
            <a:endParaRPr lang="en-US" dirty="0"/>
          </a:p>
          <a:p>
            <a:pPr marL="742950" lvl="1" indent="-285750">
              <a:buFont typeface="Arial" panose="020B0604020202020204" pitchFamily="34" charset="0"/>
              <a:buChar char="•"/>
            </a:pPr>
            <a:r>
              <a:rPr lang="en-US" dirty="0"/>
              <a:t>Entrances/Exits</a:t>
            </a:r>
          </a:p>
          <a:p>
            <a:pPr marL="742950" lvl="1" indent="-285750">
              <a:buFont typeface="Arial" panose="020B0604020202020204" pitchFamily="34" charset="0"/>
              <a:buChar char="•"/>
            </a:pPr>
            <a:endParaRPr lang="en-US" dirty="0"/>
          </a:p>
          <a:p>
            <a:pPr lvl="2"/>
            <a:r>
              <a:rPr lang="en-US" dirty="0"/>
              <a:t>Main entrances and exits should not form part of the working visual fields of the control room operator.</a:t>
            </a:r>
          </a:p>
          <a:p>
            <a:pPr lvl="2"/>
            <a:endParaRPr lang="en-US" dirty="0"/>
          </a:p>
          <a:p>
            <a:pPr lvl="2"/>
            <a:r>
              <a:rPr lang="en-US" dirty="0"/>
              <a:t>Entrances and exits should not be positioned behind the control room operator.</a:t>
            </a:r>
          </a:p>
          <a:p>
            <a:pPr lvl="2"/>
            <a:endParaRPr lang="en-US" dirty="0"/>
          </a:p>
          <a:p>
            <a:pPr marL="742950" lvl="1" indent="-285750">
              <a:buFont typeface="Arial" panose="020B0604020202020204" pitchFamily="34" charset="0"/>
              <a:buChar char="•"/>
            </a:pPr>
            <a:r>
              <a:rPr lang="en-US" dirty="0"/>
              <a:t>Personnel safety</a:t>
            </a:r>
          </a:p>
          <a:p>
            <a:pPr lvl="1"/>
            <a:endParaRPr lang="en-US" dirty="0"/>
          </a:p>
          <a:p>
            <a:pPr lvl="2"/>
            <a:r>
              <a:rPr lang="en-US" dirty="0"/>
              <a:t>Features, such as guard-rails and handrails, should be provided to minimize safety hazards in control rooms where various floor levels are found.</a:t>
            </a:r>
          </a:p>
          <a:p>
            <a:pPr lvl="2"/>
            <a:endParaRPr lang="en-US" dirty="0"/>
          </a:p>
          <a:p>
            <a:pPr marL="742950" lvl="1" indent="-285750">
              <a:buFont typeface="Arial" panose="020B0604020202020204" pitchFamily="34" charset="0"/>
              <a:buChar char="•"/>
            </a:pPr>
            <a:r>
              <a:rPr lang="en-US" dirty="0"/>
              <a:t>Future expansion</a:t>
            </a:r>
          </a:p>
          <a:p>
            <a:pPr lvl="1"/>
            <a:endParaRPr lang="en-US" dirty="0"/>
          </a:p>
          <a:p>
            <a:pPr lvl="1"/>
            <a:r>
              <a:rPr lang="en-US" dirty="0"/>
              <a:t>	Control rooms should allow for expansion: provision for expansion will be influenced by 	such factors as the built-in life-span of the control room and predicted changes in 	workload or logistics: typically allowance for approximately 25 % increase in working 	positions.</a:t>
            </a:r>
          </a:p>
          <a:p>
            <a:pPr marL="742950" lvl="1" indent="-285750">
              <a:buFont typeface="Arial" panose="020B0604020202020204" pitchFamily="34" charset="0"/>
              <a:buChar char="•"/>
            </a:pPr>
            <a:endParaRPr lang="en-US" dirty="0"/>
          </a:p>
          <a:p>
            <a:pPr lvl="2"/>
            <a:endParaRPr lang="en-US" dirty="0"/>
          </a:p>
          <a:p>
            <a:endParaRPr lang="en-US" dirty="0"/>
          </a:p>
        </p:txBody>
      </p:sp>
    </p:spTree>
    <p:extLst>
      <p:ext uri="{BB962C8B-B14F-4D97-AF65-F5344CB8AC3E}">
        <p14:creationId xmlns:p14="http://schemas.microsoft.com/office/powerpoint/2010/main" val="522942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09101-D05E-411E-A1E1-BA784B24BCB4}"/>
              </a:ext>
            </a:extLst>
          </p:cNvPr>
          <p:cNvSpPr>
            <a:spLocks noGrp="1"/>
          </p:cNvSpPr>
          <p:nvPr>
            <p:ph type="title"/>
          </p:nvPr>
        </p:nvSpPr>
        <p:spPr>
          <a:xfrm>
            <a:off x="892497" y="114300"/>
            <a:ext cx="10353761" cy="1326321"/>
          </a:xfrm>
        </p:spPr>
        <p:txBody>
          <a:bodyPr>
            <a:noAutofit/>
          </a:bodyPr>
          <a:lstStyle/>
          <a:p>
            <a:pPr algn="l"/>
            <a:r>
              <a:rPr lang="en-US" sz="2800" cap="none" dirty="0">
                <a:effectLst/>
              </a:rPr>
              <a:t>General Considerations For Control Room Layout</a:t>
            </a:r>
            <a:br>
              <a:rPr lang="en-US" sz="2800" cap="none" dirty="0">
                <a:effectLst/>
              </a:rPr>
            </a:br>
            <a:endParaRPr lang="en-US" sz="2800" cap="none" dirty="0"/>
          </a:p>
        </p:txBody>
      </p:sp>
      <p:sp>
        <p:nvSpPr>
          <p:cNvPr id="4" name="TextBox 3">
            <a:extLst>
              <a:ext uri="{FF2B5EF4-FFF2-40B4-BE49-F238E27FC236}">
                <a16:creationId xmlns:a16="http://schemas.microsoft.com/office/drawing/2014/main" id="{CD02916B-3547-4700-9AC7-EA721B8FA004}"/>
              </a:ext>
            </a:extLst>
          </p:cNvPr>
          <p:cNvSpPr txBox="1"/>
          <p:nvPr/>
        </p:nvSpPr>
        <p:spPr>
          <a:xfrm>
            <a:off x="892497" y="954846"/>
            <a:ext cx="10375059" cy="7017306"/>
          </a:xfrm>
          <a:prstGeom prst="rect">
            <a:avLst/>
          </a:prstGeom>
          <a:noFill/>
        </p:spPr>
        <p:txBody>
          <a:bodyPr wrap="square" rtlCol="0">
            <a:spAutoFit/>
          </a:bodyPr>
          <a:lstStyle/>
          <a:p>
            <a:pPr marL="285750" indent="-285750">
              <a:buFont typeface="Wingdings" panose="05000000000000000000" pitchFamily="2" charset="2"/>
              <a:buChar char="Ø"/>
            </a:pPr>
            <a:r>
              <a:rPr lang="en-US" dirty="0"/>
              <a:t>Operational considerations</a:t>
            </a:r>
          </a:p>
          <a:p>
            <a:endParaRPr lang="en-US" dirty="0"/>
          </a:p>
          <a:p>
            <a:pPr marL="742950" lvl="1" indent="-285750">
              <a:buFont typeface="Arial" panose="020B0604020202020204" pitchFamily="34" charset="0"/>
              <a:buChar char="•"/>
            </a:pPr>
            <a:r>
              <a:rPr lang="en-US" dirty="0"/>
              <a:t>Task analysis</a:t>
            </a:r>
          </a:p>
          <a:p>
            <a:pPr lvl="1"/>
            <a:endParaRPr lang="en-US" dirty="0"/>
          </a:p>
          <a:p>
            <a:pPr lvl="1"/>
            <a:r>
              <a:rPr lang="en-US" dirty="0"/>
              <a:t>	Room layouts should be based on an agreed set of principles derived from operational 	feedback</a:t>
            </a:r>
          </a:p>
          <a:p>
            <a:pPr lvl="1"/>
            <a:endParaRPr lang="en-US" dirty="0"/>
          </a:p>
          <a:p>
            <a:pPr marL="742950" lvl="1" indent="-285750">
              <a:buFont typeface="Arial" panose="020B0604020202020204" pitchFamily="34" charset="0"/>
              <a:buChar char="•"/>
            </a:pPr>
            <a:r>
              <a:rPr lang="en-US" dirty="0"/>
              <a:t>Team working</a:t>
            </a:r>
          </a:p>
          <a:p>
            <a:pPr lvl="1"/>
            <a:endParaRPr lang="en-US" dirty="0"/>
          </a:p>
          <a:p>
            <a:pPr lvl="1"/>
            <a:r>
              <a:rPr lang="en-US" dirty="0"/>
              <a:t>	The layout of control rooms, where many of the control room operators work, should 	facilitate team working opportunities and social interaction for operators</a:t>
            </a:r>
          </a:p>
          <a:p>
            <a:pPr lvl="1"/>
            <a:endParaRPr lang="en-US" dirty="0"/>
          </a:p>
          <a:p>
            <a:pPr marL="742950" lvl="1" indent="-285750">
              <a:buFont typeface="Arial" panose="020B0604020202020204" pitchFamily="34" charset="0"/>
              <a:buChar char="•"/>
            </a:pPr>
            <a:r>
              <a:rPr lang="en-US" dirty="0"/>
              <a:t>Organizational factors</a:t>
            </a:r>
          </a:p>
          <a:p>
            <a:pPr lvl="1"/>
            <a:endParaRPr lang="en-US" dirty="0"/>
          </a:p>
          <a:p>
            <a:pPr lvl="1"/>
            <a:r>
              <a:rPr lang="en-US" dirty="0"/>
              <a:t>	The control room layout should reflect the allocation of responsibilities and the 	requirements for supervision.</a:t>
            </a:r>
          </a:p>
          <a:p>
            <a:pPr lvl="1"/>
            <a:endParaRPr lang="en-US" dirty="0"/>
          </a:p>
          <a:p>
            <a:pPr marL="742950" lvl="1" indent="-285750">
              <a:buFont typeface="Arial" panose="020B0604020202020204" pitchFamily="34" charset="0"/>
              <a:buChar char="•"/>
            </a:pPr>
            <a:r>
              <a:rPr lang="en-US" dirty="0"/>
              <a:t>Operational links</a:t>
            </a:r>
          </a:p>
          <a:p>
            <a:pPr lvl="1"/>
            <a:endParaRPr lang="en-US" dirty="0"/>
          </a:p>
          <a:p>
            <a:pPr lvl="1"/>
            <a:r>
              <a:rPr lang="en-US" dirty="0"/>
              <a:t>	Optimizing key operational links, including sightlines, or direct speech communication 	should be a goal in control room layouts</a:t>
            </a:r>
          </a:p>
          <a:p>
            <a:pPr lvl="1"/>
            <a:endParaRPr lang="en-US" dirty="0"/>
          </a:p>
          <a:p>
            <a:pPr marL="742950" lvl="1" indent="-285750">
              <a:buFont typeface="Arial" panose="020B0604020202020204" pitchFamily="34" charset="0"/>
              <a:buChar char="•"/>
            </a:pPr>
            <a:endParaRPr lang="en-US" dirty="0"/>
          </a:p>
          <a:p>
            <a:pPr lvl="2"/>
            <a:endParaRPr lang="en-US" dirty="0"/>
          </a:p>
          <a:p>
            <a:endParaRPr lang="en-US" dirty="0"/>
          </a:p>
        </p:txBody>
      </p:sp>
    </p:spTree>
    <p:extLst>
      <p:ext uri="{BB962C8B-B14F-4D97-AF65-F5344CB8AC3E}">
        <p14:creationId xmlns:p14="http://schemas.microsoft.com/office/powerpoint/2010/main" val="3743230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09101-D05E-411E-A1E1-BA784B24BCB4}"/>
              </a:ext>
            </a:extLst>
          </p:cNvPr>
          <p:cNvSpPr>
            <a:spLocks noGrp="1"/>
          </p:cNvSpPr>
          <p:nvPr>
            <p:ph type="title"/>
          </p:nvPr>
        </p:nvSpPr>
        <p:spPr>
          <a:xfrm>
            <a:off x="892497" y="95250"/>
            <a:ext cx="10353761" cy="1326321"/>
          </a:xfrm>
        </p:spPr>
        <p:txBody>
          <a:bodyPr>
            <a:noAutofit/>
          </a:bodyPr>
          <a:lstStyle/>
          <a:p>
            <a:pPr algn="l"/>
            <a:r>
              <a:rPr lang="en-US" sz="2800" cap="none" dirty="0">
                <a:effectLst/>
              </a:rPr>
              <a:t>General Considerations For Control Room Layout</a:t>
            </a:r>
            <a:br>
              <a:rPr lang="en-US" sz="2800" cap="none" dirty="0">
                <a:effectLst/>
              </a:rPr>
            </a:br>
            <a:endParaRPr lang="en-US" sz="2800" cap="none" dirty="0"/>
          </a:p>
        </p:txBody>
      </p:sp>
      <p:sp>
        <p:nvSpPr>
          <p:cNvPr id="4" name="TextBox 3">
            <a:extLst>
              <a:ext uri="{FF2B5EF4-FFF2-40B4-BE49-F238E27FC236}">
                <a16:creationId xmlns:a16="http://schemas.microsoft.com/office/drawing/2014/main" id="{CD02916B-3547-4700-9AC7-EA721B8FA004}"/>
              </a:ext>
            </a:extLst>
          </p:cNvPr>
          <p:cNvSpPr txBox="1"/>
          <p:nvPr/>
        </p:nvSpPr>
        <p:spPr>
          <a:xfrm>
            <a:off x="892497" y="1421571"/>
            <a:ext cx="10623228" cy="5078313"/>
          </a:xfrm>
          <a:prstGeom prst="rect">
            <a:avLst/>
          </a:prstGeom>
          <a:noFill/>
        </p:spPr>
        <p:txBody>
          <a:bodyPr wrap="square" rtlCol="0">
            <a:spAutoFit/>
          </a:bodyPr>
          <a:lstStyle/>
          <a:p>
            <a:pPr marL="285750" indent="-285750">
              <a:buFont typeface="Wingdings" panose="05000000000000000000" pitchFamily="2" charset="2"/>
              <a:buChar char="Ø"/>
            </a:pPr>
            <a:r>
              <a:rPr lang="en-US" dirty="0"/>
              <a:t>Workstation arrangements</a:t>
            </a:r>
          </a:p>
          <a:p>
            <a:endParaRPr lang="en-US" dirty="0"/>
          </a:p>
          <a:p>
            <a:pPr marL="742950" lvl="1" indent="-285750">
              <a:buFont typeface="Arial" panose="020B0604020202020204" pitchFamily="34" charset="0"/>
              <a:buChar char="•"/>
            </a:pPr>
            <a:r>
              <a:rPr lang="en-US" dirty="0"/>
              <a:t>Room layout</a:t>
            </a:r>
          </a:p>
          <a:p>
            <a:pPr lvl="1"/>
            <a:endParaRPr lang="en-US" dirty="0"/>
          </a:p>
          <a:p>
            <a:r>
              <a:rPr lang="en-US" dirty="0"/>
              <a:t>		Control rooms which exhibit either overcrowding of work positions, or widely dispersed 		work positions, are not recommended.</a:t>
            </a:r>
          </a:p>
          <a:p>
            <a:endParaRPr lang="en-US" dirty="0"/>
          </a:p>
          <a:p>
            <a:r>
              <a:rPr lang="en-US" dirty="0"/>
              <a:t>		Layouts should allow, wherever practical, direct verbal communication between the 			control room operators and avoid excessively short separations between adjacent 				operators</a:t>
            </a:r>
          </a:p>
          <a:p>
            <a:endParaRPr lang="en-US" dirty="0"/>
          </a:p>
          <a:p>
            <a:pPr marL="742950" lvl="1" indent="-285750">
              <a:buFont typeface="Arial" panose="020B0604020202020204" pitchFamily="34" charset="0"/>
              <a:buChar char="•"/>
            </a:pPr>
            <a:r>
              <a:rPr lang="en-US" dirty="0"/>
              <a:t>Consistency</a:t>
            </a:r>
          </a:p>
          <a:p>
            <a:endParaRPr lang="en-US" dirty="0"/>
          </a:p>
          <a:p>
            <a:r>
              <a:rPr lang="en-US" dirty="0"/>
              <a:t>		Control rooms with similar functions and in the same plant or facility, such as occur in a 			control complex, should adopt the same ergonomic principles of room layout to facilitate 		decision-making and teamwork.</a:t>
            </a:r>
          </a:p>
          <a:p>
            <a:r>
              <a:rPr lang="en-US" dirty="0"/>
              <a:t> </a:t>
            </a:r>
          </a:p>
          <a:p>
            <a:r>
              <a:rPr lang="en-US" dirty="0"/>
              <a:t>	</a:t>
            </a:r>
          </a:p>
        </p:txBody>
      </p:sp>
    </p:spTree>
    <p:extLst>
      <p:ext uri="{BB962C8B-B14F-4D97-AF65-F5344CB8AC3E}">
        <p14:creationId xmlns:p14="http://schemas.microsoft.com/office/powerpoint/2010/main" val="2826123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09101-D05E-411E-A1E1-BA784B24BCB4}"/>
              </a:ext>
            </a:extLst>
          </p:cNvPr>
          <p:cNvSpPr>
            <a:spLocks noGrp="1"/>
          </p:cNvSpPr>
          <p:nvPr>
            <p:ph type="title"/>
          </p:nvPr>
        </p:nvSpPr>
        <p:spPr>
          <a:xfrm>
            <a:off x="149547" y="121052"/>
            <a:ext cx="10353761" cy="1326321"/>
          </a:xfrm>
        </p:spPr>
        <p:txBody>
          <a:bodyPr>
            <a:noAutofit/>
          </a:bodyPr>
          <a:lstStyle/>
          <a:p>
            <a:pPr algn="l"/>
            <a:r>
              <a:rPr lang="en-US" sz="2800" cap="none" dirty="0">
                <a:effectLst/>
              </a:rPr>
              <a:t>General Considerations For Control Room Layout</a:t>
            </a:r>
            <a:br>
              <a:rPr lang="en-US" sz="2800" cap="none" dirty="0">
                <a:effectLst/>
              </a:rPr>
            </a:br>
            <a:endParaRPr lang="en-US" sz="2800" cap="none" dirty="0"/>
          </a:p>
        </p:txBody>
      </p:sp>
      <p:sp>
        <p:nvSpPr>
          <p:cNvPr id="4" name="TextBox 3">
            <a:extLst>
              <a:ext uri="{FF2B5EF4-FFF2-40B4-BE49-F238E27FC236}">
                <a16:creationId xmlns:a16="http://schemas.microsoft.com/office/drawing/2014/main" id="{CD02916B-3547-4700-9AC7-EA721B8FA004}"/>
              </a:ext>
            </a:extLst>
          </p:cNvPr>
          <p:cNvSpPr txBox="1"/>
          <p:nvPr/>
        </p:nvSpPr>
        <p:spPr>
          <a:xfrm>
            <a:off x="149547" y="1593020"/>
            <a:ext cx="6737028" cy="4655379"/>
          </a:xfrm>
          <a:prstGeom prst="rect">
            <a:avLst/>
          </a:prstGeom>
          <a:noFill/>
        </p:spPr>
        <p:txBody>
          <a:bodyPr wrap="square" rtlCol="0">
            <a:spAutoFit/>
          </a:bodyPr>
          <a:lstStyle/>
          <a:p>
            <a:pPr marL="285750" indent="-285750">
              <a:buFont typeface="Wingdings" panose="05000000000000000000" pitchFamily="2" charset="2"/>
              <a:buChar char="Ø"/>
            </a:pPr>
            <a:r>
              <a:rPr lang="en-US" dirty="0"/>
              <a:t>Workstation arrangements</a:t>
            </a:r>
          </a:p>
          <a:p>
            <a:endParaRPr lang="en-US" dirty="0"/>
          </a:p>
          <a:p>
            <a:pPr marL="742950" lvl="1" indent="-285750">
              <a:buFont typeface="Arial" panose="020B0604020202020204" pitchFamily="34" charset="0"/>
              <a:buChar char="•"/>
            </a:pPr>
            <a:r>
              <a:rPr lang="en-US" dirty="0"/>
              <a:t>Body size</a:t>
            </a:r>
          </a:p>
          <a:p>
            <a:pPr lvl="1"/>
            <a:endParaRPr lang="en-US" dirty="0"/>
          </a:p>
          <a:p>
            <a:pPr lvl="1"/>
            <a:r>
              <a:rPr lang="en-US" dirty="0"/>
              <a:t>Room dimensions and control workstation layout dimensions and features, shall take account. </a:t>
            </a:r>
          </a:p>
          <a:p>
            <a:pPr lvl="1"/>
            <a:endParaRPr lang="en-US" dirty="0"/>
          </a:p>
          <a:p>
            <a:pPr marL="742950" lvl="1" indent="-285750">
              <a:buFont typeface="Arial" panose="020B0604020202020204" pitchFamily="34" charset="0"/>
              <a:buChar char="•"/>
            </a:pPr>
            <a:r>
              <a:rPr lang="en-US" dirty="0"/>
              <a:t>Windows</a:t>
            </a:r>
          </a:p>
          <a:p>
            <a:pPr lvl="1"/>
            <a:endParaRPr lang="en-US" dirty="0"/>
          </a:p>
          <a:p>
            <a:pPr lvl="1"/>
            <a:r>
              <a:rPr lang="en-US" dirty="0"/>
              <a:t>Control room operators using visual displays should not be facing windows unless these windows are a 	primary information source. </a:t>
            </a:r>
          </a:p>
          <a:p>
            <a:pPr lvl="1"/>
            <a:endParaRPr lang="en-US" dirty="0"/>
          </a:p>
          <a:p>
            <a:pPr lvl="1"/>
            <a:r>
              <a:rPr lang="en-US" dirty="0"/>
              <a:t>The location of control workstations where windows 	are behind the operator should be avoided since this may give rise to reflections on the display screen. </a:t>
            </a:r>
          </a:p>
        </p:txBody>
      </p:sp>
      <p:pic>
        <p:nvPicPr>
          <p:cNvPr id="6" name="Picture 5">
            <a:extLst>
              <a:ext uri="{FF2B5EF4-FFF2-40B4-BE49-F238E27FC236}">
                <a16:creationId xmlns:a16="http://schemas.microsoft.com/office/drawing/2014/main" id="{39C367B3-A043-425C-86B4-F3866DED2B67}"/>
              </a:ext>
            </a:extLst>
          </p:cNvPr>
          <p:cNvPicPr>
            <a:picLocks noChangeAspect="1"/>
          </p:cNvPicPr>
          <p:nvPr/>
        </p:nvPicPr>
        <p:blipFill>
          <a:blip r:embed="rId2"/>
          <a:stretch>
            <a:fillRect/>
          </a:stretch>
        </p:blipFill>
        <p:spPr>
          <a:xfrm>
            <a:off x="7191375" y="1445382"/>
            <a:ext cx="4520923" cy="4803017"/>
          </a:xfrm>
          <a:prstGeom prst="rect">
            <a:avLst/>
          </a:prstGeom>
        </p:spPr>
      </p:pic>
    </p:spTree>
    <p:extLst>
      <p:ext uri="{BB962C8B-B14F-4D97-AF65-F5344CB8AC3E}">
        <p14:creationId xmlns:p14="http://schemas.microsoft.com/office/powerpoint/2010/main" val="1483964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09101-D05E-411E-A1E1-BA784B24BCB4}"/>
              </a:ext>
            </a:extLst>
          </p:cNvPr>
          <p:cNvSpPr>
            <a:spLocks noGrp="1"/>
          </p:cNvSpPr>
          <p:nvPr>
            <p:ph type="title"/>
          </p:nvPr>
        </p:nvSpPr>
        <p:spPr>
          <a:xfrm>
            <a:off x="149547" y="121052"/>
            <a:ext cx="10353761" cy="1326321"/>
          </a:xfrm>
        </p:spPr>
        <p:txBody>
          <a:bodyPr>
            <a:noAutofit/>
          </a:bodyPr>
          <a:lstStyle/>
          <a:p>
            <a:pPr algn="l"/>
            <a:r>
              <a:rPr lang="en-US" sz="2800" cap="none" dirty="0">
                <a:effectLst/>
              </a:rPr>
              <a:t>General Considerations For Control Room Layout</a:t>
            </a:r>
            <a:br>
              <a:rPr lang="en-US" sz="2800" cap="none" dirty="0">
                <a:effectLst/>
              </a:rPr>
            </a:br>
            <a:endParaRPr lang="en-US" sz="2800" cap="none" dirty="0"/>
          </a:p>
        </p:txBody>
      </p:sp>
      <p:pic>
        <p:nvPicPr>
          <p:cNvPr id="5" name="Picture 4">
            <a:extLst>
              <a:ext uri="{FF2B5EF4-FFF2-40B4-BE49-F238E27FC236}">
                <a16:creationId xmlns:a16="http://schemas.microsoft.com/office/drawing/2014/main" id="{F613044E-7CCA-4487-8D0F-D05AFBE19210}"/>
              </a:ext>
            </a:extLst>
          </p:cNvPr>
          <p:cNvPicPr>
            <a:picLocks noChangeAspect="1"/>
          </p:cNvPicPr>
          <p:nvPr/>
        </p:nvPicPr>
        <p:blipFill>
          <a:blip r:embed="rId2"/>
          <a:stretch>
            <a:fillRect/>
          </a:stretch>
        </p:blipFill>
        <p:spPr>
          <a:xfrm>
            <a:off x="6219824" y="1447373"/>
            <a:ext cx="5694393" cy="4286123"/>
          </a:xfrm>
          <a:prstGeom prst="rect">
            <a:avLst/>
          </a:prstGeom>
        </p:spPr>
      </p:pic>
      <p:pic>
        <p:nvPicPr>
          <p:cNvPr id="7" name="Picture 6">
            <a:extLst>
              <a:ext uri="{FF2B5EF4-FFF2-40B4-BE49-F238E27FC236}">
                <a16:creationId xmlns:a16="http://schemas.microsoft.com/office/drawing/2014/main" id="{E66D815B-2CB6-47FA-B118-72976AB27B2A}"/>
              </a:ext>
            </a:extLst>
          </p:cNvPr>
          <p:cNvPicPr>
            <a:picLocks noChangeAspect="1"/>
          </p:cNvPicPr>
          <p:nvPr/>
        </p:nvPicPr>
        <p:blipFill>
          <a:blip r:embed="rId3"/>
          <a:stretch>
            <a:fillRect/>
          </a:stretch>
        </p:blipFill>
        <p:spPr>
          <a:xfrm>
            <a:off x="695325" y="1295526"/>
            <a:ext cx="5400675" cy="4675646"/>
          </a:xfrm>
          <a:prstGeom prst="rect">
            <a:avLst/>
          </a:prstGeom>
        </p:spPr>
      </p:pic>
    </p:spTree>
    <p:extLst>
      <p:ext uri="{BB962C8B-B14F-4D97-AF65-F5344CB8AC3E}">
        <p14:creationId xmlns:p14="http://schemas.microsoft.com/office/powerpoint/2010/main" val="3066372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09101-D05E-411E-A1E1-BA784B24BCB4}"/>
              </a:ext>
            </a:extLst>
          </p:cNvPr>
          <p:cNvSpPr>
            <a:spLocks noGrp="1"/>
          </p:cNvSpPr>
          <p:nvPr>
            <p:ph type="title"/>
          </p:nvPr>
        </p:nvSpPr>
        <p:spPr>
          <a:xfrm>
            <a:off x="913795" y="609600"/>
            <a:ext cx="10353761" cy="1326321"/>
          </a:xfrm>
        </p:spPr>
        <p:txBody>
          <a:bodyPr>
            <a:noAutofit/>
          </a:bodyPr>
          <a:lstStyle/>
          <a:p>
            <a:pPr algn="l"/>
            <a:r>
              <a:rPr lang="en-US" sz="2800" cap="none" dirty="0">
                <a:effectLst/>
              </a:rPr>
              <a:t>General Considerations For Control Room Layout</a:t>
            </a:r>
            <a:br>
              <a:rPr lang="en-US" sz="2800" cap="none" dirty="0">
                <a:effectLst/>
              </a:rPr>
            </a:br>
            <a:endParaRPr lang="en-US" sz="2800" cap="none" dirty="0"/>
          </a:p>
        </p:txBody>
      </p:sp>
      <p:sp>
        <p:nvSpPr>
          <p:cNvPr id="4" name="TextBox 3">
            <a:extLst>
              <a:ext uri="{FF2B5EF4-FFF2-40B4-BE49-F238E27FC236}">
                <a16:creationId xmlns:a16="http://schemas.microsoft.com/office/drawing/2014/main" id="{CD02916B-3547-4700-9AC7-EA721B8FA004}"/>
              </a:ext>
            </a:extLst>
          </p:cNvPr>
          <p:cNvSpPr txBox="1"/>
          <p:nvPr/>
        </p:nvSpPr>
        <p:spPr>
          <a:xfrm>
            <a:off x="892497" y="1602546"/>
            <a:ext cx="10623228" cy="4801314"/>
          </a:xfrm>
          <a:prstGeom prst="rect">
            <a:avLst/>
          </a:prstGeom>
          <a:noFill/>
        </p:spPr>
        <p:txBody>
          <a:bodyPr wrap="square" rtlCol="0">
            <a:spAutoFit/>
          </a:bodyPr>
          <a:lstStyle/>
          <a:p>
            <a:pPr marL="285750" indent="-285750">
              <a:buFont typeface="Wingdings" panose="05000000000000000000" pitchFamily="2" charset="2"/>
              <a:buChar char="Ø"/>
            </a:pPr>
            <a:r>
              <a:rPr lang="en-US" dirty="0"/>
              <a:t>Off-workstation shared visual displays</a:t>
            </a:r>
          </a:p>
          <a:p>
            <a:endParaRPr lang="en-US" dirty="0"/>
          </a:p>
          <a:p>
            <a:r>
              <a:rPr lang="en-US" dirty="0"/>
              <a:t>	The layout of the control room shall ensure that all off-workstation visual displays, necessary for 	the control room operators’ task, are visible from all relevant control workstations.</a:t>
            </a:r>
          </a:p>
          <a:p>
            <a:endParaRPr lang="en-US" dirty="0"/>
          </a:p>
          <a:p>
            <a:pPr marL="285750" indent="-285750">
              <a:buFont typeface="Wingdings" panose="05000000000000000000" pitchFamily="2" charset="2"/>
              <a:buChar char="Ø"/>
            </a:pPr>
            <a:r>
              <a:rPr lang="en-US" dirty="0"/>
              <a:t>Circulation of personnel and maintenance access</a:t>
            </a:r>
          </a:p>
          <a:p>
            <a:r>
              <a:rPr lang="en-US" dirty="0"/>
              <a:t> </a:t>
            </a:r>
          </a:p>
          <a:p>
            <a:r>
              <a:rPr lang="en-US" dirty="0"/>
              <a:t>	Where it is anticipated that the supervisory positions will give rise to additional circulation 	from outside the control room, it is recommended that these positions be located close to main 	entrances</a:t>
            </a:r>
          </a:p>
          <a:p>
            <a:r>
              <a:rPr lang="en-US" dirty="0"/>
              <a:t> </a:t>
            </a:r>
          </a:p>
          <a:p>
            <a:r>
              <a:rPr lang="en-US" dirty="0"/>
              <a:t>	All aspects of control room layout shall take account of the requirements for maintenance 	access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6733640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325</TotalTime>
  <Words>400</Words>
  <Application>Microsoft Office PowerPoint</Application>
  <PresentationFormat>Widescreen</PresentationFormat>
  <Paragraphs>140</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Bookman Old Style</vt:lpstr>
      <vt:lpstr>Rockwell</vt:lpstr>
      <vt:lpstr>Wingdings</vt:lpstr>
      <vt:lpstr>Damask</vt:lpstr>
      <vt:lpstr>ISO 11064</vt:lpstr>
      <vt:lpstr>ISO 11064-3</vt:lpstr>
      <vt:lpstr>Schematic Illustrations Of Control Room, Control Suite And Control Centre</vt:lpstr>
      <vt:lpstr>General Considerations For Control Room Layout </vt:lpstr>
      <vt:lpstr>General Considerations For Control Room Layout </vt:lpstr>
      <vt:lpstr>General Considerations For Control Room Layout </vt:lpstr>
      <vt:lpstr>General Considerations For Control Room Layout </vt:lpstr>
      <vt:lpstr>General Considerations For Control Room Layout </vt:lpstr>
      <vt:lpstr>General Considerations For Control Room Layout </vt:lpstr>
      <vt:lpstr>General Considerations For Control Room Layout </vt:lpstr>
      <vt:lpstr>Architectural/building recommendations</vt:lpstr>
      <vt:lpstr>Architectural/building recommendations</vt:lpstr>
      <vt:lpstr>Architectural/building recommendations</vt:lpstr>
      <vt:lpstr>Examples Of Control Room Layout</vt:lpstr>
      <vt:lpstr>Examples Of Control Room Layout</vt:lpstr>
      <vt:lpstr>Examples Of Control Room Layout</vt:lpstr>
      <vt:lpstr>Examples Of Control Room Layout</vt:lpstr>
      <vt:lpstr>Examples Of Control Room Layout</vt:lpstr>
      <vt:lpstr>Examples Of Control Room Layout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Abdelrhman Hussam</dc:creator>
  <cp:lastModifiedBy>Abdelrhman Hussam</cp:lastModifiedBy>
  <cp:revision>12</cp:revision>
  <dcterms:created xsi:type="dcterms:W3CDTF">2023-11-17T06:17:59Z</dcterms:created>
  <dcterms:modified xsi:type="dcterms:W3CDTF">2023-11-17T11:43:21Z</dcterms:modified>
</cp:coreProperties>
</file>