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0BEFE0-3595-6C4F-B843-2986E6D8F9DE}" v="2" dt="2023-11-16T08:17:16.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7"/>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9631-38C6-60AF-B693-AA15B112CD3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55C7579-8F3F-27C5-D9EF-3DE8811812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6604E99-972A-39B0-AD59-E0237B47BE43}"/>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1E10E7F5-4540-710D-D499-967E1B9E4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AA28A8-BBB9-4690-DB98-EC01C013ACDD}"/>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289374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A2D14-7F73-008C-9451-998923F25C6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C53F9A1-5887-CDCC-596D-BD711DFED49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24B322-CF9C-F6B5-4CE6-9340ED3D19C5}"/>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C388CA14-AFAE-E9A7-4E0A-3EB7CCA93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C86B8-B566-C67D-C9B6-DA5642CB604C}"/>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215327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71BCE1-CE57-BE48-9F90-2395F076191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A27B369-4CC8-7F8D-1421-67EE538F7DB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4856E9-5AC2-664A-BC65-939DE0C9F76B}"/>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753DD1E7-1A70-DBFB-B0C1-43C404FEF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4A0B8-1FC7-FC85-0388-4AA30371E170}"/>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198375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E0E8-AD84-7318-A8E1-138DA57845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E401CB8-E763-C42C-AFCF-907F5C8B97B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A3B967-57DA-5843-F07C-E0D25FAD877D}"/>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ECF4309B-F3F5-5B77-B04E-692E477E8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A15922-2005-BF69-4EE6-D68CC4AB1F2B}"/>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321660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EE43B-73BF-B6E9-DD15-7999AFBDF10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764AD4F-FD34-6672-65A1-9F12ABFC08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A5372C4-C5B7-A960-416F-46D50E0343E6}"/>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F87613CE-F20F-0C1F-1ABE-A02E9D2894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B2BC6-677C-4E1E-7783-7BBA84173B16}"/>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2892361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06859-1A76-7D88-2255-15C15F0876C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F87DE61-7EBC-6806-45FE-E3E83D1EAA3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6BAB329-8C3A-B613-0ACF-2443837CCA7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C826000-7E15-95CE-A141-AA3E11DA8BA8}"/>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6" name="Footer Placeholder 5">
            <a:extLst>
              <a:ext uri="{FF2B5EF4-FFF2-40B4-BE49-F238E27FC236}">
                <a16:creationId xmlns:a16="http://schemas.microsoft.com/office/drawing/2014/main" id="{059A746A-EDD4-D7FA-BC33-0E019A311B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84DA5-AC91-72C4-AE96-6B9EDC893E2E}"/>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141871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97B38-DDE2-FCCC-2F5D-EFE0D72E36B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6E47DBD-9AD3-016B-F5EE-8B300F1A64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2C6398C-7F24-4B79-51A5-53D7B415CCC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63B90E5-386F-2486-0F51-929F6FD41E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D2B1CA8-7F37-9AC3-25A8-E5FE613ADC5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F30A201-FD43-7A28-677D-9CDE42DBB964}"/>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8" name="Footer Placeholder 7">
            <a:extLst>
              <a:ext uri="{FF2B5EF4-FFF2-40B4-BE49-F238E27FC236}">
                <a16:creationId xmlns:a16="http://schemas.microsoft.com/office/drawing/2014/main" id="{07322ABA-E7E6-E58A-9095-439CDC8FF6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2845D2-26E7-6E74-0D4E-18B2E1DB10B3}"/>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195700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552F0-DCD3-ED68-9CDD-CBE6A105D74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B485EDC-7B8C-3199-48A1-4B543E89A7CF}"/>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4" name="Footer Placeholder 3">
            <a:extLst>
              <a:ext uri="{FF2B5EF4-FFF2-40B4-BE49-F238E27FC236}">
                <a16:creationId xmlns:a16="http://schemas.microsoft.com/office/drawing/2014/main" id="{619A825F-6DA4-FD64-3432-841F0017BB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D7173-C9D9-0234-4D97-DD93C5755B6B}"/>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469616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CE59E6-5994-8C08-626E-FBC0690F4CED}"/>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3" name="Footer Placeholder 2">
            <a:extLst>
              <a:ext uri="{FF2B5EF4-FFF2-40B4-BE49-F238E27FC236}">
                <a16:creationId xmlns:a16="http://schemas.microsoft.com/office/drawing/2014/main" id="{DBA938C9-D9C8-5A71-6948-0335105F89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48F137-BA1C-82AE-405D-2DD5FF736CB0}"/>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127227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3DA89-3E7F-207D-5B04-0EA65C81E9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AA23CC7-3096-2304-D04D-DFD289FD3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D50D34D-1D2A-1F90-5545-1E39A5B6BC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B2CF3CA-1A7F-B8D7-BBE2-B8818DF42127}"/>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6" name="Footer Placeholder 5">
            <a:extLst>
              <a:ext uri="{FF2B5EF4-FFF2-40B4-BE49-F238E27FC236}">
                <a16:creationId xmlns:a16="http://schemas.microsoft.com/office/drawing/2014/main" id="{AC646DC1-DEA9-33F3-3868-E1B5F67F5D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3E6B19-FADC-CB72-2B79-72909A91BA3C}"/>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10040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6FF5-A2D7-6A9D-9CF5-5E9D7284E7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1A6E7EF-D358-E390-AFB7-6FBF906BE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91F33C-DDE4-572D-0907-6689A9A46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F052612-789F-D7ED-19F5-E8DAF5214302}"/>
              </a:ext>
            </a:extLst>
          </p:cNvPr>
          <p:cNvSpPr>
            <a:spLocks noGrp="1"/>
          </p:cNvSpPr>
          <p:nvPr>
            <p:ph type="dt" sz="half" idx="10"/>
          </p:nvPr>
        </p:nvSpPr>
        <p:spPr/>
        <p:txBody>
          <a:bodyPr/>
          <a:lstStyle/>
          <a:p>
            <a:fld id="{EA1C15E5-D79C-CA42-84A9-21C9A69A2E3A}" type="datetimeFigureOut">
              <a:rPr lang="en-US" smtClean="0"/>
              <a:t>11/20/23</a:t>
            </a:fld>
            <a:endParaRPr lang="en-US"/>
          </a:p>
        </p:txBody>
      </p:sp>
      <p:sp>
        <p:nvSpPr>
          <p:cNvPr id="6" name="Footer Placeholder 5">
            <a:extLst>
              <a:ext uri="{FF2B5EF4-FFF2-40B4-BE49-F238E27FC236}">
                <a16:creationId xmlns:a16="http://schemas.microsoft.com/office/drawing/2014/main" id="{3B470315-B921-0223-5162-ACB75C97B8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4804B3-C90F-D9F5-4B17-989951B029D9}"/>
              </a:ext>
            </a:extLst>
          </p:cNvPr>
          <p:cNvSpPr>
            <a:spLocks noGrp="1"/>
          </p:cNvSpPr>
          <p:nvPr>
            <p:ph type="sldNum" sz="quarter" idx="12"/>
          </p:nvPr>
        </p:nvSpPr>
        <p:spPr/>
        <p:txBody>
          <a:bodyPr/>
          <a:lstStyle/>
          <a:p>
            <a:fld id="{0FFCFFEA-1C45-634A-ADF6-2A57D22647E6}" type="slidenum">
              <a:rPr lang="en-US" smtClean="0"/>
              <a:t>‹#›</a:t>
            </a:fld>
            <a:endParaRPr lang="en-US"/>
          </a:p>
        </p:txBody>
      </p:sp>
    </p:spTree>
    <p:extLst>
      <p:ext uri="{BB962C8B-B14F-4D97-AF65-F5344CB8AC3E}">
        <p14:creationId xmlns:p14="http://schemas.microsoft.com/office/powerpoint/2010/main" val="3634783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EBCE85-E21C-73FC-23C2-0E4F36BB5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68E05C7-72FA-8BA9-1E4A-0A90E0A8A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6CFA767-E123-7E5C-4D92-955A6653C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C15E5-D79C-CA42-84A9-21C9A69A2E3A}" type="datetimeFigureOut">
              <a:rPr lang="en-US" smtClean="0"/>
              <a:t>11/20/23</a:t>
            </a:fld>
            <a:endParaRPr lang="en-US"/>
          </a:p>
        </p:txBody>
      </p:sp>
      <p:sp>
        <p:nvSpPr>
          <p:cNvPr id="5" name="Footer Placeholder 4">
            <a:extLst>
              <a:ext uri="{FF2B5EF4-FFF2-40B4-BE49-F238E27FC236}">
                <a16:creationId xmlns:a16="http://schemas.microsoft.com/office/drawing/2014/main" id="{8697255A-5073-5710-4BFE-BB6211FC36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F7D88E-462D-B95E-F8FC-E1A444C154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CFFEA-1C45-634A-ADF6-2A57D22647E6}" type="slidenum">
              <a:rPr lang="en-US" smtClean="0"/>
              <a:t>‹#›</a:t>
            </a:fld>
            <a:endParaRPr lang="en-US"/>
          </a:p>
        </p:txBody>
      </p:sp>
    </p:spTree>
    <p:extLst>
      <p:ext uri="{BB962C8B-B14F-4D97-AF65-F5344CB8AC3E}">
        <p14:creationId xmlns:p14="http://schemas.microsoft.com/office/powerpoint/2010/main" val="4236655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C9431-241A-70D6-5049-E0C9966B6147}"/>
              </a:ext>
            </a:extLst>
          </p:cNvPr>
          <p:cNvSpPr>
            <a:spLocks noGrp="1"/>
          </p:cNvSpPr>
          <p:nvPr>
            <p:ph type="ctrTitle"/>
          </p:nvPr>
        </p:nvSpPr>
        <p:spPr/>
        <p:txBody>
          <a:bodyPr/>
          <a:lstStyle/>
          <a:p>
            <a:r>
              <a:rPr lang="en-IN" b="0" i="0" u="none" strike="noStrike" dirty="0">
                <a:solidFill>
                  <a:srgbClr val="777777"/>
                </a:solidFill>
                <a:effectLst/>
                <a:latin typeface="Roboto" panose="02000000000000000000" pitchFamily="2" charset="0"/>
              </a:rPr>
              <a:t>Detector Control Systems (DCS)</a:t>
            </a:r>
            <a:endParaRPr lang="en-US" dirty="0"/>
          </a:p>
        </p:txBody>
      </p:sp>
      <p:sp>
        <p:nvSpPr>
          <p:cNvPr id="3" name="Subtitle 2">
            <a:extLst>
              <a:ext uri="{FF2B5EF4-FFF2-40B4-BE49-F238E27FC236}">
                <a16:creationId xmlns:a16="http://schemas.microsoft.com/office/drawing/2014/main" id="{58F6ECCA-7670-EC45-BD4E-7F0B330CC0C9}"/>
              </a:ext>
            </a:extLst>
          </p:cNvPr>
          <p:cNvSpPr>
            <a:spLocks noGrp="1"/>
          </p:cNvSpPr>
          <p:nvPr>
            <p:ph type="subTitle" idx="1"/>
          </p:nvPr>
        </p:nvSpPr>
        <p:spPr/>
        <p:txBody>
          <a:bodyPr/>
          <a:lstStyle/>
          <a:p>
            <a:r>
              <a:rPr lang="en-IN" b="0" i="0" u="none" strike="noStrike" dirty="0">
                <a:solidFill>
                  <a:srgbClr val="777777"/>
                </a:solidFill>
                <a:effectLst/>
                <a:latin typeface="Roboto" panose="02000000000000000000" pitchFamily="2" charset="0"/>
              </a:rPr>
              <a:t>To represent actual low degree of automation on BM@N at JINR</a:t>
            </a:r>
            <a:endParaRPr lang="en-US" dirty="0"/>
          </a:p>
        </p:txBody>
      </p:sp>
    </p:spTree>
    <p:extLst>
      <p:ext uri="{BB962C8B-B14F-4D97-AF65-F5344CB8AC3E}">
        <p14:creationId xmlns:p14="http://schemas.microsoft.com/office/powerpoint/2010/main" val="2041607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299D-7C4D-C7FC-C778-846934E86A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1A4803-32DD-84EE-CEA1-ABF28364B4EA}"/>
              </a:ext>
            </a:extLst>
          </p:cNvPr>
          <p:cNvSpPr>
            <a:spLocks noGrp="1"/>
          </p:cNvSpPr>
          <p:nvPr>
            <p:ph idx="1"/>
          </p:nvPr>
        </p:nvSpPr>
        <p:spPr/>
        <p:txBody>
          <a:bodyPr/>
          <a:lstStyle/>
          <a:p>
            <a:endParaRPr lang="en-US"/>
          </a:p>
        </p:txBody>
      </p:sp>
      <p:pic>
        <p:nvPicPr>
          <p:cNvPr id="4" name="Picture 3" descr="A diagram of a computer server&#10;&#10;Description automatically generated">
            <a:extLst>
              <a:ext uri="{FF2B5EF4-FFF2-40B4-BE49-F238E27FC236}">
                <a16:creationId xmlns:a16="http://schemas.microsoft.com/office/drawing/2014/main" id="{73FB7DE1-5711-1497-2C44-9F583A16312B}"/>
              </a:ext>
            </a:extLst>
          </p:cNvPr>
          <p:cNvPicPr>
            <a:picLocks noChangeAspect="1"/>
          </p:cNvPicPr>
          <p:nvPr/>
        </p:nvPicPr>
        <p:blipFill>
          <a:blip r:embed="rId2"/>
          <a:stretch>
            <a:fillRect/>
          </a:stretch>
        </p:blipFill>
        <p:spPr>
          <a:xfrm>
            <a:off x="1550194" y="7408"/>
            <a:ext cx="9091612" cy="6850592"/>
          </a:xfrm>
          <a:prstGeom prst="rect">
            <a:avLst/>
          </a:prstGeom>
        </p:spPr>
      </p:pic>
    </p:spTree>
    <p:extLst>
      <p:ext uri="{BB962C8B-B14F-4D97-AF65-F5344CB8AC3E}">
        <p14:creationId xmlns:p14="http://schemas.microsoft.com/office/powerpoint/2010/main" val="2558566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2073D-5D01-A290-87A4-51922045D950}"/>
              </a:ext>
            </a:extLst>
          </p:cNvPr>
          <p:cNvSpPr>
            <a:spLocks noGrp="1"/>
          </p:cNvSpPr>
          <p:nvPr>
            <p:ph type="title"/>
          </p:nvPr>
        </p:nvSpPr>
        <p:spPr/>
        <p:txBody>
          <a:bodyPr/>
          <a:lstStyle/>
          <a:p>
            <a:r>
              <a:rPr lang="en-US" dirty="0"/>
              <a:t>Hardware Components Quantitative List</a:t>
            </a:r>
          </a:p>
        </p:txBody>
      </p:sp>
      <p:graphicFrame>
        <p:nvGraphicFramePr>
          <p:cNvPr id="4" name="Content Placeholder 3">
            <a:extLst>
              <a:ext uri="{FF2B5EF4-FFF2-40B4-BE49-F238E27FC236}">
                <a16:creationId xmlns:a16="http://schemas.microsoft.com/office/drawing/2014/main" id="{5548DE67-76BD-DDB1-25C8-070041EC4B97}"/>
              </a:ext>
            </a:extLst>
          </p:cNvPr>
          <p:cNvGraphicFramePr>
            <a:graphicFrameLocks noGrp="1"/>
          </p:cNvGraphicFramePr>
          <p:nvPr>
            <p:ph idx="1"/>
            <p:extLst>
              <p:ext uri="{D42A27DB-BD31-4B8C-83A1-F6EECF244321}">
                <p14:modId xmlns:p14="http://schemas.microsoft.com/office/powerpoint/2010/main" val="3628375547"/>
              </p:ext>
            </p:extLst>
          </p:nvPr>
        </p:nvGraphicFramePr>
        <p:xfrm>
          <a:off x="838199" y="1690688"/>
          <a:ext cx="10641228" cy="4803686"/>
        </p:xfrm>
        <a:graphic>
          <a:graphicData uri="http://schemas.openxmlformats.org/drawingml/2006/table">
            <a:tbl>
              <a:tblPr/>
              <a:tblGrid>
                <a:gridCol w="5320614">
                  <a:extLst>
                    <a:ext uri="{9D8B030D-6E8A-4147-A177-3AD203B41FA5}">
                      <a16:colId xmlns:a16="http://schemas.microsoft.com/office/drawing/2014/main" val="2812259207"/>
                    </a:ext>
                  </a:extLst>
                </a:gridCol>
                <a:gridCol w="5320614">
                  <a:extLst>
                    <a:ext uri="{9D8B030D-6E8A-4147-A177-3AD203B41FA5}">
                      <a16:colId xmlns:a16="http://schemas.microsoft.com/office/drawing/2014/main" val="2946927822"/>
                    </a:ext>
                  </a:extLst>
                </a:gridCol>
              </a:tblGrid>
              <a:tr h="1419514">
                <a:tc>
                  <a:txBody>
                    <a:bodyPr/>
                    <a:lstStyle/>
                    <a:p>
                      <a:r>
                        <a:rPr lang="en-IN" sz="2400">
                          <a:effectLst/>
                          <a:latin typeface="TimesNewRomanPSMT"/>
                        </a:rPr>
                        <a:t>Number of Detectors Involved in the BM@N Experiment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IN" sz="2400">
                          <a:effectLst/>
                          <a:latin typeface="TimesNewRomanPSMT"/>
                        </a:rPr>
                        <a:t>10</a:t>
                      </a:r>
                      <a:br>
                        <a:rPr lang="en-IN" sz="2400">
                          <a:effectLst/>
                          <a:latin typeface="TimesNewRomanPSMT"/>
                        </a:rPr>
                      </a:br>
                      <a:r>
                        <a:rPr lang="en-IN" sz="2400">
                          <a:effectLst/>
                          <a:latin typeface="TimesNewRomanPSMT"/>
                        </a:rPr>
                        <a:t>(Some detectors have their own localized control systems and operate independently with minor feedback from the DCS.)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633672"/>
                  </a:ext>
                </a:extLst>
              </a:tr>
              <a:tr h="618763">
                <a:tc>
                  <a:txBody>
                    <a:bodyPr/>
                    <a:lstStyle/>
                    <a:p>
                      <a:r>
                        <a:rPr lang="en-IN" sz="2400">
                          <a:effectLst/>
                          <a:latin typeface="TimesNewRomanPSMT"/>
                        </a:rPr>
                        <a:t>Number of Crates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IN" sz="2400">
                          <a:effectLst/>
                          <a:latin typeface="TimesNewRomanPSMT"/>
                        </a:rPr>
                        <a:t>8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0897198"/>
                  </a:ext>
                </a:extLst>
              </a:tr>
              <a:tr h="618763">
                <a:tc>
                  <a:txBody>
                    <a:bodyPr/>
                    <a:lstStyle/>
                    <a:p>
                      <a:r>
                        <a:rPr lang="en-IN" sz="2400">
                          <a:effectLst/>
                          <a:latin typeface="TimesNewRomanPSMT"/>
                        </a:rPr>
                        <a:t>Number of Embedded Computers or Network Devices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IN" sz="2400">
                          <a:effectLst/>
                          <a:latin typeface="TimesNewRomanPSMT"/>
                        </a:rPr>
                        <a:t>54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0782872"/>
                  </a:ext>
                </a:extLst>
              </a:tr>
              <a:tr h="618763">
                <a:tc>
                  <a:txBody>
                    <a:bodyPr/>
                    <a:lstStyle/>
                    <a:p>
                      <a:r>
                        <a:rPr lang="en-IN" sz="2400">
                          <a:effectLst/>
                          <a:latin typeface="TimesNewRomanPSMT"/>
                        </a:rPr>
                        <a:t>Number of Control Computers or Servers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IN" sz="2400" dirty="0">
                          <a:effectLst/>
                          <a:latin typeface="TimesNewRomanPSMT"/>
                        </a:rPr>
                        <a:t>2 (1 main server and 1 reserve server) </a:t>
                      </a:r>
                      <a:endParaRPr lang="en-IN" sz="2400" dirty="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7701952"/>
                  </a:ext>
                </a:extLst>
              </a:tr>
              <a:tr h="618763">
                <a:tc>
                  <a:txBody>
                    <a:bodyPr/>
                    <a:lstStyle/>
                    <a:p>
                      <a:r>
                        <a:rPr lang="en-IN" sz="2400">
                          <a:effectLst/>
                          <a:latin typeface="TimesNewRomanPSMT"/>
                        </a:rPr>
                        <a:t>Number of SCADA Systems </a:t>
                      </a:r>
                      <a:endParaRPr lang="en-IN" sz="240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IN" sz="2400" dirty="0" err="1">
                          <a:effectLst/>
                          <a:latin typeface="TimesNewRomanPSMT"/>
                        </a:rPr>
                        <a:t>TangoControl</a:t>
                      </a:r>
                      <a:r>
                        <a:rPr lang="en-IN" sz="2400" dirty="0">
                          <a:effectLst/>
                          <a:latin typeface="TimesNewRomanPSMT"/>
                        </a:rPr>
                        <a:t> (sole SCADA system employed) </a:t>
                      </a:r>
                      <a:endParaRPr lang="en-IN" sz="2400" dirty="0">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979395"/>
                  </a:ext>
                </a:extLst>
              </a:tr>
            </a:tbl>
          </a:graphicData>
        </a:graphic>
      </p:graphicFrame>
    </p:spTree>
    <p:extLst>
      <p:ext uri="{BB962C8B-B14F-4D97-AF65-F5344CB8AC3E}">
        <p14:creationId xmlns:p14="http://schemas.microsoft.com/office/powerpoint/2010/main" val="2840113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6FCD-B7E1-B3B2-6749-3657A1F34B10}"/>
              </a:ext>
            </a:extLst>
          </p:cNvPr>
          <p:cNvSpPr>
            <a:spLocks noGrp="1"/>
          </p:cNvSpPr>
          <p:nvPr>
            <p:ph type="title"/>
          </p:nvPr>
        </p:nvSpPr>
        <p:spPr/>
        <p:txBody>
          <a:bodyPr>
            <a:normAutofit fontScale="90000"/>
          </a:bodyPr>
          <a:lstStyle/>
          <a:p>
            <a:r>
              <a:rPr lang="en-IN" sz="4400" dirty="0">
                <a:effectLst/>
                <a:latin typeface="TimesNewRomanPSMT"/>
              </a:rPr>
              <a:t>Number of External Services Monitored by the DCS </a:t>
            </a:r>
            <a:br>
              <a:rPr lang="en-IN" dirty="0">
                <a:effectLst/>
              </a:rPr>
            </a:br>
            <a:endParaRPr lang="en-US" dirty="0"/>
          </a:p>
        </p:txBody>
      </p:sp>
      <p:sp>
        <p:nvSpPr>
          <p:cNvPr id="3" name="Content Placeholder 2">
            <a:extLst>
              <a:ext uri="{FF2B5EF4-FFF2-40B4-BE49-F238E27FC236}">
                <a16:creationId xmlns:a16="http://schemas.microsoft.com/office/drawing/2014/main" id="{60B8E7A3-1B32-E3FE-9FD9-45D7B747EE03}"/>
              </a:ext>
            </a:extLst>
          </p:cNvPr>
          <p:cNvSpPr>
            <a:spLocks noGrp="1"/>
          </p:cNvSpPr>
          <p:nvPr>
            <p:ph idx="1"/>
          </p:nvPr>
        </p:nvSpPr>
        <p:spPr/>
        <p:txBody>
          <a:bodyPr>
            <a:normAutofit/>
          </a:bodyPr>
          <a:lstStyle/>
          <a:p>
            <a:r>
              <a:rPr lang="en-IN" sz="2400" dirty="0">
                <a:effectLst/>
                <a:latin typeface="TimesNewRomanPSMT"/>
              </a:rPr>
              <a:t>The DCS effectively monitors several critical external services to ensure the smooth operation of the experimental environment. These services include: </a:t>
            </a:r>
            <a:endParaRPr lang="en-IN" sz="2400" dirty="0">
              <a:effectLst/>
            </a:endParaRPr>
          </a:p>
          <a:p>
            <a:pPr marL="0" indent="0">
              <a:lnSpc>
                <a:spcPct val="100000"/>
              </a:lnSpc>
              <a:buNone/>
            </a:pPr>
            <a:r>
              <a:rPr lang="en-IN" sz="2400" dirty="0">
                <a:effectLst/>
                <a:latin typeface="TimesNewRomanPSMT"/>
              </a:rPr>
              <a:t>- Electricity Supply</a:t>
            </a:r>
            <a:br>
              <a:rPr lang="en-IN" sz="2400" dirty="0">
                <a:effectLst/>
                <a:latin typeface="TimesNewRomanPSMT"/>
              </a:rPr>
            </a:br>
            <a:r>
              <a:rPr lang="en-IN" sz="2400" dirty="0">
                <a:effectLst/>
                <a:latin typeface="TimesNewRomanPSMT"/>
              </a:rPr>
              <a:t>- Backup Power Systems </a:t>
            </a:r>
            <a:endParaRPr lang="en-IN" sz="2400" dirty="0">
              <a:latin typeface="TimesNewRomanPSMT"/>
            </a:endParaRPr>
          </a:p>
          <a:p>
            <a:pPr marL="0" indent="0">
              <a:lnSpc>
                <a:spcPct val="100000"/>
              </a:lnSpc>
              <a:buNone/>
            </a:pPr>
            <a:r>
              <a:rPr lang="en-IN" sz="2400" dirty="0">
                <a:effectLst/>
                <a:latin typeface="TimesNewRomanPSMT"/>
              </a:rPr>
              <a:t>- Temperature Levels</a:t>
            </a:r>
            <a:br>
              <a:rPr lang="en-IN" sz="2400" dirty="0">
                <a:effectLst/>
                <a:latin typeface="TimesNewRomanPSMT"/>
              </a:rPr>
            </a:br>
            <a:r>
              <a:rPr lang="en-IN" sz="2400" dirty="0">
                <a:effectLst/>
                <a:latin typeface="TimesNewRomanPSMT"/>
              </a:rPr>
              <a:t>- Humidity Levels</a:t>
            </a:r>
            <a:br>
              <a:rPr lang="en-IN" sz="2400" dirty="0">
                <a:effectLst/>
                <a:latin typeface="TimesNewRomanPSMT"/>
              </a:rPr>
            </a:br>
            <a:r>
              <a:rPr lang="en-IN" sz="2400" dirty="0">
                <a:effectLst/>
                <a:latin typeface="TimesNewRomanPSMT"/>
              </a:rPr>
              <a:t>- Radiation Levels </a:t>
            </a:r>
            <a:endParaRPr lang="en-IN" sz="2400" dirty="0">
              <a:effectLst/>
            </a:endParaRPr>
          </a:p>
          <a:p>
            <a:r>
              <a:rPr lang="en-IN" sz="2400" dirty="0">
                <a:effectLst/>
                <a:latin typeface="TimesNewRomanPSMT"/>
              </a:rPr>
              <a:t>The DCS ensures the continuous monitoring of these vital parameters, contributing to the overall safety and stability of the experiment facility. </a:t>
            </a:r>
            <a:endParaRPr lang="en-IN" sz="2400" dirty="0">
              <a:effectLst/>
            </a:endParaRPr>
          </a:p>
          <a:p>
            <a:endParaRPr lang="en-US" sz="2400" dirty="0"/>
          </a:p>
        </p:txBody>
      </p:sp>
    </p:spTree>
    <p:extLst>
      <p:ext uri="{BB962C8B-B14F-4D97-AF65-F5344CB8AC3E}">
        <p14:creationId xmlns:p14="http://schemas.microsoft.com/office/powerpoint/2010/main" val="2601215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8481-2897-555D-FDD5-0FF6194EAF78}"/>
              </a:ext>
            </a:extLst>
          </p:cNvPr>
          <p:cNvSpPr>
            <a:spLocks noGrp="1"/>
          </p:cNvSpPr>
          <p:nvPr>
            <p:ph type="title"/>
          </p:nvPr>
        </p:nvSpPr>
        <p:spPr/>
        <p:txBody>
          <a:bodyPr/>
          <a:lstStyle/>
          <a:p>
            <a:r>
              <a:rPr lang="en-US" dirty="0"/>
              <a:t>Manuscript Preparations</a:t>
            </a:r>
          </a:p>
        </p:txBody>
      </p:sp>
      <p:sp>
        <p:nvSpPr>
          <p:cNvPr id="3" name="Content Placeholder 2">
            <a:extLst>
              <a:ext uri="{FF2B5EF4-FFF2-40B4-BE49-F238E27FC236}">
                <a16:creationId xmlns:a16="http://schemas.microsoft.com/office/drawing/2014/main" id="{EA3A688E-D033-1949-3CED-0A8CF95A79D5}"/>
              </a:ext>
            </a:extLst>
          </p:cNvPr>
          <p:cNvSpPr>
            <a:spLocks noGrp="1"/>
          </p:cNvSpPr>
          <p:nvPr>
            <p:ph idx="1"/>
          </p:nvPr>
        </p:nvSpPr>
        <p:spPr/>
        <p:txBody>
          <a:bodyPr/>
          <a:lstStyle/>
          <a:p>
            <a:r>
              <a:rPr lang="en-US" dirty="0"/>
              <a:t>Refer Google sheets for updates and clarifications regarding BM@N</a:t>
            </a:r>
          </a:p>
          <a:p>
            <a:r>
              <a:rPr lang="en-US" dirty="0"/>
              <a:t>Information </a:t>
            </a:r>
            <a:r>
              <a:rPr lang="en-US" dirty="0" err="1"/>
              <a:t>updation</a:t>
            </a:r>
            <a:r>
              <a:rPr lang="en-US" dirty="0"/>
              <a:t> and corrections</a:t>
            </a:r>
          </a:p>
          <a:p>
            <a:pPr marL="0" indent="0">
              <a:buNone/>
            </a:pPr>
            <a:endParaRPr lang="en-US" dirty="0"/>
          </a:p>
        </p:txBody>
      </p:sp>
    </p:spTree>
    <p:extLst>
      <p:ext uri="{BB962C8B-B14F-4D97-AF65-F5344CB8AC3E}">
        <p14:creationId xmlns:p14="http://schemas.microsoft.com/office/powerpoint/2010/main" val="29257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75B7C-7DD0-406F-E143-3FCE33BE3CC8}"/>
              </a:ext>
            </a:extLst>
          </p:cNvPr>
          <p:cNvSpPr>
            <a:spLocks noGrp="1"/>
          </p:cNvSpPr>
          <p:nvPr>
            <p:ph type="title"/>
          </p:nvPr>
        </p:nvSpPr>
        <p:spPr/>
        <p:txBody>
          <a:bodyPr/>
          <a:lstStyle/>
          <a:p>
            <a:r>
              <a:rPr lang="en-US" dirty="0"/>
              <a:t>DCS Decomposition of BM@N</a:t>
            </a:r>
          </a:p>
        </p:txBody>
      </p:sp>
      <p:sp>
        <p:nvSpPr>
          <p:cNvPr id="3" name="Content Placeholder 2">
            <a:extLst>
              <a:ext uri="{FF2B5EF4-FFF2-40B4-BE49-F238E27FC236}">
                <a16:creationId xmlns:a16="http://schemas.microsoft.com/office/drawing/2014/main" id="{492D2B5A-6AA8-3A69-31E8-C8158FF17D3E}"/>
              </a:ext>
            </a:extLst>
          </p:cNvPr>
          <p:cNvSpPr>
            <a:spLocks noGrp="1"/>
          </p:cNvSpPr>
          <p:nvPr>
            <p:ph idx="1"/>
          </p:nvPr>
        </p:nvSpPr>
        <p:spPr>
          <a:xfrm>
            <a:off x="6598509" y="1978025"/>
            <a:ext cx="5486400" cy="4351338"/>
          </a:xfrm>
        </p:spPr>
        <p:txBody>
          <a:bodyPr>
            <a:normAutofit/>
          </a:bodyPr>
          <a:lstStyle/>
          <a:p>
            <a:pPr marL="0" indent="0">
              <a:buNone/>
            </a:pPr>
            <a:r>
              <a:rPr lang="en-US" dirty="0"/>
              <a:t>This is majorly taken into consideration at four different levels</a:t>
            </a:r>
          </a:p>
          <a:p>
            <a:endParaRPr lang="en-US" dirty="0"/>
          </a:p>
          <a:p>
            <a:r>
              <a:rPr lang="en-US" dirty="0"/>
              <a:t>Field Level </a:t>
            </a:r>
          </a:p>
          <a:p>
            <a:r>
              <a:rPr lang="en-US" dirty="0"/>
              <a:t>PLC</a:t>
            </a:r>
          </a:p>
          <a:p>
            <a:r>
              <a:rPr lang="en-US" dirty="0"/>
              <a:t>Server </a:t>
            </a:r>
          </a:p>
          <a:p>
            <a:r>
              <a:rPr lang="en-US" dirty="0"/>
              <a:t>Suspension Level</a:t>
            </a:r>
          </a:p>
          <a:p>
            <a:endParaRPr lang="en-US" dirty="0"/>
          </a:p>
          <a:p>
            <a:endParaRPr lang="en-US" dirty="0"/>
          </a:p>
        </p:txBody>
      </p:sp>
      <p:sp>
        <p:nvSpPr>
          <p:cNvPr id="4" name="Content Placeholder 2">
            <a:extLst>
              <a:ext uri="{FF2B5EF4-FFF2-40B4-BE49-F238E27FC236}">
                <a16:creationId xmlns:a16="http://schemas.microsoft.com/office/drawing/2014/main" id="{5A67ADD9-F320-626A-5337-32C2E0CB7558}"/>
              </a:ext>
            </a:extLst>
          </p:cNvPr>
          <p:cNvSpPr txBox="1">
            <a:spLocks/>
          </p:cNvSpPr>
          <p:nvPr/>
        </p:nvSpPr>
        <p:spPr>
          <a:xfrm>
            <a:off x="438666" y="1978025"/>
            <a:ext cx="54864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The DCS of BM@N primarily composes of 5 Parts </a:t>
            </a:r>
          </a:p>
          <a:p>
            <a:endParaRPr lang="en-US" dirty="0"/>
          </a:p>
          <a:p>
            <a:r>
              <a:rPr lang="en-US" dirty="0"/>
              <a:t>Hardware</a:t>
            </a:r>
          </a:p>
          <a:p>
            <a:r>
              <a:rPr lang="en-US" dirty="0"/>
              <a:t>Software</a:t>
            </a:r>
          </a:p>
          <a:p>
            <a:r>
              <a:rPr lang="en-US" dirty="0" err="1"/>
              <a:t>Logicware</a:t>
            </a:r>
            <a:endParaRPr lang="en-US" dirty="0"/>
          </a:p>
          <a:p>
            <a:r>
              <a:rPr lang="en-US" dirty="0" err="1"/>
              <a:t>Infoware</a:t>
            </a:r>
            <a:r>
              <a:rPr lang="en-US" dirty="0"/>
              <a:t> </a:t>
            </a:r>
          </a:p>
          <a:p>
            <a:r>
              <a:rPr lang="en-US" dirty="0" err="1"/>
              <a:t>Organizeware</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46306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91E8-31EE-DD0C-CA75-B019D56DD28C}"/>
              </a:ext>
            </a:extLst>
          </p:cNvPr>
          <p:cNvSpPr>
            <a:spLocks noGrp="1"/>
          </p:cNvSpPr>
          <p:nvPr>
            <p:ph type="title"/>
          </p:nvPr>
        </p:nvSpPr>
        <p:spPr/>
        <p:txBody>
          <a:bodyPr/>
          <a:lstStyle/>
          <a:p>
            <a:r>
              <a:rPr lang="en-US" dirty="0"/>
              <a:t>Hardware </a:t>
            </a:r>
          </a:p>
        </p:txBody>
      </p:sp>
      <p:sp>
        <p:nvSpPr>
          <p:cNvPr id="3" name="Content Placeholder 2">
            <a:extLst>
              <a:ext uri="{FF2B5EF4-FFF2-40B4-BE49-F238E27FC236}">
                <a16:creationId xmlns:a16="http://schemas.microsoft.com/office/drawing/2014/main" id="{CE27EEE6-B351-7EDA-8C03-D00331AE3158}"/>
              </a:ext>
            </a:extLst>
          </p:cNvPr>
          <p:cNvSpPr>
            <a:spLocks noGrp="1"/>
          </p:cNvSpPr>
          <p:nvPr>
            <p:ph idx="1"/>
          </p:nvPr>
        </p:nvSpPr>
        <p:spPr/>
        <p:txBody>
          <a:bodyPr>
            <a:normAutofit/>
          </a:bodyPr>
          <a:lstStyle/>
          <a:p>
            <a:r>
              <a:rPr lang="en-IN" sz="2400" dirty="0">
                <a:effectLst/>
                <a:latin typeface="TimesNewRomanPSMT"/>
              </a:rPr>
              <a:t>For collection Displaying and processing of Data along with control</a:t>
            </a:r>
          </a:p>
          <a:p>
            <a:r>
              <a:rPr lang="en-IN" sz="2400" dirty="0">
                <a:latin typeface="TimesNewRomanPSMT"/>
              </a:rPr>
              <a:t>Involves The Field level, PLC, Server and Supervision Level</a:t>
            </a:r>
            <a:endParaRPr lang="en-IN" sz="2400" dirty="0">
              <a:effectLst/>
              <a:latin typeface="TimesNewRomanPSMT"/>
            </a:endParaRPr>
          </a:p>
          <a:p>
            <a:r>
              <a:rPr lang="en-IN" sz="2400" dirty="0">
                <a:latin typeface="TimesNewRomanPSMT"/>
              </a:rPr>
              <a:t>C</a:t>
            </a:r>
            <a:r>
              <a:rPr lang="en-IN" sz="2400" dirty="0">
                <a:effectLst/>
                <a:latin typeface="TimesNewRomanPSMT"/>
              </a:rPr>
              <a:t>omprises physical devices and instruments necessary for the operation and monitoring of detectors and experimental systems. </a:t>
            </a:r>
          </a:p>
          <a:p>
            <a:r>
              <a:rPr lang="en-IN" sz="2400" dirty="0">
                <a:effectLst/>
                <a:latin typeface="TimesNewRomanPSMT"/>
              </a:rPr>
              <a:t>This includes sensors, actuators, data acquisition systems, communication interfaces, and other devices that interact with the experiment's physical components. </a:t>
            </a:r>
          </a:p>
          <a:p>
            <a:r>
              <a:rPr lang="en-IN" sz="2400" dirty="0">
                <a:effectLst/>
                <a:latin typeface="TimesNewRomanPSMT"/>
              </a:rPr>
              <a:t>Hardware elements collect data from detectors, trigger mechanisms, and other experiment-specific instruments, transmitting this information to the software layer for processing and analysis. </a:t>
            </a:r>
            <a:endParaRPr lang="en-IN" sz="2400" dirty="0">
              <a:effectLst/>
            </a:endParaRPr>
          </a:p>
          <a:p>
            <a:endParaRPr lang="en-US" sz="2400" dirty="0"/>
          </a:p>
        </p:txBody>
      </p:sp>
    </p:spTree>
    <p:extLst>
      <p:ext uri="{BB962C8B-B14F-4D97-AF65-F5344CB8AC3E}">
        <p14:creationId xmlns:p14="http://schemas.microsoft.com/office/powerpoint/2010/main" val="185432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832B-7010-B18E-6F56-D169AA008F7F}"/>
              </a:ext>
            </a:extLst>
          </p:cNvPr>
          <p:cNvSpPr>
            <a:spLocks noGrp="1"/>
          </p:cNvSpPr>
          <p:nvPr>
            <p:ph type="title"/>
          </p:nvPr>
        </p:nvSpPr>
        <p:spPr/>
        <p:txBody>
          <a:bodyPr/>
          <a:lstStyle/>
          <a:p>
            <a:r>
              <a:rPr lang="en-US" dirty="0"/>
              <a:t>Software</a:t>
            </a:r>
          </a:p>
        </p:txBody>
      </p:sp>
      <p:sp>
        <p:nvSpPr>
          <p:cNvPr id="3" name="Content Placeholder 2">
            <a:extLst>
              <a:ext uri="{FF2B5EF4-FFF2-40B4-BE49-F238E27FC236}">
                <a16:creationId xmlns:a16="http://schemas.microsoft.com/office/drawing/2014/main" id="{4D5A955A-80B1-2303-429A-15EE04BFC795}"/>
              </a:ext>
            </a:extLst>
          </p:cNvPr>
          <p:cNvSpPr>
            <a:spLocks noGrp="1"/>
          </p:cNvSpPr>
          <p:nvPr>
            <p:ph idx="1"/>
          </p:nvPr>
        </p:nvSpPr>
        <p:spPr/>
        <p:txBody>
          <a:bodyPr>
            <a:normAutofit/>
          </a:bodyPr>
          <a:lstStyle/>
          <a:p>
            <a:r>
              <a:rPr lang="en-IN" sz="2400" dirty="0">
                <a:effectLst/>
                <a:latin typeface="TimesNewRomanPSMT"/>
              </a:rPr>
              <a:t>Firmware operation system basic software protocols application software SCADA </a:t>
            </a:r>
          </a:p>
          <a:p>
            <a:r>
              <a:rPr lang="en-IN" sz="2400" dirty="0">
                <a:latin typeface="TimesNewRomanPSMT"/>
              </a:rPr>
              <a:t>Involves The Field level, PLC, Server and Supervision Level</a:t>
            </a:r>
            <a:endParaRPr lang="en-IN" sz="2400" dirty="0">
              <a:effectLst/>
              <a:latin typeface="TimesNewRomanPSMT"/>
            </a:endParaRPr>
          </a:p>
          <a:p>
            <a:r>
              <a:rPr lang="en-IN" sz="2400" dirty="0">
                <a:effectLst/>
                <a:latin typeface="TimesNewRomanPSMT"/>
              </a:rPr>
              <a:t>Encompasses a range of programs, algorithms, and scripts designed to control and manage the experiment's hardware components. </a:t>
            </a:r>
          </a:p>
          <a:p>
            <a:r>
              <a:rPr lang="en-IN" sz="2400" dirty="0">
                <a:effectLst/>
                <a:latin typeface="TimesNewRomanPSMT"/>
              </a:rPr>
              <a:t>This includes control algorithms that regulate detector parameters, trigger conditions, and data acquisition processes. </a:t>
            </a:r>
          </a:p>
          <a:p>
            <a:r>
              <a:rPr lang="en-IN" sz="2400" dirty="0">
                <a:effectLst/>
                <a:latin typeface="TimesNewRomanPSMT"/>
              </a:rPr>
              <a:t>Moreover, software interfaces provide user-friendly platforms, such as Human-Machine Interfaces (HMIs), through which experiment operators and researchers interact with the DCS. </a:t>
            </a:r>
          </a:p>
          <a:p>
            <a:r>
              <a:rPr lang="en-IN" sz="2400" dirty="0">
                <a:effectLst/>
                <a:latin typeface="TimesNewRomanPSMT"/>
              </a:rPr>
              <a:t>The software layer enables real-time control, data visualization, and automated responses to various experimental conditions. </a:t>
            </a:r>
            <a:endParaRPr lang="en-IN" sz="2400" dirty="0">
              <a:effectLst/>
            </a:endParaRPr>
          </a:p>
          <a:p>
            <a:endParaRPr lang="en-US" sz="2400" dirty="0"/>
          </a:p>
        </p:txBody>
      </p:sp>
    </p:spTree>
    <p:extLst>
      <p:ext uri="{BB962C8B-B14F-4D97-AF65-F5344CB8AC3E}">
        <p14:creationId xmlns:p14="http://schemas.microsoft.com/office/powerpoint/2010/main" val="106831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9BF3C-D0D2-5F8F-51B9-01D445E2C632}"/>
              </a:ext>
            </a:extLst>
          </p:cNvPr>
          <p:cNvSpPr>
            <a:spLocks noGrp="1"/>
          </p:cNvSpPr>
          <p:nvPr>
            <p:ph type="title"/>
          </p:nvPr>
        </p:nvSpPr>
        <p:spPr/>
        <p:txBody>
          <a:bodyPr/>
          <a:lstStyle/>
          <a:p>
            <a:r>
              <a:rPr lang="en-US" dirty="0" err="1"/>
              <a:t>Logicware</a:t>
            </a:r>
            <a:endParaRPr lang="en-US" dirty="0"/>
          </a:p>
        </p:txBody>
      </p:sp>
      <p:sp>
        <p:nvSpPr>
          <p:cNvPr id="3" name="Content Placeholder 2">
            <a:extLst>
              <a:ext uri="{FF2B5EF4-FFF2-40B4-BE49-F238E27FC236}">
                <a16:creationId xmlns:a16="http://schemas.microsoft.com/office/drawing/2014/main" id="{5166F412-A1BC-6BE2-D30C-017F68A1D676}"/>
              </a:ext>
            </a:extLst>
          </p:cNvPr>
          <p:cNvSpPr>
            <a:spLocks noGrp="1"/>
          </p:cNvSpPr>
          <p:nvPr>
            <p:ph idx="1"/>
          </p:nvPr>
        </p:nvSpPr>
        <p:spPr/>
        <p:txBody>
          <a:bodyPr>
            <a:normAutofit/>
          </a:bodyPr>
          <a:lstStyle/>
          <a:p>
            <a:r>
              <a:rPr lang="en-IN" sz="2400" dirty="0">
                <a:effectLst/>
                <a:latin typeface="TimesNewRomanPSMT"/>
              </a:rPr>
              <a:t>Logical Components for the automation of workflow</a:t>
            </a:r>
          </a:p>
          <a:p>
            <a:r>
              <a:rPr lang="en-IN" sz="2400" dirty="0">
                <a:latin typeface="TimesNewRomanPSMT"/>
              </a:rPr>
              <a:t>Involves PLC, Server and Supervision Level</a:t>
            </a:r>
            <a:endParaRPr lang="en-IN" sz="2400" dirty="0">
              <a:effectLst/>
              <a:latin typeface="TimesNewRomanPSMT"/>
            </a:endParaRPr>
          </a:p>
          <a:p>
            <a:r>
              <a:rPr lang="en-IN" sz="2400" dirty="0">
                <a:latin typeface="TimesNewRomanPSMT"/>
              </a:rPr>
              <a:t>Composes of l</a:t>
            </a:r>
            <a:r>
              <a:rPr lang="en-IN" sz="2400" dirty="0">
                <a:effectLst/>
                <a:latin typeface="TimesNewRomanPSMT"/>
              </a:rPr>
              <a:t>ogical rules, scripts, and decision-making processes that govern the behaviour of DCS. </a:t>
            </a:r>
          </a:p>
          <a:p>
            <a:r>
              <a:rPr lang="en-IN" sz="2400" dirty="0">
                <a:effectLst/>
                <a:latin typeface="TimesNewRomanPSMT"/>
              </a:rPr>
              <a:t>It involves defining conditions, thresholds, and actions that the system should take in response to specific events or measurements. </a:t>
            </a:r>
          </a:p>
          <a:p>
            <a:r>
              <a:rPr lang="en-IN" sz="2400" dirty="0" err="1">
                <a:effectLst/>
                <a:latin typeface="TimesNewRomanPSMT"/>
              </a:rPr>
              <a:t>Logicware</a:t>
            </a:r>
            <a:r>
              <a:rPr lang="en-IN" sz="2400" dirty="0">
                <a:effectLst/>
                <a:latin typeface="TimesNewRomanPSMT"/>
              </a:rPr>
              <a:t> ensures that the DCS reacts appropriately to anomalies, deviations, or critical events, thus maintaining the experiment's integrity and safety. </a:t>
            </a:r>
          </a:p>
          <a:p>
            <a:r>
              <a:rPr lang="en-IN" sz="2400" dirty="0">
                <a:effectLst/>
                <a:latin typeface="TimesNewRomanPSMT"/>
              </a:rPr>
              <a:t>For instance, </a:t>
            </a:r>
            <a:r>
              <a:rPr lang="en-IN" sz="2400" dirty="0" err="1">
                <a:effectLst/>
                <a:latin typeface="TimesNewRomanPSMT"/>
              </a:rPr>
              <a:t>logicware</a:t>
            </a:r>
            <a:r>
              <a:rPr lang="en-IN" sz="2400" dirty="0">
                <a:effectLst/>
                <a:latin typeface="TimesNewRomanPSMT"/>
              </a:rPr>
              <a:t> can dictate emergency shutdown procedures if certain conditions are met, preventing potential equipment damage. </a:t>
            </a:r>
            <a:endParaRPr lang="en-IN" sz="2400" dirty="0">
              <a:effectLst/>
            </a:endParaRPr>
          </a:p>
          <a:p>
            <a:endParaRPr lang="en-US" sz="2400" dirty="0"/>
          </a:p>
        </p:txBody>
      </p:sp>
    </p:spTree>
    <p:extLst>
      <p:ext uri="{BB962C8B-B14F-4D97-AF65-F5344CB8AC3E}">
        <p14:creationId xmlns:p14="http://schemas.microsoft.com/office/powerpoint/2010/main" val="2009708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8993B-0FCE-E879-77F6-4B59A32F535C}"/>
              </a:ext>
            </a:extLst>
          </p:cNvPr>
          <p:cNvSpPr>
            <a:spLocks noGrp="1"/>
          </p:cNvSpPr>
          <p:nvPr>
            <p:ph type="title"/>
          </p:nvPr>
        </p:nvSpPr>
        <p:spPr/>
        <p:txBody>
          <a:bodyPr/>
          <a:lstStyle/>
          <a:p>
            <a:r>
              <a:rPr lang="en-US" dirty="0" err="1"/>
              <a:t>Infoware</a:t>
            </a:r>
            <a:endParaRPr lang="en-US" dirty="0"/>
          </a:p>
        </p:txBody>
      </p:sp>
      <p:sp>
        <p:nvSpPr>
          <p:cNvPr id="3" name="Content Placeholder 2">
            <a:extLst>
              <a:ext uri="{FF2B5EF4-FFF2-40B4-BE49-F238E27FC236}">
                <a16:creationId xmlns:a16="http://schemas.microsoft.com/office/drawing/2014/main" id="{2C41DDBA-BA62-C43B-6FD7-8C7B7C82FC6C}"/>
              </a:ext>
            </a:extLst>
          </p:cNvPr>
          <p:cNvSpPr>
            <a:spLocks noGrp="1"/>
          </p:cNvSpPr>
          <p:nvPr>
            <p:ph idx="1"/>
          </p:nvPr>
        </p:nvSpPr>
        <p:spPr/>
        <p:txBody>
          <a:bodyPr>
            <a:normAutofit/>
          </a:bodyPr>
          <a:lstStyle/>
          <a:p>
            <a:r>
              <a:rPr lang="en-IN" sz="2400" dirty="0">
                <a:effectLst/>
                <a:latin typeface="TimesNewRomanPSMT"/>
              </a:rPr>
              <a:t>Structured design, Operational configuration information in the final GUI</a:t>
            </a:r>
          </a:p>
          <a:p>
            <a:r>
              <a:rPr lang="en-IN" sz="2400" dirty="0">
                <a:latin typeface="TimesNewRomanPSMT"/>
              </a:rPr>
              <a:t>Involves Server and Supervision Level</a:t>
            </a:r>
            <a:endParaRPr lang="en-IN" sz="2400" dirty="0">
              <a:effectLst/>
              <a:latin typeface="TimesNewRomanPSMT"/>
            </a:endParaRPr>
          </a:p>
          <a:p>
            <a:r>
              <a:rPr lang="en-IN" sz="2400" dirty="0">
                <a:effectLst/>
                <a:latin typeface="TimesNewRomanPSMT"/>
              </a:rPr>
              <a:t>Includes managing and processing the vast amount of data generated by detectors and experiment components. </a:t>
            </a:r>
          </a:p>
          <a:p>
            <a:r>
              <a:rPr lang="en-IN" sz="2400" dirty="0">
                <a:effectLst/>
                <a:latin typeface="TimesNewRomanPSMT"/>
              </a:rPr>
              <a:t>It includes data processing algorithms, storage solutions, and data analysis tools. </a:t>
            </a:r>
          </a:p>
          <a:p>
            <a:r>
              <a:rPr lang="en-IN" sz="2400" dirty="0" err="1">
                <a:effectLst/>
                <a:latin typeface="TimesNewRomanPSMT"/>
              </a:rPr>
              <a:t>Infoware</a:t>
            </a:r>
            <a:r>
              <a:rPr lang="en-IN" sz="2400" dirty="0">
                <a:effectLst/>
                <a:latin typeface="TimesNewRomanPSMT"/>
              </a:rPr>
              <a:t> ensures that collected data is organized, archived, and made accessible for further analysis, interpretation, and collaboration among researchers. </a:t>
            </a:r>
          </a:p>
          <a:p>
            <a:r>
              <a:rPr lang="en-IN" sz="2400" dirty="0">
                <a:effectLst/>
                <a:latin typeface="TimesNewRomanPSMT"/>
              </a:rPr>
              <a:t>Additionally, </a:t>
            </a:r>
            <a:r>
              <a:rPr lang="en-IN" sz="2400" dirty="0" err="1">
                <a:effectLst/>
                <a:latin typeface="TimesNewRomanPSMT"/>
              </a:rPr>
              <a:t>infoware</a:t>
            </a:r>
            <a:r>
              <a:rPr lang="en-IN" sz="2400" dirty="0">
                <a:effectLst/>
                <a:latin typeface="TimesNewRomanPSMT"/>
              </a:rPr>
              <a:t> may involve data visualization tools to help researchers comprehend complex datasets. </a:t>
            </a:r>
            <a:endParaRPr lang="en-IN" sz="2400" dirty="0">
              <a:effectLst/>
            </a:endParaRPr>
          </a:p>
          <a:p>
            <a:endParaRPr lang="en-US" sz="2400" dirty="0"/>
          </a:p>
        </p:txBody>
      </p:sp>
    </p:spTree>
    <p:extLst>
      <p:ext uri="{BB962C8B-B14F-4D97-AF65-F5344CB8AC3E}">
        <p14:creationId xmlns:p14="http://schemas.microsoft.com/office/powerpoint/2010/main" val="368093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53271-D18A-DA67-9C91-E991F76332D4}"/>
              </a:ext>
            </a:extLst>
          </p:cNvPr>
          <p:cNvSpPr>
            <a:spLocks noGrp="1"/>
          </p:cNvSpPr>
          <p:nvPr>
            <p:ph type="title"/>
          </p:nvPr>
        </p:nvSpPr>
        <p:spPr/>
        <p:txBody>
          <a:bodyPr/>
          <a:lstStyle/>
          <a:p>
            <a:r>
              <a:rPr lang="en-US" dirty="0" err="1"/>
              <a:t>Organizeware</a:t>
            </a:r>
            <a:endParaRPr lang="en-US" dirty="0"/>
          </a:p>
        </p:txBody>
      </p:sp>
      <p:sp>
        <p:nvSpPr>
          <p:cNvPr id="3" name="Content Placeholder 2">
            <a:extLst>
              <a:ext uri="{FF2B5EF4-FFF2-40B4-BE49-F238E27FC236}">
                <a16:creationId xmlns:a16="http://schemas.microsoft.com/office/drawing/2014/main" id="{52C6A66D-60DA-9FDA-7178-A2B3A3D6E6D5}"/>
              </a:ext>
            </a:extLst>
          </p:cNvPr>
          <p:cNvSpPr>
            <a:spLocks noGrp="1"/>
          </p:cNvSpPr>
          <p:nvPr>
            <p:ph idx="1"/>
          </p:nvPr>
        </p:nvSpPr>
        <p:spPr>
          <a:xfrm>
            <a:off x="838200" y="1297459"/>
            <a:ext cx="10515600" cy="4879504"/>
          </a:xfrm>
        </p:spPr>
        <p:txBody>
          <a:bodyPr>
            <a:noAutofit/>
          </a:bodyPr>
          <a:lstStyle/>
          <a:p>
            <a:r>
              <a:rPr lang="en-IN" sz="2400" dirty="0">
                <a:effectLst/>
                <a:latin typeface="TimesNewRomanPSMT"/>
              </a:rPr>
              <a:t>Technological information, user’s manua</a:t>
            </a:r>
            <a:r>
              <a:rPr lang="en-IN" sz="2400" dirty="0">
                <a:latin typeface="TimesNewRomanPSMT"/>
              </a:rPr>
              <a:t>l, basically the operating personnel</a:t>
            </a:r>
          </a:p>
          <a:p>
            <a:r>
              <a:rPr lang="en-IN" sz="2400" dirty="0">
                <a:effectLst/>
                <a:latin typeface="TimesNewRomanPSMT"/>
              </a:rPr>
              <a:t>Involves only the super</a:t>
            </a:r>
            <a:r>
              <a:rPr lang="en-IN" sz="2400" dirty="0">
                <a:latin typeface="TimesNewRomanPSMT"/>
              </a:rPr>
              <a:t>vision level of the DCS</a:t>
            </a:r>
            <a:endParaRPr lang="en-IN" sz="2400" dirty="0">
              <a:effectLst/>
              <a:latin typeface="TimesNewRomanPSMT"/>
            </a:endParaRPr>
          </a:p>
          <a:p>
            <a:r>
              <a:rPr lang="en-IN" sz="2400" dirty="0">
                <a:latin typeface="TimesNewRomanPSMT"/>
              </a:rPr>
              <a:t>It e</a:t>
            </a:r>
            <a:r>
              <a:rPr lang="en-IN" sz="2400" dirty="0">
                <a:effectLst/>
                <a:latin typeface="TimesNewRomanPSMT"/>
              </a:rPr>
              <a:t>stablishes roles, responsibilities, and communication channels among individuals involved in operating, maintaining, and utilizing the system. </a:t>
            </a:r>
          </a:p>
          <a:p>
            <a:r>
              <a:rPr lang="en-IN" sz="2400" dirty="0">
                <a:effectLst/>
                <a:latin typeface="TimesNewRomanPSMT"/>
              </a:rPr>
              <a:t>This structure encompasses researchers, engineers, operators, and other stakeholders who collaborate to ensure the efficient operation of the DCS. </a:t>
            </a:r>
          </a:p>
          <a:p>
            <a:r>
              <a:rPr lang="en-IN" sz="2400" dirty="0">
                <a:effectLst/>
                <a:latin typeface="TimesNewRomanPSMT"/>
              </a:rPr>
              <a:t>Clear lines of communication and well-defined responsibilities are essential to effectively manage the DCS throughout the experiment's lifecycle. </a:t>
            </a:r>
            <a:endParaRPr lang="en-IN" sz="2400" dirty="0">
              <a:effectLst/>
            </a:endParaRPr>
          </a:p>
          <a:p>
            <a:r>
              <a:rPr lang="en-IN" sz="2400" dirty="0">
                <a:effectLst/>
                <a:latin typeface="TimesNewRomanPSMT"/>
              </a:rPr>
              <a:t>In essence, the constitution of the DCS in high-energy physics experiments is a holistic framework that synergistically combines hardware, software, </a:t>
            </a:r>
            <a:r>
              <a:rPr lang="en-IN" sz="2400" dirty="0" err="1">
                <a:effectLst/>
                <a:latin typeface="TimesNewRomanPSMT"/>
              </a:rPr>
              <a:t>logicware</a:t>
            </a:r>
            <a:r>
              <a:rPr lang="en-IN" sz="2400" dirty="0">
                <a:effectLst/>
                <a:latin typeface="TimesNewRomanPSMT"/>
              </a:rPr>
              <a:t>, </a:t>
            </a:r>
            <a:r>
              <a:rPr lang="en-IN" sz="2400" dirty="0" err="1">
                <a:effectLst/>
                <a:latin typeface="TimesNewRomanPSMT"/>
              </a:rPr>
              <a:t>infoware</a:t>
            </a:r>
            <a:r>
              <a:rPr lang="en-IN" sz="2400" dirty="0">
                <a:effectLst/>
                <a:latin typeface="TimesNewRomanPSMT"/>
              </a:rPr>
              <a:t>, and a well-structured organization. </a:t>
            </a:r>
          </a:p>
          <a:p>
            <a:r>
              <a:rPr lang="en-IN" sz="2400" dirty="0">
                <a:effectLst/>
                <a:latin typeface="TimesNewRomanPSMT"/>
              </a:rPr>
              <a:t>This comprehensive approach ensures that experiments are conducted with precision, reliability, and safety, allowing researchers to extract valuable insights from the intricate world of particle interactions. </a:t>
            </a:r>
            <a:endParaRPr lang="en-IN" sz="2400" dirty="0">
              <a:effectLst/>
            </a:endParaRPr>
          </a:p>
          <a:p>
            <a:endParaRPr lang="en-US" sz="2400" dirty="0"/>
          </a:p>
        </p:txBody>
      </p:sp>
    </p:spTree>
    <p:extLst>
      <p:ext uri="{BB962C8B-B14F-4D97-AF65-F5344CB8AC3E}">
        <p14:creationId xmlns:p14="http://schemas.microsoft.com/office/powerpoint/2010/main" val="3213275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1A71-FF98-BF61-AA2D-FD7C8DCD99E0}"/>
              </a:ext>
            </a:extLst>
          </p:cNvPr>
          <p:cNvSpPr>
            <a:spLocks noGrp="1"/>
          </p:cNvSpPr>
          <p:nvPr>
            <p:ph type="title"/>
          </p:nvPr>
        </p:nvSpPr>
        <p:spPr/>
        <p:txBody>
          <a:bodyPr/>
          <a:lstStyle/>
          <a:p>
            <a:r>
              <a:rPr lang="en-US" dirty="0"/>
              <a:t>Hardware components of the DCS system of BM@N</a:t>
            </a:r>
          </a:p>
        </p:txBody>
      </p:sp>
      <p:sp>
        <p:nvSpPr>
          <p:cNvPr id="3" name="Content Placeholder 2">
            <a:extLst>
              <a:ext uri="{FF2B5EF4-FFF2-40B4-BE49-F238E27FC236}">
                <a16:creationId xmlns:a16="http://schemas.microsoft.com/office/drawing/2014/main" id="{43EF82BA-8E5E-9C53-7ED2-F15BAE6AD367}"/>
              </a:ext>
            </a:extLst>
          </p:cNvPr>
          <p:cNvSpPr>
            <a:spLocks noGrp="1"/>
          </p:cNvSpPr>
          <p:nvPr>
            <p:ph idx="1"/>
          </p:nvPr>
        </p:nvSpPr>
        <p:spPr/>
        <p:txBody>
          <a:bodyPr/>
          <a:lstStyle/>
          <a:p>
            <a:r>
              <a:rPr lang="en-US" dirty="0"/>
              <a:t>DCS DAQ and Trigger system</a:t>
            </a:r>
          </a:p>
          <a:p>
            <a:r>
              <a:rPr lang="en-US" dirty="0"/>
              <a:t>The DCS of the BM@N setup operates independently without any direct involvement in the other steps of the process.</a:t>
            </a:r>
          </a:p>
          <a:p>
            <a:r>
              <a:rPr lang="en-US" dirty="0"/>
              <a:t>The DAQ and trigger system are present as distinct and independent bodies managing their own designated responsibilities.</a:t>
            </a:r>
          </a:p>
          <a:p>
            <a:r>
              <a:rPr lang="en-US" dirty="0"/>
              <a:t>Even though they operate independently from each other, their combined action is what leads to the cohesive operation of the BM@N experiment </a:t>
            </a:r>
          </a:p>
        </p:txBody>
      </p:sp>
    </p:spTree>
    <p:extLst>
      <p:ext uri="{BB962C8B-B14F-4D97-AF65-F5344CB8AC3E}">
        <p14:creationId xmlns:p14="http://schemas.microsoft.com/office/powerpoint/2010/main" val="177791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CE73C-8682-D990-44A0-C83FA2811ADE}"/>
              </a:ext>
            </a:extLst>
          </p:cNvPr>
          <p:cNvSpPr>
            <a:spLocks noGrp="1"/>
          </p:cNvSpPr>
          <p:nvPr>
            <p:ph type="title"/>
          </p:nvPr>
        </p:nvSpPr>
        <p:spPr/>
        <p:txBody>
          <a:bodyPr/>
          <a:lstStyle/>
          <a:p>
            <a:r>
              <a:rPr lang="en-US" dirty="0"/>
              <a:t>Hardware components of the BM@N DCS</a:t>
            </a:r>
          </a:p>
        </p:txBody>
      </p:sp>
      <p:sp>
        <p:nvSpPr>
          <p:cNvPr id="3" name="Content Placeholder 2">
            <a:extLst>
              <a:ext uri="{FF2B5EF4-FFF2-40B4-BE49-F238E27FC236}">
                <a16:creationId xmlns:a16="http://schemas.microsoft.com/office/drawing/2014/main" id="{A6876926-DF3A-A06F-926C-5A72E3DE1CC9}"/>
              </a:ext>
            </a:extLst>
          </p:cNvPr>
          <p:cNvSpPr>
            <a:spLocks noGrp="1"/>
          </p:cNvSpPr>
          <p:nvPr>
            <p:ph idx="1"/>
          </p:nvPr>
        </p:nvSpPr>
        <p:spPr>
          <a:xfrm>
            <a:off x="838200" y="1396314"/>
            <a:ext cx="10515600" cy="5461685"/>
          </a:xfrm>
        </p:spPr>
        <p:txBody>
          <a:bodyPr>
            <a:noAutofit/>
          </a:bodyPr>
          <a:lstStyle/>
          <a:p>
            <a:r>
              <a:rPr lang="en-IN" sz="2000" dirty="0">
                <a:effectLst/>
                <a:latin typeface="TimesNewRomanPSMT"/>
              </a:rPr>
              <a:t>Three layers of the BM@N control system components can be distinguished:</a:t>
            </a:r>
            <a:br>
              <a:rPr lang="en-IN" sz="2000" dirty="0">
                <a:effectLst/>
                <a:latin typeface="TimesNewRomanPSMT"/>
              </a:rPr>
            </a:br>
            <a:endParaRPr lang="en-IN" sz="2000" dirty="0">
              <a:effectLst/>
              <a:latin typeface="TimesNewRomanPSMT"/>
            </a:endParaRPr>
          </a:p>
          <a:p>
            <a:pPr marL="0" indent="0">
              <a:buNone/>
            </a:pPr>
            <a:r>
              <a:rPr lang="en-IN" sz="2000" dirty="0">
                <a:effectLst/>
                <a:latin typeface="TimesNewRomanPSMT"/>
              </a:rPr>
              <a:t>(1) The front-end layer consists of industrial computers, intellectual controllers, and crates that directly manage equipment and gather data from sensors. The front-end computers execute low-level TANGO programs responsible for data acquisition, equipment manipulation, and the abstraction of protocol and connection intricacies from higher-layer components.</a:t>
            </a:r>
          </a:p>
          <a:p>
            <a:pPr marL="0" indent="0">
              <a:buNone/>
            </a:pPr>
            <a:r>
              <a:rPr lang="en-IN" sz="2000" dirty="0">
                <a:effectLst/>
                <a:latin typeface="TimesNewRomanPSMT"/>
              </a:rPr>
              <a:t>(2) The service layer comprises high-level TANGO devices that represent complete subsystems. These devices gather data from front-end TANGO devices, process it, and implement algorithms to regulate larger subsystems. These high-level programs offer a standardized TANGO interface for whole subsystems, enabling client software to execute commands, access attributes, and perform read and write operations without necessitating knowledge of the underlying subsystem structure. Additionally, the service layer supplies a suite of services crucial for the efficient operation of the control system, encompassing administration, management of control system hardware and software, monitoring, data archiving, and development services. </a:t>
            </a:r>
            <a:endParaRPr lang="en-IN" sz="2000" dirty="0">
              <a:effectLst/>
            </a:endParaRPr>
          </a:p>
          <a:p>
            <a:pPr marL="0" indent="0">
              <a:buNone/>
            </a:pPr>
            <a:r>
              <a:rPr lang="en-IN" sz="2000" dirty="0">
                <a:effectLst/>
                <a:latin typeface="TimesNewRomanPSMT"/>
              </a:rPr>
              <a:t>(3) The client layer presents the accelerator complex state to the operator, visualizes acquired data, and empowers the operator to execute control actions. The aim is to offer a comprehensive interface enabling the operator to access the entire accelerator complex control, with the added capability to navigate to its individual components. </a:t>
            </a:r>
            <a:endParaRPr lang="en-IN" sz="2000" dirty="0">
              <a:effectLst/>
            </a:endParaRPr>
          </a:p>
          <a:p>
            <a:endParaRPr lang="en-IN" sz="2000" dirty="0">
              <a:effectLst/>
            </a:endParaRPr>
          </a:p>
        </p:txBody>
      </p:sp>
    </p:spTree>
    <p:extLst>
      <p:ext uri="{BB962C8B-B14F-4D97-AF65-F5344CB8AC3E}">
        <p14:creationId xmlns:p14="http://schemas.microsoft.com/office/powerpoint/2010/main" val="2662890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1067</Words>
  <Application>Microsoft Macintosh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Roboto</vt:lpstr>
      <vt:lpstr>TimesNewRomanPSMT</vt:lpstr>
      <vt:lpstr>Office Theme</vt:lpstr>
      <vt:lpstr>Detector Control Systems (DCS)</vt:lpstr>
      <vt:lpstr>DCS Decomposition of BM@N</vt:lpstr>
      <vt:lpstr>Hardware </vt:lpstr>
      <vt:lpstr>Software</vt:lpstr>
      <vt:lpstr>Logicware</vt:lpstr>
      <vt:lpstr>Infoware</vt:lpstr>
      <vt:lpstr>Organizeware</vt:lpstr>
      <vt:lpstr>Hardware components of the DCS system of BM@N</vt:lpstr>
      <vt:lpstr>Hardware components of the BM@N DCS</vt:lpstr>
      <vt:lpstr>PowerPoint Presentation</vt:lpstr>
      <vt:lpstr>Hardware Components Quantitative List</vt:lpstr>
      <vt:lpstr>Number of External Services Monitored by the DCS  </vt:lpstr>
      <vt:lpstr>Manuscript Preparations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 Control Systems (DCS)</dc:title>
  <dc:creator>Sancia Morris</dc:creator>
  <cp:lastModifiedBy>Sancia Morris</cp:lastModifiedBy>
  <cp:revision>2</cp:revision>
  <dcterms:created xsi:type="dcterms:W3CDTF">2023-11-15T09:28:49Z</dcterms:created>
  <dcterms:modified xsi:type="dcterms:W3CDTF">2023-11-20T08:21:42Z</dcterms:modified>
</cp:coreProperties>
</file>