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7" r:id="rId3"/>
    <p:sldId id="268" r:id="rId4"/>
    <p:sldId id="269" r:id="rId5"/>
    <p:sldId id="270" r:id="rId6"/>
    <p:sldId id="257" r:id="rId7"/>
    <p:sldId id="261" r:id="rId8"/>
    <p:sldId id="259" r:id="rId9"/>
    <p:sldId id="262" r:id="rId10"/>
    <p:sldId id="266" r:id="rId11"/>
    <p:sldId id="263" r:id="rId12"/>
    <p:sldId id="260" r:id="rId13"/>
    <p:sldId id="264" r:id="rId14"/>
    <p:sldId id="274" r:id="rId15"/>
    <p:sldId id="271" r:id="rId16"/>
    <p:sldId id="265" r:id="rId17"/>
    <p:sldId id="272" r:id="rId18"/>
    <p:sldId id="273" r:id="rId19"/>
  </p:sldIdLst>
  <p:sldSz cx="9144000" cy="6858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04" autoAdjust="0"/>
  </p:normalViewPr>
  <p:slideViewPr>
    <p:cSldViewPr>
      <p:cViewPr varScale="1">
        <p:scale>
          <a:sx n="106" d="100"/>
          <a:sy n="106" d="100"/>
        </p:scale>
        <p:origin x="-12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EA19519-10B3-498E-A83D-FC5D00A2FD64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117347E-0180-4BDA-A256-F887AC0E61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089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4000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23.11.2023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 for mRPC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504E-0704-4030-95DF-E121F4678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958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23.11.2023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 for mRPC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504E-0704-4030-95DF-E121F4678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252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23.11.2023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 for mRPC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504E-0704-4030-95DF-E121F4678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821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23.11.2023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 for mRPC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504E-0704-4030-95DF-E121F4678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32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23.11.2023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 for mRPC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504E-0704-4030-95DF-E121F4678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02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23.11.2023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 for mRPC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504E-0704-4030-95DF-E121F4678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92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23.11.2023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 for mRPC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504E-0704-4030-95DF-E121F46782A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362200" y="243840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HEC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9144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23.11.2023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 for mRPC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504E-0704-4030-95DF-E121F4678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440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23.11.2023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 for mRPC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504E-0704-4030-95DF-E121F4678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807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23.11.2023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 for mRPC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504E-0704-4030-95DF-E121F4678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782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23.11.2023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 for mRPC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504E-0704-4030-95DF-E121F4678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67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23.11.2023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 for mRPC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504E-0704-4030-95DF-E121F4678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005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23.11.2023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CF for mRPC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F504E-0704-4030-95DF-E121F4678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96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ru-RU" spc="-1" dirty="0" smtClean="0">
                <a:solidFill>
                  <a:srgbClr val="FF0000"/>
                </a:solidFill>
              </a:rPr>
              <a:t>Статус </a:t>
            </a:r>
            <a:r>
              <a:rPr lang="en-US" spc="-1" dirty="0" smtClean="0">
                <a:solidFill>
                  <a:srgbClr val="FF0000"/>
                </a:solidFill>
              </a:rPr>
              <a:t>CF</a:t>
            </a:r>
            <a:r>
              <a:rPr lang="ru-RU" spc="-1" dirty="0" smtClean="0">
                <a:solidFill>
                  <a:srgbClr val="FF0000"/>
                </a:solidFill>
              </a:rPr>
              <a:t> </a:t>
            </a:r>
            <a:r>
              <a:rPr lang="en-US" spc="-1" dirty="0" smtClean="0">
                <a:solidFill>
                  <a:srgbClr val="FF0000"/>
                </a:solidFill>
              </a:rPr>
              <a:t>FEE</a:t>
            </a:r>
            <a:r>
              <a:rPr lang="ru-RU" spc="-1" dirty="0" smtClean="0">
                <a:solidFill>
                  <a:srgbClr val="FF0000"/>
                </a:solidFill>
              </a:rPr>
              <a:t> для</a:t>
            </a:r>
            <a:r>
              <a:rPr lang="en-US" spc="-1" dirty="0" smtClean="0">
                <a:solidFill>
                  <a:srgbClr val="FF0000"/>
                </a:solidFill>
              </a:rPr>
              <a:t> </a:t>
            </a:r>
            <a:r>
              <a:rPr lang="ru-RU" spc="-1" dirty="0" smtClean="0">
                <a:solidFill>
                  <a:srgbClr val="FF0000"/>
                </a:solidFill>
              </a:rPr>
              <a:t>МРПК.</a:t>
            </a:r>
            <a:r>
              <a:rPr lang="en-US" spc="-1" dirty="0">
                <a:solidFill>
                  <a:srgbClr val="000000"/>
                </a:solidFill>
              </a:rPr>
              <a:t/>
            </a:r>
            <a:br>
              <a:rPr lang="en-US" spc="-1" dirty="0">
                <a:solidFill>
                  <a:srgbClr val="000000"/>
                </a:solidFill>
              </a:rPr>
            </a:b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048000"/>
            <a:ext cx="7162800" cy="1752600"/>
          </a:xfrm>
        </p:spPr>
        <p:txBody>
          <a:bodyPr>
            <a:normAutofit/>
          </a:bodyPr>
          <a:lstStyle/>
          <a:p>
            <a:pPr>
              <a:spcBef>
                <a:spcPts val="641"/>
              </a:spcBef>
              <a:tabLst>
                <a:tab pos="0" algn="l"/>
              </a:tabLst>
            </a:pPr>
            <a:r>
              <a:rPr lang="ru-RU" spc="-1" dirty="0" err="1">
                <a:solidFill>
                  <a:srgbClr val="000000"/>
                </a:solidFill>
              </a:rPr>
              <a:t>Ладыгин</a:t>
            </a:r>
            <a:r>
              <a:rPr lang="ru-RU" spc="-1" dirty="0">
                <a:solidFill>
                  <a:srgbClr val="000000"/>
                </a:solidFill>
              </a:rPr>
              <a:t> Е.А., Нагорный С.Н. </a:t>
            </a:r>
            <a:r>
              <a:rPr lang="en-US" spc="-1" dirty="0">
                <a:solidFill>
                  <a:srgbClr val="000000"/>
                </a:solidFill>
              </a:rPr>
              <a:t>(</a:t>
            </a:r>
            <a:r>
              <a:rPr lang="ru-RU" spc="-1" dirty="0">
                <a:solidFill>
                  <a:srgbClr val="000000"/>
                </a:solidFill>
              </a:rPr>
              <a:t>ОИЯИ</a:t>
            </a:r>
            <a:r>
              <a:rPr lang="en-US" spc="-1" dirty="0">
                <a:solidFill>
                  <a:srgbClr val="000000"/>
                </a:solidFill>
              </a:rPr>
              <a:t>)</a:t>
            </a:r>
            <a:endParaRPr lang="ru-RU" spc="-1" dirty="0">
              <a:latin typeface="Arial"/>
            </a:endParaRPr>
          </a:p>
          <a:p>
            <a:pPr>
              <a:spcBef>
                <a:spcPts val="641"/>
              </a:spcBef>
              <a:tabLst>
                <a:tab pos="0" algn="l"/>
              </a:tabLst>
            </a:pPr>
            <a:r>
              <a:rPr lang="ru-RU" spc="-1" dirty="0" err="1">
                <a:solidFill>
                  <a:srgbClr val="000000"/>
                </a:solidFill>
              </a:rPr>
              <a:t>Семак</a:t>
            </a:r>
            <a:r>
              <a:rPr lang="ru-RU" spc="-1" dirty="0">
                <a:solidFill>
                  <a:srgbClr val="000000"/>
                </a:solidFill>
              </a:rPr>
              <a:t> А.А. </a:t>
            </a:r>
            <a:r>
              <a:rPr lang="en-US" spc="-1" dirty="0">
                <a:solidFill>
                  <a:srgbClr val="000000"/>
                </a:solidFill>
              </a:rPr>
              <a:t>(</a:t>
            </a:r>
            <a:r>
              <a:rPr lang="ru-RU" spc="-1" dirty="0">
                <a:solidFill>
                  <a:srgbClr val="000000"/>
                </a:solidFill>
              </a:rPr>
              <a:t>ИФВЭ</a:t>
            </a:r>
            <a:r>
              <a:rPr lang="en-US" spc="-1" dirty="0" smtClean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ts val="641"/>
              </a:spcBef>
              <a:tabLst>
                <a:tab pos="0" algn="l"/>
              </a:tabLst>
            </a:pPr>
            <a:r>
              <a:rPr lang="ru-RU" spc="-1" dirty="0" err="1" smtClean="0">
                <a:solidFill>
                  <a:srgbClr val="000000"/>
                </a:solidFill>
                <a:latin typeface="Arial"/>
              </a:rPr>
              <a:t>Курчанинов</a:t>
            </a:r>
            <a:r>
              <a:rPr lang="ru-RU" spc="-1" dirty="0" smtClean="0">
                <a:solidFill>
                  <a:srgbClr val="000000"/>
                </a:solidFill>
                <a:latin typeface="Arial"/>
              </a:rPr>
              <a:t> Л.Л. (ТРИУМФ, Канада)</a:t>
            </a:r>
            <a:endParaRPr lang="ru-RU" spc="-1" dirty="0">
              <a:latin typeface="Arial"/>
            </a:endParaRPr>
          </a:p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23.11.2023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CF for </a:t>
            </a:r>
            <a:r>
              <a:rPr lang="en-US" dirty="0" err="1" smtClean="0"/>
              <a:t>mRPC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504E-0704-4030-95DF-E121F46782A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76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First (Old) schematic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23.11.2023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CF for </a:t>
            </a:r>
            <a:r>
              <a:rPr lang="en-US" dirty="0" err="1" smtClean="0"/>
              <a:t>mRPC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504E-0704-4030-95DF-E121F46782AF}" type="slidenum">
              <a:rPr lang="ru-RU" smtClean="0"/>
              <a:t>10</a:t>
            </a:fld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300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14400" y="4901880"/>
            <a:ext cx="75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 сожалению, выбранный быстрый компаратор </a:t>
            </a:r>
            <a:r>
              <a:rPr lang="en-US" dirty="0" smtClean="0"/>
              <a:t>(MAX9601) </a:t>
            </a:r>
            <a:r>
              <a:rPr lang="ru-RU" dirty="0" smtClean="0"/>
              <a:t>срабатывает только при сигнале более 10мВ, и разрешение сильно ухудшается при малых сигналах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3733800"/>
            <a:ext cx="106680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AD8099</a:t>
            </a:r>
            <a:endParaRPr lang="ru-RU" sz="2000" dirty="0" smtClean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905000" y="3200400"/>
            <a:ext cx="381000" cy="7334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05000" y="3200400"/>
            <a:ext cx="2781300" cy="7334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315200" y="3747603"/>
            <a:ext cx="121920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MAX9601</a:t>
            </a:r>
            <a:endParaRPr lang="ru-RU" sz="2000" dirty="0" smtClean="0"/>
          </a:p>
        </p:txBody>
      </p:sp>
      <p:cxnSp>
        <p:nvCxnSpPr>
          <p:cNvPr id="18" name="Straight Arrow Connector 17"/>
          <p:cNvCxnSpPr>
            <a:stCxn id="17" idx="1"/>
          </p:cNvCxnSpPr>
          <p:nvPr/>
        </p:nvCxnSpPr>
        <p:spPr>
          <a:xfrm flipH="1" flipV="1">
            <a:off x="6781800" y="3429000"/>
            <a:ext cx="533400" cy="5186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" idx="1"/>
          </p:cNvCxnSpPr>
          <p:nvPr/>
        </p:nvCxnSpPr>
        <p:spPr>
          <a:xfrm flipH="1" flipV="1">
            <a:off x="6934200" y="2438400"/>
            <a:ext cx="381000" cy="15092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51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Next (New) schematic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159573"/>
            <a:ext cx="8229600" cy="340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23.11.2023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 for mRPC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504E-0704-4030-95DF-E121F46782AF}" type="slidenum">
              <a:rPr lang="ru-RU" smtClean="0"/>
              <a:t>11</a:t>
            </a:fld>
            <a:endParaRPr lang="ru-RU"/>
          </a:p>
        </p:txBody>
      </p:sp>
      <p:sp>
        <p:nvSpPr>
          <p:cNvPr id="3" name="Rectangle 2"/>
          <p:cNvSpPr/>
          <p:nvPr/>
        </p:nvSpPr>
        <p:spPr>
          <a:xfrm>
            <a:off x="672353" y="1476345"/>
            <a:ext cx="76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Из-за ограничений компаратора, решено увеличить усиление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2667000"/>
            <a:ext cx="106680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Tr</a:t>
            </a:r>
            <a:r>
              <a:rPr lang="en-US" sz="2000" dirty="0" smtClean="0"/>
              <a:t>=0.7ns</a:t>
            </a:r>
            <a:endParaRPr lang="ru-RU" sz="2000" dirty="0" smtClean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05000" y="3067110"/>
            <a:ext cx="457200" cy="8190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76600" y="4796118"/>
            <a:ext cx="106680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Tr</a:t>
            </a:r>
            <a:r>
              <a:rPr lang="en-US" sz="2000" dirty="0" smtClean="0"/>
              <a:t>=1.1ns</a:t>
            </a:r>
            <a:endParaRPr lang="ru-RU" sz="2000" dirty="0" smtClean="0"/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>
          <a:xfrm flipH="1" flipV="1">
            <a:off x="3505200" y="4114800"/>
            <a:ext cx="304800" cy="68131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1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Измерения от генератора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38401"/>
            <a:ext cx="4038600" cy="2438400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Измерения проводились с треугольными сигналами (0.5нс фронт, 0.7нс спад) от генератора Г5-78 , поданными на 2 канала усилителя. Амплитуда сигналов контролировалась осциллографом. </a:t>
            </a:r>
            <a:endParaRPr lang="ru-RU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В среднем амплитудном диапазоне сигналов от камеры </a:t>
            </a:r>
            <a:r>
              <a:rPr lang="ru-RU" sz="2000" dirty="0"/>
              <a:t>(5-20 мВ) </a:t>
            </a:r>
            <a:r>
              <a:rPr lang="ru-RU" sz="2000" dirty="0" smtClean="0"/>
              <a:t>разрешение около 20 пс (</a:t>
            </a:r>
            <a:r>
              <a:rPr lang="ru-RU" sz="2000" dirty="0" smtClean="0">
                <a:solidFill>
                  <a:srgbClr val="FF0000"/>
                </a:solidFill>
              </a:rPr>
              <a:t>разрешение </a:t>
            </a:r>
            <a:r>
              <a:rPr lang="en-US" sz="2000" dirty="0" smtClean="0">
                <a:solidFill>
                  <a:srgbClr val="FF0000"/>
                </a:solidFill>
              </a:rPr>
              <a:t>HPTDC 17 </a:t>
            </a:r>
            <a:r>
              <a:rPr lang="ru-RU" sz="2000" dirty="0" smtClean="0">
                <a:solidFill>
                  <a:srgbClr val="FF0000"/>
                </a:solidFill>
              </a:rPr>
              <a:t>пс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23.11.2023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 for mRPC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523F504E-0704-4030-95DF-E121F46782AF}" type="slidenum">
              <a:rPr lang="ru-RU" smtClean="0"/>
              <a:t>12</a:t>
            </a:fld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39997"/>
            <a:ext cx="3032760" cy="28651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2000" y="995553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Временное разрешение полного канала (</a:t>
            </a:r>
            <a:r>
              <a:rPr lang="en-US" sz="2400" dirty="0"/>
              <a:t>FE</a:t>
            </a:r>
            <a:r>
              <a:rPr lang="ru-RU" sz="2400" dirty="0"/>
              <a:t>Е</a:t>
            </a:r>
            <a:r>
              <a:rPr lang="en-US" sz="2400" dirty="0"/>
              <a:t>+TDC) </a:t>
            </a:r>
            <a:r>
              <a:rPr lang="ru-RU" sz="2400" dirty="0"/>
              <a:t>измеренное с помощью генератора</a:t>
            </a:r>
          </a:p>
        </p:txBody>
      </p:sp>
    </p:spTree>
    <p:extLst>
      <p:ext uri="{BB962C8B-B14F-4D97-AF65-F5344CB8AC3E}">
        <p14:creationId xmlns:p14="http://schemas.microsoft.com/office/powerpoint/2010/main" val="23770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Результаты измерений на космике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30" y="1661160"/>
            <a:ext cx="2274570" cy="214884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23.11.2023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 for mRPC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504E-0704-4030-95DF-E121F46782AF}" type="slidenum">
              <a:rPr lang="ru-RU" smtClean="0"/>
              <a:t>13</a:t>
            </a:fld>
            <a:endParaRPr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30" y="4214532"/>
            <a:ext cx="2274570" cy="21488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3400" y="838200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 коррекцией по амплитуде</a:t>
            </a:r>
            <a:endParaRPr lang="ru-RU" sz="2400" dirty="0"/>
          </a:p>
        </p:txBody>
      </p:sp>
      <p:sp>
        <p:nvSpPr>
          <p:cNvPr id="14" name="Rectangle 13"/>
          <p:cNvSpPr/>
          <p:nvPr/>
        </p:nvSpPr>
        <p:spPr>
          <a:xfrm>
            <a:off x="533400" y="3805535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Без коррекции по амплитуде</a:t>
            </a:r>
            <a:endParaRPr lang="ru-RU" sz="2400" dirty="0"/>
          </a:p>
        </p:txBody>
      </p:sp>
      <p:sp>
        <p:nvSpPr>
          <p:cNvPr id="15" name="Rectangle 14"/>
          <p:cNvSpPr/>
          <p:nvPr/>
        </p:nvSpPr>
        <p:spPr>
          <a:xfrm>
            <a:off x="990600" y="1371600"/>
            <a:ext cx="161812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CF delay scan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69030" y="1377901"/>
            <a:ext cx="21336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HV scan at </a:t>
            </a:r>
            <a:r>
              <a:rPr lang="ru-RU" sz="2000" dirty="0" smtClean="0">
                <a:solidFill>
                  <a:srgbClr val="FF0000"/>
                </a:solidFill>
              </a:rPr>
              <a:t>550</a:t>
            </a:r>
            <a:r>
              <a:rPr lang="en-US" sz="2000" dirty="0" err="1" smtClean="0">
                <a:solidFill>
                  <a:srgbClr val="FF0000"/>
                </a:solidFill>
              </a:rPr>
              <a:t>ps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59830" y="1279267"/>
            <a:ext cx="242697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Time resolution at 2.9 kV, delay=550ps</a:t>
            </a:r>
            <a:r>
              <a:rPr lang="ru-RU" sz="1600" dirty="0" smtClean="0">
                <a:solidFill>
                  <a:srgbClr val="FF0000"/>
                </a:solidFill>
              </a:rPr>
              <a:t>, 60/√2=42</a:t>
            </a:r>
            <a:r>
              <a:rPr lang="en-US" sz="1600" dirty="0" err="1" smtClean="0">
                <a:solidFill>
                  <a:srgbClr val="FF0000"/>
                </a:solidFill>
              </a:rPr>
              <a:t>ps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evgeny\Documents\SPD\2023\talk23112023\NormalResolVsDela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30" y="1737360"/>
            <a:ext cx="2274570" cy="21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evgeny\Documents\SPD\2023\talk23112023\NormalResolVsHV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030" y="1752600"/>
            <a:ext cx="2274570" cy="21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evgeny\Documents\SPD\2023\talk23112023\OffCorrResolVsDela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30" y="4251960"/>
            <a:ext cx="2274570" cy="21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evgeny\Documents\SPD\2023\talk23112023\OFFCorrResolVsHV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030" y="4236944"/>
            <a:ext cx="2274570" cy="21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6295689" y="4081046"/>
            <a:ext cx="242697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6</a:t>
            </a:r>
            <a:r>
              <a:rPr lang="en-US" sz="1600" dirty="0" smtClean="0">
                <a:solidFill>
                  <a:srgbClr val="FF0000"/>
                </a:solidFill>
              </a:rPr>
              <a:t>2</a:t>
            </a:r>
            <a:r>
              <a:rPr lang="ru-RU" sz="1600" dirty="0" smtClean="0">
                <a:solidFill>
                  <a:srgbClr val="FF0000"/>
                </a:solidFill>
              </a:rPr>
              <a:t>/√2=4</a:t>
            </a:r>
            <a:r>
              <a:rPr lang="en-US" sz="1600" dirty="0" smtClean="0">
                <a:solidFill>
                  <a:srgbClr val="FF0000"/>
                </a:solidFill>
              </a:rPr>
              <a:t>4ps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24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7159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Результаты измерений на космике</a:t>
            </a:r>
            <a:r>
              <a:rPr lang="en-US" dirty="0" smtClean="0">
                <a:solidFill>
                  <a:srgbClr val="FF0000"/>
                </a:solidFill>
              </a:rPr>
              <a:t> (2)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23.11.2023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 for mRPC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504E-0704-4030-95DF-E121F46782AF}" type="slidenum">
              <a:rPr lang="ru-RU" smtClean="0"/>
              <a:t>14</a:t>
            </a:fld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612582" y="1254367"/>
            <a:ext cx="2883218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Эффективность 12 зазоров камера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evgeny\Documents\SPD\2023\talk23112023\Eff_10gaps_pic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048" y="2752165"/>
            <a:ext cx="2274570" cy="21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evgeny\Documents\SPD\2023\talk23112023\Eff_12gaps_pic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43200"/>
            <a:ext cx="2274570" cy="21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257800" y="1273314"/>
            <a:ext cx="2883218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Эффективность 10 зазоров камера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7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ru-RU" sz="3200" spc="-1" dirty="0" smtClean="0">
                <a:solidFill>
                  <a:srgbClr val="FF0000"/>
                </a:solidFill>
                <a:latin typeface="Arial"/>
              </a:rPr>
              <a:t>Для сравнение результаты с </a:t>
            </a:r>
            <a:r>
              <a:rPr lang="en-US" sz="3200" spc="-1" dirty="0" smtClean="0">
                <a:solidFill>
                  <a:srgbClr val="FF0000"/>
                </a:solidFill>
                <a:latin typeface="Arial"/>
              </a:rPr>
              <a:t>Nino</a:t>
            </a:r>
            <a:r>
              <a:rPr lang="ru-RU" sz="3200" spc="-1" dirty="0" smtClean="0">
                <a:solidFill>
                  <a:srgbClr val="FF0000"/>
                </a:solidFill>
                <a:latin typeface="Arial"/>
              </a:rPr>
              <a:t> чипами</a:t>
            </a:r>
            <a:endParaRPr lang="ru-RU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23.11.2023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 for mRPC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504E-0704-4030-95DF-E121F46782AF}" type="slidenum">
              <a:rPr lang="ru-RU" smtClean="0"/>
              <a:t>15</a:t>
            </a:fld>
            <a:endParaRPr lang="ru-RU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Из данных 2019г (работа на пучке У70) наши тестируемые камеры и усилители для </a:t>
            </a:r>
            <a:r>
              <a:rPr lang="en-US" sz="2400" dirty="0" smtClean="0"/>
              <a:t>BM@N</a:t>
            </a:r>
            <a:r>
              <a:rPr lang="ru-RU" sz="2400" dirty="0" smtClean="0"/>
              <a:t> : 50 пс</a:t>
            </a:r>
            <a:r>
              <a:rPr lang="en-US" sz="2400" dirty="0" smtClean="0"/>
              <a:t> </a:t>
            </a:r>
            <a:r>
              <a:rPr lang="ru-RU" sz="2400" dirty="0" smtClean="0"/>
              <a:t>с коррекцией по амплитуде, 70 пс без коррекции</a:t>
            </a:r>
          </a:p>
          <a:p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400" dirty="0" smtClean="0"/>
              <a:t>Из отчета ИФВЭ, камеры изготовленные для тестовой зоны </a:t>
            </a:r>
            <a:r>
              <a:rPr lang="en-US" sz="2400" dirty="0" smtClean="0"/>
              <a:t>SPD </a:t>
            </a:r>
            <a:r>
              <a:rPr lang="ru-RU" sz="2400" dirty="0" smtClean="0"/>
              <a:t>(</a:t>
            </a:r>
            <a:r>
              <a:rPr lang="ru-RU" sz="2400" dirty="0" err="1" smtClean="0"/>
              <a:t>стрип</a:t>
            </a:r>
            <a:r>
              <a:rPr lang="ru-RU" sz="2400" dirty="0" err="1"/>
              <a:t>ы</a:t>
            </a:r>
            <a:r>
              <a:rPr lang="ru-RU" sz="2400" dirty="0" smtClean="0"/>
              <a:t> 40 см): 45-50 пс с коррекцией по амплитуде</a:t>
            </a:r>
          </a:p>
        </p:txBody>
      </p:sp>
      <p:pic>
        <p:nvPicPr>
          <p:cNvPr id="5125" name="Picture 5" descr="C:\Users\evgeny\Documents\SPD\2023\talk23112023\OffCorrectionNINOres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15833"/>
            <a:ext cx="2274570" cy="21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evgeny\Documents\SPD\2023\talk23112023\NINOreso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15833"/>
            <a:ext cx="2274570" cy="21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5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spc="-1" dirty="0" smtClean="0">
                <a:solidFill>
                  <a:srgbClr val="FF0000"/>
                </a:solidFill>
                <a:latin typeface="Arial"/>
              </a:rPr>
              <a:t>Преимущества и недостатки</a:t>
            </a:r>
            <a:endParaRPr lang="ru-RU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23.11.2023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 for mRPC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504E-0704-4030-95DF-E121F46782AF}" type="slidenum">
              <a:rPr lang="ru-RU" smtClean="0"/>
              <a:t>16</a:t>
            </a:fld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7545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Преимущество </a:t>
            </a:r>
            <a:r>
              <a:rPr lang="en-US" sz="2800" dirty="0" smtClean="0"/>
              <a:t>CF </a:t>
            </a:r>
            <a:r>
              <a:rPr lang="ru-RU" sz="2800" dirty="0" smtClean="0"/>
              <a:t>очевидно: при оптимальной задержке в </a:t>
            </a:r>
            <a:r>
              <a:rPr lang="ru-RU" sz="2800" dirty="0" smtClean="0">
                <a:solidFill>
                  <a:srgbClr val="FF0000"/>
                </a:solidFill>
              </a:rPr>
              <a:t>550пс </a:t>
            </a:r>
            <a:r>
              <a:rPr lang="ru-RU" sz="2800" dirty="0" smtClean="0"/>
              <a:t>(середина фронта сигнала после усилителя) амплитудная коррекция практически не нужна (можно исключить второй компаратор и второй цифровой канал)</a:t>
            </a:r>
          </a:p>
          <a:p>
            <a:r>
              <a:rPr lang="ru-RU" sz="2800" dirty="0" smtClean="0"/>
              <a:t>Недостатки: малая интеграция и большое потребление (около 1 Вт/канал)</a:t>
            </a:r>
          </a:p>
          <a:p>
            <a:r>
              <a:rPr lang="ru-RU" sz="2800" dirty="0" smtClean="0"/>
              <a:t>это можно решить изготовлением чипа), но так как даже Аля-</a:t>
            </a:r>
            <a:r>
              <a:rPr lang="en-US" sz="2800" dirty="0" smtClean="0"/>
              <a:t>Nin</a:t>
            </a:r>
            <a:r>
              <a:rPr lang="ru-RU" sz="2800" dirty="0" smtClean="0"/>
              <a:t>ы нет пока , надежда очень маленькая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28712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spc="-1" dirty="0" smtClean="0">
                <a:solidFill>
                  <a:srgbClr val="FF0000"/>
                </a:solidFill>
                <a:latin typeface="Arial"/>
              </a:rPr>
              <a:t>Заключение </a:t>
            </a:r>
            <a:endParaRPr lang="ru-RU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23.11.2023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 for mRPC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504E-0704-4030-95DF-E121F46782AF}" type="slidenum">
              <a:rPr lang="ru-RU" smtClean="0"/>
              <a:t>17</a:t>
            </a:fld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CF FEE</a:t>
            </a:r>
            <a:r>
              <a:rPr lang="ru-RU" sz="2800" dirty="0" smtClean="0"/>
              <a:t> для использования на тестовой зоне </a:t>
            </a:r>
            <a:r>
              <a:rPr lang="en-US" sz="2800" dirty="0" smtClean="0"/>
              <a:t>SPD</a:t>
            </a:r>
            <a:r>
              <a:rPr lang="ru-RU" sz="2800" dirty="0" smtClean="0"/>
              <a:t> вполне подходящая разработка</a:t>
            </a:r>
          </a:p>
          <a:p>
            <a:r>
              <a:rPr lang="ru-RU" sz="2800" dirty="0" smtClean="0"/>
              <a:t>Нужно только изготовить необходимое количество новых плат (</a:t>
            </a:r>
            <a:r>
              <a:rPr lang="en-US" sz="2800" dirty="0" smtClean="0"/>
              <a:t>~</a:t>
            </a:r>
            <a:r>
              <a:rPr lang="ru-RU" sz="2800" dirty="0" smtClean="0"/>
              <a:t>15 </a:t>
            </a:r>
            <a:r>
              <a:rPr lang="ru-RU" sz="2800" dirty="0" err="1" smtClean="0"/>
              <a:t>шт</a:t>
            </a:r>
            <a:r>
              <a:rPr lang="ru-RU" sz="2800" dirty="0" smtClean="0"/>
              <a:t>)</a:t>
            </a:r>
          </a:p>
          <a:p>
            <a:r>
              <a:rPr lang="ru-RU" sz="2800" dirty="0"/>
              <a:t>В новой версии </a:t>
            </a:r>
            <a:r>
              <a:rPr lang="en-US" sz="2800" dirty="0"/>
              <a:t>CF FEE</a:t>
            </a:r>
            <a:r>
              <a:rPr lang="ru-RU" sz="2800" dirty="0"/>
              <a:t> потребление будет примерно </a:t>
            </a:r>
            <a:r>
              <a:rPr lang="ru-RU" sz="2800" dirty="0" smtClean="0"/>
              <a:t>в 2 </a:t>
            </a:r>
            <a:r>
              <a:rPr lang="ru-RU" sz="2800" dirty="0"/>
              <a:t>раза ниже</a:t>
            </a:r>
          </a:p>
          <a:p>
            <a:r>
              <a:rPr lang="ru-RU" sz="2800" dirty="0" smtClean="0">
                <a:solidFill>
                  <a:srgbClr val="00B050"/>
                </a:solidFill>
              </a:rPr>
              <a:t>Сегодня переезжаем на пучок У70 и измеряем на большей интенсивности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45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Backup slides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6" y="1371600"/>
            <a:ext cx="3621024" cy="271576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23.11.2023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 for mRPC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504E-0704-4030-95DF-E121F46782AF}" type="slidenum">
              <a:rPr lang="ru-RU" smtClean="0"/>
              <a:t>18</a:t>
            </a:fld>
            <a:endParaRPr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209800"/>
            <a:ext cx="4574078" cy="343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5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Измерения сигналов от камер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23.11.2023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 for mRPC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504E-0704-4030-95DF-E121F46782AF}" type="slidenum">
              <a:rPr lang="ru-RU" smtClean="0"/>
              <a:t>2</a:t>
            </a:fld>
            <a:endParaRPr lang="ru-RU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Сигналы от космики с </a:t>
            </a:r>
            <a:r>
              <a:rPr lang="en-US" sz="2400" dirty="0" smtClean="0"/>
              <a:t>RPC1</a:t>
            </a:r>
            <a:r>
              <a:rPr lang="ru-RU" sz="2400" dirty="0" smtClean="0"/>
              <a:t> (12 </a:t>
            </a:r>
            <a:r>
              <a:rPr lang="en-US" sz="2400" dirty="0" smtClean="0"/>
              <a:t>gaps) </a:t>
            </a:r>
            <a:r>
              <a:rPr lang="ru-RU" sz="2400" dirty="0" smtClean="0"/>
              <a:t>и </a:t>
            </a:r>
            <a:r>
              <a:rPr lang="en-US" sz="2400" dirty="0" smtClean="0"/>
              <a:t>RPC2 (10 gaps)</a:t>
            </a:r>
            <a:r>
              <a:rPr lang="ru-RU" sz="2400" dirty="0" smtClean="0"/>
              <a:t>, измеренные осциллографом</a:t>
            </a:r>
            <a:endParaRPr lang="ru-RU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71549"/>
            <a:ext cx="3248324" cy="1969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038" y="3908007"/>
            <a:ext cx="3124200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400800" y="4419600"/>
            <a:ext cx="24223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Усредненные сигналы </a:t>
            </a:r>
          </a:p>
          <a:p>
            <a:r>
              <a:rPr lang="ru-RU" dirty="0" smtClean="0"/>
              <a:t>от </a:t>
            </a:r>
            <a:r>
              <a:rPr lang="en-US" dirty="0"/>
              <a:t>RPC1 </a:t>
            </a:r>
            <a:r>
              <a:rPr lang="ru-RU" dirty="0" smtClean="0"/>
              <a:t>и </a:t>
            </a:r>
            <a:r>
              <a:rPr lang="en-US" dirty="0" smtClean="0"/>
              <a:t>RPC2</a:t>
            </a:r>
            <a:endParaRPr lang="ru-RU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561" y="1844656"/>
            <a:ext cx="2962039" cy="2004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54" y="3849002"/>
            <a:ext cx="3239770" cy="204020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22"/>
          <p:cNvSpPr/>
          <p:nvPr/>
        </p:nvSpPr>
        <p:spPr>
          <a:xfrm>
            <a:off x="6440344" y="2362200"/>
            <a:ext cx="22044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Основной диапазон </a:t>
            </a:r>
          </a:p>
          <a:p>
            <a:r>
              <a:rPr lang="ru-RU" dirty="0"/>
              <a:t>с</a:t>
            </a:r>
            <a:r>
              <a:rPr lang="ru-RU" dirty="0" smtClean="0"/>
              <a:t>игналов 5-20мВ</a:t>
            </a:r>
            <a:endParaRPr lang="ru-RU" dirty="0"/>
          </a:p>
        </p:txBody>
      </p:sp>
      <p:cxnSp>
        <p:nvCxnSpPr>
          <p:cNvPr id="9" name="Straight Arrow Connector 8"/>
          <p:cNvCxnSpPr>
            <a:stCxn id="23" idx="1"/>
          </p:cNvCxnSpPr>
          <p:nvPr/>
        </p:nvCxnSpPr>
        <p:spPr>
          <a:xfrm flipH="1">
            <a:off x="3962400" y="2685366"/>
            <a:ext cx="2477944" cy="8960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3" idx="1"/>
          </p:cNvCxnSpPr>
          <p:nvPr/>
        </p:nvCxnSpPr>
        <p:spPr>
          <a:xfrm flipH="1">
            <a:off x="4724400" y="2685366"/>
            <a:ext cx="1715944" cy="8960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05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Математическое описание сигналов от камер (1)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23.11.2023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 for mRPC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504E-0704-4030-95DF-E121F46782AF}" type="slidenum">
              <a:rPr lang="ru-RU" smtClean="0"/>
              <a:t>3</a:t>
            </a:fld>
            <a:endParaRPr lang="ru-RU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 smtClean="0"/>
              <a:t>Фитирование</a:t>
            </a:r>
            <a:r>
              <a:rPr lang="ru-RU" sz="2400" dirty="0" smtClean="0"/>
              <a:t> трапецией (входной сигнал):</a:t>
            </a:r>
            <a:endParaRPr lang="ru-RU" sz="2400" dirty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Параметры после </a:t>
            </a:r>
            <a:r>
              <a:rPr lang="ru-RU" sz="2400" dirty="0" err="1" smtClean="0"/>
              <a:t>фитирования</a:t>
            </a:r>
            <a:r>
              <a:rPr lang="ru-RU" sz="2400" dirty="0" smtClean="0"/>
              <a:t> :</a:t>
            </a:r>
            <a:endParaRPr lang="ru-RU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961697"/>
              </p:ext>
            </p:extLst>
          </p:nvPr>
        </p:nvGraphicFramePr>
        <p:xfrm>
          <a:off x="853440" y="4495800"/>
          <a:ext cx="6614160" cy="17567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7438"/>
                <a:gridCol w="1113028"/>
                <a:gridCol w="1113028"/>
                <a:gridCol w="1113028"/>
                <a:gridCol w="2437638"/>
              </a:tblGrid>
              <a:tr h="1647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 dirty="0">
                          <a:effectLst/>
                        </a:rPr>
                        <a:t>Ion shape</a:t>
                      </a:r>
                      <a:endParaRPr lang="ru-RU" sz="11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 dirty="0">
                          <a:effectLst/>
                        </a:rPr>
                        <a:t>Ion charge, </a:t>
                      </a:r>
                      <a:r>
                        <a:rPr lang="en-CA" sz="1200" kern="100" dirty="0" err="1">
                          <a:effectLst/>
                        </a:rPr>
                        <a:t>pC</a:t>
                      </a:r>
                      <a:endParaRPr lang="ru-RU" sz="11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 dirty="0" err="1">
                          <a:effectLst/>
                        </a:rPr>
                        <a:t>Te</a:t>
                      </a:r>
                      <a:r>
                        <a:rPr lang="en-CA" sz="1200" kern="100" dirty="0">
                          <a:effectLst/>
                        </a:rPr>
                        <a:t>, ns</a:t>
                      </a:r>
                      <a:endParaRPr lang="ru-RU" sz="11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 dirty="0" err="1">
                          <a:effectLst/>
                        </a:rPr>
                        <a:t>Tr</a:t>
                      </a:r>
                      <a:r>
                        <a:rPr lang="en-CA" sz="1200" kern="100" dirty="0">
                          <a:effectLst/>
                        </a:rPr>
                        <a:t>, ns</a:t>
                      </a:r>
                      <a:endParaRPr lang="ru-RU" sz="11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effectLst/>
                        </a:rPr>
                        <a:t>Fit resid, %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47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effectLst/>
                        </a:rPr>
                        <a:t>Rectang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effectLst/>
                        </a:rPr>
                        <a:t>0.284±0.074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 dirty="0">
                          <a:effectLst/>
                        </a:rPr>
                        <a:t>0.596±0.062</a:t>
                      </a:r>
                      <a:endParaRPr lang="ru-RU" sz="11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effectLst/>
                        </a:rPr>
                        <a:t>0.386±0.121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effectLst/>
                        </a:rPr>
                        <a:t>6.72±2.70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47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effectLst/>
                        </a:rPr>
                        <a:t>Re=0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effectLst/>
                        </a:rPr>
                        <a:t>0.278±0.073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 dirty="0">
                          <a:effectLst/>
                        </a:rPr>
                        <a:t>0.673±0.40</a:t>
                      </a:r>
                      <a:endParaRPr lang="ru-RU" sz="11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effectLst/>
                        </a:rPr>
                        <a:t>0.382±0.117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effectLst/>
                        </a:rPr>
                        <a:t>7.36±3.26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47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effectLst/>
                        </a:rPr>
                        <a:t>Re = 0.2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effectLst/>
                        </a:rPr>
                        <a:t>0.281±0.073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 dirty="0">
                          <a:effectLst/>
                        </a:rPr>
                        <a:t>0.618±0.066</a:t>
                      </a:r>
                      <a:endParaRPr lang="ru-RU" sz="11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effectLst/>
                        </a:rPr>
                        <a:t>0.373±0.123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effectLst/>
                        </a:rPr>
                        <a:t>6.31±2.97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47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effectLst/>
                        </a:rPr>
                        <a:t>Re = 0.4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 dirty="0">
                          <a:solidFill>
                            <a:srgbClr val="FF0000"/>
                          </a:solidFill>
                          <a:effectLst/>
                        </a:rPr>
                        <a:t>0.282±0.073</a:t>
                      </a:r>
                      <a:endParaRPr lang="ru-RU" sz="11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 dirty="0">
                          <a:solidFill>
                            <a:srgbClr val="FF0000"/>
                          </a:solidFill>
                          <a:effectLst/>
                        </a:rPr>
                        <a:t>0.602±0.070</a:t>
                      </a:r>
                      <a:endParaRPr lang="ru-RU" sz="11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 dirty="0">
                          <a:solidFill>
                            <a:srgbClr val="FF0000"/>
                          </a:solidFill>
                          <a:effectLst/>
                        </a:rPr>
                        <a:t>0.368±0.130</a:t>
                      </a:r>
                      <a:endParaRPr lang="ru-RU" sz="11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 dirty="0">
                          <a:solidFill>
                            <a:srgbClr val="FF0000"/>
                          </a:solidFill>
                          <a:effectLst/>
                        </a:rPr>
                        <a:t>5.91±2.68</a:t>
                      </a:r>
                      <a:endParaRPr lang="ru-RU" sz="11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47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effectLst/>
                        </a:rPr>
                        <a:t>Re = 0.7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 dirty="0">
                          <a:effectLst/>
                        </a:rPr>
                        <a:t>0.283±0.074</a:t>
                      </a:r>
                      <a:endParaRPr lang="ru-RU" sz="11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effectLst/>
                        </a:rPr>
                        <a:t>0.590±0.062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effectLst/>
                        </a:rPr>
                        <a:t>0.383±0.120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effectLst/>
                        </a:rPr>
                        <a:t>6.40±2.73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47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effectLst/>
                        </a:rPr>
                        <a:t>Re = 1.5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effectLst/>
                        </a:rPr>
                        <a:t>0.286±0.075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effectLst/>
                        </a:rPr>
                        <a:t>0.612±0.061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effectLst/>
                        </a:rPr>
                        <a:t>0.388±0.122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effectLst/>
                        </a:rPr>
                        <a:t>7.18±2.69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72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effectLst/>
                        </a:rPr>
                        <a:t>Re = 2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effectLst/>
                        </a:rPr>
                        <a:t>0.287±0.075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 dirty="0">
                          <a:effectLst/>
                        </a:rPr>
                        <a:t>0.629±0.057</a:t>
                      </a:r>
                      <a:endParaRPr lang="ru-RU" sz="11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effectLst/>
                        </a:rPr>
                        <a:t>0.391±0.124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 dirty="0">
                          <a:effectLst/>
                        </a:rPr>
                        <a:t>7.55±2.73</a:t>
                      </a:r>
                      <a:endParaRPr lang="ru-RU" sz="11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143000" y="1676400"/>
            <a:ext cx="5410200" cy="2152650"/>
            <a:chOff x="0" y="0"/>
            <a:chExt cx="6417310" cy="2480310"/>
          </a:xfrm>
        </p:grpSpPr>
        <p:pic>
          <p:nvPicPr>
            <p:cNvPr id="10" name="Picture 9" descr="A graph of a function&#10;&#10;Description automatically generated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77540" y="0"/>
              <a:ext cx="3239770" cy="2480310"/>
            </a:xfrm>
            <a:prstGeom prst="rect">
              <a:avLst/>
            </a:prstGeom>
          </p:spPr>
        </p:pic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624840" y="205740"/>
              <a:ext cx="754380" cy="274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kern="100">
                  <a:effectLst/>
                  <a:latin typeface="Calibri"/>
                  <a:ea typeface="Calibri"/>
                  <a:cs typeface="Times New Roman"/>
                </a:rPr>
                <a:t>Ion shape</a:t>
              </a:r>
              <a:endParaRPr lang="ru-RU" sz="1100" kern="100">
                <a:effectLst/>
                <a:latin typeface="Calibri"/>
                <a:ea typeface="Calibri"/>
                <a:cs typeface="Times New Roman"/>
              </a:endParaRPr>
            </a:p>
          </p:txBody>
        </p:sp>
        <p:pic>
          <p:nvPicPr>
            <p:cNvPr id="12" name="Picture 11" descr="A graph with colored lines&#10;&#10;Description automatically generated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239770" cy="24803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712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Математическое описание сигналов от камер (2)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23.11.2023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 for mRPC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504E-0704-4030-95DF-E121F46782AF}" type="slidenum">
              <a:rPr lang="ru-RU" smtClean="0"/>
              <a:t>4</a:t>
            </a:fld>
            <a:endParaRPr lang="ru-RU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 smtClean="0"/>
              <a:t>Фитирование</a:t>
            </a:r>
            <a:r>
              <a:rPr lang="ru-RU" sz="2400" dirty="0" smtClean="0"/>
              <a:t> треугольником(входной сигнал):</a:t>
            </a:r>
            <a:endParaRPr lang="ru-RU" sz="2400" dirty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Параметры после </a:t>
            </a:r>
            <a:r>
              <a:rPr lang="ru-RU" sz="2400" dirty="0" err="1" smtClean="0"/>
              <a:t>фитирования</a:t>
            </a:r>
            <a:r>
              <a:rPr lang="ru-RU" sz="2400" dirty="0" smtClean="0"/>
              <a:t> :</a:t>
            </a:r>
            <a:endParaRPr lang="ru-RU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990600" y="1676400"/>
            <a:ext cx="6440170" cy="1853565"/>
            <a:chOff x="0" y="0"/>
            <a:chExt cx="6440170" cy="2487930"/>
          </a:xfrm>
        </p:grpSpPr>
        <p:pic>
          <p:nvPicPr>
            <p:cNvPr id="14" name="Picture 13" descr="A graph with lines and numbers&#10;&#10;Description automatically generated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239770" cy="2480310"/>
            </a:xfrm>
            <a:prstGeom prst="rect">
              <a:avLst/>
            </a:prstGeom>
          </p:spPr>
        </p:pic>
        <p:pic>
          <p:nvPicPr>
            <p:cNvPr id="15" name="Picture 14" descr="A graph of a function&#10;&#10;Description automatically generated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00400" y="7620"/>
              <a:ext cx="3239770" cy="2480310"/>
            </a:xfrm>
            <a:prstGeom prst="rect">
              <a:avLst/>
            </a:prstGeom>
          </p:spPr>
        </p:pic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160389"/>
              </p:ext>
            </p:extLst>
          </p:nvPr>
        </p:nvGraphicFramePr>
        <p:xfrm>
          <a:off x="1356995" y="4343400"/>
          <a:ext cx="5668010" cy="1524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7255"/>
                <a:gridCol w="1192530"/>
                <a:gridCol w="1192530"/>
                <a:gridCol w="1192530"/>
                <a:gridCol w="1193165"/>
              </a:tblGrid>
              <a:tr h="215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 dirty="0">
                          <a:effectLst/>
                        </a:rPr>
                        <a:t>Ion shape</a:t>
                      </a:r>
                      <a:endParaRPr lang="ru-RU" sz="11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effectLst/>
                        </a:rPr>
                        <a:t>Ion charge, pC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effectLst/>
                        </a:rPr>
                        <a:t>Te, ns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effectLst/>
                        </a:rPr>
                        <a:t>Tr, ns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effectLst/>
                        </a:rPr>
                        <a:t>Fit resid, %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effectLst/>
                        </a:rPr>
                        <a:t>Re=0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effectLst/>
                        </a:rPr>
                        <a:t>0.303±0.080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effectLst/>
                        </a:rPr>
                        <a:t>0.850±0.184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effectLst/>
                        </a:rPr>
                        <a:t>0.333±0.156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effectLst/>
                        </a:rPr>
                        <a:t>7.30±3.32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effectLst/>
                        </a:rPr>
                        <a:t>Re = 0.2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effectLst/>
                        </a:rPr>
                        <a:t>0.293±0.077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effectLst/>
                        </a:rPr>
                        <a:t>0.870±0.197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effectLst/>
                        </a:rPr>
                        <a:t>0.340±0.156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effectLst/>
                        </a:rPr>
                        <a:t>6.74±3.40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12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effectLst/>
                        </a:rPr>
                        <a:t>Re = 0.4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effectLst/>
                        </a:rPr>
                        <a:t>0.295±0.077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effectLst/>
                        </a:rPr>
                        <a:t>0.918±0.190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effectLst/>
                        </a:rPr>
                        <a:t>0.357±0.165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 dirty="0">
                          <a:effectLst/>
                        </a:rPr>
                        <a:t>6.47±3.41</a:t>
                      </a:r>
                      <a:endParaRPr lang="ru-RU" sz="11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effectLst/>
                        </a:rPr>
                        <a:t>Re = 0.6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effectLst/>
                        </a:rPr>
                        <a:t>0.297±0.077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effectLst/>
                        </a:rPr>
                        <a:t>0.933±0.174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 dirty="0">
                          <a:effectLst/>
                        </a:rPr>
                        <a:t>0.382±0.161</a:t>
                      </a:r>
                      <a:endParaRPr lang="ru-RU" sz="11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effectLst/>
                        </a:rPr>
                        <a:t>6.72±3.46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effectLst/>
                        </a:rPr>
                        <a:t>Re = 0.8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effectLst/>
                        </a:rPr>
                        <a:t>0.296±0.077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effectLst/>
                        </a:rPr>
                        <a:t>0.886±0.132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effectLst/>
                        </a:rPr>
                        <a:t>0.412±0.135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effectLst/>
                        </a:rPr>
                        <a:t>7.80±3.39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effectLst/>
                        </a:rPr>
                        <a:t>Re=0.45</a:t>
                      </a:r>
                      <a:endParaRPr lang="ru-RU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solidFill>
                            <a:srgbClr val="FF0000"/>
                          </a:solidFill>
                          <a:effectLst/>
                        </a:rPr>
                        <a:t>0.295±0.076</a:t>
                      </a:r>
                      <a:endParaRPr lang="ru-RU" sz="1100" kern="1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solidFill>
                            <a:srgbClr val="FF0000"/>
                          </a:solidFill>
                          <a:effectLst/>
                        </a:rPr>
                        <a:t>0.925±0.188</a:t>
                      </a:r>
                      <a:endParaRPr lang="ru-RU" sz="1100" kern="1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>
                          <a:solidFill>
                            <a:srgbClr val="FF0000"/>
                          </a:solidFill>
                          <a:effectLst/>
                        </a:rPr>
                        <a:t>0.360±0.167</a:t>
                      </a:r>
                      <a:endParaRPr lang="ru-RU" sz="1100" kern="1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 dirty="0">
                          <a:solidFill>
                            <a:srgbClr val="FF0000"/>
                          </a:solidFill>
                          <a:effectLst/>
                        </a:rPr>
                        <a:t>6.41±3.41</a:t>
                      </a:r>
                      <a:endParaRPr lang="ru-RU" sz="11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3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Математическое описание сигналов от камер (3)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23.11.2023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 for mRPC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504E-0704-4030-95DF-E121F46782AF}" type="slidenum">
              <a:rPr lang="ru-RU" smtClean="0"/>
              <a:t>5</a:t>
            </a:fld>
            <a:endParaRPr lang="ru-RU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>
            <a:normAutofit/>
          </a:bodyPr>
          <a:lstStyle/>
          <a:p>
            <a:r>
              <a:rPr lang="en-CA" sz="2400" dirty="0"/>
              <a:t>Without oscilloscope contribution, RPC signal is convolution of ionization pulse of amplitude </a:t>
            </a:r>
            <a:r>
              <a:rPr lang="en-CA" sz="2400" i="1" dirty="0"/>
              <a:t>A</a:t>
            </a:r>
            <a:r>
              <a:rPr lang="en-CA" sz="2400" dirty="0"/>
              <a:t>, width </a:t>
            </a:r>
            <a:r>
              <a:rPr lang="en-CA" sz="2400" i="1" dirty="0" err="1"/>
              <a:t>Te</a:t>
            </a:r>
            <a:r>
              <a:rPr lang="en-CA" sz="2400" dirty="0"/>
              <a:t> and one pole </a:t>
            </a:r>
            <a:r>
              <a:rPr lang="en-CA" sz="2400" i="1" dirty="0"/>
              <a:t>Tr</a:t>
            </a:r>
            <a:r>
              <a:rPr lang="en-CA" sz="2400" dirty="0"/>
              <a:t>. For “optimal” values from previous tables this pulse is calculated with script </a:t>
            </a:r>
            <a:r>
              <a:rPr lang="en-CA" sz="2400" i="1" dirty="0"/>
              <a:t>RPC6.m</a:t>
            </a:r>
            <a:r>
              <a:rPr lang="en-CA" sz="2400" dirty="0"/>
              <a:t> for trapezoidal and triangular ionization shapes.</a:t>
            </a:r>
            <a:endParaRPr lang="ru-RU" sz="2400" dirty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5163"/>
            <a:ext cx="7438709" cy="289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38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Теория </a:t>
            </a:r>
            <a:r>
              <a:rPr lang="en-US" dirty="0" smtClean="0">
                <a:solidFill>
                  <a:srgbClr val="FF0000"/>
                </a:solidFill>
              </a:rPr>
              <a:t>CF</a:t>
            </a:r>
            <a:r>
              <a:rPr lang="ru-RU" dirty="0" smtClean="0">
                <a:solidFill>
                  <a:srgbClr val="FF0000"/>
                </a:solidFill>
              </a:rPr>
              <a:t> (напоминание)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23.11.2023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 for mRPC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504E-0704-4030-95DF-E121F46782AF}" type="slidenum">
              <a:rPr lang="ru-RU" smtClean="0"/>
              <a:t>6</a:t>
            </a:fld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477" y="1600200"/>
            <a:ext cx="345104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42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Поиск точки пересечения нуля (1)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1-й метод</a:t>
            </a:r>
          </a:p>
          <a:p>
            <a:pPr marL="0" indent="0">
              <a:buNone/>
            </a:pPr>
            <a:r>
              <a:rPr lang="en-US" dirty="0" smtClean="0"/>
              <a:t>           ZCFD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Достаточно проблематично построить такой быстрый дискриминатор, сложная </a:t>
            </a:r>
            <a:r>
              <a:rPr lang="ru-RU" dirty="0" err="1" smtClean="0"/>
              <a:t>схемотехника</a:t>
            </a:r>
            <a:r>
              <a:rPr lang="ru-RU" dirty="0" smtClean="0"/>
              <a:t>, …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К сожалению, отклик дискриминатора зависит от амплитуды, разрешение падает</a:t>
            </a:r>
          </a:p>
          <a:p>
            <a:endParaRPr lang="ru-RU" sz="20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23.11.2023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 for mRPC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504E-0704-4030-95DF-E121F46782AF}" type="slidenum">
              <a:rPr lang="ru-RU" smtClean="0"/>
              <a:t>7</a:t>
            </a:fld>
            <a:endParaRPr lang="ru-RU"/>
          </a:p>
        </p:txBody>
      </p:sp>
      <p:grpSp>
        <p:nvGrpSpPr>
          <p:cNvPr id="15" name="Group 14"/>
          <p:cNvGrpSpPr/>
          <p:nvPr/>
        </p:nvGrpSpPr>
        <p:grpSpPr>
          <a:xfrm>
            <a:off x="4453674" y="2204517"/>
            <a:ext cx="2362200" cy="1343025"/>
            <a:chOff x="4419600" y="1527235"/>
            <a:chExt cx="2362200" cy="134302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1527235"/>
              <a:ext cx="2362200" cy="134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5334000" y="2457450"/>
              <a:ext cx="182880" cy="1828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Line 8"/>
          <p:cNvSpPr/>
          <p:nvPr/>
        </p:nvSpPr>
        <p:spPr>
          <a:xfrm>
            <a:off x="2514600" y="2514599"/>
            <a:ext cx="2743200" cy="620132"/>
          </a:xfrm>
          <a:prstGeom prst="line">
            <a:avLst/>
          </a:prstGeom>
          <a:ln w="36000">
            <a:solidFill>
              <a:srgbClr val="FF950E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3517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Поиск точки пересечения нуля (2)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211763"/>
          </a:xfrm>
        </p:spPr>
        <p:txBody>
          <a:bodyPr/>
          <a:lstStyle/>
          <a:p>
            <a:r>
              <a:rPr lang="ru-RU" dirty="0" smtClean="0"/>
              <a:t>2-й метод два уровня</a:t>
            </a:r>
            <a:endParaRPr lang="ru-RU" dirty="0"/>
          </a:p>
          <a:p>
            <a:pPr marL="0" indent="0">
              <a:buNone/>
            </a:pPr>
            <a:r>
              <a:rPr lang="ru-RU" sz="2000" dirty="0" smtClean="0"/>
              <a:t>Две точки на положительном фронте,</a:t>
            </a:r>
          </a:p>
          <a:p>
            <a:pPr marL="0" indent="0">
              <a:buNone/>
            </a:pPr>
            <a:r>
              <a:rPr lang="ru-RU" sz="2000" dirty="0"/>
              <a:t>о</a:t>
            </a:r>
            <a:r>
              <a:rPr lang="ru-RU" sz="2000" dirty="0" smtClean="0"/>
              <a:t>дна ниже нуля, вторая выше,</a:t>
            </a:r>
          </a:p>
          <a:p>
            <a:pPr marL="0" indent="0">
              <a:buNone/>
            </a:pPr>
            <a:r>
              <a:rPr lang="ru-RU" sz="2000" dirty="0"/>
              <a:t>л</a:t>
            </a:r>
            <a:r>
              <a:rPr lang="ru-RU" sz="2000" dirty="0" smtClean="0"/>
              <a:t>инейный </a:t>
            </a:r>
            <a:r>
              <a:rPr lang="ru-RU" sz="2000" dirty="0" err="1" smtClean="0"/>
              <a:t>фит</a:t>
            </a:r>
            <a:endParaRPr lang="ru-RU" sz="2000" dirty="0" smtClean="0"/>
          </a:p>
          <a:p>
            <a:r>
              <a:rPr lang="ru-RU" sz="2000" dirty="0" smtClean="0"/>
              <a:t>Реализовано на транзисторах (в 2020),</a:t>
            </a:r>
          </a:p>
          <a:p>
            <a:r>
              <a:rPr lang="ru-RU" sz="2000" dirty="0" smtClean="0"/>
              <a:t>Измерения осциллографом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23.11.2023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 for mRPC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504E-0704-4030-95DF-E121F46782AF}" type="slidenum">
              <a:rPr lang="ru-RU" smtClean="0"/>
              <a:t>8</a:t>
            </a:fld>
            <a:endParaRPr lang="ru-RU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121" y="981312"/>
            <a:ext cx="2982679" cy="252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6209911" y="2923584"/>
            <a:ext cx="218037" cy="1998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Oval 13"/>
          <p:cNvSpPr/>
          <p:nvPr/>
        </p:nvSpPr>
        <p:spPr>
          <a:xfrm flipV="1">
            <a:off x="6318929" y="2569922"/>
            <a:ext cx="205078" cy="1907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056675" y="2404712"/>
            <a:ext cx="465065" cy="1237552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ine 8"/>
          <p:cNvSpPr/>
          <p:nvPr/>
        </p:nvSpPr>
        <p:spPr>
          <a:xfrm>
            <a:off x="3816120" y="2057400"/>
            <a:ext cx="2393791" cy="515896"/>
          </a:xfrm>
          <a:prstGeom prst="line">
            <a:avLst/>
          </a:prstGeom>
          <a:ln w="36000">
            <a:solidFill>
              <a:srgbClr val="FF950E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Line 8"/>
          <p:cNvSpPr/>
          <p:nvPr/>
        </p:nvSpPr>
        <p:spPr>
          <a:xfrm>
            <a:off x="3816120" y="2133600"/>
            <a:ext cx="2349440" cy="789984"/>
          </a:xfrm>
          <a:prstGeom prst="line">
            <a:avLst/>
          </a:prstGeom>
          <a:ln w="36000">
            <a:solidFill>
              <a:srgbClr val="FF950E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" name="Picture 24"/>
          <p:cNvPicPr/>
          <p:nvPr/>
        </p:nvPicPr>
        <p:blipFill>
          <a:blip r:embed="rId3"/>
          <a:stretch/>
        </p:blipFill>
        <p:spPr>
          <a:xfrm>
            <a:off x="914400" y="4267199"/>
            <a:ext cx="2514600" cy="1996107"/>
          </a:xfrm>
          <a:prstGeom prst="rect">
            <a:avLst/>
          </a:prstGeom>
          <a:ln w="0">
            <a:noFill/>
          </a:ln>
        </p:spPr>
      </p:pic>
      <p:pic>
        <p:nvPicPr>
          <p:cNvPr id="26" name="Picture 25"/>
          <p:cNvPicPr/>
          <p:nvPr/>
        </p:nvPicPr>
        <p:blipFill>
          <a:blip r:embed="rId4"/>
          <a:stretch/>
        </p:blipFill>
        <p:spPr>
          <a:xfrm>
            <a:off x="3816119" y="4267198"/>
            <a:ext cx="2349441" cy="2013361"/>
          </a:xfrm>
          <a:prstGeom prst="rect">
            <a:avLst/>
          </a:prstGeom>
          <a:ln w="0">
            <a:noFill/>
          </a:ln>
        </p:spPr>
      </p:pic>
      <p:sp>
        <p:nvSpPr>
          <p:cNvPr id="27" name="Rectangle 26"/>
          <p:cNvSpPr/>
          <p:nvPr/>
        </p:nvSpPr>
        <p:spPr>
          <a:xfrm>
            <a:off x="533400" y="3642264"/>
            <a:ext cx="297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-1" dirty="0" smtClean="0">
                <a:solidFill>
                  <a:srgbClr val="FF0000"/>
                </a:solidFill>
              </a:rPr>
              <a:t>Сигнал после </a:t>
            </a:r>
            <a:r>
              <a:rPr lang="en-US" sz="1600" spc="-1" dirty="0" smtClean="0">
                <a:solidFill>
                  <a:srgbClr val="FF0000"/>
                </a:solidFill>
              </a:rPr>
              <a:t>CF</a:t>
            </a:r>
            <a:r>
              <a:rPr lang="ru-RU" sz="1600" spc="-1" dirty="0" smtClean="0">
                <a:solidFill>
                  <a:srgbClr val="FF0000"/>
                </a:solidFill>
              </a:rPr>
              <a:t> измеренный осциллографом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89208" y="4227039"/>
            <a:ext cx="2473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-1" dirty="0" smtClean="0">
                <a:solidFill>
                  <a:srgbClr val="FF0000"/>
                </a:solidFill>
              </a:rPr>
              <a:t>временное разрешение 30пс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99897" y="5029200"/>
            <a:ext cx="23688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pc="-1" dirty="0" smtClean="0">
                <a:solidFill>
                  <a:srgbClr val="FF0000"/>
                </a:solidFill>
              </a:rPr>
              <a:t>CF with </a:t>
            </a:r>
            <a:r>
              <a:rPr lang="en-US" sz="2000" spc="-1" dirty="0">
                <a:solidFill>
                  <a:srgbClr val="FF0000"/>
                </a:solidFill>
              </a:rPr>
              <a:t>250 </a:t>
            </a:r>
            <a:r>
              <a:rPr lang="en-US" sz="2000" spc="-1" dirty="0" err="1">
                <a:solidFill>
                  <a:srgbClr val="FF0000"/>
                </a:solidFill>
              </a:rPr>
              <a:t>ps</a:t>
            </a:r>
            <a:r>
              <a:rPr lang="en-US" sz="2000" spc="-1" dirty="0">
                <a:solidFill>
                  <a:srgbClr val="FF0000"/>
                </a:solidFill>
              </a:rPr>
              <a:t> delay 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69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Поиск точки пересечения нуля (3)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3-й </a:t>
            </a:r>
            <a:r>
              <a:rPr lang="ru-RU" dirty="0"/>
              <a:t>метод</a:t>
            </a:r>
          </a:p>
          <a:p>
            <a:pPr marL="0" indent="0">
              <a:buNone/>
            </a:pPr>
            <a:r>
              <a:rPr lang="ru-RU" sz="1800" dirty="0"/>
              <a:t>Две точки на положительном </a:t>
            </a:r>
            <a:r>
              <a:rPr lang="ru-RU" sz="1800" dirty="0" smtClean="0"/>
              <a:t>фронте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в</a:t>
            </a:r>
            <a:r>
              <a:rPr lang="ru-RU" sz="1800" dirty="0" smtClean="0"/>
              <a:t>ыше нуля, два компаратора,</a:t>
            </a:r>
            <a:endParaRPr lang="ru-RU" sz="1800" dirty="0"/>
          </a:p>
          <a:p>
            <a:pPr marL="0" indent="0">
              <a:buNone/>
            </a:pPr>
            <a:r>
              <a:rPr lang="ru-RU" sz="1800" dirty="0" err="1" smtClean="0"/>
              <a:t>фит</a:t>
            </a:r>
            <a:r>
              <a:rPr lang="ru-RU" sz="1800" dirty="0" smtClean="0"/>
              <a:t> с коррекцией</a:t>
            </a:r>
          </a:p>
          <a:p>
            <a:pPr marL="0" indent="0">
              <a:buNone/>
            </a:pPr>
            <a:r>
              <a:rPr lang="ru-RU" sz="1800" dirty="0"/>
              <a:t>п</a:t>
            </a:r>
            <a:r>
              <a:rPr lang="ru-RU" sz="1800" dirty="0" smtClean="0"/>
              <a:t>о амплитуде за счёт расстояния</a:t>
            </a:r>
          </a:p>
          <a:p>
            <a:pPr marL="0" indent="0">
              <a:buNone/>
            </a:pPr>
            <a:r>
              <a:rPr lang="ru-RU" sz="1800" dirty="0"/>
              <a:t>м</a:t>
            </a:r>
            <a:r>
              <a:rPr lang="ru-RU" sz="1800" dirty="0" smtClean="0"/>
              <a:t>ежду точками</a:t>
            </a:r>
            <a:endParaRPr lang="ru-RU" sz="1800" dirty="0"/>
          </a:p>
          <a:p>
            <a:endParaRPr lang="ru-RU" dirty="0" smtClean="0"/>
          </a:p>
          <a:p>
            <a:r>
              <a:rPr lang="ru-RU" sz="2000" dirty="0" smtClean="0"/>
              <a:t>Реализован в 2021 на восьми- </a:t>
            </a:r>
          </a:p>
          <a:p>
            <a:pPr marL="0" indent="0">
              <a:buNone/>
            </a:pPr>
            <a:r>
              <a:rPr lang="ru-RU" sz="2000" dirty="0"/>
              <a:t>к</a:t>
            </a:r>
            <a:r>
              <a:rPr lang="ru-RU" sz="2000" dirty="0" smtClean="0"/>
              <a:t>анальной плате</a:t>
            </a:r>
          </a:p>
          <a:p>
            <a:pPr marL="0" indent="0">
              <a:buNone/>
            </a:pPr>
            <a:r>
              <a:rPr lang="ru-RU" sz="2000" dirty="0" smtClean="0"/>
              <a:t>Измеренное осциллографом и </a:t>
            </a:r>
            <a:r>
              <a:rPr lang="en-US" sz="2000" dirty="0" smtClean="0"/>
              <a:t>TDC </a:t>
            </a:r>
          </a:p>
          <a:p>
            <a:pPr marL="0" indent="0">
              <a:buNone/>
            </a:pPr>
            <a:r>
              <a:rPr lang="ru-RU" sz="2000" dirty="0" smtClean="0"/>
              <a:t>разрешение около 50 пс (</a:t>
            </a:r>
            <a:r>
              <a:rPr lang="en-US" sz="2000" dirty="0" smtClean="0"/>
              <a:t>CF delay 6</a:t>
            </a:r>
            <a:r>
              <a:rPr lang="ru-RU" sz="2000" dirty="0" smtClean="0"/>
              <a:t> см)</a:t>
            </a:r>
            <a:endParaRPr lang="ru-RU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23.11.2023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CF for </a:t>
            </a:r>
            <a:r>
              <a:rPr lang="en-US" dirty="0" err="1" smtClean="0"/>
              <a:t>mRPC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504E-0704-4030-95DF-E121F46782AF}" type="slidenum">
              <a:rPr lang="ru-RU" smtClean="0"/>
              <a:t>9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5181600" y="2045378"/>
            <a:ext cx="2438400" cy="1885878"/>
            <a:chOff x="4419600" y="3131568"/>
            <a:chExt cx="2362200" cy="1343025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3131568"/>
              <a:ext cx="2362200" cy="134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5393666" y="3886200"/>
              <a:ext cx="182880" cy="1828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Oval 13"/>
            <p:cNvSpPr/>
            <p:nvPr/>
          </p:nvSpPr>
          <p:spPr>
            <a:xfrm>
              <a:off x="5486400" y="3626598"/>
              <a:ext cx="182880" cy="1828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9" name="Straight Connector 8"/>
          <p:cNvCxnSpPr/>
          <p:nvPr/>
        </p:nvCxnSpPr>
        <p:spPr>
          <a:xfrm flipV="1">
            <a:off x="6019800" y="2667000"/>
            <a:ext cx="465065" cy="1237552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ine 8"/>
          <p:cNvSpPr/>
          <p:nvPr/>
        </p:nvSpPr>
        <p:spPr>
          <a:xfrm>
            <a:off x="4038599" y="2667000"/>
            <a:ext cx="2148487" cy="201900"/>
          </a:xfrm>
          <a:prstGeom prst="line">
            <a:avLst/>
          </a:prstGeom>
          <a:ln w="36000">
            <a:solidFill>
              <a:srgbClr val="FF950E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Line 8"/>
          <p:cNvSpPr/>
          <p:nvPr/>
        </p:nvSpPr>
        <p:spPr>
          <a:xfrm>
            <a:off x="4038599" y="2667000"/>
            <a:ext cx="1981201" cy="566434"/>
          </a:xfrm>
          <a:prstGeom prst="line">
            <a:avLst/>
          </a:prstGeom>
          <a:ln w="36000">
            <a:solidFill>
              <a:srgbClr val="FF950E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Line 8"/>
          <p:cNvSpPr/>
          <p:nvPr/>
        </p:nvSpPr>
        <p:spPr>
          <a:xfrm>
            <a:off x="3488377" y="2997300"/>
            <a:ext cx="2531423" cy="907252"/>
          </a:xfrm>
          <a:prstGeom prst="line">
            <a:avLst/>
          </a:prstGeom>
          <a:ln w="36000">
            <a:solidFill>
              <a:srgbClr val="FF950E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842" y="4217894"/>
            <a:ext cx="2713512" cy="203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9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HE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5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HEC</Template>
  <TotalTime>11739</TotalTime>
  <Words>821</Words>
  <Application>Microsoft Office PowerPoint</Application>
  <PresentationFormat>On-screen Show (4:3)</PresentationFormat>
  <Paragraphs>241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Blue HEC</vt:lpstr>
      <vt:lpstr>Статус CF FEE для МРПК. </vt:lpstr>
      <vt:lpstr>Измерения сигналов от камер</vt:lpstr>
      <vt:lpstr>Математическое описание сигналов от камер (1)</vt:lpstr>
      <vt:lpstr>Математическое описание сигналов от камер (2)</vt:lpstr>
      <vt:lpstr>Математическое описание сигналов от камер (3)</vt:lpstr>
      <vt:lpstr>Теория CF (напоминание)</vt:lpstr>
      <vt:lpstr>Поиск точки пересечения нуля (1)</vt:lpstr>
      <vt:lpstr>Поиск точки пересечения нуля (2)</vt:lpstr>
      <vt:lpstr>Поиск точки пересечения нуля (3)</vt:lpstr>
      <vt:lpstr>First (Old) schematic</vt:lpstr>
      <vt:lpstr>Next (New) schematic</vt:lpstr>
      <vt:lpstr>Измерения от генератора</vt:lpstr>
      <vt:lpstr>Результаты измерений на космике</vt:lpstr>
      <vt:lpstr>Результаты измерений на космике (2)</vt:lpstr>
      <vt:lpstr>Для сравнение результаты с Nino чипами</vt:lpstr>
      <vt:lpstr>Преимущества и недостатки</vt:lpstr>
      <vt:lpstr>Заключение </vt:lpstr>
      <vt:lpstr>Backup slides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CF для  мRPC</dc:title>
  <dc:creator>ladygin</dc:creator>
  <cp:lastModifiedBy>ladygin</cp:lastModifiedBy>
  <cp:revision>74</cp:revision>
  <cp:lastPrinted>2023-11-21T11:44:27Z</cp:lastPrinted>
  <dcterms:created xsi:type="dcterms:W3CDTF">2022-06-04T12:20:22Z</dcterms:created>
  <dcterms:modified xsi:type="dcterms:W3CDTF">2023-11-21T11:53:25Z</dcterms:modified>
</cp:coreProperties>
</file>