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9"/>
  </p:normalViewPr>
  <p:slideViewPr>
    <p:cSldViewPr snapToGrid="0">
      <p:cViewPr varScale="1">
        <p:scale>
          <a:sx n="120" d="100"/>
          <a:sy n="120" d="100"/>
        </p:scale>
        <p:origin x="2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1F0A3-DC8B-A46F-353B-5AFBFD3CDDF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C3AAF75-F92B-402B-1BC5-D2C6609DF7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32541BB-976E-E39B-49C9-5AB1576C09D3}"/>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5" name="Footer Placeholder 4">
            <a:extLst>
              <a:ext uri="{FF2B5EF4-FFF2-40B4-BE49-F238E27FC236}">
                <a16:creationId xmlns:a16="http://schemas.microsoft.com/office/drawing/2014/main" id="{1E5767EA-72D8-DD62-6333-927A7D92C9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8597CF-118D-D485-6EFE-C0903645CD42}"/>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1696697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2894C-F7E0-C064-E302-0D6A4CBAEE5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19FAF37-8091-13B5-F735-8347DA6F307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C168F9-8B49-E98A-0204-91A3C9AF3FE0}"/>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5" name="Footer Placeholder 4">
            <a:extLst>
              <a:ext uri="{FF2B5EF4-FFF2-40B4-BE49-F238E27FC236}">
                <a16:creationId xmlns:a16="http://schemas.microsoft.com/office/drawing/2014/main" id="{F91D0AD0-4DF8-B2D2-3E37-E5A761E8CE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168220-0348-EE61-A692-6C957BADF06C}"/>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199211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A08F46-CB82-BD56-2FEB-009A0B973E6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EF6004A-0C47-8170-9DE8-F2CD1C12A87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5C49B61-A92B-4169-C6E6-1429141517F8}"/>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5" name="Footer Placeholder 4">
            <a:extLst>
              <a:ext uri="{FF2B5EF4-FFF2-40B4-BE49-F238E27FC236}">
                <a16:creationId xmlns:a16="http://schemas.microsoft.com/office/drawing/2014/main" id="{D9C1F981-774F-D03E-1690-8210A497F6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836519-225D-D4D4-7DF1-097E778E6F8B}"/>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1994963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BC719-3B23-FFC8-6F2B-D243453BEF3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8667D14-FF9C-CAD6-381E-7253BD8D177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0218576-2D53-DAE6-F5B9-65FE9C709358}"/>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5" name="Footer Placeholder 4">
            <a:extLst>
              <a:ext uri="{FF2B5EF4-FFF2-40B4-BE49-F238E27FC236}">
                <a16:creationId xmlns:a16="http://schemas.microsoft.com/office/drawing/2014/main" id="{1D91A757-C735-5D86-DE62-D9339C8C8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AC807A-62CB-D9A5-3ABC-363BFF7C3E92}"/>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72029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47593-FCAB-97D9-2558-0646ABFDE2A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F15C2BB-D4FE-F859-86EF-82003ECAAF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FDD824F-E9C0-D7B8-45C8-479E674E2F80}"/>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5" name="Footer Placeholder 4">
            <a:extLst>
              <a:ext uri="{FF2B5EF4-FFF2-40B4-BE49-F238E27FC236}">
                <a16:creationId xmlns:a16="http://schemas.microsoft.com/office/drawing/2014/main" id="{B1A94AFA-647B-F12B-D0E3-B635AE0DEB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7E7E85-7F9B-9CC4-F3B0-0CFF64B5ADB6}"/>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78517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27B6D-B927-9715-24B6-F0AFBCC90F7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0A54B9C-CD19-738E-420F-4FFF7E8A8F3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FD405CB-3BBD-65E6-8312-14490678BCE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5B1ED02-2B7F-8F9A-F2A0-3A0640EA21B3}"/>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6" name="Footer Placeholder 5">
            <a:extLst>
              <a:ext uri="{FF2B5EF4-FFF2-40B4-BE49-F238E27FC236}">
                <a16:creationId xmlns:a16="http://schemas.microsoft.com/office/drawing/2014/main" id="{26278A38-AE62-3EEA-F120-9646BA63EF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F40083-FD02-AC41-4087-BB278BC0D516}"/>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1085800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3AF96-B3FB-520B-29A3-8E920493F9A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0D22EF6-1B90-48DA-67EC-51C18A2365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60CB677-847D-C8F5-5ECF-AA0AAEF2207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7125F99-D942-9F99-E8E9-CDFD1717B7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6268CDB-83A7-90E0-53DC-A8090BEC513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D305EA7-E866-F724-B15E-5E086B6C8454}"/>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8" name="Footer Placeholder 7">
            <a:extLst>
              <a:ext uri="{FF2B5EF4-FFF2-40B4-BE49-F238E27FC236}">
                <a16:creationId xmlns:a16="http://schemas.microsoft.com/office/drawing/2014/main" id="{9D507963-9BC2-0EA4-B393-A94E79A0B8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BC978C-74C6-0688-CA2B-E0B299C8152B}"/>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836213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D2E22-1C55-5D44-478E-46F10A6EB33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F744187-2777-226B-6327-13A48234C23F}"/>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4" name="Footer Placeholder 3">
            <a:extLst>
              <a:ext uri="{FF2B5EF4-FFF2-40B4-BE49-F238E27FC236}">
                <a16:creationId xmlns:a16="http://schemas.microsoft.com/office/drawing/2014/main" id="{9444B7B6-407F-6AF5-92F2-3DA22610E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3DBF7E-80E0-F157-EA63-82739B947302}"/>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264631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1402B9-6008-EEBA-7B12-3A571A20D497}"/>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3" name="Footer Placeholder 2">
            <a:extLst>
              <a:ext uri="{FF2B5EF4-FFF2-40B4-BE49-F238E27FC236}">
                <a16:creationId xmlns:a16="http://schemas.microsoft.com/office/drawing/2014/main" id="{86CFFDC8-CB48-7858-169E-E5F28F7DF2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42C2A2-16B0-8C47-3081-2896B14D851F}"/>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214720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CAA5-D84C-6FA2-707B-4C9D287D3F8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14EB864-5E29-4F8E-FD3D-550252C39A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CC93F37-63C4-1C4B-F093-2514650C1F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1BA1905-BA10-A2BE-3BA8-1C45FE8D580D}"/>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6" name="Footer Placeholder 5">
            <a:extLst>
              <a:ext uri="{FF2B5EF4-FFF2-40B4-BE49-F238E27FC236}">
                <a16:creationId xmlns:a16="http://schemas.microsoft.com/office/drawing/2014/main" id="{3CA3B398-FD44-DF76-7E79-9AC7E1B633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3BC503-2FDD-B435-1F71-F416C6DA8BA5}"/>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1923754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A19E1-8B36-3834-1904-C3A166A8CF0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758A304-F393-F470-C3A4-4B506FC813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C9F1AF-3346-B8A0-ACFF-FD04407EB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29B7A6F-BF00-03FA-3055-B180BE648CF8}"/>
              </a:ext>
            </a:extLst>
          </p:cNvPr>
          <p:cNvSpPr>
            <a:spLocks noGrp="1"/>
          </p:cNvSpPr>
          <p:nvPr>
            <p:ph type="dt" sz="half" idx="10"/>
          </p:nvPr>
        </p:nvSpPr>
        <p:spPr/>
        <p:txBody>
          <a:bodyPr/>
          <a:lstStyle/>
          <a:p>
            <a:fld id="{022EEF4E-57B9-0249-804A-A5F35FDE31E7}" type="datetimeFigureOut">
              <a:rPr lang="en-US" smtClean="0"/>
              <a:t>11/23/23</a:t>
            </a:fld>
            <a:endParaRPr lang="en-US"/>
          </a:p>
        </p:txBody>
      </p:sp>
      <p:sp>
        <p:nvSpPr>
          <p:cNvPr id="6" name="Footer Placeholder 5">
            <a:extLst>
              <a:ext uri="{FF2B5EF4-FFF2-40B4-BE49-F238E27FC236}">
                <a16:creationId xmlns:a16="http://schemas.microsoft.com/office/drawing/2014/main" id="{3A5A0827-E9CE-2F52-631E-7E46E10C3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0CBD23-7E51-8731-555C-9FA1FF180DCE}"/>
              </a:ext>
            </a:extLst>
          </p:cNvPr>
          <p:cNvSpPr>
            <a:spLocks noGrp="1"/>
          </p:cNvSpPr>
          <p:nvPr>
            <p:ph type="sldNum" sz="quarter" idx="12"/>
          </p:nvPr>
        </p:nvSpPr>
        <p:spPr/>
        <p:txBody>
          <a:bodyPr/>
          <a:lstStyle/>
          <a:p>
            <a:fld id="{B3221599-70EB-8448-9ACF-B409159F41BF}" type="slidenum">
              <a:rPr lang="en-US" smtClean="0"/>
              <a:t>‹#›</a:t>
            </a:fld>
            <a:endParaRPr lang="en-US"/>
          </a:p>
        </p:txBody>
      </p:sp>
    </p:spTree>
    <p:extLst>
      <p:ext uri="{BB962C8B-B14F-4D97-AF65-F5344CB8AC3E}">
        <p14:creationId xmlns:p14="http://schemas.microsoft.com/office/powerpoint/2010/main" val="3399483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5BAB3A-1A0E-CEAE-F9C0-82F5AFEE75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EE156C9-3864-BEE8-1E15-8BD74F024C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7A15998-649B-9922-6EF1-667D305B7B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EEF4E-57B9-0249-804A-A5F35FDE31E7}" type="datetimeFigureOut">
              <a:rPr lang="en-US" smtClean="0"/>
              <a:t>11/23/23</a:t>
            </a:fld>
            <a:endParaRPr lang="en-US"/>
          </a:p>
        </p:txBody>
      </p:sp>
      <p:sp>
        <p:nvSpPr>
          <p:cNvPr id="5" name="Footer Placeholder 4">
            <a:extLst>
              <a:ext uri="{FF2B5EF4-FFF2-40B4-BE49-F238E27FC236}">
                <a16:creationId xmlns:a16="http://schemas.microsoft.com/office/drawing/2014/main" id="{1FE5D6B1-C975-E5D1-26FC-E569A5B559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C1A653-01BE-826A-F2C4-9E73AEB70E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221599-70EB-8448-9ACF-B409159F41BF}" type="slidenum">
              <a:rPr lang="en-US" smtClean="0"/>
              <a:t>‹#›</a:t>
            </a:fld>
            <a:endParaRPr lang="en-US"/>
          </a:p>
        </p:txBody>
      </p:sp>
    </p:spTree>
    <p:extLst>
      <p:ext uri="{BB962C8B-B14F-4D97-AF65-F5344CB8AC3E}">
        <p14:creationId xmlns:p14="http://schemas.microsoft.com/office/powerpoint/2010/main" val="2874909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AD18A-F814-8405-C914-4241154654A0}"/>
              </a:ext>
            </a:extLst>
          </p:cNvPr>
          <p:cNvSpPr>
            <a:spLocks noGrp="1"/>
          </p:cNvSpPr>
          <p:nvPr>
            <p:ph type="ctrTitle"/>
          </p:nvPr>
        </p:nvSpPr>
        <p:spPr/>
        <p:txBody>
          <a:bodyPr/>
          <a:lstStyle/>
          <a:p>
            <a:r>
              <a:rPr lang="en-US" dirty="0"/>
              <a:t>ISA ISO and IES standards</a:t>
            </a:r>
          </a:p>
        </p:txBody>
      </p:sp>
    </p:spTree>
    <p:extLst>
      <p:ext uri="{BB962C8B-B14F-4D97-AF65-F5344CB8AC3E}">
        <p14:creationId xmlns:p14="http://schemas.microsoft.com/office/powerpoint/2010/main" val="1593290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4BAF4-B2D0-4EC0-2D20-EFE4AECEF2BA}"/>
              </a:ext>
            </a:extLst>
          </p:cNvPr>
          <p:cNvSpPr>
            <a:spLocks noGrp="1"/>
          </p:cNvSpPr>
          <p:nvPr>
            <p:ph type="title"/>
          </p:nvPr>
        </p:nvSpPr>
        <p:spPr>
          <a:xfrm>
            <a:off x="838200" y="-187768"/>
            <a:ext cx="10515600" cy="1325563"/>
          </a:xfrm>
        </p:spPr>
        <p:txBody>
          <a:bodyPr/>
          <a:lstStyle/>
          <a:p>
            <a:r>
              <a:rPr lang="en-US" dirty="0"/>
              <a:t>Comparison between ISO ISA and IES</a:t>
            </a:r>
          </a:p>
        </p:txBody>
      </p:sp>
      <p:sp>
        <p:nvSpPr>
          <p:cNvPr id="3" name="Content Placeholder 2">
            <a:extLst>
              <a:ext uri="{FF2B5EF4-FFF2-40B4-BE49-F238E27FC236}">
                <a16:creationId xmlns:a16="http://schemas.microsoft.com/office/drawing/2014/main" id="{2BF0BFB5-3563-36D4-CD0B-CBC1E27AE1A6}"/>
              </a:ext>
            </a:extLst>
          </p:cNvPr>
          <p:cNvSpPr>
            <a:spLocks noGrp="1"/>
          </p:cNvSpPr>
          <p:nvPr>
            <p:ph idx="1"/>
          </p:nvPr>
        </p:nvSpPr>
        <p:spPr>
          <a:xfrm>
            <a:off x="838200" y="797442"/>
            <a:ext cx="10515600" cy="6060558"/>
          </a:xfrm>
        </p:spPr>
        <p:txBody>
          <a:bodyPr>
            <a:normAutofit lnSpcReduction="10000"/>
          </a:bodyPr>
          <a:lstStyle/>
          <a:p>
            <a:pPr marL="0" indent="0">
              <a:spcAft>
                <a:spcPts val="1500"/>
              </a:spcAft>
              <a:buNone/>
            </a:pP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ISO (International Organization for Standardization), ISA (International Society of Automation), and IEC (International Electrotechnical Commission) are three distinct organizations that develop and publish international standards. Each organization has its focus and scope, and they collaborate on some standards. Here's a brief comparison:</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tabLst>
                <a:tab pos="4572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ISO (International Organization for Standardization):</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Focus:</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ISO is a global body that develops and publishes international standards across various industries, including manufacturing, technology, healthcare, and more.</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Scope:</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ISO standards cover a broad range of topics, and they are not limited to specific sectors or industries.</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Example Standard:</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ISO 9001 for Quality Management Systems is a widely known ISO standard.</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2"/>
              <a:tabLst>
                <a:tab pos="4572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ISA (International Society of Automation):</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Focus:</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ISA primarily focuses on standards related to automation and control systems. It plays a key role in the development of standards for industrial automation and instrumentation.</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Scope:</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ISA standards are often specific to the field of automation, covering topics such as process control, safety systems, and industrial cybersecurity.</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Example Standard:</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ISA-88 for Batch Control Systems provides guidelines for the design and operation of batch processes.</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3"/>
              <a:tabLst>
                <a:tab pos="4572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IEC (International Electrotechnical Commission):</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Focus:</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IEC is a global organization that develops and publishes international standards for all electrical, electronic, and related technologies, including power generation, transmission, and distribution.</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Scope:</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IEC standards cover a wide range of electrical and electronic technologies, from consumer electronics to industrial automation.</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600" b="1" kern="0" dirty="0">
                <a:effectLst/>
                <a:latin typeface="Segoe UI" panose="020B0502040204020203" pitchFamily="34" charset="0"/>
                <a:ea typeface="Times New Roman" panose="02020603050405020304" pitchFamily="18" charset="0"/>
                <a:cs typeface="Times New Roman" panose="02020603050405020304" pitchFamily="18" charset="0"/>
              </a:rPr>
              <a:t>Example Standard:</a:t>
            </a:r>
            <a:r>
              <a:rPr lang="en-IN" sz="1600" kern="0" dirty="0">
                <a:effectLst/>
                <a:latin typeface="Segoe UI" panose="020B0502040204020203" pitchFamily="34" charset="0"/>
                <a:ea typeface="Times New Roman" panose="02020603050405020304" pitchFamily="18" charset="0"/>
                <a:cs typeface="Times New Roman" panose="02020603050405020304" pitchFamily="18" charset="0"/>
              </a:rPr>
              <a:t> IEC 61131-3 for Programmable Controllers is a standard for the programming languages used in programmable logic controllers (PLCs).</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9224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AF3C62-86F3-6FF8-13AB-3BC32032BBEA}"/>
              </a:ext>
            </a:extLst>
          </p:cNvPr>
          <p:cNvSpPr>
            <a:spLocks noGrp="1"/>
          </p:cNvSpPr>
          <p:nvPr>
            <p:ph idx="1"/>
          </p:nvPr>
        </p:nvSpPr>
        <p:spPr/>
        <p:txBody>
          <a:bodyPr/>
          <a:lstStyle/>
          <a:p>
            <a:pPr marL="0" indent="0">
              <a:spcBef>
                <a:spcPts val="1500"/>
              </a:spcBef>
              <a:spcAft>
                <a:spcPts val="1500"/>
              </a:spcAft>
              <a:buNone/>
            </a:pPr>
            <a:r>
              <a:rPr lang="en-IN" sz="2800" kern="0" dirty="0">
                <a:effectLst/>
                <a:latin typeface="Segoe UI" panose="020B0502040204020203" pitchFamily="34" charset="0"/>
                <a:ea typeface="Times New Roman" panose="02020603050405020304" pitchFamily="18" charset="0"/>
                <a:cs typeface="Times New Roman" panose="02020603050405020304" pitchFamily="18" charset="0"/>
              </a:rPr>
              <a:t>In summary:</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ISO</a:t>
            </a:r>
            <a:r>
              <a:rPr lang="en-IN" sz="2800" kern="0" dirty="0">
                <a:effectLst/>
                <a:latin typeface="Segoe UI" panose="020B0502040204020203" pitchFamily="34" charset="0"/>
                <a:ea typeface="Times New Roman" panose="02020603050405020304" pitchFamily="18" charset="0"/>
                <a:cs typeface="Times New Roman" panose="02020603050405020304" pitchFamily="18" charset="0"/>
              </a:rPr>
              <a:t> covers a wide range of industries and sectors with a broad scope of standards.</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ISA</a:t>
            </a:r>
            <a:r>
              <a:rPr lang="en-IN" sz="2800" kern="0" dirty="0">
                <a:effectLst/>
                <a:latin typeface="Segoe UI" panose="020B0502040204020203" pitchFamily="34" charset="0"/>
                <a:ea typeface="Times New Roman" panose="02020603050405020304" pitchFamily="18" charset="0"/>
                <a:cs typeface="Times New Roman" panose="02020603050405020304" pitchFamily="18" charset="0"/>
              </a:rPr>
              <a:t> specializes in standards related to automation and control systems, especially in industrial settings.</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IEC</a:t>
            </a:r>
            <a:r>
              <a:rPr lang="en-IN" sz="2800" kern="0" dirty="0">
                <a:effectLst/>
                <a:latin typeface="Segoe UI" panose="020B0502040204020203" pitchFamily="34" charset="0"/>
                <a:ea typeface="Times New Roman" panose="02020603050405020304" pitchFamily="18" charset="0"/>
                <a:cs typeface="Times New Roman" panose="02020603050405020304" pitchFamily="18" charset="0"/>
              </a:rPr>
              <a:t> focuses on standards for electrical and electronic technologies.</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70434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21DCF-233D-7B2A-B77E-7ED1FE32F987}"/>
              </a:ext>
            </a:extLst>
          </p:cNvPr>
          <p:cNvSpPr>
            <a:spLocks noGrp="1"/>
          </p:cNvSpPr>
          <p:nvPr>
            <p:ph type="title"/>
          </p:nvPr>
        </p:nvSpPr>
        <p:spPr/>
        <p:txBody>
          <a:bodyPr/>
          <a:lstStyle/>
          <a:p>
            <a:r>
              <a:rPr lang="en-US" dirty="0"/>
              <a:t>General standards used for DCS </a:t>
            </a:r>
          </a:p>
        </p:txBody>
      </p:sp>
      <p:sp>
        <p:nvSpPr>
          <p:cNvPr id="3" name="Content Placeholder 2">
            <a:extLst>
              <a:ext uri="{FF2B5EF4-FFF2-40B4-BE49-F238E27FC236}">
                <a16:creationId xmlns:a16="http://schemas.microsoft.com/office/drawing/2014/main" id="{3551B835-01EB-59B1-C272-C5B0572147A9}"/>
              </a:ext>
            </a:extLst>
          </p:cNvPr>
          <p:cNvSpPr>
            <a:spLocks noGrp="1"/>
          </p:cNvSpPr>
          <p:nvPr>
            <p:ph idx="1"/>
          </p:nvPr>
        </p:nvSpPr>
        <p:spPr/>
        <p:txBody>
          <a:bodyPr/>
          <a:lstStyle/>
          <a:p>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Hardware Standards</a:t>
            </a:r>
          </a:p>
          <a:p>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Software Standards</a:t>
            </a:r>
          </a:p>
          <a:p>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Data Standards</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Safety Standards</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Document Standards</a:t>
            </a:r>
          </a:p>
          <a:p>
            <a:r>
              <a:rPr lang="en-IN" sz="2800" b="1" kern="0" dirty="0">
                <a:effectLst/>
                <a:latin typeface="Segoe UI" panose="020B0502040204020203" pitchFamily="34" charset="0"/>
                <a:ea typeface="Times New Roman" panose="02020603050405020304" pitchFamily="18" charset="0"/>
                <a:cs typeface="Times New Roman" panose="02020603050405020304" pitchFamily="18" charset="0"/>
              </a:rPr>
              <a:t>Collaboration and Interoperability</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4136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BF34F-0DC8-C6DB-E02C-0C5430012467}"/>
              </a:ext>
            </a:extLst>
          </p:cNvPr>
          <p:cNvSpPr>
            <a:spLocks noGrp="1"/>
          </p:cNvSpPr>
          <p:nvPr>
            <p:ph type="title"/>
          </p:nvPr>
        </p:nvSpPr>
        <p:spPr>
          <a:xfrm>
            <a:off x="838200" y="109943"/>
            <a:ext cx="10515600" cy="1325563"/>
          </a:xfrm>
        </p:spPr>
        <p:txBody>
          <a:bodyPr/>
          <a:lstStyle/>
          <a:p>
            <a:r>
              <a:rPr lang="en-US" dirty="0"/>
              <a:t>General standards used for DCS </a:t>
            </a:r>
          </a:p>
        </p:txBody>
      </p:sp>
      <p:sp>
        <p:nvSpPr>
          <p:cNvPr id="3" name="Content Placeholder 2">
            <a:extLst>
              <a:ext uri="{FF2B5EF4-FFF2-40B4-BE49-F238E27FC236}">
                <a16:creationId xmlns:a16="http://schemas.microsoft.com/office/drawing/2014/main" id="{4D276F1A-0EAE-8550-939D-3EF9AFCF82E4}"/>
              </a:ext>
            </a:extLst>
          </p:cNvPr>
          <p:cNvSpPr>
            <a:spLocks noGrp="1"/>
          </p:cNvSpPr>
          <p:nvPr>
            <p:ph idx="1"/>
          </p:nvPr>
        </p:nvSpPr>
        <p:spPr>
          <a:xfrm>
            <a:off x="578589" y="1549178"/>
            <a:ext cx="11268740" cy="4351338"/>
          </a:xfrm>
        </p:spPr>
        <p:txBody>
          <a:bodyPr>
            <a:noAutofit/>
          </a:bodyPr>
          <a:lstStyle/>
          <a:p>
            <a:pPr marL="342900" lvl="0" indent="-342900">
              <a:buFont typeface="+mj-lt"/>
              <a:buAutoNum type="arabicPeriod"/>
              <a:tabLst>
                <a:tab pos="4572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Hardware Standards: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Communication Protocols:</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Standardized communication protocols, such as Ethernet, USB, or custom protocols based on the requirements of the experiment.</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Data Acquisition Standards:</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Depending on the experiment, there might be specific standards for data acquisition systems, such as VME (Versa Module Eurocard), PCI (Peripheral Component Interconnect), or more modern standards like PCIe (PCI Express).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2"/>
              <a:tabLst>
                <a:tab pos="4572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Software Standards: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Control System Frameworks:</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Many experimental setups use control system frameworks such as EPICS (Experimental Physics and Industrial Control System) or TANGO Controls. These frameworks provide a structure for developing distributed control systems.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Programming Languages:</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Commonly used programming languages include C/C++, Python, and Java.</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Middleware:</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Middleware technologies like CORBA (Common Object Request Broker Architecture) or </a:t>
            </a:r>
            <a:r>
              <a:rPr lang="en-IN" sz="2000" kern="0" dirty="0" err="1">
                <a:effectLst/>
                <a:latin typeface="Segoe UI" panose="020B0502040204020203" pitchFamily="34" charset="0"/>
                <a:ea typeface="Times New Roman" panose="02020603050405020304" pitchFamily="18" charset="0"/>
                <a:cs typeface="Times New Roman" panose="02020603050405020304" pitchFamily="18" charset="0"/>
              </a:rPr>
              <a:t>ZeroMQ</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might be employed for communication between different components.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3018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CC0FC8-0A99-A251-D6A7-C0C3774E9AEB}"/>
              </a:ext>
            </a:extLst>
          </p:cNvPr>
          <p:cNvSpPr>
            <a:spLocks noGrp="1"/>
          </p:cNvSpPr>
          <p:nvPr>
            <p:ph idx="1"/>
          </p:nvPr>
        </p:nvSpPr>
        <p:spPr>
          <a:xfrm>
            <a:off x="838200" y="808074"/>
            <a:ext cx="10515600" cy="5368889"/>
          </a:xfrm>
        </p:spPr>
        <p:txBody>
          <a:bodyPr>
            <a:normAutofit/>
          </a:bodyPr>
          <a:lstStyle/>
          <a:p>
            <a:pPr marL="342900" lvl="0" indent="-342900">
              <a:buFont typeface="+mj-lt"/>
              <a:buAutoNum type="arabicPeriod" startAt="3"/>
              <a:tabLst>
                <a:tab pos="4572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Data Standards: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Data Formats:</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Standardized data formats for storage and exchange of experimental data. Common formats include ROOT, HDF5, or specific formats developed for the experiment.</a:t>
            </a:r>
            <a:endParaRPr lang="en-IN" sz="2000" b="1" kern="0" dirty="0">
              <a:effectLst/>
              <a:latin typeface="Segoe UI" panose="020B0502040204020203" pitchFamily="34" charset="0"/>
              <a:ea typeface="Times New Roman" panose="02020603050405020304" pitchFamily="18" charset="0"/>
              <a:cs typeface="Times New Roman" panose="02020603050405020304" pitchFamily="18" charset="0"/>
            </a:endParaRPr>
          </a:p>
          <a:p>
            <a:pPr marL="342900" lvl="0" indent="-342900">
              <a:buFont typeface="+mj-lt"/>
              <a:buAutoNum type="arabicPeriod" startAt="4"/>
              <a:tabLst>
                <a:tab pos="4572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Safety Standards: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Interlocks and Safety Systems:</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Detectors are often integrated into safety systems to ensure that experiments can be conducted safely. Safety standards for interlocks and emergency shutdown systems are crucial.</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5"/>
              <a:tabLst>
                <a:tab pos="4572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Documentation Standards: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Documentation Practices:</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Clear documentation of the control system architecture, software interfaces, and hardware specifications is essential. This helps in understanding, maintaining, and upgrading the system.</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6"/>
              <a:tabLst>
                <a:tab pos="4572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Collaboration and Interoperability:</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2000" b="1" kern="0" dirty="0">
                <a:effectLst/>
                <a:latin typeface="Segoe UI" panose="020B0502040204020203" pitchFamily="34" charset="0"/>
                <a:ea typeface="Times New Roman" panose="02020603050405020304" pitchFamily="18" charset="0"/>
                <a:cs typeface="Times New Roman" panose="02020603050405020304" pitchFamily="18" charset="0"/>
              </a:rPr>
              <a:t>Interoperability Standards:</a:t>
            </a:r>
            <a:r>
              <a:rPr lang="en-IN" sz="2000" kern="0" dirty="0">
                <a:effectLst/>
                <a:latin typeface="Segoe UI" panose="020B0502040204020203" pitchFamily="34" charset="0"/>
                <a:ea typeface="Times New Roman" panose="02020603050405020304" pitchFamily="18" charset="0"/>
                <a:cs typeface="Times New Roman" panose="02020603050405020304" pitchFamily="18" charset="0"/>
              </a:rPr>
              <a:t> Standards that facilitate collaboration and interoperability between different experiments or facilities. This is important in cases where multiple experiments share resources or collaborate on certain aspects.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303542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E65D7-F244-2D59-E7FA-8AED9E6FAB42}"/>
              </a:ext>
            </a:extLst>
          </p:cNvPr>
          <p:cNvSpPr>
            <a:spLocks noGrp="1"/>
          </p:cNvSpPr>
          <p:nvPr>
            <p:ph type="title"/>
          </p:nvPr>
        </p:nvSpPr>
        <p:spPr/>
        <p:txBody>
          <a:bodyPr/>
          <a:lstStyle/>
          <a:p>
            <a:r>
              <a:rPr lang="en-US" dirty="0"/>
              <a:t>Different standards considered for DCS</a:t>
            </a:r>
          </a:p>
        </p:txBody>
      </p:sp>
      <p:sp>
        <p:nvSpPr>
          <p:cNvPr id="3" name="Content Placeholder 2">
            <a:extLst>
              <a:ext uri="{FF2B5EF4-FFF2-40B4-BE49-F238E27FC236}">
                <a16:creationId xmlns:a16="http://schemas.microsoft.com/office/drawing/2014/main" id="{17261A57-F7E6-3864-12C3-CBA9D4093BDB}"/>
              </a:ext>
            </a:extLst>
          </p:cNvPr>
          <p:cNvSpPr>
            <a:spLocks noGrp="1"/>
          </p:cNvSpPr>
          <p:nvPr>
            <p:ph idx="1"/>
          </p:nvPr>
        </p:nvSpPr>
        <p:spPr>
          <a:xfrm>
            <a:off x="435935" y="2307265"/>
            <a:ext cx="10917865" cy="3869698"/>
          </a:xfrm>
        </p:spPr>
        <p:txBody>
          <a:bodyPr>
            <a:noAutofit/>
          </a:bodyPr>
          <a:lstStyle/>
          <a:p>
            <a:pPr marL="342900" lvl="0" indent="-342900">
              <a:buFont typeface="+mj-lt"/>
              <a:buAutoNum type="arabicPeriod"/>
              <a:tabLst>
                <a:tab pos="4572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ISA (International Society of Automation)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2"/>
              <a:tabLst>
                <a:tab pos="4572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ISO (International Organization for Standardization)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3"/>
              <a:tabLst>
                <a:tab pos="4572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IEC (International Electrotechnical Commission)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4"/>
              <a:tabLst>
                <a:tab pos="4572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EPICS (Experimental Physics and Industrial Control System)</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7766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B3E60D81-721E-93DA-6194-6501DE682C72}"/>
              </a:ext>
            </a:extLst>
          </p:cNvPr>
          <p:cNvSpPr>
            <a:spLocks noGrp="1"/>
          </p:cNvSpPr>
          <p:nvPr>
            <p:ph idx="1"/>
          </p:nvPr>
        </p:nvSpPr>
        <p:spPr>
          <a:xfrm>
            <a:off x="838200" y="361507"/>
            <a:ext cx="10515600" cy="5815456"/>
          </a:xfrm>
        </p:spPr>
        <p:txBody>
          <a:bodyPr>
            <a:noAutofit/>
          </a:bodyPr>
          <a:lstStyle/>
          <a:p>
            <a:pPr marL="342900" lvl="0" indent="-342900">
              <a:buFont typeface="+mj-lt"/>
              <a:buAutoNum type="arabicPeriod"/>
              <a:tabLst>
                <a:tab pos="4572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ISA (International Society of Automation):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800" kern="0" dirty="0">
                <a:effectLst/>
                <a:latin typeface="Segoe UI" panose="020B0502040204020203" pitchFamily="34" charset="0"/>
                <a:ea typeface="Times New Roman" panose="02020603050405020304" pitchFamily="18" charset="0"/>
                <a:cs typeface="Times New Roman" panose="02020603050405020304" pitchFamily="18" charset="0"/>
              </a:rPr>
              <a:t>ISA is a global non-profit organization that develops and publishes standards for automation and control systems.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ISA-5.1 Instrumentation Symbols and Identification:</a:t>
            </a:r>
            <a:r>
              <a:rPr lang="en-IN" sz="1800" kern="0" dirty="0">
                <a:effectLst/>
                <a:latin typeface="Segoe UI" panose="020B0502040204020203" pitchFamily="34" charset="0"/>
                <a:ea typeface="Times New Roman" panose="02020603050405020304" pitchFamily="18" charset="0"/>
                <a:cs typeface="Times New Roman" panose="02020603050405020304" pitchFamily="18" charset="0"/>
              </a:rPr>
              <a:t> This standard establishes a system for the identification of instrumentation and control devices.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2"/>
              <a:tabLst>
                <a:tab pos="4572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ISO (International Organization for Standardization):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800" kern="0" dirty="0">
                <a:effectLst/>
                <a:latin typeface="Segoe UI" panose="020B0502040204020203" pitchFamily="34" charset="0"/>
                <a:ea typeface="Times New Roman" panose="02020603050405020304" pitchFamily="18" charset="0"/>
                <a:cs typeface="Times New Roman" panose="02020603050405020304" pitchFamily="18" charset="0"/>
              </a:rPr>
              <a:t>ISO develops and publishes international standards covering a wide range of industries.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ISO 9001 Quality Management Systems:</a:t>
            </a:r>
            <a:r>
              <a:rPr lang="en-IN" sz="1800" kern="0" dirty="0">
                <a:effectLst/>
                <a:latin typeface="Segoe UI" panose="020B0502040204020203" pitchFamily="34" charset="0"/>
                <a:ea typeface="Times New Roman" panose="02020603050405020304" pitchFamily="18" charset="0"/>
                <a:cs typeface="Times New Roman" panose="02020603050405020304" pitchFamily="18" charset="0"/>
              </a:rPr>
              <a:t> While not specific to control systems, ISO 9001 is a widely adopted standard for quality management, which could be relevant for ensuring the quality of control system processes.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3"/>
              <a:tabLst>
                <a:tab pos="4572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IEC (International Electrotechnical Commission):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800" kern="0" dirty="0">
                <a:effectLst/>
                <a:latin typeface="Segoe UI" panose="020B0502040204020203" pitchFamily="34" charset="0"/>
                <a:ea typeface="Times New Roman" panose="02020603050405020304" pitchFamily="18" charset="0"/>
                <a:cs typeface="Times New Roman" panose="02020603050405020304" pitchFamily="18" charset="0"/>
              </a:rPr>
              <a:t>IEC is an international standards organization specializing in electrotechnical standards.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IEC 61131-3 - Industrial automation systems - Programmable controllers:</a:t>
            </a:r>
            <a:r>
              <a:rPr lang="en-IN" sz="1800" kern="0" dirty="0">
                <a:effectLst/>
                <a:latin typeface="Segoe UI" panose="020B0502040204020203" pitchFamily="34" charset="0"/>
                <a:ea typeface="Times New Roman" panose="02020603050405020304" pitchFamily="18" charset="0"/>
                <a:cs typeface="Times New Roman" panose="02020603050405020304" pitchFamily="18" charset="0"/>
              </a:rPr>
              <a:t> This standard defines the programming languages and associated elements for programmable controllers used in industrial automation systems.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4"/>
              <a:tabLst>
                <a:tab pos="4572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EPICS (Experimental Physics and Industrial Control System):</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800" kern="0" dirty="0">
                <a:effectLst/>
                <a:latin typeface="Segoe UI" panose="020B0502040204020203" pitchFamily="34" charset="0"/>
                <a:ea typeface="Times New Roman" panose="02020603050405020304" pitchFamily="18" charset="0"/>
                <a:cs typeface="Times New Roman" panose="02020603050405020304" pitchFamily="18" charset="0"/>
              </a:rPr>
              <a:t>EPICS is not a standard-setting organization like the others mentioned, but it's a widely used open-source software toolset for building control systems. Many physics experiments, including those in the field of high-energy physics, use EPICS.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itchFamily="2" charset="2"/>
              <a:buChar char=""/>
              <a:tabLst>
                <a:tab pos="914400" algn="l"/>
              </a:tabLst>
            </a:pPr>
            <a:r>
              <a:rPr lang="en-IN" sz="1800" b="1" kern="0" dirty="0">
                <a:effectLst/>
                <a:latin typeface="Segoe UI" panose="020B0502040204020203" pitchFamily="34" charset="0"/>
                <a:ea typeface="Times New Roman" panose="02020603050405020304" pitchFamily="18" charset="0"/>
                <a:cs typeface="Times New Roman" panose="02020603050405020304" pitchFamily="18" charset="0"/>
              </a:rPr>
              <a:t>EPICS Base:</a:t>
            </a:r>
            <a:r>
              <a:rPr lang="en-IN" sz="1800" kern="0" dirty="0">
                <a:effectLst/>
                <a:latin typeface="Segoe UI" panose="020B0502040204020203" pitchFamily="34" charset="0"/>
                <a:ea typeface="Times New Roman" panose="02020603050405020304" pitchFamily="18" charset="0"/>
                <a:cs typeface="Times New Roman" panose="02020603050405020304" pitchFamily="18" charset="0"/>
              </a:rPr>
              <a:t> EPICS provides a set of software tools and applications for building distributed control systems, and EPICS Base is the core software.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1613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073B4-118F-6BD5-FEEB-BA71A385F162}"/>
              </a:ext>
            </a:extLst>
          </p:cNvPr>
          <p:cNvSpPr>
            <a:spLocks noGrp="1"/>
          </p:cNvSpPr>
          <p:nvPr>
            <p:ph type="title"/>
          </p:nvPr>
        </p:nvSpPr>
        <p:spPr>
          <a:xfrm>
            <a:off x="838200" y="-209033"/>
            <a:ext cx="10515600" cy="1325563"/>
          </a:xfrm>
        </p:spPr>
        <p:txBody>
          <a:bodyPr/>
          <a:lstStyle/>
          <a:p>
            <a:r>
              <a:rPr lang="en-US" dirty="0"/>
              <a:t>ISA 88</a:t>
            </a:r>
          </a:p>
        </p:txBody>
      </p:sp>
      <p:sp>
        <p:nvSpPr>
          <p:cNvPr id="3" name="Content Placeholder 2">
            <a:extLst>
              <a:ext uri="{FF2B5EF4-FFF2-40B4-BE49-F238E27FC236}">
                <a16:creationId xmlns:a16="http://schemas.microsoft.com/office/drawing/2014/main" id="{E8D65F29-9E41-68BE-5421-B543B7125637}"/>
              </a:ext>
            </a:extLst>
          </p:cNvPr>
          <p:cNvSpPr>
            <a:spLocks noGrp="1"/>
          </p:cNvSpPr>
          <p:nvPr>
            <p:ph idx="1"/>
          </p:nvPr>
        </p:nvSpPr>
        <p:spPr>
          <a:xfrm>
            <a:off x="838200" y="956931"/>
            <a:ext cx="10515600" cy="6390167"/>
          </a:xfrm>
        </p:spPr>
        <p:txBody>
          <a:bodyPr>
            <a:normAutofit lnSpcReduction="10000"/>
          </a:bodyPr>
          <a:lstStyle/>
          <a:p>
            <a:pPr>
              <a:spcAft>
                <a:spcPts val="1500"/>
              </a:spcAft>
            </a:pPr>
            <a:r>
              <a:rPr lang="en-IN" sz="2000" dirty="0">
                <a:effectLst/>
                <a:latin typeface="Segoe UI" panose="020B0502040204020203" pitchFamily="34" charset="0"/>
                <a:ea typeface="Times New Roman" panose="02020603050405020304" pitchFamily="18" charset="0"/>
              </a:rPr>
              <a:t>ISA-88, also known as the ISA-88 Batch Control Systems standard, is a widely recognized standard developed by the International Society of Automation (ISA). The full title of the standard is "ISA-88: Batch Control Part 1: Models and Terminology" and it's part of the ISA-88 series. This series provides guidelines for the design and implementation of batch control systems in manufacturing.</a:t>
            </a:r>
            <a:endParaRPr lang="en-IN" sz="2000" dirty="0">
              <a:effectLst/>
              <a:latin typeface="Times New Roman" panose="02020603050405020304" pitchFamily="18" charset="0"/>
              <a:ea typeface="Times New Roman" panose="02020603050405020304" pitchFamily="18" charset="0"/>
            </a:endParaRPr>
          </a:p>
          <a:p>
            <a:pPr algn="l">
              <a:spcBef>
                <a:spcPts val="1500"/>
              </a:spcBef>
              <a:spcAft>
                <a:spcPts val="1500"/>
              </a:spcAft>
            </a:pPr>
            <a:r>
              <a:rPr lang="en-IN" sz="2000" dirty="0">
                <a:effectLst/>
                <a:latin typeface="Segoe UI" panose="020B0502040204020203" pitchFamily="34" charset="0"/>
                <a:ea typeface="Times New Roman" panose="02020603050405020304" pitchFamily="18" charset="0"/>
              </a:rPr>
              <a:t>The ISA-88 standard defines models and terminology for batch control systems, providing a common framework and language for the design and operation of batch processes. It establishes standards for the structure of batch control systems and defines concepts such as:</a:t>
            </a:r>
            <a:endParaRPr lang="en-IN" sz="2000" dirty="0">
              <a:effectLst/>
              <a:latin typeface="Times New Roman" panose="02020603050405020304" pitchFamily="18" charset="0"/>
              <a:ea typeface="Times New Roman" panose="02020603050405020304" pitchFamily="18" charset="0"/>
            </a:endParaRPr>
          </a:p>
          <a:p>
            <a:pPr marL="342900" lvl="0" indent="-342900">
              <a:tabLst>
                <a:tab pos="457200" algn="l"/>
              </a:tabLst>
            </a:pPr>
            <a:r>
              <a:rPr lang="en-IN" sz="2000" b="1" dirty="0">
                <a:effectLst/>
                <a:latin typeface="Segoe UI" panose="020B0502040204020203" pitchFamily="34" charset="0"/>
                <a:ea typeface="Times New Roman" panose="02020603050405020304" pitchFamily="18" charset="0"/>
              </a:rPr>
              <a:t>Physical Model:</a:t>
            </a:r>
            <a:r>
              <a:rPr lang="en-IN" sz="2000" dirty="0">
                <a:effectLst/>
                <a:latin typeface="Segoe UI" panose="020B0502040204020203" pitchFamily="34" charset="0"/>
                <a:ea typeface="Times New Roman" panose="02020603050405020304" pitchFamily="18" charset="0"/>
              </a:rPr>
              <a:t> Describes the physical equipment and devices involved in a batch process.</a:t>
            </a:r>
            <a:endParaRPr lang="en-IN" sz="2000" dirty="0">
              <a:effectLst/>
              <a:latin typeface="Times New Roman" panose="02020603050405020304" pitchFamily="18" charset="0"/>
              <a:ea typeface="Times New Roman" panose="02020603050405020304" pitchFamily="18" charset="0"/>
            </a:endParaRPr>
          </a:p>
          <a:p>
            <a:pPr marL="342900" lvl="0" indent="-342900">
              <a:tabLst>
                <a:tab pos="457200" algn="l"/>
              </a:tabLst>
            </a:pPr>
            <a:r>
              <a:rPr lang="en-IN" sz="2000" b="1" dirty="0">
                <a:effectLst/>
                <a:latin typeface="Segoe UI" panose="020B0502040204020203" pitchFamily="34" charset="0"/>
                <a:ea typeface="Times New Roman" panose="02020603050405020304" pitchFamily="18" charset="0"/>
              </a:rPr>
              <a:t>Procedural Model:</a:t>
            </a:r>
            <a:r>
              <a:rPr lang="en-IN" sz="2000" dirty="0">
                <a:effectLst/>
                <a:latin typeface="Segoe UI" panose="020B0502040204020203" pitchFamily="34" charset="0"/>
                <a:ea typeface="Times New Roman" panose="02020603050405020304" pitchFamily="18" charset="0"/>
              </a:rPr>
              <a:t> Describes the procedures followed in a batch process, including recipes and recipes management.</a:t>
            </a:r>
            <a:endParaRPr lang="en-IN" sz="2000" dirty="0">
              <a:effectLst/>
              <a:latin typeface="Times New Roman" panose="02020603050405020304" pitchFamily="18" charset="0"/>
              <a:ea typeface="Times New Roman" panose="02020603050405020304" pitchFamily="18" charset="0"/>
            </a:endParaRPr>
          </a:p>
          <a:p>
            <a:pPr marL="342900" lvl="0" indent="-342900">
              <a:tabLst>
                <a:tab pos="457200" algn="l"/>
              </a:tabLst>
            </a:pPr>
            <a:r>
              <a:rPr lang="en-IN" sz="2000" b="1" dirty="0">
                <a:effectLst/>
                <a:latin typeface="Segoe UI" panose="020B0502040204020203" pitchFamily="34" charset="0"/>
                <a:ea typeface="Times New Roman" panose="02020603050405020304" pitchFamily="18" charset="0"/>
              </a:rPr>
              <a:t>Coordination Model:</a:t>
            </a:r>
            <a:r>
              <a:rPr lang="en-IN" sz="2000" dirty="0">
                <a:effectLst/>
                <a:latin typeface="Segoe UI" panose="020B0502040204020203" pitchFamily="34" charset="0"/>
                <a:ea typeface="Times New Roman" panose="02020603050405020304" pitchFamily="18" charset="0"/>
              </a:rPr>
              <a:t> Describes the coordination between different elements of the batch process.</a:t>
            </a:r>
            <a:endParaRPr lang="en-IN" sz="2000" dirty="0">
              <a:effectLst/>
              <a:latin typeface="Times New Roman" panose="02020603050405020304" pitchFamily="18" charset="0"/>
              <a:ea typeface="Times New Roman" panose="02020603050405020304" pitchFamily="18" charset="0"/>
            </a:endParaRPr>
          </a:p>
          <a:p>
            <a:pPr algn="l">
              <a:spcBef>
                <a:spcPts val="1500"/>
              </a:spcBef>
              <a:spcAft>
                <a:spcPts val="1500"/>
              </a:spcAft>
            </a:pPr>
            <a:r>
              <a:rPr lang="en-IN" sz="2000" dirty="0">
                <a:effectLst/>
                <a:latin typeface="Segoe UI" panose="020B0502040204020203" pitchFamily="34" charset="0"/>
                <a:ea typeface="Times New Roman" panose="02020603050405020304" pitchFamily="18" charset="0"/>
              </a:rPr>
              <a:t>The standard aims to improve communication and understanding between manufacturers, system integrators, and suppliers involved in batch manufacturing processes. It provides a foundation for the development of batch control systems and helps ensure consistency and interoperability.</a:t>
            </a:r>
            <a:endParaRPr lang="en-IN" sz="2000" dirty="0">
              <a:effectLst/>
              <a:latin typeface="Times New Roman" panose="02020603050405020304" pitchFamily="18" charset="0"/>
              <a:ea typeface="Times New Roman" panose="02020603050405020304" pitchFamily="18" charset="0"/>
            </a:endParaRPr>
          </a:p>
          <a:p>
            <a:endParaRPr lang="en-US" sz="3200" dirty="0"/>
          </a:p>
        </p:txBody>
      </p:sp>
    </p:spTree>
    <p:extLst>
      <p:ext uri="{BB962C8B-B14F-4D97-AF65-F5344CB8AC3E}">
        <p14:creationId xmlns:p14="http://schemas.microsoft.com/office/powerpoint/2010/main" val="959277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BA1F6-B7FE-7DBE-A2A1-52C3CABEEE36}"/>
              </a:ext>
            </a:extLst>
          </p:cNvPr>
          <p:cNvSpPr>
            <a:spLocks noGrp="1"/>
          </p:cNvSpPr>
          <p:nvPr>
            <p:ph type="title"/>
          </p:nvPr>
        </p:nvSpPr>
        <p:spPr>
          <a:xfrm>
            <a:off x="838200" y="0"/>
            <a:ext cx="10515600" cy="1325563"/>
          </a:xfrm>
        </p:spPr>
        <p:txBody>
          <a:bodyPr/>
          <a:lstStyle/>
          <a:p>
            <a:r>
              <a:rPr lang="en-US" dirty="0"/>
              <a:t>ISA 95</a:t>
            </a:r>
          </a:p>
        </p:txBody>
      </p:sp>
      <p:sp>
        <p:nvSpPr>
          <p:cNvPr id="3" name="Content Placeholder 2">
            <a:extLst>
              <a:ext uri="{FF2B5EF4-FFF2-40B4-BE49-F238E27FC236}">
                <a16:creationId xmlns:a16="http://schemas.microsoft.com/office/drawing/2014/main" id="{44B2D2AB-280A-20F5-B1DA-1973E2162721}"/>
              </a:ext>
            </a:extLst>
          </p:cNvPr>
          <p:cNvSpPr>
            <a:spLocks noGrp="1"/>
          </p:cNvSpPr>
          <p:nvPr>
            <p:ph idx="1"/>
          </p:nvPr>
        </p:nvSpPr>
        <p:spPr>
          <a:xfrm>
            <a:off x="838200" y="1325563"/>
            <a:ext cx="10515600" cy="5826641"/>
          </a:xfrm>
        </p:spPr>
        <p:txBody>
          <a:bodyPr>
            <a:normAutofit fontScale="92500" lnSpcReduction="10000"/>
          </a:bodyPr>
          <a:lstStyle/>
          <a:p>
            <a:pPr>
              <a:spcAft>
                <a:spcPts val="1500"/>
              </a:spcAft>
            </a:pPr>
            <a:r>
              <a:rPr lang="en-IN" sz="1800" dirty="0">
                <a:effectLst/>
                <a:latin typeface="Segoe UI" panose="020B0502040204020203" pitchFamily="34" charset="0"/>
                <a:ea typeface="Times New Roman" panose="02020603050405020304" pitchFamily="18" charset="0"/>
              </a:rPr>
              <a:t>ISA-95, also known as ANSI/ISA-95 or ISA-95.00.01, is a standard for enterprise and control systems integration developed by the International Society of Automation (ISA). Its full title is "Enterprise-Control System Integration - Part 1: Models and Terminology."</a:t>
            </a:r>
            <a:endParaRPr lang="en-IN" sz="1800" dirty="0">
              <a:effectLst/>
              <a:latin typeface="Times New Roman" panose="02020603050405020304" pitchFamily="18" charset="0"/>
              <a:ea typeface="Times New Roman" panose="02020603050405020304" pitchFamily="18" charset="0"/>
            </a:endParaRPr>
          </a:p>
          <a:p>
            <a:pPr algn="l">
              <a:spcBef>
                <a:spcPts val="1500"/>
              </a:spcBef>
              <a:spcAft>
                <a:spcPts val="1500"/>
              </a:spcAft>
            </a:pPr>
            <a:r>
              <a:rPr lang="en-IN" sz="1800" dirty="0">
                <a:effectLst/>
                <a:latin typeface="Segoe UI" panose="020B0502040204020203" pitchFamily="34" charset="0"/>
                <a:ea typeface="Times New Roman" panose="02020603050405020304" pitchFamily="18" charset="0"/>
              </a:rPr>
              <a:t>ISA-95 provides a framework for integrating enterprise and control systems, aiming to standardize the integration of business systems (such as Enterprise Resource Planning - ERP) with manufacturing and control systems. The standard defines models and terminology that facilitate communication and understanding between different levels of an organization.</a:t>
            </a:r>
            <a:endParaRPr lang="en-IN" sz="1800" dirty="0">
              <a:effectLst/>
              <a:latin typeface="Times New Roman" panose="02020603050405020304" pitchFamily="18" charset="0"/>
              <a:ea typeface="Times New Roman" panose="02020603050405020304" pitchFamily="18" charset="0"/>
            </a:endParaRPr>
          </a:p>
          <a:p>
            <a:pPr marL="0" indent="0" algn="l">
              <a:spcBef>
                <a:spcPts val="1500"/>
              </a:spcBef>
              <a:spcAft>
                <a:spcPts val="1500"/>
              </a:spcAft>
              <a:buNone/>
            </a:pPr>
            <a:r>
              <a:rPr lang="en-IN" sz="1800" dirty="0">
                <a:effectLst/>
                <a:latin typeface="Segoe UI" panose="020B0502040204020203" pitchFamily="34" charset="0"/>
                <a:ea typeface="Times New Roman" panose="02020603050405020304" pitchFamily="18" charset="0"/>
              </a:rPr>
              <a:t>The key parts of ISA-95 include:</a:t>
            </a:r>
            <a:endParaRPr lang="en-IN"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sz="1800" b="1" dirty="0">
                <a:effectLst/>
                <a:latin typeface="Segoe UI" panose="020B0502040204020203" pitchFamily="34" charset="0"/>
                <a:ea typeface="Times New Roman" panose="02020603050405020304" pitchFamily="18" charset="0"/>
              </a:rPr>
              <a:t>Part 1 - Models and Terminology:</a:t>
            </a:r>
            <a:r>
              <a:rPr lang="en-IN" sz="1800" dirty="0">
                <a:effectLst/>
                <a:latin typeface="Segoe UI" panose="020B0502040204020203" pitchFamily="34" charset="0"/>
                <a:ea typeface="Times New Roman" panose="02020603050405020304" pitchFamily="18" charset="0"/>
              </a:rPr>
              <a:t> This part establishes the concepts, models, and terminology for the integration of enterprise and control systems.</a:t>
            </a:r>
            <a:endParaRPr lang="en-IN"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sz="1800" b="1" dirty="0">
                <a:effectLst/>
                <a:latin typeface="Segoe UI" panose="020B0502040204020203" pitchFamily="34" charset="0"/>
                <a:ea typeface="Times New Roman" panose="02020603050405020304" pitchFamily="18" charset="0"/>
              </a:rPr>
              <a:t>Part 2 - Object Models and Attributes for Manufacturing Operations Management:</a:t>
            </a:r>
            <a:r>
              <a:rPr lang="en-IN" sz="1800" dirty="0">
                <a:effectLst/>
                <a:latin typeface="Segoe UI" panose="020B0502040204020203" pitchFamily="34" charset="0"/>
                <a:ea typeface="Times New Roman" panose="02020603050405020304" pitchFamily="18" charset="0"/>
              </a:rPr>
              <a:t> This part focuses on object models and attributes for various aspects of manufacturing operations.</a:t>
            </a:r>
            <a:endParaRPr lang="en-IN"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sz="1800" b="1" dirty="0">
                <a:effectLst/>
                <a:latin typeface="Segoe UI" panose="020B0502040204020203" pitchFamily="34" charset="0"/>
                <a:ea typeface="Times New Roman" panose="02020603050405020304" pitchFamily="18" charset="0"/>
              </a:rPr>
              <a:t>Part 3 - Models of Manufacturing Operations Management:</a:t>
            </a:r>
            <a:r>
              <a:rPr lang="en-IN" sz="1800" dirty="0">
                <a:effectLst/>
                <a:latin typeface="Segoe UI" panose="020B0502040204020203" pitchFamily="34" charset="0"/>
                <a:ea typeface="Times New Roman" panose="02020603050405020304" pitchFamily="18" charset="0"/>
              </a:rPr>
              <a:t> This part provides models for the integration of manufacturing operations with the business systems.</a:t>
            </a:r>
            <a:endParaRPr lang="en-IN" sz="1800" dirty="0">
              <a:effectLst/>
              <a:latin typeface="Times New Roman" panose="02020603050405020304" pitchFamily="18" charset="0"/>
              <a:ea typeface="Times New Roman" panose="02020603050405020304" pitchFamily="18" charset="0"/>
            </a:endParaRPr>
          </a:p>
          <a:p>
            <a:pPr algn="l">
              <a:spcBef>
                <a:spcPts val="1500"/>
              </a:spcBef>
              <a:spcAft>
                <a:spcPts val="1500"/>
              </a:spcAft>
            </a:pPr>
            <a:r>
              <a:rPr lang="en-IN" sz="1800" dirty="0">
                <a:effectLst/>
                <a:latin typeface="Segoe UI" panose="020B0502040204020203" pitchFamily="34" charset="0"/>
                <a:ea typeface="Times New Roman" panose="02020603050405020304" pitchFamily="18" charset="0"/>
              </a:rPr>
              <a:t>ISA-95 is particularly relevant in industries where the integration of information technology (IT) systems with industrial automation and control systems is crucial for achieving efficient and effective operations. It helps define a common language and understanding between different stakeholders in an organization, such as operations, IT, and management.</a:t>
            </a:r>
            <a:endParaRPr lang="en-IN"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13785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7BA3D-B24C-110B-6C14-E18EF76BA5FE}"/>
              </a:ext>
            </a:extLst>
          </p:cNvPr>
          <p:cNvSpPr>
            <a:spLocks noGrp="1"/>
          </p:cNvSpPr>
          <p:nvPr>
            <p:ph type="title"/>
          </p:nvPr>
        </p:nvSpPr>
        <p:spPr>
          <a:xfrm>
            <a:off x="838200" y="-74097"/>
            <a:ext cx="10515600" cy="1325563"/>
          </a:xfrm>
        </p:spPr>
        <p:txBody>
          <a:bodyPr/>
          <a:lstStyle/>
          <a:p>
            <a:r>
              <a:rPr lang="en-US" dirty="0"/>
              <a:t>ISA 99</a:t>
            </a:r>
          </a:p>
        </p:txBody>
      </p:sp>
      <p:sp>
        <p:nvSpPr>
          <p:cNvPr id="3" name="Content Placeholder 2">
            <a:extLst>
              <a:ext uri="{FF2B5EF4-FFF2-40B4-BE49-F238E27FC236}">
                <a16:creationId xmlns:a16="http://schemas.microsoft.com/office/drawing/2014/main" id="{DE5E573A-E8B4-7C6A-246A-AFAC968C2395}"/>
              </a:ext>
            </a:extLst>
          </p:cNvPr>
          <p:cNvSpPr>
            <a:spLocks noGrp="1"/>
          </p:cNvSpPr>
          <p:nvPr>
            <p:ph idx="1"/>
          </p:nvPr>
        </p:nvSpPr>
        <p:spPr>
          <a:xfrm>
            <a:off x="838200" y="1070713"/>
            <a:ext cx="10515600" cy="5978673"/>
          </a:xfrm>
        </p:spPr>
        <p:txBody>
          <a:bodyPr>
            <a:normAutofit fontScale="92500" lnSpcReduction="20000"/>
          </a:bodyPr>
          <a:lstStyle/>
          <a:p>
            <a:pPr>
              <a:spcAft>
                <a:spcPts val="1500"/>
              </a:spcAft>
            </a:pPr>
            <a:r>
              <a:rPr lang="en-IN" sz="1800" dirty="0">
                <a:effectLst/>
                <a:latin typeface="Segoe UI" panose="020B0502040204020203" pitchFamily="34" charset="0"/>
                <a:ea typeface="Times New Roman" panose="02020603050405020304" pitchFamily="18" charset="0"/>
              </a:rPr>
              <a:t>ISA-99, also known as ANSI/ISA-99 or ISA-99.00.01, is a standard developed by the International Society of Automation (ISA) titled "Industrial Automation and Control Systems Security." This standard is more commonly known as ISA-99 or ISA/IEC 62443. The full title of the standard is "ISA-99.00.01-2007 - Security for Industrial Automation and Control Systems: Concepts, Terminology, and Models."</a:t>
            </a:r>
            <a:endParaRPr lang="en-IN" sz="1800" dirty="0">
              <a:effectLst/>
              <a:latin typeface="Times New Roman" panose="02020603050405020304" pitchFamily="18" charset="0"/>
              <a:ea typeface="Times New Roman" panose="02020603050405020304" pitchFamily="18" charset="0"/>
            </a:endParaRPr>
          </a:p>
          <a:p>
            <a:pPr algn="l">
              <a:spcBef>
                <a:spcPts val="1500"/>
              </a:spcBef>
              <a:spcAft>
                <a:spcPts val="1500"/>
              </a:spcAft>
            </a:pPr>
            <a:r>
              <a:rPr lang="en-IN" sz="1800" dirty="0">
                <a:effectLst/>
                <a:latin typeface="Segoe UI" panose="020B0502040204020203" pitchFamily="34" charset="0"/>
                <a:ea typeface="Times New Roman" panose="02020603050405020304" pitchFamily="18" charset="0"/>
              </a:rPr>
              <a:t>ISA-99 focuses on the security of Industrial Automation and Control Systems (IACS) to address the unique challenges and requirements in industrial settings. It provides a framework and guidelines for implementing security measures to protect critical infrastructure from cyber threats. The standard defines concepts, terminology, and models related to industrial automation and control systems security.</a:t>
            </a:r>
            <a:endParaRPr lang="en-IN" sz="1800" dirty="0">
              <a:effectLst/>
              <a:latin typeface="Times New Roman" panose="02020603050405020304" pitchFamily="18" charset="0"/>
              <a:ea typeface="Times New Roman" panose="02020603050405020304" pitchFamily="18" charset="0"/>
            </a:endParaRPr>
          </a:p>
          <a:p>
            <a:pPr marL="0" indent="0" algn="l">
              <a:spcBef>
                <a:spcPts val="1500"/>
              </a:spcBef>
              <a:spcAft>
                <a:spcPts val="1500"/>
              </a:spcAft>
              <a:buNone/>
            </a:pPr>
            <a:r>
              <a:rPr lang="en-IN" sz="1800" dirty="0">
                <a:effectLst/>
                <a:latin typeface="Segoe UI" panose="020B0502040204020203" pitchFamily="34" charset="0"/>
                <a:ea typeface="Times New Roman" panose="02020603050405020304" pitchFamily="18" charset="0"/>
              </a:rPr>
              <a:t>Key components and parts of ISA-99 include:</a:t>
            </a:r>
            <a:endParaRPr lang="en-IN"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sz="1800" b="1" dirty="0">
                <a:effectLst/>
                <a:latin typeface="Segoe UI" panose="020B0502040204020203" pitchFamily="34" charset="0"/>
                <a:ea typeface="Times New Roman" panose="02020603050405020304" pitchFamily="18" charset="0"/>
              </a:rPr>
              <a:t>Part 1: Concepts and Models:</a:t>
            </a:r>
            <a:r>
              <a:rPr lang="en-IN" sz="1800" dirty="0">
                <a:effectLst/>
                <a:latin typeface="Segoe UI" panose="020B0502040204020203" pitchFamily="34" charset="0"/>
                <a:ea typeface="Times New Roman" panose="02020603050405020304" pitchFamily="18" charset="0"/>
              </a:rPr>
              <a:t> Establishes terminology and models for the description of industrial automation and control system security concepts.</a:t>
            </a:r>
            <a:endParaRPr lang="en-IN"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sz="1800" b="1" dirty="0">
                <a:effectLst/>
                <a:latin typeface="Segoe UI" panose="020B0502040204020203" pitchFamily="34" charset="0"/>
                <a:ea typeface="Times New Roman" panose="02020603050405020304" pitchFamily="18" charset="0"/>
              </a:rPr>
              <a:t>Part 2: Policies and Procedures:</a:t>
            </a:r>
            <a:r>
              <a:rPr lang="en-IN" sz="1800" dirty="0">
                <a:effectLst/>
                <a:latin typeface="Segoe UI" panose="020B0502040204020203" pitchFamily="34" charset="0"/>
                <a:ea typeface="Times New Roman" panose="02020603050405020304" pitchFamily="18" charset="0"/>
              </a:rPr>
              <a:t> Provides guidelines for developing security policies and procedures specific to industrial automation and control systems.</a:t>
            </a:r>
            <a:endParaRPr lang="en-IN"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sz="1800" b="1" dirty="0">
                <a:effectLst/>
                <a:latin typeface="Segoe UI" panose="020B0502040204020203" pitchFamily="34" charset="0"/>
                <a:ea typeface="Times New Roman" panose="02020603050405020304" pitchFamily="18" charset="0"/>
              </a:rPr>
              <a:t>Part 3: System Security Requirements and Security Levels:</a:t>
            </a:r>
            <a:r>
              <a:rPr lang="en-IN" sz="1800" dirty="0">
                <a:effectLst/>
                <a:latin typeface="Segoe UI" panose="020B0502040204020203" pitchFamily="34" charset="0"/>
                <a:ea typeface="Times New Roman" panose="02020603050405020304" pitchFamily="18" charset="0"/>
              </a:rPr>
              <a:t> Focuses on defining security requirements and security levels for industrial automation and control systems.</a:t>
            </a:r>
            <a:endParaRPr lang="en-IN"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sz="1800" b="1" dirty="0">
                <a:effectLst/>
                <a:latin typeface="Segoe UI" panose="020B0502040204020203" pitchFamily="34" charset="0"/>
                <a:ea typeface="Times New Roman" panose="02020603050405020304" pitchFamily="18" charset="0"/>
              </a:rPr>
              <a:t>Part 4: Secure Product Development Life-Cycle Requirements:</a:t>
            </a:r>
            <a:r>
              <a:rPr lang="en-IN" sz="1800" dirty="0">
                <a:effectLst/>
                <a:latin typeface="Segoe UI" panose="020B0502040204020203" pitchFamily="34" charset="0"/>
                <a:ea typeface="Times New Roman" panose="02020603050405020304" pitchFamily="18" charset="0"/>
              </a:rPr>
              <a:t> Addresses the security aspects throughout the development life cycle of industrial automation and control system products.</a:t>
            </a:r>
            <a:endParaRPr lang="en-IN"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sz="1800" b="1" dirty="0">
                <a:effectLst/>
                <a:latin typeface="Segoe UI" panose="020B0502040204020203" pitchFamily="34" charset="0"/>
                <a:ea typeface="Times New Roman" panose="02020603050405020304" pitchFamily="18" charset="0"/>
              </a:rPr>
              <a:t>Part 5: Security for Process Automation Systems:</a:t>
            </a:r>
            <a:r>
              <a:rPr lang="en-IN" sz="1800" dirty="0">
                <a:effectLst/>
                <a:latin typeface="Segoe UI" panose="020B0502040204020203" pitchFamily="34" charset="0"/>
                <a:ea typeface="Times New Roman" panose="02020603050405020304" pitchFamily="18" charset="0"/>
              </a:rPr>
              <a:t> Specifically addresses security considerations for process automation systems.</a:t>
            </a:r>
            <a:endParaRPr lang="en-IN" sz="1800" dirty="0">
              <a:effectLst/>
              <a:latin typeface="Times New Roman" panose="02020603050405020304" pitchFamily="18" charset="0"/>
              <a:ea typeface="Times New Roman" panose="02020603050405020304" pitchFamily="18" charset="0"/>
            </a:endParaRPr>
          </a:p>
          <a:p>
            <a:pPr algn="l">
              <a:spcBef>
                <a:spcPts val="1500"/>
              </a:spcBef>
            </a:pPr>
            <a:r>
              <a:rPr lang="en-IN" sz="1800" dirty="0">
                <a:effectLst/>
                <a:latin typeface="Segoe UI" panose="020B0502040204020203" pitchFamily="34" charset="0"/>
                <a:ea typeface="Times New Roman" panose="02020603050405020304" pitchFamily="18" charset="0"/>
              </a:rPr>
              <a:t>ISA-99 is widely recognized and used in industries where securing industrial control systems is critical, such as in manufacturing, energy, and other critical infrastructure sectors. </a:t>
            </a:r>
            <a:endParaRPr lang="en-IN"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36523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1639</Words>
  <Application>Microsoft Macintosh PowerPoint</Application>
  <PresentationFormat>Widescreen</PresentationFormat>
  <Paragraphs>84</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Segoe UI</vt:lpstr>
      <vt:lpstr>Symbol</vt:lpstr>
      <vt:lpstr>Times New Roman</vt:lpstr>
      <vt:lpstr>Office Theme</vt:lpstr>
      <vt:lpstr>ISA ISO and IES standards</vt:lpstr>
      <vt:lpstr>General standards used for DCS </vt:lpstr>
      <vt:lpstr>General standards used for DCS </vt:lpstr>
      <vt:lpstr>PowerPoint Presentation</vt:lpstr>
      <vt:lpstr>Different standards considered for DCS</vt:lpstr>
      <vt:lpstr>PowerPoint Presentation</vt:lpstr>
      <vt:lpstr>ISA 88</vt:lpstr>
      <vt:lpstr>ISA 95</vt:lpstr>
      <vt:lpstr>ISA 99</vt:lpstr>
      <vt:lpstr>Comparison between ISO ISA and 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 ISO and IES standards</dc:title>
  <dc:creator>Sancia Morris</dc:creator>
  <cp:lastModifiedBy>Sancia Morris</cp:lastModifiedBy>
  <cp:revision>2</cp:revision>
  <dcterms:created xsi:type="dcterms:W3CDTF">2023-11-23T13:00:40Z</dcterms:created>
  <dcterms:modified xsi:type="dcterms:W3CDTF">2023-11-23T13:30:20Z</dcterms:modified>
</cp:coreProperties>
</file>