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A5E524F-EC01-4653-88A5-C6FDAF0DEB2D}">
          <p14:sldIdLst>
            <p14:sldId id="256"/>
            <p14:sldId id="257"/>
            <p14:sldId id="258"/>
            <p14:sldId id="259"/>
            <p14:sldId id="260"/>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11/23/2023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7772400" cy="1752600"/>
          </a:xfrm>
        </p:spPr>
        <p:txBody>
          <a:bodyPr>
            <a:normAutofit fontScale="90000"/>
          </a:bodyPr>
          <a:lstStyle/>
          <a:p>
            <a:pPr algn="ctr"/>
            <a:r>
              <a:rPr lang="en-US" sz="4000" b="1" i="1" dirty="0">
                <a:effectLst>
                  <a:outerShdw blurRad="38100" dist="38100" dir="2700000" algn="tl">
                    <a:srgbClr val="000000">
                      <a:alpha val="43137"/>
                    </a:srgbClr>
                  </a:outerShdw>
                </a:effectLst>
                <a:latin typeface="Times New Roman" pitchFamily="18" charset="0"/>
                <a:cs typeface="Times New Roman" pitchFamily="18" charset="0"/>
              </a:rPr>
              <a:t>Detector control system for forward diffractive </a:t>
            </a: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detector</a:t>
            </a:r>
            <a:endParaRPr lang="en-US" sz="4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295400" y="4648200"/>
            <a:ext cx="6019800" cy="861774"/>
          </a:xfrm>
          <a:prstGeom prst="rect">
            <a:avLst/>
          </a:prstGeom>
          <a:noFill/>
        </p:spPr>
        <p:txBody>
          <a:bodyPr wrap="square" rtlCol="0">
            <a:spAutoFit/>
          </a:bodyPr>
          <a:lstStyle/>
          <a:p>
            <a:r>
              <a:rPr lang="en-US" dirty="0" smtClean="0"/>
              <a:t>By </a:t>
            </a:r>
          </a:p>
          <a:p>
            <a:r>
              <a:rPr lang="en-US" sz="3200" dirty="0" err="1" smtClean="0"/>
              <a:t>Alaa</a:t>
            </a:r>
            <a:r>
              <a:rPr lang="en-US" sz="3200" dirty="0" smtClean="0"/>
              <a:t> </a:t>
            </a:r>
            <a:r>
              <a:rPr lang="en-US" sz="3200" dirty="0" err="1" smtClean="0"/>
              <a:t>ElSadieque</a:t>
            </a:r>
            <a:endParaRPr lang="en-US" sz="3200" dirty="0"/>
          </a:p>
        </p:txBody>
      </p:sp>
    </p:spTree>
    <p:extLst>
      <p:ext uri="{BB962C8B-B14F-4D97-AF65-F5344CB8AC3E}">
        <p14:creationId xmlns:p14="http://schemas.microsoft.com/office/powerpoint/2010/main" val="296657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Hardware </a:t>
            </a:r>
            <a:r>
              <a:rPr lang="en-US" sz="3600" dirty="0" smtClean="0">
                <a:latin typeface="Times New Roman" pitchFamily="18" charset="0"/>
                <a:cs typeface="Times New Roman" pitchFamily="18" charset="0"/>
              </a:rPr>
              <a:t>architecture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077200" cy="5334000"/>
          </a:xfrm>
        </p:spPr>
        <p:txBody>
          <a:bodyPr>
            <a:normAutofit fontScale="55000" lnSpcReduction="20000"/>
          </a:bodyPr>
          <a:lstStyle/>
          <a:p>
            <a:pPr marL="36576" indent="0">
              <a:buNone/>
            </a:pPr>
            <a:r>
              <a:rPr lang="en-US" sz="5100" dirty="0">
                <a:latin typeface="Times New Roman" pitchFamily="18" charset="0"/>
                <a:cs typeface="Times New Roman" pitchFamily="18" charset="0"/>
              </a:rPr>
              <a:t>The  FDD-DCS  has  the  following  hardware  architecture</a:t>
            </a:r>
            <a:endParaRPr lang="en-US" sz="5100" dirty="0">
              <a:latin typeface="Times New Roman" pitchFamily="18" charset="0"/>
              <a:cs typeface="Times New Roman" pitchFamily="18" charset="0"/>
            </a:endParaRPr>
          </a:p>
          <a:p>
            <a:pPr marL="36576" indent="0">
              <a:buNone/>
            </a:pPr>
            <a:r>
              <a:rPr lang="en-US" sz="5100" dirty="0">
                <a:latin typeface="Times New Roman" pitchFamily="18" charset="0"/>
                <a:cs typeface="Times New Roman" pitchFamily="18" charset="0"/>
              </a:rPr>
              <a:t>(Fig. 4</a:t>
            </a:r>
            <a:r>
              <a:rPr lang="en-US" sz="5100" dirty="0" smtClean="0">
                <a:latin typeface="Times New Roman" pitchFamily="18" charset="0"/>
                <a:cs typeface="Times New Roman" pitchFamily="18" charset="0"/>
              </a:rPr>
              <a:t>):</a:t>
            </a:r>
          </a:p>
          <a:p>
            <a:pPr marL="36576" indent="0">
              <a:buNone/>
            </a:pPr>
            <a:r>
              <a:rPr lang="en-US" sz="5100" dirty="0" smtClean="0">
                <a:latin typeface="Times New Roman" pitchFamily="18" charset="0"/>
                <a:cs typeface="Times New Roman" pitchFamily="18" charset="0"/>
              </a:rPr>
              <a:t>•</a:t>
            </a:r>
            <a:r>
              <a:rPr lang="en-US" sz="5100" dirty="0">
                <a:latin typeface="Times New Roman" pitchFamily="18" charset="0"/>
                <a:cs typeface="Times New Roman" pitchFamily="18" charset="0"/>
              </a:rPr>
              <a:t>The supervision layer consists of Operator Nodes (ON) that provide the user interfaces to the operators and it is located in ALICE control room.</a:t>
            </a:r>
            <a:endParaRPr lang="en-US" sz="5100" dirty="0">
              <a:latin typeface="Times New Roman" pitchFamily="18" charset="0"/>
              <a:cs typeface="Times New Roman" pitchFamily="18" charset="0"/>
            </a:endParaRPr>
          </a:p>
          <a:p>
            <a:pPr marL="36576" indent="0">
              <a:buNone/>
            </a:pPr>
            <a:r>
              <a:rPr lang="en-US" sz="5100" dirty="0">
                <a:latin typeface="Times New Roman" pitchFamily="18" charset="0"/>
                <a:cs typeface="Times New Roman" pitchFamily="18" charset="0"/>
              </a:rPr>
              <a:t>•The  process  control  layer  consists  of  Worker  Nodes</a:t>
            </a:r>
            <a:endParaRPr lang="en-US" sz="5100" dirty="0">
              <a:latin typeface="Times New Roman" pitchFamily="18" charset="0"/>
              <a:cs typeface="Times New Roman" pitchFamily="18" charset="0"/>
            </a:endParaRPr>
          </a:p>
          <a:p>
            <a:pPr marL="36576" indent="0">
              <a:buNone/>
            </a:pPr>
            <a:r>
              <a:rPr lang="en-US" sz="5100" dirty="0">
                <a:latin typeface="Times New Roman" pitchFamily="18" charset="0"/>
                <a:cs typeface="Times New Roman" pitchFamily="18" charset="0"/>
              </a:rPr>
              <a:t>(WN), PLCs and PLC-like devices that interface to the experiment  equipment.   It  is  located  in  the  Counting Room (CR).</a:t>
            </a:r>
            <a:endParaRPr lang="en-US" sz="5100" dirty="0">
              <a:latin typeface="Times New Roman" pitchFamily="18" charset="0"/>
              <a:cs typeface="Times New Roman" pitchFamily="18" charset="0"/>
            </a:endParaRPr>
          </a:p>
          <a:p>
            <a:pPr marL="36576" indent="0">
              <a:buNone/>
            </a:pPr>
            <a:r>
              <a:rPr lang="en-US" sz="5100" dirty="0">
                <a:latin typeface="Times New Roman" pitchFamily="18" charset="0"/>
                <a:cs typeface="Times New Roman" pitchFamily="18" charset="0"/>
              </a:rPr>
              <a:t>•The field layer comprises field devices such as power supplies, field bus nodes, sensors, actuators, and more. This layer is located in the ALICE cavern</a:t>
            </a:r>
            <a:r>
              <a:rPr lang="en-US" sz="5100" dirty="0" smtClean="0">
                <a:latin typeface="Times New Roman" pitchFamily="18" charset="0"/>
                <a:cs typeface="Times New Roman" pitchFamily="18" charset="0"/>
              </a:rPr>
              <a:t>.</a:t>
            </a:r>
            <a:endParaRPr lang="en-US" sz="5100" dirty="0">
              <a:latin typeface="Times New Roman" pitchFamily="18" charset="0"/>
              <a:cs typeface="Times New Roman" pitchFamily="18" charset="0"/>
            </a:endParaRPr>
          </a:p>
        </p:txBody>
      </p:sp>
    </p:spTree>
    <p:extLst>
      <p:ext uri="{BB962C8B-B14F-4D97-AF65-F5344CB8AC3E}">
        <p14:creationId xmlns:p14="http://schemas.microsoft.com/office/powerpoint/2010/main" val="2161413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7-us.googleusercontent.com/Q87HcUkjgT7cPjzSXxK-2oQ_6SJicJ_EcaM90bNieqk4h7ihUlfWvO6SQyzl9YmOpx3oT0rJ6IFBR9WAHZtWS7OMpOiTKXEXmePogl1jknK0TGiZryJEJO3aoJNbBBUYg2v1PstgamcTa1DukLayS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2"/>
            <a:ext cx="6400800" cy="594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378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Hardware of the </a:t>
            </a:r>
            <a:r>
              <a:rPr lang="en-US" sz="3600" dirty="0" smtClean="0">
                <a:latin typeface="Times New Roman" pitchFamily="18" charset="0"/>
                <a:cs typeface="Times New Roman" pitchFamily="18" charset="0"/>
              </a:rPr>
              <a:t>FDD-DCS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6576" indent="0">
              <a:buNone/>
            </a:pPr>
            <a:r>
              <a:rPr lang="en-US" dirty="0">
                <a:latin typeface="Times New Roman" pitchFamily="18" charset="0"/>
                <a:cs typeface="Times New Roman" pitchFamily="18" charset="0"/>
              </a:rPr>
              <a:t>The hierarchy of the CAEN A7030DP high voltage boards used to power the PMTs was configured in the FDD-DCS using the SCADA system.  Such CAEN boards are inserted in the CAEN crate SY4527 located in Counting Room 4 (CR4</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7403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Logical of the </a:t>
            </a:r>
            <a:r>
              <a:rPr lang="en-US" sz="3600" dirty="0" smtClean="0">
                <a:latin typeface="Times New Roman" pitchFamily="18" charset="0"/>
                <a:cs typeface="Times New Roman" pitchFamily="18" charset="0"/>
              </a:rPr>
              <a:t>FDD-DCS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36576" indent="0">
              <a:buNone/>
            </a:pPr>
            <a:r>
              <a:rPr lang="en-US" sz="2800" dirty="0">
                <a:latin typeface="Times New Roman" pitchFamily="18" charset="0"/>
                <a:cs typeface="Times New Roman" pitchFamily="18" charset="0"/>
              </a:rPr>
              <a:t>Another part of the development of the control system that was done is to configure the logical hierarchy corresponding to the </a:t>
            </a:r>
            <a:r>
              <a:rPr lang="en-US" sz="2800" dirty="0">
                <a:solidFill>
                  <a:srgbClr val="FF0000"/>
                </a:solidFill>
                <a:latin typeface="Times New Roman" pitchFamily="18" charset="0"/>
                <a:cs typeface="Times New Roman" pitchFamily="18" charset="0"/>
              </a:rPr>
              <a:t>PMTs</a:t>
            </a:r>
            <a:r>
              <a:rPr lang="en-US" sz="2800" dirty="0">
                <a:latin typeface="Times New Roman" pitchFamily="18" charset="0"/>
                <a:cs typeface="Times New Roman" pitchFamily="18" charset="0"/>
              </a:rPr>
              <a:t> of the FDD detector on side A and side C of the cavern of the ALICE experiment.  This is necessary for the control system to identify the 16 </a:t>
            </a:r>
            <a:r>
              <a:rPr lang="en-US" sz="2800" dirty="0">
                <a:solidFill>
                  <a:srgbClr val="FF0000"/>
                </a:solidFill>
                <a:latin typeface="Times New Roman" pitchFamily="18" charset="0"/>
                <a:cs typeface="Times New Roman" pitchFamily="18" charset="0"/>
              </a:rPr>
              <a:t>PMTs</a:t>
            </a:r>
            <a:r>
              <a:rPr lang="en-US" sz="2800" dirty="0">
                <a:latin typeface="Times New Roman" pitchFamily="18" charset="0"/>
                <a:cs typeface="Times New Roman" pitchFamily="18" charset="0"/>
              </a:rPr>
              <a:t> (Fig. 5) and read </a:t>
            </a:r>
            <a:r>
              <a:rPr lang="en-US" sz="2800" dirty="0" smtClean="0">
                <a:latin typeface="Times New Roman" pitchFamily="18" charset="0"/>
                <a:cs typeface="Times New Roman" pitchFamily="18" charset="0"/>
              </a:rPr>
              <a:t>the data </a:t>
            </a:r>
            <a:r>
              <a:rPr lang="en-US" sz="2800" dirty="0">
                <a:latin typeface="Times New Roman" pitchFamily="18" charset="0"/>
                <a:cs typeface="Times New Roman" pitchFamily="18" charset="0"/>
              </a:rPr>
              <a:t>from such PMTs during collisions.</a:t>
            </a:r>
            <a:endParaRPr lang="en-US" sz="2800" dirty="0">
              <a:latin typeface="Times New Roman" pitchFamily="18" charset="0"/>
              <a:cs typeface="Times New Roman" pitchFamily="18" charset="0"/>
            </a:endParaRPr>
          </a:p>
          <a:p>
            <a:pPr marL="36576" indent="0">
              <a:buNone/>
            </a:pPr>
            <a:endParaRPr lang="en-US" dirty="0"/>
          </a:p>
        </p:txBody>
      </p:sp>
    </p:spTree>
    <p:extLst>
      <p:ext uri="{BB962C8B-B14F-4D97-AF65-F5344CB8AC3E}">
        <p14:creationId xmlns:p14="http://schemas.microsoft.com/office/powerpoint/2010/main" val="427598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7-us.googleusercontent.com/XAg4tq1g3HgJG45yMRq75KOtuY8gNekbWJdzHKHqsWtA8OqMRXH743yJOiSE3SPDH6HqNnnQSqgntng03WeKM5aPlcVeT6Au4shEdXDhwGB50M-sIKXwp4MzjU6F92xWllV3P3ucNQNesqoSM8ibd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0997"/>
            <a:ext cx="7315200" cy="592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0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latin typeface="Times New Roman" pitchFamily="18" charset="0"/>
                <a:cs typeface="Times New Roman" pitchFamily="18" charset="0"/>
              </a:rPr>
              <a:t>Finite state machine of the </a:t>
            </a:r>
            <a:r>
              <a:rPr lang="en-US" sz="3600" dirty="0" smtClean="0">
                <a:latin typeface="Times New Roman" pitchFamily="18" charset="0"/>
                <a:cs typeface="Times New Roman" pitchFamily="18" charset="0"/>
              </a:rPr>
              <a:t>FDD-DCS</a:t>
            </a: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marL="36576" indent="0">
              <a:buNone/>
            </a:pPr>
            <a:r>
              <a:rPr lang="en-US" sz="2800" dirty="0">
                <a:latin typeface="Times New Roman" pitchFamily="18" charset="0"/>
                <a:cs typeface="Times New Roman" pitchFamily="18" charset="0"/>
              </a:rPr>
              <a:t>The hierarchy of Finite State Machines (FSM) was </a:t>
            </a:r>
            <a:r>
              <a:rPr lang="en-US" sz="2800" dirty="0" smtClean="0">
                <a:latin typeface="Times New Roman" pitchFamily="18" charset="0"/>
                <a:cs typeface="Times New Roman" pitchFamily="18" charset="0"/>
              </a:rPr>
              <a:t>defined for </a:t>
            </a:r>
            <a:r>
              <a:rPr lang="en-US" sz="2800" dirty="0">
                <a:latin typeface="Times New Roman" pitchFamily="18" charset="0"/>
                <a:cs typeface="Times New Roman" pitchFamily="18" charset="0"/>
              </a:rPr>
              <a:t>the upper node and the control nodes of the FDD </a:t>
            </a:r>
            <a:r>
              <a:rPr lang="en-US" sz="2800" dirty="0" smtClean="0">
                <a:latin typeface="Times New Roman" pitchFamily="18" charset="0"/>
                <a:cs typeface="Times New Roman" pitchFamily="18" charset="0"/>
              </a:rPr>
              <a:t>detector on </a:t>
            </a:r>
            <a:r>
              <a:rPr lang="en-US" sz="2800" dirty="0">
                <a:latin typeface="Times New Roman" pitchFamily="18" charset="0"/>
                <a:cs typeface="Times New Roman" pitchFamily="18" charset="0"/>
              </a:rPr>
              <a:t>both sides, as well as that of the </a:t>
            </a:r>
            <a:r>
              <a:rPr lang="en-US" sz="2800" dirty="0" err="1">
                <a:latin typeface="Times New Roman" pitchFamily="18" charset="0"/>
                <a:cs typeface="Times New Roman" pitchFamily="18" charset="0"/>
              </a:rPr>
              <a:t>PMTs.</a:t>
            </a:r>
            <a:r>
              <a:rPr lang="en-US" sz="2800" dirty="0">
                <a:latin typeface="Times New Roman" pitchFamily="18" charset="0"/>
                <a:cs typeface="Times New Roman" pitchFamily="18" charset="0"/>
              </a:rPr>
              <a:t>  This is </a:t>
            </a:r>
            <a:r>
              <a:rPr lang="en-US" sz="2800" dirty="0" smtClean="0">
                <a:latin typeface="Times New Roman" pitchFamily="18" charset="0"/>
                <a:cs typeface="Times New Roman" pitchFamily="18" charset="0"/>
              </a:rPr>
              <a:t>required for </a:t>
            </a:r>
            <a:r>
              <a:rPr lang="en-US" sz="2800" dirty="0">
                <a:latin typeface="Times New Roman" pitchFamily="18" charset="0"/>
                <a:cs typeface="Times New Roman" pitchFamily="18" charset="0"/>
              </a:rPr>
              <a:t>the control system to monitor the status of the FDD-A </a:t>
            </a:r>
            <a:r>
              <a:rPr lang="en-US" sz="2800" dirty="0" smtClean="0">
                <a:latin typeface="Times New Roman" pitchFamily="18" charset="0"/>
                <a:cs typeface="Times New Roman" pitchFamily="18" charset="0"/>
              </a:rPr>
              <a:t>and FDD-C </a:t>
            </a:r>
            <a:r>
              <a:rPr lang="en-US" sz="2800" dirty="0">
                <a:latin typeface="Times New Roman" pitchFamily="18" charset="0"/>
                <a:cs typeface="Times New Roman" pitchFamily="18" charset="0"/>
              </a:rPr>
              <a:t>sub-detectors, as well as send ON (SWITCH ON) </a:t>
            </a:r>
            <a:r>
              <a:rPr lang="en-US" sz="2800" dirty="0" smtClean="0">
                <a:latin typeface="Times New Roman" pitchFamily="18" charset="0"/>
                <a:cs typeface="Times New Roman" pitchFamily="18" charset="0"/>
              </a:rPr>
              <a:t>or OFF </a:t>
            </a:r>
            <a:r>
              <a:rPr lang="en-US" sz="2800" dirty="0">
                <a:latin typeface="Times New Roman" pitchFamily="18" charset="0"/>
                <a:cs typeface="Times New Roman" pitchFamily="18" charset="0"/>
              </a:rPr>
              <a:t>(SWITCH OFF) commands to the 16 </a:t>
            </a:r>
            <a:r>
              <a:rPr lang="en-US" sz="2800" dirty="0" smtClean="0">
                <a:latin typeface="Times New Roman" pitchFamily="18" charset="0"/>
                <a:cs typeface="Times New Roman" pitchFamily="18" charset="0"/>
              </a:rPr>
              <a:t>PMT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832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User interface and </a:t>
            </a:r>
            <a:r>
              <a:rPr lang="en-US" sz="4000" dirty="0" smtClean="0">
                <a:latin typeface="Times New Roman" pitchFamily="18" charset="0"/>
                <a:cs typeface="Times New Roman" pitchFamily="18" charset="0"/>
              </a:rPr>
              <a:t>alarms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FDD-DCS main panel</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FDD-A and FDD-C sub-panels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CAEN boards temperature</a:t>
            </a:r>
            <a:endParaRPr lang="en-US" dirty="0">
              <a:latin typeface="Times New Roman" pitchFamily="18" charset="0"/>
              <a:cs typeface="Times New Roman" pitchFamily="18" charset="0"/>
            </a:endParaRPr>
          </a:p>
          <a:p>
            <a:pPr marL="36576" indent="0">
              <a:buNone/>
            </a:pPr>
            <a:endParaRPr lang="en-US" dirty="0"/>
          </a:p>
        </p:txBody>
      </p:sp>
    </p:spTree>
    <p:extLst>
      <p:ext uri="{BB962C8B-B14F-4D97-AF65-F5344CB8AC3E}">
        <p14:creationId xmlns:p14="http://schemas.microsoft.com/office/powerpoint/2010/main" val="332574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FDD-DCS main </a:t>
            </a:r>
            <a:r>
              <a:rPr lang="en-US" sz="3600" dirty="0" smtClean="0">
                <a:latin typeface="Times New Roman" pitchFamily="18" charset="0"/>
                <a:cs typeface="Times New Roman" pitchFamily="18" charset="0"/>
              </a:rPr>
              <a:t>panel</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534400" cy="5105400"/>
          </a:xfrm>
        </p:spPr>
        <p:txBody>
          <a:bodyPr>
            <a:normAutofit/>
          </a:bodyPr>
          <a:lstStyle/>
          <a:p>
            <a:pPr marL="36576" indent="0">
              <a:buNone/>
            </a:pPr>
            <a:r>
              <a:rPr lang="en-US" sz="2800" dirty="0">
                <a:latin typeface="Times New Roman" pitchFamily="18" charset="0"/>
                <a:cs typeface="Times New Roman" pitchFamily="18" charset="0"/>
              </a:rPr>
              <a:t>Using  the  </a:t>
            </a:r>
            <a:r>
              <a:rPr lang="en-US" sz="2800" dirty="0" err="1" smtClean="0">
                <a:latin typeface="Times New Roman" pitchFamily="18" charset="0"/>
                <a:cs typeface="Times New Roman" pitchFamily="18" charset="0"/>
              </a:rPr>
              <a:t>WinCCOAsoftware</a:t>
            </a:r>
            <a:r>
              <a:rPr lang="en-US" sz="2800" dirty="0">
                <a:latin typeface="Times New Roman" pitchFamily="18" charset="0"/>
                <a:cs typeface="Times New Roman" pitchFamily="18" charset="0"/>
              </a:rPr>
              <a:t>,  the  first  version  of  the main panel of the FDD-DCS has been developed (Fig.   6). The DCS must have a main control panel to be managed by an operator of the ALICE experiment’s central control system to monitor the detector’s general status during collisions</a:t>
            </a:r>
            <a:endParaRPr lang="en-US" sz="2800" dirty="0">
              <a:latin typeface="Times New Roman" pitchFamily="18" charset="0"/>
              <a:cs typeface="Times New Roman" pitchFamily="18" charset="0"/>
            </a:endParaRPr>
          </a:p>
          <a:p>
            <a:pPr marL="36576" indent="0">
              <a:buNone/>
            </a:pPr>
            <a:endParaRPr lang="en-US" dirty="0"/>
          </a:p>
        </p:txBody>
      </p:sp>
    </p:spTree>
    <p:extLst>
      <p:ext uri="{BB962C8B-B14F-4D97-AF65-F5344CB8AC3E}">
        <p14:creationId xmlns:p14="http://schemas.microsoft.com/office/powerpoint/2010/main" val="67037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7-us.googleusercontent.com/O2I9GGprNDpblYlJN5SXJL6fLWCtc9zdjPpqXOwfxobPUSW73d1T9u0jiix5J_iGDPV4BV8OkA8nOCRADGciivfuzNPoL6O2L1BrA_2mYOJAIkIHdm7TyHIHdaEK6MMQh-GgjZ8dPntMcrGw8Zjmj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6088"/>
            <a:ext cx="6400800" cy="550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84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845"/>
            <a:ext cx="7467600" cy="1143000"/>
          </a:xfrm>
        </p:spPr>
        <p:txBody>
          <a:bodyPr>
            <a:normAutofit/>
          </a:bodyPr>
          <a:lstStyle/>
          <a:p>
            <a:r>
              <a:rPr lang="en-US" sz="3600" dirty="0">
                <a:latin typeface="Times New Roman" pitchFamily="18" charset="0"/>
                <a:cs typeface="Times New Roman" pitchFamily="18" charset="0"/>
              </a:rPr>
              <a:t>FDD-A and FDD-C </a:t>
            </a:r>
            <a:r>
              <a:rPr lang="en-US" sz="3600" dirty="0" smtClean="0">
                <a:latin typeface="Times New Roman" pitchFamily="18" charset="0"/>
                <a:cs typeface="Times New Roman" pitchFamily="18" charset="0"/>
              </a:rPr>
              <a:t>sub-panels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76200" y="990600"/>
            <a:ext cx="9067800" cy="5135563"/>
          </a:xfrm>
        </p:spPr>
        <p:txBody>
          <a:bodyPr>
            <a:noAutofit/>
          </a:bodyPr>
          <a:lstStyle/>
          <a:p>
            <a:pPr marL="36576" indent="0">
              <a:buNone/>
            </a:pPr>
            <a:r>
              <a:rPr lang="en-US" sz="2800" dirty="0">
                <a:latin typeface="Times New Roman" pitchFamily="18" charset="0"/>
                <a:cs typeface="Times New Roman" pitchFamily="18" charset="0"/>
              </a:rPr>
              <a:t>The first version of the panel to monitor and control the A</a:t>
            </a:r>
            <a:endParaRPr lang="en-US" sz="2800" dirty="0">
              <a:latin typeface="Times New Roman" pitchFamily="18" charset="0"/>
              <a:cs typeface="Times New Roman" pitchFamily="18" charset="0"/>
            </a:endParaRPr>
          </a:p>
          <a:p>
            <a:pPr marL="36576" indent="0">
              <a:buNone/>
            </a:pPr>
            <a:r>
              <a:rPr lang="en-US" sz="2800" dirty="0">
                <a:latin typeface="Times New Roman" pitchFamily="18" charset="0"/>
                <a:cs typeface="Times New Roman" pitchFamily="18" charset="0"/>
              </a:rPr>
              <a:t>and  C  side  of  the  FDD  detector  was  also  developed.   </a:t>
            </a:r>
            <a:endParaRPr lang="en-US" sz="2800" dirty="0" smtClean="0">
              <a:latin typeface="Times New Roman" pitchFamily="18" charset="0"/>
              <a:cs typeface="Times New Roman" pitchFamily="18" charset="0"/>
            </a:endParaRPr>
          </a:p>
          <a:p>
            <a:pPr marL="36576" indent="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main panel of DCS must have sub-panels of control that </a:t>
            </a:r>
            <a:r>
              <a:rPr lang="en-US" sz="2800" dirty="0" smtClean="0">
                <a:latin typeface="Times New Roman" pitchFamily="18" charset="0"/>
                <a:cs typeface="Times New Roman" pitchFamily="18" charset="0"/>
              </a:rPr>
              <a:t>allow </a:t>
            </a:r>
            <a:r>
              <a:rPr lang="en-US" sz="2800" dirty="0">
                <a:latin typeface="Times New Roman" pitchFamily="18" charset="0"/>
                <a:cs typeface="Times New Roman" pitchFamily="18" charset="0"/>
              </a:rPr>
              <a:t>the operator to obtain more details of the status of </a:t>
            </a:r>
            <a:r>
              <a:rPr lang="en-US" sz="2800" dirty="0" smtClean="0">
                <a:latin typeface="Times New Roman" pitchFamily="18" charset="0"/>
                <a:cs typeface="Times New Roman" pitchFamily="18" charset="0"/>
              </a:rPr>
              <a:t>the different </a:t>
            </a:r>
            <a:r>
              <a:rPr lang="en-US" sz="2800" dirty="0">
                <a:latin typeface="Times New Roman" pitchFamily="18" charset="0"/>
                <a:cs typeface="Times New Roman" pitchFamily="18" charset="0"/>
              </a:rPr>
              <a:t>parts of the detector and control such parts as well.</a:t>
            </a:r>
            <a:endParaRPr lang="en-US" sz="2800" dirty="0">
              <a:latin typeface="Times New Roman" pitchFamily="18" charset="0"/>
              <a:cs typeface="Times New Roman" pitchFamily="18" charset="0"/>
            </a:endParaRPr>
          </a:p>
          <a:p>
            <a:pPr marL="36576" indent="0">
              <a:buNone/>
            </a:pPr>
            <a:r>
              <a:rPr lang="en-US" sz="2800" dirty="0">
                <a:latin typeface="Times New Roman" pitchFamily="18" charset="0"/>
                <a:cs typeface="Times New Roman" pitchFamily="18" charset="0"/>
              </a:rPr>
              <a:t>For example:</a:t>
            </a:r>
            <a:endParaRPr lang="en-US" sz="2800" dirty="0">
              <a:latin typeface="Times New Roman" pitchFamily="18" charset="0"/>
              <a:cs typeface="Times New Roman" pitchFamily="18" charset="0"/>
            </a:endParaRPr>
          </a:p>
          <a:p>
            <a:pPr marL="36576" indent="0">
              <a:buNone/>
            </a:pPr>
            <a:r>
              <a:rPr lang="en-US" sz="2800" dirty="0">
                <a:latin typeface="Times New Roman" pitchFamily="18" charset="0"/>
                <a:cs typeface="Times New Roman" pitchFamily="18" charset="0"/>
              </a:rPr>
              <a:t>•In the FDD-A and FDD-C sub-panels, the operator can set and read the voltage and current applied by the high voltage boards to the </a:t>
            </a:r>
            <a:r>
              <a:rPr lang="en-US" sz="2800" dirty="0" err="1">
                <a:latin typeface="Times New Roman" pitchFamily="18" charset="0"/>
                <a:cs typeface="Times New Roman" pitchFamily="18" charset="0"/>
              </a:rPr>
              <a:t>PMTs.</a:t>
            </a:r>
            <a:endParaRPr lang="en-US" sz="2800" dirty="0">
              <a:latin typeface="Times New Roman" pitchFamily="18" charset="0"/>
              <a:cs typeface="Times New Roman" pitchFamily="18" charset="0"/>
            </a:endParaRPr>
          </a:p>
          <a:p>
            <a:pPr marL="36576" indent="0">
              <a:buNone/>
            </a:pPr>
            <a:r>
              <a:rPr lang="en-US" sz="2800" dirty="0">
                <a:latin typeface="Times New Roman" pitchFamily="18" charset="0"/>
                <a:cs typeface="Times New Roman" pitchFamily="18" charset="0"/>
              </a:rPr>
              <a:t>•It can also monitor and control the status for each photomultiplier of the FDD-A and FDD-C sub-detectors.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9290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019800"/>
          </a:xfrm>
        </p:spPr>
        <p:txBody>
          <a:bodyPr>
            <a:normAutofit/>
          </a:bodyPr>
          <a:lstStyle/>
          <a:p>
            <a:pPr marL="36576" indent="0">
              <a:buNone/>
            </a:pPr>
            <a:r>
              <a:rPr lang="en-US" dirty="0">
                <a:latin typeface="Times New Roman" pitchFamily="18" charset="0"/>
                <a:cs typeface="Times New Roman" pitchFamily="18" charset="0"/>
              </a:rPr>
              <a:t>ALICE  (A  Large  Ion  Collider  Experiment)  is  a  heavy-ion collision experiment in the Large Hadron Collider (LHC) at CERN (European Organization for Nuclear Research).  It is designed to study the physics of strongly interacting </a:t>
            </a:r>
            <a:r>
              <a:rPr lang="en-US" dirty="0" smtClean="0">
                <a:latin typeface="Times New Roman" pitchFamily="18" charset="0"/>
                <a:cs typeface="Times New Roman" pitchFamily="18" charset="0"/>
              </a:rPr>
              <a:t>matter, in</a:t>
            </a:r>
            <a:r>
              <a:rPr lang="en-US" dirty="0">
                <a:latin typeface="Times New Roman" pitchFamily="18" charset="0"/>
                <a:cs typeface="Times New Roman" pitchFamily="18" charset="0"/>
              </a:rPr>
              <a:t>  particular  the  properties  of  </a:t>
            </a:r>
            <a:r>
              <a:rPr lang="en-US" dirty="0" smtClean="0">
                <a:latin typeface="Times New Roman" pitchFamily="18" charset="0"/>
                <a:cs typeface="Times New Roman" pitchFamily="18" charset="0"/>
              </a:rPr>
              <a:t>Quark Gluon</a:t>
            </a:r>
            <a:r>
              <a:rPr lang="en-US" dirty="0">
                <a:latin typeface="Times New Roman" pitchFamily="18" charset="0"/>
                <a:cs typeface="Times New Roman" pitchFamily="18" charset="0"/>
              </a:rPr>
              <a:t>  Plasma  (QGP) by collisions of proton-proton (p-p), lead-lead (</a:t>
            </a:r>
            <a:r>
              <a:rPr lang="en-US" dirty="0" err="1">
                <a:latin typeface="Times New Roman" pitchFamily="18" charset="0"/>
                <a:cs typeface="Times New Roman" pitchFamily="18" charset="0"/>
              </a:rPr>
              <a:t>Pb-Pb</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proton lead </a:t>
            </a:r>
            <a:r>
              <a:rPr lang="en-US" dirty="0">
                <a:latin typeface="Times New Roman" pitchFamily="18" charset="0"/>
                <a:cs typeface="Times New Roman" pitchFamily="18" charset="0"/>
              </a:rPr>
              <a:t>(p-</a:t>
            </a:r>
            <a:r>
              <a:rPr lang="en-US" dirty="0" err="1">
                <a:latin typeface="Times New Roman" pitchFamily="18" charset="0"/>
                <a:cs typeface="Times New Roman" pitchFamily="18" charset="0"/>
              </a:rPr>
              <a:t>Pb</a:t>
            </a:r>
            <a:r>
              <a:rPr lang="en-US" dirty="0">
                <a:latin typeface="Times New Roman" pitchFamily="18" charset="0"/>
                <a:cs typeface="Times New Roman" pitchFamily="18" charset="0"/>
              </a:rPr>
              <a:t>) at high energies.   ALICE </a:t>
            </a:r>
            <a:r>
              <a:rPr lang="en-US" dirty="0" smtClean="0">
                <a:latin typeface="Times New Roman" pitchFamily="18" charset="0"/>
                <a:cs typeface="Times New Roman" pitchFamily="18" charset="0"/>
              </a:rPr>
              <a:t>comprises various</a:t>
            </a:r>
            <a:r>
              <a:rPr lang="en-US" dirty="0">
                <a:latin typeface="Times New Roman" pitchFamily="18" charset="0"/>
                <a:cs typeface="Times New Roman" pitchFamily="18" charset="0"/>
              </a:rPr>
              <a:t>  detectors  and  is  currently  under  </a:t>
            </a:r>
            <a:r>
              <a:rPr lang="en-US" dirty="0" smtClean="0">
                <a:latin typeface="Times New Roman" pitchFamily="18" charset="0"/>
                <a:cs typeface="Times New Roman" pitchFamily="18" charset="0"/>
              </a:rPr>
              <a:t>upgrade</a:t>
            </a:r>
            <a:r>
              <a:rPr lang="en-US" dirty="0">
                <a:latin typeface="Times New Roman" pitchFamily="18" charset="0"/>
                <a:cs typeface="Times New Roman" pitchFamily="18" charset="0"/>
              </a:rPr>
              <a:t>  for  Run 3</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8024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845"/>
            <a:ext cx="7467600" cy="1143000"/>
          </a:xfrm>
        </p:spPr>
        <p:txBody>
          <a:bodyPr>
            <a:normAutofit/>
          </a:bodyPr>
          <a:lstStyle/>
          <a:p>
            <a:r>
              <a:rPr lang="en-US" sz="3600" dirty="0">
                <a:latin typeface="Times New Roman" pitchFamily="18" charset="0"/>
                <a:cs typeface="Times New Roman" pitchFamily="18" charset="0"/>
              </a:rPr>
              <a:t> CAEN boards </a:t>
            </a:r>
            <a:r>
              <a:rPr lang="en-US" sz="3600" dirty="0" smtClean="0">
                <a:latin typeface="Times New Roman" pitchFamily="18" charset="0"/>
                <a:cs typeface="Times New Roman" pitchFamily="18" charset="0"/>
              </a:rPr>
              <a:t>temperature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Autofit/>
          </a:bodyPr>
          <a:lstStyle/>
          <a:p>
            <a:pPr marL="36576" indent="0">
              <a:buNone/>
            </a:pPr>
            <a:r>
              <a:rPr lang="en-US" sz="2000" dirty="0">
                <a:latin typeface="Times New Roman" pitchFamily="18" charset="0"/>
                <a:cs typeface="Times New Roman" pitchFamily="18" charset="0"/>
              </a:rPr>
              <a:t>Alarms were defined in such a way that the DCS operator can identify on the main panel if any of the sides of FDD detector has any type of problem:</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•For example, the detector’s green background of layer 1 of side C (Fig.   6) indicates that it is working correctly.   However,  the  background  changes  to  gray  if there is a problem with that part of the detector.</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•The operator can obtain more details of the problem by accessing the alarm panel.  For example, the problem could be related to the temperature of the high voltage board for the FDD detector.</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  Voltage and current for PMTs</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Another example of an alarm that was defined is the voltage level received by the PMTs connected to the FDD detector on side A and side C:</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•The alarm is triggered either when the voltage level is above or below the set value.</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•The same applies to the current level received by the </a:t>
            </a:r>
            <a:r>
              <a:rPr lang="en-US" sz="2000" dirty="0" err="1">
                <a:latin typeface="Times New Roman" pitchFamily="18" charset="0"/>
                <a:cs typeface="Times New Roman" pitchFamily="18" charset="0"/>
              </a:rPr>
              <a:t>PMTs.</a:t>
            </a:r>
            <a:endParaRPr lang="en-US" sz="2000" dirty="0">
              <a:latin typeface="Times New Roman" pitchFamily="18" charset="0"/>
              <a:cs typeface="Times New Roman" pitchFamily="18" charset="0"/>
            </a:endParaRPr>
          </a:p>
          <a:p>
            <a:pPr marL="36576" indent="0">
              <a:buNone/>
            </a:pP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6449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Comments and </a:t>
            </a:r>
            <a:r>
              <a:rPr lang="en-US" sz="3600" dirty="0" smtClean="0">
                <a:latin typeface="Times New Roman" pitchFamily="18" charset="0"/>
                <a:cs typeface="Times New Roman" pitchFamily="18" charset="0"/>
              </a:rPr>
              <a:t>outlook</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991600" cy="5105400"/>
          </a:xfrm>
        </p:spPr>
        <p:txBody>
          <a:bodyPr>
            <a:noAutofit/>
          </a:bodyPr>
          <a:lstStyle/>
          <a:p>
            <a:pPr marL="36576" indent="0">
              <a:buNone/>
            </a:pPr>
            <a:r>
              <a:rPr lang="en-US" sz="2400" dirty="0">
                <a:latin typeface="Times New Roman" pitchFamily="18" charset="0"/>
                <a:cs typeface="Times New Roman" pitchFamily="18" charset="0"/>
              </a:rPr>
              <a:t>The FDD detector was successfully constructed and </a:t>
            </a:r>
            <a:r>
              <a:rPr lang="en-US" sz="2400" dirty="0" smtClean="0">
                <a:latin typeface="Times New Roman" pitchFamily="18" charset="0"/>
                <a:cs typeface="Times New Roman" pitchFamily="18" charset="0"/>
              </a:rPr>
              <a:t>installed in </a:t>
            </a:r>
            <a:r>
              <a:rPr lang="en-US" sz="2400" dirty="0">
                <a:latin typeface="Times New Roman" pitchFamily="18" charset="0"/>
                <a:cs typeface="Times New Roman" pitchFamily="18" charset="0"/>
              </a:rPr>
              <a:t>2021.  The FDD detector will increase the time </a:t>
            </a:r>
            <a:r>
              <a:rPr lang="en-US" sz="2400" dirty="0" smtClean="0">
                <a:latin typeface="Times New Roman" pitchFamily="18" charset="0"/>
                <a:cs typeface="Times New Roman" pitchFamily="18" charset="0"/>
              </a:rPr>
              <a:t>resolution compared </a:t>
            </a:r>
            <a:r>
              <a:rPr lang="en-US" sz="2400" dirty="0">
                <a:latin typeface="Times New Roman" pitchFamily="18" charset="0"/>
                <a:cs typeface="Times New Roman" pitchFamily="18" charset="0"/>
              </a:rPr>
              <a:t>with AD detector used in Run-2 (2015-2018), </a:t>
            </a:r>
            <a:r>
              <a:rPr lang="en-US" sz="2400" dirty="0" smtClean="0">
                <a:latin typeface="Times New Roman" pitchFamily="18" charset="0"/>
                <a:cs typeface="Times New Roman" pitchFamily="18" charset="0"/>
              </a:rPr>
              <a:t>and it </a:t>
            </a:r>
            <a:r>
              <a:rPr lang="en-US" sz="2400" dirty="0">
                <a:latin typeface="Times New Roman" pitchFamily="18" charset="0"/>
                <a:cs typeface="Times New Roman" pitchFamily="18" charset="0"/>
              </a:rPr>
              <a:t>will provide triggers at level zero for </a:t>
            </a:r>
            <a:r>
              <a:rPr lang="en-US" sz="2400" dirty="0" smtClean="0">
                <a:latin typeface="Times New Roman" pitchFamily="18" charset="0"/>
                <a:cs typeface="Times New Roman" pitchFamily="18" charset="0"/>
              </a:rPr>
              <a:t>ALICE.</a:t>
            </a:r>
          </a:p>
          <a:p>
            <a:pPr marL="36576" indent="0">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software and hardware architecture already proposed will </a:t>
            </a:r>
            <a:r>
              <a:rPr lang="en-US" sz="2400" dirty="0" smtClean="0">
                <a:latin typeface="Times New Roman" pitchFamily="18" charset="0"/>
                <a:cs typeface="Times New Roman" pitchFamily="18" charset="0"/>
              </a:rPr>
              <a:t>allow the </a:t>
            </a:r>
            <a:r>
              <a:rPr lang="en-US" sz="2400" dirty="0">
                <a:latin typeface="Times New Roman" pitchFamily="18" charset="0"/>
                <a:cs typeface="Times New Roman" pitchFamily="18" charset="0"/>
              </a:rPr>
              <a:t>release of a fully operative DCS for the FDD detector </a:t>
            </a:r>
            <a:r>
              <a:rPr lang="en-US" sz="2400" dirty="0" smtClean="0">
                <a:latin typeface="Times New Roman" pitchFamily="18" charset="0"/>
                <a:cs typeface="Times New Roman" pitchFamily="18" charset="0"/>
              </a:rPr>
              <a:t>to comply </a:t>
            </a:r>
            <a:r>
              <a:rPr lang="en-US" sz="2400" dirty="0">
                <a:latin typeface="Times New Roman" pitchFamily="18" charset="0"/>
                <a:cs typeface="Times New Roman" pitchFamily="18" charset="0"/>
              </a:rPr>
              <a:t>with the new Online-Offline infrastructure requirements of the </a:t>
            </a:r>
            <a:r>
              <a:rPr lang="en-US" sz="2400" dirty="0" smtClean="0">
                <a:latin typeface="Times New Roman" pitchFamily="18" charset="0"/>
                <a:cs typeface="Times New Roman" pitchFamily="18" charset="0"/>
              </a:rPr>
              <a:t>ALICE experiment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6576" indent="0">
              <a:buNone/>
            </a:pPr>
            <a:r>
              <a:rPr lang="en-US" sz="2400" dirty="0" smtClean="0">
                <a:latin typeface="Times New Roman" pitchFamily="18" charset="0"/>
                <a:cs typeface="Times New Roman" pitchFamily="18" charset="0"/>
              </a:rPr>
              <a:t>Finite </a:t>
            </a:r>
            <a:r>
              <a:rPr lang="en-US" sz="2400" dirty="0">
                <a:latin typeface="Times New Roman" pitchFamily="18" charset="0"/>
                <a:cs typeface="Times New Roman" pitchFamily="18" charset="0"/>
              </a:rPr>
              <a:t>State Machine testing is ongoing with </a:t>
            </a:r>
            <a:r>
              <a:rPr lang="en-US" sz="2400" dirty="0" err="1" smtClean="0">
                <a:latin typeface="Times New Roman" pitchFamily="18" charset="0"/>
                <a:cs typeface="Times New Roman" pitchFamily="18" charset="0"/>
              </a:rPr>
              <a:t>WinCC</a:t>
            </a:r>
            <a:r>
              <a:rPr lang="en-US" sz="2400" dirty="0" smtClean="0">
                <a:latin typeface="Times New Roman" pitchFamily="18" charset="0"/>
                <a:cs typeface="Times New Roman" pitchFamily="18" charset="0"/>
              </a:rPr>
              <a:t>-OAR© software </a:t>
            </a:r>
            <a:r>
              <a:rPr lang="en-US" sz="2400" dirty="0">
                <a:latin typeface="Times New Roman" pitchFamily="18" charset="0"/>
                <a:cs typeface="Times New Roman" pitchFamily="18" charset="0"/>
              </a:rPr>
              <a:t>and high voltage boards.   Finally,  the Detector Control System development for FDD is progressing according to the plan and is </a:t>
            </a:r>
            <a:r>
              <a:rPr lang="en-US" sz="2400" dirty="0" smtClean="0">
                <a:latin typeface="Times New Roman" pitchFamily="18" charset="0"/>
                <a:cs typeface="Times New Roman" pitchFamily="18" charset="0"/>
              </a:rPr>
              <a:t>expected to </a:t>
            </a:r>
            <a:r>
              <a:rPr lang="en-US" sz="2400" dirty="0">
                <a:latin typeface="Times New Roman" pitchFamily="18" charset="0"/>
                <a:cs typeface="Times New Roman" pitchFamily="18" charset="0"/>
              </a:rPr>
              <a:t>be ready for commissioning starting </a:t>
            </a:r>
            <a:r>
              <a:rPr lang="en-US" sz="2400" dirty="0" smtClean="0">
                <a:latin typeface="Times New Roman" pitchFamily="18" charset="0"/>
                <a:cs typeface="Times New Roman" pitchFamily="18" charset="0"/>
              </a:rPr>
              <a:t>2022</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1363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524000"/>
          </a:xfrm>
        </p:spPr>
        <p:txBody>
          <a:bodyPr>
            <a:noAutofit/>
          </a:bodyPr>
          <a:lstStyle/>
          <a:p>
            <a:pPr algn="ctr"/>
            <a:r>
              <a:rPr lang="en-US" sz="3600" b="1" i="1" dirty="0">
                <a:effectLst>
                  <a:outerShdw blurRad="38100" dist="38100" dir="2700000" algn="tl">
                    <a:srgbClr val="000000">
                      <a:alpha val="43137"/>
                    </a:srgbClr>
                  </a:outerShdw>
                </a:effectLst>
                <a:latin typeface="Times New Roman" pitchFamily="18" charset="0"/>
                <a:cs typeface="Times New Roman" pitchFamily="18" charset="0"/>
              </a:rPr>
              <a:t>Forward Diffractive Detector control system for Run 3 in the ALICE experiment</a:t>
            </a:r>
          </a:p>
        </p:txBody>
      </p:sp>
      <p:sp>
        <p:nvSpPr>
          <p:cNvPr id="3" name="Content Placeholder 2"/>
          <p:cNvSpPr>
            <a:spLocks noGrp="1"/>
          </p:cNvSpPr>
          <p:nvPr>
            <p:ph idx="1"/>
          </p:nvPr>
        </p:nvSpPr>
        <p:spPr>
          <a:xfrm>
            <a:off x="685800" y="1981200"/>
            <a:ext cx="7467600" cy="4525963"/>
          </a:xfrm>
        </p:spPr>
        <p:txBody>
          <a:bodyPr>
            <a:normAutofit/>
          </a:bodyPr>
          <a:lstStyle/>
          <a:p>
            <a:pPr marL="36576" indent="0">
              <a:buNone/>
            </a:pPr>
            <a:r>
              <a:rPr lang="en-US" sz="2800" dirty="0">
                <a:latin typeface="Times New Roman" pitchFamily="18" charset="0"/>
                <a:cs typeface="Times New Roman" pitchFamily="18" charset="0"/>
              </a:rPr>
              <a:t>ALICE detector control system The DCS for ALICE is based on the </a:t>
            </a:r>
            <a:r>
              <a:rPr lang="en-US" sz="2800" dirty="0" err="1">
                <a:latin typeface="Times New Roman" pitchFamily="18" charset="0"/>
                <a:cs typeface="Times New Roman" pitchFamily="18" charset="0"/>
              </a:rPr>
              <a:t>WinCC</a:t>
            </a:r>
            <a:r>
              <a:rPr lang="en-US" sz="2800" dirty="0">
                <a:latin typeface="Times New Roman" pitchFamily="18" charset="0"/>
                <a:cs typeface="Times New Roman" pitchFamily="18" charset="0"/>
              </a:rPr>
              <a:t> Open Architecture (</a:t>
            </a:r>
            <a:r>
              <a:rPr lang="en-US" sz="2800" dirty="0" err="1">
                <a:latin typeface="Times New Roman" pitchFamily="18" charset="0"/>
                <a:cs typeface="Times New Roman" pitchFamily="18" charset="0"/>
              </a:rPr>
              <a:t>WinCC</a:t>
            </a:r>
            <a:r>
              <a:rPr lang="en-US" sz="2800" dirty="0">
                <a:latin typeface="Times New Roman" pitchFamily="18" charset="0"/>
                <a:cs typeface="Times New Roman" pitchFamily="18" charset="0"/>
              </a:rPr>
              <a:t>-OA) software system and on the JCOP (Joint Controls Project) Framework software package that provides tools (FSMs, database access, access control, basic user interfaces, configuration, etc.) for DCS development.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7422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477000"/>
          </a:xfrm>
        </p:spPr>
        <p:txBody>
          <a:bodyPr>
            <a:normAutofit fontScale="92500"/>
          </a:bodyPr>
          <a:lstStyle/>
          <a:p>
            <a:pPr marL="36576" indent="0">
              <a:buNone/>
            </a:pPr>
            <a:r>
              <a:rPr lang="en-US" sz="2000" dirty="0">
                <a:latin typeface="Times New Roman" pitchFamily="18" charset="0"/>
                <a:cs typeface="Times New Roman" pitchFamily="18" charset="0"/>
              </a:rPr>
              <a:t>The JCOP Framework was developed at CERN by members of the four major LHC experiments (ATLAS, CMS, ALICE and </a:t>
            </a:r>
            <a:r>
              <a:rPr lang="en-US" sz="2000" dirty="0" err="1">
                <a:latin typeface="Times New Roman" pitchFamily="18" charset="0"/>
                <a:cs typeface="Times New Roman" pitchFamily="18" charset="0"/>
              </a:rPr>
              <a:t>LHCb</a:t>
            </a:r>
            <a:r>
              <a:rPr lang="en-US" sz="2000" dirty="0">
                <a:latin typeface="Times New Roman" pitchFamily="18" charset="0"/>
                <a:cs typeface="Times New Roman" pitchFamily="18" charset="0"/>
              </a:rPr>
              <a:t>) and a CERN support </a:t>
            </a:r>
            <a:r>
              <a:rPr lang="en-US" sz="2400" dirty="0">
                <a:latin typeface="Times New Roman" pitchFamily="18" charset="0"/>
                <a:cs typeface="Times New Roman" pitchFamily="18" charset="0"/>
              </a:rPr>
              <a:t>group to reduce the effort and cost to develop the DCS. Experimental equipment such as power supplies and readout devices can easily be integrated in </a:t>
            </a:r>
            <a:r>
              <a:rPr lang="en-US" sz="2400" dirty="0" err="1">
                <a:latin typeface="Times New Roman" pitchFamily="18" charset="0"/>
                <a:cs typeface="Times New Roman" pitchFamily="18" charset="0"/>
              </a:rPr>
              <a:t>WinCC</a:t>
            </a:r>
            <a:r>
              <a:rPr lang="en-US" sz="2400" dirty="0">
                <a:latin typeface="Times New Roman" pitchFamily="18" charset="0"/>
                <a:cs typeface="Times New Roman" pitchFamily="18" charset="0"/>
              </a:rPr>
              <a:t>-OA by using JCOP Framework </a:t>
            </a:r>
            <a:endParaRPr lang="en-US" sz="2400" dirty="0">
              <a:latin typeface="Times New Roman" pitchFamily="18" charset="0"/>
              <a:cs typeface="Times New Roman" pitchFamily="18" charset="0"/>
            </a:endParaRPr>
          </a:p>
          <a:p>
            <a:pPr marL="36576" indent="0">
              <a:buNone/>
            </a:pPr>
            <a:r>
              <a:rPr lang="en-US" sz="2400" dirty="0">
                <a:latin typeface="Times New Roman" pitchFamily="18" charset="0"/>
                <a:cs typeface="Times New Roman" pitchFamily="18" charset="0"/>
              </a:rPr>
              <a:t>The installation of new FEE for Run 3 required the development of the whole Front-End DCS subsystem. The Front-End modules in the </a:t>
            </a:r>
            <a:r>
              <a:rPr lang="en-US" sz="2400" dirty="0" smtClean="0">
                <a:latin typeface="Times New Roman" pitchFamily="18" charset="0"/>
                <a:cs typeface="Times New Roman" pitchFamily="18" charset="0"/>
              </a:rPr>
              <a:t>ALICE</a:t>
            </a:r>
          </a:p>
          <a:p>
            <a:pPr marL="36576" indent="0">
              <a:buNone/>
            </a:pPr>
            <a:r>
              <a:rPr lang="en-US" sz="2400" dirty="0">
                <a:latin typeface="Times New Roman" pitchFamily="18" charset="0"/>
                <a:cs typeface="Times New Roman" pitchFamily="18" charset="0"/>
              </a:rPr>
              <a:t>experiment use the CERN developed </a:t>
            </a:r>
            <a:r>
              <a:rPr lang="en-US" sz="2400" dirty="0" err="1">
                <a:latin typeface="Times New Roman" pitchFamily="18" charset="0"/>
                <a:cs typeface="Times New Roman" pitchFamily="18" charset="0"/>
              </a:rPr>
              <a:t>GigaBit</a:t>
            </a:r>
            <a:r>
              <a:rPr lang="en-US" sz="2400" dirty="0">
                <a:latin typeface="Times New Roman" pitchFamily="18" charset="0"/>
                <a:cs typeface="Times New Roman" pitchFamily="18" charset="0"/>
              </a:rPr>
              <a:t> Transceiver (GBT) link to transfer detector signals to the DCS and the O2 systems. GBT links are controlled by the Common Readout Units (CRU) installed in the FLPs. Here, the physics and DCS data (control, monitoring, and conditions data) are passed to the ALICE Low Level Front-End (ALF) </a:t>
            </a:r>
            <a:r>
              <a:rPr lang="en-US" sz="2400" dirty="0" smtClean="0">
                <a:latin typeface="Times New Roman" pitchFamily="18" charset="0"/>
                <a:cs typeface="Times New Roman" pitchFamily="18" charset="0"/>
              </a:rPr>
              <a:t>interface.</a:t>
            </a:r>
          </a:p>
          <a:p>
            <a:pPr marL="36576" indent="0">
              <a:buNone/>
            </a:pPr>
            <a:r>
              <a:rPr lang="en-US" sz="2400" dirty="0" smtClean="0">
                <a:latin typeface="Times New Roman" pitchFamily="18" charset="0"/>
                <a:cs typeface="Times New Roman" pitchFamily="18" charset="0"/>
              </a:rPr>
              <a:t>Communication </a:t>
            </a:r>
            <a:r>
              <a:rPr lang="en-US" sz="2400" dirty="0">
                <a:latin typeface="Times New Roman" pitchFamily="18" charset="0"/>
                <a:cs typeface="Times New Roman" pitchFamily="18" charset="0"/>
              </a:rPr>
              <a:t>between the </a:t>
            </a:r>
            <a:r>
              <a:rPr lang="en-US" sz="2400" dirty="0" err="1">
                <a:latin typeface="Times New Roman" pitchFamily="18" charset="0"/>
                <a:cs typeface="Times New Roman" pitchFamily="18" charset="0"/>
              </a:rPr>
              <a:t>WinCC</a:t>
            </a:r>
            <a:r>
              <a:rPr lang="en-US" sz="2400" dirty="0">
                <a:latin typeface="Times New Roman" pitchFamily="18" charset="0"/>
                <a:cs typeface="Times New Roman" pitchFamily="18" charset="0"/>
              </a:rPr>
              <a:t>-OA systems and the ALFs is managed by the Front-End Device (FRED) module (see Fig. 7), which provides the translation of high-level </a:t>
            </a:r>
            <a:r>
              <a:rPr lang="en-US" sz="2400" dirty="0" err="1">
                <a:latin typeface="Times New Roman" pitchFamily="18" charset="0"/>
                <a:cs typeface="Times New Roman" pitchFamily="18" charset="0"/>
              </a:rPr>
              <a:t>WinCC</a:t>
            </a:r>
            <a:r>
              <a:rPr lang="en-US" sz="2400" dirty="0">
                <a:latin typeface="Times New Roman" pitchFamily="18" charset="0"/>
                <a:cs typeface="Times New Roman" pitchFamily="18" charset="0"/>
              </a:rPr>
              <a:t>-OA commands to ALF low-level commands and unpacks the ALF data before they are published to the </a:t>
            </a:r>
            <a:r>
              <a:rPr lang="en-US" sz="2400" dirty="0" err="1">
                <a:latin typeface="Times New Roman" pitchFamily="18" charset="0"/>
                <a:cs typeface="Times New Roman" pitchFamily="18" charset="0"/>
              </a:rPr>
              <a:t>WinCC</a:t>
            </a:r>
            <a:r>
              <a:rPr lang="en-US" sz="2400" dirty="0">
                <a:latin typeface="Times New Roman" pitchFamily="18" charset="0"/>
                <a:cs typeface="Times New Roman" pitchFamily="18" charset="0"/>
              </a:rPr>
              <a:t>-OA</a:t>
            </a:r>
            <a:endParaRPr lang="en-US" sz="2400" dirty="0">
              <a:latin typeface="Times New Roman" pitchFamily="18" charset="0"/>
              <a:cs typeface="Times New Roman" pitchFamily="18" charset="0"/>
            </a:endParaRPr>
          </a:p>
          <a:p>
            <a:pPr marL="36576"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9401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7-us.googleusercontent.com/60Gz7GiSt1yvPPjZ-1A7_Ri60bKKeRMuO5vcbZUejvoMq7_dnqrigoaLSDmlAcUXbvNnrZ1rYoRP4dTSfRzq_zyDMKAoZAleVwDBb8MEDnjzaYiWPYy8as0bvpCGsnCPfJ4A3uGzY92Cb_YiG0fVZ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399"/>
            <a:ext cx="7772400" cy="30021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4876800"/>
            <a:ext cx="6629400" cy="369332"/>
          </a:xfrm>
          <a:prstGeom prst="rect">
            <a:avLst/>
          </a:prstGeom>
          <a:noFill/>
        </p:spPr>
        <p:txBody>
          <a:bodyPr wrap="square" rtlCol="0">
            <a:spAutoFit/>
          </a:bodyPr>
          <a:lstStyle/>
          <a:p>
            <a:r>
              <a:rPr lang="en-US" dirty="0"/>
              <a:t>Fig. 7. The ALF-FRED role in the DCS data </a:t>
            </a:r>
            <a:r>
              <a:rPr lang="en-US" dirty="0" smtClean="0"/>
              <a:t>stream</a:t>
            </a:r>
            <a:endParaRPr lang="en-US" dirty="0"/>
          </a:p>
        </p:txBody>
      </p:sp>
    </p:spTree>
    <p:extLst>
      <p:ext uri="{BB962C8B-B14F-4D97-AF65-F5344CB8AC3E}">
        <p14:creationId xmlns:p14="http://schemas.microsoft.com/office/powerpoint/2010/main" val="59339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467600" cy="5638800"/>
          </a:xfrm>
        </p:spPr>
        <p:txBody>
          <a:bodyPr>
            <a:noAutofit/>
          </a:bodyPr>
          <a:lstStyle/>
          <a:p>
            <a:pPr marL="36576" indent="0">
              <a:buNone/>
            </a:pPr>
            <a:r>
              <a:rPr lang="en-US" sz="2800" dirty="0">
                <a:latin typeface="Times New Roman" pitchFamily="18" charset="0"/>
                <a:cs typeface="Times New Roman" pitchFamily="18" charset="0"/>
              </a:rPr>
              <a:t>The new DCS for ALICE has been developed to follow the O2 strategy. Data flow from the DCS to O2 is managed by the ALICE Data Point Service (ADAPOS). Its task is to collect data on detector’s operating conditions, which is required for the further stages of reconstruction. The basic unit of data in </a:t>
            </a:r>
            <a:r>
              <a:rPr lang="en-US" sz="2800" dirty="0" err="1">
                <a:latin typeface="Times New Roman" pitchFamily="18" charset="0"/>
                <a:cs typeface="Times New Roman" pitchFamily="18" charset="0"/>
              </a:rPr>
              <a:t>WinCC</a:t>
            </a:r>
            <a:r>
              <a:rPr lang="en-US" sz="2800" dirty="0">
                <a:latin typeface="Times New Roman" pitchFamily="18" charset="0"/>
                <a:cs typeface="Times New Roman" pitchFamily="18" charset="0"/>
              </a:rPr>
              <a:t>-OA is called a Data Point (DP). A data point can contain a temperature, current or voltage reading, typically from a single device or channel. It also can store very complex structures of different types of data. When the state of a data point changes, ADAPOS passes the new value to the EPN farm of the O2 facility </a:t>
            </a:r>
            <a:r>
              <a:rPr lang="en-US" sz="2800" dirty="0">
                <a:latin typeface="Times New Roman" pitchFamily="18" charset="0"/>
                <a:cs typeface="Times New Roman" pitchFamily="18" charset="0"/>
              </a:rPr>
              <a:t>(Fig. 8)</a:t>
            </a:r>
          </a:p>
        </p:txBody>
      </p:sp>
    </p:spTree>
    <p:extLst>
      <p:ext uri="{BB962C8B-B14F-4D97-AF65-F5344CB8AC3E}">
        <p14:creationId xmlns:p14="http://schemas.microsoft.com/office/powerpoint/2010/main" val="111898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7-us.googleusercontent.com/_qzrAU-PxDhQ5QK1aJihfxxedLtkKeutI3FimFSZyB8b1U3pki5Zkf7QtSD9QP3cw4Hiz2RyidO6MwfAgWYyLMF0KmjFantxlMRHC8Rf6c6mFusPOFso79aVOiPS7iMb9iwqW_5UzECfnCRIM9l9A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34" y="1542197"/>
            <a:ext cx="8805332"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724400"/>
            <a:ext cx="6019800" cy="369332"/>
          </a:xfrm>
          <a:prstGeom prst="rect">
            <a:avLst/>
          </a:prstGeom>
          <a:noFill/>
        </p:spPr>
        <p:txBody>
          <a:bodyPr wrap="square" rtlCol="0">
            <a:spAutoFit/>
          </a:bodyPr>
          <a:lstStyle/>
          <a:p>
            <a:r>
              <a:rPr lang="en-US" dirty="0">
                <a:latin typeface="Times New Roman" pitchFamily="18" charset="0"/>
                <a:cs typeface="Times New Roman" pitchFamily="18" charset="0"/>
              </a:rPr>
              <a:t>Fig. 8. The ADAPOS service in the O2 architecture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7907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Times New Roman" pitchFamily="18" charset="0"/>
                <a:cs typeface="Times New Roman" pitchFamily="18" charset="0"/>
              </a:rPr>
              <a:t>Note:</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067800" cy="5562600"/>
          </a:xfrm>
        </p:spPr>
        <p:txBody>
          <a:bodyPr>
            <a:noAutofit/>
          </a:bodyPr>
          <a:lstStyle/>
          <a:p>
            <a:pPr marL="36576" indent="0">
              <a:buNone/>
            </a:pPr>
            <a:r>
              <a:rPr lang="en-US" sz="2400" dirty="0">
                <a:latin typeface="Times New Roman" pitchFamily="18" charset="0"/>
                <a:cs typeface="Times New Roman" pitchFamily="18" charset="0"/>
              </a:rPr>
              <a:t>Online–Offline (O2 ) system The ALICE experiment scenario for Run 3 foresees an increase of the raw data rate by a factor of one hundred, up to 3.5 TB/s, as well as a continuous readout mode with simultaneous data processing. Due to the high interaction rates, it is not possible to store the detector data on disk and perform the processing once the run ends; therefore, data will be processed immediately with the combined Online–Offline (O2 ) computing facility to cope with these new processing requirements. Fig. 9 shows the general data flow in the O2 system: The First Level Processors (FLPs) read the raw data from the detectors’ readout electronics and reduce their volume by splitting them into physics and slow control data. Physics data are transferred from the FLPs to the Event Processing Nodes (EPNs) at a rate of 500 GB/s. EPNs process the raw data online while performing reconstruction tasks. Only reconstructed data are transferred to storage. O2 also provides the Framework for simulation and analysis</a:t>
            </a:r>
            <a:endParaRPr lang="en-US" sz="2400" dirty="0">
              <a:latin typeface="Times New Roman" pitchFamily="18" charset="0"/>
              <a:cs typeface="Times New Roman" pitchFamily="18" charset="0"/>
            </a:endParaRPr>
          </a:p>
          <a:p>
            <a:pPr marL="36576" indent="0">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68068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66850"/>
            <a:ext cx="82867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2590800"/>
            <a:ext cx="4876800" cy="369332"/>
          </a:xfrm>
          <a:prstGeom prst="rect">
            <a:avLst/>
          </a:prstGeom>
          <a:noFill/>
        </p:spPr>
        <p:txBody>
          <a:bodyPr wrap="square" rtlCol="0">
            <a:spAutoFit/>
          </a:bodyPr>
          <a:lstStyle/>
          <a:p>
            <a:r>
              <a:rPr lang="en-US" dirty="0"/>
              <a:t>Fig. 9. Diagram of the O2 data flow. </a:t>
            </a:r>
            <a:endParaRPr lang="en-US" dirty="0"/>
          </a:p>
        </p:txBody>
      </p:sp>
    </p:spTree>
    <p:extLst>
      <p:ext uri="{BB962C8B-B14F-4D97-AF65-F5344CB8AC3E}">
        <p14:creationId xmlns:p14="http://schemas.microsoft.com/office/powerpoint/2010/main" val="292575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01000" cy="5668963"/>
          </a:xfrm>
        </p:spPr>
        <p:txBody>
          <a:bodyPr>
            <a:normAutofit/>
          </a:bodyPr>
          <a:lstStyle/>
          <a:p>
            <a:pPr marL="36576" indent="0">
              <a:buNone/>
            </a:pPr>
            <a:r>
              <a:rPr lang="en-US" dirty="0">
                <a:latin typeface="Times New Roman" pitchFamily="18" charset="0"/>
                <a:cs typeface="Times New Roman" pitchFamily="18" charset="0"/>
              </a:rPr>
              <a:t>This communication is based on the Distributed Information Management (DIM) system, supported on the </a:t>
            </a:r>
            <a:r>
              <a:rPr lang="en-US" dirty="0" err="1">
                <a:latin typeface="Times New Roman" pitchFamily="18" charset="0"/>
                <a:cs typeface="Times New Roman" pitchFamily="18" charset="0"/>
              </a:rPr>
              <a:t>WinCC</a:t>
            </a:r>
            <a:r>
              <a:rPr lang="en-US" dirty="0">
                <a:latin typeface="Times New Roman" pitchFamily="18" charset="0"/>
                <a:cs typeface="Times New Roman" pitchFamily="18" charset="0"/>
              </a:rPr>
              <a:t>-OA platform at CERN. For each value, a corresponding DIM service is created, and the published value is updated on each change. Information from the individual detectors is stored in a data structure containing all ALICE information recorded in a 50 </a:t>
            </a:r>
            <a:r>
              <a:rPr lang="en-US" dirty="0" err="1">
                <a:latin typeface="Times New Roman" pitchFamily="18" charset="0"/>
                <a:cs typeface="Times New Roman" pitchFamily="18" charset="0"/>
              </a:rPr>
              <a:t>ms</a:t>
            </a:r>
            <a:r>
              <a:rPr lang="en-US" dirty="0">
                <a:latin typeface="Times New Roman" pitchFamily="18" charset="0"/>
                <a:cs typeface="Times New Roman" pitchFamily="18" charset="0"/>
              </a:rPr>
              <a:t> interval. These data are later merged with the DCS information provided by the ADAPOS and the common DCS FLP (</a:t>
            </a:r>
            <a:r>
              <a:rPr lang="en-US" dirty="0" smtClean="0">
                <a:latin typeface="Times New Roman" pitchFamily="18" charset="0"/>
                <a:cs typeface="Times New Roman" pitchFamily="18" charset="0"/>
              </a:rPr>
              <a:t>fig.8)</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1370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924800" cy="5287963"/>
          </a:xfrm>
        </p:spPr>
        <p:txBody>
          <a:bodyPr>
            <a:normAutofit/>
          </a:bodyPr>
          <a:lstStyle/>
          <a:p>
            <a:pPr marL="36576" indent="0" algn="ctr">
              <a:buNone/>
            </a:pPr>
            <a:r>
              <a:rPr lang="en-US" dirty="0">
                <a:latin typeface="Times New Roman" pitchFamily="18" charset="0"/>
                <a:cs typeface="Times New Roman" pitchFamily="18" charset="0"/>
              </a:rPr>
              <a:t>As part of this upgrade, ALICE </a:t>
            </a:r>
            <a:r>
              <a:rPr lang="en-US" dirty="0" smtClean="0">
                <a:latin typeface="Times New Roman" pitchFamily="18" charset="0"/>
                <a:cs typeface="Times New Roman" pitchFamily="18" charset="0"/>
              </a:rPr>
              <a:t>Diffractive (AD)was</a:t>
            </a:r>
            <a:r>
              <a:rPr lang="en-US" dirty="0">
                <a:latin typeface="Times New Roman" pitchFamily="18" charset="0"/>
                <a:cs typeface="Times New Roman" pitchFamily="18" charset="0"/>
              </a:rPr>
              <a:t>  replaced  by  FDD,  and  it  is  </a:t>
            </a:r>
            <a:r>
              <a:rPr lang="en-US" dirty="0" smtClean="0">
                <a:latin typeface="Times New Roman" pitchFamily="18" charset="0"/>
                <a:cs typeface="Times New Roman" pitchFamily="18" charset="0"/>
              </a:rPr>
              <a:t>part</a:t>
            </a:r>
            <a:r>
              <a:rPr lang="en-US" dirty="0">
                <a:latin typeface="Times New Roman" pitchFamily="18" charset="0"/>
                <a:cs typeface="Times New Roman" pitchFamily="18" charset="0"/>
              </a:rPr>
              <a:t>  of  ALICE’s Fast Interaction Trigger (FIT) </a:t>
            </a:r>
            <a:r>
              <a:rPr lang="en-US" dirty="0" smtClean="0">
                <a:latin typeface="Times New Roman" pitchFamily="18" charset="0"/>
                <a:cs typeface="Times New Roman" pitchFamily="18" charset="0"/>
              </a:rPr>
              <a:t>project. </a:t>
            </a:r>
            <a:r>
              <a:rPr lang="en-US" dirty="0">
                <a:latin typeface="Times New Roman" pitchFamily="18" charset="0"/>
                <a:cs typeface="Times New Roman" pitchFamily="18" charset="0"/>
              </a:rPr>
              <a:t>Therefore, </a:t>
            </a:r>
            <a:r>
              <a:rPr lang="en-US" dirty="0" smtClean="0">
                <a:latin typeface="Times New Roman" pitchFamily="18" charset="0"/>
                <a:cs typeface="Times New Roman" pitchFamily="18" charset="0"/>
              </a:rPr>
              <a:t>upgrading </a:t>
            </a:r>
            <a:r>
              <a:rPr lang="en-US" dirty="0">
                <a:latin typeface="Times New Roman" pitchFamily="18" charset="0"/>
                <a:cs typeface="Times New Roman" pitchFamily="18" charset="0"/>
              </a:rPr>
              <a:t>the AD to FDD detector implies developing a new control system (FDD-DCS)</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6806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467600" cy="1143000"/>
          </a:xfrm>
        </p:spPr>
        <p:txBody>
          <a:bodyPr>
            <a:normAutofit/>
          </a:bodyPr>
          <a:lstStyle/>
          <a:p>
            <a:r>
              <a:rPr lang="en-US" sz="3600" dirty="0">
                <a:latin typeface="Times New Roman" pitchFamily="18" charset="0"/>
                <a:cs typeface="Times New Roman" pitchFamily="18" charset="0"/>
              </a:rPr>
              <a:t>FDD-DCS hardware components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914400"/>
            <a:ext cx="8763000" cy="5364163"/>
          </a:xfrm>
        </p:spPr>
        <p:txBody>
          <a:bodyPr>
            <a:noAutofit/>
          </a:bodyPr>
          <a:lstStyle/>
          <a:p>
            <a:pPr marL="36576" indent="0">
              <a:buNone/>
            </a:pPr>
            <a:r>
              <a:rPr lang="en-US" sz="2400" dirty="0">
                <a:latin typeface="Times New Roman" pitchFamily="18" charset="0"/>
                <a:cs typeface="Times New Roman" pitchFamily="18" charset="0"/>
              </a:rPr>
              <a:t>Every detector in ALICE consists of many complex instruments, among which are commercial hardware devices like voltage boards and crates as well as specific custom devices as the FEE. FIT FEE consists of the Trigger &amp; Clock Module (TCM) and the Processing Module (PM) boards Furthermore, ALICE is located underground, with strong ionizing radiation and a magnetic field present during collisions. Therefore, the operation of ALICE must be automated as much as possible and the control and monitoring must be done remotely. FDD-DCS controls, verifies, and configures the FDD </a:t>
            </a:r>
            <a:r>
              <a:rPr lang="en-US" sz="2400" dirty="0" err="1">
                <a:latin typeface="Times New Roman" pitchFamily="18" charset="0"/>
                <a:cs typeface="Times New Roman" pitchFamily="18" charset="0"/>
              </a:rPr>
              <a:t>subdetector</a:t>
            </a:r>
            <a:r>
              <a:rPr lang="en-US" sz="2400" dirty="0">
                <a:latin typeface="Times New Roman" pitchFamily="18" charset="0"/>
                <a:cs typeface="Times New Roman" pitchFamily="18" charset="0"/>
              </a:rPr>
              <a:t> equipment. These tasks are accomplished mainly by sending commands and reading the status of the equipment from the ALICE Run Control Center (ARC). Alternatively, FDD-DCS can be accessed from outside the ALICE experiment site with any computer connected to internet with the proper credentials for remote operation</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4155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467600" cy="5592763"/>
          </a:xfrm>
        </p:spPr>
        <p:txBody>
          <a:bodyPr>
            <a:normAutofit fontScale="85000" lnSpcReduction="20000"/>
          </a:bodyPr>
          <a:lstStyle/>
          <a:p>
            <a:pPr marL="36576" indent="0">
              <a:buNone/>
            </a:pPr>
            <a:r>
              <a:rPr lang="en-US" dirty="0">
                <a:latin typeface="Times New Roman" pitchFamily="18" charset="0"/>
                <a:cs typeface="Times New Roman" pitchFamily="18" charset="0"/>
              </a:rPr>
              <a:t>In ALICE's Central DCS, a unified FSM structure is established for all </a:t>
            </a:r>
            <a:r>
              <a:rPr lang="en-US" dirty="0" err="1">
                <a:latin typeface="Times New Roman" pitchFamily="18" charset="0"/>
                <a:cs typeface="Times New Roman" pitchFamily="18" charset="0"/>
              </a:rPr>
              <a:t>subdetectors</a:t>
            </a:r>
            <a:r>
              <a:rPr lang="en-US" dirty="0">
                <a:latin typeface="Times New Roman" pitchFamily="18" charset="0"/>
                <a:cs typeface="Times New Roman" pitchFamily="18" charset="0"/>
              </a:rPr>
              <a:t>' top nodes, ensuring common states for easy centralized control. This allows non-expert operators to command all </a:t>
            </a:r>
            <a:r>
              <a:rPr lang="en-US" dirty="0" err="1">
                <a:latin typeface="Times New Roman" pitchFamily="18" charset="0"/>
                <a:cs typeface="Times New Roman" pitchFamily="18" charset="0"/>
              </a:rPr>
              <a:t>subdetectors</a:t>
            </a:r>
            <a:r>
              <a:rPr lang="en-US" dirty="0">
                <a:latin typeface="Times New Roman" pitchFamily="18" charset="0"/>
                <a:cs typeface="Times New Roman" pitchFamily="18" charset="0"/>
              </a:rPr>
              <a:t> simultaneously. Specific equipment-related states for individual </a:t>
            </a:r>
            <a:r>
              <a:rPr lang="en-US" dirty="0" err="1">
                <a:latin typeface="Times New Roman" pitchFamily="18" charset="0"/>
                <a:cs typeface="Times New Roman" pitchFamily="18" charset="0"/>
              </a:rPr>
              <a:t>subdetectors</a:t>
            </a:r>
            <a:r>
              <a:rPr lang="en-US" dirty="0">
                <a:latin typeface="Times New Roman" pitchFamily="18" charset="0"/>
                <a:cs typeface="Times New Roman" pitchFamily="18" charset="0"/>
              </a:rPr>
              <a:t> are defined independently. The control hierarchy follows a top-down approach from Central Unit (CU) to Detector Unit (DU). The DU FSMs are designed first, considering device parameters and data, followed by CU FSMs in a bottom-up fashion. The FDD control system adopts a detector-oriented hierarchy, customizing control based on detector components and subsystems like high voltage and control server software. The hierarchy branches into A and C side detector arrays and includes infrastructure items like TCM board, HV, FEE crates, and safety subsystems.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574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Conclusion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839200" cy="5638800"/>
          </a:xfrm>
        </p:spPr>
        <p:txBody>
          <a:bodyPr>
            <a:noAutofit/>
          </a:bodyPr>
          <a:lstStyle/>
          <a:p>
            <a:pPr marL="36576" indent="0">
              <a:buNone/>
            </a:pPr>
            <a:r>
              <a:rPr lang="en-US" sz="2400" dirty="0">
                <a:latin typeface="Times New Roman" pitchFamily="18" charset="0"/>
                <a:cs typeface="Times New Roman" pitchFamily="18" charset="0"/>
              </a:rPr>
              <a:t>The Forward Diffractive Detector (FDD) was constructed, installed, and integrated into the ALICE experiment in 2021–2022. Its software and control systems enable safe operation, monitoring, and automated configuration of FDD hardware (high voltage, laser calibration, FEE) based on LHC run types. The system categorizes, monitors, and saves operational physics parameters and FEE-generated data to the ALICE database for later reconstruction during analysis. FDD is contributing to LHC Run 3, providing essential level-zero triggers for ALICE detectors and extending </a:t>
            </a:r>
            <a:r>
              <a:rPr lang="en-US" sz="2400" dirty="0" err="1">
                <a:latin typeface="Times New Roman" pitchFamily="18" charset="0"/>
                <a:cs typeface="Times New Roman" pitchFamily="18" charset="0"/>
              </a:rPr>
              <a:t>pseudorapidity</a:t>
            </a:r>
            <a:r>
              <a:rPr lang="en-US" sz="2400" dirty="0">
                <a:latin typeface="Times New Roman" pitchFamily="18" charset="0"/>
                <a:cs typeface="Times New Roman" pitchFamily="18" charset="0"/>
              </a:rPr>
              <a:t> coverage for studies of ultra-peripheral collisions. By the end of 2022, FDD successfully participated in van der Meer scans and </a:t>
            </a:r>
            <a:r>
              <a:rPr lang="en-US" sz="2400" dirty="0" err="1">
                <a:latin typeface="Times New Roman" pitchFamily="18" charset="0"/>
                <a:cs typeface="Times New Roman" pitchFamily="18" charset="0"/>
              </a:rPr>
              <a:t>Pb</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Pb</a:t>
            </a:r>
            <a:r>
              <a:rPr lang="en-US" sz="2400" dirty="0">
                <a:latin typeface="Times New Roman" pitchFamily="18" charset="0"/>
                <a:cs typeface="Times New Roman" pitchFamily="18" charset="0"/>
              </a:rPr>
              <a:t> collision tests. The FDD-DCS, improved over AD-DCS, integrates new laser calibration and Control Server systems. The FDD-DCS is operational and integrated into the Central DCS in the ALICE Run Control Center, with ongoing enhancements by the team.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2167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467600" cy="5287963"/>
          </a:xfrm>
        </p:spPr>
        <p:txBody>
          <a:bodyPr>
            <a:normAutofit fontScale="70000" lnSpcReduction="20000"/>
          </a:bodyPr>
          <a:lstStyle/>
          <a:p>
            <a:pPr marL="36576" indent="0">
              <a:buNone/>
            </a:pPr>
            <a:r>
              <a:rPr lang="en-US" dirty="0" smtClean="0">
                <a:latin typeface="Times New Roman" pitchFamily="18" charset="0"/>
                <a:cs typeface="Times New Roman" pitchFamily="18" charset="0"/>
              </a:rPr>
              <a:t>The ALICE Detector Data Link was developed to meet all data transmission requirements between detectors and the ALICE data acquisition system]. The first version of the protocol, called DDL1, is a 2.125 Gb/s full duplex multipurpose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link. It allows bidirectional transmission of data between the FEE and the data acquisition system. During data acquisition, information flows from the FEE to the DAQ, while each time a new run is started, it is possible to send configuration control messages to the detector via the opposite communication channel. </a:t>
            </a:r>
          </a:p>
          <a:p>
            <a:pPr marL="36576" indent="0">
              <a:buNone/>
            </a:pPr>
            <a:r>
              <a:rPr lang="en-US" dirty="0" smtClean="0">
                <a:latin typeface="Times New Roman" pitchFamily="18" charset="0"/>
                <a:cs typeface="Times New Roman" pitchFamily="18" charset="0"/>
              </a:rPr>
              <a:t>The DDL1 consists of three main components, shown in Figure 10 below.</a:t>
            </a:r>
          </a:p>
          <a:p>
            <a:pPr marL="36576" indent="0">
              <a:buNone/>
            </a:pPr>
            <a:r>
              <a:rPr lang="en-US" dirty="0" smtClean="0">
                <a:latin typeface="Times New Roman" pitchFamily="18" charset="0"/>
                <a:cs typeface="Times New Roman" pitchFamily="18" charset="0"/>
              </a:rPr>
              <a:t>The physical medium is a multimode optical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The detectors are connected to the DAQ farm via optical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of varying lengths up to 200 m. The DDL1 is a point-to-point protocol, i.e., each SIU is directly connected to a channel of the RORC via the optical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a:t>
            </a:r>
          </a:p>
          <a:p>
            <a:pPr marL="36576" indent="0">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5050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7-us.googleusercontent.com/BTTDhxAGGvH59PyDfTk6vB6AMXhmRCYe60Px6qfX8Ts4XS8pBxt5k8RGmp39m79mJJwVmS_AM9o9y41s-4bDBz4SFWT3tdQNuuZm9byLYp4pKy4n-H-aoYj_BJU3XR6Qmb4lSK0YWYIKCMvtfTJxn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24544"/>
            <a:ext cx="7772400" cy="3652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4876800"/>
            <a:ext cx="5867400" cy="646331"/>
          </a:xfrm>
          <a:prstGeom prst="rect">
            <a:avLst/>
          </a:prstGeom>
          <a:noFill/>
        </p:spPr>
        <p:txBody>
          <a:bodyPr wrap="square" rtlCol="0">
            <a:spAutoFit/>
          </a:bodyPr>
          <a:lstStyle/>
          <a:p>
            <a:r>
              <a:rPr lang="en-US" dirty="0">
                <a:latin typeface="Times New Roman" pitchFamily="18" charset="0"/>
                <a:cs typeface="Times New Roman" pitchFamily="18" charset="0"/>
              </a:rPr>
              <a:t>Figure 10: DDL1 components in data taking configuration between FEE and DAQ</a:t>
            </a:r>
            <a:r>
              <a:rPr lang="en-US" dirty="0" smtClean="0">
                <a:latin typeface="Times New Roman" pitchFamily="18" charset="0"/>
                <a:cs typeface="Times New Roman" pitchFamily="18" charset="0"/>
              </a:rPr>
              <a:t>.</a:t>
            </a:r>
            <a:endParaRPr lang="en-US" b="0" dirty="0" smtClean="0">
              <a:effectLst/>
              <a:latin typeface="Times New Roman" pitchFamily="18" charset="0"/>
              <a:cs typeface="Times New Roman" pitchFamily="18" charset="0"/>
            </a:endParaRPr>
          </a:p>
        </p:txBody>
      </p:sp>
    </p:spTree>
    <p:extLst>
      <p:ext uri="{BB962C8B-B14F-4D97-AF65-F5344CB8AC3E}">
        <p14:creationId xmlns:p14="http://schemas.microsoft.com/office/powerpoint/2010/main" val="206205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effectLst/>
                <a:latin typeface="Times New Roman" pitchFamily="18" charset="0"/>
                <a:cs typeface="Times New Roman" pitchFamily="18" charset="0"/>
              </a:rPr>
              <a:t>ALICE – Time Projection Chamber Particle </a:t>
            </a:r>
            <a:r>
              <a:rPr lang="en-US" sz="3600" dirty="0" smtClean="0">
                <a:effectLst/>
                <a:latin typeface="Times New Roman" pitchFamily="18" charset="0"/>
                <a:cs typeface="Times New Roman" pitchFamily="18" charset="0"/>
              </a:rPr>
              <a:t>Detector</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763000" cy="4876800"/>
          </a:xfrm>
        </p:spPr>
        <p:txBody>
          <a:bodyPr>
            <a:normAutofit fontScale="85000" lnSpcReduction="20000"/>
          </a:bodyPr>
          <a:lstStyle/>
          <a:p>
            <a:pPr marL="0" indent="0">
              <a:buNone/>
            </a:pPr>
            <a:r>
              <a:rPr lang="en-US" dirty="0">
                <a:solidFill>
                  <a:schemeClr val="tx2">
                    <a:lumMod val="90000"/>
                  </a:schemeClr>
                </a:solidFill>
                <a:latin typeface="Times New Roman" pitchFamily="18" charset="0"/>
                <a:cs typeface="Times New Roman" pitchFamily="18" charset="0"/>
              </a:rPr>
              <a:t>The Time Projection Chamber (TPC) is ALICE's main tracking detector, comprising a gas-filled cylinder with MWPC readout, 557,568 pads, and 4,356 FEE cards. Data from FEE cards is sent to 216 readout control units (RCUs), connected to ALICE's DAQ system. The TPC's maximum electronic readout rate is around 320 Hz. The SAMPA chip, a 130-nm ASIC device, consolidates functions of PASA and ALTRO ASICs, doubling channels to 32 and supporting continuous readout. SAMPA transmits data at 1.2 </a:t>
            </a:r>
            <a:r>
              <a:rPr lang="en-US" dirty="0" err="1">
                <a:solidFill>
                  <a:schemeClr val="tx2">
                    <a:lumMod val="90000"/>
                  </a:schemeClr>
                </a:solidFill>
                <a:latin typeface="Times New Roman" pitchFamily="18" charset="0"/>
                <a:cs typeface="Times New Roman" pitchFamily="18" charset="0"/>
              </a:rPr>
              <a:t>Gbit</a:t>
            </a:r>
            <a:r>
              <a:rPr lang="en-US" dirty="0">
                <a:solidFill>
                  <a:schemeClr val="tx2">
                    <a:lumMod val="90000"/>
                  </a:schemeClr>
                </a:solidFill>
                <a:latin typeface="Times New Roman" pitchFamily="18" charset="0"/>
                <a:cs typeface="Times New Roman" pitchFamily="18" charset="0"/>
              </a:rPr>
              <a:t>/s via four 320 Mbit/s links to a </a:t>
            </a:r>
            <a:r>
              <a:rPr lang="en-US" dirty="0" err="1">
                <a:solidFill>
                  <a:schemeClr val="tx2">
                    <a:lumMod val="90000"/>
                  </a:schemeClr>
                </a:solidFill>
                <a:latin typeface="Times New Roman" pitchFamily="18" charset="0"/>
                <a:cs typeface="Times New Roman" pitchFamily="18" charset="0"/>
              </a:rPr>
              <a:t>GBTx</a:t>
            </a:r>
            <a:r>
              <a:rPr lang="en-US" dirty="0">
                <a:solidFill>
                  <a:schemeClr val="tx2">
                    <a:lumMod val="90000"/>
                  </a:schemeClr>
                </a:solidFill>
                <a:latin typeface="Times New Roman" pitchFamily="18" charset="0"/>
                <a:cs typeface="Times New Roman" pitchFamily="18" charset="0"/>
              </a:rPr>
              <a:t> ASIC, which multiplexes input into a 4.8 </a:t>
            </a:r>
            <a:r>
              <a:rPr lang="en-US" dirty="0" err="1">
                <a:solidFill>
                  <a:schemeClr val="tx2">
                    <a:lumMod val="90000"/>
                  </a:schemeClr>
                </a:solidFill>
                <a:latin typeface="Times New Roman" pitchFamily="18" charset="0"/>
                <a:cs typeface="Times New Roman" pitchFamily="18" charset="0"/>
              </a:rPr>
              <a:t>Gbit</a:t>
            </a:r>
            <a:r>
              <a:rPr lang="en-US" dirty="0">
                <a:solidFill>
                  <a:schemeClr val="tx2">
                    <a:lumMod val="90000"/>
                  </a:schemeClr>
                </a:solidFill>
                <a:latin typeface="Times New Roman" pitchFamily="18" charset="0"/>
                <a:cs typeface="Times New Roman" pitchFamily="18" charset="0"/>
              </a:rPr>
              <a:t>/s optical link to a Common Readout Unit (CRU). The SAMPA incorporates the GBT Slow Control ASIC (GBTSCA), managing configuration for all SAMPA chips on a front-end board. The system design for Run 3 (planned for 2020) is depicted in Figure 11</a:t>
            </a:r>
            <a:r>
              <a:rPr lang="en-US" dirty="0">
                <a:solidFill>
                  <a:schemeClr val="tx2">
                    <a:lumMod val="75000"/>
                  </a:schemeClr>
                </a:solidFill>
                <a:latin typeface="Times New Roman" pitchFamily="18" charset="0"/>
                <a:cs typeface="Times New Roman" pitchFamily="18" charset="0"/>
              </a:rPr>
              <a:t>.</a:t>
            </a:r>
          </a:p>
          <a:p>
            <a:pPr marL="0" indent="0">
              <a:buNone/>
            </a:pPr>
            <a:endParaRPr lang="en-US" dirty="0">
              <a:solidFill>
                <a:schemeClr val="tx2">
                  <a:lumMod val="75000"/>
                </a:schemeClr>
              </a:solidFill>
            </a:endParaRPr>
          </a:p>
          <a:p>
            <a:pPr marL="0" indent="0">
              <a:buNone/>
            </a:pPr>
            <a:endParaRPr lang="en-US" dirty="0">
              <a:solidFill>
                <a:schemeClr val="tx2">
                  <a:lumMod val="75000"/>
                </a:schemeClr>
              </a:solidFill>
            </a:endParaRPr>
          </a:p>
          <a:p>
            <a:pPr marL="0" indent="0">
              <a:buNone/>
            </a:pPr>
            <a:endParaRPr lang="en-US" dirty="0">
              <a:solidFill>
                <a:schemeClr val="tx2">
                  <a:lumMod val="75000"/>
                </a:schemeClr>
              </a:solidFill>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08448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7-us.googleusercontent.com/xRwbJ2CzHs2Dv9CmZ-vbboVuiiTvHs5V1Wn8KHmt1rna-YKX25xWIhsi_ZZvZAxuWGrcJheav2XwPZbhBUd8FRAubGLiyALtqLTJ4Xzfy-urFzY7VnYpf-_Aw2JMdh0GFBJOjygODXXI0pZ0cdLQm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4760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791200"/>
            <a:ext cx="563880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Figure 11 Block Diagram of SRU </a:t>
            </a:r>
            <a:endParaRPr lang="en-US" dirty="0" smtClean="0">
              <a:effectLst/>
              <a:latin typeface="Times New Roman" pitchFamily="18" charset="0"/>
              <a:cs typeface="Times New Roman" pitchFamily="18" charset="0"/>
            </a:endParaRPr>
          </a:p>
        </p:txBody>
      </p:sp>
    </p:spTree>
    <p:extLst>
      <p:ext uri="{BB962C8B-B14F-4D97-AF65-F5344CB8AC3E}">
        <p14:creationId xmlns:p14="http://schemas.microsoft.com/office/powerpoint/2010/main" val="43141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itchFamily="18" charset="0"/>
                <a:cs typeface="Times New Roman" pitchFamily="18" charset="0"/>
              </a:rPr>
              <a:t>Fast interaction </a:t>
            </a:r>
            <a:r>
              <a:rPr lang="en-US" sz="3600" b="1" dirty="0" smtClean="0">
                <a:latin typeface="Times New Roman" pitchFamily="18" charset="0"/>
                <a:cs typeface="Times New Roman" pitchFamily="18" charset="0"/>
              </a:rPr>
              <a:t>trigger</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82000" cy="4724400"/>
          </a:xfrm>
        </p:spPr>
        <p:txBody>
          <a:bodyPr>
            <a:normAutofit/>
          </a:bodyPr>
          <a:lstStyle/>
          <a:p>
            <a:pPr marL="36576" indent="0">
              <a:buNone/>
            </a:pPr>
            <a:r>
              <a:rPr lang="en-US" dirty="0">
                <a:latin typeface="Times New Roman" pitchFamily="18" charset="0"/>
                <a:cs typeface="Times New Roman" pitchFamily="18" charset="0"/>
              </a:rPr>
              <a:t>The FIT detector serves as an interaction </a:t>
            </a:r>
            <a:r>
              <a:rPr lang="en-US" dirty="0" smtClean="0">
                <a:latin typeface="Times New Roman" pitchFamily="18" charset="0"/>
                <a:cs typeface="Times New Roman" pitchFamily="18" charset="0"/>
              </a:rPr>
              <a:t>trigger   onlineluminometer</a:t>
            </a:r>
            <a:r>
              <a:rPr lang="en-US" dirty="0">
                <a:latin typeface="Times New Roman" pitchFamily="18" charset="0"/>
                <a:cs typeface="Times New Roman" pitchFamily="18" charset="0"/>
              </a:rPr>
              <a:t>,  initial  indicator  of  the  vertex  position,  and  the forward multiplicity counter .  The FDD detector is part of one of the three sub-detectors that make up ALICE’s FIT project, together with FT0 and FV0 detectors (Fig.  1).  FDD will contribute with the measurements of the time and luminosity of collisions.  It will be used mainly for the study of diffractive physics.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1096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7-us.googleusercontent.com/NUeQfPl9MzPlR6dh8E0NyT0gIvA0gZII_XFoy1iCPkbyYfgx66uKrycuzZIoC1Wsp52QGvpFoIrlioEvV_wZwKs4kqxM0JjE-KpK3x6bB0jnOxFPuDg3HwO8SO8m6vipIAamBAIdekuCwaOZxOF-Mz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321040" cy="483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153400" cy="6324600"/>
          </a:xfrm>
        </p:spPr>
        <p:txBody>
          <a:bodyPr>
            <a:normAutofit/>
          </a:bodyPr>
          <a:lstStyle/>
          <a:p>
            <a:pPr marL="36576" indent="0">
              <a:buNone/>
            </a:pPr>
            <a:r>
              <a:rPr lang="en-US" sz="2400" dirty="0">
                <a:latin typeface="Times New Roman" pitchFamily="18" charset="0"/>
                <a:cs typeface="Times New Roman" pitchFamily="18" charset="0"/>
              </a:rPr>
              <a:t>The forward regions (A and C sides) of the ALICE cavern (Fig.   2)  were assigned  to  the FDD  detector  for  operation during Run 3 of the Large Hadron Collider (LHC). </a:t>
            </a:r>
            <a:endParaRPr lang="en-US" sz="2400" dirty="0" smtClean="0">
              <a:latin typeface="Times New Roman" pitchFamily="18" charset="0"/>
              <a:cs typeface="Times New Roman" pitchFamily="18" charset="0"/>
            </a:endParaRPr>
          </a:p>
          <a:p>
            <a:pPr marL="36576" indent="0">
              <a:buNone/>
            </a:pPr>
            <a:endParaRPr lang="en-US" sz="2400" dirty="0"/>
          </a:p>
        </p:txBody>
      </p:sp>
      <p:pic>
        <p:nvPicPr>
          <p:cNvPr id="2050" name="Picture 2" descr="https://lh7-us.googleusercontent.com/TfkcOv0zQHg4qrs6FrSuSg1PubsmsB4koEzKa6oNyHwk1E4SG-SFS8q4d71tQ-q-CcJAJaToy8wKJGRz0L8n_hgdHeyWebNQSY5c0L7QYdZuK0TI0vQWzCO_Buga_AsZXTcQ1WK17_hVzCZY_SD6pz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6126480" cy="395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8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53400" cy="5867400"/>
          </a:xfrm>
        </p:spPr>
        <p:txBody>
          <a:bodyPr>
            <a:normAutofit/>
          </a:bodyPr>
          <a:lstStyle/>
          <a:p>
            <a:pPr marL="36576" indent="0">
              <a:buNone/>
            </a:pPr>
            <a:r>
              <a:rPr lang="en-US" dirty="0">
                <a:latin typeface="Times New Roman" pitchFamily="18" charset="0"/>
                <a:cs typeface="Times New Roman" pitchFamily="18" charset="0"/>
              </a:rPr>
              <a:t>The FDD  detector  consists  of  two  sub-detectors  called  FDD-A and FDD-C (Fig.   3).   Each of them includes two detector layers,  and  each  layer  consists  of  four  scintillator  modules arranged around the LHC beam pipe to collect the particles emerging during collisions.  The FDD-A and FDD-C designations refer to the installation positions at both ends of </a:t>
            </a:r>
            <a:r>
              <a:rPr lang="en-US" dirty="0" smtClean="0">
                <a:latin typeface="Times New Roman" pitchFamily="18" charset="0"/>
                <a:cs typeface="Times New Roman" pitchFamily="18" charset="0"/>
              </a:rPr>
              <a:t>the ALICE </a:t>
            </a:r>
            <a:r>
              <a:rPr lang="en-US" dirty="0">
                <a:latin typeface="Times New Roman" pitchFamily="18" charset="0"/>
                <a:cs typeface="Times New Roman" pitchFamily="18" charset="0"/>
              </a:rPr>
              <a:t>site concerning the interaction point (IP).</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2366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7-us.googleusercontent.com/pxVAlXZgQKRMBbtyulzKS4wSSgPbnqywlB_YxYyBHrS-Pein7_V6EGdTrHM43HewJn50nn3R9lG-dSLZ1lFSmrwUFIVpjaSJb9zlSzxpjOGIsU_kviJdz6SkEVtrsQ510FG2wgRmYAUa3HpESomvY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772400" cy="542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2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Software </a:t>
            </a:r>
            <a:r>
              <a:rPr lang="en-US" sz="3600" dirty="0" smtClean="0">
                <a:latin typeface="Times New Roman" pitchFamily="18" charset="0"/>
                <a:cs typeface="Times New Roman" pitchFamily="18" charset="0"/>
              </a:rPr>
              <a:t>architecture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36576" indent="0">
              <a:buNone/>
            </a:pPr>
            <a:r>
              <a:rPr lang="en-US" dirty="0">
                <a:latin typeface="Times New Roman" pitchFamily="18" charset="0"/>
                <a:cs typeface="Times New Roman" pitchFamily="18" charset="0"/>
              </a:rPr>
              <a:t>The DCS will monitor the status of the FDD-A and FDD-C sub-detectors. It will also supervise the electronics present in such experiment, for instance: PM, TCM, and the infrastructure of the experiment, such as the power supply devices and the temperature of the crates where various electronic devices are located.</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49663432"/>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162</TotalTime>
  <Words>1649</Words>
  <Application>Microsoft Office PowerPoint</Application>
  <PresentationFormat>On-screen Show (4:3)</PresentationFormat>
  <Paragraphs>81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Technic</vt:lpstr>
      <vt:lpstr>Detector control system for forward diffractive detector</vt:lpstr>
      <vt:lpstr>PowerPoint Presentation</vt:lpstr>
      <vt:lpstr>PowerPoint Presentation</vt:lpstr>
      <vt:lpstr>Fast interaction trigger</vt:lpstr>
      <vt:lpstr>PowerPoint Presentation</vt:lpstr>
      <vt:lpstr>PowerPoint Presentation</vt:lpstr>
      <vt:lpstr>PowerPoint Presentation</vt:lpstr>
      <vt:lpstr>PowerPoint Presentation</vt:lpstr>
      <vt:lpstr>Software architecture</vt:lpstr>
      <vt:lpstr>Hardware architecture</vt:lpstr>
      <vt:lpstr>PowerPoint Presentation</vt:lpstr>
      <vt:lpstr>Hardware of the FDD-DCS</vt:lpstr>
      <vt:lpstr>Logical of the FDD-DCS</vt:lpstr>
      <vt:lpstr>PowerPoint Presentation</vt:lpstr>
      <vt:lpstr>Finite state machine of the FDD-DCS</vt:lpstr>
      <vt:lpstr>User interface and alarms</vt:lpstr>
      <vt:lpstr>FDD-DCS main panel</vt:lpstr>
      <vt:lpstr>PowerPoint Presentation</vt:lpstr>
      <vt:lpstr>FDD-A and FDD-C sub-panels</vt:lpstr>
      <vt:lpstr> CAEN boards temperature</vt:lpstr>
      <vt:lpstr>Comments and outlook</vt:lpstr>
      <vt:lpstr>Forward Diffractive Detector control system for Run 3 in the ALICE experiment</vt:lpstr>
      <vt:lpstr>PowerPoint Presentation</vt:lpstr>
      <vt:lpstr>PowerPoint Presentation</vt:lpstr>
      <vt:lpstr>PowerPoint Presentation</vt:lpstr>
      <vt:lpstr>PowerPoint Presentation</vt:lpstr>
      <vt:lpstr>Note:</vt:lpstr>
      <vt:lpstr>PowerPoint Presentation</vt:lpstr>
      <vt:lpstr>PowerPoint Presentation</vt:lpstr>
      <vt:lpstr>FDD-DCS hardware components </vt:lpstr>
      <vt:lpstr>PowerPoint Presentation</vt:lpstr>
      <vt:lpstr>Conclusion </vt:lpstr>
      <vt:lpstr>PowerPoint Presentation</vt:lpstr>
      <vt:lpstr>PowerPoint Presentation</vt:lpstr>
      <vt:lpstr>ALICE – Time Projection Chamber Particle Detector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 control system for forward diffractive detector</dc:title>
  <dc:creator>ECRN</dc:creator>
  <cp:lastModifiedBy>ECRN</cp:lastModifiedBy>
  <cp:revision>15</cp:revision>
  <dcterms:created xsi:type="dcterms:W3CDTF">2006-08-16T00:00:00Z</dcterms:created>
  <dcterms:modified xsi:type="dcterms:W3CDTF">2023-11-23T11:59:27Z</dcterms:modified>
</cp:coreProperties>
</file>