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 id="261" r:id="rId6"/>
    <p:sldId id="260" r:id="rId7"/>
    <p:sldId id="262" r:id="rId8"/>
    <p:sldId id="266" r:id="rId9"/>
    <p:sldId id="263" r:id="rId10"/>
    <p:sldId id="265"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101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F8CF-692C-4963-8B5E-D1C0928CF160}"/>
              </a:ext>
            </a:extLst>
          </p:cNvPr>
          <p:cNvSpPr>
            <a:spLocks noGrp="1"/>
          </p:cNvSpPr>
          <p:nvPr>
            <p:ph type="ctrTitle"/>
          </p:nvPr>
        </p:nvSpPr>
        <p:spPr>
          <a:xfrm>
            <a:off x="1429612" y="1013984"/>
            <a:ext cx="7714388" cy="3260635"/>
          </a:xfrm>
        </p:spPr>
        <p:txBody>
          <a:bodyPr anchor="b"/>
          <a:lstStyle>
            <a:lvl1pPr algn="l">
              <a:defRPr sz="2800"/>
            </a:lvl1pPr>
          </a:lstStyle>
          <a:p>
            <a:r>
              <a:rPr lang="en-US" dirty="0"/>
              <a:t>Click to edit Master title style</a:t>
            </a:r>
          </a:p>
        </p:txBody>
      </p:sp>
      <p:sp>
        <p:nvSpPr>
          <p:cNvPr id="3" name="Subtitle 2">
            <a:extLst>
              <a:ext uri="{FF2B5EF4-FFF2-40B4-BE49-F238E27FC236}">
                <a16:creationId xmlns:a16="http://schemas.microsoft.com/office/drawing/2014/main" id="{9F419655-1613-4CC0-BBE9-BD2CB2C3C766}"/>
              </a:ext>
            </a:extLst>
          </p:cNvPr>
          <p:cNvSpPr>
            <a:spLocks noGrp="1"/>
          </p:cNvSpPr>
          <p:nvPr>
            <p:ph type="subTitle" idx="1"/>
          </p:nvPr>
        </p:nvSpPr>
        <p:spPr>
          <a:xfrm>
            <a:off x="1429612" y="4848464"/>
            <a:ext cx="7714388" cy="1085849"/>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0267FFF-6BC4-4DF0-BC55-B2C3BFD8ED12}"/>
              </a:ext>
            </a:extLst>
          </p:cNvPr>
          <p:cNvSpPr>
            <a:spLocks noGrp="1"/>
          </p:cNvSpPr>
          <p:nvPr>
            <p:ph type="dt" sz="half" idx="10"/>
          </p:nvPr>
        </p:nvSpPr>
        <p:spPr/>
        <p:txBody>
          <a:bodyPr/>
          <a:lstStyle/>
          <a:p>
            <a:fld id="{3C2B07E4-CDF9-4C88-A2F3-04620E58224D}" type="datetimeFigureOut">
              <a:rPr lang="en-US" smtClean="0"/>
              <a:t>11/30/2023</a:t>
            </a:fld>
            <a:endParaRPr lang="en-US"/>
          </a:p>
        </p:txBody>
      </p:sp>
      <p:sp>
        <p:nvSpPr>
          <p:cNvPr id="5" name="Footer Placeholder 4">
            <a:extLst>
              <a:ext uri="{FF2B5EF4-FFF2-40B4-BE49-F238E27FC236}">
                <a16:creationId xmlns:a16="http://schemas.microsoft.com/office/drawing/2014/main" id="{D6389830-A1B7-484B-832C-F64A558BD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8F727-72C8-47A9-8E54-AD84590286F9}"/>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7" name="Straight Connector 6">
            <a:extLst>
              <a:ext uri="{FF2B5EF4-FFF2-40B4-BE49-F238E27FC236}">
                <a16:creationId xmlns:a16="http://schemas.microsoft.com/office/drawing/2014/main" id="{AEED5540-64E5-4258-ABA4-753F07B71B38}"/>
              </a:ext>
            </a:extLst>
          </p:cNvPr>
          <p:cNvCxnSpPr>
            <a:cxnSpLocks/>
          </p:cNvCxnSpPr>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8326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8A5DE-E5C6-4DB9-AD28-8F1EAC6F5513}"/>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4363E08E-9B2D-4740-9AC6-D5E1CFB95FC6}"/>
              </a:ext>
            </a:extLst>
          </p:cNvPr>
          <p:cNvSpPr>
            <a:spLocks noGrp="1"/>
          </p:cNvSpPr>
          <p:nvPr>
            <p:ph type="body" orient="vert" idx="1"/>
          </p:nvPr>
        </p:nvSpPr>
        <p:spPr>
          <a:xfrm>
            <a:off x="1429566" y="2229957"/>
            <a:ext cx="9238434" cy="3866043"/>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E4E3736-E8AA-4F58-9D3A-27050B287F9D}"/>
              </a:ext>
            </a:extLst>
          </p:cNvPr>
          <p:cNvSpPr>
            <a:spLocks noGrp="1"/>
          </p:cNvSpPr>
          <p:nvPr>
            <p:ph type="dt" sz="half" idx="10"/>
          </p:nvPr>
        </p:nvSpPr>
        <p:spPr/>
        <p:txBody>
          <a:bodyPr/>
          <a:lstStyle/>
          <a:p>
            <a:fld id="{3C2B07E4-CDF9-4C88-A2F3-04620E58224D}" type="datetimeFigureOut">
              <a:rPr lang="en-US" smtClean="0"/>
              <a:t>11/30/2023</a:t>
            </a:fld>
            <a:endParaRPr lang="en-US"/>
          </a:p>
        </p:txBody>
      </p:sp>
      <p:sp>
        <p:nvSpPr>
          <p:cNvPr id="5" name="Footer Placeholder 4">
            <a:extLst>
              <a:ext uri="{FF2B5EF4-FFF2-40B4-BE49-F238E27FC236}">
                <a16:creationId xmlns:a16="http://schemas.microsoft.com/office/drawing/2014/main" id="{1DE95E84-15BC-478B-9DAB-15025867B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9D98F-E0A8-4254-A957-7F17811D017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497415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DE70F5-2276-4F91-9FC2-8DA4B528814A}"/>
              </a:ext>
            </a:extLst>
          </p:cNvPr>
          <p:cNvSpPr>
            <a:spLocks noGrp="1"/>
          </p:cNvSpPr>
          <p:nvPr>
            <p:ph type="title" orient="vert"/>
          </p:nvPr>
        </p:nvSpPr>
        <p:spPr>
          <a:xfrm>
            <a:off x="9144000" y="1467699"/>
            <a:ext cx="1758461" cy="4628301"/>
          </a:xfrm>
        </p:spPr>
        <p:txBody>
          <a:bodyPr vert="eaVert"/>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D21856C5-C2FD-45E4-A631-AC06B5495BEA}"/>
              </a:ext>
            </a:extLst>
          </p:cNvPr>
          <p:cNvSpPr>
            <a:spLocks noGrp="1"/>
          </p:cNvSpPr>
          <p:nvPr>
            <p:ph type="body" orient="vert" idx="1"/>
          </p:nvPr>
        </p:nvSpPr>
        <p:spPr>
          <a:xfrm>
            <a:off x="1182312" y="1467699"/>
            <a:ext cx="7839379" cy="4628301"/>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EE336EA-B6DD-4115-9C67-79A24C866ED4}"/>
              </a:ext>
            </a:extLst>
          </p:cNvPr>
          <p:cNvSpPr>
            <a:spLocks noGrp="1"/>
          </p:cNvSpPr>
          <p:nvPr>
            <p:ph type="dt" sz="half" idx="10"/>
          </p:nvPr>
        </p:nvSpPr>
        <p:spPr/>
        <p:txBody>
          <a:bodyPr/>
          <a:lstStyle/>
          <a:p>
            <a:fld id="{3C2B07E4-CDF9-4C88-A2F3-04620E58224D}" type="datetimeFigureOut">
              <a:rPr lang="en-US" smtClean="0"/>
              <a:t>11/30/2023</a:t>
            </a:fld>
            <a:endParaRPr lang="en-US"/>
          </a:p>
        </p:txBody>
      </p:sp>
      <p:sp>
        <p:nvSpPr>
          <p:cNvPr id="5" name="Footer Placeholder 4">
            <a:extLst>
              <a:ext uri="{FF2B5EF4-FFF2-40B4-BE49-F238E27FC236}">
                <a16:creationId xmlns:a16="http://schemas.microsoft.com/office/drawing/2014/main" id="{C2EA668B-1DAB-449C-9BA4-7B1572A22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6567E-119D-4C98-93FF-73A332803A13}"/>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243445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EF94C-BCB1-4F4C-AF70-DD2A5C4E3318}"/>
              </a:ext>
            </a:extLst>
          </p:cNvPr>
          <p:cNvSpPr>
            <a:spLocks noGrp="1"/>
          </p:cNvSpPr>
          <p:nvPr>
            <p:ph type="title"/>
          </p:nvPr>
        </p:nvSpPr>
        <p:spPr>
          <a:xfrm>
            <a:off x="1429566" y="1045445"/>
            <a:ext cx="9238434" cy="857559"/>
          </a:xfrm>
        </p:spPr>
        <p:txBody>
          <a:bodyPr anchor="b"/>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A909B75-A057-44B5-872F-DF01BDC8EA07}"/>
              </a:ext>
            </a:extLst>
          </p:cNvPr>
          <p:cNvSpPr>
            <a:spLocks noGrp="1"/>
          </p:cNvSpPr>
          <p:nvPr>
            <p:ph idx="1"/>
          </p:nvPr>
        </p:nvSpPr>
        <p:spPr>
          <a:xfrm>
            <a:off x="1429566" y="2286000"/>
            <a:ext cx="9238434" cy="381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806260C-3219-4812-88F2-3162D37F293B}"/>
              </a:ext>
            </a:extLst>
          </p:cNvPr>
          <p:cNvSpPr>
            <a:spLocks noGrp="1"/>
          </p:cNvSpPr>
          <p:nvPr>
            <p:ph type="dt" sz="half" idx="10"/>
          </p:nvPr>
        </p:nvSpPr>
        <p:spPr/>
        <p:txBody>
          <a:bodyPr/>
          <a:lstStyle/>
          <a:p>
            <a:fld id="{3C2B07E4-CDF9-4C88-A2F3-04620E58224D}" type="datetimeFigureOut">
              <a:rPr lang="en-US" smtClean="0"/>
              <a:t>11/30/2023</a:t>
            </a:fld>
            <a:endParaRPr lang="en-US"/>
          </a:p>
        </p:txBody>
      </p:sp>
      <p:sp>
        <p:nvSpPr>
          <p:cNvPr id="5" name="Footer Placeholder 4">
            <a:extLst>
              <a:ext uri="{FF2B5EF4-FFF2-40B4-BE49-F238E27FC236}">
                <a16:creationId xmlns:a16="http://schemas.microsoft.com/office/drawing/2014/main" id="{F2762B73-9C01-4BE3-A199-782BE6EBA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61492-EB56-4454-9D2A-8BB94AACB89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510546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80A128-A52A-402C-865B-1BF08D7F045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900447-3778-4AB7-ACB3-7C2313FE9A47}"/>
              </a:ext>
            </a:extLst>
          </p:cNvPr>
          <p:cNvSpPr>
            <a:spLocks noGrp="1"/>
          </p:cNvSpPr>
          <p:nvPr>
            <p:ph type="title"/>
          </p:nvPr>
        </p:nvSpPr>
        <p:spPr>
          <a:xfrm>
            <a:off x="1421745" y="1287554"/>
            <a:ext cx="8284963" cy="3113064"/>
          </a:xfrm>
        </p:spPr>
        <p:txBody>
          <a:bodyPr anchor="t"/>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F9B910C9-BA3C-4D31-9C62-2C2408591FF2}"/>
              </a:ext>
            </a:extLst>
          </p:cNvPr>
          <p:cNvSpPr>
            <a:spLocks noGrp="1"/>
          </p:cNvSpPr>
          <p:nvPr>
            <p:ph type="body" idx="1"/>
          </p:nvPr>
        </p:nvSpPr>
        <p:spPr>
          <a:xfrm>
            <a:off x="1421744" y="4619707"/>
            <a:ext cx="7722256" cy="1476293"/>
          </a:xfrm>
        </p:spPr>
        <p:txBody>
          <a:bodyPr anchor="b">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8742E8A-6B69-406B-A3DF-0A1B76832E0A}"/>
              </a:ext>
            </a:extLst>
          </p:cNvPr>
          <p:cNvSpPr>
            <a:spLocks noGrp="1"/>
          </p:cNvSpPr>
          <p:nvPr>
            <p:ph type="dt" sz="half" idx="10"/>
          </p:nvPr>
        </p:nvSpPr>
        <p:spPr/>
        <p:txBody>
          <a:bodyPr/>
          <a:lstStyle/>
          <a:p>
            <a:fld id="{3C2B07E4-CDF9-4C88-A2F3-04620E58224D}" type="datetimeFigureOut">
              <a:rPr lang="en-US" smtClean="0"/>
              <a:t>11/30/2023</a:t>
            </a:fld>
            <a:endParaRPr lang="en-US"/>
          </a:p>
        </p:txBody>
      </p:sp>
      <p:sp>
        <p:nvSpPr>
          <p:cNvPr id="5" name="Footer Placeholder 4">
            <a:extLst>
              <a:ext uri="{FF2B5EF4-FFF2-40B4-BE49-F238E27FC236}">
                <a16:creationId xmlns:a16="http://schemas.microsoft.com/office/drawing/2014/main" id="{64D665CF-4461-4BB8-8F3A-ED1CB1084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98B27-5EF3-49F4-B3CE-F3CF419AE06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757862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F3BA-5AD5-4F15-97B2-E4652D1D4E15}"/>
              </a:ext>
            </a:extLst>
          </p:cNvPr>
          <p:cNvSpPr>
            <a:spLocks noGrp="1"/>
          </p:cNvSpPr>
          <p:nvPr>
            <p:ph type="title"/>
          </p:nvPr>
        </p:nvSpPr>
        <p:spPr>
          <a:xfrm>
            <a:off x="1429566" y="1013411"/>
            <a:ext cx="9238434" cy="889592"/>
          </a:xfrm>
        </p:spPr>
        <p:txBody>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EA997B8-1FD3-40E6-A486-256EB41DB70A}"/>
              </a:ext>
            </a:extLst>
          </p:cNvPr>
          <p:cNvSpPr>
            <a:spLocks noGrp="1"/>
          </p:cNvSpPr>
          <p:nvPr>
            <p:ph sz="half" idx="1"/>
          </p:nvPr>
        </p:nvSpPr>
        <p:spPr>
          <a:xfrm>
            <a:off x="1429566"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183F4D8-AA9A-4AF7-86EA-E4D797B98CE9}"/>
              </a:ext>
            </a:extLst>
          </p:cNvPr>
          <p:cNvSpPr>
            <a:spLocks noGrp="1"/>
          </p:cNvSpPr>
          <p:nvPr>
            <p:ph sz="half" idx="2"/>
          </p:nvPr>
        </p:nvSpPr>
        <p:spPr>
          <a:xfrm>
            <a:off x="6172200"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A08823E-BC08-4810-9BFF-35D2EA2AE729}"/>
              </a:ext>
            </a:extLst>
          </p:cNvPr>
          <p:cNvSpPr>
            <a:spLocks noGrp="1"/>
          </p:cNvSpPr>
          <p:nvPr>
            <p:ph type="dt" sz="half" idx="10"/>
          </p:nvPr>
        </p:nvSpPr>
        <p:spPr/>
        <p:txBody>
          <a:bodyPr/>
          <a:lstStyle/>
          <a:p>
            <a:fld id="{3C2B07E4-CDF9-4C88-A2F3-04620E58224D}" type="datetimeFigureOut">
              <a:rPr lang="en-US" smtClean="0"/>
              <a:t>11/30/2023</a:t>
            </a:fld>
            <a:endParaRPr lang="en-US"/>
          </a:p>
        </p:txBody>
      </p:sp>
      <p:sp>
        <p:nvSpPr>
          <p:cNvPr id="6" name="Footer Placeholder 5">
            <a:extLst>
              <a:ext uri="{FF2B5EF4-FFF2-40B4-BE49-F238E27FC236}">
                <a16:creationId xmlns:a16="http://schemas.microsoft.com/office/drawing/2014/main" id="{2FDD2BFB-BB2C-4C4A-A6E1-DD223C2BE0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D369B2-12F8-4583-8A7F-523C9A3EF09B}"/>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253512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C717F-84B9-44BA-8DD6-680394AB193E}"/>
              </a:ext>
            </a:extLst>
          </p:cNvPr>
          <p:cNvSpPr>
            <a:spLocks noGrp="1"/>
          </p:cNvSpPr>
          <p:nvPr>
            <p:ph type="title"/>
          </p:nvPr>
        </p:nvSpPr>
        <p:spPr>
          <a:xfrm>
            <a:off x="1429566" y="1079150"/>
            <a:ext cx="9238434" cy="823912"/>
          </a:xfrm>
        </p:spPr>
        <p:txBody>
          <a:bodyPr/>
          <a:lstStyle>
            <a:lvl1pPr>
              <a:defRPr>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2A1217D6-7448-4625-964F-5D82F65F11F7}"/>
              </a:ext>
            </a:extLst>
          </p:cNvPr>
          <p:cNvSpPr>
            <a:spLocks noGrp="1"/>
          </p:cNvSpPr>
          <p:nvPr>
            <p:ph type="body" idx="1"/>
          </p:nvPr>
        </p:nvSpPr>
        <p:spPr>
          <a:xfrm>
            <a:off x="1429567" y="2013217"/>
            <a:ext cx="4495799" cy="704232"/>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53A534C-0B54-4327-99C0-4F0019FD21F6}"/>
              </a:ext>
            </a:extLst>
          </p:cNvPr>
          <p:cNvSpPr>
            <a:spLocks noGrp="1"/>
          </p:cNvSpPr>
          <p:nvPr>
            <p:ph sz="half" idx="2"/>
          </p:nvPr>
        </p:nvSpPr>
        <p:spPr>
          <a:xfrm>
            <a:off x="1429567"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89D4A63-0795-4B74-8C11-5FE7944118C7}"/>
              </a:ext>
            </a:extLst>
          </p:cNvPr>
          <p:cNvSpPr>
            <a:spLocks noGrp="1"/>
          </p:cNvSpPr>
          <p:nvPr>
            <p:ph type="body" sz="quarter" idx="3"/>
          </p:nvPr>
        </p:nvSpPr>
        <p:spPr>
          <a:xfrm>
            <a:off x="6172200" y="2013215"/>
            <a:ext cx="4495800" cy="704233"/>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23D16F3-F747-441B-9854-27225954DEC4}"/>
              </a:ext>
            </a:extLst>
          </p:cNvPr>
          <p:cNvSpPr>
            <a:spLocks noGrp="1"/>
          </p:cNvSpPr>
          <p:nvPr>
            <p:ph sz="quarter" idx="4"/>
          </p:nvPr>
        </p:nvSpPr>
        <p:spPr>
          <a:xfrm>
            <a:off x="6172200"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0E8168E2-6B97-486E-B0E4-4E7F5CDBB5B1}"/>
              </a:ext>
            </a:extLst>
          </p:cNvPr>
          <p:cNvSpPr>
            <a:spLocks noGrp="1"/>
          </p:cNvSpPr>
          <p:nvPr>
            <p:ph type="dt" sz="half" idx="10"/>
          </p:nvPr>
        </p:nvSpPr>
        <p:spPr/>
        <p:txBody>
          <a:bodyPr/>
          <a:lstStyle/>
          <a:p>
            <a:fld id="{3C2B07E4-CDF9-4C88-A2F3-04620E58224D}" type="datetimeFigureOut">
              <a:rPr lang="en-US" smtClean="0"/>
              <a:t>11/30/2023</a:t>
            </a:fld>
            <a:endParaRPr lang="en-US"/>
          </a:p>
        </p:txBody>
      </p:sp>
      <p:sp>
        <p:nvSpPr>
          <p:cNvPr id="8" name="Footer Placeholder 7">
            <a:extLst>
              <a:ext uri="{FF2B5EF4-FFF2-40B4-BE49-F238E27FC236}">
                <a16:creationId xmlns:a16="http://schemas.microsoft.com/office/drawing/2014/main" id="{D05D3E2B-2F4E-4347-A8E9-27EB7D0359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1FC4F5-6876-414E-9E30-84706A3F528C}"/>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11" name="Straight Connector 10">
            <a:extLst>
              <a:ext uri="{FF2B5EF4-FFF2-40B4-BE49-F238E27FC236}">
                <a16:creationId xmlns:a16="http://schemas.microsoft.com/office/drawing/2014/main" id="{A70D2F04-5474-46B9-B838-858CDF4AB2D2}"/>
              </a:ext>
            </a:extLst>
          </p:cNvPr>
          <p:cNvCxnSpPr>
            <a:cxnSpLocks/>
          </p:cNvCxnSpPr>
          <p:nvPr/>
        </p:nvCxnSpPr>
        <p:spPr>
          <a:xfrm>
            <a:off x="6270727"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ADEE893-BE45-47F3-BCF0-02424B3503CC}"/>
              </a:ext>
            </a:extLst>
          </p:cNvPr>
          <p:cNvSpPr/>
          <p:nvPr/>
        </p:nvSpPr>
        <p:spPr>
          <a:xfrm>
            <a:off x="-1171838" y="4592406"/>
            <a:ext cx="808262" cy="3897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FB5178A-4501-4B56-8BF1-D083D7B021CE}"/>
              </a:ext>
            </a:extLst>
          </p:cNvPr>
          <p:cNvCxnSpPr>
            <a:cxnSpLocks/>
          </p:cNvCxnSpPr>
          <p:nvPr/>
        </p:nvCxnSpPr>
        <p:spPr>
          <a:xfrm>
            <a:off x="1524000"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7835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2109C6-041C-42BA-B507-8EA298046ED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7BF877-20DD-40F4-AEA8-E1B6D5350D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7DC874-15B5-4338-B7D1-8E393AB4C16E}"/>
              </a:ext>
            </a:extLst>
          </p:cNvPr>
          <p:cNvSpPr>
            <a:spLocks noGrp="1"/>
          </p:cNvSpPr>
          <p:nvPr>
            <p:ph type="dt" sz="half" idx="10"/>
          </p:nvPr>
        </p:nvSpPr>
        <p:spPr/>
        <p:txBody>
          <a:bodyPr/>
          <a:lstStyle/>
          <a:p>
            <a:fld id="{3C2B07E4-CDF9-4C88-A2F3-04620E58224D}" type="datetimeFigureOut">
              <a:rPr lang="en-US" smtClean="0"/>
              <a:t>11/30/2023</a:t>
            </a:fld>
            <a:endParaRPr lang="en-US"/>
          </a:p>
        </p:txBody>
      </p:sp>
      <p:sp>
        <p:nvSpPr>
          <p:cNvPr id="4" name="Footer Placeholder 3">
            <a:extLst>
              <a:ext uri="{FF2B5EF4-FFF2-40B4-BE49-F238E27FC236}">
                <a16:creationId xmlns:a16="http://schemas.microsoft.com/office/drawing/2014/main" id="{7E66BAE3-24C5-483F-9141-D860A265E7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9AEEB4-66F8-4008-B616-804FB9D91CF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681272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46C975-8FFB-4A4B-9213-774EE3901DE9}"/>
              </a:ext>
            </a:extLst>
          </p:cNvPr>
          <p:cNvSpPr>
            <a:spLocks noGrp="1"/>
          </p:cNvSpPr>
          <p:nvPr>
            <p:ph type="dt" sz="half" idx="10"/>
          </p:nvPr>
        </p:nvSpPr>
        <p:spPr/>
        <p:txBody>
          <a:bodyPr/>
          <a:lstStyle/>
          <a:p>
            <a:fld id="{3C2B07E4-CDF9-4C88-A2F3-04620E58224D}" type="datetimeFigureOut">
              <a:rPr lang="en-US" smtClean="0"/>
              <a:t>11/30/2023</a:t>
            </a:fld>
            <a:endParaRPr lang="en-US"/>
          </a:p>
        </p:txBody>
      </p:sp>
      <p:sp>
        <p:nvSpPr>
          <p:cNvPr id="3" name="Footer Placeholder 2">
            <a:extLst>
              <a:ext uri="{FF2B5EF4-FFF2-40B4-BE49-F238E27FC236}">
                <a16:creationId xmlns:a16="http://schemas.microsoft.com/office/drawing/2014/main" id="{4FBA744F-475D-4105-8E4A-0258155495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3FA64C-7966-4D6F-88D7-4B89F2A1DF2C}"/>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818520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4ED5F-AB94-4DCF-8971-B8B2B55AF653}"/>
              </a:ext>
            </a:extLst>
          </p:cNvPr>
          <p:cNvSpPr>
            <a:spLocks noGrp="1"/>
          </p:cNvSpPr>
          <p:nvPr>
            <p:ph type="title"/>
          </p:nvPr>
        </p:nvSpPr>
        <p:spPr>
          <a:xfrm>
            <a:off x="1443740" y="1558944"/>
            <a:ext cx="3279689" cy="1864196"/>
          </a:xfrm>
        </p:spPr>
        <p:txBody>
          <a:bodyPr anchor="b"/>
          <a:lstStyle>
            <a:lvl1pPr algn="r">
              <a:defRPr sz="28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41EE4CB-68CF-4BF3-A891-8277AFD13D88}"/>
              </a:ext>
            </a:extLst>
          </p:cNvPr>
          <p:cNvSpPr>
            <a:spLocks noGrp="1"/>
          </p:cNvSpPr>
          <p:nvPr>
            <p:ph idx="1"/>
          </p:nvPr>
        </p:nvSpPr>
        <p:spPr>
          <a:xfrm>
            <a:off x="5334000" y="762000"/>
            <a:ext cx="5333999" cy="5334000"/>
          </a:xfrm>
        </p:spPr>
        <p:txBody>
          <a:bodyPr anchor="ct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5292E72-B66D-40EE-B182-5585382A6DC9}"/>
              </a:ext>
            </a:extLst>
          </p:cNvPr>
          <p:cNvSpPr>
            <a:spLocks noGrp="1"/>
          </p:cNvSpPr>
          <p:nvPr>
            <p:ph type="body" sz="half" idx="2"/>
          </p:nvPr>
        </p:nvSpPr>
        <p:spPr>
          <a:xfrm>
            <a:off x="1443741" y="3649682"/>
            <a:ext cx="3233096" cy="1933605"/>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D73B694-B050-45F3-AE6F-A86A129F1C64}"/>
              </a:ext>
            </a:extLst>
          </p:cNvPr>
          <p:cNvSpPr>
            <a:spLocks noGrp="1"/>
          </p:cNvSpPr>
          <p:nvPr>
            <p:ph type="dt" sz="half" idx="10"/>
          </p:nvPr>
        </p:nvSpPr>
        <p:spPr/>
        <p:txBody>
          <a:bodyPr/>
          <a:lstStyle/>
          <a:p>
            <a:fld id="{3C2B07E4-CDF9-4C88-A2F3-04620E58224D}" type="datetimeFigureOut">
              <a:rPr lang="en-US" smtClean="0"/>
              <a:t>11/30/2023</a:t>
            </a:fld>
            <a:endParaRPr lang="en-US"/>
          </a:p>
        </p:txBody>
      </p:sp>
      <p:sp>
        <p:nvSpPr>
          <p:cNvPr id="6" name="Footer Placeholder 5">
            <a:extLst>
              <a:ext uri="{FF2B5EF4-FFF2-40B4-BE49-F238E27FC236}">
                <a16:creationId xmlns:a16="http://schemas.microsoft.com/office/drawing/2014/main" id="{7E8AE423-9CA5-46B3-96B1-7586AD0208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4B973D-F1F7-47BC-996D-6100B7C89520}"/>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109511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9949-4A1F-4DA9-9B75-A6180F954B8D}"/>
              </a:ext>
            </a:extLst>
          </p:cNvPr>
          <p:cNvSpPr>
            <a:spLocks noGrp="1"/>
          </p:cNvSpPr>
          <p:nvPr>
            <p:ph type="title"/>
          </p:nvPr>
        </p:nvSpPr>
        <p:spPr>
          <a:xfrm>
            <a:off x="1433543" y="1383126"/>
            <a:ext cx="3289886" cy="2045874"/>
          </a:xfrm>
        </p:spPr>
        <p:txBody>
          <a:bodyPr anchor="b"/>
          <a:lstStyle>
            <a:lvl1pPr algn="r">
              <a:defRPr sz="2800">
                <a:solidFill>
                  <a:schemeClr val="tx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79A8D794-C670-4569-93D9-0FF8B35AA7AE}"/>
              </a:ext>
            </a:extLst>
          </p:cNvPr>
          <p:cNvSpPr>
            <a:spLocks noGrp="1"/>
          </p:cNvSpPr>
          <p:nvPr>
            <p:ph type="pic" idx="1"/>
          </p:nvPr>
        </p:nvSpPr>
        <p:spPr>
          <a:xfrm>
            <a:off x="5334001" y="762000"/>
            <a:ext cx="5333999" cy="53340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92486F6-AE67-4B34-B8E2-0B7576DC2E3A}"/>
              </a:ext>
            </a:extLst>
          </p:cNvPr>
          <p:cNvSpPr>
            <a:spLocks noGrp="1"/>
          </p:cNvSpPr>
          <p:nvPr>
            <p:ph type="body" sz="half" idx="2"/>
          </p:nvPr>
        </p:nvSpPr>
        <p:spPr>
          <a:xfrm>
            <a:off x="1433544" y="3649682"/>
            <a:ext cx="3243292" cy="1684317"/>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198B11C-BB63-49A6-B488-29D4FBF8E107}"/>
              </a:ext>
            </a:extLst>
          </p:cNvPr>
          <p:cNvSpPr>
            <a:spLocks noGrp="1"/>
          </p:cNvSpPr>
          <p:nvPr>
            <p:ph type="dt" sz="half" idx="10"/>
          </p:nvPr>
        </p:nvSpPr>
        <p:spPr/>
        <p:txBody>
          <a:bodyPr/>
          <a:lstStyle/>
          <a:p>
            <a:fld id="{3C2B07E4-CDF9-4C88-A2F3-04620E58224D}" type="datetimeFigureOut">
              <a:rPr lang="en-US" smtClean="0"/>
              <a:t>11/30/2023</a:t>
            </a:fld>
            <a:endParaRPr lang="en-US"/>
          </a:p>
        </p:txBody>
      </p:sp>
      <p:sp>
        <p:nvSpPr>
          <p:cNvPr id="6" name="Footer Placeholder 5">
            <a:extLst>
              <a:ext uri="{FF2B5EF4-FFF2-40B4-BE49-F238E27FC236}">
                <a16:creationId xmlns:a16="http://schemas.microsoft.com/office/drawing/2014/main" id="{324B9166-6D36-4F0A-9ADD-33D49A0C3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B22B8F-7760-41B3-9053-DD90255B9EE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459429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84152A-7FE0-4708-B7C1-DBEC8F133766}"/>
              </a:ext>
            </a:extLst>
          </p:cNvPr>
          <p:cNvSpPr>
            <a:spLocks noGrp="1"/>
          </p:cNvSpPr>
          <p:nvPr>
            <p:ph type="title"/>
          </p:nvPr>
        </p:nvSpPr>
        <p:spPr>
          <a:xfrm>
            <a:off x="1429566" y="1041621"/>
            <a:ext cx="9238434" cy="861383"/>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B911AB53-BAF9-439D-9451-47193CF2FF8E}"/>
              </a:ext>
            </a:extLst>
          </p:cNvPr>
          <p:cNvSpPr>
            <a:spLocks noGrp="1"/>
          </p:cNvSpPr>
          <p:nvPr>
            <p:ph type="body" idx="1"/>
          </p:nvPr>
        </p:nvSpPr>
        <p:spPr>
          <a:xfrm>
            <a:off x="1429566" y="2285999"/>
            <a:ext cx="9238434" cy="38100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FB96D9F-562A-496F-A530-A561994DC5EF}"/>
              </a:ext>
            </a:extLst>
          </p:cNvPr>
          <p:cNvSpPr>
            <a:spLocks noGrp="1"/>
          </p:cNvSpPr>
          <p:nvPr>
            <p:ph type="dt" sz="half" idx="2"/>
          </p:nvPr>
        </p:nvSpPr>
        <p:spPr>
          <a:xfrm rot="5400000">
            <a:off x="10471087" y="4891318"/>
            <a:ext cx="2673295"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3C2B07E4-CDF9-4C88-A2F3-04620E58224D}" type="datetimeFigureOut">
              <a:rPr lang="en-US" smtClean="0"/>
              <a:pPr/>
              <a:t>11/30/2023</a:t>
            </a:fld>
            <a:endParaRPr lang="en-US" dirty="0"/>
          </a:p>
        </p:txBody>
      </p:sp>
      <p:sp>
        <p:nvSpPr>
          <p:cNvPr id="5" name="Footer Placeholder 4">
            <a:extLst>
              <a:ext uri="{FF2B5EF4-FFF2-40B4-BE49-F238E27FC236}">
                <a16:creationId xmlns:a16="http://schemas.microsoft.com/office/drawing/2014/main" id="{CC3060FE-AAC3-4FAE-9EB4-BCAE72D95670}"/>
              </a:ext>
            </a:extLst>
          </p:cNvPr>
          <p:cNvSpPr>
            <a:spLocks noGrp="1"/>
          </p:cNvSpPr>
          <p:nvPr>
            <p:ph type="ftr" sz="quarter" idx="3"/>
          </p:nvPr>
        </p:nvSpPr>
        <p:spPr>
          <a:xfrm rot="5400000">
            <a:off x="10473021" y="1609893"/>
            <a:ext cx="2669427" cy="365125"/>
          </a:xfrm>
          <a:prstGeom prst="rect">
            <a:avLst/>
          </a:prstGeom>
        </p:spPr>
        <p:txBody>
          <a:bodyPr vert="horz" lIns="91440" tIns="45720" rIns="91440" bIns="45720" rtlCol="0" anchor="ctr"/>
          <a:lstStyle>
            <a:lvl1pPr algn="r">
              <a:defRPr sz="7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4777EDB2-8F31-42FA-B253-62D241466385}"/>
              </a:ext>
            </a:extLst>
          </p:cNvPr>
          <p:cNvSpPr>
            <a:spLocks noGrp="1"/>
          </p:cNvSpPr>
          <p:nvPr>
            <p:ph type="sldNum" sz="quarter" idx="4"/>
          </p:nvPr>
        </p:nvSpPr>
        <p:spPr>
          <a:xfrm>
            <a:off x="11492908" y="3219853"/>
            <a:ext cx="629653" cy="429830"/>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fld id="{EFE71E98-A417-4ECC-ACEB-C0490C20DB04}" type="slidenum">
              <a:rPr lang="en-US" smtClean="0"/>
              <a:pPr/>
              <a:t>‹#›</a:t>
            </a:fld>
            <a:endParaRPr lang="en-US"/>
          </a:p>
        </p:txBody>
      </p:sp>
    </p:spTree>
    <p:extLst>
      <p:ext uri="{BB962C8B-B14F-4D97-AF65-F5344CB8AC3E}">
        <p14:creationId xmlns:p14="http://schemas.microsoft.com/office/powerpoint/2010/main" val="2294759067"/>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6ACF6A-FC06-4E10-819E-2E7BC6978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760E4C7-47B8-4356-ABCA-CC9C79E2D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Oval 12">
            <a:extLst>
              <a:ext uri="{FF2B5EF4-FFF2-40B4-BE49-F238E27FC236}">
                <a16:creationId xmlns:a16="http://schemas.microsoft.com/office/drawing/2014/main" id="{5C3A0317-07C5-421D-8353-23737ABDC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3411"/>
            <a:ext cx="4629606" cy="46296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434E9C-CD09-CE9A-C1A5-5E460A83B584}"/>
              </a:ext>
            </a:extLst>
          </p:cNvPr>
          <p:cNvSpPr>
            <a:spLocks noGrp="1"/>
          </p:cNvSpPr>
          <p:nvPr>
            <p:ph type="ctrTitle"/>
          </p:nvPr>
        </p:nvSpPr>
        <p:spPr>
          <a:xfrm>
            <a:off x="1088569" y="2286000"/>
            <a:ext cx="3936275" cy="1351706"/>
          </a:xfrm>
        </p:spPr>
        <p:txBody>
          <a:bodyPr anchor="b">
            <a:normAutofit/>
          </a:bodyPr>
          <a:lstStyle/>
          <a:p>
            <a:pPr algn="ctr">
              <a:lnSpc>
                <a:spcPct val="110000"/>
              </a:lnSpc>
            </a:pPr>
            <a:r>
              <a:rPr lang="en-US" sz="1800" b="1" i="0">
                <a:effectLst/>
                <a:latin typeface="Söhne"/>
              </a:rPr>
              <a:t>Organization of Work in Control Room</a:t>
            </a:r>
            <a:br>
              <a:rPr lang="en-US" sz="1800" b="1" i="0">
                <a:effectLst/>
                <a:latin typeface="Söhne"/>
              </a:rPr>
            </a:br>
            <a:endParaRPr lang="en-US" sz="1800"/>
          </a:p>
        </p:txBody>
      </p:sp>
      <p:sp>
        <p:nvSpPr>
          <p:cNvPr id="3" name="Subtitle 2">
            <a:extLst>
              <a:ext uri="{FF2B5EF4-FFF2-40B4-BE49-F238E27FC236}">
                <a16:creationId xmlns:a16="http://schemas.microsoft.com/office/drawing/2014/main" id="{69EE5A0E-82BA-7FB5-DBE4-DE69AB6EBF5E}"/>
              </a:ext>
            </a:extLst>
          </p:cNvPr>
          <p:cNvSpPr>
            <a:spLocks noGrp="1"/>
          </p:cNvSpPr>
          <p:nvPr>
            <p:ph type="subTitle" idx="1"/>
          </p:nvPr>
        </p:nvSpPr>
        <p:spPr>
          <a:xfrm>
            <a:off x="1524000" y="4249360"/>
            <a:ext cx="3048000" cy="877585"/>
          </a:xfrm>
        </p:spPr>
        <p:txBody>
          <a:bodyPr>
            <a:normAutofit/>
          </a:bodyPr>
          <a:lstStyle/>
          <a:p>
            <a:pPr algn="ctr"/>
            <a:r>
              <a:rPr lang="en-US" dirty="0"/>
              <a:t>LHC vs NICA</a:t>
            </a:r>
            <a:endParaRPr lang="en-US"/>
          </a:p>
        </p:txBody>
      </p:sp>
      <p:pic>
        <p:nvPicPr>
          <p:cNvPr id="4" name="Picture 3" descr="Files in folders">
            <a:extLst>
              <a:ext uri="{FF2B5EF4-FFF2-40B4-BE49-F238E27FC236}">
                <a16:creationId xmlns:a16="http://schemas.microsoft.com/office/drawing/2014/main" id="{8DFAE2C3-F29B-FEC8-E4D3-333E71770962}"/>
              </a:ext>
            </a:extLst>
          </p:cNvPr>
          <p:cNvPicPr>
            <a:picLocks noChangeAspect="1"/>
          </p:cNvPicPr>
          <p:nvPr/>
        </p:nvPicPr>
        <p:blipFill rotWithShape="1">
          <a:blip r:embed="rId2">
            <a:alphaModFix/>
          </a:blip>
          <a:srcRect l="21153" r="19512" b="-2"/>
          <a:stretch/>
        </p:blipFill>
        <p:spPr>
          <a:xfrm>
            <a:off x="6096000" y="-2357"/>
            <a:ext cx="6096000" cy="6858000"/>
          </a:xfrm>
          <a:prstGeom prst="rect">
            <a:avLst/>
          </a:prstGeom>
        </p:spPr>
      </p:pic>
      <p:cxnSp>
        <p:nvCxnSpPr>
          <p:cNvPr id="15" name="Straight Connector 14">
            <a:extLst>
              <a:ext uri="{FF2B5EF4-FFF2-40B4-BE49-F238E27FC236}">
                <a16:creationId xmlns:a16="http://schemas.microsoft.com/office/drawing/2014/main" id="{414C5C93-B9E9-4392-ADCF-ABF21209DD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62423" y="396058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11097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E9F8B3-8282-4A93-BBF8-3342538A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CA8ECB-BA83-02BC-C517-B41619D4C849}"/>
              </a:ext>
            </a:extLst>
          </p:cNvPr>
          <p:cNvSpPr>
            <a:spLocks noGrp="1"/>
          </p:cNvSpPr>
          <p:nvPr>
            <p:ph type="title"/>
          </p:nvPr>
        </p:nvSpPr>
        <p:spPr>
          <a:xfrm>
            <a:off x="1429566" y="1045445"/>
            <a:ext cx="9238434" cy="857559"/>
          </a:xfrm>
        </p:spPr>
        <p:txBody>
          <a:bodyPr>
            <a:normAutofit/>
          </a:bodyPr>
          <a:lstStyle/>
          <a:p>
            <a:r>
              <a:rPr lang="en-US" dirty="0"/>
              <a:t>Case study on types of Logbooks used</a:t>
            </a:r>
          </a:p>
        </p:txBody>
      </p:sp>
      <p:cxnSp>
        <p:nvCxnSpPr>
          <p:cNvPr id="10" name="Straight Connector 9">
            <a:extLst>
              <a:ext uri="{FF2B5EF4-FFF2-40B4-BE49-F238E27FC236}">
                <a16:creationId xmlns:a16="http://schemas.microsoft.com/office/drawing/2014/main" id="{58EFA797-975B-41D8-BC96-56CDC2CFA3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286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10">
            <a:extLst>
              <a:ext uri="{FF2B5EF4-FFF2-40B4-BE49-F238E27FC236}">
                <a16:creationId xmlns:a16="http://schemas.microsoft.com/office/drawing/2014/main" id="{392AF2F6-0239-A144-F3D4-F42009D884D9}"/>
              </a:ext>
            </a:extLst>
          </p:cNvPr>
          <p:cNvGraphicFramePr>
            <a:graphicFrameLocks noGrp="1"/>
          </p:cNvGraphicFramePr>
          <p:nvPr>
            <p:ph idx="1"/>
            <p:extLst>
              <p:ext uri="{D42A27DB-BD31-4B8C-83A1-F6EECF244321}">
                <p14:modId xmlns:p14="http://schemas.microsoft.com/office/powerpoint/2010/main" val="3404028549"/>
              </p:ext>
            </p:extLst>
          </p:nvPr>
        </p:nvGraphicFramePr>
        <p:xfrm>
          <a:off x="1429566" y="2161309"/>
          <a:ext cx="9237662" cy="3200400"/>
        </p:xfrm>
        <a:graphic>
          <a:graphicData uri="http://schemas.openxmlformats.org/drawingml/2006/table">
            <a:tbl>
              <a:tblPr firstRow="1" bandRow="1">
                <a:tableStyleId>{073A0DAA-6AF3-43AB-8588-CEC1D06C72B9}</a:tableStyleId>
              </a:tblPr>
              <a:tblGrid>
                <a:gridCol w="4618831">
                  <a:extLst>
                    <a:ext uri="{9D8B030D-6E8A-4147-A177-3AD203B41FA5}">
                      <a16:colId xmlns:a16="http://schemas.microsoft.com/office/drawing/2014/main" val="3845073695"/>
                    </a:ext>
                  </a:extLst>
                </a:gridCol>
                <a:gridCol w="4618831">
                  <a:extLst>
                    <a:ext uri="{9D8B030D-6E8A-4147-A177-3AD203B41FA5}">
                      <a16:colId xmlns:a16="http://schemas.microsoft.com/office/drawing/2014/main" val="433130957"/>
                    </a:ext>
                  </a:extLst>
                </a:gridCol>
              </a:tblGrid>
              <a:tr h="370840">
                <a:tc>
                  <a:txBody>
                    <a:bodyPr/>
                    <a:lstStyle/>
                    <a:p>
                      <a:r>
                        <a:rPr lang="en-US" dirty="0"/>
                        <a:t>PS operators</a:t>
                      </a:r>
                    </a:p>
                  </a:txBody>
                  <a:tcPr/>
                </a:tc>
                <a:tc>
                  <a:txBody>
                    <a:bodyPr/>
                    <a:lstStyle/>
                    <a:p>
                      <a:r>
                        <a:rPr lang="en-US" dirty="0"/>
                        <a:t>They use paper logbooks, </a:t>
                      </a:r>
                      <a:r>
                        <a:rPr lang="en-US" dirty="0" err="1"/>
                        <a:t>eLogbooks</a:t>
                      </a:r>
                      <a:r>
                        <a:rPr lang="en-US" dirty="0"/>
                        <a:t>, personal notebook and white boards</a:t>
                      </a:r>
                    </a:p>
                  </a:txBody>
                  <a:tcPr/>
                </a:tc>
                <a:extLst>
                  <a:ext uri="{0D108BD9-81ED-4DB2-BD59-A6C34878D82A}">
                    <a16:rowId xmlns:a16="http://schemas.microsoft.com/office/drawing/2014/main" val="2326551595"/>
                  </a:ext>
                </a:extLst>
              </a:tr>
              <a:tr h="370840">
                <a:tc>
                  <a:txBody>
                    <a:bodyPr/>
                    <a:lstStyle/>
                    <a:p>
                      <a:r>
                        <a:rPr lang="en-US" dirty="0"/>
                        <a:t>TI operators</a:t>
                      </a:r>
                    </a:p>
                  </a:txBody>
                  <a:tcPr/>
                </a:tc>
                <a:tc>
                  <a:txBody>
                    <a:bodyPr/>
                    <a:lstStyle/>
                    <a:p>
                      <a:r>
                        <a:rPr lang="en-US" dirty="0"/>
                        <a:t>They use three different logbooks:</a:t>
                      </a:r>
                    </a:p>
                    <a:p>
                      <a:pPr marL="285750" indent="-285750">
                        <a:buFont typeface="Arial" panose="020B0604020202020204" pitchFamily="34" charset="0"/>
                        <a:buChar char="•"/>
                      </a:pPr>
                      <a:r>
                        <a:rPr lang="en-US" sz="1800" b="0" i="0" u="none" strike="noStrike" kern="1200" baseline="0" dirty="0">
                          <a:solidFill>
                            <a:schemeClr val="dk1"/>
                          </a:solidFill>
                          <a:latin typeface="+mn-lt"/>
                          <a:ea typeface="+mn-ea"/>
                          <a:cs typeface="+mn-cs"/>
                        </a:rPr>
                        <a:t>One is an electronic logbook into which the operator can make entries about either major or minor events</a:t>
                      </a:r>
                    </a:p>
                    <a:p>
                      <a:pPr marL="285750" indent="-285750">
                        <a:buFont typeface="Arial" panose="020B0604020202020204" pitchFamily="34" charset="0"/>
                        <a:buChar char="•"/>
                      </a:pPr>
                      <a:r>
                        <a:rPr lang="en-US" sz="1800" b="0" i="0" u="none" strike="noStrike" kern="1200" baseline="0" dirty="0">
                          <a:solidFill>
                            <a:schemeClr val="dk1"/>
                          </a:solidFill>
                          <a:latin typeface="+mn-lt"/>
                          <a:ea typeface="+mn-ea"/>
                          <a:cs typeface="+mn-cs"/>
                        </a:rPr>
                        <a:t>One is an automatically generated record of issued work orders</a:t>
                      </a:r>
                    </a:p>
                    <a:p>
                      <a:pPr marL="285750" indent="-285750">
                        <a:buFont typeface="Arial" panose="020B0604020202020204" pitchFamily="34" charset="0"/>
                        <a:buChar char="•"/>
                      </a:pPr>
                      <a:r>
                        <a:rPr lang="en-US" sz="1800" b="0" i="0" u="none" strike="noStrike" kern="1200" baseline="0" dirty="0">
                          <a:solidFill>
                            <a:schemeClr val="dk1"/>
                          </a:solidFill>
                          <a:latin typeface="+mn-lt"/>
                          <a:ea typeface="+mn-ea"/>
                          <a:cs typeface="+mn-cs"/>
                        </a:rPr>
                        <a:t> One is an Microsoft Notes table which is shared between the TI operators</a:t>
                      </a:r>
                    </a:p>
                    <a:p>
                      <a:endParaRPr lang="en-US" dirty="0"/>
                    </a:p>
                  </a:txBody>
                  <a:tcPr/>
                </a:tc>
                <a:extLst>
                  <a:ext uri="{0D108BD9-81ED-4DB2-BD59-A6C34878D82A}">
                    <a16:rowId xmlns:a16="http://schemas.microsoft.com/office/drawing/2014/main" val="1458847119"/>
                  </a:ext>
                </a:extLst>
              </a:tr>
            </a:tbl>
          </a:graphicData>
        </a:graphic>
      </p:graphicFrame>
    </p:spTree>
    <p:extLst>
      <p:ext uri="{BB962C8B-B14F-4D97-AF65-F5344CB8AC3E}">
        <p14:creationId xmlns:p14="http://schemas.microsoft.com/office/powerpoint/2010/main" val="46805870"/>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70BC64E-B094-49DE-BD9C-DB662FCF59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F50173-8721-C286-C78B-5F43A5194876}"/>
              </a:ext>
            </a:extLst>
          </p:cNvPr>
          <p:cNvSpPr>
            <a:spLocks noGrp="1"/>
          </p:cNvSpPr>
          <p:nvPr>
            <p:ph type="title"/>
          </p:nvPr>
        </p:nvSpPr>
        <p:spPr>
          <a:xfrm>
            <a:off x="1104897" y="771293"/>
            <a:ext cx="4991103" cy="1131712"/>
          </a:xfrm>
        </p:spPr>
        <p:txBody>
          <a:bodyPr vert="horz" lIns="91440" tIns="45720" rIns="91440" bIns="45720" rtlCol="0" anchor="b">
            <a:normAutofit/>
          </a:bodyPr>
          <a:lstStyle/>
          <a:p>
            <a:r>
              <a:rPr lang="en-US" dirty="0"/>
              <a:t>figures</a:t>
            </a:r>
          </a:p>
        </p:txBody>
      </p:sp>
      <p:sp>
        <p:nvSpPr>
          <p:cNvPr id="5" name="TextBox 4">
            <a:extLst>
              <a:ext uri="{FF2B5EF4-FFF2-40B4-BE49-F238E27FC236}">
                <a16:creationId xmlns:a16="http://schemas.microsoft.com/office/drawing/2014/main" id="{D474A90F-D3CC-1A20-EF6E-33B58A77AC88}"/>
              </a:ext>
            </a:extLst>
          </p:cNvPr>
          <p:cNvSpPr txBox="1"/>
          <p:nvPr/>
        </p:nvSpPr>
        <p:spPr>
          <a:xfrm>
            <a:off x="8036505" y="5839691"/>
            <a:ext cx="2842778" cy="547255"/>
          </a:xfrm>
          <a:prstGeom prst="rect">
            <a:avLst/>
          </a:prstGeom>
        </p:spPr>
        <p:txBody>
          <a:bodyPr vert="horz" lIns="91440" tIns="45720" rIns="91440" bIns="45720" rtlCol="0">
            <a:normAutofit/>
          </a:bodyPr>
          <a:lstStyle/>
          <a:p>
            <a:pPr>
              <a:lnSpc>
                <a:spcPct val="130000"/>
              </a:lnSpc>
              <a:spcAft>
                <a:spcPts val="600"/>
              </a:spcAft>
              <a:buSzPct val="85000"/>
            </a:pPr>
            <a:r>
              <a:rPr lang="en-US" dirty="0"/>
              <a:t>White board in CCC</a:t>
            </a:r>
          </a:p>
        </p:txBody>
      </p:sp>
      <p:pic>
        <p:nvPicPr>
          <p:cNvPr id="7" name="Picture 6">
            <a:extLst>
              <a:ext uri="{FF2B5EF4-FFF2-40B4-BE49-F238E27FC236}">
                <a16:creationId xmlns:a16="http://schemas.microsoft.com/office/drawing/2014/main" id="{00E8FB48-48DD-189C-2AFC-A61A5381C9B9}"/>
              </a:ext>
            </a:extLst>
          </p:cNvPr>
          <p:cNvPicPr>
            <a:picLocks noChangeAspect="1"/>
          </p:cNvPicPr>
          <p:nvPr/>
        </p:nvPicPr>
        <p:blipFill>
          <a:blip r:embed="rId2"/>
          <a:stretch>
            <a:fillRect/>
          </a:stretch>
        </p:blipFill>
        <p:spPr>
          <a:xfrm>
            <a:off x="983622" y="2188658"/>
            <a:ext cx="4107924" cy="3529081"/>
          </a:xfrm>
          <a:prstGeom prst="rect">
            <a:avLst/>
          </a:prstGeom>
        </p:spPr>
      </p:pic>
      <p:pic>
        <p:nvPicPr>
          <p:cNvPr id="4" name="Picture 3">
            <a:extLst>
              <a:ext uri="{FF2B5EF4-FFF2-40B4-BE49-F238E27FC236}">
                <a16:creationId xmlns:a16="http://schemas.microsoft.com/office/drawing/2014/main" id="{2D27675A-BCE1-70E3-EB27-0981A8F9843E}"/>
              </a:ext>
            </a:extLst>
          </p:cNvPr>
          <p:cNvPicPr>
            <a:picLocks noChangeAspect="1"/>
          </p:cNvPicPr>
          <p:nvPr/>
        </p:nvPicPr>
        <p:blipFill>
          <a:blip r:embed="rId3"/>
          <a:stretch>
            <a:fillRect/>
          </a:stretch>
        </p:blipFill>
        <p:spPr>
          <a:xfrm>
            <a:off x="7260357" y="2399124"/>
            <a:ext cx="3764398" cy="3318615"/>
          </a:xfrm>
          <a:prstGeom prst="rect">
            <a:avLst/>
          </a:prstGeom>
        </p:spPr>
      </p:pic>
      <p:sp>
        <p:nvSpPr>
          <p:cNvPr id="9" name="TextBox 8">
            <a:extLst>
              <a:ext uri="{FF2B5EF4-FFF2-40B4-BE49-F238E27FC236}">
                <a16:creationId xmlns:a16="http://schemas.microsoft.com/office/drawing/2014/main" id="{CDF27F1D-5EA4-60C8-9428-274A59E35314}"/>
              </a:ext>
            </a:extLst>
          </p:cNvPr>
          <p:cNvSpPr txBox="1"/>
          <p:nvPr/>
        </p:nvSpPr>
        <p:spPr>
          <a:xfrm>
            <a:off x="1377840" y="5839690"/>
            <a:ext cx="3319487" cy="547255"/>
          </a:xfrm>
          <a:prstGeom prst="rect">
            <a:avLst/>
          </a:prstGeom>
        </p:spPr>
        <p:txBody>
          <a:bodyPr vert="horz" lIns="91440" tIns="45720" rIns="91440" bIns="45720" rtlCol="0">
            <a:normAutofit fontScale="85000" lnSpcReduction="10000"/>
          </a:bodyPr>
          <a:lstStyle/>
          <a:p>
            <a:pPr>
              <a:lnSpc>
                <a:spcPct val="130000"/>
              </a:lnSpc>
              <a:spcAft>
                <a:spcPts val="600"/>
              </a:spcAft>
              <a:buSzPct val="85000"/>
            </a:pPr>
            <a:r>
              <a:rPr lang="en-US" dirty="0"/>
              <a:t>Basic view of eLogbook web interface</a:t>
            </a:r>
          </a:p>
        </p:txBody>
      </p:sp>
    </p:spTree>
    <p:extLst>
      <p:ext uri="{BB962C8B-B14F-4D97-AF65-F5344CB8AC3E}">
        <p14:creationId xmlns:p14="http://schemas.microsoft.com/office/powerpoint/2010/main" val="61981773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E9F8B3-8282-4A93-BBF8-3342538A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A8D48E-C58C-A4E2-9B0B-B197B80A102D}"/>
              </a:ext>
            </a:extLst>
          </p:cNvPr>
          <p:cNvSpPr>
            <a:spLocks noGrp="1"/>
          </p:cNvSpPr>
          <p:nvPr>
            <p:ph type="title"/>
          </p:nvPr>
        </p:nvSpPr>
        <p:spPr>
          <a:xfrm>
            <a:off x="-228599" y="1371600"/>
            <a:ext cx="5237686" cy="776345"/>
          </a:xfrm>
        </p:spPr>
        <p:txBody>
          <a:bodyPr>
            <a:noAutofit/>
          </a:bodyPr>
          <a:lstStyle/>
          <a:p>
            <a:pPr algn="ctr"/>
            <a:r>
              <a:rPr lang="en-US" sz="3200" dirty="0"/>
              <a:t> organizational structure</a:t>
            </a:r>
            <a:br>
              <a:rPr lang="en-US" sz="3200" dirty="0"/>
            </a:br>
            <a:endParaRPr lang="en-US" sz="3200" dirty="0"/>
          </a:p>
        </p:txBody>
      </p:sp>
      <p:cxnSp>
        <p:nvCxnSpPr>
          <p:cNvPr id="10" name="Straight Connector 9">
            <a:extLst>
              <a:ext uri="{FF2B5EF4-FFF2-40B4-BE49-F238E27FC236}">
                <a16:creationId xmlns:a16="http://schemas.microsoft.com/office/drawing/2014/main" id="{58EFA797-975B-41D8-BC96-56CDC2CFA3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286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683E8FB5-D61E-9A86-87FD-84ADDA283A7F}"/>
              </a:ext>
            </a:extLst>
          </p:cNvPr>
          <p:cNvGraphicFramePr>
            <a:graphicFrameLocks noGrp="1"/>
          </p:cNvGraphicFramePr>
          <p:nvPr>
            <p:ph idx="1"/>
            <p:extLst>
              <p:ext uri="{D42A27DB-BD31-4B8C-83A1-F6EECF244321}">
                <p14:modId xmlns:p14="http://schemas.microsoft.com/office/powerpoint/2010/main" val="1371768156"/>
              </p:ext>
            </p:extLst>
          </p:nvPr>
        </p:nvGraphicFramePr>
        <p:xfrm>
          <a:off x="5153891" y="155867"/>
          <a:ext cx="7038109" cy="6433324"/>
        </p:xfrm>
        <a:graphic>
          <a:graphicData uri="http://schemas.openxmlformats.org/drawingml/2006/table">
            <a:tbl>
              <a:tblPr firstRow="1" bandRow="1">
                <a:tableStyleId>{073A0DAA-6AF3-43AB-8588-CEC1D06C72B9}</a:tableStyleId>
              </a:tblPr>
              <a:tblGrid>
                <a:gridCol w="2360565">
                  <a:extLst>
                    <a:ext uri="{9D8B030D-6E8A-4147-A177-3AD203B41FA5}">
                      <a16:colId xmlns:a16="http://schemas.microsoft.com/office/drawing/2014/main" val="2602326168"/>
                    </a:ext>
                  </a:extLst>
                </a:gridCol>
                <a:gridCol w="2595899">
                  <a:extLst>
                    <a:ext uri="{9D8B030D-6E8A-4147-A177-3AD203B41FA5}">
                      <a16:colId xmlns:a16="http://schemas.microsoft.com/office/drawing/2014/main" val="588265311"/>
                    </a:ext>
                  </a:extLst>
                </a:gridCol>
                <a:gridCol w="2081645">
                  <a:extLst>
                    <a:ext uri="{9D8B030D-6E8A-4147-A177-3AD203B41FA5}">
                      <a16:colId xmlns:a16="http://schemas.microsoft.com/office/drawing/2014/main" val="242978710"/>
                    </a:ext>
                  </a:extLst>
                </a:gridCol>
              </a:tblGrid>
              <a:tr h="409344">
                <a:tc>
                  <a:txBody>
                    <a:bodyPr/>
                    <a:lstStyle/>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dirty="0"/>
                        <a:t>LHC</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dirty="0"/>
                        <a:t>NICA</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92568531"/>
                  </a:ext>
                </a:extLst>
              </a:tr>
              <a:tr h="1970171">
                <a:tc>
                  <a:txBody>
                    <a:bodyPr/>
                    <a:lstStyle/>
                    <a:p>
                      <a:pPr algn="ctr"/>
                      <a:r>
                        <a:rPr lang="en-US" dirty="0"/>
                        <a:t>Departments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4 islands-</a:t>
                      </a:r>
                    </a:p>
                    <a:p>
                      <a:r>
                        <a:rPr lang="en-US" dirty="0"/>
                        <a:t>LHC</a:t>
                      </a:r>
                    </a:p>
                    <a:p>
                      <a:r>
                        <a:rPr lang="en-US" dirty="0"/>
                        <a:t>PS</a:t>
                      </a:r>
                    </a:p>
                    <a:p>
                      <a:r>
                        <a:rPr lang="en-US" dirty="0"/>
                        <a:t>SPS</a:t>
                      </a:r>
                    </a:p>
                    <a:p>
                      <a:r>
                        <a:rPr lang="en-US" dirty="0"/>
                        <a:t>TI</a:t>
                      </a:r>
                    </a:p>
                    <a:p>
                      <a:r>
                        <a:rPr lang="en-US" dirty="0"/>
                        <a:t>With </a:t>
                      </a:r>
                    </a:p>
                    <a:p>
                      <a:r>
                        <a:rPr lang="en-US" dirty="0"/>
                        <a:t>Cryogenics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7 control rooms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7895772"/>
                  </a:ext>
                </a:extLst>
              </a:tr>
              <a:tr h="579894">
                <a:tc>
                  <a:txBody>
                    <a:bodyPr/>
                    <a:lstStyle/>
                    <a:p>
                      <a:pPr algn="ctr"/>
                      <a:r>
                        <a:rPr lang="en-US" dirty="0">
                          <a:highlight>
                            <a:srgbClr val="FFFF00"/>
                          </a:highlight>
                        </a:rPr>
                        <a:t>Working groups?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950451"/>
                  </a:ext>
                </a:extLst>
              </a:tr>
              <a:tr h="2194612">
                <a:tc>
                  <a:txBody>
                    <a:bodyPr/>
                    <a:lstStyle/>
                    <a:p>
                      <a:pPr algn="ctr"/>
                      <a:r>
                        <a:rPr lang="en-US" dirty="0"/>
                        <a:t>Type of personal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Shift coordinator</a:t>
                      </a:r>
                    </a:p>
                    <a:p>
                      <a:r>
                        <a:rPr lang="en-US" dirty="0"/>
                        <a:t>Senior Operator </a:t>
                      </a:r>
                    </a:p>
                    <a:p>
                      <a:r>
                        <a:rPr lang="en-US" dirty="0"/>
                        <a:t>Junior operator </a:t>
                      </a:r>
                    </a:p>
                    <a:p>
                      <a:r>
                        <a:rPr lang="en-US" dirty="0"/>
                        <a:t>Operator supervisor</a:t>
                      </a:r>
                    </a:p>
                    <a:p>
                      <a:r>
                        <a:rPr lang="en-US" dirty="0"/>
                        <a:t>Experts</a:t>
                      </a:r>
                    </a:p>
                    <a:p>
                      <a:r>
                        <a:rPr lang="en-US" dirty="0"/>
                        <a:t>Technical infrastructure</a:t>
                      </a:r>
                    </a:p>
                    <a:p>
                      <a:r>
                        <a:rPr lang="en-US" dirty="0"/>
                        <a:t>On call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2714299"/>
                  </a:ext>
                </a:extLst>
              </a:tr>
              <a:tr h="1237794">
                <a:tc>
                  <a:txBody>
                    <a:bodyPr/>
                    <a:lstStyle/>
                    <a:p>
                      <a:pPr algn="ctr"/>
                      <a:r>
                        <a:rPr lang="en-US" dirty="0"/>
                        <a:t>Number of shifts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3</a:t>
                      </a:r>
                    </a:p>
                    <a:p>
                      <a:r>
                        <a:rPr lang="en-US" dirty="0"/>
                        <a:t>Morning </a:t>
                      </a:r>
                    </a:p>
                    <a:p>
                      <a:r>
                        <a:rPr lang="en-US" dirty="0"/>
                        <a:t>Afternoon </a:t>
                      </a:r>
                    </a:p>
                    <a:p>
                      <a:r>
                        <a:rPr lang="en-US" dirty="0"/>
                        <a:t>Night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2</a:t>
                      </a:r>
                    </a:p>
                    <a:p>
                      <a:r>
                        <a:rPr lang="en-US" dirty="0"/>
                        <a:t>Morning </a:t>
                      </a:r>
                    </a:p>
                    <a:p>
                      <a:r>
                        <a:rPr lang="en-US" dirty="0"/>
                        <a:t>Night</a:t>
                      </a:r>
                    </a:p>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46647956"/>
                  </a:ext>
                </a:extLst>
              </a:tr>
            </a:tbl>
          </a:graphicData>
        </a:graphic>
      </p:graphicFrame>
    </p:spTree>
    <p:extLst>
      <p:ext uri="{BB962C8B-B14F-4D97-AF65-F5344CB8AC3E}">
        <p14:creationId xmlns:p14="http://schemas.microsoft.com/office/powerpoint/2010/main" val="1180357673"/>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E9F8B3-8282-4A93-BBF8-3342538A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DCD777-3B3B-E1B8-32EF-0CFE74BB3457}"/>
              </a:ext>
            </a:extLst>
          </p:cNvPr>
          <p:cNvSpPr>
            <a:spLocks noGrp="1"/>
          </p:cNvSpPr>
          <p:nvPr>
            <p:ph type="title"/>
          </p:nvPr>
        </p:nvSpPr>
        <p:spPr>
          <a:xfrm>
            <a:off x="1476783" y="187888"/>
            <a:ext cx="9238434" cy="857559"/>
          </a:xfrm>
        </p:spPr>
        <p:txBody>
          <a:bodyPr>
            <a:normAutofit/>
          </a:bodyPr>
          <a:lstStyle/>
          <a:p>
            <a:r>
              <a:rPr lang="en-US" dirty="0"/>
              <a:t>number of personnel </a:t>
            </a:r>
            <a:r>
              <a:rPr lang="en-US" dirty="0">
                <a:highlight>
                  <a:srgbClr val="FFFF00"/>
                </a:highlight>
              </a:rPr>
              <a:t>Per shift </a:t>
            </a:r>
          </a:p>
        </p:txBody>
      </p:sp>
      <p:cxnSp>
        <p:nvCxnSpPr>
          <p:cNvPr id="10" name="Straight Connector 9">
            <a:extLst>
              <a:ext uri="{FF2B5EF4-FFF2-40B4-BE49-F238E27FC236}">
                <a16:creationId xmlns:a16="http://schemas.microsoft.com/office/drawing/2014/main" id="{58EFA797-975B-41D8-BC96-56CDC2CFA3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286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FCEC6CEE-9D1E-92CD-86ED-FAB37DF928B3}"/>
              </a:ext>
            </a:extLst>
          </p:cNvPr>
          <p:cNvGraphicFramePr>
            <a:graphicFrameLocks/>
          </p:cNvGraphicFramePr>
          <p:nvPr>
            <p:extLst>
              <p:ext uri="{D42A27DB-BD31-4B8C-83A1-F6EECF244321}">
                <p14:modId xmlns:p14="http://schemas.microsoft.com/office/powerpoint/2010/main" val="1856394470"/>
              </p:ext>
            </p:extLst>
          </p:nvPr>
        </p:nvGraphicFramePr>
        <p:xfrm>
          <a:off x="3730337" y="1672079"/>
          <a:ext cx="6459682" cy="5014167"/>
        </p:xfrm>
        <a:graphic>
          <a:graphicData uri="http://schemas.openxmlformats.org/drawingml/2006/table">
            <a:tbl>
              <a:tblPr firstRow="1" bandRow="1">
                <a:tableStyleId>{073A0DAA-6AF3-43AB-8588-CEC1D06C72B9}</a:tableStyleId>
              </a:tblPr>
              <a:tblGrid>
                <a:gridCol w="2166562">
                  <a:extLst>
                    <a:ext uri="{9D8B030D-6E8A-4147-A177-3AD203B41FA5}">
                      <a16:colId xmlns:a16="http://schemas.microsoft.com/office/drawing/2014/main" val="2602326168"/>
                    </a:ext>
                  </a:extLst>
                </a:gridCol>
                <a:gridCol w="2146560">
                  <a:extLst>
                    <a:ext uri="{9D8B030D-6E8A-4147-A177-3AD203B41FA5}">
                      <a16:colId xmlns:a16="http://schemas.microsoft.com/office/drawing/2014/main" val="588265311"/>
                    </a:ext>
                  </a:extLst>
                </a:gridCol>
                <a:gridCol w="2146560">
                  <a:extLst>
                    <a:ext uri="{9D8B030D-6E8A-4147-A177-3AD203B41FA5}">
                      <a16:colId xmlns:a16="http://schemas.microsoft.com/office/drawing/2014/main" val="242978710"/>
                    </a:ext>
                  </a:extLst>
                </a:gridCol>
              </a:tblGrid>
              <a:tr h="286610">
                <a:tc>
                  <a:txBody>
                    <a:bodyPr/>
                    <a:lstStyle/>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dirty="0"/>
                        <a:t>LHC</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dirty="0"/>
                        <a:t>NICA</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92568531"/>
                  </a:ext>
                </a:extLst>
              </a:tr>
              <a:tr h="725284">
                <a:tc>
                  <a:txBody>
                    <a:bodyPr/>
                    <a:lstStyle/>
                    <a:p>
                      <a:pPr algn="ctr"/>
                      <a:r>
                        <a:rPr lang="en-US" dirty="0"/>
                        <a:t>Shift coordinator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1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7895772"/>
                  </a:ext>
                </a:extLst>
              </a:tr>
              <a:tr h="665019">
                <a:tc>
                  <a:txBody>
                    <a:bodyPr/>
                    <a:lstStyle/>
                    <a:p>
                      <a:pPr algn="ctr"/>
                      <a:r>
                        <a:rPr lang="en-US" dirty="0"/>
                        <a:t>Operators supervisor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4-5 per accelerator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2714299"/>
                  </a:ext>
                </a:extLst>
              </a:tr>
              <a:tr h="585926">
                <a:tc>
                  <a:txBody>
                    <a:bodyPr/>
                    <a:lstStyle/>
                    <a:p>
                      <a:pPr algn="ctr"/>
                      <a:r>
                        <a:rPr lang="en-US" dirty="0"/>
                        <a:t>Operators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57045021"/>
                  </a:ext>
                </a:extLst>
              </a:tr>
              <a:tr h="585926">
                <a:tc>
                  <a:txBody>
                    <a:bodyPr/>
                    <a:lstStyle/>
                    <a:p>
                      <a:pPr algn="ctr"/>
                      <a:r>
                        <a:rPr lang="en-US" dirty="0"/>
                        <a:t>TI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87462815"/>
                  </a:ext>
                </a:extLst>
              </a:tr>
              <a:tr h="585926">
                <a:tc>
                  <a:txBody>
                    <a:bodyPr/>
                    <a:lstStyle/>
                    <a:p>
                      <a:pPr algn="ctr"/>
                      <a:r>
                        <a:rPr lang="en-US" dirty="0"/>
                        <a:t>experts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Many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79209925"/>
                  </a:ext>
                </a:extLst>
              </a:tr>
              <a:tr h="585926">
                <a:tc>
                  <a:txBody>
                    <a:bodyPr/>
                    <a:lstStyle/>
                    <a:p>
                      <a:pPr algn="ctr"/>
                      <a:r>
                        <a:rPr lang="en-US" dirty="0"/>
                        <a:t>On call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Many……..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66351056"/>
                  </a:ext>
                </a:extLst>
              </a:tr>
              <a:tr h="585926">
                <a:tc>
                  <a:txBody>
                    <a:bodyPr/>
                    <a:lstStyle/>
                    <a:p>
                      <a:pPr algn="ctr"/>
                      <a:r>
                        <a:rPr lang="en-US" dirty="0"/>
                        <a:t>Maximum number of operators per shift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74112744"/>
                  </a:ext>
                </a:extLst>
              </a:tr>
            </a:tbl>
          </a:graphicData>
        </a:graphic>
      </p:graphicFrame>
    </p:spTree>
    <p:extLst>
      <p:ext uri="{BB962C8B-B14F-4D97-AF65-F5344CB8AC3E}">
        <p14:creationId xmlns:p14="http://schemas.microsoft.com/office/powerpoint/2010/main" val="290908460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E9F8B3-8282-4A93-BBF8-3342538A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75FCA8-017F-52C0-09E2-EF307C6E917B}"/>
              </a:ext>
            </a:extLst>
          </p:cNvPr>
          <p:cNvSpPr>
            <a:spLocks noGrp="1"/>
          </p:cNvSpPr>
          <p:nvPr>
            <p:ph type="title"/>
          </p:nvPr>
        </p:nvSpPr>
        <p:spPr>
          <a:xfrm>
            <a:off x="1429566" y="1045445"/>
            <a:ext cx="9238434" cy="857559"/>
          </a:xfrm>
        </p:spPr>
        <p:txBody>
          <a:bodyPr>
            <a:normAutofit/>
          </a:bodyPr>
          <a:lstStyle/>
          <a:p>
            <a:endParaRPr lang="en-US"/>
          </a:p>
        </p:txBody>
      </p:sp>
      <p:cxnSp>
        <p:nvCxnSpPr>
          <p:cNvPr id="10" name="Straight Connector 9">
            <a:extLst>
              <a:ext uri="{FF2B5EF4-FFF2-40B4-BE49-F238E27FC236}">
                <a16:creationId xmlns:a16="http://schemas.microsoft.com/office/drawing/2014/main" id="{58EFA797-975B-41D8-BC96-56CDC2CFA3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286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70C66137-5983-B30C-80E0-C2172B3DC9E2}"/>
              </a:ext>
            </a:extLst>
          </p:cNvPr>
          <p:cNvGraphicFramePr>
            <a:graphicFrameLocks/>
          </p:cNvGraphicFramePr>
          <p:nvPr>
            <p:extLst>
              <p:ext uri="{D42A27DB-BD31-4B8C-83A1-F6EECF244321}">
                <p14:modId xmlns:p14="http://schemas.microsoft.com/office/powerpoint/2010/main" val="2105221685"/>
              </p:ext>
            </p:extLst>
          </p:nvPr>
        </p:nvGraphicFramePr>
        <p:xfrm>
          <a:off x="1135616" y="262567"/>
          <a:ext cx="9826334" cy="6595433"/>
        </p:xfrm>
        <a:graphic>
          <a:graphicData uri="http://schemas.openxmlformats.org/drawingml/2006/table">
            <a:tbl>
              <a:tblPr firstRow="1" bandRow="1">
                <a:tableStyleId>{073A0DAA-6AF3-43AB-8588-CEC1D06C72B9}</a:tableStyleId>
              </a:tblPr>
              <a:tblGrid>
                <a:gridCol w="2133677">
                  <a:extLst>
                    <a:ext uri="{9D8B030D-6E8A-4147-A177-3AD203B41FA5}">
                      <a16:colId xmlns:a16="http://schemas.microsoft.com/office/drawing/2014/main" val="2602326168"/>
                    </a:ext>
                  </a:extLst>
                </a:gridCol>
                <a:gridCol w="5555596">
                  <a:extLst>
                    <a:ext uri="{9D8B030D-6E8A-4147-A177-3AD203B41FA5}">
                      <a16:colId xmlns:a16="http://schemas.microsoft.com/office/drawing/2014/main" val="588265311"/>
                    </a:ext>
                  </a:extLst>
                </a:gridCol>
                <a:gridCol w="2137061">
                  <a:extLst>
                    <a:ext uri="{9D8B030D-6E8A-4147-A177-3AD203B41FA5}">
                      <a16:colId xmlns:a16="http://schemas.microsoft.com/office/drawing/2014/main" val="242978710"/>
                    </a:ext>
                  </a:extLst>
                </a:gridCol>
              </a:tblGrid>
              <a:tr h="307185">
                <a:tc>
                  <a:txBody>
                    <a:bodyPr/>
                    <a:lstStyle/>
                    <a:p>
                      <a:r>
                        <a:rPr lang="en-US" dirty="0"/>
                        <a:t>Role and qualifications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dirty="0"/>
                        <a:t>LHC</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dirty="0"/>
                        <a:t>NICA</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92568531"/>
                  </a:ext>
                </a:extLst>
              </a:tr>
              <a:tr h="1459131">
                <a:tc>
                  <a:txBody>
                    <a:bodyPr/>
                    <a:lstStyle/>
                    <a:p>
                      <a:pPr algn="ctr"/>
                      <a:r>
                        <a:rPr lang="en-US" dirty="0"/>
                        <a:t>Shift coordinator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The Shift Leader role requires a good understanding of the accelerators and the experience to take on the spot decisions on priorities, particularly when action is needed in several areas at once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7895772"/>
                  </a:ext>
                </a:extLst>
              </a:tr>
              <a:tr h="2484542">
                <a:tc>
                  <a:txBody>
                    <a:bodyPr/>
                    <a:lstStyle/>
                    <a:p>
                      <a:pPr algn="ctr"/>
                      <a:r>
                        <a:rPr lang="en-US" dirty="0"/>
                        <a:t>Operators' supervisor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0" i="0" u="none" strike="noStrike" kern="1200" baseline="0" dirty="0">
                          <a:solidFill>
                            <a:schemeClr val="dk1"/>
                          </a:solidFill>
                          <a:latin typeface="+mn-lt"/>
                          <a:ea typeface="+mn-ea"/>
                          <a:cs typeface="+mn-cs"/>
                        </a:rPr>
                        <a:t>These Supervisors oversee the work in the control room, fix beam priorities and assist the Operators when necessary. They are on duty for a week, and during that week they are available both during and outside normal working hours to assist Operators with any problems that they cannot resolve. The Supervisors also deal with operations related problems that require longer term follow-up (several days). </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2714299"/>
                  </a:ext>
                </a:extLst>
              </a:tr>
              <a:tr h="433439">
                <a:tc>
                  <a:txBody>
                    <a:bodyPr/>
                    <a:lstStyle/>
                    <a:p>
                      <a:pPr algn="ctr"/>
                      <a:r>
                        <a:rPr lang="en-US" dirty="0"/>
                        <a:t>Operators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0" i="0" u="none" strike="noStrike" kern="1200" baseline="0" dirty="0">
                          <a:solidFill>
                            <a:schemeClr val="dk1"/>
                          </a:solidFill>
                          <a:latin typeface="+mn-lt"/>
                          <a:ea typeface="+mn-ea"/>
                          <a:cs typeface="+mn-cs"/>
                        </a:rPr>
                        <a:t>Operators are the people who start-up, optimize, maintain and improve all the beams in all CERN’s Accelerators </a:t>
                      </a:r>
                    </a:p>
                    <a:p>
                      <a:pPr algn="ctr"/>
                      <a:r>
                        <a:rPr lang="en-US" sz="1800" b="0" i="0" u="none" strike="noStrike" kern="1200" baseline="0" dirty="0">
                          <a:solidFill>
                            <a:schemeClr val="dk1"/>
                          </a:solidFill>
                          <a:latin typeface="+mn-lt"/>
                          <a:ea typeface="+mn-ea"/>
                          <a:cs typeface="+mn-cs"/>
                        </a:rPr>
                        <a:t>Accelerator Operators are currently recruited in either career path C or D, depending on their technical qualification. New recruits are usually young; it is often their first job after college. </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57045021"/>
                  </a:ext>
                </a:extLst>
              </a:tr>
            </a:tbl>
          </a:graphicData>
        </a:graphic>
      </p:graphicFrame>
    </p:spTree>
    <p:extLst>
      <p:ext uri="{BB962C8B-B14F-4D97-AF65-F5344CB8AC3E}">
        <p14:creationId xmlns:p14="http://schemas.microsoft.com/office/powerpoint/2010/main" val="1148168731"/>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E9F8B3-8282-4A93-BBF8-3342538A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798A69-7B04-C692-CA6A-55B1B779A859}"/>
              </a:ext>
            </a:extLst>
          </p:cNvPr>
          <p:cNvSpPr>
            <a:spLocks noGrp="1"/>
          </p:cNvSpPr>
          <p:nvPr>
            <p:ph type="title"/>
          </p:nvPr>
        </p:nvSpPr>
        <p:spPr>
          <a:xfrm>
            <a:off x="317739" y="507218"/>
            <a:ext cx="3422988" cy="857559"/>
          </a:xfrm>
        </p:spPr>
        <p:txBody>
          <a:bodyPr>
            <a:normAutofit fontScale="90000"/>
          </a:bodyPr>
          <a:lstStyle/>
          <a:p>
            <a:pPr algn="ctr"/>
            <a:r>
              <a:rPr lang="en-US" dirty="0"/>
              <a:t>Work process</a:t>
            </a:r>
            <a:br>
              <a:rPr lang="en-US" dirty="0"/>
            </a:br>
            <a:r>
              <a:rPr lang="en-US" dirty="0"/>
              <a:t> and operations</a:t>
            </a:r>
          </a:p>
        </p:txBody>
      </p:sp>
      <p:cxnSp>
        <p:nvCxnSpPr>
          <p:cNvPr id="10" name="Straight Connector 9">
            <a:extLst>
              <a:ext uri="{FF2B5EF4-FFF2-40B4-BE49-F238E27FC236}">
                <a16:creationId xmlns:a16="http://schemas.microsoft.com/office/drawing/2014/main" id="{58EFA797-975B-41D8-BC96-56CDC2CFA3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286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11">
            <a:extLst>
              <a:ext uri="{FF2B5EF4-FFF2-40B4-BE49-F238E27FC236}">
                <a16:creationId xmlns:a16="http://schemas.microsoft.com/office/drawing/2014/main" id="{2EC78091-3B6E-4A69-AABF-78F2F1EFC9D6}"/>
              </a:ext>
            </a:extLst>
          </p:cNvPr>
          <p:cNvSpPr>
            <a:spLocks noGrp="1"/>
          </p:cNvSpPr>
          <p:nvPr>
            <p:ph idx="1"/>
          </p:nvPr>
        </p:nvSpPr>
        <p:spPr/>
        <p:txBody>
          <a:bodyPr>
            <a:normAutofit/>
          </a:bodyPr>
          <a:lstStyle/>
          <a:p>
            <a:pPr marL="0" indent="0" algn="ctr">
              <a:buNone/>
            </a:pPr>
            <a:r>
              <a:rPr lang="en-US" sz="3600" dirty="0"/>
              <a:t>??????????? should I add the tasks that they preform </a:t>
            </a:r>
          </a:p>
        </p:txBody>
      </p:sp>
    </p:spTree>
    <p:extLst>
      <p:ext uri="{BB962C8B-B14F-4D97-AF65-F5344CB8AC3E}">
        <p14:creationId xmlns:p14="http://schemas.microsoft.com/office/powerpoint/2010/main" val="286825520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E9F8B3-8282-4A93-BBF8-3342538A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F4F48B-F15F-570D-1C5E-BAB9DF9D6F13}"/>
              </a:ext>
            </a:extLst>
          </p:cNvPr>
          <p:cNvSpPr>
            <a:spLocks noGrp="1"/>
          </p:cNvSpPr>
          <p:nvPr>
            <p:ph type="title"/>
          </p:nvPr>
        </p:nvSpPr>
        <p:spPr>
          <a:xfrm>
            <a:off x="-311727" y="1433945"/>
            <a:ext cx="5444836" cy="408501"/>
          </a:xfrm>
        </p:spPr>
        <p:txBody>
          <a:bodyPr>
            <a:normAutofit fontScale="90000"/>
          </a:bodyPr>
          <a:lstStyle/>
          <a:p>
            <a:pPr algn="ctr"/>
            <a:r>
              <a:rPr lang="en-US" b="1" i="0" dirty="0">
                <a:solidFill>
                  <a:srgbClr val="555555"/>
                </a:solidFill>
                <a:effectLst/>
                <a:latin typeface="Roboto" panose="02000000000000000000" pitchFamily="2" charset="0"/>
              </a:rPr>
              <a:t>Information </a:t>
            </a:r>
            <a:br>
              <a:rPr lang="en-US" b="1" i="0" dirty="0">
                <a:solidFill>
                  <a:srgbClr val="555555"/>
                </a:solidFill>
                <a:effectLst/>
                <a:latin typeface="Roboto" panose="02000000000000000000" pitchFamily="2" charset="0"/>
              </a:rPr>
            </a:br>
            <a:r>
              <a:rPr lang="en-US" b="1" i="0" dirty="0">
                <a:solidFill>
                  <a:srgbClr val="555555"/>
                </a:solidFill>
                <a:effectLst/>
                <a:latin typeface="Roboto" panose="02000000000000000000" pitchFamily="2" charset="0"/>
              </a:rPr>
              <a:t>and </a:t>
            </a:r>
            <a:br>
              <a:rPr lang="en-US" b="1" i="0" dirty="0">
                <a:solidFill>
                  <a:srgbClr val="555555"/>
                </a:solidFill>
                <a:effectLst/>
                <a:latin typeface="Roboto" panose="02000000000000000000" pitchFamily="2" charset="0"/>
              </a:rPr>
            </a:br>
            <a:r>
              <a:rPr lang="en-US" b="1" i="0" dirty="0">
                <a:solidFill>
                  <a:srgbClr val="555555"/>
                </a:solidFill>
                <a:effectLst/>
                <a:latin typeface="Roboto" panose="02000000000000000000" pitchFamily="2" charset="0"/>
              </a:rPr>
              <a:t>Technological Services</a:t>
            </a:r>
            <a:endParaRPr lang="en-US" dirty="0"/>
          </a:p>
        </p:txBody>
      </p:sp>
      <p:cxnSp>
        <p:nvCxnSpPr>
          <p:cNvPr id="10" name="Straight Connector 9">
            <a:extLst>
              <a:ext uri="{FF2B5EF4-FFF2-40B4-BE49-F238E27FC236}">
                <a16:creationId xmlns:a16="http://schemas.microsoft.com/office/drawing/2014/main" id="{58EFA797-975B-41D8-BC96-56CDC2CFA3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286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E9B0161E-42CC-7D74-91B2-A51600D59248}"/>
              </a:ext>
            </a:extLst>
          </p:cNvPr>
          <p:cNvGraphicFramePr>
            <a:graphicFrameLocks noGrp="1"/>
          </p:cNvGraphicFramePr>
          <p:nvPr>
            <p:extLst>
              <p:ext uri="{D42A27DB-BD31-4B8C-83A1-F6EECF244321}">
                <p14:modId xmlns:p14="http://schemas.microsoft.com/office/powerpoint/2010/main" val="3615599868"/>
              </p:ext>
            </p:extLst>
          </p:nvPr>
        </p:nvGraphicFramePr>
        <p:xfrm>
          <a:off x="841664" y="2532127"/>
          <a:ext cx="10273146" cy="3097997"/>
        </p:xfrm>
        <a:graphic>
          <a:graphicData uri="http://schemas.openxmlformats.org/drawingml/2006/table">
            <a:tbl>
              <a:tblPr firstRow="1" bandRow="1">
                <a:tableStyleId>{073A0DAA-6AF3-43AB-8588-CEC1D06C72B9}</a:tableStyleId>
              </a:tblPr>
              <a:tblGrid>
                <a:gridCol w="2483427">
                  <a:extLst>
                    <a:ext uri="{9D8B030D-6E8A-4147-A177-3AD203B41FA5}">
                      <a16:colId xmlns:a16="http://schemas.microsoft.com/office/drawing/2014/main" val="1013810024"/>
                    </a:ext>
                  </a:extLst>
                </a:gridCol>
                <a:gridCol w="7789719">
                  <a:extLst>
                    <a:ext uri="{9D8B030D-6E8A-4147-A177-3AD203B41FA5}">
                      <a16:colId xmlns:a16="http://schemas.microsoft.com/office/drawing/2014/main" val="1202415476"/>
                    </a:ext>
                  </a:extLst>
                </a:gridCol>
              </a:tblGrid>
              <a:tr h="842477">
                <a:tc>
                  <a:txBody>
                    <a:bodyPr/>
                    <a:lstStyle/>
                    <a:p>
                      <a:pPr algn="ctr"/>
                      <a:r>
                        <a:rPr lang="en-US" sz="1800" b="1" i="0" u="none" strike="noStrike" kern="1200" baseline="0" dirty="0">
                          <a:solidFill>
                            <a:schemeClr val="lt1"/>
                          </a:solidFill>
                          <a:latin typeface="+mn-lt"/>
                          <a:ea typeface="+mn-ea"/>
                          <a:cs typeface="+mn-cs"/>
                        </a:rPr>
                        <a:t>Planning dashboard</a:t>
                      </a:r>
                      <a:endParaRPr lang="en-US" dirty="0"/>
                    </a:p>
                  </a:txBody>
                  <a:tcPr/>
                </a:tc>
                <a:tc>
                  <a:txBody>
                    <a:bodyPr/>
                    <a:lstStyle/>
                    <a:p>
                      <a:r>
                        <a:rPr lang="en-US" sz="1600" b="0" i="0" u="none" strike="noStrike" kern="1200" baseline="0" dirty="0">
                          <a:solidFill>
                            <a:schemeClr val="lt1"/>
                          </a:solidFill>
                          <a:latin typeface="+mn-lt"/>
                          <a:ea typeface="+mn-ea"/>
                          <a:cs typeface="+mn-cs"/>
                        </a:rPr>
                        <a:t>The “Planning Dashboard” allows any user to create a customized view of the available services they use. Lists are maintained by persons responsible for each system, so all personnel can quickly know at any time who is on duty or who is currently responsible for a specific service.</a:t>
                      </a:r>
                      <a:endParaRPr lang="en-US" sz="1600" dirty="0"/>
                    </a:p>
                  </a:txBody>
                  <a:tcPr/>
                </a:tc>
                <a:extLst>
                  <a:ext uri="{0D108BD9-81ED-4DB2-BD59-A6C34878D82A}">
                    <a16:rowId xmlns:a16="http://schemas.microsoft.com/office/drawing/2014/main" val="2861851787"/>
                  </a:ext>
                </a:extLst>
              </a:tr>
              <a:tr h="842477">
                <a:tc>
                  <a:txBody>
                    <a:bodyPr/>
                    <a:lstStyle/>
                    <a:p>
                      <a:r>
                        <a:rPr lang="en-US" dirty="0"/>
                        <a:t>Planning application </a:t>
                      </a:r>
                    </a:p>
                  </a:txBody>
                  <a:tcPr/>
                </a:tc>
                <a:tc>
                  <a:txBody>
                    <a:bodyPr/>
                    <a:lstStyle/>
                    <a:p>
                      <a:r>
                        <a:rPr lang="en-US" sz="1800" b="0" i="0" u="none" strike="noStrike" kern="1200" baseline="0" dirty="0">
                          <a:solidFill>
                            <a:schemeClr val="dk1"/>
                          </a:solidFill>
                          <a:latin typeface="+mn-lt"/>
                          <a:ea typeface="+mn-ea"/>
                          <a:cs typeface="+mn-cs"/>
                        </a:rPr>
                        <a:t>People in charge of different services need primarily to organize teams and assign them roles. The application is built as a hierarchical structure of nodes (from here on referred as </a:t>
                      </a:r>
                      <a:r>
                        <a:rPr lang="en-US" sz="1800" b="0" i="1" u="none" strike="noStrike" kern="1200" baseline="0" dirty="0">
                          <a:solidFill>
                            <a:schemeClr val="dk1"/>
                          </a:solidFill>
                          <a:latin typeface="+mn-lt"/>
                          <a:ea typeface="+mn-ea"/>
                          <a:cs typeface="+mn-cs"/>
                        </a:rPr>
                        <a:t>Systems</a:t>
                      </a:r>
                      <a:r>
                        <a:rPr lang="en-US" sz="1800" b="0" i="0" u="none" strike="noStrike" kern="1200" baseline="0" dirty="0">
                          <a:solidFill>
                            <a:schemeClr val="dk1"/>
                          </a:solidFill>
                          <a:latin typeface="+mn-lt"/>
                          <a:ea typeface="+mn-ea"/>
                          <a:cs typeface="+mn-cs"/>
                        </a:rPr>
                        <a:t>) that serve to logically organize services as well as to separate responsibilities.</a:t>
                      </a:r>
                      <a:endParaRPr lang="en-US" dirty="0"/>
                    </a:p>
                  </a:txBody>
                  <a:tcPr/>
                </a:tc>
                <a:extLst>
                  <a:ext uri="{0D108BD9-81ED-4DB2-BD59-A6C34878D82A}">
                    <a16:rowId xmlns:a16="http://schemas.microsoft.com/office/drawing/2014/main" val="1634014309"/>
                  </a:ext>
                </a:extLst>
              </a:tr>
              <a:tr h="842477">
                <a:tc>
                  <a:txBody>
                    <a:bodyPr/>
                    <a:lstStyle/>
                    <a:p>
                      <a:pPr algn="ctr"/>
                      <a:r>
                        <a:rPr lang="en-US" dirty="0"/>
                        <a:t>Year planning</a:t>
                      </a:r>
                    </a:p>
                  </a:txBody>
                  <a:tcPr/>
                </a:tc>
                <a:tc>
                  <a:txBody>
                    <a:bodyPr/>
                    <a:lstStyle/>
                    <a:p>
                      <a:r>
                        <a:rPr lang="en-US" dirty="0"/>
                        <a:t> they use excel spread sheets</a:t>
                      </a:r>
                    </a:p>
                  </a:txBody>
                  <a:tcPr/>
                </a:tc>
                <a:extLst>
                  <a:ext uri="{0D108BD9-81ED-4DB2-BD59-A6C34878D82A}">
                    <a16:rowId xmlns:a16="http://schemas.microsoft.com/office/drawing/2014/main" val="3071508365"/>
                  </a:ext>
                </a:extLst>
              </a:tr>
            </a:tbl>
          </a:graphicData>
        </a:graphic>
      </p:graphicFrame>
    </p:spTree>
    <p:extLst>
      <p:ext uri="{BB962C8B-B14F-4D97-AF65-F5344CB8AC3E}">
        <p14:creationId xmlns:p14="http://schemas.microsoft.com/office/powerpoint/2010/main" val="3324342963"/>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E9F8B3-8282-4A93-BBF8-3342538A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F4F48B-F15F-570D-1C5E-BAB9DF9D6F13}"/>
              </a:ext>
            </a:extLst>
          </p:cNvPr>
          <p:cNvSpPr>
            <a:spLocks noGrp="1"/>
          </p:cNvSpPr>
          <p:nvPr>
            <p:ph type="title"/>
          </p:nvPr>
        </p:nvSpPr>
        <p:spPr>
          <a:xfrm>
            <a:off x="-311727" y="1433945"/>
            <a:ext cx="5444836" cy="408501"/>
          </a:xfrm>
        </p:spPr>
        <p:txBody>
          <a:bodyPr>
            <a:normAutofit fontScale="90000"/>
          </a:bodyPr>
          <a:lstStyle/>
          <a:p>
            <a:pPr algn="ctr"/>
            <a:r>
              <a:rPr lang="en-US" dirty="0"/>
              <a:t>Figures</a:t>
            </a:r>
          </a:p>
        </p:txBody>
      </p:sp>
      <p:cxnSp>
        <p:nvCxnSpPr>
          <p:cNvPr id="10" name="Straight Connector 9">
            <a:extLst>
              <a:ext uri="{FF2B5EF4-FFF2-40B4-BE49-F238E27FC236}">
                <a16:creationId xmlns:a16="http://schemas.microsoft.com/office/drawing/2014/main" id="{58EFA797-975B-41D8-BC96-56CDC2CFA3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286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08A58D1-BF35-2717-6104-F05589CE51C3}"/>
              </a:ext>
            </a:extLst>
          </p:cNvPr>
          <p:cNvPicPr>
            <a:picLocks noChangeAspect="1"/>
          </p:cNvPicPr>
          <p:nvPr/>
        </p:nvPicPr>
        <p:blipFill>
          <a:blip r:embed="rId2"/>
          <a:stretch>
            <a:fillRect/>
          </a:stretch>
        </p:blipFill>
        <p:spPr>
          <a:xfrm>
            <a:off x="196486" y="2397046"/>
            <a:ext cx="5899514" cy="3257182"/>
          </a:xfrm>
          <a:prstGeom prst="rect">
            <a:avLst/>
          </a:prstGeom>
        </p:spPr>
      </p:pic>
      <p:pic>
        <p:nvPicPr>
          <p:cNvPr id="6" name="Picture 5">
            <a:extLst>
              <a:ext uri="{FF2B5EF4-FFF2-40B4-BE49-F238E27FC236}">
                <a16:creationId xmlns:a16="http://schemas.microsoft.com/office/drawing/2014/main" id="{A7451BB5-E008-3389-FB3E-659690487B88}"/>
              </a:ext>
            </a:extLst>
          </p:cNvPr>
          <p:cNvPicPr>
            <a:picLocks noChangeAspect="1"/>
          </p:cNvPicPr>
          <p:nvPr/>
        </p:nvPicPr>
        <p:blipFill>
          <a:blip r:embed="rId3"/>
          <a:stretch>
            <a:fillRect/>
          </a:stretch>
        </p:blipFill>
        <p:spPr>
          <a:xfrm>
            <a:off x="6550125" y="1638195"/>
            <a:ext cx="4890424" cy="4197925"/>
          </a:xfrm>
          <a:prstGeom prst="rect">
            <a:avLst/>
          </a:prstGeom>
        </p:spPr>
      </p:pic>
      <p:sp>
        <p:nvSpPr>
          <p:cNvPr id="7" name="TextBox 6">
            <a:extLst>
              <a:ext uri="{FF2B5EF4-FFF2-40B4-BE49-F238E27FC236}">
                <a16:creationId xmlns:a16="http://schemas.microsoft.com/office/drawing/2014/main" id="{FB74AB4A-CCDA-87A9-C0CE-F702F5B8A08F}"/>
              </a:ext>
            </a:extLst>
          </p:cNvPr>
          <p:cNvSpPr txBox="1"/>
          <p:nvPr/>
        </p:nvSpPr>
        <p:spPr>
          <a:xfrm>
            <a:off x="1326961" y="5836120"/>
            <a:ext cx="3647209" cy="372708"/>
          </a:xfrm>
          <a:prstGeom prst="rect">
            <a:avLst/>
          </a:prstGeom>
          <a:noFill/>
        </p:spPr>
        <p:txBody>
          <a:bodyPr wrap="square" rtlCol="0">
            <a:spAutoFit/>
          </a:bodyPr>
          <a:lstStyle/>
          <a:p>
            <a:pPr algn="ctr"/>
            <a:r>
              <a:rPr lang="en-US" b="1" dirty="0"/>
              <a:t>Planning dashboard</a:t>
            </a:r>
          </a:p>
        </p:txBody>
      </p:sp>
      <p:sp>
        <p:nvSpPr>
          <p:cNvPr id="9" name="TextBox 8">
            <a:extLst>
              <a:ext uri="{FF2B5EF4-FFF2-40B4-BE49-F238E27FC236}">
                <a16:creationId xmlns:a16="http://schemas.microsoft.com/office/drawing/2014/main" id="{0277DACB-4EB1-793E-31D5-56C7967C94A6}"/>
              </a:ext>
            </a:extLst>
          </p:cNvPr>
          <p:cNvSpPr txBox="1"/>
          <p:nvPr/>
        </p:nvSpPr>
        <p:spPr>
          <a:xfrm>
            <a:off x="6847609" y="5836120"/>
            <a:ext cx="3886200" cy="369332"/>
          </a:xfrm>
          <a:prstGeom prst="rect">
            <a:avLst/>
          </a:prstGeom>
          <a:noFill/>
        </p:spPr>
        <p:txBody>
          <a:bodyPr wrap="square" rtlCol="0">
            <a:spAutoFit/>
          </a:bodyPr>
          <a:lstStyle/>
          <a:p>
            <a:r>
              <a:rPr lang="en-US" sz="1800" b="0" i="0" u="none" strike="noStrike" baseline="0" dirty="0">
                <a:latin typeface="TeXGyreTermes-Regular"/>
              </a:rPr>
              <a:t>Administrator view of </a:t>
            </a:r>
            <a:r>
              <a:rPr lang="en-US" dirty="0">
                <a:latin typeface="TeXGyreTermes-Regular"/>
              </a:rPr>
              <a:t>planning </a:t>
            </a:r>
            <a:r>
              <a:rPr lang="en-US" sz="1800" b="0" i="0" u="none" strike="noStrike" baseline="0" dirty="0">
                <a:latin typeface="TeXGyreTermes-Regular"/>
              </a:rPr>
              <a:t>System</a:t>
            </a:r>
            <a:endParaRPr lang="en-US" dirty="0"/>
          </a:p>
        </p:txBody>
      </p:sp>
    </p:spTree>
    <p:extLst>
      <p:ext uri="{BB962C8B-B14F-4D97-AF65-F5344CB8AC3E}">
        <p14:creationId xmlns:p14="http://schemas.microsoft.com/office/powerpoint/2010/main" val="419108357"/>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E9F8B3-8282-4A93-BBF8-3342538A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F4F48B-F15F-570D-1C5E-BAB9DF9D6F13}"/>
              </a:ext>
            </a:extLst>
          </p:cNvPr>
          <p:cNvSpPr>
            <a:spLocks noGrp="1"/>
          </p:cNvSpPr>
          <p:nvPr>
            <p:ph type="title"/>
          </p:nvPr>
        </p:nvSpPr>
        <p:spPr>
          <a:xfrm>
            <a:off x="-311727" y="1433945"/>
            <a:ext cx="5444836" cy="408501"/>
          </a:xfrm>
        </p:spPr>
        <p:txBody>
          <a:bodyPr>
            <a:normAutofit fontScale="90000"/>
          </a:bodyPr>
          <a:lstStyle/>
          <a:p>
            <a:pPr algn="ctr"/>
            <a:r>
              <a:rPr lang="en-US" b="1" i="0" dirty="0">
                <a:solidFill>
                  <a:srgbClr val="555555"/>
                </a:solidFill>
                <a:effectLst/>
                <a:latin typeface="Roboto" panose="02000000000000000000" pitchFamily="2" charset="0"/>
              </a:rPr>
              <a:t>Training and development </a:t>
            </a:r>
            <a:br>
              <a:rPr lang="en-US" b="1" i="0" dirty="0">
                <a:solidFill>
                  <a:srgbClr val="555555"/>
                </a:solidFill>
                <a:effectLst/>
                <a:latin typeface="Roboto" panose="02000000000000000000" pitchFamily="2" charset="0"/>
              </a:rPr>
            </a:br>
            <a:r>
              <a:rPr lang="en-US" b="1" i="0" dirty="0">
                <a:solidFill>
                  <a:srgbClr val="555555"/>
                </a:solidFill>
                <a:effectLst/>
                <a:latin typeface="Roboto" panose="02000000000000000000" pitchFamily="2" charset="0"/>
              </a:rPr>
              <a:t>system</a:t>
            </a:r>
            <a:endParaRPr lang="en-US" dirty="0"/>
          </a:p>
        </p:txBody>
      </p:sp>
      <p:cxnSp>
        <p:nvCxnSpPr>
          <p:cNvPr id="10" name="Straight Connector 9">
            <a:extLst>
              <a:ext uri="{FF2B5EF4-FFF2-40B4-BE49-F238E27FC236}">
                <a16:creationId xmlns:a16="http://schemas.microsoft.com/office/drawing/2014/main" id="{58EFA797-975B-41D8-BC96-56CDC2CFA3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286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0831560-867E-A067-0732-445BFEE59AC6}"/>
              </a:ext>
            </a:extLst>
          </p:cNvPr>
          <p:cNvSpPr txBox="1"/>
          <p:nvPr/>
        </p:nvSpPr>
        <p:spPr>
          <a:xfrm>
            <a:off x="4166755" y="2493818"/>
            <a:ext cx="5278581" cy="1446550"/>
          </a:xfrm>
          <a:prstGeom prst="rect">
            <a:avLst/>
          </a:prstGeom>
          <a:noFill/>
        </p:spPr>
        <p:txBody>
          <a:bodyPr wrap="square" rtlCol="0">
            <a:spAutoFit/>
          </a:bodyPr>
          <a:lstStyle/>
          <a:p>
            <a:r>
              <a:rPr lang="en-US" sz="4400" dirty="0"/>
              <a:t>?????????? Cannot find data</a:t>
            </a:r>
          </a:p>
        </p:txBody>
      </p:sp>
    </p:spTree>
    <p:extLst>
      <p:ext uri="{BB962C8B-B14F-4D97-AF65-F5344CB8AC3E}">
        <p14:creationId xmlns:p14="http://schemas.microsoft.com/office/powerpoint/2010/main" val="2764588780"/>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E9F8B3-8282-4A93-BBF8-3342538A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F4F48B-F15F-570D-1C5E-BAB9DF9D6F13}"/>
              </a:ext>
            </a:extLst>
          </p:cNvPr>
          <p:cNvSpPr>
            <a:spLocks noGrp="1"/>
          </p:cNvSpPr>
          <p:nvPr>
            <p:ph type="title"/>
          </p:nvPr>
        </p:nvSpPr>
        <p:spPr>
          <a:xfrm>
            <a:off x="-93518" y="611435"/>
            <a:ext cx="5444836" cy="408501"/>
          </a:xfrm>
        </p:spPr>
        <p:txBody>
          <a:bodyPr>
            <a:normAutofit fontScale="90000"/>
          </a:bodyPr>
          <a:lstStyle/>
          <a:p>
            <a:pPr algn="ctr"/>
            <a:r>
              <a:rPr lang="en-US" dirty="0"/>
              <a:t>Reporting system</a:t>
            </a:r>
            <a:br>
              <a:rPr lang="en-US" dirty="0"/>
            </a:br>
            <a:r>
              <a:rPr lang="en-US" dirty="0"/>
              <a:t>logbooks&amp; others IN CCC</a:t>
            </a:r>
          </a:p>
        </p:txBody>
      </p:sp>
      <p:cxnSp>
        <p:nvCxnSpPr>
          <p:cNvPr id="10" name="Straight Connector 9">
            <a:extLst>
              <a:ext uri="{FF2B5EF4-FFF2-40B4-BE49-F238E27FC236}">
                <a16:creationId xmlns:a16="http://schemas.microsoft.com/office/drawing/2014/main" id="{58EFA797-975B-41D8-BC96-56CDC2CFA3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286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072D613A-0ECC-F59E-6F70-EAFF36401D17}"/>
              </a:ext>
            </a:extLst>
          </p:cNvPr>
          <p:cNvGraphicFramePr>
            <a:graphicFrameLocks noGrp="1"/>
          </p:cNvGraphicFramePr>
          <p:nvPr>
            <p:extLst>
              <p:ext uri="{D42A27DB-BD31-4B8C-83A1-F6EECF244321}">
                <p14:modId xmlns:p14="http://schemas.microsoft.com/office/powerpoint/2010/main" val="2590312083"/>
              </p:ext>
            </p:extLst>
          </p:nvPr>
        </p:nvGraphicFramePr>
        <p:xfrm>
          <a:off x="2588673" y="1150843"/>
          <a:ext cx="9362210" cy="5471057"/>
        </p:xfrm>
        <a:graphic>
          <a:graphicData uri="http://schemas.openxmlformats.org/drawingml/2006/table">
            <a:tbl>
              <a:tblPr firstRow="1" bandRow="1">
                <a:tableStyleId>{073A0DAA-6AF3-43AB-8588-CEC1D06C72B9}</a:tableStyleId>
              </a:tblPr>
              <a:tblGrid>
                <a:gridCol w="2524992">
                  <a:extLst>
                    <a:ext uri="{9D8B030D-6E8A-4147-A177-3AD203B41FA5}">
                      <a16:colId xmlns:a16="http://schemas.microsoft.com/office/drawing/2014/main" val="1013810024"/>
                    </a:ext>
                  </a:extLst>
                </a:gridCol>
                <a:gridCol w="6837218">
                  <a:extLst>
                    <a:ext uri="{9D8B030D-6E8A-4147-A177-3AD203B41FA5}">
                      <a16:colId xmlns:a16="http://schemas.microsoft.com/office/drawing/2014/main" val="1202415476"/>
                    </a:ext>
                  </a:extLst>
                </a:gridCol>
              </a:tblGrid>
              <a:tr h="1758612">
                <a:tc>
                  <a:txBody>
                    <a:bodyPr/>
                    <a:lstStyle/>
                    <a:p>
                      <a:pPr algn="ctr"/>
                      <a:r>
                        <a:rPr lang="en-US" dirty="0"/>
                        <a:t>eLogbook</a:t>
                      </a:r>
                    </a:p>
                  </a:txBody>
                  <a:tcPr/>
                </a:tc>
                <a:tc>
                  <a:txBody>
                    <a:bodyPr/>
                    <a:lstStyle/>
                    <a:p>
                      <a:r>
                        <a:rPr lang="en-US" sz="1600" b="0" i="0" u="none" strike="noStrike" kern="1200" baseline="0" dirty="0">
                          <a:solidFill>
                            <a:schemeClr val="lt1"/>
                          </a:solidFill>
                          <a:latin typeface="+mn-lt"/>
                          <a:ea typeface="+mn-ea"/>
                          <a:cs typeface="+mn-cs"/>
                        </a:rPr>
                        <a:t>Automatically entered data can be seen in the eLogbook. There is also some entries that could be automated, for example many operators make an entry when their shift starts reporting that they are on duty. It would be easy to automate this function, making an automatic input wherever an operators shift starts. This entry could also contain contact information so the operator in question could be contacted easily if need be.</a:t>
                      </a:r>
                      <a:endParaRPr lang="en-US" sz="1600" dirty="0"/>
                    </a:p>
                  </a:txBody>
                  <a:tcPr/>
                </a:tc>
                <a:extLst>
                  <a:ext uri="{0D108BD9-81ED-4DB2-BD59-A6C34878D82A}">
                    <a16:rowId xmlns:a16="http://schemas.microsoft.com/office/drawing/2014/main" val="2861851787"/>
                  </a:ext>
                </a:extLst>
              </a:tr>
              <a:tr h="1057444">
                <a:tc>
                  <a:txBody>
                    <a:bodyPr/>
                    <a:lstStyle/>
                    <a:p>
                      <a:pPr algn="ctr"/>
                      <a:r>
                        <a:rPr lang="en-US" dirty="0"/>
                        <a:t>White board </a:t>
                      </a:r>
                    </a:p>
                  </a:txBody>
                  <a:tcPr/>
                </a:tc>
                <a:tc>
                  <a:txBody>
                    <a:bodyPr/>
                    <a:lstStyle/>
                    <a:p>
                      <a:r>
                        <a:rPr lang="en-US" sz="1600" b="0" i="0" u="none" strike="noStrike" kern="1200" baseline="0" dirty="0">
                          <a:solidFill>
                            <a:schemeClr val="dk1"/>
                          </a:solidFill>
                          <a:latin typeface="+mn-lt"/>
                          <a:ea typeface="+mn-ea"/>
                          <a:cs typeface="+mn-cs"/>
                        </a:rPr>
                        <a:t>There is a whiteboard located in the center of CCC. It is used, when needed, by any of the different groups working in CCC. During the contextual inquiries</a:t>
                      </a:r>
                    </a:p>
                    <a:p>
                      <a:r>
                        <a:rPr lang="en-US" sz="1600" b="0" i="0" u="none" strike="noStrike" kern="1200" baseline="0" dirty="0">
                          <a:solidFill>
                            <a:schemeClr val="dk1"/>
                          </a:solidFill>
                          <a:latin typeface="+mn-lt"/>
                          <a:ea typeface="+mn-ea"/>
                          <a:cs typeface="+mn-cs"/>
                        </a:rPr>
                        <a:t>it was mainly used for solving problems in groups</a:t>
                      </a:r>
                      <a:endParaRPr lang="en-US" sz="1600" dirty="0"/>
                    </a:p>
                  </a:txBody>
                  <a:tcPr/>
                </a:tc>
                <a:extLst>
                  <a:ext uri="{0D108BD9-81ED-4DB2-BD59-A6C34878D82A}">
                    <a16:rowId xmlns:a16="http://schemas.microsoft.com/office/drawing/2014/main" val="1634014309"/>
                  </a:ext>
                </a:extLst>
              </a:tr>
              <a:tr h="574041">
                <a:tc>
                  <a:txBody>
                    <a:bodyPr/>
                    <a:lstStyle/>
                    <a:p>
                      <a:pPr algn="ctr"/>
                      <a:r>
                        <a:rPr lang="en-US" dirty="0"/>
                        <a:t>Paper logbooks</a:t>
                      </a:r>
                    </a:p>
                  </a:txBody>
                  <a:tcPr/>
                </a:tc>
                <a:tc>
                  <a:txBody>
                    <a:bodyPr/>
                    <a:lstStyle/>
                    <a:p>
                      <a:r>
                        <a:rPr lang="en-US" sz="1600" b="0" i="0" u="none" strike="noStrike" kern="1200" baseline="0" dirty="0">
                          <a:solidFill>
                            <a:schemeClr val="dk1"/>
                          </a:solidFill>
                          <a:latin typeface="+mn-lt"/>
                          <a:ea typeface="+mn-ea"/>
                          <a:cs typeface="+mn-cs"/>
                        </a:rPr>
                        <a:t>the notes are arranged by date and time and organized into entities containing one shift.</a:t>
                      </a:r>
                      <a:endParaRPr lang="en-US" sz="1600" dirty="0"/>
                    </a:p>
                  </a:txBody>
                  <a:tcPr/>
                </a:tc>
                <a:extLst>
                  <a:ext uri="{0D108BD9-81ED-4DB2-BD59-A6C34878D82A}">
                    <a16:rowId xmlns:a16="http://schemas.microsoft.com/office/drawing/2014/main" val="3071508365"/>
                  </a:ext>
                </a:extLst>
              </a:tr>
              <a:tr h="1109526">
                <a:tc>
                  <a:txBody>
                    <a:bodyPr/>
                    <a:lstStyle/>
                    <a:p>
                      <a:pPr algn="ctr"/>
                      <a:r>
                        <a:rPr lang="en-US" dirty="0" err="1"/>
                        <a:t>Vistar</a:t>
                      </a:r>
                      <a:endParaRPr lang="en-US" dirty="0"/>
                    </a:p>
                  </a:txBody>
                  <a:tcPr/>
                </a:tc>
                <a:tc>
                  <a:txBody>
                    <a:bodyPr/>
                    <a:lstStyle/>
                    <a:p>
                      <a:r>
                        <a:rPr lang="en-US" sz="1600" b="0" i="0" u="none" strike="noStrike" kern="1200" baseline="0" dirty="0">
                          <a:solidFill>
                            <a:schemeClr val="dk1"/>
                          </a:solidFill>
                          <a:latin typeface="+mn-lt"/>
                          <a:ea typeface="+mn-ea"/>
                          <a:cs typeface="+mn-cs"/>
                        </a:rPr>
                        <a:t>The </a:t>
                      </a:r>
                      <a:r>
                        <a:rPr lang="en-US" sz="1600" b="0" i="0" u="none" strike="noStrike" kern="1200" baseline="0" dirty="0" err="1">
                          <a:solidFill>
                            <a:schemeClr val="dk1"/>
                          </a:solidFill>
                          <a:latin typeface="+mn-lt"/>
                          <a:ea typeface="+mn-ea"/>
                          <a:cs typeface="+mn-cs"/>
                        </a:rPr>
                        <a:t>vistar</a:t>
                      </a:r>
                      <a:r>
                        <a:rPr lang="en-US" sz="1600" b="0" i="0" u="none" strike="noStrike" kern="1200" baseline="0" dirty="0">
                          <a:solidFill>
                            <a:schemeClr val="dk1"/>
                          </a:solidFill>
                          <a:latin typeface="+mn-lt"/>
                          <a:ea typeface="+mn-ea"/>
                          <a:cs typeface="+mn-cs"/>
                        </a:rPr>
                        <a:t> is a big screen situated on the wall of the control center. The </a:t>
                      </a:r>
                      <a:r>
                        <a:rPr lang="en-US" sz="1600" b="0" i="0" u="none" strike="noStrike" kern="1200" baseline="0" dirty="0" err="1">
                          <a:solidFill>
                            <a:schemeClr val="dk1"/>
                          </a:solidFill>
                          <a:latin typeface="+mn-lt"/>
                          <a:ea typeface="+mn-ea"/>
                          <a:cs typeface="+mn-cs"/>
                        </a:rPr>
                        <a:t>vistar</a:t>
                      </a:r>
                      <a:r>
                        <a:rPr lang="en-US" sz="1600" b="0" i="0" u="none" strike="noStrike" kern="1200" baseline="0" dirty="0">
                          <a:solidFill>
                            <a:schemeClr val="dk1"/>
                          </a:solidFill>
                          <a:latin typeface="+mn-lt"/>
                          <a:ea typeface="+mn-ea"/>
                          <a:cs typeface="+mn-cs"/>
                        </a:rPr>
                        <a:t> displays information about the accelerators or experiments current status. An info-message on the </a:t>
                      </a:r>
                      <a:r>
                        <a:rPr lang="en-US" sz="1600" b="0" i="0" u="none" strike="noStrike" kern="1200" baseline="0" dirty="0" err="1">
                          <a:solidFill>
                            <a:schemeClr val="dk1"/>
                          </a:solidFill>
                          <a:latin typeface="+mn-lt"/>
                          <a:ea typeface="+mn-ea"/>
                          <a:cs typeface="+mn-cs"/>
                        </a:rPr>
                        <a:t>vistar</a:t>
                      </a:r>
                      <a:r>
                        <a:rPr lang="en-US" sz="1600" b="0" i="0" u="none" strike="noStrike" kern="1200" baseline="0" dirty="0">
                          <a:solidFill>
                            <a:schemeClr val="dk1"/>
                          </a:solidFill>
                          <a:latin typeface="+mn-lt"/>
                          <a:ea typeface="+mn-ea"/>
                          <a:cs typeface="+mn-cs"/>
                        </a:rPr>
                        <a:t> can be updated through the eLogbook.</a:t>
                      </a:r>
                      <a:endParaRPr lang="en-US" sz="1600" dirty="0"/>
                    </a:p>
                  </a:txBody>
                  <a:tcPr/>
                </a:tc>
                <a:extLst>
                  <a:ext uri="{0D108BD9-81ED-4DB2-BD59-A6C34878D82A}">
                    <a16:rowId xmlns:a16="http://schemas.microsoft.com/office/drawing/2014/main" val="3818398558"/>
                  </a:ext>
                </a:extLst>
              </a:tr>
              <a:tr h="966355">
                <a:tc>
                  <a:txBody>
                    <a:bodyPr/>
                    <a:lstStyle/>
                    <a:p>
                      <a:pPr algn="ctr"/>
                      <a:r>
                        <a:rPr lang="en-US" sz="1800" b="0" i="0" u="none" strike="noStrike" kern="1200" baseline="0" dirty="0">
                          <a:solidFill>
                            <a:schemeClr val="dk1"/>
                          </a:solidFill>
                          <a:latin typeface="+mn-lt"/>
                          <a:ea typeface="+mn-ea"/>
                          <a:cs typeface="+mn-cs"/>
                        </a:rPr>
                        <a:t>personal paper logbooks or notebooks</a:t>
                      </a:r>
                      <a:endParaRPr lang="en-US" dirty="0"/>
                    </a:p>
                  </a:txBody>
                  <a:tcPr/>
                </a:tc>
                <a:tc>
                  <a:txBody>
                    <a:bodyPr/>
                    <a:lstStyle/>
                    <a:p>
                      <a:r>
                        <a:rPr lang="en-US" sz="1800" b="0" i="0" u="none" strike="noStrike" kern="1200" baseline="0" dirty="0">
                          <a:solidFill>
                            <a:schemeClr val="dk1"/>
                          </a:solidFill>
                          <a:latin typeface="+mn-lt"/>
                          <a:ea typeface="+mn-ea"/>
                          <a:cs typeface="+mn-cs"/>
                        </a:rPr>
                        <a:t>The personal notes taken during the interviews were mainly small reminders about what was done. When a larger task was completed an entry was made in the eLogbook</a:t>
                      </a:r>
                      <a:endParaRPr lang="en-US" sz="1600" dirty="0"/>
                    </a:p>
                  </a:txBody>
                  <a:tcPr/>
                </a:tc>
                <a:extLst>
                  <a:ext uri="{0D108BD9-81ED-4DB2-BD59-A6C34878D82A}">
                    <a16:rowId xmlns:a16="http://schemas.microsoft.com/office/drawing/2014/main" val="625821191"/>
                  </a:ext>
                </a:extLst>
              </a:tr>
            </a:tbl>
          </a:graphicData>
        </a:graphic>
      </p:graphicFrame>
    </p:spTree>
    <p:extLst>
      <p:ext uri="{BB962C8B-B14F-4D97-AF65-F5344CB8AC3E}">
        <p14:creationId xmlns:p14="http://schemas.microsoft.com/office/powerpoint/2010/main" val="387486821"/>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Portal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Earth">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rtalVTI" id="{0E0D5035-C7F2-4607-91F4-D5D5F886A15A}" vid="{EAFF3D8B-AC13-4E90-80A9-182200FBC866}"/>
    </a:ext>
  </a:extLst>
</a:theme>
</file>

<file path=docProps/app.xml><?xml version="1.0" encoding="utf-8"?>
<Properties xmlns="http://schemas.openxmlformats.org/officeDocument/2006/extended-properties" xmlns:vt="http://schemas.openxmlformats.org/officeDocument/2006/docPropsVTypes">
  <TotalTime>1058</TotalTime>
  <Words>711</Words>
  <Application>Microsoft Office PowerPoint</Application>
  <PresentationFormat>Widescreen</PresentationFormat>
  <Paragraphs>95</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Roboto</vt:lpstr>
      <vt:lpstr>Söhne</vt:lpstr>
      <vt:lpstr>TeXGyreTermes-Regular</vt:lpstr>
      <vt:lpstr>Trade Gothic Next Cond</vt:lpstr>
      <vt:lpstr>Trade Gothic Next Light</vt:lpstr>
      <vt:lpstr>PortalVTI</vt:lpstr>
      <vt:lpstr>Organization of Work in Control Room </vt:lpstr>
      <vt:lpstr> organizational structure </vt:lpstr>
      <vt:lpstr>number of personnel Per shift </vt:lpstr>
      <vt:lpstr>PowerPoint Presentation</vt:lpstr>
      <vt:lpstr>Work process  and operations</vt:lpstr>
      <vt:lpstr>Information  and  Technological Services</vt:lpstr>
      <vt:lpstr>Figures</vt:lpstr>
      <vt:lpstr>Training and development  system</vt:lpstr>
      <vt:lpstr>Reporting system logbooks&amp; others IN CCC</vt:lpstr>
      <vt:lpstr>Case study on types of Logbooks used</vt:lpstr>
      <vt:lpstr>figures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 of Work in Control Room </dc:title>
  <dc:creator>es-NoorAhmed2025</dc:creator>
  <cp:lastModifiedBy>es-NoorAhmed2025</cp:lastModifiedBy>
  <cp:revision>3</cp:revision>
  <dcterms:created xsi:type="dcterms:W3CDTF">2023-11-30T16:57:13Z</dcterms:created>
  <dcterms:modified xsi:type="dcterms:W3CDTF">2023-12-01T10:36:00Z</dcterms:modified>
</cp:coreProperties>
</file>