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7" r:id="rId3"/>
    <p:sldId id="258" r:id="rId4"/>
    <p:sldId id="260" r:id="rId5"/>
    <p:sldId id="259" r:id="rId6"/>
    <p:sldId id="261" r:id="rId7"/>
    <p:sldId id="262" r:id="rId8"/>
    <p:sldId id="263" r:id="rId9"/>
    <p:sldId id="264" r:id="rId10"/>
    <p:sldId id="272" r:id="rId11"/>
    <p:sldId id="265" r:id="rId12"/>
    <p:sldId id="266" r:id="rId13"/>
    <p:sldId id="267" r:id="rId14"/>
    <p:sldId id="268" r:id="rId15"/>
    <p:sldId id="269" r:id="rId16"/>
    <p:sldId id="271"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51059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CA28C-F75A-4E0B-8EAC-F4164A96030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40247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101640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30113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426333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95083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12488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26410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10229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78989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A28C-F75A-4E0B-8EAC-F4164A96030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92086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CA28C-F75A-4E0B-8EAC-F4164A96030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84245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CA28C-F75A-4E0B-8EAC-F4164A96030E}"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21300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CA28C-F75A-4E0B-8EAC-F4164A96030E}"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408820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CA28C-F75A-4E0B-8EAC-F4164A96030E}"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175169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CA28C-F75A-4E0B-8EAC-F4164A96030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117702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CA28C-F75A-4E0B-8EAC-F4164A96030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9390-185E-4853-B9F2-332D3BB0EF42}" type="slidenum">
              <a:rPr lang="en-US" smtClean="0"/>
              <a:t>‹#›</a:t>
            </a:fld>
            <a:endParaRPr lang="en-US"/>
          </a:p>
        </p:txBody>
      </p:sp>
    </p:spTree>
    <p:extLst>
      <p:ext uri="{BB962C8B-B14F-4D97-AF65-F5344CB8AC3E}">
        <p14:creationId xmlns:p14="http://schemas.microsoft.com/office/powerpoint/2010/main" val="39797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BCA28C-F75A-4E0B-8EAC-F4164A96030E}" type="datetimeFigureOut">
              <a:rPr lang="en-US" smtClean="0"/>
              <a:t>12/12/2023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5F9390-185E-4853-B9F2-332D3BB0EF42}" type="slidenum">
              <a:rPr lang="en-US" smtClean="0"/>
              <a:t>‹#›</a:t>
            </a:fld>
            <a:endParaRPr lang="en-US"/>
          </a:p>
        </p:txBody>
      </p:sp>
    </p:spTree>
    <p:extLst>
      <p:ext uri="{BB962C8B-B14F-4D97-AF65-F5344CB8AC3E}">
        <p14:creationId xmlns:p14="http://schemas.microsoft.com/office/powerpoint/2010/main" val="63046735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0A87-32AC-4427-B764-017153C231A1}"/>
              </a:ext>
            </a:extLst>
          </p:cNvPr>
          <p:cNvSpPr>
            <a:spLocks noGrp="1"/>
          </p:cNvSpPr>
          <p:nvPr>
            <p:ph type="ctrTitle"/>
          </p:nvPr>
        </p:nvSpPr>
        <p:spPr/>
        <p:txBody>
          <a:bodyPr/>
          <a:lstStyle/>
          <a:p>
            <a:r>
              <a:rPr lang="en-US" dirty="0"/>
              <a:t>Physical Environment</a:t>
            </a:r>
          </a:p>
        </p:txBody>
      </p:sp>
      <p:sp>
        <p:nvSpPr>
          <p:cNvPr id="3" name="Subtitle 2">
            <a:extLst>
              <a:ext uri="{FF2B5EF4-FFF2-40B4-BE49-F238E27FC236}">
                <a16:creationId xmlns:a16="http://schemas.microsoft.com/office/drawing/2014/main" id="{E2B0E27C-3304-4666-A1A1-204D767E224F}"/>
              </a:ext>
            </a:extLst>
          </p:cNvPr>
          <p:cNvSpPr>
            <a:spLocks noGrp="1"/>
          </p:cNvSpPr>
          <p:nvPr>
            <p:ph type="subTitle" idx="1"/>
          </p:nvPr>
        </p:nvSpPr>
        <p:spPr/>
        <p:txBody>
          <a:bodyPr/>
          <a:lstStyle/>
          <a:p>
            <a:r>
              <a:rPr lang="en-US" dirty="0"/>
              <a:t>For control Rooms</a:t>
            </a:r>
          </a:p>
        </p:txBody>
      </p:sp>
    </p:spTree>
    <p:extLst>
      <p:ext uri="{BB962C8B-B14F-4D97-AF65-F5344CB8AC3E}">
        <p14:creationId xmlns:p14="http://schemas.microsoft.com/office/powerpoint/2010/main" val="138368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790574"/>
          </a:xfrm>
        </p:spPr>
        <p:txBody>
          <a:bodyPr/>
          <a:lstStyle/>
          <a:p>
            <a:r>
              <a:rPr lang="en-US" b="1" dirty="0">
                <a:effectLst>
                  <a:outerShdw blurRad="38100" dist="38100" dir="2700000" algn="tl">
                    <a:srgbClr val="000000">
                      <a:alpha val="43137"/>
                    </a:srgbClr>
                  </a:outerShdw>
                </a:effectLst>
              </a:rPr>
              <a:t>Lighting Environment</a:t>
            </a:r>
          </a:p>
        </p:txBody>
      </p:sp>
      <p:sp>
        <p:nvSpPr>
          <p:cNvPr id="4" name="TextBox 3">
            <a:extLst>
              <a:ext uri="{FF2B5EF4-FFF2-40B4-BE49-F238E27FC236}">
                <a16:creationId xmlns:a16="http://schemas.microsoft.com/office/drawing/2014/main" id="{F472A70B-8B17-4579-BCB9-F484D2529007}"/>
              </a:ext>
            </a:extLst>
          </p:cNvPr>
          <p:cNvSpPr txBox="1"/>
          <p:nvPr/>
        </p:nvSpPr>
        <p:spPr>
          <a:xfrm>
            <a:off x="1398586" y="1752071"/>
            <a:ext cx="4430714" cy="3782061"/>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Natural references, such as daylight through outside windows and plants, should be used to enable control room staff to maintain linkage with the external world.</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The location of any windows, skylights and fixed luminaries should minimize the potential for generating reflections and glare.</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DBAC19B-B9BA-4D6C-A0F0-6D97164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0" y="1752071"/>
            <a:ext cx="6215474" cy="3496204"/>
          </a:xfrm>
          <a:prstGeom prst="rect">
            <a:avLst/>
          </a:prstGeom>
        </p:spPr>
      </p:pic>
    </p:spTree>
    <p:extLst>
      <p:ext uri="{BB962C8B-B14F-4D97-AF65-F5344CB8AC3E}">
        <p14:creationId xmlns:p14="http://schemas.microsoft.com/office/powerpoint/2010/main" val="156797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Lighting Environment</a:t>
            </a:r>
          </a:p>
        </p:txBody>
      </p:sp>
      <p:pic>
        <p:nvPicPr>
          <p:cNvPr id="3" name="Picture 2">
            <a:extLst>
              <a:ext uri="{FF2B5EF4-FFF2-40B4-BE49-F238E27FC236}">
                <a16:creationId xmlns:a16="http://schemas.microsoft.com/office/drawing/2014/main" id="{F5FF57A8-0C15-4668-B8AE-33C0530D0982}"/>
              </a:ext>
            </a:extLst>
          </p:cNvPr>
          <p:cNvPicPr>
            <a:picLocks noChangeAspect="1"/>
          </p:cNvPicPr>
          <p:nvPr/>
        </p:nvPicPr>
        <p:blipFill>
          <a:blip r:embed="rId2"/>
          <a:stretch>
            <a:fillRect/>
          </a:stretch>
        </p:blipFill>
        <p:spPr>
          <a:xfrm>
            <a:off x="7040858" y="1053695"/>
            <a:ext cx="4874917" cy="5709054"/>
          </a:xfrm>
          <a:prstGeom prst="rect">
            <a:avLst/>
          </a:prstGeom>
        </p:spPr>
      </p:pic>
      <p:sp>
        <p:nvSpPr>
          <p:cNvPr id="5" name="TextBox 4">
            <a:extLst>
              <a:ext uri="{FF2B5EF4-FFF2-40B4-BE49-F238E27FC236}">
                <a16:creationId xmlns:a16="http://schemas.microsoft.com/office/drawing/2014/main" id="{859B7E7E-5965-4A88-B87C-1BFCE0A7065B}"/>
              </a:ext>
            </a:extLst>
          </p:cNvPr>
          <p:cNvSpPr txBox="1"/>
          <p:nvPr/>
        </p:nvSpPr>
        <p:spPr>
          <a:xfrm>
            <a:off x="1743075" y="2762250"/>
            <a:ext cx="4105275" cy="66675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Main factors in the design of lighting environments</a:t>
            </a:r>
          </a:p>
        </p:txBody>
      </p:sp>
    </p:spTree>
    <p:extLst>
      <p:ext uri="{BB962C8B-B14F-4D97-AF65-F5344CB8AC3E}">
        <p14:creationId xmlns:p14="http://schemas.microsoft.com/office/powerpoint/2010/main" val="294139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Acoustic Environment</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1190625"/>
            <a:ext cx="10018712" cy="521681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order to optimize the acoustic environment, the control room should be designed to</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Reduce noise levels in the general environment around the control room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Reduce sound levels within the control room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Acoustic design should take account of the following operational needs</a:t>
            </a:r>
          </a:p>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Verbal communications between operators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Telephone conversations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Hearing alarms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Interference with cognitive functions, such that domestic radios</a:t>
            </a: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Minimising</a:t>
            </a:r>
            <a:r>
              <a:rPr lang="en-US" dirty="0">
                <a:latin typeface="Times New Roman" panose="02020603050405020304" pitchFamily="18" charset="0"/>
                <a:cs typeface="Times New Roman" panose="02020603050405020304" pitchFamily="18" charset="0"/>
              </a:rPr>
              <a:t> operator annoyance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4394C2-0332-4F7B-A9F7-00096571C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450" y="1190625"/>
            <a:ext cx="1905000" cy="2517321"/>
          </a:xfrm>
          <a:prstGeom prst="rect">
            <a:avLst/>
          </a:prstGeom>
        </p:spPr>
      </p:pic>
      <p:pic>
        <p:nvPicPr>
          <p:cNvPr id="7" name="Picture 6">
            <a:extLst>
              <a:ext uri="{FF2B5EF4-FFF2-40B4-BE49-F238E27FC236}">
                <a16:creationId xmlns:a16="http://schemas.microsoft.com/office/drawing/2014/main" id="{7C0CF7E6-A949-4206-9298-964E1C4DA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829" y="3824241"/>
            <a:ext cx="3837242" cy="2621962"/>
          </a:xfrm>
          <a:prstGeom prst="rect">
            <a:avLst/>
          </a:prstGeom>
        </p:spPr>
      </p:pic>
    </p:spTree>
    <p:extLst>
      <p:ext uri="{BB962C8B-B14F-4D97-AF65-F5344CB8AC3E}">
        <p14:creationId xmlns:p14="http://schemas.microsoft.com/office/powerpoint/2010/main" val="302974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Acoustic Environment</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7" y="1828800"/>
            <a:ext cx="100187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ambient noise in the control room should not exceed 45 </a:t>
            </a:r>
            <a:r>
              <a:rPr lang="en-US" dirty="0" err="1">
                <a:latin typeface="Times New Roman" panose="02020603050405020304" pitchFamily="18" charset="0"/>
                <a:cs typeface="Times New Roman" panose="02020603050405020304" pitchFamily="18" charset="0"/>
              </a:rPr>
              <a:t>dB.</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background level should be in the range 30 dB to 35 dB, to maintain a degree of aural privacy.</a:t>
            </a:r>
          </a:p>
        </p:txBody>
      </p:sp>
      <p:pic>
        <p:nvPicPr>
          <p:cNvPr id="6" name="Picture 5">
            <a:extLst>
              <a:ext uri="{FF2B5EF4-FFF2-40B4-BE49-F238E27FC236}">
                <a16:creationId xmlns:a16="http://schemas.microsoft.com/office/drawing/2014/main" id="{7F090D7C-EE2C-4D3B-99D2-9693ADB2A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675" y="3429000"/>
            <a:ext cx="4314825" cy="2696766"/>
          </a:xfrm>
          <a:prstGeom prst="rect">
            <a:avLst/>
          </a:prstGeom>
        </p:spPr>
      </p:pic>
    </p:spTree>
    <p:extLst>
      <p:ext uri="{BB962C8B-B14F-4D97-AF65-F5344CB8AC3E}">
        <p14:creationId xmlns:p14="http://schemas.microsoft.com/office/powerpoint/2010/main" val="71496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Vibration</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2114550"/>
            <a:ext cx="10018712"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Control rooms should be positioned as far as possible from sources of vibration such as back-up generators and compressors.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Insulation shall be used to protect control-room operators and their associated equipment from vibration transmitted from the general environment.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control-room floor, walls and ceilings should be isolated from vibrating structures by vibration absorbers.</a:t>
            </a:r>
          </a:p>
        </p:txBody>
      </p:sp>
    </p:spTree>
    <p:extLst>
      <p:ext uri="{BB962C8B-B14F-4D97-AF65-F5344CB8AC3E}">
        <p14:creationId xmlns:p14="http://schemas.microsoft.com/office/powerpoint/2010/main" val="402708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Interior Design</a:t>
            </a:r>
          </a:p>
        </p:txBody>
      </p:sp>
      <p:sp>
        <p:nvSpPr>
          <p:cNvPr id="4" name="TextBox 3">
            <a:extLst>
              <a:ext uri="{FF2B5EF4-FFF2-40B4-BE49-F238E27FC236}">
                <a16:creationId xmlns:a16="http://schemas.microsoft.com/office/drawing/2014/main" id="{F472A70B-8B17-4579-BCB9-F484D2529007}"/>
              </a:ext>
            </a:extLst>
          </p:cNvPr>
          <p:cNvSpPr txBox="1"/>
          <p:nvPr/>
        </p:nvSpPr>
        <p:spPr>
          <a:xfrm>
            <a:off x="1751010" y="1485900"/>
            <a:ext cx="4849815" cy="4524315"/>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textures and materials should be selected to provide a pleasant working environment.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selection of control operator seating should be based on ergonomic criteria. The choice of color and finishes should be made with long-term and 24-hour usage and associated wear-and-tear in mind.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Wall finishes should be pale rather than bright and the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selected to avoid psychological effects.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excessive use of either dark or light finishes on building structures or on furniture should be avoided.</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BC79484-3BB4-460B-B67D-1757FDA66EE9}"/>
              </a:ext>
            </a:extLst>
          </p:cNvPr>
          <p:cNvPicPr>
            <a:picLocks noChangeAspect="1"/>
          </p:cNvPicPr>
          <p:nvPr/>
        </p:nvPicPr>
        <p:blipFill>
          <a:blip r:embed="rId2"/>
          <a:stretch>
            <a:fillRect/>
          </a:stretch>
        </p:blipFill>
        <p:spPr>
          <a:xfrm>
            <a:off x="6771610" y="1971675"/>
            <a:ext cx="5061631" cy="3289390"/>
          </a:xfrm>
          <a:prstGeom prst="rect">
            <a:avLst/>
          </a:prstGeom>
        </p:spPr>
      </p:pic>
    </p:spTree>
    <p:extLst>
      <p:ext uri="{BB962C8B-B14F-4D97-AF65-F5344CB8AC3E}">
        <p14:creationId xmlns:p14="http://schemas.microsoft.com/office/powerpoint/2010/main" val="400211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Interior Design</a:t>
            </a:r>
          </a:p>
        </p:txBody>
      </p:sp>
      <p:sp>
        <p:nvSpPr>
          <p:cNvPr id="4" name="TextBox 3">
            <a:extLst>
              <a:ext uri="{FF2B5EF4-FFF2-40B4-BE49-F238E27FC236}">
                <a16:creationId xmlns:a16="http://schemas.microsoft.com/office/drawing/2014/main" id="{F472A70B-8B17-4579-BCB9-F484D2529007}"/>
              </a:ext>
            </a:extLst>
          </p:cNvPr>
          <p:cNvSpPr txBox="1"/>
          <p:nvPr/>
        </p:nvSpPr>
        <p:spPr>
          <a:xfrm>
            <a:off x="1751010" y="1485900"/>
            <a:ext cx="4183065" cy="4247317"/>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glare from windows is unavoidable, means shall be provided to enable the impact to be minimized by the use of, for example, adjustable blinds or tinted glazing.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use of matt or non-reflective surfaces, and low brightness reflector assemblies for luminaries, should be taken into account when planning the control room design.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Large differences in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contrast should be avoided on workstations, general furniture and equipment finishes.</a:t>
            </a:r>
          </a:p>
        </p:txBody>
      </p:sp>
      <p:pic>
        <p:nvPicPr>
          <p:cNvPr id="5" name="Picture 4">
            <a:extLst>
              <a:ext uri="{FF2B5EF4-FFF2-40B4-BE49-F238E27FC236}">
                <a16:creationId xmlns:a16="http://schemas.microsoft.com/office/drawing/2014/main" id="{CEA21394-36D0-4307-BB56-A614F4C44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84229"/>
            <a:ext cx="5768975" cy="3848988"/>
          </a:xfrm>
          <a:prstGeom prst="rect">
            <a:avLst/>
          </a:prstGeom>
        </p:spPr>
      </p:pic>
    </p:spTree>
    <p:extLst>
      <p:ext uri="{BB962C8B-B14F-4D97-AF65-F5344CB8AC3E}">
        <p14:creationId xmlns:p14="http://schemas.microsoft.com/office/powerpoint/2010/main" val="202837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Interior Design</a:t>
            </a:r>
          </a:p>
        </p:txBody>
      </p:sp>
      <p:sp>
        <p:nvSpPr>
          <p:cNvPr id="4" name="TextBox 3">
            <a:extLst>
              <a:ext uri="{FF2B5EF4-FFF2-40B4-BE49-F238E27FC236}">
                <a16:creationId xmlns:a16="http://schemas.microsoft.com/office/drawing/2014/main" id="{F472A70B-8B17-4579-BCB9-F484D2529007}"/>
              </a:ext>
            </a:extLst>
          </p:cNvPr>
          <p:cNvSpPr txBox="1"/>
          <p:nvPr/>
        </p:nvSpPr>
        <p:spPr>
          <a:xfrm>
            <a:off x="1751011" y="1485900"/>
            <a:ext cx="10018712"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selecting materials and finishes for the control areas the following should be considered.</a:t>
            </a: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reflectance value of the floor finishes should be between 0,2 and 0,3.</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Wall finishes should have a surface reflectance of between 0,50 and 0,60. The surface reflectance value should not fall below 0,50, as values below this can increase the contrast between the ceiling and walls, contribute to a gloomy environment, and increase electric light power consumption.</a:t>
            </a: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glazing bars and solid areas of the partitions should have a similar reflectance value (0,5 to 0,6) to the periphery walls.</a:t>
            </a: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Where indirect lighting systems are used, ceilings should be white, should be of matt finish and should have a minimum surface reflectance of 0,8.</a:t>
            </a:r>
          </a:p>
        </p:txBody>
      </p:sp>
    </p:spTree>
    <p:extLst>
      <p:ext uri="{BB962C8B-B14F-4D97-AF65-F5344CB8AC3E}">
        <p14:creationId xmlns:p14="http://schemas.microsoft.com/office/powerpoint/2010/main" val="130623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6454-C963-4E7E-98A1-AE3942422B8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Scope</a:t>
            </a:r>
          </a:p>
        </p:txBody>
      </p:sp>
      <p:sp>
        <p:nvSpPr>
          <p:cNvPr id="3" name="Content Placeholder 2">
            <a:extLst>
              <a:ext uri="{FF2B5EF4-FFF2-40B4-BE49-F238E27FC236}">
                <a16:creationId xmlns:a16="http://schemas.microsoft.com/office/drawing/2014/main" id="{BCBCBABC-6841-47E2-88A5-749A40132C9A}"/>
              </a:ext>
            </a:extLst>
          </p:cNvPr>
          <p:cNvSpPr>
            <a:spLocks noGrp="1"/>
          </p:cNvSpPr>
          <p:nvPr>
            <p:ph idx="1"/>
          </p:nvPr>
        </p:nvSpPr>
        <p:spPr>
          <a:xfrm>
            <a:off x="1570035" y="2405061"/>
            <a:ext cx="10018713" cy="3124201"/>
          </a:xfrm>
        </p:spPr>
        <p:txBody>
          <a:bodyPr>
            <a:normAutofit fontScale="92500" lnSpcReduction="10000"/>
          </a:bodyPr>
          <a:lstStyle/>
          <a:p>
            <a:r>
              <a:rPr lang="en-US" cap="none" dirty="0">
                <a:latin typeface="Times New Roman" panose="02020603050405020304" pitchFamily="18" charset="0"/>
                <a:cs typeface="Times New Roman" panose="02020603050405020304" pitchFamily="18" charset="0"/>
              </a:rPr>
              <a:t>Layout </a:t>
            </a:r>
            <a:r>
              <a:rPr lang="en-US" dirty="0">
                <a:latin typeface="Times New Roman" panose="02020603050405020304" pitchFamily="18" charset="0"/>
                <a:cs typeface="Times New Roman" panose="02020603050405020304" pitchFamily="18" charset="0"/>
                <a:sym typeface="Wingdings" panose="05000000000000000000" pitchFamily="2" charset="2"/>
              </a:rPr>
              <a:t> Previous presentation ”ISO 11064-3”</a:t>
            </a:r>
            <a:endParaRPr lang="en-US" cap="none" dirty="0">
              <a:latin typeface="Times New Roman" panose="02020603050405020304" pitchFamily="18" charset="0"/>
              <a:cs typeface="Times New Roman" panose="02020603050405020304" pitchFamily="18" charset="0"/>
            </a:endParaRPr>
          </a:p>
          <a:p>
            <a:r>
              <a:rPr lang="en-US" cap="none" dirty="0">
                <a:latin typeface="Times New Roman" panose="02020603050405020304" pitchFamily="18" charset="0"/>
                <a:cs typeface="Times New Roman" panose="02020603050405020304" pitchFamily="18" charset="0"/>
              </a:rPr>
              <a:t>Thermal Environment</a:t>
            </a:r>
          </a:p>
          <a:p>
            <a:r>
              <a:rPr lang="en-US" cap="none" dirty="0">
                <a:latin typeface="Times New Roman" panose="02020603050405020304" pitchFamily="18" charset="0"/>
                <a:cs typeface="Times New Roman" panose="02020603050405020304" pitchFamily="18" charset="0"/>
              </a:rPr>
              <a:t>Air Quality</a:t>
            </a:r>
          </a:p>
          <a:p>
            <a:r>
              <a:rPr lang="en-US" cap="none" dirty="0">
                <a:latin typeface="Times New Roman" panose="02020603050405020304" pitchFamily="18" charset="0"/>
                <a:cs typeface="Times New Roman" panose="02020603050405020304" pitchFamily="18" charset="0"/>
              </a:rPr>
              <a:t>Lighting Environment</a:t>
            </a:r>
          </a:p>
          <a:p>
            <a:r>
              <a:rPr lang="en-US" cap="none" dirty="0">
                <a:latin typeface="Times New Roman" panose="02020603050405020304" pitchFamily="18" charset="0"/>
                <a:cs typeface="Times New Roman" panose="02020603050405020304" pitchFamily="18" charset="0"/>
              </a:rPr>
              <a:t>Acoustic Environment</a:t>
            </a:r>
          </a:p>
          <a:p>
            <a:r>
              <a:rPr lang="en-US" cap="none" dirty="0">
                <a:latin typeface="Times New Roman" panose="02020603050405020304" pitchFamily="18" charset="0"/>
                <a:cs typeface="Times New Roman" panose="02020603050405020304" pitchFamily="18" charset="0"/>
              </a:rPr>
              <a:t>Vibration</a:t>
            </a:r>
          </a:p>
          <a:p>
            <a:r>
              <a:rPr lang="en-US" cap="none" dirty="0">
                <a:latin typeface="Times New Roman" panose="02020603050405020304" pitchFamily="18" charset="0"/>
                <a:cs typeface="Times New Roman" panose="02020603050405020304" pitchFamily="18" charset="0"/>
              </a:rPr>
              <a:t>Interior Design</a:t>
            </a:r>
          </a:p>
        </p:txBody>
      </p:sp>
      <p:pic>
        <p:nvPicPr>
          <p:cNvPr id="4" name="Picture 3">
            <a:extLst>
              <a:ext uri="{FF2B5EF4-FFF2-40B4-BE49-F238E27FC236}">
                <a16:creationId xmlns:a16="http://schemas.microsoft.com/office/drawing/2014/main" id="{D66ECEEE-1E0E-459F-8774-05C1BC09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872" y="2705098"/>
            <a:ext cx="4038600" cy="2524125"/>
          </a:xfrm>
          <a:prstGeom prst="rect">
            <a:avLst/>
          </a:prstGeom>
        </p:spPr>
      </p:pic>
    </p:spTree>
    <p:extLst>
      <p:ext uri="{BB962C8B-B14F-4D97-AF65-F5344CB8AC3E}">
        <p14:creationId xmlns:p14="http://schemas.microsoft.com/office/powerpoint/2010/main" val="350932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114300"/>
            <a:ext cx="10018713" cy="1752599"/>
          </a:xfrm>
        </p:spPr>
        <p:txBody>
          <a:bodyPr/>
          <a:lstStyle/>
          <a:p>
            <a:r>
              <a:rPr lang="en-US" b="1" dirty="0">
                <a:effectLst>
                  <a:outerShdw blurRad="38100" dist="38100" dir="2700000" algn="tl">
                    <a:srgbClr val="000000">
                      <a:alpha val="43137"/>
                    </a:srgbClr>
                  </a:outerShdw>
                </a:effectLst>
              </a:rPr>
              <a:t>Thermal Environment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1190625"/>
            <a:ext cx="9483724" cy="461985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design of an appropriate thermal environment needs to take account of such factors as building design, operator activities and climatic factors. The following should be taken into account</a:t>
            </a:r>
          </a:p>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Operators number and shift patterns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nature of operator activities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typical clothing to be worn by operators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Heat dissipation generated by the equipment and lighting</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orientation of control room in respect of solar gain</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Thermal transfer from external walls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number of doors and windows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potential for shielding direct sunlight</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geographical location of the building</a:t>
            </a:r>
          </a:p>
        </p:txBody>
      </p:sp>
    </p:spTree>
    <p:extLst>
      <p:ext uri="{BB962C8B-B14F-4D97-AF65-F5344CB8AC3E}">
        <p14:creationId xmlns:p14="http://schemas.microsoft.com/office/powerpoint/2010/main" val="115597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114300"/>
            <a:ext cx="10018713" cy="1752599"/>
          </a:xfrm>
        </p:spPr>
        <p:txBody>
          <a:bodyPr/>
          <a:lstStyle/>
          <a:p>
            <a:r>
              <a:rPr lang="en-US" b="1" dirty="0">
                <a:effectLst>
                  <a:outerShdw blurRad="38100" dist="38100" dir="2700000" algn="tl">
                    <a:srgbClr val="000000">
                      <a:alpha val="43137"/>
                    </a:srgbClr>
                  </a:outerShdw>
                </a:effectLst>
              </a:rPr>
              <a:t>Thermal Environment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1190625"/>
            <a:ext cx="9483724"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C86BFCD3-5BB6-47AE-A89E-89BFC4141597}"/>
              </a:ext>
            </a:extLst>
          </p:cNvPr>
          <p:cNvGraphicFramePr>
            <a:graphicFrameLocks noGrp="1"/>
          </p:cNvGraphicFramePr>
          <p:nvPr>
            <p:extLst>
              <p:ext uri="{D42A27DB-BD31-4B8C-83A1-F6EECF244321}">
                <p14:modId xmlns:p14="http://schemas.microsoft.com/office/powerpoint/2010/main" val="32674449"/>
              </p:ext>
            </p:extLst>
          </p:nvPr>
        </p:nvGraphicFramePr>
        <p:xfrm>
          <a:off x="1438275" y="1190625"/>
          <a:ext cx="10668000" cy="4567241"/>
        </p:xfrm>
        <a:graphic>
          <a:graphicData uri="http://schemas.openxmlformats.org/drawingml/2006/table">
            <a:tbl>
              <a:tblPr firstRow="1" bandRow="1">
                <a:tableStyleId>{5C22544A-7EE6-4342-B048-85BDC9FD1C3A}</a:tableStyleId>
              </a:tblPr>
              <a:tblGrid>
                <a:gridCol w="5095875">
                  <a:extLst>
                    <a:ext uri="{9D8B030D-6E8A-4147-A177-3AD203B41FA5}">
                      <a16:colId xmlns:a16="http://schemas.microsoft.com/office/drawing/2014/main" val="3227904066"/>
                    </a:ext>
                  </a:extLst>
                </a:gridCol>
                <a:gridCol w="5572125">
                  <a:extLst>
                    <a:ext uri="{9D8B030D-6E8A-4147-A177-3AD203B41FA5}">
                      <a16:colId xmlns:a16="http://schemas.microsoft.com/office/drawing/2014/main" val="2842025196"/>
                    </a:ext>
                  </a:extLst>
                </a:gridCol>
              </a:tblGrid>
              <a:tr h="652463">
                <a:tc>
                  <a:txBody>
                    <a:bodyP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a:t>
                      </a:r>
                    </a:p>
                  </a:txBody>
                  <a:tcPr anchor="ctr"/>
                </a:tc>
                <a:tc>
                  <a:txBody>
                    <a:bodyP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winter</a:t>
                      </a:r>
                    </a:p>
                  </a:txBody>
                  <a:tcPr anchor="ctr"/>
                </a:tc>
                <a:extLst>
                  <a:ext uri="{0D108BD9-81ED-4DB2-BD59-A6C34878D82A}">
                    <a16:rowId xmlns:a16="http://schemas.microsoft.com/office/drawing/2014/main" val="2670760658"/>
                  </a:ext>
                </a:extLst>
              </a:tr>
              <a:tr h="652463">
                <a:tc>
                  <a:txBody>
                    <a:bodyPr/>
                    <a:lstStyle/>
                    <a:p>
                      <a:pPr algn="l"/>
                      <a:r>
                        <a:rPr lang="en-US" sz="1600" dirty="0">
                          <a:latin typeface="Times New Roman" panose="02020603050405020304" pitchFamily="18" charset="0"/>
                          <a:cs typeface="Times New Roman" panose="02020603050405020304" pitchFamily="18" charset="0"/>
                        </a:rPr>
                        <a:t>The operative temperature should be between 23 °C and 26 °C </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operative temperature should be between 20 °C and 24 °C</a:t>
                      </a:r>
                    </a:p>
                  </a:txBody>
                  <a:tcPr anchor="ctr"/>
                </a:tc>
                <a:extLst>
                  <a:ext uri="{0D108BD9-81ED-4DB2-BD59-A6C34878D82A}">
                    <a16:rowId xmlns:a16="http://schemas.microsoft.com/office/drawing/2014/main" val="460149656"/>
                  </a:ext>
                </a:extLst>
              </a:tr>
              <a:tr h="652463">
                <a:tc>
                  <a:txBody>
                    <a:bodyPr/>
                    <a:lstStyle/>
                    <a:p>
                      <a:pPr algn="l"/>
                      <a:r>
                        <a:rPr lang="en-US" sz="1600" dirty="0">
                          <a:latin typeface="Times New Roman" panose="02020603050405020304" pitchFamily="18" charset="0"/>
                          <a:cs typeface="Times New Roman" panose="02020603050405020304" pitchFamily="18" charset="0"/>
                        </a:rPr>
                        <a:t>The vertical air temperature difference between 1,1 m and 0,1 m above floor should be less than 3 °C</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vertical air temperature difference between 1,1 m and 0,1 m above floor should be less than 3 °C</a:t>
                      </a:r>
                    </a:p>
                  </a:txBody>
                  <a:tcPr anchor="ctr"/>
                </a:tc>
                <a:extLst>
                  <a:ext uri="{0D108BD9-81ED-4DB2-BD59-A6C34878D82A}">
                    <a16:rowId xmlns:a16="http://schemas.microsoft.com/office/drawing/2014/main" val="320096368"/>
                  </a:ext>
                </a:extLst>
              </a:tr>
              <a:tr h="652463">
                <a:tc>
                  <a:txBody>
                    <a:bodyPr/>
                    <a:lstStyle/>
                    <a:p>
                      <a:pPr algn="ctr"/>
                      <a:r>
                        <a:rPr lang="en-US" sz="1600" dirty="0">
                          <a:latin typeface="Times New Roman" panose="02020603050405020304" pitchFamily="18" charset="0"/>
                          <a:cs typeface="Times New Roman" panose="02020603050405020304" pitchFamily="18" charset="0"/>
                        </a:rPr>
                        <a:t>----</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surface temperature of the floor should normally be between 19 °C and 26 °C</a:t>
                      </a:r>
                    </a:p>
                  </a:txBody>
                  <a:tcPr anchor="ctr"/>
                </a:tc>
                <a:extLst>
                  <a:ext uri="{0D108BD9-81ED-4DB2-BD59-A6C34878D82A}">
                    <a16:rowId xmlns:a16="http://schemas.microsoft.com/office/drawing/2014/main" val="361006283"/>
                  </a:ext>
                </a:extLst>
              </a:tr>
              <a:tr h="652463">
                <a:tc>
                  <a:txBody>
                    <a:bodyPr/>
                    <a:lstStyle/>
                    <a:p>
                      <a:pPr algn="l"/>
                      <a:r>
                        <a:rPr lang="en-US" sz="1600" dirty="0">
                          <a:latin typeface="Times New Roman" panose="02020603050405020304" pitchFamily="18" charset="0"/>
                          <a:cs typeface="Times New Roman" panose="02020603050405020304" pitchFamily="18" charset="0"/>
                        </a:rPr>
                        <a:t>The mean air velocity should be less than 0,15 m/s</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mean air velocity should be less than 0,15 m/s</a:t>
                      </a:r>
                    </a:p>
                  </a:txBody>
                  <a:tcPr anchor="ctr"/>
                </a:tc>
                <a:extLst>
                  <a:ext uri="{0D108BD9-81ED-4DB2-BD59-A6C34878D82A}">
                    <a16:rowId xmlns:a16="http://schemas.microsoft.com/office/drawing/2014/main" val="3199093199"/>
                  </a:ext>
                </a:extLst>
              </a:tr>
              <a:tr h="652463">
                <a:tc>
                  <a:txBody>
                    <a:bodyPr/>
                    <a:lstStyle/>
                    <a:p>
                      <a:pPr algn="ctr"/>
                      <a:r>
                        <a:rPr lang="en-US" sz="1600" dirty="0">
                          <a:latin typeface="Times New Roman" panose="02020603050405020304" pitchFamily="18" charset="0"/>
                          <a:cs typeface="Times New Roman" panose="02020603050405020304" pitchFamily="18" charset="0"/>
                        </a:rPr>
                        <a:t>----</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radiant temperature asymmetry from windows or other cold vertical surfaces should be less than 10 °C</a:t>
                      </a:r>
                    </a:p>
                  </a:txBody>
                  <a:tcPr anchor="ctr"/>
                </a:tc>
                <a:extLst>
                  <a:ext uri="{0D108BD9-81ED-4DB2-BD59-A6C34878D82A}">
                    <a16:rowId xmlns:a16="http://schemas.microsoft.com/office/drawing/2014/main" val="3083473591"/>
                  </a:ext>
                </a:extLst>
              </a:tr>
              <a:tr h="652463">
                <a:tc>
                  <a:txBody>
                    <a:bodyPr/>
                    <a:lstStyle/>
                    <a:p>
                      <a:pPr algn="l"/>
                      <a:r>
                        <a:rPr lang="en-US" sz="1600" dirty="0">
                          <a:latin typeface="Times New Roman" panose="02020603050405020304" pitchFamily="18" charset="0"/>
                          <a:cs typeface="Times New Roman" panose="02020603050405020304" pitchFamily="18" charset="0"/>
                        </a:rPr>
                        <a:t>The relative humidity should be between 30 % and 70 %</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relative humidity should be between 30 % and 70 %</a:t>
                      </a:r>
                    </a:p>
                  </a:txBody>
                  <a:tcPr anchor="ctr"/>
                </a:tc>
                <a:extLst>
                  <a:ext uri="{0D108BD9-81ED-4DB2-BD59-A6C34878D82A}">
                    <a16:rowId xmlns:a16="http://schemas.microsoft.com/office/drawing/2014/main" val="2135531143"/>
                  </a:ext>
                </a:extLst>
              </a:tr>
            </a:tbl>
          </a:graphicData>
        </a:graphic>
      </p:graphicFrame>
    </p:spTree>
    <p:extLst>
      <p:ext uri="{BB962C8B-B14F-4D97-AF65-F5344CB8AC3E}">
        <p14:creationId xmlns:p14="http://schemas.microsoft.com/office/powerpoint/2010/main" val="144160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114300"/>
            <a:ext cx="10018713" cy="1752599"/>
          </a:xfrm>
        </p:spPr>
        <p:txBody>
          <a:bodyPr/>
          <a:lstStyle/>
          <a:p>
            <a:r>
              <a:rPr lang="en-US" b="1" dirty="0">
                <a:effectLst>
                  <a:outerShdw blurRad="38100" dist="38100" dir="2700000" algn="tl">
                    <a:srgbClr val="000000">
                      <a:alpha val="43137"/>
                    </a:srgbClr>
                  </a:outerShdw>
                </a:effectLst>
              </a:rPr>
              <a:t>Thermal Environment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A3B3497-739D-46C5-84A9-F02DC5BA3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085504"/>
            <a:ext cx="7222745" cy="5658196"/>
          </a:xfrm>
          <a:prstGeom prst="rect">
            <a:avLst/>
          </a:prstGeom>
        </p:spPr>
      </p:pic>
      <p:sp>
        <p:nvSpPr>
          <p:cNvPr id="6" name="TextBox 5">
            <a:extLst>
              <a:ext uri="{FF2B5EF4-FFF2-40B4-BE49-F238E27FC236}">
                <a16:creationId xmlns:a16="http://schemas.microsoft.com/office/drawing/2014/main" id="{7ADFC944-8769-40AF-A4DE-D642A1253CFE}"/>
              </a:ext>
            </a:extLst>
          </p:cNvPr>
          <p:cNvSpPr txBox="1"/>
          <p:nvPr/>
        </p:nvSpPr>
        <p:spPr>
          <a:xfrm>
            <a:off x="1266825" y="2324100"/>
            <a:ext cx="33909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Main factors in design of thermal environments</a:t>
            </a:r>
          </a:p>
        </p:txBody>
      </p:sp>
    </p:spTree>
    <p:extLst>
      <p:ext uri="{BB962C8B-B14F-4D97-AF65-F5344CB8AC3E}">
        <p14:creationId xmlns:p14="http://schemas.microsoft.com/office/powerpoint/2010/main" val="309580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752476"/>
            <a:ext cx="10018713" cy="1095374"/>
          </a:xfrm>
        </p:spPr>
        <p:txBody>
          <a:bodyPr/>
          <a:lstStyle/>
          <a:p>
            <a:r>
              <a:rPr lang="en-US" b="1" dirty="0">
                <a:effectLst>
                  <a:outerShdw blurRad="38100" dist="38100" dir="2700000" algn="tl">
                    <a:srgbClr val="000000">
                      <a:alpha val="43137"/>
                    </a:srgbClr>
                  </a:outerShdw>
                </a:effectLst>
              </a:rPr>
              <a:t>Air Quality</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2305050"/>
            <a:ext cx="100187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Airflows shall be controlled such that personnel do not suffer direct air draughts. In order to help achieve this, the air velocity shall be checked.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Extractor grilles should be located to encourage even distribution of air throughout the room.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Air conditioning/air handling systems should be designed so as to minimize noise from the system.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rate of air change (the relation between the capacity of the HVAC system and the physical volume of the control room) shall be adjusted in order to maintain good air quality.</a:t>
            </a:r>
          </a:p>
        </p:txBody>
      </p:sp>
    </p:spTree>
    <p:extLst>
      <p:ext uri="{BB962C8B-B14F-4D97-AF65-F5344CB8AC3E}">
        <p14:creationId xmlns:p14="http://schemas.microsoft.com/office/powerpoint/2010/main" val="261355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Air Quality</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1190625"/>
            <a:ext cx="10018712"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following protective measures should be taken into account when designing air provision systems for control room environments: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selection of non-toxic construction material</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appropriate air change rate which will reduce the concentration of the impurities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presence of specific safety procedures and personal protective equipment in case of suspected specific risk.</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installation of gas detection systems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installation of fire extinguishing systems using non-toxic products.</a:t>
            </a:r>
          </a:p>
        </p:txBody>
      </p:sp>
    </p:spTree>
    <p:extLst>
      <p:ext uri="{BB962C8B-B14F-4D97-AF65-F5344CB8AC3E}">
        <p14:creationId xmlns:p14="http://schemas.microsoft.com/office/powerpoint/2010/main" val="38446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12886" y="95251"/>
            <a:ext cx="10018713" cy="1095374"/>
          </a:xfrm>
        </p:spPr>
        <p:txBody>
          <a:bodyPr/>
          <a:lstStyle/>
          <a:p>
            <a:r>
              <a:rPr lang="en-US" b="1" dirty="0">
                <a:effectLst>
                  <a:outerShdw blurRad="38100" dist="38100" dir="2700000" algn="tl">
                    <a:srgbClr val="000000">
                      <a:alpha val="43137"/>
                    </a:srgbClr>
                  </a:outerShdw>
                </a:effectLst>
              </a:rPr>
              <a:t>Air Quality</a:t>
            </a:r>
          </a:p>
        </p:txBody>
      </p:sp>
      <p:sp>
        <p:nvSpPr>
          <p:cNvPr id="4" name="TextBox 3">
            <a:extLst>
              <a:ext uri="{FF2B5EF4-FFF2-40B4-BE49-F238E27FC236}">
                <a16:creationId xmlns:a16="http://schemas.microsoft.com/office/drawing/2014/main" id="{F472A70B-8B17-4579-BCB9-F484D2529007}"/>
              </a:ext>
            </a:extLst>
          </p:cNvPr>
          <p:cNvSpPr txBox="1"/>
          <p:nvPr/>
        </p:nvSpPr>
        <p:spPr>
          <a:xfrm>
            <a:off x="1512886" y="1190625"/>
            <a:ext cx="100187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control room should be supplied with outdoor air in sufficient quantities to dilute internally generated pollutants.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8 l/s (29 m 3 /h) of outdoor air supply per person is sufficient for a no-smoking environment.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Carbon dioxide concentrations should not exceed 1,8 g/m 3 when the control room is at full occupancy.</a:t>
            </a:r>
          </a:p>
        </p:txBody>
      </p:sp>
      <p:pic>
        <p:nvPicPr>
          <p:cNvPr id="3" name="Picture 2">
            <a:extLst>
              <a:ext uri="{FF2B5EF4-FFF2-40B4-BE49-F238E27FC236}">
                <a16:creationId xmlns:a16="http://schemas.microsoft.com/office/drawing/2014/main" id="{9D48B882-5A74-4F1F-938F-29181922EF27}"/>
              </a:ext>
            </a:extLst>
          </p:cNvPr>
          <p:cNvPicPr>
            <a:picLocks noChangeAspect="1"/>
          </p:cNvPicPr>
          <p:nvPr/>
        </p:nvPicPr>
        <p:blipFill>
          <a:blip r:embed="rId2"/>
          <a:stretch>
            <a:fillRect/>
          </a:stretch>
        </p:blipFill>
        <p:spPr>
          <a:xfrm>
            <a:off x="2767012" y="3836076"/>
            <a:ext cx="9344025" cy="2486025"/>
          </a:xfrm>
          <a:prstGeom prst="rect">
            <a:avLst/>
          </a:prstGeom>
        </p:spPr>
      </p:pic>
    </p:spTree>
    <p:extLst>
      <p:ext uri="{BB962C8B-B14F-4D97-AF65-F5344CB8AC3E}">
        <p14:creationId xmlns:p14="http://schemas.microsoft.com/office/powerpoint/2010/main" val="187406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4AC9-E376-4979-994D-D2218727B02E}"/>
              </a:ext>
            </a:extLst>
          </p:cNvPr>
          <p:cNvSpPr>
            <a:spLocks noGrp="1"/>
          </p:cNvSpPr>
          <p:nvPr>
            <p:ph type="title"/>
          </p:nvPr>
        </p:nvSpPr>
        <p:spPr>
          <a:xfrm>
            <a:off x="1541461" y="542926"/>
            <a:ext cx="10018713" cy="790574"/>
          </a:xfrm>
        </p:spPr>
        <p:txBody>
          <a:bodyPr/>
          <a:lstStyle/>
          <a:p>
            <a:r>
              <a:rPr lang="en-US" b="1" dirty="0">
                <a:effectLst>
                  <a:outerShdw blurRad="38100" dist="38100" dir="2700000" algn="tl">
                    <a:srgbClr val="000000">
                      <a:alpha val="43137"/>
                    </a:srgbClr>
                  </a:outerShdw>
                </a:effectLst>
              </a:rPr>
              <a:t>Lighting Environment</a:t>
            </a:r>
          </a:p>
        </p:txBody>
      </p:sp>
      <p:sp>
        <p:nvSpPr>
          <p:cNvPr id="4" name="TextBox 3">
            <a:extLst>
              <a:ext uri="{FF2B5EF4-FFF2-40B4-BE49-F238E27FC236}">
                <a16:creationId xmlns:a16="http://schemas.microsoft.com/office/drawing/2014/main" id="{F472A70B-8B17-4579-BCB9-F484D2529007}"/>
              </a:ext>
            </a:extLst>
          </p:cNvPr>
          <p:cNvSpPr txBox="1"/>
          <p:nvPr/>
        </p:nvSpPr>
        <p:spPr>
          <a:xfrm>
            <a:off x="2046286" y="1905000"/>
            <a:ext cx="10018712" cy="350506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The design of lighting should</a:t>
            </a:r>
          </a:p>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Optimize visual performance at the workplace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Enhance legibility of information from both active and passive displays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Enhance the comfort and the health of the operator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Facilitate the reading of vertical and horizontal printed material at workstations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Facilitate the reading of wall maps or reference material</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Facilitate the reading of illuminated displays on control consoles</a:t>
            </a:r>
          </a:p>
          <a:p>
            <a:pPr marL="285750" indent="-2857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182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469</TotalTime>
  <Words>978</Words>
  <Application>Microsoft Office PowerPoint</Application>
  <PresentationFormat>Widescreen</PresentationFormat>
  <Paragraphs>130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Parallax</vt:lpstr>
      <vt:lpstr>Physical Environment</vt:lpstr>
      <vt:lpstr>Scope</vt:lpstr>
      <vt:lpstr>Thermal Environment </vt:lpstr>
      <vt:lpstr>Thermal Environment </vt:lpstr>
      <vt:lpstr>Thermal Environment </vt:lpstr>
      <vt:lpstr>Air Quality</vt:lpstr>
      <vt:lpstr>Air Quality</vt:lpstr>
      <vt:lpstr>Air Quality</vt:lpstr>
      <vt:lpstr>Lighting Environment</vt:lpstr>
      <vt:lpstr>Lighting Environment</vt:lpstr>
      <vt:lpstr>Lighting Environment</vt:lpstr>
      <vt:lpstr>Acoustic Environment</vt:lpstr>
      <vt:lpstr>Acoustic Environment</vt:lpstr>
      <vt:lpstr>Vibration</vt:lpstr>
      <vt:lpstr>Interior Design</vt:lpstr>
      <vt:lpstr>Interior Design</vt:lpstr>
      <vt:lpstr>Interior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Environment</dc:title>
  <dc:creator>Abdelrhman Hussam</dc:creator>
  <cp:lastModifiedBy>Abdelrhman Hussam</cp:lastModifiedBy>
  <cp:revision>16</cp:revision>
  <dcterms:created xsi:type="dcterms:W3CDTF">2023-12-01T06:41:53Z</dcterms:created>
  <dcterms:modified xsi:type="dcterms:W3CDTF">2023-12-12T14:22:51Z</dcterms:modified>
</cp:coreProperties>
</file>